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533" r:id="rId2"/>
    <p:sldId id="714" r:id="rId3"/>
    <p:sldId id="715" r:id="rId4"/>
    <p:sldId id="701" r:id="rId5"/>
    <p:sldId id="702" r:id="rId6"/>
    <p:sldId id="703" r:id="rId7"/>
    <p:sldId id="704" r:id="rId8"/>
    <p:sldId id="716" r:id="rId9"/>
    <p:sldId id="581" r:id="rId10"/>
    <p:sldId id="706" r:id="rId11"/>
    <p:sldId id="707" r:id="rId12"/>
    <p:sldId id="705" r:id="rId13"/>
    <p:sldId id="708" r:id="rId14"/>
    <p:sldId id="709" r:id="rId15"/>
    <p:sldId id="710" r:id="rId16"/>
    <p:sldId id="713" r:id="rId17"/>
    <p:sldId id="711" r:id="rId18"/>
    <p:sldId id="712" r:id="rId19"/>
    <p:sldId id="717" r:id="rId20"/>
    <p:sldId id="692" r:id="rId21"/>
    <p:sldId id="693" r:id="rId22"/>
    <p:sldId id="727" r:id="rId23"/>
    <p:sldId id="728" r:id="rId24"/>
    <p:sldId id="729" r:id="rId25"/>
    <p:sldId id="730" r:id="rId26"/>
    <p:sldId id="697" r:id="rId27"/>
    <p:sldId id="719" r:id="rId28"/>
    <p:sldId id="720" r:id="rId29"/>
    <p:sldId id="698" r:id="rId30"/>
    <p:sldId id="732" r:id="rId31"/>
    <p:sldId id="699" r:id="rId32"/>
    <p:sldId id="721" r:id="rId33"/>
    <p:sldId id="722" r:id="rId34"/>
    <p:sldId id="724" r:id="rId35"/>
    <p:sldId id="731" r:id="rId36"/>
    <p:sldId id="726" r:id="rId37"/>
    <p:sldId id="733" r:id="rId38"/>
    <p:sldId id="725" r:id="rId39"/>
  </p:sldIdLst>
  <p:sldSz cx="9144000" cy="6858000" type="screen4x3"/>
  <p:notesSz cx="6708775" cy="9774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CCFF"/>
    <a:srgbClr val="66FF66"/>
    <a:srgbClr val="FFFFCC"/>
    <a:srgbClr val="CCFFCC"/>
    <a:srgbClr val="CCFFFF"/>
    <a:srgbClr val="CCEC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8" autoAdjust="0"/>
    <p:restoredTop sz="90929"/>
  </p:normalViewPr>
  <p:slideViewPr>
    <p:cSldViewPr>
      <p:cViewPr varScale="1">
        <p:scale>
          <a:sx n="60" d="100"/>
          <a:sy n="60" d="100"/>
        </p:scale>
        <p:origin x="34" y="523"/>
      </p:cViewPr>
      <p:guideLst>
        <p:guide orient="horz" pos="14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636"/>
    </p:cViewPr>
  </p:sorterViewPr>
  <p:notesViewPr>
    <p:cSldViewPr>
      <p:cViewPr varScale="1">
        <p:scale>
          <a:sx n="83" d="100"/>
          <a:sy n="83" d="100"/>
        </p:scale>
        <p:origin x="-1866" y="-90"/>
      </p:cViewPr>
      <p:guideLst>
        <p:guide orient="horz" pos="3079"/>
        <p:guide pos="2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D176726F-C8F3-4915-8D5F-D4C51A064B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t" anchorCtr="0" compatLnSpc="1">
            <a:prstTxWarp prst="textNoShape">
              <a:avLst/>
            </a:prstTxWarp>
          </a:bodyPr>
          <a:lstStyle>
            <a:lvl1pPr defTabSz="900113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10A585DF-4186-4C18-91B7-3DF6800243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2063" y="0"/>
            <a:ext cx="2925762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t" anchorCtr="0" compatLnSpc="1">
            <a:prstTxWarp prst="textNoShape">
              <a:avLst/>
            </a:prstTxWarp>
          </a:bodyPr>
          <a:lstStyle>
            <a:lvl1pPr algn="r" defTabSz="900113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>
            <a:extLst>
              <a:ext uri="{FF2B5EF4-FFF2-40B4-BE49-F238E27FC236}">
                <a16:creationId xmlns:a16="http://schemas.microsoft.com/office/drawing/2014/main" id="{03D9A49E-5938-446B-A6D9-23DA9B37C4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24175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b" anchorCtr="0" compatLnSpc="1">
            <a:prstTxWarp prst="textNoShape">
              <a:avLst/>
            </a:prstTxWarp>
          </a:bodyPr>
          <a:lstStyle>
            <a:lvl1pPr defTabSz="900113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9" name="Rectangle 5">
            <a:extLst>
              <a:ext uri="{FF2B5EF4-FFF2-40B4-BE49-F238E27FC236}">
                <a16:creationId xmlns:a16="http://schemas.microsoft.com/office/drawing/2014/main" id="{8D6162B7-ECE7-4CB3-80DB-FC5DA11319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2063" y="9307513"/>
            <a:ext cx="2925762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b" anchorCtr="0" compatLnSpc="1">
            <a:prstTxWarp prst="textNoShape">
              <a:avLst/>
            </a:prstTxWarp>
          </a:bodyPr>
          <a:lstStyle>
            <a:lvl1pPr algn="r" defTabSz="900113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96F05F-D35A-174D-9014-6CB236AB47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DF6AFB7-C417-4099-8276-6220BDCD03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9B1E778-F317-463D-9700-7CC38981B53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02063" y="0"/>
            <a:ext cx="290671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33425"/>
            <a:ext cx="4887913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6CA204BA-E150-4989-82BE-16189CF0AD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41850"/>
            <a:ext cx="4921250" cy="4398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6905A2D4-E4D1-4011-A225-49F875CC74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067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63CBBBE1-4E95-485D-9C4D-72CDE2C150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2063" y="9285288"/>
            <a:ext cx="290671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E16FE5-D9DC-8749-9C1C-1EF8F75B6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672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5038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01763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7007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457200"/>
            <a:ext cx="18859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55054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8">
            <a:extLst>
              <a:ext uri="{FF2B5EF4-FFF2-40B4-BE49-F238E27FC236}">
                <a16:creationId xmlns:a16="http://schemas.microsoft.com/office/drawing/2014/main" id="{6AD9D671-0B18-46B6-A238-02D79585A3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85238" y="6426200"/>
            <a:ext cx="144462" cy="431800"/>
          </a:xfrm>
          <a:prstGeom prst="rect">
            <a:avLst/>
          </a:prstGeom>
          <a:solidFill>
            <a:srgbClr val="8ABC1D"/>
          </a:solidFill>
          <a:ln>
            <a:noFill/>
          </a:ln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矩形 99">
            <a:extLst>
              <a:ext uri="{FF2B5EF4-FFF2-40B4-BE49-F238E27FC236}">
                <a16:creationId xmlns:a16="http://schemas.microsoft.com/office/drawing/2014/main" id="{8AFD98A8-EE5C-4085-97D3-66150B3083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24938" y="6426200"/>
            <a:ext cx="144462" cy="431800"/>
          </a:xfrm>
          <a:prstGeom prst="rect">
            <a:avLst/>
          </a:prstGeom>
          <a:solidFill>
            <a:srgbClr val="00517A"/>
          </a:solidFill>
          <a:ln>
            <a:noFill/>
          </a:ln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543800" cy="914400"/>
          </a:xfrm>
        </p:spPr>
        <p:txBody>
          <a:bodyPr/>
          <a:lstStyle>
            <a:lvl1pPr>
              <a:defRPr baseline="0"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华文仿宋" panose="02010600040101010101" pitchFamily="2" charset="-122"/>
              </a:defRPr>
            </a:lvl1pPr>
            <a:lvl2pPr>
              <a:defRPr baseline="0">
                <a:ea typeface="华文仿宋" panose="02010600040101010101" pitchFamily="2" charset="-122"/>
              </a:defRPr>
            </a:lvl2pPr>
            <a:lvl3pPr>
              <a:defRPr baseline="0">
                <a:ea typeface="华文仿宋" panose="02010600040101010101" pitchFamily="2" charset="-122"/>
              </a:defRPr>
            </a:lvl3pPr>
            <a:lvl4pPr>
              <a:defRPr baseline="0">
                <a:ea typeface="华文仿宋" panose="02010600040101010101" pitchFamily="2" charset="-122"/>
              </a:defRPr>
            </a:lvl4pPr>
            <a:lvl5pPr>
              <a:defRPr baseline="0"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D43437-5ABF-4EFB-AC62-EE28A6452A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E5D4483-5525-45EB-AB3B-81B7D2EDB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0ECF8B3-07AC-4A4C-9E72-7216D8846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anose="02020603050405020304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panose="02020603050405020304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anose="02020603050405020304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7543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7543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Rectangle 13">
            <a:extLst>
              <a:ext uri="{FF2B5EF4-FFF2-40B4-BE49-F238E27FC236}">
                <a16:creationId xmlns:a16="http://schemas.microsoft.com/office/drawing/2014/main" id="{7043BDA5-7862-4516-BDAB-3C72979A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425450"/>
            <a:ext cx="8574088" cy="1173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Rectangle 14">
            <a:extLst>
              <a:ext uri="{FF2B5EF4-FFF2-40B4-BE49-F238E27FC236}">
                <a16:creationId xmlns:a16="http://schemas.microsoft.com/office/drawing/2014/main" id="{E8E72EE0-53E5-45C6-8C32-B21BC5327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477000"/>
            <a:ext cx="3905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0823A63-CB2B-3145-B379-73DFE6648968}" type="slidenum">
              <a:rPr lang="zh-CN" altLang="en-US" sz="1400" smtClean="0">
                <a:solidFill>
                  <a:schemeClr val="tx2"/>
                </a:solidFill>
              </a:rPr>
              <a:pPr>
                <a:defRPr/>
              </a:pPr>
              <a:t>‹#›</a:t>
            </a:fld>
            <a:endParaRPr lang="en-US" altLang="zh-CN" sz="12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033" name="Picture 15" descr="ict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8"/>
            <a:ext cx="350520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7">
            <a:extLst>
              <a:ext uri="{FF2B5EF4-FFF2-40B4-BE49-F238E27FC236}">
                <a16:creationId xmlns:a16="http://schemas.microsoft.com/office/drawing/2014/main" id="{B7CB346E-8718-4A9B-86FE-775B0EBBAA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7575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5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Monotype Sorts" charset="2"/>
        <a:buChar char="ä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Font typeface="Wingdings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charset="2"/>
        <a:buChar char="Ø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ojiacheng@ict.ac.cn" TargetMode="External"/><Relationship Id="rId2" Type="http://schemas.openxmlformats.org/officeDocument/2006/relationships/hyperlink" Target="http://www.carch.ac.cn/~huimin/mai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7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3578225" y="1989138"/>
            <a:ext cx="2894013" cy="4748212"/>
            <a:chOff x="0" y="-404946"/>
            <a:chExt cx="2893858" cy="3560589"/>
          </a:xfrm>
        </p:grpSpPr>
        <p:sp>
          <p:nvSpPr>
            <p:cNvPr id="5131" name="矩形 14"/>
            <p:cNvSpPr>
              <a:spLocks noChangeArrowheads="1"/>
            </p:cNvSpPr>
            <p:nvPr/>
          </p:nvSpPr>
          <p:spPr bwMode="auto">
            <a:xfrm rot="2700000">
              <a:off x="648276" y="910061"/>
              <a:ext cx="2503541" cy="1987623"/>
            </a:xfrm>
            <a:prstGeom prst="rect">
              <a:avLst/>
            </a:prstGeom>
            <a:gradFill rotWithShape="1">
              <a:gsLst>
                <a:gs pos="0">
                  <a:srgbClr val="00517A"/>
                </a:gs>
                <a:gs pos="20000">
                  <a:srgbClr val="00517A"/>
                </a:gs>
                <a:gs pos="100000">
                  <a:srgbClr val="00517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charset="2"/>
                <a:buChar char="§"/>
                <a:defRPr sz="22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v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32" name="椭圆 11"/>
            <p:cNvSpPr>
              <a:spLocks noChangeArrowheads="1"/>
            </p:cNvSpPr>
            <p:nvPr/>
          </p:nvSpPr>
          <p:spPr bwMode="auto">
            <a:xfrm>
              <a:off x="0" y="-404946"/>
              <a:ext cx="1987623" cy="1987623"/>
            </a:xfrm>
            <a:prstGeom prst="ellipse">
              <a:avLst/>
            </a:prstGeom>
            <a:solidFill>
              <a:srgbClr val="00B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charset="2"/>
                <a:buChar char="§"/>
                <a:defRPr sz="22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v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33" name="椭圆 13"/>
            <p:cNvSpPr>
              <a:spLocks noChangeArrowheads="1"/>
            </p:cNvSpPr>
            <p:nvPr/>
          </p:nvSpPr>
          <p:spPr bwMode="auto">
            <a:xfrm>
              <a:off x="137272" y="-404946"/>
              <a:ext cx="1713078" cy="1713078"/>
            </a:xfrm>
            <a:prstGeom prst="ellipse">
              <a:avLst/>
            </a:prstGeom>
            <a:solidFill>
              <a:srgbClr val="008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charset="2"/>
                <a:buChar char="§"/>
                <a:defRPr sz="22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v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5124" name="矩形 15"/>
          <p:cNvSpPr>
            <a:spLocks noChangeArrowheads="1"/>
          </p:cNvSpPr>
          <p:nvPr/>
        </p:nvSpPr>
        <p:spPr bwMode="auto">
          <a:xfrm>
            <a:off x="0" y="906463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编译原理研讨课：</a:t>
            </a:r>
            <a:r>
              <a:rPr lang="en-US" altLang="zh-CN" sz="40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PR00</a:t>
            </a:r>
            <a:r>
              <a:rPr lang="en-US" altLang="zh-Hans" sz="40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2</a:t>
            </a:r>
            <a:endParaRPr lang="zh-CN" altLang="en-US" sz="4000" b="1" dirty="0">
              <a:solidFill>
                <a:schemeClr val="bg1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5125" name="矩形 18"/>
          <p:cNvSpPr>
            <a:spLocks noChangeArrowheads="1"/>
          </p:cNvSpPr>
          <p:nvPr/>
        </p:nvSpPr>
        <p:spPr bwMode="auto">
          <a:xfrm>
            <a:off x="26056" y="4785749"/>
            <a:ext cx="91440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仿宋" charset="-122"/>
                <a:ea typeface="仿宋" charset="-122"/>
              </a:rPr>
              <a:t>崔慧敏</a:t>
            </a:r>
            <a:endParaRPr lang="en-US" altLang="zh-CN" sz="2800" dirty="0">
              <a:solidFill>
                <a:schemeClr val="bg1"/>
              </a:solidFill>
              <a:latin typeface="仿宋" charset="-122"/>
              <a:ea typeface="仿宋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仿宋" charset="-122"/>
                <a:ea typeface="仿宋" charset="-122"/>
              </a:rPr>
              <a:t>cuihm@ict.ac.cn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u="sng" dirty="0">
                <a:solidFill>
                  <a:srgbClr val="00FF00"/>
                </a:solidFill>
                <a:latin typeface="Arial" charset="0"/>
                <a:hlinkClick r:id="rId2"/>
              </a:rPr>
              <a:t>http://www.carch.ac.cn/~huimin/main.html</a:t>
            </a:r>
            <a:endParaRPr lang="en-US" altLang="zh-CN" sz="2400" u="sng" dirty="0">
              <a:solidFill>
                <a:srgbClr val="00FF00"/>
              </a:solidFill>
              <a:latin typeface="Arial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 dirty="0">
                <a:solidFill>
                  <a:srgbClr val="00FF00"/>
                </a:solidFill>
                <a:latin typeface="Arial" charset="0"/>
              </a:rPr>
              <a:t>助教：赵家程 </a:t>
            </a:r>
            <a:r>
              <a:rPr lang="en-US" altLang="zh-CN" sz="2400" u="sng" dirty="0">
                <a:solidFill>
                  <a:srgbClr val="00FF00"/>
                </a:solidFill>
                <a:latin typeface="Arial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zhaojiacheng@ict.ac.cn</a:t>
            </a:r>
            <a:endParaRPr lang="en-US" altLang="zh-CN" sz="2400" u="sng" dirty="0">
              <a:solidFill>
                <a:srgbClr val="00FF00"/>
              </a:solidFill>
              <a:latin typeface="Arial" charset="0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u="sng" dirty="0">
                <a:solidFill>
                  <a:srgbClr val="00FF00"/>
                </a:solidFill>
                <a:latin typeface="Arial" charset="0"/>
              </a:rPr>
              <a:t>高猛 </a:t>
            </a:r>
            <a:r>
              <a:rPr lang="en-US" altLang="zh-CN" sz="2400" u="sng" dirty="0">
                <a:solidFill>
                  <a:srgbClr val="00FF00"/>
                </a:solidFill>
                <a:latin typeface="Arial" charset="0"/>
              </a:rPr>
              <a:t>gaomeng@ict.ac.cn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u="sng" dirty="0">
              <a:solidFill>
                <a:srgbClr val="00FF00"/>
              </a:solidFill>
              <a:latin typeface="Arial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u="sng" dirty="0">
              <a:solidFill>
                <a:srgbClr val="00FF00"/>
              </a:solidFill>
              <a:latin typeface="Arial" charset="0"/>
            </a:endParaRPr>
          </a:p>
        </p:txBody>
      </p:sp>
      <p:sp>
        <p:nvSpPr>
          <p:cNvPr id="5126" name="矩形 20"/>
          <p:cNvSpPr>
            <a:spLocks noChangeArrowheads="1"/>
          </p:cNvSpPr>
          <p:nvPr/>
        </p:nvSpPr>
        <p:spPr bwMode="auto">
          <a:xfrm>
            <a:off x="0" y="2228850"/>
            <a:ext cx="144463" cy="2400300"/>
          </a:xfrm>
          <a:prstGeom prst="rect">
            <a:avLst/>
          </a:prstGeom>
          <a:solidFill>
            <a:srgbClr val="8AB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27" name="矩形 24"/>
          <p:cNvSpPr>
            <a:spLocks noChangeArrowheads="1"/>
          </p:cNvSpPr>
          <p:nvPr/>
        </p:nvSpPr>
        <p:spPr bwMode="auto">
          <a:xfrm>
            <a:off x="139700" y="2228850"/>
            <a:ext cx="144463" cy="2400300"/>
          </a:xfrm>
          <a:prstGeom prst="rect">
            <a:avLst/>
          </a:prstGeom>
          <a:solidFill>
            <a:srgbClr val="00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28" name="矩形 25"/>
          <p:cNvSpPr>
            <a:spLocks noChangeArrowheads="1"/>
          </p:cNvSpPr>
          <p:nvPr/>
        </p:nvSpPr>
        <p:spPr bwMode="auto">
          <a:xfrm>
            <a:off x="8870950" y="2228850"/>
            <a:ext cx="144463" cy="2400300"/>
          </a:xfrm>
          <a:prstGeom prst="rect">
            <a:avLst/>
          </a:prstGeom>
          <a:solidFill>
            <a:srgbClr val="00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29" name="矩形 26"/>
          <p:cNvSpPr>
            <a:spLocks noChangeArrowheads="1"/>
          </p:cNvSpPr>
          <p:nvPr/>
        </p:nvSpPr>
        <p:spPr bwMode="auto">
          <a:xfrm>
            <a:off x="9012238" y="2228850"/>
            <a:ext cx="144462" cy="2400300"/>
          </a:xfrm>
          <a:prstGeom prst="rect">
            <a:avLst/>
          </a:prstGeom>
          <a:solidFill>
            <a:srgbClr val="8AB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5130" name="图片 249"/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1989138"/>
            <a:ext cx="19716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1D84E-A3DD-416B-81DB-F8BF0B7B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53011-BC20-4122-A621-D23105F6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73ED34-B4EE-46D8-A549-9BB5B382D40E}"/>
              </a:ext>
            </a:extLst>
          </p:cNvPr>
          <p:cNvSpPr/>
          <p:nvPr/>
        </p:nvSpPr>
        <p:spPr>
          <a:xfrm>
            <a:off x="3059832" y="220486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foo1(){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 +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 *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1780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A4D75-4EC8-4CF6-9F6D-E275FAE3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BCD5D-162A-4EF5-BCE2-604F2DAB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合法示例：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E3A8EE-6DD2-4B77-9CAD-3B9E9CDDC390}"/>
              </a:ext>
            </a:extLst>
          </p:cNvPr>
          <p:cNvSpPr/>
          <p:nvPr/>
        </p:nvSpPr>
        <p:spPr>
          <a:xfrm>
            <a:off x="3059832" y="1556792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foo10(){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D = A + B + C;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D = A * B + C;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D = (D = A + B);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D = (A + B) * C;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D = (A + B) * (C + D);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5491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D5E2E-0E78-4B8D-9E9F-101AD646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3DCF2-563E-4DD7-89B2-DF6138EBE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7049-D63B-415C-9490-995935C28621}"/>
              </a:ext>
            </a:extLst>
          </p:cNvPr>
          <p:cNvSpPr/>
          <p:nvPr/>
        </p:nvSpPr>
        <p:spPr>
          <a:xfrm>
            <a:off x="3491880" y="198884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foo2(){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 +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 *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FA4299-95AD-424A-9435-63104D847966}"/>
              </a:ext>
            </a:extLst>
          </p:cNvPr>
          <p:cNvSpPr txBox="1"/>
          <p:nvPr/>
        </p:nvSpPr>
        <p:spPr>
          <a:xfrm>
            <a:off x="5751893" y="144556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无</a:t>
            </a:r>
            <a:r>
              <a:rPr lang="en-US" altLang="zh-CN" dirty="0">
                <a:solidFill>
                  <a:srgbClr val="FF0000"/>
                </a:solidFill>
              </a:rPr>
              <a:t>Element Wise</a:t>
            </a:r>
            <a:r>
              <a:rPr lang="zh-CN" altLang="en-US" dirty="0">
                <a:solidFill>
                  <a:srgbClr val="FF0000"/>
                </a:solidFill>
              </a:rPr>
              <a:t>标注</a:t>
            </a:r>
          </a:p>
        </p:txBody>
      </p:sp>
    </p:spTree>
    <p:extLst>
      <p:ext uri="{BB962C8B-B14F-4D97-AF65-F5344CB8AC3E}">
        <p14:creationId xmlns:p14="http://schemas.microsoft.com/office/powerpoint/2010/main" val="194478902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EF33D-9475-48A5-9149-08DCC708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7AFE6-CCE3-46F4-977B-71579F2C2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6400"/>
            <a:ext cx="7543800" cy="4495800"/>
          </a:xfrm>
        </p:spPr>
        <p:txBody>
          <a:bodyPr/>
          <a:lstStyle/>
          <a:p>
            <a:r>
              <a:rPr lang="zh-CN" altLang="en-US" dirty="0"/>
              <a:t>不合法示例：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3A8AC6-DF37-43CF-877D-FE9B0A13DEA9}"/>
              </a:ext>
            </a:extLst>
          </p:cNvPr>
          <p:cNvSpPr/>
          <p:nvPr/>
        </p:nvSpPr>
        <p:spPr>
          <a:xfrm>
            <a:off x="3203848" y="206084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foo3(){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*D;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D;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5D88C8-4057-43A4-B886-13DD9CF1695C}"/>
              </a:ext>
            </a:extLst>
          </p:cNvPr>
          <p:cNvSpPr txBox="1"/>
          <p:nvPr/>
        </p:nvSpPr>
        <p:spPr>
          <a:xfrm>
            <a:off x="5751893" y="144556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类型不匹配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BE47AD-84C5-4C74-AFEA-1FF951E640D7}"/>
              </a:ext>
            </a:extLst>
          </p:cNvPr>
          <p:cNvSpPr/>
          <p:nvPr/>
        </p:nvSpPr>
        <p:spPr>
          <a:xfrm>
            <a:off x="5364088" y="401749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foo3(){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*D;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D = C; // OK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4147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B6E8-6F7E-4469-81A3-1B00318D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0A317-3A29-4B13-B3D1-5222BF45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6BCEF7-D707-42BB-9F51-8CB5EEE13E40}"/>
              </a:ext>
            </a:extLst>
          </p:cNvPr>
          <p:cNvSpPr/>
          <p:nvPr/>
        </p:nvSpPr>
        <p:spPr>
          <a:xfrm>
            <a:off x="3059832" y="206084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foo4(){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*D;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(A + B) = C;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9F6C6C-2E2F-4234-AF14-D18DA5953FD9}"/>
              </a:ext>
            </a:extLst>
          </p:cNvPr>
          <p:cNvSpPr txBox="1"/>
          <p:nvPr/>
        </p:nvSpPr>
        <p:spPr>
          <a:xfrm>
            <a:off x="5751893" y="144556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右值</a:t>
            </a:r>
          </a:p>
        </p:txBody>
      </p:sp>
    </p:spTree>
    <p:extLst>
      <p:ext uri="{BB962C8B-B14F-4D97-AF65-F5344CB8AC3E}">
        <p14:creationId xmlns:p14="http://schemas.microsoft.com/office/powerpoint/2010/main" val="6960271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B6E8-6F7E-4469-81A3-1B00318D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0A317-3A29-4B13-B3D1-5222BF45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77A3AD-BB34-4442-A453-16D630988851}"/>
              </a:ext>
            </a:extLst>
          </p:cNvPr>
          <p:cNvSpPr/>
          <p:nvPr/>
        </p:nvSpPr>
        <p:spPr>
          <a:xfrm>
            <a:off x="3275856" y="170080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foo7(){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*D;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= A;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= A +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= A *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4C415E-34D9-4D4A-ABE2-40E6EADCF1F0}"/>
              </a:ext>
            </a:extLst>
          </p:cNvPr>
          <p:cNvSpPr txBox="1"/>
          <p:nvPr/>
        </p:nvSpPr>
        <p:spPr>
          <a:xfrm>
            <a:off x="6300192" y="136730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类型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大小不匹配</a:t>
            </a:r>
          </a:p>
        </p:txBody>
      </p:sp>
    </p:spTree>
    <p:extLst>
      <p:ext uri="{BB962C8B-B14F-4D97-AF65-F5344CB8AC3E}">
        <p14:creationId xmlns:p14="http://schemas.microsoft.com/office/powerpoint/2010/main" val="250865589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B6E8-6F7E-4469-81A3-1B00318D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0A317-3A29-4B13-B3D1-5222BF45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77A3AD-BB34-4442-A453-16D630988851}"/>
              </a:ext>
            </a:extLst>
          </p:cNvPr>
          <p:cNvSpPr/>
          <p:nvPr/>
        </p:nvSpPr>
        <p:spPr>
          <a:xfrm>
            <a:off x="3275856" y="170080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foo7(){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10001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= A;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= A +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= A *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4C415E-34D9-4D4A-ABE2-40E6EADCF1F0}"/>
              </a:ext>
            </a:extLst>
          </p:cNvPr>
          <p:cNvSpPr txBox="1"/>
          <p:nvPr/>
        </p:nvSpPr>
        <p:spPr>
          <a:xfrm>
            <a:off x="6300192" y="136730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大小不匹配</a:t>
            </a:r>
          </a:p>
        </p:txBody>
      </p:sp>
    </p:spTree>
    <p:extLst>
      <p:ext uri="{BB962C8B-B14F-4D97-AF65-F5344CB8AC3E}">
        <p14:creationId xmlns:p14="http://schemas.microsoft.com/office/powerpoint/2010/main" val="252227486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B6E8-6F7E-4469-81A3-1B00318D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0A317-3A29-4B13-B3D1-5222BF45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093795-EF51-42E3-B09E-972C80D0C1E4}"/>
              </a:ext>
            </a:extLst>
          </p:cNvPr>
          <p:cNvSpPr/>
          <p:nvPr/>
        </p:nvSpPr>
        <p:spPr>
          <a:xfrm>
            <a:off x="2843808" y="227687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foo8(){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 +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7E9432-35B2-4DAC-A707-403495FA4463}"/>
              </a:ext>
            </a:extLst>
          </p:cNvPr>
          <p:cNvSpPr txBox="1"/>
          <p:nvPr/>
        </p:nvSpPr>
        <p:spPr>
          <a:xfrm>
            <a:off x="6300192" y="136730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const</a:t>
            </a:r>
            <a:r>
              <a:rPr lang="zh-CN" altLang="en-US" dirty="0">
                <a:solidFill>
                  <a:srgbClr val="FF0000"/>
                </a:solidFill>
              </a:rPr>
              <a:t>语义</a:t>
            </a:r>
          </a:p>
        </p:txBody>
      </p:sp>
    </p:spTree>
    <p:extLst>
      <p:ext uri="{BB962C8B-B14F-4D97-AF65-F5344CB8AC3E}">
        <p14:creationId xmlns:p14="http://schemas.microsoft.com/office/powerpoint/2010/main" val="216985762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B6E8-6F7E-4469-81A3-1B00318D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0A317-3A29-4B13-B3D1-5222BF45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7E9432-35B2-4DAC-A707-403495FA4463}"/>
              </a:ext>
            </a:extLst>
          </p:cNvPr>
          <p:cNvSpPr txBox="1"/>
          <p:nvPr/>
        </p:nvSpPr>
        <p:spPr>
          <a:xfrm>
            <a:off x="6300192" y="136730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类型不匹配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875416-0E96-4566-99C6-153ADB3B9034}"/>
              </a:ext>
            </a:extLst>
          </p:cNvPr>
          <p:cNvSpPr/>
          <p:nvPr/>
        </p:nvSpPr>
        <p:spPr>
          <a:xfrm>
            <a:off x="3275856" y="249289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foo1(){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 +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 *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7300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7744-4784-426D-9D62-235CFB25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6000-073E-4D4B-A1CF-1A0D7DF9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PR002</a:t>
            </a:r>
            <a:r>
              <a:rPr lang="zh-CN" altLang="en-US" dirty="0"/>
              <a:t>要求</a:t>
            </a:r>
            <a:endParaRPr lang="en-US" altLang="zh-CN" dirty="0"/>
          </a:p>
          <a:p>
            <a:r>
              <a:rPr lang="en-US" altLang="zh-CN" dirty="0">
                <a:solidFill>
                  <a:srgbClr val="FFC000"/>
                </a:solidFill>
              </a:rPr>
              <a:t>PR002</a:t>
            </a:r>
            <a:r>
              <a:rPr lang="zh-CN" altLang="en-US" dirty="0">
                <a:solidFill>
                  <a:srgbClr val="FFC000"/>
                </a:solidFill>
              </a:rPr>
              <a:t>实现提示</a:t>
            </a:r>
          </a:p>
        </p:txBody>
      </p:sp>
    </p:spTree>
    <p:extLst>
      <p:ext uri="{BB962C8B-B14F-4D97-AF65-F5344CB8AC3E}">
        <p14:creationId xmlns:p14="http://schemas.microsoft.com/office/powerpoint/2010/main" val="311179673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7744-4784-426D-9D62-235CFB25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6000-073E-4D4B-A1CF-1A0D7DF9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PR002</a:t>
            </a:r>
            <a:r>
              <a:rPr lang="zh-CN" altLang="en-US" dirty="0"/>
              <a:t>要求</a:t>
            </a:r>
            <a:endParaRPr lang="en-US" altLang="zh-CN" dirty="0"/>
          </a:p>
          <a:p>
            <a:r>
              <a:rPr lang="en-US" altLang="zh-CN" dirty="0"/>
              <a:t>PR002</a:t>
            </a:r>
            <a:r>
              <a:rPr lang="zh-CN" altLang="en-US" dirty="0"/>
              <a:t>实现提示</a:t>
            </a:r>
          </a:p>
        </p:txBody>
      </p:sp>
    </p:spTree>
    <p:extLst>
      <p:ext uri="{BB962C8B-B14F-4D97-AF65-F5344CB8AC3E}">
        <p14:creationId xmlns:p14="http://schemas.microsoft.com/office/powerpoint/2010/main" val="2964226326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FA6E-F345-954D-850E-0E2CA726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PR002</a:t>
            </a:r>
            <a:r>
              <a:rPr lang="zh-CN" altLang="en-US" dirty="0"/>
              <a:t>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C5F4-E860-5D42-8F43-E03F00F78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AST</a:t>
            </a:r>
            <a:r>
              <a:rPr lang="zh-Hans" altLang="en-US" dirty="0"/>
              <a:t>示例：</a:t>
            </a:r>
            <a:endParaRPr lang="en-US" altLang="zh-Hans" dirty="0"/>
          </a:p>
          <a:p>
            <a:pPr lvl="1"/>
            <a:r>
              <a:rPr lang="zh-Hans" altLang="en-US" dirty="0"/>
              <a:t>代码：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C2F4E-2049-E047-ADBA-1FDA7C96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132856"/>
            <a:ext cx="49276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9876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7DEA-8CD0-5C4E-B8F1-B930C5BD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PR002</a:t>
            </a:r>
            <a:r>
              <a:rPr lang="zh-CN" altLang="en-US" dirty="0"/>
              <a:t>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DDAE-ED00-C646-9278-92541FD2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AST</a:t>
            </a:r>
            <a:r>
              <a:rPr lang="zh-Hans" altLang="en-US" dirty="0"/>
              <a:t>示例</a:t>
            </a:r>
            <a:endParaRPr lang="en-US" altLang="zh-Hans" dirty="0"/>
          </a:p>
          <a:p>
            <a:pPr lvl="1"/>
            <a:r>
              <a:rPr lang="en-US" altLang="zh-Hans" dirty="0"/>
              <a:t>AST</a:t>
            </a:r>
            <a:r>
              <a:rPr lang="zh-Hans" altLang="en-US" dirty="0"/>
              <a:t>：请注意，大家可以自己设计表示，供参考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621FF-35CB-E64B-B6AD-EBE5E6EA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564904"/>
            <a:ext cx="9144000" cy="1558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9EC48F-6547-9F48-AB2D-026AEA24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301075"/>
            <a:ext cx="9144000" cy="22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9042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7D84F9-F99E-4956-B25E-563B884A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90687"/>
            <a:ext cx="7448550" cy="34766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12B1131-B854-42AA-805F-24F5D371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语言规范与</a:t>
            </a:r>
            <a:r>
              <a:rPr lang="en-US" altLang="zh-CN" dirty="0"/>
              <a:t>Clang</a:t>
            </a:r>
            <a:r>
              <a:rPr lang="zh-CN" altLang="en-US" dirty="0"/>
              <a:t> </a:t>
            </a:r>
            <a:r>
              <a:rPr lang="en-US" altLang="zh-CN" dirty="0"/>
              <a:t>Parser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2C9C69-89E6-4CF8-9CEE-308114C9A4D9}"/>
              </a:ext>
            </a:extLst>
          </p:cNvPr>
          <p:cNvSpPr/>
          <p:nvPr/>
        </p:nvSpPr>
        <p:spPr>
          <a:xfrm>
            <a:off x="3707904" y="2348880"/>
            <a:ext cx="338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Parser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ParseTopLevelDecl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5D7D9-3466-46C5-9AA1-23194156B1EA}"/>
              </a:ext>
            </a:extLst>
          </p:cNvPr>
          <p:cNvSpPr/>
          <p:nvPr/>
        </p:nvSpPr>
        <p:spPr>
          <a:xfrm>
            <a:off x="3779912" y="199779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clang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ParseAST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C4FA44-2A39-4657-8397-3762B7446481}"/>
              </a:ext>
            </a:extLst>
          </p:cNvPr>
          <p:cNvSpPr/>
          <p:nvPr/>
        </p:nvSpPr>
        <p:spPr>
          <a:xfrm>
            <a:off x="3419872" y="292494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Parser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ParseExternalDeclaration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C22AEF-0D99-4CF9-9FC8-08E0DB3C5201}"/>
              </a:ext>
            </a:extLst>
          </p:cNvPr>
          <p:cNvSpPr/>
          <p:nvPr/>
        </p:nvSpPr>
        <p:spPr>
          <a:xfrm>
            <a:off x="3635896" y="3191739"/>
            <a:ext cx="62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Parser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ParseDeclarationOrFunctionDefinition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2C2475-CA62-496F-BAFB-9F0421891961}"/>
              </a:ext>
            </a:extLst>
          </p:cNvPr>
          <p:cNvSpPr/>
          <p:nvPr/>
        </p:nvSpPr>
        <p:spPr>
          <a:xfrm>
            <a:off x="3419872" y="37678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Parser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ParseFunctionDefinition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68499A-4761-4ABF-B10D-56E6AA1FE8EA}"/>
              </a:ext>
            </a:extLst>
          </p:cNvPr>
          <p:cNvSpPr/>
          <p:nvPr/>
        </p:nvSpPr>
        <p:spPr>
          <a:xfrm>
            <a:off x="3657600" y="424133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Parser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ParseFunctionStatementBody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DF3CA8-3905-46F7-B074-27E70E4FC8E3}"/>
              </a:ext>
            </a:extLst>
          </p:cNvPr>
          <p:cNvSpPr/>
          <p:nvPr/>
        </p:nvSpPr>
        <p:spPr>
          <a:xfrm>
            <a:off x="4000500" y="45591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Parser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ParseCompoundStatementBody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6632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74788-7326-4D43-B1E1-4683AB40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语言规范与</a:t>
            </a:r>
            <a:r>
              <a:rPr lang="en-US" altLang="zh-CN" dirty="0"/>
              <a:t>Clang</a:t>
            </a:r>
            <a:r>
              <a:rPr lang="zh-CN" altLang="en-US" dirty="0"/>
              <a:t> </a:t>
            </a:r>
            <a:r>
              <a:rPr lang="en-US" altLang="zh-CN" dirty="0"/>
              <a:t>Parser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70230-6072-4231-817A-243DF507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59D75F-ECA4-47F6-92DA-E8BC8D00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75" y="1871662"/>
            <a:ext cx="5629275" cy="41052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B820960-B5A0-43AD-8397-C012CFFCAF35}"/>
              </a:ext>
            </a:extLst>
          </p:cNvPr>
          <p:cNvSpPr/>
          <p:nvPr/>
        </p:nvSpPr>
        <p:spPr>
          <a:xfrm>
            <a:off x="3419872" y="4509120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Parser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ParseExpression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5CEBC0-405C-4F3E-9D76-58821B7E19AD}"/>
              </a:ext>
            </a:extLst>
          </p:cNvPr>
          <p:cNvSpPr/>
          <p:nvPr/>
        </p:nvSpPr>
        <p:spPr>
          <a:xfrm>
            <a:off x="3886200" y="19795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Parser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ParseCompoundStatement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230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4857327-452D-4C91-8C98-6418ACA7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861048"/>
            <a:ext cx="3810000" cy="5429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78FEC5-9E87-428F-9838-78D6FC135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122384"/>
            <a:ext cx="5324475" cy="1076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5DCE55-1B39-415B-9DAE-5AD6A63C5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14" y="1474849"/>
            <a:ext cx="5610225" cy="23336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D230865-3C50-4C28-B265-6000604F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语言规范与</a:t>
            </a:r>
            <a:r>
              <a:rPr lang="en-US" altLang="zh-CN" dirty="0"/>
              <a:t>Clang</a:t>
            </a:r>
            <a:r>
              <a:rPr lang="zh-CN" altLang="en-US" dirty="0"/>
              <a:t> </a:t>
            </a:r>
            <a:r>
              <a:rPr lang="en-US" altLang="zh-CN" dirty="0"/>
              <a:t>Parser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A10F86-D412-49AB-8D55-EB507C9C45FA}"/>
              </a:ext>
            </a:extLst>
          </p:cNvPr>
          <p:cNvSpPr/>
          <p:nvPr/>
        </p:nvSpPr>
        <p:spPr>
          <a:xfrm>
            <a:off x="6660232" y="1556792"/>
            <a:ext cx="1997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b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a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b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c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b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79378A-E5D9-4782-B63E-F86269311B62}"/>
              </a:ext>
            </a:extLst>
          </p:cNvPr>
          <p:cNvSpPr/>
          <p:nvPr/>
        </p:nvSpPr>
        <p:spPr>
          <a:xfrm>
            <a:off x="3203848" y="1422275"/>
            <a:ext cx="373050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Identifier “a”</a:t>
            </a:r>
          </a:p>
          <a:p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-&gt; primary-expression</a:t>
            </a:r>
          </a:p>
          <a:p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-&gt; postfix-expression</a:t>
            </a:r>
          </a:p>
          <a:p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-&gt; unary-expression</a:t>
            </a:r>
          </a:p>
          <a:p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-&gt; cast-expression</a:t>
            </a:r>
          </a:p>
          <a:p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-&gt; multiplicative-expression</a:t>
            </a:r>
            <a:endParaRPr lang="zh-CN" altLang="en-US" sz="1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E5E884-0D00-4EB2-83C7-592CBE35D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85" y="4941168"/>
            <a:ext cx="4724400" cy="14478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6DF16B3-8613-4D50-A4C4-7D2A9A213D63}"/>
              </a:ext>
            </a:extLst>
          </p:cNvPr>
          <p:cNvSpPr/>
          <p:nvPr/>
        </p:nvSpPr>
        <p:spPr>
          <a:xfrm>
            <a:off x="2443878" y="503809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Parser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ParseCastExpression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E226808-31C1-4BCB-A1FF-8CF6A193A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301" y="5302297"/>
            <a:ext cx="9144000" cy="150652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F938EA3-8B06-4529-B905-143B7FA79879}"/>
              </a:ext>
            </a:extLst>
          </p:cNvPr>
          <p:cNvSpPr/>
          <p:nvPr/>
        </p:nvSpPr>
        <p:spPr>
          <a:xfrm>
            <a:off x="4932040" y="61144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Sema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BuildDeclarationNameExpr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16DB2E-2D13-4E99-A969-7D8523A1AF26}"/>
              </a:ext>
            </a:extLst>
          </p:cNvPr>
          <p:cNvSpPr/>
          <p:nvPr/>
        </p:nvSpPr>
        <p:spPr>
          <a:xfrm>
            <a:off x="4499992" y="5832827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Sema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ActOnIdExpression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888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9076D-970C-498F-A6B3-630D5DDE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语言规范与</a:t>
            </a:r>
            <a:r>
              <a:rPr lang="en-US" altLang="zh-CN" dirty="0"/>
              <a:t>Clang </a:t>
            </a:r>
            <a:r>
              <a:rPr lang="en-US" altLang="zh-CN" dirty="0" err="1"/>
              <a:t>Sema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E5AA1-37E0-4AF5-9249-400C43C0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333333"/>
                </a:solidFill>
                <a:latin typeface="Consolas" panose="020B0609020204030204" pitchFamily="49" charset="0"/>
              </a:rPr>
              <a:t>Identifier “a” &lt;-&gt; </a:t>
            </a:r>
            <a:r>
              <a:rPr lang="en-US" altLang="zh-CN" dirty="0"/>
              <a:t>class </a:t>
            </a:r>
            <a:r>
              <a:rPr lang="en-US" altLang="zh-CN" b="1" dirty="0" err="1"/>
              <a:t>DeclRefExpr</a:t>
            </a:r>
            <a:endParaRPr lang="en-US" altLang="zh-CN" b="1" dirty="0"/>
          </a:p>
          <a:p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333333"/>
                </a:solidFill>
                <a:latin typeface="Consolas" panose="020B0609020204030204" pitchFamily="49" charset="0"/>
              </a:rPr>
              <a:t>Additive expression: a + b</a:t>
            </a:r>
          </a:p>
          <a:p>
            <a:pPr lvl="1"/>
            <a:r>
              <a:rPr lang="en-US" altLang="zh-CN" sz="2600" dirty="0">
                <a:solidFill>
                  <a:srgbClr val="333333"/>
                </a:solidFill>
                <a:latin typeface="Consolas" panose="020B0609020204030204" pitchFamily="49" charset="0"/>
              </a:rPr>
              <a:t>&lt;-&gt;</a:t>
            </a:r>
            <a:r>
              <a:rPr lang="en-US" altLang="zh-CN" dirty="0"/>
              <a:t>class </a:t>
            </a:r>
            <a:r>
              <a:rPr lang="en-US" altLang="zh-CN" b="1" dirty="0" err="1"/>
              <a:t>BinaryOperator</a:t>
            </a:r>
            <a:r>
              <a:rPr lang="en-US" altLang="zh-CN" dirty="0"/>
              <a:t> </a:t>
            </a:r>
            <a:endParaRPr lang="en-US" altLang="zh-CN" sz="2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05947F-F9D6-4BEE-9A34-E3E020DA8D20}"/>
              </a:ext>
            </a:extLst>
          </p:cNvPr>
          <p:cNvSpPr/>
          <p:nvPr/>
        </p:nvSpPr>
        <p:spPr>
          <a:xfrm>
            <a:off x="6804248" y="5208530"/>
            <a:ext cx="1997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b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a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b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c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b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1AA48A-6B12-4C68-8873-3A82A13FC957}"/>
              </a:ext>
            </a:extLst>
          </p:cNvPr>
          <p:cNvSpPr/>
          <p:nvPr/>
        </p:nvSpPr>
        <p:spPr>
          <a:xfrm>
            <a:off x="4679504" y="2204864"/>
            <a:ext cx="4464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A reference to a declared variable, function,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, etc.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[C99 6.5.1p2]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362883-F553-454C-B990-DCCC30DF0CFE}"/>
              </a:ext>
            </a:extLst>
          </p:cNvPr>
          <p:cNvSpPr/>
          <p:nvPr/>
        </p:nvSpPr>
        <p:spPr>
          <a:xfrm>
            <a:off x="4518248" y="3264120"/>
            <a:ext cx="3939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ExprResult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BuildDeclRefExpr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2718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5FB0-CB36-4B4A-BC0A-8EF84958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加法的处理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F535-C04E-1748-A4E2-3E099A0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源代码 </a:t>
            </a:r>
            <a:r>
              <a:rPr lang="en-US" altLang="zh-CN" dirty="0"/>
              <a:t>-&gt; Token </a:t>
            </a:r>
            <a:r>
              <a:rPr lang="zh-CN" altLang="en-US" dirty="0"/>
              <a:t>流</a:t>
            </a:r>
            <a:r>
              <a:rPr lang="en-US" altLang="zh-CN" dirty="0"/>
              <a:t>-&gt;</a:t>
            </a:r>
            <a:r>
              <a:rPr lang="zh-CN" altLang="en-US" dirty="0"/>
              <a:t>语法分析</a:t>
            </a:r>
            <a:r>
              <a:rPr lang="en-US" altLang="zh-CN" dirty="0"/>
              <a:t>-&gt;</a:t>
            </a:r>
            <a:r>
              <a:rPr lang="zh-CN" altLang="en-US" dirty="0"/>
              <a:t>语义分析</a:t>
            </a:r>
            <a:r>
              <a:rPr lang="en-US" altLang="zh-CN" dirty="0"/>
              <a:t>-&gt;AST</a:t>
            </a:r>
            <a:endParaRPr lang="en-US" altLang="zh-Hans" dirty="0"/>
          </a:p>
          <a:p>
            <a:r>
              <a:rPr lang="zh-Hans" altLang="en-US" dirty="0"/>
              <a:t>核心函数：</a:t>
            </a:r>
            <a:endParaRPr lang="en-US" altLang="zh-Hans" dirty="0"/>
          </a:p>
          <a:p>
            <a:pPr lvl="1"/>
            <a:r>
              <a:rPr lang="en-US" altLang="zh-Hans" dirty="0" err="1"/>
              <a:t>Sema</a:t>
            </a:r>
            <a:r>
              <a:rPr lang="en-US" altLang="zh-Hans" dirty="0"/>
              <a:t>::</a:t>
            </a:r>
            <a:r>
              <a:rPr lang="en-US" altLang="zh-Hans" dirty="0" err="1"/>
              <a:t>ActOnBinOp</a:t>
            </a:r>
            <a:endParaRPr lang="en-US" altLang="zh-Hans" dirty="0"/>
          </a:p>
          <a:p>
            <a:pPr lvl="1"/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4FC183-B3F2-4FA7-86B5-79F450059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212976"/>
            <a:ext cx="7056784" cy="31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48698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35CE9-ED54-47CC-A56F-0ED37F17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加法的处理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8EEEFB-39D9-48A9-9A91-C4BF40AEC289}"/>
              </a:ext>
            </a:extLst>
          </p:cNvPr>
          <p:cNvSpPr txBox="1"/>
          <p:nvPr/>
        </p:nvSpPr>
        <p:spPr>
          <a:xfrm>
            <a:off x="5148064" y="5301208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都是</a:t>
            </a:r>
            <a:r>
              <a:rPr lang="en-US" altLang="zh-CN" dirty="0">
                <a:solidFill>
                  <a:srgbClr val="FF0000"/>
                </a:solidFill>
              </a:rPr>
              <a:t>Built In</a:t>
            </a:r>
            <a:r>
              <a:rPr lang="zh-CN" altLang="en-US" dirty="0">
                <a:solidFill>
                  <a:srgbClr val="FF0000"/>
                </a:solidFill>
              </a:rPr>
              <a:t>的类型 </a:t>
            </a:r>
            <a:r>
              <a:rPr lang="en-US" altLang="zh-CN" dirty="0">
                <a:solidFill>
                  <a:srgbClr val="FF0000"/>
                </a:solidFill>
              </a:rPr>
              <a:t>(int, double, char 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F8F084-9169-47E0-B982-84A87346B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" y="1463386"/>
            <a:ext cx="9144000" cy="13928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E1AEEC-2E87-4A71-8BF1-8662A48F7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03" y="3211993"/>
            <a:ext cx="9144000" cy="157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27143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EE0A-427A-48B8-837D-745865C9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加法的处理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9B8397-C07A-420A-B2CE-248EEEB45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09" y="4941168"/>
            <a:ext cx="9144000" cy="130269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C605E4C-8F98-46A8-ADC3-5EAB39294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D1CF88-85F6-4B02-9FDF-8BF8560B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4742"/>
            <a:ext cx="91440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6833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7E58-0787-6743-8804-37509061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加法的处理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C5A3-57A1-E543-83EC-1C6714C3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872A2C-3FFE-4729-92B4-CEED5661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0"/>
            <a:ext cx="9144000" cy="64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6790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7744-4784-426D-9D62-235CFB25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6000-073E-4D4B-A1CF-1A0D7DF9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zh-CN" altLang="en-US" dirty="0">
                <a:solidFill>
                  <a:srgbClr val="FFC000"/>
                </a:solidFill>
              </a:rPr>
              <a:t>语言扩展</a:t>
            </a:r>
            <a:r>
              <a:rPr lang="en-US" altLang="zh-CN" dirty="0">
                <a:solidFill>
                  <a:srgbClr val="FFC000"/>
                </a:solidFill>
              </a:rPr>
              <a:t>Element Wise</a:t>
            </a:r>
            <a:r>
              <a:rPr lang="zh-CN" altLang="en-US" dirty="0">
                <a:solidFill>
                  <a:srgbClr val="FFC000"/>
                </a:solidFill>
              </a:rPr>
              <a:t>操作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/>
              <a:t>PR002</a:t>
            </a:r>
            <a:r>
              <a:rPr lang="zh-CN" altLang="en-US" dirty="0"/>
              <a:t>要求</a:t>
            </a:r>
            <a:endParaRPr lang="en-US" altLang="zh-CN" dirty="0"/>
          </a:p>
          <a:p>
            <a:r>
              <a:rPr lang="en-US" altLang="zh-CN" dirty="0"/>
              <a:t>PR002</a:t>
            </a:r>
            <a:r>
              <a:rPr lang="zh-CN" altLang="en-US" dirty="0"/>
              <a:t>实现提示</a:t>
            </a:r>
          </a:p>
        </p:txBody>
      </p:sp>
    </p:spTree>
    <p:extLst>
      <p:ext uri="{BB962C8B-B14F-4D97-AF65-F5344CB8AC3E}">
        <p14:creationId xmlns:p14="http://schemas.microsoft.com/office/powerpoint/2010/main" val="3816754397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E1791-4A54-4037-AAF3-DC5FD305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6B19D-DFFD-4083-9F61-99C25D1D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447C8B-40E6-4D09-AB1B-F4ED857C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4944"/>
            <a:ext cx="9144000" cy="130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24660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06613FD-DAF4-40FD-B595-A5319D0C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0" y="1469445"/>
            <a:ext cx="9144000" cy="1289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2F903-2F7C-F848-A685-53239228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加法</a:t>
            </a:r>
            <a:r>
              <a:rPr lang="zh-Hans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Hans" altLang="en-US" dirty="0"/>
              <a:t>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C57E2-A71E-EE40-AAFE-DD597A44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129949-9C06-4B43-96F5-B9AA20EC8DB5}"/>
              </a:ext>
            </a:extLst>
          </p:cNvPr>
          <p:cNvSpPr/>
          <p:nvPr/>
        </p:nvSpPr>
        <p:spPr bwMode="auto">
          <a:xfrm>
            <a:off x="4668406" y="1322349"/>
            <a:ext cx="3744416" cy="41034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类型检查，以及类型转换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A75964-918E-4D4D-83C5-94545C1B3EB5}"/>
              </a:ext>
            </a:extLst>
          </p:cNvPr>
          <p:cNvSpPr/>
          <p:nvPr/>
        </p:nvSpPr>
        <p:spPr bwMode="auto">
          <a:xfrm>
            <a:off x="3104792" y="6321079"/>
            <a:ext cx="4680520" cy="41034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SIMD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类型，不是我们要处理的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9A72A4-C989-459E-94C8-3BC93C9E0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9" y="2672471"/>
            <a:ext cx="7972425" cy="914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23B008-88BA-4BE2-A6ED-4CDF0C440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55148"/>
            <a:ext cx="9144000" cy="254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44739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187561-ABF0-4664-8E08-F37A21588009}"/>
              </a:ext>
            </a:extLst>
          </p:cNvPr>
          <p:cNvSpPr/>
          <p:nvPr/>
        </p:nvSpPr>
        <p:spPr>
          <a:xfrm>
            <a:off x="35496" y="1484784"/>
            <a:ext cx="910850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QualType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Sema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CheckAdditionOperands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C99 6.5.6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ExprResult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&amp;LHS,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ExprResult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&amp;RHS,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SourceLocation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Loc, </a:t>
            </a:r>
            <a:r>
              <a:rPr lang="en-US" altLang="zh-CN" sz="1600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Opc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QualType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CompLHSTy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 </a:t>
            </a:r>
          </a:p>
          <a:p>
            <a:pPr latinLnBrk="1">
              <a:spcAft>
                <a:spcPts val="1000"/>
              </a:spcAft>
            </a:pP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参数含义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LHS &amp; RHS, </a:t>
            </a:r>
            <a:r>
              <a:rPr lang="zh-CN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左操作数和右操作数；</a:t>
            </a:r>
            <a:r>
              <a:rPr lang="en-US" altLang="zh-CN" sz="1600" i="1" dirty="0" err="1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Opc</a:t>
            </a:r>
            <a:r>
              <a:rPr lang="zh-CN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操作码加法</a:t>
            </a:r>
            <a:endParaRPr lang="en-US" altLang="zh-CN" sz="1600" i="1" dirty="0">
              <a:solidFill>
                <a:srgbClr val="60A0B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// Loc:  </a:t>
            </a:r>
            <a:r>
              <a:rPr lang="zh-CN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在源代码中的位置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600" i="1" dirty="0" err="1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CompLHSTy</a:t>
            </a:r>
            <a:r>
              <a:rPr lang="zh-CN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，左操作数的类型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类型转换后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</a:p>
          <a:p>
            <a:pPr latinLnBrk="1">
              <a:spcAft>
                <a:spcPts val="1000"/>
              </a:spcAft>
            </a:pP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// </a:t>
            </a:r>
            <a:r>
              <a:rPr lang="zh-CN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返回值：表达式的类型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checkArithmeticNull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LHS, RHS, Loc,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en-US" altLang="zh-CN" sz="1600" i="1" dirty="0" err="1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isCompare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=*/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LHS.get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isVectorType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||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RHS.get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isVectorType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 {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600" i="1" dirty="0" err="1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SIMD</a:t>
            </a:r>
            <a:r>
              <a:rPr lang="en-US" altLang="zh-CN" sz="1600" i="1" dirty="0" err="1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相关代码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ConstantArrayType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classof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LHS.get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()-&gt;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getTypePtr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 &amp;&amp;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ConstantArrayType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classof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RHS.get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-&gt;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getTypePtr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())){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可在此处扩展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Element-wise operations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  <a:endParaRPr lang="zh-CN" altLang="zh-CN" sz="16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6C6EB3-F8C9-4829-BC6F-41A9ABAC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404664"/>
            <a:ext cx="7543800" cy="914400"/>
          </a:xfrm>
        </p:spPr>
        <p:txBody>
          <a:bodyPr/>
          <a:lstStyle/>
          <a:p>
            <a:r>
              <a:rPr lang="zh-Hans" altLang="en-US" dirty="0"/>
              <a:t>加</a:t>
            </a:r>
            <a:r>
              <a:rPr lang="zh-CN" altLang="en-US" dirty="0"/>
              <a:t>法的</a:t>
            </a:r>
            <a:r>
              <a:rPr lang="zh-Hans" altLang="en-US" dirty="0"/>
              <a:t>处理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1149DB-B8F9-481E-AF86-54870520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5781675"/>
            <a:ext cx="53244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0215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1B077-08DA-449F-9E95-534438FC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加</a:t>
            </a:r>
            <a:r>
              <a:rPr lang="zh-CN" altLang="en-US" dirty="0"/>
              <a:t>法的</a:t>
            </a:r>
            <a:r>
              <a:rPr lang="zh-Hans" altLang="en-US" dirty="0"/>
              <a:t>处理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166931-FF5D-4167-B002-FFA2EFC64DE7}"/>
              </a:ext>
            </a:extLst>
          </p:cNvPr>
          <p:cNvSpPr/>
          <p:nvPr/>
        </p:nvSpPr>
        <p:spPr>
          <a:xfrm>
            <a:off x="107504" y="1905506"/>
            <a:ext cx="91085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600" i="1" dirty="0" err="1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类型转换，形如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int </a:t>
            </a:r>
            <a:r>
              <a:rPr lang="en-US" altLang="zh-CN" sz="1600" i="1" dirty="0" err="1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char c; c = a + b;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600" i="1" dirty="0" err="1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compType</a:t>
            </a:r>
            <a:r>
              <a:rPr lang="en-US" altLang="zh-CN" sz="1600" i="1" dirty="0" err="1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是表达式的返回值类型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QualType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UsualArithmeticConversions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(LHS, RHS,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CompLHSTy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Diagnose "string literal" '+' int.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Opc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BO_Add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diagnoseStringPlusInt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Loc,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LHS.get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RHS.get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handle the common case first (both operands are arithmetic). </a:t>
            </a:r>
          </a:p>
          <a:p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// int a, b, c; c = a + b;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(!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compType.isNull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&amp;&amp;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isArithmeticType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 {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CompLHSTy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*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CompLHSTy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139521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40B59-F728-42B1-A10E-7C03C039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加</a:t>
            </a:r>
            <a:r>
              <a:rPr lang="zh-CN" altLang="en-US" dirty="0"/>
              <a:t>法的</a:t>
            </a:r>
            <a:r>
              <a:rPr lang="zh-Hans" altLang="en-US" dirty="0"/>
              <a:t>处理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9CE40A-9D7E-4690-977A-628C1429CBEE}"/>
              </a:ext>
            </a:extLst>
          </p:cNvPr>
          <p:cNvSpPr/>
          <p:nvPr/>
        </p:nvSpPr>
        <p:spPr>
          <a:xfrm>
            <a:off x="467544" y="1436578"/>
            <a:ext cx="89644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Expr *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LHS.get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 *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RHS.get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Case: int *a; int b, c; c = a + b;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isPointerType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 {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isObjCPointer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std::swap(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isPointerType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 {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isObjCPointer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assert(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isAnyPointerType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(!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checkArithmeticOpPointerOperand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Loc,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QualType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Check array bounds for pointer </a:t>
            </a:r>
            <a:r>
              <a:rPr lang="en-US" altLang="zh-CN" sz="1600" i="1" dirty="0" err="1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arithemtic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CheckArrayAccess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5709638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6A8EB-F5C6-469E-A879-6C613A9D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 Type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5E45-DB3E-4A6D-83EC-C9B89D82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 </a:t>
            </a:r>
            <a:r>
              <a:rPr lang="en-US" altLang="zh-CN" b="1" dirty="0"/>
              <a:t>Type</a:t>
            </a:r>
          </a:p>
          <a:p>
            <a:pPr lvl="1"/>
            <a:r>
              <a:rPr lang="en-US" altLang="zh-CN" dirty="0"/>
              <a:t>int, double, float, …</a:t>
            </a:r>
          </a:p>
          <a:p>
            <a:pPr lvl="1"/>
            <a:r>
              <a:rPr lang="en-US" altLang="zh-CN" dirty="0"/>
              <a:t>class </a:t>
            </a:r>
            <a:r>
              <a:rPr lang="en-US" altLang="zh-CN" b="1" dirty="0" err="1"/>
              <a:t>BuiltinType</a:t>
            </a:r>
            <a:endParaRPr lang="en-US" altLang="zh-CN" dirty="0"/>
          </a:p>
          <a:p>
            <a:pPr lvl="2"/>
            <a:r>
              <a:rPr lang="en-US" altLang="zh-CN" i="1" dirty="0"/>
              <a:t>BuiltinTypeNodes.def</a:t>
            </a:r>
          </a:p>
          <a:p>
            <a:pPr lvl="1"/>
            <a:r>
              <a:rPr lang="zh-CN" altLang="en-US" dirty="0"/>
              <a:t>请搜索如何判断是</a:t>
            </a:r>
            <a:r>
              <a:rPr lang="en-US" altLang="zh-CN" dirty="0"/>
              <a:t>int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2"/>
            <a:r>
              <a:rPr lang="zh-CN" altLang="en-US" dirty="0"/>
              <a:t>注意和</a:t>
            </a:r>
            <a:r>
              <a:rPr lang="en-US" altLang="zh-CN" dirty="0"/>
              <a:t>Integer</a:t>
            </a:r>
            <a:r>
              <a:rPr lang="zh-CN" altLang="en-US" dirty="0"/>
              <a:t>类型的区别</a:t>
            </a:r>
            <a:endParaRPr lang="en-US" altLang="zh-CN" dirty="0"/>
          </a:p>
          <a:p>
            <a:r>
              <a:rPr lang="en-US" altLang="zh-CN" dirty="0"/>
              <a:t>class </a:t>
            </a:r>
            <a:r>
              <a:rPr lang="en-US" altLang="zh-CN" b="1" dirty="0" err="1"/>
              <a:t>QualType</a:t>
            </a:r>
            <a:endParaRPr lang="en-US" altLang="zh-CN" dirty="0"/>
          </a:p>
          <a:p>
            <a:pPr lvl="1"/>
            <a:r>
              <a:rPr lang="en-US" altLang="zh-CN" dirty="0"/>
              <a:t>Type with qualifiers:</a:t>
            </a:r>
          </a:p>
          <a:p>
            <a:pPr lvl="2"/>
            <a:r>
              <a:rPr lang="en-US" altLang="zh-CN" dirty="0"/>
              <a:t>“const”, “static”, “volatile”</a:t>
            </a:r>
          </a:p>
          <a:p>
            <a:r>
              <a:rPr lang="en-US" altLang="zh-CN" sz="28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ConstantArrayType</a:t>
            </a:r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28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classof</a:t>
            </a:r>
            <a:endParaRPr lang="en-US" altLang="zh-CN" sz="28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判断是否是</a:t>
            </a:r>
            <a:r>
              <a:rPr lang="en-US" altLang="zh-CN" sz="2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ConstantArray</a:t>
            </a:r>
            <a:r>
              <a:rPr lang="zh-CN" altLang="en-US" sz="2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的类型</a:t>
            </a:r>
            <a:endParaRPr lang="en-US" altLang="zh-CN" sz="26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C019CA-C5A8-4E0A-89AF-ECD256EE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38" y="1628800"/>
            <a:ext cx="3483762" cy="284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8394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A98F7-1B8B-4EF3-B69D-3DFCAC2B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B7BEF-F009-4CD5-B781-2E475DEC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AST</a:t>
            </a:r>
            <a:r>
              <a:rPr lang="zh-CN" altLang="en-US" dirty="0"/>
              <a:t>上的元素：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BinaryOperator</a:t>
            </a:r>
            <a:r>
              <a:rPr lang="en-US" altLang="zh-CN" dirty="0"/>
              <a:t>()</a:t>
            </a:r>
            <a:r>
              <a:rPr lang="zh-CN" altLang="en-US" dirty="0"/>
              <a:t>构造函数</a:t>
            </a:r>
            <a:endParaRPr lang="en-US" altLang="zh-CN" dirty="0"/>
          </a:p>
          <a:p>
            <a:r>
              <a:rPr lang="zh-CN" altLang="en-US" dirty="0"/>
              <a:t>找到要创建的</a:t>
            </a:r>
            <a:r>
              <a:rPr lang="en-US" altLang="zh-CN" dirty="0"/>
              <a:t>AST</a:t>
            </a:r>
            <a:r>
              <a:rPr lang="zh-CN" altLang="en-US" dirty="0"/>
              <a:t>元素，调用其构造函数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C60C90-824C-48E3-9495-5F0A628FC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26310"/>
            <a:ext cx="9144000" cy="130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7388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7F41D-9E5F-4331-A374-9BB0C310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D3223-F093-4682-A159-786D7E79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出错提示：</a:t>
            </a:r>
            <a:endParaRPr lang="en-US" altLang="zh-CN" dirty="0"/>
          </a:p>
          <a:p>
            <a:pPr lvl="1"/>
            <a:r>
              <a:rPr lang="en-US" altLang="zh-CN" dirty="0"/>
              <a:t> </a:t>
            </a:r>
            <a:r>
              <a:rPr lang="en-US" altLang="zh-CN" b="1" dirty="0" err="1"/>
              <a:t>Sema</a:t>
            </a:r>
            <a:r>
              <a:rPr lang="en-US" altLang="zh-CN" dirty="0"/>
              <a:t>::</a:t>
            </a:r>
            <a:r>
              <a:rPr lang="en-US" altLang="zh-CN" b="1" dirty="0" err="1"/>
              <a:t>CheckAdditionOperands</a:t>
            </a:r>
            <a:endParaRPr lang="en-US" altLang="zh-CN" dirty="0"/>
          </a:p>
          <a:p>
            <a:pPr lvl="1"/>
            <a:r>
              <a:rPr lang="en-US" altLang="zh-CN" b="1" dirty="0" err="1"/>
              <a:t>Sema</a:t>
            </a:r>
            <a:r>
              <a:rPr lang="en-US" altLang="zh-CN" dirty="0"/>
              <a:t>::</a:t>
            </a:r>
            <a:r>
              <a:rPr lang="en-US" altLang="zh-CN" b="1" dirty="0" err="1"/>
              <a:t>InvalidOperands</a:t>
            </a:r>
            <a:endParaRPr lang="en-US" altLang="zh-CN" dirty="0"/>
          </a:p>
          <a:p>
            <a:pPr lvl="1"/>
            <a:r>
              <a:rPr lang="en-US" altLang="zh-CN" i="1" dirty="0" err="1"/>
              <a:t>err_typecheck_invalid_operands</a:t>
            </a:r>
            <a:endParaRPr lang="en-US" altLang="zh-CN" i="1" dirty="0"/>
          </a:p>
          <a:p>
            <a:pPr lvl="2"/>
            <a:r>
              <a:rPr lang="en-US" altLang="zh-CN" i="1" dirty="0"/>
              <a:t>DiagnosticSemaKinds.td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D746F-A5D5-45D4-8A7B-958E609C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0" y="4095077"/>
            <a:ext cx="9144000" cy="235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83855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B6A96-B175-4EC2-B07A-3B8CFBBA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C3514-F80B-4D06-BF3A-B62C9AAD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49913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9B83E-4A62-4A8F-8660-60343D80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2D247-61FD-45DB-85EC-BAAAFB38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原代码：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69A58-3F95-413B-86C1-1885DB237D2C}"/>
              </a:ext>
            </a:extLst>
          </p:cNvPr>
          <p:cNvSpPr/>
          <p:nvPr/>
        </p:nvSpPr>
        <p:spPr>
          <a:xfrm>
            <a:off x="2915816" y="198884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func_name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C = A +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C = A *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 = A;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4054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13B6D-EE90-4775-8E96-6510C3B2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6CA7B-E011-4534-8C3C-98DB898C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等价代码：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2F05D-50CA-4976-8F93-F3E0C74FF7C8}"/>
              </a:ext>
            </a:extLst>
          </p:cNvPr>
          <p:cNvSpPr/>
          <p:nvPr/>
        </p:nvSpPr>
        <p:spPr>
          <a:xfrm>
            <a:off x="2771800" y="1412776"/>
            <a:ext cx="61206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func_name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C[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= A[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+ B[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C[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= A[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* B[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C[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= A[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8251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F9B0C-C0DE-4672-AC7D-8AD4114C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14360-D63E-4307-B64A-220153C0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具体要求：</a:t>
            </a:r>
            <a:endParaRPr lang="en-US" altLang="zh-CN" dirty="0"/>
          </a:p>
          <a:p>
            <a:pPr lvl="1"/>
            <a:r>
              <a:rPr lang="zh-CN" altLang="en-US" dirty="0"/>
              <a:t>只有被</a:t>
            </a: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标注的函数才支持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 Wise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操作 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“+”, “*”, “=”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三种操作符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支持“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”数据类型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支持一维静态大小输入，形如：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正确生成可执行代码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6C1E263A-5FFA-41DB-ACAF-A907F1DCD202}"/>
              </a:ext>
            </a:extLst>
          </p:cNvPr>
          <p:cNvSpPr/>
          <p:nvPr/>
        </p:nvSpPr>
        <p:spPr bwMode="auto">
          <a:xfrm>
            <a:off x="6876256" y="1772816"/>
            <a:ext cx="1152128" cy="360040"/>
          </a:xfrm>
          <a:prstGeom prst="wedgeRectCallou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</a:rPr>
              <a:t>PR001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D84AB05-8894-48E5-9ABD-5D7D50586BD1}"/>
              </a:ext>
            </a:extLst>
          </p:cNvPr>
          <p:cNvGrpSpPr/>
          <p:nvPr/>
        </p:nvGrpSpPr>
        <p:grpSpPr>
          <a:xfrm>
            <a:off x="7882136" y="2564904"/>
            <a:ext cx="1152128" cy="1584176"/>
            <a:chOff x="7882136" y="2564904"/>
            <a:chExt cx="1152128" cy="1584176"/>
          </a:xfrm>
        </p:grpSpPr>
        <p:sp>
          <p:nvSpPr>
            <p:cNvPr id="5" name="右大括号 4">
              <a:extLst>
                <a:ext uri="{FF2B5EF4-FFF2-40B4-BE49-F238E27FC236}">
                  <a16:creationId xmlns:a16="http://schemas.microsoft.com/office/drawing/2014/main" id="{53E6E69D-82FE-4A0D-9954-C39F64612CD5}"/>
                </a:ext>
              </a:extLst>
            </p:cNvPr>
            <p:cNvSpPr/>
            <p:nvPr/>
          </p:nvSpPr>
          <p:spPr bwMode="auto">
            <a:xfrm>
              <a:off x="8155360" y="2996952"/>
              <a:ext cx="360040" cy="1152128"/>
            </a:xfrm>
            <a:prstGeom prst="rightBrac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对话气泡: 矩形 5">
              <a:extLst>
                <a:ext uri="{FF2B5EF4-FFF2-40B4-BE49-F238E27FC236}">
                  <a16:creationId xmlns:a16="http://schemas.microsoft.com/office/drawing/2014/main" id="{A902B3FB-94A1-4BB0-9850-0C2588F744E0}"/>
                </a:ext>
              </a:extLst>
            </p:cNvPr>
            <p:cNvSpPr/>
            <p:nvPr/>
          </p:nvSpPr>
          <p:spPr bwMode="auto">
            <a:xfrm>
              <a:off x="7882136" y="2564904"/>
              <a:ext cx="1152128" cy="360040"/>
            </a:xfrm>
            <a:prstGeom prst="wedgeRectCallou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</a:rPr>
                <a:t>PR002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371F43A7-1B01-4AB4-B2B3-0122016323E8}"/>
              </a:ext>
            </a:extLst>
          </p:cNvPr>
          <p:cNvSpPr/>
          <p:nvPr/>
        </p:nvSpPr>
        <p:spPr bwMode="auto">
          <a:xfrm>
            <a:off x="4686300" y="4293096"/>
            <a:ext cx="1152128" cy="360040"/>
          </a:xfrm>
          <a:prstGeom prst="wedgeRectCallou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</a:rPr>
              <a:t>PR003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715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3E67D-B747-449E-92A2-12559712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186D5-F530-406E-8F61-8F7739C7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三次作业间的关系：</a:t>
            </a:r>
            <a:endParaRPr lang="en-US" altLang="zh-CN" dirty="0"/>
          </a:p>
          <a:p>
            <a:pPr lvl="1"/>
            <a:r>
              <a:rPr lang="en-US" altLang="zh-CN" dirty="0"/>
              <a:t>PR001:</a:t>
            </a:r>
          </a:p>
          <a:p>
            <a:pPr lvl="2"/>
            <a:r>
              <a:rPr lang="zh-CN" altLang="en-US" dirty="0"/>
              <a:t>前端</a:t>
            </a: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AST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的信息传递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修改已有的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AST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endParaRPr lang="en-US" altLang="zh-CN" dirty="0"/>
          </a:p>
          <a:p>
            <a:pPr lvl="1"/>
            <a:r>
              <a:rPr lang="en-US" altLang="zh-CN" dirty="0"/>
              <a:t>PR002:</a:t>
            </a:r>
          </a:p>
          <a:p>
            <a:pPr lvl="2"/>
            <a:r>
              <a:rPr lang="zh-CN" altLang="en-US" dirty="0"/>
              <a:t>前端新的语法</a:t>
            </a:r>
            <a:r>
              <a:rPr lang="en-US" altLang="zh-CN" dirty="0"/>
              <a:t>/</a:t>
            </a:r>
            <a:r>
              <a:rPr lang="zh-CN" altLang="en-US" dirty="0"/>
              <a:t>语义规则：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 = A + B;</a:t>
            </a:r>
          </a:p>
          <a:p>
            <a:pPr lvl="2"/>
            <a:r>
              <a:rPr lang="zh-CN" altLang="en-US" dirty="0"/>
              <a:t>构建新的</a:t>
            </a:r>
            <a:r>
              <a:rPr lang="en-US" altLang="zh-CN" dirty="0"/>
              <a:t>AST</a:t>
            </a:r>
            <a:r>
              <a:rPr lang="zh-CN" altLang="en-US" dirty="0"/>
              <a:t>表示</a:t>
            </a:r>
            <a:endParaRPr lang="en-US" altLang="zh-CN" dirty="0"/>
          </a:p>
          <a:p>
            <a:pPr lvl="1"/>
            <a:r>
              <a:rPr lang="en-US" altLang="zh-CN" dirty="0"/>
              <a:t>PR003:</a:t>
            </a:r>
          </a:p>
          <a:p>
            <a:pPr lvl="2"/>
            <a:r>
              <a:rPr lang="en-US" altLang="zh-CN" dirty="0"/>
              <a:t>AST</a:t>
            </a:r>
            <a:r>
              <a:rPr lang="zh-CN" altLang="en-US" dirty="0"/>
              <a:t>到</a:t>
            </a:r>
            <a:r>
              <a:rPr lang="en-US" altLang="zh-CN" dirty="0"/>
              <a:t>LLVM IR</a:t>
            </a:r>
            <a:r>
              <a:rPr lang="zh-CN" altLang="en-US" dirty="0"/>
              <a:t>的代码生成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142328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7744-4784-426D-9D62-235CFB25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6000-073E-4D4B-A1CF-1A0D7DF9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>
                <a:solidFill>
                  <a:srgbClr val="FFC000"/>
                </a:solidFill>
              </a:rPr>
              <a:t>PR002</a:t>
            </a:r>
            <a:r>
              <a:rPr lang="zh-CN" altLang="en-US" dirty="0">
                <a:solidFill>
                  <a:srgbClr val="FFC000"/>
                </a:solidFill>
              </a:rPr>
              <a:t>要求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/>
              <a:t>PR002</a:t>
            </a:r>
            <a:r>
              <a:rPr lang="zh-CN" altLang="en-US" dirty="0"/>
              <a:t>实现提示</a:t>
            </a:r>
          </a:p>
        </p:txBody>
      </p:sp>
    </p:spTree>
    <p:extLst>
      <p:ext uri="{BB962C8B-B14F-4D97-AF65-F5344CB8AC3E}">
        <p14:creationId xmlns:p14="http://schemas.microsoft.com/office/powerpoint/2010/main" val="251366433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543800" cy="914400"/>
          </a:xfrm>
        </p:spPr>
        <p:txBody>
          <a:bodyPr/>
          <a:lstStyle/>
          <a:p>
            <a:r>
              <a:rPr lang="en-US" altLang="zh-CN" dirty="0">
                <a:ea typeface="华文仿宋" charset="-122"/>
              </a:rPr>
              <a:t>PR00</a:t>
            </a:r>
            <a:r>
              <a:rPr lang="en-US" altLang="zh-Hans" dirty="0">
                <a:ea typeface="华文仿宋" charset="-122"/>
              </a:rPr>
              <a:t>2</a:t>
            </a:r>
            <a:endParaRPr lang="zh-CN" altLang="en-US" dirty="0">
              <a:ea typeface="华文仿宋" charset="-122"/>
            </a:endParaRP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914400" y="1484313"/>
            <a:ext cx="7543800" cy="4687887"/>
          </a:xfrm>
        </p:spPr>
        <p:txBody>
          <a:bodyPr/>
          <a:lstStyle/>
          <a:p>
            <a:r>
              <a:rPr lang="zh-CN" altLang="en-US" dirty="0">
                <a:ea typeface="华文仿宋" charset="-122"/>
              </a:rPr>
              <a:t>实验内容</a:t>
            </a:r>
            <a:r>
              <a:rPr lang="en-US" altLang="zh-CN" dirty="0">
                <a:ea typeface="华文仿宋" charset="-122"/>
              </a:rPr>
              <a:t>:</a:t>
            </a: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语言中为数组添加</a:t>
            </a:r>
            <a:r>
              <a:rPr lang="en-US" altLang="zh-CN" dirty="0"/>
              <a:t>element-wise</a:t>
            </a:r>
            <a:r>
              <a:rPr lang="zh-CN" altLang="en-US" dirty="0"/>
              <a:t>的加</a:t>
            </a:r>
            <a:r>
              <a:rPr lang="en-US" altLang="zh-CN" dirty="0"/>
              <a:t>/</a:t>
            </a:r>
            <a:r>
              <a:rPr lang="zh-CN" altLang="en-US" dirty="0"/>
              <a:t>乘</a:t>
            </a:r>
            <a:r>
              <a:rPr lang="en-US" altLang="zh-CN" dirty="0"/>
              <a:t>/</a:t>
            </a:r>
            <a:r>
              <a:rPr lang="zh-CN" altLang="en-US" dirty="0"/>
              <a:t>等操作 </a:t>
            </a:r>
            <a:r>
              <a:rPr lang="en-US" altLang="zh-CN" dirty="0"/>
              <a:t>(</a:t>
            </a:r>
            <a:r>
              <a:rPr lang="zh-CN" altLang="en-US" dirty="0"/>
              <a:t>仅限于</a:t>
            </a: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r>
              <a:rPr lang="zh-CN" altLang="en-US" dirty="0"/>
              <a:t>标注函数</a:t>
            </a:r>
            <a:r>
              <a:rPr lang="en-US" altLang="zh-CN" dirty="0"/>
              <a:t>)</a:t>
            </a:r>
            <a:endParaRPr lang="en-US" altLang="zh-CN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r>
              <a:rPr lang="zh-CN" altLang="en-US" dirty="0">
                <a:ea typeface="华文仿宋" charset="-122"/>
              </a:rPr>
              <a:t>合理设计</a:t>
            </a:r>
            <a:r>
              <a:rPr lang="en-US" altLang="zh-Hans" dirty="0">
                <a:ea typeface="华文仿宋" charset="-122"/>
              </a:rPr>
              <a:t>AST</a:t>
            </a:r>
          </a:p>
          <a:p>
            <a:pPr lvl="2">
              <a:buFont typeface="Wingdings" charset="2"/>
              <a:buChar char="p"/>
            </a:pPr>
            <a:r>
              <a:rPr lang="zh-CN" altLang="en-US" dirty="0">
                <a:ea typeface="华文仿宋" charset="-122"/>
              </a:rPr>
              <a:t>左值，右值</a:t>
            </a:r>
            <a:endParaRPr lang="en-US" altLang="zh-CN" dirty="0">
              <a:ea typeface="华文仿宋" charset="-122"/>
            </a:endParaRPr>
          </a:p>
          <a:p>
            <a:pPr lvl="2">
              <a:buFont typeface="Wingdings" charset="2"/>
              <a:buChar char="p"/>
            </a:pPr>
            <a:r>
              <a:rPr lang="zh-CN" altLang="en-US" dirty="0">
                <a:ea typeface="华文仿宋" charset="-122"/>
              </a:rPr>
              <a:t>表达式返回值</a:t>
            </a:r>
            <a:endParaRPr lang="en-US" altLang="zh-Hans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r>
              <a:rPr lang="zh-Hans" altLang="en-US" dirty="0">
                <a:ea typeface="华文仿宋" charset="-122"/>
              </a:rPr>
              <a:t>操作数匹配：</a:t>
            </a:r>
            <a:endParaRPr lang="en-US" altLang="zh-Hans" dirty="0">
              <a:ea typeface="华文仿宋" charset="-122"/>
            </a:endParaRPr>
          </a:p>
          <a:p>
            <a:pPr lvl="2">
              <a:buFont typeface="Wingdings" charset="2"/>
              <a:buChar char="p"/>
            </a:pPr>
            <a:r>
              <a:rPr lang="zh-Hans" altLang="en-US" dirty="0">
                <a:ea typeface="华文仿宋" charset="-122"/>
              </a:rPr>
              <a:t>都是静态数组</a:t>
            </a:r>
            <a:endParaRPr lang="en-US" altLang="zh-Hans" dirty="0">
              <a:ea typeface="华文仿宋" charset="-122"/>
            </a:endParaRPr>
          </a:p>
          <a:p>
            <a:pPr lvl="2">
              <a:buFont typeface="Wingdings" charset="2"/>
              <a:buChar char="p"/>
            </a:pPr>
            <a:r>
              <a:rPr lang="zh-Hans" altLang="en-US" dirty="0">
                <a:ea typeface="华文仿宋" charset="-122"/>
              </a:rPr>
              <a:t>大小相同</a:t>
            </a:r>
            <a:endParaRPr lang="en-US" altLang="zh-Hans" dirty="0">
              <a:ea typeface="华文仿宋" charset="-122"/>
            </a:endParaRPr>
          </a:p>
          <a:p>
            <a:pPr lvl="2">
              <a:buFont typeface="Wingdings" charset="2"/>
              <a:buChar char="p"/>
            </a:pPr>
            <a:r>
              <a:rPr lang="zh-Hans" altLang="en-US" dirty="0">
                <a:ea typeface="华文仿宋" charset="-122"/>
              </a:rPr>
              <a:t>类型相同</a:t>
            </a:r>
            <a:endParaRPr lang="en-US" altLang="zh-Hans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r>
              <a:rPr lang="zh-Hans" altLang="en-US" dirty="0">
                <a:ea typeface="华文仿宋" charset="-122"/>
              </a:rPr>
              <a:t>不破坏原有</a:t>
            </a:r>
            <a:r>
              <a:rPr lang="en-US" altLang="zh-Hans" dirty="0">
                <a:ea typeface="华文仿宋" charset="-122"/>
              </a:rPr>
              <a:t>C</a:t>
            </a:r>
            <a:r>
              <a:rPr lang="zh-Hans" altLang="en-US" dirty="0">
                <a:ea typeface="华文仿宋" charset="-122"/>
              </a:rPr>
              <a:t>语言代码的语义</a:t>
            </a:r>
            <a:endParaRPr lang="en-US" altLang="zh-Hans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r>
              <a:rPr lang="zh-Hans" altLang="en-US" dirty="0">
                <a:ea typeface="华文仿宋" charset="-122"/>
              </a:rPr>
              <a:t>非法的代码在编译时要报错</a:t>
            </a:r>
            <a:endParaRPr lang="en-US" altLang="zh-Hans" dirty="0">
              <a:ea typeface="华文仿宋" charset="-122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bm0325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ibm0325">
      <a:majorFont>
        <a:latin typeface="Book Antiqu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bm0325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0325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E:\weldon\src\ipd_seminar\ibm0325.ppt</Template>
  <TotalTime>87209</TotalTime>
  <Words>1905</Words>
  <Application>Microsoft Office PowerPoint</Application>
  <PresentationFormat>全屏显示(4:3)</PresentationFormat>
  <Paragraphs>190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Monotype Sorts</vt:lpstr>
      <vt:lpstr>仿宋</vt:lpstr>
      <vt:lpstr>宋体</vt:lpstr>
      <vt:lpstr>微软雅黑</vt:lpstr>
      <vt:lpstr>Arial</vt:lpstr>
      <vt:lpstr>Book Antiqua</vt:lpstr>
      <vt:lpstr>Cambria</vt:lpstr>
      <vt:lpstr>Consolas</vt:lpstr>
      <vt:lpstr>Tahoma</vt:lpstr>
      <vt:lpstr>Times New Roman</vt:lpstr>
      <vt:lpstr>Wingdings</vt:lpstr>
      <vt:lpstr>ibm0325</vt:lpstr>
      <vt:lpstr>PowerPoint 演示文稿</vt:lpstr>
      <vt:lpstr>提纲</vt:lpstr>
      <vt:lpstr>提纲</vt:lpstr>
      <vt:lpstr>C语言扩展Element Wise操作</vt:lpstr>
      <vt:lpstr>C语言扩展Element Wise操作</vt:lpstr>
      <vt:lpstr>C语言扩展Element Wise操作</vt:lpstr>
      <vt:lpstr>C语言扩展Element Wise操作</vt:lpstr>
      <vt:lpstr>提纲</vt:lpstr>
      <vt:lpstr>PR002</vt:lpstr>
      <vt:lpstr>PR002</vt:lpstr>
      <vt:lpstr>PR002</vt:lpstr>
      <vt:lpstr>PR002</vt:lpstr>
      <vt:lpstr>PR002</vt:lpstr>
      <vt:lpstr>PR002</vt:lpstr>
      <vt:lpstr>PR002</vt:lpstr>
      <vt:lpstr>PR002</vt:lpstr>
      <vt:lpstr>PR002</vt:lpstr>
      <vt:lpstr>PR002</vt:lpstr>
      <vt:lpstr>提纲</vt:lpstr>
      <vt:lpstr>PR002实现</vt:lpstr>
      <vt:lpstr>PR002实现</vt:lpstr>
      <vt:lpstr>C语言规范与Clang Parser</vt:lpstr>
      <vt:lpstr>C语言规范与Clang Parser</vt:lpstr>
      <vt:lpstr>C语言规范与Clang Parser</vt:lpstr>
      <vt:lpstr>C语言规范与Clang Sema</vt:lpstr>
      <vt:lpstr>加法的处理</vt:lpstr>
      <vt:lpstr>加法的处理</vt:lpstr>
      <vt:lpstr>加法的处理</vt:lpstr>
      <vt:lpstr>加法的处理</vt:lpstr>
      <vt:lpstr>加法的处理</vt:lpstr>
      <vt:lpstr>加法的处理</vt:lpstr>
      <vt:lpstr>加法的处理</vt:lpstr>
      <vt:lpstr>加法的处理</vt:lpstr>
      <vt:lpstr>加法的处理</vt:lpstr>
      <vt:lpstr>Clang Type</vt:lpstr>
      <vt:lpstr>提示</vt:lpstr>
      <vt:lpstr>提示</vt:lpstr>
      <vt:lpstr>Q&amp;A</vt:lpstr>
    </vt:vector>
  </TitlesOfParts>
  <Company>Micron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小黑的小白的 小黑</cp:lastModifiedBy>
  <cp:revision>1712</cp:revision>
  <cp:lastPrinted>2000-08-04T00:01:40Z</cp:lastPrinted>
  <dcterms:created xsi:type="dcterms:W3CDTF">1999-10-09T18:48:57Z</dcterms:created>
  <dcterms:modified xsi:type="dcterms:W3CDTF">2020-05-28T19:33:34Z</dcterms:modified>
</cp:coreProperties>
</file>