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719" r:id="rId2"/>
    <p:sldId id="715" r:id="rId3"/>
    <p:sldId id="716" r:id="rId4"/>
    <p:sldId id="717" r:id="rId5"/>
    <p:sldId id="703" r:id="rId6"/>
    <p:sldId id="718" r:id="rId7"/>
    <p:sldId id="581" r:id="rId8"/>
    <p:sldId id="685" r:id="rId9"/>
    <p:sldId id="639" r:id="rId10"/>
    <p:sldId id="640" r:id="rId11"/>
    <p:sldId id="644" r:id="rId12"/>
    <p:sldId id="650" r:id="rId13"/>
    <p:sldId id="654" r:id="rId14"/>
    <p:sldId id="655" r:id="rId15"/>
    <p:sldId id="653" r:id="rId16"/>
    <p:sldId id="642" r:id="rId17"/>
    <p:sldId id="641" r:id="rId18"/>
    <p:sldId id="645" r:id="rId19"/>
    <p:sldId id="646" r:id="rId20"/>
    <p:sldId id="656" r:id="rId21"/>
    <p:sldId id="647" r:id="rId22"/>
    <p:sldId id="657" r:id="rId23"/>
    <p:sldId id="658" r:id="rId24"/>
    <p:sldId id="659" r:id="rId25"/>
  </p:sldIdLst>
  <p:sldSz cx="9144000" cy="6858000" type="screen4x3"/>
  <p:notesSz cx="6708775" cy="97742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11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00FF00"/>
    <a:srgbClr val="66FF66"/>
    <a:srgbClr val="FFFFCC"/>
    <a:srgbClr val="CCFFCC"/>
    <a:srgbClr val="CCFFFF"/>
    <a:srgbClr val="CCEC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0260C9-A197-46B7-96E8-28FD2528F892}" v="264" dt="2018-09-29T09:16:46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929"/>
  </p:normalViewPr>
  <p:slideViewPr>
    <p:cSldViewPr>
      <p:cViewPr varScale="1">
        <p:scale>
          <a:sx n="87" d="100"/>
          <a:sy n="87" d="100"/>
        </p:scale>
        <p:origin x="1318" y="43"/>
      </p:cViewPr>
      <p:guideLst>
        <p:guide orient="horz" pos="14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636"/>
    </p:cViewPr>
  </p:sorterViewPr>
  <p:notesViewPr>
    <p:cSldViewPr>
      <p:cViewPr varScale="1">
        <p:scale>
          <a:sx n="83" d="100"/>
          <a:sy n="83" d="100"/>
        </p:scale>
        <p:origin x="-1866" y="-90"/>
      </p:cViewPr>
      <p:guideLst>
        <p:guide orient="horz" pos="3079"/>
        <p:guide pos="211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D176726F-C8F3-4915-8D5F-D4C51A064B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4175" cy="482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14" tIns="45007" rIns="90014" bIns="45007" numCol="1" anchor="t" anchorCtr="0" compatLnSpc="1">
            <a:prstTxWarp prst="textNoShape">
              <a:avLst/>
            </a:prstTxWarp>
          </a:bodyPr>
          <a:lstStyle>
            <a:lvl1pPr defTabSz="900113" eaLnBrk="0" hangingPunct="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10A585DF-4186-4C18-91B7-3DF68002430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2063" y="0"/>
            <a:ext cx="2925762" cy="482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14" tIns="45007" rIns="90014" bIns="45007" numCol="1" anchor="t" anchorCtr="0" compatLnSpc="1">
            <a:prstTxWarp prst="textNoShape">
              <a:avLst/>
            </a:prstTxWarp>
          </a:bodyPr>
          <a:lstStyle>
            <a:lvl1pPr algn="r" defTabSz="900113" eaLnBrk="0" hangingPunct="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1428" name="Rectangle 4">
            <a:extLst>
              <a:ext uri="{FF2B5EF4-FFF2-40B4-BE49-F238E27FC236}">
                <a16:creationId xmlns:a16="http://schemas.microsoft.com/office/drawing/2014/main" id="{03D9A49E-5938-446B-A6D9-23DA9B37C4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7513"/>
            <a:ext cx="2924175" cy="482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14" tIns="45007" rIns="90014" bIns="45007" numCol="1" anchor="b" anchorCtr="0" compatLnSpc="1">
            <a:prstTxWarp prst="textNoShape">
              <a:avLst/>
            </a:prstTxWarp>
          </a:bodyPr>
          <a:lstStyle>
            <a:lvl1pPr defTabSz="900113" eaLnBrk="0" hangingPunct="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1429" name="Rectangle 5">
            <a:extLst>
              <a:ext uri="{FF2B5EF4-FFF2-40B4-BE49-F238E27FC236}">
                <a16:creationId xmlns:a16="http://schemas.microsoft.com/office/drawing/2014/main" id="{8D6162B7-ECE7-4CB3-80DB-FC5DA113197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2063" y="9307513"/>
            <a:ext cx="2925762" cy="482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14" tIns="45007" rIns="90014" bIns="45007" numCol="1" anchor="b" anchorCtr="0" compatLnSpc="1">
            <a:prstTxWarp prst="textNoShape">
              <a:avLst/>
            </a:prstTxWarp>
          </a:bodyPr>
          <a:lstStyle>
            <a:lvl1pPr algn="r" defTabSz="900113"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696F05F-D35A-174D-9014-6CB236AB47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4DF6AFB7-C417-4099-8276-6220BDCD03D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6713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34" tIns="45768" rIns="91534" bIns="45768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9B1E778-F317-463D-9700-7CC38981B53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02063" y="0"/>
            <a:ext cx="2906712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34" tIns="45768" rIns="91534" bIns="45768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33425"/>
            <a:ext cx="4887913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6CA204BA-E150-4989-82BE-16189CF0AD6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41850"/>
            <a:ext cx="4921250" cy="4398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34" tIns="45768" rIns="91534" bIns="457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6905A2D4-E4D1-4011-A225-49F875CC744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5288"/>
            <a:ext cx="2906713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34" tIns="45768" rIns="91534" bIns="45768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5" name="Rectangle 7">
            <a:extLst>
              <a:ext uri="{FF2B5EF4-FFF2-40B4-BE49-F238E27FC236}">
                <a16:creationId xmlns:a16="http://schemas.microsoft.com/office/drawing/2014/main" id="{63CBBBE1-4E95-485D-9C4D-72CDE2C150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2063" y="9285288"/>
            <a:ext cx="2906712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34" tIns="45768" rIns="91534" bIns="45768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FE16FE5-D9DC-8749-9C1C-1EF8F75B60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6725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35038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401763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70075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E43B8B9-D851-4FEE-8F74-ECD56B087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7EE8E74-EB87-43CF-A145-571E7C11D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E092B4F-FB59-4437-996C-5EAD601CB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E43B8B9-D851-4FEE-8F74-ECD56B087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7EE8E74-EB87-43CF-A145-571E7C11D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E092B4F-FB59-4437-996C-5EAD601CB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457200"/>
            <a:ext cx="18859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457200"/>
            <a:ext cx="55054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E43B8B9-D851-4FEE-8F74-ECD56B087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7EE8E74-EB87-43CF-A145-571E7C11D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E092B4F-FB59-4437-996C-5EAD601CB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8">
            <a:extLst>
              <a:ext uri="{FF2B5EF4-FFF2-40B4-BE49-F238E27FC236}">
                <a16:creationId xmlns:a16="http://schemas.microsoft.com/office/drawing/2014/main" id="{6AD9D671-0B18-46B6-A238-02D79585A3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885238" y="6426200"/>
            <a:ext cx="144462" cy="431800"/>
          </a:xfrm>
          <a:prstGeom prst="rect">
            <a:avLst/>
          </a:prstGeom>
          <a:solidFill>
            <a:srgbClr val="8ABC1D"/>
          </a:solidFill>
          <a:ln>
            <a:noFill/>
          </a:ln>
        </p:spPr>
        <p:txBody>
          <a:bodyPr anchor="ctr"/>
          <a:lstStyle>
            <a:lvl1pPr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矩形 99">
            <a:extLst>
              <a:ext uri="{FF2B5EF4-FFF2-40B4-BE49-F238E27FC236}">
                <a16:creationId xmlns:a16="http://schemas.microsoft.com/office/drawing/2014/main" id="{8AFD98A8-EE5C-4085-97D3-66150B3083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24938" y="6426200"/>
            <a:ext cx="144462" cy="431800"/>
          </a:xfrm>
          <a:prstGeom prst="rect">
            <a:avLst/>
          </a:prstGeom>
          <a:solidFill>
            <a:srgbClr val="00517A"/>
          </a:solidFill>
          <a:ln>
            <a:noFill/>
          </a:ln>
        </p:spPr>
        <p:txBody>
          <a:bodyPr anchor="ctr"/>
          <a:lstStyle>
            <a:lvl1pPr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543800" cy="914400"/>
          </a:xfrm>
        </p:spPr>
        <p:txBody>
          <a:bodyPr/>
          <a:lstStyle>
            <a:lvl1pPr>
              <a:defRPr baseline="0">
                <a:ea typeface="华文仿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ea typeface="华文仿宋" panose="02010600040101010101" pitchFamily="2" charset="-122"/>
              </a:defRPr>
            </a:lvl1pPr>
            <a:lvl2pPr>
              <a:defRPr baseline="0">
                <a:ea typeface="华文仿宋" panose="02010600040101010101" pitchFamily="2" charset="-122"/>
              </a:defRPr>
            </a:lvl2pPr>
            <a:lvl3pPr>
              <a:defRPr baseline="0">
                <a:ea typeface="华文仿宋" panose="02010600040101010101" pitchFamily="2" charset="-122"/>
              </a:defRPr>
            </a:lvl3pPr>
            <a:lvl4pPr>
              <a:defRPr baseline="0">
                <a:ea typeface="华文仿宋" panose="02010600040101010101" pitchFamily="2" charset="-122"/>
              </a:defRPr>
            </a:lvl4pPr>
            <a:lvl5pPr>
              <a:defRPr baseline="0">
                <a:ea typeface="华文仿宋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DD43437-5ABF-4EFB-AC62-EE28A6452A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E5D4483-5525-45EB-AB3B-81B7D2EDB1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0ECF8B3-07AC-4A4C-9E72-7216D88469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E43B8B9-D851-4FEE-8F74-ECD56B087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7EE8E74-EB87-43CF-A145-571E7C11D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E092B4F-FB59-4437-996C-5EAD601CB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36957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76400"/>
            <a:ext cx="36957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E43B8B9-D851-4FEE-8F74-ECD56B087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EE8E74-EB87-43CF-A145-571E7C11D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E092B4F-FB59-4437-996C-5EAD601CB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E43B8B9-D851-4FEE-8F74-ECD56B087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7EE8E74-EB87-43CF-A145-571E7C11D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E092B4F-FB59-4437-996C-5EAD601CB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43B8B9-D851-4FEE-8F74-ECD56B087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EE8E74-EB87-43CF-A145-571E7C11D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092B4F-FB59-4437-996C-5EAD601CB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E43B8B9-D851-4FEE-8F74-ECD56B087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7EE8E74-EB87-43CF-A145-571E7C11D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092B4F-FB59-4437-996C-5EAD601CB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E43B8B9-D851-4FEE-8F74-ECD56B087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EE8E74-EB87-43CF-A145-571E7C11D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E092B4F-FB59-4437-996C-5EAD601CB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E43B8B9-D851-4FEE-8F74-ECD56B087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EE8E74-EB87-43CF-A145-571E7C11D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E092B4F-FB59-4437-996C-5EAD601CB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E43B8B9-D851-4FEE-8F74-ECD56B08731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" panose="02020603050405020304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7EE8E74-EB87-43CF-A145-571E7C11DF0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" panose="02020603050405020304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3E092B4F-FB59-4437-996C-5EAD601CB5C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Times New Roman" panose="02020603050405020304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57200"/>
            <a:ext cx="7543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76400"/>
            <a:ext cx="7543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1" name="Rectangle 13">
            <a:extLst>
              <a:ext uri="{FF2B5EF4-FFF2-40B4-BE49-F238E27FC236}">
                <a16:creationId xmlns:a16="http://schemas.microsoft.com/office/drawing/2014/main" id="{7043BDA5-7862-4516-BDAB-3C72979AE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425450"/>
            <a:ext cx="8574088" cy="1173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032" name="Rectangle 14">
            <a:extLst>
              <a:ext uri="{FF2B5EF4-FFF2-40B4-BE49-F238E27FC236}">
                <a16:creationId xmlns:a16="http://schemas.microsoft.com/office/drawing/2014/main" id="{E8E72EE0-53E5-45C6-8C32-B21BC5327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6477000"/>
            <a:ext cx="39052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0823A63-CB2B-3145-B379-73DFE6648968}" type="slidenum">
              <a:rPr lang="zh-CN" altLang="en-US" sz="1400" smtClean="0">
                <a:solidFill>
                  <a:schemeClr val="tx2"/>
                </a:solidFill>
              </a:rPr>
              <a:pPr>
                <a:defRPr/>
              </a:pPr>
              <a:t>‹#›</a:t>
            </a:fld>
            <a:endParaRPr lang="en-US" altLang="zh-CN" sz="12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1033" name="Picture 15" descr="ict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3838"/>
            <a:ext cx="3505200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7">
            <a:extLst>
              <a:ext uri="{FF2B5EF4-FFF2-40B4-BE49-F238E27FC236}">
                <a16:creationId xmlns:a16="http://schemas.microsoft.com/office/drawing/2014/main" id="{B7CB346E-8718-4A9B-86FE-775B0EBBAAC3}"/>
              </a:ext>
            </a:extLst>
          </p:cNvPr>
          <p:cNvSpPr>
            <a:spLocks noChangeArrowheads="1"/>
          </p:cNvSpPr>
          <p:nvPr/>
        </p:nvSpPr>
        <p:spPr bwMode="gray">
          <a:xfrm>
            <a:off x="917575" y="13398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endParaRPr kumimoji="1" lang="zh-CN" altLang="en-US"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5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125000"/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Monotype Sorts" charset="2"/>
        <a:buChar char="ä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125000"/>
        <a:buFont typeface="Wingdings" charset="2"/>
        <a:buChar char="§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Wingdings" charset="2"/>
        <a:buChar char="v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Wingdings" charset="2"/>
        <a:buChar char="Ø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Wingdings" pitchFamily="2" charset="2"/>
        <a:buChar char="Ø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Wingdings" pitchFamily="2" charset="2"/>
        <a:buChar char="Ø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Wingdings" pitchFamily="2" charset="2"/>
        <a:buChar char="Ø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Wingdings" pitchFamily="2" charset="2"/>
        <a:buChar char="Ø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aojiacheng@ict.ac.cn" TargetMode="External"/><Relationship Id="rId2" Type="http://schemas.openxmlformats.org/officeDocument/2006/relationships/hyperlink" Target="http://www.carch.ac.cn/~huimin/main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7C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panose="02020503050405090304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503050405090304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503050405090304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00">
              <a:solidFill>
                <a:srgbClr val="FFFFFF"/>
              </a:solidFill>
              <a:latin typeface="Arial" panose="020B0604020202090204" pitchFamily="34" charset="0"/>
            </a:endParaRPr>
          </a:p>
        </p:txBody>
      </p:sp>
      <p:grpSp>
        <p:nvGrpSpPr>
          <p:cNvPr id="5123" name="Group 3"/>
          <p:cNvGrpSpPr/>
          <p:nvPr/>
        </p:nvGrpSpPr>
        <p:grpSpPr bwMode="auto">
          <a:xfrm>
            <a:off x="3578225" y="1989138"/>
            <a:ext cx="2894013" cy="4748212"/>
            <a:chOff x="0" y="-404946"/>
            <a:chExt cx="2893858" cy="3560589"/>
          </a:xfrm>
        </p:grpSpPr>
        <p:sp>
          <p:nvSpPr>
            <p:cNvPr id="5131" name="矩形 14"/>
            <p:cNvSpPr>
              <a:spLocks noChangeArrowheads="1"/>
            </p:cNvSpPr>
            <p:nvPr/>
          </p:nvSpPr>
          <p:spPr bwMode="auto">
            <a:xfrm rot="2700000">
              <a:off x="648276" y="910061"/>
              <a:ext cx="2503541" cy="1987623"/>
            </a:xfrm>
            <a:prstGeom prst="rect">
              <a:avLst/>
            </a:prstGeom>
            <a:gradFill rotWithShape="1">
              <a:gsLst>
                <a:gs pos="0">
                  <a:srgbClr val="00517A"/>
                </a:gs>
                <a:gs pos="20000">
                  <a:srgbClr val="00517A"/>
                </a:gs>
                <a:gs pos="100000">
                  <a:srgbClr val="00517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063DE8"/>
                </a:buClr>
                <a:buSzPct val="125000"/>
                <a:buChar char="•"/>
                <a:defRPr sz="2600">
                  <a:solidFill>
                    <a:schemeClr val="tx1"/>
                  </a:solidFill>
                  <a:latin typeface="Times New Roman" panose="0202050305040509030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63DE8"/>
                </a:buClr>
                <a:buSzPct val="70000"/>
                <a:buFont typeface="Monotype Sorts" charset="2"/>
                <a:buChar char="ä"/>
                <a:defRPr sz="2400">
                  <a:solidFill>
                    <a:schemeClr val="tx1"/>
                  </a:solidFill>
                  <a:latin typeface="Times New Roman" panose="0202050305040509030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63DE8"/>
                </a:buClr>
                <a:buSzPct val="125000"/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Times New Roman" panose="0202050305040509030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63DE8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50305040509030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5030504050903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5030504050903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5030504050903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5030504050903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50305040509030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300">
                <a:solidFill>
                  <a:srgbClr val="FFFFFF"/>
                </a:solidFill>
                <a:latin typeface="Arial" panose="020B0604020202090204" pitchFamily="34" charset="0"/>
              </a:endParaRPr>
            </a:p>
          </p:txBody>
        </p:sp>
        <p:sp>
          <p:nvSpPr>
            <p:cNvPr id="5132" name="椭圆 11"/>
            <p:cNvSpPr>
              <a:spLocks noChangeArrowheads="1"/>
            </p:cNvSpPr>
            <p:nvPr/>
          </p:nvSpPr>
          <p:spPr bwMode="auto">
            <a:xfrm>
              <a:off x="0" y="-404946"/>
              <a:ext cx="1987623" cy="1987623"/>
            </a:xfrm>
            <a:prstGeom prst="ellipse">
              <a:avLst/>
            </a:prstGeom>
            <a:solidFill>
              <a:srgbClr val="00B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063DE8"/>
                </a:buClr>
                <a:buSzPct val="125000"/>
                <a:buChar char="•"/>
                <a:defRPr sz="2600">
                  <a:solidFill>
                    <a:schemeClr val="tx1"/>
                  </a:solidFill>
                  <a:latin typeface="Times New Roman" panose="0202050305040509030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63DE8"/>
                </a:buClr>
                <a:buSzPct val="70000"/>
                <a:buFont typeface="Monotype Sorts" charset="2"/>
                <a:buChar char="ä"/>
                <a:defRPr sz="2400">
                  <a:solidFill>
                    <a:schemeClr val="tx1"/>
                  </a:solidFill>
                  <a:latin typeface="Times New Roman" panose="0202050305040509030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63DE8"/>
                </a:buClr>
                <a:buSzPct val="125000"/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Times New Roman" panose="0202050305040509030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63DE8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50305040509030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5030504050903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5030504050903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5030504050903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5030504050903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50305040509030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300">
                <a:solidFill>
                  <a:srgbClr val="FFFFFF"/>
                </a:solidFill>
                <a:latin typeface="Arial" panose="020B0604020202090204" pitchFamily="34" charset="0"/>
              </a:endParaRPr>
            </a:p>
          </p:txBody>
        </p:sp>
        <p:sp>
          <p:nvSpPr>
            <p:cNvPr id="5133" name="椭圆 13"/>
            <p:cNvSpPr>
              <a:spLocks noChangeArrowheads="1"/>
            </p:cNvSpPr>
            <p:nvPr/>
          </p:nvSpPr>
          <p:spPr bwMode="auto">
            <a:xfrm>
              <a:off x="137272" y="-404946"/>
              <a:ext cx="1713078" cy="1713078"/>
            </a:xfrm>
            <a:prstGeom prst="ellipse">
              <a:avLst/>
            </a:prstGeom>
            <a:solidFill>
              <a:srgbClr val="008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063DE8"/>
                </a:buClr>
                <a:buSzPct val="125000"/>
                <a:buChar char="•"/>
                <a:defRPr sz="2600">
                  <a:solidFill>
                    <a:schemeClr val="tx1"/>
                  </a:solidFill>
                  <a:latin typeface="Times New Roman" panose="0202050305040509030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63DE8"/>
                </a:buClr>
                <a:buSzPct val="70000"/>
                <a:buFont typeface="Monotype Sorts" charset="2"/>
                <a:buChar char="ä"/>
                <a:defRPr sz="2400">
                  <a:solidFill>
                    <a:schemeClr val="tx1"/>
                  </a:solidFill>
                  <a:latin typeface="Times New Roman" panose="0202050305040509030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63DE8"/>
                </a:buClr>
                <a:buSzPct val="125000"/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Times New Roman" panose="0202050305040509030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63DE8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50305040509030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5030504050903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5030504050903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5030504050903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5030504050903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panose="05000000000000000000" pitchFamily="2" charset="2"/>
                <a:buChar char="Ø"/>
                <a:defRPr>
                  <a:solidFill>
                    <a:schemeClr val="tx1"/>
                  </a:solidFill>
                  <a:latin typeface="Times New Roman" panose="0202050305040509030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300">
                <a:solidFill>
                  <a:srgbClr val="FFFFFF"/>
                </a:solidFill>
                <a:latin typeface="Arial" panose="020B0604020202090204" pitchFamily="34" charset="0"/>
              </a:endParaRPr>
            </a:p>
          </p:txBody>
        </p:sp>
      </p:grpSp>
      <p:sp>
        <p:nvSpPr>
          <p:cNvPr id="5124" name="矩形 15"/>
          <p:cNvSpPr>
            <a:spLocks noChangeArrowheads="1"/>
          </p:cNvSpPr>
          <p:nvPr/>
        </p:nvSpPr>
        <p:spPr bwMode="auto">
          <a:xfrm>
            <a:off x="0" y="906463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panose="02020503050405090304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503050405090304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503050405090304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rPr>
              <a:t>编译原理研讨课：</a:t>
            </a:r>
            <a:r>
              <a:rPr lang="en-US" altLang="zh-CN" sz="40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rPr>
              <a:t>PR001</a:t>
            </a:r>
            <a:endParaRPr lang="zh-CN" altLang="en-US" sz="4000" b="1" dirty="0">
              <a:solidFill>
                <a:schemeClr val="bg1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5125" name="矩形 18"/>
          <p:cNvSpPr>
            <a:spLocks noChangeArrowheads="1"/>
          </p:cNvSpPr>
          <p:nvPr/>
        </p:nvSpPr>
        <p:spPr bwMode="auto">
          <a:xfrm>
            <a:off x="-12700" y="4867213"/>
            <a:ext cx="91440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panose="02020503050405090304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503050405090304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503050405090304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  <a:latin typeface="仿宋" charset="-122"/>
                <a:ea typeface="仿宋" charset="-122"/>
              </a:rPr>
              <a:t>崔慧敏</a:t>
            </a:r>
            <a:endParaRPr lang="en-US" altLang="zh-CN" sz="2800" dirty="0">
              <a:solidFill>
                <a:schemeClr val="bg1"/>
              </a:solidFill>
              <a:latin typeface="仿宋" charset="-122"/>
              <a:ea typeface="仿宋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仿宋" charset="-122"/>
                <a:ea typeface="仿宋" charset="-122"/>
              </a:rPr>
              <a:t>cuihm@ict.ac.cn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u="sng" dirty="0">
                <a:solidFill>
                  <a:srgbClr val="00FF00"/>
                </a:solidFill>
                <a:latin typeface="Arial" panose="020B0604020202090204" pitchFamily="34" charset="0"/>
                <a:hlinkClick r:id="rId2"/>
              </a:rPr>
              <a:t>http://www.carch.ac.cn/~huimin/main.html</a:t>
            </a:r>
            <a:endParaRPr lang="en-US" altLang="zh-CN" sz="2400" u="sng" dirty="0">
              <a:solidFill>
                <a:srgbClr val="00FF00"/>
              </a:solidFill>
              <a:latin typeface="Arial" panose="020B060402020209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u="sng" dirty="0">
                <a:solidFill>
                  <a:srgbClr val="00FF00"/>
                </a:solidFill>
                <a:latin typeface="Arial" panose="020B0604020202090204" pitchFamily="34" charset="0"/>
              </a:rPr>
              <a:t>助教：赵家程</a:t>
            </a:r>
            <a:r>
              <a:rPr lang="en-US" altLang="zh-CN" sz="2400" u="sng" dirty="0">
                <a:solidFill>
                  <a:srgbClr val="00FF00"/>
                </a:solidFill>
                <a:latin typeface="Arial" panose="020B0604020202090204" pitchFamily="34" charset="0"/>
              </a:rPr>
              <a:t>, </a:t>
            </a:r>
            <a:r>
              <a:rPr lang="en-US" altLang="zh-CN" sz="2400" u="sng" dirty="0">
                <a:solidFill>
                  <a:srgbClr val="00FF00"/>
                </a:solidFill>
                <a:latin typeface="Arial" panose="020B0604020202090204" pitchFamily="34" charset="0"/>
                <a:hlinkClick r:id="rId3"/>
              </a:rPr>
              <a:t>zhaojiacheng@ict.ac.cn</a:t>
            </a:r>
            <a:endParaRPr lang="en-US" altLang="zh-CN" sz="2400" u="sng" dirty="0">
              <a:solidFill>
                <a:srgbClr val="00FF00"/>
              </a:solidFill>
              <a:latin typeface="Arial" panose="020B060402020209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u="sng" dirty="0">
                <a:solidFill>
                  <a:srgbClr val="00FF00"/>
                </a:solidFill>
                <a:latin typeface="Arial" panose="020B0604020202090204" pitchFamily="34" charset="0"/>
              </a:rPr>
              <a:t>高猛，</a:t>
            </a:r>
            <a:r>
              <a:rPr lang="en-US" altLang="zh-CN" sz="2400" u="sng" dirty="0">
                <a:solidFill>
                  <a:srgbClr val="00FF00"/>
                </a:solidFill>
                <a:latin typeface="Arial" panose="020B0604020202090204" pitchFamily="34" charset="0"/>
                <a:hlinkClick r:id="rId3"/>
              </a:rPr>
              <a:t> gaomeng@ict.ac.cn</a:t>
            </a:r>
            <a:endParaRPr lang="en-US" altLang="zh-CN" sz="2400" u="sng" dirty="0">
              <a:solidFill>
                <a:srgbClr val="00FF00"/>
              </a:solidFill>
              <a:latin typeface="Arial" panose="020B0604020202090204" pitchFamily="34" charset="0"/>
            </a:endParaRPr>
          </a:p>
        </p:txBody>
      </p:sp>
      <p:sp>
        <p:nvSpPr>
          <p:cNvPr id="5126" name="矩形 20"/>
          <p:cNvSpPr>
            <a:spLocks noChangeArrowheads="1"/>
          </p:cNvSpPr>
          <p:nvPr/>
        </p:nvSpPr>
        <p:spPr bwMode="auto">
          <a:xfrm>
            <a:off x="0" y="2228850"/>
            <a:ext cx="144463" cy="2400300"/>
          </a:xfrm>
          <a:prstGeom prst="rect">
            <a:avLst/>
          </a:prstGeom>
          <a:solidFill>
            <a:srgbClr val="8ABC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panose="02020503050405090304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503050405090304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503050405090304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00">
              <a:solidFill>
                <a:srgbClr val="FFFFFF"/>
              </a:solidFill>
              <a:latin typeface="Arial" panose="020B0604020202090204" pitchFamily="34" charset="0"/>
            </a:endParaRPr>
          </a:p>
        </p:txBody>
      </p:sp>
      <p:sp>
        <p:nvSpPr>
          <p:cNvPr id="5127" name="矩形 24"/>
          <p:cNvSpPr>
            <a:spLocks noChangeArrowheads="1"/>
          </p:cNvSpPr>
          <p:nvPr/>
        </p:nvSpPr>
        <p:spPr bwMode="auto">
          <a:xfrm>
            <a:off x="139700" y="2228850"/>
            <a:ext cx="144463" cy="2400300"/>
          </a:xfrm>
          <a:prstGeom prst="rect">
            <a:avLst/>
          </a:prstGeom>
          <a:solidFill>
            <a:srgbClr val="005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panose="02020503050405090304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503050405090304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503050405090304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00">
              <a:solidFill>
                <a:srgbClr val="FFFFFF"/>
              </a:solidFill>
              <a:latin typeface="Arial" panose="020B0604020202090204" pitchFamily="34" charset="0"/>
            </a:endParaRPr>
          </a:p>
        </p:txBody>
      </p:sp>
      <p:sp>
        <p:nvSpPr>
          <p:cNvPr id="5128" name="矩形 25"/>
          <p:cNvSpPr>
            <a:spLocks noChangeArrowheads="1"/>
          </p:cNvSpPr>
          <p:nvPr/>
        </p:nvSpPr>
        <p:spPr bwMode="auto">
          <a:xfrm>
            <a:off x="8870950" y="2228850"/>
            <a:ext cx="144463" cy="2400300"/>
          </a:xfrm>
          <a:prstGeom prst="rect">
            <a:avLst/>
          </a:prstGeom>
          <a:solidFill>
            <a:srgbClr val="005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panose="02020503050405090304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503050405090304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503050405090304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00">
              <a:solidFill>
                <a:srgbClr val="FFFFFF"/>
              </a:solidFill>
              <a:latin typeface="Arial" panose="020B0604020202090204" pitchFamily="34" charset="0"/>
            </a:endParaRPr>
          </a:p>
        </p:txBody>
      </p:sp>
      <p:sp>
        <p:nvSpPr>
          <p:cNvPr id="5129" name="矩形 26"/>
          <p:cNvSpPr>
            <a:spLocks noChangeArrowheads="1"/>
          </p:cNvSpPr>
          <p:nvPr/>
        </p:nvSpPr>
        <p:spPr bwMode="auto">
          <a:xfrm>
            <a:off x="9012238" y="2228850"/>
            <a:ext cx="144462" cy="2400300"/>
          </a:xfrm>
          <a:prstGeom prst="rect">
            <a:avLst/>
          </a:prstGeom>
          <a:solidFill>
            <a:srgbClr val="8ABC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panose="02020503050405090304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panose="02020503050405090304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Times New Roman" panose="02020503050405090304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503050405090304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Times New Roman" panose="0202050305040509030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00">
              <a:solidFill>
                <a:srgbClr val="FFFFFF"/>
              </a:solidFill>
              <a:latin typeface="Arial" panose="020B0604020202090204" pitchFamily="34" charset="0"/>
            </a:endParaRPr>
          </a:p>
        </p:txBody>
      </p:sp>
      <p:pic>
        <p:nvPicPr>
          <p:cNvPr id="5130" name="图片 249"/>
          <p:cNvPicPr preferRelativeResize="0"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25" y="1989138"/>
            <a:ext cx="197167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#pragma</a:t>
            </a:r>
            <a:r>
              <a:rPr kumimoji="1" lang="zh-CN" altLang="en-US" dirty="0"/>
              <a:t>在</a:t>
            </a:r>
            <a:r>
              <a:rPr kumimoji="1" lang="en-US" altLang="zh-CN" dirty="0"/>
              <a:t>Clang</a:t>
            </a:r>
            <a:r>
              <a:rPr kumimoji="1" lang="zh-CN" altLang="en-US" dirty="0"/>
              <a:t>中的处理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根据</a:t>
            </a:r>
            <a:r>
              <a:rPr kumimoji="1" lang="en-US" altLang="zh-CN" dirty="0"/>
              <a:t>#pragma</a:t>
            </a:r>
            <a:r>
              <a:rPr kumimoji="1" lang="zh-CN" altLang="en-US" dirty="0"/>
              <a:t>的语义，有不同的实现方式：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纯预处理的，无需语法</a:t>
            </a:r>
            <a:r>
              <a:rPr kumimoji="1" lang="en-US" altLang="zh-CN" dirty="0"/>
              <a:t>/</a:t>
            </a:r>
            <a:r>
              <a:rPr kumimoji="1" lang="zh-CN" altLang="en-US" dirty="0"/>
              <a:t>语义部分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#pragma</a:t>
            </a:r>
            <a:r>
              <a:rPr kumimoji="1" lang="zh-CN" altLang="en-US" dirty="0"/>
              <a:t> </a:t>
            </a:r>
            <a:r>
              <a:rPr kumimoji="1" lang="en-US" altLang="zh-CN" dirty="0"/>
              <a:t>once</a:t>
            </a:r>
          </a:p>
          <a:p>
            <a:pPr lvl="1"/>
            <a:r>
              <a:rPr kumimoji="1" lang="zh-CN" altLang="en-US" dirty="0"/>
              <a:t>包含语义等信息的，需要</a:t>
            </a:r>
            <a:r>
              <a:rPr kumimoji="1" lang="en-US" altLang="zh-CN" dirty="0" err="1"/>
              <a:t>Lexer</a:t>
            </a:r>
            <a:r>
              <a:rPr kumimoji="1" lang="en-US" altLang="zh-CN" dirty="0"/>
              <a:t>/Parser/</a:t>
            </a:r>
            <a:r>
              <a:rPr kumimoji="1" lang="en-US" altLang="zh-CN" dirty="0" err="1"/>
              <a:t>Sema</a:t>
            </a:r>
            <a:r>
              <a:rPr kumimoji="1" lang="zh-CN" altLang="en-US" dirty="0"/>
              <a:t>配合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#pragma pack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915043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#pragma once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PragmaHandler</a:t>
            </a:r>
            <a:endParaRPr kumimoji="1" lang="en-US" altLang="zh-CN" dirty="0"/>
          </a:p>
          <a:p>
            <a:r>
              <a:rPr kumimoji="1" lang="en-US" altLang="zh-CN" dirty="0"/>
              <a:t>./tools/clang/include/clang/Lex/</a:t>
            </a:r>
            <a:r>
              <a:rPr kumimoji="1" lang="en-US" altLang="zh-CN" dirty="0" err="1"/>
              <a:t>Pragma.h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84" y="2708920"/>
            <a:ext cx="8144916" cy="391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75158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#pragma once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PragmaOnceHandler</a:t>
            </a:r>
            <a:endParaRPr kumimoji="1" lang="en-US" altLang="zh-CN" dirty="0"/>
          </a:p>
          <a:p>
            <a:r>
              <a:rPr kumimoji="1" lang="en-US" altLang="zh-CN" dirty="0"/>
              <a:t>./tools/clang/include/clang/Lex/</a:t>
            </a:r>
            <a:r>
              <a:rPr kumimoji="1" lang="en-US" altLang="zh-CN" dirty="0" err="1"/>
              <a:t>Pragma.cpp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40" y="3284984"/>
            <a:ext cx="7980920" cy="258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24770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注册到</a:t>
            </a:r>
            <a:r>
              <a:rPr kumimoji="1" lang="en-US" altLang="zh-CN" dirty="0"/>
              <a:t>Preprocessor</a:t>
            </a:r>
          </a:p>
          <a:p>
            <a:r>
              <a:rPr kumimoji="1" lang="en-US" altLang="zh-CN" dirty="0"/>
              <a:t>./tools/clang/include/clang/Lex/</a:t>
            </a:r>
            <a:r>
              <a:rPr kumimoji="1" lang="en-US" altLang="zh-CN" dirty="0" err="1"/>
              <a:t>Pragma.cpp</a:t>
            </a:r>
            <a:endParaRPr kumimoji="1" lang="zh-CN" altLang="en-US" dirty="0"/>
          </a:p>
          <a:p>
            <a:r>
              <a:rPr kumimoji="1" lang="zh-CN" altLang="en-US" dirty="0"/>
              <a:t>调用点：</a:t>
            </a:r>
            <a:r>
              <a:rPr kumimoji="1" lang="en-US" altLang="zh-CN" dirty="0" err="1"/>
              <a:t>Preprocessor.cpp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Preprocessor</a:t>
            </a:r>
            <a:r>
              <a:rPr kumimoji="1" lang="zh-CN" altLang="en-US" dirty="0"/>
              <a:t>初始化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71" y="3501008"/>
            <a:ext cx="803485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85190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HandlePragma</a:t>
            </a:r>
            <a:endParaRPr kumimoji="1" lang="en-US" altLang="zh-CN" dirty="0"/>
          </a:p>
          <a:p>
            <a:r>
              <a:rPr kumimoji="1" lang="en-US" altLang="zh-CN" dirty="0"/>
              <a:t>./tools/clang/include/clang/Lex/</a:t>
            </a:r>
            <a:r>
              <a:rPr kumimoji="1" lang="en-US" altLang="zh-CN" dirty="0" err="1"/>
              <a:t>Pragma.cpp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695744"/>
            <a:ext cx="8072908" cy="416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77946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#pragma once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HandlePramgaOnce</a:t>
            </a:r>
            <a:endParaRPr kumimoji="1" lang="en-US" altLang="zh-CN" dirty="0"/>
          </a:p>
          <a:p>
            <a:r>
              <a:rPr kumimoji="1" lang="en-US" altLang="zh-CN" dirty="0"/>
              <a:t>./tools/clang/include/clang/Lex/</a:t>
            </a:r>
            <a:r>
              <a:rPr kumimoji="1" lang="en-US" altLang="zh-CN" dirty="0" err="1"/>
              <a:t>Pragma.cpp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50" y="3284984"/>
            <a:ext cx="91059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8669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#pragma pack </a:t>
            </a:r>
            <a:r>
              <a:rPr kumimoji="1" lang="mr-IN" altLang="zh-CN" dirty="0"/>
              <a:t>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PragmaPackHandler</a:t>
            </a:r>
            <a:endParaRPr kumimoji="1" lang="en-US" altLang="zh-CN" dirty="0"/>
          </a:p>
          <a:p>
            <a:r>
              <a:rPr kumimoji="1" lang="en-US" altLang="zh-CN" dirty="0"/>
              <a:t>./tools/clang/lib/Parse/</a:t>
            </a:r>
            <a:r>
              <a:rPr kumimoji="1" lang="en-US" altLang="zh-CN" dirty="0" err="1"/>
              <a:t>ParsePragma.h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2852936"/>
            <a:ext cx="9055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18158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#pragma pack </a:t>
            </a:r>
            <a:r>
              <a:rPr kumimoji="1" lang="mr-IN" altLang="zh-CN" dirty="0"/>
              <a:t>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Token</a:t>
            </a:r>
            <a:r>
              <a:rPr kumimoji="1" lang="zh-CN" altLang="en-US" dirty="0"/>
              <a:t>定义</a:t>
            </a:r>
            <a:endParaRPr kumimoji="1" lang="en-US" altLang="zh-CN" dirty="0"/>
          </a:p>
          <a:p>
            <a:r>
              <a:rPr kumimoji="1" lang="en-US" altLang="zh-CN" dirty="0"/>
              <a:t>./tools/clang/include/clang/Basic/</a:t>
            </a:r>
            <a:r>
              <a:rPr kumimoji="1" lang="en-US" altLang="zh-CN" dirty="0" err="1"/>
              <a:t>TokenKinds.def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953410"/>
            <a:ext cx="8610600" cy="1193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780928"/>
            <a:ext cx="5626100" cy="209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8921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#pragma pack </a:t>
            </a:r>
            <a:r>
              <a:rPr kumimoji="1" lang="mr-IN" altLang="zh-CN" dirty="0"/>
              <a:t>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注册给</a:t>
            </a:r>
            <a:r>
              <a:rPr kumimoji="1" lang="en-US" altLang="zh-CN" dirty="0"/>
              <a:t>Preprocessor</a:t>
            </a:r>
            <a:r>
              <a:rPr kumimoji="1" lang="zh-CN" altLang="en-US" dirty="0"/>
              <a:t>和</a:t>
            </a:r>
            <a:r>
              <a:rPr kumimoji="1" lang="en-US" altLang="zh-CN" dirty="0"/>
              <a:t>Parser</a:t>
            </a:r>
          </a:p>
          <a:p>
            <a:r>
              <a:rPr kumimoji="1" lang="en-US" altLang="zh-CN" dirty="0"/>
              <a:t>./tools/clang/lib/Parse/</a:t>
            </a:r>
            <a:r>
              <a:rPr kumimoji="1" lang="en-US" altLang="zh-CN" dirty="0" err="1"/>
              <a:t>Parser.cpp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212976"/>
            <a:ext cx="56261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19113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#pragma pack </a:t>
            </a:r>
            <a:r>
              <a:rPr kumimoji="1" lang="mr-IN" altLang="zh-CN" dirty="0"/>
              <a:t>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HandlePragma</a:t>
            </a:r>
            <a:endParaRPr kumimoji="1" lang="en-US" altLang="zh-CN" dirty="0"/>
          </a:p>
          <a:p>
            <a:r>
              <a:rPr kumimoji="1" lang="en-US" altLang="zh-CN" dirty="0"/>
              <a:t>./tools/clang/lib/Parse/</a:t>
            </a:r>
            <a:r>
              <a:rPr kumimoji="1" lang="en-US" altLang="zh-CN" dirty="0" err="1"/>
              <a:t>Parser.cpp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00" y="2636912"/>
            <a:ext cx="8178800" cy="2082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96" y="4750604"/>
            <a:ext cx="7073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0802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C7744-4784-426D-9D62-235CFB25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96000-073E-4D4B-A1CF-1A0D7DF9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语言扩展</a:t>
            </a:r>
            <a:r>
              <a:rPr lang="en-US" altLang="zh-CN" dirty="0"/>
              <a:t>Element Wise</a:t>
            </a:r>
            <a:r>
              <a:rPr lang="zh-CN" altLang="en-US" dirty="0"/>
              <a:t>操作</a:t>
            </a:r>
            <a:endParaRPr lang="en-US" altLang="zh-CN" dirty="0"/>
          </a:p>
          <a:p>
            <a:r>
              <a:rPr lang="en-US" altLang="zh-CN" dirty="0"/>
              <a:t>PR001</a:t>
            </a:r>
            <a:r>
              <a:rPr lang="zh-CN" altLang="en-US" dirty="0"/>
              <a:t>内容</a:t>
            </a:r>
            <a:endParaRPr lang="en-US" altLang="zh-CN" dirty="0"/>
          </a:p>
          <a:p>
            <a:r>
              <a:rPr lang="en-US" altLang="zh-CN" dirty="0">
                <a:ea typeface="华文仿宋" charset="-122"/>
              </a:rPr>
              <a:t>Clang</a:t>
            </a:r>
            <a:r>
              <a:rPr lang="zh-CN" altLang="en-US" dirty="0">
                <a:ea typeface="华文仿宋" charset="-122"/>
              </a:rPr>
              <a:t>处理</a:t>
            </a:r>
            <a:r>
              <a:rPr lang="en-US" altLang="zh-CN" dirty="0">
                <a:ea typeface="华文仿宋" charset="-122"/>
              </a:rPr>
              <a:t>pragma</a:t>
            </a:r>
          </a:p>
          <a:p>
            <a:r>
              <a:rPr lang="zh-CN" altLang="en-US" dirty="0">
                <a:ea typeface="华文仿宋" charset="-122"/>
              </a:rPr>
              <a:t>总结与讨论</a:t>
            </a:r>
            <a:endParaRPr lang="en-US" altLang="zh-CN" dirty="0">
              <a:ea typeface="华文仿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7568174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#pragma pack </a:t>
            </a:r>
            <a:r>
              <a:rPr kumimoji="1" lang="mr-IN" altLang="zh-CN" dirty="0"/>
              <a:t>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HandlePragma</a:t>
            </a:r>
            <a:endParaRPr kumimoji="1" lang="en-US" altLang="zh-CN" dirty="0"/>
          </a:p>
          <a:p>
            <a:r>
              <a:rPr kumimoji="1" lang="en-US" altLang="zh-CN" dirty="0"/>
              <a:t>./tools/clang/lib/Parse/</a:t>
            </a:r>
            <a:r>
              <a:rPr kumimoji="1" lang="en-US" altLang="zh-CN" dirty="0" err="1"/>
              <a:t>Parser.cpp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15616" y="3140968"/>
            <a:ext cx="7543800" cy="822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4149080"/>
            <a:ext cx="38862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10338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#pragma pack </a:t>
            </a:r>
            <a:r>
              <a:rPr kumimoji="1" lang="mr-IN" altLang="zh-CN" dirty="0"/>
              <a:t>…</a:t>
            </a:r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914400" y="1676400"/>
            <a:ext cx="7543800" cy="1328284"/>
          </a:xfrm>
        </p:spPr>
        <p:txBody>
          <a:bodyPr/>
          <a:lstStyle/>
          <a:p>
            <a:r>
              <a:rPr kumimoji="1" lang="en-US" altLang="zh-CN" dirty="0"/>
              <a:t>Parser::</a:t>
            </a:r>
            <a:r>
              <a:rPr kumimoji="1" lang="en-US" altLang="zh-CN" dirty="0" err="1"/>
              <a:t>ParseStatementOrDeclaration</a:t>
            </a:r>
            <a:endParaRPr kumimoji="1" lang="en-US" altLang="zh-CN" dirty="0"/>
          </a:p>
          <a:p>
            <a:r>
              <a:rPr kumimoji="1" lang="en-US" altLang="zh-CN" dirty="0"/>
              <a:t>./tools/clang/lib/Parse/</a:t>
            </a:r>
            <a:r>
              <a:rPr kumimoji="1" lang="en-US" altLang="zh-CN" dirty="0" err="1"/>
              <a:t>ParseStmt.cpp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004684"/>
            <a:ext cx="8724900" cy="952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221088"/>
            <a:ext cx="4292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75108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#pragma pack </a:t>
            </a:r>
            <a:r>
              <a:rPr kumimoji="1" lang="mr-IN" altLang="zh-CN" dirty="0"/>
              <a:t>…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285" y="2924944"/>
            <a:ext cx="7543800" cy="3254610"/>
          </a:xfrm>
          <a:prstGeom prst="rect">
            <a:avLst/>
          </a:prstGeom>
        </p:spPr>
      </p:pic>
      <p:sp>
        <p:nvSpPr>
          <p:cNvPr id="10" name="内容占位符 8"/>
          <p:cNvSpPr txBox="1">
            <a:spLocks/>
          </p:cNvSpPr>
          <p:nvPr/>
        </p:nvSpPr>
        <p:spPr bwMode="auto">
          <a:xfrm>
            <a:off x="914400" y="1676400"/>
            <a:ext cx="7543800" cy="132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125000"/>
              <a:buChar char="•"/>
              <a:defRPr sz="2600" baseline="0">
                <a:solidFill>
                  <a:schemeClr val="tx1"/>
                </a:solidFill>
                <a:latin typeface="+mn-lt"/>
                <a:ea typeface="华文仿宋" panose="020106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Monotype Sorts" charset="2"/>
              <a:buChar char="ä"/>
              <a:defRPr sz="2400" baseline="0">
                <a:solidFill>
                  <a:schemeClr val="tx1"/>
                </a:solidFill>
                <a:latin typeface="+mn-lt"/>
                <a:ea typeface="华文仿宋" panose="020106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125000"/>
              <a:buFont typeface="Wingdings" charset="2"/>
              <a:buChar char="§"/>
              <a:defRPr sz="2200" baseline="0">
                <a:solidFill>
                  <a:schemeClr val="tx1"/>
                </a:solidFill>
                <a:latin typeface="+mn-lt"/>
                <a:ea typeface="华文仿宋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v"/>
              <a:defRPr sz="2000" baseline="0">
                <a:solidFill>
                  <a:schemeClr val="tx1"/>
                </a:solidFill>
                <a:latin typeface="+mn-lt"/>
                <a:ea typeface="华文仿宋" panose="020106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 baseline="0">
                <a:solidFill>
                  <a:schemeClr val="tx1"/>
                </a:solidFill>
                <a:latin typeface="+mn-lt"/>
                <a:ea typeface="华文仿宋" panose="02010600040101010101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1" lang="en-US" altLang="zh-CN" kern="0" dirty="0"/>
              <a:t>Parser::</a:t>
            </a:r>
            <a:r>
              <a:rPr kumimoji="1" lang="en-US" altLang="zh-CN" kern="0" dirty="0" err="1"/>
              <a:t>ParseStatementOrDeclaration</a:t>
            </a:r>
            <a:endParaRPr kumimoji="1" lang="en-US" altLang="zh-CN" kern="0" dirty="0"/>
          </a:p>
          <a:p>
            <a:r>
              <a:rPr kumimoji="1" lang="en-US" altLang="zh-CN" kern="0" dirty="0"/>
              <a:t>./tools/clang/lib/Parse/</a:t>
            </a:r>
            <a:r>
              <a:rPr kumimoji="1" lang="en-US" altLang="zh-CN" kern="0" dirty="0" err="1"/>
              <a:t>ParsePragma.cpp</a:t>
            </a:r>
            <a:endParaRPr kumimoji="1" lang="zh-CN" altLang="en-US" kern="0" dirty="0"/>
          </a:p>
          <a:p>
            <a:endParaRPr kumimoji="1"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355669356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#pragma pack </a:t>
            </a:r>
            <a:r>
              <a:rPr kumimoji="1" lang="mr-IN" altLang="zh-CN" dirty="0"/>
              <a:t>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ActOnPragmaPack</a:t>
            </a:r>
            <a:endParaRPr kumimoji="1" lang="en-US" altLang="zh-CN" dirty="0"/>
          </a:p>
          <a:p>
            <a:r>
              <a:rPr kumimoji="1" lang="en-US" altLang="zh-CN" dirty="0"/>
              <a:t>tools/clang/lib/</a:t>
            </a:r>
            <a:r>
              <a:rPr kumimoji="1" lang="en-US" altLang="zh-CN" dirty="0" err="1"/>
              <a:t>Sema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SemaAttr.cpp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7" y="2708920"/>
            <a:ext cx="9144000" cy="137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6236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#pragma pack </a:t>
            </a:r>
            <a:r>
              <a:rPr kumimoji="1" lang="mr-IN" altLang="zh-CN" dirty="0"/>
              <a:t>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12850"/>
            <a:ext cx="84328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44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9B83E-4A62-4A8F-8660-60343D80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语言扩展</a:t>
            </a:r>
            <a:r>
              <a:rPr lang="en-US" altLang="zh-CN" dirty="0"/>
              <a:t>Element Wise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2D247-61FD-45DB-85EC-BAAAFB38F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原代码：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69A58-3F95-413B-86C1-1885DB237D2C}"/>
              </a:ext>
            </a:extLst>
          </p:cNvPr>
          <p:cNvSpPr/>
          <p:nvPr/>
        </p:nvSpPr>
        <p:spPr>
          <a:xfrm>
            <a:off x="2915816" y="1988840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#pragma </a:t>
            </a:r>
            <a:r>
              <a:rPr lang="en-US" altLang="zh-CN" dirty="0" err="1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elementWise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func_name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(){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C = A + B;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C = A * B;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C = A;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52395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13B6D-EE90-4775-8E96-6510C3B2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语言扩展</a:t>
            </a:r>
            <a:r>
              <a:rPr lang="en-US" altLang="zh-CN" dirty="0"/>
              <a:t>Element Wise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6CA7B-E011-4534-8C3C-98DB898C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等价代码：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2F05D-50CA-4976-8F93-F3E0C74FF7C8}"/>
              </a:ext>
            </a:extLst>
          </p:cNvPr>
          <p:cNvSpPr/>
          <p:nvPr/>
        </p:nvSpPr>
        <p:spPr>
          <a:xfrm>
            <a:off x="2771800" y="1412776"/>
            <a:ext cx="61206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#pragma </a:t>
            </a:r>
            <a:r>
              <a:rPr lang="en-US" altLang="zh-CN" dirty="0" err="1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elementWise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func_name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(){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++)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C[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= A[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+ B[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++)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C[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= A[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* B[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++)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C[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= A[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25391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F9B0C-C0DE-4672-AC7D-8AD4114C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语言扩展</a:t>
            </a:r>
            <a:r>
              <a:rPr lang="en-US" altLang="zh-CN" dirty="0"/>
              <a:t>Element Wise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14360-D63E-4307-B64A-220153C01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具体要求：</a:t>
            </a:r>
            <a:endParaRPr lang="en-US" altLang="zh-CN" dirty="0"/>
          </a:p>
          <a:p>
            <a:pPr lvl="1"/>
            <a:r>
              <a:rPr lang="zh-CN" altLang="en-US" dirty="0"/>
              <a:t>只有被</a:t>
            </a:r>
            <a:r>
              <a:rPr lang="en-US" altLang="zh-CN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#pragma </a:t>
            </a:r>
            <a:r>
              <a:rPr lang="en-US" altLang="zh-CN" dirty="0" err="1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elementWise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标注的函数才支持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Element Wise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操作 </a:t>
            </a:r>
            <a:endParaRPr lang="en-US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支持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“+”, “*”, “=”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三种操作符</a:t>
            </a:r>
            <a:endParaRPr lang="en-US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支持“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”数据类型</a:t>
            </a:r>
            <a:endParaRPr lang="en-US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支持一维静态大小输入，形如：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</a:p>
          <a:p>
            <a:pPr lvl="1"/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正确生成可执行代码</a:t>
            </a:r>
            <a:endParaRPr lang="en-US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/>
          </a:p>
        </p:txBody>
      </p:sp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6C1E263A-5FFA-41DB-ACAF-A907F1DCD202}"/>
              </a:ext>
            </a:extLst>
          </p:cNvPr>
          <p:cNvSpPr/>
          <p:nvPr/>
        </p:nvSpPr>
        <p:spPr bwMode="auto">
          <a:xfrm>
            <a:off x="6876256" y="1772816"/>
            <a:ext cx="1152128" cy="360040"/>
          </a:xfrm>
          <a:prstGeom prst="wedgeRectCallou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</a:rPr>
              <a:t>PR001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D84AB05-8894-48E5-9ABD-5D7D50586BD1}"/>
              </a:ext>
            </a:extLst>
          </p:cNvPr>
          <p:cNvGrpSpPr/>
          <p:nvPr/>
        </p:nvGrpSpPr>
        <p:grpSpPr>
          <a:xfrm>
            <a:off x="7882136" y="2564904"/>
            <a:ext cx="1152128" cy="1584176"/>
            <a:chOff x="7882136" y="2564904"/>
            <a:chExt cx="1152128" cy="1584176"/>
          </a:xfrm>
        </p:grpSpPr>
        <p:sp>
          <p:nvSpPr>
            <p:cNvPr id="5" name="右大括号 4">
              <a:extLst>
                <a:ext uri="{FF2B5EF4-FFF2-40B4-BE49-F238E27FC236}">
                  <a16:creationId xmlns:a16="http://schemas.microsoft.com/office/drawing/2014/main" id="{53E6E69D-82FE-4A0D-9954-C39F64612CD5}"/>
                </a:ext>
              </a:extLst>
            </p:cNvPr>
            <p:cNvSpPr/>
            <p:nvPr/>
          </p:nvSpPr>
          <p:spPr bwMode="auto">
            <a:xfrm>
              <a:off x="8155360" y="2996952"/>
              <a:ext cx="360040" cy="1152128"/>
            </a:xfrm>
            <a:prstGeom prst="rightBrac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对话气泡: 矩形 5">
              <a:extLst>
                <a:ext uri="{FF2B5EF4-FFF2-40B4-BE49-F238E27FC236}">
                  <a16:creationId xmlns:a16="http://schemas.microsoft.com/office/drawing/2014/main" id="{A902B3FB-94A1-4BB0-9850-0C2588F744E0}"/>
                </a:ext>
              </a:extLst>
            </p:cNvPr>
            <p:cNvSpPr/>
            <p:nvPr/>
          </p:nvSpPr>
          <p:spPr bwMode="auto">
            <a:xfrm>
              <a:off x="7882136" y="2564904"/>
              <a:ext cx="1152128" cy="360040"/>
            </a:xfrm>
            <a:prstGeom prst="wedgeRectCallout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latin typeface="Times New Roman" pitchFamily="18" charset="0"/>
                </a:rPr>
                <a:t>PR002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371F43A7-1B01-4AB4-B2B3-0122016323E8}"/>
              </a:ext>
            </a:extLst>
          </p:cNvPr>
          <p:cNvSpPr/>
          <p:nvPr/>
        </p:nvSpPr>
        <p:spPr bwMode="auto">
          <a:xfrm>
            <a:off x="4686300" y="4293096"/>
            <a:ext cx="1152128" cy="360040"/>
          </a:xfrm>
          <a:prstGeom prst="wedgeRectCallou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</a:rPr>
              <a:t>PR003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1988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3E67D-B747-449E-92A2-12559712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语言扩展</a:t>
            </a:r>
            <a:r>
              <a:rPr lang="en-US" altLang="zh-CN" dirty="0"/>
              <a:t>Element Wise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6186D5-F530-406E-8F61-8F7739C76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三次作业间的关系：</a:t>
            </a:r>
            <a:endParaRPr lang="en-US" altLang="zh-CN" dirty="0"/>
          </a:p>
          <a:p>
            <a:pPr lvl="1"/>
            <a:r>
              <a:rPr lang="en-US" altLang="zh-CN" dirty="0"/>
              <a:t>PR001:</a:t>
            </a:r>
          </a:p>
          <a:p>
            <a:pPr lvl="2"/>
            <a:r>
              <a:rPr lang="zh-CN" altLang="en-US" dirty="0"/>
              <a:t>前端</a:t>
            </a:r>
            <a:r>
              <a:rPr lang="en-US" altLang="zh-CN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#pragma 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AST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的信息传递</a:t>
            </a:r>
            <a:endParaRPr lang="en-US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修改已有的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AST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元素</a:t>
            </a:r>
            <a:endParaRPr lang="en-US" altLang="zh-CN" dirty="0"/>
          </a:p>
          <a:p>
            <a:pPr lvl="1"/>
            <a:r>
              <a:rPr lang="en-US" altLang="zh-CN" dirty="0"/>
              <a:t>PR002:</a:t>
            </a:r>
          </a:p>
          <a:p>
            <a:pPr lvl="2"/>
            <a:r>
              <a:rPr lang="zh-CN" altLang="en-US" dirty="0"/>
              <a:t>前端新的语法</a:t>
            </a:r>
            <a:r>
              <a:rPr lang="en-US" altLang="zh-CN" dirty="0"/>
              <a:t>/</a:t>
            </a:r>
            <a:r>
              <a:rPr lang="zh-CN" altLang="en-US" dirty="0"/>
              <a:t>语义规则：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 = A + B;</a:t>
            </a:r>
          </a:p>
          <a:p>
            <a:pPr lvl="2"/>
            <a:r>
              <a:rPr lang="zh-CN" altLang="en-US" dirty="0"/>
              <a:t>构建新的</a:t>
            </a:r>
            <a:r>
              <a:rPr lang="en-US" altLang="zh-CN" dirty="0"/>
              <a:t>AST</a:t>
            </a:r>
            <a:r>
              <a:rPr lang="zh-CN" altLang="en-US" dirty="0"/>
              <a:t>表示</a:t>
            </a:r>
            <a:endParaRPr lang="en-US" altLang="zh-CN" dirty="0"/>
          </a:p>
          <a:p>
            <a:pPr lvl="1"/>
            <a:r>
              <a:rPr lang="en-US" altLang="zh-CN" dirty="0"/>
              <a:t>PR003:</a:t>
            </a:r>
          </a:p>
          <a:p>
            <a:pPr lvl="2"/>
            <a:r>
              <a:rPr lang="en-US" altLang="zh-CN" dirty="0"/>
              <a:t>AST</a:t>
            </a:r>
            <a:r>
              <a:rPr lang="zh-CN" altLang="en-US" dirty="0"/>
              <a:t>到</a:t>
            </a:r>
            <a:r>
              <a:rPr lang="en-US" altLang="zh-CN" dirty="0"/>
              <a:t>LLVM IR</a:t>
            </a:r>
            <a:r>
              <a:rPr lang="zh-CN" altLang="en-US" dirty="0"/>
              <a:t>的代码生成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001252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7543800" cy="914400"/>
          </a:xfrm>
        </p:spPr>
        <p:txBody>
          <a:bodyPr/>
          <a:lstStyle/>
          <a:p>
            <a:r>
              <a:rPr lang="en-US" altLang="zh-CN" dirty="0">
                <a:ea typeface="华文仿宋" charset="-122"/>
              </a:rPr>
              <a:t>PR001</a:t>
            </a:r>
            <a:endParaRPr lang="zh-CN" altLang="en-US" dirty="0">
              <a:ea typeface="华文仿宋" charset="-122"/>
            </a:endParaRPr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>
          <a:xfrm>
            <a:off x="914400" y="1484313"/>
            <a:ext cx="7543800" cy="4687887"/>
          </a:xfrm>
        </p:spPr>
        <p:txBody>
          <a:bodyPr/>
          <a:lstStyle/>
          <a:p>
            <a:r>
              <a:rPr lang="zh-CN" altLang="en-US" dirty="0">
                <a:ea typeface="华文仿宋" charset="-122"/>
              </a:rPr>
              <a:t>实验内容</a:t>
            </a:r>
            <a:r>
              <a:rPr lang="en-US" altLang="zh-CN" dirty="0">
                <a:ea typeface="华文仿宋" charset="-122"/>
              </a:rPr>
              <a:t>1:</a:t>
            </a:r>
            <a:r>
              <a:rPr lang="zh-CN" altLang="en-US" dirty="0">
                <a:ea typeface="华文仿宋" charset="-122"/>
              </a:rPr>
              <a:t> 熟悉</a:t>
            </a:r>
            <a:r>
              <a:rPr lang="en-US" altLang="zh-CN" dirty="0">
                <a:ea typeface="华文仿宋" charset="-122"/>
              </a:rPr>
              <a:t>Clang</a:t>
            </a:r>
            <a:r>
              <a:rPr lang="zh-CN" altLang="en-US" dirty="0">
                <a:ea typeface="华文仿宋" charset="-122"/>
              </a:rPr>
              <a:t>的安装和使用</a:t>
            </a:r>
            <a:endParaRPr lang="en-US" altLang="zh-CN" dirty="0">
              <a:ea typeface="华文仿宋" charset="-122"/>
            </a:endParaRPr>
          </a:p>
          <a:p>
            <a:pPr lvl="1"/>
            <a:r>
              <a:rPr lang="zh-CN" altLang="en-US" dirty="0">
                <a:ea typeface="华文仿宋" charset="-122"/>
              </a:rPr>
              <a:t>源代码编译安装</a:t>
            </a:r>
            <a:r>
              <a:rPr lang="en-US" altLang="zh-CN" dirty="0">
                <a:ea typeface="华文仿宋" charset="-122"/>
              </a:rPr>
              <a:t>LLVM</a:t>
            </a:r>
            <a:r>
              <a:rPr lang="zh-CN" altLang="en-US" dirty="0">
                <a:ea typeface="华文仿宋" charset="-122"/>
              </a:rPr>
              <a:t>和</a:t>
            </a:r>
            <a:r>
              <a:rPr lang="en-US" altLang="zh-CN" dirty="0">
                <a:ea typeface="华文仿宋" charset="-122"/>
              </a:rPr>
              <a:t>Clang</a:t>
            </a:r>
          </a:p>
          <a:p>
            <a:pPr lvl="1"/>
            <a:r>
              <a:rPr lang="zh-CN" altLang="en-US" dirty="0">
                <a:ea typeface="华文仿宋" charset="-122"/>
              </a:rPr>
              <a:t>生成和查看</a:t>
            </a:r>
            <a:r>
              <a:rPr lang="en-US" altLang="zh-CN" dirty="0">
                <a:ea typeface="华文仿宋" charset="-122"/>
              </a:rPr>
              <a:t>C</a:t>
            </a:r>
            <a:r>
              <a:rPr lang="zh-CN" altLang="en-US" dirty="0">
                <a:ea typeface="华文仿宋" charset="-122"/>
              </a:rPr>
              <a:t>程序对应的</a:t>
            </a:r>
            <a:r>
              <a:rPr lang="en-US" altLang="zh-CN" dirty="0">
                <a:ea typeface="华文仿宋" charset="-122"/>
              </a:rPr>
              <a:t>AST</a:t>
            </a:r>
          </a:p>
          <a:p>
            <a:r>
              <a:rPr lang="zh-CN" altLang="en-US" dirty="0">
                <a:ea typeface="华文仿宋" charset="-122"/>
              </a:rPr>
              <a:t>实验内容</a:t>
            </a:r>
            <a:r>
              <a:rPr lang="en-US" altLang="zh-CN" dirty="0">
                <a:ea typeface="华文仿宋" charset="-122"/>
              </a:rPr>
              <a:t>2:</a:t>
            </a:r>
            <a:r>
              <a:rPr lang="zh-CN" altLang="en-US" dirty="0">
                <a:ea typeface="华文仿宋" charset="-122"/>
              </a:rPr>
              <a:t>添加新的制导支持</a:t>
            </a:r>
            <a:endParaRPr lang="en-US" altLang="zh-CN" dirty="0">
              <a:ea typeface="华文仿宋" charset="-122"/>
            </a:endParaRPr>
          </a:p>
          <a:p>
            <a:pPr lvl="1"/>
            <a:r>
              <a:rPr lang="en-US" altLang="zh-Hans" dirty="0">
                <a:ea typeface="华文仿宋" charset="-122"/>
              </a:rPr>
              <a:t>#pragma</a:t>
            </a:r>
            <a:r>
              <a:rPr lang="zh-Hans" altLang="en-US" dirty="0">
                <a:ea typeface="华文仿宋" charset="-122"/>
              </a:rPr>
              <a:t> </a:t>
            </a:r>
            <a:r>
              <a:rPr lang="en-US" altLang="zh-Hans" dirty="0">
                <a:ea typeface="华文仿宋" charset="-122"/>
              </a:rPr>
              <a:t>elementwise</a:t>
            </a:r>
          </a:p>
          <a:p>
            <a:pPr marL="457200" lvl="1" indent="0">
              <a:buNone/>
            </a:pPr>
            <a:r>
              <a:rPr lang="en-US" altLang="zh-Hans" dirty="0">
                <a:ea typeface="华文仿宋" charset="-122"/>
              </a:rPr>
              <a:t> int </a:t>
            </a:r>
            <a:r>
              <a:rPr lang="en-US" altLang="zh-Hans" dirty="0" err="1">
                <a:ea typeface="华文仿宋" charset="-122"/>
              </a:rPr>
              <a:t>vec_add</a:t>
            </a:r>
            <a:r>
              <a:rPr lang="en-US" altLang="zh-Hans">
                <a:ea typeface="华文仿宋" charset="-122"/>
              </a:rPr>
              <a:t>()</a:t>
            </a:r>
            <a:r>
              <a:rPr lang="en-US" altLang="zh-CN">
                <a:ea typeface="华文仿宋" charset="-122"/>
              </a:rPr>
              <a:t>{}</a:t>
            </a:r>
            <a:endParaRPr lang="en-US" altLang="zh-Hans" dirty="0">
              <a:ea typeface="华文仿宋" charset="-122"/>
            </a:endParaRPr>
          </a:p>
          <a:p>
            <a:pPr lvl="1">
              <a:buFont typeface="Wingdings" charset="2"/>
              <a:buChar char="p"/>
            </a:pPr>
            <a:r>
              <a:rPr lang="zh-CN" altLang="en-US" dirty="0">
                <a:ea typeface="华文仿宋" charset="-122"/>
              </a:rPr>
              <a:t>区域以函数</a:t>
            </a:r>
            <a:r>
              <a:rPr lang="en-US" altLang="zh-CN" dirty="0">
                <a:ea typeface="华文仿宋" charset="-122"/>
              </a:rPr>
              <a:t>/</a:t>
            </a:r>
            <a:r>
              <a:rPr lang="zh-CN" altLang="en-US" dirty="0">
                <a:ea typeface="华文仿宋" charset="-122"/>
              </a:rPr>
              <a:t>过程为单位</a:t>
            </a:r>
            <a:endParaRPr lang="en-US" altLang="zh-CN" dirty="0">
              <a:ea typeface="华文仿宋" charset="-122"/>
            </a:endParaRPr>
          </a:p>
          <a:p>
            <a:pPr lvl="1">
              <a:buFont typeface="Wingdings" charset="2"/>
              <a:buChar char="p"/>
            </a:pPr>
            <a:r>
              <a:rPr lang="zh-CN" altLang="en-US" dirty="0">
                <a:ea typeface="华文仿宋" charset="-122"/>
              </a:rPr>
              <a:t>输入有制导的源程序</a:t>
            </a:r>
            <a:endParaRPr lang="en-US" altLang="zh-CN" dirty="0">
              <a:ea typeface="华文仿宋" charset="-122"/>
            </a:endParaRPr>
          </a:p>
          <a:p>
            <a:pPr lvl="1">
              <a:buFont typeface="Wingdings" charset="2"/>
              <a:buChar char="p"/>
            </a:pPr>
            <a:r>
              <a:rPr lang="zh-CN" altLang="en-US" dirty="0">
                <a:ea typeface="华文仿宋" charset="-122"/>
              </a:rPr>
              <a:t>输出源代码中的每个函数是否在制导范围内</a:t>
            </a:r>
            <a:endParaRPr lang="en-US" altLang="zh-Hans" dirty="0">
              <a:ea typeface="华文仿宋" charset="-122"/>
            </a:endParaRPr>
          </a:p>
          <a:p>
            <a:pPr lvl="1">
              <a:buFont typeface="Wingdings" charset="2"/>
              <a:buChar char="p"/>
            </a:pPr>
            <a:endParaRPr lang="en-US" altLang="zh-CN" dirty="0">
              <a:ea typeface="华文仿宋" charset="-122"/>
            </a:endParaRPr>
          </a:p>
          <a:p>
            <a:pPr lvl="1"/>
            <a:endParaRPr lang="zh-CN" altLang="en-US" dirty="0">
              <a:ea typeface="华文仿宋" charset="-122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7252-C332-0B49-8695-EA80C59A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调试</a:t>
            </a:r>
            <a:r>
              <a:rPr lang="en-US" altLang="zh-Hans" dirty="0"/>
              <a:t>Clang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09204-A545-8440-9244-1B368AB92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/>
              <a:t>PR001</a:t>
            </a:r>
            <a:r>
              <a:rPr lang="zh-Hans" altLang="en-US" dirty="0"/>
              <a:t>实验说明书</a:t>
            </a:r>
            <a:r>
              <a:rPr lang="en-US" altLang="zh-Hans" dirty="0"/>
              <a:t>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8423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#pragma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zh-CN" altLang="en-US" dirty="0"/>
              <a:t>标准的一种语法“</a:t>
            </a:r>
            <a:r>
              <a:rPr kumimoji="1" lang="en-US" altLang="zh-CN" dirty="0"/>
              <a:t>#pragma</a:t>
            </a:r>
            <a:r>
              <a:rPr kumimoji="1" lang="zh-CN" altLang="en-US" dirty="0"/>
              <a:t>”</a:t>
            </a:r>
            <a:endParaRPr kumimoji="1" lang="en-US" altLang="zh-CN" dirty="0"/>
          </a:p>
          <a:p>
            <a:r>
              <a:rPr kumimoji="1" lang="zh-CN" altLang="en-US" dirty="0"/>
              <a:t>一种预处理指令</a:t>
            </a:r>
            <a:endParaRPr kumimoji="1" lang="en-US" altLang="zh-CN" dirty="0"/>
          </a:p>
          <a:p>
            <a:r>
              <a:rPr kumimoji="1" lang="zh-CN" altLang="en-US" dirty="0"/>
              <a:t>用来给编译器提供一些语言之外的额外信息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特定硬件</a:t>
            </a:r>
            <a:r>
              <a:rPr kumimoji="1" lang="en-US" altLang="zh-CN" dirty="0"/>
              <a:t>/</a:t>
            </a:r>
            <a:r>
              <a:rPr kumimoji="1" lang="zh-CN" altLang="en-US" dirty="0"/>
              <a:t>特定操作系统，等等</a:t>
            </a:r>
            <a:endParaRPr kumimoji="1" lang="en-US" altLang="zh-CN" dirty="0"/>
          </a:p>
          <a:p>
            <a:r>
              <a:rPr kumimoji="1" lang="en-US" altLang="zh-CN" dirty="0"/>
              <a:t>#pragma pack (1)</a:t>
            </a:r>
            <a:r>
              <a:rPr kumimoji="1" lang="zh-CN" altLang="en-US" dirty="0"/>
              <a:t>，指定对齐方式</a:t>
            </a:r>
            <a:endParaRPr kumimoji="1" lang="en-US" altLang="zh-CN" dirty="0"/>
          </a:p>
          <a:p>
            <a:r>
              <a:rPr kumimoji="1" lang="en-US" altLang="zh-CN" dirty="0"/>
              <a:t>#pragma once</a:t>
            </a:r>
            <a:r>
              <a:rPr kumimoji="1" lang="zh-CN" altLang="en-US" dirty="0"/>
              <a:t>，该文件只能被包含一次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Include</a:t>
            </a:r>
            <a:r>
              <a:rPr kumimoji="1" lang="zh-CN" altLang="en-US" dirty="0"/>
              <a:t> </a:t>
            </a:r>
            <a:r>
              <a:rPr kumimoji="1" lang="en-US" altLang="zh-CN" dirty="0"/>
              <a:t>guards</a:t>
            </a:r>
          </a:p>
          <a:p>
            <a:r>
              <a:rPr kumimoji="1" lang="en-US" altLang="zh-CN" dirty="0"/>
              <a:t>#pragma </a:t>
            </a:r>
            <a:r>
              <a:rPr kumimoji="1" lang="en-US" altLang="zh-CN" dirty="0" err="1"/>
              <a:t>omp</a:t>
            </a:r>
            <a:r>
              <a:rPr kumimoji="1" lang="en-US" altLang="zh-CN" dirty="0"/>
              <a:t> for, </a:t>
            </a:r>
            <a:r>
              <a:rPr kumimoji="1" lang="en-US" altLang="zh-CN" dirty="0" err="1"/>
              <a:t>OpenMP</a:t>
            </a:r>
            <a:r>
              <a:rPr kumimoji="1" lang="zh-CN" altLang="en-US" dirty="0"/>
              <a:t>扩展，用来进行循环并行化</a:t>
            </a:r>
          </a:p>
        </p:txBody>
      </p:sp>
    </p:spTree>
    <p:extLst>
      <p:ext uri="{BB962C8B-B14F-4D97-AF65-F5344CB8AC3E}">
        <p14:creationId xmlns:p14="http://schemas.microsoft.com/office/powerpoint/2010/main" val="148005269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ibm0325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ibm0325">
      <a:majorFont>
        <a:latin typeface="Book Antiqu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chemeClr val="tx1"/>
          </a:solidFill>
          <a:prstDash val="solid"/>
          <a:round/>
          <a:headEnd type="none" w="sm" len="sm"/>
          <a:tailEnd type="triangle" w="lg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chemeClr val="tx1"/>
          </a:solidFill>
          <a:prstDash val="solid"/>
          <a:round/>
          <a:headEnd type="none" w="sm" len="sm"/>
          <a:tailEnd type="triangle" w="lg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bm0325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032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0325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0325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0325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0325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0325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E:\weldon\src\ipd_seminar\ibm0325.ppt</Template>
  <TotalTime>87211</TotalTime>
  <Words>821</Words>
  <Application>Microsoft Office PowerPoint</Application>
  <PresentationFormat>全屏显示(4:3)</PresentationFormat>
  <Paragraphs>103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Monotype Sorts</vt:lpstr>
      <vt:lpstr>仿宋</vt:lpstr>
      <vt:lpstr>微软雅黑</vt:lpstr>
      <vt:lpstr>Arial</vt:lpstr>
      <vt:lpstr>Book Antiqua</vt:lpstr>
      <vt:lpstr>Consolas</vt:lpstr>
      <vt:lpstr>Tahoma</vt:lpstr>
      <vt:lpstr>Times New Roman</vt:lpstr>
      <vt:lpstr>Wingdings</vt:lpstr>
      <vt:lpstr>ibm0325</vt:lpstr>
      <vt:lpstr>PowerPoint 演示文稿</vt:lpstr>
      <vt:lpstr>提纲</vt:lpstr>
      <vt:lpstr>C语言扩展Element Wise操作</vt:lpstr>
      <vt:lpstr>C语言扩展Element Wise操作</vt:lpstr>
      <vt:lpstr>C语言扩展Element Wise操作</vt:lpstr>
      <vt:lpstr>C语言扩展Element Wise操作</vt:lpstr>
      <vt:lpstr>PR001</vt:lpstr>
      <vt:lpstr>调试Clang</vt:lpstr>
      <vt:lpstr>#pragma</vt:lpstr>
      <vt:lpstr>#pragma在Clang中的处理</vt:lpstr>
      <vt:lpstr>#pragma once</vt:lpstr>
      <vt:lpstr>#pragma once</vt:lpstr>
      <vt:lpstr>PowerPoint 演示文稿</vt:lpstr>
      <vt:lpstr>PowerPoint 演示文稿</vt:lpstr>
      <vt:lpstr>#pragma once</vt:lpstr>
      <vt:lpstr>#pragma pack …</vt:lpstr>
      <vt:lpstr>#pragma pack …</vt:lpstr>
      <vt:lpstr>#pragma pack …</vt:lpstr>
      <vt:lpstr>#pragma pack …</vt:lpstr>
      <vt:lpstr>#pragma pack …</vt:lpstr>
      <vt:lpstr>#pragma pack …</vt:lpstr>
      <vt:lpstr>#pragma pack …</vt:lpstr>
      <vt:lpstr>#pragma pack …</vt:lpstr>
      <vt:lpstr>#pragma pack …</vt:lpstr>
    </vt:vector>
  </TitlesOfParts>
  <Company>Micron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Preferred Customer</dc:creator>
  <cp:lastModifiedBy>家程 赵</cp:lastModifiedBy>
  <cp:revision>1470</cp:revision>
  <cp:lastPrinted>2000-08-04T00:01:40Z</cp:lastPrinted>
  <dcterms:created xsi:type="dcterms:W3CDTF">1999-10-09T18:48:57Z</dcterms:created>
  <dcterms:modified xsi:type="dcterms:W3CDTF">2020-05-08T01:08:40Z</dcterms:modified>
</cp:coreProperties>
</file>