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6"/>
  </p:notesMasterIdLst>
  <p:sldIdLst>
    <p:sldId id="256" r:id="rId3"/>
    <p:sldId id="298" r:id="rId4"/>
    <p:sldId id="281" r:id="rId5"/>
    <p:sldId id="283" r:id="rId6"/>
    <p:sldId id="290" r:id="rId7"/>
    <p:sldId id="296" r:id="rId8"/>
    <p:sldId id="293" r:id="rId9"/>
    <p:sldId id="284" r:id="rId10"/>
    <p:sldId id="292" r:id="rId11"/>
    <p:sldId id="294" r:id="rId12"/>
    <p:sldId id="285" r:id="rId13"/>
    <p:sldId id="297" r:id="rId14"/>
    <p:sldId id="286" r:id="rId15"/>
    <p:sldId id="287" r:id="rId16"/>
    <p:sldId id="277" r:id="rId17"/>
    <p:sldId id="291" r:id="rId18"/>
    <p:sldId id="278" r:id="rId19"/>
    <p:sldId id="269" r:id="rId20"/>
    <p:sldId id="270" r:id="rId21"/>
    <p:sldId id="272" r:id="rId22"/>
    <p:sldId id="276" r:id="rId23"/>
    <p:sldId id="279" r:id="rId24"/>
    <p:sldId id="280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42B024-5224-4C99-817D-D9374820C780}">
          <p14:sldIdLst>
            <p14:sldId id="256"/>
            <p14:sldId id="298"/>
            <p14:sldId id="281"/>
            <p14:sldId id="283"/>
            <p14:sldId id="290"/>
            <p14:sldId id="296"/>
            <p14:sldId id="293"/>
            <p14:sldId id="284"/>
            <p14:sldId id="292"/>
            <p14:sldId id="294"/>
            <p14:sldId id="285"/>
            <p14:sldId id="297"/>
            <p14:sldId id="286"/>
            <p14:sldId id="287"/>
            <p14:sldId id="277"/>
            <p14:sldId id="291"/>
            <p14:sldId id="278"/>
            <p14:sldId id="269"/>
            <p14:sldId id="270"/>
            <p14:sldId id="272"/>
            <p14:sldId id="276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70" d="100"/>
          <a:sy n="70" d="100"/>
        </p:scale>
        <p:origin x="174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2020-6-9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bind_table</a:t>
            </a:r>
            <a:r>
              <a:rPr lang="zh-CN" altLang="en-US" dirty="0"/>
              <a:t>两个作用：</a:t>
            </a:r>
            <a:r>
              <a:rPr lang="en-US" altLang="zh-CN" dirty="0"/>
              <a:t>1,</a:t>
            </a:r>
            <a:r>
              <a:rPr lang="zh-CN" altLang="en-US" dirty="0"/>
              <a:t> 检查端口是否占用；</a:t>
            </a:r>
            <a:r>
              <a:rPr lang="en-US" altLang="zh-CN" dirty="0"/>
              <a:t>2</a:t>
            </a:r>
            <a:r>
              <a:rPr lang="zh-CN" altLang="en-US" dirty="0"/>
              <a:t>，查找哪个</a:t>
            </a:r>
            <a:r>
              <a:rPr lang="en-US" altLang="zh-CN" dirty="0"/>
              <a:t>socket</a:t>
            </a:r>
            <a:r>
              <a:rPr lang="zh-CN" altLang="en-US" dirty="0"/>
              <a:t>占用了对应端口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881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2020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D4F103B-2B42-4484-9A90-3C8CA145F5A6}" type="datetime1">
              <a:rPr lang="zh-CN" altLang="en-US" smtClean="0"/>
              <a:t>2020-6-9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87F8AB-24EE-44DA-99E6-754B3094FA64}" type="datetime1">
              <a:rPr lang="zh-CN" altLang="en-US" smtClean="0"/>
              <a:t>2020-6-9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7616D0-554B-49F3-823D-C4C79066CA8C}" type="datetime1">
              <a:rPr lang="zh-CN" altLang="en-US" smtClean="0"/>
              <a:t>2020-6-9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0769-0EEA-4AF1-B5E3-1F129B07AE9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56CD-2B23-455C-AADE-E6A61883228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FF43-2146-4ED1-8F74-B10388EC77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16C-0C05-494A-B25F-39B93961FD5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4594-D735-46E3-BCFD-BBA4B71F160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E268-B09C-409A-8B0B-F60CAE3D015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447C-6B1C-40B1-B837-3C0AD93983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5163-01A6-4D09-A245-E31B5A5561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A4F82-708C-4172-8375-2F4DB36C1C14}" type="datetime1">
              <a:rPr lang="zh-CN" altLang="en-US" smtClean="0"/>
              <a:t>2020-6-9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DE8F-D75E-4A12-896F-EC306858826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10EE-E2CA-433B-95CA-62039B01B77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52ED-C0A1-4600-B9B6-CB82C21731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FC12-9D70-4E74-AF7C-1E1858AB49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FD6398-E3AB-4FFC-9F2E-AFA1AF78A062}" type="datetime1">
              <a:rPr lang="zh-CN" altLang="en-US" smtClean="0"/>
              <a:t>2020-6-9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57A06D-50DF-4F01-B93A-760311A8DE7F}" type="datetime1">
              <a:rPr lang="zh-CN" altLang="en-US" smtClean="0"/>
              <a:t>2020-6-9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41E3B9-6B00-43DA-B891-31513BE774B8}" type="datetime1">
              <a:rPr lang="zh-CN" altLang="en-US" smtClean="0"/>
              <a:t>2020-6-9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F0D861-AC4F-4B61-A210-B7014D4B200C}" type="datetime1">
              <a:rPr lang="zh-CN" altLang="en-US" smtClean="0"/>
              <a:t>2020-6-9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4F83A0-87BB-457E-A6AF-19FDEF25AF45}" type="datetime1">
              <a:rPr lang="zh-CN" altLang="en-US" smtClean="0"/>
              <a:t>2020-6-9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5878E6-C55B-43D9-927F-0791B8E47E09}" type="datetime1">
              <a:rPr lang="zh-CN" altLang="en-US" smtClean="0"/>
              <a:t>2020-6-9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6E82E2-7CB7-4813-A974-87FC8526AD9E}" type="datetime1">
              <a:rPr lang="zh-CN" altLang="en-US" smtClean="0"/>
              <a:t>2020-6-9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C952A7D9-7CF5-495A-9B5A-87593D3EA741}" type="datetime1">
              <a:rPr lang="zh-CN" altLang="en-US" smtClean="0"/>
              <a:t>2020-6-9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7498AFAB-FE16-4BD2-927C-19EBD91BE60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网络传输机制实验一</a:t>
            </a:r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BDECD-13A9-4166-BA5B-782EDF2B0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与元组信息的绑定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CF7030-8E47-4BA3-BA6D-82AA3554A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551183"/>
          </a:xfrm>
        </p:spPr>
        <p:txBody>
          <a:bodyPr/>
          <a:lstStyle/>
          <a:p>
            <a:r>
              <a:rPr lang="zh-CN" altLang="en-US" dirty="0"/>
              <a:t>根据连接所在的不同阶段，</a:t>
            </a:r>
            <a:r>
              <a:rPr lang="en-US" altLang="zh-CN" dirty="0"/>
              <a:t>Socket</a:t>
            </a:r>
            <a:r>
              <a:rPr lang="zh-CN" altLang="en-US" dirty="0"/>
              <a:t>绑定不同的元组信息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68B1770-388F-4092-858E-AD90E4EDEA68}"/>
              </a:ext>
            </a:extLst>
          </p:cNvPr>
          <p:cNvGrpSpPr/>
          <p:nvPr/>
        </p:nvGrpSpPr>
        <p:grpSpPr>
          <a:xfrm>
            <a:off x="796389" y="2298137"/>
            <a:ext cx="7590095" cy="3148993"/>
            <a:chOff x="796389" y="2298137"/>
            <a:chExt cx="7590095" cy="3148993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C6AC83A5-D5C8-4D0D-AA88-6C9DF14E8E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510" y="2298137"/>
              <a:ext cx="15767" cy="31489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8D50848-A1EC-4027-A45B-BC1C9DF5A720}"/>
                </a:ext>
              </a:extLst>
            </p:cNvPr>
            <p:cNvCxnSpPr>
              <a:cxnSpLocks/>
            </p:cNvCxnSpPr>
            <p:nvPr/>
          </p:nvCxnSpPr>
          <p:spPr>
            <a:xfrm>
              <a:off x="6009050" y="2298137"/>
              <a:ext cx="4957" cy="30713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295742DD-7658-40E0-8CEA-867ACDCE6EEF}"/>
                </a:ext>
              </a:extLst>
            </p:cNvPr>
            <p:cNvCxnSpPr/>
            <p:nvPr/>
          </p:nvCxnSpPr>
          <p:spPr>
            <a:xfrm>
              <a:off x="2821739" y="2488871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9E0B687-1680-4E30-B15B-0A91265B71EE}"/>
                </a:ext>
              </a:extLst>
            </p:cNvPr>
            <p:cNvSpPr txBox="1"/>
            <p:nvPr/>
          </p:nvSpPr>
          <p:spPr>
            <a:xfrm>
              <a:off x="1395747" y="2298137"/>
              <a:ext cx="1447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fd1 = socket()</a:t>
              </a:r>
              <a:endParaRPr lang="zh-CN" altLang="en-US" dirty="0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CF1DE15-C4C6-49C0-86FD-4A0C7B3DC835}"/>
                </a:ext>
              </a:extLst>
            </p:cNvPr>
            <p:cNvCxnSpPr/>
            <p:nvPr/>
          </p:nvCxnSpPr>
          <p:spPr>
            <a:xfrm>
              <a:off x="2821739" y="2947470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EF593CD-8293-42AB-B1D4-EDF1FDA9DD9A}"/>
                </a:ext>
              </a:extLst>
            </p:cNvPr>
            <p:cNvSpPr txBox="1"/>
            <p:nvPr/>
          </p:nvSpPr>
          <p:spPr>
            <a:xfrm>
              <a:off x="1244283" y="2756736"/>
              <a:ext cx="1592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bind(fd1, </a:t>
              </a:r>
              <a:r>
                <a:rPr lang="en-US" altLang="zh-CN" dirty="0" err="1"/>
                <a:t>addr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A3650EA-6321-4A48-96B1-318C36B0BB3E}"/>
                </a:ext>
              </a:extLst>
            </p:cNvPr>
            <p:cNvSpPr txBox="1"/>
            <p:nvPr/>
          </p:nvSpPr>
          <p:spPr>
            <a:xfrm>
              <a:off x="6460829" y="3585594"/>
              <a:ext cx="1925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connect(fd2, </a:t>
              </a:r>
              <a:r>
                <a:rPr lang="en-US" altLang="zh-CN" dirty="0" err="1"/>
                <a:t>addr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85F9534-BAD5-4774-B5C2-F357ACC13DD6}"/>
                </a:ext>
              </a:extLst>
            </p:cNvPr>
            <p:cNvCxnSpPr/>
            <p:nvPr/>
          </p:nvCxnSpPr>
          <p:spPr>
            <a:xfrm>
              <a:off x="6009050" y="3201795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DE08B9DF-582F-437C-9E2E-4E758BA157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7101" y="3201795"/>
              <a:ext cx="3101950" cy="701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C73EA74-4229-4DCE-8002-1C73C0176D6F}"/>
                </a:ext>
              </a:extLst>
            </p:cNvPr>
            <p:cNvSpPr txBox="1"/>
            <p:nvPr/>
          </p:nvSpPr>
          <p:spPr>
            <a:xfrm>
              <a:off x="6148361" y="2662307"/>
              <a:ext cx="1447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fd2 = socket()</a:t>
              </a:r>
              <a:endParaRPr lang="zh-CN" altLang="en-US" dirty="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0874C35-827D-4F91-BA8C-10BD23659DA3}"/>
                </a:ext>
              </a:extLst>
            </p:cNvPr>
            <p:cNvCxnSpPr/>
            <p:nvPr/>
          </p:nvCxnSpPr>
          <p:spPr>
            <a:xfrm>
              <a:off x="6009050" y="2858193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E4D4BB8-4C3D-4A05-AE5A-B57AD6C1A1D5}"/>
                </a:ext>
              </a:extLst>
            </p:cNvPr>
            <p:cNvSpPr txBox="1"/>
            <p:nvPr/>
          </p:nvSpPr>
          <p:spPr>
            <a:xfrm>
              <a:off x="1682946" y="3186374"/>
              <a:ext cx="1133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listen(fd1)</a:t>
              </a:r>
              <a:endParaRPr lang="zh-CN" altLang="en-US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2BF35BB-57C7-4B57-9B91-3D5365DC7D53}"/>
                </a:ext>
              </a:extLst>
            </p:cNvPr>
            <p:cNvCxnSpPr/>
            <p:nvPr/>
          </p:nvCxnSpPr>
          <p:spPr>
            <a:xfrm>
              <a:off x="2822673" y="3374752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BCF459D-5411-4F1B-8F29-07E98E9826CB}"/>
                </a:ext>
              </a:extLst>
            </p:cNvPr>
            <p:cNvSpPr txBox="1"/>
            <p:nvPr/>
          </p:nvSpPr>
          <p:spPr>
            <a:xfrm>
              <a:off x="796389" y="4208279"/>
              <a:ext cx="1773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fd3 = accept(fd1)</a:t>
              </a:r>
              <a:endParaRPr lang="zh-CN" altLang="en-US" dirty="0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4377F32-ED61-402F-A4EB-3D8D6B79E874}"/>
                </a:ext>
              </a:extLst>
            </p:cNvPr>
            <p:cNvCxnSpPr/>
            <p:nvPr/>
          </p:nvCxnSpPr>
          <p:spPr>
            <a:xfrm>
              <a:off x="2823607" y="3903008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2463A30D-241F-4B3E-A574-BFB9A9F8708A}"/>
                </a:ext>
              </a:extLst>
            </p:cNvPr>
            <p:cNvCxnSpPr/>
            <p:nvPr/>
          </p:nvCxnSpPr>
          <p:spPr>
            <a:xfrm>
              <a:off x="2957168" y="3903008"/>
              <a:ext cx="3051882" cy="486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89D5A71E-F3ED-4FA8-853A-A304BEC43D83}"/>
                </a:ext>
              </a:extLst>
            </p:cNvPr>
            <p:cNvCxnSpPr/>
            <p:nvPr/>
          </p:nvCxnSpPr>
          <p:spPr>
            <a:xfrm>
              <a:off x="6026812" y="4380793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2A2FC2C9-DA61-40A0-BADA-B7F80DE66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9339" y="4380793"/>
              <a:ext cx="3101950" cy="701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919D6A10-1318-4C33-95EC-000AE8AEF9B3}"/>
                </a:ext>
              </a:extLst>
            </p:cNvPr>
            <p:cNvCxnSpPr/>
            <p:nvPr/>
          </p:nvCxnSpPr>
          <p:spPr>
            <a:xfrm>
              <a:off x="2835760" y="5082010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左大括号 29">
              <a:extLst>
                <a:ext uri="{FF2B5EF4-FFF2-40B4-BE49-F238E27FC236}">
                  <a16:creationId xmlns:a16="http://schemas.microsoft.com/office/drawing/2014/main" id="{FF181C51-33FF-46B7-8048-C29255244861}"/>
                </a:ext>
              </a:extLst>
            </p:cNvPr>
            <p:cNvSpPr/>
            <p:nvPr/>
          </p:nvSpPr>
          <p:spPr>
            <a:xfrm>
              <a:off x="2623082" y="3640052"/>
              <a:ext cx="199591" cy="144194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右大括号 30">
              <a:extLst>
                <a:ext uri="{FF2B5EF4-FFF2-40B4-BE49-F238E27FC236}">
                  <a16:creationId xmlns:a16="http://schemas.microsoft.com/office/drawing/2014/main" id="{24ED680F-11DC-4A1D-AD07-A41B8A8BD6DA}"/>
                </a:ext>
              </a:extLst>
            </p:cNvPr>
            <p:cNvSpPr/>
            <p:nvPr/>
          </p:nvSpPr>
          <p:spPr>
            <a:xfrm>
              <a:off x="6026812" y="3201795"/>
              <a:ext cx="244919" cy="117899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矩形 61">
            <a:extLst>
              <a:ext uri="{FF2B5EF4-FFF2-40B4-BE49-F238E27FC236}">
                <a16:creationId xmlns:a16="http://schemas.microsoft.com/office/drawing/2014/main" id="{076CD9A1-58E8-4B72-9E02-EB71648AE263}"/>
              </a:ext>
            </a:extLst>
          </p:cNvPr>
          <p:cNvSpPr/>
          <p:nvPr/>
        </p:nvSpPr>
        <p:spPr>
          <a:xfrm>
            <a:off x="457200" y="5550194"/>
            <a:ext cx="8229600" cy="801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协议栈维护</a:t>
            </a:r>
            <a:r>
              <a:rPr lang="en-US" altLang="zh-CN" sz="2000" dirty="0" err="1"/>
              <a:t>listen_table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established_table</a:t>
            </a:r>
            <a:r>
              <a:rPr lang="zh-CN" altLang="en-US" sz="2000" dirty="0"/>
              <a:t>两个</a:t>
            </a:r>
            <a:r>
              <a:rPr lang="en-US" altLang="zh-CN" sz="2000" dirty="0"/>
              <a:t>hash</a:t>
            </a:r>
            <a:r>
              <a:rPr lang="zh-CN" altLang="en-US" sz="2000" dirty="0"/>
              <a:t>表，来分别组织只绑定源地址、端口的</a:t>
            </a:r>
            <a:r>
              <a:rPr lang="en-US" altLang="zh-CN" sz="2000" dirty="0"/>
              <a:t>socket</a:t>
            </a:r>
            <a:r>
              <a:rPr lang="zh-CN" altLang="en-US" sz="2000" dirty="0"/>
              <a:t>和绑定四元组的</a:t>
            </a:r>
            <a:r>
              <a:rPr lang="en-US" altLang="zh-CN" sz="2000" dirty="0"/>
              <a:t>socket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29E7921-204D-475C-84B2-CCEA862451C1}"/>
              </a:ext>
            </a:extLst>
          </p:cNvPr>
          <p:cNvGrpSpPr/>
          <p:nvPr/>
        </p:nvGrpSpPr>
        <p:grpSpPr>
          <a:xfrm>
            <a:off x="1256437" y="2103200"/>
            <a:ext cx="6449567" cy="939658"/>
            <a:chOff x="1256437" y="2103200"/>
            <a:chExt cx="6449567" cy="939658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21FF227C-B7D0-48A2-A0EE-DFC6211C78B6}"/>
                </a:ext>
              </a:extLst>
            </p:cNvPr>
            <p:cNvSpPr/>
            <p:nvPr/>
          </p:nvSpPr>
          <p:spPr>
            <a:xfrm>
              <a:off x="1256437" y="2316341"/>
              <a:ext cx="1610312" cy="36933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2FFF06B3-37E9-490A-B7A0-48CEC46F19F5}"/>
                </a:ext>
              </a:extLst>
            </p:cNvPr>
            <p:cNvSpPr/>
            <p:nvPr/>
          </p:nvSpPr>
          <p:spPr>
            <a:xfrm>
              <a:off x="5991289" y="2673528"/>
              <a:ext cx="1714715" cy="36933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56AB94A8-F3C7-49E0-97E0-DE02C0B22D6A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 flipV="1">
              <a:off x="2866749" y="2406610"/>
              <a:ext cx="617859" cy="9439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3B2548C6-9996-4182-9EDE-2B428285A937}"/>
                </a:ext>
              </a:extLst>
            </p:cNvPr>
            <p:cNvCxnSpPr>
              <a:cxnSpLocks/>
              <a:stCxn id="42" idx="1"/>
              <a:endCxn id="48" idx="3"/>
            </p:cNvCxnSpPr>
            <p:nvPr/>
          </p:nvCxnSpPr>
          <p:spPr>
            <a:xfrm flipH="1" flipV="1">
              <a:off x="5521149" y="2453807"/>
              <a:ext cx="470140" cy="4043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7D384546-0DB4-4F7C-ACB6-2ABE4CE712C0}"/>
                </a:ext>
              </a:extLst>
            </p:cNvPr>
            <p:cNvSpPr/>
            <p:nvPr/>
          </p:nvSpPr>
          <p:spPr>
            <a:xfrm>
              <a:off x="3467936" y="2103200"/>
              <a:ext cx="2053213" cy="701213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孤立的</a:t>
              </a:r>
              <a:r>
                <a:rPr lang="en-US" altLang="zh-CN" sz="1600" dirty="0">
                  <a:solidFill>
                    <a:schemeClr val="tx1"/>
                  </a:solidFill>
                </a:rPr>
                <a:t>socket</a:t>
              </a:r>
              <a:r>
                <a:rPr lang="zh-CN" altLang="en-US" sz="1600" dirty="0">
                  <a:solidFill>
                    <a:schemeClr val="tx1"/>
                  </a:solidFill>
                </a:rPr>
                <a:t>，不与任何地址、端口绑定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B6C2FE2-EDA3-4DB5-9845-8B0E133DF75D}"/>
              </a:ext>
            </a:extLst>
          </p:cNvPr>
          <p:cNvGrpSpPr/>
          <p:nvPr/>
        </p:nvGrpSpPr>
        <p:grpSpPr>
          <a:xfrm>
            <a:off x="1244282" y="2753441"/>
            <a:ext cx="4277317" cy="1057012"/>
            <a:chOff x="1244282" y="2753441"/>
            <a:chExt cx="4277317" cy="1057012"/>
          </a:xfrm>
        </p:grpSpPr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1869FA2D-8EA3-4487-8DC2-9980D2D2C0D3}"/>
                </a:ext>
              </a:extLst>
            </p:cNvPr>
            <p:cNvSpPr/>
            <p:nvPr/>
          </p:nvSpPr>
          <p:spPr>
            <a:xfrm>
              <a:off x="1244282" y="2753441"/>
              <a:ext cx="1610312" cy="36933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0B952F9-5028-4C84-BD55-2A5C0EF83895}"/>
                </a:ext>
              </a:extLst>
            </p:cNvPr>
            <p:cNvSpPr/>
            <p:nvPr/>
          </p:nvSpPr>
          <p:spPr>
            <a:xfrm>
              <a:off x="3468386" y="2982949"/>
              <a:ext cx="2053213" cy="82750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本实验中，</a:t>
              </a:r>
              <a:r>
                <a:rPr lang="en-US" altLang="zh-CN" sz="1600" dirty="0">
                  <a:solidFill>
                    <a:schemeClr val="tx1"/>
                  </a:solidFill>
                </a:rPr>
                <a:t>socket</a:t>
              </a:r>
              <a:r>
                <a:rPr lang="zh-CN" altLang="en-US" sz="1600" dirty="0">
                  <a:solidFill>
                    <a:schemeClr val="tx1"/>
                  </a:solidFill>
                </a:rPr>
                <a:t>与本地地址与监听端口绑定</a:t>
              </a:r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6988D2B4-1AE0-44B8-8959-8F0785AF30C8}"/>
                </a:ext>
              </a:extLst>
            </p:cNvPr>
            <p:cNvCxnSpPr>
              <a:cxnSpLocks/>
              <a:endCxn id="53" idx="1"/>
            </p:cNvCxnSpPr>
            <p:nvPr/>
          </p:nvCxnSpPr>
          <p:spPr>
            <a:xfrm>
              <a:off x="2836835" y="2941402"/>
              <a:ext cx="631551" cy="4552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矩形 55">
            <a:extLst>
              <a:ext uri="{FF2B5EF4-FFF2-40B4-BE49-F238E27FC236}">
                <a16:creationId xmlns:a16="http://schemas.microsoft.com/office/drawing/2014/main" id="{042F8777-AF8B-4281-80D2-5538350AD285}"/>
              </a:ext>
            </a:extLst>
          </p:cNvPr>
          <p:cNvSpPr/>
          <p:nvPr/>
        </p:nvSpPr>
        <p:spPr>
          <a:xfrm>
            <a:off x="3456558" y="4604220"/>
            <a:ext cx="2053213" cy="47636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socket</a:t>
            </a:r>
            <a:r>
              <a:rPr lang="zh-CN" altLang="en-US" sz="1600" dirty="0">
                <a:solidFill>
                  <a:schemeClr val="tx1"/>
                </a:solidFill>
              </a:rPr>
              <a:t>与四元组绑定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79624DA7-5BB2-4D82-A5D1-68CC15F35170}"/>
              </a:ext>
            </a:extLst>
          </p:cNvPr>
          <p:cNvSpPr/>
          <p:nvPr/>
        </p:nvSpPr>
        <p:spPr>
          <a:xfrm>
            <a:off x="824965" y="4204769"/>
            <a:ext cx="1719579" cy="369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86A1E53D-2CD3-48E9-BBDF-5281EF606DAD}"/>
              </a:ext>
            </a:extLst>
          </p:cNvPr>
          <p:cNvSpPr/>
          <p:nvPr/>
        </p:nvSpPr>
        <p:spPr>
          <a:xfrm>
            <a:off x="6489515" y="3606627"/>
            <a:ext cx="1841062" cy="369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0FA858B-B58D-450F-970A-758619FF26B7}"/>
              </a:ext>
            </a:extLst>
          </p:cNvPr>
          <p:cNvCxnSpPr>
            <a:cxnSpLocks/>
            <a:stCxn id="58" idx="3"/>
            <a:endCxn id="56" idx="1"/>
          </p:cNvCxnSpPr>
          <p:nvPr/>
        </p:nvCxnSpPr>
        <p:spPr>
          <a:xfrm>
            <a:off x="2544544" y="4389434"/>
            <a:ext cx="912014" cy="452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D536A1F-059C-4F47-AAA2-5E7335AB9245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5509771" y="3770260"/>
            <a:ext cx="951058" cy="1072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62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56" grpId="0" animBg="1"/>
      <p:bldP spid="58" grpId="0" animBg="1"/>
      <p:bldP spid="5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0737A-673C-4480-A5DF-1F13C4AFC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r>
              <a:rPr lang="zh-CN" altLang="en-US" dirty="0"/>
              <a:t>通过数据包信息查找对应的</a:t>
            </a:r>
            <a:r>
              <a:rPr lang="en-US" altLang="zh-CN" dirty="0"/>
              <a:t>Socket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56F5BE-F5C0-4FD1-B377-2CE0D9E9E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44978"/>
            <a:ext cx="8542149" cy="503484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// the 3 tables in </a:t>
            </a:r>
            <a:r>
              <a:rPr lang="en-US" altLang="zh-CN" sz="2000" dirty="0" err="1"/>
              <a:t>tcp_hash_table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struct </a:t>
            </a:r>
            <a:r>
              <a:rPr lang="en-US" altLang="zh-CN" sz="2000" dirty="0" err="1"/>
              <a:t>tcp_hash_table</a:t>
            </a:r>
            <a:r>
              <a:rPr lang="en-US" altLang="zh-CN" sz="2000" dirty="0"/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    struct </a:t>
            </a:r>
            <a:r>
              <a:rPr lang="en-US" altLang="zh-CN" sz="2000" dirty="0" err="1"/>
              <a:t>list_head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established_table</a:t>
            </a:r>
            <a:r>
              <a:rPr lang="en-US" altLang="zh-CN" sz="2000" dirty="0"/>
              <a:t>[TCP_HASH_SIZE];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    struct </a:t>
            </a:r>
            <a:r>
              <a:rPr lang="en-US" altLang="zh-CN" sz="2000" dirty="0" err="1"/>
              <a:t>list_head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listen_table</a:t>
            </a:r>
            <a:r>
              <a:rPr lang="en-US" altLang="zh-CN" sz="2000" dirty="0"/>
              <a:t>[TCP_HASH_SIZE];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    struct </a:t>
            </a:r>
            <a:r>
              <a:rPr lang="en-US" altLang="zh-CN" sz="2000" dirty="0" err="1"/>
              <a:t>list_head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bind_table</a:t>
            </a:r>
            <a:r>
              <a:rPr lang="en-US" altLang="zh-CN" sz="2000" dirty="0"/>
              <a:t>[TCP_HASH_SIZE];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};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对于源目的地址、源目的端口都已经确定下来的</a:t>
            </a:r>
            <a:r>
              <a:rPr lang="en-US" altLang="zh-CN" sz="2000" dirty="0"/>
              <a:t>socket</a:t>
            </a:r>
            <a:r>
              <a:rPr lang="zh-CN" altLang="en-US" sz="2000" dirty="0"/>
              <a:t>，按照上述</a:t>
            </a:r>
            <a:r>
              <a:rPr lang="en-US" altLang="zh-CN" sz="2000" dirty="0"/>
              <a:t>4</a:t>
            </a:r>
            <a:r>
              <a:rPr lang="zh-CN" altLang="en-US" sz="2000" dirty="0"/>
              <a:t>元组，将</a:t>
            </a:r>
            <a:r>
              <a:rPr lang="en-US" altLang="zh-CN" sz="2000" dirty="0" err="1"/>
              <a:t>hash_list</a:t>
            </a:r>
            <a:r>
              <a:rPr lang="zh-CN" altLang="en-US" sz="2000" dirty="0"/>
              <a:t>节点</a:t>
            </a:r>
            <a:r>
              <a:rPr lang="en-US" altLang="zh-CN" sz="2000" dirty="0"/>
              <a:t>hash</a:t>
            </a:r>
            <a:r>
              <a:rPr lang="zh-CN" altLang="en-US" sz="2000" dirty="0"/>
              <a:t>到</a:t>
            </a:r>
            <a:r>
              <a:rPr lang="en-US" altLang="zh-CN" sz="2000" dirty="0" err="1"/>
              <a:t>established_table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对于只知道源地址、源端口的</a:t>
            </a:r>
            <a:r>
              <a:rPr lang="en-US" altLang="zh-CN" sz="2000" dirty="0"/>
              <a:t>socket</a:t>
            </a:r>
            <a:r>
              <a:rPr lang="zh-CN" altLang="en-US" sz="2000" dirty="0"/>
              <a:t>，按照上述</a:t>
            </a:r>
            <a:r>
              <a:rPr lang="en-US" altLang="zh-CN" sz="2000" dirty="0"/>
              <a:t>2</a:t>
            </a:r>
            <a:r>
              <a:rPr lang="zh-CN" altLang="en-US" sz="2000" dirty="0"/>
              <a:t>元组，将</a:t>
            </a:r>
            <a:r>
              <a:rPr lang="en-US" altLang="zh-CN" sz="2000" dirty="0" err="1"/>
              <a:t>hash_list</a:t>
            </a:r>
            <a:r>
              <a:rPr lang="zh-CN" altLang="en-US" sz="2000" dirty="0"/>
              <a:t>节点</a:t>
            </a:r>
            <a:r>
              <a:rPr lang="en-US" altLang="zh-CN" sz="2000" dirty="0"/>
              <a:t>hash</a:t>
            </a:r>
            <a:r>
              <a:rPr lang="zh-CN" altLang="en-US" sz="2000" dirty="0"/>
              <a:t>到</a:t>
            </a:r>
            <a:r>
              <a:rPr lang="en-US" altLang="zh-CN" sz="2000" dirty="0" err="1"/>
              <a:t>listen_table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任何占用一个本地端口的</a:t>
            </a:r>
            <a:r>
              <a:rPr lang="en-US" altLang="zh-CN" sz="2000" dirty="0"/>
              <a:t>socket</a:t>
            </a:r>
            <a:r>
              <a:rPr lang="zh-CN" altLang="en-US" sz="2000" dirty="0"/>
              <a:t>，按照该端口号将</a:t>
            </a:r>
            <a:r>
              <a:rPr lang="en-US" altLang="zh-CN" sz="2000" dirty="0" err="1"/>
              <a:t>bind_hash_list</a:t>
            </a:r>
            <a:r>
              <a:rPr lang="en-US" altLang="zh-CN" sz="2000" dirty="0"/>
              <a:t> </a:t>
            </a:r>
            <a:r>
              <a:rPr lang="zh-CN" altLang="en-US" sz="2000" dirty="0"/>
              <a:t>节点</a:t>
            </a:r>
            <a:r>
              <a:rPr lang="en-US" altLang="zh-CN" sz="2000" dirty="0"/>
              <a:t>hash</a:t>
            </a:r>
            <a:r>
              <a:rPr lang="zh-CN" altLang="en-US" sz="2000" dirty="0"/>
              <a:t>到</a:t>
            </a:r>
            <a:r>
              <a:rPr lang="en-US" altLang="zh-CN" sz="2000" dirty="0" err="1"/>
              <a:t>bind_table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对于一个新到达的数据包，先在</a:t>
            </a:r>
            <a:r>
              <a:rPr lang="en-US" altLang="zh-CN" sz="2000" dirty="0" err="1"/>
              <a:t>established_table</a:t>
            </a:r>
            <a:r>
              <a:rPr lang="zh-CN" altLang="en-US" sz="2000" dirty="0"/>
              <a:t>中查找相应</a:t>
            </a:r>
            <a:r>
              <a:rPr lang="en-US" altLang="zh-CN" sz="2000" dirty="0"/>
              <a:t>socket</a:t>
            </a:r>
            <a:r>
              <a:rPr lang="zh-CN" altLang="en-US" sz="2000" dirty="0"/>
              <a:t>，如果没有找到，再到</a:t>
            </a:r>
            <a:r>
              <a:rPr lang="en-US" altLang="zh-CN" sz="2000" dirty="0" err="1"/>
              <a:t>listen_table</a:t>
            </a:r>
            <a:r>
              <a:rPr lang="zh-CN" altLang="en-US" sz="2000" dirty="0"/>
              <a:t>中查找相应</a:t>
            </a:r>
            <a:r>
              <a:rPr lang="en-US" altLang="zh-CN" sz="2000" dirty="0"/>
              <a:t>socket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21110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81659-355F-419A-B5B3-000E7957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Parent Socket &amp; Child Socket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77F52A-2F31-443B-B9C8-02AA79B5EC74}"/>
              </a:ext>
            </a:extLst>
          </p:cNvPr>
          <p:cNvSpPr txBox="1"/>
          <p:nvPr/>
        </p:nvSpPr>
        <p:spPr>
          <a:xfrm>
            <a:off x="1374404" y="2187827"/>
            <a:ext cx="5147563" cy="2072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*tsk,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tsk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alloc_tcp_sock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tcp_sock_bind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(tsk, &amp;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tcp_sock_listen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(tsk, 3);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while ((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tcp_sock_accept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(tsk)))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handle_tcp_sock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D2AE584-F3F6-4053-B0CB-A063FCF9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681142"/>
          </a:xfrm>
        </p:spPr>
        <p:txBody>
          <a:bodyPr/>
          <a:lstStyle/>
          <a:p>
            <a:r>
              <a:rPr lang="zh-CN" altLang="en-US" dirty="0"/>
              <a:t>被动建立连接一方的处理流程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39E5646-BCAD-4A20-B215-315050F88A68}"/>
              </a:ext>
            </a:extLst>
          </p:cNvPr>
          <p:cNvSpPr/>
          <p:nvPr/>
        </p:nvSpPr>
        <p:spPr>
          <a:xfrm>
            <a:off x="1374404" y="2659053"/>
            <a:ext cx="3691260" cy="8134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AD790BC-766A-4040-B893-65AC31BD56B8}"/>
              </a:ext>
            </a:extLst>
          </p:cNvPr>
          <p:cNvCxnSpPr>
            <a:cxnSpLocks/>
          </p:cNvCxnSpPr>
          <p:nvPr/>
        </p:nvCxnSpPr>
        <p:spPr>
          <a:xfrm flipV="1">
            <a:off x="5065664" y="2659053"/>
            <a:ext cx="897570" cy="2243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CD138FE-51CE-49E5-90D4-F8298F9A09A3}"/>
              </a:ext>
            </a:extLst>
          </p:cNvPr>
          <p:cNvSpPr txBox="1"/>
          <p:nvPr/>
        </p:nvSpPr>
        <p:spPr>
          <a:xfrm>
            <a:off x="6165638" y="2399114"/>
            <a:ext cx="14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Parent Socket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4AD6240-D3B0-4AA6-8418-51B89F24BD0E}"/>
              </a:ext>
            </a:extLst>
          </p:cNvPr>
          <p:cNvSpPr/>
          <p:nvPr/>
        </p:nvSpPr>
        <p:spPr>
          <a:xfrm>
            <a:off x="1892335" y="3629745"/>
            <a:ext cx="3001252" cy="5748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E8C77D4-0ED7-4128-85CA-1D946FAB847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893587" y="3917175"/>
            <a:ext cx="1363185" cy="2019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DB66AFA-6B43-41A9-9AD7-A8EF236A653C}"/>
              </a:ext>
            </a:extLst>
          </p:cNvPr>
          <p:cNvSpPr txBox="1"/>
          <p:nvPr/>
        </p:nvSpPr>
        <p:spPr>
          <a:xfrm>
            <a:off x="6306253" y="4076036"/>
            <a:ext cx="1323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Child Socket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D116D7A-EB8C-4C3A-BA84-A00F7D22E887}"/>
              </a:ext>
            </a:extLst>
          </p:cNvPr>
          <p:cNvSpPr/>
          <p:nvPr/>
        </p:nvSpPr>
        <p:spPr>
          <a:xfrm>
            <a:off x="60731" y="5247202"/>
            <a:ext cx="1074280" cy="549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Parent Socket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B5E2872-72A7-4294-9149-B14C99AAB58B}"/>
              </a:ext>
            </a:extLst>
          </p:cNvPr>
          <p:cNvCxnSpPr>
            <a:cxnSpLocks/>
            <a:stCxn id="16" idx="3"/>
            <a:endCxn id="25" idx="1"/>
          </p:cNvCxnSpPr>
          <p:nvPr/>
        </p:nvCxnSpPr>
        <p:spPr>
          <a:xfrm flipV="1">
            <a:off x="1135011" y="4907857"/>
            <a:ext cx="532932" cy="614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4F610D2-208E-4EF0-9CB6-FA9E6DC38188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135011" y="5522083"/>
            <a:ext cx="532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93C20E9-6151-482A-9249-2ABBDCDD69D6}"/>
              </a:ext>
            </a:extLst>
          </p:cNvPr>
          <p:cNvCxnSpPr>
            <a:cxnSpLocks/>
            <a:stCxn id="16" idx="3"/>
            <a:endCxn id="27" idx="1"/>
          </p:cNvCxnSpPr>
          <p:nvPr/>
        </p:nvCxnSpPr>
        <p:spPr>
          <a:xfrm>
            <a:off x="1135011" y="5522083"/>
            <a:ext cx="532932" cy="58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F2D9337-B9C3-4C45-AEC6-E9F350DE07EE}"/>
              </a:ext>
            </a:extLst>
          </p:cNvPr>
          <p:cNvSpPr/>
          <p:nvPr/>
        </p:nvSpPr>
        <p:spPr>
          <a:xfrm>
            <a:off x="1667943" y="4632976"/>
            <a:ext cx="1610018" cy="549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Child Socket 1</a:t>
            </a:r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3FBD1BF6-8EFB-4085-8FE1-2ACD32D30086}"/>
              </a:ext>
            </a:extLst>
          </p:cNvPr>
          <p:cNvSpPr/>
          <p:nvPr/>
        </p:nvSpPr>
        <p:spPr>
          <a:xfrm>
            <a:off x="1667943" y="5230373"/>
            <a:ext cx="1610018" cy="549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Child Socket 2</a:t>
            </a:r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A1249EFA-9429-4754-B0F5-2404B5B33A20}"/>
              </a:ext>
            </a:extLst>
          </p:cNvPr>
          <p:cNvSpPr/>
          <p:nvPr/>
        </p:nvSpPr>
        <p:spPr>
          <a:xfrm>
            <a:off x="1667943" y="5833381"/>
            <a:ext cx="1610018" cy="549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Child Socket 3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9169301-FB00-4CB7-9EEA-6919D5BD0D77}"/>
              </a:ext>
            </a:extLst>
          </p:cNvPr>
          <p:cNvSpPr txBox="1"/>
          <p:nvPr/>
        </p:nvSpPr>
        <p:spPr>
          <a:xfrm>
            <a:off x="3449615" y="4694356"/>
            <a:ext cx="5694385" cy="1655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/>
              <a:t>Child socket</a:t>
            </a:r>
            <a:r>
              <a:rPr lang="zh-CN" altLang="en-US" sz="2000" dirty="0"/>
              <a:t>在被</a:t>
            </a:r>
            <a:r>
              <a:rPr lang="en-US" altLang="zh-CN" sz="2000" dirty="0" err="1"/>
              <a:t>tcp_socket_accept</a:t>
            </a:r>
            <a:r>
              <a:rPr lang="zh-CN" altLang="en-US" sz="2000" dirty="0"/>
              <a:t>返回之前，需要保存在</a:t>
            </a:r>
            <a:r>
              <a:rPr lang="en-US" altLang="zh-CN" sz="2000" dirty="0"/>
              <a:t>parent socket</a:t>
            </a:r>
            <a:r>
              <a:rPr lang="zh-CN" altLang="en-US" sz="2000" dirty="0"/>
              <a:t>的队列中：</a:t>
            </a:r>
            <a:endParaRPr lang="en-US" altLang="zh-CN" sz="20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/>
              <a:t>listen_queue</a:t>
            </a:r>
            <a:r>
              <a:rPr lang="zh-CN" altLang="en-US" sz="2000" dirty="0"/>
              <a:t>：未完成三次握手的</a:t>
            </a:r>
            <a:r>
              <a:rPr lang="en-US" altLang="zh-CN" sz="2000" dirty="0"/>
              <a:t>child socket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/>
              <a:t>accept_queue</a:t>
            </a:r>
            <a:r>
              <a:rPr lang="zh-CN" altLang="en-US" sz="2000" dirty="0"/>
              <a:t>：已完成三次握手的</a:t>
            </a:r>
            <a:r>
              <a:rPr lang="en-US" altLang="zh-CN" sz="2000" dirty="0"/>
              <a:t>child socket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1623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4" grpId="0"/>
      <p:bldP spid="16" grpId="0" animBg="1"/>
      <p:bldP spid="25" grpId="0" animBg="1"/>
      <p:bldP spid="26" grpId="0" animBg="1"/>
      <p:bldP spid="27" grpId="0" animBg="1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C20AA-3A3F-4E3D-BE44-1B2530E9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C0A5F7-31A3-49DE-B8C6-027995A7D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 err="1"/>
              <a:t>socket.list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用于将该</a:t>
            </a:r>
            <a:r>
              <a:rPr lang="en-US" altLang="zh-CN" dirty="0"/>
              <a:t>socket</a:t>
            </a:r>
            <a:r>
              <a:rPr lang="zh-CN" altLang="en-US" dirty="0"/>
              <a:t>放入到</a:t>
            </a:r>
            <a:r>
              <a:rPr lang="en-US" altLang="zh-CN" dirty="0"/>
              <a:t>parent socket</a:t>
            </a:r>
            <a:r>
              <a:rPr lang="zh-CN" altLang="en-US" dirty="0"/>
              <a:t>的队列中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 err="1"/>
              <a:t>socket.listen_queue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当被动建立连接的</a:t>
            </a:r>
            <a:r>
              <a:rPr lang="en-US" altLang="zh-CN" dirty="0"/>
              <a:t>parent socket</a:t>
            </a:r>
            <a:r>
              <a:rPr lang="zh-CN" altLang="en-US" dirty="0"/>
              <a:t>收到</a:t>
            </a:r>
            <a:r>
              <a:rPr lang="en-US" altLang="zh-CN" dirty="0"/>
              <a:t>SYN</a:t>
            </a:r>
            <a:r>
              <a:rPr lang="zh-CN" altLang="en-US" dirty="0"/>
              <a:t>数据包后，会产生一个</a:t>
            </a:r>
            <a:r>
              <a:rPr lang="en-US" altLang="zh-CN" dirty="0"/>
              <a:t>child socket</a:t>
            </a:r>
            <a:r>
              <a:rPr lang="zh-CN" altLang="en-US" dirty="0"/>
              <a:t>来服务该连接，放到</a:t>
            </a:r>
            <a:r>
              <a:rPr lang="en-US" altLang="zh-CN" dirty="0"/>
              <a:t>parent socket</a:t>
            </a:r>
            <a:r>
              <a:rPr lang="zh-CN" altLang="en-US" dirty="0"/>
              <a:t>的</a:t>
            </a:r>
            <a:r>
              <a:rPr lang="en-US" altLang="zh-CN" dirty="0" err="1"/>
              <a:t>listen_queue</a:t>
            </a:r>
            <a:r>
              <a:rPr lang="zh-CN" altLang="en-US" dirty="0"/>
              <a:t>队列中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 err="1"/>
              <a:t>socket.accept_queue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当接收到三次握手中的最后一个包（</a:t>
            </a:r>
            <a:r>
              <a:rPr lang="en-US" altLang="zh-CN" dirty="0"/>
              <a:t>ACK</a:t>
            </a:r>
            <a:r>
              <a:rPr lang="zh-CN" altLang="en-US" dirty="0"/>
              <a:t>）时，在</a:t>
            </a:r>
            <a:r>
              <a:rPr lang="en-US" altLang="zh-CN" dirty="0" err="1"/>
              <a:t>listen_queue</a:t>
            </a:r>
            <a:r>
              <a:rPr lang="zh-CN" altLang="en-US" dirty="0"/>
              <a:t>中的</a:t>
            </a:r>
            <a:r>
              <a:rPr lang="en-US" altLang="zh-CN" dirty="0"/>
              <a:t>child socket</a:t>
            </a:r>
            <a:r>
              <a:rPr lang="zh-CN" altLang="en-US" dirty="0"/>
              <a:t>会放到</a:t>
            </a:r>
            <a:r>
              <a:rPr lang="en-US" altLang="zh-CN" dirty="0" err="1"/>
              <a:t>accept_queue</a:t>
            </a:r>
            <a:r>
              <a:rPr lang="zh-CN" altLang="en-US" dirty="0"/>
              <a:t>中，等待应用程序读取</a:t>
            </a:r>
            <a:r>
              <a:rPr lang="en-US" altLang="zh-CN" dirty="0"/>
              <a:t>(</a:t>
            </a:r>
            <a:r>
              <a:rPr lang="en-US" altLang="zh-CN" dirty="0" err="1"/>
              <a:t>tcp_sock_accept</a:t>
            </a:r>
            <a:r>
              <a:rPr lang="en-US" altLang="zh-CN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Socket</a:t>
            </a:r>
            <a:r>
              <a:rPr lang="zh-CN" altLang="en-US" dirty="0"/>
              <a:t>加入到</a:t>
            </a:r>
            <a:r>
              <a:rPr lang="en-US" altLang="zh-CN" dirty="0" err="1"/>
              <a:t>accept_queue</a:t>
            </a:r>
            <a:r>
              <a:rPr lang="zh-CN" altLang="en-US" dirty="0"/>
              <a:t>中时，</a:t>
            </a:r>
            <a:r>
              <a:rPr lang="en-US" altLang="zh-CN" dirty="0"/>
              <a:t>parent socket</a:t>
            </a:r>
            <a:r>
              <a:rPr lang="zh-CN" altLang="en-US" dirty="0"/>
              <a:t>的</a:t>
            </a:r>
            <a:r>
              <a:rPr lang="en-US" altLang="zh-CN" dirty="0" err="1"/>
              <a:t>accept_backlog</a:t>
            </a:r>
            <a:r>
              <a:rPr lang="zh-CN" altLang="en-US" dirty="0"/>
              <a:t>值加一，离开队列时该值减一，注意</a:t>
            </a:r>
            <a:r>
              <a:rPr lang="en-US" altLang="zh-CN" dirty="0" err="1"/>
              <a:t>accept_backlog</a:t>
            </a:r>
            <a:r>
              <a:rPr lang="en-US" altLang="zh-CN" dirty="0"/>
              <a:t> &lt; backlog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6641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1BB94-FA0B-4403-9E0F-075F4A77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阻塞和唤醒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69304-95F3-45CC-B639-B531AA7A3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1165"/>
            <a:ext cx="7886700" cy="4688903"/>
          </a:xfrm>
        </p:spPr>
        <p:txBody>
          <a:bodyPr/>
          <a:lstStyle/>
          <a:p>
            <a:r>
              <a:rPr lang="zh-CN" altLang="en-US" dirty="0"/>
              <a:t>应用程序在调用</a:t>
            </a:r>
            <a:r>
              <a:rPr lang="en-US" altLang="zh-CN" dirty="0"/>
              <a:t>connect, accept</a:t>
            </a:r>
            <a:r>
              <a:rPr lang="zh-CN" altLang="en-US" dirty="0"/>
              <a:t>函数时，需要等待</a:t>
            </a:r>
            <a:r>
              <a:rPr lang="en-US" altLang="zh-CN" dirty="0"/>
              <a:t>TCP</a:t>
            </a:r>
            <a:r>
              <a:rPr lang="zh-CN" altLang="en-US" dirty="0"/>
              <a:t>协议栈完成相应数据包的收发</a:t>
            </a:r>
            <a:endParaRPr lang="en-US" altLang="zh-CN" dirty="0"/>
          </a:p>
          <a:p>
            <a:pPr lvl="1"/>
            <a:r>
              <a:rPr lang="zh-CN" altLang="en-US" dirty="0"/>
              <a:t>使用互斥锁</a:t>
            </a:r>
            <a:r>
              <a:rPr lang="en-US" altLang="zh-CN" dirty="0"/>
              <a:t>+</a:t>
            </a:r>
            <a:r>
              <a:rPr lang="zh-CN" altLang="en-US" dirty="0"/>
              <a:t>信号机制，模拟阻塞和唤醒操作</a:t>
            </a:r>
            <a:endParaRPr lang="en-US" altLang="zh-CN" dirty="0"/>
          </a:p>
          <a:p>
            <a:pPr lvl="2"/>
            <a:r>
              <a:rPr lang="zh-CN" altLang="en-US" dirty="0"/>
              <a:t>int sleep_on(struct </a:t>
            </a:r>
            <a:r>
              <a:rPr lang="en-US" altLang="zh-CN" dirty="0" err="1"/>
              <a:t>synch_wait</a:t>
            </a:r>
            <a:r>
              <a:rPr lang="zh-CN" altLang="en-US" dirty="0"/>
              <a:t> *wait)</a:t>
            </a:r>
            <a:r>
              <a:rPr lang="en-US" altLang="zh-CN" dirty="0"/>
              <a:t>;</a:t>
            </a:r>
            <a:endParaRPr lang="zh-CN" altLang="en-US" dirty="0"/>
          </a:p>
          <a:p>
            <a:pPr lvl="2"/>
            <a:r>
              <a:rPr lang="zh-CN" altLang="en-US" dirty="0"/>
              <a:t>int wake_up(struct </a:t>
            </a:r>
            <a:r>
              <a:rPr lang="en-US" altLang="zh-CN" dirty="0" err="1"/>
              <a:t>synch_wait</a:t>
            </a:r>
            <a:r>
              <a:rPr lang="zh-CN" altLang="en-US" dirty="0"/>
              <a:t> *wait)</a:t>
            </a:r>
            <a:r>
              <a:rPr lang="en-US" altLang="zh-CN" dirty="0"/>
              <a:t>;</a:t>
            </a:r>
          </a:p>
          <a:p>
            <a:pPr lvl="1"/>
            <a:endParaRPr lang="en-US" altLang="zh-CN" dirty="0"/>
          </a:p>
          <a:p>
            <a:r>
              <a:rPr lang="en-US" altLang="zh-CN" sz="2000" dirty="0"/>
              <a:t>Connect</a:t>
            </a:r>
            <a:r>
              <a:rPr lang="zh-CN" altLang="en-US" sz="2000" dirty="0"/>
              <a:t>：发送</a:t>
            </a:r>
            <a:r>
              <a:rPr lang="en-US" altLang="zh-CN" sz="2000" dirty="0"/>
              <a:t>SYN</a:t>
            </a:r>
            <a:r>
              <a:rPr lang="zh-CN" altLang="en-US" sz="2000" dirty="0"/>
              <a:t>包后</a:t>
            </a:r>
            <a:r>
              <a:rPr lang="en-US" altLang="zh-CN" sz="2000" dirty="0" err="1"/>
              <a:t>sleep_on</a:t>
            </a:r>
            <a:r>
              <a:rPr lang="en-US" altLang="zh-CN" sz="2000" dirty="0"/>
              <a:t>()</a:t>
            </a:r>
            <a:r>
              <a:rPr lang="zh-CN" altLang="en-US" sz="2000" dirty="0"/>
              <a:t>，收到</a:t>
            </a:r>
            <a:r>
              <a:rPr lang="en-US" altLang="zh-CN" sz="2000" dirty="0"/>
              <a:t>SYN|ACK</a:t>
            </a:r>
            <a:r>
              <a:rPr lang="zh-CN" altLang="en-US" sz="2000" dirty="0"/>
              <a:t>后被</a:t>
            </a:r>
            <a:r>
              <a:rPr lang="en-US" altLang="zh-CN" sz="2000" dirty="0" err="1"/>
              <a:t>wake_up</a:t>
            </a:r>
            <a:r>
              <a:rPr lang="en-US" altLang="zh-CN" sz="2000" dirty="0"/>
              <a:t>()</a:t>
            </a:r>
          </a:p>
          <a:p>
            <a:r>
              <a:rPr lang="en-US" altLang="zh-CN" sz="2000" dirty="0"/>
              <a:t>Accept</a:t>
            </a:r>
            <a:r>
              <a:rPr lang="zh-CN" altLang="en-US" sz="2000" dirty="0"/>
              <a:t>：调用</a:t>
            </a:r>
            <a:r>
              <a:rPr lang="en-US" altLang="zh-CN" sz="2000" dirty="0"/>
              <a:t>accept()</a:t>
            </a:r>
            <a:r>
              <a:rPr lang="zh-CN" altLang="en-US" sz="2000" dirty="0"/>
              <a:t>时</a:t>
            </a:r>
            <a:r>
              <a:rPr lang="en-US" altLang="zh-CN" sz="2000" dirty="0" err="1"/>
              <a:t>sleep_on</a:t>
            </a:r>
            <a:r>
              <a:rPr lang="en-US" altLang="zh-CN" sz="2000" dirty="0"/>
              <a:t>()</a:t>
            </a:r>
            <a:r>
              <a:rPr lang="zh-CN" altLang="en-US" sz="2000" dirty="0"/>
              <a:t>，收到</a:t>
            </a:r>
            <a:r>
              <a:rPr lang="en-US" altLang="zh-CN" sz="2000" dirty="0"/>
              <a:t>ACK</a:t>
            </a:r>
            <a:r>
              <a:rPr lang="zh-CN" altLang="en-US" sz="2000" dirty="0"/>
              <a:t>后被</a:t>
            </a:r>
            <a:r>
              <a:rPr lang="en-US" altLang="zh-CN" sz="2000" dirty="0" err="1"/>
              <a:t>wake_up</a:t>
            </a:r>
            <a:r>
              <a:rPr lang="en-US" altLang="zh-CN" sz="2000" dirty="0"/>
              <a:t>()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48149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7D091-2150-4E2D-937D-5BBD3565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Sock</a:t>
            </a:r>
            <a:r>
              <a:rPr lang="zh-CN" altLang="en-US" dirty="0"/>
              <a:t>数据结构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4AFFC5F-A096-4770-ADF1-371DC41C3BC5}"/>
              </a:ext>
            </a:extLst>
          </p:cNvPr>
          <p:cNvSpPr/>
          <p:nvPr/>
        </p:nvSpPr>
        <p:spPr>
          <a:xfrm>
            <a:off x="4571999" y="1398025"/>
            <a:ext cx="4587636" cy="5252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struct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synch_wait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wait_recv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synch_wait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wait_send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struct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ring_buffer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rcv_buf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list_head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send_buf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list_head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rcv_ofo_buf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int state;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u32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iss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u32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snd_una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u32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snd_nxt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u32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rcv_nxt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u32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recovery_point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u32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snd_wnd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u16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adv_wnd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u16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rcv_wnd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u32 cwnd;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u32 ssthresh;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487C693-630B-4A63-A3EB-98DAE4351DC3}"/>
              </a:ext>
            </a:extLst>
          </p:cNvPr>
          <p:cNvSpPr/>
          <p:nvPr/>
        </p:nvSpPr>
        <p:spPr>
          <a:xfrm>
            <a:off x="135829" y="1268760"/>
            <a:ext cx="4587636" cy="5510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tcp_sock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sock_addr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local;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sock_addr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peer;</a:t>
            </a: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tcp_sock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*parent;</a:t>
            </a: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int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ref_cnt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list_head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hash_list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list_head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bind_hash_list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list_head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listen_queue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list_head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accept_queue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int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accept_backlog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int backlog;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list_head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list;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tcp_timer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timewait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tcp_timer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retrans_timer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synch_wait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wait_connect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synch_wait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wait_accept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F79B2EC-78E9-4A1D-BBB7-2CC7D909F561}"/>
              </a:ext>
            </a:extLst>
          </p:cNvPr>
          <p:cNvSpPr/>
          <p:nvPr/>
        </p:nvSpPr>
        <p:spPr>
          <a:xfrm>
            <a:off x="1868068" y="5419082"/>
            <a:ext cx="5407863" cy="5048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本次实验不需要考虑</a:t>
            </a:r>
            <a:r>
              <a:rPr lang="zh-CN" altLang="en-US" sz="2400" dirty="0">
                <a:solidFill>
                  <a:srgbClr val="FF0000"/>
                </a:solidFill>
              </a:rPr>
              <a:t>红色标记的变量</a:t>
            </a:r>
          </a:p>
        </p:txBody>
      </p:sp>
    </p:spTree>
    <p:extLst>
      <p:ext uri="{BB962C8B-B14F-4D97-AF65-F5344CB8AC3E}">
        <p14:creationId xmlns:p14="http://schemas.microsoft.com/office/powerpoint/2010/main" val="187008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8DB3C-7B4D-4D9A-8B3C-9F71F74E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Sock</a:t>
            </a:r>
            <a:r>
              <a:rPr lang="zh-CN" altLang="en-US" dirty="0"/>
              <a:t>相关函数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13C594-4D99-4937-993A-C4141E57A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44978"/>
            <a:ext cx="8591433" cy="5034843"/>
          </a:xfrm>
        </p:spPr>
        <p:txBody>
          <a:bodyPr/>
          <a:lstStyle/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socket(int, int, int);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alloc_tcp_sock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bind(int, 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*,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socklen_t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tcp_sock_bind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*, 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sock_addr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sv-SE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listen(int, int);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tcp_sock_listen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*, int);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connect(int, 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*,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socklen_t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tcp_sock_connect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*, 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sock_addr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accept(int, 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*,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socklen_t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tcp_sock_accept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close(int);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tcp_sock_close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read(int, char *, int);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tcp_sock_read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*, char *, int);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write(int, char *, int);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tcp_sock_write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*, char *, int);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6A2A69B-A833-4855-B28A-376612BECA6C}"/>
              </a:ext>
            </a:extLst>
          </p:cNvPr>
          <p:cNvSpPr/>
          <p:nvPr/>
        </p:nvSpPr>
        <p:spPr>
          <a:xfrm>
            <a:off x="908791" y="5384523"/>
            <a:ext cx="7079587" cy="5048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本次实验不需要实现</a:t>
            </a:r>
            <a:r>
              <a:rPr lang="en-US" altLang="zh-CN" sz="2400" dirty="0" err="1">
                <a:solidFill>
                  <a:schemeClr val="tx1"/>
                </a:solidFill>
              </a:rPr>
              <a:t>tcp_sock_read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en-US" altLang="zh-CN" sz="2400" dirty="0" err="1">
                <a:solidFill>
                  <a:schemeClr val="tx1"/>
                </a:solidFill>
              </a:rPr>
              <a:t>tcp_sock_write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32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886E2-C4DA-4D6B-9D63-FEF10294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协议栈实现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0B2CC0-9E9D-46C0-8F15-0E67C9536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实现</a:t>
            </a:r>
            <a:r>
              <a:rPr lang="en-US" altLang="zh-CN" dirty="0"/>
              <a:t>TCP</a:t>
            </a:r>
            <a:r>
              <a:rPr lang="zh-CN" altLang="en-US" dirty="0"/>
              <a:t>数据包处理</a:t>
            </a:r>
            <a:endParaRPr lang="en-US" altLang="zh-CN" dirty="0"/>
          </a:p>
          <a:p>
            <a:pPr lvl="1"/>
            <a:r>
              <a:rPr lang="zh-CN" altLang="en-US" dirty="0"/>
              <a:t>如何建立连接、关闭连接、处理异常情况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考虑系统协议栈可能会合并数据包</a:t>
            </a:r>
            <a:r>
              <a:rPr lang="zh-CN" altLang="en-US" dirty="0"/>
              <a:t>，例如</a:t>
            </a:r>
            <a:endParaRPr lang="en-US" altLang="zh-CN" dirty="0"/>
          </a:p>
          <a:p>
            <a:pPr lvl="2"/>
            <a:r>
              <a:rPr lang="zh-CN" altLang="en-US" dirty="0"/>
              <a:t>正常流程：</a:t>
            </a:r>
            <a:r>
              <a:rPr lang="en-US" altLang="zh-CN" dirty="0"/>
              <a:t>User: FIN; Sys: ACK; Sys: FIN; User: ACK</a:t>
            </a:r>
          </a:p>
          <a:p>
            <a:pPr lvl="2"/>
            <a:r>
              <a:rPr lang="zh-CN" altLang="en-US" dirty="0"/>
              <a:t>数据包合并：</a:t>
            </a:r>
            <a:r>
              <a:rPr lang="en-US" altLang="zh-CN" dirty="0"/>
              <a:t>User: FIN; Sys: FIN|ACK; User: ACK</a:t>
            </a:r>
          </a:p>
          <a:p>
            <a:endParaRPr lang="en-US" altLang="zh-CN" dirty="0"/>
          </a:p>
          <a:p>
            <a:r>
              <a:rPr lang="zh-CN" altLang="en-US" dirty="0"/>
              <a:t>实现</a:t>
            </a:r>
            <a:r>
              <a:rPr lang="en-US" altLang="zh-CN" dirty="0" err="1"/>
              <a:t>tcp_sock</a:t>
            </a:r>
            <a:r>
              <a:rPr lang="zh-CN" altLang="en-US" dirty="0"/>
              <a:t>连接管理函数</a:t>
            </a:r>
            <a:endParaRPr lang="en-US" altLang="zh-CN" dirty="0"/>
          </a:p>
          <a:p>
            <a:pPr lvl="1"/>
            <a:r>
              <a:rPr lang="zh-CN" altLang="en-US" dirty="0"/>
              <a:t>类似于</a:t>
            </a:r>
            <a:r>
              <a:rPr lang="en-US" altLang="zh-CN" dirty="0"/>
              <a:t>socket</a:t>
            </a:r>
            <a:r>
              <a:rPr lang="zh-CN" altLang="en-US" dirty="0"/>
              <a:t>函数，能够绑定和监听端口，建立和关闭连接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6993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4639B-DD06-4130-9EF3-1EDD696C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建立连接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60C467-33FF-4D59-807A-57260CBF7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被动建立连接</a:t>
            </a:r>
            <a:endParaRPr lang="en-US" altLang="zh-CN" sz="2000" dirty="0"/>
          </a:p>
          <a:p>
            <a:pPr lvl="1"/>
            <a:r>
              <a:rPr lang="zh-CN" altLang="en-US" sz="1800" dirty="0"/>
              <a:t>申请占用一个端口号</a:t>
            </a:r>
            <a:r>
              <a:rPr lang="en-US" altLang="zh-CN" sz="1800" dirty="0"/>
              <a:t>	</a:t>
            </a:r>
            <a:r>
              <a:rPr lang="zh-CN" altLang="en-US" sz="1800" dirty="0"/>
              <a:t>（</a:t>
            </a:r>
            <a:r>
              <a:rPr lang="en-US" altLang="zh-CN" sz="1800" dirty="0"/>
              <a:t>bind</a:t>
            </a:r>
            <a:r>
              <a:rPr lang="zh-CN" altLang="en-US" sz="1800" dirty="0"/>
              <a:t>操作）</a:t>
            </a:r>
            <a:endParaRPr lang="en-US" altLang="zh-CN" sz="1800" dirty="0"/>
          </a:p>
          <a:p>
            <a:pPr lvl="1"/>
            <a:r>
              <a:rPr lang="zh-CN" altLang="en-US" sz="1800" dirty="0"/>
              <a:t>监听该端口号</a:t>
            </a:r>
            <a:r>
              <a:rPr lang="en-US" altLang="zh-CN" sz="1800" dirty="0"/>
              <a:t>	</a:t>
            </a:r>
            <a:r>
              <a:rPr lang="zh-CN" altLang="en-US" sz="1800" dirty="0"/>
              <a:t>（</a:t>
            </a:r>
            <a:r>
              <a:rPr lang="en-US" altLang="zh-CN" sz="1800" dirty="0"/>
              <a:t>listen</a:t>
            </a:r>
            <a:r>
              <a:rPr lang="zh-CN" altLang="en-US" sz="1800" dirty="0"/>
              <a:t>操作）</a:t>
            </a:r>
            <a:endParaRPr lang="en-US" altLang="zh-CN" sz="1800" dirty="0"/>
          </a:p>
          <a:p>
            <a:pPr lvl="1"/>
            <a:r>
              <a:rPr lang="zh-CN" altLang="en-US" sz="1800" dirty="0"/>
              <a:t>收到</a:t>
            </a:r>
            <a:r>
              <a:rPr lang="en-US" altLang="zh-CN" sz="1800" dirty="0"/>
              <a:t>SYN</a:t>
            </a:r>
            <a:r>
              <a:rPr lang="zh-CN" altLang="en-US" sz="1800" dirty="0"/>
              <a:t>数据包 </a:t>
            </a:r>
            <a:r>
              <a:rPr lang="en-US" altLang="zh-CN" sz="1800" dirty="0"/>
              <a:t>-&gt; TCP_SYN_RECV	</a:t>
            </a:r>
            <a:r>
              <a:rPr lang="zh-CN" altLang="en-US" sz="1800" dirty="0"/>
              <a:t>（</a:t>
            </a:r>
            <a:r>
              <a:rPr lang="en-US" altLang="zh-CN" sz="1800" dirty="0"/>
              <a:t>accept</a:t>
            </a:r>
            <a:r>
              <a:rPr lang="zh-CN" altLang="en-US" sz="1800" dirty="0"/>
              <a:t>操作）</a:t>
            </a:r>
            <a:endParaRPr lang="en-US" altLang="zh-CN" sz="1800" dirty="0"/>
          </a:p>
          <a:p>
            <a:pPr lvl="1"/>
            <a:r>
              <a:rPr lang="zh-CN" altLang="en-US" sz="1800" dirty="0"/>
              <a:t>回复</a:t>
            </a:r>
            <a:r>
              <a:rPr lang="en-US" altLang="zh-CN" sz="1800" dirty="0"/>
              <a:t>ACK</a:t>
            </a:r>
            <a:r>
              <a:rPr lang="zh-CN" altLang="en-US" sz="1800" dirty="0"/>
              <a:t>并发送</a:t>
            </a:r>
            <a:r>
              <a:rPr lang="en-US" altLang="zh-CN" sz="1800" dirty="0"/>
              <a:t>SYN</a:t>
            </a:r>
            <a:r>
              <a:rPr lang="zh-CN" altLang="en-US" sz="1800" dirty="0"/>
              <a:t>数据包</a:t>
            </a:r>
            <a:endParaRPr lang="en-US" altLang="zh-CN" sz="1800" dirty="0"/>
          </a:p>
          <a:p>
            <a:pPr lvl="1"/>
            <a:r>
              <a:rPr lang="zh-CN" altLang="en-US" sz="1800" dirty="0"/>
              <a:t>收到</a:t>
            </a:r>
            <a:r>
              <a:rPr lang="en-US" altLang="zh-CN" sz="1800" dirty="0"/>
              <a:t>ACK</a:t>
            </a:r>
            <a:r>
              <a:rPr lang="zh-CN" altLang="en-US" sz="1800" dirty="0"/>
              <a:t>数据包 </a:t>
            </a:r>
            <a:r>
              <a:rPr lang="en-US" altLang="zh-CN" sz="1800" dirty="0"/>
              <a:t>-&gt; TCP_ESTABLISHED</a:t>
            </a:r>
          </a:p>
          <a:p>
            <a:r>
              <a:rPr lang="zh-CN" altLang="en-US" sz="2000" dirty="0"/>
              <a:t>主动建立连接</a:t>
            </a:r>
            <a:endParaRPr lang="en-US" altLang="zh-CN" sz="2000" dirty="0"/>
          </a:p>
          <a:p>
            <a:pPr lvl="1"/>
            <a:r>
              <a:rPr lang="zh-CN" altLang="en-US" sz="1800" dirty="0"/>
              <a:t>发送目的端口的</a:t>
            </a:r>
            <a:r>
              <a:rPr lang="en-US" altLang="zh-CN" sz="1800" dirty="0"/>
              <a:t>SYN</a:t>
            </a:r>
            <a:r>
              <a:rPr lang="zh-CN" altLang="en-US" sz="1800" dirty="0"/>
              <a:t>数据包 </a:t>
            </a:r>
            <a:r>
              <a:rPr lang="en-US" altLang="zh-CN" sz="1800" dirty="0"/>
              <a:t>-&gt; TCP_SYN_SENT	</a:t>
            </a:r>
            <a:r>
              <a:rPr lang="zh-CN" altLang="en-US" sz="1800" dirty="0"/>
              <a:t>（</a:t>
            </a:r>
            <a:r>
              <a:rPr lang="en-US" altLang="zh-CN" sz="1800" dirty="0"/>
              <a:t>connect</a:t>
            </a:r>
            <a:r>
              <a:rPr lang="zh-CN" altLang="en-US" sz="1800" dirty="0"/>
              <a:t>操作）</a:t>
            </a:r>
            <a:endParaRPr lang="en-US" altLang="zh-CN" sz="1800" dirty="0"/>
          </a:p>
          <a:p>
            <a:pPr lvl="1"/>
            <a:r>
              <a:rPr lang="zh-CN" altLang="en-US" sz="1800" dirty="0"/>
              <a:t>收到</a:t>
            </a:r>
            <a:r>
              <a:rPr lang="en-US" altLang="zh-CN" sz="1800" dirty="0"/>
              <a:t>SYN </a:t>
            </a:r>
            <a:r>
              <a:rPr lang="zh-CN" altLang="en-US" sz="1800" dirty="0"/>
              <a:t>数据包（设置</a:t>
            </a:r>
            <a:r>
              <a:rPr lang="en-US" altLang="zh-CN" sz="1800" dirty="0"/>
              <a:t>TCP_ACK</a:t>
            </a:r>
            <a:r>
              <a:rPr lang="zh-CN" altLang="en-US" sz="1800" dirty="0"/>
              <a:t>标志位）</a:t>
            </a:r>
            <a:endParaRPr lang="en-US" altLang="zh-CN" sz="1800" dirty="0"/>
          </a:p>
          <a:p>
            <a:pPr lvl="1"/>
            <a:r>
              <a:rPr lang="zh-CN" altLang="en-US" sz="1800" dirty="0"/>
              <a:t>回复</a:t>
            </a:r>
            <a:r>
              <a:rPr lang="en-US" altLang="zh-CN" sz="1800" dirty="0"/>
              <a:t>ACK</a:t>
            </a:r>
            <a:r>
              <a:rPr lang="zh-CN" altLang="en-US" sz="1800" dirty="0"/>
              <a:t>数据包 </a:t>
            </a:r>
            <a:r>
              <a:rPr lang="en-US" altLang="zh-CN" sz="1800" dirty="0"/>
              <a:t>-&gt; TCP_ESTABLISHED</a:t>
            </a:r>
          </a:p>
          <a:p>
            <a:pPr lvl="1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71180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35123-7138-4D1A-9E85-3DF567C4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断开连接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D6F36F-3279-490E-981A-22A76054D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914" y="1444978"/>
            <a:ext cx="8659586" cy="5034843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主动关闭</a:t>
            </a:r>
            <a:endParaRPr lang="en-US" altLang="zh-CN" dirty="0"/>
          </a:p>
          <a:p>
            <a:pPr lvl="1"/>
            <a:r>
              <a:rPr lang="zh-CN" altLang="en-US" dirty="0"/>
              <a:t>发送</a:t>
            </a:r>
            <a:r>
              <a:rPr lang="en-US" altLang="zh-CN" dirty="0"/>
              <a:t>FIN</a:t>
            </a:r>
            <a:r>
              <a:rPr lang="zh-CN" altLang="en-US" dirty="0"/>
              <a:t>包，进入</a:t>
            </a:r>
            <a:r>
              <a:rPr lang="en-US" altLang="zh-CN" dirty="0"/>
              <a:t>TCP_FIN_WAIT_1</a:t>
            </a:r>
            <a:r>
              <a:rPr lang="zh-CN" altLang="en-US" dirty="0"/>
              <a:t>状态                （</a:t>
            </a:r>
            <a:r>
              <a:rPr lang="en-US" altLang="zh-CN" dirty="0"/>
              <a:t>close</a:t>
            </a:r>
            <a:r>
              <a:rPr lang="zh-CN" altLang="en-US" dirty="0"/>
              <a:t>操作）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FIN</a:t>
            </a:r>
            <a:r>
              <a:rPr lang="zh-CN" altLang="en-US" dirty="0"/>
              <a:t>对应的</a:t>
            </a:r>
            <a:r>
              <a:rPr lang="en-US" altLang="zh-CN" dirty="0"/>
              <a:t>ACK</a:t>
            </a:r>
            <a:r>
              <a:rPr lang="zh-CN" altLang="en-US" dirty="0"/>
              <a:t>包，进入</a:t>
            </a:r>
            <a:r>
              <a:rPr lang="en-US" altLang="zh-CN" dirty="0"/>
              <a:t>TCP_FIN_WAIT_2</a:t>
            </a:r>
            <a:r>
              <a:rPr lang="zh-CN" altLang="en-US" dirty="0"/>
              <a:t>状态</a:t>
            </a:r>
            <a:endParaRPr lang="en-US" altLang="zh-CN" dirty="0"/>
          </a:p>
          <a:p>
            <a:pPr lvl="1"/>
            <a:r>
              <a:rPr lang="zh-CN" altLang="en-US" dirty="0"/>
              <a:t>收到对方发送的</a:t>
            </a:r>
            <a:r>
              <a:rPr lang="en-US" altLang="zh-CN" dirty="0"/>
              <a:t>FIN</a:t>
            </a:r>
            <a:r>
              <a:rPr lang="zh-CN" altLang="en-US" dirty="0"/>
              <a:t>包，回复</a:t>
            </a:r>
            <a:r>
              <a:rPr lang="en-US" altLang="zh-CN" dirty="0"/>
              <a:t>ACK</a:t>
            </a:r>
            <a:r>
              <a:rPr lang="zh-CN" altLang="en-US" dirty="0"/>
              <a:t>，进入</a:t>
            </a:r>
            <a:r>
              <a:rPr lang="en-US" altLang="zh-CN" dirty="0"/>
              <a:t>TCP_TIME_WAIT</a:t>
            </a:r>
            <a:r>
              <a:rPr lang="zh-CN" altLang="en-US" dirty="0"/>
              <a:t>状态</a:t>
            </a:r>
            <a:endParaRPr lang="en-US" altLang="zh-CN" dirty="0"/>
          </a:p>
          <a:p>
            <a:pPr lvl="1"/>
            <a:r>
              <a:rPr lang="zh-CN" altLang="en-US" dirty="0"/>
              <a:t>等待</a:t>
            </a:r>
            <a:r>
              <a:rPr lang="en-US" altLang="zh-CN" dirty="0"/>
              <a:t>2*MSL</a:t>
            </a:r>
            <a:r>
              <a:rPr lang="zh-CN" altLang="en-US" dirty="0"/>
              <a:t>时间，进入</a:t>
            </a:r>
            <a:r>
              <a:rPr lang="en-US" altLang="zh-CN" dirty="0"/>
              <a:t>TCP_CLOSED</a:t>
            </a:r>
            <a:r>
              <a:rPr lang="zh-CN" altLang="en-US" dirty="0"/>
              <a:t>状态，连接结束</a:t>
            </a:r>
            <a:endParaRPr lang="en-US" altLang="zh-CN" dirty="0"/>
          </a:p>
          <a:p>
            <a:pPr lvl="2"/>
            <a:r>
              <a:rPr lang="zh-CN" altLang="en-US" dirty="0"/>
              <a:t>需要实现定时器线程，定期扫描，适时结束</a:t>
            </a:r>
            <a:r>
              <a:rPr lang="en-US" altLang="zh-CN" dirty="0"/>
              <a:t>TCP_TIME_WAIT</a:t>
            </a:r>
            <a:r>
              <a:rPr lang="zh-CN" altLang="en-US" dirty="0"/>
              <a:t>状态的流</a:t>
            </a:r>
            <a:endParaRPr lang="en-US" altLang="zh-CN" dirty="0"/>
          </a:p>
          <a:p>
            <a:r>
              <a:rPr lang="zh-CN" altLang="en-US" dirty="0"/>
              <a:t>被动关闭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FIN</a:t>
            </a:r>
            <a:r>
              <a:rPr lang="zh-CN" altLang="en-US" dirty="0"/>
              <a:t>包，回复相应</a:t>
            </a:r>
            <a:r>
              <a:rPr lang="en-US" altLang="zh-CN" dirty="0"/>
              <a:t>ACK</a:t>
            </a:r>
            <a:r>
              <a:rPr lang="zh-CN" altLang="en-US" dirty="0"/>
              <a:t>，进入</a:t>
            </a:r>
            <a:r>
              <a:rPr lang="en-US" altLang="zh-CN" dirty="0"/>
              <a:t>TCP_CLOSE_WAIT</a:t>
            </a:r>
            <a:r>
              <a:rPr lang="zh-CN" altLang="en-US" dirty="0"/>
              <a:t>状态，还可以发送数据</a:t>
            </a:r>
            <a:endParaRPr lang="en-US" altLang="zh-CN" dirty="0"/>
          </a:p>
          <a:p>
            <a:pPr lvl="1"/>
            <a:r>
              <a:rPr lang="zh-CN" altLang="en-US" dirty="0"/>
              <a:t>自己没有待发送数据，断开连接，发送</a:t>
            </a:r>
            <a:r>
              <a:rPr lang="en-US" altLang="zh-CN" dirty="0"/>
              <a:t>FIN</a:t>
            </a:r>
            <a:r>
              <a:rPr lang="zh-CN" altLang="en-US" dirty="0"/>
              <a:t>包，进入</a:t>
            </a:r>
            <a:r>
              <a:rPr lang="en-US" altLang="zh-CN" dirty="0"/>
              <a:t>TCP_LAST_ACK</a:t>
            </a:r>
            <a:r>
              <a:rPr lang="zh-CN" altLang="en-US" dirty="0"/>
              <a:t>状态                                                       （</a:t>
            </a:r>
            <a:r>
              <a:rPr lang="en-US" altLang="zh-CN" dirty="0"/>
              <a:t>close</a:t>
            </a:r>
            <a:r>
              <a:rPr lang="zh-CN" altLang="en-US" dirty="0"/>
              <a:t>操作）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FIN</a:t>
            </a:r>
            <a:r>
              <a:rPr lang="zh-CN" altLang="en-US" dirty="0"/>
              <a:t>包对应的</a:t>
            </a:r>
            <a:r>
              <a:rPr lang="en-US" altLang="zh-CN" dirty="0"/>
              <a:t>ACK</a:t>
            </a:r>
            <a:r>
              <a:rPr lang="zh-CN" altLang="en-US" dirty="0"/>
              <a:t>，进入</a:t>
            </a:r>
            <a:r>
              <a:rPr lang="en-US" altLang="zh-CN" dirty="0"/>
              <a:t>TCP_CLOSED</a:t>
            </a:r>
            <a:r>
              <a:rPr lang="zh-CN" altLang="en-US" dirty="0"/>
              <a:t>状态，连接结束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101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4B4DD-AB3A-48EB-B6C0-ACBA2B87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网络传输协议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9937B2-0CFB-483D-A96E-62825730B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网络层提供了端到端的连接功能</a:t>
            </a:r>
            <a:endParaRPr lang="en-US" altLang="zh-CN" dirty="0"/>
          </a:p>
          <a:p>
            <a:pPr lvl="1"/>
            <a:r>
              <a:rPr lang="zh-CN" altLang="en-US" dirty="0"/>
              <a:t>无连接的、尽最大努力交付（</a:t>
            </a:r>
            <a:r>
              <a:rPr lang="en-US" altLang="zh-CN" dirty="0"/>
              <a:t>best-effort delivery</a:t>
            </a:r>
            <a:r>
              <a:rPr lang="zh-CN" altLang="en-US" dirty="0"/>
              <a:t>）的数据报服务</a:t>
            </a:r>
            <a:endParaRPr lang="en-US" altLang="zh-CN" dirty="0"/>
          </a:p>
          <a:p>
            <a:r>
              <a:rPr lang="zh-CN" altLang="en-US" dirty="0"/>
              <a:t>为了支持网络应用间的数据传输，主机端还需要实现很多功能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B30E6E6-8A0F-48F1-9118-7E4289667833}"/>
              </a:ext>
            </a:extLst>
          </p:cNvPr>
          <p:cNvGrpSpPr/>
          <p:nvPr/>
        </p:nvGrpSpPr>
        <p:grpSpPr>
          <a:xfrm>
            <a:off x="459114" y="4716406"/>
            <a:ext cx="6103884" cy="1555531"/>
            <a:chOff x="1388678" y="4649849"/>
            <a:chExt cx="6103884" cy="1555531"/>
          </a:xfrm>
        </p:grpSpPr>
        <p:sp>
          <p:nvSpPr>
            <p:cNvPr id="5" name="云形 4">
              <a:extLst>
                <a:ext uri="{FF2B5EF4-FFF2-40B4-BE49-F238E27FC236}">
                  <a16:creationId xmlns:a16="http://schemas.microsoft.com/office/drawing/2014/main" id="{D21CD0B9-FFED-4ACA-A287-5249C7679FF5}"/>
                </a:ext>
              </a:extLst>
            </p:cNvPr>
            <p:cNvSpPr/>
            <p:nvPr/>
          </p:nvSpPr>
          <p:spPr>
            <a:xfrm>
              <a:off x="2942896" y="4649849"/>
              <a:ext cx="2995448" cy="1555531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内容占位符 6">
              <a:extLst>
                <a:ext uri="{FF2B5EF4-FFF2-40B4-BE49-F238E27FC236}">
                  <a16:creationId xmlns:a16="http://schemas.microsoft.com/office/drawing/2014/main" id="{561EE1F7-CCC4-4317-BD11-D9DB11E2C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8678" y="5105397"/>
              <a:ext cx="983374" cy="644433"/>
            </a:xfrm>
            <a:prstGeom prst="rect">
              <a:avLst/>
            </a:prstGeom>
          </p:spPr>
        </p:pic>
        <p:pic>
          <p:nvPicPr>
            <p:cNvPr id="7" name="内容占位符 6">
              <a:extLst>
                <a:ext uri="{FF2B5EF4-FFF2-40B4-BE49-F238E27FC236}">
                  <a16:creationId xmlns:a16="http://schemas.microsoft.com/office/drawing/2014/main" id="{C8D8E415-DFC9-4CE7-9B67-C7B77CB60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9188" y="5098583"/>
              <a:ext cx="983374" cy="644433"/>
            </a:xfrm>
            <a:prstGeom prst="rect">
              <a:avLst/>
            </a:prstGeom>
          </p:spPr>
        </p:pic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B047021-7D15-49DB-81BE-0C48112DA826}"/>
                </a:ext>
              </a:extLst>
            </p:cNvPr>
            <p:cNvCxnSpPr>
              <a:stCxn id="6" idx="3"/>
              <a:endCxn id="5" idx="2"/>
            </p:cNvCxnSpPr>
            <p:nvPr/>
          </p:nvCxnSpPr>
          <p:spPr>
            <a:xfrm>
              <a:off x="2372052" y="5427614"/>
              <a:ext cx="580135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9FBC9F5-3105-47BB-B00A-FA4E4F9DD171}"/>
                </a:ext>
              </a:extLst>
            </p:cNvPr>
            <p:cNvCxnSpPr>
              <a:stCxn id="5" idx="0"/>
              <a:endCxn id="7" idx="1"/>
            </p:cNvCxnSpPr>
            <p:nvPr/>
          </p:nvCxnSpPr>
          <p:spPr>
            <a:xfrm flipV="1">
              <a:off x="5935848" y="5420800"/>
              <a:ext cx="573340" cy="681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任意多边形 10">
              <a:extLst>
                <a:ext uri="{FF2B5EF4-FFF2-40B4-BE49-F238E27FC236}">
                  <a16:creationId xmlns:a16="http://schemas.microsoft.com/office/drawing/2014/main" id="{D8D2DA1B-E3EB-426B-87B3-0889058AF34C}"/>
                </a:ext>
              </a:extLst>
            </p:cNvPr>
            <p:cNvSpPr/>
            <p:nvPr/>
          </p:nvSpPr>
          <p:spPr>
            <a:xfrm>
              <a:off x="2238704" y="5066469"/>
              <a:ext cx="4204138" cy="458621"/>
            </a:xfrm>
            <a:custGeom>
              <a:avLst/>
              <a:gdLst>
                <a:gd name="connsiteX0" fmla="*/ 0 w 4204138"/>
                <a:gd name="connsiteY0" fmla="*/ 150938 h 458621"/>
                <a:gd name="connsiteX1" fmla="*/ 1229710 w 4204138"/>
                <a:gd name="connsiteY1" fmla="*/ 14303 h 458621"/>
                <a:gd name="connsiteX2" fmla="*/ 2228193 w 4204138"/>
                <a:gd name="connsiteY2" fmla="*/ 455738 h 458621"/>
                <a:gd name="connsiteX3" fmla="*/ 3352800 w 4204138"/>
                <a:gd name="connsiteY3" fmla="*/ 203490 h 458621"/>
                <a:gd name="connsiteX4" fmla="*/ 4204138 w 4204138"/>
                <a:gd name="connsiteY4" fmla="*/ 171959 h 45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4138" h="458621">
                  <a:moveTo>
                    <a:pt x="0" y="150938"/>
                  </a:moveTo>
                  <a:cubicBezTo>
                    <a:pt x="429172" y="57220"/>
                    <a:pt x="858345" y="-36497"/>
                    <a:pt x="1229710" y="14303"/>
                  </a:cubicBezTo>
                  <a:cubicBezTo>
                    <a:pt x="1601075" y="65103"/>
                    <a:pt x="1874345" y="424207"/>
                    <a:pt x="2228193" y="455738"/>
                  </a:cubicBezTo>
                  <a:cubicBezTo>
                    <a:pt x="2582041" y="487269"/>
                    <a:pt x="3023476" y="250786"/>
                    <a:pt x="3352800" y="203490"/>
                  </a:cubicBezTo>
                  <a:cubicBezTo>
                    <a:pt x="3682124" y="156194"/>
                    <a:pt x="4204138" y="171959"/>
                    <a:pt x="4204138" y="171959"/>
                  </a:cubicBezTo>
                </a:path>
              </a:pathLst>
            </a:custGeom>
            <a:noFill/>
            <a:ln w="38100"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C30BDE4-A0D0-425A-98A7-9A4CAC2722FC}"/>
              </a:ext>
            </a:extLst>
          </p:cNvPr>
          <p:cNvGrpSpPr/>
          <p:nvPr/>
        </p:nvGrpSpPr>
        <p:grpSpPr>
          <a:xfrm>
            <a:off x="4983366" y="4265453"/>
            <a:ext cx="1733615" cy="949768"/>
            <a:chOff x="981206" y="4335014"/>
            <a:chExt cx="1733615" cy="949768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B2839B51-C023-47CE-920D-F4C84CCB7F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45" t="25441" r="10493" b="25364"/>
            <a:stretch/>
          </p:blipFill>
          <p:spPr>
            <a:xfrm>
              <a:off x="1771658" y="4370762"/>
              <a:ext cx="943163" cy="453906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0C25D0EB-B4E5-4D28-AF3D-A4D138F80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206" y="4335014"/>
              <a:ext cx="413000" cy="41300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A863F335-3CBA-41C6-9134-F8A954A43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543" y="4387641"/>
              <a:ext cx="521790" cy="521790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A322662E-2C0F-42AE-A04C-E884C6018D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47" t="9503" r="19547" b="9272"/>
            <a:stretch/>
          </p:blipFill>
          <p:spPr>
            <a:xfrm>
              <a:off x="2287571" y="4536140"/>
              <a:ext cx="392048" cy="398056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B6FDE2A-9EFB-44E1-8234-CF9E52D25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148" y="4652279"/>
              <a:ext cx="628650" cy="502920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AF47C846-97D8-4575-822D-36B2883EF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2655" y="4639333"/>
              <a:ext cx="645449" cy="645449"/>
            </a:xfrm>
            <a:prstGeom prst="rect">
              <a:avLst/>
            </a:prstGeom>
          </p:spPr>
        </p:pic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55A9AF6B-1E38-49DB-B6FD-4DA358E626FC}"/>
              </a:ext>
            </a:extLst>
          </p:cNvPr>
          <p:cNvSpPr txBox="1"/>
          <p:nvPr/>
        </p:nvSpPr>
        <p:spPr>
          <a:xfrm>
            <a:off x="6966236" y="4068950"/>
            <a:ext cx="2089033" cy="2104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多路复用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连接管理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按序传输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</a:rPr>
              <a:t>丢包检测与恢复</a:t>
            </a:r>
            <a:endParaRPr lang="en-US" altLang="zh-CN" dirty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</a:rPr>
              <a:t>拥塞控制</a:t>
            </a:r>
            <a:endParaRPr lang="en-US" altLang="zh-CN" dirty="0">
              <a:latin typeface="+mj-ea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629E8E8-FADC-4860-B4C5-87C714BBC803}"/>
              </a:ext>
            </a:extLst>
          </p:cNvPr>
          <p:cNvGrpSpPr/>
          <p:nvPr/>
        </p:nvGrpSpPr>
        <p:grpSpPr>
          <a:xfrm>
            <a:off x="442332" y="4301201"/>
            <a:ext cx="1733615" cy="949768"/>
            <a:chOff x="981206" y="4335014"/>
            <a:chExt cx="1733615" cy="949768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FFC614DB-CE7E-4502-B22A-9FB6CF7708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45" t="25441" r="10493" b="25364"/>
            <a:stretch/>
          </p:blipFill>
          <p:spPr>
            <a:xfrm>
              <a:off x="1771658" y="4370762"/>
              <a:ext cx="943163" cy="453906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23644542-F37E-45D3-A2FF-F671D8F06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206" y="4335014"/>
              <a:ext cx="413000" cy="413000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2362C9F7-C7B4-437F-853D-F8015EF60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543" y="4387641"/>
              <a:ext cx="521790" cy="521790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91A68874-CC3A-44FE-8867-CAF465CDD9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47" t="9503" r="19547" b="9272"/>
            <a:stretch/>
          </p:blipFill>
          <p:spPr>
            <a:xfrm>
              <a:off x="2287571" y="4536140"/>
              <a:ext cx="392048" cy="398056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8F83010D-E320-4E31-B344-491671E03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148" y="4652279"/>
              <a:ext cx="628650" cy="502920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8B9669BA-B91C-43C6-97E4-05EA41453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2655" y="4639333"/>
              <a:ext cx="645449" cy="645449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2E9D132-80A9-4DEC-A26A-7B2772C5A415}"/>
              </a:ext>
            </a:extLst>
          </p:cNvPr>
          <p:cNvGrpSpPr/>
          <p:nvPr/>
        </p:nvGrpSpPr>
        <p:grpSpPr>
          <a:xfrm>
            <a:off x="2551391" y="4473872"/>
            <a:ext cx="2017986" cy="457200"/>
            <a:chOff x="2593431" y="4473872"/>
            <a:chExt cx="2017986" cy="457200"/>
          </a:xfrm>
        </p:grpSpPr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CACD3A69-CE4F-4DCF-AB32-16C30180825D}"/>
                </a:ext>
              </a:extLst>
            </p:cNvPr>
            <p:cNvCxnSpPr/>
            <p:nvPr/>
          </p:nvCxnSpPr>
          <p:spPr>
            <a:xfrm>
              <a:off x="2593431" y="44738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4927115A-EE06-49DE-AEEA-342747E3884C}"/>
                </a:ext>
              </a:extLst>
            </p:cNvPr>
            <p:cNvCxnSpPr/>
            <p:nvPr/>
          </p:nvCxnSpPr>
          <p:spPr>
            <a:xfrm>
              <a:off x="2593431" y="46262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41F8A641-5AA4-470C-872C-A03551F35DE6}"/>
                </a:ext>
              </a:extLst>
            </p:cNvPr>
            <p:cNvCxnSpPr/>
            <p:nvPr/>
          </p:nvCxnSpPr>
          <p:spPr>
            <a:xfrm>
              <a:off x="2593431" y="47786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907A6F7C-C314-4C78-AA7B-DBE4841ABE5C}"/>
                </a:ext>
              </a:extLst>
            </p:cNvPr>
            <p:cNvCxnSpPr/>
            <p:nvPr/>
          </p:nvCxnSpPr>
          <p:spPr>
            <a:xfrm>
              <a:off x="2593431" y="49310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7D36795-4BB5-4503-8221-92BF01D0C176}"/>
              </a:ext>
            </a:extLst>
          </p:cNvPr>
          <p:cNvSpPr/>
          <p:nvPr/>
        </p:nvSpPr>
        <p:spPr>
          <a:xfrm>
            <a:off x="6883244" y="4123215"/>
            <a:ext cx="1814167" cy="8078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66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6FB46-2605-4106-BC9D-86FCFD723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接收数据包后的处理流程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E6982E-608D-41CA-9D6C-7D08D611D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检查</a:t>
            </a:r>
            <a:r>
              <a:rPr lang="en-US" altLang="zh-CN" dirty="0"/>
              <a:t>TCP</a:t>
            </a:r>
            <a:r>
              <a:rPr lang="zh-CN" altLang="en-US" dirty="0"/>
              <a:t>校验和是否正确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检查是否为</a:t>
            </a:r>
            <a:r>
              <a:rPr lang="en-US" altLang="zh-CN" dirty="0"/>
              <a:t>RST</a:t>
            </a:r>
            <a:r>
              <a:rPr lang="zh-CN" altLang="en-US" dirty="0"/>
              <a:t>包，如果是，直接结束连接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检查是否为</a:t>
            </a:r>
            <a:r>
              <a:rPr lang="en-US" altLang="zh-CN" dirty="0"/>
              <a:t>SYN</a:t>
            </a:r>
            <a:r>
              <a:rPr lang="zh-CN" altLang="en-US" dirty="0"/>
              <a:t>包，如果是，进行建立连接管理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检查</a:t>
            </a:r>
            <a:r>
              <a:rPr lang="en-US" altLang="zh-CN" dirty="0"/>
              <a:t>ack</a:t>
            </a:r>
            <a:r>
              <a:rPr lang="zh-CN" altLang="en-US" dirty="0"/>
              <a:t>字段，对方是否确认了新的数据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本次实验中只有</a:t>
            </a:r>
            <a:r>
              <a:rPr lang="en-US" altLang="zh-CN" dirty="0"/>
              <a:t>SYN</a:t>
            </a:r>
            <a:r>
              <a:rPr lang="zh-CN" altLang="en-US" dirty="0"/>
              <a:t>和</a:t>
            </a:r>
            <a:r>
              <a:rPr lang="en-US" altLang="zh-CN" dirty="0"/>
              <a:t>FIN</a:t>
            </a:r>
            <a:r>
              <a:rPr lang="zh-CN" altLang="en-US" dirty="0"/>
              <a:t>包会确认新数据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检查是否为</a:t>
            </a:r>
            <a:r>
              <a:rPr lang="en-US" altLang="zh-CN" dirty="0"/>
              <a:t>FIN</a:t>
            </a:r>
            <a:r>
              <a:rPr lang="zh-CN" altLang="en-US" dirty="0"/>
              <a:t>包，如果是，进行断开连接管理</a:t>
            </a:r>
          </a:p>
        </p:txBody>
      </p:sp>
    </p:spTree>
    <p:extLst>
      <p:ext uri="{BB962C8B-B14F-4D97-AF65-F5344CB8AC3E}">
        <p14:creationId xmlns:p14="http://schemas.microsoft.com/office/powerpoint/2010/main" val="2919116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C6B28-4B84-4FDB-81EC-24C164BC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协议栈连接管理主要操作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287FD1-09D1-4491-9104-0B9A270B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9"/>
            <a:ext cx="8305334" cy="92797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只需要实现</a:t>
            </a:r>
            <a:r>
              <a:rPr lang="en-US" altLang="zh-CN" sz="2800" dirty="0"/>
              <a:t>TCP Sock</a:t>
            </a:r>
            <a:r>
              <a:rPr lang="zh-CN" altLang="en-US" sz="2800" dirty="0"/>
              <a:t>的连接管理相关函数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CC08C6-740B-4F28-8C87-E1E475DF1081}"/>
              </a:ext>
            </a:extLst>
          </p:cNvPr>
          <p:cNvSpPr/>
          <p:nvPr/>
        </p:nvSpPr>
        <p:spPr>
          <a:xfrm>
            <a:off x="173905" y="3012845"/>
            <a:ext cx="8796191" cy="2550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alloc_tcp_sock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tcp_sock_bind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*, 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sock_addr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tcp_sock_listen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*, int);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tcp_sock_connect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*, 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sock_addr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tcp_sock_accept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tcp_sock_close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</a:p>
        </p:txBody>
      </p:sp>
    </p:spTree>
    <p:extLst>
      <p:ext uri="{BB962C8B-B14F-4D97-AF65-F5344CB8AC3E}">
        <p14:creationId xmlns:p14="http://schemas.microsoft.com/office/powerpoint/2010/main" val="3740381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178A8-6C25-42AF-B50D-E326F37C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4BAE5-11A7-43F2-954B-41AAF2434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运行给定网络拓扑</a:t>
            </a:r>
            <a:r>
              <a:rPr lang="en-US" altLang="zh-CN" dirty="0"/>
              <a:t>(tcp_topo.py)</a:t>
            </a:r>
          </a:p>
          <a:p>
            <a:r>
              <a:rPr lang="zh-CN" altLang="en-US" dirty="0"/>
              <a:t>在节点</a:t>
            </a:r>
            <a:r>
              <a:rPr lang="en-US" altLang="zh-CN" dirty="0"/>
              <a:t>h1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(disable_tcp_rst.sh, disable_offloading.sh)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h1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协议栈的服务器模式 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server 10001)</a:t>
            </a:r>
          </a:p>
          <a:p>
            <a:r>
              <a:rPr lang="zh-CN" altLang="en-US" dirty="0"/>
              <a:t>在节点</a:t>
            </a:r>
            <a:r>
              <a:rPr lang="en-US" altLang="zh-CN" dirty="0"/>
              <a:t>h2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(disable_tcp_rst.sh, disable_offloading.sh)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h2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协议栈的客户端模式，连接至</a:t>
            </a:r>
            <a:r>
              <a:rPr lang="en-US" altLang="zh-CN" dirty="0"/>
              <a:t>h1</a:t>
            </a:r>
            <a:r>
              <a:rPr lang="zh-CN" altLang="en-US" dirty="0"/>
              <a:t>，显示建立连接成功后自动关闭连接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client 10.0.0.1 10001)</a:t>
            </a:r>
          </a:p>
          <a:p>
            <a:r>
              <a:rPr lang="zh-CN" altLang="en-US" dirty="0"/>
              <a:t>可以在一端用</a:t>
            </a:r>
            <a:r>
              <a:rPr lang="en-US" altLang="zh-CN" dirty="0"/>
              <a:t>tcp_stack.py</a:t>
            </a:r>
            <a:r>
              <a:rPr lang="zh-CN" altLang="en-US" dirty="0"/>
              <a:t>替换</a:t>
            </a:r>
            <a:r>
              <a:rPr lang="en-US" altLang="zh-CN" dirty="0" err="1"/>
              <a:t>tcp_stack</a:t>
            </a:r>
            <a:r>
              <a:rPr lang="zh-CN" altLang="en-US" dirty="0"/>
              <a:t>执行，测试另一端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wireshark</a:t>
            </a:r>
            <a:r>
              <a:rPr lang="zh-CN" altLang="en-US" dirty="0"/>
              <a:t>抓包来来验证建立和关闭连接的正确性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3437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D767B-975B-4B46-9272-604FE18F5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0A64BE-1FAF-4B33-ABB6-EEA07FCB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1165"/>
            <a:ext cx="8210550" cy="491239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arp.c</a:t>
            </a:r>
            <a:r>
              <a:rPr lang="en-US" altLang="zh-CN" dirty="0"/>
              <a:t>  </a:t>
            </a:r>
            <a:r>
              <a:rPr lang="en-US" altLang="zh-CN" dirty="0" err="1"/>
              <a:t>arpcache.c</a:t>
            </a:r>
            <a:r>
              <a:rPr lang="en-US" altLang="zh-CN" dirty="0"/>
              <a:t>  </a:t>
            </a:r>
            <a:r>
              <a:rPr lang="en-US" altLang="zh-CN" dirty="0" err="1"/>
              <a:t>icmp.c</a:t>
            </a:r>
            <a:r>
              <a:rPr lang="en-US" altLang="zh-CN" dirty="0"/>
              <a:t>  </a:t>
            </a:r>
            <a:r>
              <a:rPr lang="en-US" altLang="zh-CN" dirty="0" err="1"/>
              <a:t>ip.c</a:t>
            </a:r>
            <a:r>
              <a:rPr lang="en-US" altLang="zh-CN" dirty="0"/>
              <a:t>  </a:t>
            </a:r>
            <a:r>
              <a:rPr lang="en-US" altLang="zh-CN" dirty="0" err="1"/>
              <a:t>main.c</a:t>
            </a:r>
            <a:r>
              <a:rPr lang="en-US" altLang="zh-CN" dirty="0"/>
              <a:t>  </a:t>
            </a:r>
            <a:r>
              <a:rPr lang="en-US" altLang="zh-CN" dirty="0" err="1"/>
              <a:t>packet.c</a:t>
            </a:r>
            <a:r>
              <a:rPr lang="en-US" altLang="zh-CN" dirty="0"/>
              <a:t>  </a:t>
            </a:r>
            <a:r>
              <a:rPr lang="en-US" altLang="zh-CN" dirty="0" err="1"/>
              <a:t>rtable.c</a:t>
            </a:r>
            <a:r>
              <a:rPr lang="en-US" altLang="zh-CN" dirty="0"/>
              <a:t>  </a:t>
            </a:r>
            <a:r>
              <a:rPr lang="en-US" altLang="zh-CN" dirty="0" err="1"/>
              <a:t>rtable_internal.c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 err="1"/>
              <a:t>tcp_apps.c</a:t>
            </a:r>
            <a:r>
              <a:rPr lang="en-US" altLang="zh-CN" dirty="0"/>
              <a:t>		# </a:t>
            </a:r>
            <a:r>
              <a:rPr lang="zh-CN" altLang="en-US" dirty="0"/>
              <a:t>基于</a:t>
            </a:r>
            <a:r>
              <a:rPr lang="en-US" altLang="zh-CN" dirty="0" err="1"/>
              <a:t>tcp</a:t>
            </a:r>
            <a:r>
              <a:rPr lang="en-US" altLang="zh-CN" dirty="0"/>
              <a:t>-stack</a:t>
            </a:r>
            <a:r>
              <a:rPr lang="zh-CN" altLang="en-US" dirty="0"/>
              <a:t>的服务器和客户端程序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 err="1"/>
              <a:t>tcp.c</a:t>
            </a:r>
            <a:r>
              <a:rPr lang="en-US" altLang="zh-CN" dirty="0"/>
              <a:t>			# TCP</a:t>
            </a:r>
            <a:r>
              <a:rPr lang="zh-CN" altLang="en-US" dirty="0"/>
              <a:t>协议相关处理函数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tcp_in.c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		#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TCP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接收相关函数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dirty="0" err="1"/>
              <a:t>tcp_out.c</a:t>
            </a:r>
            <a:r>
              <a:rPr lang="en-US" altLang="zh-CN" dirty="0"/>
              <a:t>		# TCP</a:t>
            </a:r>
            <a:r>
              <a:rPr lang="zh-CN" altLang="en-US" dirty="0"/>
              <a:t>发送相关函数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tcp_sock.c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		#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tcp_sock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操作相关函数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/>
              <a:t>tcp_stack.py		# python</a:t>
            </a:r>
            <a:r>
              <a:rPr lang="zh-CN" altLang="en-US" dirty="0"/>
              <a:t>应用实现，用于测试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tcp_timer.c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# TCP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定时器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dirty="0"/>
              <a:t>tcp_topo.py		# </a:t>
            </a:r>
            <a:r>
              <a:rPr lang="en-US" altLang="zh-CN" dirty="0" err="1"/>
              <a:t>Mininet</a:t>
            </a:r>
            <a:r>
              <a:rPr lang="zh-CN" altLang="en-US" dirty="0"/>
              <a:t>拓扑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049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2980A-0132-4723-AFB2-33AD3CAF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FDF9A2-E9BD-4539-B68B-2E74CFF48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网络传输机制 实验一</a:t>
            </a:r>
            <a:endParaRPr lang="en-US" altLang="zh-CN" dirty="0"/>
          </a:p>
          <a:p>
            <a:pPr lvl="1"/>
            <a:r>
              <a:rPr lang="en-US" altLang="zh-CN" dirty="0"/>
              <a:t>Socket</a:t>
            </a:r>
            <a:r>
              <a:rPr lang="zh-CN" altLang="en-US" dirty="0"/>
              <a:t>数据结构</a:t>
            </a:r>
            <a:endParaRPr lang="en-US" altLang="zh-CN" dirty="0"/>
          </a:p>
          <a:p>
            <a:pPr lvl="1"/>
            <a:r>
              <a:rPr lang="zh-CN" altLang="en-US" dirty="0"/>
              <a:t>连接管理</a:t>
            </a:r>
            <a:r>
              <a:rPr lang="en-US" altLang="zh-CN" dirty="0"/>
              <a:t>&amp;</a:t>
            </a:r>
            <a:r>
              <a:rPr lang="zh-CN" altLang="en-US" dirty="0"/>
              <a:t>数据包处理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协议栈实现</a:t>
            </a:r>
            <a:endParaRPr lang="en-US" altLang="zh-CN" dirty="0"/>
          </a:p>
          <a:p>
            <a:pPr lvl="1"/>
            <a:r>
              <a:rPr lang="zh-CN" altLang="en-US" dirty="0"/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137969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D4AFC-7B02-44C4-B573-66B8CE93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网络传输机制实验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989CD-594D-48B4-B3FD-FDFA01F7B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1166"/>
            <a:ext cx="7886700" cy="1775056"/>
          </a:xfrm>
        </p:spPr>
        <p:txBody>
          <a:bodyPr/>
          <a:lstStyle/>
          <a:p>
            <a:r>
              <a:rPr lang="zh-CN" altLang="en-US" dirty="0"/>
              <a:t>网络传输机制实验目的</a:t>
            </a:r>
            <a:endParaRPr lang="en-US" altLang="zh-CN" dirty="0"/>
          </a:p>
          <a:p>
            <a:pPr lvl="1"/>
            <a:r>
              <a:rPr lang="zh-CN" altLang="en-US" dirty="0"/>
              <a:t>给定网络拓扑和节点配置，实现最基本的</a:t>
            </a:r>
            <a:r>
              <a:rPr lang="en-US" altLang="zh-CN" dirty="0"/>
              <a:t>TCP</a:t>
            </a:r>
            <a:r>
              <a:rPr lang="zh-CN" altLang="en-US" dirty="0"/>
              <a:t>连接管理功能，使得节点之间能够在无丢包网络环境中建立和关闭连接</a:t>
            </a:r>
            <a:endParaRPr lang="en-US" altLang="zh-CN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4EE50BC-2775-466C-9229-A7E6E48DF072}"/>
              </a:ext>
            </a:extLst>
          </p:cNvPr>
          <p:cNvGrpSpPr/>
          <p:nvPr/>
        </p:nvGrpSpPr>
        <p:grpSpPr>
          <a:xfrm>
            <a:off x="1674896" y="4322502"/>
            <a:ext cx="5334747" cy="978118"/>
            <a:chOff x="2445245" y="1687836"/>
            <a:chExt cx="5334747" cy="97811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B11D7B9-64B7-4A68-910A-28BD296FA647}"/>
                </a:ext>
              </a:extLst>
            </p:cNvPr>
            <p:cNvSpPr/>
            <p:nvPr/>
          </p:nvSpPr>
          <p:spPr>
            <a:xfrm>
              <a:off x="2623755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Host 1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01FB2D9-F710-460E-9829-8B931DD18311}"/>
                </a:ext>
              </a:extLst>
            </p:cNvPr>
            <p:cNvSpPr/>
            <p:nvPr/>
          </p:nvSpPr>
          <p:spPr>
            <a:xfrm>
              <a:off x="6710304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Host 2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E40181A-4C15-4315-8753-C39E655FD957}"/>
                </a:ext>
              </a:extLst>
            </p:cNvPr>
            <p:cNvSpPr txBox="1"/>
            <p:nvPr/>
          </p:nvSpPr>
          <p:spPr>
            <a:xfrm>
              <a:off x="2445245" y="169531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10.0.0.1/24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0F9D67F-8913-4F3C-BD72-F300AF259E7D}"/>
                </a:ext>
              </a:extLst>
            </p:cNvPr>
            <p:cNvSpPr txBox="1"/>
            <p:nvPr/>
          </p:nvSpPr>
          <p:spPr>
            <a:xfrm>
              <a:off x="6513299" y="168783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10.0.0.2/24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31301C3-0140-4B69-91CF-D16FDEA7A22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843109" y="4999406"/>
            <a:ext cx="3096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00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38D3B-105F-425A-BDA4-F107E192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73FC4-A39B-4982-87DF-96C467A07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struct </a:t>
            </a:r>
            <a:r>
              <a:rPr lang="en-US" altLang="zh-CN" dirty="0" err="1"/>
              <a:t>tcp_sock</a:t>
            </a:r>
            <a:r>
              <a:rPr lang="zh-CN" altLang="en-US" dirty="0"/>
              <a:t>是</a:t>
            </a:r>
            <a:r>
              <a:rPr lang="en-US" altLang="zh-CN" dirty="0"/>
              <a:t>Socket</a:t>
            </a:r>
            <a:r>
              <a:rPr lang="zh-CN" altLang="en-US" dirty="0"/>
              <a:t>维护</a:t>
            </a:r>
            <a:r>
              <a:rPr lang="en-US" altLang="zh-CN" dirty="0"/>
              <a:t>TCP</a:t>
            </a:r>
            <a:r>
              <a:rPr lang="zh-CN" altLang="en-US" dirty="0"/>
              <a:t>连接信息和数据传输控制的核心数据结构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连接双方的</a:t>
            </a:r>
            <a:r>
              <a:rPr lang="en-US" altLang="zh-CN" dirty="0"/>
              <a:t>IP</a:t>
            </a:r>
            <a:r>
              <a:rPr lang="zh-CN" altLang="en-US" dirty="0"/>
              <a:t>地址和端口信息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当前的状态</a:t>
            </a:r>
            <a:r>
              <a:rPr lang="en-US" altLang="zh-CN" dirty="0"/>
              <a:t>(TCP</a:t>
            </a:r>
            <a:r>
              <a:rPr lang="zh-CN" altLang="en-US" dirty="0"/>
              <a:t>状态</a:t>
            </a:r>
            <a:r>
              <a:rPr lang="en-US" altLang="zh-CN" dirty="0"/>
              <a:t>)</a:t>
            </a:r>
          </a:p>
          <a:p>
            <a:pPr lvl="1">
              <a:lnSpc>
                <a:spcPct val="200000"/>
              </a:lnSpc>
            </a:pPr>
            <a:r>
              <a:rPr lang="zh-CN" altLang="en-US" dirty="0"/>
              <a:t>收发数据序列号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接收数据缓冲区</a:t>
            </a:r>
            <a:endParaRPr lang="en-US" altLang="zh-CN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200000"/>
              </a:lnSpc>
            </a:pPr>
            <a:r>
              <a:rPr lang="zh-CN" alt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流控信息、拥塞控制信息</a:t>
            </a:r>
          </a:p>
        </p:txBody>
      </p:sp>
    </p:spTree>
    <p:extLst>
      <p:ext uri="{BB962C8B-B14F-4D97-AF65-F5344CB8AC3E}">
        <p14:creationId xmlns:p14="http://schemas.microsoft.com/office/powerpoint/2010/main" val="365939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CDEDE-343B-4B27-815E-351470205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收发序列号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A31ED-072D-4D6C-AF31-5E8FB19C6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snd_una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2000" dirty="0"/>
              <a:t>	// </a:t>
            </a:r>
            <a:r>
              <a:rPr lang="zh-CN" altLang="en-US" sz="2000" dirty="0"/>
              <a:t>对端连续确认的最大序列号</a:t>
            </a:r>
            <a:endParaRPr lang="en-US" altLang="zh-CN" sz="2000" dirty="0"/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snd_nxt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2000" dirty="0"/>
              <a:t>	//  </a:t>
            </a:r>
            <a:r>
              <a:rPr lang="zh-CN" altLang="en-US" sz="2000" dirty="0"/>
              <a:t>本端已发送的最大序列号</a:t>
            </a:r>
            <a:endParaRPr lang="en-US" altLang="zh-CN" sz="2000" dirty="0"/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rcv_nxt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2000" dirty="0"/>
              <a:t>	// </a:t>
            </a:r>
            <a:r>
              <a:rPr lang="zh-CN" altLang="en-US" sz="2000" dirty="0"/>
              <a:t>本端连续接收的最大序列号</a:t>
            </a:r>
            <a:endParaRPr lang="en-US" altLang="zh-CN" sz="2000" dirty="0"/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2000" dirty="0"/>
              <a:t>		// </a:t>
            </a:r>
            <a:r>
              <a:rPr lang="zh-CN" altLang="en-US" sz="2000" dirty="0"/>
              <a:t>本端初始发送序列号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054228-AC61-4075-BC2A-2D62A2D3D49D}"/>
              </a:ext>
            </a:extLst>
          </p:cNvPr>
          <p:cNvSpPr/>
          <p:nvPr/>
        </p:nvSpPr>
        <p:spPr>
          <a:xfrm>
            <a:off x="1473975" y="4690297"/>
            <a:ext cx="5583169" cy="370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48C004-6058-4DFC-8E9A-0B4F78E1A0A6}"/>
              </a:ext>
            </a:extLst>
          </p:cNvPr>
          <p:cNvSpPr txBox="1"/>
          <p:nvPr/>
        </p:nvSpPr>
        <p:spPr>
          <a:xfrm>
            <a:off x="1183668" y="438736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2A5D03-444D-4000-B868-4A39AB5EA949}"/>
              </a:ext>
            </a:extLst>
          </p:cNvPr>
          <p:cNvSpPr txBox="1"/>
          <p:nvPr/>
        </p:nvSpPr>
        <p:spPr>
          <a:xfrm>
            <a:off x="7057144" y="4387367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CN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2D1DE33-7CB6-4B32-8FEB-59D09A416B2D}"/>
              </a:ext>
            </a:extLst>
          </p:cNvPr>
          <p:cNvCxnSpPr/>
          <p:nvPr/>
        </p:nvCxnSpPr>
        <p:spPr>
          <a:xfrm>
            <a:off x="1565136" y="4450944"/>
            <a:ext cx="0" cy="23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4B44E8B-B273-40A2-9733-44A6B7E88FC0}"/>
              </a:ext>
            </a:extLst>
          </p:cNvPr>
          <p:cNvCxnSpPr/>
          <p:nvPr/>
        </p:nvCxnSpPr>
        <p:spPr>
          <a:xfrm>
            <a:off x="6934665" y="4450943"/>
            <a:ext cx="0" cy="23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BD26E9E-7464-4441-9780-1B6B36E9DAE4}"/>
              </a:ext>
            </a:extLst>
          </p:cNvPr>
          <p:cNvSpPr txBox="1"/>
          <p:nvPr/>
        </p:nvSpPr>
        <p:spPr>
          <a:xfrm>
            <a:off x="1183668" y="403907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snd_nxt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CCCBC69-A4F3-47F4-BBF0-F85523ADF90B}"/>
              </a:ext>
            </a:extLst>
          </p:cNvPr>
          <p:cNvSpPr txBox="1"/>
          <p:nvPr/>
        </p:nvSpPr>
        <p:spPr>
          <a:xfrm>
            <a:off x="6469537" y="403907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snd_una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439ABB0-4EA9-4DF1-A3FF-1E9EBF40994C}"/>
              </a:ext>
            </a:extLst>
          </p:cNvPr>
          <p:cNvSpPr txBox="1"/>
          <p:nvPr/>
        </p:nvSpPr>
        <p:spPr>
          <a:xfrm>
            <a:off x="4162481" y="5289140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(int32_t)(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snd_una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snd_nxt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 &lt; 0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5C24D76-0BC1-4BE0-AA30-3BADB7A769DA}"/>
              </a:ext>
            </a:extLst>
          </p:cNvPr>
          <p:cNvSpPr txBox="1"/>
          <p:nvPr/>
        </p:nvSpPr>
        <p:spPr>
          <a:xfrm>
            <a:off x="734885" y="5289140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snd_una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snd_nxt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54F8B390-7BCE-4709-8AFE-A31CBF5CF263}"/>
              </a:ext>
            </a:extLst>
          </p:cNvPr>
          <p:cNvSpPr/>
          <p:nvPr/>
        </p:nvSpPr>
        <p:spPr>
          <a:xfrm>
            <a:off x="3590281" y="5289140"/>
            <a:ext cx="325369" cy="3693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00A916B-F51B-4D24-B1D8-138DA9DF3A0C}"/>
              </a:ext>
            </a:extLst>
          </p:cNvPr>
          <p:cNvSpPr txBox="1"/>
          <p:nvPr/>
        </p:nvSpPr>
        <p:spPr>
          <a:xfrm>
            <a:off x="2095734" y="352298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比较序列号大小时，存在整数环绕问题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102877F-780A-402F-A1F1-1F7E95A7AC06}"/>
              </a:ext>
            </a:extLst>
          </p:cNvPr>
          <p:cNvSpPr txBox="1"/>
          <p:nvPr/>
        </p:nvSpPr>
        <p:spPr>
          <a:xfrm>
            <a:off x="3263141" y="6031468"/>
            <a:ext cx="382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Courier New" panose="02070309020205020404" pitchFamily="49" charset="0"/>
              </a:rPr>
              <a:t>在</a:t>
            </a:r>
            <a:r>
              <a:rPr lang="en-US" altLang="zh-CN" dirty="0">
                <a:latin typeface="Courier New" panose="02070309020205020404" pitchFamily="49" charset="0"/>
              </a:rPr>
              <a:t>include/</a:t>
            </a:r>
            <a:r>
              <a:rPr lang="en-US" altLang="zh-CN" dirty="0" err="1">
                <a:latin typeface="Courier New" panose="02070309020205020404" pitchFamily="49" charset="0"/>
              </a:rPr>
              <a:t>tcp.h</a:t>
            </a:r>
            <a:r>
              <a:rPr lang="zh-CN" altLang="en-US" dirty="0">
                <a:latin typeface="Courier New" panose="02070309020205020404" pitchFamily="49" charset="0"/>
              </a:rPr>
              <a:t>中有相应宏定义</a:t>
            </a:r>
          </a:p>
        </p:txBody>
      </p:sp>
    </p:spTree>
    <p:extLst>
      <p:ext uri="{BB962C8B-B14F-4D97-AF65-F5344CB8AC3E}">
        <p14:creationId xmlns:p14="http://schemas.microsoft.com/office/powerpoint/2010/main" val="284430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10" grpId="0"/>
      <p:bldP spid="12" grpId="0"/>
      <p:bldP spid="13" grpId="0"/>
      <p:bldP spid="14" grpId="0"/>
      <p:bldP spid="15" grpId="0" animBg="1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8802C-EA33-4E8F-9F77-994C4FA8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状态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CB1014-BB17-4AC4-9006-6EE55D63F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44978"/>
            <a:ext cx="8524115" cy="5034843"/>
          </a:xfrm>
        </p:spPr>
        <p:txBody>
          <a:bodyPr/>
          <a:lstStyle/>
          <a:p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TCP_CLOSED		// 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未开始或者已结束的连接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000" dirty="0"/>
              <a:t>TCP_LISTEN		// </a:t>
            </a:r>
            <a:r>
              <a:rPr lang="zh-CN" altLang="en-US" sz="2000" dirty="0"/>
              <a:t>被动建立连接的一方，等待连接请求（被动方）</a:t>
            </a:r>
            <a:endParaRPr lang="en-US" altLang="zh-CN" sz="2000" dirty="0"/>
          </a:p>
          <a:p>
            <a:r>
              <a:rPr lang="en-US" altLang="zh-CN" sz="2000" dirty="0"/>
              <a:t>TCP_SYN_RECV	// </a:t>
            </a:r>
            <a:r>
              <a:rPr lang="zh-CN" altLang="en-US" sz="2000" dirty="0"/>
              <a:t>收到对方的</a:t>
            </a:r>
            <a:r>
              <a:rPr lang="en-US" altLang="zh-CN" sz="2000" dirty="0"/>
              <a:t>SYN</a:t>
            </a:r>
            <a:r>
              <a:rPr lang="zh-CN" altLang="en-US" sz="2000" dirty="0"/>
              <a:t>数据包（被动方）</a:t>
            </a:r>
            <a:endParaRPr lang="en-US" altLang="zh-CN" sz="2000" dirty="0"/>
          </a:p>
          <a:p>
            <a:r>
              <a:rPr lang="en-US" altLang="zh-CN" sz="2000" dirty="0"/>
              <a:t>TCP_SYN_SENT	// </a:t>
            </a:r>
            <a:r>
              <a:rPr lang="zh-CN" altLang="en-US" sz="2000" dirty="0"/>
              <a:t>已发送</a:t>
            </a:r>
            <a:r>
              <a:rPr lang="en-US" altLang="zh-CN" sz="2000" dirty="0"/>
              <a:t>SYN</a:t>
            </a:r>
            <a:r>
              <a:rPr lang="zh-CN" altLang="en-US" sz="2000" dirty="0"/>
              <a:t>数据包（主动方）</a:t>
            </a:r>
            <a:endParaRPr lang="en-US" altLang="zh-CN" sz="2000" dirty="0"/>
          </a:p>
          <a:p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TCP_ESTABLISHED	// 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经过三次握手，双方已经建立连接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000" dirty="0"/>
              <a:t>TCP_CLOSE_WAIT	// </a:t>
            </a:r>
            <a:r>
              <a:rPr lang="zh-CN" altLang="en-US" sz="2000" dirty="0"/>
              <a:t>收到对方的</a:t>
            </a:r>
            <a:r>
              <a:rPr lang="en-US" altLang="zh-CN" sz="2000" dirty="0"/>
              <a:t>FIN</a:t>
            </a:r>
            <a:r>
              <a:rPr lang="zh-CN" altLang="en-US" sz="2000" dirty="0"/>
              <a:t>数据包（被动方）</a:t>
            </a:r>
            <a:endParaRPr lang="en-US" altLang="zh-CN" sz="2000" dirty="0"/>
          </a:p>
          <a:p>
            <a:r>
              <a:rPr lang="en-US" altLang="zh-CN" sz="2000" dirty="0"/>
              <a:t>TCP_LAST_ACK	// </a:t>
            </a:r>
            <a:r>
              <a:rPr lang="zh-CN" altLang="en-US" sz="2000" dirty="0"/>
              <a:t>发送</a:t>
            </a:r>
            <a:r>
              <a:rPr lang="en-US" altLang="zh-CN" sz="2000" dirty="0"/>
              <a:t>FIN</a:t>
            </a:r>
            <a:r>
              <a:rPr lang="zh-CN" altLang="en-US" sz="2000" dirty="0"/>
              <a:t>，等待最后一个</a:t>
            </a:r>
            <a:r>
              <a:rPr lang="en-US" altLang="zh-CN" sz="2000" dirty="0"/>
              <a:t>ACK</a:t>
            </a:r>
            <a:r>
              <a:rPr lang="zh-CN" altLang="en-US" sz="2000" dirty="0"/>
              <a:t>（被动方）</a:t>
            </a:r>
            <a:endParaRPr lang="en-US" altLang="zh-CN" sz="2000" dirty="0"/>
          </a:p>
          <a:p>
            <a:r>
              <a:rPr lang="en-US" altLang="zh-CN" sz="2000" dirty="0"/>
              <a:t>TCP_FIN_WAIT_1	// </a:t>
            </a:r>
            <a:r>
              <a:rPr lang="zh-CN" altLang="en-US" sz="2000" dirty="0"/>
              <a:t>发送</a:t>
            </a:r>
            <a:r>
              <a:rPr lang="en-US" altLang="zh-CN" sz="2000" dirty="0"/>
              <a:t>FIN</a:t>
            </a:r>
            <a:r>
              <a:rPr lang="zh-CN" altLang="en-US" sz="2000" dirty="0"/>
              <a:t>，主动关闭连接（主动方）</a:t>
            </a:r>
            <a:endParaRPr lang="en-US" altLang="zh-CN" sz="2000" dirty="0"/>
          </a:p>
          <a:p>
            <a:r>
              <a:rPr lang="en-US" altLang="zh-CN" sz="2000" dirty="0"/>
              <a:t>TCP_FIN_WAIT_2	// </a:t>
            </a:r>
            <a:r>
              <a:rPr lang="zh-CN" altLang="en-US" sz="2000" dirty="0"/>
              <a:t>收到主动发送</a:t>
            </a:r>
            <a:r>
              <a:rPr lang="en-US" altLang="zh-CN" sz="2000" dirty="0"/>
              <a:t>FIN</a:t>
            </a:r>
            <a:r>
              <a:rPr lang="zh-CN" altLang="en-US" sz="2000" dirty="0"/>
              <a:t>对应的</a:t>
            </a:r>
            <a:r>
              <a:rPr lang="en-US" altLang="zh-CN" sz="2000" dirty="0"/>
              <a:t>ACK</a:t>
            </a:r>
            <a:r>
              <a:rPr lang="zh-CN" altLang="en-US" sz="2000" dirty="0"/>
              <a:t>（主动方）</a:t>
            </a:r>
            <a:endParaRPr lang="en-US" altLang="zh-CN" sz="2000" dirty="0"/>
          </a:p>
          <a:p>
            <a:r>
              <a:rPr lang="en-US" altLang="zh-CN" sz="2000" dirty="0"/>
              <a:t>TCP_CLOSING		//</a:t>
            </a:r>
            <a:r>
              <a:rPr lang="zh-CN" altLang="en-US" sz="2000" dirty="0"/>
              <a:t> 发送</a:t>
            </a:r>
            <a:r>
              <a:rPr lang="en-US" altLang="zh-CN" sz="2000" dirty="0"/>
              <a:t>FIN</a:t>
            </a:r>
            <a:r>
              <a:rPr lang="zh-CN" altLang="en-US" sz="2000" dirty="0"/>
              <a:t>之后也收到对方的</a:t>
            </a:r>
            <a:r>
              <a:rPr lang="en-US" altLang="zh-CN" sz="2000" dirty="0"/>
              <a:t>FIN</a:t>
            </a:r>
            <a:r>
              <a:rPr lang="zh-CN" altLang="en-US" sz="2000" dirty="0"/>
              <a:t>包（主动方）</a:t>
            </a:r>
            <a:endParaRPr lang="en-US" altLang="zh-CN" sz="2000" dirty="0"/>
          </a:p>
          <a:p>
            <a:r>
              <a:rPr lang="en-US" altLang="zh-CN" sz="2000" dirty="0"/>
              <a:t>TCP_TIME_WAIT	// </a:t>
            </a:r>
            <a:r>
              <a:rPr lang="zh-CN" altLang="en-US" sz="2000" dirty="0"/>
              <a:t>主动方完成</a:t>
            </a:r>
            <a:r>
              <a:rPr lang="en-US" altLang="zh-CN" sz="2000" dirty="0"/>
              <a:t>4</a:t>
            </a:r>
            <a:r>
              <a:rPr lang="zh-CN" altLang="en-US" sz="2000" dirty="0"/>
              <a:t>次挥手操作（主动方）</a:t>
            </a:r>
          </a:p>
        </p:txBody>
      </p:sp>
    </p:spTree>
    <p:extLst>
      <p:ext uri="{BB962C8B-B14F-4D97-AF65-F5344CB8AC3E}">
        <p14:creationId xmlns:p14="http://schemas.microsoft.com/office/powerpoint/2010/main" val="1835111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://ssfnet.org/Exchange/tcp/Graphics/tcpStateDiagram1.gif">
            <a:extLst>
              <a:ext uri="{FF2B5EF4-FFF2-40B4-BE49-F238E27FC236}">
                <a16:creationId xmlns:a16="http://schemas.microsoft.com/office/drawing/2014/main" id="{79BA4E16-98AB-4C4C-A4D8-1F191FDCF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905" y="1087947"/>
            <a:ext cx="5179630" cy="498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E4CD5D9-9229-4F41-857B-ABEEB031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连接管理和状态迁移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97DAD2-BBD5-44EE-96F4-B6F70DBA4843}"/>
              </a:ext>
            </a:extLst>
          </p:cNvPr>
          <p:cNvSpPr txBox="1"/>
          <p:nvPr/>
        </p:nvSpPr>
        <p:spPr>
          <a:xfrm>
            <a:off x="6536620" y="4946135"/>
            <a:ext cx="174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被动关闭连接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EEFF40-93F8-4779-9FC2-77E0DBEE1FBF}"/>
              </a:ext>
            </a:extLst>
          </p:cNvPr>
          <p:cNvSpPr txBox="1"/>
          <p:nvPr/>
        </p:nvSpPr>
        <p:spPr>
          <a:xfrm>
            <a:off x="1701479" y="2017121"/>
            <a:ext cx="171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被动建立连接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9825FB76-4BEB-4410-815F-63E3292CE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004" y="6010820"/>
            <a:ext cx="7886700" cy="685661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只实现虚线标识的路径过程</a:t>
            </a: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9C303FD9-CC9D-4E72-9BB3-A6E21C874D25}"/>
              </a:ext>
            </a:extLst>
          </p:cNvPr>
          <p:cNvSpPr/>
          <p:nvPr/>
        </p:nvSpPr>
        <p:spPr>
          <a:xfrm>
            <a:off x="2442136" y="1596325"/>
            <a:ext cx="1626479" cy="2133600"/>
          </a:xfrm>
          <a:custGeom>
            <a:avLst/>
            <a:gdLst>
              <a:gd name="connsiteX0" fmla="*/ 1489267 w 1626479"/>
              <a:gd name="connsiteY0" fmla="*/ 0 h 2133600"/>
              <a:gd name="connsiteX1" fmla="*/ 1494433 w 1626479"/>
              <a:gd name="connsiteY1" fmla="*/ 780082 h 2133600"/>
              <a:gd name="connsiteX2" fmla="*/ 104752 w 1626479"/>
              <a:gd name="connsiteY2" fmla="*/ 1420678 h 2133600"/>
              <a:gd name="connsiteX3" fmla="*/ 239071 w 1626479"/>
              <a:gd name="connsiteY3" fmla="*/ 1627322 h 2133600"/>
              <a:gd name="connsiteX4" fmla="*/ 1354949 w 1626479"/>
              <a:gd name="connsiteY4" fmla="*/ 1694482 h 2133600"/>
              <a:gd name="connsiteX5" fmla="*/ 1540928 w 1626479"/>
              <a:gd name="connsiteY5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6479" h="2133600">
                <a:moveTo>
                  <a:pt x="1489267" y="0"/>
                </a:moveTo>
                <a:cubicBezTo>
                  <a:pt x="1607226" y="271651"/>
                  <a:pt x="1725185" y="543302"/>
                  <a:pt x="1494433" y="780082"/>
                </a:cubicBezTo>
                <a:cubicBezTo>
                  <a:pt x="1263681" y="1016862"/>
                  <a:pt x="313979" y="1279471"/>
                  <a:pt x="104752" y="1420678"/>
                </a:cubicBezTo>
                <a:cubicBezTo>
                  <a:pt x="-104475" y="1561885"/>
                  <a:pt x="30705" y="1581688"/>
                  <a:pt x="239071" y="1627322"/>
                </a:cubicBezTo>
                <a:cubicBezTo>
                  <a:pt x="447437" y="1672956"/>
                  <a:pt x="1137973" y="1610102"/>
                  <a:pt x="1354949" y="1694482"/>
                </a:cubicBezTo>
                <a:cubicBezTo>
                  <a:pt x="1571925" y="1778862"/>
                  <a:pt x="1556426" y="1956231"/>
                  <a:pt x="1540928" y="2133600"/>
                </a:cubicBezTo>
              </a:path>
            </a:pathLst>
          </a:custGeom>
          <a:noFill/>
          <a:ln w="571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8C7CBE43-A54D-4D3A-B64F-C44F58110275}"/>
              </a:ext>
            </a:extLst>
          </p:cNvPr>
          <p:cNvSpPr/>
          <p:nvPr/>
        </p:nvSpPr>
        <p:spPr>
          <a:xfrm>
            <a:off x="4316214" y="1375443"/>
            <a:ext cx="1686785" cy="2342401"/>
          </a:xfrm>
          <a:custGeom>
            <a:avLst/>
            <a:gdLst>
              <a:gd name="connsiteX0" fmla="*/ 259348 w 1669683"/>
              <a:gd name="connsiteY0" fmla="*/ 3905 h 2342402"/>
              <a:gd name="connsiteX1" fmla="*/ 1251240 w 1669683"/>
              <a:gd name="connsiteY1" fmla="*/ 262210 h 2342402"/>
              <a:gd name="connsiteX2" fmla="*/ 1654196 w 1669683"/>
              <a:gd name="connsiteY2" fmla="*/ 1677722 h 2342402"/>
              <a:gd name="connsiteX3" fmla="*/ 765626 w 1669683"/>
              <a:gd name="connsiteY3" fmla="*/ 1925695 h 2342402"/>
              <a:gd name="connsiteX4" fmla="*/ 223186 w 1669683"/>
              <a:gd name="connsiteY4" fmla="*/ 1925695 h 2342402"/>
              <a:gd name="connsiteX5" fmla="*/ 11376 w 1669683"/>
              <a:gd name="connsiteY5" fmla="*/ 2282156 h 2342402"/>
              <a:gd name="connsiteX6" fmla="*/ 47538 w 1669683"/>
              <a:gd name="connsiteY6" fmla="*/ 2338983 h 2342402"/>
              <a:gd name="connsiteX0" fmla="*/ 262328 w 1672663"/>
              <a:gd name="connsiteY0" fmla="*/ 3905 h 2334297"/>
              <a:gd name="connsiteX1" fmla="*/ 1254220 w 1672663"/>
              <a:gd name="connsiteY1" fmla="*/ 262210 h 2334297"/>
              <a:gd name="connsiteX2" fmla="*/ 1657176 w 1672663"/>
              <a:gd name="connsiteY2" fmla="*/ 1677722 h 2334297"/>
              <a:gd name="connsiteX3" fmla="*/ 768606 w 1672663"/>
              <a:gd name="connsiteY3" fmla="*/ 1925695 h 2334297"/>
              <a:gd name="connsiteX4" fmla="*/ 226166 w 1672663"/>
              <a:gd name="connsiteY4" fmla="*/ 1925695 h 2334297"/>
              <a:gd name="connsiteX5" fmla="*/ 14356 w 1672663"/>
              <a:gd name="connsiteY5" fmla="*/ 2282156 h 2334297"/>
              <a:gd name="connsiteX6" fmla="*/ 40186 w 1672663"/>
              <a:gd name="connsiteY6" fmla="*/ 2328650 h 2334297"/>
              <a:gd name="connsiteX0" fmla="*/ 276450 w 1686785"/>
              <a:gd name="connsiteY0" fmla="*/ 3905 h 2342401"/>
              <a:gd name="connsiteX1" fmla="*/ 1268342 w 1686785"/>
              <a:gd name="connsiteY1" fmla="*/ 262210 h 2342401"/>
              <a:gd name="connsiteX2" fmla="*/ 1671298 w 1686785"/>
              <a:gd name="connsiteY2" fmla="*/ 1677722 h 2342401"/>
              <a:gd name="connsiteX3" fmla="*/ 782728 w 1686785"/>
              <a:gd name="connsiteY3" fmla="*/ 1925695 h 2342401"/>
              <a:gd name="connsiteX4" fmla="*/ 240288 w 1686785"/>
              <a:gd name="connsiteY4" fmla="*/ 1925695 h 2342401"/>
              <a:gd name="connsiteX5" fmla="*/ 28478 w 1686785"/>
              <a:gd name="connsiteY5" fmla="*/ 2282156 h 2342401"/>
              <a:gd name="connsiteX6" fmla="*/ 23312 w 1686785"/>
              <a:gd name="connsiteY6" fmla="*/ 2338982 h 234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6785" h="2342401">
                <a:moveTo>
                  <a:pt x="276450" y="3905"/>
                </a:moveTo>
                <a:cubicBezTo>
                  <a:pt x="656158" y="-6427"/>
                  <a:pt x="1035867" y="-16759"/>
                  <a:pt x="1268342" y="262210"/>
                </a:cubicBezTo>
                <a:cubicBezTo>
                  <a:pt x="1500817" y="541179"/>
                  <a:pt x="1752234" y="1400474"/>
                  <a:pt x="1671298" y="1677722"/>
                </a:cubicBezTo>
                <a:cubicBezTo>
                  <a:pt x="1590362" y="1954970"/>
                  <a:pt x="1021230" y="1884366"/>
                  <a:pt x="782728" y="1925695"/>
                </a:cubicBezTo>
                <a:cubicBezTo>
                  <a:pt x="544226" y="1967024"/>
                  <a:pt x="365996" y="1866285"/>
                  <a:pt x="240288" y="1925695"/>
                </a:cubicBezTo>
                <a:cubicBezTo>
                  <a:pt x="114580" y="1985105"/>
                  <a:pt x="64641" y="2213275"/>
                  <a:pt x="28478" y="2282156"/>
                </a:cubicBezTo>
                <a:cubicBezTo>
                  <a:pt x="-7685" y="2351037"/>
                  <a:pt x="-9407" y="2345009"/>
                  <a:pt x="23312" y="2338982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FF512070-6E46-4F89-BE29-FCD155D2FA36}"/>
              </a:ext>
            </a:extLst>
          </p:cNvPr>
          <p:cNvSpPr/>
          <p:nvPr/>
        </p:nvSpPr>
        <p:spPr>
          <a:xfrm>
            <a:off x="2118900" y="4138047"/>
            <a:ext cx="3310674" cy="1714912"/>
          </a:xfrm>
          <a:custGeom>
            <a:avLst/>
            <a:gdLst>
              <a:gd name="connsiteX0" fmla="*/ 1641109 w 1641109"/>
              <a:gd name="connsiteY0" fmla="*/ 0 h 1714912"/>
              <a:gd name="connsiteX1" fmla="*/ 308255 w 1641109"/>
              <a:gd name="connsiteY1" fmla="*/ 278970 h 1714912"/>
              <a:gd name="connsiteX2" fmla="*/ 65448 w 1641109"/>
              <a:gd name="connsiteY2" fmla="*/ 1007390 h 1714912"/>
              <a:gd name="connsiteX3" fmla="*/ 132608 w 1641109"/>
              <a:gd name="connsiteY3" fmla="*/ 1647987 h 1714912"/>
              <a:gd name="connsiteX4" fmla="*/ 1449964 w 1641109"/>
              <a:gd name="connsiteY4" fmla="*/ 1663485 h 1714912"/>
              <a:gd name="connsiteX0" fmla="*/ 1766009 w 3310674"/>
              <a:gd name="connsiteY0" fmla="*/ 0 h 1714912"/>
              <a:gd name="connsiteX1" fmla="*/ 433155 w 3310674"/>
              <a:gd name="connsiteY1" fmla="*/ 278970 h 1714912"/>
              <a:gd name="connsiteX2" fmla="*/ 190348 w 3310674"/>
              <a:gd name="connsiteY2" fmla="*/ 1007390 h 1714912"/>
              <a:gd name="connsiteX3" fmla="*/ 257508 w 3310674"/>
              <a:gd name="connsiteY3" fmla="*/ 1647987 h 1714912"/>
              <a:gd name="connsiteX4" fmla="*/ 3310674 w 3310674"/>
              <a:gd name="connsiteY4" fmla="*/ 1663485 h 1714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0674" h="1714912">
                <a:moveTo>
                  <a:pt x="1766009" y="0"/>
                </a:moveTo>
                <a:cubicBezTo>
                  <a:pt x="1230887" y="55536"/>
                  <a:pt x="695765" y="111072"/>
                  <a:pt x="433155" y="278970"/>
                </a:cubicBezTo>
                <a:cubicBezTo>
                  <a:pt x="170545" y="446868"/>
                  <a:pt x="219622" y="779221"/>
                  <a:pt x="190348" y="1007390"/>
                </a:cubicBezTo>
                <a:cubicBezTo>
                  <a:pt x="161073" y="1235560"/>
                  <a:pt x="-262546" y="1538638"/>
                  <a:pt x="257508" y="1647987"/>
                </a:cubicBezTo>
                <a:cubicBezTo>
                  <a:pt x="777562" y="1757336"/>
                  <a:pt x="2767372" y="1710410"/>
                  <a:pt x="3310674" y="1663485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1787E6F3-96BF-4548-B976-43F7CEDF6DCD}"/>
              </a:ext>
            </a:extLst>
          </p:cNvPr>
          <p:cNvSpPr/>
          <p:nvPr/>
        </p:nvSpPr>
        <p:spPr>
          <a:xfrm>
            <a:off x="4442847" y="4091553"/>
            <a:ext cx="1510422" cy="1678983"/>
          </a:xfrm>
          <a:custGeom>
            <a:avLst/>
            <a:gdLst>
              <a:gd name="connsiteX0" fmla="*/ 0 w 1510422"/>
              <a:gd name="connsiteY0" fmla="*/ 0 h 1678983"/>
              <a:gd name="connsiteX1" fmla="*/ 371960 w 1510422"/>
              <a:gd name="connsiteY1" fmla="*/ 340962 h 1678983"/>
              <a:gd name="connsiteX2" fmla="*/ 1172706 w 1510422"/>
              <a:gd name="connsiteY2" fmla="*/ 371959 h 1678983"/>
              <a:gd name="connsiteX3" fmla="*/ 1477506 w 1510422"/>
              <a:gd name="connsiteY3" fmla="*/ 893735 h 1678983"/>
              <a:gd name="connsiteX4" fmla="*/ 1487838 w 1510422"/>
              <a:gd name="connsiteY4" fmla="*/ 1678983 h 167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422" h="1678983">
                <a:moveTo>
                  <a:pt x="0" y="0"/>
                </a:moveTo>
                <a:cubicBezTo>
                  <a:pt x="88254" y="139484"/>
                  <a:pt x="176509" y="278969"/>
                  <a:pt x="371960" y="340962"/>
                </a:cubicBezTo>
                <a:cubicBezTo>
                  <a:pt x="567411" y="402955"/>
                  <a:pt x="988448" y="279830"/>
                  <a:pt x="1172706" y="371959"/>
                </a:cubicBezTo>
                <a:cubicBezTo>
                  <a:pt x="1356964" y="464088"/>
                  <a:pt x="1424984" y="675898"/>
                  <a:pt x="1477506" y="893735"/>
                </a:cubicBezTo>
                <a:cubicBezTo>
                  <a:pt x="1530028" y="1111572"/>
                  <a:pt x="1508933" y="1395277"/>
                  <a:pt x="1487838" y="1678983"/>
                </a:cubicBezTo>
              </a:path>
            </a:pathLst>
          </a:custGeom>
          <a:noFill/>
          <a:ln w="571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9C35012-946F-47DB-AB24-8E7AE7443FC3}"/>
              </a:ext>
            </a:extLst>
          </p:cNvPr>
          <p:cNvSpPr/>
          <p:nvPr/>
        </p:nvSpPr>
        <p:spPr>
          <a:xfrm>
            <a:off x="457200" y="556255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主动关闭连接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2C75F6-A6B4-4574-915C-7B472B885482}"/>
              </a:ext>
            </a:extLst>
          </p:cNvPr>
          <p:cNvSpPr/>
          <p:nvPr/>
        </p:nvSpPr>
        <p:spPr>
          <a:xfrm>
            <a:off x="6321304" y="196411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主动建立连接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060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1EE85-966F-40F8-8C5C-3C4FC1C0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地址和端口信息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761465-D5D5-4E0E-9FFB-2F8A0484B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60280"/>
            <a:ext cx="8229600" cy="3119541"/>
          </a:xfrm>
        </p:spPr>
        <p:txBody>
          <a:bodyPr/>
          <a:lstStyle/>
          <a:p>
            <a:r>
              <a:rPr lang="zh-CN" altLang="en-US" dirty="0"/>
              <a:t>本实验只考虑</a:t>
            </a:r>
            <a:r>
              <a:rPr lang="en-US" altLang="zh-CN" dirty="0"/>
              <a:t>IPv4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zh-CN" altLang="en-US" dirty="0"/>
              <a:t>本地存储的地址和端口都是本地字节序</a:t>
            </a:r>
            <a:endParaRPr lang="en-US" altLang="zh-CN" dirty="0"/>
          </a:p>
          <a:p>
            <a:r>
              <a:rPr lang="zh-CN" altLang="en-US" dirty="0"/>
              <a:t>本端</a:t>
            </a:r>
            <a:r>
              <a:rPr lang="en-US" altLang="zh-CN" dirty="0"/>
              <a:t>/</a:t>
            </a:r>
            <a:r>
              <a:rPr lang="zh-CN" altLang="en-US" dirty="0"/>
              <a:t>对端的地址端口信息构成了四元组，三种情形：</a:t>
            </a:r>
            <a:endParaRPr lang="en-US" altLang="zh-CN" dirty="0"/>
          </a:p>
          <a:p>
            <a:pPr lvl="1"/>
            <a:r>
              <a:rPr lang="zh-CN" altLang="en-US" dirty="0"/>
              <a:t>被动建立连接的一方，只有本端地址与端口是确定的</a:t>
            </a:r>
            <a:endParaRPr lang="en-US" altLang="zh-CN" dirty="0"/>
          </a:p>
          <a:p>
            <a:pPr lvl="1"/>
            <a:r>
              <a:rPr lang="zh-CN" altLang="en-US" dirty="0"/>
              <a:t>主动建立连接的一方，在建立连接之前，其四元组已经确定</a:t>
            </a:r>
            <a:endParaRPr lang="en-US" altLang="zh-CN" dirty="0"/>
          </a:p>
          <a:p>
            <a:pPr lvl="1"/>
            <a:r>
              <a:rPr lang="zh-CN" altLang="en-US" dirty="0"/>
              <a:t>已经建立好的连接，其四元组是确定的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70A3928-68CF-4C3E-BB18-69D7BEAD3511}"/>
              </a:ext>
            </a:extLst>
          </p:cNvPr>
          <p:cNvSpPr/>
          <p:nvPr/>
        </p:nvSpPr>
        <p:spPr>
          <a:xfrm>
            <a:off x="2286000" y="1716585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57195"/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sock_addr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indent="-57195"/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indent="-57195"/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u16 port;</a:t>
            </a:r>
          </a:p>
          <a:p>
            <a:pPr indent="-57195"/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__attribute__((packed));</a:t>
            </a:r>
          </a:p>
        </p:txBody>
      </p:sp>
    </p:spTree>
    <p:extLst>
      <p:ext uri="{BB962C8B-B14F-4D97-AF65-F5344CB8AC3E}">
        <p14:creationId xmlns:p14="http://schemas.microsoft.com/office/powerpoint/2010/main" val="3074247782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22694</TotalTime>
  <Words>2510</Words>
  <Application>Microsoft Office PowerPoint</Application>
  <PresentationFormat>全屏显示(4:3)</PresentationFormat>
  <Paragraphs>262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黑体</vt:lpstr>
      <vt:lpstr>Arial</vt:lpstr>
      <vt:lpstr>Arial Black</vt:lpstr>
      <vt:lpstr>Calibri</vt:lpstr>
      <vt:lpstr>Courier New</vt:lpstr>
      <vt:lpstr>Times New Roman</vt:lpstr>
      <vt:lpstr>Wingdings</vt:lpstr>
      <vt:lpstr>Pixel</vt:lpstr>
      <vt:lpstr>自定义设计方案</vt:lpstr>
      <vt:lpstr>网络传输机制实验一</vt:lpstr>
      <vt:lpstr>网络传输协议</vt:lpstr>
      <vt:lpstr>主要内容</vt:lpstr>
      <vt:lpstr>网络传输机制实验</vt:lpstr>
      <vt:lpstr>Socket数据结构</vt:lpstr>
      <vt:lpstr>TCP收发序列号</vt:lpstr>
      <vt:lpstr>TCP状态</vt:lpstr>
      <vt:lpstr>TCP连接管理和状态迁移</vt:lpstr>
      <vt:lpstr>IP地址和端口信息</vt:lpstr>
      <vt:lpstr>Socket与元组信息的绑定</vt:lpstr>
      <vt:lpstr>通过数据包信息查找对应的Socket</vt:lpstr>
      <vt:lpstr>Parent Socket &amp; Child Socket</vt:lpstr>
      <vt:lpstr>Socket队列</vt:lpstr>
      <vt:lpstr>阻塞和唤醒</vt:lpstr>
      <vt:lpstr>TCP Sock数据结构</vt:lpstr>
      <vt:lpstr>TCP Sock相关函数</vt:lpstr>
      <vt:lpstr>TCP协议栈实现</vt:lpstr>
      <vt:lpstr>建立连接</vt:lpstr>
      <vt:lpstr>断开连接</vt:lpstr>
      <vt:lpstr>接收数据包后的处理流程</vt:lpstr>
      <vt:lpstr>TCP协议栈连接管理主要操作</vt:lpstr>
      <vt:lpstr>实验内容</vt:lpstr>
      <vt:lpstr>附件文件列表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 Wu</cp:lastModifiedBy>
  <cp:revision>2914</cp:revision>
  <dcterms:created xsi:type="dcterms:W3CDTF">2017-02-15T05:09:36Z</dcterms:created>
  <dcterms:modified xsi:type="dcterms:W3CDTF">2020-06-10T14:47:20Z</dcterms:modified>
</cp:coreProperties>
</file>