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"/>
  </p:notesMasterIdLst>
  <p:sldIdLst>
    <p:sldId id="256" r:id="rId3"/>
    <p:sldId id="281" r:id="rId4"/>
    <p:sldId id="283" r:id="rId5"/>
    <p:sldId id="299" r:id="rId6"/>
    <p:sldId id="294" r:id="rId7"/>
    <p:sldId id="293" r:id="rId8"/>
    <p:sldId id="297" r:id="rId9"/>
    <p:sldId id="298" r:id="rId10"/>
    <p:sldId id="300" r:id="rId11"/>
    <p:sldId id="295" r:id="rId12"/>
    <p:sldId id="296" r:id="rId13"/>
    <p:sldId id="301" r:id="rId14"/>
    <p:sldId id="289" r:id="rId15"/>
    <p:sldId id="28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81"/>
            <p14:sldId id="283"/>
            <p14:sldId id="299"/>
            <p14:sldId id="294"/>
            <p14:sldId id="293"/>
            <p14:sldId id="297"/>
            <p14:sldId id="298"/>
            <p14:sldId id="300"/>
            <p14:sldId id="295"/>
            <p14:sldId id="296"/>
            <p14:sldId id="301"/>
            <p14:sldId id="28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08" autoAdjust="0"/>
  </p:normalViewPr>
  <p:slideViewPr>
    <p:cSldViewPr snapToGrid="0">
      <p:cViewPr varScale="1">
        <p:scale>
          <a:sx n="70" d="100"/>
          <a:sy n="70" d="100"/>
        </p:scale>
        <p:origin x="17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2020-6-16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2020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61ECD6A-52B7-43BE-A9D0-06EE4E4B4506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369C8-F72B-4044-AF51-7150E003633A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AB7678-32FB-4D06-96CB-77629704C67B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525-0013-460F-A369-274E49BF4F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1134-2F2B-46AC-9884-AD3D99EE87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2E49C-AC47-4765-AD82-011819BA14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7C1A-CEC2-4AD0-9F25-534562C923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2607-CE75-4CEF-A6D9-4C9DACF9D88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E8A0-7009-4D59-9379-ABBC9C8898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6E68-2B5A-4BF8-9AE5-CF6DD760E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7412-EA60-4E00-AF44-6EE3808F814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D130E-02E2-4860-97DE-85074182A3E5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CFAFA-1EB2-4ABB-A1A9-FFA66A5CE9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2665-377F-4BC8-A8AF-528FF0B652A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F40F-8903-419F-A08D-1E25DB3B93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F652C-7574-46EC-9BE1-2D708E3A41E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FC4057-9817-42B6-A3E4-070F0EE8EB39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6A8CCA-D8A2-4113-99A8-0924A897EFA9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99316B-E89A-4989-8E48-4A0AFC4A5E6C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7445A-6781-4418-9E83-B23264099F33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BCE6-F5B3-4EF8-8192-8489C985466F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F1911-0690-4A60-ADE1-9140CF6C7C3B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377B8-0DB6-4EB6-A201-F6D4B2B6F26D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6A4FB57C-D228-4D7F-B9DA-6F7DB299B99E}" type="datetime1">
              <a:rPr lang="zh-CN" altLang="en-US" smtClean="0"/>
              <a:t>2020-6-16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62D79F2-171C-4476-9409-FB6DA80874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2020-6-16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网络传输机制实验三</a:t>
            </a:r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BE589-06FD-41E9-B5A8-7377A0CF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发送队列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79EB8-312A-4130-90CC-50530935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所有未确认的数据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包，在收到其对应的</a:t>
            </a:r>
            <a:r>
              <a:rPr lang="en-US" altLang="zh-CN" sz="2000" dirty="0"/>
              <a:t>ACK</a:t>
            </a:r>
            <a:r>
              <a:rPr lang="zh-CN" altLang="en-US" sz="2000" dirty="0"/>
              <a:t>之前，都要放在发送队列</a:t>
            </a:r>
            <a:r>
              <a:rPr lang="en-US" altLang="zh-CN" sz="2000" dirty="0" err="1"/>
              <a:t>snd_buffer</a:t>
            </a:r>
            <a:r>
              <a:rPr lang="zh-CN" altLang="en-US" sz="2000" dirty="0"/>
              <a:t>（链表实现）中，以备后面可能的重传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发送新的数据时</a:t>
            </a:r>
            <a:endParaRPr lang="en-US" altLang="zh-CN" dirty="0"/>
          </a:p>
          <a:p>
            <a:pPr lvl="1"/>
            <a:r>
              <a:rPr lang="zh-CN" altLang="en-US" dirty="0"/>
              <a:t>放到</a:t>
            </a:r>
            <a:r>
              <a:rPr lang="en-US" altLang="zh-CN" dirty="0" err="1"/>
              <a:t>snd_buffer</a:t>
            </a:r>
            <a:r>
              <a:rPr lang="zh-CN" altLang="en-US" dirty="0"/>
              <a:t>队尾，打开定时器</a:t>
            </a:r>
            <a:endParaRPr lang="en-US" altLang="zh-CN" dirty="0"/>
          </a:p>
          <a:p>
            <a:r>
              <a:rPr lang="zh-CN" altLang="en-US" dirty="0"/>
              <a:t>收到新的</a:t>
            </a:r>
            <a:r>
              <a:rPr lang="en-US" altLang="zh-CN" dirty="0"/>
              <a:t>ACK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snd_buffer</a:t>
            </a:r>
            <a:r>
              <a:rPr lang="zh-CN" altLang="en-US" dirty="0"/>
              <a:t>中</a:t>
            </a:r>
            <a:r>
              <a:rPr lang="en-US" altLang="zh-CN" dirty="0" err="1"/>
              <a:t>seq_end</a:t>
            </a:r>
            <a:r>
              <a:rPr lang="en-US" altLang="zh-CN" dirty="0"/>
              <a:t> &lt;= ack</a:t>
            </a:r>
            <a:r>
              <a:rPr lang="zh-CN" altLang="en-US" dirty="0"/>
              <a:t>的数据包移除，并更新定时器</a:t>
            </a:r>
            <a:endParaRPr lang="en-US" altLang="zh-CN" dirty="0"/>
          </a:p>
          <a:p>
            <a:r>
              <a:rPr lang="zh-CN" altLang="en-US" dirty="0"/>
              <a:t>重传定时器触发时</a:t>
            </a:r>
            <a:endParaRPr lang="en-US" altLang="zh-CN" dirty="0"/>
          </a:p>
          <a:p>
            <a:pPr lvl="1"/>
            <a:r>
              <a:rPr lang="zh-CN" altLang="en-US" dirty="0"/>
              <a:t>重传</a:t>
            </a:r>
            <a:r>
              <a:rPr lang="en-US" altLang="zh-CN" dirty="0" err="1"/>
              <a:t>snd_buffer</a:t>
            </a:r>
            <a:r>
              <a:rPr lang="zh-CN" altLang="en-US" dirty="0"/>
              <a:t>中第一个数据包，定时器数值翻倍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F169B-CA61-485C-8D01-119C213B0F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5F8C8-0E17-4E0B-8AC6-C74561AA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接收队列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98EFB-3685-45C0-B87F-3282617A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数据接收方需要维护两个队列</a:t>
            </a:r>
            <a:endParaRPr lang="en-US" altLang="zh-CN" dirty="0"/>
          </a:p>
          <a:p>
            <a:pPr lvl="1"/>
            <a:r>
              <a:rPr lang="zh-CN" altLang="en-US" dirty="0"/>
              <a:t>已经连续收到的数据，放在</a:t>
            </a:r>
            <a:r>
              <a:rPr lang="en-US" altLang="zh-CN" dirty="0" err="1"/>
              <a:t>rcv_ring_buffer</a:t>
            </a:r>
            <a:r>
              <a:rPr lang="zh-CN" altLang="en-US" dirty="0"/>
              <a:t>中供</a:t>
            </a:r>
            <a:r>
              <a:rPr lang="en-US" altLang="zh-CN" dirty="0"/>
              <a:t>app</a:t>
            </a:r>
            <a:r>
              <a:rPr lang="zh-CN" altLang="en-US" dirty="0"/>
              <a:t>读取</a:t>
            </a:r>
            <a:endParaRPr lang="en-US" altLang="zh-CN" dirty="0"/>
          </a:p>
          <a:p>
            <a:pPr lvl="1"/>
            <a:r>
              <a:rPr lang="zh-CN" altLang="en-US" dirty="0"/>
              <a:t>收到不连续的数据，放到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队列（链表实现）中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属于发送方驱动传输机制</a:t>
            </a:r>
            <a:endParaRPr lang="en-US" altLang="zh-CN" dirty="0"/>
          </a:p>
          <a:p>
            <a:pPr lvl="1"/>
            <a:r>
              <a:rPr lang="zh-CN" altLang="en-US" dirty="0"/>
              <a:t>接收方只负责在收到数据包时回复相应</a:t>
            </a:r>
            <a:r>
              <a:rPr lang="en-US" altLang="zh-CN" dirty="0"/>
              <a:t>ACK</a:t>
            </a:r>
          </a:p>
          <a:p>
            <a:endParaRPr lang="en-US" altLang="zh-CN" dirty="0"/>
          </a:p>
          <a:p>
            <a:r>
              <a:rPr lang="zh-CN" altLang="en-US" dirty="0"/>
              <a:t>收到不连续的数据包时</a:t>
            </a:r>
            <a:endParaRPr lang="en-US" altLang="zh-CN" dirty="0"/>
          </a:p>
          <a:p>
            <a:pPr lvl="1"/>
            <a:r>
              <a:rPr lang="zh-CN" altLang="en-US" dirty="0"/>
              <a:t>放在</a:t>
            </a:r>
            <a:r>
              <a:rPr lang="en-US" altLang="zh-CN" dirty="0" err="1"/>
              <a:t>rcv_ofo_buffer</a:t>
            </a:r>
            <a:r>
              <a:rPr lang="zh-CN" altLang="en-US" dirty="0"/>
              <a:t>队列，如果队列中包含了连续数据，则将其移到</a:t>
            </a:r>
            <a:r>
              <a:rPr lang="en-US" altLang="zh-CN" dirty="0" err="1"/>
              <a:t>rcv_ring_buffer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F5A64D-CAC2-4EF5-B6F7-ABD3032B58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8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9336-DC1F-4E52-84F4-64F27570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90C53-E565-47AC-8D2C-1FD149AA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tcp_sock</a:t>
            </a:r>
            <a:r>
              <a:rPr lang="zh-CN" altLang="en-US" dirty="0"/>
              <a:t>中维护定时器</a:t>
            </a:r>
            <a:endParaRPr lang="en-US" altLang="zh-CN" dirty="0"/>
          </a:p>
          <a:p>
            <a:pPr lvl="1"/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struct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tcp_timer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retrans_timer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zh-CN" altLang="en-US" dirty="0"/>
              <a:t>当开启定时器时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放到</a:t>
            </a:r>
            <a:r>
              <a:rPr lang="en-US" altLang="zh-CN" dirty="0" err="1"/>
              <a:t>timer_list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关闭定时器时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retrans_timer</a:t>
            </a:r>
            <a:r>
              <a:rPr lang="zh-CN" altLang="en-US" dirty="0"/>
              <a:t>从</a:t>
            </a:r>
            <a:r>
              <a:rPr lang="en-US" altLang="zh-CN" dirty="0" err="1"/>
              <a:t>timer_list</a:t>
            </a:r>
            <a:r>
              <a:rPr lang="zh-CN" altLang="en-US" dirty="0"/>
              <a:t>中移除</a:t>
            </a:r>
            <a:endParaRPr lang="en-US" altLang="zh-CN" dirty="0"/>
          </a:p>
          <a:p>
            <a:r>
              <a:rPr lang="zh-CN" altLang="en-US" dirty="0"/>
              <a:t>定时器扫描</a:t>
            </a:r>
            <a:endParaRPr lang="en-US" altLang="zh-CN" dirty="0"/>
          </a:p>
          <a:p>
            <a:pPr lvl="1"/>
            <a:r>
              <a:rPr lang="zh-CN" altLang="en-US" dirty="0"/>
              <a:t>建议每</a:t>
            </a:r>
            <a:r>
              <a:rPr lang="en-US" altLang="zh-CN" dirty="0"/>
              <a:t>10ms</a:t>
            </a:r>
            <a:r>
              <a:rPr lang="zh-CN" altLang="en-US" dirty="0"/>
              <a:t>扫描一次定时器队列，重传定时器的值为</a:t>
            </a:r>
            <a:r>
              <a:rPr lang="en-US" altLang="zh-CN" dirty="0"/>
              <a:t>200ms * 2^N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F21BB-CC95-4C4A-91ED-6E333ABF2B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2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78A8-6C25-42AF-B50D-E326F37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4BAE5-11A7-43F2-954B-41AAF2434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4978"/>
            <a:ext cx="8619482" cy="503484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执行</a:t>
            </a:r>
            <a:r>
              <a:rPr lang="en-US" altLang="zh-CN" dirty="0"/>
              <a:t>create_randfile.sh</a:t>
            </a:r>
            <a:r>
              <a:rPr lang="zh-CN" altLang="en-US" dirty="0"/>
              <a:t>，生成待传输数据文件</a:t>
            </a:r>
            <a:r>
              <a:rPr lang="en-US" altLang="zh-CN" dirty="0"/>
              <a:t>client-input.dat</a:t>
            </a:r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(tcp_topo_loss.py)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h1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 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协议栈的服务器模式 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server 10001)</a:t>
            </a:r>
          </a:p>
          <a:p>
            <a:r>
              <a:rPr lang="zh-CN" altLang="en-US" dirty="0"/>
              <a:t>在节点</a:t>
            </a:r>
            <a:r>
              <a:rPr lang="en-US" altLang="zh-CN" dirty="0"/>
              <a:t>h2</a:t>
            </a:r>
            <a:r>
              <a:rPr lang="zh-CN" altLang="en-US" dirty="0"/>
              <a:t>上执行</a:t>
            </a:r>
            <a:r>
              <a:rPr lang="en-US" altLang="zh-CN" dirty="0"/>
              <a:t>TCP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执行脚本</a:t>
            </a:r>
            <a:r>
              <a:rPr lang="en-US" altLang="zh-CN" dirty="0"/>
              <a:t>(disable_offloading.sh,</a:t>
            </a:r>
            <a:r>
              <a:rPr lang="zh-CN" altLang="en-US" dirty="0"/>
              <a:t> </a:t>
            </a:r>
            <a:r>
              <a:rPr lang="en-US" altLang="zh-CN" dirty="0"/>
              <a:t>disable_tcp_rst.sh)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en-US" altLang="zh-CN" dirty="0"/>
              <a:t>TCP</a:t>
            </a:r>
            <a:r>
              <a:rPr lang="zh-CN" altLang="en-US" dirty="0"/>
              <a:t>协议栈的客户端模式 </a:t>
            </a:r>
            <a:r>
              <a:rPr lang="en-US" altLang="zh-CN" dirty="0"/>
              <a:t>(./</a:t>
            </a:r>
            <a:r>
              <a:rPr lang="en-US" altLang="zh-CN" dirty="0" err="1"/>
              <a:t>tcp_stack</a:t>
            </a:r>
            <a:r>
              <a:rPr lang="en-US" altLang="zh-CN" dirty="0"/>
              <a:t> client 10.0.0.1 10001)</a:t>
            </a:r>
          </a:p>
          <a:p>
            <a:pPr lvl="2"/>
            <a:r>
              <a:rPr lang="en-US" altLang="zh-CN" dirty="0"/>
              <a:t>Client</a:t>
            </a:r>
            <a:r>
              <a:rPr lang="zh-CN" altLang="en-US" dirty="0"/>
              <a:t>发送文件</a:t>
            </a:r>
            <a:r>
              <a:rPr lang="en-US" altLang="zh-CN" dirty="0"/>
              <a:t>client-input.dat</a:t>
            </a:r>
            <a:r>
              <a:rPr lang="zh-CN" altLang="en-US" dirty="0"/>
              <a:t>给</a:t>
            </a:r>
            <a:r>
              <a:rPr lang="en-US" altLang="zh-CN" dirty="0"/>
              <a:t>server</a:t>
            </a:r>
            <a:r>
              <a:rPr lang="zh-CN" altLang="en-US" dirty="0"/>
              <a:t>，</a:t>
            </a:r>
            <a:r>
              <a:rPr lang="en-US" altLang="zh-CN" dirty="0"/>
              <a:t>server</a:t>
            </a:r>
            <a:r>
              <a:rPr lang="zh-CN" altLang="en-US" dirty="0"/>
              <a:t>将收到的数据存储到文件</a:t>
            </a:r>
            <a:r>
              <a:rPr lang="en-US" altLang="zh-CN" dirty="0"/>
              <a:t>server-output.dat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md5sum</a:t>
            </a:r>
            <a:r>
              <a:rPr lang="zh-CN" altLang="en-US" dirty="0"/>
              <a:t>比较两个文件是否完全相同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tcp_stack.py</a:t>
            </a:r>
            <a:r>
              <a:rPr lang="zh-CN" altLang="en-US" dirty="0"/>
              <a:t>替换两端任意一方，对端都能正确处理数据收发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C2733-DE76-4000-9730-829F90E18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767B-975B-4B46-9272-604FE18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A64BE-1FAF-4B33-ABB6-EEA07FCB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5"/>
            <a:ext cx="8210550" cy="49123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tcp_topo_loss.py	# </a:t>
            </a:r>
            <a:r>
              <a:rPr lang="zh-CN" altLang="en-US" dirty="0"/>
              <a:t>丢包率为</a:t>
            </a:r>
            <a:r>
              <a:rPr lang="en-US" altLang="zh-CN" dirty="0"/>
              <a:t>2%</a:t>
            </a:r>
            <a:r>
              <a:rPr lang="zh-CN" altLang="en-US" dirty="0"/>
              <a:t>的拓扑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21571C-220C-40EF-8D4A-09C5BC3AF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980A-0132-4723-AFB2-33AD3CAF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FDF9A2-E9BD-4539-B68B-2E74CFF4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可靠数据传输</a:t>
            </a:r>
            <a:endParaRPr lang="en-US" altLang="zh-CN" dirty="0"/>
          </a:p>
          <a:p>
            <a:pPr lvl="1"/>
            <a:r>
              <a:rPr lang="zh-CN" altLang="en-US" dirty="0"/>
              <a:t>网络丢包</a:t>
            </a:r>
            <a:endParaRPr lang="en-US" altLang="zh-CN" dirty="0"/>
          </a:p>
          <a:p>
            <a:pPr lvl="1"/>
            <a:r>
              <a:rPr lang="zh-CN" altLang="en-US" dirty="0"/>
              <a:t>超时重传机制</a:t>
            </a:r>
            <a:endParaRPr lang="en-US" altLang="zh-CN" dirty="0"/>
          </a:p>
          <a:p>
            <a:pPr lvl="1"/>
            <a:r>
              <a:rPr lang="zh-CN" altLang="en-US" dirty="0"/>
              <a:t>有丢包场景下的连接建立和断开</a:t>
            </a:r>
            <a:endParaRPr lang="en-US" altLang="zh-CN" dirty="0"/>
          </a:p>
          <a:p>
            <a:pPr lvl="1"/>
            <a:r>
              <a:rPr lang="zh-CN" altLang="en-US" dirty="0"/>
              <a:t>发送队列和接收队列</a:t>
            </a:r>
            <a:endParaRPr lang="en-US" altLang="zh-CN" dirty="0"/>
          </a:p>
          <a:p>
            <a:pPr lvl="1"/>
            <a:r>
              <a:rPr lang="zh-CN" altLang="en-US" dirty="0"/>
              <a:t>超时定时器实现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162EB-12C1-471A-9280-2834DEA656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69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D4AFC-7B02-44C4-B573-66B8CE93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网络传输机制实验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989CD-594D-48B4-B3FD-FDFA01F7B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51166"/>
            <a:ext cx="7886700" cy="1775056"/>
          </a:xfrm>
        </p:spPr>
        <p:txBody>
          <a:bodyPr/>
          <a:lstStyle/>
          <a:p>
            <a:r>
              <a:rPr lang="zh-CN" altLang="en-US" dirty="0"/>
              <a:t>网络传输机制实验目的</a:t>
            </a:r>
            <a:endParaRPr lang="en-US" altLang="zh-CN" dirty="0"/>
          </a:p>
          <a:p>
            <a:pPr lvl="1"/>
            <a:r>
              <a:rPr lang="zh-CN" altLang="en-US" dirty="0"/>
              <a:t>给定网络拓扑和节点配置，实现基于超时重传的</a:t>
            </a:r>
            <a:r>
              <a:rPr lang="en-US" altLang="zh-CN" dirty="0"/>
              <a:t>TCP</a:t>
            </a:r>
            <a:r>
              <a:rPr lang="zh-CN" altLang="en-US" dirty="0"/>
              <a:t>可靠数据传输，使得节点之间在有丢包网络中能够建立连接并正确传输数据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EE50BC-2775-466C-9229-A7E6E48DF072}"/>
              </a:ext>
            </a:extLst>
          </p:cNvPr>
          <p:cNvGrpSpPr/>
          <p:nvPr/>
        </p:nvGrpSpPr>
        <p:grpSpPr>
          <a:xfrm>
            <a:off x="1674896" y="4322502"/>
            <a:ext cx="5334747" cy="978118"/>
            <a:chOff x="2445245" y="1687836"/>
            <a:chExt cx="5334747" cy="9781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11D7B9-64B7-4A68-910A-28BD296FA647}"/>
                </a:ext>
              </a:extLst>
            </p:cNvPr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1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1FB2D9-F710-460E-9829-8B931DD18311}"/>
                </a:ext>
              </a:extLst>
            </p:cNvPr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Host 2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40181A-4C15-4315-8753-C39E655FD957}"/>
                </a:ext>
              </a:extLst>
            </p:cNvPr>
            <p:cNvSpPr txBox="1"/>
            <p:nvPr/>
          </p:nvSpPr>
          <p:spPr>
            <a:xfrm>
              <a:off x="2445245" y="1695315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10.0.0.1/24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F9D67F-8913-4F3C-BD72-F300AF259E7D}"/>
                </a:ext>
              </a:extLst>
            </p:cNvPr>
            <p:cNvSpPr txBox="1"/>
            <p:nvPr/>
          </p:nvSpPr>
          <p:spPr>
            <a:xfrm>
              <a:off x="6513299" y="168783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10.0.0.2/24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31301C3-0140-4B69-91CF-D16FDEA7A227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>
            <a:off x="2843109" y="4999406"/>
            <a:ext cx="97783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8D2AB-A2B9-4B21-82EE-A0FC0451B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D73EEA7-DBB7-4612-BEA8-2D2F6354F3D4}"/>
              </a:ext>
            </a:extLst>
          </p:cNvPr>
          <p:cNvSpPr/>
          <p:nvPr/>
        </p:nvSpPr>
        <p:spPr>
          <a:xfrm>
            <a:off x="3820943" y="4598638"/>
            <a:ext cx="1141177" cy="801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59F0B6-4878-4280-BFC5-15CF8EC953AB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4962120" y="4999406"/>
            <a:ext cx="977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D7C1623-C013-44E2-9EF3-8E2F196152FC}"/>
              </a:ext>
            </a:extLst>
          </p:cNvPr>
          <p:cNvCxnSpPr>
            <a:cxnSpLocks/>
          </p:cNvCxnSpPr>
          <p:nvPr/>
        </p:nvCxnSpPr>
        <p:spPr>
          <a:xfrm flipH="1" flipV="1">
            <a:off x="3332026" y="5263762"/>
            <a:ext cx="123621" cy="3372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BF52E3-7E81-4785-A9DE-5CE9D63DFBE6}"/>
              </a:ext>
            </a:extLst>
          </p:cNvPr>
          <p:cNvSpPr txBox="1"/>
          <p:nvPr/>
        </p:nvSpPr>
        <p:spPr>
          <a:xfrm>
            <a:off x="3001252" y="5616276"/>
            <a:ext cx="10134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Loss 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C0A2B-2CDE-4D8E-BE23-2FB62BD1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网络丢包</a:t>
            </a:r>
            <a:r>
              <a:rPr lang="en-US" altLang="zh-CN" dirty="0"/>
              <a:t>(Packet Drop vs Packet Loss)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39136-1854-4780-BFF7-C8B239ADA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3" y="1444978"/>
            <a:ext cx="9114478" cy="171747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带数据</a:t>
            </a:r>
            <a:r>
              <a:rPr lang="en-US" altLang="zh-CN" dirty="0"/>
              <a:t>/SYN/FIN</a:t>
            </a:r>
            <a:r>
              <a:rPr lang="zh-CN" altLang="en-US" dirty="0"/>
              <a:t>的包超过一定时间没被确认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带数据的包被丢弃，超过一定时间未收到对应</a:t>
            </a:r>
            <a:r>
              <a:rPr lang="en-US" altLang="zh-CN" dirty="0"/>
              <a:t>ACK</a:t>
            </a:r>
            <a:r>
              <a:rPr lang="zh-CN" altLang="en-US" dirty="0"/>
              <a:t>，发送方认为该包丢失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带数据的包没有丢弃，但其对应</a:t>
            </a:r>
            <a:r>
              <a:rPr lang="en-US" altLang="zh-CN" dirty="0"/>
              <a:t>ACK</a:t>
            </a:r>
            <a:r>
              <a:rPr lang="zh-CN" altLang="en-US" dirty="0"/>
              <a:t>被丢弃，发送方会认为该包丢失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Data: Packet Loss</a:t>
            </a:r>
          </a:p>
          <a:p>
            <a:pPr lvl="1">
              <a:lnSpc>
                <a:spcPct val="130000"/>
              </a:lnSpc>
            </a:pPr>
            <a:r>
              <a:rPr lang="zh-CN" altLang="en-US" dirty="0"/>
              <a:t>网络丢弃</a:t>
            </a:r>
            <a:r>
              <a:rPr lang="en-US" altLang="zh-CN" dirty="0"/>
              <a:t>ACK</a:t>
            </a:r>
            <a:r>
              <a:rPr lang="zh-CN" altLang="en-US" dirty="0"/>
              <a:t>数据包，也可能不被双方感知</a:t>
            </a:r>
            <a:endParaRPr lang="en-US" altLang="zh-CN" dirty="0"/>
          </a:p>
          <a:p>
            <a:pPr lvl="2">
              <a:lnSpc>
                <a:spcPct val="130000"/>
              </a:lnSpc>
            </a:pPr>
            <a:r>
              <a:rPr lang="en-US" altLang="zh-CN" dirty="0"/>
              <a:t>ACK: Packet Drop, No Packet Loss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1A567-EC17-4F5E-B573-307525AB51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B1EEB73-8B71-4FAA-82B5-3EC2230EF348}"/>
              </a:ext>
            </a:extLst>
          </p:cNvPr>
          <p:cNvGrpSpPr/>
          <p:nvPr/>
        </p:nvGrpSpPr>
        <p:grpSpPr>
          <a:xfrm>
            <a:off x="444483" y="3700307"/>
            <a:ext cx="3607401" cy="3233894"/>
            <a:chOff x="409517" y="2287392"/>
            <a:chExt cx="3607401" cy="3233894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9020695-172D-474E-9C05-5260BAA07AB5}"/>
                </a:ext>
              </a:extLst>
            </p:cNvPr>
            <p:cNvCxnSpPr/>
            <p:nvPr/>
          </p:nvCxnSpPr>
          <p:spPr>
            <a:xfrm>
              <a:off x="1037816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FA04134-6258-4387-AF74-FB081A66BB28}"/>
                </a:ext>
              </a:extLst>
            </p:cNvPr>
            <p:cNvCxnSpPr/>
            <p:nvPr/>
          </p:nvCxnSpPr>
          <p:spPr>
            <a:xfrm>
              <a:off x="3243408" y="2641286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47401BB-4B9E-4EB1-B934-A00CF10EDB6C}"/>
                </a:ext>
              </a:extLst>
            </p:cNvPr>
            <p:cNvCxnSpPr/>
            <p:nvPr/>
          </p:nvCxnSpPr>
          <p:spPr>
            <a:xfrm>
              <a:off x="1037816" y="285446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280785D-D961-49AC-B466-34EA222236C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49970" y="3427599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236670-95CD-498B-A23C-69D65D45FD86}"/>
                </a:ext>
              </a:extLst>
            </p:cNvPr>
            <p:cNvSpPr txBox="1"/>
            <p:nvPr/>
          </p:nvSpPr>
          <p:spPr>
            <a:xfrm>
              <a:off x="1840019" y="2720763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A1D94CD-8620-4BB3-83CA-E6B3F979B439}"/>
                </a:ext>
              </a:extLst>
            </p:cNvPr>
            <p:cNvSpPr txBox="1"/>
            <p:nvPr/>
          </p:nvSpPr>
          <p:spPr>
            <a:xfrm>
              <a:off x="1650221" y="3305119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D4661CF-2A1A-41F9-BA3E-061406A765D1}"/>
                </a:ext>
              </a:extLst>
            </p:cNvPr>
            <p:cNvSpPr txBox="1"/>
            <p:nvPr/>
          </p:nvSpPr>
          <p:spPr>
            <a:xfrm>
              <a:off x="409517" y="2322463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9C914E-DCCB-4E8F-9B61-9624A17647A5}"/>
                </a:ext>
              </a:extLst>
            </p:cNvPr>
            <p:cNvSpPr txBox="1"/>
            <p:nvPr/>
          </p:nvSpPr>
          <p:spPr>
            <a:xfrm>
              <a:off x="3231254" y="228739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2D154E4-FEAA-481C-849F-27C25986375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067450" y="4021957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696EDD-BD2E-484E-86E3-3A444335FFD1}"/>
                </a:ext>
              </a:extLst>
            </p:cNvPr>
            <p:cNvSpPr txBox="1"/>
            <p:nvPr/>
          </p:nvSpPr>
          <p:spPr>
            <a:xfrm>
              <a:off x="1597179" y="3854822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DC213BA-904E-4AD0-8BA7-A6429F66A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5724" y="4090975"/>
              <a:ext cx="355032" cy="406042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E27121B-CA8B-4E10-8828-B621C3A0BDCE}"/>
              </a:ext>
            </a:extLst>
          </p:cNvPr>
          <p:cNvGrpSpPr/>
          <p:nvPr/>
        </p:nvGrpSpPr>
        <p:grpSpPr>
          <a:xfrm>
            <a:off x="5067907" y="3700307"/>
            <a:ext cx="3607401" cy="3233894"/>
            <a:chOff x="5067907" y="3471707"/>
            <a:chExt cx="3607401" cy="3233894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C2C2B92-3D1C-4FDF-B273-C0E7FDDDBF45}"/>
                </a:ext>
              </a:extLst>
            </p:cNvPr>
            <p:cNvCxnSpPr/>
            <p:nvPr/>
          </p:nvCxnSpPr>
          <p:spPr>
            <a:xfrm>
              <a:off x="5696206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E40004B-E459-4381-A8AF-A8155C9A146E}"/>
                </a:ext>
              </a:extLst>
            </p:cNvPr>
            <p:cNvCxnSpPr/>
            <p:nvPr/>
          </p:nvCxnSpPr>
          <p:spPr>
            <a:xfrm>
              <a:off x="7901798" y="3825601"/>
              <a:ext cx="0" cy="288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69B6B80-9DDF-433E-8696-78FE0C9E4CAA}"/>
                </a:ext>
              </a:extLst>
            </p:cNvPr>
            <p:cNvCxnSpPr/>
            <p:nvPr/>
          </p:nvCxnSpPr>
          <p:spPr>
            <a:xfrm>
              <a:off x="5696206" y="4038772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FD2C8C8-6FA5-4B41-B4AA-A1DA9E1F3B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8360" y="4611908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1835DF-5146-43CC-B452-BC68740F8997}"/>
                </a:ext>
              </a:extLst>
            </p:cNvPr>
            <p:cNvSpPr txBox="1"/>
            <p:nvPr/>
          </p:nvSpPr>
          <p:spPr>
            <a:xfrm>
              <a:off x="6498409" y="3905072"/>
              <a:ext cx="549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2B512C-7B9F-413C-AB08-54F7C38425C7}"/>
                </a:ext>
              </a:extLst>
            </p:cNvPr>
            <p:cNvSpPr txBox="1"/>
            <p:nvPr/>
          </p:nvSpPr>
          <p:spPr>
            <a:xfrm>
              <a:off x="6308611" y="4489428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4955C71-F8FA-4226-A44A-F64A60B9F88F}"/>
                </a:ext>
              </a:extLst>
            </p:cNvPr>
            <p:cNvSpPr txBox="1"/>
            <p:nvPr/>
          </p:nvSpPr>
          <p:spPr>
            <a:xfrm>
              <a:off x="6326375" y="5068174"/>
              <a:ext cx="559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ACK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0C8EFC3-8B26-45D3-84DB-3C2AFC05C944}"/>
                </a:ext>
              </a:extLst>
            </p:cNvPr>
            <p:cNvSpPr txBox="1"/>
            <p:nvPr/>
          </p:nvSpPr>
          <p:spPr>
            <a:xfrm>
              <a:off x="5067907" y="3506778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Client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94E8F73-D88A-45FD-B3D7-9F98A2E0E79B}"/>
                </a:ext>
              </a:extLst>
            </p:cNvPr>
            <p:cNvSpPr txBox="1"/>
            <p:nvPr/>
          </p:nvSpPr>
          <p:spPr>
            <a:xfrm>
              <a:off x="7889644" y="3471707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Server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37DD741-6123-4BC4-AACA-E05BA58C5D8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768207" y="5219161"/>
              <a:ext cx="1440000" cy="39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02D2130E-C5B3-4AD0-8BDB-96C5B3C6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970" y="5309819"/>
              <a:ext cx="355032" cy="406042"/>
            </a:xfrm>
            <a:prstGeom prst="rect">
              <a:avLst/>
            </a:prstGeom>
          </p:spPr>
        </p:pic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7815F4A-C1BC-4378-99D1-A825356E7E64}"/>
              </a:ext>
            </a:extLst>
          </p:cNvPr>
          <p:cNvGrpSpPr/>
          <p:nvPr/>
        </p:nvGrpSpPr>
        <p:grpSpPr>
          <a:xfrm>
            <a:off x="1061095" y="6064386"/>
            <a:ext cx="2193438" cy="717120"/>
            <a:chOff x="1026129" y="4651471"/>
            <a:chExt cx="2193438" cy="717120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3B19AE9-45EC-4451-AE62-B892EC9111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026129" y="4773951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63A95FF-618D-4DD4-8908-6BD9334CA808}"/>
                </a:ext>
              </a:extLst>
            </p:cNvPr>
            <p:cNvSpPr txBox="1"/>
            <p:nvPr/>
          </p:nvSpPr>
          <p:spPr>
            <a:xfrm>
              <a:off x="1626380" y="4651471"/>
              <a:ext cx="1030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SYN|ACK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F8CEC1D-31A9-46F3-A92A-2C4427AF3DD6}"/>
              </a:ext>
            </a:extLst>
          </p:cNvPr>
          <p:cNvSpPr txBox="1"/>
          <p:nvPr/>
        </p:nvSpPr>
        <p:spPr>
          <a:xfrm>
            <a:off x="29522" y="6242594"/>
            <a:ext cx="417050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认为</a:t>
            </a:r>
            <a:r>
              <a:rPr lang="en-US" altLang="zh-CN" dirty="0"/>
              <a:t>SYN|ACK</a:t>
            </a:r>
            <a:r>
              <a:rPr lang="zh-CN" altLang="en-US" dirty="0"/>
              <a:t>数据包已被网络丢弃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A0330F9-DC35-4B9B-A396-347675D2A5F6}"/>
              </a:ext>
            </a:extLst>
          </p:cNvPr>
          <p:cNvGrpSpPr/>
          <p:nvPr/>
        </p:nvGrpSpPr>
        <p:grpSpPr>
          <a:xfrm>
            <a:off x="5676444" y="5744403"/>
            <a:ext cx="2193438" cy="594640"/>
            <a:chOff x="5676444" y="5515803"/>
            <a:chExt cx="2193438" cy="594640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B06884D-FBC4-4176-9867-A92B65137911}"/>
                </a:ext>
              </a:extLst>
            </p:cNvPr>
            <p:cNvCxnSpPr/>
            <p:nvPr/>
          </p:nvCxnSpPr>
          <p:spPr>
            <a:xfrm>
              <a:off x="5676444" y="5515803"/>
              <a:ext cx="2193438" cy="59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938250F-3A5C-49D3-BF0A-3FD7AEB0F558}"/>
                </a:ext>
              </a:extLst>
            </p:cNvPr>
            <p:cNvSpPr txBox="1"/>
            <p:nvPr/>
          </p:nvSpPr>
          <p:spPr>
            <a:xfrm>
              <a:off x="6511717" y="5549464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4A704CE2-F91B-47AE-8658-B09082D24445}"/>
              </a:ext>
            </a:extLst>
          </p:cNvPr>
          <p:cNvSpPr txBox="1"/>
          <p:nvPr/>
        </p:nvSpPr>
        <p:spPr>
          <a:xfrm>
            <a:off x="4576545" y="5868319"/>
            <a:ext cx="406607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Data</a:t>
            </a:r>
            <a:r>
              <a:rPr lang="zh-CN" altLang="en-US" dirty="0"/>
              <a:t>数据包中的</a:t>
            </a:r>
            <a:r>
              <a:rPr lang="en-US" altLang="zh-CN" dirty="0"/>
              <a:t>ACK</a:t>
            </a:r>
            <a:r>
              <a:rPr lang="zh-CN" altLang="en-US" dirty="0"/>
              <a:t>确认了</a:t>
            </a:r>
            <a:r>
              <a:rPr lang="en-US" altLang="zh-CN" dirty="0"/>
              <a:t>Server</a:t>
            </a:r>
            <a:r>
              <a:rPr lang="zh-CN" altLang="en-US" dirty="0"/>
              <a:t>的</a:t>
            </a:r>
            <a:r>
              <a:rPr lang="en-US" altLang="zh-CN" dirty="0"/>
              <a:t>SYN|ACK</a:t>
            </a:r>
            <a:r>
              <a:rPr lang="zh-CN" altLang="en-US" dirty="0"/>
              <a:t>，即使前面的</a:t>
            </a:r>
            <a:r>
              <a:rPr lang="en-US" altLang="zh-CN" dirty="0"/>
              <a:t>ACK</a:t>
            </a:r>
            <a:r>
              <a:rPr lang="zh-CN" altLang="en-US" dirty="0"/>
              <a:t>丢失，不需要重传也能建立起连接</a:t>
            </a:r>
          </a:p>
        </p:txBody>
      </p:sp>
    </p:spTree>
    <p:extLst>
      <p:ext uri="{BB962C8B-B14F-4D97-AF65-F5344CB8AC3E}">
        <p14:creationId xmlns:p14="http://schemas.microsoft.com/office/powerpoint/2010/main" val="27436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81949-97B0-472A-81E1-A09411A7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超时重传机制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16FFB-3980-4EFA-B7A8-28FE436B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每个连接维护一个超时重传定时器</a:t>
            </a:r>
            <a:endParaRPr lang="en-US" altLang="zh-CN" dirty="0"/>
          </a:p>
          <a:p>
            <a:r>
              <a:rPr lang="zh-CN" altLang="en-US" dirty="0"/>
              <a:t>定时器管理</a:t>
            </a:r>
            <a:endParaRPr lang="en-US" altLang="zh-CN" dirty="0"/>
          </a:p>
          <a:p>
            <a:pPr lvl="1"/>
            <a:r>
              <a:rPr lang="zh-CN" altLang="en-US" dirty="0"/>
              <a:t>当发送一个带数据</a:t>
            </a:r>
            <a:r>
              <a:rPr lang="en-US" altLang="zh-CN" dirty="0"/>
              <a:t>/SYN/FIN</a:t>
            </a:r>
            <a:r>
              <a:rPr lang="zh-CN" altLang="en-US" dirty="0"/>
              <a:t>的包，如果定时器是关闭的，则开启并设置时间为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确认了部分数据，重启定时器，设置时间为</a:t>
            </a:r>
            <a:r>
              <a:rPr lang="en-US" altLang="zh-CN" dirty="0"/>
              <a:t>200ms</a:t>
            </a:r>
          </a:p>
          <a:p>
            <a:pPr lvl="1"/>
            <a:r>
              <a:rPr lang="zh-CN" altLang="en-US" dirty="0"/>
              <a:t>当</a:t>
            </a:r>
            <a:r>
              <a:rPr lang="en-US" altLang="zh-CN" dirty="0"/>
              <a:t>ACK</a:t>
            </a:r>
            <a:r>
              <a:rPr lang="zh-CN" altLang="en-US" dirty="0"/>
              <a:t>确认了所有数据</a:t>
            </a:r>
            <a:r>
              <a:rPr lang="en-US" altLang="zh-CN" dirty="0"/>
              <a:t>/SYN/FIN</a:t>
            </a:r>
            <a:r>
              <a:rPr lang="zh-CN" altLang="en-US" dirty="0"/>
              <a:t>，关闭定时器</a:t>
            </a:r>
            <a:endParaRPr lang="en-US" altLang="zh-CN" dirty="0"/>
          </a:p>
          <a:p>
            <a:r>
              <a:rPr lang="zh-CN" altLang="en-US" dirty="0"/>
              <a:t>触发定时器后</a:t>
            </a:r>
            <a:endParaRPr lang="en-US" altLang="zh-CN" dirty="0"/>
          </a:p>
          <a:p>
            <a:pPr lvl="1"/>
            <a:r>
              <a:rPr lang="zh-CN" altLang="en-US" dirty="0"/>
              <a:t>重传第一个没有被对方连续确认的数据</a:t>
            </a:r>
            <a:r>
              <a:rPr lang="en-US" altLang="zh-CN" dirty="0"/>
              <a:t>/SYN/FIN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定时器时间翻倍</a:t>
            </a:r>
            <a:r>
              <a:rPr lang="zh-CN" altLang="en-US" dirty="0"/>
              <a:t>，记录该数据包的重传次数</a:t>
            </a:r>
            <a:endParaRPr lang="en-US" altLang="zh-CN" dirty="0"/>
          </a:p>
          <a:p>
            <a:pPr lvl="1"/>
            <a:r>
              <a:rPr lang="zh-CN" altLang="en-US" dirty="0"/>
              <a:t>当一个数据包重传</a:t>
            </a:r>
            <a:r>
              <a:rPr lang="en-US" altLang="zh-CN" dirty="0"/>
              <a:t>3</a:t>
            </a:r>
            <a:r>
              <a:rPr lang="zh-CN" altLang="en-US" dirty="0"/>
              <a:t>次，对方都没有确认，关闭该连接</a:t>
            </a:r>
            <a:r>
              <a:rPr lang="en-US" altLang="zh-CN" dirty="0"/>
              <a:t>(RST)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C61C66-BEA6-4E7E-97C8-DFB9E3525B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8E81F-2BDC-4CB1-84C7-FDED53F4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发生丢包的位置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50833-7D21-466B-89B5-96764AFB18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Picture 6" descr="http://ssfnet.org/Exchange/tcp/Graphics/tcpStateDiagram1.gif">
            <a:extLst>
              <a:ext uri="{FF2B5EF4-FFF2-40B4-BE49-F238E27FC236}">
                <a16:creationId xmlns:a16="http://schemas.microsoft.com/office/drawing/2014/main" id="{4DD0BD75-3812-4693-B632-E64828F4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148" y="1411877"/>
            <a:ext cx="5179630" cy="49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ED5C32CD-3C93-4272-81E3-930DC77585FC}"/>
              </a:ext>
            </a:extLst>
          </p:cNvPr>
          <p:cNvSpPr/>
          <p:nvPr/>
        </p:nvSpPr>
        <p:spPr>
          <a:xfrm>
            <a:off x="2228963" y="2000232"/>
            <a:ext cx="1626479" cy="2133600"/>
          </a:xfrm>
          <a:custGeom>
            <a:avLst/>
            <a:gdLst>
              <a:gd name="connsiteX0" fmla="*/ 1489267 w 1626479"/>
              <a:gd name="connsiteY0" fmla="*/ 0 h 2133600"/>
              <a:gd name="connsiteX1" fmla="*/ 1494433 w 1626479"/>
              <a:gd name="connsiteY1" fmla="*/ 780082 h 2133600"/>
              <a:gd name="connsiteX2" fmla="*/ 104752 w 1626479"/>
              <a:gd name="connsiteY2" fmla="*/ 1420678 h 2133600"/>
              <a:gd name="connsiteX3" fmla="*/ 239071 w 1626479"/>
              <a:gd name="connsiteY3" fmla="*/ 1627322 h 2133600"/>
              <a:gd name="connsiteX4" fmla="*/ 1354949 w 1626479"/>
              <a:gd name="connsiteY4" fmla="*/ 1694482 h 2133600"/>
              <a:gd name="connsiteX5" fmla="*/ 1540928 w 1626479"/>
              <a:gd name="connsiteY5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6479" h="2133600">
                <a:moveTo>
                  <a:pt x="1489267" y="0"/>
                </a:moveTo>
                <a:cubicBezTo>
                  <a:pt x="1607226" y="271651"/>
                  <a:pt x="1725185" y="543302"/>
                  <a:pt x="1494433" y="780082"/>
                </a:cubicBezTo>
                <a:cubicBezTo>
                  <a:pt x="1263681" y="1016862"/>
                  <a:pt x="313979" y="1279471"/>
                  <a:pt x="104752" y="1420678"/>
                </a:cubicBezTo>
                <a:cubicBezTo>
                  <a:pt x="-104475" y="1561885"/>
                  <a:pt x="30705" y="1581688"/>
                  <a:pt x="239071" y="1627322"/>
                </a:cubicBezTo>
                <a:cubicBezTo>
                  <a:pt x="447437" y="1672956"/>
                  <a:pt x="1137973" y="1610102"/>
                  <a:pt x="1354949" y="1694482"/>
                </a:cubicBezTo>
                <a:cubicBezTo>
                  <a:pt x="1571925" y="1778862"/>
                  <a:pt x="1556426" y="1956231"/>
                  <a:pt x="1540928" y="2133600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58B347E-2DC6-4A72-A794-FDAA185E4B4D}"/>
              </a:ext>
            </a:extLst>
          </p:cNvPr>
          <p:cNvSpPr/>
          <p:nvPr/>
        </p:nvSpPr>
        <p:spPr>
          <a:xfrm>
            <a:off x="4260116" y="1791431"/>
            <a:ext cx="1686785" cy="2342401"/>
          </a:xfrm>
          <a:custGeom>
            <a:avLst/>
            <a:gdLst>
              <a:gd name="connsiteX0" fmla="*/ 259348 w 1669683"/>
              <a:gd name="connsiteY0" fmla="*/ 3905 h 2342402"/>
              <a:gd name="connsiteX1" fmla="*/ 1251240 w 1669683"/>
              <a:gd name="connsiteY1" fmla="*/ 262210 h 2342402"/>
              <a:gd name="connsiteX2" fmla="*/ 1654196 w 1669683"/>
              <a:gd name="connsiteY2" fmla="*/ 1677722 h 2342402"/>
              <a:gd name="connsiteX3" fmla="*/ 765626 w 1669683"/>
              <a:gd name="connsiteY3" fmla="*/ 1925695 h 2342402"/>
              <a:gd name="connsiteX4" fmla="*/ 223186 w 1669683"/>
              <a:gd name="connsiteY4" fmla="*/ 1925695 h 2342402"/>
              <a:gd name="connsiteX5" fmla="*/ 11376 w 1669683"/>
              <a:gd name="connsiteY5" fmla="*/ 2282156 h 2342402"/>
              <a:gd name="connsiteX6" fmla="*/ 47538 w 1669683"/>
              <a:gd name="connsiteY6" fmla="*/ 2338983 h 2342402"/>
              <a:gd name="connsiteX0" fmla="*/ 262328 w 1672663"/>
              <a:gd name="connsiteY0" fmla="*/ 3905 h 2334297"/>
              <a:gd name="connsiteX1" fmla="*/ 1254220 w 1672663"/>
              <a:gd name="connsiteY1" fmla="*/ 262210 h 2334297"/>
              <a:gd name="connsiteX2" fmla="*/ 1657176 w 1672663"/>
              <a:gd name="connsiteY2" fmla="*/ 1677722 h 2334297"/>
              <a:gd name="connsiteX3" fmla="*/ 768606 w 1672663"/>
              <a:gd name="connsiteY3" fmla="*/ 1925695 h 2334297"/>
              <a:gd name="connsiteX4" fmla="*/ 226166 w 1672663"/>
              <a:gd name="connsiteY4" fmla="*/ 1925695 h 2334297"/>
              <a:gd name="connsiteX5" fmla="*/ 14356 w 1672663"/>
              <a:gd name="connsiteY5" fmla="*/ 2282156 h 2334297"/>
              <a:gd name="connsiteX6" fmla="*/ 40186 w 1672663"/>
              <a:gd name="connsiteY6" fmla="*/ 2328650 h 2334297"/>
              <a:gd name="connsiteX0" fmla="*/ 276450 w 1686785"/>
              <a:gd name="connsiteY0" fmla="*/ 3905 h 2342401"/>
              <a:gd name="connsiteX1" fmla="*/ 1268342 w 1686785"/>
              <a:gd name="connsiteY1" fmla="*/ 262210 h 2342401"/>
              <a:gd name="connsiteX2" fmla="*/ 1671298 w 1686785"/>
              <a:gd name="connsiteY2" fmla="*/ 1677722 h 2342401"/>
              <a:gd name="connsiteX3" fmla="*/ 782728 w 1686785"/>
              <a:gd name="connsiteY3" fmla="*/ 1925695 h 2342401"/>
              <a:gd name="connsiteX4" fmla="*/ 240288 w 1686785"/>
              <a:gd name="connsiteY4" fmla="*/ 1925695 h 2342401"/>
              <a:gd name="connsiteX5" fmla="*/ 28478 w 1686785"/>
              <a:gd name="connsiteY5" fmla="*/ 2282156 h 2342401"/>
              <a:gd name="connsiteX6" fmla="*/ 23312 w 1686785"/>
              <a:gd name="connsiteY6" fmla="*/ 2338982 h 234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6785" h="2342401">
                <a:moveTo>
                  <a:pt x="276450" y="3905"/>
                </a:moveTo>
                <a:cubicBezTo>
                  <a:pt x="656158" y="-6427"/>
                  <a:pt x="1035867" y="-16759"/>
                  <a:pt x="1268342" y="262210"/>
                </a:cubicBezTo>
                <a:cubicBezTo>
                  <a:pt x="1500817" y="541179"/>
                  <a:pt x="1752234" y="1400474"/>
                  <a:pt x="1671298" y="1677722"/>
                </a:cubicBezTo>
                <a:cubicBezTo>
                  <a:pt x="1590362" y="1954970"/>
                  <a:pt x="1021230" y="1884366"/>
                  <a:pt x="782728" y="1925695"/>
                </a:cubicBezTo>
                <a:cubicBezTo>
                  <a:pt x="544226" y="1967024"/>
                  <a:pt x="365996" y="1866285"/>
                  <a:pt x="240288" y="1925695"/>
                </a:cubicBezTo>
                <a:cubicBezTo>
                  <a:pt x="114580" y="1985105"/>
                  <a:pt x="64641" y="2213275"/>
                  <a:pt x="28478" y="2282156"/>
                </a:cubicBezTo>
                <a:cubicBezTo>
                  <a:pt x="-7685" y="2351037"/>
                  <a:pt x="-9407" y="2345009"/>
                  <a:pt x="23312" y="2338982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4472DD8-7050-44AA-9B3B-6EDB10DA77DD}"/>
              </a:ext>
            </a:extLst>
          </p:cNvPr>
          <p:cNvSpPr/>
          <p:nvPr/>
        </p:nvSpPr>
        <p:spPr>
          <a:xfrm>
            <a:off x="2040363" y="4278292"/>
            <a:ext cx="3310674" cy="1714912"/>
          </a:xfrm>
          <a:custGeom>
            <a:avLst/>
            <a:gdLst>
              <a:gd name="connsiteX0" fmla="*/ 1641109 w 1641109"/>
              <a:gd name="connsiteY0" fmla="*/ 0 h 1714912"/>
              <a:gd name="connsiteX1" fmla="*/ 308255 w 1641109"/>
              <a:gd name="connsiteY1" fmla="*/ 278970 h 1714912"/>
              <a:gd name="connsiteX2" fmla="*/ 65448 w 1641109"/>
              <a:gd name="connsiteY2" fmla="*/ 1007390 h 1714912"/>
              <a:gd name="connsiteX3" fmla="*/ 132608 w 1641109"/>
              <a:gd name="connsiteY3" fmla="*/ 1647987 h 1714912"/>
              <a:gd name="connsiteX4" fmla="*/ 1449964 w 1641109"/>
              <a:gd name="connsiteY4" fmla="*/ 1663485 h 1714912"/>
              <a:gd name="connsiteX0" fmla="*/ 1766009 w 3310674"/>
              <a:gd name="connsiteY0" fmla="*/ 0 h 1714912"/>
              <a:gd name="connsiteX1" fmla="*/ 433155 w 3310674"/>
              <a:gd name="connsiteY1" fmla="*/ 278970 h 1714912"/>
              <a:gd name="connsiteX2" fmla="*/ 190348 w 3310674"/>
              <a:gd name="connsiteY2" fmla="*/ 1007390 h 1714912"/>
              <a:gd name="connsiteX3" fmla="*/ 257508 w 3310674"/>
              <a:gd name="connsiteY3" fmla="*/ 1647987 h 1714912"/>
              <a:gd name="connsiteX4" fmla="*/ 3310674 w 3310674"/>
              <a:gd name="connsiteY4" fmla="*/ 1663485 h 171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0674" h="1714912">
                <a:moveTo>
                  <a:pt x="1766009" y="0"/>
                </a:moveTo>
                <a:cubicBezTo>
                  <a:pt x="1230887" y="55536"/>
                  <a:pt x="695765" y="111072"/>
                  <a:pt x="433155" y="278970"/>
                </a:cubicBezTo>
                <a:cubicBezTo>
                  <a:pt x="170545" y="446868"/>
                  <a:pt x="219622" y="779221"/>
                  <a:pt x="190348" y="1007390"/>
                </a:cubicBezTo>
                <a:cubicBezTo>
                  <a:pt x="161073" y="1235560"/>
                  <a:pt x="-262546" y="1538638"/>
                  <a:pt x="257508" y="1647987"/>
                </a:cubicBezTo>
                <a:cubicBezTo>
                  <a:pt x="777562" y="1757336"/>
                  <a:pt x="2767372" y="1710410"/>
                  <a:pt x="3310674" y="1663485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DCA48E5-D2EC-4354-99D7-0A24460D6A52}"/>
              </a:ext>
            </a:extLst>
          </p:cNvPr>
          <p:cNvSpPr/>
          <p:nvPr/>
        </p:nvSpPr>
        <p:spPr>
          <a:xfrm>
            <a:off x="4364310" y="4231798"/>
            <a:ext cx="1510422" cy="1678983"/>
          </a:xfrm>
          <a:custGeom>
            <a:avLst/>
            <a:gdLst>
              <a:gd name="connsiteX0" fmla="*/ 0 w 1510422"/>
              <a:gd name="connsiteY0" fmla="*/ 0 h 1678983"/>
              <a:gd name="connsiteX1" fmla="*/ 371960 w 1510422"/>
              <a:gd name="connsiteY1" fmla="*/ 340962 h 1678983"/>
              <a:gd name="connsiteX2" fmla="*/ 1172706 w 1510422"/>
              <a:gd name="connsiteY2" fmla="*/ 371959 h 1678983"/>
              <a:gd name="connsiteX3" fmla="*/ 1477506 w 1510422"/>
              <a:gd name="connsiteY3" fmla="*/ 893735 h 1678983"/>
              <a:gd name="connsiteX4" fmla="*/ 1487838 w 1510422"/>
              <a:gd name="connsiteY4" fmla="*/ 1678983 h 167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422" h="1678983">
                <a:moveTo>
                  <a:pt x="0" y="0"/>
                </a:moveTo>
                <a:cubicBezTo>
                  <a:pt x="88254" y="139484"/>
                  <a:pt x="176509" y="278969"/>
                  <a:pt x="371960" y="340962"/>
                </a:cubicBezTo>
                <a:cubicBezTo>
                  <a:pt x="567411" y="402955"/>
                  <a:pt x="988448" y="279830"/>
                  <a:pt x="1172706" y="371959"/>
                </a:cubicBezTo>
                <a:cubicBezTo>
                  <a:pt x="1356964" y="464088"/>
                  <a:pt x="1424984" y="675898"/>
                  <a:pt x="1477506" y="893735"/>
                </a:cubicBezTo>
                <a:cubicBezTo>
                  <a:pt x="1530028" y="1111572"/>
                  <a:pt x="1508933" y="1395277"/>
                  <a:pt x="1487838" y="1678983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47315A6-D1D8-48FE-B259-3D9288AEA6E4}"/>
              </a:ext>
            </a:extLst>
          </p:cNvPr>
          <p:cNvSpPr/>
          <p:nvPr/>
        </p:nvSpPr>
        <p:spPr>
          <a:xfrm>
            <a:off x="1510143" y="3115864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CB448A-72D2-415B-88F2-1D69414E01C1}"/>
              </a:ext>
            </a:extLst>
          </p:cNvPr>
          <p:cNvSpPr/>
          <p:nvPr/>
        </p:nvSpPr>
        <p:spPr>
          <a:xfrm>
            <a:off x="3338959" y="1355948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C96E5E-0EDC-4E82-BB9F-799E8F1685A0}"/>
              </a:ext>
            </a:extLst>
          </p:cNvPr>
          <p:cNvSpPr/>
          <p:nvPr/>
        </p:nvSpPr>
        <p:spPr>
          <a:xfrm>
            <a:off x="3338959" y="382726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9478037-BA0B-43C8-8228-B59E0E9BA7E4}"/>
              </a:ext>
            </a:extLst>
          </p:cNvPr>
          <p:cNvSpPr/>
          <p:nvPr/>
        </p:nvSpPr>
        <p:spPr>
          <a:xfrm>
            <a:off x="5197469" y="4513386"/>
            <a:ext cx="1437640" cy="70612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37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E58C43-76FB-42A3-82D0-9346688A0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53" y="1132720"/>
            <a:ext cx="5400897" cy="31372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22206E3-8856-47D4-9E22-BDE14C9B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F9F4C-F88C-4F33-B698-25F172C4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" y="4270006"/>
            <a:ext cx="4783455" cy="2283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主动建立连接</a:t>
            </a:r>
            <a:endParaRPr lang="en-US" altLang="zh-CN" sz="2000" dirty="0"/>
          </a:p>
          <a:p>
            <a:r>
              <a:rPr lang="en-US" altLang="zh-CN" sz="2000" dirty="0"/>
              <a:t>Case #1: </a:t>
            </a:r>
            <a:r>
              <a:rPr lang="zh-CN" altLang="en-US" sz="2000" dirty="0"/>
              <a:t>发送</a:t>
            </a:r>
            <a:r>
              <a:rPr lang="en-US" altLang="zh-CN" sz="2000" dirty="0"/>
              <a:t>SYN</a:t>
            </a:r>
            <a:r>
              <a:rPr lang="zh-CN" altLang="en-US" sz="2000" dirty="0"/>
              <a:t>，该数据包被丢弃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LISTEN</a:t>
            </a:r>
          </a:p>
          <a:p>
            <a:r>
              <a:rPr lang="en-US" altLang="zh-CN" sz="2000" dirty="0"/>
              <a:t>Case #2: </a:t>
            </a:r>
            <a:r>
              <a:rPr lang="zh-CN" altLang="en-US" sz="2000" dirty="0"/>
              <a:t>对方发送的</a:t>
            </a:r>
            <a:r>
              <a:rPr lang="en-US" altLang="zh-CN" sz="2000" dirty="0"/>
              <a:t>SYN|ACK</a:t>
            </a:r>
            <a:r>
              <a:rPr lang="zh-CN" altLang="en-US" sz="2000" dirty="0"/>
              <a:t>被丢弃</a:t>
            </a:r>
            <a:endParaRPr lang="en-US" altLang="zh-CN" sz="2000" dirty="0"/>
          </a:p>
          <a:p>
            <a:pPr lvl="1"/>
            <a:r>
              <a:rPr lang="en-US" altLang="zh-CN" sz="1600" dirty="0"/>
              <a:t>Active: SYN_SENT, Passive: SYN_RCVD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6593D-F4FA-4E5C-9912-18AB501724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A913A0-1E82-4C2E-9607-E63326907AD7}"/>
              </a:ext>
            </a:extLst>
          </p:cNvPr>
          <p:cNvSpPr txBox="1">
            <a:spLocks/>
          </p:cNvSpPr>
          <p:nvPr/>
        </p:nvSpPr>
        <p:spPr bwMode="auto">
          <a:xfrm>
            <a:off x="4723336" y="4270006"/>
            <a:ext cx="4783455" cy="210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被动建立连接</a:t>
            </a:r>
            <a:endParaRPr lang="en-US" altLang="zh-CN" sz="2000" kern="0" dirty="0"/>
          </a:p>
          <a:p>
            <a:r>
              <a:rPr lang="en-US" altLang="zh-CN" sz="2000" kern="0" dirty="0"/>
              <a:t>Case #3: </a:t>
            </a:r>
            <a:r>
              <a:rPr lang="zh-CN" altLang="en-US" sz="2000" kern="0" dirty="0"/>
              <a:t>发送的</a:t>
            </a:r>
            <a:r>
              <a:rPr lang="en-US" altLang="zh-CN" sz="2000" kern="0" dirty="0"/>
              <a:t>SYN|ACK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zh-CN" altLang="en-US" sz="1600" kern="0" dirty="0"/>
              <a:t>同</a:t>
            </a:r>
            <a:r>
              <a:rPr lang="en-US" altLang="zh-CN" sz="1600" kern="0" dirty="0"/>
              <a:t>Case #2</a:t>
            </a:r>
          </a:p>
          <a:p>
            <a:r>
              <a:rPr lang="en-US" altLang="zh-CN" sz="2000" kern="0" dirty="0"/>
              <a:t>Case #4: </a:t>
            </a:r>
            <a:r>
              <a:rPr lang="zh-CN" altLang="en-US" sz="2000" kern="0" dirty="0"/>
              <a:t>对方发送的</a:t>
            </a:r>
            <a:r>
              <a:rPr lang="en-US" altLang="zh-CN" sz="2000" kern="0" dirty="0"/>
              <a:t>ACK</a:t>
            </a:r>
            <a:r>
              <a:rPr lang="zh-CN" altLang="en-US" sz="2000" kern="0" dirty="0"/>
              <a:t>被丢弃</a:t>
            </a:r>
            <a:endParaRPr lang="en-US" altLang="zh-CN" sz="2000" kern="0" dirty="0"/>
          </a:p>
          <a:p>
            <a:pPr lvl="1"/>
            <a:r>
              <a:rPr lang="en-US" altLang="zh-CN" sz="1600" kern="0" dirty="0"/>
              <a:t>Active: ESTABLISHED, Passive: SYN_RCVD</a:t>
            </a:r>
          </a:p>
        </p:txBody>
      </p:sp>
    </p:spTree>
    <p:extLst>
      <p:ext uri="{BB962C8B-B14F-4D97-AF65-F5344CB8AC3E}">
        <p14:creationId xmlns:p14="http://schemas.microsoft.com/office/powerpoint/2010/main" val="377115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68941-C8F7-4228-B9E6-FB46E913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有丢包时的连接断开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4B888C-D62F-4FEC-AE8F-EFD9EF639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76AF14-EC00-4424-BE0F-F60AA85F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15" y="1268760"/>
            <a:ext cx="5863840" cy="266244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F1006A9-E289-498A-A789-7C436B26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585" y="4156680"/>
            <a:ext cx="4709160" cy="21793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被动关闭连接</a:t>
            </a:r>
            <a:endParaRPr lang="en-US" altLang="zh-CN" sz="2000" dirty="0"/>
          </a:p>
          <a:p>
            <a:r>
              <a:rPr lang="en-US" altLang="zh-CN" sz="1800" dirty="0"/>
              <a:t>Case #3: </a:t>
            </a:r>
            <a:r>
              <a:rPr lang="zh-CN" altLang="en-US" sz="1800" dirty="0"/>
              <a:t>发送的</a:t>
            </a:r>
            <a:r>
              <a:rPr lang="en-US" altLang="zh-CN" sz="1800" dirty="0"/>
              <a:t>FIN_2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FIN_WAIT_2, Passive: LAST_ACK</a:t>
            </a:r>
          </a:p>
          <a:p>
            <a:r>
              <a:rPr lang="en-US" altLang="zh-CN" sz="1800" dirty="0"/>
              <a:t>Case #4: </a:t>
            </a:r>
            <a:r>
              <a:rPr lang="zh-CN" altLang="en-US" sz="1800" dirty="0"/>
              <a:t>对方发送的</a:t>
            </a:r>
            <a:r>
              <a:rPr lang="en-US" altLang="zh-CN" sz="1800" dirty="0"/>
              <a:t>ACK_2</a:t>
            </a:r>
            <a:r>
              <a:rPr lang="zh-CN" altLang="en-US" sz="1800" dirty="0"/>
              <a:t>被丢弃</a:t>
            </a:r>
            <a:endParaRPr lang="en-US" altLang="zh-CN" sz="1800" dirty="0"/>
          </a:p>
          <a:p>
            <a:pPr lvl="1"/>
            <a:r>
              <a:rPr lang="en-US" altLang="zh-CN" sz="1600" dirty="0"/>
              <a:t>Active: TIME_WAIT, Passive: LAST_ACK</a:t>
            </a:r>
            <a:endParaRPr lang="zh-CN" altLang="en-US" sz="16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667DDD7-77EA-4FA0-BE1A-8D5883D9916D}"/>
              </a:ext>
            </a:extLst>
          </p:cNvPr>
          <p:cNvSpPr txBox="1">
            <a:spLocks/>
          </p:cNvSpPr>
          <p:nvPr/>
        </p:nvSpPr>
        <p:spPr bwMode="auto">
          <a:xfrm>
            <a:off x="0" y="4156680"/>
            <a:ext cx="4572000" cy="217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kern="0" dirty="0"/>
              <a:t>主动关闭连接</a:t>
            </a:r>
            <a:endParaRPr lang="en-US" altLang="zh-CN" sz="2000" kern="0" dirty="0"/>
          </a:p>
          <a:p>
            <a:r>
              <a:rPr lang="en-US" altLang="zh-CN" sz="1800" kern="0" dirty="0"/>
              <a:t>Case #1: </a:t>
            </a:r>
            <a:r>
              <a:rPr lang="zh-CN" altLang="en-US" sz="1800" kern="0" dirty="0"/>
              <a:t>发送的</a:t>
            </a:r>
            <a:r>
              <a:rPr lang="en-US" altLang="zh-CN" sz="1800" kern="0" dirty="0"/>
              <a:t>FIN_1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ESTABLISHED</a:t>
            </a:r>
          </a:p>
          <a:p>
            <a:r>
              <a:rPr lang="en-US" altLang="zh-CN" sz="1800" kern="0" dirty="0"/>
              <a:t>Case #2: </a:t>
            </a:r>
            <a:r>
              <a:rPr lang="zh-CN" altLang="en-US" sz="1800" kern="0" dirty="0"/>
              <a:t>对方发送的</a:t>
            </a:r>
            <a:r>
              <a:rPr lang="en-US" altLang="zh-CN" sz="1800" kern="0" dirty="0"/>
              <a:t>ACK_1</a:t>
            </a:r>
            <a:r>
              <a:rPr lang="zh-CN" altLang="en-US" sz="1800" kern="0" dirty="0"/>
              <a:t>被丢弃</a:t>
            </a:r>
            <a:endParaRPr lang="en-US" altLang="zh-CN" sz="1800" kern="0" dirty="0"/>
          </a:p>
          <a:p>
            <a:pPr lvl="1"/>
            <a:r>
              <a:rPr lang="en-US" altLang="zh-CN" sz="1600" kern="0" dirty="0"/>
              <a:t>Active: FIN_WAIT_1, Passive: CLOSE_WAIT</a:t>
            </a:r>
          </a:p>
        </p:txBody>
      </p:sp>
    </p:spTree>
    <p:extLst>
      <p:ext uri="{BB962C8B-B14F-4D97-AF65-F5344CB8AC3E}">
        <p14:creationId xmlns:p14="http://schemas.microsoft.com/office/powerpoint/2010/main" val="14116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8207B-356D-4240-BDA4-A5A2BA82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如何处理网络丢包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F7DB0-7683-4A3A-9EEA-B42067AE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000" dirty="0"/>
              <a:t>由发送数据</a:t>
            </a:r>
            <a:r>
              <a:rPr lang="en-US" altLang="zh-CN" sz="2000" dirty="0"/>
              <a:t>(</a:t>
            </a:r>
            <a:r>
              <a:rPr lang="zh-CN" altLang="en-US" sz="2000" dirty="0"/>
              <a:t>包括</a:t>
            </a:r>
            <a:r>
              <a:rPr lang="en-US" altLang="zh-CN" sz="2000" dirty="0"/>
              <a:t>SYN</a:t>
            </a:r>
            <a:r>
              <a:rPr lang="zh-CN" altLang="en-US" sz="2000" dirty="0"/>
              <a:t>和</a:t>
            </a:r>
            <a:r>
              <a:rPr lang="en-US" altLang="zh-CN" sz="2000" dirty="0"/>
              <a:t>FIN)</a:t>
            </a:r>
            <a:r>
              <a:rPr lang="zh-CN" altLang="en-US" sz="2000" dirty="0"/>
              <a:t>的一方负责重传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连接建立和断开时的丢包只能超时重传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数据传输过程中的丢包，满足快速重传条件的，可以快速重传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其在第一次发送时已经改变了状态</a:t>
            </a:r>
            <a:endParaRPr lang="en-US" altLang="zh-CN" sz="16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接收方按正常流程处理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其不能区分是否为重传数据包</a:t>
            </a:r>
            <a:endParaRPr lang="en-US" altLang="zh-CN" sz="16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如果是</a:t>
            </a:r>
            <a:r>
              <a:rPr lang="en-US" altLang="zh-CN" sz="2000" dirty="0"/>
              <a:t>ACK</a:t>
            </a:r>
            <a:r>
              <a:rPr lang="zh-CN" altLang="en-US" sz="2000" dirty="0"/>
              <a:t>包被丢弃</a:t>
            </a:r>
            <a:endParaRPr lang="en-US" altLang="zh-CN" sz="20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发送方重传该数据包，不需要切换状态</a:t>
            </a:r>
            <a:endParaRPr lang="en-US" altLang="zh-CN" sz="1800" dirty="0"/>
          </a:p>
          <a:p>
            <a:pPr lvl="1">
              <a:lnSpc>
                <a:spcPct val="140000"/>
              </a:lnSpc>
            </a:pPr>
            <a:r>
              <a:rPr lang="zh-CN" altLang="en-US" sz="1800" dirty="0"/>
              <a:t>接收方相当于多次接收了该数据包，不切换状态，但要检查该数据包是否合法并回复</a:t>
            </a:r>
            <a:r>
              <a:rPr lang="en-US" altLang="zh-CN" sz="1800" dirty="0"/>
              <a:t>ACK</a:t>
            </a:r>
            <a:r>
              <a:rPr lang="zh-CN" altLang="en-US" sz="1800" dirty="0"/>
              <a:t>，包括：是否能够触发切换到该状态，</a:t>
            </a:r>
            <a:r>
              <a:rPr lang="en-US" altLang="zh-CN" sz="1800" dirty="0"/>
              <a:t>seq/ack</a:t>
            </a:r>
            <a:r>
              <a:rPr lang="zh-CN" altLang="en-US" sz="1800" dirty="0"/>
              <a:t>是否正确</a:t>
            </a:r>
            <a:endParaRPr lang="en-US" altLang="zh-CN" sz="1800" dirty="0"/>
          </a:p>
          <a:p>
            <a:pPr>
              <a:lnSpc>
                <a:spcPct val="140000"/>
              </a:lnSpc>
            </a:pPr>
            <a:r>
              <a:rPr lang="zh-CN" altLang="en-US" sz="2000" dirty="0"/>
              <a:t>如果既包含数据</a:t>
            </a:r>
            <a:r>
              <a:rPr lang="en-US" altLang="zh-CN" sz="2000" dirty="0"/>
              <a:t>/SYN/FIN</a:t>
            </a:r>
            <a:r>
              <a:rPr lang="zh-CN" altLang="en-US" sz="2000" dirty="0"/>
              <a:t>，又包含新的</a:t>
            </a:r>
            <a:r>
              <a:rPr lang="en-US" altLang="zh-CN" sz="2000" dirty="0"/>
              <a:t>ACK</a:t>
            </a:r>
            <a:r>
              <a:rPr lang="zh-CN" altLang="en-US" sz="2000" dirty="0"/>
              <a:t>，。。。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4AF33-4340-4BFF-B21E-B85D3372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573486" y="1719943"/>
            <a:ext cx="3352800" cy="566057"/>
          </a:xfrm>
          <a:prstGeom prst="wedgeRoundRectCallout">
            <a:avLst>
              <a:gd name="adj1" fmla="val -43910"/>
              <a:gd name="adj2" fmla="val 740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本次实验不需要实现快速重传</a:t>
            </a:r>
          </a:p>
        </p:txBody>
      </p:sp>
    </p:spTree>
    <p:extLst>
      <p:ext uri="{BB962C8B-B14F-4D97-AF65-F5344CB8AC3E}">
        <p14:creationId xmlns:p14="http://schemas.microsoft.com/office/powerpoint/2010/main" val="49639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22568</TotalTime>
  <Words>1187</Words>
  <Application>Microsoft Office PowerPoint</Application>
  <PresentationFormat>全屏显示(4:3)</PresentationFormat>
  <Paragraphs>143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黑体</vt:lpstr>
      <vt:lpstr>Arial</vt:lpstr>
      <vt:lpstr>Arial Black</vt:lpstr>
      <vt:lpstr>Calibri</vt:lpstr>
      <vt:lpstr>DejaVu Sans Mono</vt:lpstr>
      <vt:lpstr>Times New Roman</vt:lpstr>
      <vt:lpstr>Wingdings</vt:lpstr>
      <vt:lpstr>Pixel</vt:lpstr>
      <vt:lpstr>自定义设计方案</vt:lpstr>
      <vt:lpstr>网络传输机制实验三</vt:lpstr>
      <vt:lpstr>主要内容</vt:lpstr>
      <vt:lpstr>网络传输机制实验</vt:lpstr>
      <vt:lpstr>网络丢包(Packet Drop vs Packet Loss)</vt:lpstr>
      <vt:lpstr>超时重传机制</vt:lpstr>
      <vt:lpstr>发生丢包的位置</vt:lpstr>
      <vt:lpstr>有丢包时的连接建立</vt:lpstr>
      <vt:lpstr>有丢包时的连接断开</vt:lpstr>
      <vt:lpstr>如何处理网络丢包</vt:lpstr>
      <vt:lpstr>发送队列</vt:lpstr>
      <vt:lpstr>接收队列</vt:lpstr>
      <vt:lpstr>超时重传实现</vt:lpstr>
      <vt:lpstr>TCP实验内容</vt:lpstr>
      <vt:lpstr>附件文件列表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2914</cp:revision>
  <dcterms:created xsi:type="dcterms:W3CDTF">2017-02-15T05:09:36Z</dcterms:created>
  <dcterms:modified xsi:type="dcterms:W3CDTF">2020-06-16T10:47:02Z</dcterms:modified>
</cp:coreProperties>
</file>