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56" r:id="rId3"/>
    <p:sldId id="397" r:id="rId4"/>
    <p:sldId id="346" r:id="rId5"/>
    <p:sldId id="393" r:id="rId6"/>
    <p:sldId id="357" r:id="rId7"/>
    <p:sldId id="356" r:id="rId8"/>
    <p:sldId id="361" r:id="rId9"/>
    <p:sldId id="375" r:id="rId10"/>
    <p:sldId id="394" r:id="rId11"/>
    <p:sldId id="376" r:id="rId12"/>
    <p:sldId id="377" r:id="rId13"/>
    <p:sldId id="378" r:id="rId14"/>
    <p:sldId id="380" r:id="rId15"/>
    <p:sldId id="385" r:id="rId16"/>
    <p:sldId id="379" r:id="rId17"/>
    <p:sldId id="381" r:id="rId18"/>
    <p:sldId id="368" r:id="rId19"/>
    <p:sldId id="386" r:id="rId20"/>
    <p:sldId id="369" r:id="rId21"/>
    <p:sldId id="370" r:id="rId22"/>
    <p:sldId id="389" r:id="rId23"/>
    <p:sldId id="371" r:id="rId24"/>
    <p:sldId id="372" r:id="rId25"/>
    <p:sldId id="396" r:id="rId26"/>
    <p:sldId id="258" r:id="rId27"/>
    <p:sldId id="264" r:id="rId28"/>
    <p:sldId id="265" r:id="rId29"/>
    <p:sldId id="400" r:id="rId30"/>
    <p:sldId id="401" r:id="rId31"/>
    <p:sldId id="403" r:id="rId32"/>
    <p:sldId id="40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A6080E-6C06-4E0E-A87D-04D6E68143B4}">
          <p14:sldIdLst>
            <p14:sldId id="256"/>
            <p14:sldId id="397"/>
            <p14:sldId id="346"/>
            <p14:sldId id="393"/>
            <p14:sldId id="357"/>
            <p14:sldId id="356"/>
            <p14:sldId id="361"/>
            <p14:sldId id="375"/>
            <p14:sldId id="394"/>
            <p14:sldId id="376"/>
            <p14:sldId id="377"/>
            <p14:sldId id="378"/>
            <p14:sldId id="380"/>
            <p14:sldId id="385"/>
            <p14:sldId id="379"/>
            <p14:sldId id="381"/>
            <p14:sldId id="368"/>
            <p14:sldId id="386"/>
            <p14:sldId id="369"/>
            <p14:sldId id="370"/>
            <p14:sldId id="389"/>
            <p14:sldId id="371"/>
            <p14:sldId id="372"/>
            <p14:sldId id="396"/>
            <p14:sldId id="258"/>
            <p14:sldId id="264"/>
            <p14:sldId id="265"/>
            <p14:sldId id="400"/>
            <p14:sldId id="401"/>
            <p14:sldId id="403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4" autoAdjust="0"/>
  </p:normalViewPr>
  <p:slideViewPr>
    <p:cSldViewPr snapToGrid="0">
      <p:cViewPr varScale="1">
        <p:scale>
          <a:sx n="69" d="100"/>
          <a:sy n="69" d="100"/>
        </p:scale>
        <p:origin x="179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2020-4-8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0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顾名思义：控制延迟而不是队列长度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42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88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3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8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5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3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1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这三个因素共同造成了</a:t>
            </a:r>
            <a:r>
              <a:rPr lang="en-US" altLang="zh-CN" dirty="0"/>
              <a:t>BB</a:t>
            </a:r>
            <a:r>
              <a:rPr lang="zh-CN" altLang="en-US" dirty="0"/>
              <a:t>问题，三个因素缺一不可，其中第</a:t>
            </a:r>
            <a:r>
              <a:rPr lang="en-US" altLang="zh-CN" dirty="0"/>
              <a:t>3</a:t>
            </a:r>
            <a:r>
              <a:rPr lang="zh-CN" altLang="en-US" dirty="0"/>
              <a:t>个比较隐晦。三个角度均可以独立解决</a:t>
            </a:r>
            <a:r>
              <a:rPr lang="en-US" altLang="zh-CN" dirty="0"/>
              <a:t>BB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6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75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在发现</a:t>
            </a:r>
            <a:r>
              <a:rPr lang="en-US" altLang="zh-CN" dirty="0"/>
              <a:t>BufferBloat</a:t>
            </a:r>
            <a:r>
              <a:rPr lang="zh-CN" altLang="en-US" dirty="0"/>
              <a:t>问题之前就被提出来，目的是解决高延迟问题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4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2020-4-8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queue.acm.org/detail.cfm?id=2209336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rvalds/linu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数据包队列管理实验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现实中的队列设置问题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</p:spPr>
            <p:txBody>
              <a:bodyPr/>
              <a:lstStyle/>
              <a:p>
                <a:r>
                  <a:rPr lang="zh-CN" altLang="en-US" dirty="0"/>
                  <a:t>现实中的队列大小通常设置的比理论值大很多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现实网络中的并发流不一定是异步的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现实中也有很多短流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设备商将队列扩容的目的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网络负载较大时，降低丢包率，优化</a:t>
                </a:r>
                <a:r>
                  <a:rPr lang="en-US" altLang="zh-CN" dirty="0" err="1"/>
                  <a:t>QoS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通过工程手段优化</a:t>
                </a:r>
                <a:r>
                  <a:rPr lang="en-US" altLang="zh-CN" dirty="0"/>
                  <a:t>TCP</a:t>
                </a:r>
                <a:r>
                  <a:rPr lang="zh-CN" altLang="en-US" dirty="0"/>
                  <a:t>传输速率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𝑙𝑜𝑠𝑠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现实中的队列大小设置会面临两个问题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队列过小 </a:t>
                </a:r>
                <a:r>
                  <a:rPr lang="en-US" altLang="zh-CN" dirty="0"/>
                  <a:t>(under-buffered): </a:t>
                </a:r>
                <a:r>
                  <a:rPr lang="zh-CN" altLang="en-US" dirty="0"/>
                  <a:t>数据中心网络的</a:t>
                </a:r>
                <a:r>
                  <a:rPr lang="en-US" altLang="zh-CN" dirty="0"/>
                  <a:t>TCP-</a:t>
                </a:r>
                <a:r>
                  <a:rPr lang="en-US" altLang="zh-CN" dirty="0" err="1"/>
                  <a:t>Incast</a:t>
                </a:r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队列过大 </a:t>
                </a:r>
                <a:r>
                  <a:rPr lang="en-US" altLang="zh-CN" dirty="0"/>
                  <a:t>(over-buffered): </a:t>
                </a:r>
                <a:r>
                  <a:rPr lang="zh-CN" altLang="en-US" dirty="0"/>
                  <a:t>广域网边缘的</a:t>
                </a:r>
                <a:r>
                  <a:rPr lang="en-US" altLang="zh-CN" dirty="0"/>
                  <a:t>BufferBloat</a:t>
                </a:r>
                <a:r>
                  <a:rPr lang="zh-CN" altLang="en-US" dirty="0"/>
                  <a:t>问题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Picture 85" descr="server-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2209" y="5796862"/>
            <a:ext cx="915278" cy="974328"/>
          </a:xfrm>
          <a:prstGeom prst="rect">
            <a:avLst/>
          </a:prstGeom>
        </p:spPr>
      </p:pic>
      <p:pic>
        <p:nvPicPr>
          <p:cNvPr id="6" name="Picture 86" descr="server-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087" y="4577662"/>
            <a:ext cx="915278" cy="974328"/>
          </a:xfrm>
          <a:prstGeom prst="rect">
            <a:avLst/>
          </a:prstGeom>
        </p:spPr>
      </p:pic>
      <p:pic>
        <p:nvPicPr>
          <p:cNvPr id="7" name="Picture 87" descr="server-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087" y="3298534"/>
            <a:ext cx="915278" cy="974328"/>
          </a:xfrm>
          <a:prstGeom prst="rect">
            <a:avLst/>
          </a:prstGeom>
        </p:spPr>
      </p:pic>
      <p:pic>
        <p:nvPicPr>
          <p:cNvPr id="8" name="Picture 88" descr="server-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087" y="1920006"/>
            <a:ext cx="915278" cy="974328"/>
          </a:xfrm>
          <a:prstGeom prst="rect">
            <a:avLst/>
          </a:prstGeom>
        </p:spPr>
      </p:pic>
      <p:pic>
        <p:nvPicPr>
          <p:cNvPr id="9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flipH="1">
            <a:off x="4275718" y="4016973"/>
            <a:ext cx="1643349" cy="692945"/>
          </a:xfrm>
        </p:spPr>
      </p:pic>
      <p:pic>
        <p:nvPicPr>
          <p:cNvPr id="10" name="Picture 4" descr="server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4566" y="3828528"/>
            <a:ext cx="1148799" cy="110284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flipV="1">
            <a:off x="5690467" y="436344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6"/>
          <p:cNvCxnSpPr/>
          <p:nvPr/>
        </p:nvCxnSpPr>
        <p:spPr>
          <a:xfrm>
            <a:off x="2601074" y="249029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/>
          <p:nvPr/>
        </p:nvCxnSpPr>
        <p:spPr>
          <a:xfrm>
            <a:off x="2601074" y="3785698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/>
          <p:cNvCxnSpPr/>
          <p:nvPr/>
        </p:nvCxnSpPr>
        <p:spPr>
          <a:xfrm flipV="1">
            <a:off x="2601074" y="4408990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8"/>
          <p:cNvCxnSpPr/>
          <p:nvPr/>
        </p:nvCxnSpPr>
        <p:spPr>
          <a:xfrm flipV="1">
            <a:off x="2600196" y="448519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1"/>
          <p:cNvGrpSpPr>
            <a:grpSpLocks/>
          </p:cNvGrpSpPr>
          <p:nvPr/>
        </p:nvGrpSpPr>
        <p:grpSpPr bwMode="auto">
          <a:xfrm>
            <a:off x="4410965" y="406053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7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en-US">
                <a:solidFill>
                  <a:srgbClr val="333399"/>
                </a:solidFill>
                <a:latin typeface="Calibri"/>
              </a:endParaRPr>
            </a:p>
          </p:txBody>
        </p:sp>
        <p:sp>
          <p:nvSpPr>
            <p:cNvPr id="18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0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1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2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2390141" y="223173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4" name="Rectangle 163"/>
          <p:cNvSpPr>
            <a:spLocks noChangeArrowheads="1"/>
          </p:cNvSpPr>
          <p:nvPr/>
        </p:nvSpPr>
        <p:spPr bwMode="auto">
          <a:xfrm>
            <a:off x="2161541" y="224697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5" name="Rectangle 163"/>
          <p:cNvSpPr>
            <a:spLocks noChangeArrowheads="1"/>
          </p:cNvSpPr>
          <p:nvPr/>
        </p:nvSpPr>
        <p:spPr bwMode="auto">
          <a:xfrm>
            <a:off x="23901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6" name="Rectangle 163"/>
          <p:cNvSpPr>
            <a:spLocks noChangeArrowheads="1"/>
          </p:cNvSpPr>
          <p:nvPr/>
        </p:nvSpPr>
        <p:spPr bwMode="auto">
          <a:xfrm>
            <a:off x="21615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7" name="Rectangle 163"/>
          <p:cNvSpPr>
            <a:spLocks noChangeArrowheads="1"/>
          </p:cNvSpPr>
          <p:nvPr/>
        </p:nvSpPr>
        <p:spPr bwMode="auto">
          <a:xfrm>
            <a:off x="23901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8" name="Rectangle 163"/>
          <p:cNvSpPr>
            <a:spLocks noChangeArrowheads="1"/>
          </p:cNvSpPr>
          <p:nvPr/>
        </p:nvSpPr>
        <p:spPr bwMode="auto">
          <a:xfrm>
            <a:off x="21615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9" name="Rectangle 163"/>
          <p:cNvSpPr>
            <a:spLocks noChangeArrowheads="1"/>
          </p:cNvSpPr>
          <p:nvPr/>
        </p:nvSpPr>
        <p:spPr bwMode="auto">
          <a:xfrm>
            <a:off x="23901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30" name="Rectangle 163"/>
          <p:cNvSpPr>
            <a:spLocks noChangeArrowheads="1"/>
          </p:cNvSpPr>
          <p:nvPr/>
        </p:nvSpPr>
        <p:spPr bwMode="auto">
          <a:xfrm>
            <a:off x="21615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pic>
        <p:nvPicPr>
          <p:cNvPr id="31" name="Picture 98" descr="bang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65" y="3603334"/>
            <a:ext cx="1524000" cy="1524000"/>
          </a:xfrm>
          <a:prstGeom prst="rect">
            <a:avLst/>
          </a:prstGeom>
        </p:spPr>
      </p:pic>
      <p:grpSp>
        <p:nvGrpSpPr>
          <p:cNvPr id="32" name="Group 102"/>
          <p:cNvGrpSpPr/>
          <p:nvPr/>
        </p:nvGrpSpPr>
        <p:grpSpPr>
          <a:xfrm>
            <a:off x="3037609" y="6041734"/>
            <a:ext cx="2743200" cy="461665"/>
            <a:chOff x="2743200" y="5418892"/>
            <a:chExt cx="2743200" cy="461665"/>
          </a:xfrm>
        </p:grpSpPr>
        <p:sp>
          <p:nvSpPr>
            <p:cNvPr id="33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F0000"/>
                  </a:solidFill>
                  <a:latin typeface="Calibri"/>
                  <a:ea typeface="Arial" charset="0"/>
                  <a:cs typeface="Arial"/>
                </a:rPr>
                <a:t>TCP timeout</a:t>
              </a:r>
              <a:endParaRPr lang="en-US" sz="20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34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5" name="TextBox 40"/>
          <p:cNvSpPr txBox="1"/>
          <p:nvPr/>
        </p:nvSpPr>
        <p:spPr>
          <a:xfrm>
            <a:off x="370609" y="216720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1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370609" y="345093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2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70609" y="4746334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3</a:t>
            </a:r>
          </a:p>
        </p:txBody>
      </p:sp>
      <p:sp>
        <p:nvSpPr>
          <p:cNvPr id="38" name="TextBox 44"/>
          <p:cNvSpPr txBox="1"/>
          <p:nvPr/>
        </p:nvSpPr>
        <p:spPr>
          <a:xfrm>
            <a:off x="370609" y="596553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4</a:t>
            </a:r>
          </a:p>
        </p:txBody>
      </p:sp>
      <p:sp>
        <p:nvSpPr>
          <p:cNvPr id="39" name="TextBox 45"/>
          <p:cNvSpPr txBox="1"/>
          <p:nvPr/>
        </p:nvSpPr>
        <p:spPr>
          <a:xfrm>
            <a:off x="7461801" y="492711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Aggregator</a:t>
            </a:r>
          </a:p>
        </p:txBody>
      </p:sp>
      <p:grpSp>
        <p:nvGrpSpPr>
          <p:cNvPr id="40" name="Group 47"/>
          <p:cNvGrpSpPr/>
          <p:nvPr/>
        </p:nvGrpSpPr>
        <p:grpSpPr>
          <a:xfrm>
            <a:off x="5538770" y="4955364"/>
            <a:ext cx="2590800" cy="1849457"/>
            <a:chOff x="5410200" y="4837093"/>
            <a:chExt cx="2590800" cy="1849457"/>
          </a:xfrm>
        </p:grpSpPr>
        <p:sp>
          <p:nvSpPr>
            <p:cNvPr id="41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= 200 ms</a:t>
              </a:r>
            </a:p>
            <a:p>
              <a:pPr defTabSz="914400"/>
              <a:endParaRPr lang="en-US" b="1" dirty="0">
                <a:solidFill>
                  <a:srgbClr val="FF0000"/>
                </a:solidFill>
                <a:latin typeface="Calibri"/>
              </a:endParaRPr>
            </a:p>
            <a:p>
              <a:pPr defTabSz="914400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Picture 46" descr="hourglass_3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3" name="TextBox 48"/>
          <p:cNvSpPr txBox="1"/>
          <p:nvPr/>
        </p:nvSpPr>
        <p:spPr>
          <a:xfrm>
            <a:off x="4065223" y="1040336"/>
            <a:ext cx="5029200" cy="249299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交换机队列一般较小，且多个接口共享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Incast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多个向一个发送，导致交换机出端口队列占满 </a:t>
            </a:r>
            <a:r>
              <a:rPr lang="en-US" altLang="zh-CN" sz="2000" dirty="0">
                <a:solidFill>
                  <a:prstClr val="black"/>
                </a:solidFill>
                <a:ea typeface="Arial" charset="0"/>
                <a:cs typeface="Arial"/>
              </a:rPr>
              <a:t>[Phanishayee2008]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alibri"/>
                <a:cs typeface="Arial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cs typeface="Arial"/>
              </a:rPr>
              <a:t>该问题在数据中心网络中普遍存在：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cs typeface="Arial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cs typeface="Arial"/>
              </a:rPr>
              <a:t>搜索、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cs typeface="Arial"/>
              </a:rPr>
              <a:t>MapReduce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cs typeface="Arial"/>
              </a:rPr>
              <a:t>等</a:t>
            </a:r>
            <a:endParaRPr lang="en-US" sz="16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62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导致吞吐率下降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6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82545"/>
              </p:ext>
            </p:extLst>
          </p:nvPr>
        </p:nvGraphicFramePr>
        <p:xfrm>
          <a:off x="6950780" y="1801885"/>
          <a:ext cx="19465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Setup</a:t>
                      </a:r>
                    </a:p>
                  </a:txBody>
                  <a:tcPr>
                    <a:solidFill>
                      <a:srgbClr val="9A5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1Gbps Ethernet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Unmodified 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S50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1MB Block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05" y="1487560"/>
            <a:ext cx="6578600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383667" y="2676598"/>
            <a:ext cx="1182688" cy="461962"/>
          </a:xfrm>
          <a:prstGeom prst="rect">
            <a:avLst/>
          </a:prstGeom>
          <a:solidFill>
            <a:srgbClr val="9A523E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a typeface="宋体" charset="-122"/>
              </a:rPr>
              <a:t>Collapse</a:t>
            </a:r>
            <a:r>
              <a:rPr lang="en-US" altLang="zh-CN" dirty="0">
                <a:solidFill>
                  <a:schemeClr val="bg1"/>
                </a:solidFill>
                <a:ea typeface="宋体" charset="-122"/>
              </a:rPr>
              <a:t>!</a:t>
            </a:r>
          </a:p>
        </p:txBody>
      </p:sp>
      <p:cxnSp>
        <p:nvCxnSpPr>
          <p:cNvPr id="9" name="Straight Arrow Connector 6"/>
          <p:cNvCxnSpPr/>
          <p:nvPr/>
        </p:nvCxnSpPr>
        <p:spPr>
          <a:xfrm rot="10800000" flipV="1">
            <a:off x="2745492" y="3122685"/>
            <a:ext cx="639763" cy="4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51555" y="4820085"/>
            <a:ext cx="8229600" cy="12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altLang="zh-CN" kern="0"/>
              <a:t> TCP Incast</a:t>
            </a:r>
            <a:r>
              <a:rPr lang="zh-CN" altLang="en-US" kern="0"/>
              <a:t>造成传输下降的主要原因</a:t>
            </a:r>
            <a:endParaRPr lang="en-GB" altLang="zh-CN" kern="0"/>
          </a:p>
          <a:p>
            <a:pPr lvl="1"/>
            <a:r>
              <a:rPr lang="zh-CN" altLang="en-US" kern="0"/>
              <a:t>粗粒度、低效率的</a:t>
            </a:r>
            <a:r>
              <a:rPr lang="en-GB" altLang="zh-CN" kern="0"/>
              <a:t>TCP</a:t>
            </a:r>
            <a:r>
              <a:rPr lang="zh-CN" altLang="en-US" kern="0"/>
              <a:t>丢包恢复机制 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6638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增大队列解决</a:t>
            </a:r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6236"/>
            <a:ext cx="8229600" cy="1263585"/>
          </a:xfrm>
        </p:spPr>
        <p:txBody>
          <a:bodyPr/>
          <a:lstStyle/>
          <a:p>
            <a:r>
              <a:rPr lang="zh-CN" altLang="en-US" dirty="0"/>
              <a:t>优势：可以支持多更</a:t>
            </a:r>
            <a:r>
              <a:rPr lang="en-US" altLang="zh-CN" dirty="0" err="1"/>
              <a:t>Incast</a:t>
            </a:r>
            <a:r>
              <a:rPr lang="zh-CN" altLang="en-US" dirty="0"/>
              <a:t>服务器数量</a:t>
            </a:r>
            <a:endParaRPr lang="en-US" altLang="zh-CN" dirty="0"/>
          </a:p>
          <a:p>
            <a:r>
              <a:rPr lang="zh-CN" altLang="en-US" dirty="0"/>
              <a:t>劣势：队列硬件（</a:t>
            </a:r>
            <a:r>
              <a:rPr lang="en-US" altLang="zh-CN" dirty="0"/>
              <a:t>SRAM</a:t>
            </a:r>
            <a:r>
              <a:rPr lang="zh-CN" altLang="en-US" dirty="0"/>
              <a:t>）价格较高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14" descr="05_vary_buffer_size_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145" y="1654608"/>
            <a:ext cx="49180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67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599065"/>
          </a:xfrm>
        </p:spPr>
        <p:txBody>
          <a:bodyPr/>
          <a:lstStyle/>
          <a:p>
            <a:r>
              <a:rPr lang="en-US" altLang="zh-CN" sz="2000" dirty="0"/>
              <a:t>BufferBloat</a:t>
            </a:r>
            <a:r>
              <a:rPr lang="zh-CN" altLang="en-US" sz="2000" dirty="0"/>
              <a:t>是指数据包在缓冲区中存留时间过长引起的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延迟过大</a:t>
            </a:r>
            <a:r>
              <a:rPr lang="zh-CN" altLang="en-US" sz="2000" dirty="0"/>
              <a:t>问题</a:t>
            </a:r>
            <a:r>
              <a:rPr lang="en-US" altLang="zh-CN" sz="2000" dirty="0"/>
              <a:t>[</a:t>
            </a:r>
            <a:r>
              <a:rPr lang="en-GB" altLang="zh-CN" sz="2000" dirty="0"/>
              <a:t>Gettys2011</a:t>
            </a:r>
            <a:r>
              <a:rPr lang="en-US" altLang="zh-CN" sz="2000" dirty="0"/>
              <a:t>]</a:t>
            </a:r>
            <a:endParaRPr lang="zh-CN" altLang="en-US" sz="2000" dirty="0"/>
          </a:p>
          <a:p>
            <a:r>
              <a:rPr lang="en-US" altLang="zh-CN" sz="2000" dirty="0"/>
              <a:t>BufferBloat</a:t>
            </a:r>
            <a:r>
              <a:rPr lang="zh-CN" altLang="en-US" sz="2000" dirty="0"/>
              <a:t>发生在</a:t>
            </a:r>
            <a:endParaRPr lang="en-US" altLang="zh-CN" sz="2000" dirty="0"/>
          </a:p>
          <a:p>
            <a:pPr lvl="1"/>
            <a:r>
              <a:rPr lang="zh-CN" altLang="en-US" sz="1600" dirty="0"/>
              <a:t>网络负载较重的时间段，（不会一直持续）</a:t>
            </a:r>
            <a:endParaRPr lang="en-US" altLang="zh-CN" sz="1600" dirty="0"/>
          </a:p>
          <a:p>
            <a:pPr lvl="1"/>
            <a:r>
              <a:rPr lang="zh-CN" altLang="en-US" sz="1600" dirty="0"/>
              <a:t>边缘网络，（该部分的队列大小更容易被错误配置）</a:t>
            </a:r>
            <a:endParaRPr lang="en-US" altLang="zh-CN" sz="1600" dirty="0"/>
          </a:p>
          <a:p>
            <a:pPr lvl="1"/>
            <a:r>
              <a:rPr lang="en-US" altLang="zh-CN" sz="1600" dirty="0"/>
              <a:t>3G/4G</a:t>
            </a:r>
            <a:r>
              <a:rPr lang="zh-CN" altLang="en-US" sz="1600" dirty="0"/>
              <a:t>网络，（运营商为了提升</a:t>
            </a:r>
            <a:r>
              <a:rPr lang="en-US" altLang="zh-CN" sz="1600" dirty="0" err="1"/>
              <a:t>QoS</a:t>
            </a:r>
            <a:r>
              <a:rPr lang="zh-CN" altLang="en-US" sz="1600" dirty="0"/>
              <a:t>等更容易部署大量队列）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3" y="4139690"/>
            <a:ext cx="7864921" cy="24495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95602" y="5025307"/>
            <a:ext cx="3595255" cy="1114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问题本质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573"/>
          <a:stretch/>
        </p:blipFill>
        <p:spPr>
          <a:xfrm>
            <a:off x="1315891" y="2215599"/>
            <a:ext cx="6013237" cy="330890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737FA6F-6C0B-44DC-915D-6201713392ED}"/>
              </a:ext>
            </a:extLst>
          </p:cNvPr>
          <p:cNvSpPr txBox="1"/>
          <p:nvPr/>
        </p:nvSpPr>
        <p:spPr>
          <a:xfrm>
            <a:off x="2695388" y="57943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单位时间内的数据包发送量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42C109-4AC3-4EF8-9F08-F59CF972602F}"/>
              </a:ext>
            </a:extLst>
          </p:cNvPr>
          <p:cNvSpPr txBox="1"/>
          <p:nvPr/>
        </p:nvSpPr>
        <p:spPr>
          <a:xfrm>
            <a:off x="992862" y="415536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吞吐率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E04F27-E938-4293-9164-6F1DFEFAE985}"/>
              </a:ext>
            </a:extLst>
          </p:cNvPr>
          <p:cNvSpPr txBox="1"/>
          <p:nvPr/>
        </p:nvSpPr>
        <p:spPr>
          <a:xfrm>
            <a:off x="992861" y="273978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延迟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7B56B9B-EC9B-4755-8630-2561B45EA03B}"/>
              </a:ext>
            </a:extLst>
          </p:cNvPr>
          <p:cNvGrpSpPr/>
          <p:nvPr/>
        </p:nvGrpSpPr>
        <p:grpSpPr>
          <a:xfrm>
            <a:off x="1520848" y="1895995"/>
            <a:ext cx="1569660" cy="3145207"/>
            <a:chOff x="1520848" y="1895995"/>
            <a:chExt cx="1569660" cy="3145207"/>
          </a:xfrm>
        </p:grpSpPr>
        <p:grpSp>
          <p:nvGrpSpPr>
            <p:cNvPr id="6" name="组合 5"/>
            <p:cNvGrpSpPr/>
            <p:nvPr/>
          </p:nvGrpSpPr>
          <p:grpSpPr>
            <a:xfrm>
              <a:off x="2225934" y="2670141"/>
              <a:ext cx="159488" cy="2371061"/>
              <a:chOff x="2647507" y="4253023"/>
              <a:chExt cx="159488" cy="237106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9D3A37A-3E6A-4D5C-B3E6-E3851C437484}"/>
                </a:ext>
              </a:extLst>
            </p:cNvPr>
            <p:cNvSpPr txBox="1"/>
            <p:nvPr/>
          </p:nvSpPr>
          <p:spPr>
            <a:xfrm>
              <a:off x="1520848" y="189599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资源利用不足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68D60B-7443-4F7F-8080-1F2F8C347CAA}"/>
              </a:ext>
            </a:extLst>
          </p:cNvPr>
          <p:cNvGrpSpPr/>
          <p:nvPr/>
        </p:nvGrpSpPr>
        <p:grpSpPr>
          <a:xfrm>
            <a:off x="2354191" y="2300809"/>
            <a:ext cx="1107996" cy="2740393"/>
            <a:chOff x="2354191" y="2300809"/>
            <a:chExt cx="1107996" cy="2740393"/>
          </a:xfrm>
        </p:grpSpPr>
        <p:grpSp>
          <p:nvGrpSpPr>
            <p:cNvPr id="12" name="组合 11"/>
            <p:cNvGrpSpPr/>
            <p:nvPr/>
          </p:nvGrpSpPr>
          <p:grpSpPr>
            <a:xfrm>
              <a:off x="2828445" y="2670141"/>
              <a:ext cx="159488" cy="2371061"/>
              <a:chOff x="2647507" y="4253023"/>
              <a:chExt cx="159488" cy="237106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67D4226-5BC0-4DCA-9158-ED628E36F321}"/>
                </a:ext>
              </a:extLst>
            </p:cNvPr>
            <p:cNvSpPr txBox="1"/>
            <p:nvPr/>
          </p:nvSpPr>
          <p:spPr>
            <a:xfrm>
              <a:off x="2354191" y="23008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最优情况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6D79AC8-B274-486E-A186-B3F56F785C5E}"/>
              </a:ext>
            </a:extLst>
          </p:cNvPr>
          <p:cNvGrpSpPr/>
          <p:nvPr/>
        </p:nvGrpSpPr>
        <p:grpSpPr>
          <a:xfrm>
            <a:off x="6013563" y="1956341"/>
            <a:ext cx="1107996" cy="3084861"/>
            <a:chOff x="6013563" y="1956341"/>
            <a:chExt cx="1107996" cy="3084861"/>
          </a:xfrm>
        </p:grpSpPr>
        <p:grpSp>
          <p:nvGrpSpPr>
            <p:cNvPr id="9" name="组合 8"/>
            <p:cNvGrpSpPr/>
            <p:nvPr/>
          </p:nvGrpSpPr>
          <p:grpSpPr>
            <a:xfrm>
              <a:off x="6503766" y="2670141"/>
              <a:ext cx="159488" cy="2371061"/>
              <a:chOff x="2647507" y="4253023"/>
              <a:chExt cx="159488" cy="237106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BB373E4-72DD-4A33-A2FE-B2BF37AB72D4}"/>
                </a:ext>
              </a:extLst>
            </p:cNvPr>
            <p:cNvSpPr txBox="1"/>
            <p:nvPr/>
          </p:nvSpPr>
          <p:spPr>
            <a:xfrm>
              <a:off x="6013563" y="1956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当前情况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设备的队列设置过大</a:t>
            </a:r>
            <a:endParaRPr lang="en-US" altLang="zh-CN" dirty="0"/>
          </a:p>
          <a:p>
            <a:pPr lvl="1"/>
            <a:r>
              <a:rPr lang="zh-CN" altLang="en-US" dirty="0"/>
              <a:t>很难精确计算需要多大</a:t>
            </a:r>
            <a:endParaRPr lang="en-US" altLang="zh-CN" dirty="0"/>
          </a:p>
          <a:p>
            <a:pPr lvl="1"/>
            <a:r>
              <a:rPr lang="zh-CN" altLang="en-US" dirty="0"/>
              <a:t>在成本允许的前提下，缓冲区远大越好</a:t>
            </a:r>
            <a:endParaRPr lang="en-US" altLang="zh-CN" dirty="0"/>
          </a:p>
          <a:p>
            <a:pPr lvl="2"/>
            <a:r>
              <a:rPr lang="en-US" altLang="zh-CN" dirty="0" err="1"/>
              <a:t>QoS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吞吐率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传输机制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传输协议的最初设计目标：改进吞吐率、优化带宽占用率</a:t>
            </a:r>
            <a:endParaRPr lang="en-US" altLang="zh-CN" dirty="0"/>
          </a:p>
          <a:p>
            <a:pPr lvl="1"/>
            <a:r>
              <a:rPr lang="zh-CN" altLang="en-US" dirty="0"/>
              <a:t>机制：</a:t>
            </a:r>
            <a:endParaRPr lang="en-US" altLang="zh-CN" dirty="0"/>
          </a:p>
          <a:p>
            <a:pPr lvl="2"/>
            <a:r>
              <a:rPr lang="zh-CN" altLang="en-US" dirty="0"/>
              <a:t>以丢包为拥塞控制信号</a:t>
            </a:r>
            <a:endParaRPr lang="en-US" altLang="zh-CN" dirty="0"/>
          </a:p>
          <a:p>
            <a:pPr lvl="2"/>
            <a:r>
              <a:rPr lang="zh-CN" altLang="en-US" dirty="0"/>
              <a:t>只要没丢包，就会试图增加窗口大小：增加吞吐率</a:t>
            </a:r>
            <a:endParaRPr lang="en-US" altLang="zh-CN" dirty="0"/>
          </a:p>
          <a:p>
            <a:pPr lvl="2"/>
            <a:r>
              <a:rPr lang="zh-CN" altLang="en-US" dirty="0"/>
              <a:t>当增大到</a:t>
            </a:r>
            <a:r>
              <a:rPr lang="en-US" altLang="zh-CN" dirty="0"/>
              <a:t>BDP</a:t>
            </a:r>
            <a:r>
              <a:rPr lang="zh-CN" altLang="en-US" dirty="0"/>
              <a:t>以后，窗口再增大，不会增加吞吐率，只会增加延迟</a:t>
            </a:r>
            <a:endParaRPr lang="en-US" altLang="zh-CN" dirty="0"/>
          </a:p>
          <a:p>
            <a:r>
              <a:rPr lang="zh-CN" altLang="en-US" dirty="0"/>
              <a:t>队列管理机制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5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默认队列管理机制：</a:t>
            </a:r>
            <a:r>
              <a:rPr lang="en-US" altLang="zh-CN" dirty="0"/>
              <a:t>Tail Drop (</a:t>
            </a:r>
            <a:r>
              <a:rPr lang="zh-CN" altLang="en-US" dirty="0"/>
              <a:t>尾部丢弃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当队列满时，将新到达的数据包丢弃</a:t>
            </a:r>
          </a:p>
          <a:p>
            <a:pPr lvl="1"/>
            <a:r>
              <a:rPr lang="zh-CN" altLang="en-US" dirty="0"/>
              <a:t>最简单的队列管理机制</a:t>
            </a:r>
          </a:p>
          <a:p>
            <a:r>
              <a:rPr lang="zh-CN" altLang="en-US" dirty="0"/>
              <a:t>原则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中间设备的功能尽可能简单，由端设备负责拥塞控制</a:t>
            </a:r>
          </a:p>
          <a:p>
            <a:r>
              <a:rPr lang="zh-CN" altLang="en-US" dirty="0"/>
              <a:t>通常和</a:t>
            </a:r>
            <a:r>
              <a:rPr lang="en-US" altLang="zh-CN" dirty="0"/>
              <a:t>FIFO</a:t>
            </a:r>
            <a:r>
              <a:rPr lang="zh-CN" altLang="en-US" dirty="0"/>
              <a:t>组合使用</a:t>
            </a:r>
          </a:p>
          <a:p>
            <a:pPr lvl="1"/>
            <a:r>
              <a:rPr lang="zh-CN" altLang="en-US" dirty="0"/>
              <a:t>是最简单的队列管理机制：不需要设置任何参数</a:t>
            </a:r>
          </a:p>
          <a:p>
            <a:pPr lvl="1"/>
            <a:r>
              <a:rPr lang="zh-CN" altLang="en-US" dirty="0"/>
              <a:t>也是目前应用最广泛的：简单意味着可靠</a:t>
            </a:r>
            <a:endParaRPr lang="en-US" altLang="zh-CN" dirty="0"/>
          </a:p>
          <a:p>
            <a:r>
              <a:rPr lang="zh-CN" altLang="en-US" dirty="0"/>
              <a:t>主要问题：当开始丢包通知发送方减慢速率时，网络已经很拥塞了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5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r>
              <a:rPr lang="zh-CN" altLang="en-US" dirty="0"/>
              <a:t>减小队列大小</a:t>
            </a:r>
            <a:endParaRPr lang="en-US" altLang="zh-CN" dirty="0"/>
          </a:p>
          <a:p>
            <a:pPr lvl="1"/>
            <a:r>
              <a:rPr lang="zh-CN" altLang="en-US" dirty="0"/>
              <a:t>减小队列大小可以降低数据包在队列中的时间</a:t>
            </a:r>
            <a:endParaRPr lang="en-US" altLang="zh-CN" dirty="0"/>
          </a:p>
          <a:p>
            <a:pPr lvl="1"/>
            <a:r>
              <a:rPr lang="zh-CN" altLang="en-US" dirty="0"/>
              <a:t>但是，小队列难以容忍突发流量</a:t>
            </a:r>
            <a:endParaRPr lang="en-US" altLang="zh-CN" dirty="0"/>
          </a:p>
          <a:p>
            <a:r>
              <a:rPr lang="zh-CN" altLang="en-US" dirty="0"/>
              <a:t>改进传输控制策略</a:t>
            </a:r>
            <a:endParaRPr lang="en-US" altLang="zh-CN" dirty="0"/>
          </a:p>
          <a:p>
            <a:pPr lvl="1"/>
            <a:r>
              <a:rPr lang="zh-CN" altLang="en-US" dirty="0"/>
              <a:t>丢包不再是</a:t>
            </a:r>
            <a:r>
              <a:rPr lang="en-US" altLang="zh-CN" dirty="0"/>
              <a:t>TCP</a:t>
            </a:r>
            <a:r>
              <a:rPr lang="zh-CN" altLang="en-US" dirty="0"/>
              <a:t>传输控制的唯一信号，也考虑延迟变化 </a:t>
            </a:r>
            <a:r>
              <a:rPr lang="en-US" altLang="zh-CN" dirty="0"/>
              <a:t>[Cardwell2016]</a:t>
            </a:r>
          </a:p>
          <a:p>
            <a:r>
              <a:rPr lang="zh-CN" altLang="en-US" dirty="0"/>
              <a:t>改进队列管理策略</a:t>
            </a:r>
            <a:endParaRPr lang="en-US" altLang="zh-CN" dirty="0"/>
          </a:p>
          <a:p>
            <a:pPr lvl="1"/>
            <a:r>
              <a:rPr lang="zh-CN" altLang="en-US" dirty="0"/>
              <a:t>在队列满之前就主动（概率性的）丢包</a:t>
            </a:r>
            <a:endParaRPr lang="en-US" altLang="zh-CN" dirty="0"/>
          </a:p>
          <a:p>
            <a:pPr lvl="2"/>
            <a:r>
              <a:rPr lang="en-US" altLang="zh-CN" dirty="0"/>
              <a:t>RED (Random Early Detection)</a:t>
            </a:r>
          </a:p>
          <a:p>
            <a:pPr lvl="1"/>
            <a:r>
              <a:rPr lang="zh-CN" altLang="en-US" dirty="0"/>
              <a:t>以延迟作为队列管理的信号</a:t>
            </a:r>
            <a:endParaRPr lang="en-US" altLang="zh-CN" dirty="0"/>
          </a:p>
          <a:p>
            <a:pPr lvl="2"/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3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 (Random Early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endParaRPr lang="en-US" altLang="zh-CN" dirty="0"/>
          </a:p>
          <a:p>
            <a:pPr lvl="1"/>
            <a:r>
              <a:rPr lang="zh-CN" altLang="en-US" dirty="0"/>
              <a:t>高</a:t>
            </a:r>
            <a:r>
              <a:rPr lang="en-US" altLang="zh-CN" dirty="0"/>
              <a:t>BDP</a:t>
            </a:r>
            <a:r>
              <a:rPr lang="zh-CN" altLang="en-US" dirty="0"/>
              <a:t>流通常需要较大的队列来适应</a:t>
            </a:r>
            <a:r>
              <a:rPr lang="en-US" altLang="zh-CN" dirty="0"/>
              <a:t>Burst</a:t>
            </a:r>
            <a:r>
              <a:rPr lang="zh-CN" altLang="en-US" dirty="0"/>
              <a:t>（突发流量）</a:t>
            </a:r>
            <a:endParaRPr lang="en-US" altLang="zh-CN" dirty="0"/>
          </a:p>
          <a:p>
            <a:pPr lvl="1"/>
            <a:r>
              <a:rPr lang="zh-CN" altLang="en-US" dirty="0"/>
              <a:t>但是队列大小增加时，延迟也会增大</a:t>
            </a:r>
            <a:endParaRPr lang="en-US" altLang="zh-CN" dirty="0"/>
          </a:p>
          <a:p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高吞吐率、低延迟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设计思路 </a:t>
            </a:r>
            <a:r>
              <a:rPr lang="en-US" altLang="zh-CN" dirty="0"/>
              <a:t>[</a:t>
            </a:r>
            <a:r>
              <a:rPr lang="en-GB" altLang="zh-CN" dirty="0"/>
              <a:t>Floyd1993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在队列满之前，就开始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主动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(proactively)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丢包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(Early Detection)</a:t>
            </a:r>
          </a:p>
          <a:p>
            <a:pPr lvl="2"/>
            <a:r>
              <a:rPr lang="zh-CN" altLang="en-US" dirty="0"/>
              <a:t>提醒发送方即将到来的拥塞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概率性的丢包，</a:t>
            </a:r>
            <a:r>
              <a:rPr lang="zh-CN" altLang="en-US" dirty="0"/>
              <a:t>丢包概率与队列长度正相关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(Random)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云形 14">
            <a:extLst>
              <a:ext uri="{FF2B5EF4-FFF2-40B4-BE49-F238E27FC236}">
                <a16:creationId xmlns:a16="http://schemas.microsoft.com/office/drawing/2014/main" id="{417B4FE5-3DA2-4582-B6BE-6525E46FD598}"/>
              </a:ext>
            </a:extLst>
          </p:cNvPr>
          <p:cNvSpPr/>
          <p:nvPr/>
        </p:nvSpPr>
        <p:spPr>
          <a:xfrm>
            <a:off x="5453340" y="2743200"/>
            <a:ext cx="3374572" cy="1785245"/>
          </a:xfrm>
          <a:prstGeom prst="cloud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252CE1-371C-4FC6-B15E-B7DB5CD6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C985D2-EC2E-4196-9618-A4A69B8B7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CE29C7-C03E-4F69-A408-0CAD0C7A36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37" y="3068937"/>
            <a:ext cx="811560" cy="8115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0776C5-031B-407B-946D-702A8EEA1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10" y="3476501"/>
            <a:ext cx="695325" cy="4695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E87521-3664-487D-A298-9A01DA403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12" y="3020267"/>
            <a:ext cx="1123842" cy="90890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150286D-751D-4A57-848E-B54B5E8741DB}"/>
              </a:ext>
            </a:extLst>
          </p:cNvPr>
          <p:cNvCxnSpPr>
            <a:endCxn id="8" idx="1"/>
          </p:cNvCxnSpPr>
          <p:nvPr/>
        </p:nvCxnSpPr>
        <p:spPr>
          <a:xfrm>
            <a:off x="4495397" y="3711286"/>
            <a:ext cx="109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759F1C7-E432-4B30-9468-C195DFE4602C}"/>
              </a:ext>
            </a:extLst>
          </p:cNvPr>
          <p:cNvCxnSpPr>
            <a:stCxn id="8" idx="3"/>
          </p:cNvCxnSpPr>
          <p:nvPr/>
        </p:nvCxnSpPr>
        <p:spPr>
          <a:xfrm>
            <a:off x="6284735" y="3711286"/>
            <a:ext cx="1231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2851C0B-493B-4932-BCE7-52BD641DCBF0}"/>
              </a:ext>
            </a:extLst>
          </p:cNvPr>
          <p:cNvSpPr/>
          <p:nvPr/>
        </p:nvSpPr>
        <p:spPr>
          <a:xfrm>
            <a:off x="1335817" y="2873792"/>
            <a:ext cx="3311980" cy="1654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38F1C89-6FC7-4D05-88D4-9603902F93F8}"/>
              </a:ext>
            </a:extLst>
          </p:cNvPr>
          <p:cNvSpPr/>
          <p:nvPr/>
        </p:nvSpPr>
        <p:spPr>
          <a:xfrm>
            <a:off x="1033740" y="2307760"/>
            <a:ext cx="3826328" cy="566052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movie revenger 4 marvel">
            <a:extLst>
              <a:ext uri="{FF2B5EF4-FFF2-40B4-BE49-F238E27FC236}">
                <a16:creationId xmlns:a16="http://schemas.microsoft.com/office/drawing/2014/main" id="{68ACF608-6DCC-4BCF-9CC7-2C5D98500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9" y="3223636"/>
            <a:ext cx="1411061" cy="70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61B5465-8528-4DC8-BA8D-9B4914B4BE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33" y="3732849"/>
            <a:ext cx="541005" cy="79559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962C49A-7B96-4B2D-ACD5-7956D399FE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51" y="3214228"/>
            <a:ext cx="1158340" cy="69348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11BDA7D-15E5-4212-8F79-CC4077F5510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14" y="3689513"/>
            <a:ext cx="550339" cy="8389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2F47718-07D5-40E4-BCBC-64B3D4827B03}"/>
              </a:ext>
            </a:extLst>
          </p:cNvPr>
          <p:cNvSpPr txBox="1"/>
          <p:nvPr/>
        </p:nvSpPr>
        <p:spPr>
          <a:xfrm>
            <a:off x="1123546" y="2895835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Movie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B82DD1-5626-411B-8C86-CFEC3E074A15}"/>
              </a:ext>
            </a:extLst>
          </p:cNvPr>
          <p:cNvSpPr txBox="1"/>
          <p:nvPr/>
        </p:nvSpPr>
        <p:spPr>
          <a:xfrm>
            <a:off x="2359303" y="287582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Online Game</a:t>
            </a:r>
            <a:endParaRPr lang="zh-CN" altLang="en-US" dirty="0"/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238672CF-A6CA-4BBD-8216-376710273050}"/>
              </a:ext>
            </a:extLst>
          </p:cNvPr>
          <p:cNvSpPr/>
          <p:nvPr/>
        </p:nvSpPr>
        <p:spPr>
          <a:xfrm>
            <a:off x="3554740" y="4498158"/>
            <a:ext cx="2575471" cy="998373"/>
          </a:xfrm>
          <a:prstGeom prst="wedgeEllipseCallout">
            <a:avLst>
              <a:gd name="adj1" fmla="val -47252"/>
              <a:gd name="adj2" fmla="val -5899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今天的网真差，这刚局开就挂了</a:t>
            </a: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26F7D35D-5B57-4221-B7CE-BF6D594CA53D}"/>
              </a:ext>
            </a:extLst>
          </p:cNvPr>
          <p:cNvSpPr/>
          <p:nvPr/>
        </p:nvSpPr>
        <p:spPr>
          <a:xfrm>
            <a:off x="531147" y="4760505"/>
            <a:ext cx="2226049" cy="1124339"/>
          </a:xfrm>
          <a:prstGeom prst="wedgeEllipseCallout">
            <a:avLst>
              <a:gd name="adj1" fmla="val 89"/>
              <a:gd name="adj2" fmla="val -682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这网挺好的啊，</a:t>
            </a:r>
            <a:r>
              <a:rPr lang="en-US" altLang="zh-CN" dirty="0">
                <a:solidFill>
                  <a:schemeClr val="tx1"/>
                </a:solidFill>
              </a:rPr>
              <a:t>1080p</a:t>
            </a:r>
            <a:r>
              <a:rPr lang="zh-CN" altLang="en-US" dirty="0">
                <a:solidFill>
                  <a:schemeClr val="tx1"/>
                </a:solidFill>
              </a:rPr>
              <a:t>视频都不卡</a:t>
            </a:r>
          </a:p>
        </p:txBody>
      </p:sp>
    </p:spTree>
    <p:extLst>
      <p:ext uri="{BB962C8B-B14F-4D97-AF65-F5344CB8AC3E}">
        <p14:creationId xmlns:p14="http://schemas.microsoft.com/office/powerpoint/2010/main" val="37063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773049" y="4112803"/>
            <a:ext cx="4239570" cy="2359498"/>
            <a:chOff x="365415" y="3664514"/>
            <a:chExt cx="4239570" cy="2359498"/>
          </a:xfrm>
        </p:grpSpPr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1260764" y="5569514"/>
              <a:ext cx="3311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 flipV="1">
              <a:off x="1260764" y="3664514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336964" y="5654680"/>
              <a:ext cx="11947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MinThresh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784764" y="5654680"/>
              <a:ext cx="12279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MaxThresh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98764" y="4959914"/>
              <a:ext cx="730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MaxP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803564" y="4045514"/>
              <a:ext cx="476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1.0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1260764" y="51885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1273464" y="42741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19465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31657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46"/>
            <p:cNvSpPr>
              <a:spLocks/>
            </p:cNvSpPr>
            <p:nvPr/>
          </p:nvSpPr>
          <p:spPr bwMode="auto">
            <a:xfrm>
              <a:off x="1946564" y="4274114"/>
              <a:ext cx="2133600" cy="1295400"/>
            </a:xfrm>
            <a:custGeom>
              <a:avLst/>
              <a:gdLst>
                <a:gd name="T0" fmla="*/ 0 w 1344"/>
                <a:gd name="T1" fmla="*/ 816 h 816"/>
                <a:gd name="T2" fmla="*/ 768 w 1344"/>
                <a:gd name="T3" fmla="*/ 576 h 816"/>
                <a:gd name="T4" fmla="*/ 768 w 1344"/>
                <a:gd name="T5" fmla="*/ 0 h 816"/>
                <a:gd name="T6" fmla="*/ 1344 w 1344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lnTo>
                    <a:pt x="768" y="576"/>
                  </a:lnTo>
                  <a:lnTo>
                    <a:pt x="768" y="0"/>
                  </a:lnTo>
                  <a:lnTo>
                    <a:pt x="13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389268" y="5025085"/>
              <a:ext cx="12157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err="1">
                  <a:latin typeface="+mn-lt"/>
                  <a:ea typeface="宋体" panose="02010600030101010101" pitchFamily="2" charset="-122"/>
                </a:rPr>
                <a:t>Avg</a:t>
              </a:r>
              <a:r>
                <a:rPr lang="en-US" altLang="zh-CN" sz="1800" dirty="0">
                  <a:latin typeface="+mn-lt"/>
                  <a:ea typeface="宋体" panose="02010600030101010101" pitchFamily="2" charset="-122"/>
                </a:rPr>
                <a:t> Length</a:t>
              </a:r>
              <a:endParaRPr lang="en-US" altLang="zh-CN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365415" y="3675662"/>
              <a:ext cx="882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>
                  <a:latin typeface="+mn-lt"/>
                  <a:ea typeface="宋体" panose="02010600030101010101" pitchFamily="2" charset="-122"/>
                </a:rPr>
                <a:t>P(drop)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24000" y="1610856"/>
          <a:ext cx="6096000" cy="7112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11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2627312" y="2308419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47538" y="2688406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MinThresh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245712" y="2338301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65938" y="271828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MaxThresh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249597" y="2317988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69823" y="2697975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Avg</a:t>
            </a:r>
            <a:r>
              <a:rPr lang="en-US" altLang="zh-CN" i="1" dirty="0"/>
              <a:t> Length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23" y="3309429"/>
            <a:ext cx="438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(1) </a:t>
            </a:r>
            <a:r>
              <a:rPr lang="zh-CN" altLang="en-US" sz="2000" dirty="0"/>
              <a:t>使用平滑函数计算平均队列长度</a:t>
            </a:r>
            <a:r>
              <a:rPr lang="en-US" altLang="zh-CN" sz="2000" dirty="0"/>
              <a:t>x(t)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C1E20"/>
                </a:solidFill>
              </a:rPr>
              <a:t>x(t)</a:t>
            </a:r>
            <a:r>
              <a:rPr lang="en-US" altLang="zh-CN" sz="2000" dirty="0"/>
              <a:t> &lt;-</a:t>
            </a:r>
            <a:r>
              <a:rPr lang="en-US" altLang="zh-CN" sz="2000" dirty="0">
                <a:sym typeface="Wingdings"/>
              </a:rPr>
              <a:t> (1 - </a:t>
            </a:r>
            <a:r>
              <a:rPr lang="en-US" altLang="zh-CN" sz="2000" dirty="0" err="1">
                <a:sym typeface="Wingdings"/>
              </a:rPr>
              <a:t>W</a:t>
            </a:r>
            <a:r>
              <a:rPr lang="en-US" altLang="zh-CN" sz="2000" baseline="-25000" dirty="0" err="1">
                <a:sym typeface="Wingdings"/>
              </a:rPr>
              <a:t>q</a:t>
            </a:r>
            <a:r>
              <a:rPr lang="en-US" altLang="zh-CN" sz="2000" dirty="0">
                <a:sym typeface="Wingdings"/>
              </a:rPr>
              <a:t>) * </a:t>
            </a:r>
            <a:r>
              <a:rPr lang="en-US" altLang="zh-CN" sz="2000" dirty="0">
                <a:solidFill>
                  <a:srgbClr val="FC1E20"/>
                </a:solidFill>
                <a:sym typeface="Wingdings"/>
              </a:rPr>
              <a:t>x</a:t>
            </a:r>
            <a:r>
              <a:rPr lang="en-US" altLang="zh-CN" sz="2000" dirty="0">
                <a:solidFill>
                  <a:srgbClr val="FC1E20"/>
                </a:solidFill>
              </a:rPr>
              <a:t>(t – T)</a:t>
            </a:r>
            <a:r>
              <a:rPr lang="en-US" altLang="zh-CN" sz="2000" dirty="0"/>
              <a:t>  + 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q</a:t>
            </a:r>
            <a:r>
              <a:rPr lang="en-US" altLang="zh-CN" sz="2000" dirty="0"/>
              <a:t> * q(t)</a:t>
            </a:r>
          </a:p>
        </p:txBody>
      </p: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722119" y="4318930"/>
            <a:ext cx="2963241" cy="2421879"/>
            <a:chOff x="2256" y="1920"/>
            <a:chExt cx="1248" cy="1020"/>
          </a:xfrm>
        </p:grpSpPr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2256" y="1920"/>
              <a:ext cx="1248" cy="864"/>
              <a:chOff x="1296" y="912"/>
              <a:chExt cx="2208" cy="1872"/>
            </a:xfrm>
          </p:grpSpPr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1296" y="912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2" name="Freeform 33"/>
              <p:cNvSpPr>
                <a:spLocks/>
              </p:cNvSpPr>
              <p:nvPr/>
            </p:nvSpPr>
            <p:spPr bwMode="auto">
              <a:xfrm>
                <a:off x="1296" y="1376"/>
                <a:ext cx="2167" cy="1408"/>
              </a:xfrm>
              <a:custGeom>
                <a:avLst/>
                <a:gdLst>
                  <a:gd name="T0" fmla="*/ 0 w 2168"/>
                  <a:gd name="T1" fmla="*/ 1408 h 1408"/>
                  <a:gd name="T2" fmla="*/ 144 w 2168"/>
                  <a:gd name="T3" fmla="*/ 544 h 1408"/>
                  <a:gd name="T4" fmla="*/ 384 w 2168"/>
                  <a:gd name="T5" fmla="*/ 976 h 1408"/>
                  <a:gd name="T6" fmla="*/ 576 w 2168"/>
                  <a:gd name="T7" fmla="*/ 16 h 1408"/>
                  <a:gd name="T8" fmla="*/ 720 w 2168"/>
                  <a:gd name="T9" fmla="*/ 1072 h 1408"/>
                  <a:gd name="T10" fmla="*/ 1200 w 2168"/>
                  <a:gd name="T11" fmla="*/ 640 h 1408"/>
                  <a:gd name="T12" fmla="*/ 1440 w 2168"/>
                  <a:gd name="T13" fmla="*/ 976 h 1408"/>
                  <a:gd name="T14" fmla="*/ 1584 w 2168"/>
                  <a:gd name="T15" fmla="*/ 544 h 1408"/>
                  <a:gd name="T16" fmla="*/ 2064 w 2168"/>
                  <a:gd name="T17" fmla="*/ 976 h 1408"/>
                  <a:gd name="T18" fmla="*/ 2160 w 2168"/>
                  <a:gd name="T19" fmla="*/ 1024 h 1408"/>
                  <a:gd name="T20" fmla="*/ 2112 w 2168"/>
                  <a:gd name="T21" fmla="*/ 102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8" h="1408">
                    <a:moveTo>
                      <a:pt x="0" y="1408"/>
                    </a:moveTo>
                    <a:cubicBezTo>
                      <a:pt x="40" y="1012"/>
                      <a:pt x="80" y="616"/>
                      <a:pt x="144" y="544"/>
                    </a:cubicBezTo>
                    <a:cubicBezTo>
                      <a:pt x="208" y="472"/>
                      <a:pt x="312" y="1064"/>
                      <a:pt x="384" y="976"/>
                    </a:cubicBezTo>
                    <a:cubicBezTo>
                      <a:pt x="456" y="888"/>
                      <a:pt x="520" y="0"/>
                      <a:pt x="576" y="16"/>
                    </a:cubicBezTo>
                    <a:cubicBezTo>
                      <a:pt x="632" y="32"/>
                      <a:pt x="616" y="968"/>
                      <a:pt x="720" y="1072"/>
                    </a:cubicBezTo>
                    <a:cubicBezTo>
                      <a:pt x="824" y="1176"/>
                      <a:pt x="1080" y="656"/>
                      <a:pt x="1200" y="640"/>
                    </a:cubicBezTo>
                    <a:cubicBezTo>
                      <a:pt x="1320" y="624"/>
                      <a:pt x="1376" y="992"/>
                      <a:pt x="1440" y="976"/>
                    </a:cubicBezTo>
                    <a:cubicBezTo>
                      <a:pt x="1504" y="960"/>
                      <a:pt x="1480" y="544"/>
                      <a:pt x="1584" y="544"/>
                    </a:cubicBezTo>
                    <a:cubicBezTo>
                      <a:pt x="1688" y="544"/>
                      <a:pt x="1968" y="896"/>
                      <a:pt x="2064" y="976"/>
                    </a:cubicBezTo>
                    <a:cubicBezTo>
                      <a:pt x="2160" y="1056"/>
                      <a:pt x="2152" y="1016"/>
                      <a:pt x="2160" y="1024"/>
                    </a:cubicBezTo>
                    <a:cubicBezTo>
                      <a:pt x="2168" y="1032"/>
                      <a:pt x="2140" y="1028"/>
                      <a:pt x="2112" y="102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1296" y="1824"/>
                <a:ext cx="1631" cy="960"/>
              </a:xfrm>
              <a:custGeom>
                <a:avLst/>
                <a:gdLst>
                  <a:gd name="T0" fmla="*/ 0 w 1632"/>
                  <a:gd name="T1" fmla="*/ 960 h 960"/>
                  <a:gd name="T2" fmla="*/ 528 w 1632"/>
                  <a:gd name="T3" fmla="*/ 96 h 960"/>
                  <a:gd name="T4" fmla="*/ 1152 w 1632"/>
                  <a:gd name="T5" fmla="*/ 384 h 960"/>
                  <a:gd name="T6" fmla="*/ 1632 w 1632"/>
                  <a:gd name="T7" fmla="*/ 384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2" h="960">
                    <a:moveTo>
                      <a:pt x="0" y="960"/>
                    </a:moveTo>
                    <a:cubicBezTo>
                      <a:pt x="168" y="576"/>
                      <a:pt x="336" y="192"/>
                      <a:pt x="528" y="96"/>
                    </a:cubicBezTo>
                    <a:cubicBezTo>
                      <a:pt x="720" y="0"/>
                      <a:pt x="968" y="336"/>
                      <a:pt x="1152" y="384"/>
                    </a:cubicBezTo>
                    <a:cubicBezTo>
                      <a:pt x="1336" y="432"/>
                      <a:pt x="1484" y="408"/>
                      <a:pt x="1632" y="384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316" y="2784"/>
              <a:ext cx="11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 sz="1800" dirty="0">
                  <a:solidFill>
                    <a:schemeClr val="tx1"/>
                  </a:solidFill>
                  <a:ea typeface="+mn-ea"/>
                </a:rPr>
                <a:t>t</a:t>
              </a: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147" y="2017"/>
              <a:ext cx="337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- q(t)</a:t>
              </a:r>
            </a:p>
            <a:p>
              <a:pPr>
                <a:defRPr/>
              </a:pP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-</a:t>
              </a: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 </a:t>
              </a:r>
              <a:r>
                <a:rPr lang="en-US" altLang="en-US" sz="2400" dirty="0">
                  <a:solidFill>
                    <a:srgbClr val="FF0000"/>
                  </a:solidFill>
                </a:rPr>
                <a:t>x</a:t>
              </a: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(t)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4786172" y="3347242"/>
            <a:ext cx="40382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根据平均队列长度</a:t>
            </a:r>
            <a:r>
              <a:rPr lang="en-US" altLang="zh-CN" dirty="0"/>
              <a:t>x(t)</a:t>
            </a:r>
            <a:r>
              <a:rPr lang="zh-CN" altLang="en-US" dirty="0"/>
              <a:t>进行概率丢包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491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主要问题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需要设置很多参数</a:t>
            </a:r>
            <a:endParaRPr lang="en-US" altLang="zh-CN" dirty="0"/>
          </a:p>
          <a:p>
            <a:pPr lvl="1"/>
            <a:r>
              <a:rPr lang="en-US" altLang="zh-CN" dirty="0" err="1"/>
              <a:t>MinThresh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MaxThresh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en-GB" altLang="zh-CN" baseline="-25000" dirty="0"/>
              <a:t>q</a:t>
            </a:r>
            <a:r>
              <a:rPr lang="zh-CN" altLang="en-US" baseline="-25000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MaxP</a:t>
            </a:r>
            <a:r>
              <a:rPr lang="zh-CN" altLang="en-US" dirty="0"/>
              <a:t>、采样周期、</a:t>
            </a:r>
            <a:r>
              <a:rPr lang="en-US" altLang="zh-CN" dirty="0"/>
              <a:t>... </a:t>
            </a:r>
          </a:p>
          <a:p>
            <a:endParaRPr lang="en-US" altLang="zh-CN" dirty="0"/>
          </a:p>
          <a:p>
            <a:r>
              <a:rPr lang="zh-CN" altLang="en-US" dirty="0"/>
              <a:t>性能对参数设置很敏感</a:t>
            </a:r>
            <a:endParaRPr lang="en-US" altLang="zh-CN" dirty="0"/>
          </a:p>
          <a:p>
            <a:pPr lvl="1"/>
            <a:r>
              <a:rPr lang="zh-CN" altLang="en-US" dirty="0"/>
              <a:t>调优非常困难 </a:t>
            </a:r>
            <a:r>
              <a:rPr lang="en-US" altLang="zh-CN" dirty="0"/>
              <a:t>[</a:t>
            </a:r>
            <a:r>
              <a:rPr lang="en-GB" altLang="zh-CN" dirty="0"/>
              <a:t>Jacobson1999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不恰当的设置可能比</a:t>
            </a:r>
            <a:r>
              <a:rPr lang="en-US" altLang="zh-CN" dirty="0"/>
              <a:t>Tail Drop</a:t>
            </a:r>
            <a:r>
              <a:rPr lang="zh-CN" altLang="en-US" dirty="0"/>
              <a:t>性能更差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en-US" altLang="zh-CN" dirty="0"/>
              <a:t>1993</a:t>
            </a:r>
            <a:r>
              <a:rPr lang="zh-CN" altLang="en-US" dirty="0"/>
              <a:t>年提出以来，路由器都支持，但基本上都被关掉了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0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设备制造商为了减少网络丢包，通常会配置很大的队列</a:t>
            </a:r>
            <a:endParaRPr lang="en-US" altLang="zh-CN" dirty="0"/>
          </a:p>
          <a:p>
            <a:pPr lvl="1"/>
            <a:r>
              <a:rPr lang="zh-CN" altLang="en-US" dirty="0"/>
              <a:t>当网络负载很大时，网络延迟会变得很大（秒级别）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减少大队列下的延迟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RTT</a:t>
            </a:r>
            <a:r>
              <a:rPr lang="zh-CN" altLang="en-US" dirty="0"/>
              <a:t>、速率、负载不敏感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核心思想</a:t>
            </a:r>
            <a:endParaRPr lang="en-US" altLang="zh-CN" dirty="0"/>
          </a:p>
          <a:p>
            <a:pPr lvl="1"/>
            <a:r>
              <a:rPr lang="zh-CN" altLang="en-US" dirty="0"/>
              <a:t>控制数据包在队列中的时间（延迟），而不是队列长度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1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zh-CN" altLang="en-US" dirty="0"/>
              <a:t>使用包在队列中的停留时间作为度量指标</a:t>
            </a:r>
            <a:endParaRPr lang="en-US" altLang="zh-CN" dirty="0"/>
          </a:p>
          <a:p>
            <a:pPr lvl="2"/>
            <a:r>
              <a:rPr lang="zh-CN" altLang="en-US" dirty="0"/>
              <a:t>而不是队列长度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当包停留时间超过</a:t>
            </a:r>
            <a:r>
              <a:rPr lang="en-US" altLang="zh-CN" dirty="0"/>
              <a:t>target</a:t>
            </a:r>
            <a:r>
              <a:rPr lang="zh-CN" altLang="en-US" dirty="0"/>
              <a:t>值时</a:t>
            </a:r>
            <a:endParaRPr lang="en-US" altLang="zh-CN" dirty="0"/>
          </a:p>
          <a:p>
            <a:pPr lvl="2"/>
            <a:r>
              <a:rPr lang="zh-CN" altLang="en-US" dirty="0"/>
              <a:t>将该数据包丢弃</a:t>
            </a:r>
            <a:endParaRPr lang="en-US" altLang="zh-CN" dirty="0"/>
          </a:p>
          <a:p>
            <a:pPr lvl="2"/>
            <a:r>
              <a:rPr lang="zh-CN" altLang="en-US" dirty="0"/>
              <a:t>并根据</a:t>
            </a:r>
            <a:r>
              <a:rPr lang="en-US" altLang="zh-CN" dirty="0"/>
              <a:t>control law</a:t>
            </a:r>
            <a:r>
              <a:rPr lang="zh-CN" altLang="en-US" dirty="0"/>
              <a:t>设置下次丢包时间</a:t>
            </a:r>
            <a:endParaRPr lang="en-US" altLang="zh-CN" dirty="0"/>
          </a:p>
          <a:p>
            <a:pPr lvl="3"/>
            <a:r>
              <a:rPr lang="en-GB" altLang="zh-CN" dirty="0"/>
              <a:t>interval / </a:t>
            </a:r>
            <a:r>
              <a:rPr lang="en-GB" altLang="zh-CN" dirty="0" err="1"/>
              <a:t>sqrt</a:t>
            </a:r>
            <a:r>
              <a:rPr lang="en-GB" altLang="zh-CN" dirty="0"/>
              <a:t>(count)</a:t>
            </a:r>
            <a:endParaRPr lang="en-US" altLang="zh-CN" dirty="0"/>
          </a:p>
          <a:p>
            <a:pPr lvl="1"/>
            <a:r>
              <a:rPr lang="zh-CN" altLang="en-US" dirty="0"/>
              <a:t>直到所有包的停留时间都小于</a:t>
            </a:r>
            <a:r>
              <a:rPr lang="en-US" altLang="zh-CN" dirty="0"/>
              <a:t>target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4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FAA70-91DB-42B7-A5BB-C6B5F7EA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流程示意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6D7F6-762A-4F2D-A616-B605134A3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84CD53D-C6AB-4511-BADC-159B3BC646A2}"/>
              </a:ext>
            </a:extLst>
          </p:cNvPr>
          <p:cNvSpPr/>
          <p:nvPr/>
        </p:nvSpPr>
        <p:spPr>
          <a:xfrm>
            <a:off x="1409700" y="1627414"/>
            <a:ext cx="1344385" cy="64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Packet Dequeue</a:t>
            </a:r>
            <a:endParaRPr lang="zh-CN" altLang="en-US" dirty="0"/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8E5434EA-813A-4ACC-B694-115A29A56868}"/>
              </a:ext>
            </a:extLst>
          </p:cNvPr>
          <p:cNvSpPr/>
          <p:nvPr/>
        </p:nvSpPr>
        <p:spPr>
          <a:xfrm>
            <a:off x="525235" y="2677311"/>
            <a:ext cx="3113314" cy="13171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Within Interval(100ms), min queueing delay &gt; target</a:t>
            </a:r>
          </a:p>
          <a:p>
            <a:pPr algn="ctr"/>
            <a:r>
              <a:rPr lang="en-US" altLang="zh-CN" sz="1600" dirty="0"/>
              <a:t>(5ms)</a:t>
            </a:r>
            <a:endParaRPr lang="zh-CN" altLang="en-US" sz="1600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50D7F982-7E06-4304-8CCF-A438AA893F84}"/>
              </a:ext>
            </a:extLst>
          </p:cNvPr>
          <p:cNvSpPr/>
          <p:nvPr/>
        </p:nvSpPr>
        <p:spPr>
          <a:xfrm>
            <a:off x="3246089" y="3946680"/>
            <a:ext cx="1230634" cy="6041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Stop Drop</a:t>
            </a:r>
            <a:endParaRPr lang="zh-CN" altLang="en-US" dirty="0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DBC06774-7C99-4E73-A686-6FA2A5C33E44}"/>
              </a:ext>
            </a:extLst>
          </p:cNvPr>
          <p:cNvSpPr/>
          <p:nvPr/>
        </p:nvSpPr>
        <p:spPr>
          <a:xfrm>
            <a:off x="1556656" y="4288971"/>
            <a:ext cx="1050472" cy="4299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B582B0DC-D6ED-477F-A79B-287FC7C7E742}"/>
              </a:ext>
            </a:extLst>
          </p:cNvPr>
          <p:cNvSpPr/>
          <p:nvPr/>
        </p:nvSpPr>
        <p:spPr>
          <a:xfrm>
            <a:off x="1379763" y="5024331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Dequeue Next Packet</a:t>
            </a:r>
            <a:endParaRPr lang="zh-CN" altLang="en-US" dirty="0"/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0521E11E-98C8-4B47-AD1E-15DDB0B0283E}"/>
              </a:ext>
            </a:extLst>
          </p:cNvPr>
          <p:cNvSpPr/>
          <p:nvPr/>
        </p:nvSpPr>
        <p:spPr>
          <a:xfrm>
            <a:off x="1379762" y="5935584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Next Drop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906BCAD-633F-49DD-A10E-DF2C8D6CDD6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081892" y="3994483"/>
            <a:ext cx="0" cy="29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0AB954B-FB3F-410A-81B3-947458FB3C1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081892" y="4718957"/>
            <a:ext cx="0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F7BEC10-16FC-4955-8F2F-52A948EC56A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081891" y="5630210"/>
            <a:ext cx="1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AC6D5D4-A665-4AD5-BCC5-B771FEFFE889}"/>
              </a:ext>
            </a:extLst>
          </p:cNvPr>
          <p:cNvCxnSpPr>
            <a:stCxn id="14" idx="1"/>
            <a:endCxn id="10" idx="1"/>
          </p:cNvCxnSpPr>
          <p:nvPr/>
        </p:nvCxnSpPr>
        <p:spPr>
          <a:xfrm rot="10800000">
            <a:off x="525236" y="3335898"/>
            <a:ext cx="854527" cy="2902627"/>
          </a:xfrm>
          <a:prstGeom prst="bentConnector3">
            <a:avLst>
              <a:gd name="adj1" fmla="val 14458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4A3A988-0FAC-4FE9-9A1D-D34240D9444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081892" y="2269671"/>
            <a:ext cx="1" cy="40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6D49030-FE6F-496E-B744-41365B1D85E9}"/>
              </a:ext>
            </a:extLst>
          </p:cNvPr>
          <p:cNvSpPr txBox="1"/>
          <p:nvPr/>
        </p:nvSpPr>
        <p:spPr>
          <a:xfrm>
            <a:off x="1220264" y="38794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CCDD35F-C51A-43D2-979F-2BA5D22AAF1E}"/>
              </a:ext>
            </a:extLst>
          </p:cNvPr>
          <p:cNvSpPr txBox="1"/>
          <p:nvPr/>
        </p:nvSpPr>
        <p:spPr>
          <a:xfrm>
            <a:off x="3419988" y="28079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68AC268-552F-4B28-9685-8BBD5383FD40}"/>
              </a:ext>
            </a:extLst>
          </p:cNvPr>
          <p:cNvSpPr txBox="1">
            <a:spLocks/>
          </p:cNvSpPr>
          <p:nvPr/>
        </p:nvSpPr>
        <p:spPr bwMode="auto">
          <a:xfrm>
            <a:off x="4927730" y="2075560"/>
            <a:ext cx="3615558" cy="370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具有</a:t>
            </a:r>
            <a:r>
              <a:rPr lang="en-US" altLang="zh-CN" sz="2000" kern="0"/>
              <a:t>Tail Drop</a:t>
            </a:r>
            <a:r>
              <a:rPr lang="zh-CN" altLang="en-US" sz="2000" kern="0"/>
              <a:t>类似的优点：不需要配置参数</a:t>
            </a:r>
            <a:endParaRPr lang="en-US" altLang="zh-CN" sz="2000" kern="0"/>
          </a:p>
          <a:p>
            <a:pPr lvl="1">
              <a:lnSpc>
                <a:spcPct val="200000"/>
              </a:lnSpc>
            </a:pPr>
            <a:r>
              <a:rPr lang="zh-CN" altLang="en-US" sz="1800" kern="0"/>
              <a:t>参数硬编码到</a:t>
            </a:r>
            <a:r>
              <a:rPr lang="en-US" altLang="zh-CN" sz="1800" kern="0"/>
              <a:t>CoDel</a:t>
            </a:r>
            <a:r>
              <a:rPr lang="zh-CN" altLang="en-US" sz="1800" kern="0"/>
              <a:t>机制中，但不一定是最优的</a:t>
            </a:r>
            <a:endParaRPr lang="en-US" altLang="zh-CN" sz="1800" kern="0"/>
          </a:p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可以减少延迟，但一般不会提升吞吐率</a:t>
            </a:r>
            <a:endParaRPr lang="zh-CN" altLang="en-US" sz="2000" kern="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3F46C2E-B1E6-40D9-A46B-6E11F699F05D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3638549" y="3335897"/>
            <a:ext cx="222857" cy="6107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实验环境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5231546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5802377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5231546" y="3494606"/>
            <a:ext cx="573742" cy="0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29863" y="2956396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8180" y="2687290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9863" y="3237297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6031861" y="2033269"/>
            <a:ext cx="0" cy="1440000"/>
          </a:xfrm>
          <a:prstGeom prst="straightConnector1">
            <a:avLst/>
          </a:prstGeom>
          <a:ln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036732" y="2019414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4951206" y="3506402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33566" y="16431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3333FF"/>
                </a:solidFill>
              </a:rPr>
              <a:t>max queue size</a:t>
            </a:r>
            <a:endParaRPr kumimoji="1"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6215930" y="2588717"/>
            <a:ext cx="329385" cy="269105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93537" y="2314054"/>
            <a:ext cx="3329233" cy="1302327"/>
          </a:xfrm>
          <a:prstGeom prst="rect">
            <a:avLst/>
          </a:prstGeom>
          <a:noFill/>
          <a:ln>
            <a:solidFill>
              <a:srgbClr val="3333FF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0097" y="2448519"/>
            <a:ext cx="109523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Tail Drop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RED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rgbClr val="FF0000"/>
                </a:solidFill>
              </a:rPr>
              <a:t>CoDel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CD11699-1B4F-4AD1-A294-DF4FC4791FCE}"/>
              </a:ext>
            </a:extLst>
          </p:cNvPr>
          <p:cNvGrpSpPr/>
          <p:nvPr/>
        </p:nvGrpSpPr>
        <p:grpSpPr>
          <a:xfrm>
            <a:off x="1122864" y="4487351"/>
            <a:ext cx="6012557" cy="1033465"/>
            <a:chOff x="1351463" y="4990996"/>
            <a:chExt cx="6012557" cy="1033465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345E858-81FD-40E8-924A-D5E781AD5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282" y="4990996"/>
              <a:ext cx="863854" cy="58673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76C7984-24A7-4C88-8F81-0AAE13B0F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243" y="5031481"/>
              <a:ext cx="771777" cy="50576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FCEDD85-FAB0-4518-B61D-3076C2568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463" y="5015023"/>
              <a:ext cx="922427" cy="538683"/>
            </a:xfrm>
            <a:prstGeom prst="rect">
              <a:avLst/>
            </a:prstGeom>
          </p:spPr>
        </p:pic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ED5B3DE-84FB-4C6B-8F63-1541831C4765}"/>
                </a:ext>
              </a:extLst>
            </p:cNvPr>
            <p:cNvCxnSpPr>
              <a:stCxn id="15" idx="3"/>
              <a:endCxn id="24" idx="1"/>
            </p:cNvCxnSpPr>
            <p:nvPr/>
          </p:nvCxnSpPr>
          <p:spPr>
            <a:xfrm>
              <a:off x="2273890" y="5284365"/>
              <a:ext cx="1784392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FEFA756-2AE7-4646-9AFE-472CC2D777B6}"/>
                </a:ext>
              </a:extLst>
            </p:cNvPr>
            <p:cNvCxnSpPr>
              <a:stCxn id="24" idx="3"/>
              <a:endCxn id="13" idx="1"/>
            </p:cNvCxnSpPr>
            <p:nvPr/>
          </p:nvCxnSpPr>
          <p:spPr>
            <a:xfrm flipV="1">
              <a:off x="4922136" y="5284365"/>
              <a:ext cx="1670107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230598-44CE-47D5-8DEF-8A538F0B33B6}"/>
                </a:ext>
              </a:extLst>
            </p:cNvPr>
            <p:cNvSpPr txBox="1"/>
            <p:nvPr/>
          </p:nvSpPr>
          <p:spPr>
            <a:xfrm>
              <a:off x="1589698" y="565512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331880-96F7-4F7F-AAE9-83CAA35E6B9D}"/>
                </a:ext>
              </a:extLst>
            </p:cNvPr>
            <p:cNvSpPr txBox="1"/>
            <p:nvPr/>
          </p:nvSpPr>
          <p:spPr>
            <a:xfrm>
              <a:off x="6755153" y="561544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D265B7-60DA-4FE5-84A8-AE1FBA873F49}"/>
                </a:ext>
              </a:extLst>
            </p:cNvPr>
            <p:cNvSpPr txBox="1"/>
            <p:nvPr/>
          </p:nvSpPr>
          <p:spPr>
            <a:xfrm>
              <a:off x="4852434" y="547046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R1-eth1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BD65139-56CF-4A06-933E-18D03DF4FE0E}"/>
                </a:ext>
              </a:extLst>
            </p:cNvPr>
            <p:cNvSpPr txBox="1"/>
            <p:nvPr/>
          </p:nvSpPr>
          <p:spPr>
            <a:xfrm>
              <a:off x="3294210" y="546412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R1-eth0</a:t>
              </a:r>
              <a:endParaRPr lang="zh-CN" altLang="en-US" dirty="0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7F0AF6B-88E4-4697-8D22-A39C416A669B}"/>
              </a:ext>
            </a:extLst>
          </p:cNvPr>
          <p:cNvCxnSpPr>
            <a:cxnSpLocks/>
          </p:cNvCxnSpPr>
          <p:nvPr/>
        </p:nvCxnSpPr>
        <p:spPr>
          <a:xfrm>
            <a:off x="3646083" y="5916386"/>
            <a:ext cx="149996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B5AAB63-CCCE-4A5E-B570-73E62F15CBB1}"/>
              </a:ext>
            </a:extLst>
          </p:cNvPr>
          <p:cNvSpPr txBox="1"/>
          <p:nvPr/>
        </p:nvSpPr>
        <p:spPr>
          <a:xfrm>
            <a:off x="3755468" y="5494430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 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E2CD994-84B7-44AA-BA9E-28F615E3DED7}"/>
              </a:ext>
            </a:extLst>
          </p:cNvPr>
          <p:cNvCxnSpPr>
            <a:cxnSpLocks/>
          </p:cNvCxnSpPr>
          <p:nvPr/>
        </p:nvCxnSpPr>
        <p:spPr>
          <a:xfrm flipV="1">
            <a:off x="4827815" y="3858986"/>
            <a:ext cx="723262" cy="66885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7" grpId="0"/>
      <p:bldP spid="3" grpId="0" animBg="1"/>
      <p:bldP spid="10" grpId="0" animBg="1"/>
      <p:bldP spid="11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612422"/>
          </a:xfrm>
        </p:spPr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1B88A8-121E-4CE1-970E-8ADCA000691C}"/>
              </a:ext>
            </a:extLst>
          </p:cNvPr>
          <p:cNvSpPr/>
          <p:nvPr/>
        </p:nvSpPr>
        <p:spPr>
          <a:xfrm>
            <a:off x="4572001" y="2869182"/>
            <a:ext cx="411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该图为</a:t>
            </a:r>
            <a:r>
              <a:rPr lang="en-US" altLang="zh-CN" sz="2000" dirty="0"/>
              <a:t>h1(</a:t>
            </a:r>
            <a:r>
              <a:rPr lang="zh-CN" altLang="en-US" sz="2000" dirty="0"/>
              <a:t>发送方</a:t>
            </a:r>
            <a:r>
              <a:rPr lang="en-US" altLang="zh-CN" sz="2000" dirty="0"/>
              <a:t>)</a:t>
            </a:r>
            <a:r>
              <a:rPr lang="zh-CN" altLang="en-US" sz="2000" dirty="0"/>
              <a:t>在对</a:t>
            </a:r>
            <a:r>
              <a:rPr lang="en-US" altLang="zh-CN" sz="2000" dirty="0"/>
              <a:t>h2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的同时，测量</a:t>
            </a:r>
            <a:r>
              <a:rPr lang="en-US" altLang="zh-CN" sz="2000" dirty="0"/>
              <a:t>h1</a:t>
            </a:r>
            <a:r>
              <a:rPr lang="zh-CN" altLang="en-US" sz="2000" dirty="0"/>
              <a:t>的拥塞窗口值、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的队列长度、</a:t>
            </a:r>
            <a:r>
              <a:rPr lang="en-US" altLang="zh-CN" sz="2000" dirty="0"/>
              <a:t>h1</a:t>
            </a:r>
            <a:r>
              <a:rPr lang="zh-CN" altLang="en-US" sz="2000" dirty="0"/>
              <a:t>与</a:t>
            </a:r>
            <a:r>
              <a:rPr lang="en-US" altLang="zh-CN" sz="2000" dirty="0"/>
              <a:t>h2</a:t>
            </a:r>
            <a:r>
              <a:rPr lang="zh-CN" altLang="en-US" sz="2000" dirty="0"/>
              <a:t>间的往返延迟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变化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的队列大小，考察其对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吞吐率和</a:t>
            </a:r>
            <a:r>
              <a:rPr lang="en-US" altLang="zh-CN" sz="2000" dirty="0"/>
              <a:t>ping</a:t>
            </a:r>
            <a:r>
              <a:rPr lang="zh-CN" altLang="en-US" sz="2000" dirty="0"/>
              <a:t>延迟的影响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218BEF1-EB34-4883-9C41-6339575EFA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10564" r="6786" b="7928"/>
          <a:stretch/>
        </p:blipFill>
        <p:spPr>
          <a:xfrm>
            <a:off x="364671" y="2005693"/>
            <a:ext cx="4334651" cy="46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1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</a:t>
            </a:r>
            <a:r>
              <a:rPr kumimoji="1" lang="en-US" altLang="zh-CN" dirty="0" err="1"/>
              <a:t>BufferBloat</a:t>
            </a:r>
            <a:r>
              <a:rPr kumimoji="1"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64" y="2370175"/>
            <a:ext cx="7353300" cy="281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4034" y="5826642"/>
            <a:ext cx="816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Controlling Queue Delay </a:t>
            </a:r>
            <a:r>
              <a:rPr lang="zh-CN" altLang="en-US" dirty="0"/>
              <a:t>图</a:t>
            </a:r>
            <a:r>
              <a:rPr lang="en-US" altLang="zh-CN" dirty="0"/>
              <a:t>7.A (</a:t>
            </a:r>
            <a:r>
              <a:rPr lang="en-GB" altLang="zh-CN" dirty="0">
                <a:hlinkClick r:id="rId3"/>
              </a:rPr>
              <a:t>https://queue.acm.org/detail.cfm?id=2209336</a:t>
            </a:r>
            <a:r>
              <a:rPr lang="en-GB" altLang="zh-CN" dirty="0"/>
              <a:t> 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661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71002EC-4D90-46FF-80A1-0D555F3E8C0E}"/>
              </a:ext>
            </a:extLst>
          </p:cNvPr>
          <p:cNvSpPr/>
          <p:nvPr/>
        </p:nvSpPr>
        <p:spPr>
          <a:xfrm>
            <a:off x="5803571" y="5464630"/>
            <a:ext cx="1419100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26B39E-CCE8-46FB-9378-617E9C99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TC (Traffic Control)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02100-EE72-47B2-94F6-961C0980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TC</a:t>
            </a:r>
          </a:p>
          <a:p>
            <a:pPr lvl="1"/>
            <a:r>
              <a:rPr lang="zh-CN" altLang="en-US" dirty="0"/>
              <a:t>实验依赖于</a:t>
            </a:r>
            <a:r>
              <a:rPr lang="en-US" altLang="zh-CN" dirty="0" err="1"/>
              <a:t>tc</a:t>
            </a:r>
            <a:r>
              <a:rPr lang="zh-CN" altLang="en-US" dirty="0"/>
              <a:t>命令对网络链路进行带宽、延迟设置，对端口的队列长度和管理机制进行设置</a:t>
            </a:r>
            <a:endParaRPr lang="en-US" altLang="zh-CN" dirty="0"/>
          </a:p>
          <a:p>
            <a:pPr lvl="1"/>
            <a:r>
              <a:rPr lang="en-US" altLang="zh-CN" dirty="0" err="1"/>
              <a:t>Mininet</a:t>
            </a:r>
            <a:r>
              <a:rPr lang="zh-CN" altLang="en-US" dirty="0"/>
              <a:t>中已经将</a:t>
            </a:r>
            <a:r>
              <a:rPr lang="en-US" altLang="zh-CN" dirty="0" err="1"/>
              <a:t>tc</a:t>
            </a:r>
            <a:r>
              <a:rPr lang="zh-CN" altLang="en-US" dirty="0"/>
              <a:t>的绝大部分功能进行封装，但没有封装</a:t>
            </a:r>
            <a:r>
              <a:rPr lang="en-US" altLang="zh-CN" dirty="0"/>
              <a:t>red,</a:t>
            </a:r>
            <a:r>
              <a:rPr lang="zh-CN" altLang="en-US" dirty="0"/>
              <a:t> </a:t>
            </a:r>
            <a:r>
              <a:rPr lang="en-US" altLang="zh-CN" dirty="0" err="1"/>
              <a:t>codel</a:t>
            </a:r>
            <a:r>
              <a:rPr lang="zh-CN" altLang="en-US" dirty="0"/>
              <a:t>管理机制，也没有封装修改带宽值的功能</a:t>
            </a:r>
            <a:endParaRPr lang="en-US" altLang="zh-CN" dirty="0"/>
          </a:p>
          <a:p>
            <a:r>
              <a:rPr lang="zh-CN" altLang="en-US" dirty="0"/>
              <a:t>命令格式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8D411-DA12-4B5D-B8C4-288F62B5D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CB7E6E-03AD-4154-8463-04D6ED0B96D9}"/>
              </a:ext>
            </a:extLst>
          </p:cNvPr>
          <p:cNvSpPr txBox="1"/>
          <p:nvPr/>
        </p:nvSpPr>
        <p:spPr>
          <a:xfrm>
            <a:off x="496785" y="4697187"/>
            <a:ext cx="833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qdisc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add dev r1-eth1 parent 5:1 handle 6: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codel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limit 1000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710A63-E05C-47DC-82D7-33BCC2E22308}"/>
              </a:ext>
            </a:extLst>
          </p:cNvPr>
          <p:cNvSpPr/>
          <p:nvPr/>
        </p:nvSpPr>
        <p:spPr>
          <a:xfrm>
            <a:off x="4077103" y="462970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D08E3D-278C-4383-8897-D30E7D8E1478}"/>
              </a:ext>
            </a:extLst>
          </p:cNvPr>
          <p:cNvSpPr/>
          <p:nvPr/>
        </p:nvSpPr>
        <p:spPr>
          <a:xfrm>
            <a:off x="5428014" y="4629700"/>
            <a:ext cx="1185057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7EBA9E-6FBC-4F95-A910-B12C41853F12}"/>
              </a:ext>
            </a:extLst>
          </p:cNvPr>
          <p:cNvSpPr/>
          <p:nvPr/>
        </p:nvSpPr>
        <p:spPr>
          <a:xfrm>
            <a:off x="6679871" y="4622086"/>
            <a:ext cx="2024742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1353AA-3374-4B37-A92B-B8FAA2F7ADB1}"/>
              </a:ext>
            </a:extLst>
          </p:cNvPr>
          <p:cNvSpPr/>
          <p:nvPr/>
        </p:nvSpPr>
        <p:spPr>
          <a:xfrm>
            <a:off x="496785" y="5446561"/>
            <a:ext cx="7609114" cy="78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class change dev r1-eth1 parent 5:0 classid 5:1 </a:t>
            </a:r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htb rate 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Mbit burst 15k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A867CD5-59AC-4C3F-BE2F-CF49E40DD970}"/>
              </a:ext>
            </a:extLst>
          </p:cNvPr>
          <p:cNvSpPr/>
          <p:nvPr/>
        </p:nvSpPr>
        <p:spPr>
          <a:xfrm>
            <a:off x="4452660" y="546463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FD392AD-C6A9-40DB-9BE0-A5EEC054E989}"/>
              </a:ext>
            </a:extLst>
          </p:cNvPr>
          <p:cNvSpPr/>
          <p:nvPr/>
        </p:nvSpPr>
        <p:spPr>
          <a:xfrm>
            <a:off x="551213" y="5840835"/>
            <a:ext cx="3128158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6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81EC7-8968-4070-B360-BFABB6FC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TCP Probe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2CC8A-5F08-4AF0-BAF0-8067B696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444978"/>
            <a:ext cx="8884354" cy="5034843"/>
          </a:xfrm>
        </p:spPr>
        <p:txBody>
          <a:bodyPr/>
          <a:lstStyle/>
          <a:p>
            <a:r>
              <a:rPr lang="en-US" altLang="zh-CN" dirty="0"/>
              <a:t>Linux TCP Probe</a:t>
            </a:r>
          </a:p>
          <a:p>
            <a:pPr lvl="1"/>
            <a:r>
              <a:rPr lang="en-US" altLang="zh-CN" sz="1800" dirty="0" err="1"/>
              <a:t>tcp_probe</a:t>
            </a:r>
            <a:r>
              <a:rPr lang="zh-CN" altLang="en-US" sz="1800" dirty="0"/>
              <a:t>内核模块可以输出指定</a:t>
            </a:r>
            <a:r>
              <a:rPr lang="en-US" altLang="zh-CN" sz="1800" dirty="0"/>
              <a:t>TCP</a:t>
            </a:r>
            <a:r>
              <a:rPr lang="zh-CN" altLang="en-US" sz="1800" dirty="0"/>
              <a:t>连接的相关参数，用于</a:t>
            </a:r>
            <a:r>
              <a:rPr lang="en-US" altLang="zh-CN" sz="1800" dirty="0"/>
              <a:t>TCP</a:t>
            </a:r>
            <a:r>
              <a:rPr lang="zh-CN" altLang="en-US" sz="1800" dirty="0"/>
              <a:t>连接性能调试</a:t>
            </a:r>
            <a:endParaRPr lang="en-US" altLang="zh-CN" sz="1800" dirty="0"/>
          </a:p>
          <a:p>
            <a:r>
              <a:rPr lang="zh-CN" altLang="en-US" dirty="0"/>
              <a:t>加载方式： </a:t>
            </a:r>
            <a:r>
              <a:rPr lang="en-US" altLang="zh-CN" dirty="0"/>
              <a:t># </a:t>
            </a:r>
            <a:r>
              <a:rPr lang="en-US" altLang="zh-CN" dirty="0" err="1"/>
              <a:t>modprobe</a:t>
            </a:r>
            <a:r>
              <a:rPr lang="en-US" altLang="zh-CN" dirty="0"/>
              <a:t> </a:t>
            </a:r>
            <a:r>
              <a:rPr lang="en-US" altLang="zh-CN" dirty="0" err="1"/>
              <a:t>tcp_probe</a:t>
            </a:r>
            <a:r>
              <a:rPr lang="en-US" altLang="zh-CN" dirty="0"/>
              <a:t> port=5001 full=1</a:t>
            </a:r>
          </a:p>
          <a:p>
            <a:pPr lvl="1"/>
            <a:r>
              <a:rPr lang="zh-CN" altLang="en-US" sz="1800" dirty="0"/>
              <a:t>监测端口</a:t>
            </a:r>
            <a:r>
              <a:rPr lang="en-US" altLang="zh-CN" sz="1800" dirty="0"/>
              <a:t>5001</a:t>
            </a:r>
            <a:r>
              <a:rPr lang="zh-CN" altLang="en-US" sz="1800" dirty="0"/>
              <a:t>的连接，每个数据包到达时都记录相关参数</a:t>
            </a:r>
            <a:endParaRPr lang="en-US" altLang="zh-CN" sz="1800" dirty="0"/>
          </a:p>
          <a:p>
            <a:r>
              <a:rPr lang="zh-CN" altLang="en-US" dirty="0"/>
              <a:t>数据格式</a:t>
            </a:r>
            <a:endParaRPr lang="en-US" altLang="zh-CN" dirty="0"/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时间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FF0000"/>
                </a:solidFill>
              </a:rPr>
              <a:t>源地址</a:t>
            </a:r>
            <a:r>
              <a:rPr lang="en-US" altLang="zh-CN" sz="1800" dirty="0">
                <a:solidFill>
                  <a:srgbClr val="FF0000"/>
                </a:solidFill>
              </a:rPr>
              <a:t>:</a:t>
            </a:r>
            <a:r>
              <a:rPr lang="zh-CN" altLang="en-US" sz="1800" dirty="0">
                <a:solidFill>
                  <a:srgbClr val="FF0000"/>
                </a:solidFill>
              </a:rPr>
              <a:t>端口，目的地址</a:t>
            </a:r>
            <a:r>
              <a:rPr lang="en-US" altLang="zh-CN" sz="1800" dirty="0">
                <a:solidFill>
                  <a:srgbClr val="FF0000"/>
                </a:solidFill>
              </a:rPr>
              <a:t>:</a:t>
            </a:r>
            <a:r>
              <a:rPr lang="zh-CN" altLang="en-US" sz="1800" dirty="0">
                <a:solidFill>
                  <a:srgbClr val="FF0000"/>
                </a:solidFill>
              </a:rPr>
              <a:t>端口</a:t>
            </a:r>
            <a:r>
              <a:rPr lang="zh-CN" altLang="en-US" sz="1800" dirty="0"/>
              <a:t>，长度，下一发送序列号，已确认序列号，</a:t>
            </a:r>
            <a:r>
              <a:rPr lang="zh-CN" altLang="en-US" sz="1800" dirty="0">
                <a:solidFill>
                  <a:srgbClr val="FF0000"/>
                </a:solidFill>
              </a:rPr>
              <a:t>拥塞窗口</a:t>
            </a:r>
            <a:r>
              <a:rPr lang="zh-CN" altLang="en-US" sz="1800" dirty="0"/>
              <a:t>，慢启动门限值，发送窗口，平滑</a:t>
            </a:r>
            <a:r>
              <a:rPr lang="en-US" altLang="zh-CN" sz="1800" dirty="0"/>
              <a:t>RTT</a:t>
            </a:r>
            <a:r>
              <a:rPr lang="zh-CN" altLang="en-US" sz="1800" dirty="0"/>
              <a:t>，接收窗口</a:t>
            </a:r>
            <a:endParaRPr lang="en-US" altLang="zh-CN" sz="1800" dirty="0"/>
          </a:p>
          <a:p>
            <a:r>
              <a:rPr lang="zh-CN" altLang="en-US" sz="2200" dirty="0"/>
              <a:t>注意事项</a:t>
            </a:r>
            <a:endParaRPr lang="en-US" altLang="zh-CN" sz="2200" dirty="0"/>
          </a:p>
          <a:p>
            <a:pPr lvl="1"/>
            <a:r>
              <a:rPr lang="en-US" altLang="zh-CN" sz="1800" dirty="0"/>
              <a:t>Ubuntu 18.04</a:t>
            </a:r>
            <a:r>
              <a:rPr lang="zh-CN" altLang="en-US" sz="1800" dirty="0"/>
              <a:t>内核中的</a:t>
            </a:r>
            <a:r>
              <a:rPr lang="en-US" altLang="zh-CN" sz="1800" dirty="0"/>
              <a:t>TCP Probe</a:t>
            </a:r>
            <a:r>
              <a:rPr lang="zh-CN" altLang="en-US" sz="1800" dirty="0"/>
              <a:t>未实现，会报错，建议切换到</a:t>
            </a:r>
            <a:r>
              <a:rPr lang="en-US" altLang="zh-CN" sz="1800" dirty="0"/>
              <a:t>4.9.48</a:t>
            </a:r>
            <a:r>
              <a:rPr lang="zh-CN" altLang="en-US" sz="1800" dirty="0"/>
              <a:t>内核版本</a:t>
            </a:r>
          </a:p>
          <a:p>
            <a:pPr lvl="1"/>
            <a:r>
              <a:rPr lang="zh-CN" altLang="en-US" sz="1800" dirty="0"/>
              <a:t>不同内核版本的</a:t>
            </a:r>
            <a:r>
              <a:rPr lang="en-US" altLang="zh-CN" sz="1800" dirty="0" err="1"/>
              <a:t>tcp_probe</a:t>
            </a:r>
            <a:r>
              <a:rPr lang="zh-CN" altLang="en-US" sz="1800" dirty="0"/>
              <a:t>输出格式不一样，具体参考内核代码</a:t>
            </a:r>
            <a:r>
              <a:rPr lang="en-US" altLang="zh-CN" sz="1800" dirty="0" err="1"/>
              <a:t>tcp_probe.c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tcpprobe_sprint</a:t>
            </a:r>
            <a:r>
              <a:rPr lang="en-US" altLang="zh-CN" sz="1800" dirty="0"/>
              <a:t>()</a:t>
            </a:r>
          </a:p>
          <a:p>
            <a:pPr lvl="2"/>
            <a:r>
              <a:rPr lang="en-US" altLang="zh-CN" sz="1600" dirty="0"/>
              <a:t># </a:t>
            </a:r>
            <a:r>
              <a:rPr lang="en-US" altLang="zh-CN" sz="1600" dirty="0">
                <a:hlinkClick r:id="rId2"/>
              </a:rPr>
              <a:t>https://github.com/torvalds/linux</a:t>
            </a:r>
            <a:r>
              <a:rPr lang="en-US" altLang="zh-CN" sz="1600" dirty="0"/>
              <a:t> (</a:t>
            </a:r>
            <a:r>
              <a:rPr lang="zh-CN" altLang="en-US" sz="1600" dirty="0"/>
              <a:t>选择相应的</a:t>
            </a:r>
            <a:r>
              <a:rPr lang="en-US" altLang="zh-CN" sz="1600" dirty="0"/>
              <a:t>Tag</a:t>
            </a:r>
            <a:r>
              <a:rPr lang="zh-CN" altLang="en-US" sz="1600" dirty="0"/>
              <a:t>即可，例如</a:t>
            </a:r>
            <a:r>
              <a:rPr lang="en-US" altLang="zh-CN" sz="1600" dirty="0"/>
              <a:t>4.9.48</a:t>
            </a:r>
            <a:r>
              <a:rPr lang="zh-CN" altLang="en-US" sz="1600" dirty="0"/>
              <a:t>选择 </a:t>
            </a:r>
            <a:r>
              <a:rPr lang="en-US" altLang="zh-CN" sz="1600" dirty="0"/>
              <a:t>v4.9)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45EF9-0C1A-4A94-8D55-ECF27CA206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4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数据包队列</a:t>
            </a:r>
            <a:endParaRPr lang="en-US" altLang="zh-CN" dirty="0"/>
          </a:p>
          <a:p>
            <a:pPr lvl="1"/>
            <a:r>
              <a:rPr lang="zh-CN" altLang="en-US" dirty="0"/>
              <a:t>为什么要有数据包队列？</a:t>
            </a:r>
            <a:endParaRPr lang="en-US" altLang="zh-CN" dirty="0"/>
          </a:p>
          <a:p>
            <a:pPr lvl="1"/>
            <a:r>
              <a:rPr lang="zh-CN" altLang="en-US" dirty="0"/>
              <a:t>数据包队列大小设置</a:t>
            </a:r>
            <a:endParaRPr lang="en-US" altLang="zh-CN" dirty="0"/>
          </a:p>
          <a:p>
            <a:pPr lvl="1"/>
            <a:r>
              <a:rPr lang="zh-CN" altLang="en-US" dirty="0"/>
              <a:t>数据包队列过大或过小引起的问题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BufferBloat</a:t>
            </a:r>
            <a:r>
              <a:rPr lang="zh-CN" altLang="en-US" dirty="0"/>
              <a:t>问题现象与解决思路</a:t>
            </a:r>
            <a:endParaRPr lang="en-US" altLang="zh-CN" dirty="0"/>
          </a:p>
          <a:p>
            <a:pPr lvl="1"/>
            <a:r>
              <a:rPr lang="zh-CN" altLang="en-US" dirty="0"/>
              <a:t>数据包队列管理机制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98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12AEF-FFB1-4AE6-B173-8185AC44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96A08-133B-4C2A-9E2E-C1AC2454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utils.py				</a:t>
            </a:r>
          </a:p>
          <a:p>
            <a:r>
              <a:rPr lang="en-US" altLang="zh-CN" dirty="0"/>
              <a:t>reproduce_bufferbloat.py		# </a:t>
            </a:r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mitigate_bufferbloat.py		# </a:t>
            </a:r>
            <a:r>
              <a:rPr lang="zh-CN" altLang="en-US" dirty="0"/>
              <a:t>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A7979-3471-4CEF-8861-BED3C8756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57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1EE2D-0C7B-4C16-AD62-FDD13DE0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53C22-C062-4ADF-9960-4A8777C5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[Allman2013] M. Allman, Comments on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 SIGCOMM CCR, 2013 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[Appenzeller2004] G. Appenzeller et al., Sizing Router Buffers, ACM SIGCOMM, 2004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[Cardwell2016] N. Cardwell et al., BBR: Congestion-Based Congestion Control Measuring bottleneck bandwidth and round-trip propagation time, ACM Queue, 2016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[Floyd1993] S. Floyd et al., Random Early Detection (RED) gateways for Congestion Avoidance,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1993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[Gettys2011] J. Gettys et al.,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Internet. Communications of the ACM,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[Jacobson1999] v. Jacobson et al., RED in a Different Light, Tech Report, 1999 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[Jiang2012] H. Jiang et al., Tackling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Networks, ACM IMC, 2012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[Nichols2012] K. Nichols et al., Controlling Queue Delay, ACM Queue 2012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[Phanishayee2008] Amar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Phanishayee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Measurement and Analysis of TCP Throughput Collapse in Cluster-based Storage Systems,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Usenix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FAST, 2008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[Sivaraman2013] A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Sivaraman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No Silver Bullet: Extending SDN to the Data Plane,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C202AE-6640-47CE-9A43-775C73904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9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6669"/>
            <a:ext cx="8229600" cy="1769598"/>
          </a:xfrm>
        </p:spPr>
        <p:txBody>
          <a:bodyPr/>
          <a:lstStyle/>
          <a:p>
            <a:r>
              <a:rPr lang="zh-CN" altLang="en-US" dirty="0"/>
              <a:t>数据包队列是网络中间设备中最关键的部分之一</a:t>
            </a:r>
            <a:endParaRPr lang="en-US" altLang="zh-CN" dirty="0"/>
          </a:p>
          <a:p>
            <a:pPr lvl="1"/>
            <a:r>
              <a:rPr lang="zh-CN" altLang="en-US" dirty="0"/>
              <a:t>其大小、管理机制等很大程度上影响了网络性能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注：下文在不引起歧义的情况下，用数据包队列</a:t>
            </a:r>
            <a:r>
              <a:rPr lang="en-US" altLang="zh-CN" sz="1800" dirty="0"/>
              <a:t>/</a:t>
            </a:r>
            <a:r>
              <a:rPr lang="zh-CN" altLang="en-US" sz="1800" dirty="0"/>
              <a:t>队列表示</a:t>
            </a:r>
            <a:r>
              <a:rPr lang="en-US" altLang="zh-CN" sz="1800" dirty="0"/>
              <a:t>Buffer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6056" y="2079806"/>
            <a:ext cx="3900142" cy="16480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71506" y="2607871"/>
            <a:ext cx="1254642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FIB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22350"/>
              </p:ext>
            </p:extLst>
          </p:nvPr>
        </p:nvGraphicFramePr>
        <p:xfrm>
          <a:off x="6588624" y="2699479"/>
          <a:ext cx="833120" cy="47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74319" y="3189321"/>
            <a:ext cx="8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297921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32651" y="2382854"/>
            <a:ext cx="10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In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680652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64173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38157" y="2377355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Out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5252" y="2238539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Table Lookup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307835" y="2273375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Queue </a:t>
            </a:r>
            <a:r>
              <a:rPr lang="en-US" altLang="zh-CN" i="1" dirty="0" err="1"/>
              <a:t>Mgmt</a:t>
            </a:r>
            <a:endParaRPr lang="zh-CN" altLang="en-US" i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8" y="2802556"/>
            <a:ext cx="755097" cy="7550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5" y="2142619"/>
            <a:ext cx="863854" cy="586739"/>
          </a:xfrm>
          <a:prstGeom prst="rect">
            <a:avLst/>
          </a:prstGeom>
        </p:spPr>
      </p:pic>
      <p:sp>
        <p:nvSpPr>
          <p:cNvPr id="20" name="右箭头标注 19"/>
          <p:cNvSpPr/>
          <p:nvPr/>
        </p:nvSpPr>
        <p:spPr>
          <a:xfrm>
            <a:off x="2100888" y="2458041"/>
            <a:ext cx="631763" cy="903243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抽象成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6D8199B-D266-4049-900A-2AEA13CDDA72}"/>
              </a:ext>
            </a:extLst>
          </p:cNvPr>
          <p:cNvGrpSpPr/>
          <p:nvPr/>
        </p:nvGrpSpPr>
        <p:grpSpPr>
          <a:xfrm>
            <a:off x="4846157" y="1408445"/>
            <a:ext cx="1728664" cy="830094"/>
            <a:chOff x="4637314" y="1397559"/>
            <a:chExt cx="1728664" cy="83009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D7BAB4-9CC7-4128-8C0A-49AF4D8CDBEB}"/>
                </a:ext>
              </a:extLst>
            </p:cNvPr>
            <p:cNvSpPr txBox="1"/>
            <p:nvPr/>
          </p:nvSpPr>
          <p:spPr>
            <a:xfrm>
              <a:off x="4928918" y="1397559"/>
              <a:ext cx="1437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Routing table</a:t>
              </a:r>
              <a:endParaRPr lang="zh-CN" altLang="en-US" dirty="0"/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0F68529C-26E5-4628-998C-53F01902CD00}"/>
                </a:ext>
              </a:extLst>
            </p:cNvPr>
            <p:cNvSpPr/>
            <p:nvPr/>
          </p:nvSpPr>
          <p:spPr>
            <a:xfrm rot="2094923">
              <a:off x="4637314" y="1779814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BADDB7E-4E45-4532-A57A-5F44D488A7CE}"/>
              </a:ext>
            </a:extLst>
          </p:cNvPr>
          <p:cNvGrpSpPr/>
          <p:nvPr/>
        </p:nvGrpSpPr>
        <p:grpSpPr>
          <a:xfrm>
            <a:off x="4852538" y="3516280"/>
            <a:ext cx="1858122" cy="720786"/>
            <a:chOff x="4681851" y="3483641"/>
            <a:chExt cx="1858122" cy="72078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FDA239-2CA2-4E2F-90EA-55F1CA09186C}"/>
                </a:ext>
              </a:extLst>
            </p:cNvPr>
            <p:cNvSpPr txBox="1"/>
            <p:nvPr/>
          </p:nvSpPr>
          <p:spPr>
            <a:xfrm>
              <a:off x="5040908" y="3835095"/>
              <a:ext cx="149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MAC Learning</a:t>
              </a:r>
              <a:endParaRPr lang="zh-CN" altLang="en-US" dirty="0"/>
            </a:p>
          </p:txBody>
        </p:sp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4778F19C-BDEC-418F-AF05-2659D9EB23E0}"/>
                </a:ext>
              </a:extLst>
            </p:cNvPr>
            <p:cNvSpPr/>
            <p:nvPr/>
          </p:nvSpPr>
          <p:spPr>
            <a:xfrm rot="19505077" flipV="1">
              <a:off x="4681851" y="3483641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2C95558-365E-4254-A601-CA80D56BABE6}"/>
              </a:ext>
            </a:extLst>
          </p:cNvPr>
          <p:cNvSpPr txBox="1"/>
          <p:nvPr/>
        </p:nvSpPr>
        <p:spPr>
          <a:xfrm>
            <a:off x="93530" y="299543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58EB504-BAB6-417F-9E12-4D9D0CC6495A}"/>
              </a:ext>
            </a:extLst>
          </p:cNvPr>
          <p:cNvSpPr txBox="1"/>
          <p:nvPr/>
        </p:nvSpPr>
        <p:spPr>
          <a:xfrm>
            <a:off x="103356" y="2220093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为什么需要数据包队列？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01571" y="2028847"/>
            <a:ext cx="5454020" cy="1580991"/>
            <a:chOff x="2101571" y="2028847"/>
            <a:chExt cx="5454020" cy="15809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918" y="2555844"/>
              <a:ext cx="538163" cy="5381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571" y="2040011"/>
              <a:ext cx="883300" cy="5158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056" y="2567008"/>
              <a:ext cx="883300" cy="515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222" y="3094005"/>
              <a:ext cx="883300" cy="515833"/>
            </a:xfrm>
            <a:prstGeom prst="rect">
              <a:avLst/>
            </a:prstGeom>
          </p:spPr>
        </p:pic>
        <p:cxnSp>
          <p:nvCxnSpPr>
            <p:cNvPr id="13" name="直接连接符 12"/>
            <p:cNvCxnSpPr>
              <a:stCxn id="6" idx="3"/>
              <a:endCxn id="5" idx="1"/>
            </p:cNvCxnSpPr>
            <p:nvPr/>
          </p:nvCxnSpPr>
          <p:spPr>
            <a:xfrm>
              <a:off x="2984871" y="2297928"/>
              <a:ext cx="865047" cy="526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5" idx="1"/>
            </p:cNvCxnSpPr>
            <p:nvPr/>
          </p:nvCxnSpPr>
          <p:spPr>
            <a:xfrm>
              <a:off x="2994356" y="2824925"/>
              <a:ext cx="85556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5" idx="1"/>
            </p:cNvCxnSpPr>
            <p:nvPr/>
          </p:nvCxnSpPr>
          <p:spPr>
            <a:xfrm flipV="1">
              <a:off x="2986522" y="2824926"/>
              <a:ext cx="863396" cy="52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308" y="2491766"/>
              <a:ext cx="666315" cy="66631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602745" y="2028847"/>
              <a:ext cx="119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ToR Switch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5" idx="3"/>
              <a:endCxn id="18" idx="1"/>
            </p:cNvCxnSpPr>
            <p:nvPr/>
          </p:nvCxnSpPr>
          <p:spPr>
            <a:xfrm flipV="1">
              <a:off x="4388081" y="2824924"/>
              <a:ext cx="2139227" cy="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64597" y="2072470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Core Switch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11886" y="316725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 GE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51477" y="289817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 GE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799" y="14962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瓶颈链路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85799" y="3845687"/>
            <a:ext cx="232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突发流量 </a:t>
            </a:r>
            <a:r>
              <a:rPr lang="en-US" altLang="zh-CN" sz="2400" dirty="0"/>
              <a:t>(Burst)</a:t>
            </a:r>
            <a:endParaRPr lang="zh-CN" altLang="en-US" sz="24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4430766"/>
            <a:ext cx="5400611" cy="23954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181622" y="3208049"/>
            <a:ext cx="1437546" cy="627247"/>
            <a:chOff x="4181622" y="3208049"/>
            <a:chExt cx="1437546" cy="627247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4181622" y="3208049"/>
              <a:ext cx="406328" cy="269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220259" y="3465964"/>
              <a:ext cx="1398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Packet Drops</a:t>
              </a:r>
              <a:endParaRPr lang="zh-CN" altLang="en-US" dirty="0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93" y="4366692"/>
            <a:ext cx="5487278" cy="2429763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592463" y="5453045"/>
            <a:ext cx="255181" cy="393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队列应该设置成多大？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经验法则 </a:t>
                </a:r>
                <a:r>
                  <a:rPr lang="en-US" altLang="zh-CN" dirty="0"/>
                  <a:t>[</a:t>
                </a:r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Appenzeller2004</a:t>
                </a:r>
                <a:r>
                  <a:rPr lang="en-US" altLang="zh-CN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𝐵𝑢𝑓𝑓𝑆𝑖𝑧𝑒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瓶颈链路带宽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</m:oMath>
                </a14:m>
                <a:r>
                  <a:rPr lang="zh-CN" altLang="en-US" dirty="0"/>
                  <a:t>为端到端平均链路延迟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家庭接入网络的例子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带宽：</a:t>
                </a:r>
                <a:r>
                  <a:rPr lang="en-US" altLang="zh-CN" dirty="0"/>
                  <a:t>100Mbps</a:t>
                </a:r>
              </a:p>
              <a:p>
                <a:pPr lvl="1"/>
                <a:r>
                  <a:rPr lang="zh-CN" altLang="en-US" dirty="0"/>
                  <a:t>网络延迟：</a:t>
                </a:r>
                <a:r>
                  <a:rPr lang="en-US" altLang="zh-CN" dirty="0"/>
                  <a:t>20 ~ 100ms (60ms)</a:t>
                </a:r>
              </a:p>
              <a:p>
                <a:pPr lvl="1"/>
                <a:r>
                  <a:rPr lang="zh-CN" altLang="en-US" dirty="0"/>
                  <a:t>家庭网关</a:t>
                </a:r>
                <a:r>
                  <a:rPr lang="en-US" altLang="zh-CN" dirty="0"/>
                  <a:t>Buffer</a:t>
                </a:r>
                <a:r>
                  <a:rPr lang="zh-CN" altLang="en-US" dirty="0"/>
                  <a:t>大小：</a:t>
                </a:r>
                <a:r>
                  <a:rPr lang="en-US" altLang="zh-CN" dirty="0"/>
                  <a:t>100Mbps * 60ms = 6Mb = 0.75MB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多流环境下的队列大小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假设多条流的数据包到达队列的时间是随机的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16" y="2228416"/>
            <a:ext cx="4857750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3621" y="5601006"/>
            <a:ext cx="471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所有流的窗口大小之和服从</a:t>
            </a:r>
            <a:r>
              <a:rPr lang="en-US" altLang="zh-CN" sz="2000" dirty="0"/>
              <a:t>Gaussian</a:t>
            </a:r>
            <a:r>
              <a:rPr lang="zh-CN" altLang="en-US" sz="2000" dirty="0"/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354210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队列大小分析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𝐵𝐷𝑃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𝐵𝐷𝑃</m:t>
                    </m:r>
                  </m:oMath>
                </a14:m>
                <a:r>
                  <a:rPr lang="zh-CN" altLang="en-US" dirty="0"/>
                  <a:t>为在瓶颈带宽（路径中）传输的数据包个数（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每条流的窗口大小服从均匀分布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窗口大小的标准差为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因此，队列（</a:t>
                </a:r>
                <a:r>
                  <a:rPr lang="en-US" altLang="zh-CN" dirty="0"/>
                  <a:t>Queue</a:t>
                </a:r>
                <a:r>
                  <a:rPr lang="zh-CN" altLang="en-US" dirty="0"/>
                  <a:t>）长度的标准差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BDP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9443" r="-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9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给定队列大小下的链路利用率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</p:spPr>
            <p:txBody>
              <a:bodyPr/>
              <a:lstStyle/>
              <a:p>
                <a:r>
                  <a:rPr lang="zh-CN" altLang="en-US" dirty="0"/>
                  <a:t>链路带宽充分利用的概率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BDP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 = 10000</a:t>
                </a:r>
                <a:r>
                  <a:rPr lang="zh-CN" altLang="en-US" dirty="0"/>
                  <a:t>时的数值仿真实验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该结果说明，对于多流经过的路由器，其队列大小只需设置成</a:t>
                </a:r>
                <a:r>
                  <a:rPr lang="en-US" altLang="zh-CN" dirty="0"/>
                  <a:t>BDP/</a:t>
                </a:r>
                <a:r>
                  <a:rPr lang="en-US" altLang="zh-CN" dirty="0" err="1"/>
                  <a:t>sqrt</a:t>
                </a:r>
                <a:r>
                  <a:rPr lang="en-US" altLang="zh-CN" dirty="0"/>
                  <a:t>(n)</a:t>
                </a:r>
                <a:r>
                  <a:rPr lang="zh-CN" altLang="en-US" dirty="0"/>
                  <a:t>就可以充分利用链路带宽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  <a:blipFill>
                <a:blip r:embed="rId3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517032"/>
                  </p:ext>
                </p:extLst>
              </p:nvPr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074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=1.5∗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517032"/>
                  </p:ext>
                </p:extLst>
              </p:nvPr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/>
                    <a:gridCol w="20074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队列大小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链路利用率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137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7" t="-82143" r="-102454" b="-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137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7" t="-180000" r="-102454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&gt; </a:t>
                          </a:r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137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7" t="-283333" r="-102454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&gt; </a:t>
                          </a:r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CDE3983-2D29-4DC6-9AAB-7BAD3F19B787}"/>
              </a:ext>
            </a:extLst>
          </p:cNvPr>
          <p:cNvSpPr/>
          <p:nvPr/>
        </p:nvSpPr>
        <p:spPr>
          <a:xfrm>
            <a:off x="6852856" y="182014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Appenzeller2004]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1502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22404</TotalTime>
  <Words>2120</Words>
  <Application>Microsoft Office PowerPoint</Application>
  <PresentationFormat>全屏显示(4:3)</PresentationFormat>
  <Paragraphs>329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Arial</vt:lpstr>
      <vt:lpstr>Arial Black</vt:lpstr>
      <vt:lpstr>Calibri</vt:lpstr>
      <vt:lpstr>Cambria Math</vt:lpstr>
      <vt:lpstr>DejaVu Sans Mono</vt:lpstr>
      <vt:lpstr>Times New Roman</vt:lpstr>
      <vt:lpstr>Wingdings</vt:lpstr>
      <vt:lpstr>Pixel</vt:lpstr>
      <vt:lpstr>自定义设计方案</vt:lpstr>
      <vt:lpstr>数据包队列管理实验</vt:lpstr>
      <vt:lpstr>问题背景</vt:lpstr>
      <vt:lpstr>提纲</vt:lpstr>
      <vt:lpstr>数据包队列</vt:lpstr>
      <vt:lpstr>为什么需要数据包队列？</vt:lpstr>
      <vt:lpstr>队列应该设置成多大？</vt:lpstr>
      <vt:lpstr>多流环境下的队列大小</vt:lpstr>
      <vt:lpstr>队列大小分析</vt:lpstr>
      <vt:lpstr>给定队列大小下的链路利用率</vt:lpstr>
      <vt:lpstr>现实中的队列设置问题</vt:lpstr>
      <vt:lpstr>TCP Incast问题</vt:lpstr>
      <vt:lpstr>TCP Incast导致吞吐率下降</vt:lpstr>
      <vt:lpstr>增大队列解决TCP Incast问题</vt:lpstr>
      <vt:lpstr>BufferBloat问题</vt:lpstr>
      <vt:lpstr>BufferBloat问题本质</vt:lpstr>
      <vt:lpstr>BufferBloat问题原因</vt:lpstr>
      <vt:lpstr>默认队列管理机制：Tail Drop (尾部丢弃)</vt:lpstr>
      <vt:lpstr>解决BufferBloat问题</vt:lpstr>
      <vt:lpstr>RED (Random Early Detection)</vt:lpstr>
      <vt:lpstr>RED操作</vt:lpstr>
      <vt:lpstr>RED主要问题</vt:lpstr>
      <vt:lpstr>CoDel (Controlled Delay)</vt:lpstr>
      <vt:lpstr>CoDel设计</vt:lpstr>
      <vt:lpstr>CoDel流程示意</vt:lpstr>
      <vt:lpstr>实验环境</vt:lpstr>
      <vt:lpstr>重现BufferBloat问题</vt:lpstr>
      <vt:lpstr>解决BufferBloat问题</vt:lpstr>
      <vt:lpstr>Linux TC (Traffic Control)</vt:lpstr>
      <vt:lpstr>Linux TCP Probe</vt:lpstr>
      <vt:lpstr>附件文件列表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Wu Qinghua</cp:lastModifiedBy>
  <cp:revision>2222</cp:revision>
  <dcterms:created xsi:type="dcterms:W3CDTF">2017-02-15T05:09:36Z</dcterms:created>
  <dcterms:modified xsi:type="dcterms:W3CDTF">2020-04-08T12:11:38Z</dcterms:modified>
</cp:coreProperties>
</file>