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66" r:id="rId6"/>
    <p:sldId id="267" r:id="rId7"/>
    <p:sldId id="268" r:id="rId8"/>
    <p:sldId id="269" r:id="rId9"/>
    <p:sldId id="258" r:id="rId10"/>
    <p:sldId id="270" r:id="rId11"/>
    <p:sldId id="271" r:id="rId12"/>
    <p:sldId id="272" r:id="rId13"/>
    <p:sldId id="273" r:id="rId14"/>
    <p:sldId id="274" r:id="rId15"/>
    <p:sldId id="277" r:id="rId16"/>
    <p:sldId id="276" r:id="rId17"/>
    <p:sldId id="278" r:id="rId18"/>
    <p:sldId id="279" r:id="rId19"/>
    <p:sldId id="259" r:id="rId20"/>
    <p:sldId id="280" r:id="rId21"/>
    <p:sldId id="281" r:id="rId22"/>
    <p:sldId id="282" r:id="rId23"/>
    <p:sldId id="283" r:id="rId24"/>
    <p:sldId id="284" r:id="rId25"/>
    <p:sldId id="285" r:id="rId26"/>
    <p:sldId id="260" r:id="rId27"/>
    <p:sldId id="287" r:id="rId28"/>
    <p:sldId id="286" r:id="rId29"/>
    <p:sldId id="289" r:id="rId30"/>
    <p:sldId id="290" r:id="rId31"/>
    <p:sldId id="291" r:id="rId32"/>
    <p:sldId id="292" r:id="rId33"/>
    <p:sldId id="288" r:id="rId34"/>
    <p:sldId id="261" r:id="rId35"/>
    <p:sldId id="293" r:id="rId36"/>
    <p:sldId id="294" r:id="rId37"/>
    <p:sldId id="295" r:id="rId38"/>
    <p:sldId id="296" r:id="rId39"/>
    <p:sldId id="297" r:id="rId40"/>
    <p:sldId id="298" r:id="rId41"/>
    <p:sldId id="299" r:id="rId42"/>
    <p:sldId id="300" r:id="rId43"/>
    <p:sldId id="301" r:id="rId44"/>
    <p:sldId id="262" r:id="rId45"/>
    <p:sldId id="302" r:id="rId46"/>
    <p:sldId id="303" r:id="rId47"/>
    <p:sldId id="304" r:id="rId48"/>
    <p:sldId id="305" r:id="rId49"/>
    <p:sldId id="306" r:id="rId50"/>
    <p:sldId id="307" r:id="rId51"/>
    <p:sldId id="308" r:id="rId52"/>
    <p:sldId id="263"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45" d="100"/>
          <a:sy n="45" d="100"/>
        </p:scale>
        <p:origin x="38"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7/15/2020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7/15/2020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6A264-7A5F-4218-AA45-C6B9A0190DFE}"/>
              </a:ext>
            </a:extLst>
          </p:cNvPr>
          <p:cNvSpPr>
            <a:spLocks noGrp="1"/>
          </p:cNvSpPr>
          <p:nvPr>
            <p:ph type="ctrTitle"/>
          </p:nvPr>
        </p:nvSpPr>
        <p:spPr/>
        <p:txBody>
          <a:bodyPr/>
          <a:lstStyle/>
          <a:p>
            <a:r>
              <a:rPr lang="zh-CN" altLang="en-US" dirty="0"/>
              <a:t>计算机网络研讨报告</a:t>
            </a:r>
          </a:p>
        </p:txBody>
      </p:sp>
      <p:sp>
        <p:nvSpPr>
          <p:cNvPr id="3" name="副标题 2">
            <a:extLst>
              <a:ext uri="{FF2B5EF4-FFF2-40B4-BE49-F238E27FC236}">
                <a16:creationId xmlns:a16="http://schemas.microsoft.com/office/drawing/2014/main" id="{26F8FA49-9BD0-46C3-836C-063F96A2E9B7}"/>
              </a:ext>
            </a:extLst>
          </p:cNvPr>
          <p:cNvSpPr>
            <a:spLocks noGrp="1"/>
          </p:cNvSpPr>
          <p:nvPr>
            <p:ph type="subTitle" idx="1"/>
          </p:nvPr>
        </p:nvSpPr>
        <p:spPr/>
        <p:txBody>
          <a:bodyPr/>
          <a:lstStyle/>
          <a:p>
            <a:r>
              <a:rPr lang="en-US" altLang="zh-CN" dirty="0"/>
              <a:t>1706 </a:t>
            </a:r>
            <a:r>
              <a:rPr lang="zh-CN" altLang="en-US" dirty="0"/>
              <a:t>李昊宸 </a:t>
            </a:r>
            <a:r>
              <a:rPr lang="en-US" altLang="zh-CN"/>
              <a:t>2017K8009929044</a:t>
            </a:r>
            <a:endParaRPr lang="zh-CN" altLang="en-US" dirty="0"/>
          </a:p>
        </p:txBody>
      </p:sp>
    </p:spTree>
    <p:extLst>
      <p:ext uri="{BB962C8B-B14F-4D97-AF65-F5344CB8AC3E}">
        <p14:creationId xmlns:p14="http://schemas.microsoft.com/office/powerpoint/2010/main" val="2938856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0B3D5-213B-4F43-924A-0BFBC56638B6}"/>
              </a:ext>
            </a:extLst>
          </p:cNvPr>
          <p:cNvSpPr>
            <a:spLocks noGrp="1"/>
          </p:cNvSpPr>
          <p:nvPr>
            <p:ph type="title"/>
          </p:nvPr>
        </p:nvSpPr>
        <p:spPr/>
        <p:txBody>
          <a:bodyPr/>
          <a:lstStyle/>
          <a:p>
            <a:r>
              <a:rPr lang="en-US" altLang="zh-CN" dirty="0"/>
              <a:t>Lab6</a:t>
            </a:r>
            <a:endParaRPr lang="zh-CN" altLang="en-US" dirty="0"/>
          </a:p>
        </p:txBody>
      </p:sp>
      <p:sp>
        <p:nvSpPr>
          <p:cNvPr id="3" name="内容占位符 2">
            <a:extLst>
              <a:ext uri="{FF2B5EF4-FFF2-40B4-BE49-F238E27FC236}">
                <a16:creationId xmlns:a16="http://schemas.microsoft.com/office/drawing/2014/main" id="{C4DD3218-CD4F-4440-956E-1DAFB430AD03}"/>
              </a:ext>
            </a:extLst>
          </p:cNvPr>
          <p:cNvSpPr>
            <a:spLocks noGrp="1"/>
          </p:cNvSpPr>
          <p:nvPr>
            <p:ph idx="1"/>
          </p:nvPr>
        </p:nvSpPr>
        <p:spPr/>
        <p:txBody>
          <a:bodyPr>
            <a:normAutofit fontScale="85000" lnSpcReduction="20000"/>
          </a:bodyPr>
          <a:lstStyle/>
          <a:p>
            <a:r>
              <a:rPr lang="zh-CN" altLang="en-US" dirty="0"/>
              <a:t>设计过程：选择根节点</a:t>
            </a:r>
            <a:endParaRPr lang="en-US" altLang="zh-CN" dirty="0"/>
          </a:p>
          <a:p>
            <a:r>
              <a:rPr lang="en-US" altLang="zh-CN" dirty="0"/>
              <a:t>1.</a:t>
            </a:r>
            <a:r>
              <a:rPr lang="zh-CN" altLang="zh-CN" dirty="0"/>
              <a:t>初始化时，所有节点都认为自己是根节点：</a:t>
            </a:r>
          </a:p>
          <a:p>
            <a:r>
              <a:rPr lang="en-US" altLang="zh-CN" dirty="0"/>
              <a:t>        1.1</a:t>
            </a:r>
            <a:r>
              <a:rPr lang="zh-CN" altLang="zh-CN" dirty="0"/>
              <a:t>节点将自己认定的根节点修改为自己的节点</a:t>
            </a:r>
            <a:r>
              <a:rPr lang="en-US" altLang="zh-CN" dirty="0"/>
              <a:t>ID</a:t>
            </a:r>
            <a:endParaRPr lang="zh-CN" altLang="zh-CN" dirty="0"/>
          </a:p>
          <a:p>
            <a:r>
              <a:rPr lang="en-US" altLang="zh-CN" dirty="0"/>
              <a:t>        1.2</a:t>
            </a:r>
            <a:r>
              <a:rPr lang="zh-CN" altLang="zh-CN" dirty="0"/>
              <a:t>遍历每个端口，设置每个端口为指定端口：端口将自己认定的根节点设</a:t>
            </a:r>
          </a:p>
          <a:p>
            <a:r>
              <a:rPr lang="zh-CN" altLang="zh-CN" dirty="0"/>
              <a:t>置为自己所在节点</a:t>
            </a:r>
            <a:r>
              <a:rPr lang="en-US" altLang="zh-CN" dirty="0"/>
              <a:t>,</a:t>
            </a:r>
            <a:r>
              <a:rPr lang="zh-CN" altLang="zh-CN" dirty="0"/>
              <a:t>自己认定到根节点的路径开销设置为</a:t>
            </a:r>
            <a:r>
              <a:rPr lang="en-US" altLang="zh-CN" dirty="0"/>
              <a:t>0</a:t>
            </a:r>
            <a:r>
              <a:rPr lang="zh-CN" altLang="zh-CN" dirty="0"/>
              <a:t>，自己所在网段到</a:t>
            </a:r>
          </a:p>
          <a:p>
            <a:r>
              <a:rPr lang="zh-CN" altLang="zh-CN" dirty="0"/>
              <a:t>根节点的上一跳节点的</a:t>
            </a:r>
            <a:r>
              <a:rPr lang="en-US" altLang="zh-CN" dirty="0"/>
              <a:t>ID</a:t>
            </a:r>
            <a:r>
              <a:rPr lang="zh-CN" altLang="zh-CN" dirty="0"/>
              <a:t>设置为自己所在节点，自己所在网段的指定端口设</a:t>
            </a:r>
          </a:p>
          <a:p>
            <a:r>
              <a:rPr lang="zh-CN" altLang="zh-CN" dirty="0"/>
              <a:t>置为自己</a:t>
            </a:r>
          </a:p>
          <a:p>
            <a:r>
              <a:rPr lang="en-US" altLang="zh-CN" dirty="0"/>
              <a:t>2.</a:t>
            </a:r>
            <a:r>
              <a:rPr lang="zh-CN" altLang="zh-CN" dirty="0"/>
              <a:t>算法开始后，当节点认为自己是根节点时，周期性的（通过</a:t>
            </a:r>
            <a:r>
              <a:rPr lang="en-US" altLang="zh-CN" dirty="0"/>
              <a:t>hello</a:t>
            </a:r>
            <a:r>
              <a:rPr lang="zh-CN" altLang="zh-CN" dirty="0"/>
              <a:t>定时器）主</a:t>
            </a:r>
          </a:p>
          <a:p>
            <a:r>
              <a:rPr lang="zh-CN" altLang="zh-CN" dirty="0"/>
              <a:t>动向外发送</a:t>
            </a:r>
            <a:r>
              <a:rPr lang="en-US" altLang="zh-CN" dirty="0"/>
              <a:t>Config</a:t>
            </a:r>
            <a:r>
              <a:rPr lang="zh-CN" altLang="zh-CN" dirty="0"/>
              <a:t>信息，直到该节点不再认为自己是根节点为止。如果收到的</a:t>
            </a:r>
          </a:p>
          <a:p>
            <a:r>
              <a:rPr lang="en-US" altLang="zh-CN" dirty="0"/>
              <a:t>Config</a:t>
            </a:r>
            <a:r>
              <a:rPr lang="zh-CN" altLang="zh-CN" dirty="0"/>
              <a:t>信息中的根节点</a:t>
            </a:r>
            <a:r>
              <a:rPr lang="en-US" altLang="zh-CN" dirty="0"/>
              <a:t>ID</a:t>
            </a:r>
            <a:r>
              <a:rPr lang="zh-CN" altLang="zh-CN" dirty="0"/>
              <a:t>比自己认为的根节点</a:t>
            </a:r>
            <a:r>
              <a:rPr lang="en-US" altLang="zh-CN" dirty="0"/>
              <a:t>ID</a:t>
            </a:r>
            <a:r>
              <a:rPr lang="zh-CN" altLang="zh-CN" dirty="0"/>
              <a:t>小，就将自己认为的根节点更</a:t>
            </a:r>
          </a:p>
          <a:p>
            <a:r>
              <a:rPr lang="zh-CN" altLang="zh-CN" dirty="0"/>
              <a:t>新为消息中的根节点，并转发该</a:t>
            </a:r>
            <a:r>
              <a:rPr lang="en-US" altLang="zh-CN" dirty="0"/>
              <a:t>Config</a:t>
            </a:r>
            <a:r>
              <a:rPr lang="zh-CN" altLang="zh-CN" dirty="0"/>
              <a:t>消息。一直迭代下去，直到所有节点认为</a:t>
            </a:r>
          </a:p>
          <a:p>
            <a:r>
              <a:rPr lang="zh-CN" altLang="zh-CN" dirty="0"/>
              <a:t>的根节点是同一节点。</a:t>
            </a:r>
          </a:p>
        </p:txBody>
      </p:sp>
    </p:spTree>
    <p:extLst>
      <p:ext uri="{BB962C8B-B14F-4D97-AF65-F5344CB8AC3E}">
        <p14:creationId xmlns:p14="http://schemas.microsoft.com/office/powerpoint/2010/main" val="145389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0B3D5-213B-4F43-924A-0BFBC56638B6}"/>
              </a:ext>
            </a:extLst>
          </p:cNvPr>
          <p:cNvSpPr>
            <a:spLocks noGrp="1"/>
          </p:cNvSpPr>
          <p:nvPr>
            <p:ph type="title"/>
          </p:nvPr>
        </p:nvSpPr>
        <p:spPr/>
        <p:txBody>
          <a:bodyPr/>
          <a:lstStyle/>
          <a:p>
            <a:r>
              <a:rPr lang="en-US" altLang="zh-CN" dirty="0"/>
              <a:t>Lab6</a:t>
            </a:r>
            <a:endParaRPr lang="zh-CN" altLang="en-US" dirty="0"/>
          </a:p>
        </p:txBody>
      </p:sp>
      <p:sp>
        <p:nvSpPr>
          <p:cNvPr id="3" name="内容占位符 2">
            <a:extLst>
              <a:ext uri="{FF2B5EF4-FFF2-40B4-BE49-F238E27FC236}">
                <a16:creationId xmlns:a16="http://schemas.microsoft.com/office/drawing/2014/main" id="{C4DD3218-CD4F-4440-956E-1DAFB430AD03}"/>
              </a:ext>
            </a:extLst>
          </p:cNvPr>
          <p:cNvSpPr>
            <a:spLocks noGrp="1"/>
          </p:cNvSpPr>
          <p:nvPr>
            <p:ph idx="1"/>
          </p:nvPr>
        </p:nvSpPr>
        <p:spPr>
          <a:xfrm>
            <a:off x="16933" y="2002119"/>
            <a:ext cx="7989887" cy="3822948"/>
          </a:xfrm>
        </p:spPr>
        <p:txBody>
          <a:bodyPr>
            <a:normAutofit fontScale="62500" lnSpcReduction="20000"/>
          </a:bodyPr>
          <a:lstStyle/>
          <a:p>
            <a:r>
              <a:rPr lang="zh-CN" altLang="en-US" dirty="0"/>
              <a:t>设计过程：选择端口状态</a:t>
            </a:r>
            <a:endParaRPr lang="en-US" altLang="zh-CN" dirty="0"/>
          </a:p>
          <a:p>
            <a:r>
              <a:rPr lang="en-US" altLang="zh-CN" dirty="0"/>
              <a:t>1.</a:t>
            </a:r>
            <a:r>
              <a:rPr lang="zh-CN" altLang="zh-CN" dirty="0"/>
              <a:t>某节点的某端口收到</a:t>
            </a:r>
            <a:r>
              <a:rPr lang="en-US" altLang="zh-CN" dirty="0"/>
              <a:t>Config</a:t>
            </a:r>
            <a:r>
              <a:rPr lang="zh-CN" altLang="zh-CN" dirty="0"/>
              <a:t>消息后，将其与本端口的</a:t>
            </a:r>
            <a:r>
              <a:rPr lang="en-US" altLang="zh-CN" dirty="0"/>
              <a:t>Config</a:t>
            </a:r>
            <a:r>
              <a:rPr lang="zh-CN" altLang="zh-CN" dirty="0"/>
              <a:t>进行优先级比</a:t>
            </a:r>
          </a:p>
          <a:p>
            <a:r>
              <a:rPr lang="zh-CN" altLang="zh-CN" dirty="0"/>
              <a:t>较：</a:t>
            </a:r>
          </a:p>
          <a:p>
            <a:r>
              <a:rPr lang="en-US" altLang="zh-CN" dirty="0"/>
              <a:t> </a:t>
            </a:r>
            <a:endParaRPr lang="zh-CN" altLang="zh-CN" dirty="0"/>
          </a:p>
          <a:p>
            <a:r>
              <a:rPr lang="en-US" altLang="zh-CN" dirty="0"/>
              <a:t>1.1</a:t>
            </a:r>
            <a:r>
              <a:rPr lang="zh-CN" altLang="zh-CN" dirty="0"/>
              <a:t>如果收到的</a:t>
            </a:r>
            <a:r>
              <a:rPr lang="en-US" altLang="zh-CN" dirty="0"/>
              <a:t>Config</a:t>
            </a:r>
            <a:r>
              <a:rPr lang="zh-CN" altLang="zh-CN" dirty="0"/>
              <a:t>优先级高（收到的</a:t>
            </a:r>
            <a:r>
              <a:rPr lang="en-US" altLang="zh-CN" dirty="0"/>
              <a:t>Config</a:t>
            </a:r>
            <a:r>
              <a:rPr lang="zh-CN" altLang="zh-CN" dirty="0"/>
              <a:t>消息只可能从该端口所在</a:t>
            </a:r>
          </a:p>
          <a:p>
            <a:r>
              <a:rPr lang="zh-CN" altLang="zh-CN" dirty="0"/>
              <a:t>的网段的其他端口发送而来），说明该网段应该通过对方端口连接根节点：</a:t>
            </a:r>
          </a:p>
          <a:p>
            <a:r>
              <a:rPr lang="en-US" altLang="zh-CN" dirty="0"/>
              <a:t> </a:t>
            </a:r>
            <a:endParaRPr lang="zh-CN" altLang="zh-CN" dirty="0"/>
          </a:p>
          <a:p>
            <a:r>
              <a:rPr lang="en-US" altLang="zh-CN" dirty="0"/>
              <a:t>1.1.1</a:t>
            </a:r>
            <a:r>
              <a:rPr lang="zh-CN" altLang="zh-CN" dirty="0"/>
              <a:t>首先将本端口的</a:t>
            </a:r>
            <a:r>
              <a:rPr lang="en-US" altLang="zh-CN" dirty="0"/>
              <a:t>Config</a:t>
            </a:r>
            <a:r>
              <a:rPr lang="zh-CN" altLang="zh-CN" dirty="0"/>
              <a:t>按照收到的</a:t>
            </a:r>
            <a:r>
              <a:rPr lang="en-US" altLang="zh-CN" dirty="0"/>
              <a:t>Config</a:t>
            </a:r>
            <a:r>
              <a:rPr lang="zh-CN" altLang="zh-CN" dirty="0"/>
              <a:t>消息更新（修改该端</a:t>
            </a:r>
          </a:p>
          <a:p>
            <a:r>
              <a:rPr lang="zh-CN" altLang="zh-CN" dirty="0"/>
              <a:t>口自己认为的根节点、自己认为的到根节点的路径代价、自己认为的所</a:t>
            </a:r>
          </a:p>
          <a:p>
            <a:r>
              <a:rPr lang="zh-CN" altLang="zh-CN" dirty="0"/>
              <a:t>在网段的上一跳交换机，自己认为的所在网段的指定端口）</a:t>
            </a:r>
          </a:p>
          <a:p>
            <a:r>
              <a:rPr lang="en-US" altLang="zh-CN" dirty="0"/>
              <a:t>1.1.2</a:t>
            </a:r>
            <a:r>
              <a:rPr lang="zh-CN" altLang="zh-CN" dirty="0"/>
              <a:t>随后更新节点状态：遍历所有非指定端口，找到优先级最高的非</a:t>
            </a:r>
          </a:p>
          <a:p>
            <a:r>
              <a:rPr lang="zh-CN" altLang="zh-CN" dirty="0"/>
              <a:t>指定端口（并认定该端口为根端口，因为该端口优先级最高，意味着是</a:t>
            </a:r>
          </a:p>
          <a:p>
            <a:r>
              <a:rPr lang="zh-CN" altLang="zh-CN" dirty="0"/>
              <a:t>距离根节点最近的端口）：</a:t>
            </a:r>
          </a:p>
        </p:txBody>
      </p:sp>
      <p:sp>
        <p:nvSpPr>
          <p:cNvPr id="5" name="内容占位符 2">
            <a:extLst>
              <a:ext uri="{FF2B5EF4-FFF2-40B4-BE49-F238E27FC236}">
                <a16:creationId xmlns:a16="http://schemas.microsoft.com/office/drawing/2014/main" id="{DB8143EA-6E2E-46EC-9156-AACE0D20612E}"/>
              </a:ext>
            </a:extLst>
          </p:cNvPr>
          <p:cNvSpPr txBox="1">
            <a:spLocks/>
          </p:cNvSpPr>
          <p:nvPr/>
        </p:nvSpPr>
        <p:spPr>
          <a:xfrm>
            <a:off x="6045200" y="2002119"/>
            <a:ext cx="4995333" cy="3196415"/>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zh-CN" altLang="zh-CN" dirty="0"/>
              <a:t>注：该步的意义在于，接收</a:t>
            </a:r>
            <a:r>
              <a:rPr lang="en-US" altLang="zh-CN" dirty="0"/>
              <a:t>config</a:t>
            </a:r>
            <a:r>
              <a:rPr lang="zh-CN" altLang="zh-CN" dirty="0"/>
              <a:t>的端口信息更新后，可能会取代</a:t>
            </a:r>
          </a:p>
          <a:p>
            <a:r>
              <a:rPr lang="zh-CN" altLang="zh-CN" dirty="0"/>
              <a:t>节点原来的根端口，成为该节点新的根端口</a:t>
            </a:r>
          </a:p>
          <a:p>
            <a:r>
              <a:rPr lang="en-US" altLang="zh-CN" dirty="0"/>
              <a:t>1.1.2.1</a:t>
            </a:r>
            <a:r>
              <a:rPr lang="zh-CN" altLang="zh-CN" dirty="0"/>
              <a:t>如果根端口不存在（即不存在非指定端口），说明节点本身</a:t>
            </a:r>
          </a:p>
          <a:p>
            <a:r>
              <a:rPr lang="zh-CN" altLang="zh-CN" dirty="0"/>
              <a:t>就是根节点，就修改节点的根端口为空，节点认为的根节点为节点</a:t>
            </a:r>
          </a:p>
          <a:p>
            <a:r>
              <a:rPr lang="zh-CN" altLang="zh-CN" dirty="0"/>
              <a:t>自身</a:t>
            </a:r>
            <a:r>
              <a:rPr lang="en-US" altLang="zh-CN" dirty="0"/>
              <a:t>ID</a:t>
            </a:r>
            <a:r>
              <a:rPr lang="zh-CN" altLang="zh-CN" dirty="0"/>
              <a:t>，节点认为的到根节点的路径代价为</a:t>
            </a:r>
            <a:r>
              <a:rPr lang="en-US" altLang="zh-CN" dirty="0"/>
              <a:t>0</a:t>
            </a:r>
            <a:r>
              <a:rPr lang="zh-CN" altLang="zh-CN" dirty="0"/>
              <a:t>。</a:t>
            </a:r>
          </a:p>
          <a:p>
            <a:r>
              <a:rPr lang="en-US" altLang="zh-CN" dirty="0"/>
              <a:t>1.1.2.2</a:t>
            </a:r>
            <a:r>
              <a:rPr lang="zh-CN" altLang="zh-CN" dirty="0"/>
              <a:t>如果根端口存在，节点就选择通过根端口连接到根节点</a:t>
            </a:r>
          </a:p>
          <a:p>
            <a:r>
              <a:rPr lang="zh-CN" altLang="zh-CN" dirty="0"/>
              <a:t>（此时有可能接收</a:t>
            </a:r>
            <a:r>
              <a:rPr lang="en-US" altLang="zh-CN" dirty="0"/>
              <a:t>Config</a:t>
            </a:r>
            <a:r>
              <a:rPr lang="zh-CN" altLang="zh-CN" dirty="0"/>
              <a:t>的端口优先级提高，取代了该节点原来的</a:t>
            </a:r>
          </a:p>
          <a:p>
            <a:r>
              <a:rPr lang="zh-CN" altLang="zh-CN" dirty="0"/>
              <a:t>根端口），更新节点状态：节点根端口修改为刚刚查找到的根端口，</a:t>
            </a:r>
          </a:p>
          <a:p>
            <a:r>
              <a:rPr lang="zh-CN" altLang="zh-CN" dirty="0"/>
              <a:t>节点自己认定的根节点修改为根端口自己认定的根节点，节点自己</a:t>
            </a:r>
          </a:p>
          <a:p>
            <a:r>
              <a:rPr lang="zh-CN" altLang="zh-CN" dirty="0"/>
              <a:t>认为到根节点的路径开销修改为根端口所在网段到根节点的路径开</a:t>
            </a:r>
          </a:p>
          <a:p>
            <a:r>
              <a:rPr lang="zh-CN" altLang="zh-CN" dirty="0"/>
              <a:t>销与通过端口所在网段的路径开销之和</a:t>
            </a:r>
          </a:p>
        </p:txBody>
      </p:sp>
    </p:spTree>
    <p:extLst>
      <p:ext uri="{BB962C8B-B14F-4D97-AF65-F5344CB8AC3E}">
        <p14:creationId xmlns:p14="http://schemas.microsoft.com/office/powerpoint/2010/main" val="3115609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0B3D5-213B-4F43-924A-0BFBC56638B6}"/>
              </a:ext>
            </a:extLst>
          </p:cNvPr>
          <p:cNvSpPr>
            <a:spLocks noGrp="1"/>
          </p:cNvSpPr>
          <p:nvPr>
            <p:ph type="title"/>
          </p:nvPr>
        </p:nvSpPr>
        <p:spPr/>
        <p:txBody>
          <a:bodyPr/>
          <a:lstStyle/>
          <a:p>
            <a:r>
              <a:rPr lang="en-US" altLang="zh-CN" dirty="0"/>
              <a:t>Lab6</a:t>
            </a:r>
            <a:endParaRPr lang="zh-CN" altLang="en-US" dirty="0"/>
          </a:p>
        </p:txBody>
      </p:sp>
      <p:sp>
        <p:nvSpPr>
          <p:cNvPr id="3" name="内容占位符 2">
            <a:extLst>
              <a:ext uri="{FF2B5EF4-FFF2-40B4-BE49-F238E27FC236}">
                <a16:creationId xmlns:a16="http://schemas.microsoft.com/office/drawing/2014/main" id="{C4DD3218-CD4F-4440-956E-1DAFB430AD03}"/>
              </a:ext>
            </a:extLst>
          </p:cNvPr>
          <p:cNvSpPr>
            <a:spLocks noGrp="1"/>
          </p:cNvSpPr>
          <p:nvPr>
            <p:ph idx="1"/>
          </p:nvPr>
        </p:nvSpPr>
        <p:spPr>
          <a:xfrm>
            <a:off x="273580" y="1853248"/>
            <a:ext cx="5822420" cy="4127749"/>
          </a:xfrm>
        </p:spPr>
        <p:txBody>
          <a:bodyPr>
            <a:normAutofit fontScale="70000" lnSpcReduction="20000"/>
          </a:bodyPr>
          <a:lstStyle/>
          <a:p>
            <a:r>
              <a:rPr lang="zh-CN" altLang="en-US" dirty="0"/>
              <a:t>设计过程：选择端口状态</a:t>
            </a:r>
            <a:endParaRPr lang="en-US" altLang="zh-CN" dirty="0"/>
          </a:p>
          <a:p>
            <a:r>
              <a:rPr lang="en-US" altLang="zh-CN" dirty="0"/>
              <a:t>1.1.3</a:t>
            </a:r>
            <a:r>
              <a:rPr lang="zh-CN" altLang="zh-CN" dirty="0"/>
              <a:t>节点状态更新完后，更新剩余端口的</a:t>
            </a:r>
            <a:r>
              <a:rPr lang="en-US" altLang="zh-CN" dirty="0"/>
              <a:t>Config</a:t>
            </a:r>
            <a:r>
              <a:rPr lang="zh-CN" altLang="zh-CN" dirty="0"/>
              <a:t>：</a:t>
            </a:r>
          </a:p>
          <a:p>
            <a:r>
              <a:rPr lang="en-US" altLang="zh-CN" dirty="0"/>
              <a:t>1.1.3.1</a:t>
            </a:r>
            <a:r>
              <a:rPr lang="zh-CN" altLang="zh-CN" dirty="0"/>
              <a:t>对于所有指定端口，更新该端口认为的根节点为节点认为的根节点，更新该端口所在网段到根节点的路径开销为节点自己到根节点的路径开销</a:t>
            </a:r>
          </a:p>
          <a:p>
            <a:r>
              <a:rPr lang="en-US" altLang="zh-CN" dirty="0"/>
              <a:t>1.1.3.2</a:t>
            </a:r>
            <a:r>
              <a:rPr lang="zh-CN" altLang="zh-CN" dirty="0"/>
              <a:t>对于非指定端口，如果该端口的</a:t>
            </a:r>
            <a:r>
              <a:rPr lang="en-US" altLang="zh-CN" dirty="0"/>
              <a:t>Config</a:t>
            </a:r>
            <a:r>
              <a:rPr lang="zh-CN" altLang="zh-CN" dirty="0"/>
              <a:t>较该端口所在网段</a:t>
            </a:r>
          </a:p>
          <a:p>
            <a:r>
              <a:rPr lang="zh-CN" altLang="zh-CN" dirty="0"/>
              <a:t>内其他端口优先级更高，那么修改该端口为所在网段的指定端口：</a:t>
            </a:r>
          </a:p>
          <a:p>
            <a:r>
              <a:rPr lang="zh-CN" altLang="zh-CN" dirty="0"/>
              <a:t>更新该端口认为的根节点为节点认为的根节点，更新该端口所在网</a:t>
            </a:r>
          </a:p>
          <a:p>
            <a:r>
              <a:rPr lang="zh-CN" altLang="zh-CN" dirty="0"/>
              <a:t>段到根节点的路径开销为节点自己到根节点的路径开销，更新该端</a:t>
            </a:r>
          </a:p>
          <a:p>
            <a:r>
              <a:rPr lang="zh-CN" altLang="zh-CN" dirty="0"/>
              <a:t>口所在网段到根节点的上一跳节点</a:t>
            </a:r>
            <a:r>
              <a:rPr lang="en-US" altLang="zh-CN" dirty="0"/>
              <a:t>ID</a:t>
            </a:r>
            <a:r>
              <a:rPr lang="zh-CN" altLang="zh-CN" dirty="0"/>
              <a:t>为当前节点，更新该端口所在</a:t>
            </a:r>
          </a:p>
          <a:p>
            <a:r>
              <a:rPr lang="zh-CN" altLang="zh-CN" dirty="0"/>
              <a:t>网段的指定端口</a:t>
            </a:r>
            <a:r>
              <a:rPr lang="en-US" altLang="zh-CN" dirty="0"/>
              <a:t>ID</a:t>
            </a:r>
            <a:r>
              <a:rPr lang="zh-CN" altLang="zh-CN" dirty="0"/>
              <a:t>为该端口</a:t>
            </a:r>
            <a:endParaRPr lang="en-US" altLang="zh-CN" dirty="0"/>
          </a:p>
          <a:p>
            <a:r>
              <a:rPr lang="en-US" altLang="zh-CN" dirty="0"/>
              <a:t>1.1.4</a:t>
            </a:r>
            <a:r>
              <a:rPr lang="zh-CN" altLang="zh-CN" dirty="0"/>
              <a:t>之后，如果节点由根节点变为非根节点，就停止</a:t>
            </a:r>
            <a:r>
              <a:rPr lang="en-US" altLang="zh-CN" dirty="0"/>
              <a:t>hello</a:t>
            </a:r>
            <a:r>
              <a:rPr lang="zh-CN" altLang="zh-CN" dirty="0"/>
              <a:t>计时器</a:t>
            </a:r>
          </a:p>
          <a:p>
            <a:r>
              <a:rPr lang="en-US" altLang="zh-CN" dirty="0"/>
              <a:t>1.1.5</a:t>
            </a:r>
            <a:r>
              <a:rPr lang="zh-CN" altLang="zh-CN" dirty="0"/>
              <a:t>最后，每个指定端口将自己的</a:t>
            </a:r>
            <a:r>
              <a:rPr lang="en-US" altLang="zh-CN" dirty="0"/>
              <a:t>Config</a:t>
            </a:r>
            <a:r>
              <a:rPr lang="zh-CN" altLang="zh-CN" dirty="0"/>
              <a:t>信息从端口自身发送出去</a:t>
            </a:r>
          </a:p>
          <a:p>
            <a:endParaRPr lang="en-US" altLang="zh-CN" dirty="0"/>
          </a:p>
          <a:p>
            <a:endParaRPr lang="zh-CN" altLang="zh-CN" dirty="0"/>
          </a:p>
        </p:txBody>
      </p:sp>
      <p:sp>
        <p:nvSpPr>
          <p:cNvPr id="4" name="内容占位符 2">
            <a:extLst>
              <a:ext uri="{FF2B5EF4-FFF2-40B4-BE49-F238E27FC236}">
                <a16:creationId xmlns:a16="http://schemas.microsoft.com/office/drawing/2014/main" id="{6BB7E5C1-6B8A-4AAD-9091-CE04D17287AF}"/>
              </a:ext>
            </a:extLst>
          </p:cNvPr>
          <p:cNvSpPr txBox="1">
            <a:spLocks/>
          </p:cNvSpPr>
          <p:nvPr/>
        </p:nvSpPr>
        <p:spPr>
          <a:xfrm>
            <a:off x="5929313" y="1853248"/>
            <a:ext cx="5229754" cy="356541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altLang="zh-CN" dirty="0"/>
              <a:t>1.2 </a:t>
            </a:r>
            <a:r>
              <a:rPr lang="zh-CN" altLang="zh-CN" dirty="0"/>
              <a:t>如果收到的</a:t>
            </a:r>
            <a:r>
              <a:rPr lang="en-US" altLang="zh-CN" dirty="0"/>
              <a:t>Config</a:t>
            </a:r>
            <a:r>
              <a:rPr lang="zh-CN" altLang="zh-CN" dirty="0"/>
              <a:t>优先级比接收端口的优先级低，说明接收端口为其所</a:t>
            </a:r>
          </a:p>
          <a:p>
            <a:r>
              <a:rPr lang="zh-CN" altLang="zh-CN" dirty="0"/>
              <a:t>在网段的指定端口，只将该端口本身的</a:t>
            </a:r>
            <a:r>
              <a:rPr lang="en-US" altLang="zh-CN" dirty="0"/>
              <a:t>Config</a:t>
            </a:r>
            <a:r>
              <a:rPr lang="zh-CN" altLang="zh-CN" dirty="0"/>
              <a:t>消息从端口自身发送出去</a:t>
            </a:r>
          </a:p>
          <a:p>
            <a:r>
              <a:rPr lang="en-US" altLang="zh-CN" dirty="0"/>
              <a:t> </a:t>
            </a:r>
            <a:endParaRPr lang="zh-CN" altLang="zh-CN" dirty="0"/>
          </a:p>
          <a:p>
            <a:r>
              <a:rPr lang="en-US" altLang="zh-CN" dirty="0"/>
              <a:t>        2.</a:t>
            </a:r>
            <a:r>
              <a:rPr lang="zh-CN" altLang="zh-CN" dirty="0"/>
              <a:t>当</a:t>
            </a:r>
            <a:r>
              <a:rPr lang="en-US" altLang="zh-CN" dirty="0"/>
              <a:t>STP</a:t>
            </a:r>
            <a:r>
              <a:rPr lang="zh-CN" altLang="zh-CN" dirty="0"/>
              <a:t>收敛后，每个网段内所有端口的配置都相同。需要注意的是，本次实验</a:t>
            </a:r>
          </a:p>
          <a:p>
            <a:r>
              <a:rPr lang="zh-CN" altLang="zh-CN" dirty="0"/>
              <a:t>中，不考虑拓扑变动下的生成树重构（标准</a:t>
            </a:r>
            <a:r>
              <a:rPr lang="en-US" altLang="zh-CN" dirty="0"/>
              <a:t>STP</a:t>
            </a:r>
            <a:r>
              <a:rPr lang="zh-CN" altLang="zh-CN" dirty="0"/>
              <a:t>中，当一个节点感知到链路</a:t>
            </a:r>
            <a:r>
              <a:rPr lang="en-US" altLang="zh-CN" dirty="0"/>
              <a:t>/</a:t>
            </a:r>
            <a:r>
              <a:rPr lang="zh-CN" altLang="zh-CN" dirty="0"/>
              <a:t>端口</a:t>
            </a:r>
          </a:p>
          <a:p>
            <a:r>
              <a:rPr lang="zh-CN" altLang="zh-CN" dirty="0"/>
              <a:t>变化后，通过发送</a:t>
            </a:r>
            <a:r>
              <a:rPr lang="en-US" altLang="zh-CN" dirty="0"/>
              <a:t>TCN</a:t>
            </a:r>
            <a:r>
              <a:rPr lang="zh-CN" altLang="zh-CN" dirty="0"/>
              <a:t>（拓扑变动提醒）数据包告知根节点，根节点确认后再重</a:t>
            </a:r>
          </a:p>
          <a:p>
            <a:r>
              <a:rPr lang="zh-CN" altLang="zh-CN" dirty="0"/>
              <a:t>新构建生成树），也没有考虑如何与</a:t>
            </a:r>
            <a:r>
              <a:rPr lang="en-US" altLang="zh-CN" dirty="0"/>
              <a:t>MAC</a:t>
            </a:r>
            <a:r>
              <a:rPr lang="zh-CN" altLang="zh-CN" dirty="0"/>
              <a:t>学习共存，也没有考虑快速构建生成树</a:t>
            </a:r>
          </a:p>
          <a:p>
            <a:endParaRPr lang="en-US" altLang="zh-CN" dirty="0"/>
          </a:p>
          <a:p>
            <a:endParaRPr lang="zh-CN" altLang="zh-CN" dirty="0"/>
          </a:p>
        </p:txBody>
      </p:sp>
    </p:spTree>
    <p:extLst>
      <p:ext uri="{BB962C8B-B14F-4D97-AF65-F5344CB8AC3E}">
        <p14:creationId xmlns:p14="http://schemas.microsoft.com/office/powerpoint/2010/main" val="1793100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0B3D5-213B-4F43-924A-0BFBC56638B6}"/>
              </a:ext>
            </a:extLst>
          </p:cNvPr>
          <p:cNvSpPr>
            <a:spLocks noGrp="1"/>
          </p:cNvSpPr>
          <p:nvPr>
            <p:ph type="title"/>
          </p:nvPr>
        </p:nvSpPr>
        <p:spPr/>
        <p:txBody>
          <a:bodyPr/>
          <a:lstStyle/>
          <a:p>
            <a:r>
              <a:rPr lang="en-US" altLang="zh-CN" dirty="0"/>
              <a:t>Lab6</a:t>
            </a:r>
            <a:endParaRPr lang="zh-CN" altLang="en-US" dirty="0"/>
          </a:p>
        </p:txBody>
      </p:sp>
      <p:sp>
        <p:nvSpPr>
          <p:cNvPr id="3" name="内容占位符 2">
            <a:extLst>
              <a:ext uri="{FF2B5EF4-FFF2-40B4-BE49-F238E27FC236}">
                <a16:creationId xmlns:a16="http://schemas.microsoft.com/office/drawing/2014/main" id="{C4DD3218-CD4F-4440-956E-1DAFB430AD03}"/>
              </a:ext>
            </a:extLst>
          </p:cNvPr>
          <p:cNvSpPr>
            <a:spLocks noGrp="1"/>
          </p:cNvSpPr>
          <p:nvPr>
            <p:ph idx="1"/>
          </p:nvPr>
        </p:nvSpPr>
        <p:spPr>
          <a:xfrm>
            <a:off x="967846" y="1853248"/>
            <a:ext cx="9082988" cy="4127749"/>
          </a:xfrm>
        </p:spPr>
        <p:txBody>
          <a:bodyPr>
            <a:normAutofit/>
          </a:bodyPr>
          <a:lstStyle/>
          <a:p>
            <a:r>
              <a:rPr lang="zh-CN" altLang="zh-CN" dirty="0"/>
              <a:t>附：优先级：</a:t>
            </a:r>
          </a:p>
          <a:p>
            <a:pPr lvl="0"/>
            <a:r>
              <a:rPr lang="zh-CN" altLang="zh-CN" dirty="0"/>
              <a:t>如果两者认为的根节点</a:t>
            </a:r>
            <a:r>
              <a:rPr lang="en-US" altLang="zh-CN" dirty="0"/>
              <a:t>ID</a:t>
            </a:r>
            <a:r>
              <a:rPr lang="zh-CN" altLang="zh-CN" dirty="0"/>
              <a:t>不同，则根节点</a:t>
            </a:r>
            <a:r>
              <a:rPr lang="en-US" altLang="zh-CN" dirty="0"/>
              <a:t>ID</a:t>
            </a:r>
            <a:r>
              <a:rPr lang="zh-CN" altLang="zh-CN" dirty="0"/>
              <a:t>小的一方优先级高</a:t>
            </a:r>
          </a:p>
          <a:p>
            <a:pPr lvl="0"/>
            <a:r>
              <a:rPr lang="zh-CN" altLang="zh-CN" dirty="0"/>
              <a:t>若相同，如果两者到根节点的路径开销不同，则开销小的一方优先级高</a:t>
            </a:r>
          </a:p>
          <a:p>
            <a:pPr lvl="0"/>
            <a:r>
              <a:rPr lang="zh-CN" altLang="zh-CN" dirty="0"/>
              <a:t>若相同，如果两者到根节点的上一跳节点</a:t>
            </a:r>
            <a:r>
              <a:rPr lang="en-US" altLang="zh-CN" dirty="0"/>
              <a:t>ID</a:t>
            </a:r>
            <a:r>
              <a:rPr lang="zh-CN" altLang="zh-CN" dirty="0"/>
              <a:t>不同，则上一跳节点</a:t>
            </a:r>
            <a:r>
              <a:rPr lang="en-US" altLang="zh-CN" dirty="0"/>
              <a:t>ID</a:t>
            </a:r>
            <a:r>
              <a:rPr lang="zh-CN" altLang="zh-CN" dirty="0"/>
              <a:t>小的一方优先级高</a:t>
            </a:r>
          </a:p>
          <a:p>
            <a:pPr lvl="0"/>
            <a:r>
              <a:rPr lang="zh-CN" altLang="zh-CN" dirty="0"/>
              <a:t>若相同，如果两者到根节点的上一跳端口</a:t>
            </a:r>
            <a:r>
              <a:rPr lang="en-US" altLang="zh-CN" dirty="0"/>
              <a:t>ID</a:t>
            </a:r>
            <a:r>
              <a:rPr lang="zh-CN" altLang="zh-CN" dirty="0"/>
              <a:t>不同，则上一跳端口</a:t>
            </a:r>
            <a:r>
              <a:rPr lang="en-US" altLang="zh-CN" dirty="0"/>
              <a:t>ID</a:t>
            </a:r>
            <a:r>
              <a:rPr lang="zh-CN" altLang="zh-CN" dirty="0"/>
              <a:t>小的一方优先级高</a:t>
            </a:r>
          </a:p>
          <a:p>
            <a:endParaRPr lang="zh-CN" altLang="zh-CN" dirty="0"/>
          </a:p>
        </p:txBody>
      </p:sp>
    </p:spTree>
    <p:extLst>
      <p:ext uri="{BB962C8B-B14F-4D97-AF65-F5344CB8AC3E}">
        <p14:creationId xmlns:p14="http://schemas.microsoft.com/office/powerpoint/2010/main" val="3322052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0B3D5-213B-4F43-924A-0BFBC56638B6}"/>
              </a:ext>
            </a:extLst>
          </p:cNvPr>
          <p:cNvSpPr>
            <a:spLocks noGrp="1"/>
          </p:cNvSpPr>
          <p:nvPr>
            <p:ph type="title"/>
          </p:nvPr>
        </p:nvSpPr>
        <p:spPr/>
        <p:txBody>
          <a:bodyPr/>
          <a:lstStyle/>
          <a:p>
            <a:r>
              <a:rPr lang="en-US" altLang="zh-CN" dirty="0"/>
              <a:t>Lab6</a:t>
            </a:r>
            <a:endParaRPr lang="zh-CN" altLang="en-US" dirty="0"/>
          </a:p>
        </p:txBody>
      </p:sp>
      <p:sp>
        <p:nvSpPr>
          <p:cNvPr id="3" name="内容占位符 2">
            <a:extLst>
              <a:ext uri="{FF2B5EF4-FFF2-40B4-BE49-F238E27FC236}">
                <a16:creationId xmlns:a16="http://schemas.microsoft.com/office/drawing/2014/main" id="{C4DD3218-CD4F-4440-956E-1DAFB430AD03}"/>
              </a:ext>
            </a:extLst>
          </p:cNvPr>
          <p:cNvSpPr>
            <a:spLocks noGrp="1"/>
          </p:cNvSpPr>
          <p:nvPr>
            <p:ph idx="1"/>
          </p:nvPr>
        </p:nvSpPr>
        <p:spPr>
          <a:xfrm>
            <a:off x="967846" y="1853248"/>
            <a:ext cx="9082988" cy="4127749"/>
          </a:xfrm>
        </p:spPr>
        <p:txBody>
          <a:bodyPr>
            <a:normAutofit/>
          </a:bodyPr>
          <a:lstStyle/>
          <a:p>
            <a:r>
              <a:rPr lang="zh-CN" altLang="en-US" dirty="0"/>
              <a:t>结果分析：</a:t>
            </a:r>
            <a:endParaRPr lang="zh-CN" altLang="zh-CN" dirty="0"/>
          </a:p>
        </p:txBody>
      </p:sp>
      <p:pic>
        <p:nvPicPr>
          <p:cNvPr id="4" name="图片 3">
            <a:extLst>
              <a:ext uri="{FF2B5EF4-FFF2-40B4-BE49-F238E27FC236}">
                <a16:creationId xmlns:a16="http://schemas.microsoft.com/office/drawing/2014/main" id="{159E454F-172B-4303-92BC-7B47820EF67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40578" y="2321137"/>
            <a:ext cx="5274310" cy="3909060"/>
          </a:xfrm>
          <a:prstGeom prst="rect">
            <a:avLst/>
          </a:prstGeom>
          <a:noFill/>
          <a:ln>
            <a:noFill/>
          </a:ln>
        </p:spPr>
      </p:pic>
      <p:pic>
        <p:nvPicPr>
          <p:cNvPr id="5" name="图片 4">
            <a:extLst>
              <a:ext uri="{FF2B5EF4-FFF2-40B4-BE49-F238E27FC236}">
                <a16:creationId xmlns:a16="http://schemas.microsoft.com/office/drawing/2014/main" id="{87349325-6DDA-4430-82F3-28A1CDB8C5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66567" y="3718632"/>
            <a:ext cx="2514600" cy="2386965"/>
          </a:xfrm>
          <a:prstGeom prst="rect">
            <a:avLst/>
          </a:prstGeom>
          <a:noFill/>
        </p:spPr>
      </p:pic>
      <p:pic>
        <p:nvPicPr>
          <p:cNvPr id="6" name="图片 5">
            <a:extLst>
              <a:ext uri="{FF2B5EF4-FFF2-40B4-BE49-F238E27FC236}">
                <a16:creationId xmlns:a16="http://schemas.microsoft.com/office/drawing/2014/main" id="{98E28396-EFFD-45B1-B75C-D5692225BF2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4687" y="1754437"/>
            <a:ext cx="2118360" cy="1839595"/>
          </a:xfrm>
          <a:prstGeom prst="rect">
            <a:avLst/>
          </a:prstGeom>
          <a:noFill/>
        </p:spPr>
      </p:pic>
    </p:spTree>
    <p:extLst>
      <p:ext uri="{BB962C8B-B14F-4D97-AF65-F5344CB8AC3E}">
        <p14:creationId xmlns:p14="http://schemas.microsoft.com/office/powerpoint/2010/main" val="894373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0B3D5-213B-4F43-924A-0BFBC56638B6}"/>
              </a:ext>
            </a:extLst>
          </p:cNvPr>
          <p:cNvSpPr>
            <a:spLocks noGrp="1"/>
          </p:cNvSpPr>
          <p:nvPr>
            <p:ph type="title"/>
          </p:nvPr>
        </p:nvSpPr>
        <p:spPr/>
        <p:txBody>
          <a:bodyPr/>
          <a:lstStyle/>
          <a:p>
            <a:r>
              <a:rPr lang="en-US" altLang="zh-CN" dirty="0"/>
              <a:t>Lab6</a:t>
            </a:r>
            <a:endParaRPr lang="zh-CN" altLang="en-US" dirty="0"/>
          </a:p>
        </p:txBody>
      </p:sp>
      <p:sp>
        <p:nvSpPr>
          <p:cNvPr id="3" name="内容占位符 2">
            <a:extLst>
              <a:ext uri="{FF2B5EF4-FFF2-40B4-BE49-F238E27FC236}">
                <a16:creationId xmlns:a16="http://schemas.microsoft.com/office/drawing/2014/main" id="{C4DD3218-CD4F-4440-956E-1DAFB430AD03}"/>
              </a:ext>
            </a:extLst>
          </p:cNvPr>
          <p:cNvSpPr>
            <a:spLocks noGrp="1"/>
          </p:cNvSpPr>
          <p:nvPr>
            <p:ph idx="1"/>
          </p:nvPr>
        </p:nvSpPr>
        <p:spPr>
          <a:xfrm>
            <a:off x="967846" y="1853248"/>
            <a:ext cx="9082988" cy="4127749"/>
          </a:xfrm>
        </p:spPr>
        <p:txBody>
          <a:bodyPr>
            <a:normAutofit/>
          </a:bodyPr>
          <a:lstStyle/>
          <a:p>
            <a:r>
              <a:rPr lang="zh-CN" altLang="en-US" dirty="0"/>
              <a:t>结果分析：</a:t>
            </a:r>
            <a:endParaRPr lang="zh-CN" altLang="zh-CN" dirty="0"/>
          </a:p>
        </p:txBody>
      </p:sp>
      <p:pic>
        <p:nvPicPr>
          <p:cNvPr id="8" name="图片 7">
            <a:extLst>
              <a:ext uri="{FF2B5EF4-FFF2-40B4-BE49-F238E27FC236}">
                <a16:creationId xmlns:a16="http://schemas.microsoft.com/office/drawing/2014/main" id="{10888C46-7C1A-4879-9807-33F9CBF4DE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6178" y="2444257"/>
            <a:ext cx="4973955" cy="3961025"/>
          </a:xfrm>
          <a:prstGeom prst="rect">
            <a:avLst/>
          </a:prstGeom>
          <a:noFill/>
          <a:ln>
            <a:noFill/>
          </a:ln>
        </p:spPr>
      </p:pic>
      <p:pic>
        <p:nvPicPr>
          <p:cNvPr id="9" name="图片 8">
            <a:extLst>
              <a:ext uri="{FF2B5EF4-FFF2-40B4-BE49-F238E27FC236}">
                <a16:creationId xmlns:a16="http://schemas.microsoft.com/office/drawing/2014/main" id="{97A0EE4D-075E-4BD9-B8A2-D926C1857B8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45734" y="3837342"/>
            <a:ext cx="2705100" cy="2567940"/>
          </a:xfrm>
          <a:prstGeom prst="rect">
            <a:avLst/>
          </a:prstGeom>
          <a:noFill/>
        </p:spPr>
      </p:pic>
      <p:pic>
        <p:nvPicPr>
          <p:cNvPr id="11" name="图片 10">
            <a:extLst>
              <a:ext uri="{FF2B5EF4-FFF2-40B4-BE49-F238E27FC236}">
                <a16:creationId xmlns:a16="http://schemas.microsoft.com/office/drawing/2014/main" id="{1CD93BF7-B596-4978-A80D-C053CB85E46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9104" y="1589405"/>
            <a:ext cx="2118360" cy="1839595"/>
          </a:xfrm>
          <a:prstGeom prst="rect">
            <a:avLst/>
          </a:prstGeom>
          <a:noFill/>
        </p:spPr>
      </p:pic>
      <p:cxnSp>
        <p:nvCxnSpPr>
          <p:cNvPr id="12" name="直接连接符 11">
            <a:extLst>
              <a:ext uri="{FF2B5EF4-FFF2-40B4-BE49-F238E27FC236}">
                <a16:creationId xmlns:a16="http://schemas.microsoft.com/office/drawing/2014/main" id="{659DA804-1C4E-4BEF-9BE4-7C746299153F}"/>
              </a:ext>
            </a:extLst>
          </p:cNvPr>
          <p:cNvCxnSpPr/>
          <p:nvPr/>
        </p:nvCxnSpPr>
        <p:spPr>
          <a:xfrm>
            <a:off x="8161074" y="2551535"/>
            <a:ext cx="1074420" cy="762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29817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0B3D5-213B-4F43-924A-0BFBC56638B6}"/>
              </a:ext>
            </a:extLst>
          </p:cNvPr>
          <p:cNvSpPr>
            <a:spLocks noGrp="1"/>
          </p:cNvSpPr>
          <p:nvPr>
            <p:ph type="title"/>
          </p:nvPr>
        </p:nvSpPr>
        <p:spPr/>
        <p:txBody>
          <a:bodyPr/>
          <a:lstStyle/>
          <a:p>
            <a:r>
              <a:rPr lang="en-US" altLang="zh-CN" dirty="0"/>
              <a:t>Lab6</a:t>
            </a:r>
            <a:endParaRPr lang="zh-CN" altLang="en-US" dirty="0"/>
          </a:p>
        </p:txBody>
      </p:sp>
      <p:sp>
        <p:nvSpPr>
          <p:cNvPr id="3" name="内容占位符 2">
            <a:extLst>
              <a:ext uri="{FF2B5EF4-FFF2-40B4-BE49-F238E27FC236}">
                <a16:creationId xmlns:a16="http://schemas.microsoft.com/office/drawing/2014/main" id="{C4DD3218-CD4F-4440-956E-1DAFB430AD03}"/>
              </a:ext>
            </a:extLst>
          </p:cNvPr>
          <p:cNvSpPr>
            <a:spLocks noGrp="1"/>
          </p:cNvSpPr>
          <p:nvPr>
            <p:ph idx="1"/>
          </p:nvPr>
        </p:nvSpPr>
        <p:spPr>
          <a:xfrm>
            <a:off x="967846" y="1853248"/>
            <a:ext cx="9082988" cy="4127749"/>
          </a:xfrm>
        </p:spPr>
        <p:txBody>
          <a:bodyPr>
            <a:normAutofit/>
          </a:bodyPr>
          <a:lstStyle/>
          <a:p>
            <a:r>
              <a:rPr lang="zh-CN" altLang="en-US" dirty="0"/>
              <a:t>结果分析：</a:t>
            </a:r>
            <a:endParaRPr lang="zh-CN" altLang="zh-CN" dirty="0"/>
          </a:p>
        </p:txBody>
      </p:sp>
      <p:pic>
        <p:nvPicPr>
          <p:cNvPr id="7" name="图片 6">
            <a:extLst>
              <a:ext uri="{FF2B5EF4-FFF2-40B4-BE49-F238E27FC236}">
                <a16:creationId xmlns:a16="http://schemas.microsoft.com/office/drawing/2014/main" id="{BDA98284-712B-4A8C-86FA-AC02F9E41C0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1357" y="877003"/>
            <a:ext cx="2065020" cy="2409190"/>
          </a:xfrm>
          <a:prstGeom prst="rect">
            <a:avLst/>
          </a:prstGeom>
          <a:noFill/>
        </p:spPr>
      </p:pic>
      <p:pic>
        <p:nvPicPr>
          <p:cNvPr id="8" name="图片 7">
            <a:extLst>
              <a:ext uri="{FF2B5EF4-FFF2-40B4-BE49-F238E27FC236}">
                <a16:creationId xmlns:a16="http://schemas.microsoft.com/office/drawing/2014/main" id="{478AD688-AD4B-4773-89DA-084778C686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1511" y="2433497"/>
            <a:ext cx="3297555" cy="3686176"/>
          </a:xfrm>
          <a:prstGeom prst="rect">
            <a:avLst/>
          </a:prstGeom>
          <a:noFill/>
          <a:ln>
            <a:noFill/>
          </a:ln>
        </p:spPr>
      </p:pic>
      <p:pic>
        <p:nvPicPr>
          <p:cNvPr id="9" name="图片 8">
            <a:extLst>
              <a:ext uri="{FF2B5EF4-FFF2-40B4-BE49-F238E27FC236}">
                <a16:creationId xmlns:a16="http://schemas.microsoft.com/office/drawing/2014/main" id="{4FA83703-F03A-4F36-B953-50DD2AB4CDA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657362" y="2433498"/>
            <a:ext cx="3539305" cy="3686176"/>
          </a:xfrm>
          <a:prstGeom prst="rect">
            <a:avLst/>
          </a:prstGeom>
          <a:noFill/>
          <a:ln>
            <a:noFill/>
          </a:ln>
        </p:spPr>
      </p:pic>
      <p:pic>
        <p:nvPicPr>
          <p:cNvPr id="10" name="图片 9">
            <a:extLst>
              <a:ext uri="{FF2B5EF4-FFF2-40B4-BE49-F238E27FC236}">
                <a16:creationId xmlns:a16="http://schemas.microsoft.com/office/drawing/2014/main" id="{41B5E440-FD01-4D89-B0E4-E3A54419B08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716996" y="3429000"/>
            <a:ext cx="2413741" cy="3070474"/>
          </a:xfrm>
          <a:prstGeom prst="rect">
            <a:avLst/>
          </a:prstGeom>
          <a:noFill/>
        </p:spPr>
      </p:pic>
    </p:spTree>
    <p:extLst>
      <p:ext uri="{BB962C8B-B14F-4D97-AF65-F5344CB8AC3E}">
        <p14:creationId xmlns:p14="http://schemas.microsoft.com/office/powerpoint/2010/main" val="556691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0B3D5-213B-4F43-924A-0BFBC56638B6}"/>
              </a:ext>
            </a:extLst>
          </p:cNvPr>
          <p:cNvSpPr>
            <a:spLocks noGrp="1"/>
          </p:cNvSpPr>
          <p:nvPr>
            <p:ph type="title"/>
          </p:nvPr>
        </p:nvSpPr>
        <p:spPr/>
        <p:txBody>
          <a:bodyPr/>
          <a:lstStyle/>
          <a:p>
            <a:r>
              <a:rPr lang="en-US" altLang="zh-CN" dirty="0"/>
              <a:t>Lab6</a:t>
            </a:r>
            <a:endParaRPr lang="zh-CN" altLang="en-US" dirty="0"/>
          </a:p>
        </p:txBody>
      </p:sp>
      <p:sp>
        <p:nvSpPr>
          <p:cNvPr id="3" name="内容占位符 2">
            <a:extLst>
              <a:ext uri="{FF2B5EF4-FFF2-40B4-BE49-F238E27FC236}">
                <a16:creationId xmlns:a16="http://schemas.microsoft.com/office/drawing/2014/main" id="{C4DD3218-CD4F-4440-956E-1DAFB430AD03}"/>
              </a:ext>
            </a:extLst>
          </p:cNvPr>
          <p:cNvSpPr>
            <a:spLocks noGrp="1"/>
          </p:cNvSpPr>
          <p:nvPr>
            <p:ph idx="1"/>
          </p:nvPr>
        </p:nvSpPr>
        <p:spPr>
          <a:xfrm>
            <a:off x="967846" y="1853248"/>
            <a:ext cx="9082988" cy="4127749"/>
          </a:xfrm>
        </p:spPr>
        <p:txBody>
          <a:bodyPr>
            <a:normAutofit/>
          </a:bodyPr>
          <a:lstStyle/>
          <a:p>
            <a:r>
              <a:rPr lang="zh-CN" altLang="en-US" dirty="0"/>
              <a:t>结果分析：</a:t>
            </a:r>
            <a:endParaRPr lang="zh-CN" altLang="zh-CN" dirty="0"/>
          </a:p>
        </p:txBody>
      </p:sp>
      <p:pic>
        <p:nvPicPr>
          <p:cNvPr id="11" name="图片 10">
            <a:extLst>
              <a:ext uri="{FF2B5EF4-FFF2-40B4-BE49-F238E27FC236}">
                <a16:creationId xmlns:a16="http://schemas.microsoft.com/office/drawing/2014/main" id="{233C7248-86FF-457C-B74C-A57A1F8DDED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1356" y="877003"/>
            <a:ext cx="2065020" cy="2409190"/>
          </a:xfrm>
          <a:prstGeom prst="rect">
            <a:avLst/>
          </a:prstGeom>
          <a:noFill/>
        </p:spPr>
      </p:pic>
      <p:cxnSp>
        <p:nvCxnSpPr>
          <p:cNvPr id="12" name="直接连接符 11">
            <a:extLst>
              <a:ext uri="{FF2B5EF4-FFF2-40B4-BE49-F238E27FC236}">
                <a16:creationId xmlns:a16="http://schemas.microsoft.com/office/drawing/2014/main" id="{8DC66B9E-7193-49AA-805B-CB6666452A8D}"/>
              </a:ext>
            </a:extLst>
          </p:cNvPr>
          <p:cNvCxnSpPr/>
          <p:nvPr/>
        </p:nvCxnSpPr>
        <p:spPr>
          <a:xfrm flipV="1">
            <a:off x="8384540" y="1706245"/>
            <a:ext cx="29718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直接连接符 12">
            <a:extLst>
              <a:ext uri="{FF2B5EF4-FFF2-40B4-BE49-F238E27FC236}">
                <a16:creationId xmlns:a16="http://schemas.microsoft.com/office/drawing/2014/main" id="{69D24F46-97B5-4B6F-9C22-D1F763B0BA31}"/>
              </a:ext>
            </a:extLst>
          </p:cNvPr>
          <p:cNvCxnSpPr/>
          <p:nvPr/>
        </p:nvCxnSpPr>
        <p:spPr>
          <a:xfrm flipV="1">
            <a:off x="9163473" y="1719157"/>
            <a:ext cx="29718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直接连接符 13">
            <a:extLst>
              <a:ext uri="{FF2B5EF4-FFF2-40B4-BE49-F238E27FC236}">
                <a16:creationId xmlns:a16="http://schemas.microsoft.com/office/drawing/2014/main" id="{1311D3C0-9323-44D7-B29B-6EF0E2630532}"/>
              </a:ext>
            </a:extLst>
          </p:cNvPr>
          <p:cNvCxnSpPr/>
          <p:nvPr/>
        </p:nvCxnSpPr>
        <p:spPr>
          <a:xfrm flipV="1">
            <a:off x="8384540" y="2433497"/>
            <a:ext cx="29718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直接连接符 14">
            <a:extLst>
              <a:ext uri="{FF2B5EF4-FFF2-40B4-BE49-F238E27FC236}">
                <a16:creationId xmlns:a16="http://schemas.microsoft.com/office/drawing/2014/main" id="{792355EB-257A-4AC5-B72A-7D8D9DA19128}"/>
              </a:ext>
            </a:extLst>
          </p:cNvPr>
          <p:cNvCxnSpPr/>
          <p:nvPr/>
        </p:nvCxnSpPr>
        <p:spPr>
          <a:xfrm flipV="1">
            <a:off x="9163473" y="2433497"/>
            <a:ext cx="297180" cy="0"/>
          </a:xfrm>
          <a:prstGeom prst="line">
            <a:avLst/>
          </a:prstGeom>
        </p:spPr>
        <p:style>
          <a:lnRef idx="3">
            <a:schemeClr val="accent5"/>
          </a:lnRef>
          <a:fillRef idx="0">
            <a:schemeClr val="accent5"/>
          </a:fillRef>
          <a:effectRef idx="2">
            <a:schemeClr val="accent5"/>
          </a:effectRef>
          <a:fontRef idx="minor">
            <a:schemeClr val="tx1"/>
          </a:fontRef>
        </p:style>
      </p:cxnSp>
      <p:pic>
        <p:nvPicPr>
          <p:cNvPr id="16" name="图片 15">
            <a:extLst>
              <a:ext uri="{FF2B5EF4-FFF2-40B4-BE49-F238E27FC236}">
                <a16:creationId xmlns:a16="http://schemas.microsoft.com/office/drawing/2014/main" id="{BCF76924-53B9-4CC5-90F5-FFEA43A9EA4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97920" y="3547004"/>
            <a:ext cx="2851892" cy="2915497"/>
          </a:xfrm>
          <a:prstGeom prst="rect">
            <a:avLst/>
          </a:prstGeom>
          <a:noFill/>
        </p:spPr>
      </p:pic>
      <p:pic>
        <p:nvPicPr>
          <p:cNvPr id="17" name="图片 16">
            <a:extLst>
              <a:ext uri="{FF2B5EF4-FFF2-40B4-BE49-F238E27FC236}">
                <a16:creationId xmlns:a16="http://schemas.microsoft.com/office/drawing/2014/main" id="{E0E3B78C-1334-4ED4-A301-AB2E1D6FD49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5166" y="2367793"/>
            <a:ext cx="3521529" cy="3739780"/>
          </a:xfrm>
          <a:prstGeom prst="rect">
            <a:avLst/>
          </a:prstGeom>
          <a:noFill/>
          <a:ln>
            <a:noFill/>
          </a:ln>
        </p:spPr>
      </p:pic>
      <p:pic>
        <p:nvPicPr>
          <p:cNvPr id="18" name="图片 17">
            <a:extLst>
              <a:ext uri="{FF2B5EF4-FFF2-40B4-BE49-F238E27FC236}">
                <a16:creationId xmlns:a16="http://schemas.microsoft.com/office/drawing/2014/main" id="{7696E2D5-86B1-47DB-A2DD-967C2BBE65F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085886" y="2363983"/>
            <a:ext cx="3309747" cy="3739780"/>
          </a:xfrm>
          <a:prstGeom prst="rect">
            <a:avLst/>
          </a:prstGeom>
          <a:noFill/>
          <a:ln>
            <a:noFill/>
          </a:ln>
        </p:spPr>
      </p:pic>
    </p:spTree>
    <p:extLst>
      <p:ext uri="{BB962C8B-B14F-4D97-AF65-F5344CB8AC3E}">
        <p14:creationId xmlns:p14="http://schemas.microsoft.com/office/powerpoint/2010/main" val="3802825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0B3D5-213B-4F43-924A-0BFBC56638B6}"/>
              </a:ext>
            </a:extLst>
          </p:cNvPr>
          <p:cNvSpPr>
            <a:spLocks noGrp="1"/>
          </p:cNvSpPr>
          <p:nvPr>
            <p:ph type="title"/>
          </p:nvPr>
        </p:nvSpPr>
        <p:spPr/>
        <p:txBody>
          <a:bodyPr/>
          <a:lstStyle/>
          <a:p>
            <a:r>
              <a:rPr lang="en-US" altLang="zh-CN" dirty="0"/>
              <a:t>Lab6</a:t>
            </a:r>
            <a:endParaRPr lang="zh-CN" altLang="en-US" dirty="0"/>
          </a:p>
        </p:txBody>
      </p:sp>
      <p:sp>
        <p:nvSpPr>
          <p:cNvPr id="3" name="内容占位符 2">
            <a:extLst>
              <a:ext uri="{FF2B5EF4-FFF2-40B4-BE49-F238E27FC236}">
                <a16:creationId xmlns:a16="http://schemas.microsoft.com/office/drawing/2014/main" id="{C4DD3218-CD4F-4440-956E-1DAFB430AD03}"/>
              </a:ext>
            </a:extLst>
          </p:cNvPr>
          <p:cNvSpPr>
            <a:spLocks noGrp="1"/>
          </p:cNvSpPr>
          <p:nvPr>
            <p:ph idx="1"/>
          </p:nvPr>
        </p:nvSpPr>
        <p:spPr>
          <a:xfrm>
            <a:off x="967846" y="1853248"/>
            <a:ext cx="9082988" cy="4127749"/>
          </a:xfrm>
        </p:spPr>
        <p:txBody>
          <a:bodyPr>
            <a:normAutofit/>
          </a:bodyPr>
          <a:lstStyle/>
          <a:p>
            <a:r>
              <a:rPr lang="zh-CN" altLang="en-US" dirty="0"/>
              <a:t>结果分析：</a:t>
            </a:r>
            <a:endParaRPr lang="en-US" altLang="zh-CN" dirty="0"/>
          </a:p>
          <a:p>
            <a:r>
              <a:rPr lang="zh-CN" altLang="en-US" dirty="0"/>
              <a:t>以上四个拓扑经过</a:t>
            </a:r>
            <a:r>
              <a:rPr lang="en-US" altLang="zh-CN" dirty="0"/>
              <a:t>STP</a:t>
            </a:r>
            <a:r>
              <a:rPr lang="zh-CN" altLang="en-US" dirty="0"/>
              <a:t>，</a:t>
            </a:r>
            <a:r>
              <a:rPr lang="zh-CN" altLang="zh-CN" dirty="0"/>
              <a:t>形成的拓扑满足我们生成优先级最高的生成树要求，一方面是对于</a:t>
            </a:r>
            <a:r>
              <a:rPr lang="zh-CN" altLang="en-US" dirty="0"/>
              <a:t>节点</a:t>
            </a:r>
            <a:r>
              <a:rPr lang="zh-CN" altLang="zh-CN" dirty="0"/>
              <a:t>而言根端口的选择，需要选择连接节点</a:t>
            </a:r>
            <a:r>
              <a:rPr lang="en-US" altLang="zh-CN" dirty="0"/>
              <a:t>ID</a:t>
            </a:r>
            <a:r>
              <a:rPr lang="zh-CN" altLang="zh-CN" dirty="0"/>
              <a:t>较小的节点；另一方面对于横向的各个网段，两个端口到根节点路径开销相同时，选择节点</a:t>
            </a:r>
            <a:r>
              <a:rPr lang="en-US" altLang="zh-CN" dirty="0"/>
              <a:t>ID</a:t>
            </a:r>
            <a:r>
              <a:rPr lang="zh-CN" altLang="zh-CN" dirty="0"/>
              <a:t>小的一个端口作为指定端口。</a:t>
            </a:r>
          </a:p>
          <a:p>
            <a:r>
              <a:rPr lang="zh-CN" altLang="en-US" dirty="0"/>
              <a:t>遇到的问题和体会：</a:t>
            </a:r>
            <a:endParaRPr lang="zh-CN" altLang="zh-CN" dirty="0"/>
          </a:p>
          <a:p>
            <a:r>
              <a:rPr lang="zh-CN" altLang="en-US" dirty="0"/>
              <a:t>一方面主要还是报文的格式问题。另一方面，由于大量的数据交换，以及程序多线程的并行，使</a:t>
            </a:r>
            <a:r>
              <a:rPr lang="en-US" altLang="zh-CN" dirty="0" err="1"/>
              <a:t>gdb</a:t>
            </a:r>
            <a:r>
              <a:rPr lang="zh-CN" altLang="en-US" dirty="0"/>
              <a:t>调试出现了较大的困难。希望老师在下一届实验课时具体讲解如何调试多线程程序。</a:t>
            </a:r>
            <a:endParaRPr lang="zh-CN" altLang="zh-CN" dirty="0"/>
          </a:p>
        </p:txBody>
      </p:sp>
    </p:spTree>
    <p:extLst>
      <p:ext uri="{BB962C8B-B14F-4D97-AF65-F5344CB8AC3E}">
        <p14:creationId xmlns:p14="http://schemas.microsoft.com/office/powerpoint/2010/main" val="314419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9097A-1EAD-489F-BE13-AAB0D1D23662}"/>
              </a:ext>
            </a:extLst>
          </p:cNvPr>
          <p:cNvSpPr>
            <a:spLocks noGrp="1"/>
          </p:cNvSpPr>
          <p:nvPr>
            <p:ph type="title"/>
          </p:nvPr>
        </p:nvSpPr>
        <p:spPr/>
        <p:txBody>
          <a:bodyPr/>
          <a:lstStyle/>
          <a:p>
            <a:r>
              <a:rPr lang="en-US" altLang="zh-CN" dirty="0"/>
              <a:t>Lab7 </a:t>
            </a:r>
            <a:r>
              <a:rPr lang="zh-CN" altLang="en-US" dirty="0"/>
              <a:t>路由器转发</a:t>
            </a:r>
          </a:p>
        </p:txBody>
      </p:sp>
      <p:sp>
        <p:nvSpPr>
          <p:cNvPr id="3" name="内容占位符 2">
            <a:extLst>
              <a:ext uri="{FF2B5EF4-FFF2-40B4-BE49-F238E27FC236}">
                <a16:creationId xmlns:a16="http://schemas.microsoft.com/office/drawing/2014/main" id="{B4F84659-C11D-490F-9C53-5B2E034A16D9}"/>
              </a:ext>
            </a:extLst>
          </p:cNvPr>
          <p:cNvSpPr>
            <a:spLocks noGrp="1"/>
          </p:cNvSpPr>
          <p:nvPr>
            <p:ph idx="1"/>
          </p:nvPr>
        </p:nvSpPr>
        <p:spPr/>
        <p:txBody>
          <a:bodyPr>
            <a:normAutofit fontScale="70000" lnSpcReduction="20000"/>
          </a:bodyPr>
          <a:lstStyle/>
          <a:p>
            <a:r>
              <a:rPr lang="zh-CN" altLang="en-US" dirty="0"/>
              <a:t>实验内容：</a:t>
            </a:r>
            <a:endParaRPr lang="en-US" altLang="zh-CN" dirty="0"/>
          </a:p>
          <a:p>
            <a:r>
              <a:rPr lang="en-US" altLang="zh-CN" dirty="0"/>
              <a:t>1. </a:t>
            </a:r>
            <a:r>
              <a:rPr lang="zh-CN" altLang="en-US" dirty="0"/>
              <a:t>运行给定网络拓扑</a:t>
            </a:r>
            <a:r>
              <a:rPr lang="en-US" altLang="zh-CN" dirty="0"/>
              <a:t>(router_topo.py), </a:t>
            </a:r>
            <a:r>
              <a:rPr lang="zh-CN" altLang="en-US" dirty="0"/>
              <a:t>在 </a:t>
            </a:r>
            <a:r>
              <a:rPr lang="en-US" altLang="zh-CN" dirty="0"/>
              <a:t>h1 </a:t>
            </a:r>
            <a:r>
              <a:rPr lang="zh-CN" altLang="en-US" dirty="0"/>
              <a:t>上进行 </a:t>
            </a:r>
            <a:r>
              <a:rPr lang="en-US" altLang="zh-CN" dirty="0"/>
              <a:t>ping </a:t>
            </a:r>
            <a:r>
              <a:rPr lang="zh-CN" altLang="en-US" dirty="0"/>
              <a:t>实验 </a:t>
            </a:r>
          </a:p>
          <a:p>
            <a:r>
              <a:rPr lang="en-US" altLang="zh-CN" dirty="0"/>
              <a:t>Ping 10.0.1.1 (r1)</a:t>
            </a:r>
            <a:r>
              <a:rPr lang="zh-CN" altLang="en-US" dirty="0"/>
              <a:t>，能够 </a:t>
            </a:r>
            <a:r>
              <a:rPr lang="en-US" altLang="zh-CN" dirty="0"/>
              <a:t>ping </a:t>
            </a:r>
            <a:r>
              <a:rPr lang="zh-CN" altLang="en-US" dirty="0"/>
              <a:t>通 </a:t>
            </a:r>
          </a:p>
          <a:p>
            <a:r>
              <a:rPr lang="en-US" altLang="zh-CN" dirty="0"/>
              <a:t>Ping 10.0.2.22 (h2)</a:t>
            </a:r>
            <a:r>
              <a:rPr lang="zh-CN" altLang="en-US" dirty="0"/>
              <a:t>，能够 </a:t>
            </a:r>
            <a:r>
              <a:rPr lang="en-US" altLang="zh-CN" dirty="0"/>
              <a:t>ping </a:t>
            </a:r>
            <a:r>
              <a:rPr lang="zh-CN" altLang="en-US" dirty="0"/>
              <a:t>通 </a:t>
            </a:r>
          </a:p>
          <a:p>
            <a:r>
              <a:rPr lang="en-US" altLang="zh-CN" dirty="0"/>
              <a:t>Ping 10.0.3.33 (h3)</a:t>
            </a:r>
            <a:r>
              <a:rPr lang="zh-CN" altLang="en-US" dirty="0"/>
              <a:t>，能够 </a:t>
            </a:r>
            <a:r>
              <a:rPr lang="en-US" altLang="zh-CN" dirty="0"/>
              <a:t>ping </a:t>
            </a:r>
            <a:r>
              <a:rPr lang="zh-CN" altLang="en-US" dirty="0"/>
              <a:t>通 </a:t>
            </a:r>
          </a:p>
          <a:p>
            <a:r>
              <a:rPr lang="en-US" altLang="zh-CN" dirty="0"/>
              <a:t>Ping 10.0.3.11</a:t>
            </a:r>
            <a:r>
              <a:rPr lang="zh-CN" altLang="en-US" dirty="0"/>
              <a:t>，返回 </a:t>
            </a:r>
            <a:r>
              <a:rPr lang="en-US" altLang="zh-CN" dirty="0"/>
              <a:t>ICMP Destination Host Unreachable </a:t>
            </a:r>
          </a:p>
          <a:p>
            <a:r>
              <a:rPr lang="en-US" altLang="zh-CN" dirty="0"/>
              <a:t>Ping 10.0.4.1</a:t>
            </a:r>
            <a:r>
              <a:rPr lang="zh-CN" altLang="en-US" dirty="0"/>
              <a:t>，返回 </a:t>
            </a:r>
            <a:r>
              <a:rPr lang="en-US" altLang="zh-CN" dirty="0"/>
              <a:t>ICMP Destination Net Unreachable </a:t>
            </a:r>
          </a:p>
          <a:p>
            <a:r>
              <a:rPr lang="en-US" altLang="zh-CN" dirty="0"/>
              <a:t>2. 1)</a:t>
            </a:r>
            <a:r>
              <a:rPr lang="zh-CN" altLang="zh-CN" dirty="0"/>
              <a:t>构造一个包含多个路由器节点组成的网络</a:t>
            </a:r>
          </a:p>
          <a:p>
            <a:r>
              <a:rPr lang="zh-CN" altLang="zh-CN" dirty="0"/>
              <a:t>手动配置每个路由器节点的路由表</a:t>
            </a:r>
          </a:p>
          <a:p>
            <a:r>
              <a:rPr lang="zh-CN" altLang="zh-CN" dirty="0"/>
              <a:t>有两个终端节点，通过路由器节点相连，两节点之间的跳数不少于</a:t>
            </a:r>
            <a:r>
              <a:rPr lang="en-US" altLang="zh-CN" dirty="0"/>
              <a:t>3</a:t>
            </a:r>
            <a:r>
              <a:rPr lang="zh-CN" altLang="zh-CN" dirty="0"/>
              <a:t>跳，手动配置其默认路由表</a:t>
            </a:r>
          </a:p>
          <a:p>
            <a:r>
              <a:rPr lang="en-US" altLang="zh-CN" dirty="0"/>
              <a:t>2)</a:t>
            </a:r>
            <a:r>
              <a:rPr lang="zh-CN" altLang="zh-CN" dirty="0"/>
              <a:t>连通性测试</a:t>
            </a:r>
          </a:p>
          <a:p>
            <a:r>
              <a:rPr lang="zh-CN" altLang="zh-CN" dirty="0"/>
              <a:t>终端节点</a:t>
            </a:r>
            <a:r>
              <a:rPr lang="en-US" altLang="zh-CN" dirty="0"/>
              <a:t>ping</a:t>
            </a:r>
            <a:r>
              <a:rPr lang="zh-CN" altLang="zh-CN" dirty="0"/>
              <a:t>每个路由器节点的入端口</a:t>
            </a:r>
            <a:r>
              <a:rPr lang="en-US" altLang="zh-CN" dirty="0"/>
              <a:t>IP</a:t>
            </a:r>
            <a:r>
              <a:rPr lang="zh-CN" altLang="zh-CN" dirty="0"/>
              <a:t>地址，能够</a:t>
            </a:r>
            <a:r>
              <a:rPr lang="en-US" altLang="zh-CN" dirty="0"/>
              <a:t>ping</a:t>
            </a:r>
            <a:r>
              <a:rPr lang="zh-CN" altLang="zh-CN" dirty="0"/>
              <a:t>通</a:t>
            </a:r>
          </a:p>
          <a:p>
            <a:r>
              <a:rPr lang="en-US" altLang="zh-CN" dirty="0"/>
              <a:t>3)</a:t>
            </a:r>
            <a:r>
              <a:rPr lang="zh-CN" altLang="zh-CN" dirty="0"/>
              <a:t>路径测试</a:t>
            </a:r>
          </a:p>
          <a:p>
            <a:r>
              <a:rPr lang="zh-CN" altLang="zh-CN" dirty="0"/>
              <a:t>在一个终端节点上</a:t>
            </a:r>
            <a:r>
              <a:rPr lang="en-US" altLang="zh-CN" dirty="0"/>
              <a:t>traceroute</a:t>
            </a:r>
            <a:r>
              <a:rPr lang="zh-CN" altLang="zh-CN" dirty="0"/>
              <a:t>另一节点，能够正确输出路径上每个节点的</a:t>
            </a:r>
            <a:r>
              <a:rPr lang="en-US" altLang="zh-CN" dirty="0"/>
              <a:t>IP</a:t>
            </a:r>
            <a:r>
              <a:rPr lang="zh-CN" altLang="zh-CN" dirty="0"/>
              <a:t>信息</a:t>
            </a:r>
          </a:p>
          <a:p>
            <a:endParaRPr lang="zh-CN" altLang="en-US" dirty="0"/>
          </a:p>
        </p:txBody>
      </p:sp>
    </p:spTree>
    <p:extLst>
      <p:ext uri="{BB962C8B-B14F-4D97-AF65-F5344CB8AC3E}">
        <p14:creationId xmlns:p14="http://schemas.microsoft.com/office/powerpoint/2010/main" val="173475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7548A-6747-459C-B53B-2AAA0A58E1FA}"/>
              </a:ext>
            </a:extLst>
          </p:cNvPr>
          <p:cNvSpPr>
            <a:spLocks noGrp="1"/>
          </p:cNvSpPr>
          <p:nvPr>
            <p:ph type="title"/>
          </p:nvPr>
        </p:nvSpPr>
        <p:spPr/>
        <p:txBody>
          <a:bodyPr/>
          <a:lstStyle/>
          <a:p>
            <a:r>
              <a:rPr lang="en-US" altLang="zh-CN" dirty="0"/>
              <a:t>Lab5 </a:t>
            </a:r>
            <a:r>
              <a:rPr lang="zh-CN" altLang="en-US" dirty="0"/>
              <a:t>交换机转发</a:t>
            </a:r>
          </a:p>
        </p:txBody>
      </p:sp>
      <p:sp>
        <p:nvSpPr>
          <p:cNvPr id="3" name="内容占位符 2">
            <a:extLst>
              <a:ext uri="{FF2B5EF4-FFF2-40B4-BE49-F238E27FC236}">
                <a16:creationId xmlns:a16="http://schemas.microsoft.com/office/drawing/2014/main" id="{DD12B049-8891-4BEF-9364-BEDBEF73BE51}"/>
              </a:ext>
            </a:extLst>
          </p:cNvPr>
          <p:cNvSpPr>
            <a:spLocks noGrp="1"/>
          </p:cNvSpPr>
          <p:nvPr>
            <p:ph idx="1"/>
          </p:nvPr>
        </p:nvSpPr>
        <p:spPr/>
        <p:txBody>
          <a:bodyPr>
            <a:normAutofit fontScale="92500" lnSpcReduction="20000"/>
          </a:bodyPr>
          <a:lstStyle/>
          <a:p>
            <a:r>
              <a:rPr lang="zh-CN" altLang="en-US" dirty="0"/>
              <a:t>实验内容：</a:t>
            </a:r>
            <a:endParaRPr lang="en-US" altLang="zh-CN" dirty="0"/>
          </a:p>
          <a:p>
            <a:r>
              <a:rPr lang="en-US" altLang="zh-CN" dirty="0"/>
              <a:t>1. </a:t>
            </a:r>
            <a:r>
              <a:rPr lang="zh-CN" altLang="zh-CN" dirty="0"/>
              <a:t>交换机学习实现：</a:t>
            </a:r>
          </a:p>
          <a:p>
            <a:r>
              <a:rPr lang="en-US" altLang="zh-CN" dirty="0"/>
              <a:t>    </a:t>
            </a:r>
            <a:r>
              <a:rPr lang="zh-CN" altLang="zh-CN" dirty="0"/>
              <a:t>查询操作：每收到一个数据包，根据目的</a:t>
            </a:r>
            <a:r>
              <a:rPr lang="en-US" altLang="zh-CN" dirty="0"/>
              <a:t>MAC</a:t>
            </a:r>
            <a:r>
              <a:rPr lang="zh-CN" altLang="zh-CN" dirty="0"/>
              <a:t>地址查询相应转发条目，如果查询到</a:t>
            </a:r>
          </a:p>
          <a:p>
            <a:r>
              <a:rPr lang="zh-CN" altLang="zh-CN" dirty="0"/>
              <a:t>对应条目，则根据相应转发端口转发数据包，更新访问时间；否则，广播该数据包</a:t>
            </a:r>
          </a:p>
          <a:p>
            <a:r>
              <a:rPr lang="zh-CN" altLang="zh-CN" dirty="0"/>
              <a:t>插入操作：每收到一个数据包，如果其源</a:t>
            </a:r>
            <a:r>
              <a:rPr lang="en-US" altLang="zh-CN" dirty="0"/>
              <a:t>MAC</a:t>
            </a:r>
            <a:r>
              <a:rPr lang="zh-CN" altLang="zh-CN" dirty="0"/>
              <a:t>地址在转发表中，更新访问时间；否</a:t>
            </a:r>
          </a:p>
          <a:p>
            <a:r>
              <a:rPr lang="zh-CN" altLang="zh-CN" dirty="0"/>
              <a:t>则，将该地址与入端口的映射关系写入转发表</a:t>
            </a:r>
          </a:p>
          <a:p>
            <a:r>
              <a:rPr lang="zh-CN" altLang="zh-CN" dirty="0"/>
              <a:t>老化操作：每秒钟运行一次老化操作，删除超过</a:t>
            </a:r>
            <a:r>
              <a:rPr lang="en-US" altLang="zh-CN" dirty="0"/>
              <a:t>30</a:t>
            </a:r>
            <a:r>
              <a:rPr lang="zh-CN" altLang="zh-CN" dirty="0"/>
              <a:t>秒未访问的转发条目</a:t>
            </a:r>
          </a:p>
          <a:p>
            <a:r>
              <a:rPr lang="en-US" altLang="zh-CN" dirty="0"/>
              <a:t>2. </a:t>
            </a:r>
            <a:r>
              <a:rPr lang="zh-CN" altLang="zh-CN" dirty="0"/>
              <a:t>使用</a:t>
            </a:r>
            <a:r>
              <a:rPr lang="en-US" altLang="zh-CN" dirty="0" err="1"/>
              <a:t>iperf</a:t>
            </a:r>
            <a:r>
              <a:rPr lang="zh-CN" altLang="zh-CN" dirty="0"/>
              <a:t>和给定的拓扑进行实验，对比交换机转发与集线器广播的性能从一个端</a:t>
            </a:r>
          </a:p>
          <a:p>
            <a:r>
              <a:rPr lang="zh-CN" altLang="zh-CN" dirty="0"/>
              <a:t>节点</a:t>
            </a:r>
            <a:r>
              <a:rPr lang="en-US" altLang="zh-CN" dirty="0"/>
              <a:t>ping</a:t>
            </a:r>
            <a:r>
              <a:rPr lang="zh-CN" altLang="zh-CN" dirty="0"/>
              <a:t>另一个端节点</a:t>
            </a:r>
          </a:p>
          <a:p>
            <a:endParaRPr lang="zh-CN" altLang="en-US" dirty="0"/>
          </a:p>
        </p:txBody>
      </p:sp>
    </p:spTree>
    <p:extLst>
      <p:ext uri="{BB962C8B-B14F-4D97-AF65-F5344CB8AC3E}">
        <p14:creationId xmlns:p14="http://schemas.microsoft.com/office/powerpoint/2010/main" val="4252536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9097A-1EAD-489F-BE13-AAB0D1D23662}"/>
              </a:ext>
            </a:extLst>
          </p:cNvPr>
          <p:cNvSpPr>
            <a:spLocks noGrp="1"/>
          </p:cNvSpPr>
          <p:nvPr>
            <p:ph type="title"/>
          </p:nvPr>
        </p:nvSpPr>
        <p:spPr/>
        <p:txBody>
          <a:bodyPr/>
          <a:lstStyle/>
          <a:p>
            <a:r>
              <a:rPr lang="en-US" altLang="zh-CN" dirty="0"/>
              <a:t>Lab7</a:t>
            </a:r>
            <a:endParaRPr lang="zh-CN" altLang="en-US" dirty="0"/>
          </a:p>
        </p:txBody>
      </p:sp>
      <p:sp>
        <p:nvSpPr>
          <p:cNvPr id="3" name="内容占位符 2">
            <a:extLst>
              <a:ext uri="{FF2B5EF4-FFF2-40B4-BE49-F238E27FC236}">
                <a16:creationId xmlns:a16="http://schemas.microsoft.com/office/drawing/2014/main" id="{B4F84659-C11D-490F-9C53-5B2E034A16D9}"/>
              </a:ext>
            </a:extLst>
          </p:cNvPr>
          <p:cNvSpPr>
            <a:spLocks noGrp="1"/>
          </p:cNvSpPr>
          <p:nvPr>
            <p:ph idx="1"/>
          </p:nvPr>
        </p:nvSpPr>
        <p:spPr/>
        <p:txBody>
          <a:bodyPr>
            <a:normAutofit/>
          </a:bodyPr>
          <a:lstStyle/>
          <a:p>
            <a:r>
              <a:rPr lang="zh-CN" altLang="en-US" dirty="0"/>
              <a:t>设计过程：</a:t>
            </a:r>
            <a:endParaRPr lang="en-US" altLang="zh-CN" dirty="0"/>
          </a:p>
          <a:p>
            <a:r>
              <a:rPr lang="zh-CN" altLang="zh-CN" dirty="0"/>
              <a:t>路由器需要维护两个表：路由表和</a:t>
            </a:r>
            <a:r>
              <a:rPr lang="en-US" altLang="zh-CN" dirty="0"/>
              <a:t>ARP</a:t>
            </a:r>
            <a:r>
              <a:rPr lang="zh-CN" altLang="zh-CN" dirty="0"/>
              <a:t>缓存</a:t>
            </a:r>
          </a:p>
          <a:p>
            <a:r>
              <a:rPr lang="zh-CN" altLang="zh-CN" dirty="0"/>
              <a:t>路由表：</a:t>
            </a:r>
            <a:r>
              <a:rPr lang="en-US" altLang="zh-CN" dirty="0"/>
              <a:t>routing table</a:t>
            </a:r>
            <a:r>
              <a:rPr lang="zh-CN" altLang="zh-CN" dirty="0"/>
              <a:t>，或称路由择域信息库（</a:t>
            </a:r>
            <a:r>
              <a:rPr lang="en-US" altLang="zh-CN" dirty="0"/>
              <a:t>RIB, Routing Information Base</a:t>
            </a:r>
            <a:r>
              <a:rPr lang="zh-CN" altLang="zh-CN" dirty="0"/>
              <a:t>），是一个存储在路由器或者联网计算机中的电子表格（文件）或类数据库。路由表存储着指向特定网络地址的路径（在有些情况下，还记录有路径的路由度量值）。路由表中含有网络周边的拓扑信息。</a:t>
            </a:r>
          </a:p>
          <a:p>
            <a:r>
              <a:rPr lang="en-US" altLang="zh-CN" dirty="0"/>
              <a:t>ARP</a:t>
            </a:r>
            <a:r>
              <a:rPr lang="zh-CN" altLang="zh-CN" dirty="0"/>
              <a:t>高速缓存：</a:t>
            </a:r>
            <a:r>
              <a:rPr lang="en-US" altLang="zh-CN" dirty="0" err="1"/>
              <a:t>ARPcache</a:t>
            </a:r>
            <a:r>
              <a:rPr lang="zh-CN" altLang="zh-CN" dirty="0"/>
              <a:t>，由最近的</a:t>
            </a:r>
            <a:r>
              <a:rPr lang="en-US" altLang="zh-CN" dirty="0"/>
              <a:t>ARP</a:t>
            </a:r>
            <a:r>
              <a:rPr lang="zh-CN" altLang="zh-CN" dirty="0"/>
              <a:t>项组成的内在中的一个临时表每个主机或者路由器都有一个</a:t>
            </a:r>
            <a:r>
              <a:rPr lang="en-US" altLang="zh-CN" dirty="0"/>
              <a:t>ARP</a:t>
            </a:r>
            <a:r>
              <a:rPr lang="zh-CN" altLang="zh-CN" dirty="0"/>
              <a:t>高速缓存表。它用来存放最近</a:t>
            </a:r>
            <a:r>
              <a:rPr lang="en-US" altLang="zh-CN" dirty="0"/>
              <a:t>Internet</a:t>
            </a:r>
            <a:r>
              <a:rPr lang="zh-CN" altLang="zh-CN" dirty="0"/>
              <a:t>地址到硬件地址之间的映射记录。高速缓存表中每一项的生存时间都是有限的，起始时间从被创建时开始计算的。</a:t>
            </a:r>
          </a:p>
          <a:p>
            <a:endParaRPr lang="zh-CN" altLang="en-US" dirty="0"/>
          </a:p>
        </p:txBody>
      </p:sp>
    </p:spTree>
    <p:extLst>
      <p:ext uri="{BB962C8B-B14F-4D97-AF65-F5344CB8AC3E}">
        <p14:creationId xmlns:p14="http://schemas.microsoft.com/office/powerpoint/2010/main" val="4088501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9097A-1EAD-489F-BE13-AAB0D1D23662}"/>
              </a:ext>
            </a:extLst>
          </p:cNvPr>
          <p:cNvSpPr>
            <a:spLocks noGrp="1"/>
          </p:cNvSpPr>
          <p:nvPr>
            <p:ph type="title"/>
          </p:nvPr>
        </p:nvSpPr>
        <p:spPr/>
        <p:txBody>
          <a:bodyPr/>
          <a:lstStyle/>
          <a:p>
            <a:r>
              <a:rPr lang="en-US" altLang="zh-CN" dirty="0"/>
              <a:t>Lab7</a:t>
            </a:r>
            <a:endParaRPr lang="zh-CN" altLang="en-US" dirty="0"/>
          </a:p>
        </p:txBody>
      </p:sp>
      <p:sp>
        <p:nvSpPr>
          <p:cNvPr id="3" name="内容占位符 2">
            <a:extLst>
              <a:ext uri="{FF2B5EF4-FFF2-40B4-BE49-F238E27FC236}">
                <a16:creationId xmlns:a16="http://schemas.microsoft.com/office/drawing/2014/main" id="{B4F84659-C11D-490F-9C53-5B2E034A16D9}"/>
              </a:ext>
            </a:extLst>
          </p:cNvPr>
          <p:cNvSpPr>
            <a:spLocks noGrp="1"/>
          </p:cNvSpPr>
          <p:nvPr>
            <p:ph idx="1"/>
          </p:nvPr>
        </p:nvSpPr>
        <p:spPr/>
        <p:txBody>
          <a:bodyPr>
            <a:normAutofit fontScale="62500" lnSpcReduction="20000"/>
          </a:bodyPr>
          <a:lstStyle/>
          <a:p>
            <a:r>
              <a:rPr lang="zh-CN" altLang="en-US" dirty="0"/>
              <a:t>设计过程：</a:t>
            </a:r>
            <a:endParaRPr lang="en-US" altLang="zh-CN" dirty="0"/>
          </a:p>
          <a:p>
            <a:r>
              <a:rPr lang="zh-CN" altLang="zh-CN" dirty="0"/>
              <a:t>路由器路由流程：</a:t>
            </a:r>
          </a:p>
          <a:p>
            <a:r>
              <a:rPr lang="en-US" altLang="zh-CN" dirty="0"/>
              <a:t>1.</a:t>
            </a:r>
            <a:r>
              <a:rPr lang="zh-CN" altLang="zh-CN" dirty="0"/>
              <a:t>路由器某端口收到一个包后，解析该包以太网首部的协议类型，如果是</a:t>
            </a:r>
            <a:r>
              <a:rPr lang="en-US" altLang="zh-CN" dirty="0"/>
              <a:t>IP</a:t>
            </a:r>
            <a:r>
              <a:rPr lang="zh-CN" altLang="zh-CN" dirty="0"/>
              <a:t>，就跳转到</a:t>
            </a:r>
            <a:r>
              <a:rPr lang="en-US" altLang="zh-CN" dirty="0"/>
              <a:t>2</a:t>
            </a:r>
            <a:r>
              <a:rPr lang="zh-CN" altLang="zh-CN" dirty="0"/>
              <a:t>；如果是</a:t>
            </a:r>
            <a:r>
              <a:rPr lang="en-US" altLang="zh-CN" dirty="0"/>
              <a:t>ARP</a:t>
            </a:r>
            <a:r>
              <a:rPr lang="zh-CN" altLang="zh-CN" dirty="0"/>
              <a:t>，就跳转到</a:t>
            </a:r>
            <a:r>
              <a:rPr lang="en-US" altLang="zh-CN" dirty="0"/>
              <a:t>14</a:t>
            </a:r>
            <a:r>
              <a:rPr lang="zh-CN" altLang="zh-CN" dirty="0"/>
              <a:t>。</a:t>
            </a:r>
          </a:p>
          <a:p>
            <a:r>
              <a:rPr lang="en-US" altLang="zh-CN" dirty="0"/>
              <a:t>2.</a:t>
            </a:r>
            <a:r>
              <a:rPr lang="zh-CN" altLang="zh-CN" dirty="0"/>
              <a:t>收到的包是</a:t>
            </a:r>
            <a:r>
              <a:rPr lang="en-US" altLang="zh-CN" dirty="0"/>
              <a:t>IP</a:t>
            </a:r>
            <a:r>
              <a:rPr lang="zh-CN" altLang="zh-CN" dirty="0"/>
              <a:t>，调用对</a:t>
            </a:r>
            <a:r>
              <a:rPr lang="en-US" altLang="zh-CN" dirty="0"/>
              <a:t>IP</a:t>
            </a:r>
            <a:r>
              <a:rPr lang="zh-CN" altLang="zh-CN" dirty="0"/>
              <a:t>包的解析过程，转到</a:t>
            </a:r>
            <a:r>
              <a:rPr lang="en-US" altLang="zh-CN" dirty="0"/>
              <a:t>3</a:t>
            </a:r>
            <a:r>
              <a:rPr lang="zh-CN" altLang="zh-CN" dirty="0"/>
              <a:t>。</a:t>
            </a:r>
          </a:p>
          <a:p>
            <a:r>
              <a:rPr lang="en-US" altLang="zh-CN" dirty="0"/>
              <a:t>3.</a:t>
            </a:r>
            <a:r>
              <a:rPr lang="zh-CN" altLang="zh-CN" dirty="0"/>
              <a:t>首先解析</a:t>
            </a:r>
            <a:r>
              <a:rPr lang="en-US" altLang="zh-CN" dirty="0"/>
              <a:t>IP</a:t>
            </a:r>
            <a:r>
              <a:rPr lang="zh-CN" altLang="zh-CN" dirty="0"/>
              <a:t>首部的目的</a:t>
            </a:r>
            <a:r>
              <a:rPr lang="en-US" altLang="zh-CN" dirty="0"/>
              <a:t>IP</a:t>
            </a:r>
            <a:r>
              <a:rPr lang="zh-CN" altLang="zh-CN" dirty="0"/>
              <a:t>地址，如果等于本端口</a:t>
            </a:r>
            <a:r>
              <a:rPr lang="en-US" altLang="zh-CN" dirty="0"/>
              <a:t>IP</a:t>
            </a:r>
            <a:r>
              <a:rPr lang="zh-CN" altLang="zh-CN" dirty="0"/>
              <a:t>，转到</a:t>
            </a:r>
            <a:r>
              <a:rPr lang="en-US" altLang="zh-CN" dirty="0"/>
              <a:t>4</a:t>
            </a:r>
            <a:r>
              <a:rPr lang="zh-CN" altLang="zh-CN" dirty="0"/>
              <a:t>；否则，转到</a:t>
            </a:r>
            <a:r>
              <a:rPr lang="en-US" altLang="zh-CN" dirty="0"/>
              <a:t>5</a:t>
            </a:r>
            <a:r>
              <a:rPr lang="zh-CN" altLang="zh-CN" dirty="0"/>
              <a:t>。</a:t>
            </a:r>
          </a:p>
          <a:p>
            <a:r>
              <a:rPr lang="en-US" altLang="zh-CN" dirty="0"/>
              <a:t>4.</a:t>
            </a:r>
            <a:r>
              <a:rPr lang="zh-CN" altLang="zh-CN" dirty="0"/>
              <a:t>目的</a:t>
            </a:r>
            <a:r>
              <a:rPr lang="en-US" altLang="zh-CN" dirty="0"/>
              <a:t>IP</a:t>
            </a:r>
            <a:r>
              <a:rPr lang="zh-CN" altLang="zh-CN" dirty="0"/>
              <a:t>等于本端口</a:t>
            </a:r>
            <a:r>
              <a:rPr lang="en-US" altLang="zh-CN" dirty="0"/>
              <a:t>IP</a:t>
            </a:r>
            <a:r>
              <a:rPr lang="zh-CN" altLang="zh-CN" dirty="0"/>
              <a:t>，说明该包要与本端口进行交互。解析该包的</a:t>
            </a:r>
            <a:r>
              <a:rPr lang="en-US" altLang="zh-CN" dirty="0"/>
              <a:t>ICMP</a:t>
            </a:r>
            <a:r>
              <a:rPr lang="zh-CN" altLang="zh-CN" dirty="0"/>
              <a:t>首部类型。如果类型是</a:t>
            </a:r>
            <a:r>
              <a:rPr lang="en-US" altLang="zh-CN" dirty="0"/>
              <a:t>ping</a:t>
            </a:r>
            <a:r>
              <a:rPr lang="zh-CN" altLang="zh-CN" dirty="0"/>
              <a:t>，就调用</a:t>
            </a:r>
            <a:r>
              <a:rPr lang="en-US" altLang="zh-CN" dirty="0"/>
              <a:t>ICMP</a:t>
            </a:r>
            <a:r>
              <a:rPr lang="zh-CN" altLang="zh-CN" dirty="0"/>
              <a:t>响应函数对源主机进行响应；否则将该包丢弃。</a:t>
            </a:r>
          </a:p>
          <a:p>
            <a:r>
              <a:rPr lang="en-US" altLang="zh-CN" dirty="0"/>
              <a:t>5.</a:t>
            </a:r>
            <a:r>
              <a:rPr lang="zh-CN" altLang="zh-CN" dirty="0"/>
              <a:t>目的</a:t>
            </a:r>
            <a:r>
              <a:rPr lang="en-US" altLang="zh-CN" dirty="0"/>
              <a:t>IP</a:t>
            </a:r>
            <a:r>
              <a:rPr lang="zh-CN" altLang="zh-CN" dirty="0"/>
              <a:t>不等于本端口</a:t>
            </a:r>
            <a:r>
              <a:rPr lang="en-US" altLang="zh-CN" dirty="0"/>
              <a:t>IP</a:t>
            </a:r>
            <a:r>
              <a:rPr lang="zh-CN" altLang="zh-CN" dirty="0"/>
              <a:t>，说明要转发该包，转到</a:t>
            </a:r>
            <a:r>
              <a:rPr lang="en-US" altLang="zh-CN" dirty="0"/>
              <a:t>6</a:t>
            </a:r>
            <a:r>
              <a:rPr lang="zh-CN" altLang="zh-CN" dirty="0"/>
              <a:t>。</a:t>
            </a:r>
          </a:p>
          <a:p>
            <a:r>
              <a:rPr lang="en-US" altLang="zh-CN" dirty="0"/>
              <a:t>6.</a:t>
            </a:r>
            <a:r>
              <a:rPr lang="zh-CN" altLang="zh-CN" dirty="0"/>
              <a:t>在路由表中使用最长前缀匹配查找目的</a:t>
            </a:r>
            <a:r>
              <a:rPr lang="en-US" altLang="zh-CN" dirty="0"/>
              <a:t>IP</a:t>
            </a:r>
            <a:r>
              <a:rPr lang="zh-CN" altLang="zh-CN" dirty="0"/>
              <a:t>。如果找到对应表项，转到</a:t>
            </a:r>
            <a:r>
              <a:rPr lang="en-US" altLang="zh-CN" dirty="0"/>
              <a:t>7</a:t>
            </a:r>
            <a:r>
              <a:rPr lang="zh-CN" altLang="zh-CN" dirty="0"/>
              <a:t>；否则调用</a:t>
            </a:r>
            <a:r>
              <a:rPr lang="en-US" altLang="zh-CN" dirty="0"/>
              <a:t>ICMP</a:t>
            </a:r>
            <a:r>
              <a:rPr lang="zh-CN" altLang="zh-CN" dirty="0"/>
              <a:t>响应函数回复源主机网络不可达。</a:t>
            </a:r>
          </a:p>
          <a:p>
            <a:r>
              <a:rPr lang="en-US" altLang="zh-CN" dirty="0"/>
              <a:t>7.</a:t>
            </a:r>
            <a:r>
              <a:rPr lang="zh-CN" altLang="zh-CN" dirty="0"/>
              <a:t>找到对应表项，先将</a:t>
            </a:r>
            <a:r>
              <a:rPr lang="en-US" altLang="zh-CN" dirty="0"/>
              <a:t>IP</a:t>
            </a:r>
            <a:r>
              <a:rPr lang="zh-CN" altLang="zh-CN" dirty="0"/>
              <a:t>首部的</a:t>
            </a:r>
            <a:r>
              <a:rPr lang="en-US" altLang="zh-CN" dirty="0" err="1"/>
              <a:t>ttl</a:t>
            </a:r>
            <a:r>
              <a:rPr lang="zh-CN" altLang="zh-CN" dirty="0"/>
              <a:t>减</a:t>
            </a:r>
            <a:r>
              <a:rPr lang="en-US" altLang="zh-CN" dirty="0"/>
              <a:t>1</a:t>
            </a:r>
            <a:r>
              <a:rPr lang="zh-CN" altLang="zh-CN" dirty="0"/>
              <a:t>。如果减</a:t>
            </a:r>
            <a:r>
              <a:rPr lang="en-US" altLang="zh-CN" dirty="0"/>
              <a:t>1</a:t>
            </a:r>
            <a:r>
              <a:rPr lang="zh-CN" altLang="zh-CN" dirty="0"/>
              <a:t>后等于</a:t>
            </a:r>
            <a:r>
              <a:rPr lang="en-US" altLang="zh-CN" dirty="0"/>
              <a:t>0</a:t>
            </a:r>
            <a:r>
              <a:rPr lang="zh-CN" altLang="zh-CN" dirty="0"/>
              <a:t>，说明生存时间耗尽，调用</a:t>
            </a:r>
            <a:r>
              <a:rPr lang="en-US" altLang="zh-CN" dirty="0"/>
              <a:t>ICMP</a:t>
            </a:r>
            <a:r>
              <a:rPr lang="zh-CN" altLang="zh-CN" dirty="0"/>
              <a:t>响应函数回复源主机生存期耗尽；否则转到</a:t>
            </a:r>
            <a:r>
              <a:rPr lang="en-US" altLang="zh-CN" dirty="0"/>
              <a:t>8</a:t>
            </a:r>
            <a:r>
              <a:rPr lang="zh-CN" altLang="zh-CN" dirty="0"/>
              <a:t>。</a:t>
            </a:r>
          </a:p>
          <a:p>
            <a:r>
              <a:rPr lang="en-US" altLang="zh-CN" dirty="0"/>
              <a:t>8.</a:t>
            </a:r>
            <a:r>
              <a:rPr lang="zh-CN" altLang="zh-CN" dirty="0"/>
              <a:t>重新计算校验和并写入</a:t>
            </a:r>
            <a:r>
              <a:rPr lang="en-US" altLang="zh-CN" dirty="0"/>
              <a:t>IP</a:t>
            </a:r>
            <a:r>
              <a:rPr lang="zh-CN" altLang="zh-CN" dirty="0"/>
              <a:t>首部，转到</a:t>
            </a:r>
            <a:r>
              <a:rPr lang="en-US" altLang="zh-CN" dirty="0"/>
              <a:t>9</a:t>
            </a:r>
            <a:r>
              <a:rPr lang="zh-CN" altLang="zh-CN" dirty="0"/>
              <a:t>。</a:t>
            </a:r>
          </a:p>
          <a:p>
            <a:r>
              <a:rPr lang="en-US" altLang="zh-CN" dirty="0"/>
              <a:t>9.</a:t>
            </a:r>
            <a:r>
              <a:rPr lang="zh-CN" altLang="zh-CN" dirty="0"/>
              <a:t>查看表项中记录的下一跳网关</a:t>
            </a:r>
            <a:r>
              <a:rPr lang="en-US" altLang="zh-CN" dirty="0"/>
              <a:t>IP</a:t>
            </a:r>
            <a:r>
              <a:rPr lang="zh-CN" altLang="zh-CN" dirty="0"/>
              <a:t>。如果为全</a:t>
            </a:r>
            <a:r>
              <a:rPr lang="en-US" altLang="zh-CN" dirty="0"/>
              <a:t>0</a:t>
            </a:r>
            <a:r>
              <a:rPr lang="zh-CN" altLang="zh-CN" dirty="0"/>
              <a:t>，说明该表项记录的端口与目的</a:t>
            </a:r>
            <a:r>
              <a:rPr lang="en-US" altLang="zh-CN" dirty="0"/>
              <a:t>IP</a:t>
            </a:r>
            <a:r>
              <a:rPr lang="zh-CN" altLang="zh-CN" dirty="0"/>
              <a:t>在同一个网段内，转</a:t>
            </a:r>
            <a:r>
              <a:rPr lang="en-US" altLang="zh-CN" dirty="0"/>
              <a:t>10</a:t>
            </a:r>
            <a:r>
              <a:rPr lang="zh-CN" altLang="zh-CN" dirty="0"/>
              <a:t>；否则说明该路由器任何一个端口都不与目的</a:t>
            </a:r>
            <a:r>
              <a:rPr lang="en-US" altLang="zh-CN" dirty="0"/>
              <a:t>IP</a:t>
            </a:r>
            <a:r>
              <a:rPr lang="zh-CN" altLang="zh-CN" dirty="0"/>
              <a:t>在同一网段，该包需要被转发到下一跳网关，转到</a:t>
            </a:r>
            <a:r>
              <a:rPr lang="en-US" altLang="zh-CN" dirty="0"/>
              <a:t>12</a:t>
            </a:r>
            <a:r>
              <a:rPr lang="zh-CN" altLang="zh-CN" dirty="0"/>
              <a:t>。</a:t>
            </a:r>
          </a:p>
          <a:p>
            <a:r>
              <a:rPr lang="en-US" altLang="zh-CN" dirty="0"/>
              <a:t>10.</a:t>
            </a:r>
            <a:r>
              <a:rPr lang="zh-CN" altLang="zh-CN" dirty="0"/>
              <a:t>修改以太网首部中源</a:t>
            </a:r>
            <a:r>
              <a:rPr lang="en-US" altLang="zh-CN" dirty="0"/>
              <a:t>mac</a:t>
            </a:r>
            <a:r>
              <a:rPr lang="zh-CN" altLang="zh-CN" dirty="0"/>
              <a:t>地址为端口</a:t>
            </a:r>
            <a:r>
              <a:rPr lang="en-US" altLang="zh-CN" dirty="0"/>
              <a:t>mac</a:t>
            </a:r>
            <a:r>
              <a:rPr lang="zh-CN" altLang="zh-CN" dirty="0"/>
              <a:t>地址。在</a:t>
            </a:r>
            <a:r>
              <a:rPr lang="en-US" altLang="zh-CN" dirty="0"/>
              <a:t>ARP</a:t>
            </a:r>
            <a:r>
              <a:rPr lang="zh-CN" altLang="zh-CN" dirty="0"/>
              <a:t>缓存中查找目的</a:t>
            </a:r>
            <a:r>
              <a:rPr lang="en-US" altLang="zh-CN" dirty="0"/>
              <a:t>IP</a:t>
            </a:r>
            <a:r>
              <a:rPr lang="zh-CN" altLang="zh-CN" dirty="0"/>
              <a:t>对应的表项，如果找到，就将表项记录的映射</a:t>
            </a:r>
            <a:r>
              <a:rPr lang="en-US" altLang="zh-CN" dirty="0"/>
              <a:t>mac</a:t>
            </a:r>
            <a:r>
              <a:rPr lang="zh-CN" altLang="zh-CN" dirty="0"/>
              <a:t>地址填写到以太网首部中目的</a:t>
            </a:r>
            <a:r>
              <a:rPr lang="en-US" altLang="zh-CN" dirty="0"/>
              <a:t>mac</a:t>
            </a:r>
            <a:r>
              <a:rPr lang="zh-CN" altLang="zh-CN" dirty="0"/>
              <a:t>地址，然后从该端口将包发送出去；否则，转</a:t>
            </a:r>
            <a:r>
              <a:rPr lang="en-US" altLang="zh-CN" dirty="0"/>
              <a:t>11</a:t>
            </a:r>
            <a:r>
              <a:rPr lang="zh-CN" altLang="zh-CN" dirty="0"/>
              <a:t>。</a:t>
            </a:r>
          </a:p>
          <a:p>
            <a:endParaRPr lang="zh-CN" altLang="en-US" dirty="0"/>
          </a:p>
        </p:txBody>
      </p:sp>
    </p:spTree>
    <p:extLst>
      <p:ext uri="{BB962C8B-B14F-4D97-AF65-F5344CB8AC3E}">
        <p14:creationId xmlns:p14="http://schemas.microsoft.com/office/powerpoint/2010/main" val="114020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9097A-1EAD-489F-BE13-AAB0D1D23662}"/>
              </a:ext>
            </a:extLst>
          </p:cNvPr>
          <p:cNvSpPr>
            <a:spLocks noGrp="1"/>
          </p:cNvSpPr>
          <p:nvPr>
            <p:ph type="title"/>
          </p:nvPr>
        </p:nvSpPr>
        <p:spPr/>
        <p:txBody>
          <a:bodyPr/>
          <a:lstStyle/>
          <a:p>
            <a:r>
              <a:rPr lang="en-US" altLang="zh-CN" dirty="0"/>
              <a:t>Lab7</a:t>
            </a:r>
            <a:endParaRPr lang="zh-CN" altLang="en-US" dirty="0"/>
          </a:p>
        </p:txBody>
      </p:sp>
      <p:sp>
        <p:nvSpPr>
          <p:cNvPr id="3" name="内容占位符 2">
            <a:extLst>
              <a:ext uri="{FF2B5EF4-FFF2-40B4-BE49-F238E27FC236}">
                <a16:creationId xmlns:a16="http://schemas.microsoft.com/office/drawing/2014/main" id="{B4F84659-C11D-490F-9C53-5B2E034A16D9}"/>
              </a:ext>
            </a:extLst>
          </p:cNvPr>
          <p:cNvSpPr>
            <a:spLocks noGrp="1"/>
          </p:cNvSpPr>
          <p:nvPr>
            <p:ph idx="1"/>
          </p:nvPr>
        </p:nvSpPr>
        <p:spPr/>
        <p:txBody>
          <a:bodyPr>
            <a:normAutofit fontScale="70000" lnSpcReduction="20000"/>
          </a:bodyPr>
          <a:lstStyle/>
          <a:p>
            <a:r>
              <a:rPr lang="zh-CN" altLang="en-US" dirty="0"/>
              <a:t>设计过程：</a:t>
            </a:r>
            <a:endParaRPr lang="en-US" altLang="zh-CN" dirty="0"/>
          </a:p>
          <a:p>
            <a:r>
              <a:rPr lang="en-US" altLang="zh-CN" dirty="0"/>
              <a:t>11.</a:t>
            </a:r>
            <a:r>
              <a:rPr lang="zh-CN" altLang="zh-CN" dirty="0"/>
              <a:t>该目的</a:t>
            </a:r>
            <a:r>
              <a:rPr lang="en-US" altLang="zh-CN" dirty="0"/>
              <a:t>IP</a:t>
            </a:r>
            <a:r>
              <a:rPr lang="zh-CN" altLang="zh-CN" dirty="0"/>
              <a:t>到</a:t>
            </a:r>
            <a:r>
              <a:rPr lang="en-US" altLang="zh-CN" dirty="0"/>
              <a:t>mac</a:t>
            </a:r>
            <a:r>
              <a:rPr lang="zh-CN" altLang="zh-CN" dirty="0"/>
              <a:t>地址的映射未被保存在</a:t>
            </a:r>
            <a:r>
              <a:rPr lang="en-US" altLang="zh-CN" dirty="0"/>
              <a:t>ARP</a:t>
            </a:r>
            <a:r>
              <a:rPr lang="zh-CN" altLang="zh-CN" dirty="0"/>
              <a:t>缓存中，但该</a:t>
            </a:r>
            <a:r>
              <a:rPr lang="en-US" altLang="zh-CN" dirty="0"/>
              <a:t>IP</a:t>
            </a:r>
            <a:r>
              <a:rPr lang="zh-CN" altLang="zh-CN" dirty="0"/>
              <a:t>与端口处于同一个网段，就将该包挂起，并从该端口发送</a:t>
            </a:r>
            <a:r>
              <a:rPr lang="en-US" altLang="zh-CN" dirty="0"/>
              <a:t>ARP</a:t>
            </a:r>
            <a:r>
              <a:rPr lang="zh-CN" altLang="zh-CN" dirty="0"/>
              <a:t>请求。每隔</a:t>
            </a:r>
            <a:r>
              <a:rPr lang="en-US" altLang="zh-CN" dirty="0"/>
              <a:t>1s</a:t>
            </a:r>
            <a:r>
              <a:rPr lang="zh-CN" altLang="zh-CN" dirty="0"/>
              <a:t>，如果没有收到</a:t>
            </a:r>
            <a:r>
              <a:rPr lang="en-US" altLang="zh-CN" dirty="0"/>
              <a:t>ARP</a:t>
            </a:r>
            <a:r>
              <a:rPr lang="zh-CN" altLang="zh-CN" dirty="0"/>
              <a:t>应答，就重发</a:t>
            </a:r>
            <a:r>
              <a:rPr lang="en-US" altLang="zh-CN" dirty="0"/>
              <a:t>1</a:t>
            </a:r>
            <a:r>
              <a:rPr lang="zh-CN" altLang="zh-CN" dirty="0"/>
              <a:t>次。如果超过</a:t>
            </a:r>
            <a:r>
              <a:rPr lang="en-US" altLang="zh-CN" dirty="0"/>
              <a:t>5</a:t>
            </a:r>
            <a:r>
              <a:rPr lang="zh-CN" altLang="zh-CN" dirty="0"/>
              <a:t>次仍没有收到应答，就将该包丢弃，并调用</a:t>
            </a:r>
            <a:r>
              <a:rPr lang="en-US" altLang="zh-CN" dirty="0"/>
              <a:t>ICMP</a:t>
            </a:r>
            <a:r>
              <a:rPr lang="zh-CN" altLang="zh-CN" dirty="0"/>
              <a:t>响应函数，从收到该包的端口回应源主机，目的主机不可达。如果收到</a:t>
            </a:r>
            <a:r>
              <a:rPr lang="en-US" altLang="zh-CN" dirty="0"/>
              <a:t>ARP</a:t>
            </a:r>
            <a:r>
              <a:rPr lang="zh-CN" altLang="zh-CN" dirty="0"/>
              <a:t>应答，就准备好所有因等待该</a:t>
            </a:r>
            <a:r>
              <a:rPr lang="en-US" altLang="zh-CN" dirty="0"/>
              <a:t>ARP</a:t>
            </a:r>
            <a:r>
              <a:rPr lang="zh-CN" altLang="zh-CN" dirty="0"/>
              <a:t>应答而挂起的包，将应答中的映射</a:t>
            </a:r>
            <a:r>
              <a:rPr lang="en-US" altLang="zh-CN" dirty="0"/>
              <a:t>mac</a:t>
            </a:r>
            <a:r>
              <a:rPr lang="zh-CN" altLang="zh-CN" dirty="0"/>
              <a:t>地址填写到以太网首部中目的</a:t>
            </a:r>
            <a:r>
              <a:rPr lang="en-US" altLang="zh-CN" dirty="0"/>
              <a:t>mac</a:t>
            </a:r>
            <a:r>
              <a:rPr lang="zh-CN" altLang="zh-CN" dirty="0"/>
              <a:t>地址，然后从该端口将包发送出去。</a:t>
            </a:r>
          </a:p>
          <a:p>
            <a:r>
              <a:rPr lang="en-US" altLang="zh-CN" dirty="0"/>
              <a:t>12.</a:t>
            </a:r>
            <a:r>
              <a:rPr lang="zh-CN" altLang="zh-CN" dirty="0"/>
              <a:t>修改以太网首部中源</a:t>
            </a:r>
            <a:r>
              <a:rPr lang="en-US" altLang="zh-CN" dirty="0"/>
              <a:t>mac</a:t>
            </a:r>
            <a:r>
              <a:rPr lang="zh-CN" altLang="zh-CN" dirty="0"/>
              <a:t>地址为端口</a:t>
            </a:r>
            <a:r>
              <a:rPr lang="en-US" altLang="zh-CN" dirty="0"/>
              <a:t>mac</a:t>
            </a:r>
            <a:r>
              <a:rPr lang="zh-CN" altLang="zh-CN" dirty="0"/>
              <a:t>地址。在</a:t>
            </a:r>
            <a:r>
              <a:rPr lang="en-US" altLang="zh-CN" dirty="0"/>
              <a:t>ARP</a:t>
            </a:r>
            <a:r>
              <a:rPr lang="zh-CN" altLang="zh-CN" dirty="0"/>
              <a:t>缓存中查找下一跳网关</a:t>
            </a:r>
            <a:r>
              <a:rPr lang="en-US" altLang="zh-CN" dirty="0"/>
              <a:t>IP</a:t>
            </a:r>
            <a:r>
              <a:rPr lang="zh-CN" altLang="zh-CN" dirty="0"/>
              <a:t>对应的表项，如果找到，就将表项记录的映射</a:t>
            </a:r>
            <a:r>
              <a:rPr lang="en-US" altLang="zh-CN" dirty="0"/>
              <a:t>mac</a:t>
            </a:r>
            <a:r>
              <a:rPr lang="zh-CN" altLang="zh-CN" dirty="0"/>
              <a:t>地址填写到以太网首部中目的</a:t>
            </a:r>
            <a:r>
              <a:rPr lang="en-US" altLang="zh-CN" dirty="0"/>
              <a:t>mac</a:t>
            </a:r>
            <a:r>
              <a:rPr lang="zh-CN" altLang="zh-CN" dirty="0"/>
              <a:t>地址，然后从该端口将包发送出去；否则，转</a:t>
            </a:r>
            <a:r>
              <a:rPr lang="en-US" altLang="zh-CN" dirty="0"/>
              <a:t>13</a:t>
            </a:r>
            <a:r>
              <a:rPr lang="zh-CN" altLang="zh-CN" dirty="0"/>
              <a:t>。</a:t>
            </a:r>
          </a:p>
          <a:p>
            <a:r>
              <a:rPr lang="en-US" altLang="zh-CN" dirty="0"/>
              <a:t>13. </a:t>
            </a:r>
            <a:r>
              <a:rPr lang="zh-CN" altLang="zh-CN" dirty="0"/>
              <a:t>下一跳网关</a:t>
            </a:r>
            <a:r>
              <a:rPr lang="en-US" altLang="zh-CN" dirty="0"/>
              <a:t>IP</a:t>
            </a:r>
            <a:r>
              <a:rPr lang="zh-CN" altLang="zh-CN" dirty="0"/>
              <a:t>到</a:t>
            </a:r>
            <a:r>
              <a:rPr lang="en-US" altLang="zh-CN" dirty="0"/>
              <a:t>mac</a:t>
            </a:r>
            <a:r>
              <a:rPr lang="zh-CN" altLang="zh-CN" dirty="0"/>
              <a:t>地址的映射未被保存在</a:t>
            </a:r>
            <a:r>
              <a:rPr lang="en-US" altLang="zh-CN" dirty="0"/>
              <a:t>ARP</a:t>
            </a:r>
            <a:r>
              <a:rPr lang="zh-CN" altLang="zh-CN" dirty="0"/>
              <a:t>缓存中，但该</a:t>
            </a:r>
            <a:r>
              <a:rPr lang="en-US" altLang="zh-CN" dirty="0"/>
              <a:t>IP</a:t>
            </a:r>
            <a:r>
              <a:rPr lang="zh-CN" altLang="zh-CN" dirty="0"/>
              <a:t>与端口处于同一个网段，就将该包挂起，并从该端口发送</a:t>
            </a:r>
            <a:r>
              <a:rPr lang="en-US" altLang="zh-CN" dirty="0"/>
              <a:t>ARP</a:t>
            </a:r>
            <a:r>
              <a:rPr lang="zh-CN" altLang="zh-CN" dirty="0"/>
              <a:t>请求。每隔</a:t>
            </a:r>
            <a:r>
              <a:rPr lang="en-US" altLang="zh-CN" dirty="0"/>
              <a:t>1s</a:t>
            </a:r>
            <a:r>
              <a:rPr lang="zh-CN" altLang="zh-CN" dirty="0"/>
              <a:t>，如果没有收到</a:t>
            </a:r>
            <a:r>
              <a:rPr lang="en-US" altLang="zh-CN" dirty="0"/>
              <a:t>ARP</a:t>
            </a:r>
            <a:r>
              <a:rPr lang="zh-CN" altLang="zh-CN" dirty="0"/>
              <a:t>应答，就重发</a:t>
            </a:r>
            <a:r>
              <a:rPr lang="en-US" altLang="zh-CN" dirty="0"/>
              <a:t>1</a:t>
            </a:r>
            <a:r>
              <a:rPr lang="zh-CN" altLang="zh-CN" dirty="0"/>
              <a:t>次。如果超过</a:t>
            </a:r>
            <a:r>
              <a:rPr lang="en-US" altLang="zh-CN" dirty="0"/>
              <a:t>5</a:t>
            </a:r>
            <a:r>
              <a:rPr lang="zh-CN" altLang="zh-CN" dirty="0"/>
              <a:t>次仍没有收到应答，就将该包丢弃，并调用</a:t>
            </a:r>
            <a:r>
              <a:rPr lang="en-US" altLang="zh-CN" dirty="0"/>
              <a:t>ICMP</a:t>
            </a:r>
            <a:r>
              <a:rPr lang="zh-CN" altLang="zh-CN" dirty="0"/>
              <a:t>响应函数，从收到该包的端口回应源主机，目的主机不可达。如果收到</a:t>
            </a:r>
            <a:r>
              <a:rPr lang="en-US" altLang="zh-CN" dirty="0"/>
              <a:t>ARP</a:t>
            </a:r>
            <a:r>
              <a:rPr lang="zh-CN" altLang="zh-CN" dirty="0"/>
              <a:t>应答，就准备好所有因等待该</a:t>
            </a:r>
            <a:r>
              <a:rPr lang="en-US" altLang="zh-CN" dirty="0"/>
              <a:t>ARP</a:t>
            </a:r>
            <a:r>
              <a:rPr lang="zh-CN" altLang="zh-CN" dirty="0"/>
              <a:t>应答而挂起的包，将应答中的映射</a:t>
            </a:r>
            <a:r>
              <a:rPr lang="en-US" altLang="zh-CN" dirty="0"/>
              <a:t>mac</a:t>
            </a:r>
            <a:r>
              <a:rPr lang="zh-CN" altLang="zh-CN" dirty="0"/>
              <a:t>地址填写到以太网首部中目的</a:t>
            </a:r>
            <a:r>
              <a:rPr lang="en-US" altLang="zh-CN" dirty="0"/>
              <a:t>mac</a:t>
            </a:r>
            <a:r>
              <a:rPr lang="zh-CN" altLang="zh-CN" dirty="0"/>
              <a:t>地址，然后从该端口将包发送出去。</a:t>
            </a:r>
          </a:p>
          <a:p>
            <a:r>
              <a:rPr lang="en-US" altLang="zh-CN" dirty="0"/>
              <a:t>14.</a:t>
            </a:r>
            <a:r>
              <a:rPr lang="zh-CN" altLang="zh-CN" dirty="0"/>
              <a:t>收到的包是</a:t>
            </a:r>
            <a:r>
              <a:rPr lang="en-US" altLang="zh-CN" dirty="0"/>
              <a:t>ARP</a:t>
            </a:r>
            <a:r>
              <a:rPr lang="zh-CN" altLang="zh-CN" dirty="0"/>
              <a:t>，解析</a:t>
            </a:r>
            <a:r>
              <a:rPr lang="en-US" altLang="zh-CN" dirty="0"/>
              <a:t>ARP</a:t>
            </a:r>
            <a:r>
              <a:rPr lang="zh-CN" altLang="zh-CN" dirty="0"/>
              <a:t>首部。如果目的</a:t>
            </a:r>
            <a:r>
              <a:rPr lang="en-US" altLang="zh-CN" dirty="0"/>
              <a:t>IP</a:t>
            </a:r>
            <a:r>
              <a:rPr lang="zh-CN" altLang="zh-CN" dirty="0"/>
              <a:t>不是端口</a:t>
            </a:r>
            <a:r>
              <a:rPr lang="en-US" altLang="zh-CN" dirty="0"/>
              <a:t>IP</a:t>
            </a:r>
            <a:r>
              <a:rPr lang="zh-CN" altLang="zh-CN" dirty="0"/>
              <a:t>，说明源主机要交互的对象不是该端口，将该包丢弃；否则，转到</a:t>
            </a:r>
            <a:r>
              <a:rPr lang="en-US" altLang="zh-CN" dirty="0"/>
              <a:t>15</a:t>
            </a:r>
            <a:r>
              <a:rPr lang="zh-CN" altLang="zh-CN" dirty="0"/>
              <a:t>。</a:t>
            </a:r>
          </a:p>
          <a:p>
            <a:r>
              <a:rPr lang="en-US" altLang="zh-CN" dirty="0"/>
              <a:t>15.</a:t>
            </a:r>
            <a:r>
              <a:rPr lang="zh-CN" altLang="zh-CN" dirty="0"/>
              <a:t>解析</a:t>
            </a:r>
            <a:r>
              <a:rPr lang="en-US" altLang="zh-CN" dirty="0"/>
              <a:t>ARP</a:t>
            </a:r>
            <a:r>
              <a:rPr lang="zh-CN" altLang="zh-CN" dirty="0"/>
              <a:t>首部，如果代码是</a:t>
            </a:r>
            <a:r>
              <a:rPr lang="en-US" altLang="zh-CN" dirty="0"/>
              <a:t>ARP</a:t>
            </a:r>
            <a:r>
              <a:rPr lang="zh-CN" altLang="zh-CN" dirty="0"/>
              <a:t>请求，就从该端口发送</a:t>
            </a:r>
            <a:r>
              <a:rPr lang="en-US" altLang="zh-CN" dirty="0"/>
              <a:t>ARP</a:t>
            </a:r>
            <a:r>
              <a:rPr lang="zh-CN" altLang="zh-CN" dirty="0"/>
              <a:t>应答；如果是</a:t>
            </a:r>
            <a:r>
              <a:rPr lang="en-US" altLang="zh-CN" dirty="0"/>
              <a:t>ARP</a:t>
            </a:r>
            <a:r>
              <a:rPr lang="zh-CN" altLang="zh-CN" dirty="0"/>
              <a:t>应答，就将应答中</a:t>
            </a:r>
            <a:r>
              <a:rPr lang="en-US" altLang="zh-CN" dirty="0"/>
              <a:t>IP-&gt;mac</a:t>
            </a:r>
            <a:r>
              <a:rPr lang="zh-CN" altLang="zh-CN" dirty="0"/>
              <a:t>的映射关系添加到</a:t>
            </a:r>
            <a:r>
              <a:rPr lang="en-US" altLang="zh-CN" dirty="0"/>
              <a:t>ARP</a:t>
            </a:r>
            <a:r>
              <a:rPr lang="zh-CN" altLang="zh-CN" dirty="0"/>
              <a:t>缓存中。</a:t>
            </a:r>
          </a:p>
          <a:p>
            <a:endParaRPr lang="zh-CN" altLang="en-US" dirty="0"/>
          </a:p>
        </p:txBody>
      </p:sp>
    </p:spTree>
    <p:extLst>
      <p:ext uri="{BB962C8B-B14F-4D97-AF65-F5344CB8AC3E}">
        <p14:creationId xmlns:p14="http://schemas.microsoft.com/office/powerpoint/2010/main" val="330718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9097A-1EAD-489F-BE13-AAB0D1D23662}"/>
              </a:ext>
            </a:extLst>
          </p:cNvPr>
          <p:cNvSpPr>
            <a:spLocks noGrp="1"/>
          </p:cNvSpPr>
          <p:nvPr>
            <p:ph type="title"/>
          </p:nvPr>
        </p:nvSpPr>
        <p:spPr/>
        <p:txBody>
          <a:bodyPr/>
          <a:lstStyle/>
          <a:p>
            <a:r>
              <a:rPr lang="en-US" altLang="zh-CN" dirty="0"/>
              <a:t>Lab7</a:t>
            </a:r>
            <a:endParaRPr lang="zh-CN" altLang="en-US" dirty="0"/>
          </a:p>
        </p:txBody>
      </p:sp>
      <p:sp>
        <p:nvSpPr>
          <p:cNvPr id="3" name="内容占位符 2">
            <a:extLst>
              <a:ext uri="{FF2B5EF4-FFF2-40B4-BE49-F238E27FC236}">
                <a16:creationId xmlns:a16="http://schemas.microsoft.com/office/drawing/2014/main" id="{B4F84659-C11D-490F-9C53-5B2E034A16D9}"/>
              </a:ext>
            </a:extLst>
          </p:cNvPr>
          <p:cNvSpPr>
            <a:spLocks noGrp="1"/>
          </p:cNvSpPr>
          <p:nvPr>
            <p:ph idx="1"/>
          </p:nvPr>
        </p:nvSpPr>
        <p:spPr/>
        <p:txBody>
          <a:bodyPr>
            <a:normAutofit/>
          </a:bodyPr>
          <a:lstStyle/>
          <a:p>
            <a:r>
              <a:rPr lang="zh-CN" altLang="en-US" dirty="0"/>
              <a:t>设计过程：</a:t>
            </a:r>
            <a:endParaRPr lang="en-US" altLang="zh-CN" dirty="0"/>
          </a:p>
          <a:p>
            <a:r>
              <a:rPr lang="zh-CN" altLang="zh-CN" dirty="0"/>
              <a:t>主机请求交互流程：</a:t>
            </a:r>
          </a:p>
          <a:p>
            <a:r>
              <a:rPr lang="en-US" altLang="zh-CN" dirty="0"/>
              <a:t>1.</a:t>
            </a:r>
            <a:r>
              <a:rPr lang="zh-CN" altLang="zh-CN" dirty="0"/>
              <a:t>源主机在发起通信之前，将自己的</a:t>
            </a:r>
            <a:r>
              <a:rPr lang="en-US" altLang="zh-CN" dirty="0"/>
              <a:t>IP</a:t>
            </a:r>
            <a:r>
              <a:rPr lang="zh-CN" altLang="zh-CN" dirty="0"/>
              <a:t>与目的主机的</a:t>
            </a:r>
            <a:r>
              <a:rPr lang="en-US" altLang="zh-CN" dirty="0"/>
              <a:t>IP</a:t>
            </a:r>
            <a:r>
              <a:rPr lang="zh-CN" altLang="zh-CN" dirty="0"/>
              <a:t>进行比较，如果两者位于同一网段（用子网掩码计算后具有相同的网络号），那么源主机直接向目的主机发送</a:t>
            </a:r>
            <a:r>
              <a:rPr lang="en-US" altLang="zh-CN" dirty="0"/>
              <a:t>ARP</a:t>
            </a:r>
            <a:r>
              <a:rPr lang="zh-CN" altLang="zh-CN" dirty="0"/>
              <a:t>请求，在接收到目的主机的</a:t>
            </a:r>
            <a:r>
              <a:rPr lang="en-US" altLang="zh-CN" dirty="0"/>
              <a:t>ARP</a:t>
            </a:r>
            <a:r>
              <a:rPr lang="zh-CN" altLang="zh-CN" dirty="0"/>
              <a:t>应答后获取对方</a:t>
            </a:r>
            <a:r>
              <a:rPr lang="en-US" altLang="zh-CN" dirty="0"/>
              <a:t>MAC</a:t>
            </a:r>
            <a:r>
              <a:rPr lang="zh-CN" altLang="zh-CN" dirty="0"/>
              <a:t>地址，然后用对方的</a:t>
            </a:r>
            <a:r>
              <a:rPr lang="en-US" altLang="zh-CN" dirty="0"/>
              <a:t>MAC</a:t>
            </a:r>
            <a:r>
              <a:rPr lang="zh-CN" altLang="zh-CN" dirty="0"/>
              <a:t>地址作为目标</a:t>
            </a:r>
            <a:r>
              <a:rPr lang="en-US" altLang="zh-CN" dirty="0"/>
              <a:t>MAC</a:t>
            </a:r>
            <a:r>
              <a:rPr lang="zh-CN" altLang="zh-CN" dirty="0"/>
              <a:t>地址进行报文发送，位于同一网段的主机互访时属于这种情况，这是互联的交换机做二层转发。</a:t>
            </a:r>
          </a:p>
          <a:p>
            <a:r>
              <a:rPr lang="en-US" altLang="zh-CN" dirty="0"/>
              <a:t>2</a:t>
            </a:r>
            <a:r>
              <a:rPr lang="zh-CN" altLang="zh-CN" dirty="0"/>
              <a:t>、当源主机判断目的主机与自己位于不同网段时，它会通过网关来提交报文，即发送</a:t>
            </a:r>
            <a:r>
              <a:rPr lang="en-US" altLang="zh-CN" dirty="0"/>
              <a:t>ARP</a:t>
            </a:r>
            <a:r>
              <a:rPr lang="zh-CN" altLang="zh-CN" dirty="0"/>
              <a:t>请求来获取网关</a:t>
            </a:r>
            <a:r>
              <a:rPr lang="en-US" altLang="zh-CN" dirty="0"/>
              <a:t>IP</a:t>
            </a:r>
            <a:r>
              <a:rPr lang="zh-CN" altLang="zh-CN" dirty="0"/>
              <a:t>地址对应的</a:t>
            </a:r>
            <a:r>
              <a:rPr lang="en-US" altLang="zh-CN" dirty="0"/>
              <a:t>MAC</a:t>
            </a:r>
            <a:r>
              <a:rPr lang="zh-CN" altLang="zh-CN" dirty="0"/>
              <a:t>。通常来讲，每个主机也有自己的路由表，查询路由表一般情况下都会选择默认网关。在得到网关的</a:t>
            </a:r>
            <a:r>
              <a:rPr lang="en-US" altLang="zh-CN" dirty="0"/>
              <a:t>ARP</a:t>
            </a:r>
            <a:r>
              <a:rPr lang="zh-CN" altLang="zh-CN" dirty="0"/>
              <a:t>应答后，用网关</a:t>
            </a:r>
            <a:r>
              <a:rPr lang="en-US" altLang="zh-CN" dirty="0"/>
              <a:t>MAC</a:t>
            </a:r>
            <a:r>
              <a:rPr lang="zh-CN" altLang="zh-CN" dirty="0"/>
              <a:t>作为报文目的</a:t>
            </a:r>
            <a:r>
              <a:rPr lang="en-US" altLang="zh-CN" dirty="0"/>
              <a:t>MAC</a:t>
            </a:r>
            <a:r>
              <a:rPr lang="zh-CN" altLang="zh-CN" dirty="0"/>
              <a:t>进行报文发送，但是，报文的源</a:t>
            </a:r>
            <a:r>
              <a:rPr lang="en-US" altLang="zh-CN" dirty="0"/>
              <a:t>IP</a:t>
            </a:r>
            <a:r>
              <a:rPr lang="zh-CN" altLang="zh-CN" dirty="0"/>
              <a:t>是源主机</a:t>
            </a:r>
            <a:r>
              <a:rPr lang="en-US" altLang="zh-CN" dirty="0"/>
              <a:t>IP</a:t>
            </a:r>
            <a:r>
              <a:rPr lang="zh-CN" altLang="zh-CN" dirty="0"/>
              <a:t>，目的</a:t>
            </a:r>
            <a:r>
              <a:rPr lang="en-US" altLang="zh-CN" dirty="0"/>
              <a:t>IP</a:t>
            </a:r>
            <a:r>
              <a:rPr lang="zh-CN" altLang="zh-CN" dirty="0"/>
              <a:t>依然是目的主机</a:t>
            </a:r>
            <a:r>
              <a:rPr lang="en-US" altLang="zh-CN" dirty="0"/>
              <a:t>IP</a:t>
            </a:r>
            <a:r>
              <a:rPr lang="zh-CN" altLang="zh-CN" dirty="0"/>
              <a:t>。</a:t>
            </a:r>
          </a:p>
          <a:p>
            <a:endParaRPr lang="zh-CN" altLang="en-US" dirty="0"/>
          </a:p>
        </p:txBody>
      </p:sp>
    </p:spTree>
    <p:extLst>
      <p:ext uri="{BB962C8B-B14F-4D97-AF65-F5344CB8AC3E}">
        <p14:creationId xmlns:p14="http://schemas.microsoft.com/office/powerpoint/2010/main" val="104830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9097A-1EAD-489F-BE13-AAB0D1D23662}"/>
              </a:ext>
            </a:extLst>
          </p:cNvPr>
          <p:cNvSpPr>
            <a:spLocks noGrp="1"/>
          </p:cNvSpPr>
          <p:nvPr>
            <p:ph type="title"/>
          </p:nvPr>
        </p:nvSpPr>
        <p:spPr/>
        <p:txBody>
          <a:bodyPr/>
          <a:lstStyle/>
          <a:p>
            <a:r>
              <a:rPr lang="en-US" altLang="zh-CN" dirty="0"/>
              <a:t>Lab7</a:t>
            </a:r>
            <a:endParaRPr lang="zh-CN" altLang="en-US" dirty="0"/>
          </a:p>
        </p:txBody>
      </p:sp>
      <p:sp>
        <p:nvSpPr>
          <p:cNvPr id="3" name="内容占位符 2">
            <a:extLst>
              <a:ext uri="{FF2B5EF4-FFF2-40B4-BE49-F238E27FC236}">
                <a16:creationId xmlns:a16="http://schemas.microsoft.com/office/drawing/2014/main" id="{B4F84659-C11D-490F-9C53-5B2E034A16D9}"/>
              </a:ext>
            </a:extLst>
          </p:cNvPr>
          <p:cNvSpPr>
            <a:spLocks noGrp="1"/>
          </p:cNvSpPr>
          <p:nvPr>
            <p:ph idx="1"/>
          </p:nvPr>
        </p:nvSpPr>
        <p:spPr>
          <a:xfrm>
            <a:off x="1103313" y="2052918"/>
            <a:ext cx="2859088" cy="4195481"/>
          </a:xfrm>
        </p:spPr>
        <p:txBody>
          <a:bodyPr>
            <a:normAutofit/>
          </a:bodyPr>
          <a:lstStyle/>
          <a:p>
            <a:r>
              <a:rPr lang="zh-CN" altLang="en-US" dirty="0"/>
              <a:t>结果分析：</a:t>
            </a:r>
            <a:endParaRPr lang="en-US" altLang="zh-CN" dirty="0"/>
          </a:p>
          <a:p>
            <a:r>
              <a:rPr lang="en-US" altLang="zh-CN" dirty="0"/>
              <a:t>h1</a:t>
            </a:r>
            <a:r>
              <a:rPr lang="zh-CN" altLang="zh-CN" dirty="0"/>
              <a:t>节点</a:t>
            </a:r>
            <a:r>
              <a:rPr lang="en-US" altLang="zh-CN" dirty="0"/>
              <a:t>ping</a:t>
            </a:r>
            <a:r>
              <a:rPr lang="zh-CN" altLang="zh-CN" dirty="0"/>
              <a:t>网关以及其他两个节点都能</a:t>
            </a:r>
            <a:r>
              <a:rPr lang="en-US" altLang="zh-CN" dirty="0"/>
              <a:t>ping</a:t>
            </a:r>
            <a:r>
              <a:rPr lang="zh-CN" altLang="zh-CN" dirty="0"/>
              <a:t>通，如果</a:t>
            </a:r>
            <a:r>
              <a:rPr lang="en-US" altLang="zh-CN" dirty="0"/>
              <a:t>ping</a:t>
            </a:r>
            <a:r>
              <a:rPr lang="zh-CN" altLang="zh-CN" dirty="0"/>
              <a:t>不存在的节点会报</a:t>
            </a:r>
            <a:r>
              <a:rPr lang="en-US" altLang="zh-CN" dirty="0"/>
              <a:t>Host Unreachable</a:t>
            </a:r>
            <a:r>
              <a:rPr lang="zh-CN" altLang="zh-CN" dirty="0"/>
              <a:t>，</a:t>
            </a:r>
            <a:r>
              <a:rPr lang="en-US" altLang="zh-CN" dirty="0"/>
              <a:t>ping</a:t>
            </a:r>
            <a:r>
              <a:rPr lang="zh-CN" altLang="zh-CN" dirty="0"/>
              <a:t>不存在的网段会报</a:t>
            </a:r>
            <a:r>
              <a:rPr lang="en-US" altLang="zh-CN" dirty="0"/>
              <a:t>Net Unreachable</a:t>
            </a:r>
            <a:r>
              <a:rPr lang="zh-CN" altLang="zh-CN" dirty="0"/>
              <a:t>。</a:t>
            </a:r>
          </a:p>
          <a:p>
            <a:endParaRPr lang="zh-CN" altLang="en-US" dirty="0"/>
          </a:p>
        </p:txBody>
      </p:sp>
      <p:pic>
        <p:nvPicPr>
          <p:cNvPr id="4" name="图片 3">
            <a:extLst>
              <a:ext uri="{FF2B5EF4-FFF2-40B4-BE49-F238E27FC236}">
                <a16:creationId xmlns:a16="http://schemas.microsoft.com/office/drawing/2014/main" id="{EBC78066-DF04-4827-88FB-5677748EC8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55440" y="1152983"/>
            <a:ext cx="3413760" cy="4997592"/>
          </a:xfrm>
          <a:prstGeom prst="rect">
            <a:avLst/>
          </a:prstGeom>
          <a:noFill/>
          <a:ln>
            <a:noFill/>
          </a:ln>
        </p:spPr>
      </p:pic>
      <p:pic>
        <p:nvPicPr>
          <p:cNvPr id="5" name="图片 4">
            <a:extLst>
              <a:ext uri="{FF2B5EF4-FFF2-40B4-BE49-F238E27FC236}">
                <a16:creationId xmlns:a16="http://schemas.microsoft.com/office/drawing/2014/main" id="{E7F02CA1-8569-4B21-85A8-E95C041DAA3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2239" y="2839403"/>
            <a:ext cx="3497580" cy="2165350"/>
          </a:xfrm>
          <a:prstGeom prst="rect">
            <a:avLst/>
          </a:prstGeom>
          <a:noFill/>
        </p:spPr>
      </p:pic>
    </p:spTree>
    <p:extLst>
      <p:ext uri="{BB962C8B-B14F-4D97-AF65-F5344CB8AC3E}">
        <p14:creationId xmlns:p14="http://schemas.microsoft.com/office/powerpoint/2010/main" val="56160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9097A-1EAD-489F-BE13-AAB0D1D23662}"/>
              </a:ext>
            </a:extLst>
          </p:cNvPr>
          <p:cNvSpPr>
            <a:spLocks noGrp="1"/>
          </p:cNvSpPr>
          <p:nvPr>
            <p:ph type="title"/>
          </p:nvPr>
        </p:nvSpPr>
        <p:spPr/>
        <p:txBody>
          <a:bodyPr/>
          <a:lstStyle/>
          <a:p>
            <a:r>
              <a:rPr lang="en-US" altLang="zh-CN" dirty="0"/>
              <a:t>Lab7</a:t>
            </a:r>
            <a:endParaRPr lang="zh-CN" altLang="en-US" dirty="0"/>
          </a:p>
        </p:txBody>
      </p:sp>
      <p:sp>
        <p:nvSpPr>
          <p:cNvPr id="3" name="内容占位符 2">
            <a:extLst>
              <a:ext uri="{FF2B5EF4-FFF2-40B4-BE49-F238E27FC236}">
                <a16:creationId xmlns:a16="http://schemas.microsoft.com/office/drawing/2014/main" id="{B4F84659-C11D-490F-9C53-5B2E034A16D9}"/>
              </a:ext>
            </a:extLst>
          </p:cNvPr>
          <p:cNvSpPr>
            <a:spLocks noGrp="1"/>
          </p:cNvSpPr>
          <p:nvPr>
            <p:ph idx="1"/>
          </p:nvPr>
        </p:nvSpPr>
        <p:spPr>
          <a:xfrm>
            <a:off x="1103313" y="2052918"/>
            <a:ext cx="2859088" cy="4195481"/>
          </a:xfrm>
        </p:spPr>
        <p:txBody>
          <a:bodyPr>
            <a:normAutofit/>
          </a:bodyPr>
          <a:lstStyle/>
          <a:p>
            <a:r>
              <a:rPr lang="zh-CN" altLang="en-US" dirty="0"/>
              <a:t>结果分析：</a:t>
            </a:r>
            <a:endParaRPr lang="en-US" altLang="zh-CN" dirty="0"/>
          </a:p>
          <a:p>
            <a:r>
              <a:rPr lang="en-US" altLang="zh-CN" dirty="0"/>
              <a:t>h1</a:t>
            </a:r>
            <a:r>
              <a:rPr lang="zh-CN" altLang="zh-CN" dirty="0"/>
              <a:t>节点</a:t>
            </a:r>
            <a:r>
              <a:rPr lang="en-US" altLang="zh-CN" dirty="0"/>
              <a:t>ping</a:t>
            </a:r>
            <a:r>
              <a:rPr lang="zh-CN" altLang="zh-CN" dirty="0"/>
              <a:t>网关以及其他三个路由器以及</a:t>
            </a:r>
            <a:r>
              <a:rPr lang="en-US" altLang="zh-CN" dirty="0"/>
              <a:t>h2</a:t>
            </a:r>
            <a:r>
              <a:rPr lang="zh-CN" altLang="zh-CN" dirty="0"/>
              <a:t>节点都能</a:t>
            </a:r>
            <a:r>
              <a:rPr lang="en-US" altLang="zh-CN" dirty="0"/>
              <a:t>ping</a:t>
            </a:r>
            <a:r>
              <a:rPr lang="zh-CN" altLang="zh-CN" dirty="0"/>
              <a:t>通，如果</a:t>
            </a:r>
            <a:r>
              <a:rPr lang="en-US" altLang="zh-CN" dirty="0"/>
              <a:t>ping</a:t>
            </a:r>
            <a:r>
              <a:rPr lang="zh-CN" altLang="zh-CN" dirty="0"/>
              <a:t>不存在的节点会报</a:t>
            </a:r>
            <a:r>
              <a:rPr lang="en-US" altLang="zh-CN" dirty="0"/>
              <a:t>Host Unreachable</a:t>
            </a:r>
            <a:r>
              <a:rPr lang="zh-CN" altLang="zh-CN" dirty="0"/>
              <a:t>，</a:t>
            </a:r>
            <a:r>
              <a:rPr lang="en-US" altLang="zh-CN" dirty="0"/>
              <a:t>traceroute h2</a:t>
            </a:r>
            <a:r>
              <a:rPr lang="zh-CN" altLang="zh-CN" dirty="0"/>
              <a:t>会返回正确的路由途径。</a:t>
            </a:r>
            <a:endParaRPr lang="zh-CN" altLang="en-US" dirty="0"/>
          </a:p>
        </p:txBody>
      </p:sp>
      <p:pic>
        <p:nvPicPr>
          <p:cNvPr id="6" name="图片 5">
            <a:extLst>
              <a:ext uri="{FF2B5EF4-FFF2-40B4-BE49-F238E27FC236}">
                <a16:creationId xmlns:a16="http://schemas.microsoft.com/office/drawing/2014/main" id="{85782C97-93AC-4272-A585-F89BC7AFB4F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9200" y="2945024"/>
            <a:ext cx="4631690" cy="1413510"/>
          </a:xfrm>
          <a:prstGeom prst="rect">
            <a:avLst/>
          </a:prstGeom>
          <a:noFill/>
        </p:spPr>
      </p:pic>
      <p:pic>
        <p:nvPicPr>
          <p:cNvPr id="7" name="图片 6">
            <a:extLst>
              <a:ext uri="{FF2B5EF4-FFF2-40B4-BE49-F238E27FC236}">
                <a16:creationId xmlns:a16="http://schemas.microsoft.com/office/drawing/2014/main" id="{10D1A6A3-BFB0-47CC-BDA6-9910401CD0E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62401" y="163053"/>
            <a:ext cx="3454399" cy="5201426"/>
          </a:xfrm>
          <a:prstGeom prst="rect">
            <a:avLst/>
          </a:prstGeom>
          <a:noFill/>
          <a:ln>
            <a:noFill/>
          </a:ln>
        </p:spPr>
      </p:pic>
      <p:pic>
        <p:nvPicPr>
          <p:cNvPr id="8" name="图片 7">
            <a:extLst>
              <a:ext uri="{FF2B5EF4-FFF2-40B4-BE49-F238E27FC236}">
                <a16:creationId xmlns:a16="http://schemas.microsoft.com/office/drawing/2014/main" id="{B5A11D04-3344-457F-807D-90FB83C4513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80791" y="5564149"/>
            <a:ext cx="3970020" cy="883920"/>
          </a:xfrm>
          <a:prstGeom prst="rect">
            <a:avLst/>
          </a:prstGeom>
          <a:noFill/>
          <a:ln>
            <a:noFill/>
          </a:ln>
        </p:spPr>
      </p:pic>
    </p:spTree>
    <p:extLst>
      <p:ext uri="{BB962C8B-B14F-4D97-AF65-F5344CB8AC3E}">
        <p14:creationId xmlns:p14="http://schemas.microsoft.com/office/powerpoint/2010/main" val="1611789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CFF95-FE37-41F5-8AAB-05D2B0FF9DA9}"/>
              </a:ext>
            </a:extLst>
          </p:cNvPr>
          <p:cNvSpPr>
            <a:spLocks noGrp="1"/>
          </p:cNvSpPr>
          <p:nvPr>
            <p:ph type="title"/>
          </p:nvPr>
        </p:nvSpPr>
        <p:spPr/>
        <p:txBody>
          <a:bodyPr/>
          <a:lstStyle/>
          <a:p>
            <a:r>
              <a:rPr lang="en-US" altLang="zh-CN" dirty="0"/>
              <a:t>Lab7</a:t>
            </a:r>
            <a:endParaRPr lang="zh-CN" altLang="en-US" dirty="0"/>
          </a:p>
        </p:txBody>
      </p:sp>
      <p:sp>
        <p:nvSpPr>
          <p:cNvPr id="3" name="内容占位符 2">
            <a:extLst>
              <a:ext uri="{FF2B5EF4-FFF2-40B4-BE49-F238E27FC236}">
                <a16:creationId xmlns:a16="http://schemas.microsoft.com/office/drawing/2014/main" id="{D097D5FE-E1A5-4477-8AFE-724CFED57340}"/>
              </a:ext>
            </a:extLst>
          </p:cNvPr>
          <p:cNvSpPr>
            <a:spLocks noGrp="1"/>
          </p:cNvSpPr>
          <p:nvPr>
            <p:ph idx="1"/>
          </p:nvPr>
        </p:nvSpPr>
        <p:spPr/>
        <p:txBody>
          <a:bodyPr/>
          <a:lstStyle/>
          <a:p>
            <a:r>
              <a:rPr lang="zh-CN" altLang="en-US" dirty="0"/>
              <a:t>遇到的问题及体会：</a:t>
            </a:r>
            <a:endParaRPr lang="en-US" altLang="zh-CN" dirty="0"/>
          </a:p>
          <a:p>
            <a:r>
              <a:rPr lang="zh-CN" altLang="en-US" dirty="0"/>
              <a:t>本次实验和交换机转发比较类似，有了之前的经验后，相对比较简单，实现起来不难，通过</a:t>
            </a:r>
            <a:r>
              <a:rPr lang="en-US" altLang="zh-CN" dirty="0" err="1"/>
              <a:t>wireshark</a:t>
            </a:r>
            <a:r>
              <a:rPr lang="zh-CN" altLang="en-US" dirty="0"/>
              <a:t>抓包可以很快定位问题所在。</a:t>
            </a:r>
            <a:endParaRPr lang="en-US" altLang="zh-CN" dirty="0"/>
          </a:p>
          <a:p>
            <a:r>
              <a:rPr lang="zh-CN" altLang="en-US" dirty="0"/>
              <a:t>体会到基于链路的以太网层通信和在以太网之上，基于</a:t>
            </a:r>
            <a:r>
              <a:rPr lang="en-US" altLang="zh-CN" dirty="0"/>
              <a:t>IP</a:t>
            </a:r>
            <a:r>
              <a:rPr lang="zh-CN" altLang="en-US" dirty="0"/>
              <a:t>的网络层通信之间的区别和联系，感受到网络结构逐级上升，从直连网络到交换网络，再到网络路由逐层递进的魅力。</a:t>
            </a:r>
          </a:p>
        </p:txBody>
      </p:sp>
    </p:spTree>
    <p:extLst>
      <p:ext uri="{BB962C8B-B14F-4D97-AF65-F5344CB8AC3E}">
        <p14:creationId xmlns:p14="http://schemas.microsoft.com/office/powerpoint/2010/main" val="1960681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CFF95-FE37-41F5-8AAB-05D2B0FF9DA9}"/>
              </a:ext>
            </a:extLst>
          </p:cNvPr>
          <p:cNvSpPr>
            <a:spLocks noGrp="1"/>
          </p:cNvSpPr>
          <p:nvPr>
            <p:ph type="title"/>
          </p:nvPr>
        </p:nvSpPr>
        <p:spPr/>
        <p:txBody>
          <a:bodyPr/>
          <a:lstStyle/>
          <a:p>
            <a:r>
              <a:rPr lang="en-US" altLang="zh-CN" dirty="0"/>
              <a:t>Lab8 </a:t>
            </a:r>
            <a:r>
              <a:rPr lang="zh-CN" altLang="en-US" dirty="0"/>
              <a:t>网络路由</a:t>
            </a:r>
          </a:p>
        </p:txBody>
      </p:sp>
      <p:sp>
        <p:nvSpPr>
          <p:cNvPr id="3" name="内容占位符 2">
            <a:extLst>
              <a:ext uri="{FF2B5EF4-FFF2-40B4-BE49-F238E27FC236}">
                <a16:creationId xmlns:a16="http://schemas.microsoft.com/office/drawing/2014/main" id="{D097D5FE-E1A5-4477-8AFE-724CFED57340}"/>
              </a:ext>
            </a:extLst>
          </p:cNvPr>
          <p:cNvSpPr>
            <a:spLocks noGrp="1"/>
          </p:cNvSpPr>
          <p:nvPr>
            <p:ph idx="1"/>
          </p:nvPr>
        </p:nvSpPr>
        <p:spPr/>
        <p:txBody>
          <a:bodyPr>
            <a:normAutofit fontScale="70000" lnSpcReduction="20000"/>
          </a:bodyPr>
          <a:lstStyle/>
          <a:p>
            <a:r>
              <a:rPr lang="zh-CN" altLang="en-US" dirty="0"/>
              <a:t>实验内容：</a:t>
            </a:r>
            <a:endParaRPr lang="en-US" altLang="zh-CN" dirty="0"/>
          </a:p>
          <a:p>
            <a:r>
              <a:rPr lang="en-US" altLang="zh-CN" dirty="0"/>
              <a:t>1. </a:t>
            </a:r>
            <a:r>
              <a:rPr lang="zh-CN" altLang="zh-CN" dirty="0"/>
              <a:t>基于已有代码框架，实现路由器生成和处理</a:t>
            </a:r>
            <a:r>
              <a:rPr lang="en-US" altLang="zh-CN" dirty="0" err="1"/>
              <a:t>mOSPF</a:t>
            </a:r>
            <a:r>
              <a:rPr lang="en-US" altLang="zh-CN" dirty="0"/>
              <a:t> Hello/LSU</a:t>
            </a:r>
            <a:r>
              <a:rPr lang="zh-CN" altLang="zh-CN" dirty="0"/>
              <a:t>消息的相关操作，构建一致性链路状态数据库。</a:t>
            </a:r>
          </a:p>
          <a:p>
            <a:r>
              <a:rPr lang="en-US" altLang="zh-CN" dirty="0"/>
              <a:t>1</a:t>
            </a:r>
            <a:r>
              <a:rPr lang="zh-CN" altLang="zh-CN" dirty="0"/>
              <a:t>）运行网络拓扑</a:t>
            </a:r>
            <a:r>
              <a:rPr lang="en-US" altLang="zh-CN" dirty="0"/>
              <a:t>(topo.py)</a:t>
            </a:r>
            <a:endParaRPr lang="zh-CN" altLang="zh-CN" dirty="0"/>
          </a:p>
          <a:p>
            <a:r>
              <a:rPr lang="en-US" altLang="zh-CN" dirty="0"/>
              <a:t>2</a:t>
            </a:r>
            <a:r>
              <a:rPr lang="zh-CN" altLang="zh-CN" dirty="0"/>
              <a:t>）在各个路由器节点上执行</a:t>
            </a:r>
            <a:r>
              <a:rPr lang="en-US" altLang="zh-CN" dirty="0"/>
              <a:t>disable_arp.sh, disable_icmp.sh, disable_ip_forward.sh)</a:t>
            </a:r>
            <a:r>
              <a:rPr lang="zh-CN" altLang="zh-CN" dirty="0"/>
              <a:t>，禁止协议栈的相应功能</a:t>
            </a:r>
          </a:p>
          <a:p>
            <a:r>
              <a:rPr lang="en-US" altLang="zh-CN" dirty="0"/>
              <a:t>3</a:t>
            </a:r>
            <a:r>
              <a:rPr lang="zh-CN" altLang="zh-CN" dirty="0"/>
              <a:t>）运行</a:t>
            </a:r>
            <a:r>
              <a:rPr lang="en-US" altLang="zh-CN" dirty="0"/>
              <a:t>./</a:t>
            </a:r>
            <a:r>
              <a:rPr lang="en-US" altLang="zh-CN" dirty="0" err="1"/>
              <a:t>mospfd</a:t>
            </a:r>
            <a:r>
              <a:rPr lang="zh-CN" altLang="zh-CN" dirty="0"/>
              <a:t>，使得各个节点生成一致的链路状态数据库</a:t>
            </a:r>
          </a:p>
          <a:p>
            <a:r>
              <a:rPr lang="en-US" altLang="zh-CN" dirty="0"/>
              <a:t>2. </a:t>
            </a:r>
            <a:r>
              <a:rPr lang="zh-CN" altLang="zh-CN" dirty="0"/>
              <a:t>基于</a:t>
            </a:r>
            <a:r>
              <a:rPr lang="en-US" altLang="zh-CN" dirty="0"/>
              <a:t>1</a:t>
            </a:r>
            <a:r>
              <a:rPr lang="zh-CN" altLang="zh-CN" dirty="0"/>
              <a:t>，实现路由器计算路由表项的相关操作。</a:t>
            </a:r>
          </a:p>
          <a:p>
            <a:r>
              <a:rPr lang="en-US" altLang="zh-CN" dirty="0"/>
              <a:t>1</a:t>
            </a:r>
            <a:r>
              <a:rPr lang="zh-CN" altLang="zh-CN" dirty="0"/>
              <a:t>）运行网络拓扑</a:t>
            </a:r>
            <a:r>
              <a:rPr lang="en-US" altLang="zh-CN" dirty="0"/>
              <a:t>(topo.py)</a:t>
            </a:r>
            <a:endParaRPr lang="zh-CN" altLang="zh-CN" dirty="0"/>
          </a:p>
          <a:p>
            <a:r>
              <a:rPr lang="en-US" altLang="zh-CN" dirty="0"/>
              <a:t>2</a:t>
            </a:r>
            <a:r>
              <a:rPr lang="zh-CN" altLang="zh-CN" dirty="0"/>
              <a:t>）在各个路由器节点上执行</a:t>
            </a:r>
            <a:r>
              <a:rPr lang="en-US" altLang="zh-CN" dirty="0"/>
              <a:t>disable_arp.sh, disable_icmp.sh, disable_ip_forward.sh)</a:t>
            </a:r>
            <a:r>
              <a:rPr lang="zh-CN" altLang="zh-CN" dirty="0"/>
              <a:t>，禁止协议栈的相应功能</a:t>
            </a:r>
          </a:p>
          <a:p>
            <a:r>
              <a:rPr lang="en-US" altLang="zh-CN" dirty="0"/>
              <a:t>3</a:t>
            </a:r>
            <a:r>
              <a:rPr lang="zh-CN" altLang="zh-CN" dirty="0"/>
              <a:t>）运行</a:t>
            </a:r>
            <a:r>
              <a:rPr lang="en-US" altLang="zh-CN" dirty="0"/>
              <a:t>./</a:t>
            </a:r>
            <a:r>
              <a:rPr lang="en-US" altLang="zh-CN" dirty="0" err="1"/>
              <a:t>mospfd</a:t>
            </a:r>
            <a:r>
              <a:rPr lang="zh-CN" altLang="zh-CN" dirty="0"/>
              <a:t>，使得各个节点生成一致的链路状态数据库</a:t>
            </a:r>
          </a:p>
          <a:p>
            <a:r>
              <a:rPr lang="en-US" altLang="zh-CN" dirty="0"/>
              <a:t>4</a:t>
            </a:r>
            <a:r>
              <a:rPr lang="zh-CN" altLang="zh-CN" dirty="0"/>
              <a:t>）等待一段时间后，每个节点生成完整的路由表项</a:t>
            </a:r>
          </a:p>
          <a:p>
            <a:r>
              <a:rPr lang="en-US" altLang="zh-CN" dirty="0"/>
              <a:t>5</a:t>
            </a:r>
            <a:r>
              <a:rPr lang="zh-CN" altLang="zh-CN" dirty="0"/>
              <a:t>）在节点</a:t>
            </a:r>
            <a:r>
              <a:rPr lang="en-US" altLang="zh-CN" dirty="0"/>
              <a:t>h1</a:t>
            </a:r>
            <a:r>
              <a:rPr lang="zh-CN" altLang="zh-CN" dirty="0"/>
              <a:t>上</a:t>
            </a:r>
            <a:r>
              <a:rPr lang="en-US" altLang="zh-CN" dirty="0"/>
              <a:t>ping/traceroute</a:t>
            </a:r>
            <a:r>
              <a:rPr lang="zh-CN" altLang="zh-CN" dirty="0"/>
              <a:t>节点</a:t>
            </a:r>
            <a:r>
              <a:rPr lang="en-US" altLang="zh-CN" dirty="0"/>
              <a:t>h2</a:t>
            </a:r>
            <a:endParaRPr lang="zh-CN" altLang="zh-CN" dirty="0"/>
          </a:p>
          <a:p>
            <a:r>
              <a:rPr lang="en-US" altLang="zh-CN" dirty="0"/>
              <a:t>6</a:t>
            </a:r>
            <a:r>
              <a:rPr lang="zh-CN" altLang="zh-CN" dirty="0"/>
              <a:t>）关掉某节点或链路，等一段时间后，再次用</a:t>
            </a:r>
            <a:r>
              <a:rPr lang="en-US" altLang="zh-CN" dirty="0"/>
              <a:t>h1</a:t>
            </a:r>
            <a:r>
              <a:rPr lang="zh-CN" altLang="zh-CN" dirty="0"/>
              <a:t>去</a:t>
            </a:r>
            <a:r>
              <a:rPr lang="en-US" altLang="zh-CN" dirty="0"/>
              <a:t>traceroute</a:t>
            </a:r>
            <a:r>
              <a:rPr lang="zh-CN" altLang="zh-CN" dirty="0"/>
              <a:t>节点</a:t>
            </a:r>
            <a:r>
              <a:rPr lang="en-US" altLang="zh-CN" dirty="0"/>
              <a:t>h2</a:t>
            </a:r>
            <a:endParaRPr lang="zh-CN" altLang="zh-CN" dirty="0"/>
          </a:p>
          <a:p>
            <a:endParaRPr lang="zh-CN" altLang="en-US" dirty="0"/>
          </a:p>
        </p:txBody>
      </p:sp>
    </p:spTree>
    <p:extLst>
      <p:ext uri="{BB962C8B-B14F-4D97-AF65-F5344CB8AC3E}">
        <p14:creationId xmlns:p14="http://schemas.microsoft.com/office/powerpoint/2010/main" val="1550733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9097A-1EAD-489F-BE13-AAB0D1D23662}"/>
              </a:ext>
            </a:extLst>
          </p:cNvPr>
          <p:cNvSpPr>
            <a:spLocks noGrp="1"/>
          </p:cNvSpPr>
          <p:nvPr>
            <p:ph type="title"/>
          </p:nvPr>
        </p:nvSpPr>
        <p:spPr/>
        <p:txBody>
          <a:bodyPr/>
          <a:lstStyle/>
          <a:p>
            <a:r>
              <a:rPr lang="en-US" altLang="zh-CN" dirty="0"/>
              <a:t>Lab8</a:t>
            </a:r>
            <a:endParaRPr lang="zh-CN" altLang="en-US" dirty="0"/>
          </a:p>
        </p:txBody>
      </p:sp>
      <p:sp>
        <p:nvSpPr>
          <p:cNvPr id="3" name="内容占位符 2">
            <a:extLst>
              <a:ext uri="{FF2B5EF4-FFF2-40B4-BE49-F238E27FC236}">
                <a16:creationId xmlns:a16="http://schemas.microsoft.com/office/drawing/2014/main" id="{B4F84659-C11D-490F-9C53-5B2E034A16D9}"/>
              </a:ext>
            </a:extLst>
          </p:cNvPr>
          <p:cNvSpPr>
            <a:spLocks noGrp="1"/>
          </p:cNvSpPr>
          <p:nvPr>
            <p:ph idx="1"/>
          </p:nvPr>
        </p:nvSpPr>
        <p:spPr>
          <a:xfrm>
            <a:off x="1103312" y="2052918"/>
            <a:ext cx="8947521" cy="4195481"/>
          </a:xfrm>
        </p:spPr>
        <p:txBody>
          <a:bodyPr>
            <a:normAutofit/>
          </a:bodyPr>
          <a:lstStyle/>
          <a:p>
            <a:r>
              <a:rPr lang="zh-CN" altLang="en-US" dirty="0"/>
              <a:t>设计过程：</a:t>
            </a:r>
            <a:endParaRPr lang="en-US" altLang="zh-CN" dirty="0"/>
          </a:p>
          <a:p>
            <a:r>
              <a:rPr lang="zh-CN" altLang="zh-CN" dirty="0"/>
              <a:t>链路状态数据库算法：</a:t>
            </a:r>
          </a:p>
          <a:p>
            <a:r>
              <a:rPr lang="zh-CN" altLang="zh-CN" dirty="0"/>
              <a:t>邻居发现：</a:t>
            </a:r>
          </a:p>
          <a:p>
            <a:r>
              <a:rPr lang="zh-CN" altLang="zh-CN" dirty="0"/>
              <a:t>每个节点周期性（</a:t>
            </a:r>
            <a:r>
              <a:rPr lang="en-US" altLang="zh-CN" dirty="0"/>
              <a:t> hello-interval </a:t>
            </a:r>
            <a:r>
              <a:rPr lang="zh-CN" altLang="zh-CN" dirty="0"/>
              <a:t>：</a:t>
            </a:r>
            <a:r>
              <a:rPr lang="en-US" altLang="zh-CN" dirty="0"/>
              <a:t>5</a:t>
            </a:r>
            <a:r>
              <a:rPr lang="zh-CN" altLang="zh-CN" dirty="0"/>
              <a:t>秒）宣告自己的存在，发送</a:t>
            </a:r>
            <a:r>
              <a:rPr lang="en-US" altLang="zh-CN" dirty="0" err="1"/>
              <a:t>mOSPF</a:t>
            </a:r>
            <a:r>
              <a:rPr lang="en-US" altLang="zh-CN" dirty="0"/>
              <a:t> Hello</a:t>
            </a:r>
            <a:r>
              <a:rPr lang="zh-CN" altLang="zh-CN" dirty="0"/>
              <a:t>消息，包括节点</a:t>
            </a:r>
            <a:r>
              <a:rPr lang="en-US" altLang="zh-CN" dirty="0"/>
              <a:t>ID, </a:t>
            </a:r>
            <a:r>
              <a:rPr lang="zh-CN" altLang="zh-CN" dirty="0"/>
              <a:t>端口的子网掩码。目的</a:t>
            </a:r>
            <a:r>
              <a:rPr lang="en-US" altLang="zh-CN" dirty="0"/>
              <a:t>IP</a:t>
            </a:r>
            <a:r>
              <a:rPr lang="zh-CN" altLang="zh-CN" dirty="0"/>
              <a:t>地址为</a:t>
            </a:r>
            <a:r>
              <a:rPr lang="en-US" altLang="zh-CN" dirty="0"/>
              <a:t>224.0.0.5</a:t>
            </a:r>
            <a:r>
              <a:rPr lang="zh-CN" altLang="zh-CN" dirty="0"/>
              <a:t>，目的</a:t>
            </a:r>
            <a:r>
              <a:rPr lang="en-US" altLang="zh-CN" dirty="0"/>
              <a:t>MAC</a:t>
            </a:r>
            <a:r>
              <a:rPr lang="zh-CN" altLang="zh-CN" dirty="0"/>
              <a:t>地址为</a:t>
            </a:r>
            <a:r>
              <a:rPr lang="en-US" altLang="zh-CN" dirty="0"/>
              <a:t>01:00:5E:00:00:05</a:t>
            </a:r>
            <a:r>
              <a:rPr lang="zh-CN" altLang="zh-CN" dirty="0"/>
              <a:t>。</a:t>
            </a:r>
          </a:p>
          <a:p>
            <a:r>
              <a:rPr lang="zh-CN" altLang="zh-CN" dirty="0"/>
              <a:t>节点收到</a:t>
            </a:r>
            <a:r>
              <a:rPr lang="en-US" altLang="zh-CN" dirty="0" err="1"/>
              <a:t>mOSPF</a:t>
            </a:r>
            <a:r>
              <a:rPr lang="en-US" altLang="zh-CN" dirty="0"/>
              <a:t> Hello</a:t>
            </a:r>
            <a:r>
              <a:rPr lang="zh-CN" altLang="zh-CN" dirty="0"/>
              <a:t>消息后，对消息内容进行解析：如果发送该消息的节点不在邻居列表中，添加至邻居列表；如果已存在，更新其生存时间。</a:t>
            </a:r>
          </a:p>
          <a:p>
            <a:r>
              <a:rPr lang="zh-CN" altLang="zh-CN" dirty="0"/>
              <a:t>同时，有另一个进程执行邻居列表老化操作（</a:t>
            </a:r>
            <a:r>
              <a:rPr lang="en-US" altLang="zh-CN" dirty="0"/>
              <a:t>Timeout</a:t>
            </a:r>
            <a:r>
              <a:rPr lang="zh-CN" altLang="zh-CN" dirty="0"/>
              <a:t>）：如果列表中的节点在</a:t>
            </a:r>
            <a:r>
              <a:rPr lang="en-US" altLang="zh-CN" dirty="0"/>
              <a:t>3* hello-interval</a:t>
            </a:r>
            <a:r>
              <a:rPr lang="zh-CN" altLang="zh-CN" dirty="0"/>
              <a:t>时间内未更新，则将其删除。</a:t>
            </a:r>
          </a:p>
          <a:p>
            <a:endParaRPr lang="zh-CN" altLang="en-US" dirty="0"/>
          </a:p>
        </p:txBody>
      </p:sp>
    </p:spTree>
    <p:extLst>
      <p:ext uri="{BB962C8B-B14F-4D97-AF65-F5344CB8AC3E}">
        <p14:creationId xmlns:p14="http://schemas.microsoft.com/office/powerpoint/2010/main" val="220513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9097A-1EAD-489F-BE13-AAB0D1D23662}"/>
              </a:ext>
            </a:extLst>
          </p:cNvPr>
          <p:cNvSpPr>
            <a:spLocks noGrp="1"/>
          </p:cNvSpPr>
          <p:nvPr>
            <p:ph type="title"/>
          </p:nvPr>
        </p:nvSpPr>
        <p:spPr/>
        <p:txBody>
          <a:bodyPr/>
          <a:lstStyle/>
          <a:p>
            <a:r>
              <a:rPr lang="en-US" altLang="zh-CN" dirty="0"/>
              <a:t>Lab8</a:t>
            </a:r>
            <a:endParaRPr lang="zh-CN" altLang="en-US" dirty="0"/>
          </a:p>
        </p:txBody>
      </p:sp>
      <p:sp>
        <p:nvSpPr>
          <p:cNvPr id="3" name="内容占位符 2">
            <a:extLst>
              <a:ext uri="{FF2B5EF4-FFF2-40B4-BE49-F238E27FC236}">
                <a16:creationId xmlns:a16="http://schemas.microsoft.com/office/drawing/2014/main" id="{B4F84659-C11D-490F-9C53-5B2E034A16D9}"/>
              </a:ext>
            </a:extLst>
          </p:cNvPr>
          <p:cNvSpPr>
            <a:spLocks noGrp="1"/>
          </p:cNvSpPr>
          <p:nvPr>
            <p:ph idx="1"/>
          </p:nvPr>
        </p:nvSpPr>
        <p:spPr>
          <a:xfrm>
            <a:off x="1103312" y="2052918"/>
            <a:ext cx="8947521" cy="4195481"/>
          </a:xfrm>
        </p:spPr>
        <p:txBody>
          <a:bodyPr>
            <a:normAutofit fontScale="92500" lnSpcReduction="20000"/>
          </a:bodyPr>
          <a:lstStyle/>
          <a:p>
            <a:r>
              <a:rPr lang="zh-CN" altLang="en-US" dirty="0"/>
              <a:t>设计过程：</a:t>
            </a:r>
            <a:endParaRPr lang="en-US" altLang="zh-CN" dirty="0"/>
          </a:p>
          <a:p>
            <a:r>
              <a:rPr lang="zh-CN" altLang="zh-CN" dirty="0"/>
              <a:t>链路状态数据库算法：</a:t>
            </a:r>
          </a:p>
          <a:p>
            <a:r>
              <a:rPr lang="zh-CN" altLang="zh-CN" dirty="0"/>
              <a:t>链路状态扩散和更新：</a:t>
            </a:r>
          </a:p>
          <a:p>
            <a:r>
              <a:rPr lang="en-US" altLang="zh-CN" dirty="0"/>
              <a:t>      </a:t>
            </a:r>
            <a:r>
              <a:rPr lang="zh-CN" altLang="zh-CN" dirty="0"/>
              <a:t>生成并洪泛链路状态：当节点邻居列表发生变动时，或超过</a:t>
            </a:r>
            <a:r>
              <a:rPr lang="en-US" altLang="zh-CN" dirty="0" err="1"/>
              <a:t>lsu</a:t>
            </a:r>
            <a:r>
              <a:rPr lang="en-US" altLang="zh-CN" dirty="0"/>
              <a:t> interval (30</a:t>
            </a:r>
            <a:r>
              <a:rPr lang="zh-CN" altLang="zh-CN" dirty="0"/>
              <a:t>秒</a:t>
            </a:r>
            <a:r>
              <a:rPr lang="en-US" altLang="zh-CN" dirty="0"/>
              <a:t>)</a:t>
            </a:r>
            <a:r>
              <a:rPr lang="zh-CN" altLang="zh-CN" dirty="0"/>
              <a:t>未发送过链路状态信息时，向每个邻居节点发送链路状态信息，包含该节点</a:t>
            </a:r>
            <a:r>
              <a:rPr lang="en-US" altLang="zh-CN" dirty="0"/>
              <a:t>ID (</a:t>
            </a:r>
            <a:r>
              <a:rPr lang="en-US" altLang="zh-CN" dirty="0" err="1"/>
              <a:t>mOSPF</a:t>
            </a:r>
            <a:r>
              <a:rPr lang="en-US" altLang="zh-CN" dirty="0"/>
              <a:t> Header)</a:t>
            </a:r>
            <a:r>
              <a:rPr lang="zh-CN" altLang="zh-CN" dirty="0"/>
              <a:t>、邻居节点</a:t>
            </a:r>
            <a:r>
              <a:rPr lang="en-US" altLang="zh-CN" dirty="0"/>
              <a:t>ID</a:t>
            </a:r>
            <a:r>
              <a:rPr lang="zh-CN" altLang="zh-CN" dirty="0"/>
              <a:t>、网络和掩码</a:t>
            </a:r>
            <a:r>
              <a:rPr lang="en-US" altLang="zh-CN" dirty="0"/>
              <a:t> (</a:t>
            </a:r>
            <a:r>
              <a:rPr lang="en-US" altLang="zh-CN" dirty="0" err="1"/>
              <a:t>mOSPF</a:t>
            </a:r>
            <a:r>
              <a:rPr lang="en-US" altLang="zh-CN" dirty="0"/>
              <a:t> LSU)</a:t>
            </a:r>
            <a:r>
              <a:rPr lang="zh-CN" altLang="zh-CN" dirty="0"/>
              <a:t>。当端口没有相邻路由器时，也要表达该网络，邻居节点</a:t>
            </a:r>
            <a:r>
              <a:rPr lang="en-US" altLang="zh-CN" dirty="0"/>
              <a:t>ID</a:t>
            </a:r>
            <a:r>
              <a:rPr lang="zh-CN" altLang="zh-CN" dirty="0"/>
              <a:t>为</a:t>
            </a:r>
            <a:r>
              <a:rPr lang="en-US" altLang="zh-CN" dirty="0"/>
              <a:t>0</a:t>
            </a:r>
            <a:r>
              <a:rPr lang="zh-CN" altLang="zh-CN" dirty="0"/>
              <a:t>。序列号</a:t>
            </a:r>
            <a:r>
              <a:rPr lang="en-US" altLang="zh-CN" dirty="0"/>
              <a:t>(sequence number)</a:t>
            </a:r>
            <a:r>
              <a:rPr lang="zh-CN" altLang="zh-CN" dirty="0"/>
              <a:t>，每次生成链路状态信息时加</a:t>
            </a:r>
            <a:r>
              <a:rPr lang="en-US" altLang="zh-CN" dirty="0"/>
              <a:t>1</a:t>
            </a:r>
            <a:r>
              <a:rPr lang="zh-CN" altLang="zh-CN" dirty="0"/>
              <a:t>。目的</a:t>
            </a:r>
            <a:r>
              <a:rPr lang="en-US" altLang="zh-CN" dirty="0"/>
              <a:t>IP</a:t>
            </a:r>
            <a:r>
              <a:rPr lang="zh-CN" altLang="zh-CN" dirty="0"/>
              <a:t>地址为邻居节点相应端口的</a:t>
            </a:r>
            <a:r>
              <a:rPr lang="en-US" altLang="zh-CN" dirty="0"/>
              <a:t>IP</a:t>
            </a:r>
            <a:r>
              <a:rPr lang="zh-CN" altLang="zh-CN" dirty="0"/>
              <a:t>地址，目的</a:t>
            </a:r>
            <a:r>
              <a:rPr lang="en-US" altLang="zh-CN" dirty="0"/>
              <a:t>MAC</a:t>
            </a:r>
            <a:r>
              <a:rPr lang="zh-CN" altLang="zh-CN" dirty="0"/>
              <a:t>地址为该端口的</a:t>
            </a:r>
            <a:r>
              <a:rPr lang="en-US" altLang="zh-CN" dirty="0"/>
              <a:t>MAC</a:t>
            </a:r>
            <a:r>
              <a:rPr lang="zh-CN" altLang="zh-CN" dirty="0"/>
              <a:t>地址</a:t>
            </a:r>
          </a:p>
          <a:p>
            <a:r>
              <a:rPr lang="zh-CN" altLang="zh-CN" dirty="0"/>
              <a:t>收到链路状态信息后，如果之前未收到该节点的链路状态信息，或者该信息的序列号更大，则更新链路状态数据库。随后将</a:t>
            </a:r>
            <a:r>
              <a:rPr lang="en-US" altLang="zh-CN" dirty="0"/>
              <a:t>TTL</a:t>
            </a:r>
            <a:r>
              <a:rPr lang="zh-CN" altLang="zh-CN" dirty="0"/>
              <a:t>减</a:t>
            </a:r>
            <a:r>
              <a:rPr lang="en-US" altLang="zh-CN" dirty="0"/>
              <a:t>1</a:t>
            </a:r>
            <a:r>
              <a:rPr lang="zh-CN" altLang="zh-CN" dirty="0"/>
              <a:t>，如果</a:t>
            </a:r>
            <a:r>
              <a:rPr lang="en-US" altLang="zh-CN" dirty="0"/>
              <a:t>TTL</a:t>
            </a:r>
            <a:r>
              <a:rPr lang="zh-CN" altLang="zh-CN" dirty="0"/>
              <a:t>值大于</a:t>
            </a:r>
            <a:r>
              <a:rPr lang="en-US" altLang="zh-CN" dirty="0"/>
              <a:t>0</a:t>
            </a:r>
            <a:r>
              <a:rPr lang="zh-CN" altLang="zh-CN" dirty="0"/>
              <a:t>，则向除该端口以外的端口转发该消息。</a:t>
            </a:r>
          </a:p>
          <a:p>
            <a:r>
              <a:rPr lang="zh-CN" altLang="zh-CN" dirty="0"/>
              <a:t>同时，有另一个进程执行数据库节点老化操作：当数据库中一个节点的链路状态超过</a:t>
            </a:r>
            <a:r>
              <a:rPr lang="en-US" altLang="zh-CN" dirty="0"/>
              <a:t>40</a:t>
            </a:r>
            <a:r>
              <a:rPr lang="zh-CN" altLang="zh-CN" dirty="0"/>
              <a:t>秒未更新时，表明该节点已失效，将对应条目删除</a:t>
            </a:r>
          </a:p>
          <a:p>
            <a:endParaRPr lang="zh-CN" altLang="en-US" dirty="0"/>
          </a:p>
        </p:txBody>
      </p:sp>
    </p:spTree>
    <p:extLst>
      <p:ext uri="{BB962C8B-B14F-4D97-AF65-F5344CB8AC3E}">
        <p14:creationId xmlns:p14="http://schemas.microsoft.com/office/powerpoint/2010/main" val="2599926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7548A-6747-459C-B53B-2AAA0A58E1FA}"/>
              </a:ext>
            </a:extLst>
          </p:cNvPr>
          <p:cNvSpPr>
            <a:spLocks noGrp="1"/>
          </p:cNvSpPr>
          <p:nvPr>
            <p:ph type="title"/>
          </p:nvPr>
        </p:nvSpPr>
        <p:spPr/>
        <p:txBody>
          <a:bodyPr/>
          <a:lstStyle/>
          <a:p>
            <a:r>
              <a:rPr lang="en-US" altLang="zh-CN" dirty="0"/>
              <a:t>Lab5</a:t>
            </a:r>
            <a:endParaRPr lang="zh-CN" altLang="en-US" dirty="0"/>
          </a:p>
        </p:txBody>
      </p:sp>
      <p:sp>
        <p:nvSpPr>
          <p:cNvPr id="3" name="内容占位符 2">
            <a:extLst>
              <a:ext uri="{FF2B5EF4-FFF2-40B4-BE49-F238E27FC236}">
                <a16:creationId xmlns:a16="http://schemas.microsoft.com/office/drawing/2014/main" id="{DD12B049-8891-4BEF-9364-BEDBEF73BE51}"/>
              </a:ext>
            </a:extLst>
          </p:cNvPr>
          <p:cNvSpPr>
            <a:spLocks noGrp="1"/>
          </p:cNvSpPr>
          <p:nvPr>
            <p:ph idx="1"/>
          </p:nvPr>
        </p:nvSpPr>
        <p:spPr/>
        <p:txBody>
          <a:bodyPr>
            <a:normAutofit fontScale="92500" lnSpcReduction="10000"/>
          </a:bodyPr>
          <a:lstStyle/>
          <a:p>
            <a:r>
              <a:rPr lang="zh-CN" altLang="en-US" dirty="0"/>
              <a:t>设计过程：</a:t>
            </a:r>
            <a:endParaRPr lang="en-US" altLang="zh-CN" dirty="0"/>
          </a:p>
          <a:p>
            <a:r>
              <a:rPr lang="en-US" altLang="zh-CN" dirty="0"/>
              <a:t>1</a:t>
            </a:r>
            <a:r>
              <a:rPr lang="zh-CN" altLang="zh-CN" dirty="0"/>
              <a:t>）转发表的构造</a:t>
            </a:r>
          </a:p>
          <a:p>
            <a:r>
              <a:rPr lang="zh-CN" altLang="zh-CN" b="1" dirty="0"/>
              <a:t>转发表</a:t>
            </a:r>
            <a:r>
              <a:rPr lang="zh-CN" altLang="zh-CN" dirty="0"/>
              <a:t>用于存储目的地址和转发端口的映射关系，实际建立的转发表每一个条目还附带老化时间一项，用于表示转发表项的有效期。</a:t>
            </a:r>
          </a:p>
          <a:p>
            <a:r>
              <a:rPr lang="zh-CN" altLang="zh-CN" dirty="0"/>
              <a:t>交换机转发表的构造基于一个基本假设：如果收到的数据包的源</a:t>
            </a:r>
            <a:r>
              <a:rPr lang="en-US" altLang="zh-CN" dirty="0"/>
              <a:t>MAC</a:t>
            </a:r>
            <a:r>
              <a:rPr lang="zh-CN" altLang="zh-CN" dirty="0"/>
              <a:t>地址为</a:t>
            </a:r>
            <a:r>
              <a:rPr lang="en-US" altLang="zh-CN" dirty="0"/>
              <a:t>X</a:t>
            </a:r>
            <a:r>
              <a:rPr lang="zh-CN" altLang="zh-CN" dirty="0"/>
              <a:t>，端口为</a:t>
            </a:r>
            <a:r>
              <a:rPr lang="en-US" altLang="zh-CN" dirty="0"/>
              <a:t>Y</a:t>
            </a:r>
            <a:r>
              <a:rPr lang="zh-CN" altLang="zh-CN" dirty="0"/>
              <a:t>，那么将数据包从端口</a:t>
            </a:r>
            <a:r>
              <a:rPr lang="en-US" altLang="zh-CN" dirty="0"/>
              <a:t>Y</a:t>
            </a:r>
            <a:r>
              <a:rPr lang="zh-CN" altLang="zh-CN" dirty="0"/>
              <a:t>发送出去就可以到达</a:t>
            </a:r>
            <a:r>
              <a:rPr lang="en-US" altLang="zh-CN" dirty="0"/>
              <a:t>X</a:t>
            </a:r>
            <a:r>
              <a:rPr lang="zh-CN" altLang="zh-CN" dirty="0"/>
              <a:t>。</a:t>
            </a:r>
          </a:p>
          <a:p>
            <a:r>
              <a:rPr lang="zh-CN" altLang="zh-CN" dirty="0"/>
              <a:t>所以，转发表的插入操作为：每收到一个数据包，如果源</a:t>
            </a:r>
            <a:r>
              <a:rPr lang="en-US" altLang="zh-CN" dirty="0"/>
              <a:t>MAC</a:t>
            </a:r>
            <a:r>
              <a:rPr lang="zh-CN" altLang="zh-CN" dirty="0"/>
              <a:t>地址不在表中，就将该</a:t>
            </a:r>
            <a:r>
              <a:rPr lang="en-US" altLang="zh-CN" dirty="0"/>
              <a:t>MAC</a:t>
            </a:r>
            <a:r>
              <a:rPr lang="zh-CN" altLang="zh-CN" dirty="0"/>
              <a:t>地址与收到该数据包的端口的映射关系写入转发表；否则，就更新转发表中该项的访问时间（也即刷新老化时间）。老化操作每秒钟运行一次，删除超过</a:t>
            </a:r>
            <a:r>
              <a:rPr lang="en-US" altLang="zh-CN" dirty="0"/>
              <a:t>30</a:t>
            </a:r>
            <a:r>
              <a:rPr lang="zh-CN" altLang="zh-CN" dirty="0"/>
              <a:t>秒未访问的老化条目。</a:t>
            </a:r>
          </a:p>
          <a:p>
            <a:r>
              <a:rPr lang="zh-CN" altLang="zh-CN" dirty="0"/>
              <a:t>对于交换机而言，每收到一个数据包，都要根据目的</a:t>
            </a:r>
            <a:r>
              <a:rPr lang="en-US" altLang="zh-CN" dirty="0"/>
              <a:t>MAC</a:t>
            </a:r>
            <a:r>
              <a:rPr lang="zh-CN" altLang="zh-CN" dirty="0"/>
              <a:t>地址查询转发所需要的端口名字。如果该目的</a:t>
            </a:r>
            <a:r>
              <a:rPr lang="en-US" altLang="zh-CN" dirty="0"/>
              <a:t>MAC</a:t>
            </a:r>
            <a:r>
              <a:rPr lang="zh-CN" altLang="zh-CN" dirty="0"/>
              <a:t>地址在转发表中，就根据对应转发表项中的转发端口将该包发送出去；否则就广播该数据包。</a:t>
            </a:r>
          </a:p>
          <a:p>
            <a:endParaRPr lang="zh-CN" altLang="en-US" dirty="0"/>
          </a:p>
        </p:txBody>
      </p:sp>
      <p:graphicFrame>
        <p:nvGraphicFramePr>
          <p:cNvPr id="6" name="表格 5">
            <a:extLst>
              <a:ext uri="{FF2B5EF4-FFF2-40B4-BE49-F238E27FC236}">
                <a16:creationId xmlns:a16="http://schemas.microsoft.com/office/drawing/2014/main" id="{5346F2CC-F0FA-4096-AA5F-51CAF75D1532}"/>
              </a:ext>
            </a:extLst>
          </p:cNvPr>
          <p:cNvGraphicFramePr>
            <a:graphicFrameLocks noGrp="1"/>
          </p:cNvGraphicFramePr>
          <p:nvPr>
            <p:extLst>
              <p:ext uri="{D42A27DB-BD31-4B8C-83A1-F6EECF244321}">
                <p14:modId xmlns:p14="http://schemas.microsoft.com/office/powerpoint/2010/main" val="1361757397"/>
              </p:ext>
            </p:extLst>
          </p:nvPr>
        </p:nvGraphicFramePr>
        <p:xfrm>
          <a:off x="5808663" y="1666399"/>
          <a:ext cx="3773170" cy="1005840"/>
        </p:xfrm>
        <a:graphic>
          <a:graphicData uri="http://schemas.openxmlformats.org/drawingml/2006/table">
            <a:tbl>
              <a:tblPr firstRow="1" bandRow="1">
                <a:tableStyleId>{5C22544A-7EE6-4342-B048-85BDC9FD1C3A}</a:tableStyleId>
              </a:tblPr>
              <a:tblGrid>
                <a:gridCol w="1609725">
                  <a:extLst>
                    <a:ext uri="{9D8B030D-6E8A-4147-A177-3AD203B41FA5}">
                      <a16:colId xmlns:a16="http://schemas.microsoft.com/office/drawing/2014/main" val="1340126214"/>
                    </a:ext>
                  </a:extLst>
                </a:gridCol>
                <a:gridCol w="1097280">
                  <a:extLst>
                    <a:ext uri="{9D8B030D-6E8A-4147-A177-3AD203B41FA5}">
                      <a16:colId xmlns:a16="http://schemas.microsoft.com/office/drawing/2014/main" val="4032651743"/>
                    </a:ext>
                  </a:extLst>
                </a:gridCol>
                <a:gridCol w="1066165">
                  <a:extLst>
                    <a:ext uri="{9D8B030D-6E8A-4147-A177-3AD203B41FA5}">
                      <a16:colId xmlns:a16="http://schemas.microsoft.com/office/drawing/2014/main" val="1062514861"/>
                    </a:ext>
                  </a:extLst>
                </a:gridCol>
              </a:tblGrid>
              <a:tr h="133350">
                <a:tc>
                  <a:txBody>
                    <a:bodyPr/>
                    <a:lstStyle/>
                    <a:p>
                      <a:pPr indent="267970" algn="just">
                        <a:spcAft>
                          <a:spcPts val="0"/>
                        </a:spcAft>
                      </a:pPr>
                      <a:r>
                        <a:rPr lang="zh-CN" sz="1050" kern="100">
                          <a:effectLst/>
                        </a:rPr>
                        <a:t>目的地址</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7970" algn="just">
                        <a:spcAft>
                          <a:spcPts val="0"/>
                        </a:spcAft>
                      </a:pPr>
                      <a:r>
                        <a:rPr lang="zh-CN" sz="1050" kern="100">
                          <a:effectLst/>
                        </a:rPr>
                        <a:t>转发端口</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7970" algn="just">
                        <a:spcAft>
                          <a:spcPts val="0"/>
                        </a:spcAft>
                      </a:pPr>
                      <a:r>
                        <a:rPr lang="zh-CN" sz="1050" kern="100">
                          <a:effectLst/>
                        </a:rPr>
                        <a:t>老化时间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676489634"/>
                  </a:ext>
                </a:extLst>
              </a:tr>
              <a:tr h="133350">
                <a:tc>
                  <a:txBody>
                    <a:bodyPr/>
                    <a:lstStyle/>
                    <a:p>
                      <a:pPr indent="266700" algn="just">
                        <a:spcAft>
                          <a:spcPts val="0"/>
                        </a:spcAft>
                      </a:pPr>
                      <a:r>
                        <a:rPr lang="en-US" sz="1050" kern="100">
                          <a:effectLst/>
                        </a:rPr>
                        <a:t>Host 1 MAC Addr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a:effectLst/>
                        </a:rPr>
                        <a:t>Port 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a:effectLst/>
                        </a:rPr>
                        <a:t>30 sec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2898392614"/>
                  </a:ext>
                </a:extLst>
              </a:tr>
              <a:tr h="133350">
                <a:tc>
                  <a:txBody>
                    <a:bodyPr/>
                    <a:lstStyle/>
                    <a:p>
                      <a:pPr indent="266700" algn="just">
                        <a:spcAft>
                          <a:spcPts val="0"/>
                        </a:spcAft>
                      </a:pPr>
                      <a:r>
                        <a:rPr lang="en-US" sz="1050" kern="100">
                          <a:effectLst/>
                        </a:rPr>
                        <a:t>Host 2 MAC Addr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a:effectLst/>
                        </a:rPr>
                        <a:t>Port 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a:effectLst/>
                        </a:rPr>
                        <a:t>30 sec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3873311893"/>
                  </a:ext>
                </a:extLst>
              </a:tr>
              <a:tr h="133350">
                <a:tc>
                  <a:txBody>
                    <a:bodyPr/>
                    <a:lstStyle/>
                    <a:p>
                      <a:pPr indent="266700" algn="just">
                        <a:spcAft>
                          <a:spcPts val="0"/>
                        </a:spcAft>
                      </a:pPr>
                      <a:r>
                        <a:rPr lang="en-US" sz="1050" kern="100">
                          <a:effectLst/>
                        </a:rPr>
                        <a:t>Host 3 MAC Addr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a:effectLst/>
                        </a:rPr>
                        <a:t>Port 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dirty="0">
                          <a:effectLst/>
                        </a:rPr>
                        <a:t>30 sec</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1279050847"/>
                  </a:ext>
                </a:extLst>
              </a:tr>
            </a:tbl>
          </a:graphicData>
        </a:graphic>
      </p:graphicFrame>
    </p:spTree>
    <p:extLst>
      <p:ext uri="{BB962C8B-B14F-4D97-AF65-F5344CB8AC3E}">
        <p14:creationId xmlns:p14="http://schemas.microsoft.com/office/powerpoint/2010/main" val="181297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9097A-1EAD-489F-BE13-AAB0D1D23662}"/>
              </a:ext>
            </a:extLst>
          </p:cNvPr>
          <p:cNvSpPr>
            <a:spLocks noGrp="1"/>
          </p:cNvSpPr>
          <p:nvPr>
            <p:ph type="title"/>
          </p:nvPr>
        </p:nvSpPr>
        <p:spPr/>
        <p:txBody>
          <a:bodyPr/>
          <a:lstStyle/>
          <a:p>
            <a:r>
              <a:rPr lang="en-US" altLang="zh-CN" dirty="0"/>
              <a:t>Lab8</a:t>
            </a:r>
            <a:endParaRPr lang="zh-CN" altLang="en-US" dirty="0"/>
          </a:p>
        </p:txBody>
      </p:sp>
      <p:sp>
        <p:nvSpPr>
          <p:cNvPr id="3" name="内容占位符 2">
            <a:extLst>
              <a:ext uri="{FF2B5EF4-FFF2-40B4-BE49-F238E27FC236}">
                <a16:creationId xmlns:a16="http://schemas.microsoft.com/office/drawing/2014/main" id="{B4F84659-C11D-490F-9C53-5B2E034A16D9}"/>
              </a:ext>
            </a:extLst>
          </p:cNvPr>
          <p:cNvSpPr>
            <a:spLocks noGrp="1"/>
          </p:cNvSpPr>
          <p:nvPr>
            <p:ph idx="1"/>
          </p:nvPr>
        </p:nvSpPr>
        <p:spPr>
          <a:xfrm>
            <a:off x="1103312" y="2052918"/>
            <a:ext cx="8947521" cy="4195481"/>
          </a:xfrm>
        </p:spPr>
        <p:txBody>
          <a:bodyPr>
            <a:normAutofit lnSpcReduction="10000"/>
          </a:bodyPr>
          <a:lstStyle/>
          <a:p>
            <a:r>
              <a:rPr lang="zh-CN" altLang="en-US" dirty="0"/>
              <a:t>设计过程：</a:t>
            </a:r>
            <a:endParaRPr lang="en-US" altLang="zh-CN" dirty="0"/>
          </a:p>
          <a:p>
            <a:r>
              <a:rPr lang="zh-CN" altLang="zh-CN" dirty="0"/>
              <a:t>链路状态数据库算法：</a:t>
            </a:r>
          </a:p>
          <a:p>
            <a:r>
              <a:rPr lang="zh-CN" altLang="zh-CN" dirty="0"/>
              <a:t> 路由计算：不同节点经过交换链路状态信息，获得一致性链路状态数据库；每个节点独立计算路由条目，从而保证网络的可达性。</a:t>
            </a:r>
          </a:p>
          <a:p>
            <a:r>
              <a:rPr lang="zh-CN" altLang="zh-CN" dirty="0"/>
              <a:t>具体算法比较直观：</a:t>
            </a:r>
          </a:p>
          <a:p>
            <a:pPr lvl="0"/>
            <a:r>
              <a:rPr lang="zh-CN" altLang="zh-CN" dirty="0"/>
              <a:t>每个节点将自己的链路状态数据库和邻居节点库抽象成拓扑图，相连的两个路由器之间有一条边，边的值即为路径开销。</a:t>
            </a:r>
          </a:p>
          <a:p>
            <a:pPr lvl="0"/>
            <a:r>
              <a:rPr lang="zh-CN" altLang="zh-CN" dirty="0"/>
              <a:t>每个节点以自己为根，利用</a:t>
            </a:r>
            <a:r>
              <a:rPr lang="en-US" altLang="zh-CN" dirty="0"/>
              <a:t>Dijkstra</a:t>
            </a:r>
            <a:r>
              <a:rPr lang="zh-CN" altLang="zh-CN" dirty="0"/>
              <a:t>算法计算出到其他每个节点的最短路径，并在期间计算出每个节点最短路径的前一跳节点，并将其记录下来。</a:t>
            </a:r>
          </a:p>
          <a:p>
            <a:pPr lvl="0"/>
            <a:r>
              <a:rPr lang="zh-CN" altLang="zh-CN" dirty="0"/>
              <a:t>通过对记录的前一条节点表的修改，可以得到通往每个节点最短路径的第一跳，根据该信息生成网络路由。</a:t>
            </a:r>
          </a:p>
          <a:p>
            <a:endParaRPr lang="zh-CN" altLang="en-US" dirty="0"/>
          </a:p>
        </p:txBody>
      </p:sp>
    </p:spTree>
    <p:extLst>
      <p:ext uri="{BB962C8B-B14F-4D97-AF65-F5344CB8AC3E}">
        <p14:creationId xmlns:p14="http://schemas.microsoft.com/office/powerpoint/2010/main" val="657685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9097A-1EAD-489F-BE13-AAB0D1D23662}"/>
              </a:ext>
            </a:extLst>
          </p:cNvPr>
          <p:cNvSpPr>
            <a:spLocks noGrp="1"/>
          </p:cNvSpPr>
          <p:nvPr>
            <p:ph type="title"/>
          </p:nvPr>
        </p:nvSpPr>
        <p:spPr/>
        <p:txBody>
          <a:bodyPr/>
          <a:lstStyle/>
          <a:p>
            <a:r>
              <a:rPr lang="en-US" altLang="zh-CN" dirty="0"/>
              <a:t>Lab8</a:t>
            </a:r>
            <a:endParaRPr lang="zh-CN" altLang="en-US" dirty="0"/>
          </a:p>
        </p:txBody>
      </p:sp>
      <p:sp>
        <p:nvSpPr>
          <p:cNvPr id="3" name="内容占位符 2">
            <a:extLst>
              <a:ext uri="{FF2B5EF4-FFF2-40B4-BE49-F238E27FC236}">
                <a16:creationId xmlns:a16="http://schemas.microsoft.com/office/drawing/2014/main" id="{B4F84659-C11D-490F-9C53-5B2E034A16D9}"/>
              </a:ext>
            </a:extLst>
          </p:cNvPr>
          <p:cNvSpPr>
            <a:spLocks noGrp="1"/>
          </p:cNvSpPr>
          <p:nvPr>
            <p:ph idx="1"/>
          </p:nvPr>
        </p:nvSpPr>
        <p:spPr>
          <a:xfrm>
            <a:off x="1103312" y="2052918"/>
            <a:ext cx="9158288" cy="4805082"/>
          </a:xfrm>
        </p:spPr>
        <p:txBody>
          <a:bodyPr>
            <a:normAutofit fontScale="92500" lnSpcReduction="20000"/>
          </a:bodyPr>
          <a:lstStyle/>
          <a:p>
            <a:r>
              <a:rPr lang="zh-CN" altLang="zh-CN" dirty="0"/>
              <a:t>路由计算与最短路径算法的不同：</a:t>
            </a:r>
          </a:p>
          <a:p>
            <a:endParaRPr lang="en-US" altLang="zh-CN" dirty="0"/>
          </a:p>
          <a:p>
            <a:endParaRPr lang="en-US" altLang="zh-CN" dirty="0"/>
          </a:p>
          <a:p>
            <a:endParaRPr lang="en-US" altLang="zh-CN" dirty="0"/>
          </a:p>
          <a:p>
            <a:r>
              <a:rPr lang="zh-CN" altLang="zh-CN" dirty="0"/>
              <a:t>也就是说，最短路径算法给出了从根节点到达每个节点的路径长度和前一跳节点，那么有已知的前一跳节点，可以递归向上确定从根路由器出发的第一跳节点，也就是下一跳网关和转发端口。而每个节点的链路状态信息又被保存在根节点的链路状态数据库中，于是可以查找前往任何一个网段的下一跳网关和转发端口，进而生成路由表。</a:t>
            </a:r>
          </a:p>
          <a:p>
            <a:r>
              <a:rPr lang="en-US" altLang="zh-CN" dirty="0"/>
              <a:t> </a:t>
            </a:r>
            <a:endParaRPr lang="zh-CN" altLang="zh-CN" dirty="0"/>
          </a:p>
          <a:p>
            <a:r>
              <a:rPr lang="zh-CN" altLang="zh-CN" dirty="0"/>
              <a:t>从最短路径到路由表项算法：</a:t>
            </a:r>
          </a:p>
          <a:p>
            <a:r>
              <a:rPr lang="zh-CN" altLang="zh-CN" dirty="0"/>
              <a:t>按照路径长度从小到大依次遍历每个节点，对于节点端口对应的每个网络，如果该网络对应的路由未被计算过，就查找从源节点到该节点的下一跳节点，确定下一跳网关地址、源节点的转发端口。</a:t>
            </a:r>
          </a:p>
          <a:p>
            <a:r>
              <a:rPr lang="en-US" altLang="zh-CN" dirty="0"/>
              <a:t> </a:t>
            </a:r>
            <a:endParaRPr lang="zh-CN" altLang="zh-CN" dirty="0"/>
          </a:p>
          <a:p>
            <a:endParaRPr lang="zh-CN" altLang="en-US" dirty="0"/>
          </a:p>
        </p:txBody>
      </p:sp>
      <p:graphicFrame>
        <p:nvGraphicFramePr>
          <p:cNvPr id="4" name="表格 3">
            <a:extLst>
              <a:ext uri="{FF2B5EF4-FFF2-40B4-BE49-F238E27FC236}">
                <a16:creationId xmlns:a16="http://schemas.microsoft.com/office/drawing/2014/main" id="{7A529AB2-1078-43E9-B2D3-5E16D295B06B}"/>
              </a:ext>
            </a:extLst>
          </p:cNvPr>
          <p:cNvGraphicFramePr>
            <a:graphicFrameLocks noGrp="1"/>
          </p:cNvGraphicFramePr>
          <p:nvPr>
            <p:extLst>
              <p:ext uri="{D42A27DB-BD31-4B8C-83A1-F6EECF244321}">
                <p14:modId xmlns:p14="http://schemas.microsoft.com/office/powerpoint/2010/main" val="1163691184"/>
              </p:ext>
            </p:extLst>
          </p:nvPr>
        </p:nvGraphicFramePr>
        <p:xfrm>
          <a:off x="3365500" y="2486396"/>
          <a:ext cx="4524375" cy="754380"/>
        </p:xfrm>
        <a:graphic>
          <a:graphicData uri="http://schemas.openxmlformats.org/drawingml/2006/table">
            <a:tbl>
              <a:tblPr firstRow="1" bandRow="1">
                <a:tableStyleId>{5C22544A-7EE6-4342-B048-85BDC9FD1C3A}</a:tableStyleId>
              </a:tblPr>
              <a:tblGrid>
                <a:gridCol w="846455">
                  <a:extLst>
                    <a:ext uri="{9D8B030D-6E8A-4147-A177-3AD203B41FA5}">
                      <a16:colId xmlns:a16="http://schemas.microsoft.com/office/drawing/2014/main" val="2739489951"/>
                    </a:ext>
                  </a:extLst>
                </a:gridCol>
                <a:gridCol w="1808480">
                  <a:extLst>
                    <a:ext uri="{9D8B030D-6E8A-4147-A177-3AD203B41FA5}">
                      <a16:colId xmlns:a16="http://schemas.microsoft.com/office/drawing/2014/main" val="2869613860"/>
                    </a:ext>
                  </a:extLst>
                </a:gridCol>
                <a:gridCol w="1869440">
                  <a:extLst>
                    <a:ext uri="{9D8B030D-6E8A-4147-A177-3AD203B41FA5}">
                      <a16:colId xmlns:a16="http://schemas.microsoft.com/office/drawing/2014/main" val="2083315691"/>
                    </a:ext>
                  </a:extLst>
                </a:gridCol>
              </a:tblGrid>
              <a:tr h="215900">
                <a:tc>
                  <a:txBody>
                    <a:bodyPr/>
                    <a:lstStyle/>
                    <a:p>
                      <a:endParaRPr lang="zh-CN" sz="1050" kern="100">
                        <a:effectLst/>
                        <a:latin typeface="等线" panose="02010600030101010101" pitchFamily="2" charset="-122"/>
                        <a:ea typeface="等线" panose="02010600030101010101" pitchFamily="2" charset="-122"/>
                      </a:endParaRPr>
                    </a:p>
                  </a:txBody>
                  <a:tcPr anchor="ctr"/>
                </a:tc>
                <a:tc>
                  <a:txBody>
                    <a:bodyPr/>
                    <a:lstStyle/>
                    <a:p>
                      <a:pPr indent="266700" algn="l">
                        <a:spcAft>
                          <a:spcPts val="0"/>
                        </a:spcAft>
                        <a:tabLst>
                          <a:tab pos="320040" algn="l"/>
                          <a:tab pos="342900" algn="l"/>
                          <a:tab pos="674370" algn="l"/>
                        </a:tabLst>
                      </a:pPr>
                      <a:r>
                        <a:rPr lang="zh-CN" sz="1050" kern="100">
                          <a:effectLst/>
                        </a:rPr>
                        <a:t>最短路径算法</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indent="266700" algn="l">
                        <a:spcAft>
                          <a:spcPts val="0"/>
                        </a:spcAft>
                        <a:tabLst>
                          <a:tab pos="320040" algn="l"/>
                          <a:tab pos="342900" algn="l"/>
                          <a:tab pos="674370" algn="l"/>
                        </a:tabLst>
                      </a:pPr>
                      <a:r>
                        <a:rPr lang="zh-CN" sz="1050" kern="100">
                          <a:effectLst/>
                        </a:rPr>
                        <a:t>路由计算</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875013821"/>
                  </a:ext>
                </a:extLst>
              </a:tr>
              <a:tr h="215900">
                <a:tc>
                  <a:txBody>
                    <a:bodyPr/>
                    <a:lstStyle/>
                    <a:p>
                      <a:pPr algn="l">
                        <a:spcAft>
                          <a:spcPts val="0"/>
                        </a:spcAft>
                        <a:tabLst>
                          <a:tab pos="320040" algn="l"/>
                          <a:tab pos="342900" algn="l"/>
                          <a:tab pos="674370" algn="l"/>
                        </a:tabLst>
                      </a:pPr>
                      <a:r>
                        <a:rPr lang="zh-CN" sz="1050" kern="100">
                          <a:effectLst/>
                        </a:rPr>
                        <a:t>目的</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indent="266700" algn="l">
                        <a:spcAft>
                          <a:spcPts val="0"/>
                        </a:spcAft>
                        <a:tabLst>
                          <a:tab pos="320040" algn="l"/>
                          <a:tab pos="342900" algn="l"/>
                          <a:tab pos="674370" algn="l"/>
                        </a:tabLst>
                      </a:pPr>
                      <a:r>
                        <a:rPr lang="zh-CN" sz="1050" kern="100">
                          <a:effectLst/>
                        </a:rPr>
                        <a:t>计算到每个节点的路径</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indent="266700" algn="l">
                        <a:spcAft>
                          <a:spcPts val="0"/>
                        </a:spcAft>
                        <a:tabLst>
                          <a:tab pos="320040" algn="l"/>
                          <a:tab pos="342900" algn="l"/>
                          <a:tab pos="674370" algn="l"/>
                        </a:tabLst>
                      </a:pPr>
                      <a:r>
                        <a:rPr lang="zh-CN" sz="1050" kern="100">
                          <a:effectLst/>
                        </a:rPr>
                        <a:t>计算到每个网络的路由</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2801706533"/>
                  </a:ext>
                </a:extLst>
              </a:tr>
              <a:tr h="215900">
                <a:tc>
                  <a:txBody>
                    <a:bodyPr/>
                    <a:lstStyle/>
                    <a:p>
                      <a:pPr algn="l">
                        <a:spcAft>
                          <a:spcPts val="0"/>
                        </a:spcAft>
                        <a:tabLst>
                          <a:tab pos="320040" algn="l"/>
                          <a:tab pos="342900" algn="l"/>
                          <a:tab pos="674370" algn="l"/>
                        </a:tabLst>
                      </a:pPr>
                      <a:r>
                        <a:rPr lang="zh-CN" sz="1050" kern="100">
                          <a:effectLst/>
                        </a:rPr>
                        <a:t>结果形式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indent="266700" algn="l">
                        <a:spcAft>
                          <a:spcPts val="0"/>
                        </a:spcAft>
                        <a:tabLst>
                          <a:tab pos="320040" algn="l"/>
                          <a:tab pos="342900" algn="l"/>
                          <a:tab pos="674370" algn="l"/>
                        </a:tabLst>
                      </a:pPr>
                      <a:r>
                        <a:rPr lang="zh-CN" sz="1050" kern="100">
                          <a:effectLst/>
                        </a:rPr>
                        <a:t>路径长度和前一跳节点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nchor="ctr"/>
                </a:tc>
                <a:tc>
                  <a:txBody>
                    <a:bodyPr/>
                    <a:lstStyle/>
                    <a:p>
                      <a:pPr indent="266700" algn="l">
                        <a:spcAft>
                          <a:spcPts val="0"/>
                        </a:spcAft>
                        <a:tabLst>
                          <a:tab pos="320040" algn="l"/>
                          <a:tab pos="342900" algn="l"/>
                          <a:tab pos="674370" algn="l"/>
                        </a:tabLst>
                      </a:pPr>
                      <a:r>
                        <a:rPr lang="zh-CN" sz="1050" kern="100" dirty="0">
                          <a:effectLst/>
                        </a:rPr>
                        <a:t>下一跳网关和转发端口</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2897981151"/>
                  </a:ext>
                </a:extLst>
              </a:tr>
            </a:tbl>
          </a:graphicData>
        </a:graphic>
      </p:graphicFrame>
    </p:spTree>
    <p:extLst>
      <p:ext uri="{BB962C8B-B14F-4D97-AF65-F5344CB8AC3E}">
        <p14:creationId xmlns:p14="http://schemas.microsoft.com/office/powerpoint/2010/main" val="2127545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9097A-1EAD-489F-BE13-AAB0D1D23662}"/>
              </a:ext>
            </a:extLst>
          </p:cNvPr>
          <p:cNvSpPr>
            <a:spLocks noGrp="1"/>
          </p:cNvSpPr>
          <p:nvPr>
            <p:ph type="title"/>
          </p:nvPr>
        </p:nvSpPr>
        <p:spPr/>
        <p:txBody>
          <a:bodyPr/>
          <a:lstStyle/>
          <a:p>
            <a:r>
              <a:rPr lang="en-US" altLang="zh-CN" dirty="0"/>
              <a:t>Lab8</a:t>
            </a:r>
            <a:endParaRPr lang="zh-CN" altLang="en-US" dirty="0"/>
          </a:p>
        </p:txBody>
      </p:sp>
      <p:sp>
        <p:nvSpPr>
          <p:cNvPr id="3" name="内容占位符 2">
            <a:extLst>
              <a:ext uri="{FF2B5EF4-FFF2-40B4-BE49-F238E27FC236}">
                <a16:creationId xmlns:a16="http://schemas.microsoft.com/office/drawing/2014/main" id="{B4F84659-C11D-490F-9C53-5B2E034A16D9}"/>
              </a:ext>
            </a:extLst>
          </p:cNvPr>
          <p:cNvSpPr>
            <a:spLocks noGrp="1"/>
          </p:cNvSpPr>
          <p:nvPr>
            <p:ph idx="1"/>
          </p:nvPr>
        </p:nvSpPr>
        <p:spPr>
          <a:xfrm>
            <a:off x="1103312" y="2052918"/>
            <a:ext cx="3096155" cy="4805082"/>
          </a:xfrm>
        </p:spPr>
        <p:txBody>
          <a:bodyPr>
            <a:normAutofit/>
          </a:bodyPr>
          <a:lstStyle/>
          <a:p>
            <a:r>
              <a:rPr lang="zh-CN" altLang="en-US" dirty="0"/>
              <a:t>结果分析：</a:t>
            </a:r>
            <a:endParaRPr lang="en-US" altLang="zh-CN" dirty="0"/>
          </a:p>
          <a:p>
            <a:r>
              <a:rPr lang="zh-CN" altLang="zh-CN" dirty="0"/>
              <a:t>每个节点终端都打印出了链路状态数据库，和基于数据库和内核信息构建的路由表。</a:t>
            </a:r>
          </a:p>
          <a:p>
            <a:r>
              <a:rPr lang="en-US" altLang="zh-CN" dirty="0"/>
              <a:t> </a:t>
            </a:r>
            <a:r>
              <a:rPr lang="zh-CN" altLang="zh-CN" dirty="0"/>
              <a:t>在关闭</a:t>
            </a:r>
            <a:r>
              <a:rPr lang="en-US" altLang="zh-CN" dirty="0"/>
              <a:t>r2</a:t>
            </a:r>
            <a:r>
              <a:rPr lang="zh-CN" altLang="zh-CN" dirty="0"/>
              <a:t>与</a:t>
            </a:r>
            <a:r>
              <a:rPr lang="en-US" altLang="zh-CN" dirty="0"/>
              <a:t>r4</a:t>
            </a:r>
            <a:r>
              <a:rPr lang="zh-CN" altLang="zh-CN" dirty="0"/>
              <a:t>之间的</a:t>
            </a:r>
            <a:r>
              <a:rPr lang="en-US" altLang="zh-CN" dirty="0"/>
              <a:t>link</a:t>
            </a:r>
            <a:r>
              <a:rPr lang="zh-CN" altLang="zh-CN" dirty="0"/>
              <a:t>后，链路拓扑重构，重新生成了新的路由表，并且</a:t>
            </a:r>
            <a:r>
              <a:rPr lang="en-US" altLang="zh-CN" dirty="0"/>
              <a:t>traceroute</a:t>
            </a:r>
            <a:r>
              <a:rPr lang="zh-CN" altLang="zh-CN" dirty="0"/>
              <a:t>得到了不同的路由结果</a:t>
            </a:r>
            <a:r>
              <a:rPr lang="zh-CN" altLang="en-US" dirty="0"/>
              <a:t>。</a:t>
            </a:r>
            <a:endParaRPr lang="zh-CN" altLang="zh-CN" dirty="0"/>
          </a:p>
          <a:p>
            <a:endParaRPr lang="zh-CN" altLang="en-US" dirty="0"/>
          </a:p>
        </p:txBody>
      </p:sp>
      <p:pic>
        <p:nvPicPr>
          <p:cNvPr id="5" name="图片 4">
            <a:extLst>
              <a:ext uri="{FF2B5EF4-FFF2-40B4-BE49-F238E27FC236}">
                <a16:creationId xmlns:a16="http://schemas.microsoft.com/office/drawing/2014/main" id="{72C3A058-9BBD-4219-8624-F15E41954F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90178" y="244792"/>
            <a:ext cx="5274310" cy="4336415"/>
          </a:xfrm>
          <a:prstGeom prst="rect">
            <a:avLst/>
          </a:prstGeom>
          <a:noFill/>
          <a:ln>
            <a:noFill/>
          </a:ln>
        </p:spPr>
      </p:pic>
      <p:pic>
        <p:nvPicPr>
          <p:cNvPr id="6" name="图片 5">
            <a:extLst>
              <a:ext uri="{FF2B5EF4-FFF2-40B4-BE49-F238E27FC236}">
                <a16:creationId xmlns:a16="http://schemas.microsoft.com/office/drawing/2014/main" id="{E6C22912-0821-4EF8-A567-2540C1E8C53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19320" y="4886113"/>
            <a:ext cx="4175760" cy="1912620"/>
          </a:xfrm>
          <a:prstGeom prst="rect">
            <a:avLst/>
          </a:prstGeom>
          <a:noFill/>
          <a:ln>
            <a:noFill/>
          </a:ln>
        </p:spPr>
      </p:pic>
    </p:spTree>
    <p:extLst>
      <p:ext uri="{BB962C8B-B14F-4D97-AF65-F5344CB8AC3E}">
        <p14:creationId xmlns:p14="http://schemas.microsoft.com/office/powerpoint/2010/main" val="577100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9097A-1EAD-489F-BE13-AAB0D1D23662}"/>
              </a:ext>
            </a:extLst>
          </p:cNvPr>
          <p:cNvSpPr>
            <a:spLocks noGrp="1"/>
          </p:cNvSpPr>
          <p:nvPr>
            <p:ph type="title"/>
          </p:nvPr>
        </p:nvSpPr>
        <p:spPr/>
        <p:txBody>
          <a:bodyPr/>
          <a:lstStyle/>
          <a:p>
            <a:r>
              <a:rPr lang="en-US" altLang="zh-CN" dirty="0"/>
              <a:t>Lab8</a:t>
            </a:r>
            <a:endParaRPr lang="zh-CN" altLang="en-US" dirty="0"/>
          </a:p>
        </p:txBody>
      </p:sp>
      <p:sp>
        <p:nvSpPr>
          <p:cNvPr id="3" name="内容占位符 2">
            <a:extLst>
              <a:ext uri="{FF2B5EF4-FFF2-40B4-BE49-F238E27FC236}">
                <a16:creationId xmlns:a16="http://schemas.microsoft.com/office/drawing/2014/main" id="{B4F84659-C11D-490F-9C53-5B2E034A16D9}"/>
              </a:ext>
            </a:extLst>
          </p:cNvPr>
          <p:cNvSpPr>
            <a:spLocks noGrp="1"/>
          </p:cNvSpPr>
          <p:nvPr>
            <p:ph idx="1"/>
          </p:nvPr>
        </p:nvSpPr>
        <p:spPr>
          <a:xfrm>
            <a:off x="1103312" y="2052918"/>
            <a:ext cx="8947521" cy="4195481"/>
          </a:xfrm>
        </p:spPr>
        <p:txBody>
          <a:bodyPr>
            <a:normAutofit/>
          </a:bodyPr>
          <a:lstStyle/>
          <a:p>
            <a:r>
              <a:rPr lang="zh-CN" altLang="en-US" dirty="0"/>
              <a:t>遇到的问题和体会：</a:t>
            </a:r>
            <a:endParaRPr lang="en-US" altLang="zh-CN" dirty="0"/>
          </a:p>
          <a:p>
            <a:r>
              <a:rPr lang="zh-CN" altLang="en-US" dirty="0"/>
              <a:t>这次实验绝对是最难调试的一次实验。</a:t>
            </a:r>
            <a:endParaRPr lang="en-US" altLang="zh-CN" dirty="0"/>
          </a:p>
          <a:p>
            <a:r>
              <a:rPr lang="zh-CN" altLang="en-US" dirty="0"/>
              <a:t>一方面，多节点同时</a:t>
            </a:r>
            <a:r>
              <a:rPr lang="en-US" altLang="zh-CN" dirty="0"/>
              <a:t>debug</a:t>
            </a:r>
            <a:r>
              <a:rPr lang="zh-CN" altLang="en-US" dirty="0"/>
              <a:t>的难度非常之大。</a:t>
            </a:r>
            <a:endParaRPr lang="en-US" altLang="zh-CN" dirty="0"/>
          </a:p>
          <a:p>
            <a:r>
              <a:rPr lang="zh-CN" altLang="en-US" dirty="0"/>
              <a:t>另一方面，实验中错误的可复现性太低。经常跑很多次之后才能复现一次，错误位置非常难定位。</a:t>
            </a:r>
            <a:endParaRPr lang="en-US" altLang="zh-CN" dirty="0"/>
          </a:p>
          <a:p>
            <a:r>
              <a:rPr lang="zh-CN" altLang="en-US" dirty="0"/>
              <a:t>最后总结一些常见问题：如果程序大部分时间运行正常，在接收到某个信息后，</a:t>
            </a:r>
            <a:r>
              <a:rPr lang="en-US" altLang="zh-CN" dirty="0"/>
              <a:t>1</a:t>
            </a:r>
            <a:r>
              <a:rPr lang="zh-CN" altLang="en-US" dirty="0"/>
              <a:t>）卡死，那么一般是陷入到某个不存在的循环中，比如访问一个空指针 </a:t>
            </a:r>
            <a:r>
              <a:rPr lang="en-US" altLang="zh-CN" dirty="0"/>
              <a:t>2</a:t>
            </a:r>
            <a:r>
              <a:rPr lang="zh-CN" altLang="en-US" dirty="0"/>
              <a:t>）段错误结束，这种情况通常是释放</a:t>
            </a:r>
            <a:r>
              <a:rPr lang="en-US" altLang="zh-CN" dirty="0"/>
              <a:t>free</a:t>
            </a:r>
            <a:r>
              <a:rPr lang="zh-CN" altLang="en-US" dirty="0"/>
              <a:t>使用的对象不当导致。</a:t>
            </a:r>
          </a:p>
        </p:txBody>
      </p:sp>
    </p:spTree>
    <p:extLst>
      <p:ext uri="{BB962C8B-B14F-4D97-AF65-F5344CB8AC3E}">
        <p14:creationId xmlns:p14="http://schemas.microsoft.com/office/powerpoint/2010/main" val="4028218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43CE4-C3A7-4104-AF4C-AF4F8F348B63}"/>
              </a:ext>
            </a:extLst>
          </p:cNvPr>
          <p:cNvSpPr>
            <a:spLocks noGrp="1"/>
          </p:cNvSpPr>
          <p:nvPr>
            <p:ph type="title"/>
          </p:nvPr>
        </p:nvSpPr>
        <p:spPr/>
        <p:txBody>
          <a:bodyPr/>
          <a:lstStyle/>
          <a:p>
            <a:r>
              <a:rPr lang="en-US" altLang="zh-CN" dirty="0"/>
              <a:t>Lab11 </a:t>
            </a:r>
            <a:r>
              <a:rPr lang="zh-CN" altLang="en-US" dirty="0"/>
              <a:t>网络传输一</a:t>
            </a:r>
            <a:r>
              <a:rPr lang="en-US" altLang="zh-CN" dirty="0"/>
              <a:t>-TCP</a:t>
            </a:r>
            <a:r>
              <a:rPr lang="zh-CN" altLang="en-US" dirty="0"/>
              <a:t>连接</a:t>
            </a:r>
          </a:p>
        </p:txBody>
      </p:sp>
      <p:sp>
        <p:nvSpPr>
          <p:cNvPr id="3" name="内容占位符 2">
            <a:extLst>
              <a:ext uri="{FF2B5EF4-FFF2-40B4-BE49-F238E27FC236}">
                <a16:creationId xmlns:a16="http://schemas.microsoft.com/office/drawing/2014/main" id="{FA7B8D78-134D-4971-96E5-4899F72E0FAE}"/>
              </a:ext>
            </a:extLst>
          </p:cNvPr>
          <p:cNvSpPr>
            <a:spLocks noGrp="1"/>
          </p:cNvSpPr>
          <p:nvPr>
            <p:ph idx="1"/>
          </p:nvPr>
        </p:nvSpPr>
        <p:spPr/>
        <p:txBody>
          <a:bodyPr>
            <a:normAutofit fontScale="92500" lnSpcReduction="20000"/>
          </a:bodyPr>
          <a:lstStyle/>
          <a:p>
            <a:r>
              <a:rPr lang="zh-CN" altLang="en-US" dirty="0"/>
              <a:t>实验内容：</a:t>
            </a:r>
            <a:endParaRPr lang="en-US" altLang="zh-CN" dirty="0"/>
          </a:p>
          <a:p>
            <a:pPr latinLnBrk="1"/>
            <a:r>
              <a:rPr lang="en-US" altLang="zh-CN" dirty="0"/>
              <a:t>1. TCP server client</a:t>
            </a:r>
            <a:r>
              <a:rPr lang="zh-CN" altLang="zh-CN" dirty="0"/>
              <a:t>实验：</a:t>
            </a:r>
          </a:p>
          <a:p>
            <a:pPr latinLnBrk="1"/>
            <a:r>
              <a:rPr lang="en-US" altLang="zh-CN" dirty="0"/>
              <a:t>1</a:t>
            </a:r>
            <a:r>
              <a:rPr lang="zh-CN" altLang="zh-CN" dirty="0"/>
              <a:t>）运行网络拓扑</a:t>
            </a:r>
            <a:r>
              <a:rPr lang="en-US" altLang="zh-CN" dirty="0"/>
              <a:t>(tcp_topo.py)</a:t>
            </a:r>
            <a:endParaRPr lang="zh-CN" altLang="zh-CN" dirty="0"/>
          </a:p>
          <a:p>
            <a:pPr latinLnBrk="1"/>
            <a:r>
              <a:rPr lang="en-US" altLang="zh-CN" dirty="0"/>
              <a:t>2</a:t>
            </a:r>
            <a:r>
              <a:rPr lang="zh-CN" altLang="zh-CN" dirty="0"/>
              <a:t>）在节点</a:t>
            </a:r>
            <a:r>
              <a:rPr lang="en-US" altLang="zh-CN" dirty="0"/>
              <a:t>h1</a:t>
            </a:r>
            <a:r>
              <a:rPr lang="zh-CN" altLang="zh-CN" dirty="0"/>
              <a:t>上执行</a:t>
            </a:r>
            <a:r>
              <a:rPr lang="en-US" altLang="zh-CN" dirty="0"/>
              <a:t>TCP</a:t>
            </a:r>
            <a:r>
              <a:rPr lang="zh-CN" altLang="zh-CN" dirty="0"/>
              <a:t>程序</a:t>
            </a:r>
          </a:p>
          <a:p>
            <a:pPr latinLnBrk="1"/>
            <a:r>
              <a:rPr lang="zh-CN" altLang="zh-CN" dirty="0"/>
              <a:t>执行脚本</a:t>
            </a:r>
            <a:r>
              <a:rPr lang="en-US" altLang="zh-CN" dirty="0"/>
              <a:t>(disable_tcp_rst.sh, disable_offloading.sh)</a:t>
            </a:r>
            <a:r>
              <a:rPr lang="zh-CN" altLang="zh-CN" dirty="0"/>
              <a:t>，禁止协议栈的相应功能</a:t>
            </a:r>
          </a:p>
          <a:p>
            <a:pPr latinLnBrk="1"/>
            <a:r>
              <a:rPr lang="zh-CN" altLang="zh-CN" dirty="0"/>
              <a:t>在</a:t>
            </a:r>
            <a:r>
              <a:rPr lang="en-US" altLang="zh-CN" dirty="0"/>
              <a:t>h1</a:t>
            </a:r>
            <a:r>
              <a:rPr lang="zh-CN" altLang="zh-CN" dirty="0"/>
              <a:t>上运行</a:t>
            </a:r>
            <a:r>
              <a:rPr lang="en-US" altLang="zh-CN" dirty="0"/>
              <a:t>TCP</a:t>
            </a:r>
            <a:r>
              <a:rPr lang="zh-CN" altLang="zh-CN" dirty="0"/>
              <a:t>协议栈的服务器模式</a:t>
            </a:r>
          </a:p>
          <a:p>
            <a:pPr latinLnBrk="1"/>
            <a:r>
              <a:rPr lang="en-US" altLang="zh-CN" dirty="0"/>
              <a:t>3</a:t>
            </a:r>
            <a:r>
              <a:rPr lang="zh-CN" altLang="zh-CN" dirty="0"/>
              <a:t>）在节点</a:t>
            </a:r>
            <a:r>
              <a:rPr lang="en-US" altLang="zh-CN" dirty="0"/>
              <a:t>h2</a:t>
            </a:r>
            <a:r>
              <a:rPr lang="zh-CN" altLang="zh-CN" dirty="0"/>
              <a:t>上执行</a:t>
            </a:r>
            <a:r>
              <a:rPr lang="en-US" altLang="zh-CN" dirty="0"/>
              <a:t>TCP</a:t>
            </a:r>
            <a:r>
              <a:rPr lang="zh-CN" altLang="zh-CN" dirty="0"/>
              <a:t>程序</a:t>
            </a:r>
          </a:p>
          <a:p>
            <a:pPr latinLnBrk="1"/>
            <a:r>
              <a:rPr lang="zh-CN" altLang="zh-CN" dirty="0"/>
              <a:t>执行脚本</a:t>
            </a:r>
            <a:r>
              <a:rPr lang="en-US" altLang="zh-CN" dirty="0"/>
              <a:t>(disable_tcp_rst.sh, disable_offloading.sh)</a:t>
            </a:r>
            <a:r>
              <a:rPr lang="zh-CN" altLang="zh-CN" dirty="0"/>
              <a:t>，禁止协议栈的相</a:t>
            </a:r>
          </a:p>
          <a:p>
            <a:pPr latinLnBrk="1"/>
            <a:r>
              <a:rPr lang="zh-CN" altLang="zh-CN" dirty="0"/>
              <a:t>应功能</a:t>
            </a:r>
          </a:p>
          <a:p>
            <a:pPr latinLnBrk="1"/>
            <a:r>
              <a:rPr lang="zh-CN" altLang="zh-CN" dirty="0"/>
              <a:t>在</a:t>
            </a:r>
            <a:r>
              <a:rPr lang="en-US" altLang="zh-CN" dirty="0"/>
              <a:t>h2</a:t>
            </a:r>
            <a:r>
              <a:rPr lang="zh-CN" altLang="zh-CN" dirty="0"/>
              <a:t>上运行</a:t>
            </a:r>
            <a:r>
              <a:rPr lang="en-US" altLang="zh-CN" dirty="0"/>
              <a:t>TCP</a:t>
            </a:r>
            <a:r>
              <a:rPr lang="zh-CN" altLang="zh-CN" dirty="0"/>
              <a:t>协议栈的客户端模式，连接至</a:t>
            </a:r>
            <a:r>
              <a:rPr lang="en-US" altLang="zh-CN" dirty="0"/>
              <a:t>h1</a:t>
            </a:r>
            <a:r>
              <a:rPr lang="zh-CN" altLang="zh-CN" dirty="0"/>
              <a:t>，显示建立连接成功后自动关闭连接</a:t>
            </a:r>
          </a:p>
          <a:p>
            <a:endParaRPr lang="zh-CN" altLang="en-US" dirty="0"/>
          </a:p>
        </p:txBody>
      </p:sp>
    </p:spTree>
    <p:extLst>
      <p:ext uri="{BB962C8B-B14F-4D97-AF65-F5344CB8AC3E}">
        <p14:creationId xmlns:p14="http://schemas.microsoft.com/office/powerpoint/2010/main" val="1520462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43CE4-C3A7-4104-AF4C-AF4F8F348B63}"/>
              </a:ext>
            </a:extLst>
          </p:cNvPr>
          <p:cNvSpPr>
            <a:spLocks noGrp="1"/>
          </p:cNvSpPr>
          <p:nvPr>
            <p:ph type="title"/>
          </p:nvPr>
        </p:nvSpPr>
        <p:spPr/>
        <p:txBody>
          <a:bodyPr/>
          <a:lstStyle/>
          <a:p>
            <a:r>
              <a:rPr lang="en-US" altLang="zh-CN" dirty="0"/>
              <a:t>Lab11 </a:t>
            </a:r>
            <a:r>
              <a:rPr lang="zh-CN" altLang="en-US" dirty="0"/>
              <a:t>网络传输一</a:t>
            </a:r>
          </a:p>
        </p:txBody>
      </p:sp>
      <p:sp>
        <p:nvSpPr>
          <p:cNvPr id="3" name="内容占位符 2">
            <a:extLst>
              <a:ext uri="{FF2B5EF4-FFF2-40B4-BE49-F238E27FC236}">
                <a16:creationId xmlns:a16="http://schemas.microsoft.com/office/drawing/2014/main" id="{FA7B8D78-134D-4971-96E5-4899F72E0FAE}"/>
              </a:ext>
            </a:extLst>
          </p:cNvPr>
          <p:cNvSpPr>
            <a:spLocks noGrp="1"/>
          </p:cNvSpPr>
          <p:nvPr>
            <p:ph idx="1"/>
          </p:nvPr>
        </p:nvSpPr>
        <p:spPr>
          <a:xfrm>
            <a:off x="1103313" y="2052918"/>
            <a:ext cx="4473270" cy="4195481"/>
          </a:xfrm>
        </p:spPr>
        <p:txBody>
          <a:bodyPr>
            <a:normAutofit fontScale="55000" lnSpcReduction="20000"/>
          </a:bodyPr>
          <a:lstStyle/>
          <a:p>
            <a:r>
              <a:rPr lang="zh-CN" altLang="en-US" dirty="0"/>
              <a:t>设计过程：</a:t>
            </a:r>
            <a:endParaRPr lang="en-US" altLang="zh-CN" dirty="0"/>
          </a:p>
          <a:p>
            <a:r>
              <a:rPr lang="en-US" altLang="zh-CN" dirty="0"/>
              <a:t>1</a:t>
            </a:r>
            <a:r>
              <a:rPr lang="zh-CN" altLang="zh-CN" dirty="0"/>
              <a:t>）</a:t>
            </a:r>
            <a:r>
              <a:rPr lang="en-US" altLang="zh-CN" dirty="0"/>
              <a:t>TCP</a:t>
            </a:r>
            <a:r>
              <a:rPr lang="zh-CN" altLang="zh-CN" dirty="0"/>
              <a:t>客户进程</a:t>
            </a:r>
            <a:r>
              <a:rPr lang="en-US" altLang="zh-CN" dirty="0"/>
              <a:t>A</a:t>
            </a:r>
            <a:r>
              <a:rPr lang="zh-CN" altLang="zh-CN" dirty="0"/>
              <a:t>主动打开连接：创建</a:t>
            </a:r>
            <a:r>
              <a:rPr lang="en-US" altLang="zh-CN" dirty="0" err="1"/>
              <a:t>TCP_sock</a:t>
            </a:r>
            <a:r>
              <a:rPr lang="zh-CN" altLang="zh-CN" dirty="0"/>
              <a:t>，向</a:t>
            </a:r>
            <a:r>
              <a:rPr lang="en-US" altLang="zh-CN" dirty="0"/>
              <a:t>B</a:t>
            </a:r>
            <a:r>
              <a:rPr lang="zh-CN" altLang="zh-CN" dirty="0"/>
              <a:t>发送连接请求报文段，请求报文段首部的同步位</a:t>
            </a:r>
            <a:r>
              <a:rPr lang="en-US" altLang="zh-CN" dirty="0"/>
              <a:t>SYN</a:t>
            </a:r>
            <a:r>
              <a:rPr lang="zh-CN" altLang="zh-CN" dirty="0"/>
              <a:t>置</a:t>
            </a:r>
            <a:r>
              <a:rPr lang="en-US" altLang="zh-CN" dirty="0"/>
              <a:t>1</a:t>
            </a:r>
            <a:r>
              <a:rPr lang="zh-CN" altLang="zh-CN" dirty="0"/>
              <a:t>，随机选择初始序号</a:t>
            </a:r>
            <a:r>
              <a:rPr lang="en-US" altLang="zh-CN" dirty="0" err="1"/>
              <a:t>SequenceNum</a:t>
            </a:r>
            <a:r>
              <a:rPr lang="zh-CN" altLang="zh-CN" dirty="0"/>
              <a:t>为</a:t>
            </a:r>
            <a:r>
              <a:rPr lang="en-US" altLang="zh-CN" dirty="0"/>
              <a:t>x</a:t>
            </a:r>
            <a:r>
              <a:rPr lang="zh-CN" altLang="zh-CN" dirty="0"/>
              <a:t>。随后进入</a:t>
            </a:r>
            <a:r>
              <a:rPr lang="en-US" altLang="zh-CN" dirty="0"/>
              <a:t>SYN-SENT</a:t>
            </a:r>
            <a:r>
              <a:rPr lang="zh-CN" altLang="zh-CN" dirty="0"/>
              <a:t>（同步已发送）状态，并陷入睡眠（</a:t>
            </a:r>
            <a:r>
              <a:rPr lang="en-US" altLang="zh-CN" dirty="0"/>
              <a:t>connect</a:t>
            </a:r>
            <a:r>
              <a:rPr lang="zh-CN" altLang="zh-CN" dirty="0"/>
              <a:t>操作），等待对端报文。</a:t>
            </a:r>
          </a:p>
          <a:p>
            <a:r>
              <a:rPr lang="en-US" altLang="zh-CN" dirty="0"/>
              <a:t> </a:t>
            </a:r>
            <a:endParaRPr lang="zh-CN" altLang="zh-CN" dirty="0"/>
          </a:p>
          <a:p>
            <a:r>
              <a:rPr lang="en-US" altLang="zh-CN" dirty="0"/>
              <a:t>2</a:t>
            </a:r>
            <a:r>
              <a:rPr lang="zh-CN" altLang="zh-CN" dirty="0"/>
              <a:t>）</a:t>
            </a:r>
            <a:r>
              <a:rPr lang="en-US" altLang="zh-CN" dirty="0"/>
              <a:t>B</a:t>
            </a:r>
            <a:r>
              <a:rPr lang="zh-CN" altLang="zh-CN" dirty="0"/>
              <a:t>收到请求后，创建子</a:t>
            </a:r>
            <a:r>
              <a:rPr lang="en-US" altLang="zh-CN" dirty="0"/>
              <a:t>sock</a:t>
            </a:r>
            <a:r>
              <a:rPr lang="zh-CN" altLang="zh-CN" dirty="0"/>
              <a:t>做出应答：应答确认报文段，确认报文段首部的标志位</a:t>
            </a:r>
            <a:r>
              <a:rPr lang="en-US" altLang="zh-CN" dirty="0"/>
              <a:t>SYN</a:t>
            </a:r>
            <a:r>
              <a:rPr lang="zh-CN" altLang="zh-CN" dirty="0"/>
              <a:t>、</a:t>
            </a:r>
            <a:r>
              <a:rPr lang="en-US" altLang="zh-CN" dirty="0"/>
              <a:t>ACK</a:t>
            </a:r>
            <a:r>
              <a:rPr lang="zh-CN" altLang="zh-CN" dirty="0"/>
              <a:t>都置</a:t>
            </a:r>
            <a:r>
              <a:rPr lang="en-US" altLang="zh-CN" dirty="0"/>
              <a:t>1</a:t>
            </a:r>
            <a:r>
              <a:rPr lang="zh-CN" altLang="zh-CN" dirty="0"/>
              <a:t>，确认号</a:t>
            </a:r>
            <a:r>
              <a:rPr lang="en-US" altLang="zh-CN" dirty="0" err="1"/>
              <a:t>Acknowlegment</a:t>
            </a:r>
            <a:r>
              <a:rPr lang="en-US" altLang="zh-CN" dirty="0"/>
              <a:t> = x+1</a:t>
            </a:r>
            <a:r>
              <a:rPr lang="zh-CN" altLang="zh-CN" dirty="0"/>
              <a:t>，并随机选择自己的初始序号为</a:t>
            </a:r>
            <a:r>
              <a:rPr lang="en-US" altLang="zh-CN" dirty="0"/>
              <a:t>y</a:t>
            </a:r>
            <a:r>
              <a:rPr lang="zh-CN" altLang="zh-CN" dirty="0"/>
              <a:t>。随后子</a:t>
            </a:r>
            <a:r>
              <a:rPr lang="en-US" altLang="zh-CN" dirty="0"/>
              <a:t>sock</a:t>
            </a:r>
            <a:r>
              <a:rPr lang="zh-CN" altLang="zh-CN" dirty="0"/>
              <a:t>进入</a:t>
            </a:r>
            <a:r>
              <a:rPr lang="en-US" altLang="zh-CN" dirty="0"/>
              <a:t>SYN-RCVD (</a:t>
            </a:r>
            <a:r>
              <a:rPr lang="zh-CN" altLang="zh-CN" dirty="0"/>
              <a:t>同步收到</a:t>
            </a:r>
            <a:r>
              <a:rPr lang="en-US" altLang="zh-CN" dirty="0"/>
              <a:t>)</a:t>
            </a:r>
            <a:r>
              <a:rPr lang="zh-CN" altLang="zh-CN" dirty="0"/>
              <a:t>状态，注意此时主</a:t>
            </a:r>
            <a:r>
              <a:rPr lang="en-US" altLang="zh-CN" dirty="0"/>
              <a:t>sock</a:t>
            </a:r>
            <a:r>
              <a:rPr lang="zh-CN" altLang="zh-CN" dirty="0"/>
              <a:t>在此步之前已经陷入睡眠（</a:t>
            </a:r>
            <a:r>
              <a:rPr lang="en-US" altLang="zh-CN" dirty="0"/>
              <a:t>accept</a:t>
            </a:r>
            <a:r>
              <a:rPr lang="zh-CN" altLang="zh-CN" dirty="0"/>
              <a:t>操作），等待对端报文。</a:t>
            </a:r>
          </a:p>
          <a:p>
            <a:r>
              <a:rPr lang="en-US" altLang="zh-CN" dirty="0"/>
              <a:t> </a:t>
            </a:r>
            <a:endParaRPr lang="zh-CN" altLang="zh-CN" dirty="0"/>
          </a:p>
          <a:p>
            <a:r>
              <a:rPr lang="en-US" altLang="zh-CN" dirty="0"/>
              <a:t>3</a:t>
            </a:r>
            <a:r>
              <a:rPr lang="zh-CN" altLang="zh-CN" dirty="0"/>
              <a:t>）</a:t>
            </a:r>
            <a:r>
              <a:rPr lang="en-US" altLang="zh-CN" dirty="0"/>
              <a:t>A</a:t>
            </a:r>
            <a:r>
              <a:rPr lang="zh-CN" altLang="zh-CN" dirty="0"/>
              <a:t>收到</a:t>
            </a:r>
            <a:r>
              <a:rPr lang="en-US" altLang="zh-CN" dirty="0"/>
              <a:t>B</a:t>
            </a:r>
            <a:r>
              <a:rPr lang="zh-CN" altLang="zh-CN" dirty="0"/>
              <a:t>的确认后，向</a:t>
            </a:r>
            <a:r>
              <a:rPr lang="en-US" altLang="zh-CN" dirty="0"/>
              <a:t>B</a:t>
            </a:r>
            <a:r>
              <a:rPr lang="zh-CN" altLang="zh-CN" dirty="0"/>
              <a:t>应答确认，该确认报文段首部的标志位</a:t>
            </a:r>
            <a:r>
              <a:rPr lang="en-US" altLang="zh-CN" dirty="0"/>
              <a:t>ACK</a:t>
            </a:r>
            <a:r>
              <a:rPr lang="zh-CN" altLang="zh-CN" dirty="0"/>
              <a:t>置</a:t>
            </a:r>
            <a:r>
              <a:rPr lang="en-US" altLang="zh-CN" dirty="0"/>
              <a:t>1</a:t>
            </a:r>
            <a:r>
              <a:rPr lang="zh-CN" altLang="zh-CN" dirty="0"/>
              <a:t>，确认号为</a:t>
            </a:r>
            <a:r>
              <a:rPr lang="en-US" altLang="zh-CN" dirty="0"/>
              <a:t>y+1</a:t>
            </a:r>
            <a:r>
              <a:rPr lang="zh-CN" altLang="zh-CN" dirty="0"/>
              <a:t>，序号为</a:t>
            </a:r>
            <a:r>
              <a:rPr lang="en-US" altLang="zh-CN" dirty="0"/>
              <a:t>x+1</a:t>
            </a:r>
            <a:r>
              <a:rPr lang="zh-CN" altLang="zh-CN" dirty="0"/>
              <a:t>。</a:t>
            </a:r>
            <a:r>
              <a:rPr lang="en-US" altLang="zh-CN" dirty="0"/>
              <a:t>B</a:t>
            </a:r>
            <a:r>
              <a:rPr lang="zh-CN" altLang="zh-CN" dirty="0"/>
              <a:t>收到</a:t>
            </a:r>
            <a:r>
              <a:rPr lang="en-US" altLang="zh-CN" dirty="0"/>
              <a:t>A</a:t>
            </a:r>
            <a:r>
              <a:rPr lang="zh-CN" altLang="zh-CN" dirty="0"/>
              <a:t>的确认后，也进入</a:t>
            </a:r>
            <a:r>
              <a:rPr lang="en-US" altLang="zh-CN" dirty="0"/>
              <a:t>ESTABLISHED (</a:t>
            </a:r>
            <a:r>
              <a:rPr lang="zh-CN" altLang="zh-CN" dirty="0"/>
              <a:t>已建立连接</a:t>
            </a:r>
            <a:r>
              <a:rPr lang="en-US" altLang="zh-CN" dirty="0"/>
              <a:t>)</a:t>
            </a:r>
            <a:r>
              <a:rPr lang="zh-CN" altLang="zh-CN" dirty="0"/>
              <a:t>状态。需要注意的是，该报文若不含数据，就不消耗序列号。随后进入</a:t>
            </a:r>
            <a:r>
              <a:rPr lang="en-US" altLang="zh-CN" dirty="0"/>
              <a:t>ESTABLISHED (</a:t>
            </a:r>
            <a:r>
              <a:rPr lang="zh-CN" altLang="zh-CN" dirty="0"/>
              <a:t>已建立连接</a:t>
            </a:r>
            <a:r>
              <a:rPr lang="en-US" altLang="zh-CN" dirty="0"/>
              <a:t>)</a:t>
            </a:r>
            <a:r>
              <a:rPr lang="zh-CN" altLang="zh-CN" dirty="0"/>
              <a:t>状态，并从</a:t>
            </a:r>
            <a:r>
              <a:rPr lang="en-US" altLang="zh-CN" dirty="0"/>
              <a:t>connect</a:t>
            </a:r>
            <a:r>
              <a:rPr lang="zh-CN" altLang="zh-CN" dirty="0"/>
              <a:t>中被唤醒。</a:t>
            </a:r>
          </a:p>
          <a:p>
            <a:r>
              <a:rPr lang="en-US" altLang="zh-CN" dirty="0"/>
              <a:t> </a:t>
            </a:r>
            <a:endParaRPr lang="zh-CN" altLang="zh-CN" dirty="0"/>
          </a:p>
          <a:p>
            <a:r>
              <a:rPr lang="en-US" altLang="zh-CN" dirty="0"/>
              <a:t>4</a:t>
            </a:r>
            <a:r>
              <a:rPr lang="zh-CN" altLang="zh-CN" dirty="0"/>
              <a:t>）</a:t>
            </a:r>
            <a:r>
              <a:rPr lang="en-US" altLang="zh-CN" dirty="0"/>
              <a:t>B</a:t>
            </a:r>
            <a:r>
              <a:rPr lang="zh-CN" altLang="zh-CN" dirty="0"/>
              <a:t>收到</a:t>
            </a:r>
            <a:r>
              <a:rPr lang="en-US" altLang="zh-CN" dirty="0"/>
              <a:t>A</a:t>
            </a:r>
            <a:r>
              <a:rPr lang="zh-CN" altLang="zh-CN" dirty="0"/>
              <a:t>的</a:t>
            </a:r>
            <a:r>
              <a:rPr lang="en-US" altLang="zh-CN" dirty="0"/>
              <a:t>ACK</a:t>
            </a:r>
            <a:r>
              <a:rPr lang="zh-CN" altLang="zh-CN" dirty="0"/>
              <a:t>后，子</a:t>
            </a:r>
            <a:r>
              <a:rPr lang="en-US" altLang="zh-CN" dirty="0"/>
              <a:t>sock</a:t>
            </a:r>
            <a:r>
              <a:rPr lang="zh-CN" altLang="zh-CN" dirty="0"/>
              <a:t>状态转移到</a:t>
            </a:r>
            <a:r>
              <a:rPr lang="en-US" altLang="zh-CN" dirty="0"/>
              <a:t>ESTABLISHED</a:t>
            </a:r>
            <a:r>
              <a:rPr lang="zh-CN" altLang="zh-CN" dirty="0"/>
              <a:t>，同时主</a:t>
            </a:r>
            <a:r>
              <a:rPr lang="en-US" altLang="zh-CN" dirty="0"/>
              <a:t>sock</a:t>
            </a:r>
            <a:r>
              <a:rPr lang="zh-CN" altLang="zh-CN" dirty="0"/>
              <a:t>从</a:t>
            </a:r>
            <a:r>
              <a:rPr lang="en-US" altLang="zh-CN" dirty="0"/>
              <a:t>accept</a:t>
            </a:r>
            <a:r>
              <a:rPr lang="zh-CN" altLang="zh-CN" dirty="0"/>
              <a:t>中被唤醒，将子</a:t>
            </a:r>
            <a:r>
              <a:rPr lang="en-US" altLang="zh-CN" dirty="0"/>
              <a:t>sock</a:t>
            </a:r>
            <a:r>
              <a:rPr lang="zh-CN" altLang="zh-CN" dirty="0"/>
              <a:t>出队列，做好相应工作后再次调用</a:t>
            </a:r>
            <a:r>
              <a:rPr lang="en-US" altLang="zh-CN" dirty="0"/>
              <a:t>accept</a:t>
            </a:r>
            <a:r>
              <a:rPr lang="zh-CN" altLang="zh-CN" dirty="0"/>
              <a:t>，等待下个连接。</a:t>
            </a:r>
          </a:p>
          <a:p>
            <a:endParaRPr lang="zh-CN" altLang="en-US" dirty="0"/>
          </a:p>
        </p:txBody>
      </p:sp>
      <p:pic>
        <p:nvPicPr>
          <p:cNvPr id="4" name="图片 3">
            <a:extLst>
              <a:ext uri="{FF2B5EF4-FFF2-40B4-BE49-F238E27FC236}">
                <a16:creationId xmlns:a16="http://schemas.microsoft.com/office/drawing/2014/main" id="{7EBD9C50-7FD4-4236-9102-FD650EF17C6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6582" y="1853248"/>
            <a:ext cx="6119389" cy="4195480"/>
          </a:xfrm>
          <a:prstGeom prst="rect">
            <a:avLst/>
          </a:prstGeom>
          <a:noFill/>
        </p:spPr>
      </p:pic>
    </p:spTree>
    <p:extLst>
      <p:ext uri="{BB962C8B-B14F-4D97-AF65-F5344CB8AC3E}">
        <p14:creationId xmlns:p14="http://schemas.microsoft.com/office/powerpoint/2010/main" val="3226200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43CE4-C3A7-4104-AF4C-AF4F8F348B63}"/>
              </a:ext>
            </a:extLst>
          </p:cNvPr>
          <p:cNvSpPr>
            <a:spLocks noGrp="1"/>
          </p:cNvSpPr>
          <p:nvPr>
            <p:ph type="title"/>
          </p:nvPr>
        </p:nvSpPr>
        <p:spPr/>
        <p:txBody>
          <a:bodyPr/>
          <a:lstStyle/>
          <a:p>
            <a:r>
              <a:rPr lang="en-US" altLang="zh-CN" dirty="0"/>
              <a:t>Lab11 </a:t>
            </a:r>
            <a:r>
              <a:rPr lang="zh-CN" altLang="en-US" dirty="0"/>
              <a:t>网络传输一</a:t>
            </a:r>
          </a:p>
        </p:txBody>
      </p:sp>
      <p:sp>
        <p:nvSpPr>
          <p:cNvPr id="3" name="内容占位符 2">
            <a:extLst>
              <a:ext uri="{FF2B5EF4-FFF2-40B4-BE49-F238E27FC236}">
                <a16:creationId xmlns:a16="http://schemas.microsoft.com/office/drawing/2014/main" id="{FA7B8D78-134D-4971-96E5-4899F72E0FAE}"/>
              </a:ext>
            </a:extLst>
          </p:cNvPr>
          <p:cNvSpPr>
            <a:spLocks noGrp="1"/>
          </p:cNvSpPr>
          <p:nvPr>
            <p:ph idx="1"/>
          </p:nvPr>
        </p:nvSpPr>
        <p:spPr>
          <a:xfrm>
            <a:off x="1103313" y="2052918"/>
            <a:ext cx="4473270" cy="4195481"/>
          </a:xfrm>
        </p:spPr>
        <p:txBody>
          <a:bodyPr>
            <a:normAutofit fontScale="55000" lnSpcReduction="20000"/>
          </a:bodyPr>
          <a:lstStyle/>
          <a:p>
            <a:r>
              <a:rPr lang="zh-CN" altLang="en-US" dirty="0"/>
              <a:t>设计过程：</a:t>
            </a:r>
            <a:endParaRPr lang="en-US" altLang="zh-CN" dirty="0"/>
          </a:p>
          <a:p>
            <a:r>
              <a:rPr lang="en-US" altLang="zh-CN" dirty="0"/>
              <a:t>1</a:t>
            </a:r>
            <a:r>
              <a:rPr lang="zh-CN" altLang="zh-CN" dirty="0"/>
              <a:t>）</a:t>
            </a:r>
            <a:r>
              <a:rPr lang="en-US" altLang="zh-CN" dirty="0"/>
              <a:t>TCP</a:t>
            </a:r>
            <a:r>
              <a:rPr lang="zh-CN" altLang="zh-CN" dirty="0"/>
              <a:t>客户进程</a:t>
            </a:r>
            <a:r>
              <a:rPr lang="en-US" altLang="zh-CN" dirty="0"/>
              <a:t>A</a:t>
            </a:r>
            <a:r>
              <a:rPr lang="zh-CN" altLang="zh-CN" dirty="0"/>
              <a:t>主动关闭连接：</a:t>
            </a:r>
            <a:r>
              <a:rPr lang="en-US" altLang="zh-CN" dirty="0"/>
              <a:t>A</a:t>
            </a:r>
            <a:r>
              <a:rPr lang="zh-CN" altLang="zh-CN" dirty="0"/>
              <a:t>向</a:t>
            </a:r>
            <a:r>
              <a:rPr lang="en-US" altLang="zh-CN" dirty="0"/>
              <a:t>B</a:t>
            </a:r>
            <a:r>
              <a:rPr lang="zh-CN" altLang="zh-CN" dirty="0"/>
              <a:t>发送连接释放报文段，进入</a:t>
            </a:r>
            <a:r>
              <a:rPr lang="en-US" altLang="zh-CN" dirty="0"/>
              <a:t>FIN-WAIT-1 (</a:t>
            </a:r>
            <a:r>
              <a:rPr lang="zh-CN" altLang="zh-CN" dirty="0"/>
              <a:t>终止等待</a:t>
            </a:r>
            <a:r>
              <a:rPr lang="en-US" altLang="zh-CN" dirty="0"/>
              <a:t>1) </a:t>
            </a:r>
            <a:r>
              <a:rPr lang="zh-CN" altLang="zh-CN" dirty="0"/>
              <a:t>状态。连接释放报文段首部的终止控制位</a:t>
            </a:r>
            <a:r>
              <a:rPr lang="en-US" altLang="zh-CN" dirty="0"/>
              <a:t>FIN</a:t>
            </a:r>
            <a:r>
              <a:rPr lang="zh-CN" altLang="zh-CN" dirty="0"/>
              <a:t>置</a:t>
            </a:r>
            <a:r>
              <a:rPr lang="en-US" altLang="zh-CN" dirty="0"/>
              <a:t>1</a:t>
            </a:r>
            <a:r>
              <a:rPr lang="zh-CN" altLang="zh-CN" dirty="0"/>
              <a:t>，序号</a:t>
            </a:r>
            <a:r>
              <a:rPr lang="en-US" altLang="zh-CN" dirty="0"/>
              <a:t> u </a:t>
            </a:r>
            <a:r>
              <a:rPr lang="zh-CN" altLang="zh-CN" dirty="0"/>
              <a:t>等于</a:t>
            </a:r>
            <a:r>
              <a:rPr lang="en-US" altLang="zh-CN" dirty="0"/>
              <a:t>A</a:t>
            </a:r>
            <a:r>
              <a:rPr lang="zh-CN" altLang="zh-CN" dirty="0"/>
              <a:t>前面已传输过的数据的最后一个字节的序号加</a:t>
            </a:r>
            <a:r>
              <a:rPr lang="en-US" altLang="zh-CN" dirty="0"/>
              <a:t>1</a:t>
            </a:r>
            <a:r>
              <a:rPr lang="zh-CN" altLang="zh-CN" dirty="0"/>
              <a:t>。需要注意的是，</a:t>
            </a:r>
            <a:r>
              <a:rPr lang="en-US" altLang="zh-CN" dirty="0"/>
              <a:t>FIN</a:t>
            </a:r>
            <a:r>
              <a:rPr lang="zh-CN" altLang="zh-CN" dirty="0"/>
              <a:t>报文段即使不携带数据，也要消耗掉一个序号。</a:t>
            </a:r>
          </a:p>
          <a:p>
            <a:r>
              <a:rPr lang="en-US" altLang="zh-CN" dirty="0"/>
              <a:t>2</a:t>
            </a:r>
            <a:r>
              <a:rPr lang="zh-CN" altLang="zh-CN" dirty="0"/>
              <a:t>）</a:t>
            </a:r>
            <a:r>
              <a:rPr lang="en-US" altLang="zh-CN" dirty="0"/>
              <a:t>B</a:t>
            </a:r>
            <a:r>
              <a:rPr lang="zh-CN" altLang="zh-CN" dirty="0"/>
              <a:t>收到</a:t>
            </a:r>
            <a:r>
              <a:rPr lang="en-US" altLang="zh-CN" dirty="0"/>
              <a:t>A</a:t>
            </a:r>
            <a:r>
              <a:rPr lang="zh-CN" altLang="zh-CN" dirty="0"/>
              <a:t>的连接释放报文段后，应答确认，确认报文段的</a:t>
            </a:r>
            <a:r>
              <a:rPr lang="en-US" altLang="zh-CN" dirty="0"/>
              <a:t>ACK</a:t>
            </a:r>
            <a:r>
              <a:rPr lang="zh-CN" altLang="zh-CN" dirty="0"/>
              <a:t>置</a:t>
            </a:r>
            <a:r>
              <a:rPr lang="en-US" altLang="zh-CN" dirty="0"/>
              <a:t>1</a:t>
            </a:r>
            <a:r>
              <a:rPr lang="zh-CN" altLang="zh-CN" dirty="0"/>
              <a:t>，确认号为</a:t>
            </a:r>
            <a:r>
              <a:rPr lang="en-US" altLang="zh-CN" dirty="0"/>
              <a:t> u+1</a:t>
            </a:r>
            <a:r>
              <a:rPr lang="zh-CN" altLang="zh-CN" dirty="0"/>
              <a:t>，序号为</a:t>
            </a:r>
            <a:r>
              <a:rPr lang="en-US" altLang="zh-CN" dirty="0"/>
              <a:t> v</a:t>
            </a:r>
            <a:r>
              <a:rPr lang="zh-CN" altLang="zh-CN" dirty="0"/>
              <a:t>等于</a:t>
            </a:r>
            <a:r>
              <a:rPr lang="en-US" altLang="zh-CN" dirty="0"/>
              <a:t>B</a:t>
            </a:r>
            <a:r>
              <a:rPr lang="zh-CN" altLang="zh-CN" dirty="0"/>
              <a:t>前面已传输过的数据的最后一个字节的序号加</a:t>
            </a:r>
            <a:r>
              <a:rPr lang="en-US" altLang="zh-CN" dirty="0"/>
              <a:t>1</a:t>
            </a:r>
            <a:r>
              <a:rPr lang="zh-CN" altLang="zh-CN" dirty="0"/>
              <a:t>。进入</a:t>
            </a:r>
            <a:r>
              <a:rPr lang="en-US" altLang="zh-CN" dirty="0"/>
              <a:t>CLOSE-WAIT (</a:t>
            </a:r>
            <a:r>
              <a:rPr lang="zh-CN" altLang="zh-CN" dirty="0"/>
              <a:t>关闭等待</a:t>
            </a:r>
            <a:r>
              <a:rPr lang="en-US" altLang="zh-CN" dirty="0"/>
              <a:t>)</a:t>
            </a:r>
            <a:r>
              <a:rPr lang="zh-CN" altLang="zh-CN" dirty="0"/>
              <a:t>状态。</a:t>
            </a:r>
          </a:p>
          <a:p>
            <a:r>
              <a:rPr lang="en-US" altLang="zh-CN" dirty="0"/>
              <a:t>3</a:t>
            </a:r>
            <a:r>
              <a:rPr lang="zh-CN" altLang="zh-CN" dirty="0"/>
              <a:t>）</a:t>
            </a:r>
            <a:r>
              <a:rPr lang="en-US" altLang="zh-CN" dirty="0"/>
              <a:t>A</a:t>
            </a:r>
            <a:r>
              <a:rPr lang="zh-CN" altLang="zh-CN" dirty="0"/>
              <a:t>收到</a:t>
            </a:r>
            <a:r>
              <a:rPr lang="en-US" altLang="zh-CN" dirty="0"/>
              <a:t>B</a:t>
            </a:r>
            <a:r>
              <a:rPr lang="zh-CN" altLang="zh-CN" dirty="0"/>
              <a:t>的确认后，进入</a:t>
            </a:r>
            <a:r>
              <a:rPr lang="en-US" altLang="zh-CN" dirty="0"/>
              <a:t>FIN-WAIT-2 (</a:t>
            </a:r>
            <a:r>
              <a:rPr lang="zh-CN" altLang="zh-CN" dirty="0"/>
              <a:t>终止等待</a:t>
            </a:r>
            <a:r>
              <a:rPr lang="en-US" altLang="zh-CN" dirty="0"/>
              <a:t>2) </a:t>
            </a:r>
            <a:r>
              <a:rPr lang="zh-CN" altLang="zh-CN" dirty="0"/>
              <a:t>状态。</a:t>
            </a:r>
            <a:r>
              <a:rPr lang="en-US" altLang="zh-CN" dirty="0"/>
              <a:t>B</a:t>
            </a:r>
            <a:r>
              <a:rPr lang="zh-CN" altLang="zh-CN" dirty="0"/>
              <a:t>到</a:t>
            </a:r>
            <a:r>
              <a:rPr lang="en-US" altLang="zh-CN" dirty="0"/>
              <a:t>A</a:t>
            </a:r>
            <a:r>
              <a:rPr lang="zh-CN" altLang="zh-CN" dirty="0"/>
              <a:t>方向的连接未关闭，</a:t>
            </a:r>
            <a:r>
              <a:rPr lang="en-US" altLang="zh-CN" dirty="0"/>
              <a:t>B</a:t>
            </a:r>
            <a:r>
              <a:rPr lang="zh-CN" altLang="zh-CN" dirty="0"/>
              <a:t>若发送数据，</a:t>
            </a:r>
            <a:r>
              <a:rPr lang="en-US" altLang="zh-CN" dirty="0"/>
              <a:t>A</a:t>
            </a:r>
            <a:r>
              <a:rPr lang="zh-CN" altLang="zh-CN" dirty="0"/>
              <a:t>仍要接收。</a:t>
            </a:r>
          </a:p>
          <a:p>
            <a:r>
              <a:rPr lang="en-US" altLang="zh-CN" dirty="0"/>
              <a:t>4</a:t>
            </a:r>
            <a:r>
              <a:rPr lang="zh-CN" altLang="zh-CN" dirty="0"/>
              <a:t>）</a:t>
            </a:r>
            <a:r>
              <a:rPr lang="en-US" altLang="zh-CN" dirty="0"/>
              <a:t>B</a:t>
            </a:r>
            <a:r>
              <a:rPr lang="zh-CN" altLang="zh-CN" dirty="0"/>
              <a:t>向</a:t>
            </a:r>
            <a:r>
              <a:rPr lang="en-US" altLang="zh-CN" dirty="0"/>
              <a:t>A</a:t>
            </a:r>
            <a:r>
              <a:rPr lang="zh-CN" altLang="zh-CN" dirty="0"/>
              <a:t>发送连接释放报文段，该连接释放报文段的</a:t>
            </a:r>
            <a:r>
              <a:rPr lang="en-US" altLang="zh-CN" dirty="0"/>
              <a:t>FIN</a:t>
            </a:r>
            <a:r>
              <a:rPr lang="zh-CN" altLang="zh-CN" dirty="0"/>
              <a:t>、</a:t>
            </a:r>
            <a:r>
              <a:rPr lang="en-US" altLang="zh-CN" dirty="0"/>
              <a:t>ACK</a:t>
            </a:r>
            <a:r>
              <a:rPr lang="zh-CN" altLang="zh-CN" dirty="0"/>
              <a:t>置</a:t>
            </a:r>
            <a:r>
              <a:rPr lang="en-US" altLang="zh-CN" dirty="0"/>
              <a:t>1</a:t>
            </a:r>
            <a:r>
              <a:rPr lang="zh-CN" altLang="zh-CN" dirty="0"/>
              <a:t>，重复已发送过的确认号为</a:t>
            </a:r>
            <a:r>
              <a:rPr lang="en-US" altLang="zh-CN" dirty="0"/>
              <a:t> u+1</a:t>
            </a:r>
            <a:r>
              <a:rPr lang="zh-CN" altLang="zh-CN" dirty="0"/>
              <a:t>，进入</a:t>
            </a:r>
            <a:r>
              <a:rPr lang="en-US" altLang="zh-CN" dirty="0"/>
              <a:t>LAST-ACK (</a:t>
            </a:r>
            <a:r>
              <a:rPr lang="zh-CN" altLang="zh-CN" dirty="0"/>
              <a:t>最后确认</a:t>
            </a:r>
            <a:r>
              <a:rPr lang="en-US" altLang="zh-CN" dirty="0"/>
              <a:t>) </a:t>
            </a:r>
            <a:r>
              <a:rPr lang="zh-CN" altLang="zh-CN" dirty="0"/>
              <a:t>状态</a:t>
            </a:r>
            <a:r>
              <a:rPr lang="en-US" altLang="zh-CN" dirty="0"/>
              <a:t> </a:t>
            </a:r>
            <a:endParaRPr lang="zh-CN" altLang="zh-CN" dirty="0"/>
          </a:p>
          <a:p>
            <a:r>
              <a:rPr lang="en-US" altLang="zh-CN" dirty="0"/>
              <a:t>5</a:t>
            </a:r>
            <a:r>
              <a:rPr lang="zh-CN" altLang="zh-CN" dirty="0"/>
              <a:t>）</a:t>
            </a:r>
            <a:r>
              <a:rPr lang="en-US" altLang="zh-CN" dirty="0"/>
              <a:t>A</a:t>
            </a:r>
            <a:r>
              <a:rPr lang="zh-CN" altLang="zh-CN" dirty="0"/>
              <a:t>收到</a:t>
            </a:r>
            <a:r>
              <a:rPr lang="en-US" altLang="zh-CN" dirty="0"/>
              <a:t>B</a:t>
            </a:r>
            <a:r>
              <a:rPr lang="zh-CN" altLang="zh-CN" dirty="0"/>
              <a:t>的连接释放报文段后，回复确认，该确认报文段首部的</a:t>
            </a:r>
            <a:r>
              <a:rPr lang="en-US" altLang="zh-CN" dirty="0"/>
              <a:t>ACK</a:t>
            </a:r>
            <a:r>
              <a:rPr lang="zh-CN" altLang="zh-CN" dirty="0"/>
              <a:t>置</a:t>
            </a:r>
            <a:r>
              <a:rPr lang="en-US" altLang="zh-CN" dirty="0"/>
              <a:t>1</a:t>
            </a:r>
            <a:r>
              <a:rPr lang="zh-CN" altLang="zh-CN" dirty="0"/>
              <a:t>，序号为</a:t>
            </a:r>
            <a:r>
              <a:rPr lang="en-US" altLang="zh-CN" dirty="0"/>
              <a:t>u+1</a:t>
            </a:r>
            <a:r>
              <a:rPr lang="zh-CN" altLang="zh-CN" dirty="0"/>
              <a:t>，确认号为</a:t>
            </a:r>
            <a:r>
              <a:rPr lang="en-US" altLang="zh-CN" dirty="0"/>
              <a:t>w+1</a:t>
            </a:r>
            <a:r>
              <a:rPr lang="zh-CN" altLang="zh-CN" dirty="0"/>
              <a:t>，因为前面发送过的</a:t>
            </a:r>
            <a:r>
              <a:rPr lang="en-US" altLang="zh-CN" dirty="0"/>
              <a:t>FIN</a:t>
            </a:r>
            <a:r>
              <a:rPr lang="zh-CN" altLang="zh-CN" dirty="0"/>
              <a:t>报文段要消耗掉一个序号，随后进入</a:t>
            </a:r>
            <a:r>
              <a:rPr lang="en-US" altLang="zh-CN" dirty="0"/>
              <a:t>TIME-WAIT (</a:t>
            </a:r>
            <a:r>
              <a:rPr lang="zh-CN" altLang="zh-CN" dirty="0"/>
              <a:t>时间等待</a:t>
            </a:r>
            <a:r>
              <a:rPr lang="en-US" altLang="zh-CN" dirty="0"/>
              <a:t>) </a:t>
            </a:r>
            <a:r>
              <a:rPr lang="zh-CN" altLang="zh-CN" dirty="0"/>
              <a:t>状态。</a:t>
            </a:r>
          </a:p>
          <a:p>
            <a:r>
              <a:rPr lang="en-US" altLang="zh-CN" dirty="0"/>
              <a:t>6</a:t>
            </a:r>
            <a:r>
              <a:rPr lang="zh-CN" altLang="zh-CN" dirty="0"/>
              <a:t>）</a:t>
            </a:r>
            <a:r>
              <a:rPr lang="en-US" altLang="zh-CN" dirty="0"/>
              <a:t>B</a:t>
            </a:r>
            <a:r>
              <a:rPr lang="zh-CN" altLang="zh-CN" dirty="0"/>
              <a:t>收到</a:t>
            </a:r>
            <a:r>
              <a:rPr lang="en-US" altLang="zh-CN" dirty="0"/>
              <a:t>A</a:t>
            </a:r>
            <a:r>
              <a:rPr lang="zh-CN" altLang="zh-CN" dirty="0"/>
              <a:t>的确认后，释放</a:t>
            </a:r>
            <a:r>
              <a:rPr lang="en-US" altLang="zh-CN" dirty="0"/>
              <a:t>TCP sock</a:t>
            </a:r>
            <a:r>
              <a:rPr lang="zh-CN" altLang="zh-CN" dirty="0"/>
              <a:t>，进入</a:t>
            </a:r>
            <a:r>
              <a:rPr lang="en-US" altLang="zh-CN" dirty="0"/>
              <a:t>CLOSED</a:t>
            </a:r>
            <a:r>
              <a:rPr lang="zh-CN" altLang="zh-CN" dirty="0"/>
              <a:t>状态。释放子</a:t>
            </a:r>
            <a:r>
              <a:rPr lang="en-US" altLang="zh-CN" dirty="0"/>
              <a:t>sock</a:t>
            </a:r>
            <a:r>
              <a:rPr lang="zh-CN" altLang="zh-CN" dirty="0"/>
              <a:t>。</a:t>
            </a:r>
          </a:p>
          <a:p>
            <a:r>
              <a:rPr lang="en-US" altLang="zh-CN" dirty="0"/>
              <a:t>7</a:t>
            </a:r>
            <a:r>
              <a:rPr lang="zh-CN" altLang="zh-CN" dirty="0"/>
              <a:t>）</a:t>
            </a:r>
            <a:r>
              <a:rPr lang="en-US" altLang="zh-CN" dirty="0"/>
              <a:t>A</a:t>
            </a:r>
            <a:r>
              <a:rPr lang="zh-CN" altLang="zh-CN" dirty="0"/>
              <a:t>必须经过时间等待计时器</a:t>
            </a:r>
            <a:r>
              <a:rPr lang="en-US" altLang="zh-CN" dirty="0"/>
              <a:t>(TIME-WAIT timer) </a:t>
            </a:r>
            <a:r>
              <a:rPr lang="zh-CN" altLang="zh-CN" dirty="0"/>
              <a:t>设置的时间</a:t>
            </a:r>
            <a:r>
              <a:rPr lang="en-US" altLang="zh-CN" dirty="0"/>
              <a:t>2MSL</a:t>
            </a:r>
            <a:r>
              <a:rPr lang="zh-CN" altLang="zh-CN" dirty="0"/>
              <a:t>后，进入</a:t>
            </a:r>
            <a:r>
              <a:rPr lang="en-US" altLang="zh-CN" dirty="0"/>
              <a:t>CLOSED</a:t>
            </a:r>
            <a:r>
              <a:rPr lang="zh-CN" altLang="zh-CN" dirty="0"/>
              <a:t>状态。释放</a:t>
            </a:r>
            <a:r>
              <a:rPr lang="en-US" altLang="zh-CN" dirty="0"/>
              <a:t>TCP sock</a:t>
            </a:r>
            <a:r>
              <a:rPr lang="zh-CN" altLang="zh-CN" dirty="0"/>
              <a:t>。</a:t>
            </a:r>
          </a:p>
          <a:p>
            <a:endParaRPr lang="zh-CN" altLang="en-US" dirty="0"/>
          </a:p>
        </p:txBody>
      </p:sp>
      <p:pic>
        <p:nvPicPr>
          <p:cNvPr id="5" name="图片 4">
            <a:extLst>
              <a:ext uri="{FF2B5EF4-FFF2-40B4-BE49-F238E27FC236}">
                <a16:creationId xmlns:a16="http://schemas.microsoft.com/office/drawing/2014/main" id="{F4AFA688-533E-43F5-A797-0481516E06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8099" y="1908984"/>
            <a:ext cx="5895235" cy="4169092"/>
          </a:xfrm>
          <a:prstGeom prst="rect">
            <a:avLst/>
          </a:prstGeom>
          <a:noFill/>
        </p:spPr>
      </p:pic>
    </p:spTree>
    <p:extLst>
      <p:ext uri="{BB962C8B-B14F-4D97-AF65-F5344CB8AC3E}">
        <p14:creationId xmlns:p14="http://schemas.microsoft.com/office/powerpoint/2010/main" val="2198786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43CE4-C3A7-4104-AF4C-AF4F8F348B63}"/>
              </a:ext>
            </a:extLst>
          </p:cNvPr>
          <p:cNvSpPr>
            <a:spLocks noGrp="1"/>
          </p:cNvSpPr>
          <p:nvPr>
            <p:ph type="title"/>
          </p:nvPr>
        </p:nvSpPr>
        <p:spPr/>
        <p:txBody>
          <a:bodyPr/>
          <a:lstStyle/>
          <a:p>
            <a:r>
              <a:rPr lang="en-US" altLang="zh-CN" dirty="0"/>
              <a:t>Lab11 </a:t>
            </a:r>
            <a:r>
              <a:rPr lang="zh-CN" altLang="en-US" dirty="0"/>
              <a:t>网络传输一</a:t>
            </a:r>
          </a:p>
        </p:txBody>
      </p:sp>
      <p:sp>
        <p:nvSpPr>
          <p:cNvPr id="3" name="内容占位符 2">
            <a:extLst>
              <a:ext uri="{FF2B5EF4-FFF2-40B4-BE49-F238E27FC236}">
                <a16:creationId xmlns:a16="http://schemas.microsoft.com/office/drawing/2014/main" id="{FA7B8D78-134D-4971-96E5-4899F72E0FAE}"/>
              </a:ext>
            </a:extLst>
          </p:cNvPr>
          <p:cNvSpPr>
            <a:spLocks noGrp="1"/>
          </p:cNvSpPr>
          <p:nvPr>
            <p:ph idx="1"/>
          </p:nvPr>
        </p:nvSpPr>
        <p:spPr>
          <a:xfrm>
            <a:off x="705590" y="1646518"/>
            <a:ext cx="6753754" cy="5211482"/>
          </a:xfrm>
        </p:spPr>
        <p:txBody>
          <a:bodyPr>
            <a:normAutofit fontScale="85000" lnSpcReduction="10000"/>
          </a:bodyPr>
          <a:lstStyle/>
          <a:p>
            <a:r>
              <a:rPr lang="zh-CN" altLang="en-US" dirty="0"/>
              <a:t>设计过程：</a:t>
            </a:r>
            <a:endParaRPr lang="en-US" altLang="zh-CN" dirty="0"/>
          </a:p>
          <a:p>
            <a:r>
              <a:rPr lang="zh-CN" altLang="zh-CN" dirty="0"/>
              <a:t>当收到一个</a:t>
            </a:r>
            <a:r>
              <a:rPr lang="en-US" altLang="zh-CN" dirty="0"/>
              <a:t>TCP</a:t>
            </a:r>
            <a:r>
              <a:rPr lang="zh-CN" altLang="zh-CN" dirty="0"/>
              <a:t>包时，首先需要检测：</a:t>
            </a:r>
            <a:r>
              <a:rPr lang="en-US" altLang="zh-CN" dirty="0"/>
              <a:t>1</a:t>
            </a:r>
            <a:r>
              <a:rPr lang="zh-CN" altLang="zh-CN" dirty="0"/>
              <a:t>）该包是否为空包 </a:t>
            </a:r>
            <a:r>
              <a:rPr lang="en-US" altLang="zh-CN" dirty="0"/>
              <a:t>2</a:t>
            </a:r>
            <a:r>
              <a:rPr lang="zh-CN" altLang="zh-CN" dirty="0"/>
              <a:t>）该包校验和是否正确，如果有一个检测不通过就丢弃该包。</a:t>
            </a:r>
          </a:p>
          <a:p>
            <a:endParaRPr lang="en-US" altLang="zh-CN" dirty="0"/>
          </a:p>
          <a:p>
            <a:r>
              <a:rPr lang="en-US" altLang="zh-CN" dirty="0"/>
              <a:t>CLOSED</a:t>
            </a:r>
            <a:r>
              <a:rPr lang="zh-CN" altLang="zh-CN" dirty="0"/>
              <a:t>：无论收到什么数据包，该状态下都不应</a:t>
            </a:r>
            <a:r>
              <a:rPr lang="zh-CN" altLang="en-US" dirty="0"/>
              <a:t>响</a:t>
            </a:r>
            <a:r>
              <a:rPr lang="zh-CN" altLang="zh-CN" dirty="0"/>
              <a:t>应，向发信方返回</a:t>
            </a:r>
            <a:r>
              <a:rPr lang="en-US" altLang="zh-CN" dirty="0"/>
              <a:t>RST</a:t>
            </a:r>
            <a:r>
              <a:rPr lang="zh-CN" altLang="zh-CN" dirty="0"/>
              <a:t>报文。</a:t>
            </a:r>
          </a:p>
          <a:p>
            <a:r>
              <a:rPr lang="en-US" altLang="zh-CN" dirty="0"/>
              <a:t>LISTEN</a:t>
            </a:r>
            <a:r>
              <a:rPr lang="zh-CN" altLang="zh-CN" dirty="0"/>
              <a:t>：监听状态下，如果收到的包不是</a:t>
            </a:r>
            <a:r>
              <a:rPr lang="en-US" altLang="zh-CN" dirty="0"/>
              <a:t>SYN</a:t>
            </a:r>
            <a:r>
              <a:rPr lang="zh-CN" altLang="zh-CN" dirty="0"/>
              <a:t>，就返回</a:t>
            </a:r>
            <a:r>
              <a:rPr lang="en-US" altLang="zh-CN" dirty="0"/>
              <a:t>RST</a:t>
            </a:r>
            <a:r>
              <a:rPr lang="zh-CN" altLang="zh-CN" dirty="0"/>
              <a:t>。</a:t>
            </a:r>
          </a:p>
          <a:p>
            <a:r>
              <a:rPr lang="en-US" altLang="zh-CN" dirty="0"/>
              <a:t>        </a:t>
            </a:r>
            <a:r>
              <a:rPr lang="zh-CN" altLang="zh-CN" dirty="0"/>
              <a:t>如果是</a:t>
            </a:r>
            <a:r>
              <a:rPr lang="en-US" altLang="zh-CN" dirty="0"/>
              <a:t>SYN</a:t>
            </a:r>
            <a:r>
              <a:rPr lang="zh-CN" altLang="zh-CN" dirty="0"/>
              <a:t>，就准备连接：新建一个子</a:t>
            </a:r>
            <a:r>
              <a:rPr lang="en-US" altLang="zh-CN" dirty="0"/>
              <a:t>sock</a:t>
            </a:r>
            <a:r>
              <a:rPr lang="zh-CN" altLang="zh-CN" dirty="0"/>
              <a:t>，初始化好相应项（四元项），将此</a:t>
            </a:r>
            <a:r>
              <a:rPr lang="en-US" altLang="zh-CN" dirty="0"/>
              <a:t>sock</a:t>
            </a:r>
            <a:r>
              <a:rPr lang="zh-CN" altLang="zh-CN" dirty="0"/>
              <a:t>添加到父</a:t>
            </a:r>
            <a:r>
              <a:rPr lang="en-US" altLang="zh-CN" dirty="0"/>
              <a:t>sock</a:t>
            </a:r>
            <a:r>
              <a:rPr lang="zh-CN" altLang="zh-CN" dirty="0"/>
              <a:t>的</a:t>
            </a:r>
            <a:r>
              <a:rPr lang="en-US" altLang="zh-CN" dirty="0" err="1"/>
              <a:t>listen_queue</a:t>
            </a:r>
            <a:r>
              <a:rPr lang="zh-CN" altLang="zh-CN" dirty="0"/>
              <a:t>中，表示子</a:t>
            </a:r>
            <a:r>
              <a:rPr lang="en-US" altLang="zh-CN" dirty="0"/>
              <a:t>sock</a:t>
            </a:r>
            <a:r>
              <a:rPr lang="zh-CN" altLang="zh-CN" dirty="0"/>
              <a:t>还在等待建立连接，将子</a:t>
            </a:r>
            <a:r>
              <a:rPr lang="en-US" altLang="zh-CN" dirty="0"/>
              <a:t>sock</a:t>
            </a:r>
            <a:r>
              <a:rPr lang="zh-CN" altLang="zh-CN" dirty="0"/>
              <a:t>状态设置为</a:t>
            </a:r>
            <a:r>
              <a:rPr lang="en-US" altLang="zh-CN" dirty="0"/>
              <a:t>SYN_RECV</a:t>
            </a:r>
            <a:r>
              <a:rPr lang="zh-CN" altLang="zh-CN" dirty="0"/>
              <a:t>，发送</a:t>
            </a:r>
            <a:r>
              <a:rPr lang="en-US" altLang="zh-CN" dirty="0"/>
              <a:t>SYN|ACK</a:t>
            </a:r>
            <a:r>
              <a:rPr lang="zh-CN" altLang="zh-CN" dirty="0"/>
              <a:t>报文，调用</a:t>
            </a:r>
            <a:r>
              <a:rPr lang="en-US" altLang="zh-CN" dirty="0" err="1"/>
              <a:t>tcp_hash</a:t>
            </a:r>
            <a:r>
              <a:rPr lang="zh-CN" altLang="zh-CN" dirty="0"/>
              <a:t>将子</a:t>
            </a:r>
            <a:r>
              <a:rPr lang="en-US" altLang="zh-CN" dirty="0"/>
              <a:t>sock</a:t>
            </a:r>
            <a:r>
              <a:rPr lang="zh-CN" altLang="zh-CN" dirty="0"/>
              <a:t>加入对应的哈希链表。</a:t>
            </a:r>
          </a:p>
          <a:p>
            <a:r>
              <a:rPr lang="en-US" altLang="zh-CN" dirty="0"/>
              <a:t>SYN_SENT</a:t>
            </a:r>
            <a:r>
              <a:rPr lang="zh-CN" altLang="zh-CN" dirty="0"/>
              <a:t>：正常情况下，会收到</a:t>
            </a:r>
            <a:r>
              <a:rPr lang="en-US" altLang="zh-CN" dirty="0"/>
              <a:t>SYN|ACK</a:t>
            </a:r>
            <a:r>
              <a:rPr lang="zh-CN" altLang="zh-CN" dirty="0"/>
              <a:t>的包：此时需要修改状态为</a:t>
            </a:r>
            <a:r>
              <a:rPr lang="en-US" altLang="zh-CN" dirty="0"/>
              <a:t>ESTABLISHED</a:t>
            </a:r>
            <a:r>
              <a:rPr lang="zh-CN" altLang="zh-CN" dirty="0"/>
              <a:t>，并且发送</a:t>
            </a:r>
            <a:r>
              <a:rPr lang="en-US" altLang="zh-CN" dirty="0"/>
              <a:t>ACK</a:t>
            </a:r>
            <a:r>
              <a:rPr lang="zh-CN" altLang="zh-CN" dirty="0"/>
              <a:t>报文，随后调用</a:t>
            </a:r>
            <a:r>
              <a:rPr lang="en-US" altLang="zh-CN" dirty="0" err="1"/>
              <a:t>wake_up</a:t>
            </a:r>
            <a:r>
              <a:rPr lang="zh-CN" altLang="zh-CN" dirty="0"/>
              <a:t>唤醒在</a:t>
            </a:r>
            <a:r>
              <a:rPr lang="en-US" altLang="zh-CN" dirty="0" err="1"/>
              <a:t>tcp_sock_connect</a:t>
            </a:r>
            <a:r>
              <a:rPr lang="zh-CN" altLang="zh-CN" dirty="0"/>
              <a:t>等待连接握手成功的</a:t>
            </a:r>
            <a:r>
              <a:rPr lang="en-US" altLang="zh-CN" dirty="0"/>
              <a:t>TCP sock</a:t>
            </a:r>
            <a:r>
              <a:rPr lang="zh-CN" altLang="zh-CN" dirty="0"/>
              <a:t>。</a:t>
            </a:r>
          </a:p>
          <a:p>
            <a:r>
              <a:rPr lang="en-US" altLang="zh-CN" dirty="0"/>
              <a:t>        </a:t>
            </a:r>
            <a:r>
              <a:rPr lang="zh-CN" altLang="zh-CN" dirty="0"/>
              <a:t>异常情况下，就返回</a:t>
            </a:r>
            <a:r>
              <a:rPr lang="en-US" altLang="zh-CN" dirty="0"/>
              <a:t>RST</a:t>
            </a:r>
            <a:r>
              <a:rPr lang="zh-CN" altLang="zh-CN" dirty="0"/>
              <a:t>报文，退出。</a:t>
            </a:r>
          </a:p>
          <a:p>
            <a:r>
              <a:rPr lang="zh-CN" altLang="zh-CN" dirty="0"/>
              <a:t>接收到</a:t>
            </a:r>
            <a:r>
              <a:rPr lang="en-US" altLang="zh-CN" dirty="0"/>
              <a:t>RST</a:t>
            </a:r>
            <a:r>
              <a:rPr lang="zh-CN" altLang="zh-CN" dirty="0"/>
              <a:t>报文：调用</a:t>
            </a:r>
            <a:r>
              <a:rPr lang="en-US" altLang="zh-CN" dirty="0" err="1"/>
              <a:t>tcp_sock_close</a:t>
            </a:r>
            <a:r>
              <a:rPr lang="zh-CN" altLang="zh-CN" dirty="0"/>
              <a:t>关闭连接，释放</a:t>
            </a:r>
            <a:r>
              <a:rPr lang="en-US" altLang="zh-CN" dirty="0"/>
              <a:t>sock</a:t>
            </a:r>
            <a:r>
              <a:rPr lang="zh-CN" altLang="zh-CN" dirty="0"/>
              <a:t>。</a:t>
            </a:r>
            <a:endParaRPr lang="zh-CN" altLang="en-US" dirty="0"/>
          </a:p>
        </p:txBody>
      </p:sp>
      <p:pic>
        <p:nvPicPr>
          <p:cNvPr id="6" name="图片 5">
            <a:extLst>
              <a:ext uri="{FF2B5EF4-FFF2-40B4-BE49-F238E27FC236}">
                <a16:creationId xmlns:a16="http://schemas.microsoft.com/office/drawing/2014/main" id="{BAEA6F77-FC77-4BBA-9480-6DB091F13C1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5297" y="1524740"/>
            <a:ext cx="4935855" cy="3131185"/>
          </a:xfrm>
          <a:prstGeom prst="rect">
            <a:avLst/>
          </a:prstGeom>
          <a:noFill/>
        </p:spPr>
      </p:pic>
    </p:spTree>
    <p:extLst>
      <p:ext uri="{BB962C8B-B14F-4D97-AF65-F5344CB8AC3E}">
        <p14:creationId xmlns:p14="http://schemas.microsoft.com/office/powerpoint/2010/main" val="3543511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43CE4-C3A7-4104-AF4C-AF4F8F348B63}"/>
              </a:ext>
            </a:extLst>
          </p:cNvPr>
          <p:cNvSpPr>
            <a:spLocks noGrp="1"/>
          </p:cNvSpPr>
          <p:nvPr>
            <p:ph type="title"/>
          </p:nvPr>
        </p:nvSpPr>
        <p:spPr/>
        <p:txBody>
          <a:bodyPr/>
          <a:lstStyle/>
          <a:p>
            <a:r>
              <a:rPr lang="en-US" altLang="zh-CN" dirty="0"/>
              <a:t>Lab11 </a:t>
            </a:r>
            <a:r>
              <a:rPr lang="zh-CN" altLang="en-US" dirty="0"/>
              <a:t>网络传输一</a:t>
            </a:r>
          </a:p>
        </p:txBody>
      </p:sp>
      <p:sp>
        <p:nvSpPr>
          <p:cNvPr id="3" name="内容占位符 2">
            <a:extLst>
              <a:ext uri="{FF2B5EF4-FFF2-40B4-BE49-F238E27FC236}">
                <a16:creationId xmlns:a16="http://schemas.microsoft.com/office/drawing/2014/main" id="{FA7B8D78-134D-4971-96E5-4899F72E0FAE}"/>
              </a:ext>
            </a:extLst>
          </p:cNvPr>
          <p:cNvSpPr>
            <a:spLocks noGrp="1"/>
          </p:cNvSpPr>
          <p:nvPr>
            <p:ph idx="1"/>
          </p:nvPr>
        </p:nvSpPr>
        <p:spPr>
          <a:xfrm>
            <a:off x="705590" y="1646518"/>
            <a:ext cx="6753754" cy="5211482"/>
          </a:xfrm>
        </p:spPr>
        <p:txBody>
          <a:bodyPr>
            <a:normAutofit fontScale="70000" lnSpcReduction="20000"/>
          </a:bodyPr>
          <a:lstStyle/>
          <a:p>
            <a:r>
              <a:rPr lang="zh-CN" altLang="en-US" dirty="0"/>
              <a:t>设计过程：</a:t>
            </a:r>
            <a:endParaRPr lang="en-US" altLang="zh-CN" dirty="0"/>
          </a:p>
          <a:p>
            <a:r>
              <a:rPr lang="en-US" altLang="zh-CN" dirty="0"/>
              <a:t>SYN_RECV</a:t>
            </a:r>
            <a:r>
              <a:rPr lang="zh-CN" altLang="zh-CN" dirty="0"/>
              <a:t>：如果收到的包是</a:t>
            </a:r>
            <a:r>
              <a:rPr lang="en-US" altLang="zh-CN" dirty="0"/>
              <a:t>ACK</a:t>
            </a:r>
            <a:r>
              <a:rPr lang="zh-CN" altLang="zh-CN" dirty="0"/>
              <a:t>，说明三次握手的第三次完成，连接建立，将子</a:t>
            </a:r>
            <a:r>
              <a:rPr lang="en-US" altLang="zh-CN" dirty="0"/>
              <a:t>sock</a:t>
            </a:r>
            <a:r>
              <a:rPr lang="zh-CN" altLang="zh-CN" dirty="0"/>
              <a:t>从父</a:t>
            </a:r>
            <a:r>
              <a:rPr lang="en-US" altLang="zh-CN" dirty="0"/>
              <a:t>sock</a:t>
            </a:r>
            <a:r>
              <a:rPr lang="zh-CN" altLang="zh-CN" dirty="0"/>
              <a:t>的</a:t>
            </a:r>
            <a:r>
              <a:rPr lang="en-US" altLang="zh-CN" dirty="0" err="1"/>
              <a:t>listen_queue</a:t>
            </a:r>
            <a:r>
              <a:rPr lang="zh-CN" altLang="zh-CN" dirty="0"/>
              <a:t>中删除，加入到</a:t>
            </a:r>
            <a:r>
              <a:rPr lang="en-US" altLang="zh-CN" dirty="0" err="1"/>
              <a:t>accept_queue</a:t>
            </a:r>
            <a:r>
              <a:rPr lang="zh-CN" altLang="zh-CN" dirty="0"/>
              <a:t>中，设置状态为</a:t>
            </a:r>
            <a:r>
              <a:rPr lang="en-US" altLang="zh-CN" dirty="0"/>
              <a:t>ESTABLISHED</a:t>
            </a:r>
            <a:r>
              <a:rPr lang="zh-CN" altLang="zh-CN" dirty="0"/>
              <a:t>，随后调用</a:t>
            </a:r>
            <a:r>
              <a:rPr lang="en-US" altLang="zh-CN" dirty="0" err="1"/>
              <a:t>wake_up</a:t>
            </a:r>
            <a:r>
              <a:rPr lang="zh-CN" altLang="zh-CN" dirty="0"/>
              <a:t>唤醒因</a:t>
            </a:r>
            <a:r>
              <a:rPr lang="en-US" altLang="zh-CN" dirty="0" err="1"/>
              <a:t>tcp_sock_accept</a:t>
            </a:r>
            <a:r>
              <a:rPr lang="zh-CN" altLang="zh-CN" dirty="0"/>
              <a:t>而等待新连接三次握手完成的父</a:t>
            </a:r>
            <a:r>
              <a:rPr lang="en-US" altLang="zh-CN" dirty="0"/>
              <a:t>sock</a:t>
            </a:r>
            <a:r>
              <a:rPr lang="zh-CN" altLang="zh-CN" dirty="0"/>
              <a:t>。</a:t>
            </a:r>
          </a:p>
          <a:p>
            <a:r>
              <a:rPr lang="en-US" altLang="zh-CN" dirty="0"/>
              <a:t>ESTABLISHED:  </a:t>
            </a:r>
            <a:r>
              <a:rPr lang="zh-CN" altLang="zh-CN" dirty="0"/>
              <a:t>调用</a:t>
            </a:r>
            <a:r>
              <a:rPr lang="en-US" altLang="zh-CN" dirty="0" err="1"/>
              <a:t>tcp_update_window_safe</a:t>
            </a:r>
            <a:r>
              <a:rPr lang="zh-CN" altLang="zh-CN" dirty="0"/>
              <a:t>更新接收窗口。如果是</a:t>
            </a:r>
            <a:r>
              <a:rPr lang="en-US" altLang="zh-CN" dirty="0"/>
              <a:t>FIN</a:t>
            </a:r>
            <a:r>
              <a:rPr lang="zh-CN" altLang="zh-CN" dirty="0"/>
              <a:t>包，将状态转换至</a:t>
            </a:r>
            <a:r>
              <a:rPr lang="en-US" altLang="zh-CN" dirty="0"/>
              <a:t>CLOSE_WAIT</a:t>
            </a:r>
            <a:r>
              <a:rPr lang="zh-CN" altLang="zh-CN" dirty="0"/>
              <a:t>，随后发送</a:t>
            </a:r>
            <a:r>
              <a:rPr lang="en-US" altLang="zh-CN" dirty="0"/>
              <a:t>ACK</a:t>
            </a:r>
            <a:r>
              <a:rPr lang="zh-CN" altLang="zh-CN" dirty="0"/>
              <a:t>报文。如果需要主动结束连接，需要调用</a:t>
            </a:r>
            <a:r>
              <a:rPr lang="en-US" altLang="zh-CN" dirty="0" err="1"/>
              <a:t>tcp_sock_close</a:t>
            </a:r>
            <a:r>
              <a:rPr lang="zh-CN" altLang="zh-CN" dirty="0"/>
              <a:t>，会发送</a:t>
            </a:r>
            <a:r>
              <a:rPr lang="en-US" altLang="zh-CN" dirty="0"/>
              <a:t>FIN|ACK</a:t>
            </a:r>
            <a:r>
              <a:rPr lang="zh-CN" altLang="zh-CN" dirty="0"/>
              <a:t>，设置</a:t>
            </a:r>
            <a:r>
              <a:rPr lang="en-US" altLang="zh-CN" dirty="0"/>
              <a:t>sock</a:t>
            </a:r>
            <a:r>
              <a:rPr lang="zh-CN" altLang="zh-CN" dirty="0"/>
              <a:t>状态为</a:t>
            </a:r>
            <a:r>
              <a:rPr lang="en-US" altLang="zh-CN" dirty="0"/>
              <a:t>FIN_WAIT_1</a:t>
            </a:r>
            <a:r>
              <a:rPr lang="zh-CN" altLang="zh-CN" dirty="0"/>
              <a:t>。</a:t>
            </a:r>
          </a:p>
          <a:p>
            <a:r>
              <a:rPr lang="en-US" altLang="zh-CN" dirty="0"/>
              <a:t>CLOSE_WAIT</a:t>
            </a:r>
            <a:r>
              <a:rPr lang="zh-CN" altLang="zh-CN" dirty="0"/>
              <a:t>：该步没有特殊的应对函数。但是当状态处于</a:t>
            </a:r>
            <a:r>
              <a:rPr lang="en-US" altLang="zh-CN" dirty="0"/>
              <a:t>CLOSE_WAIT</a:t>
            </a:r>
            <a:r>
              <a:rPr lang="zh-CN" altLang="zh-CN" dirty="0"/>
              <a:t>时，说明对端连接已经半结束，本端在处理好所有事物后，需要主动调用</a:t>
            </a:r>
            <a:r>
              <a:rPr lang="en-US" altLang="zh-CN" dirty="0" err="1"/>
              <a:t>tcp_sock_close</a:t>
            </a:r>
            <a:r>
              <a:rPr lang="zh-CN" altLang="zh-CN" dirty="0"/>
              <a:t>关闭连接，状态将跳转至</a:t>
            </a:r>
            <a:r>
              <a:rPr lang="en-US" altLang="zh-CN" dirty="0"/>
              <a:t>LAST_ACK</a:t>
            </a:r>
            <a:r>
              <a:rPr lang="zh-CN" altLang="zh-CN" dirty="0"/>
              <a:t>。</a:t>
            </a:r>
          </a:p>
          <a:p>
            <a:r>
              <a:rPr lang="en-US" altLang="zh-CN" dirty="0"/>
              <a:t>LAST_ACK</a:t>
            </a:r>
            <a:r>
              <a:rPr lang="zh-CN" altLang="zh-CN" dirty="0"/>
              <a:t>：如果接收到</a:t>
            </a:r>
            <a:r>
              <a:rPr lang="en-US" altLang="zh-CN" dirty="0"/>
              <a:t>ACK</a:t>
            </a:r>
            <a:r>
              <a:rPr lang="zh-CN" altLang="zh-CN" dirty="0"/>
              <a:t>包，将状态设置为</a:t>
            </a:r>
            <a:r>
              <a:rPr lang="en-US" altLang="zh-CN" dirty="0"/>
              <a:t>CLOSED</a:t>
            </a:r>
            <a:r>
              <a:rPr lang="zh-CN" altLang="zh-CN" dirty="0"/>
              <a:t>，连接关闭，调用</a:t>
            </a:r>
            <a:r>
              <a:rPr lang="en-US" altLang="zh-CN" dirty="0" err="1"/>
              <a:t>tcp_unhash</a:t>
            </a:r>
            <a:r>
              <a:rPr lang="zh-CN" altLang="zh-CN" dirty="0"/>
              <a:t>将</a:t>
            </a:r>
            <a:r>
              <a:rPr lang="en-US" altLang="zh-CN" dirty="0"/>
              <a:t>sock</a:t>
            </a:r>
            <a:r>
              <a:rPr lang="zh-CN" altLang="zh-CN" dirty="0"/>
              <a:t>去哈希，连接被动结束。 </a:t>
            </a:r>
          </a:p>
          <a:p>
            <a:r>
              <a:rPr lang="en-US" altLang="zh-CN" dirty="0"/>
              <a:t>FIN_WAIT_1</a:t>
            </a:r>
            <a:r>
              <a:rPr lang="zh-CN" altLang="zh-CN" dirty="0"/>
              <a:t>：如果收到单纯的</a:t>
            </a:r>
            <a:r>
              <a:rPr lang="en-US" altLang="zh-CN" dirty="0"/>
              <a:t>ACK</a:t>
            </a:r>
            <a:r>
              <a:rPr lang="zh-CN" altLang="zh-CN" dirty="0"/>
              <a:t>包，就跳转状态至</a:t>
            </a:r>
            <a:r>
              <a:rPr lang="en-US" altLang="zh-CN" dirty="0"/>
              <a:t>FIN_WAIT_2</a:t>
            </a:r>
            <a:r>
              <a:rPr lang="zh-CN" altLang="zh-CN" dirty="0"/>
              <a:t>。如果收到</a:t>
            </a:r>
            <a:r>
              <a:rPr lang="en-US" altLang="zh-CN" dirty="0"/>
              <a:t>FIN|ACK</a:t>
            </a:r>
            <a:r>
              <a:rPr lang="zh-CN" altLang="zh-CN" dirty="0"/>
              <a:t>包，就跳转到</a:t>
            </a:r>
            <a:r>
              <a:rPr lang="en-US" altLang="zh-CN" dirty="0"/>
              <a:t>CLOSING</a:t>
            </a:r>
            <a:r>
              <a:rPr lang="zh-CN" altLang="zh-CN" dirty="0"/>
              <a:t>状态，并发送</a:t>
            </a:r>
            <a:r>
              <a:rPr lang="en-US" altLang="zh-CN" dirty="0"/>
              <a:t>ACK</a:t>
            </a:r>
            <a:r>
              <a:rPr lang="zh-CN" altLang="zh-CN" dirty="0"/>
              <a:t>包。</a:t>
            </a:r>
          </a:p>
          <a:p>
            <a:r>
              <a:rPr lang="en-US" altLang="zh-CN" dirty="0"/>
              <a:t>FIN_WAIT_2</a:t>
            </a:r>
            <a:r>
              <a:rPr lang="zh-CN" altLang="zh-CN" dirty="0"/>
              <a:t>：如果收到</a:t>
            </a:r>
            <a:r>
              <a:rPr lang="en-US" altLang="zh-CN" dirty="0"/>
              <a:t>FIN</a:t>
            </a:r>
            <a:r>
              <a:rPr lang="zh-CN" altLang="zh-CN" dirty="0"/>
              <a:t>包，就跳转状态为</a:t>
            </a:r>
            <a:r>
              <a:rPr lang="en-US" altLang="zh-CN" dirty="0"/>
              <a:t>TIME_WAIT</a:t>
            </a:r>
            <a:r>
              <a:rPr lang="zh-CN" altLang="zh-CN" dirty="0"/>
              <a:t>，设置</a:t>
            </a:r>
            <a:r>
              <a:rPr lang="en-US" altLang="zh-CN" dirty="0" err="1"/>
              <a:t>timewait</a:t>
            </a:r>
            <a:r>
              <a:rPr lang="zh-CN" altLang="zh-CN" dirty="0"/>
              <a:t>计时器，发送</a:t>
            </a:r>
            <a:r>
              <a:rPr lang="en-US" altLang="zh-CN" dirty="0"/>
              <a:t>ACK</a:t>
            </a:r>
            <a:r>
              <a:rPr lang="zh-CN" altLang="zh-CN" dirty="0"/>
              <a:t>包，</a:t>
            </a:r>
            <a:r>
              <a:rPr lang="en-US" altLang="zh-CN" dirty="0" err="1"/>
              <a:t>tcp_unhash</a:t>
            </a:r>
            <a:r>
              <a:rPr lang="zh-CN" altLang="zh-CN" dirty="0"/>
              <a:t>将</a:t>
            </a:r>
            <a:r>
              <a:rPr lang="en-US" altLang="zh-CN" dirty="0"/>
              <a:t>sock</a:t>
            </a:r>
            <a:r>
              <a:rPr lang="zh-CN" altLang="zh-CN" dirty="0"/>
              <a:t>去哈希。</a:t>
            </a:r>
          </a:p>
          <a:p>
            <a:r>
              <a:rPr lang="en-US" altLang="zh-CN" dirty="0"/>
              <a:t>CLOSING</a:t>
            </a:r>
            <a:r>
              <a:rPr lang="zh-CN" altLang="zh-CN" dirty="0"/>
              <a:t>：如果收到</a:t>
            </a:r>
            <a:r>
              <a:rPr lang="en-US" altLang="zh-CN" dirty="0"/>
              <a:t>ACK</a:t>
            </a:r>
            <a:r>
              <a:rPr lang="zh-CN" altLang="zh-CN" dirty="0"/>
              <a:t>包，就就跳转状态为</a:t>
            </a:r>
            <a:r>
              <a:rPr lang="en-US" altLang="zh-CN" dirty="0"/>
              <a:t>TIME_WAIT</a:t>
            </a:r>
            <a:r>
              <a:rPr lang="zh-CN" altLang="zh-CN" dirty="0"/>
              <a:t>，设置</a:t>
            </a:r>
            <a:r>
              <a:rPr lang="en-US" altLang="zh-CN" dirty="0" err="1"/>
              <a:t>timewait</a:t>
            </a:r>
            <a:r>
              <a:rPr lang="zh-CN" altLang="zh-CN" dirty="0"/>
              <a:t>计时器，发送</a:t>
            </a:r>
            <a:r>
              <a:rPr lang="en-US" altLang="zh-CN" dirty="0"/>
              <a:t>ACK</a:t>
            </a:r>
            <a:r>
              <a:rPr lang="zh-CN" altLang="zh-CN" dirty="0"/>
              <a:t>包，</a:t>
            </a:r>
            <a:r>
              <a:rPr lang="en-US" altLang="zh-CN" dirty="0" err="1"/>
              <a:t>tcp_unhash</a:t>
            </a:r>
            <a:r>
              <a:rPr lang="zh-CN" altLang="zh-CN" dirty="0"/>
              <a:t>将</a:t>
            </a:r>
            <a:r>
              <a:rPr lang="en-US" altLang="zh-CN" dirty="0"/>
              <a:t>sock</a:t>
            </a:r>
            <a:r>
              <a:rPr lang="zh-CN" altLang="zh-CN" dirty="0"/>
              <a:t>去哈希。</a:t>
            </a:r>
          </a:p>
          <a:p>
            <a:r>
              <a:rPr lang="en-US" altLang="zh-CN" dirty="0"/>
              <a:t>TIME_WAIT</a:t>
            </a:r>
            <a:r>
              <a:rPr lang="zh-CN" altLang="zh-CN" dirty="0"/>
              <a:t>：当某</a:t>
            </a:r>
            <a:r>
              <a:rPr lang="en-US" altLang="zh-CN" dirty="0"/>
              <a:t>sock</a:t>
            </a:r>
            <a:r>
              <a:rPr lang="zh-CN" altLang="zh-CN" dirty="0"/>
              <a:t>的计时器超时，将</a:t>
            </a:r>
            <a:r>
              <a:rPr lang="en-US" altLang="zh-CN" dirty="0"/>
              <a:t>sock</a:t>
            </a:r>
            <a:r>
              <a:rPr lang="zh-CN" altLang="zh-CN" dirty="0"/>
              <a:t>从计时序列中删除，如果该</a:t>
            </a:r>
            <a:r>
              <a:rPr lang="en-US" altLang="zh-CN" dirty="0"/>
              <a:t>tsk</a:t>
            </a:r>
            <a:r>
              <a:rPr lang="zh-CN" altLang="zh-CN" dirty="0"/>
              <a:t>为父</a:t>
            </a:r>
            <a:r>
              <a:rPr lang="en-US" altLang="zh-CN" dirty="0"/>
              <a:t>sock</a:t>
            </a:r>
            <a:r>
              <a:rPr lang="zh-CN" altLang="zh-CN" dirty="0"/>
              <a:t>，需要执行</a:t>
            </a:r>
            <a:r>
              <a:rPr lang="en-US" altLang="zh-CN" dirty="0" err="1"/>
              <a:t>tcp_bind_unhash</a:t>
            </a:r>
            <a:r>
              <a:rPr lang="zh-CN" altLang="zh-CN" dirty="0"/>
              <a:t>去本地端口哈希，设置状态为</a:t>
            </a:r>
            <a:r>
              <a:rPr lang="en-US" altLang="zh-CN" dirty="0"/>
              <a:t>CLOSED</a:t>
            </a:r>
            <a:r>
              <a:rPr lang="zh-CN" altLang="zh-CN" dirty="0"/>
              <a:t>，最终释放</a:t>
            </a:r>
            <a:r>
              <a:rPr lang="en-US" altLang="zh-CN" dirty="0"/>
              <a:t>sock</a:t>
            </a:r>
            <a:r>
              <a:rPr lang="zh-CN" altLang="zh-CN" dirty="0"/>
              <a:t>，连接主动结束。</a:t>
            </a:r>
            <a:endParaRPr lang="zh-CN" altLang="en-US" dirty="0"/>
          </a:p>
        </p:txBody>
      </p:sp>
      <p:pic>
        <p:nvPicPr>
          <p:cNvPr id="6" name="图片 5">
            <a:extLst>
              <a:ext uri="{FF2B5EF4-FFF2-40B4-BE49-F238E27FC236}">
                <a16:creationId xmlns:a16="http://schemas.microsoft.com/office/drawing/2014/main" id="{BAEA6F77-FC77-4BBA-9480-6DB091F13C1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5297" y="1524740"/>
            <a:ext cx="4935855" cy="3131185"/>
          </a:xfrm>
          <a:prstGeom prst="rect">
            <a:avLst/>
          </a:prstGeom>
          <a:noFill/>
        </p:spPr>
      </p:pic>
    </p:spTree>
    <p:extLst>
      <p:ext uri="{BB962C8B-B14F-4D97-AF65-F5344CB8AC3E}">
        <p14:creationId xmlns:p14="http://schemas.microsoft.com/office/powerpoint/2010/main" val="3149934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43CE4-C3A7-4104-AF4C-AF4F8F348B63}"/>
              </a:ext>
            </a:extLst>
          </p:cNvPr>
          <p:cNvSpPr>
            <a:spLocks noGrp="1"/>
          </p:cNvSpPr>
          <p:nvPr>
            <p:ph type="title"/>
          </p:nvPr>
        </p:nvSpPr>
        <p:spPr/>
        <p:txBody>
          <a:bodyPr/>
          <a:lstStyle/>
          <a:p>
            <a:r>
              <a:rPr lang="en-US" altLang="zh-CN" dirty="0"/>
              <a:t>Lab11 </a:t>
            </a:r>
            <a:r>
              <a:rPr lang="zh-CN" altLang="en-US" dirty="0"/>
              <a:t>网络传输一</a:t>
            </a:r>
          </a:p>
        </p:txBody>
      </p:sp>
      <p:sp>
        <p:nvSpPr>
          <p:cNvPr id="3" name="内容占位符 2">
            <a:extLst>
              <a:ext uri="{FF2B5EF4-FFF2-40B4-BE49-F238E27FC236}">
                <a16:creationId xmlns:a16="http://schemas.microsoft.com/office/drawing/2014/main" id="{FA7B8D78-134D-4971-96E5-4899F72E0FAE}"/>
              </a:ext>
            </a:extLst>
          </p:cNvPr>
          <p:cNvSpPr>
            <a:spLocks noGrp="1"/>
          </p:cNvSpPr>
          <p:nvPr>
            <p:ph idx="1"/>
          </p:nvPr>
        </p:nvSpPr>
        <p:spPr>
          <a:xfrm>
            <a:off x="705590" y="1646518"/>
            <a:ext cx="11080010" cy="5211482"/>
          </a:xfrm>
        </p:spPr>
        <p:txBody>
          <a:bodyPr>
            <a:normAutofit/>
          </a:bodyPr>
          <a:lstStyle/>
          <a:p>
            <a:r>
              <a:rPr lang="zh-CN" altLang="en-US" dirty="0"/>
              <a:t>设计过程：</a:t>
            </a:r>
            <a:endParaRPr lang="en-US" altLang="zh-CN" dirty="0"/>
          </a:p>
          <a:p>
            <a:r>
              <a:rPr lang="en-US" altLang="zh-CN" dirty="0"/>
              <a:t>TCP</a:t>
            </a:r>
            <a:r>
              <a:rPr lang="zh-CN" altLang="zh-CN" dirty="0"/>
              <a:t>进行的核心元素为</a:t>
            </a:r>
            <a:r>
              <a:rPr lang="en-US" altLang="zh-CN" dirty="0"/>
              <a:t>socket</a:t>
            </a:r>
            <a:r>
              <a:rPr lang="zh-CN" altLang="zh-CN" dirty="0"/>
              <a:t>的配置，每一个</a:t>
            </a:r>
            <a:r>
              <a:rPr lang="en-US" altLang="zh-CN" dirty="0"/>
              <a:t>socket</a:t>
            </a:r>
            <a:r>
              <a:rPr lang="zh-CN" altLang="zh-CN" dirty="0"/>
              <a:t>对应的一组</a:t>
            </a:r>
            <a:r>
              <a:rPr lang="en-US" altLang="zh-CN" dirty="0"/>
              <a:t>TCP</a:t>
            </a:r>
            <a:r>
              <a:rPr lang="zh-CN" altLang="zh-CN" dirty="0"/>
              <a:t>连接的操作。</a:t>
            </a:r>
          </a:p>
          <a:p>
            <a:r>
              <a:rPr lang="zh-CN" altLang="zh-CN" dirty="0"/>
              <a:t>作为被动连接的一方（服务器），首先需要监听一个本地地址和本地端口，需要建立一个</a:t>
            </a:r>
            <a:r>
              <a:rPr lang="en-US" altLang="zh-CN" dirty="0"/>
              <a:t>parent socket</a:t>
            </a:r>
            <a:r>
              <a:rPr lang="zh-CN" altLang="zh-CN" dirty="0"/>
              <a:t>，来响应任何到达该端口的请求信息，之后调用</a:t>
            </a:r>
            <a:r>
              <a:rPr lang="en-US" altLang="zh-CN" dirty="0"/>
              <a:t>accept</a:t>
            </a:r>
            <a:r>
              <a:rPr lang="zh-CN" altLang="zh-CN" dirty="0"/>
              <a:t>操作陷入睡眠。每当有新的</a:t>
            </a:r>
            <a:r>
              <a:rPr lang="en-US" altLang="zh-CN" dirty="0"/>
              <a:t>TCP</a:t>
            </a:r>
            <a:r>
              <a:rPr lang="zh-CN" altLang="zh-CN" dirty="0"/>
              <a:t>的</a:t>
            </a:r>
            <a:r>
              <a:rPr lang="en-US" altLang="zh-CN" dirty="0"/>
              <a:t>SYN</a:t>
            </a:r>
            <a:r>
              <a:rPr lang="zh-CN" altLang="zh-CN" dirty="0"/>
              <a:t>请求到达该地址和端口时，新建一个</a:t>
            </a:r>
            <a:r>
              <a:rPr lang="en-US" altLang="zh-CN" dirty="0"/>
              <a:t>child socket</a:t>
            </a:r>
            <a:r>
              <a:rPr lang="zh-CN" altLang="zh-CN" dirty="0"/>
              <a:t>来相应该请求，而本</a:t>
            </a:r>
            <a:r>
              <a:rPr lang="en-US" altLang="zh-CN" dirty="0"/>
              <a:t>socket</a:t>
            </a:r>
            <a:r>
              <a:rPr lang="zh-CN" altLang="zh-CN" dirty="0"/>
              <a:t>不做动作，继续监听该地址和端口，以防有其他的</a:t>
            </a:r>
            <a:r>
              <a:rPr lang="en-US" altLang="zh-CN" dirty="0"/>
              <a:t>TCP SYN</a:t>
            </a:r>
            <a:r>
              <a:rPr lang="zh-CN" altLang="zh-CN" dirty="0"/>
              <a:t>连接。当有某个</a:t>
            </a:r>
            <a:r>
              <a:rPr lang="en-US" altLang="zh-CN" dirty="0"/>
              <a:t>child socket</a:t>
            </a:r>
            <a:r>
              <a:rPr lang="zh-CN" altLang="zh-CN" dirty="0"/>
              <a:t>三次握手成功，就唤醒</a:t>
            </a:r>
            <a:r>
              <a:rPr lang="en-US" altLang="zh-CN" dirty="0"/>
              <a:t>parent socket</a:t>
            </a:r>
            <a:r>
              <a:rPr lang="zh-CN" altLang="zh-CN" dirty="0"/>
              <a:t>，把</a:t>
            </a:r>
            <a:r>
              <a:rPr lang="en-US" altLang="zh-CN" dirty="0"/>
              <a:t>child socket</a:t>
            </a:r>
            <a:r>
              <a:rPr lang="zh-CN" altLang="zh-CN" dirty="0"/>
              <a:t>提交到需要读取传输数据的应用程序处。如果解析新到达该地址和端口的</a:t>
            </a:r>
            <a:r>
              <a:rPr lang="en-US" altLang="zh-CN" dirty="0"/>
              <a:t>TCP</a:t>
            </a:r>
            <a:r>
              <a:rPr lang="zh-CN" altLang="zh-CN" dirty="0"/>
              <a:t>包，发现该四元组与某一个</a:t>
            </a:r>
            <a:r>
              <a:rPr lang="en-US" altLang="zh-CN" dirty="0"/>
              <a:t>child socket</a:t>
            </a:r>
            <a:r>
              <a:rPr lang="zh-CN" altLang="zh-CN" dirty="0"/>
              <a:t>相匹配，就使用该</a:t>
            </a:r>
            <a:r>
              <a:rPr lang="en-US" altLang="zh-CN" dirty="0"/>
              <a:t>socket</a:t>
            </a:r>
            <a:r>
              <a:rPr lang="zh-CN" altLang="zh-CN" dirty="0"/>
              <a:t>对其进行响应。连接结束后，</a:t>
            </a:r>
            <a:r>
              <a:rPr lang="en-US" altLang="zh-CN" dirty="0"/>
              <a:t>child socket</a:t>
            </a:r>
            <a:r>
              <a:rPr lang="zh-CN" altLang="zh-CN" dirty="0"/>
              <a:t>将被删除。</a:t>
            </a:r>
          </a:p>
          <a:p>
            <a:r>
              <a:rPr lang="zh-CN" altLang="zh-CN" dirty="0"/>
              <a:t>作为主动连接的一方（客户端），就简单的多，建立一个</a:t>
            </a:r>
            <a:r>
              <a:rPr lang="en-US" altLang="zh-CN" dirty="0"/>
              <a:t>parent socket</a:t>
            </a:r>
            <a:r>
              <a:rPr lang="zh-CN" altLang="zh-CN" dirty="0"/>
              <a:t>，直接调用</a:t>
            </a:r>
            <a:r>
              <a:rPr lang="en-US" altLang="zh-CN" dirty="0"/>
              <a:t>connect</a:t>
            </a:r>
            <a:r>
              <a:rPr lang="zh-CN" altLang="zh-CN" dirty="0"/>
              <a:t>操作与服务器进行相应即可。</a:t>
            </a:r>
          </a:p>
          <a:p>
            <a:endParaRPr lang="en-US" altLang="zh-CN" dirty="0"/>
          </a:p>
        </p:txBody>
      </p:sp>
      <p:pic>
        <p:nvPicPr>
          <p:cNvPr id="5" name="图片 4">
            <a:extLst>
              <a:ext uri="{FF2B5EF4-FFF2-40B4-BE49-F238E27FC236}">
                <a16:creationId xmlns:a16="http://schemas.microsoft.com/office/drawing/2014/main" id="{B4B295E4-0285-4744-888C-871AA4CE35F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5257" y="5549937"/>
            <a:ext cx="4261485" cy="855345"/>
          </a:xfrm>
          <a:prstGeom prst="rect">
            <a:avLst/>
          </a:prstGeom>
          <a:noFill/>
        </p:spPr>
      </p:pic>
    </p:spTree>
    <p:extLst>
      <p:ext uri="{BB962C8B-B14F-4D97-AF65-F5344CB8AC3E}">
        <p14:creationId xmlns:p14="http://schemas.microsoft.com/office/powerpoint/2010/main" val="1859978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7548A-6747-459C-B53B-2AAA0A58E1FA}"/>
              </a:ext>
            </a:extLst>
          </p:cNvPr>
          <p:cNvSpPr>
            <a:spLocks noGrp="1"/>
          </p:cNvSpPr>
          <p:nvPr>
            <p:ph type="title"/>
          </p:nvPr>
        </p:nvSpPr>
        <p:spPr/>
        <p:txBody>
          <a:bodyPr/>
          <a:lstStyle/>
          <a:p>
            <a:r>
              <a:rPr lang="en-US" altLang="zh-CN" dirty="0"/>
              <a:t>Lab5</a:t>
            </a:r>
            <a:endParaRPr lang="zh-CN" altLang="en-US" dirty="0"/>
          </a:p>
        </p:txBody>
      </p:sp>
      <p:sp>
        <p:nvSpPr>
          <p:cNvPr id="3" name="内容占位符 2">
            <a:extLst>
              <a:ext uri="{FF2B5EF4-FFF2-40B4-BE49-F238E27FC236}">
                <a16:creationId xmlns:a16="http://schemas.microsoft.com/office/drawing/2014/main" id="{DD12B049-8891-4BEF-9364-BEDBEF73BE51}"/>
              </a:ext>
            </a:extLst>
          </p:cNvPr>
          <p:cNvSpPr>
            <a:spLocks noGrp="1"/>
          </p:cNvSpPr>
          <p:nvPr>
            <p:ph idx="1"/>
          </p:nvPr>
        </p:nvSpPr>
        <p:spPr/>
        <p:txBody>
          <a:bodyPr>
            <a:normAutofit/>
          </a:bodyPr>
          <a:lstStyle/>
          <a:p>
            <a:r>
              <a:rPr lang="zh-CN" altLang="en-US" dirty="0"/>
              <a:t>设计过程：</a:t>
            </a:r>
            <a:endParaRPr lang="en-US" altLang="zh-CN" dirty="0"/>
          </a:p>
          <a:p>
            <a:r>
              <a:rPr lang="en-US" altLang="zh-CN" dirty="0"/>
              <a:t>2</a:t>
            </a:r>
            <a:r>
              <a:rPr lang="zh-CN" altLang="zh-CN" dirty="0"/>
              <a:t>）转发表的查询</a:t>
            </a:r>
          </a:p>
          <a:p>
            <a:r>
              <a:rPr lang="zh-CN" altLang="zh-CN" dirty="0"/>
              <a:t>构造转发表一个比较自然的想法是使用一个链表。但是，查询链表的时间过长，最差情况下可能要遍历整个链表，造成大量时间的浪费。</a:t>
            </a:r>
          </a:p>
          <a:p>
            <a:r>
              <a:rPr lang="zh-CN" altLang="zh-CN" dirty="0"/>
              <a:t>所以，我们采用对</a:t>
            </a:r>
            <a:r>
              <a:rPr lang="en-US" altLang="zh-CN" dirty="0"/>
              <a:t>MAC</a:t>
            </a:r>
            <a:r>
              <a:rPr lang="zh-CN" altLang="zh-CN" dirty="0"/>
              <a:t>地址</a:t>
            </a:r>
            <a:r>
              <a:rPr lang="en-US" altLang="zh-CN" dirty="0"/>
              <a:t>Hash</a:t>
            </a:r>
            <a:r>
              <a:rPr lang="zh-CN" altLang="zh-CN" dirty="0"/>
              <a:t>，根据</a:t>
            </a:r>
            <a:r>
              <a:rPr lang="en-US" altLang="zh-CN" dirty="0"/>
              <a:t>key</a:t>
            </a:r>
            <a:r>
              <a:rPr lang="zh-CN" altLang="zh-CN" dirty="0"/>
              <a:t>值进入对应链表表项中查找。</a:t>
            </a:r>
          </a:p>
          <a:p>
            <a:endParaRPr lang="zh-CN" altLang="en-US" dirty="0"/>
          </a:p>
        </p:txBody>
      </p:sp>
      <p:pic>
        <p:nvPicPr>
          <p:cNvPr id="5" name="图片 4">
            <a:extLst>
              <a:ext uri="{FF2B5EF4-FFF2-40B4-BE49-F238E27FC236}">
                <a16:creationId xmlns:a16="http://schemas.microsoft.com/office/drawing/2014/main" id="{CF07DC41-8490-4E76-A91E-370DD24F3A0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8407" y="4183379"/>
            <a:ext cx="5853113" cy="2264690"/>
          </a:xfrm>
          <a:prstGeom prst="rect">
            <a:avLst/>
          </a:prstGeom>
          <a:noFill/>
        </p:spPr>
      </p:pic>
    </p:spTree>
    <p:extLst>
      <p:ext uri="{BB962C8B-B14F-4D97-AF65-F5344CB8AC3E}">
        <p14:creationId xmlns:p14="http://schemas.microsoft.com/office/powerpoint/2010/main" val="3087368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43CE4-C3A7-4104-AF4C-AF4F8F348B63}"/>
              </a:ext>
            </a:extLst>
          </p:cNvPr>
          <p:cNvSpPr>
            <a:spLocks noGrp="1"/>
          </p:cNvSpPr>
          <p:nvPr>
            <p:ph type="title"/>
          </p:nvPr>
        </p:nvSpPr>
        <p:spPr/>
        <p:txBody>
          <a:bodyPr/>
          <a:lstStyle/>
          <a:p>
            <a:r>
              <a:rPr lang="en-US" altLang="zh-CN" dirty="0"/>
              <a:t>Lab11 </a:t>
            </a:r>
            <a:r>
              <a:rPr lang="zh-CN" altLang="en-US" dirty="0"/>
              <a:t>网络传输一</a:t>
            </a:r>
          </a:p>
        </p:txBody>
      </p:sp>
      <p:sp>
        <p:nvSpPr>
          <p:cNvPr id="3" name="内容占位符 2">
            <a:extLst>
              <a:ext uri="{FF2B5EF4-FFF2-40B4-BE49-F238E27FC236}">
                <a16:creationId xmlns:a16="http://schemas.microsoft.com/office/drawing/2014/main" id="{FA7B8D78-134D-4971-96E5-4899F72E0FAE}"/>
              </a:ext>
            </a:extLst>
          </p:cNvPr>
          <p:cNvSpPr>
            <a:spLocks noGrp="1"/>
          </p:cNvSpPr>
          <p:nvPr>
            <p:ph idx="1"/>
          </p:nvPr>
        </p:nvSpPr>
        <p:spPr>
          <a:xfrm>
            <a:off x="705590" y="1646518"/>
            <a:ext cx="11080010" cy="5211482"/>
          </a:xfrm>
        </p:spPr>
        <p:txBody>
          <a:bodyPr>
            <a:normAutofit/>
          </a:bodyPr>
          <a:lstStyle/>
          <a:p>
            <a:r>
              <a:rPr lang="zh-CN" altLang="en-US" dirty="0"/>
              <a:t>设计过程：</a:t>
            </a:r>
            <a:endParaRPr lang="en-US" altLang="zh-CN" dirty="0"/>
          </a:p>
          <a:p>
            <a:r>
              <a:rPr lang="en-US" altLang="zh-CN" dirty="0"/>
              <a:t>socket</a:t>
            </a:r>
            <a:r>
              <a:rPr lang="zh-CN" altLang="zh-CN" dirty="0"/>
              <a:t>元组信息的绑定，如图所示。</a:t>
            </a:r>
          </a:p>
          <a:p>
            <a:r>
              <a:rPr lang="zh-CN" altLang="zh-CN" dirty="0"/>
              <a:t>服务器端，初始的</a:t>
            </a:r>
            <a:r>
              <a:rPr lang="en-US" altLang="zh-CN" dirty="0"/>
              <a:t>socket</a:t>
            </a:r>
            <a:r>
              <a:rPr lang="zh-CN" altLang="zh-CN" dirty="0"/>
              <a:t>不绑定任何信息。在进行监听之前，将</a:t>
            </a:r>
            <a:r>
              <a:rPr lang="en-US" altLang="zh-CN" dirty="0"/>
              <a:t>parent socket</a:t>
            </a:r>
            <a:r>
              <a:rPr lang="zh-CN" altLang="zh-CN" dirty="0"/>
              <a:t>绑定到本地地址与监听端口。当客户端发来连接请求后，经过</a:t>
            </a:r>
            <a:r>
              <a:rPr lang="en-US" altLang="zh-CN" dirty="0"/>
              <a:t>accept</a:t>
            </a:r>
            <a:r>
              <a:rPr lang="zh-CN" altLang="zh-CN" dirty="0"/>
              <a:t>操作，最终为此而建立的</a:t>
            </a:r>
            <a:r>
              <a:rPr lang="en-US" altLang="zh-CN" dirty="0"/>
              <a:t>child socket</a:t>
            </a:r>
            <a:r>
              <a:rPr lang="zh-CN" altLang="zh-CN" dirty="0"/>
              <a:t>与本连接的四元组进行绑定。</a:t>
            </a:r>
          </a:p>
          <a:p>
            <a:r>
              <a:rPr lang="zh-CN" altLang="zh-CN" dirty="0"/>
              <a:t>客户端，初始的</a:t>
            </a:r>
            <a:r>
              <a:rPr lang="en-US" altLang="zh-CN" dirty="0"/>
              <a:t>socket</a:t>
            </a:r>
            <a:r>
              <a:rPr lang="zh-CN" altLang="zh-CN" dirty="0"/>
              <a:t>不绑定任何信息。当客户端要与服务器进行交互时，在</a:t>
            </a:r>
            <a:r>
              <a:rPr lang="en-US" altLang="zh-CN" dirty="0"/>
              <a:t>connect</a:t>
            </a:r>
            <a:r>
              <a:rPr lang="zh-CN" altLang="zh-CN" dirty="0"/>
              <a:t>操作中，将</a:t>
            </a:r>
            <a:r>
              <a:rPr lang="en-US" altLang="zh-CN" dirty="0"/>
              <a:t>parent socket</a:t>
            </a:r>
            <a:r>
              <a:rPr lang="zh-CN" altLang="zh-CN" dirty="0"/>
              <a:t>与目标连接的四元组进行绑定。</a:t>
            </a:r>
          </a:p>
          <a:p>
            <a:endParaRPr lang="en-US" altLang="zh-CN" dirty="0"/>
          </a:p>
        </p:txBody>
      </p:sp>
      <p:pic>
        <p:nvPicPr>
          <p:cNvPr id="6" name="图片 5">
            <a:extLst>
              <a:ext uri="{FF2B5EF4-FFF2-40B4-BE49-F238E27FC236}">
                <a16:creationId xmlns:a16="http://schemas.microsoft.com/office/drawing/2014/main" id="{6C580C97-02AB-40FA-9B77-941F26C468D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1732" y="4448069"/>
            <a:ext cx="4788535" cy="2093595"/>
          </a:xfrm>
          <a:prstGeom prst="rect">
            <a:avLst/>
          </a:prstGeom>
          <a:noFill/>
        </p:spPr>
      </p:pic>
    </p:spTree>
    <p:extLst>
      <p:ext uri="{BB962C8B-B14F-4D97-AF65-F5344CB8AC3E}">
        <p14:creationId xmlns:p14="http://schemas.microsoft.com/office/powerpoint/2010/main" val="2989071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43CE4-C3A7-4104-AF4C-AF4F8F348B63}"/>
              </a:ext>
            </a:extLst>
          </p:cNvPr>
          <p:cNvSpPr>
            <a:spLocks noGrp="1"/>
          </p:cNvSpPr>
          <p:nvPr>
            <p:ph type="title"/>
          </p:nvPr>
        </p:nvSpPr>
        <p:spPr/>
        <p:txBody>
          <a:bodyPr/>
          <a:lstStyle/>
          <a:p>
            <a:r>
              <a:rPr lang="en-US" altLang="zh-CN" dirty="0"/>
              <a:t>Lab11 </a:t>
            </a:r>
            <a:r>
              <a:rPr lang="zh-CN" altLang="en-US" dirty="0"/>
              <a:t>网络传输一</a:t>
            </a:r>
          </a:p>
        </p:txBody>
      </p:sp>
      <p:sp>
        <p:nvSpPr>
          <p:cNvPr id="3" name="内容占位符 2">
            <a:extLst>
              <a:ext uri="{FF2B5EF4-FFF2-40B4-BE49-F238E27FC236}">
                <a16:creationId xmlns:a16="http://schemas.microsoft.com/office/drawing/2014/main" id="{FA7B8D78-134D-4971-96E5-4899F72E0FAE}"/>
              </a:ext>
            </a:extLst>
          </p:cNvPr>
          <p:cNvSpPr>
            <a:spLocks noGrp="1"/>
          </p:cNvSpPr>
          <p:nvPr>
            <p:ph idx="1"/>
          </p:nvPr>
        </p:nvSpPr>
        <p:spPr>
          <a:xfrm>
            <a:off x="705590" y="1646518"/>
            <a:ext cx="11080010" cy="5211482"/>
          </a:xfrm>
        </p:spPr>
        <p:txBody>
          <a:bodyPr>
            <a:normAutofit fontScale="92500" lnSpcReduction="20000"/>
          </a:bodyPr>
          <a:lstStyle/>
          <a:p>
            <a:r>
              <a:rPr lang="zh-CN" altLang="en-US" dirty="0"/>
              <a:t>设计过程：</a:t>
            </a:r>
            <a:endParaRPr lang="en-US" altLang="zh-CN" dirty="0"/>
          </a:p>
          <a:p>
            <a:r>
              <a:rPr lang="en-US" altLang="zh-CN" dirty="0"/>
              <a:t>socket</a:t>
            </a:r>
            <a:r>
              <a:rPr lang="zh-CN" altLang="zh-CN" dirty="0"/>
              <a:t>的查找：对于每一个</a:t>
            </a:r>
            <a:r>
              <a:rPr lang="en-US" altLang="zh-CN" dirty="0"/>
              <a:t>socket</a:t>
            </a:r>
            <a:r>
              <a:rPr lang="zh-CN" altLang="zh-CN" dirty="0"/>
              <a:t>，通过遍历的线性方式效率是难以接受的。我们依旧采用</a:t>
            </a:r>
            <a:r>
              <a:rPr lang="en-US" altLang="zh-CN" dirty="0"/>
              <a:t>hash</a:t>
            </a:r>
            <a:r>
              <a:rPr lang="zh-CN" altLang="zh-CN" dirty="0"/>
              <a:t>查找。</a:t>
            </a:r>
            <a:r>
              <a:rPr lang="en-US" altLang="zh-CN" dirty="0"/>
              <a:t>TCP</a:t>
            </a:r>
            <a:r>
              <a:rPr lang="zh-CN" altLang="zh-CN" dirty="0"/>
              <a:t>维护三个</a:t>
            </a:r>
            <a:r>
              <a:rPr lang="en-US" altLang="zh-CN" dirty="0"/>
              <a:t>hash</a:t>
            </a:r>
            <a:r>
              <a:rPr lang="zh-CN" altLang="zh-CN" dirty="0"/>
              <a:t>表：</a:t>
            </a:r>
            <a:r>
              <a:rPr lang="en-US" altLang="zh-CN" dirty="0" err="1"/>
              <a:t>established_table</a:t>
            </a:r>
            <a:r>
              <a:rPr lang="zh-CN" altLang="zh-CN" dirty="0"/>
              <a:t>、</a:t>
            </a:r>
            <a:r>
              <a:rPr lang="en-US" altLang="zh-CN" dirty="0" err="1"/>
              <a:t>listen_table</a:t>
            </a:r>
            <a:r>
              <a:rPr lang="zh-CN" altLang="zh-CN" dirty="0"/>
              <a:t>和</a:t>
            </a:r>
            <a:r>
              <a:rPr lang="en-US" altLang="zh-CN" dirty="0" err="1"/>
              <a:t>bind_table</a:t>
            </a:r>
            <a:r>
              <a:rPr lang="zh-CN" altLang="zh-CN" dirty="0"/>
              <a:t>。 </a:t>
            </a:r>
            <a:r>
              <a:rPr lang="en-US" altLang="zh-CN" dirty="0"/>
              <a:t>  </a:t>
            </a:r>
            <a:endParaRPr lang="zh-CN" altLang="zh-CN" dirty="0"/>
          </a:p>
          <a:p>
            <a:r>
              <a:rPr lang="en-US" altLang="zh-CN" dirty="0"/>
              <a:t>1</a:t>
            </a:r>
            <a:r>
              <a:rPr lang="zh-CN" altLang="zh-CN" dirty="0"/>
              <a:t>）对于源目的地址、源目的端口都已经确定下来的</a:t>
            </a:r>
            <a:r>
              <a:rPr lang="en-US" altLang="zh-CN" dirty="0"/>
              <a:t>socket</a:t>
            </a:r>
            <a:r>
              <a:rPr lang="zh-CN" altLang="zh-CN" dirty="0"/>
              <a:t>，按照上述</a:t>
            </a:r>
            <a:r>
              <a:rPr lang="en-US" altLang="zh-CN" dirty="0"/>
              <a:t>4</a:t>
            </a:r>
            <a:r>
              <a:rPr lang="zh-CN" altLang="zh-CN" dirty="0"/>
              <a:t>元组，将</a:t>
            </a:r>
            <a:r>
              <a:rPr lang="en-US" altLang="zh-CN" dirty="0" err="1"/>
              <a:t>hash_list</a:t>
            </a:r>
            <a:r>
              <a:rPr lang="zh-CN" altLang="zh-CN" dirty="0"/>
              <a:t>节点</a:t>
            </a:r>
            <a:r>
              <a:rPr lang="en-US" altLang="zh-CN" dirty="0"/>
              <a:t>hash</a:t>
            </a:r>
            <a:r>
              <a:rPr lang="zh-CN" altLang="zh-CN" dirty="0"/>
              <a:t>到</a:t>
            </a:r>
            <a:r>
              <a:rPr lang="en-US" altLang="zh-CN" dirty="0" err="1"/>
              <a:t>established_table</a:t>
            </a:r>
            <a:endParaRPr lang="zh-CN" altLang="zh-CN" dirty="0"/>
          </a:p>
          <a:p>
            <a:r>
              <a:rPr lang="en-US" altLang="zh-CN" dirty="0"/>
              <a:t>2</a:t>
            </a:r>
            <a:r>
              <a:rPr lang="zh-CN" altLang="zh-CN" dirty="0"/>
              <a:t>）对于只知道源地址、源端口的</a:t>
            </a:r>
            <a:r>
              <a:rPr lang="en-US" altLang="zh-CN" dirty="0"/>
              <a:t>socket</a:t>
            </a:r>
            <a:r>
              <a:rPr lang="zh-CN" altLang="zh-CN" dirty="0"/>
              <a:t>，按照上述</a:t>
            </a:r>
            <a:r>
              <a:rPr lang="en-US" altLang="zh-CN" dirty="0"/>
              <a:t>2</a:t>
            </a:r>
            <a:r>
              <a:rPr lang="zh-CN" altLang="zh-CN" dirty="0"/>
              <a:t>元组，将</a:t>
            </a:r>
            <a:r>
              <a:rPr lang="en-US" altLang="zh-CN" dirty="0" err="1"/>
              <a:t>hash_list</a:t>
            </a:r>
            <a:r>
              <a:rPr lang="zh-CN" altLang="zh-CN" dirty="0"/>
              <a:t>节点</a:t>
            </a:r>
            <a:r>
              <a:rPr lang="en-US" altLang="zh-CN" dirty="0"/>
              <a:t>hash</a:t>
            </a:r>
            <a:r>
              <a:rPr lang="zh-CN" altLang="zh-CN" dirty="0"/>
              <a:t>到</a:t>
            </a:r>
            <a:r>
              <a:rPr lang="en-US" altLang="zh-CN" dirty="0" err="1"/>
              <a:t>listen_table</a:t>
            </a:r>
            <a:endParaRPr lang="zh-CN" altLang="zh-CN" dirty="0"/>
          </a:p>
          <a:p>
            <a:r>
              <a:rPr lang="en-US" altLang="zh-CN" dirty="0"/>
              <a:t>3</a:t>
            </a:r>
            <a:r>
              <a:rPr lang="zh-CN" altLang="zh-CN" dirty="0"/>
              <a:t>）任何占用一个本地端口的</a:t>
            </a:r>
            <a:r>
              <a:rPr lang="en-US" altLang="zh-CN" dirty="0"/>
              <a:t>socket</a:t>
            </a:r>
            <a:r>
              <a:rPr lang="zh-CN" altLang="zh-CN" dirty="0"/>
              <a:t>，按照该端口号将</a:t>
            </a:r>
            <a:r>
              <a:rPr lang="en-US" altLang="zh-CN" dirty="0" err="1"/>
              <a:t>bind_hash_list</a:t>
            </a:r>
            <a:r>
              <a:rPr lang="en-US" altLang="zh-CN" dirty="0"/>
              <a:t> </a:t>
            </a:r>
            <a:r>
              <a:rPr lang="zh-CN" altLang="zh-CN" dirty="0"/>
              <a:t>节点</a:t>
            </a:r>
            <a:r>
              <a:rPr lang="en-US" altLang="zh-CN" dirty="0"/>
              <a:t>hash</a:t>
            </a:r>
            <a:r>
              <a:rPr lang="zh-CN" altLang="zh-CN" dirty="0"/>
              <a:t>到</a:t>
            </a:r>
            <a:r>
              <a:rPr lang="en-US" altLang="zh-CN" dirty="0" err="1"/>
              <a:t>bind_table</a:t>
            </a:r>
            <a:endParaRPr lang="zh-CN" altLang="zh-CN" dirty="0"/>
          </a:p>
          <a:p>
            <a:r>
              <a:rPr lang="en-US" altLang="zh-CN" dirty="0"/>
              <a:t>4</a:t>
            </a:r>
            <a:r>
              <a:rPr lang="zh-CN" altLang="zh-CN" dirty="0"/>
              <a:t>）对于一个新到达的数据包，先在</a:t>
            </a:r>
            <a:r>
              <a:rPr lang="en-US" altLang="zh-CN" dirty="0" err="1"/>
              <a:t>established_table</a:t>
            </a:r>
            <a:r>
              <a:rPr lang="zh-CN" altLang="zh-CN" dirty="0"/>
              <a:t>中查找相应</a:t>
            </a:r>
            <a:r>
              <a:rPr lang="en-US" altLang="zh-CN" dirty="0"/>
              <a:t>socket</a:t>
            </a:r>
            <a:r>
              <a:rPr lang="zh-CN" altLang="zh-CN" dirty="0"/>
              <a:t>，如果没有找到，再到</a:t>
            </a:r>
            <a:r>
              <a:rPr lang="en-US" altLang="zh-CN" dirty="0" err="1"/>
              <a:t>listen_table</a:t>
            </a:r>
            <a:r>
              <a:rPr lang="zh-CN" altLang="zh-CN" dirty="0"/>
              <a:t>中查找相应</a:t>
            </a:r>
            <a:r>
              <a:rPr lang="en-US" altLang="zh-CN" dirty="0"/>
              <a:t>socket</a:t>
            </a:r>
            <a:endParaRPr lang="zh-CN" altLang="zh-CN" dirty="0"/>
          </a:p>
          <a:p>
            <a:r>
              <a:rPr lang="zh-CN" altLang="zh-CN" dirty="0"/>
              <a:t>需要说明的是，只有真正占用了本地端口的</a:t>
            </a:r>
            <a:r>
              <a:rPr lang="en-US" altLang="zh-CN" dirty="0"/>
              <a:t>socket</a:t>
            </a:r>
            <a:r>
              <a:rPr lang="zh-CN" altLang="zh-CN" dirty="0"/>
              <a:t>才会进入</a:t>
            </a:r>
            <a:r>
              <a:rPr lang="en-US" altLang="zh-CN" dirty="0" err="1"/>
              <a:t>bind_table</a:t>
            </a:r>
            <a:r>
              <a:rPr lang="zh-CN" altLang="zh-CN" dirty="0"/>
              <a:t>，比如说每个</a:t>
            </a:r>
            <a:r>
              <a:rPr lang="en-US" altLang="zh-CN" dirty="0"/>
              <a:t>parent socket</a:t>
            </a:r>
            <a:r>
              <a:rPr lang="zh-CN" altLang="zh-CN" dirty="0"/>
              <a:t>。</a:t>
            </a:r>
            <a:r>
              <a:rPr lang="en-US" altLang="zh-CN" dirty="0"/>
              <a:t>child socket</a:t>
            </a:r>
            <a:r>
              <a:rPr lang="zh-CN" altLang="zh-CN" dirty="0"/>
              <a:t>只是借用了其</a:t>
            </a:r>
            <a:r>
              <a:rPr lang="en-US" altLang="zh-CN" dirty="0"/>
              <a:t>parent socket</a:t>
            </a:r>
            <a:r>
              <a:rPr lang="zh-CN" altLang="zh-CN" dirty="0"/>
              <a:t>的端口。</a:t>
            </a:r>
          </a:p>
          <a:p>
            <a:r>
              <a:rPr lang="en-US" altLang="zh-CN" dirty="0"/>
              <a:t> </a:t>
            </a:r>
            <a:endParaRPr lang="zh-CN" altLang="zh-CN" dirty="0"/>
          </a:p>
          <a:p>
            <a:r>
              <a:rPr lang="en-US" altLang="zh-CN" dirty="0"/>
              <a:t>socket</a:t>
            </a:r>
            <a:r>
              <a:rPr lang="zh-CN" altLang="zh-CN" dirty="0"/>
              <a:t>的结束等待：对于每一个主动关闭连接的</a:t>
            </a:r>
            <a:r>
              <a:rPr lang="en-US" altLang="zh-CN" dirty="0"/>
              <a:t>socket</a:t>
            </a:r>
            <a:r>
              <a:rPr lang="zh-CN" altLang="zh-CN" dirty="0"/>
              <a:t>，会进入</a:t>
            </a:r>
            <a:r>
              <a:rPr lang="en-US" altLang="zh-CN" dirty="0"/>
              <a:t>TIME_WAIT</a:t>
            </a:r>
            <a:r>
              <a:rPr lang="zh-CN" altLang="zh-CN" dirty="0"/>
              <a:t>状态，该状态需要等待</a:t>
            </a:r>
            <a:r>
              <a:rPr lang="en-US" altLang="zh-CN" dirty="0"/>
              <a:t>2MSL</a:t>
            </a:r>
            <a:r>
              <a:rPr lang="zh-CN" altLang="zh-CN" dirty="0"/>
              <a:t>后，才能进入</a:t>
            </a:r>
            <a:r>
              <a:rPr lang="en-US" altLang="zh-CN" dirty="0"/>
              <a:t>CLOSED</a:t>
            </a:r>
            <a:r>
              <a:rPr lang="zh-CN" altLang="zh-CN" dirty="0"/>
              <a:t>状态。为实现该过程，对于每一个刚刚进入</a:t>
            </a:r>
            <a:r>
              <a:rPr lang="en-US" altLang="zh-CN" dirty="0"/>
              <a:t>TIME_WAIT</a:t>
            </a:r>
            <a:r>
              <a:rPr lang="zh-CN" altLang="zh-CN" dirty="0"/>
              <a:t>状态的</a:t>
            </a:r>
            <a:r>
              <a:rPr lang="en-US" altLang="zh-CN" dirty="0"/>
              <a:t>socket</a:t>
            </a:r>
            <a:r>
              <a:rPr lang="zh-CN" altLang="zh-CN" dirty="0"/>
              <a:t>，我们将其挂载到停等计时链表上。计时器每过</a:t>
            </a:r>
            <a:r>
              <a:rPr lang="en-US" altLang="zh-CN" dirty="0"/>
              <a:t>MSL</a:t>
            </a:r>
            <a:r>
              <a:rPr lang="zh-CN" altLang="zh-CN" dirty="0"/>
              <a:t>时间会扫描一遍该链表，并将到达</a:t>
            </a:r>
            <a:r>
              <a:rPr lang="en-US" altLang="zh-CN" dirty="0"/>
              <a:t>2MSL</a:t>
            </a:r>
            <a:r>
              <a:rPr lang="zh-CN" altLang="zh-CN" dirty="0"/>
              <a:t>时间的</a:t>
            </a:r>
            <a:r>
              <a:rPr lang="en-US" altLang="zh-CN" dirty="0"/>
              <a:t>socket</a:t>
            </a:r>
            <a:r>
              <a:rPr lang="zh-CN" altLang="zh-CN" dirty="0"/>
              <a:t>从链表上删除，并彻底释放该</a:t>
            </a:r>
            <a:r>
              <a:rPr lang="en-US" altLang="zh-CN" dirty="0"/>
              <a:t>socket</a:t>
            </a:r>
            <a:r>
              <a:rPr lang="zh-CN" altLang="zh-CN" dirty="0"/>
              <a:t>。</a:t>
            </a:r>
          </a:p>
          <a:p>
            <a:endParaRPr lang="en-US" altLang="zh-CN" dirty="0"/>
          </a:p>
        </p:txBody>
      </p:sp>
    </p:spTree>
    <p:extLst>
      <p:ext uri="{BB962C8B-B14F-4D97-AF65-F5344CB8AC3E}">
        <p14:creationId xmlns:p14="http://schemas.microsoft.com/office/powerpoint/2010/main" val="3898906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43CE4-C3A7-4104-AF4C-AF4F8F348B63}"/>
              </a:ext>
            </a:extLst>
          </p:cNvPr>
          <p:cNvSpPr>
            <a:spLocks noGrp="1"/>
          </p:cNvSpPr>
          <p:nvPr>
            <p:ph type="title"/>
          </p:nvPr>
        </p:nvSpPr>
        <p:spPr/>
        <p:txBody>
          <a:bodyPr/>
          <a:lstStyle/>
          <a:p>
            <a:r>
              <a:rPr lang="en-US" altLang="zh-CN" dirty="0"/>
              <a:t>Lab11 </a:t>
            </a:r>
            <a:r>
              <a:rPr lang="zh-CN" altLang="en-US" dirty="0"/>
              <a:t>网络传输一</a:t>
            </a:r>
          </a:p>
        </p:txBody>
      </p:sp>
      <p:sp>
        <p:nvSpPr>
          <p:cNvPr id="3" name="内容占位符 2">
            <a:extLst>
              <a:ext uri="{FF2B5EF4-FFF2-40B4-BE49-F238E27FC236}">
                <a16:creationId xmlns:a16="http://schemas.microsoft.com/office/drawing/2014/main" id="{FA7B8D78-134D-4971-96E5-4899F72E0FAE}"/>
              </a:ext>
            </a:extLst>
          </p:cNvPr>
          <p:cNvSpPr>
            <a:spLocks noGrp="1"/>
          </p:cNvSpPr>
          <p:nvPr>
            <p:ph idx="1"/>
          </p:nvPr>
        </p:nvSpPr>
        <p:spPr>
          <a:xfrm>
            <a:off x="705590" y="1646518"/>
            <a:ext cx="5153343" cy="5211482"/>
          </a:xfrm>
        </p:spPr>
        <p:txBody>
          <a:bodyPr>
            <a:normAutofit fontScale="55000" lnSpcReduction="20000"/>
          </a:bodyPr>
          <a:lstStyle/>
          <a:p>
            <a:r>
              <a:rPr lang="zh-CN" altLang="en-US" dirty="0"/>
              <a:t>结果分析：</a:t>
            </a:r>
            <a:endParaRPr lang="en-US" altLang="zh-CN" dirty="0"/>
          </a:p>
          <a:p>
            <a:pPr latinLnBrk="1"/>
            <a:r>
              <a:rPr lang="zh-CN" altLang="zh-CN" dirty="0"/>
              <a:t>对于服务器端</a:t>
            </a:r>
            <a:r>
              <a:rPr lang="en-US" altLang="zh-CN" dirty="0"/>
              <a:t>h1</a:t>
            </a:r>
            <a:r>
              <a:rPr lang="zh-CN" altLang="zh-CN" dirty="0"/>
              <a:t>：</a:t>
            </a:r>
          </a:p>
          <a:p>
            <a:pPr latinLnBrk="1"/>
            <a:r>
              <a:rPr lang="zh-CN" altLang="zh-CN" dirty="0"/>
              <a:t>起初开始时，处于</a:t>
            </a:r>
            <a:r>
              <a:rPr lang="en-US" altLang="zh-CN" dirty="0"/>
              <a:t>CLOSED</a:t>
            </a:r>
            <a:r>
              <a:rPr lang="zh-CN" altLang="zh-CN" dirty="0"/>
              <a:t>状态。</a:t>
            </a:r>
          </a:p>
          <a:p>
            <a:pPr latinLnBrk="1"/>
            <a:r>
              <a:rPr lang="zh-CN" altLang="zh-CN" dirty="0"/>
              <a:t>随后由于主动开启监听端口</a:t>
            </a:r>
            <a:r>
              <a:rPr lang="en-US" altLang="zh-CN" dirty="0"/>
              <a:t>10001</a:t>
            </a:r>
            <a:r>
              <a:rPr lang="zh-CN" altLang="zh-CN" dirty="0"/>
              <a:t>，状态由</a:t>
            </a:r>
            <a:r>
              <a:rPr lang="en-US" altLang="zh-CN" dirty="0"/>
              <a:t>CLOSED</a:t>
            </a:r>
            <a:r>
              <a:rPr lang="zh-CN" altLang="zh-CN" dirty="0"/>
              <a:t>转移到</a:t>
            </a:r>
            <a:r>
              <a:rPr lang="en-US" altLang="zh-CN" dirty="0"/>
              <a:t>LISTEN</a:t>
            </a:r>
            <a:r>
              <a:rPr lang="zh-CN" altLang="zh-CN" dirty="0"/>
              <a:t>，此时由于调用</a:t>
            </a:r>
            <a:r>
              <a:rPr lang="en-US" altLang="zh-CN" dirty="0" err="1"/>
              <a:t>tcp_sock_accept</a:t>
            </a:r>
            <a:r>
              <a:rPr lang="zh-CN" altLang="zh-CN" dirty="0"/>
              <a:t>陷入等待（因为此时没有连接被建立，就打印</a:t>
            </a:r>
            <a:r>
              <a:rPr lang="en-US" altLang="zh-CN" dirty="0"/>
              <a:t>sleep on </a:t>
            </a:r>
            <a:r>
              <a:rPr lang="en-US" altLang="zh-CN" dirty="0" err="1"/>
              <a:t>wait_accept</a:t>
            </a:r>
            <a:r>
              <a:rPr lang="zh-CN" altLang="zh-CN" dirty="0"/>
              <a:t>后睡眠）。</a:t>
            </a:r>
          </a:p>
          <a:p>
            <a:pPr latinLnBrk="1"/>
            <a:r>
              <a:rPr lang="zh-CN" altLang="zh-CN" dirty="0"/>
              <a:t>随后，当监听端口传来的新的连接请求，就新建一个子</a:t>
            </a:r>
            <a:r>
              <a:rPr lang="en-US" altLang="zh-CN" dirty="0"/>
              <a:t>sock</a:t>
            </a:r>
            <a:r>
              <a:rPr lang="zh-CN" altLang="zh-CN" dirty="0"/>
              <a:t>用来服务该连接，设置子</a:t>
            </a:r>
            <a:r>
              <a:rPr lang="en-US" altLang="zh-CN" dirty="0"/>
              <a:t>sock</a:t>
            </a:r>
            <a:r>
              <a:rPr lang="zh-CN" altLang="zh-CN" dirty="0"/>
              <a:t>的状态为</a:t>
            </a:r>
            <a:r>
              <a:rPr lang="en-US" altLang="zh-CN" dirty="0"/>
              <a:t>SYN_RECV</a:t>
            </a:r>
            <a:r>
              <a:rPr lang="zh-CN" altLang="zh-CN" dirty="0"/>
              <a:t>。</a:t>
            </a:r>
          </a:p>
          <a:p>
            <a:pPr latinLnBrk="1"/>
            <a:r>
              <a:rPr lang="zh-CN" altLang="zh-CN" dirty="0"/>
              <a:t>当对端的</a:t>
            </a:r>
            <a:r>
              <a:rPr lang="en-US" altLang="zh-CN" dirty="0"/>
              <a:t>ACK</a:t>
            </a:r>
            <a:r>
              <a:rPr lang="zh-CN" altLang="zh-CN" dirty="0"/>
              <a:t>到达后，子</a:t>
            </a:r>
            <a:r>
              <a:rPr lang="en-US" altLang="zh-CN" dirty="0"/>
              <a:t>sock</a:t>
            </a:r>
            <a:r>
              <a:rPr lang="zh-CN" altLang="zh-CN" dirty="0"/>
              <a:t>状态转移到</a:t>
            </a:r>
            <a:r>
              <a:rPr lang="en-US" altLang="zh-CN" dirty="0"/>
              <a:t>ESTABLISHED</a:t>
            </a:r>
            <a:r>
              <a:rPr lang="zh-CN" altLang="zh-CN" dirty="0"/>
              <a:t>，此时唤醒</a:t>
            </a:r>
            <a:r>
              <a:rPr lang="en-US" altLang="zh-CN" dirty="0" err="1"/>
              <a:t>tcp_sock_accept</a:t>
            </a:r>
            <a:r>
              <a:rPr lang="zh-CN" altLang="zh-CN" dirty="0"/>
              <a:t>（因为新的三次握手完成了，打印</a:t>
            </a:r>
            <a:r>
              <a:rPr lang="en-US" altLang="zh-CN" dirty="0"/>
              <a:t>wake up on </a:t>
            </a:r>
            <a:r>
              <a:rPr lang="en-US" altLang="zh-CN" dirty="0" err="1"/>
              <a:t>wait_accept</a:t>
            </a:r>
            <a:r>
              <a:rPr lang="zh-CN" altLang="zh-CN" dirty="0"/>
              <a:t>。为提交该</a:t>
            </a:r>
            <a:r>
              <a:rPr lang="en-US" altLang="zh-CN" dirty="0"/>
              <a:t>socket</a:t>
            </a:r>
            <a:r>
              <a:rPr lang="zh-CN" altLang="zh-CN" dirty="0"/>
              <a:t>，</a:t>
            </a:r>
            <a:r>
              <a:rPr lang="en-US" altLang="zh-CN" dirty="0"/>
              <a:t>accept</a:t>
            </a:r>
            <a:r>
              <a:rPr lang="zh-CN" altLang="zh-CN" dirty="0"/>
              <a:t>操作将该</a:t>
            </a:r>
            <a:r>
              <a:rPr lang="en-US" altLang="zh-CN" dirty="0"/>
              <a:t>socket</a:t>
            </a:r>
            <a:r>
              <a:rPr lang="zh-CN" altLang="zh-CN" dirty="0"/>
              <a:t>从</a:t>
            </a:r>
            <a:r>
              <a:rPr lang="en-US" altLang="zh-CN" dirty="0" err="1"/>
              <a:t>accept_queue</a:t>
            </a:r>
            <a:r>
              <a:rPr lang="zh-CN" altLang="zh-CN" dirty="0"/>
              <a:t>出队，打印</a:t>
            </a:r>
            <a:r>
              <a:rPr lang="en-US" altLang="zh-CN" dirty="0"/>
              <a:t>dequeue one </a:t>
            </a:r>
            <a:r>
              <a:rPr lang="en-US" altLang="zh-CN" dirty="0" err="1"/>
              <a:t>tcp_sock</a:t>
            </a:r>
            <a:r>
              <a:rPr lang="zh-CN" altLang="zh-CN" dirty="0"/>
              <a:t>，进入</a:t>
            </a:r>
            <a:r>
              <a:rPr lang="en-US" altLang="zh-CN" dirty="0"/>
              <a:t>server</a:t>
            </a:r>
            <a:r>
              <a:rPr lang="zh-CN" altLang="zh-CN" dirty="0"/>
              <a:t>程序，发出调试信息：</a:t>
            </a:r>
            <a:r>
              <a:rPr lang="en-US" altLang="zh-CN" dirty="0"/>
              <a:t>accept a connection</a:t>
            </a:r>
            <a:r>
              <a:rPr lang="zh-CN" altLang="zh-CN" dirty="0"/>
              <a:t>）。</a:t>
            </a:r>
          </a:p>
          <a:p>
            <a:pPr latinLnBrk="1"/>
            <a:r>
              <a:rPr lang="zh-CN" altLang="zh-CN" dirty="0"/>
              <a:t>之后收到了对端发来的</a:t>
            </a:r>
            <a:r>
              <a:rPr lang="en-US" altLang="zh-CN" dirty="0"/>
              <a:t>FIN|ACK</a:t>
            </a:r>
            <a:r>
              <a:rPr lang="zh-CN" altLang="zh-CN" dirty="0"/>
              <a:t>报文，状态转移到</a:t>
            </a:r>
            <a:r>
              <a:rPr lang="en-US" altLang="zh-CN" dirty="0"/>
              <a:t>CLOSE_WAIT</a:t>
            </a:r>
            <a:r>
              <a:rPr lang="zh-CN" altLang="zh-CN" dirty="0"/>
              <a:t>，在自己发出</a:t>
            </a:r>
            <a:r>
              <a:rPr lang="en-US" altLang="zh-CN" dirty="0"/>
              <a:t>FIN|ACK</a:t>
            </a:r>
            <a:r>
              <a:rPr lang="zh-CN" altLang="zh-CN" dirty="0"/>
              <a:t>后，转移到</a:t>
            </a:r>
            <a:r>
              <a:rPr lang="en-US" altLang="zh-CN" dirty="0"/>
              <a:t>LAST_ACK</a:t>
            </a:r>
            <a:r>
              <a:rPr lang="zh-CN" altLang="zh-CN" dirty="0"/>
              <a:t>，最后收到对端的</a:t>
            </a:r>
            <a:r>
              <a:rPr lang="en-US" altLang="zh-CN" dirty="0"/>
              <a:t>ACK</a:t>
            </a:r>
            <a:r>
              <a:rPr lang="zh-CN" altLang="zh-CN" dirty="0"/>
              <a:t>后转移到</a:t>
            </a:r>
            <a:r>
              <a:rPr lang="en-US" altLang="zh-CN" dirty="0"/>
              <a:t>CLOSED</a:t>
            </a:r>
            <a:r>
              <a:rPr lang="zh-CN" altLang="zh-CN" dirty="0"/>
              <a:t>，连接关闭，释放子</a:t>
            </a:r>
            <a:r>
              <a:rPr lang="en-US" altLang="zh-CN" dirty="0"/>
              <a:t>sock</a:t>
            </a:r>
            <a:r>
              <a:rPr lang="zh-CN" altLang="zh-CN" dirty="0"/>
              <a:t>。</a:t>
            </a:r>
          </a:p>
          <a:p>
            <a:pPr latinLnBrk="1"/>
            <a:r>
              <a:rPr lang="en-US" altLang="zh-CN" dirty="0"/>
              <a:t>      </a:t>
            </a:r>
            <a:r>
              <a:rPr lang="zh-CN" altLang="zh-CN" dirty="0"/>
              <a:t>对于客户端</a:t>
            </a:r>
            <a:r>
              <a:rPr lang="en-US" altLang="zh-CN" dirty="0"/>
              <a:t>h2</a:t>
            </a:r>
            <a:r>
              <a:rPr lang="zh-CN" altLang="zh-CN" dirty="0"/>
              <a:t>：</a:t>
            </a:r>
          </a:p>
          <a:p>
            <a:pPr latinLnBrk="1"/>
            <a:r>
              <a:rPr lang="zh-CN" altLang="zh-CN" dirty="0"/>
              <a:t>起初处于</a:t>
            </a:r>
            <a:r>
              <a:rPr lang="en-US" altLang="zh-CN" dirty="0"/>
              <a:t>CLOSED</a:t>
            </a:r>
            <a:r>
              <a:rPr lang="zh-CN" altLang="zh-CN" dirty="0"/>
              <a:t>状态，在发送</a:t>
            </a:r>
            <a:r>
              <a:rPr lang="en-US" altLang="zh-CN" dirty="0"/>
              <a:t>SYN</a:t>
            </a:r>
            <a:r>
              <a:rPr lang="zh-CN" altLang="zh-CN" dirty="0"/>
              <a:t>报文后状态转移到</a:t>
            </a:r>
            <a:r>
              <a:rPr lang="en-US" altLang="zh-CN" dirty="0"/>
              <a:t>SYN_SENT</a:t>
            </a:r>
            <a:r>
              <a:rPr lang="zh-CN" altLang="zh-CN" dirty="0"/>
              <a:t>，在收到</a:t>
            </a:r>
            <a:r>
              <a:rPr lang="en-US" altLang="zh-CN" dirty="0"/>
              <a:t>SYN|ACK</a:t>
            </a:r>
            <a:r>
              <a:rPr lang="zh-CN" altLang="zh-CN" dirty="0"/>
              <a:t>报文后转移到</a:t>
            </a:r>
            <a:r>
              <a:rPr lang="en-US" altLang="zh-CN" dirty="0"/>
              <a:t>ESTABLISHED</a:t>
            </a:r>
            <a:r>
              <a:rPr lang="zh-CN" altLang="zh-CN" dirty="0"/>
              <a:t>状态。</a:t>
            </a:r>
          </a:p>
          <a:p>
            <a:pPr latinLnBrk="1"/>
            <a:r>
              <a:rPr lang="zh-CN" altLang="zh-CN" dirty="0"/>
              <a:t>主动关闭连接，发送</a:t>
            </a:r>
            <a:r>
              <a:rPr lang="en-US" altLang="zh-CN" dirty="0"/>
              <a:t>FIN|ACK</a:t>
            </a:r>
            <a:r>
              <a:rPr lang="zh-CN" altLang="zh-CN" dirty="0"/>
              <a:t>报文后转移到</a:t>
            </a:r>
            <a:r>
              <a:rPr lang="en-US" altLang="zh-CN" dirty="0"/>
              <a:t>FIN_WAIT-1</a:t>
            </a:r>
            <a:r>
              <a:rPr lang="zh-CN" altLang="zh-CN" dirty="0"/>
              <a:t>，收到了对端的</a:t>
            </a:r>
            <a:r>
              <a:rPr lang="en-US" altLang="zh-CN" dirty="0"/>
              <a:t>ACK</a:t>
            </a:r>
            <a:r>
              <a:rPr lang="zh-CN" altLang="zh-CN" dirty="0"/>
              <a:t>后转移到</a:t>
            </a:r>
            <a:r>
              <a:rPr lang="en-US" altLang="zh-CN" dirty="0"/>
              <a:t>FIN_WAIT-2</a:t>
            </a:r>
            <a:r>
              <a:rPr lang="zh-CN" altLang="zh-CN" dirty="0"/>
              <a:t>，再收到对端的</a:t>
            </a:r>
            <a:r>
              <a:rPr lang="en-US" altLang="zh-CN" dirty="0"/>
              <a:t>FIN|ACK</a:t>
            </a:r>
            <a:r>
              <a:rPr lang="zh-CN" altLang="zh-CN" dirty="0"/>
              <a:t>后转移到</a:t>
            </a:r>
            <a:r>
              <a:rPr lang="en-US" altLang="zh-CN" dirty="0"/>
              <a:t>TIME_WAIT</a:t>
            </a:r>
            <a:r>
              <a:rPr lang="zh-CN" altLang="zh-CN" dirty="0"/>
              <a:t>，</a:t>
            </a:r>
            <a:r>
              <a:rPr lang="en-US" altLang="zh-CN" dirty="0"/>
              <a:t>TIME_WAIT</a:t>
            </a:r>
            <a:r>
              <a:rPr lang="zh-CN" altLang="zh-CN" dirty="0"/>
              <a:t>超时后彻底关闭连接，转移到</a:t>
            </a:r>
            <a:r>
              <a:rPr lang="en-US" altLang="zh-CN" dirty="0"/>
              <a:t>CLOSED</a:t>
            </a:r>
            <a:r>
              <a:rPr lang="zh-CN" altLang="zh-CN" dirty="0"/>
              <a:t>，释放</a:t>
            </a:r>
            <a:r>
              <a:rPr lang="en-US" altLang="zh-CN" dirty="0"/>
              <a:t>sock</a:t>
            </a:r>
            <a:r>
              <a:rPr lang="zh-CN" altLang="zh-CN" dirty="0"/>
              <a:t>。</a:t>
            </a:r>
          </a:p>
          <a:p>
            <a:pPr latinLnBrk="1"/>
            <a:r>
              <a:rPr lang="en-US" altLang="zh-CN" dirty="0"/>
              <a:t> </a:t>
            </a:r>
            <a:endParaRPr lang="zh-CN" altLang="zh-CN" dirty="0"/>
          </a:p>
          <a:p>
            <a:pPr latinLnBrk="1"/>
            <a:r>
              <a:rPr lang="en-US" altLang="zh-CN" dirty="0"/>
              <a:t>      </a:t>
            </a:r>
            <a:r>
              <a:rPr lang="zh-CN" altLang="zh-CN" dirty="0"/>
              <a:t>需要说明的是，我对主程序和部分函数进行了修改，实现了</a:t>
            </a:r>
            <a:r>
              <a:rPr lang="en-US" altLang="zh-CN" dirty="0"/>
              <a:t>TCP</a:t>
            </a:r>
            <a:r>
              <a:rPr lang="zh-CN" altLang="zh-CN" dirty="0"/>
              <a:t>的连续多次连接。测试结果中给出了连续两次连接服务器的请求，结果令人满意。</a:t>
            </a:r>
          </a:p>
          <a:p>
            <a:pPr latinLnBrk="1"/>
            <a:r>
              <a:rPr lang="en-US" altLang="zh-CN" dirty="0"/>
              <a:t> </a:t>
            </a:r>
            <a:endParaRPr lang="zh-CN" altLang="zh-CN" dirty="0"/>
          </a:p>
          <a:p>
            <a:endParaRPr lang="en-US" altLang="zh-CN" dirty="0"/>
          </a:p>
        </p:txBody>
      </p:sp>
      <p:pic>
        <p:nvPicPr>
          <p:cNvPr id="4" name="图片 3">
            <a:extLst>
              <a:ext uri="{FF2B5EF4-FFF2-40B4-BE49-F238E27FC236}">
                <a16:creationId xmlns:a16="http://schemas.microsoft.com/office/drawing/2014/main" id="{720F1B88-77F8-43C1-AB30-B45A022040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33069" y="1298047"/>
            <a:ext cx="4221268" cy="5400040"/>
          </a:xfrm>
          <a:prstGeom prst="rect">
            <a:avLst/>
          </a:prstGeom>
          <a:noFill/>
          <a:ln>
            <a:noFill/>
          </a:ln>
        </p:spPr>
      </p:pic>
    </p:spTree>
    <p:extLst>
      <p:ext uri="{BB962C8B-B14F-4D97-AF65-F5344CB8AC3E}">
        <p14:creationId xmlns:p14="http://schemas.microsoft.com/office/powerpoint/2010/main" val="3323343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43CE4-C3A7-4104-AF4C-AF4F8F348B63}"/>
              </a:ext>
            </a:extLst>
          </p:cNvPr>
          <p:cNvSpPr>
            <a:spLocks noGrp="1"/>
          </p:cNvSpPr>
          <p:nvPr>
            <p:ph type="title"/>
          </p:nvPr>
        </p:nvSpPr>
        <p:spPr/>
        <p:txBody>
          <a:bodyPr/>
          <a:lstStyle/>
          <a:p>
            <a:r>
              <a:rPr lang="en-US" altLang="zh-CN" dirty="0"/>
              <a:t>Lab11 </a:t>
            </a:r>
            <a:r>
              <a:rPr lang="zh-CN" altLang="en-US" dirty="0"/>
              <a:t>网络传输一</a:t>
            </a:r>
          </a:p>
        </p:txBody>
      </p:sp>
      <p:sp>
        <p:nvSpPr>
          <p:cNvPr id="3" name="内容占位符 2">
            <a:extLst>
              <a:ext uri="{FF2B5EF4-FFF2-40B4-BE49-F238E27FC236}">
                <a16:creationId xmlns:a16="http://schemas.microsoft.com/office/drawing/2014/main" id="{FA7B8D78-134D-4971-96E5-4899F72E0FAE}"/>
              </a:ext>
            </a:extLst>
          </p:cNvPr>
          <p:cNvSpPr>
            <a:spLocks noGrp="1"/>
          </p:cNvSpPr>
          <p:nvPr>
            <p:ph idx="1"/>
          </p:nvPr>
        </p:nvSpPr>
        <p:spPr>
          <a:xfrm>
            <a:off x="705590" y="1646518"/>
            <a:ext cx="9345244" cy="4212415"/>
          </a:xfrm>
        </p:spPr>
        <p:txBody>
          <a:bodyPr>
            <a:normAutofit/>
          </a:bodyPr>
          <a:lstStyle/>
          <a:p>
            <a:r>
              <a:rPr lang="zh-CN" altLang="en-US" dirty="0"/>
              <a:t>遇到的问题及体会：</a:t>
            </a:r>
            <a:endParaRPr lang="en-US" altLang="zh-CN" dirty="0"/>
          </a:p>
          <a:p>
            <a:r>
              <a:rPr lang="zh-CN" altLang="en-US" dirty="0"/>
              <a:t>本次实验虽然复杂，代码量较大，但不难调试。通过在每个状态转换过程处打印当前状态和目标状态，可以清晰的看到程序的运行过程。</a:t>
            </a:r>
            <a:endParaRPr lang="en-US" altLang="zh-CN" dirty="0"/>
          </a:p>
          <a:p>
            <a:r>
              <a:rPr lang="zh-CN" altLang="en-US" dirty="0"/>
              <a:t>不过，本次实验又一次有大量的框架性改变 ，需要在写实验前拿出大量时间阅读框架内提供的函数、结构等功能。</a:t>
            </a:r>
            <a:endParaRPr lang="en-US" altLang="zh-CN" dirty="0"/>
          </a:p>
          <a:p>
            <a:r>
              <a:rPr lang="zh-CN" altLang="en-US" dirty="0"/>
              <a:t>再一次遇到了报文结构的问题。比如说校验码、网络字节序等等。在计算校验和时，起初使用了字节序转换，但总是存在问题，包因出错被丢弃。后续阅读源码后，发现问题所在，不需要进行字节序转换。</a:t>
            </a:r>
            <a:endParaRPr lang="en-US" altLang="zh-CN" dirty="0"/>
          </a:p>
        </p:txBody>
      </p:sp>
    </p:spTree>
    <p:extLst>
      <p:ext uri="{BB962C8B-B14F-4D97-AF65-F5344CB8AC3E}">
        <p14:creationId xmlns:p14="http://schemas.microsoft.com/office/powerpoint/2010/main" val="1139306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B6F37-9C84-4DB3-8C43-26246D9DAAE5}"/>
              </a:ext>
            </a:extLst>
          </p:cNvPr>
          <p:cNvSpPr>
            <a:spLocks noGrp="1"/>
          </p:cNvSpPr>
          <p:nvPr>
            <p:ph type="title"/>
          </p:nvPr>
        </p:nvSpPr>
        <p:spPr/>
        <p:txBody>
          <a:bodyPr/>
          <a:lstStyle/>
          <a:p>
            <a:r>
              <a:rPr lang="en-US" altLang="zh-CN" dirty="0"/>
              <a:t>Lab12-</a:t>
            </a:r>
            <a:r>
              <a:rPr lang="zh-CN" altLang="en-US" dirty="0"/>
              <a:t>网络传输二</a:t>
            </a:r>
            <a:r>
              <a:rPr lang="en-US" altLang="zh-CN" dirty="0"/>
              <a:t>-TCP</a:t>
            </a:r>
            <a:r>
              <a:rPr lang="zh-CN" altLang="en-US" dirty="0"/>
              <a:t>稳定传输</a:t>
            </a:r>
          </a:p>
        </p:txBody>
      </p:sp>
      <p:sp>
        <p:nvSpPr>
          <p:cNvPr id="3" name="内容占位符 2">
            <a:extLst>
              <a:ext uri="{FF2B5EF4-FFF2-40B4-BE49-F238E27FC236}">
                <a16:creationId xmlns:a16="http://schemas.microsoft.com/office/drawing/2014/main" id="{1B78E3C4-42F0-405B-AD13-5EA26B930964}"/>
              </a:ext>
            </a:extLst>
          </p:cNvPr>
          <p:cNvSpPr>
            <a:spLocks noGrp="1"/>
          </p:cNvSpPr>
          <p:nvPr>
            <p:ph idx="1"/>
          </p:nvPr>
        </p:nvSpPr>
        <p:spPr/>
        <p:txBody>
          <a:bodyPr>
            <a:normAutofit fontScale="85000" lnSpcReduction="10000"/>
          </a:bodyPr>
          <a:lstStyle/>
          <a:p>
            <a:pPr latinLnBrk="1"/>
            <a:r>
              <a:rPr lang="zh-CN" altLang="en-US" dirty="0"/>
              <a:t>实验内容：</a:t>
            </a:r>
            <a:endParaRPr lang="en-US" altLang="zh-CN" dirty="0"/>
          </a:p>
          <a:p>
            <a:pPr latinLnBrk="1"/>
            <a:r>
              <a:rPr lang="en-US" altLang="zh-CN" dirty="0"/>
              <a:t>1. TCP server client</a:t>
            </a:r>
            <a:r>
              <a:rPr lang="zh-CN" altLang="zh-CN" dirty="0"/>
              <a:t>文件传输实验：</a:t>
            </a:r>
          </a:p>
          <a:p>
            <a:pPr latinLnBrk="1"/>
            <a:r>
              <a:rPr lang="en-US" altLang="zh-CN" dirty="0"/>
              <a:t>1</a:t>
            </a:r>
            <a:r>
              <a:rPr lang="zh-CN" altLang="zh-CN" dirty="0"/>
              <a:t>）运行网络拓扑</a:t>
            </a:r>
            <a:r>
              <a:rPr lang="en-US" altLang="zh-CN" dirty="0"/>
              <a:t>(tcp_topo.py)</a:t>
            </a:r>
            <a:endParaRPr lang="zh-CN" altLang="zh-CN" dirty="0"/>
          </a:p>
          <a:p>
            <a:pPr latinLnBrk="1"/>
            <a:r>
              <a:rPr lang="en-US" altLang="zh-CN" dirty="0"/>
              <a:t>2</a:t>
            </a:r>
            <a:r>
              <a:rPr lang="zh-CN" altLang="zh-CN" dirty="0"/>
              <a:t>）在节点</a:t>
            </a:r>
            <a:r>
              <a:rPr lang="en-US" altLang="zh-CN" dirty="0"/>
              <a:t>h1</a:t>
            </a:r>
            <a:r>
              <a:rPr lang="zh-CN" altLang="zh-CN" dirty="0"/>
              <a:t>上执行</a:t>
            </a:r>
            <a:r>
              <a:rPr lang="en-US" altLang="zh-CN" dirty="0"/>
              <a:t>TCP</a:t>
            </a:r>
            <a:r>
              <a:rPr lang="zh-CN" altLang="zh-CN" dirty="0"/>
              <a:t>程序</a:t>
            </a:r>
          </a:p>
          <a:p>
            <a:pPr latinLnBrk="1"/>
            <a:r>
              <a:rPr lang="zh-CN" altLang="zh-CN" dirty="0"/>
              <a:t>执行脚本</a:t>
            </a:r>
            <a:r>
              <a:rPr lang="en-US" altLang="zh-CN" dirty="0"/>
              <a:t>(disable_tcp_rst.sh, disable_offloading.sh)</a:t>
            </a:r>
            <a:r>
              <a:rPr lang="zh-CN" altLang="zh-CN" dirty="0"/>
              <a:t>，禁止协议栈的相应功能</a:t>
            </a:r>
          </a:p>
          <a:p>
            <a:pPr latinLnBrk="1"/>
            <a:r>
              <a:rPr lang="zh-CN" altLang="zh-CN" dirty="0"/>
              <a:t>在</a:t>
            </a:r>
            <a:r>
              <a:rPr lang="en-US" altLang="zh-CN" dirty="0"/>
              <a:t>h1</a:t>
            </a:r>
            <a:r>
              <a:rPr lang="zh-CN" altLang="zh-CN" dirty="0"/>
              <a:t>上运行</a:t>
            </a:r>
            <a:r>
              <a:rPr lang="en-US" altLang="zh-CN" dirty="0"/>
              <a:t>TCP</a:t>
            </a:r>
            <a:r>
              <a:rPr lang="zh-CN" altLang="zh-CN" dirty="0"/>
              <a:t>协议栈的服务器模式</a:t>
            </a:r>
          </a:p>
          <a:p>
            <a:pPr latinLnBrk="1"/>
            <a:r>
              <a:rPr lang="en-US" altLang="zh-CN" dirty="0"/>
              <a:t>3</a:t>
            </a:r>
            <a:r>
              <a:rPr lang="zh-CN" altLang="zh-CN" dirty="0"/>
              <a:t>）在节点</a:t>
            </a:r>
            <a:r>
              <a:rPr lang="en-US" altLang="zh-CN" dirty="0"/>
              <a:t>h2</a:t>
            </a:r>
            <a:r>
              <a:rPr lang="zh-CN" altLang="zh-CN" dirty="0"/>
              <a:t>上执行</a:t>
            </a:r>
            <a:r>
              <a:rPr lang="en-US" altLang="zh-CN" dirty="0"/>
              <a:t>TCP</a:t>
            </a:r>
            <a:r>
              <a:rPr lang="zh-CN" altLang="zh-CN" dirty="0"/>
              <a:t>程序</a:t>
            </a:r>
          </a:p>
          <a:p>
            <a:pPr latinLnBrk="1"/>
            <a:r>
              <a:rPr lang="zh-CN" altLang="zh-CN" dirty="0"/>
              <a:t>执行脚本</a:t>
            </a:r>
            <a:r>
              <a:rPr lang="en-US" altLang="zh-CN" dirty="0"/>
              <a:t>(disable_tcp_rst.sh, disable_offloading.sh)</a:t>
            </a:r>
            <a:r>
              <a:rPr lang="zh-CN" altLang="zh-CN" dirty="0"/>
              <a:t>，禁止协议栈的相</a:t>
            </a:r>
          </a:p>
          <a:p>
            <a:pPr latinLnBrk="1"/>
            <a:r>
              <a:rPr lang="zh-CN" altLang="zh-CN" dirty="0"/>
              <a:t>应功能</a:t>
            </a:r>
          </a:p>
          <a:p>
            <a:pPr latinLnBrk="1"/>
            <a:r>
              <a:rPr lang="zh-CN" altLang="zh-CN" dirty="0"/>
              <a:t>在</a:t>
            </a:r>
            <a:r>
              <a:rPr lang="en-US" altLang="zh-CN" dirty="0"/>
              <a:t>h2</a:t>
            </a:r>
            <a:r>
              <a:rPr lang="zh-CN" altLang="zh-CN" dirty="0"/>
              <a:t>上运行</a:t>
            </a:r>
            <a:r>
              <a:rPr lang="en-US" altLang="zh-CN" dirty="0"/>
              <a:t>TCP</a:t>
            </a:r>
            <a:r>
              <a:rPr lang="zh-CN" altLang="zh-CN" dirty="0"/>
              <a:t>协议栈的客户端模式：</a:t>
            </a:r>
            <a:r>
              <a:rPr lang="en-US" altLang="zh-CN" dirty="0"/>
              <a:t>Client</a:t>
            </a:r>
            <a:r>
              <a:rPr lang="zh-CN" altLang="zh-CN" dirty="0"/>
              <a:t>发送文件</a:t>
            </a:r>
            <a:r>
              <a:rPr lang="en-US" altLang="zh-CN" dirty="0"/>
              <a:t>client-input.dat</a:t>
            </a:r>
            <a:r>
              <a:rPr lang="zh-CN" altLang="zh-CN" dirty="0"/>
              <a:t>给</a:t>
            </a:r>
            <a:r>
              <a:rPr lang="en-US" altLang="zh-CN" dirty="0"/>
              <a:t>server</a:t>
            </a:r>
            <a:r>
              <a:rPr lang="zh-CN" altLang="zh-CN" dirty="0"/>
              <a:t>，</a:t>
            </a:r>
            <a:r>
              <a:rPr lang="en-US" altLang="zh-CN" dirty="0"/>
              <a:t>server</a:t>
            </a:r>
            <a:r>
              <a:rPr lang="zh-CN" altLang="zh-CN" dirty="0"/>
              <a:t>将收到的数据存储到文件</a:t>
            </a:r>
            <a:r>
              <a:rPr lang="en-US" altLang="zh-CN" dirty="0"/>
              <a:t>server-output.dat</a:t>
            </a:r>
            <a:endParaRPr lang="zh-CN" altLang="zh-CN" dirty="0"/>
          </a:p>
          <a:p>
            <a:pPr latinLnBrk="1"/>
            <a:r>
              <a:rPr lang="en-US" altLang="zh-CN" dirty="0"/>
              <a:t>4</a:t>
            </a:r>
            <a:r>
              <a:rPr lang="zh-CN" altLang="zh-CN" dirty="0"/>
              <a:t>）比较两个文件是否完全相同</a:t>
            </a:r>
          </a:p>
          <a:p>
            <a:endParaRPr lang="zh-CN" altLang="en-US" dirty="0"/>
          </a:p>
        </p:txBody>
      </p:sp>
    </p:spTree>
    <p:extLst>
      <p:ext uri="{BB962C8B-B14F-4D97-AF65-F5344CB8AC3E}">
        <p14:creationId xmlns:p14="http://schemas.microsoft.com/office/powerpoint/2010/main" val="1507220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B6F37-9C84-4DB3-8C43-26246D9DAAE5}"/>
              </a:ext>
            </a:extLst>
          </p:cNvPr>
          <p:cNvSpPr>
            <a:spLocks noGrp="1"/>
          </p:cNvSpPr>
          <p:nvPr>
            <p:ph type="title"/>
          </p:nvPr>
        </p:nvSpPr>
        <p:spPr/>
        <p:txBody>
          <a:bodyPr/>
          <a:lstStyle/>
          <a:p>
            <a:r>
              <a:rPr lang="en-US" altLang="zh-CN" dirty="0"/>
              <a:t>Lab12-</a:t>
            </a:r>
            <a:r>
              <a:rPr lang="zh-CN" altLang="en-US" dirty="0"/>
              <a:t>网络传输二</a:t>
            </a:r>
            <a:r>
              <a:rPr lang="en-US" altLang="zh-CN" dirty="0"/>
              <a:t>-TCP</a:t>
            </a:r>
            <a:r>
              <a:rPr lang="zh-CN" altLang="en-US" dirty="0"/>
              <a:t>稳定传输</a:t>
            </a:r>
          </a:p>
        </p:txBody>
      </p:sp>
      <p:sp>
        <p:nvSpPr>
          <p:cNvPr id="3" name="内容占位符 2">
            <a:extLst>
              <a:ext uri="{FF2B5EF4-FFF2-40B4-BE49-F238E27FC236}">
                <a16:creationId xmlns:a16="http://schemas.microsoft.com/office/drawing/2014/main" id="{1B78E3C4-42F0-405B-AD13-5EA26B930964}"/>
              </a:ext>
            </a:extLst>
          </p:cNvPr>
          <p:cNvSpPr>
            <a:spLocks noGrp="1"/>
          </p:cNvSpPr>
          <p:nvPr>
            <p:ph idx="1"/>
          </p:nvPr>
        </p:nvSpPr>
        <p:spPr/>
        <p:txBody>
          <a:bodyPr>
            <a:normAutofit lnSpcReduction="10000"/>
          </a:bodyPr>
          <a:lstStyle/>
          <a:p>
            <a:pPr latinLnBrk="1"/>
            <a:r>
              <a:rPr lang="zh-CN" altLang="en-US" dirty="0"/>
              <a:t>设计过程：</a:t>
            </a:r>
            <a:endParaRPr lang="en-US" altLang="zh-CN" dirty="0"/>
          </a:p>
          <a:p>
            <a:pPr latinLnBrk="1"/>
            <a:r>
              <a:rPr lang="en-US" altLang="zh-CN" dirty="0"/>
              <a:t>TCP</a:t>
            </a:r>
            <a:r>
              <a:rPr lang="zh-CN" altLang="zh-CN" dirty="0"/>
              <a:t>中数据接收和缓存：</a:t>
            </a:r>
            <a:r>
              <a:rPr lang="en-US" altLang="zh-CN" dirty="0"/>
              <a:t>TCP</a:t>
            </a:r>
            <a:r>
              <a:rPr lang="zh-CN" altLang="zh-CN" dirty="0"/>
              <a:t>协议栈收到数据包后，使用接收缓存来存储相应数据，供应用程序读取。</a:t>
            </a:r>
          </a:p>
          <a:p>
            <a:pPr latinLnBrk="1"/>
            <a:r>
              <a:rPr lang="en-US" altLang="zh-CN" dirty="0"/>
              <a:t>1</a:t>
            </a:r>
            <a:r>
              <a:rPr lang="zh-CN" altLang="zh-CN" dirty="0"/>
              <a:t>）使用环形缓存</a:t>
            </a:r>
            <a:r>
              <a:rPr lang="en-US" altLang="zh-CN" dirty="0"/>
              <a:t>(ring buffer)</a:t>
            </a:r>
            <a:r>
              <a:rPr lang="zh-CN" altLang="zh-CN" dirty="0"/>
              <a:t>来实现</a:t>
            </a:r>
          </a:p>
          <a:p>
            <a:pPr latinLnBrk="1"/>
            <a:r>
              <a:rPr lang="en-US" altLang="zh-CN" dirty="0"/>
              <a:t>2</a:t>
            </a:r>
            <a:r>
              <a:rPr lang="zh-CN" altLang="zh-CN" dirty="0"/>
              <a:t>）接收缓存大小为</a:t>
            </a:r>
            <a:r>
              <a:rPr lang="en-US" altLang="zh-CN" dirty="0" err="1"/>
              <a:t>recv_window</a:t>
            </a:r>
            <a:endParaRPr lang="zh-CN" altLang="zh-CN" dirty="0"/>
          </a:p>
          <a:p>
            <a:pPr latinLnBrk="1"/>
            <a:r>
              <a:rPr lang="en-US" altLang="zh-CN" dirty="0"/>
              <a:t>3</a:t>
            </a:r>
            <a:r>
              <a:rPr lang="zh-CN" altLang="zh-CN" dirty="0"/>
              <a:t>）使用锁（</a:t>
            </a:r>
            <a:r>
              <a:rPr lang="en-US" altLang="zh-CN" dirty="0" err="1"/>
              <a:t>pthread_mutex_t</a:t>
            </a:r>
            <a:r>
              <a:rPr lang="zh-CN" altLang="zh-CN" dirty="0"/>
              <a:t>）来防止读写冲突</a:t>
            </a:r>
          </a:p>
          <a:p>
            <a:pPr latinLnBrk="1"/>
            <a:r>
              <a:rPr lang="en-US" altLang="zh-CN" dirty="0"/>
              <a:t>TCP</a:t>
            </a:r>
            <a:r>
              <a:rPr lang="zh-CN" altLang="zh-CN" dirty="0"/>
              <a:t>数据发送流程： </a:t>
            </a:r>
          </a:p>
          <a:p>
            <a:pPr latinLnBrk="1"/>
            <a:r>
              <a:rPr lang="en-US" altLang="zh-CN" dirty="0"/>
              <a:t>1</a:t>
            </a:r>
            <a:r>
              <a:rPr lang="zh-CN" altLang="zh-CN" dirty="0"/>
              <a:t>）待发送数据全部存储于上层应用</a:t>
            </a:r>
            <a:r>
              <a:rPr lang="en-US" altLang="zh-CN" dirty="0"/>
              <a:t>buffer</a:t>
            </a:r>
            <a:r>
              <a:rPr lang="zh-CN" altLang="zh-CN" dirty="0"/>
              <a:t>中</a:t>
            </a:r>
          </a:p>
          <a:p>
            <a:pPr latinLnBrk="1"/>
            <a:r>
              <a:rPr lang="en-US" altLang="zh-CN" dirty="0"/>
              <a:t>2</a:t>
            </a:r>
            <a:r>
              <a:rPr lang="zh-CN" altLang="zh-CN" dirty="0"/>
              <a:t>）如果对端</a:t>
            </a:r>
            <a:r>
              <a:rPr lang="en-US" altLang="zh-CN" dirty="0" err="1"/>
              <a:t>recv_window</a:t>
            </a:r>
            <a:r>
              <a:rPr lang="zh-CN" altLang="zh-CN" dirty="0"/>
              <a:t>允许，则发送数据</a:t>
            </a:r>
          </a:p>
          <a:p>
            <a:r>
              <a:rPr lang="en-US" altLang="zh-CN" dirty="0"/>
              <a:t>3</a:t>
            </a:r>
            <a:r>
              <a:rPr lang="zh-CN" altLang="zh-CN" dirty="0"/>
              <a:t>）每次从</a:t>
            </a:r>
            <a:r>
              <a:rPr lang="en-US" altLang="zh-CN" dirty="0"/>
              <a:t>buffer</a:t>
            </a:r>
            <a:r>
              <a:rPr lang="zh-CN" altLang="zh-CN" dirty="0"/>
              <a:t>中读取</a:t>
            </a:r>
            <a:r>
              <a:rPr lang="en-US" altLang="zh-CN" dirty="0"/>
              <a:t>1</a:t>
            </a:r>
            <a:r>
              <a:rPr lang="zh-CN" altLang="zh-CN" dirty="0"/>
              <a:t>个数据包大小的数据，封装数据包，通过</a:t>
            </a:r>
            <a:r>
              <a:rPr lang="en-US" altLang="zh-CN" dirty="0"/>
              <a:t>IP</a:t>
            </a:r>
            <a:r>
              <a:rPr lang="zh-CN" altLang="zh-CN" dirty="0"/>
              <a:t>层发送函数，</a:t>
            </a:r>
            <a:endParaRPr lang="zh-CN" altLang="en-US" dirty="0"/>
          </a:p>
        </p:txBody>
      </p:sp>
    </p:spTree>
    <p:extLst>
      <p:ext uri="{BB962C8B-B14F-4D97-AF65-F5344CB8AC3E}">
        <p14:creationId xmlns:p14="http://schemas.microsoft.com/office/powerpoint/2010/main" val="24913923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B6F37-9C84-4DB3-8C43-26246D9DAAE5}"/>
              </a:ext>
            </a:extLst>
          </p:cNvPr>
          <p:cNvSpPr>
            <a:spLocks noGrp="1"/>
          </p:cNvSpPr>
          <p:nvPr>
            <p:ph type="title"/>
          </p:nvPr>
        </p:nvSpPr>
        <p:spPr/>
        <p:txBody>
          <a:bodyPr/>
          <a:lstStyle/>
          <a:p>
            <a:r>
              <a:rPr lang="en-US" altLang="zh-CN" dirty="0"/>
              <a:t>Lab12-</a:t>
            </a:r>
            <a:r>
              <a:rPr lang="zh-CN" altLang="en-US" dirty="0"/>
              <a:t>网络传输二</a:t>
            </a:r>
            <a:r>
              <a:rPr lang="en-US" altLang="zh-CN" dirty="0"/>
              <a:t>-TCP</a:t>
            </a:r>
            <a:r>
              <a:rPr lang="zh-CN" altLang="en-US" dirty="0"/>
              <a:t>稳定传输</a:t>
            </a:r>
          </a:p>
        </p:txBody>
      </p:sp>
      <p:sp>
        <p:nvSpPr>
          <p:cNvPr id="3" name="内容占位符 2">
            <a:extLst>
              <a:ext uri="{FF2B5EF4-FFF2-40B4-BE49-F238E27FC236}">
                <a16:creationId xmlns:a16="http://schemas.microsoft.com/office/drawing/2014/main" id="{1B78E3C4-42F0-405B-AD13-5EA26B930964}"/>
              </a:ext>
            </a:extLst>
          </p:cNvPr>
          <p:cNvSpPr>
            <a:spLocks noGrp="1"/>
          </p:cNvSpPr>
          <p:nvPr>
            <p:ph idx="1"/>
          </p:nvPr>
        </p:nvSpPr>
        <p:spPr/>
        <p:txBody>
          <a:bodyPr>
            <a:normAutofit/>
          </a:bodyPr>
          <a:lstStyle/>
          <a:p>
            <a:pPr latinLnBrk="1"/>
            <a:r>
              <a:rPr lang="zh-CN" altLang="en-US" dirty="0"/>
              <a:t>设计过程：</a:t>
            </a:r>
            <a:endParaRPr lang="en-US" altLang="zh-CN" dirty="0"/>
          </a:p>
          <a:p>
            <a:pPr latinLnBrk="1"/>
            <a:r>
              <a:rPr lang="zh-CN" altLang="zh-CN" dirty="0"/>
              <a:t>本实验中</a:t>
            </a:r>
            <a:r>
              <a:rPr lang="en-US" altLang="zh-CN" dirty="0"/>
              <a:t>TCP</a:t>
            </a:r>
            <a:r>
              <a:rPr lang="zh-CN" altLang="zh-CN" dirty="0"/>
              <a:t>两端时序图：</a:t>
            </a:r>
          </a:p>
          <a:p>
            <a:pPr latinLnBrk="1"/>
            <a:r>
              <a:rPr lang="en-US" altLang="zh-CN" dirty="0"/>
              <a:t>1</a:t>
            </a:r>
            <a:r>
              <a:rPr lang="zh-CN" altLang="zh-CN" dirty="0"/>
              <a:t>）如果发送时，接收方（</a:t>
            </a:r>
            <a:r>
              <a:rPr lang="en-US" altLang="zh-CN" dirty="0"/>
              <a:t>server</a:t>
            </a:r>
            <a:r>
              <a:rPr lang="zh-CN" altLang="zh-CN" dirty="0"/>
              <a:t>）已经准备接收</a:t>
            </a:r>
          </a:p>
        </p:txBody>
      </p:sp>
      <p:pic>
        <p:nvPicPr>
          <p:cNvPr id="10" name="图片 9">
            <a:extLst>
              <a:ext uri="{FF2B5EF4-FFF2-40B4-BE49-F238E27FC236}">
                <a16:creationId xmlns:a16="http://schemas.microsoft.com/office/drawing/2014/main" id="{0D545EE2-3C4F-4FDE-8F8B-1D8AC5A87921}"/>
              </a:ext>
            </a:extLst>
          </p:cNvPr>
          <p:cNvPicPr>
            <a:picLocks noChangeAspect="1"/>
          </p:cNvPicPr>
          <p:nvPr/>
        </p:nvPicPr>
        <p:blipFill>
          <a:blip r:embed="rId2"/>
          <a:stretch>
            <a:fillRect/>
          </a:stretch>
        </p:blipFill>
        <p:spPr>
          <a:xfrm>
            <a:off x="7115556" y="1853248"/>
            <a:ext cx="4822444" cy="4726329"/>
          </a:xfrm>
          <a:prstGeom prst="rect">
            <a:avLst/>
          </a:prstGeom>
        </p:spPr>
      </p:pic>
    </p:spTree>
    <p:extLst>
      <p:ext uri="{BB962C8B-B14F-4D97-AF65-F5344CB8AC3E}">
        <p14:creationId xmlns:p14="http://schemas.microsoft.com/office/powerpoint/2010/main" val="3755279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B6F37-9C84-4DB3-8C43-26246D9DAAE5}"/>
              </a:ext>
            </a:extLst>
          </p:cNvPr>
          <p:cNvSpPr>
            <a:spLocks noGrp="1"/>
          </p:cNvSpPr>
          <p:nvPr>
            <p:ph type="title"/>
          </p:nvPr>
        </p:nvSpPr>
        <p:spPr/>
        <p:txBody>
          <a:bodyPr/>
          <a:lstStyle/>
          <a:p>
            <a:r>
              <a:rPr lang="en-US" altLang="zh-CN" dirty="0"/>
              <a:t>Lab12-</a:t>
            </a:r>
            <a:r>
              <a:rPr lang="zh-CN" altLang="en-US" dirty="0"/>
              <a:t>网络传输二</a:t>
            </a:r>
            <a:r>
              <a:rPr lang="en-US" altLang="zh-CN" dirty="0"/>
              <a:t>-TCP</a:t>
            </a:r>
            <a:r>
              <a:rPr lang="zh-CN" altLang="en-US" dirty="0"/>
              <a:t>稳定传输</a:t>
            </a:r>
          </a:p>
        </p:txBody>
      </p:sp>
      <p:sp>
        <p:nvSpPr>
          <p:cNvPr id="3" name="内容占位符 2">
            <a:extLst>
              <a:ext uri="{FF2B5EF4-FFF2-40B4-BE49-F238E27FC236}">
                <a16:creationId xmlns:a16="http://schemas.microsoft.com/office/drawing/2014/main" id="{1B78E3C4-42F0-405B-AD13-5EA26B930964}"/>
              </a:ext>
            </a:extLst>
          </p:cNvPr>
          <p:cNvSpPr>
            <a:spLocks noGrp="1"/>
          </p:cNvSpPr>
          <p:nvPr>
            <p:ph idx="1"/>
          </p:nvPr>
        </p:nvSpPr>
        <p:spPr>
          <a:xfrm>
            <a:off x="1103312" y="2052918"/>
            <a:ext cx="5839355" cy="4195481"/>
          </a:xfrm>
        </p:spPr>
        <p:txBody>
          <a:bodyPr>
            <a:normAutofit/>
          </a:bodyPr>
          <a:lstStyle/>
          <a:p>
            <a:pPr latinLnBrk="1"/>
            <a:r>
              <a:rPr lang="zh-CN" altLang="en-US" dirty="0"/>
              <a:t>设计过程：</a:t>
            </a:r>
            <a:endParaRPr lang="en-US" altLang="zh-CN" dirty="0"/>
          </a:p>
          <a:p>
            <a:pPr latinLnBrk="1"/>
            <a:r>
              <a:rPr lang="zh-CN" altLang="zh-CN" dirty="0"/>
              <a:t>本实验中</a:t>
            </a:r>
            <a:r>
              <a:rPr lang="en-US" altLang="zh-CN" dirty="0"/>
              <a:t>TCP</a:t>
            </a:r>
            <a:r>
              <a:rPr lang="zh-CN" altLang="zh-CN" dirty="0"/>
              <a:t>两端时序图：</a:t>
            </a:r>
          </a:p>
          <a:p>
            <a:pPr latinLnBrk="1"/>
            <a:r>
              <a:rPr lang="en-US" altLang="zh-CN" dirty="0"/>
              <a:t>2</a:t>
            </a:r>
            <a:r>
              <a:rPr lang="zh-CN" altLang="zh-CN" dirty="0"/>
              <a:t>）如果发送时，接收方（</a:t>
            </a:r>
            <a:r>
              <a:rPr lang="en-US" altLang="zh-CN" dirty="0"/>
              <a:t>server</a:t>
            </a:r>
            <a:r>
              <a:rPr lang="zh-CN" altLang="zh-CN" dirty="0"/>
              <a:t>）还在处理之前的接收信息</a:t>
            </a:r>
          </a:p>
        </p:txBody>
      </p:sp>
      <p:pic>
        <p:nvPicPr>
          <p:cNvPr id="8" name="图片 7">
            <a:extLst>
              <a:ext uri="{FF2B5EF4-FFF2-40B4-BE49-F238E27FC236}">
                <a16:creationId xmlns:a16="http://schemas.microsoft.com/office/drawing/2014/main" id="{987054EB-0E21-4EC0-B0AC-AFEC4EF50C14}"/>
              </a:ext>
            </a:extLst>
          </p:cNvPr>
          <p:cNvPicPr>
            <a:picLocks noChangeAspect="1"/>
          </p:cNvPicPr>
          <p:nvPr/>
        </p:nvPicPr>
        <p:blipFill>
          <a:blip r:embed="rId2"/>
          <a:stretch>
            <a:fillRect/>
          </a:stretch>
        </p:blipFill>
        <p:spPr>
          <a:xfrm>
            <a:off x="6942667" y="1798410"/>
            <a:ext cx="4719933" cy="4449989"/>
          </a:xfrm>
          <a:prstGeom prst="rect">
            <a:avLst/>
          </a:prstGeom>
        </p:spPr>
      </p:pic>
      <p:cxnSp>
        <p:nvCxnSpPr>
          <p:cNvPr id="14" name="直接箭头连接符 13">
            <a:extLst>
              <a:ext uri="{FF2B5EF4-FFF2-40B4-BE49-F238E27FC236}">
                <a16:creationId xmlns:a16="http://schemas.microsoft.com/office/drawing/2014/main" id="{88429A67-97AC-4118-B2E8-4B078C8632D4}"/>
              </a:ext>
            </a:extLst>
          </p:cNvPr>
          <p:cNvCxnSpPr/>
          <p:nvPr/>
        </p:nvCxnSpPr>
        <p:spPr>
          <a:xfrm flipH="1" flipV="1">
            <a:off x="10377911" y="4117638"/>
            <a:ext cx="309245"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013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B6F37-9C84-4DB3-8C43-26246D9DAAE5}"/>
              </a:ext>
            </a:extLst>
          </p:cNvPr>
          <p:cNvSpPr>
            <a:spLocks noGrp="1"/>
          </p:cNvSpPr>
          <p:nvPr>
            <p:ph type="title"/>
          </p:nvPr>
        </p:nvSpPr>
        <p:spPr/>
        <p:txBody>
          <a:bodyPr/>
          <a:lstStyle/>
          <a:p>
            <a:r>
              <a:rPr lang="en-US" altLang="zh-CN" dirty="0"/>
              <a:t>Lab12-</a:t>
            </a:r>
            <a:r>
              <a:rPr lang="zh-CN" altLang="en-US" dirty="0"/>
              <a:t>网络传输二</a:t>
            </a:r>
            <a:r>
              <a:rPr lang="en-US" altLang="zh-CN" dirty="0"/>
              <a:t>-TCP</a:t>
            </a:r>
            <a:r>
              <a:rPr lang="zh-CN" altLang="en-US" dirty="0"/>
              <a:t>稳定传输</a:t>
            </a:r>
          </a:p>
        </p:txBody>
      </p:sp>
      <p:sp>
        <p:nvSpPr>
          <p:cNvPr id="3" name="内容占位符 2">
            <a:extLst>
              <a:ext uri="{FF2B5EF4-FFF2-40B4-BE49-F238E27FC236}">
                <a16:creationId xmlns:a16="http://schemas.microsoft.com/office/drawing/2014/main" id="{1B78E3C4-42F0-405B-AD13-5EA26B930964}"/>
              </a:ext>
            </a:extLst>
          </p:cNvPr>
          <p:cNvSpPr>
            <a:spLocks noGrp="1"/>
          </p:cNvSpPr>
          <p:nvPr>
            <p:ph idx="1"/>
          </p:nvPr>
        </p:nvSpPr>
        <p:spPr>
          <a:xfrm>
            <a:off x="1103312" y="2052918"/>
            <a:ext cx="9404723" cy="4617757"/>
          </a:xfrm>
        </p:spPr>
        <p:txBody>
          <a:bodyPr>
            <a:normAutofit fontScale="47500" lnSpcReduction="20000"/>
          </a:bodyPr>
          <a:lstStyle/>
          <a:p>
            <a:pPr latinLnBrk="1"/>
            <a:r>
              <a:rPr lang="zh-CN" altLang="en-US" dirty="0"/>
              <a:t>设计过程：</a:t>
            </a:r>
            <a:endParaRPr lang="en-US" altLang="zh-CN" dirty="0"/>
          </a:p>
          <a:p>
            <a:pPr latinLnBrk="1"/>
            <a:r>
              <a:rPr lang="zh-CN" altLang="zh-CN" dirty="0"/>
              <a:t>本次实验的交互流程：</a:t>
            </a:r>
          </a:p>
          <a:p>
            <a:pPr lvl="0" latinLnBrk="1"/>
            <a:r>
              <a:rPr lang="en-US" altLang="zh-CN" dirty="0"/>
              <a:t>server</a:t>
            </a:r>
            <a:r>
              <a:rPr lang="zh-CN" altLang="zh-CN" dirty="0"/>
              <a:t>端首先新建</a:t>
            </a:r>
            <a:r>
              <a:rPr lang="en-US" altLang="zh-CN" dirty="0" err="1"/>
              <a:t>tcp_socket</a:t>
            </a:r>
            <a:r>
              <a:rPr lang="zh-CN" altLang="zh-CN" dirty="0"/>
              <a:t>，绑定指定本地地址和端口，对其监听，调用</a:t>
            </a:r>
            <a:r>
              <a:rPr lang="en-US" altLang="zh-CN" dirty="0"/>
              <a:t>accept</a:t>
            </a:r>
            <a:r>
              <a:rPr lang="zh-CN" altLang="zh-CN" dirty="0"/>
              <a:t>操作等待请求到达</a:t>
            </a:r>
          </a:p>
          <a:p>
            <a:pPr lvl="0" latinLnBrk="1"/>
            <a:r>
              <a:rPr lang="en-US" altLang="zh-CN" dirty="0"/>
              <a:t>client</a:t>
            </a:r>
            <a:r>
              <a:rPr lang="zh-CN" altLang="zh-CN" dirty="0"/>
              <a:t>端首先新建</a:t>
            </a:r>
            <a:r>
              <a:rPr lang="en-US" altLang="zh-CN" dirty="0" err="1"/>
              <a:t>tcp_socket</a:t>
            </a:r>
            <a:r>
              <a:rPr lang="zh-CN" altLang="zh-CN" dirty="0"/>
              <a:t>，调用</a:t>
            </a:r>
            <a:r>
              <a:rPr lang="en-US" altLang="zh-CN" dirty="0"/>
              <a:t>connect</a:t>
            </a:r>
            <a:r>
              <a:rPr lang="zh-CN" altLang="zh-CN" dirty="0"/>
              <a:t>操作请求</a:t>
            </a:r>
            <a:r>
              <a:rPr lang="en-US" altLang="zh-CN" dirty="0"/>
              <a:t>server</a:t>
            </a:r>
            <a:r>
              <a:rPr lang="zh-CN" altLang="zh-CN" dirty="0"/>
              <a:t>服务</a:t>
            </a:r>
          </a:p>
          <a:p>
            <a:pPr lvl="0" latinLnBrk="1"/>
            <a:r>
              <a:rPr lang="en-US" altLang="zh-CN" dirty="0"/>
              <a:t>server</a:t>
            </a:r>
            <a:r>
              <a:rPr lang="zh-CN" altLang="zh-CN" dirty="0"/>
              <a:t>监听到请求，如同上周实验所做的，新建子</a:t>
            </a:r>
            <a:r>
              <a:rPr lang="en-US" altLang="zh-CN" dirty="0" err="1"/>
              <a:t>tcp_socket</a:t>
            </a:r>
            <a:r>
              <a:rPr lang="zh-CN" altLang="zh-CN" dirty="0"/>
              <a:t>，与</a:t>
            </a:r>
            <a:r>
              <a:rPr lang="en-US" altLang="zh-CN" dirty="0"/>
              <a:t>client</a:t>
            </a:r>
            <a:r>
              <a:rPr lang="zh-CN" altLang="zh-CN" dirty="0"/>
              <a:t>请求进行交互，最后建立连接</a:t>
            </a:r>
          </a:p>
          <a:p>
            <a:pPr lvl="0" latinLnBrk="1"/>
            <a:r>
              <a:rPr lang="en-US" altLang="zh-CN" dirty="0"/>
              <a:t>client</a:t>
            </a:r>
            <a:r>
              <a:rPr lang="zh-CN" altLang="zh-CN" dirty="0"/>
              <a:t>打开要发送的文件，将文件内容读取到缓冲区</a:t>
            </a:r>
            <a:r>
              <a:rPr lang="en-US" altLang="zh-CN" dirty="0"/>
              <a:t>buffer</a:t>
            </a:r>
            <a:r>
              <a:rPr lang="zh-CN" altLang="zh-CN" dirty="0"/>
              <a:t>中；</a:t>
            </a:r>
            <a:r>
              <a:rPr lang="en-US" altLang="zh-CN" dirty="0"/>
              <a:t>server</a:t>
            </a:r>
            <a:r>
              <a:rPr lang="zh-CN" altLang="zh-CN" dirty="0"/>
              <a:t>打开要保存的文件，调用</a:t>
            </a:r>
            <a:r>
              <a:rPr lang="en-US" altLang="zh-CN" dirty="0" err="1"/>
              <a:t>tcp_sock_read</a:t>
            </a:r>
            <a:r>
              <a:rPr lang="zh-CN" altLang="zh-CN" dirty="0"/>
              <a:t>操作等待要到达的数据（</a:t>
            </a:r>
            <a:r>
              <a:rPr lang="en-US" altLang="zh-CN" dirty="0" err="1"/>
              <a:t>wait_recv</a:t>
            </a:r>
            <a:r>
              <a:rPr lang="zh-CN" altLang="zh-CN" dirty="0"/>
              <a:t>）</a:t>
            </a:r>
          </a:p>
          <a:p>
            <a:pPr lvl="0" latinLnBrk="1"/>
            <a:r>
              <a:rPr lang="zh-CN" altLang="zh-CN" dirty="0"/>
              <a:t>重复以下操作：</a:t>
            </a:r>
          </a:p>
          <a:p>
            <a:pPr latinLnBrk="1"/>
            <a:r>
              <a:rPr lang="en-US" altLang="zh-CN" dirty="0"/>
              <a:t>client</a:t>
            </a:r>
            <a:r>
              <a:rPr lang="zh-CN" altLang="zh-CN" dirty="0"/>
              <a:t>调用</a:t>
            </a:r>
            <a:r>
              <a:rPr lang="en-US" altLang="zh-CN" dirty="0" err="1"/>
              <a:t>tcp_sock_write</a:t>
            </a:r>
            <a:r>
              <a:rPr lang="zh-CN" altLang="zh-CN" dirty="0"/>
              <a:t>，将</a:t>
            </a:r>
            <a:r>
              <a:rPr lang="en-US" altLang="zh-CN" dirty="0"/>
              <a:t>buffer</a:t>
            </a:r>
            <a:r>
              <a:rPr lang="zh-CN" altLang="zh-CN" dirty="0"/>
              <a:t>中的部分数据发送出去，然后陷入等待（</a:t>
            </a:r>
            <a:r>
              <a:rPr lang="en-US" altLang="zh-CN" dirty="0" err="1"/>
              <a:t>wait_send</a:t>
            </a:r>
            <a:r>
              <a:rPr lang="zh-CN" altLang="zh-CN" dirty="0"/>
              <a:t>）。</a:t>
            </a:r>
          </a:p>
          <a:p>
            <a:pPr latinLnBrk="1"/>
            <a:r>
              <a:rPr lang="en-US" altLang="zh-CN" dirty="0"/>
              <a:t>server</a:t>
            </a:r>
            <a:r>
              <a:rPr lang="zh-CN" altLang="zh-CN" dirty="0"/>
              <a:t>接收到数据包后，调用</a:t>
            </a:r>
            <a:r>
              <a:rPr lang="en-US" altLang="zh-CN" dirty="0" err="1"/>
              <a:t>tcp_handle_recv_data</a:t>
            </a:r>
            <a:r>
              <a:rPr lang="zh-CN" altLang="zh-CN" dirty="0"/>
              <a:t>处理数据：如果</a:t>
            </a:r>
            <a:r>
              <a:rPr lang="en-US" altLang="zh-CN" dirty="0" err="1"/>
              <a:t>ring_buffer</a:t>
            </a:r>
            <a:r>
              <a:rPr lang="zh-CN" altLang="zh-CN" dirty="0"/>
              <a:t>满了，就需要丢弃该包（但是该实验还没有处理丢包的逻辑，所以这种情况需要控制它不会发生）；如果没满，就调用</a:t>
            </a:r>
            <a:r>
              <a:rPr lang="en-US" altLang="zh-CN" dirty="0" err="1"/>
              <a:t>write_ring_buffer</a:t>
            </a:r>
            <a:r>
              <a:rPr lang="zh-CN" altLang="zh-CN" dirty="0"/>
              <a:t>将能写入的接收数据写入到</a:t>
            </a:r>
            <a:r>
              <a:rPr lang="en-US" altLang="zh-CN" dirty="0" err="1"/>
              <a:t>ring_bufer</a:t>
            </a:r>
            <a:r>
              <a:rPr lang="zh-CN" altLang="zh-CN" dirty="0"/>
              <a:t>中，唤醒</a:t>
            </a:r>
            <a:r>
              <a:rPr lang="en-US" altLang="zh-CN" dirty="0" err="1"/>
              <a:t>tcp_sock_read</a:t>
            </a:r>
            <a:r>
              <a:rPr lang="zh-CN" altLang="zh-CN" dirty="0"/>
              <a:t>（</a:t>
            </a:r>
            <a:r>
              <a:rPr lang="en-US" altLang="zh-CN" dirty="0" err="1"/>
              <a:t>wait_recv</a:t>
            </a:r>
            <a:r>
              <a:rPr lang="zh-CN" altLang="zh-CN" dirty="0"/>
              <a:t>），将读到</a:t>
            </a:r>
            <a:r>
              <a:rPr lang="en-US" altLang="zh-CN" dirty="0" err="1"/>
              <a:t>ring_buffer</a:t>
            </a:r>
            <a:r>
              <a:rPr lang="zh-CN" altLang="zh-CN" dirty="0"/>
              <a:t>中的数据读出，在应用内部做进一步的处理。之后修改</a:t>
            </a:r>
            <a:r>
              <a:rPr lang="en-US" altLang="zh-CN" dirty="0" err="1"/>
              <a:t>rcv_nxt</a:t>
            </a:r>
            <a:r>
              <a:rPr lang="zh-CN" altLang="zh-CN" dirty="0"/>
              <a:t>和</a:t>
            </a:r>
            <a:r>
              <a:rPr lang="en-US" altLang="zh-CN" dirty="0" err="1"/>
              <a:t>snd_una</a:t>
            </a:r>
            <a:r>
              <a:rPr lang="zh-CN" altLang="zh-CN" dirty="0"/>
              <a:t>的值，发送</a:t>
            </a:r>
            <a:r>
              <a:rPr lang="en-US" altLang="zh-CN" dirty="0"/>
              <a:t>ACK</a:t>
            </a:r>
            <a:r>
              <a:rPr lang="zh-CN" altLang="zh-CN" dirty="0"/>
              <a:t>报文。</a:t>
            </a:r>
          </a:p>
          <a:p>
            <a:pPr latinLnBrk="1"/>
            <a:r>
              <a:rPr lang="en-US" altLang="zh-CN" dirty="0"/>
              <a:t>client</a:t>
            </a:r>
            <a:r>
              <a:rPr lang="zh-CN" altLang="zh-CN" dirty="0"/>
              <a:t>收到</a:t>
            </a:r>
            <a:r>
              <a:rPr lang="en-US" altLang="zh-CN" dirty="0"/>
              <a:t>ACK</a:t>
            </a:r>
            <a:r>
              <a:rPr lang="zh-CN" altLang="zh-CN" dirty="0"/>
              <a:t>报文后，会唤醒</a:t>
            </a:r>
            <a:r>
              <a:rPr lang="en-US" altLang="zh-CN" dirty="0" err="1"/>
              <a:t>tcp_sock_write</a:t>
            </a:r>
            <a:r>
              <a:rPr lang="zh-CN" altLang="zh-CN" dirty="0"/>
              <a:t>（</a:t>
            </a:r>
            <a:r>
              <a:rPr lang="en-US" altLang="zh-CN" dirty="0" err="1"/>
              <a:t>wait_send</a:t>
            </a:r>
            <a:r>
              <a:rPr lang="zh-CN" altLang="zh-CN" dirty="0"/>
              <a:t>），表示发送完成。随后</a:t>
            </a:r>
            <a:r>
              <a:rPr lang="en-US" altLang="zh-CN" dirty="0"/>
              <a:t>client</a:t>
            </a:r>
            <a:r>
              <a:rPr lang="zh-CN" altLang="zh-CN" dirty="0"/>
              <a:t>会接着调用</a:t>
            </a:r>
            <a:r>
              <a:rPr lang="en-US" altLang="zh-CN" dirty="0" err="1"/>
              <a:t>tcp_sock_read</a:t>
            </a:r>
            <a:r>
              <a:rPr lang="zh-CN" altLang="zh-CN" dirty="0"/>
              <a:t>操作等待要到达的数据（</a:t>
            </a:r>
            <a:r>
              <a:rPr lang="en-US" altLang="zh-CN" dirty="0" err="1"/>
              <a:t>wait_recv</a:t>
            </a:r>
            <a:r>
              <a:rPr lang="zh-CN" altLang="zh-CN" dirty="0"/>
              <a:t>）。</a:t>
            </a:r>
          </a:p>
          <a:p>
            <a:pPr latinLnBrk="1"/>
            <a:r>
              <a:rPr lang="en-US" altLang="zh-CN" dirty="0"/>
              <a:t>server</a:t>
            </a:r>
            <a:r>
              <a:rPr lang="zh-CN" altLang="zh-CN" dirty="0"/>
              <a:t>接下来调用</a:t>
            </a:r>
            <a:r>
              <a:rPr lang="en-US" altLang="zh-CN" dirty="0" err="1"/>
              <a:t>tcp_sock_write</a:t>
            </a:r>
            <a:r>
              <a:rPr lang="zh-CN" altLang="zh-CN" dirty="0"/>
              <a:t>，将刚刚收到的消息带上“</a:t>
            </a:r>
            <a:r>
              <a:rPr lang="en-US" altLang="zh-CN" dirty="0"/>
              <a:t>server echoes</a:t>
            </a:r>
            <a:r>
              <a:rPr lang="zh-CN" altLang="zh-CN" dirty="0"/>
              <a:t>：”的字样全部发送回给</a:t>
            </a:r>
            <a:r>
              <a:rPr lang="en-US" altLang="zh-CN" dirty="0"/>
              <a:t>client</a:t>
            </a:r>
            <a:r>
              <a:rPr lang="zh-CN" altLang="zh-CN" dirty="0"/>
              <a:t>，然后陷入等待（</a:t>
            </a:r>
            <a:r>
              <a:rPr lang="en-US" altLang="zh-CN" dirty="0" err="1"/>
              <a:t>wait_send</a:t>
            </a:r>
            <a:r>
              <a:rPr lang="zh-CN" altLang="zh-CN" dirty="0"/>
              <a:t>）。</a:t>
            </a:r>
          </a:p>
          <a:p>
            <a:pPr latinLnBrk="1"/>
            <a:r>
              <a:rPr lang="en-US" altLang="zh-CN" dirty="0"/>
              <a:t>client</a:t>
            </a:r>
            <a:r>
              <a:rPr lang="zh-CN" altLang="zh-CN" dirty="0"/>
              <a:t>接收到数据包后，调用</a:t>
            </a:r>
            <a:r>
              <a:rPr lang="en-US" altLang="zh-CN" dirty="0" err="1"/>
              <a:t>tcp_handle_recv_data</a:t>
            </a:r>
            <a:r>
              <a:rPr lang="zh-CN" altLang="zh-CN" dirty="0"/>
              <a:t>处理数据：如果</a:t>
            </a:r>
            <a:r>
              <a:rPr lang="en-US" altLang="zh-CN" dirty="0" err="1"/>
              <a:t>ring_buffer</a:t>
            </a:r>
            <a:r>
              <a:rPr lang="zh-CN" altLang="zh-CN" dirty="0"/>
              <a:t>满了，就需要丢弃该包（但是该实验还没有处理丢包的逻辑，所以这种情况需要控制它不会发生）；如果没满，就调用</a:t>
            </a:r>
            <a:r>
              <a:rPr lang="en-US" altLang="zh-CN" dirty="0" err="1"/>
              <a:t>write_ring_buffer</a:t>
            </a:r>
            <a:r>
              <a:rPr lang="zh-CN" altLang="zh-CN" dirty="0"/>
              <a:t>将能写入的接收数据写入到</a:t>
            </a:r>
            <a:r>
              <a:rPr lang="en-US" altLang="zh-CN" dirty="0" err="1"/>
              <a:t>ring_bufer</a:t>
            </a:r>
            <a:r>
              <a:rPr lang="zh-CN" altLang="zh-CN" dirty="0"/>
              <a:t>中，唤醒</a:t>
            </a:r>
            <a:r>
              <a:rPr lang="en-US" altLang="zh-CN" dirty="0" err="1"/>
              <a:t>tcp_sock_read</a:t>
            </a:r>
            <a:r>
              <a:rPr lang="zh-CN" altLang="zh-CN" dirty="0"/>
              <a:t>（</a:t>
            </a:r>
            <a:r>
              <a:rPr lang="en-US" altLang="zh-CN" dirty="0" err="1"/>
              <a:t>wait_recv</a:t>
            </a:r>
            <a:r>
              <a:rPr lang="zh-CN" altLang="zh-CN" dirty="0"/>
              <a:t>），将读到</a:t>
            </a:r>
            <a:r>
              <a:rPr lang="en-US" altLang="zh-CN" dirty="0" err="1"/>
              <a:t>ring_buffer</a:t>
            </a:r>
            <a:r>
              <a:rPr lang="zh-CN" altLang="zh-CN" dirty="0"/>
              <a:t>中的数据读出，在应用内部做进一步的处理。之后修改</a:t>
            </a:r>
            <a:r>
              <a:rPr lang="en-US" altLang="zh-CN" dirty="0" err="1"/>
              <a:t>rcv_nxt</a:t>
            </a:r>
            <a:r>
              <a:rPr lang="zh-CN" altLang="zh-CN" dirty="0"/>
              <a:t>和</a:t>
            </a:r>
            <a:r>
              <a:rPr lang="en-US" altLang="zh-CN" dirty="0" err="1"/>
              <a:t>snd_una</a:t>
            </a:r>
            <a:r>
              <a:rPr lang="zh-CN" altLang="zh-CN" dirty="0"/>
              <a:t>的值，发送</a:t>
            </a:r>
            <a:r>
              <a:rPr lang="en-US" altLang="zh-CN" dirty="0"/>
              <a:t>ACK</a:t>
            </a:r>
            <a:r>
              <a:rPr lang="zh-CN" altLang="zh-CN" dirty="0"/>
              <a:t>报文。之后睡眠</a:t>
            </a:r>
            <a:r>
              <a:rPr lang="en-US" altLang="zh-CN" dirty="0"/>
              <a:t>1000</a:t>
            </a:r>
            <a:r>
              <a:rPr lang="zh-CN" altLang="zh-CN" dirty="0"/>
              <a:t>微秒，等待下一轮重复。</a:t>
            </a:r>
          </a:p>
          <a:p>
            <a:pPr latinLnBrk="1"/>
            <a:r>
              <a:rPr lang="en-US" altLang="zh-CN" dirty="0"/>
              <a:t>server</a:t>
            </a:r>
            <a:r>
              <a:rPr lang="zh-CN" altLang="zh-CN" dirty="0"/>
              <a:t>收到</a:t>
            </a:r>
            <a:r>
              <a:rPr lang="en-US" altLang="zh-CN" dirty="0"/>
              <a:t>ACK</a:t>
            </a:r>
            <a:r>
              <a:rPr lang="zh-CN" altLang="zh-CN" dirty="0"/>
              <a:t>报文后，会唤醒</a:t>
            </a:r>
            <a:r>
              <a:rPr lang="en-US" altLang="zh-CN" dirty="0" err="1"/>
              <a:t>tcp_sock_write</a:t>
            </a:r>
            <a:r>
              <a:rPr lang="zh-CN" altLang="zh-CN" dirty="0"/>
              <a:t>（</a:t>
            </a:r>
            <a:r>
              <a:rPr lang="en-US" altLang="zh-CN" dirty="0" err="1"/>
              <a:t>wait_send</a:t>
            </a:r>
            <a:r>
              <a:rPr lang="zh-CN" altLang="zh-CN" dirty="0"/>
              <a:t>），表示发送完成。</a:t>
            </a:r>
          </a:p>
          <a:p>
            <a:pPr latinLnBrk="1"/>
            <a:r>
              <a:rPr lang="en-US" altLang="zh-CN" dirty="0"/>
              <a:t>    </a:t>
            </a:r>
            <a:r>
              <a:rPr lang="zh-CN" altLang="zh-CN" dirty="0"/>
              <a:t>最后，需要注意的是，收到数据包这一事件与两个过程相关：</a:t>
            </a:r>
            <a:r>
              <a:rPr lang="en-US" altLang="zh-CN" dirty="0" err="1"/>
              <a:t>tcp_sock_read</a:t>
            </a:r>
            <a:r>
              <a:rPr lang="zh-CN" altLang="zh-CN" dirty="0"/>
              <a:t>和</a:t>
            </a:r>
            <a:r>
              <a:rPr lang="en-US" altLang="zh-CN" dirty="0" err="1"/>
              <a:t>tcp_handle_recv_data</a:t>
            </a:r>
            <a:r>
              <a:rPr lang="zh-CN" altLang="zh-CN" dirty="0"/>
              <a:t>。收到一个数据包，首先要经由</a:t>
            </a:r>
            <a:r>
              <a:rPr lang="en-US" altLang="zh-CN" dirty="0" err="1"/>
              <a:t>tcp_handle_recv_data</a:t>
            </a:r>
            <a:r>
              <a:rPr lang="zh-CN" altLang="zh-CN" dirty="0"/>
              <a:t>处理。正常情况下，收到的数据可以全部放入环形</a:t>
            </a:r>
            <a:r>
              <a:rPr lang="en-US" altLang="zh-CN" dirty="0" err="1"/>
              <a:t>buf</a:t>
            </a:r>
            <a:r>
              <a:rPr lang="zh-CN" altLang="zh-CN" dirty="0"/>
              <a:t>中，每一次写完后都要唤醒一次</a:t>
            </a:r>
            <a:r>
              <a:rPr lang="en-US" altLang="zh-CN" dirty="0" err="1"/>
              <a:t>wait_recv</a:t>
            </a:r>
            <a:r>
              <a:rPr lang="zh-CN" altLang="zh-CN" dirty="0"/>
              <a:t>（意义为如果有</a:t>
            </a:r>
            <a:r>
              <a:rPr lang="en-US" altLang="zh-CN" dirty="0" err="1"/>
              <a:t>tcp_sock_read</a:t>
            </a:r>
            <a:r>
              <a:rPr lang="zh-CN" altLang="zh-CN" dirty="0"/>
              <a:t>因环形</a:t>
            </a:r>
            <a:r>
              <a:rPr lang="en-US" altLang="zh-CN" dirty="0" err="1"/>
              <a:t>buf</a:t>
            </a:r>
            <a:r>
              <a:rPr lang="zh-CN" altLang="zh-CN" dirty="0"/>
              <a:t>为空陷入等待，就将其唤醒）。但是，如果出现了放不进去（</a:t>
            </a:r>
            <a:r>
              <a:rPr lang="en-US" altLang="zh-CN" dirty="0" err="1"/>
              <a:t>buf</a:t>
            </a:r>
            <a:r>
              <a:rPr lang="zh-CN" altLang="zh-CN" dirty="0"/>
              <a:t>满）的情况，就要陷入等待，等</a:t>
            </a:r>
            <a:r>
              <a:rPr lang="en-US" altLang="zh-CN" dirty="0" err="1"/>
              <a:t>tcp_sock_read</a:t>
            </a:r>
            <a:r>
              <a:rPr lang="zh-CN" altLang="zh-CN" dirty="0"/>
              <a:t>将数据从环形</a:t>
            </a:r>
            <a:r>
              <a:rPr lang="en-US" altLang="zh-CN" dirty="0" err="1"/>
              <a:t>buf</a:t>
            </a:r>
            <a:r>
              <a:rPr lang="zh-CN" altLang="zh-CN" dirty="0"/>
              <a:t>中读出去后，再次调用</a:t>
            </a:r>
            <a:r>
              <a:rPr lang="en-US" altLang="zh-CN" dirty="0" err="1"/>
              <a:t>wake_up</a:t>
            </a:r>
            <a:r>
              <a:rPr lang="zh-CN" altLang="zh-CN" dirty="0"/>
              <a:t>唤醒</a:t>
            </a:r>
            <a:r>
              <a:rPr lang="en-US" altLang="zh-CN" dirty="0" err="1"/>
              <a:t>tcp_handle_recv_data</a:t>
            </a:r>
            <a:r>
              <a:rPr lang="zh-CN" altLang="zh-CN" dirty="0"/>
              <a:t>，才能继续将未写入的数据写入。此时需注意，如果在等待写入期间，又有数据包到达，那么该包将丢失。</a:t>
            </a:r>
          </a:p>
        </p:txBody>
      </p:sp>
    </p:spTree>
    <p:extLst>
      <p:ext uri="{BB962C8B-B14F-4D97-AF65-F5344CB8AC3E}">
        <p14:creationId xmlns:p14="http://schemas.microsoft.com/office/powerpoint/2010/main" val="37952317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B6F37-9C84-4DB3-8C43-26246D9DAAE5}"/>
              </a:ext>
            </a:extLst>
          </p:cNvPr>
          <p:cNvSpPr>
            <a:spLocks noGrp="1"/>
          </p:cNvSpPr>
          <p:nvPr>
            <p:ph type="title"/>
          </p:nvPr>
        </p:nvSpPr>
        <p:spPr/>
        <p:txBody>
          <a:bodyPr/>
          <a:lstStyle/>
          <a:p>
            <a:r>
              <a:rPr lang="en-US" altLang="zh-CN" dirty="0"/>
              <a:t>Lab12-</a:t>
            </a:r>
            <a:r>
              <a:rPr lang="zh-CN" altLang="en-US" dirty="0"/>
              <a:t>网络传输二</a:t>
            </a:r>
            <a:r>
              <a:rPr lang="en-US" altLang="zh-CN" dirty="0"/>
              <a:t>-TCP</a:t>
            </a:r>
            <a:r>
              <a:rPr lang="zh-CN" altLang="en-US" dirty="0"/>
              <a:t>稳定传输</a:t>
            </a:r>
          </a:p>
        </p:txBody>
      </p:sp>
      <p:sp>
        <p:nvSpPr>
          <p:cNvPr id="3" name="内容占位符 2">
            <a:extLst>
              <a:ext uri="{FF2B5EF4-FFF2-40B4-BE49-F238E27FC236}">
                <a16:creationId xmlns:a16="http://schemas.microsoft.com/office/drawing/2014/main" id="{1B78E3C4-42F0-405B-AD13-5EA26B930964}"/>
              </a:ext>
            </a:extLst>
          </p:cNvPr>
          <p:cNvSpPr>
            <a:spLocks noGrp="1"/>
          </p:cNvSpPr>
          <p:nvPr>
            <p:ph idx="1"/>
          </p:nvPr>
        </p:nvSpPr>
        <p:spPr>
          <a:xfrm>
            <a:off x="1103312" y="2052918"/>
            <a:ext cx="9404723" cy="4617757"/>
          </a:xfrm>
        </p:spPr>
        <p:txBody>
          <a:bodyPr>
            <a:normAutofit/>
          </a:bodyPr>
          <a:lstStyle/>
          <a:p>
            <a:pPr latinLnBrk="1"/>
            <a:r>
              <a:rPr lang="zh-CN" altLang="en-US" dirty="0"/>
              <a:t>结果分析：</a:t>
            </a:r>
            <a:endParaRPr lang="en-US" altLang="zh-CN" dirty="0"/>
          </a:p>
          <a:p>
            <a:pPr latinLnBrk="1"/>
            <a:r>
              <a:rPr lang="zh-CN" altLang="zh-CN" dirty="0"/>
              <a:t> 可以看到，在三次握手连接建立完成后，</a:t>
            </a:r>
            <a:r>
              <a:rPr lang="en-US" altLang="zh-CN" dirty="0"/>
              <a:t>client</a:t>
            </a:r>
            <a:r>
              <a:rPr lang="zh-CN" altLang="zh-CN" dirty="0"/>
              <a:t>（</a:t>
            </a:r>
            <a:r>
              <a:rPr lang="en-US" altLang="zh-CN" dirty="0"/>
              <a:t>h2</a:t>
            </a:r>
            <a:r>
              <a:rPr lang="zh-CN" altLang="zh-CN" dirty="0"/>
              <a:t>）发送给</a:t>
            </a:r>
            <a:r>
              <a:rPr lang="en-US" altLang="zh-CN" dirty="0"/>
              <a:t>h1</a:t>
            </a:r>
            <a:r>
              <a:rPr lang="zh-CN" altLang="zh-CN" dirty="0"/>
              <a:t>的内容，被</a:t>
            </a:r>
            <a:r>
              <a:rPr lang="en-US" altLang="zh-CN" dirty="0"/>
              <a:t>h1</a:t>
            </a:r>
            <a:r>
              <a:rPr lang="zh-CN" altLang="zh-CN" dirty="0"/>
              <a:t>添加“</a:t>
            </a:r>
            <a:r>
              <a:rPr lang="en-US" altLang="zh-CN" dirty="0"/>
              <a:t>server echoes</a:t>
            </a:r>
            <a:r>
              <a:rPr lang="zh-CN" altLang="zh-CN" dirty="0"/>
              <a:t>：”报头后原封不动的返回了过来。传送起始点从“</a:t>
            </a:r>
            <a:r>
              <a:rPr lang="en-US" altLang="zh-CN" dirty="0"/>
              <a:t>0</a:t>
            </a:r>
            <a:r>
              <a:rPr lang="zh-CN" altLang="zh-CN" dirty="0"/>
              <a:t>”到“</a:t>
            </a:r>
            <a:r>
              <a:rPr lang="en-US" altLang="zh-CN" dirty="0"/>
              <a:t>9</a:t>
            </a:r>
            <a:r>
              <a:rPr lang="zh-CN" altLang="zh-CN" dirty="0"/>
              <a:t>”共更改</a:t>
            </a:r>
            <a:r>
              <a:rPr lang="en-US" altLang="zh-CN" dirty="0"/>
              <a:t>10</a:t>
            </a:r>
            <a:r>
              <a:rPr lang="zh-CN" altLang="zh-CN" dirty="0"/>
              <a:t>次，也体现在了打印结果上。</a:t>
            </a:r>
          </a:p>
          <a:p>
            <a:pPr latinLnBrk="1"/>
            <a:r>
              <a:rPr lang="en-US" altLang="zh-CN" dirty="0"/>
              <a:t>    </a:t>
            </a:r>
            <a:r>
              <a:rPr lang="zh-CN" altLang="zh-CN" dirty="0"/>
              <a:t>在预设的</a:t>
            </a:r>
            <a:r>
              <a:rPr lang="en-US" altLang="zh-CN" dirty="0"/>
              <a:t>10</a:t>
            </a:r>
            <a:r>
              <a:rPr lang="zh-CN" altLang="zh-CN" dirty="0"/>
              <a:t>次传输完成后，</a:t>
            </a:r>
            <a:r>
              <a:rPr lang="en-US" altLang="zh-CN" dirty="0"/>
              <a:t>client</a:t>
            </a:r>
            <a:r>
              <a:rPr lang="zh-CN" altLang="zh-CN" dirty="0"/>
              <a:t>（</a:t>
            </a:r>
            <a:r>
              <a:rPr lang="en-US" altLang="zh-CN" dirty="0"/>
              <a:t>h2</a:t>
            </a:r>
            <a:r>
              <a:rPr lang="zh-CN" altLang="zh-CN" dirty="0"/>
              <a:t>）发起关闭连接的请求，</a:t>
            </a:r>
            <a:r>
              <a:rPr lang="en-US" altLang="zh-CN" dirty="0"/>
              <a:t>server</a:t>
            </a:r>
            <a:r>
              <a:rPr lang="zh-CN" altLang="zh-CN" dirty="0"/>
              <a:t>（</a:t>
            </a:r>
            <a:r>
              <a:rPr lang="en-US" altLang="zh-CN" dirty="0"/>
              <a:t>h1</a:t>
            </a:r>
            <a:r>
              <a:rPr lang="zh-CN" altLang="zh-CN" dirty="0"/>
              <a:t>）响应之。整个状态变化过程与上一次实验相同。</a:t>
            </a:r>
          </a:p>
          <a:p>
            <a:pPr latinLnBrk="1"/>
            <a:endParaRPr lang="zh-CN" altLang="zh-CN" dirty="0"/>
          </a:p>
        </p:txBody>
      </p:sp>
      <p:pic>
        <p:nvPicPr>
          <p:cNvPr id="4" name="图片 3">
            <a:extLst>
              <a:ext uri="{FF2B5EF4-FFF2-40B4-BE49-F238E27FC236}">
                <a16:creationId xmlns:a16="http://schemas.microsoft.com/office/drawing/2014/main" id="{F77F751F-AF6F-4777-A26C-31E406BEC4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38965" y="4420197"/>
            <a:ext cx="5733415" cy="2061210"/>
          </a:xfrm>
          <a:prstGeom prst="rect">
            <a:avLst/>
          </a:prstGeom>
          <a:noFill/>
          <a:ln>
            <a:noFill/>
          </a:ln>
        </p:spPr>
      </p:pic>
    </p:spTree>
    <p:extLst>
      <p:ext uri="{BB962C8B-B14F-4D97-AF65-F5344CB8AC3E}">
        <p14:creationId xmlns:p14="http://schemas.microsoft.com/office/powerpoint/2010/main" val="402471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7548A-6747-459C-B53B-2AAA0A58E1FA}"/>
              </a:ext>
            </a:extLst>
          </p:cNvPr>
          <p:cNvSpPr>
            <a:spLocks noGrp="1"/>
          </p:cNvSpPr>
          <p:nvPr>
            <p:ph type="title"/>
          </p:nvPr>
        </p:nvSpPr>
        <p:spPr/>
        <p:txBody>
          <a:bodyPr/>
          <a:lstStyle/>
          <a:p>
            <a:r>
              <a:rPr lang="en-US" altLang="zh-CN" dirty="0"/>
              <a:t>Lab5</a:t>
            </a:r>
            <a:endParaRPr lang="zh-CN" altLang="en-US" dirty="0"/>
          </a:p>
        </p:txBody>
      </p:sp>
      <p:sp>
        <p:nvSpPr>
          <p:cNvPr id="3" name="内容占位符 2">
            <a:extLst>
              <a:ext uri="{FF2B5EF4-FFF2-40B4-BE49-F238E27FC236}">
                <a16:creationId xmlns:a16="http://schemas.microsoft.com/office/drawing/2014/main" id="{DD12B049-8891-4BEF-9364-BEDBEF73BE51}"/>
              </a:ext>
            </a:extLst>
          </p:cNvPr>
          <p:cNvSpPr>
            <a:spLocks noGrp="1"/>
          </p:cNvSpPr>
          <p:nvPr>
            <p:ph idx="1"/>
          </p:nvPr>
        </p:nvSpPr>
        <p:spPr/>
        <p:txBody>
          <a:bodyPr>
            <a:normAutofit/>
          </a:bodyPr>
          <a:lstStyle/>
          <a:p>
            <a:r>
              <a:rPr lang="zh-CN" altLang="en-US" dirty="0"/>
              <a:t>结果分析：</a:t>
            </a:r>
            <a:endParaRPr lang="en-US" altLang="zh-CN" dirty="0"/>
          </a:p>
          <a:p>
            <a:endParaRPr lang="zh-CN" altLang="en-US" dirty="0"/>
          </a:p>
        </p:txBody>
      </p:sp>
      <p:pic>
        <p:nvPicPr>
          <p:cNvPr id="7" name="图片 6">
            <a:extLst>
              <a:ext uri="{FF2B5EF4-FFF2-40B4-BE49-F238E27FC236}">
                <a16:creationId xmlns:a16="http://schemas.microsoft.com/office/drawing/2014/main" id="{7B252316-5E2F-4081-85AD-9F137B93F1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16530" y="1373505"/>
            <a:ext cx="7738110" cy="5031777"/>
          </a:xfrm>
          <a:prstGeom prst="rect">
            <a:avLst/>
          </a:prstGeom>
          <a:noFill/>
          <a:ln>
            <a:noFill/>
          </a:ln>
        </p:spPr>
      </p:pic>
    </p:spTree>
    <p:extLst>
      <p:ext uri="{BB962C8B-B14F-4D97-AF65-F5344CB8AC3E}">
        <p14:creationId xmlns:p14="http://schemas.microsoft.com/office/powerpoint/2010/main" val="448884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B6F37-9C84-4DB3-8C43-26246D9DAAE5}"/>
              </a:ext>
            </a:extLst>
          </p:cNvPr>
          <p:cNvSpPr>
            <a:spLocks noGrp="1"/>
          </p:cNvSpPr>
          <p:nvPr>
            <p:ph type="title"/>
          </p:nvPr>
        </p:nvSpPr>
        <p:spPr/>
        <p:txBody>
          <a:bodyPr/>
          <a:lstStyle/>
          <a:p>
            <a:r>
              <a:rPr lang="en-US" altLang="zh-CN" dirty="0"/>
              <a:t>Lab12-</a:t>
            </a:r>
            <a:r>
              <a:rPr lang="zh-CN" altLang="en-US" dirty="0"/>
              <a:t>网络传输二</a:t>
            </a:r>
            <a:r>
              <a:rPr lang="en-US" altLang="zh-CN" dirty="0"/>
              <a:t>-TCP</a:t>
            </a:r>
            <a:r>
              <a:rPr lang="zh-CN" altLang="en-US" dirty="0"/>
              <a:t>稳定传输</a:t>
            </a:r>
          </a:p>
        </p:txBody>
      </p:sp>
      <p:sp>
        <p:nvSpPr>
          <p:cNvPr id="3" name="内容占位符 2">
            <a:extLst>
              <a:ext uri="{FF2B5EF4-FFF2-40B4-BE49-F238E27FC236}">
                <a16:creationId xmlns:a16="http://schemas.microsoft.com/office/drawing/2014/main" id="{1B78E3C4-42F0-405B-AD13-5EA26B930964}"/>
              </a:ext>
            </a:extLst>
          </p:cNvPr>
          <p:cNvSpPr>
            <a:spLocks noGrp="1"/>
          </p:cNvSpPr>
          <p:nvPr>
            <p:ph idx="1"/>
          </p:nvPr>
        </p:nvSpPr>
        <p:spPr>
          <a:xfrm>
            <a:off x="1103312" y="2052918"/>
            <a:ext cx="9404723" cy="4617757"/>
          </a:xfrm>
        </p:spPr>
        <p:txBody>
          <a:bodyPr>
            <a:normAutofit/>
          </a:bodyPr>
          <a:lstStyle/>
          <a:p>
            <a:pPr latinLnBrk="1"/>
            <a:r>
              <a:rPr lang="zh-CN" altLang="en-US" dirty="0"/>
              <a:t>结果分析：</a:t>
            </a:r>
            <a:endParaRPr lang="en-US" altLang="zh-CN" dirty="0"/>
          </a:p>
          <a:p>
            <a:pPr latinLnBrk="1"/>
            <a:r>
              <a:rPr lang="zh-CN" altLang="zh-CN" dirty="0"/>
              <a:t>这次与之前有所不同的是，文件的内容是</a:t>
            </a:r>
            <a:r>
              <a:rPr lang="en-US" altLang="zh-CN" dirty="0"/>
              <a:t>client</a:t>
            </a:r>
            <a:r>
              <a:rPr lang="zh-CN" altLang="zh-CN" dirty="0"/>
              <a:t>（</a:t>
            </a:r>
            <a:r>
              <a:rPr lang="en-US" altLang="zh-CN" dirty="0"/>
              <a:t>h2</a:t>
            </a:r>
            <a:r>
              <a:rPr lang="zh-CN" altLang="zh-CN" dirty="0"/>
              <a:t>）打开本地的</a:t>
            </a:r>
            <a:r>
              <a:rPr lang="en-US" altLang="zh-CN" dirty="0"/>
              <a:t>client_input.dat</a:t>
            </a:r>
            <a:r>
              <a:rPr lang="zh-CN" altLang="zh-CN" dirty="0"/>
              <a:t>文件读入的，大小为</a:t>
            </a:r>
            <a:r>
              <a:rPr lang="en-US" altLang="zh-CN" dirty="0"/>
              <a:t>4052632B</a:t>
            </a:r>
            <a:r>
              <a:rPr lang="zh-CN" altLang="zh-CN" dirty="0"/>
              <a:t>，以每个包大小为</a:t>
            </a:r>
            <a:r>
              <a:rPr lang="en-US" altLang="zh-CN" dirty="0"/>
              <a:t>1000B</a:t>
            </a:r>
            <a:r>
              <a:rPr lang="zh-CN" altLang="zh-CN" dirty="0"/>
              <a:t>发送给</a:t>
            </a:r>
            <a:r>
              <a:rPr lang="en-US" altLang="zh-CN" dirty="0"/>
              <a:t>server</a:t>
            </a:r>
            <a:r>
              <a:rPr lang="zh-CN" altLang="zh-CN" dirty="0"/>
              <a:t>（</a:t>
            </a:r>
            <a:r>
              <a:rPr lang="en-US" altLang="zh-CN" dirty="0"/>
              <a:t>h1</a:t>
            </a:r>
            <a:r>
              <a:rPr lang="zh-CN" altLang="zh-CN" dirty="0"/>
              <a:t>）。</a:t>
            </a:r>
            <a:r>
              <a:rPr lang="en-US" altLang="zh-CN" dirty="0"/>
              <a:t>server</a:t>
            </a:r>
            <a:r>
              <a:rPr lang="zh-CN" altLang="zh-CN" dirty="0"/>
              <a:t>（</a:t>
            </a:r>
            <a:r>
              <a:rPr lang="en-US" altLang="zh-CN" dirty="0"/>
              <a:t>h1</a:t>
            </a:r>
            <a:r>
              <a:rPr lang="zh-CN" altLang="zh-CN" dirty="0"/>
              <a:t>）每次收到数据后，将数据写入到本地的</a:t>
            </a:r>
            <a:r>
              <a:rPr lang="en-US" altLang="zh-CN" dirty="0"/>
              <a:t>server_output.dat</a:t>
            </a:r>
            <a:r>
              <a:rPr lang="zh-CN" altLang="zh-CN" dirty="0"/>
              <a:t>中，并将计数器加</a:t>
            </a:r>
            <a:r>
              <a:rPr lang="en-US" altLang="zh-CN" dirty="0"/>
              <a:t>1</a:t>
            </a:r>
            <a:r>
              <a:rPr lang="zh-CN" altLang="zh-CN" dirty="0"/>
              <a:t>发送给</a:t>
            </a:r>
            <a:r>
              <a:rPr lang="en-US" altLang="zh-CN" dirty="0"/>
              <a:t>client</a:t>
            </a:r>
            <a:r>
              <a:rPr lang="zh-CN" altLang="zh-CN" dirty="0"/>
              <a:t>（</a:t>
            </a:r>
            <a:r>
              <a:rPr lang="en-US" altLang="zh-CN" dirty="0"/>
              <a:t>h2</a:t>
            </a:r>
            <a:r>
              <a:rPr lang="zh-CN" altLang="zh-CN" dirty="0"/>
              <a:t>）。在传输完成后，双方结束连接。</a:t>
            </a:r>
          </a:p>
          <a:p>
            <a:pPr latinLnBrk="1"/>
            <a:r>
              <a:rPr lang="zh-CN" altLang="zh-CN" dirty="0"/>
              <a:t>调用</a:t>
            </a:r>
            <a:r>
              <a:rPr lang="en-US" altLang="zh-CN" dirty="0"/>
              <a:t>diff</a:t>
            </a:r>
            <a:r>
              <a:rPr lang="zh-CN" altLang="zh-CN" dirty="0"/>
              <a:t>命令比较</a:t>
            </a:r>
            <a:r>
              <a:rPr lang="en-US" altLang="zh-CN" dirty="0"/>
              <a:t>client_input.dat</a:t>
            </a:r>
            <a:r>
              <a:rPr lang="zh-CN" altLang="zh-CN" dirty="0"/>
              <a:t>和</a:t>
            </a:r>
            <a:r>
              <a:rPr lang="en-US" altLang="zh-CN" dirty="0"/>
              <a:t>server-output.dat</a:t>
            </a:r>
            <a:r>
              <a:rPr lang="zh-CN" altLang="zh-CN" dirty="0"/>
              <a:t>，发现完全一致。说明实现了稳定传输。</a:t>
            </a:r>
          </a:p>
          <a:p>
            <a:pPr latinLnBrk="1"/>
            <a:endParaRPr lang="zh-CN" altLang="zh-CN" dirty="0"/>
          </a:p>
        </p:txBody>
      </p:sp>
      <p:pic>
        <p:nvPicPr>
          <p:cNvPr id="5" name="图片 4">
            <a:extLst>
              <a:ext uri="{FF2B5EF4-FFF2-40B4-BE49-F238E27FC236}">
                <a16:creationId xmlns:a16="http://schemas.microsoft.com/office/drawing/2014/main" id="{CA077BC8-0C77-4322-ACEC-8AA35E931D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6111" y="4608830"/>
            <a:ext cx="5835015" cy="2074545"/>
          </a:xfrm>
          <a:prstGeom prst="rect">
            <a:avLst/>
          </a:prstGeom>
          <a:noFill/>
          <a:ln>
            <a:noFill/>
          </a:ln>
        </p:spPr>
      </p:pic>
      <p:pic>
        <p:nvPicPr>
          <p:cNvPr id="6" name="图片 5">
            <a:extLst>
              <a:ext uri="{FF2B5EF4-FFF2-40B4-BE49-F238E27FC236}">
                <a16:creationId xmlns:a16="http://schemas.microsoft.com/office/drawing/2014/main" id="{AFD5D26F-97FB-48AE-8F21-346EC03ABED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1126" y="6147647"/>
            <a:ext cx="5274310" cy="449580"/>
          </a:xfrm>
          <a:prstGeom prst="rect">
            <a:avLst/>
          </a:prstGeom>
          <a:noFill/>
          <a:ln>
            <a:noFill/>
          </a:ln>
        </p:spPr>
      </p:pic>
    </p:spTree>
    <p:extLst>
      <p:ext uri="{BB962C8B-B14F-4D97-AF65-F5344CB8AC3E}">
        <p14:creationId xmlns:p14="http://schemas.microsoft.com/office/powerpoint/2010/main" val="10201669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B6F37-9C84-4DB3-8C43-26246D9DAAE5}"/>
              </a:ext>
            </a:extLst>
          </p:cNvPr>
          <p:cNvSpPr>
            <a:spLocks noGrp="1"/>
          </p:cNvSpPr>
          <p:nvPr>
            <p:ph type="title"/>
          </p:nvPr>
        </p:nvSpPr>
        <p:spPr/>
        <p:txBody>
          <a:bodyPr/>
          <a:lstStyle/>
          <a:p>
            <a:r>
              <a:rPr lang="en-US" altLang="zh-CN" dirty="0"/>
              <a:t>Lab12-</a:t>
            </a:r>
            <a:r>
              <a:rPr lang="zh-CN" altLang="en-US" dirty="0"/>
              <a:t>网络传输二</a:t>
            </a:r>
            <a:r>
              <a:rPr lang="en-US" altLang="zh-CN" dirty="0"/>
              <a:t>-TCP</a:t>
            </a:r>
            <a:r>
              <a:rPr lang="zh-CN" altLang="en-US" dirty="0"/>
              <a:t>稳定传输</a:t>
            </a:r>
          </a:p>
        </p:txBody>
      </p:sp>
      <p:sp>
        <p:nvSpPr>
          <p:cNvPr id="3" name="内容占位符 2">
            <a:extLst>
              <a:ext uri="{FF2B5EF4-FFF2-40B4-BE49-F238E27FC236}">
                <a16:creationId xmlns:a16="http://schemas.microsoft.com/office/drawing/2014/main" id="{1B78E3C4-42F0-405B-AD13-5EA26B930964}"/>
              </a:ext>
            </a:extLst>
          </p:cNvPr>
          <p:cNvSpPr>
            <a:spLocks noGrp="1"/>
          </p:cNvSpPr>
          <p:nvPr>
            <p:ph idx="1"/>
          </p:nvPr>
        </p:nvSpPr>
        <p:spPr>
          <a:xfrm>
            <a:off x="1103312" y="2052918"/>
            <a:ext cx="9404723" cy="4617757"/>
          </a:xfrm>
        </p:spPr>
        <p:txBody>
          <a:bodyPr>
            <a:normAutofit lnSpcReduction="10000"/>
          </a:bodyPr>
          <a:lstStyle/>
          <a:p>
            <a:pPr latinLnBrk="1"/>
            <a:r>
              <a:rPr lang="zh-CN" altLang="en-US" dirty="0"/>
              <a:t>遇到的问题与体会：</a:t>
            </a:r>
            <a:endParaRPr lang="en-US" altLang="zh-CN" dirty="0"/>
          </a:p>
          <a:p>
            <a:pPr latinLnBrk="1"/>
            <a:r>
              <a:rPr lang="zh-CN" altLang="en-US" dirty="0"/>
              <a:t>在文件传输过程中，因为没有实现稳定传输，在传输速度过快时，可能会出现发送方检测发送窗口时，接收方那边并没有溢出；但是发送速度过快，在窗口变化的时间内，大量数据被发送，导致发送的数据突然超过缓冲区大小，导致数据丢失，从而导致故障。</a:t>
            </a:r>
            <a:endParaRPr lang="en-US" altLang="zh-CN" dirty="0"/>
          </a:p>
          <a:p>
            <a:pPr latinLnBrk="1"/>
            <a:r>
              <a:rPr lang="zh-CN" altLang="en-US" dirty="0"/>
              <a:t>基于此类</a:t>
            </a:r>
            <a:r>
              <a:rPr lang="en-US" altLang="zh-CN" dirty="0"/>
              <a:t>bug</a:t>
            </a:r>
            <a:r>
              <a:rPr lang="zh-CN" altLang="en-US" dirty="0"/>
              <a:t>，可以通过</a:t>
            </a:r>
            <a:r>
              <a:rPr lang="en-US" altLang="zh-CN" dirty="0" err="1"/>
              <a:t>usleep</a:t>
            </a:r>
            <a:r>
              <a:rPr lang="zh-CN" altLang="en-US" dirty="0"/>
              <a:t>语句控制发包速度。最终使用比对函数检测发送与接收，发现完全相同。</a:t>
            </a:r>
            <a:endParaRPr lang="en-US" altLang="zh-CN" dirty="0"/>
          </a:p>
          <a:p>
            <a:pPr latinLnBrk="1"/>
            <a:r>
              <a:rPr lang="zh-CN" altLang="en-US" dirty="0"/>
              <a:t>体会：看见自己写的</a:t>
            </a:r>
            <a:r>
              <a:rPr lang="en-US" altLang="zh-CN" dirty="0"/>
              <a:t>TCP</a:t>
            </a:r>
            <a:r>
              <a:rPr lang="zh-CN" altLang="en-US" dirty="0"/>
              <a:t>协议栈终于能将数据完整的传送过去，心里说不出的欣慰。</a:t>
            </a:r>
            <a:endParaRPr lang="en-US" altLang="zh-CN" dirty="0"/>
          </a:p>
          <a:p>
            <a:pPr latinLnBrk="1"/>
            <a:r>
              <a:rPr lang="zh-CN" altLang="en-US"/>
              <a:t>总结：本学期计算机网络研讨课的实验量还是很大的，每周都有实验带来了巨大的压力。在代码实现的过程中参考了很多资料，比如正课上课时介绍的思路、实验课老师的视频、课本等等。期间也有很多同学问我实现上的问题。在给别人讲解时，我经常也能发现自己代码的问题所在。建议下届学生可以以小组为单位进行代码的实现，既能适当减轻压力，也能促进交流。</a:t>
            </a:r>
            <a:endParaRPr lang="zh-CN" altLang="zh-CN" dirty="0"/>
          </a:p>
        </p:txBody>
      </p:sp>
    </p:spTree>
    <p:extLst>
      <p:ext uri="{BB962C8B-B14F-4D97-AF65-F5344CB8AC3E}">
        <p14:creationId xmlns:p14="http://schemas.microsoft.com/office/powerpoint/2010/main" val="797382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48284A-1A48-4758-BF2D-2BEFFB36DA42}"/>
              </a:ext>
            </a:extLst>
          </p:cNvPr>
          <p:cNvSpPr>
            <a:spLocks noGrp="1"/>
          </p:cNvSpPr>
          <p:nvPr>
            <p:ph type="title"/>
          </p:nvPr>
        </p:nvSpPr>
        <p:spPr/>
        <p:txBody>
          <a:bodyPr/>
          <a:lstStyle/>
          <a:p>
            <a:r>
              <a:rPr lang="zh-CN" altLang="en-US" dirty="0"/>
              <a:t>谢谢！</a:t>
            </a:r>
          </a:p>
        </p:txBody>
      </p:sp>
      <p:sp>
        <p:nvSpPr>
          <p:cNvPr id="3" name="内容占位符 2">
            <a:extLst>
              <a:ext uri="{FF2B5EF4-FFF2-40B4-BE49-F238E27FC236}">
                <a16:creationId xmlns:a16="http://schemas.microsoft.com/office/drawing/2014/main" id="{E0A38FBB-B8EF-4623-8250-987AC1816C1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87483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7548A-6747-459C-B53B-2AAA0A58E1FA}"/>
              </a:ext>
            </a:extLst>
          </p:cNvPr>
          <p:cNvSpPr>
            <a:spLocks noGrp="1"/>
          </p:cNvSpPr>
          <p:nvPr>
            <p:ph type="title"/>
          </p:nvPr>
        </p:nvSpPr>
        <p:spPr/>
        <p:txBody>
          <a:bodyPr/>
          <a:lstStyle/>
          <a:p>
            <a:r>
              <a:rPr lang="en-US" altLang="zh-CN" dirty="0"/>
              <a:t>Lab5</a:t>
            </a:r>
            <a:endParaRPr lang="zh-CN" altLang="en-US" dirty="0"/>
          </a:p>
        </p:txBody>
      </p:sp>
      <p:sp>
        <p:nvSpPr>
          <p:cNvPr id="3" name="内容占位符 2">
            <a:extLst>
              <a:ext uri="{FF2B5EF4-FFF2-40B4-BE49-F238E27FC236}">
                <a16:creationId xmlns:a16="http://schemas.microsoft.com/office/drawing/2014/main" id="{DD12B049-8891-4BEF-9364-BEDBEF73BE51}"/>
              </a:ext>
            </a:extLst>
          </p:cNvPr>
          <p:cNvSpPr>
            <a:spLocks noGrp="1"/>
          </p:cNvSpPr>
          <p:nvPr>
            <p:ph idx="1"/>
          </p:nvPr>
        </p:nvSpPr>
        <p:spPr/>
        <p:txBody>
          <a:bodyPr>
            <a:normAutofit fontScale="70000" lnSpcReduction="20000"/>
          </a:bodyPr>
          <a:lstStyle/>
          <a:p>
            <a:r>
              <a:rPr lang="zh-CN" altLang="en-US" dirty="0"/>
              <a:t>结果分析：</a:t>
            </a:r>
            <a:endParaRPr lang="en-US" altLang="zh-CN" dirty="0"/>
          </a:p>
          <a:p>
            <a:r>
              <a:rPr lang="zh-CN" altLang="zh-CN" dirty="0"/>
              <a:t>实验条件：</a:t>
            </a:r>
            <a:r>
              <a:rPr lang="en-US" altLang="zh-CN" dirty="0"/>
              <a:t>h1</a:t>
            </a:r>
            <a:r>
              <a:rPr lang="zh-CN" altLang="zh-CN" dirty="0"/>
              <a:t>：</a:t>
            </a:r>
            <a:r>
              <a:rPr lang="en-US" altLang="zh-CN" dirty="0"/>
              <a:t>client</a:t>
            </a:r>
            <a:r>
              <a:rPr lang="zh-CN" altLang="zh-CN" dirty="0"/>
              <a:t>，同时向</a:t>
            </a:r>
            <a:r>
              <a:rPr lang="en-US" altLang="zh-CN" dirty="0"/>
              <a:t>h2</a:t>
            </a:r>
            <a:r>
              <a:rPr lang="zh-CN" altLang="zh-CN" dirty="0"/>
              <a:t>和</a:t>
            </a:r>
            <a:r>
              <a:rPr lang="en-US" altLang="zh-CN" dirty="0"/>
              <a:t>h3</a:t>
            </a:r>
            <a:r>
              <a:rPr lang="zh-CN" altLang="zh-CN" dirty="0"/>
              <a:t>请求服务</a:t>
            </a:r>
          </a:p>
          <a:p>
            <a:r>
              <a:rPr lang="en-US" altLang="zh-CN" dirty="0"/>
              <a:t>          h2</a:t>
            </a:r>
            <a:r>
              <a:rPr lang="zh-CN" altLang="zh-CN" dirty="0"/>
              <a:t>：</a:t>
            </a:r>
            <a:r>
              <a:rPr lang="en-US" altLang="zh-CN" dirty="0"/>
              <a:t>server h3</a:t>
            </a:r>
            <a:r>
              <a:rPr lang="zh-CN" altLang="zh-CN" dirty="0"/>
              <a:t>：</a:t>
            </a:r>
            <a:r>
              <a:rPr lang="en-US" altLang="zh-CN" dirty="0"/>
              <a:t>server s1</a:t>
            </a:r>
            <a:r>
              <a:rPr lang="zh-CN" altLang="zh-CN" dirty="0"/>
              <a:t>：</a:t>
            </a:r>
            <a:r>
              <a:rPr lang="en-US" altLang="zh-CN" dirty="0"/>
              <a:t>hub</a:t>
            </a:r>
            <a:endParaRPr lang="zh-CN" altLang="zh-CN" dirty="0"/>
          </a:p>
          <a:p>
            <a:r>
              <a:rPr lang="en-US" altLang="zh-CN" dirty="0"/>
              <a:t>h1</a:t>
            </a:r>
            <a:r>
              <a:rPr lang="zh-CN" altLang="zh-CN" dirty="0"/>
              <a:t>想要给</a:t>
            </a:r>
            <a:r>
              <a:rPr lang="en-US" altLang="zh-CN" dirty="0"/>
              <a:t>h2</a:t>
            </a:r>
            <a:r>
              <a:rPr lang="zh-CN" altLang="zh-CN" dirty="0"/>
              <a:t>、</a:t>
            </a:r>
            <a:r>
              <a:rPr lang="en-US" altLang="zh-CN" dirty="0"/>
              <a:t>h3</a:t>
            </a:r>
            <a:r>
              <a:rPr lang="zh-CN" altLang="zh-CN" dirty="0"/>
              <a:t>发包，首先需要知道二者的</a:t>
            </a:r>
            <a:r>
              <a:rPr lang="en-US" altLang="zh-CN" dirty="0"/>
              <a:t>MAC</a:t>
            </a:r>
            <a:r>
              <a:rPr lang="zh-CN" altLang="zh-CN" dirty="0"/>
              <a:t>地址。（以</a:t>
            </a:r>
            <a:r>
              <a:rPr lang="en-US" altLang="zh-CN" dirty="0"/>
              <a:t>h1</a:t>
            </a:r>
            <a:r>
              <a:rPr lang="zh-CN" altLang="zh-CN" dirty="0"/>
              <a:t>给</a:t>
            </a:r>
            <a:r>
              <a:rPr lang="en-US" altLang="zh-CN" dirty="0"/>
              <a:t>h2</a:t>
            </a:r>
            <a:r>
              <a:rPr lang="zh-CN" altLang="zh-CN" dirty="0"/>
              <a:t>通信为例）</a:t>
            </a:r>
            <a:r>
              <a:rPr lang="en-US" altLang="zh-CN" dirty="0"/>
              <a:t>h1</a:t>
            </a:r>
            <a:r>
              <a:rPr lang="zh-CN" altLang="zh-CN" dirty="0"/>
              <a:t>（</a:t>
            </a:r>
            <a:r>
              <a:rPr lang="en-US" altLang="zh-CN" dirty="0"/>
              <a:t>IP:10.0.0.1</a:t>
            </a:r>
            <a:r>
              <a:rPr lang="zh-CN" altLang="zh-CN" dirty="0"/>
              <a:t>）首先在自己的</a:t>
            </a:r>
            <a:r>
              <a:rPr lang="en-US" altLang="zh-CN" dirty="0"/>
              <a:t>ARP</a:t>
            </a:r>
            <a:r>
              <a:rPr lang="zh-CN" altLang="zh-CN" dirty="0"/>
              <a:t>缓存中查找</a:t>
            </a:r>
            <a:r>
              <a:rPr lang="en-US" altLang="zh-CN" dirty="0"/>
              <a:t>h2</a:t>
            </a:r>
            <a:r>
              <a:rPr lang="zh-CN" altLang="zh-CN" dirty="0"/>
              <a:t>（</a:t>
            </a:r>
            <a:r>
              <a:rPr lang="en-US" altLang="zh-CN" dirty="0"/>
              <a:t>IP</a:t>
            </a:r>
            <a:r>
              <a:rPr lang="zh-CN" altLang="zh-CN" dirty="0"/>
              <a:t>：</a:t>
            </a:r>
            <a:r>
              <a:rPr lang="en-US" altLang="zh-CN" dirty="0"/>
              <a:t>10.0.0.2</a:t>
            </a:r>
            <a:r>
              <a:rPr lang="zh-CN" altLang="zh-CN" dirty="0"/>
              <a:t>）的</a:t>
            </a:r>
            <a:r>
              <a:rPr lang="en-US" altLang="zh-CN" dirty="0"/>
              <a:t>MAC</a:t>
            </a:r>
            <a:r>
              <a:rPr lang="zh-CN" altLang="zh-CN" dirty="0"/>
              <a:t>地址，查找发现不存在，于是向</a:t>
            </a:r>
            <a:r>
              <a:rPr lang="en-US" altLang="zh-CN" dirty="0"/>
              <a:t>s1</a:t>
            </a:r>
            <a:r>
              <a:rPr lang="zh-CN" altLang="zh-CN" dirty="0"/>
              <a:t>节点发送一个</a:t>
            </a:r>
            <a:r>
              <a:rPr lang="en-US" altLang="zh-CN" dirty="0"/>
              <a:t>ARP</a:t>
            </a:r>
            <a:r>
              <a:rPr lang="zh-CN" altLang="zh-CN" dirty="0"/>
              <a:t>广播包，目的</a:t>
            </a:r>
            <a:r>
              <a:rPr lang="en-US" altLang="zh-CN" dirty="0"/>
              <a:t>MAC</a:t>
            </a:r>
            <a:r>
              <a:rPr lang="zh-CN" altLang="zh-CN" dirty="0"/>
              <a:t>地址为</a:t>
            </a:r>
            <a:r>
              <a:rPr lang="en-US" altLang="zh-CN" dirty="0"/>
              <a:t>FF:FF:FF:FF:FF:FF</a:t>
            </a:r>
            <a:r>
              <a:rPr lang="zh-CN" altLang="zh-CN" dirty="0"/>
              <a:t>，意图为向局域网内所有主机询问</a:t>
            </a:r>
            <a:r>
              <a:rPr lang="en-US" altLang="zh-CN" dirty="0"/>
              <a:t>h2</a:t>
            </a:r>
            <a:r>
              <a:rPr lang="zh-CN" altLang="zh-CN" dirty="0"/>
              <a:t>的</a:t>
            </a:r>
            <a:r>
              <a:rPr lang="en-US" altLang="zh-CN" dirty="0"/>
              <a:t>MAC</a:t>
            </a:r>
            <a:r>
              <a:rPr lang="zh-CN" altLang="zh-CN" dirty="0"/>
              <a:t>地址。</a:t>
            </a:r>
          </a:p>
          <a:p>
            <a:r>
              <a:rPr lang="en-US" altLang="zh-CN" dirty="0"/>
              <a:t>s1</a:t>
            </a:r>
            <a:r>
              <a:rPr lang="zh-CN" altLang="zh-CN" dirty="0"/>
              <a:t>节点从</a:t>
            </a:r>
            <a:r>
              <a:rPr lang="en-US" altLang="zh-CN" dirty="0"/>
              <a:t>PORT 1</a:t>
            </a:r>
            <a:r>
              <a:rPr lang="zh-CN" altLang="zh-CN" dirty="0"/>
              <a:t>收到</a:t>
            </a:r>
            <a:r>
              <a:rPr lang="en-US" altLang="zh-CN" dirty="0"/>
              <a:t>h1</a:t>
            </a:r>
            <a:r>
              <a:rPr lang="zh-CN" altLang="zh-CN" dirty="0"/>
              <a:t>发来的数据包。解析该包，获得</a:t>
            </a:r>
            <a:r>
              <a:rPr lang="en-US" altLang="zh-CN" dirty="0"/>
              <a:t>h1</a:t>
            </a:r>
            <a:r>
              <a:rPr lang="zh-CN" altLang="zh-CN" dirty="0"/>
              <a:t>的</a:t>
            </a:r>
            <a:r>
              <a:rPr lang="en-US" altLang="zh-CN" dirty="0"/>
              <a:t>MAC</a:t>
            </a:r>
            <a:r>
              <a:rPr lang="zh-CN" altLang="zh-CN" dirty="0"/>
              <a:t>地址为</a:t>
            </a:r>
            <a:r>
              <a:rPr lang="en-US" altLang="zh-CN" dirty="0"/>
              <a:t>Host 1 MAC </a:t>
            </a:r>
            <a:r>
              <a:rPr lang="en-US" altLang="zh-CN" dirty="0" err="1"/>
              <a:t>Addr</a:t>
            </a:r>
            <a:r>
              <a:rPr lang="zh-CN" altLang="zh-CN" dirty="0"/>
              <a:t>，于是向转发表中加入</a:t>
            </a:r>
            <a:r>
              <a:rPr lang="en-US" altLang="zh-CN" dirty="0"/>
              <a:t>h1</a:t>
            </a:r>
            <a:r>
              <a:rPr lang="zh-CN" altLang="zh-CN" dirty="0"/>
              <a:t>的转发项：</a:t>
            </a:r>
            <a:endParaRPr lang="en-US" altLang="zh-CN" dirty="0"/>
          </a:p>
          <a:p>
            <a:endParaRPr lang="en-US" altLang="zh-CN" dirty="0"/>
          </a:p>
          <a:p>
            <a:endParaRPr lang="en-US" altLang="zh-CN" dirty="0"/>
          </a:p>
          <a:p>
            <a:r>
              <a:rPr lang="zh-CN" altLang="zh-CN" dirty="0"/>
              <a:t>继续解析，</a:t>
            </a:r>
            <a:r>
              <a:rPr lang="en-US" altLang="zh-CN" dirty="0"/>
              <a:t>s1</a:t>
            </a:r>
            <a:r>
              <a:rPr lang="zh-CN" altLang="zh-CN" dirty="0"/>
              <a:t>发现该数据包的目的</a:t>
            </a:r>
            <a:r>
              <a:rPr lang="en-US" altLang="zh-CN" dirty="0"/>
              <a:t>MAC</a:t>
            </a:r>
            <a:r>
              <a:rPr lang="zh-CN" altLang="zh-CN" dirty="0"/>
              <a:t>地址为</a:t>
            </a:r>
            <a:r>
              <a:rPr lang="en-US" altLang="zh-CN" dirty="0"/>
              <a:t>FF:FF:FF:FF:FF:FF</a:t>
            </a:r>
            <a:r>
              <a:rPr lang="zh-CN" altLang="zh-CN" dirty="0"/>
              <a:t>，转发表中没有该项目，于是</a:t>
            </a:r>
            <a:r>
              <a:rPr lang="en-US" altLang="zh-CN" dirty="0"/>
              <a:t>s1</a:t>
            </a:r>
            <a:r>
              <a:rPr lang="zh-CN" altLang="zh-CN" dirty="0"/>
              <a:t>将该包向所有其他端口广播。</a:t>
            </a:r>
          </a:p>
          <a:p>
            <a:r>
              <a:rPr lang="zh-CN" altLang="zh-CN" dirty="0"/>
              <a:t>该包从</a:t>
            </a:r>
            <a:r>
              <a:rPr lang="en-US" altLang="zh-CN" dirty="0"/>
              <a:t>PORT 2</a:t>
            </a:r>
            <a:r>
              <a:rPr lang="zh-CN" altLang="zh-CN" dirty="0"/>
              <a:t>发送出去，到达</a:t>
            </a:r>
            <a:r>
              <a:rPr lang="en-US" altLang="zh-CN" dirty="0"/>
              <a:t>h2</a:t>
            </a:r>
            <a:r>
              <a:rPr lang="zh-CN" altLang="zh-CN" dirty="0"/>
              <a:t>。</a:t>
            </a:r>
            <a:r>
              <a:rPr lang="en-US" altLang="zh-CN" dirty="0"/>
              <a:t>h2</a:t>
            </a:r>
            <a:r>
              <a:rPr lang="zh-CN" altLang="zh-CN" dirty="0"/>
              <a:t>向自己的</a:t>
            </a:r>
            <a:r>
              <a:rPr lang="en-US" altLang="zh-CN" dirty="0"/>
              <a:t>ARP</a:t>
            </a:r>
            <a:r>
              <a:rPr lang="zh-CN" altLang="zh-CN" dirty="0"/>
              <a:t>缓存中写入</a:t>
            </a:r>
            <a:r>
              <a:rPr lang="en-US" altLang="zh-CN" dirty="0"/>
              <a:t>h1</a:t>
            </a:r>
            <a:r>
              <a:rPr lang="zh-CN" altLang="zh-CN" dirty="0"/>
              <a:t>的</a:t>
            </a:r>
            <a:r>
              <a:rPr lang="en-US" altLang="zh-CN" dirty="0"/>
              <a:t>MAC</a:t>
            </a:r>
            <a:r>
              <a:rPr lang="zh-CN" altLang="zh-CN" dirty="0"/>
              <a:t>地址，随后向</a:t>
            </a:r>
            <a:r>
              <a:rPr lang="en-US" altLang="zh-CN" dirty="0"/>
              <a:t>s1</a:t>
            </a:r>
            <a:r>
              <a:rPr lang="zh-CN" altLang="zh-CN" dirty="0"/>
              <a:t>节点发送一个</a:t>
            </a:r>
            <a:r>
              <a:rPr lang="en-US" altLang="zh-CN" dirty="0"/>
              <a:t>ARP</a:t>
            </a:r>
            <a:r>
              <a:rPr lang="zh-CN" altLang="zh-CN" dirty="0"/>
              <a:t>单播包，源</a:t>
            </a:r>
            <a:r>
              <a:rPr lang="en-US" altLang="zh-CN" dirty="0"/>
              <a:t>MAC</a:t>
            </a:r>
            <a:r>
              <a:rPr lang="zh-CN" altLang="zh-CN" dirty="0"/>
              <a:t>地址为</a:t>
            </a:r>
            <a:r>
              <a:rPr lang="en-US" altLang="zh-CN" dirty="0"/>
              <a:t>h2</a:t>
            </a:r>
            <a:r>
              <a:rPr lang="zh-CN" altLang="zh-CN" dirty="0"/>
              <a:t>，目的</a:t>
            </a:r>
            <a:r>
              <a:rPr lang="en-US" altLang="zh-CN" dirty="0"/>
              <a:t>MAC</a:t>
            </a:r>
            <a:r>
              <a:rPr lang="zh-CN" altLang="zh-CN" dirty="0"/>
              <a:t>地址为</a:t>
            </a:r>
            <a:r>
              <a:rPr lang="en-US" altLang="zh-CN" dirty="0"/>
              <a:t>h1</a:t>
            </a:r>
            <a:r>
              <a:rPr lang="zh-CN" altLang="zh-CN" dirty="0"/>
              <a:t>。</a:t>
            </a:r>
          </a:p>
          <a:p>
            <a:r>
              <a:rPr lang="en-US" altLang="zh-CN" dirty="0"/>
              <a:t>s1</a:t>
            </a:r>
            <a:r>
              <a:rPr lang="zh-CN" altLang="zh-CN" dirty="0"/>
              <a:t>节点从</a:t>
            </a:r>
            <a:r>
              <a:rPr lang="en-US" altLang="zh-CN" dirty="0"/>
              <a:t>PORT 2</a:t>
            </a:r>
            <a:r>
              <a:rPr lang="zh-CN" altLang="zh-CN" dirty="0"/>
              <a:t>收到</a:t>
            </a:r>
            <a:r>
              <a:rPr lang="en-US" altLang="zh-CN" dirty="0"/>
              <a:t>h2</a:t>
            </a:r>
            <a:r>
              <a:rPr lang="zh-CN" altLang="zh-CN" dirty="0"/>
              <a:t>发来的数据包。解析该包，获得</a:t>
            </a:r>
            <a:r>
              <a:rPr lang="en-US" altLang="zh-CN" dirty="0"/>
              <a:t>h2</a:t>
            </a:r>
            <a:r>
              <a:rPr lang="zh-CN" altLang="zh-CN" dirty="0"/>
              <a:t>的</a:t>
            </a:r>
            <a:r>
              <a:rPr lang="en-US" altLang="zh-CN" dirty="0"/>
              <a:t>MAC</a:t>
            </a:r>
            <a:r>
              <a:rPr lang="zh-CN" altLang="zh-CN" dirty="0"/>
              <a:t>地址为</a:t>
            </a:r>
            <a:r>
              <a:rPr lang="en-US" altLang="zh-CN" dirty="0"/>
              <a:t>Host 2 MAC </a:t>
            </a:r>
            <a:r>
              <a:rPr lang="en-US" altLang="zh-CN" dirty="0" err="1"/>
              <a:t>Addr</a:t>
            </a:r>
            <a:r>
              <a:rPr lang="zh-CN" altLang="zh-CN" dirty="0"/>
              <a:t>，于是向转发表中加入</a:t>
            </a:r>
            <a:r>
              <a:rPr lang="en-US" altLang="zh-CN" dirty="0"/>
              <a:t>h2</a:t>
            </a:r>
            <a:r>
              <a:rPr lang="zh-CN" altLang="zh-CN" dirty="0"/>
              <a:t>的转发项：</a:t>
            </a:r>
          </a:p>
          <a:p>
            <a:endParaRPr lang="zh-CN" altLang="zh-CN" dirty="0"/>
          </a:p>
          <a:p>
            <a:endParaRPr lang="zh-CN" altLang="en-US" dirty="0"/>
          </a:p>
        </p:txBody>
      </p:sp>
      <p:graphicFrame>
        <p:nvGraphicFramePr>
          <p:cNvPr id="4" name="表格 3">
            <a:extLst>
              <a:ext uri="{FF2B5EF4-FFF2-40B4-BE49-F238E27FC236}">
                <a16:creationId xmlns:a16="http://schemas.microsoft.com/office/drawing/2014/main" id="{C0C5CBEB-B8AD-4DD4-808E-F795010F5143}"/>
              </a:ext>
            </a:extLst>
          </p:cNvPr>
          <p:cNvGraphicFramePr>
            <a:graphicFrameLocks noGrp="1"/>
          </p:cNvGraphicFramePr>
          <p:nvPr/>
        </p:nvGraphicFramePr>
        <p:xfrm>
          <a:off x="3690303" y="3899059"/>
          <a:ext cx="3773170" cy="502920"/>
        </p:xfrm>
        <a:graphic>
          <a:graphicData uri="http://schemas.openxmlformats.org/drawingml/2006/table">
            <a:tbl>
              <a:tblPr firstRow="1" bandRow="1">
                <a:tableStyleId>{5C22544A-7EE6-4342-B048-85BDC9FD1C3A}</a:tableStyleId>
              </a:tblPr>
              <a:tblGrid>
                <a:gridCol w="1609725">
                  <a:extLst>
                    <a:ext uri="{9D8B030D-6E8A-4147-A177-3AD203B41FA5}">
                      <a16:colId xmlns:a16="http://schemas.microsoft.com/office/drawing/2014/main" val="1323572651"/>
                    </a:ext>
                  </a:extLst>
                </a:gridCol>
                <a:gridCol w="1097280">
                  <a:extLst>
                    <a:ext uri="{9D8B030D-6E8A-4147-A177-3AD203B41FA5}">
                      <a16:colId xmlns:a16="http://schemas.microsoft.com/office/drawing/2014/main" val="2883763075"/>
                    </a:ext>
                  </a:extLst>
                </a:gridCol>
                <a:gridCol w="1066165">
                  <a:extLst>
                    <a:ext uri="{9D8B030D-6E8A-4147-A177-3AD203B41FA5}">
                      <a16:colId xmlns:a16="http://schemas.microsoft.com/office/drawing/2014/main" val="443122898"/>
                    </a:ext>
                  </a:extLst>
                </a:gridCol>
              </a:tblGrid>
              <a:tr h="133350">
                <a:tc>
                  <a:txBody>
                    <a:bodyPr/>
                    <a:lstStyle/>
                    <a:p>
                      <a:pPr indent="267970" algn="just">
                        <a:spcAft>
                          <a:spcPts val="0"/>
                        </a:spcAft>
                      </a:pPr>
                      <a:r>
                        <a:rPr lang="zh-CN" sz="1050" kern="100">
                          <a:effectLst/>
                        </a:rPr>
                        <a:t>目的地址</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7970" algn="just">
                        <a:spcAft>
                          <a:spcPts val="0"/>
                        </a:spcAft>
                      </a:pPr>
                      <a:r>
                        <a:rPr lang="zh-CN" sz="1050" kern="100">
                          <a:effectLst/>
                        </a:rPr>
                        <a:t>转发端口</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7970" algn="just">
                        <a:spcAft>
                          <a:spcPts val="0"/>
                        </a:spcAft>
                      </a:pPr>
                      <a:r>
                        <a:rPr lang="zh-CN" sz="1050" kern="100">
                          <a:effectLst/>
                        </a:rPr>
                        <a:t>老化时间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799880475"/>
                  </a:ext>
                </a:extLst>
              </a:tr>
              <a:tr h="133350">
                <a:tc>
                  <a:txBody>
                    <a:bodyPr/>
                    <a:lstStyle/>
                    <a:p>
                      <a:pPr indent="266700" algn="just">
                        <a:spcAft>
                          <a:spcPts val="0"/>
                        </a:spcAft>
                      </a:pPr>
                      <a:r>
                        <a:rPr lang="en-US" sz="1050" kern="100">
                          <a:effectLst/>
                        </a:rPr>
                        <a:t>Host 1 MAC Addr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a:effectLst/>
                        </a:rPr>
                        <a:t>Port 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dirty="0">
                          <a:effectLst/>
                        </a:rPr>
                        <a:t>30 sec</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2229283370"/>
                  </a:ext>
                </a:extLst>
              </a:tr>
            </a:tbl>
          </a:graphicData>
        </a:graphic>
      </p:graphicFrame>
      <p:graphicFrame>
        <p:nvGraphicFramePr>
          <p:cNvPr id="5" name="表格 4">
            <a:extLst>
              <a:ext uri="{FF2B5EF4-FFF2-40B4-BE49-F238E27FC236}">
                <a16:creationId xmlns:a16="http://schemas.microsoft.com/office/drawing/2014/main" id="{D5A9D912-20A2-4AC6-89C6-16393A01165B}"/>
              </a:ext>
            </a:extLst>
          </p:cNvPr>
          <p:cNvGraphicFramePr>
            <a:graphicFrameLocks noGrp="1"/>
          </p:cNvGraphicFramePr>
          <p:nvPr>
            <p:extLst>
              <p:ext uri="{D42A27DB-BD31-4B8C-83A1-F6EECF244321}">
                <p14:modId xmlns:p14="http://schemas.microsoft.com/office/powerpoint/2010/main" val="3025028216"/>
              </p:ext>
            </p:extLst>
          </p:nvPr>
        </p:nvGraphicFramePr>
        <p:xfrm>
          <a:off x="4209415" y="5870930"/>
          <a:ext cx="3773170" cy="754380"/>
        </p:xfrm>
        <a:graphic>
          <a:graphicData uri="http://schemas.openxmlformats.org/drawingml/2006/table">
            <a:tbl>
              <a:tblPr firstRow="1" bandRow="1">
                <a:tableStyleId>{5C22544A-7EE6-4342-B048-85BDC9FD1C3A}</a:tableStyleId>
              </a:tblPr>
              <a:tblGrid>
                <a:gridCol w="1609725">
                  <a:extLst>
                    <a:ext uri="{9D8B030D-6E8A-4147-A177-3AD203B41FA5}">
                      <a16:colId xmlns:a16="http://schemas.microsoft.com/office/drawing/2014/main" val="1164000052"/>
                    </a:ext>
                  </a:extLst>
                </a:gridCol>
                <a:gridCol w="1097280">
                  <a:extLst>
                    <a:ext uri="{9D8B030D-6E8A-4147-A177-3AD203B41FA5}">
                      <a16:colId xmlns:a16="http://schemas.microsoft.com/office/drawing/2014/main" val="533108961"/>
                    </a:ext>
                  </a:extLst>
                </a:gridCol>
                <a:gridCol w="1066165">
                  <a:extLst>
                    <a:ext uri="{9D8B030D-6E8A-4147-A177-3AD203B41FA5}">
                      <a16:colId xmlns:a16="http://schemas.microsoft.com/office/drawing/2014/main" val="2208518433"/>
                    </a:ext>
                  </a:extLst>
                </a:gridCol>
              </a:tblGrid>
              <a:tr h="133350">
                <a:tc>
                  <a:txBody>
                    <a:bodyPr/>
                    <a:lstStyle/>
                    <a:p>
                      <a:pPr indent="267970" algn="just">
                        <a:spcAft>
                          <a:spcPts val="0"/>
                        </a:spcAft>
                      </a:pPr>
                      <a:r>
                        <a:rPr lang="zh-CN" sz="1050" kern="100">
                          <a:effectLst/>
                        </a:rPr>
                        <a:t>目的地址</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7970" algn="just">
                        <a:spcAft>
                          <a:spcPts val="0"/>
                        </a:spcAft>
                      </a:pPr>
                      <a:r>
                        <a:rPr lang="zh-CN" sz="1050" kern="100">
                          <a:effectLst/>
                        </a:rPr>
                        <a:t>转发端口</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7970" algn="just">
                        <a:spcAft>
                          <a:spcPts val="0"/>
                        </a:spcAft>
                      </a:pPr>
                      <a:r>
                        <a:rPr lang="zh-CN" sz="1050" kern="100">
                          <a:effectLst/>
                        </a:rPr>
                        <a:t>老化时间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3342327966"/>
                  </a:ext>
                </a:extLst>
              </a:tr>
              <a:tr h="133350">
                <a:tc>
                  <a:txBody>
                    <a:bodyPr/>
                    <a:lstStyle/>
                    <a:p>
                      <a:pPr indent="266700" algn="just">
                        <a:spcAft>
                          <a:spcPts val="0"/>
                        </a:spcAft>
                      </a:pPr>
                      <a:r>
                        <a:rPr lang="en-US" sz="1050" kern="100">
                          <a:effectLst/>
                        </a:rPr>
                        <a:t>Host 1 MAC Addr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a:effectLst/>
                        </a:rPr>
                        <a:t>Port 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a:effectLst/>
                        </a:rPr>
                        <a:t>30 sec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895253787"/>
                  </a:ext>
                </a:extLst>
              </a:tr>
              <a:tr h="133350">
                <a:tc>
                  <a:txBody>
                    <a:bodyPr/>
                    <a:lstStyle/>
                    <a:p>
                      <a:pPr indent="266700" algn="just">
                        <a:spcAft>
                          <a:spcPts val="0"/>
                        </a:spcAft>
                      </a:pPr>
                      <a:r>
                        <a:rPr lang="en-US" sz="1050" kern="100">
                          <a:effectLst/>
                        </a:rPr>
                        <a:t>Host 2 MAC Addr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a:effectLst/>
                        </a:rPr>
                        <a:t>Port 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dirty="0">
                          <a:effectLst/>
                        </a:rPr>
                        <a:t>30 sec</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2987573171"/>
                  </a:ext>
                </a:extLst>
              </a:tr>
            </a:tbl>
          </a:graphicData>
        </a:graphic>
      </p:graphicFrame>
    </p:spTree>
    <p:extLst>
      <p:ext uri="{BB962C8B-B14F-4D97-AF65-F5344CB8AC3E}">
        <p14:creationId xmlns:p14="http://schemas.microsoft.com/office/powerpoint/2010/main" val="140672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7548A-6747-459C-B53B-2AAA0A58E1FA}"/>
              </a:ext>
            </a:extLst>
          </p:cNvPr>
          <p:cNvSpPr>
            <a:spLocks noGrp="1"/>
          </p:cNvSpPr>
          <p:nvPr>
            <p:ph type="title"/>
          </p:nvPr>
        </p:nvSpPr>
        <p:spPr/>
        <p:txBody>
          <a:bodyPr/>
          <a:lstStyle/>
          <a:p>
            <a:r>
              <a:rPr lang="en-US" altLang="zh-CN" dirty="0"/>
              <a:t>Lab5</a:t>
            </a:r>
            <a:endParaRPr lang="zh-CN" altLang="en-US" dirty="0"/>
          </a:p>
        </p:txBody>
      </p:sp>
      <p:sp>
        <p:nvSpPr>
          <p:cNvPr id="3" name="内容占位符 2">
            <a:extLst>
              <a:ext uri="{FF2B5EF4-FFF2-40B4-BE49-F238E27FC236}">
                <a16:creationId xmlns:a16="http://schemas.microsoft.com/office/drawing/2014/main" id="{DD12B049-8891-4BEF-9364-BEDBEF73BE51}"/>
              </a:ext>
            </a:extLst>
          </p:cNvPr>
          <p:cNvSpPr>
            <a:spLocks noGrp="1"/>
          </p:cNvSpPr>
          <p:nvPr>
            <p:ph idx="1"/>
          </p:nvPr>
        </p:nvSpPr>
        <p:spPr/>
        <p:txBody>
          <a:bodyPr>
            <a:normAutofit fontScale="85000" lnSpcReduction="20000"/>
          </a:bodyPr>
          <a:lstStyle/>
          <a:p>
            <a:r>
              <a:rPr lang="zh-CN" altLang="en-US" dirty="0"/>
              <a:t>结果分析：</a:t>
            </a:r>
            <a:endParaRPr lang="en-US" altLang="zh-CN" dirty="0"/>
          </a:p>
          <a:p>
            <a:r>
              <a:rPr lang="zh-CN" altLang="zh-CN" dirty="0"/>
              <a:t>继续解析，</a:t>
            </a:r>
            <a:r>
              <a:rPr lang="en-US" altLang="zh-CN" dirty="0"/>
              <a:t>s1</a:t>
            </a:r>
            <a:r>
              <a:rPr lang="zh-CN" altLang="zh-CN" dirty="0"/>
              <a:t>发现该数据包的目的</a:t>
            </a:r>
            <a:r>
              <a:rPr lang="en-US" altLang="zh-CN" dirty="0"/>
              <a:t>MAC</a:t>
            </a:r>
            <a:r>
              <a:rPr lang="zh-CN" altLang="zh-CN" dirty="0"/>
              <a:t>地址为</a:t>
            </a:r>
            <a:r>
              <a:rPr lang="en-US" altLang="zh-CN" dirty="0"/>
              <a:t>Host 1 MAC </a:t>
            </a:r>
            <a:r>
              <a:rPr lang="en-US" altLang="zh-CN" dirty="0" err="1"/>
              <a:t>Addr</a:t>
            </a:r>
            <a:r>
              <a:rPr lang="zh-CN" altLang="zh-CN" dirty="0"/>
              <a:t>，转发表中该项的转发端口为</a:t>
            </a:r>
            <a:r>
              <a:rPr lang="en-US" altLang="zh-CN" dirty="0"/>
              <a:t>PORT 1</a:t>
            </a:r>
            <a:r>
              <a:rPr lang="zh-CN" altLang="zh-CN" dirty="0"/>
              <a:t>，于是</a:t>
            </a:r>
            <a:r>
              <a:rPr lang="en-US" altLang="zh-CN" dirty="0"/>
              <a:t>s1</a:t>
            </a:r>
            <a:r>
              <a:rPr lang="zh-CN" altLang="zh-CN" dirty="0"/>
              <a:t>将该包从</a:t>
            </a:r>
            <a:r>
              <a:rPr lang="en-US" altLang="zh-CN" dirty="0"/>
              <a:t>PORT 1</a:t>
            </a:r>
            <a:r>
              <a:rPr lang="zh-CN" altLang="zh-CN" dirty="0"/>
              <a:t>转发。</a:t>
            </a:r>
          </a:p>
          <a:p>
            <a:r>
              <a:rPr lang="en-US" altLang="zh-CN" dirty="0"/>
              <a:t>h1</a:t>
            </a:r>
            <a:r>
              <a:rPr lang="zh-CN" altLang="zh-CN" dirty="0"/>
              <a:t>接收了</a:t>
            </a:r>
            <a:r>
              <a:rPr lang="en-US" altLang="zh-CN" dirty="0"/>
              <a:t>s1</a:t>
            </a:r>
            <a:r>
              <a:rPr lang="zh-CN" altLang="zh-CN" dirty="0"/>
              <a:t>转发来的数据包。解析获得</a:t>
            </a:r>
            <a:r>
              <a:rPr lang="en-US" altLang="zh-CN" dirty="0"/>
              <a:t>h2</a:t>
            </a:r>
            <a:r>
              <a:rPr lang="zh-CN" altLang="zh-CN" dirty="0"/>
              <a:t>的</a:t>
            </a:r>
            <a:r>
              <a:rPr lang="en-US" altLang="zh-CN" dirty="0"/>
              <a:t>MAC</a:t>
            </a:r>
            <a:r>
              <a:rPr lang="zh-CN" altLang="zh-CN" dirty="0"/>
              <a:t>地址，写入</a:t>
            </a:r>
            <a:r>
              <a:rPr lang="en-US" altLang="zh-CN" dirty="0"/>
              <a:t>ARP</a:t>
            </a:r>
            <a:r>
              <a:rPr lang="zh-CN" altLang="zh-CN" dirty="0"/>
              <a:t>缓存。随后</a:t>
            </a:r>
            <a:r>
              <a:rPr lang="en-US" altLang="zh-CN" dirty="0"/>
              <a:t>h1</a:t>
            </a:r>
            <a:r>
              <a:rPr lang="zh-CN" altLang="zh-CN" dirty="0"/>
              <a:t>再向</a:t>
            </a:r>
            <a:r>
              <a:rPr lang="en-US" altLang="zh-CN" dirty="0"/>
              <a:t>h2</a:t>
            </a:r>
            <a:r>
              <a:rPr lang="zh-CN" altLang="zh-CN" dirty="0"/>
              <a:t>发包就从</a:t>
            </a:r>
            <a:r>
              <a:rPr lang="en-US" altLang="zh-CN" dirty="0"/>
              <a:t>ARP</a:t>
            </a:r>
            <a:r>
              <a:rPr lang="zh-CN" altLang="zh-CN" dirty="0"/>
              <a:t>缓存中查找</a:t>
            </a:r>
            <a:r>
              <a:rPr lang="en-US" altLang="zh-CN" dirty="0"/>
              <a:t>h2</a:t>
            </a:r>
            <a:r>
              <a:rPr lang="zh-CN" altLang="zh-CN" dirty="0"/>
              <a:t>的</a:t>
            </a:r>
            <a:r>
              <a:rPr lang="en-US" altLang="zh-CN" dirty="0"/>
              <a:t>MAC</a:t>
            </a:r>
            <a:r>
              <a:rPr lang="zh-CN" altLang="zh-CN" dirty="0"/>
              <a:t>地址，然后填入报文首部。</a:t>
            </a:r>
            <a:r>
              <a:rPr lang="en-US" altLang="zh-CN" dirty="0"/>
              <a:t>h1</a:t>
            </a:r>
            <a:r>
              <a:rPr lang="zh-CN" altLang="zh-CN" dirty="0"/>
              <a:t>与</a:t>
            </a:r>
            <a:r>
              <a:rPr lang="en-US" altLang="zh-CN" dirty="0"/>
              <a:t>h3</a:t>
            </a:r>
            <a:r>
              <a:rPr lang="zh-CN" altLang="zh-CN" dirty="0"/>
              <a:t>间的通信与上类似。</a:t>
            </a:r>
          </a:p>
          <a:p>
            <a:r>
              <a:rPr lang="zh-CN" altLang="zh-CN" dirty="0"/>
              <a:t>并发请求时，</a:t>
            </a:r>
            <a:r>
              <a:rPr lang="en-US" altLang="zh-CN" dirty="0"/>
              <a:t>h1</a:t>
            </a:r>
            <a:r>
              <a:rPr lang="zh-CN" altLang="zh-CN" dirty="0"/>
              <a:t>向</a:t>
            </a:r>
            <a:r>
              <a:rPr lang="en-US" altLang="zh-CN" dirty="0"/>
              <a:t>b1</a:t>
            </a:r>
            <a:r>
              <a:rPr lang="zh-CN" altLang="zh-CN" dirty="0"/>
              <a:t>以</a:t>
            </a:r>
            <a:r>
              <a:rPr lang="en-US" altLang="zh-CN" dirty="0"/>
              <a:t>20Mbps</a:t>
            </a:r>
            <a:r>
              <a:rPr lang="zh-CN" altLang="zh-CN" dirty="0"/>
              <a:t>的速率发送数据包，其中一半的目的主机是</a:t>
            </a:r>
            <a:r>
              <a:rPr lang="en-US" altLang="zh-CN" dirty="0"/>
              <a:t>h2</a:t>
            </a:r>
            <a:r>
              <a:rPr lang="zh-CN" altLang="zh-CN" dirty="0"/>
              <a:t>，另一半的目的主机是</a:t>
            </a:r>
            <a:r>
              <a:rPr lang="en-US" altLang="zh-CN" dirty="0"/>
              <a:t>h3</a:t>
            </a:r>
            <a:r>
              <a:rPr lang="zh-CN" altLang="zh-CN" dirty="0"/>
              <a:t>。数据包到达</a:t>
            </a:r>
            <a:r>
              <a:rPr lang="en-US" altLang="zh-CN" dirty="0"/>
              <a:t>s1</a:t>
            </a:r>
            <a:r>
              <a:rPr lang="zh-CN" altLang="zh-CN" dirty="0"/>
              <a:t>后，发给</a:t>
            </a:r>
            <a:r>
              <a:rPr lang="en-US" altLang="zh-CN" dirty="0"/>
              <a:t>h2</a:t>
            </a:r>
            <a:r>
              <a:rPr lang="zh-CN" altLang="zh-CN" dirty="0"/>
              <a:t>的包从</a:t>
            </a:r>
            <a:r>
              <a:rPr lang="en-US" altLang="zh-CN" dirty="0"/>
              <a:t>PORT 2</a:t>
            </a:r>
            <a:r>
              <a:rPr lang="zh-CN" altLang="zh-CN" dirty="0"/>
              <a:t>转发，发给</a:t>
            </a:r>
            <a:r>
              <a:rPr lang="en-US" altLang="zh-CN" dirty="0"/>
              <a:t>h3</a:t>
            </a:r>
            <a:r>
              <a:rPr lang="zh-CN" altLang="zh-CN" dirty="0"/>
              <a:t>的包从</a:t>
            </a:r>
            <a:r>
              <a:rPr lang="en-US" altLang="zh-CN" dirty="0"/>
              <a:t>PORT 3</a:t>
            </a:r>
            <a:r>
              <a:rPr lang="zh-CN" altLang="zh-CN" dirty="0"/>
              <a:t>转发。所以，</a:t>
            </a:r>
            <a:r>
              <a:rPr lang="en-US" altLang="zh-CN" dirty="0"/>
              <a:t>s1-h2</a:t>
            </a:r>
            <a:r>
              <a:rPr lang="zh-CN" altLang="zh-CN" dirty="0"/>
              <a:t>和</a:t>
            </a:r>
            <a:r>
              <a:rPr lang="en-US" altLang="zh-CN" dirty="0"/>
              <a:t>s1-h3</a:t>
            </a:r>
            <a:r>
              <a:rPr lang="zh-CN" altLang="zh-CN" dirty="0"/>
              <a:t>间的链路始终满载着</a:t>
            </a:r>
            <a:r>
              <a:rPr lang="en-US" altLang="zh-CN" dirty="0"/>
              <a:t>10Mbps</a:t>
            </a:r>
            <a:r>
              <a:rPr lang="zh-CN" altLang="zh-CN" dirty="0"/>
              <a:t>的包，并且全都是有效包。考虑到中间延迟，实际测量速率：</a:t>
            </a:r>
            <a:r>
              <a:rPr lang="en-US" altLang="zh-CN" dirty="0"/>
              <a:t>h1-h2</a:t>
            </a:r>
            <a:r>
              <a:rPr lang="zh-CN" altLang="zh-CN" dirty="0"/>
              <a:t>：</a:t>
            </a:r>
            <a:r>
              <a:rPr lang="en-US" altLang="zh-CN" dirty="0"/>
              <a:t>9.54Mbps h1-h3</a:t>
            </a:r>
            <a:r>
              <a:rPr lang="zh-CN" altLang="zh-CN" dirty="0"/>
              <a:t>：</a:t>
            </a:r>
            <a:r>
              <a:rPr lang="en-US" altLang="zh-CN" dirty="0"/>
              <a:t>9.44Mbps</a:t>
            </a:r>
            <a:r>
              <a:rPr lang="zh-CN" altLang="zh-CN" dirty="0"/>
              <a:t>，符合理论分析。</a:t>
            </a:r>
          </a:p>
          <a:p>
            <a:endParaRPr lang="en-US" altLang="zh-CN" dirty="0"/>
          </a:p>
          <a:p>
            <a:endParaRPr lang="en-US" altLang="zh-CN" dirty="0"/>
          </a:p>
          <a:p>
            <a:endParaRPr lang="en-US" altLang="zh-CN" dirty="0"/>
          </a:p>
          <a:p>
            <a:r>
              <a:rPr lang="zh-CN" altLang="zh-CN" dirty="0"/>
              <a:t>最后，传输全部结束后，等待</a:t>
            </a:r>
            <a:r>
              <a:rPr lang="en-US" altLang="zh-CN" dirty="0"/>
              <a:t>30</a:t>
            </a:r>
            <a:r>
              <a:rPr lang="zh-CN" altLang="zh-CN" dirty="0"/>
              <a:t>秒，可以在</a:t>
            </a:r>
            <a:r>
              <a:rPr lang="en-US" altLang="zh-CN" dirty="0"/>
              <a:t>s1</a:t>
            </a:r>
            <a:r>
              <a:rPr lang="zh-CN" altLang="zh-CN" dirty="0"/>
              <a:t>的终端中看到，转发表中</a:t>
            </a:r>
            <a:r>
              <a:rPr lang="en-US" altLang="zh-CN" dirty="0"/>
              <a:t>s1-eth0</a:t>
            </a:r>
            <a:r>
              <a:rPr lang="zh-CN" altLang="zh-CN" dirty="0"/>
              <a:t>、</a:t>
            </a:r>
            <a:r>
              <a:rPr lang="en-US" altLang="zh-CN" dirty="0"/>
              <a:t>s1-eth1</a:t>
            </a:r>
            <a:r>
              <a:rPr lang="zh-CN" altLang="zh-CN" dirty="0"/>
              <a:t>和</a:t>
            </a:r>
            <a:r>
              <a:rPr lang="en-US" altLang="zh-CN" dirty="0"/>
              <a:t>s1-eth2</a:t>
            </a:r>
            <a:r>
              <a:rPr lang="zh-CN" altLang="zh-CN" dirty="0"/>
              <a:t>端口对应的项被删除，证明交换机实现了</a:t>
            </a:r>
            <a:r>
              <a:rPr lang="en-US" altLang="zh-CN" dirty="0"/>
              <a:t>30s</a:t>
            </a:r>
            <a:r>
              <a:rPr lang="zh-CN" altLang="zh-CN" dirty="0"/>
              <a:t>老化功能。</a:t>
            </a:r>
          </a:p>
          <a:p>
            <a:endParaRPr lang="zh-CN" altLang="zh-CN" dirty="0"/>
          </a:p>
          <a:p>
            <a:endParaRPr lang="zh-CN" altLang="en-US" dirty="0"/>
          </a:p>
        </p:txBody>
      </p:sp>
      <p:graphicFrame>
        <p:nvGraphicFramePr>
          <p:cNvPr id="6" name="表格 5">
            <a:extLst>
              <a:ext uri="{FF2B5EF4-FFF2-40B4-BE49-F238E27FC236}">
                <a16:creationId xmlns:a16="http://schemas.microsoft.com/office/drawing/2014/main" id="{23B04BCF-EFC1-46F7-BFBF-C84D91ED3892}"/>
              </a:ext>
            </a:extLst>
          </p:cNvPr>
          <p:cNvGraphicFramePr>
            <a:graphicFrameLocks noGrp="1"/>
          </p:cNvGraphicFramePr>
          <p:nvPr>
            <p:extLst>
              <p:ext uri="{D42A27DB-BD31-4B8C-83A1-F6EECF244321}">
                <p14:modId xmlns:p14="http://schemas.microsoft.com/office/powerpoint/2010/main" val="343045790"/>
              </p:ext>
            </p:extLst>
          </p:nvPr>
        </p:nvGraphicFramePr>
        <p:xfrm>
          <a:off x="3903663" y="4409599"/>
          <a:ext cx="3773170" cy="1005840"/>
        </p:xfrm>
        <a:graphic>
          <a:graphicData uri="http://schemas.openxmlformats.org/drawingml/2006/table">
            <a:tbl>
              <a:tblPr firstRow="1" bandRow="1">
                <a:tableStyleId>{5C22544A-7EE6-4342-B048-85BDC9FD1C3A}</a:tableStyleId>
              </a:tblPr>
              <a:tblGrid>
                <a:gridCol w="1609725">
                  <a:extLst>
                    <a:ext uri="{9D8B030D-6E8A-4147-A177-3AD203B41FA5}">
                      <a16:colId xmlns:a16="http://schemas.microsoft.com/office/drawing/2014/main" val="3137192922"/>
                    </a:ext>
                  </a:extLst>
                </a:gridCol>
                <a:gridCol w="1097280">
                  <a:extLst>
                    <a:ext uri="{9D8B030D-6E8A-4147-A177-3AD203B41FA5}">
                      <a16:colId xmlns:a16="http://schemas.microsoft.com/office/drawing/2014/main" val="1652696427"/>
                    </a:ext>
                  </a:extLst>
                </a:gridCol>
                <a:gridCol w="1066165">
                  <a:extLst>
                    <a:ext uri="{9D8B030D-6E8A-4147-A177-3AD203B41FA5}">
                      <a16:colId xmlns:a16="http://schemas.microsoft.com/office/drawing/2014/main" val="3935994193"/>
                    </a:ext>
                  </a:extLst>
                </a:gridCol>
              </a:tblGrid>
              <a:tr h="133350">
                <a:tc>
                  <a:txBody>
                    <a:bodyPr/>
                    <a:lstStyle/>
                    <a:p>
                      <a:pPr indent="267970" algn="just">
                        <a:spcAft>
                          <a:spcPts val="0"/>
                        </a:spcAft>
                      </a:pPr>
                      <a:r>
                        <a:rPr lang="zh-CN" sz="1050" kern="100">
                          <a:effectLst/>
                        </a:rPr>
                        <a:t>目的地址</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7970" algn="just">
                        <a:spcAft>
                          <a:spcPts val="0"/>
                        </a:spcAft>
                      </a:pPr>
                      <a:r>
                        <a:rPr lang="zh-CN" sz="1050" kern="100">
                          <a:effectLst/>
                        </a:rPr>
                        <a:t>转发端口</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7970" algn="just">
                        <a:spcAft>
                          <a:spcPts val="0"/>
                        </a:spcAft>
                      </a:pPr>
                      <a:r>
                        <a:rPr lang="zh-CN" sz="1050" kern="100">
                          <a:effectLst/>
                        </a:rPr>
                        <a:t>老化时间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822464021"/>
                  </a:ext>
                </a:extLst>
              </a:tr>
              <a:tr h="133350">
                <a:tc>
                  <a:txBody>
                    <a:bodyPr/>
                    <a:lstStyle/>
                    <a:p>
                      <a:pPr indent="266700" algn="just">
                        <a:spcAft>
                          <a:spcPts val="0"/>
                        </a:spcAft>
                      </a:pPr>
                      <a:r>
                        <a:rPr lang="en-US" sz="1050" kern="100">
                          <a:effectLst/>
                        </a:rPr>
                        <a:t>Host 1 MAC Addr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a:effectLst/>
                        </a:rPr>
                        <a:t>Port 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a:effectLst/>
                        </a:rPr>
                        <a:t>0 sec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3184153036"/>
                  </a:ext>
                </a:extLst>
              </a:tr>
              <a:tr h="133350">
                <a:tc>
                  <a:txBody>
                    <a:bodyPr/>
                    <a:lstStyle/>
                    <a:p>
                      <a:pPr indent="266700" algn="just">
                        <a:spcAft>
                          <a:spcPts val="0"/>
                        </a:spcAft>
                      </a:pPr>
                      <a:r>
                        <a:rPr lang="en-US" sz="1050" kern="100">
                          <a:effectLst/>
                        </a:rPr>
                        <a:t>Host 2 MAC Addr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a:effectLst/>
                        </a:rPr>
                        <a:t>Port 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a:effectLst/>
                        </a:rPr>
                        <a:t>0 sec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1273941516"/>
                  </a:ext>
                </a:extLst>
              </a:tr>
              <a:tr h="133350">
                <a:tc>
                  <a:txBody>
                    <a:bodyPr/>
                    <a:lstStyle/>
                    <a:p>
                      <a:pPr indent="266700" algn="just">
                        <a:spcAft>
                          <a:spcPts val="0"/>
                        </a:spcAft>
                      </a:pPr>
                      <a:r>
                        <a:rPr lang="en-US" sz="1050" kern="100">
                          <a:effectLst/>
                        </a:rPr>
                        <a:t>Host 3 MAC Addr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a:effectLst/>
                        </a:rPr>
                        <a:t>Port 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6700" algn="just">
                        <a:spcAft>
                          <a:spcPts val="0"/>
                        </a:spcAft>
                      </a:pPr>
                      <a:r>
                        <a:rPr lang="en-US" sz="1050" kern="100" dirty="0">
                          <a:effectLst/>
                        </a:rPr>
                        <a:t>0 sec</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3703017691"/>
                  </a:ext>
                </a:extLst>
              </a:tr>
            </a:tbl>
          </a:graphicData>
        </a:graphic>
      </p:graphicFrame>
      <p:graphicFrame>
        <p:nvGraphicFramePr>
          <p:cNvPr id="7" name="表格 6">
            <a:extLst>
              <a:ext uri="{FF2B5EF4-FFF2-40B4-BE49-F238E27FC236}">
                <a16:creationId xmlns:a16="http://schemas.microsoft.com/office/drawing/2014/main" id="{F8D969A0-9858-4565-854D-61D68BD6D3C0}"/>
              </a:ext>
            </a:extLst>
          </p:cNvPr>
          <p:cNvGraphicFramePr>
            <a:graphicFrameLocks noGrp="1"/>
          </p:cNvGraphicFramePr>
          <p:nvPr>
            <p:extLst>
              <p:ext uri="{D42A27DB-BD31-4B8C-83A1-F6EECF244321}">
                <p14:modId xmlns:p14="http://schemas.microsoft.com/office/powerpoint/2010/main" val="3488071396"/>
              </p:ext>
            </p:extLst>
          </p:nvPr>
        </p:nvGraphicFramePr>
        <p:xfrm>
          <a:off x="4025583" y="5996939"/>
          <a:ext cx="3773170" cy="502920"/>
        </p:xfrm>
        <a:graphic>
          <a:graphicData uri="http://schemas.openxmlformats.org/drawingml/2006/table">
            <a:tbl>
              <a:tblPr firstRow="1" bandRow="1">
                <a:tableStyleId>{5C22544A-7EE6-4342-B048-85BDC9FD1C3A}</a:tableStyleId>
              </a:tblPr>
              <a:tblGrid>
                <a:gridCol w="1609725">
                  <a:extLst>
                    <a:ext uri="{9D8B030D-6E8A-4147-A177-3AD203B41FA5}">
                      <a16:colId xmlns:a16="http://schemas.microsoft.com/office/drawing/2014/main" val="2436103851"/>
                    </a:ext>
                  </a:extLst>
                </a:gridCol>
                <a:gridCol w="1097280">
                  <a:extLst>
                    <a:ext uri="{9D8B030D-6E8A-4147-A177-3AD203B41FA5}">
                      <a16:colId xmlns:a16="http://schemas.microsoft.com/office/drawing/2014/main" val="1750194616"/>
                    </a:ext>
                  </a:extLst>
                </a:gridCol>
                <a:gridCol w="1066165">
                  <a:extLst>
                    <a:ext uri="{9D8B030D-6E8A-4147-A177-3AD203B41FA5}">
                      <a16:colId xmlns:a16="http://schemas.microsoft.com/office/drawing/2014/main" val="1762352889"/>
                    </a:ext>
                  </a:extLst>
                </a:gridCol>
              </a:tblGrid>
              <a:tr h="133350">
                <a:tc>
                  <a:txBody>
                    <a:bodyPr/>
                    <a:lstStyle/>
                    <a:p>
                      <a:pPr indent="267970" algn="just">
                        <a:spcAft>
                          <a:spcPts val="0"/>
                        </a:spcAft>
                      </a:pPr>
                      <a:r>
                        <a:rPr lang="zh-CN" sz="1050" kern="100">
                          <a:effectLst/>
                        </a:rPr>
                        <a:t>目的地址</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7970" algn="just">
                        <a:spcAft>
                          <a:spcPts val="0"/>
                        </a:spcAft>
                      </a:pPr>
                      <a:r>
                        <a:rPr lang="zh-CN" sz="1050" kern="100">
                          <a:effectLst/>
                        </a:rPr>
                        <a:t>转发端口</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tc>
                  <a:txBody>
                    <a:bodyPr/>
                    <a:lstStyle/>
                    <a:p>
                      <a:pPr indent="267970" algn="just">
                        <a:spcAft>
                          <a:spcPts val="0"/>
                        </a:spcAft>
                      </a:pPr>
                      <a:r>
                        <a:rPr lang="zh-CN" sz="1050" kern="100">
                          <a:effectLst/>
                        </a:rPr>
                        <a:t>老化时间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1138832811"/>
                  </a:ext>
                </a:extLst>
              </a:tr>
              <a:tr h="133350">
                <a:tc>
                  <a:txBody>
                    <a:bodyPr/>
                    <a:lstStyle/>
                    <a:p>
                      <a:endParaRPr lang="zh-CN" sz="1050" kern="100">
                        <a:effectLst/>
                        <a:latin typeface="等线" panose="02010600030101010101" pitchFamily="2" charset="-122"/>
                        <a:ea typeface="等线" panose="02010600030101010101" pitchFamily="2" charset="-122"/>
                      </a:endParaRPr>
                    </a:p>
                  </a:txBody>
                  <a:tcPr/>
                </a:tc>
                <a:tc>
                  <a:txBody>
                    <a:bodyPr/>
                    <a:lstStyle/>
                    <a:p>
                      <a:endParaRPr lang="zh-CN" sz="1050" kern="100">
                        <a:effectLst/>
                        <a:latin typeface="等线" panose="02010600030101010101" pitchFamily="2" charset="-122"/>
                        <a:ea typeface="等线" panose="02010600030101010101" pitchFamily="2" charset="-122"/>
                      </a:endParaRPr>
                    </a:p>
                  </a:txBody>
                  <a:tcPr/>
                </a:tc>
                <a:tc>
                  <a:txBody>
                    <a:bodyPr/>
                    <a:lstStyle/>
                    <a:p>
                      <a:endParaRPr lang="zh-CN" sz="1050" kern="100" dirty="0">
                        <a:effectLst/>
                        <a:latin typeface="等线" panose="02010600030101010101" pitchFamily="2" charset="-122"/>
                        <a:ea typeface="等线" panose="02010600030101010101" pitchFamily="2" charset="-122"/>
                      </a:endParaRPr>
                    </a:p>
                  </a:txBody>
                  <a:tcPr/>
                </a:tc>
                <a:extLst>
                  <a:ext uri="{0D108BD9-81ED-4DB2-BD59-A6C34878D82A}">
                    <a16:rowId xmlns:a16="http://schemas.microsoft.com/office/drawing/2014/main" val="2167136319"/>
                  </a:ext>
                </a:extLst>
              </a:tr>
            </a:tbl>
          </a:graphicData>
        </a:graphic>
      </p:graphicFrame>
    </p:spTree>
    <p:extLst>
      <p:ext uri="{BB962C8B-B14F-4D97-AF65-F5344CB8AC3E}">
        <p14:creationId xmlns:p14="http://schemas.microsoft.com/office/powerpoint/2010/main" val="93848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7548A-6747-459C-B53B-2AAA0A58E1FA}"/>
              </a:ext>
            </a:extLst>
          </p:cNvPr>
          <p:cNvSpPr>
            <a:spLocks noGrp="1"/>
          </p:cNvSpPr>
          <p:nvPr>
            <p:ph type="title"/>
          </p:nvPr>
        </p:nvSpPr>
        <p:spPr/>
        <p:txBody>
          <a:bodyPr/>
          <a:lstStyle/>
          <a:p>
            <a:r>
              <a:rPr lang="en-US" altLang="zh-CN" dirty="0"/>
              <a:t>Lab5</a:t>
            </a:r>
            <a:endParaRPr lang="zh-CN" altLang="en-US" dirty="0"/>
          </a:p>
        </p:txBody>
      </p:sp>
      <p:sp>
        <p:nvSpPr>
          <p:cNvPr id="3" name="内容占位符 2">
            <a:extLst>
              <a:ext uri="{FF2B5EF4-FFF2-40B4-BE49-F238E27FC236}">
                <a16:creationId xmlns:a16="http://schemas.microsoft.com/office/drawing/2014/main" id="{DD12B049-8891-4BEF-9364-BEDBEF73BE51}"/>
              </a:ext>
            </a:extLst>
          </p:cNvPr>
          <p:cNvSpPr>
            <a:spLocks noGrp="1"/>
          </p:cNvSpPr>
          <p:nvPr>
            <p:ph idx="1"/>
          </p:nvPr>
        </p:nvSpPr>
        <p:spPr/>
        <p:txBody>
          <a:bodyPr>
            <a:normAutofit/>
          </a:bodyPr>
          <a:lstStyle/>
          <a:p>
            <a:r>
              <a:rPr lang="zh-CN" altLang="en-US" dirty="0"/>
              <a:t>遇到的问题和体会：</a:t>
            </a:r>
            <a:endParaRPr lang="en-US" altLang="zh-CN" dirty="0"/>
          </a:p>
          <a:p>
            <a:r>
              <a:rPr lang="zh-CN" altLang="en-US" dirty="0"/>
              <a:t>该实验属于初次大量调用框架中已有函数的实验。</a:t>
            </a:r>
            <a:endParaRPr lang="en-US" altLang="zh-CN" dirty="0"/>
          </a:p>
          <a:p>
            <a:r>
              <a:rPr lang="zh-CN" altLang="en-US" dirty="0"/>
              <a:t>一方面，对代码框架的整体把握较为困难，上手慢，比如说为实现某个功能不知道需要调用哪个函数等。</a:t>
            </a:r>
            <a:endParaRPr lang="en-US" altLang="zh-CN" dirty="0"/>
          </a:p>
          <a:p>
            <a:r>
              <a:rPr lang="zh-CN" altLang="en-US" dirty="0"/>
              <a:t>另一方面，报文格式的对应错误也难以调试，好在有</a:t>
            </a:r>
            <a:r>
              <a:rPr lang="en-US" altLang="zh-CN" dirty="0" err="1"/>
              <a:t>wireshark</a:t>
            </a:r>
            <a:r>
              <a:rPr lang="zh-CN" altLang="en-US" dirty="0"/>
              <a:t>跟踪方便修改。</a:t>
            </a:r>
            <a:endParaRPr lang="zh-CN" altLang="zh-CN" dirty="0"/>
          </a:p>
          <a:p>
            <a:endParaRPr lang="zh-CN" altLang="en-US" dirty="0"/>
          </a:p>
        </p:txBody>
      </p:sp>
    </p:spTree>
    <p:extLst>
      <p:ext uri="{BB962C8B-B14F-4D97-AF65-F5344CB8AC3E}">
        <p14:creationId xmlns:p14="http://schemas.microsoft.com/office/powerpoint/2010/main" val="86102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0B3D5-213B-4F43-924A-0BFBC56638B6}"/>
              </a:ext>
            </a:extLst>
          </p:cNvPr>
          <p:cNvSpPr>
            <a:spLocks noGrp="1"/>
          </p:cNvSpPr>
          <p:nvPr>
            <p:ph type="title"/>
          </p:nvPr>
        </p:nvSpPr>
        <p:spPr/>
        <p:txBody>
          <a:bodyPr/>
          <a:lstStyle/>
          <a:p>
            <a:r>
              <a:rPr lang="en-US" altLang="zh-CN" dirty="0"/>
              <a:t>Lab6 </a:t>
            </a:r>
            <a:r>
              <a:rPr lang="zh-CN" altLang="en-US" dirty="0"/>
              <a:t>生成树机制</a:t>
            </a:r>
          </a:p>
        </p:txBody>
      </p:sp>
      <p:sp>
        <p:nvSpPr>
          <p:cNvPr id="3" name="内容占位符 2">
            <a:extLst>
              <a:ext uri="{FF2B5EF4-FFF2-40B4-BE49-F238E27FC236}">
                <a16:creationId xmlns:a16="http://schemas.microsoft.com/office/drawing/2014/main" id="{C4DD3218-CD4F-4440-956E-1DAFB430AD03}"/>
              </a:ext>
            </a:extLst>
          </p:cNvPr>
          <p:cNvSpPr>
            <a:spLocks noGrp="1"/>
          </p:cNvSpPr>
          <p:nvPr>
            <p:ph idx="1"/>
          </p:nvPr>
        </p:nvSpPr>
        <p:spPr/>
        <p:txBody>
          <a:bodyPr/>
          <a:lstStyle/>
          <a:p>
            <a:r>
              <a:rPr lang="zh-CN" altLang="en-US" dirty="0"/>
              <a:t>实验内容：</a:t>
            </a:r>
            <a:endParaRPr lang="en-US" altLang="zh-CN" dirty="0"/>
          </a:p>
          <a:p>
            <a:r>
              <a:rPr lang="en-US" altLang="zh-CN" dirty="0"/>
              <a:t>1.</a:t>
            </a:r>
            <a:r>
              <a:rPr lang="zh-CN" altLang="zh-CN" dirty="0"/>
              <a:t>基于已有代码，实现生成树运行机制，对于给定拓扑</a:t>
            </a:r>
            <a:r>
              <a:rPr lang="en-US" altLang="zh-CN" dirty="0"/>
              <a:t>(four_node_ring.py)</a:t>
            </a:r>
            <a:r>
              <a:rPr lang="zh-CN" altLang="zh-CN" dirty="0"/>
              <a:t>，计算输出相应状态下的最小生成树拓扑</a:t>
            </a:r>
            <a:endParaRPr lang="en-US" altLang="zh-CN" dirty="0"/>
          </a:p>
          <a:p>
            <a:r>
              <a:rPr lang="en-US" altLang="zh-CN" dirty="0"/>
              <a:t>2.</a:t>
            </a:r>
            <a:r>
              <a:rPr lang="zh-CN" altLang="zh-CN" dirty="0"/>
              <a:t>自己构造一个不少于</a:t>
            </a:r>
            <a:r>
              <a:rPr lang="en-US" altLang="zh-CN" dirty="0"/>
              <a:t>7</a:t>
            </a:r>
            <a:r>
              <a:rPr lang="zh-CN" altLang="zh-CN" dirty="0"/>
              <a:t>个节点，冗余链路不少于</a:t>
            </a:r>
            <a:r>
              <a:rPr lang="en-US" altLang="zh-CN" dirty="0"/>
              <a:t>2</a:t>
            </a:r>
            <a:r>
              <a:rPr lang="zh-CN" altLang="zh-CN" dirty="0"/>
              <a:t>条的拓扑，节点和端口的命名规则可参考</a:t>
            </a:r>
            <a:r>
              <a:rPr lang="en-US" altLang="zh-CN" dirty="0"/>
              <a:t>four_node_ring.py</a:t>
            </a:r>
            <a:r>
              <a:rPr lang="zh-CN" altLang="zh-CN" dirty="0"/>
              <a:t>，使用</a:t>
            </a:r>
            <a:r>
              <a:rPr lang="en-US" altLang="zh-CN" dirty="0" err="1"/>
              <a:t>stp</a:t>
            </a:r>
            <a:r>
              <a:rPr lang="zh-CN" altLang="zh-CN" dirty="0"/>
              <a:t>程序计算输出最小生成树拓扑</a:t>
            </a:r>
            <a:endParaRPr lang="zh-CN" altLang="en-US" dirty="0"/>
          </a:p>
        </p:txBody>
      </p:sp>
    </p:spTree>
    <p:extLst>
      <p:ext uri="{BB962C8B-B14F-4D97-AF65-F5344CB8AC3E}">
        <p14:creationId xmlns:p14="http://schemas.microsoft.com/office/powerpoint/2010/main" val="4232243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117</TotalTime>
  <Words>8982</Words>
  <Application>Microsoft Office PowerPoint</Application>
  <PresentationFormat>宽屏</PresentationFormat>
  <Paragraphs>439</Paragraphs>
  <Slides>52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52</vt:i4>
      </vt:variant>
    </vt:vector>
  </HeadingPairs>
  <TitlesOfParts>
    <vt:vector size="57" baseType="lpstr">
      <vt:lpstr>等线</vt:lpstr>
      <vt:lpstr>Arial</vt:lpstr>
      <vt:lpstr>Century Gothic</vt:lpstr>
      <vt:lpstr>Wingdings 3</vt:lpstr>
      <vt:lpstr>离子</vt:lpstr>
      <vt:lpstr>计算机网络研讨报告</vt:lpstr>
      <vt:lpstr>Lab5 交换机转发</vt:lpstr>
      <vt:lpstr>Lab5</vt:lpstr>
      <vt:lpstr>Lab5</vt:lpstr>
      <vt:lpstr>Lab5</vt:lpstr>
      <vt:lpstr>Lab5</vt:lpstr>
      <vt:lpstr>Lab5</vt:lpstr>
      <vt:lpstr>Lab5</vt:lpstr>
      <vt:lpstr>Lab6 生成树机制</vt:lpstr>
      <vt:lpstr>Lab6</vt:lpstr>
      <vt:lpstr>Lab6</vt:lpstr>
      <vt:lpstr>Lab6</vt:lpstr>
      <vt:lpstr>Lab6</vt:lpstr>
      <vt:lpstr>Lab6</vt:lpstr>
      <vt:lpstr>Lab6</vt:lpstr>
      <vt:lpstr>Lab6</vt:lpstr>
      <vt:lpstr>Lab6</vt:lpstr>
      <vt:lpstr>Lab6</vt:lpstr>
      <vt:lpstr>Lab7 路由器转发</vt:lpstr>
      <vt:lpstr>Lab7</vt:lpstr>
      <vt:lpstr>Lab7</vt:lpstr>
      <vt:lpstr>Lab7</vt:lpstr>
      <vt:lpstr>Lab7</vt:lpstr>
      <vt:lpstr>Lab7</vt:lpstr>
      <vt:lpstr>Lab7</vt:lpstr>
      <vt:lpstr>Lab7</vt:lpstr>
      <vt:lpstr>Lab8 网络路由</vt:lpstr>
      <vt:lpstr>Lab8</vt:lpstr>
      <vt:lpstr>Lab8</vt:lpstr>
      <vt:lpstr>Lab8</vt:lpstr>
      <vt:lpstr>Lab8</vt:lpstr>
      <vt:lpstr>Lab8</vt:lpstr>
      <vt:lpstr>Lab8</vt:lpstr>
      <vt:lpstr>Lab11 网络传输一-TCP连接</vt:lpstr>
      <vt:lpstr>Lab11 网络传输一</vt:lpstr>
      <vt:lpstr>Lab11 网络传输一</vt:lpstr>
      <vt:lpstr>Lab11 网络传输一</vt:lpstr>
      <vt:lpstr>Lab11 网络传输一</vt:lpstr>
      <vt:lpstr>Lab11 网络传输一</vt:lpstr>
      <vt:lpstr>Lab11 网络传输一</vt:lpstr>
      <vt:lpstr>Lab11 网络传输一</vt:lpstr>
      <vt:lpstr>Lab11 网络传输一</vt:lpstr>
      <vt:lpstr>Lab11 网络传输一</vt:lpstr>
      <vt:lpstr>Lab12-网络传输二-TCP稳定传输</vt:lpstr>
      <vt:lpstr>Lab12-网络传输二-TCP稳定传输</vt:lpstr>
      <vt:lpstr>Lab12-网络传输二-TCP稳定传输</vt:lpstr>
      <vt:lpstr>Lab12-网络传输二-TCP稳定传输</vt:lpstr>
      <vt:lpstr>Lab12-网络传输二-TCP稳定传输</vt:lpstr>
      <vt:lpstr>Lab12-网络传输二-TCP稳定传输</vt:lpstr>
      <vt:lpstr>Lab12-网络传输二-TCP稳定传输</vt:lpstr>
      <vt:lpstr>Lab12-网络传输二-TCP稳定传输</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计算机网络研讨报告</dc:title>
  <dc:creator>小黑的小白的 小黑</dc:creator>
  <cp:lastModifiedBy>小黑的小白的 小黑</cp:lastModifiedBy>
  <cp:revision>15</cp:revision>
  <dcterms:created xsi:type="dcterms:W3CDTF">2020-07-15T09:36:38Z</dcterms:created>
  <dcterms:modified xsi:type="dcterms:W3CDTF">2020-07-15T14:56:41Z</dcterms:modified>
</cp:coreProperties>
</file>