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56" r:id="rId3"/>
    <p:sldId id="258" r:id="rId4"/>
    <p:sldId id="259" r:id="rId5"/>
    <p:sldId id="260" r:id="rId6"/>
    <p:sldId id="281" r:id="rId7"/>
    <p:sldId id="261" r:id="rId8"/>
    <p:sldId id="263" r:id="rId9"/>
    <p:sldId id="278" r:id="rId10"/>
    <p:sldId id="283" r:id="rId11"/>
    <p:sldId id="282"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C42B024-5224-4C99-817D-D9374820C780}">
          <p14:sldIdLst>
            <p14:sldId id="256"/>
            <p14:sldId id="258"/>
            <p14:sldId id="259"/>
            <p14:sldId id="260"/>
            <p14:sldId id="281"/>
            <p14:sldId id="261"/>
            <p14:sldId id="263"/>
            <p14:sldId id="278"/>
            <p14:sldId id="283"/>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31" autoAdjust="0"/>
  </p:normalViewPr>
  <p:slideViewPr>
    <p:cSldViewPr snapToGrid="0">
      <p:cViewPr varScale="1">
        <p:scale>
          <a:sx n="61" d="100"/>
          <a:sy n="61" d="100"/>
        </p:scale>
        <p:origin x="11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2020/5/31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extLst>
      <p:ext uri="{BB962C8B-B14F-4D97-AF65-F5344CB8AC3E}">
        <p14:creationId xmlns:p14="http://schemas.microsoft.com/office/powerpoint/2010/main" val="376737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extLst>
      <p:ext uri="{BB962C8B-B14F-4D97-AF65-F5344CB8AC3E}">
        <p14:creationId xmlns:p14="http://schemas.microsoft.com/office/powerpoint/2010/main" val="138527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t>4</a:t>
            </a:fld>
            <a:endParaRPr lang="zh-CN" altLang="en-US"/>
          </a:p>
        </p:txBody>
      </p:sp>
    </p:spTree>
    <p:extLst>
      <p:ext uri="{BB962C8B-B14F-4D97-AF65-F5344CB8AC3E}">
        <p14:creationId xmlns:p14="http://schemas.microsoft.com/office/powerpoint/2010/main" val="383791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这也就是理论课中讲到的唯一前缀</a:t>
            </a:r>
          </a:p>
        </p:txBody>
      </p:sp>
      <p:sp>
        <p:nvSpPr>
          <p:cNvPr id="4" name="灯片编号占位符 3"/>
          <p:cNvSpPr>
            <a:spLocks noGrp="1"/>
          </p:cNvSpPr>
          <p:nvPr>
            <p:ph type="sldNum" sz="quarter" idx="10"/>
          </p:nvPr>
        </p:nvSpPr>
        <p:spPr/>
        <p:txBody>
          <a:bodyPr/>
          <a:lstStyle/>
          <a:p>
            <a:fld id="{7D08C0B8-EFFB-418E-9B6A-70954D4DA0F2}" type="slidenum">
              <a:rPr lang="zh-CN" altLang="en-US" smtClean="0"/>
              <a:t>6</a:t>
            </a:fld>
            <a:endParaRPr lang="zh-CN" altLang="en-US"/>
          </a:p>
        </p:txBody>
      </p:sp>
    </p:spTree>
    <p:extLst>
      <p:ext uri="{BB962C8B-B14F-4D97-AF65-F5344CB8AC3E}">
        <p14:creationId xmlns:p14="http://schemas.microsoft.com/office/powerpoint/2010/main" val="334120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t>7</a:t>
            </a:fld>
            <a:endParaRPr lang="zh-CN" altLang="en-US"/>
          </a:p>
        </p:txBody>
      </p:sp>
    </p:spTree>
    <p:extLst>
      <p:ext uri="{BB962C8B-B14F-4D97-AF65-F5344CB8AC3E}">
        <p14:creationId xmlns:p14="http://schemas.microsoft.com/office/powerpoint/2010/main" val="290845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2020</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年春季学期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97B6A45-8577-4A8D-92DD-F098EF30BF56}" type="datetime1">
              <a:rPr lang="zh-CN" altLang="en-US" smtClean="0"/>
              <a:t>2020/5/31</a:t>
            </a:fld>
            <a:endParaRPr lang="zh-CN" altLang="en-US"/>
          </a:p>
        </p:txBody>
      </p:sp>
    </p:spTree>
    <p:extLst>
      <p:ext uri="{BB962C8B-B14F-4D97-AF65-F5344CB8AC3E}">
        <p14:creationId xmlns:p14="http://schemas.microsoft.com/office/powerpoint/2010/main" val="349776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59FE6EEE-6BAD-4F5E-A73F-6DF9344AB00C}" type="datetime1">
              <a:rPr lang="zh-CN" altLang="en-US" smtClean="0"/>
              <a:t>2020/5/31</a:t>
            </a:fld>
            <a:endParaRPr lang="zh-CN" altLang="en-US"/>
          </a:p>
        </p:txBody>
      </p:sp>
    </p:spTree>
    <p:extLst>
      <p:ext uri="{BB962C8B-B14F-4D97-AF65-F5344CB8AC3E}">
        <p14:creationId xmlns:p14="http://schemas.microsoft.com/office/powerpoint/2010/main" val="36244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29B87F2-C5A8-499F-8BE6-B210A540A9BE}" type="datetime1">
              <a:rPr lang="zh-CN" altLang="en-US" smtClean="0"/>
              <a:t>2020/5/31</a:t>
            </a:fld>
            <a:endParaRPr lang="zh-CN" altLang="en-US"/>
          </a:p>
        </p:txBody>
      </p:sp>
    </p:spTree>
    <p:extLst>
      <p:ext uri="{BB962C8B-B14F-4D97-AF65-F5344CB8AC3E}">
        <p14:creationId xmlns:p14="http://schemas.microsoft.com/office/powerpoint/2010/main" val="176616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502B07-190B-4B2B-82B5-04576CCCE159}"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20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488B6A-6B8D-447A-801B-90051788B02D}"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04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3200F48-DF98-410D-8B24-9DE9F7154569}"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772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D245FD3-0460-4AAF-9621-38DB567DB369}"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834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E525615-1A14-4E43-B471-749BC0FEE6EA}"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49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D3AFBE-3A74-4B5A-94A3-74C3BBE36030}"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29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E91AB-08FB-4756-823A-4A178884B80B}"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349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F5AAAB-C321-4BDD-97B5-D8A8E7BA8763}"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39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a:ln/>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70100BC-356E-4CD0-83C7-E928FE7FB4A1}" type="datetime1">
              <a:rPr lang="zh-CN" altLang="en-US" smtClean="0"/>
              <a:t>2020/5/31</a:t>
            </a:fld>
            <a:endParaRPr lang="zh-CN" altLang="en-US"/>
          </a:p>
        </p:txBody>
      </p:sp>
    </p:spTree>
    <p:extLst>
      <p:ext uri="{BB962C8B-B14F-4D97-AF65-F5344CB8AC3E}">
        <p14:creationId xmlns:p14="http://schemas.microsoft.com/office/powerpoint/2010/main" val="3244764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FCB525-EC3E-4954-B1BA-6679952D4C17}"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517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E9E6C6-072E-4CB7-811E-AD7B8F5DC3FE}"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119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13D141-37FB-4F2E-8ED0-EDCA389B1412}"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573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2004A85D-8374-4466-A762-AC00FF20AC3A}"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610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0EB8C3A8-96A5-4727-BA8F-A180279982ED}" type="datetime1">
              <a:rPr lang="zh-CN" altLang="en-US" smtClean="0"/>
              <a:t>2020/5/31</a:t>
            </a:fld>
            <a:endParaRPr lang="zh-CN" altLang="en-US"/>
          </a:p>
        </p:txBody>
      </p:sp>
    </p:spTree>
    <p:extLst>
      <p:ext uri="{BB962C8B-B14F-4D97-AF65-F5344CB8AC3E}">
        <p14:creationId xmlns:p14="http://schemas.microsoft.com/office/powerpoint/2010/main" val="313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54772B1F-4DEA-4197-95C2-41DC0B95CC2C}" type="datetime1">
              <a:rPr lang="zh-CN" altLang="en-US" smtClean="0"/>
              <a:t>2020/5/31</a:t>
            </a:fld>
            <a:endParaRPr lang="zh-CN" altLang="en-US"/>
          </a:p>
        </p:txBody>
      </p:sp>
    </p:spTree>
    <p:extLst>
      <p:ext uri="{BB962C8B-B14F-4D97-AF65-F5344CB8AC3E}">
        <p14:creationId xmlns:p14="http://schemas.microsoft.com/office/powerpoint/2010/main" val="366007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C0F43902-A60E-4A29-990F-1C55CE974D9E}" type="datetime1">
              <a:rPr lang="zh-CN" altLang="en-US" smtClean="0"/>
              <a:t>2020/5/31</a:t>
            </a:fld>
            <a:endParaRPr lang="zh-CN" altLang="en-US"/>
          </a:p>
        </p:txBody>
      </p:sp>
    </p:spTree>
    <p:extLst>
      <p:ext uri="{BB962C8B-B14F-4D97-AF65-F5344CB8AC3E}">
        <p14:creationId xmlns:p14="http://schemas.microsoft.com/office/powerpoint/2010/main" val="2523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667AE24C-E48B-449E-BE23-185B84018974}" type="datetime1">
              <a:rPr lang="zh-CN" altLang="en-US" smtClean="0"/>
              <a:t>2020/5/31</a:t>
            </a:fld>
            <a:endParaRPr lang="zh-CN" altLang="en-US"/>
          </a:p>
        </p:txBody>
      </p:sp>
    </p:spTree>
    <p:extLst>
      <p:ext uri="{BB962C8B-B14F-4D97-AF65-F5344CB8AC3E}">
        <p14:creationId xmlns:p14="http://schemas.microsoft.com/office/powerpoint/2010/main" val="60232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89E6DAA8-37C9-411C-8283-3C089A684980}" type="datetime1">
              <a:rPr lang="zh-CN" altLang="en-US" smtClean="0"/>
              <a:t>2020/5/31</a:t>
            </a:fld>
            <a:endParaRPr lang="zh-CN" altLang="en-US"/>
          </a:p>
        </p:txBody>
      </p:sp>
    </p:spTree>
    <p:extLst>
      <p:ext uri="{BB962C8B-B14F-4D97-AF65-F5344CB8AC3E}">
        <p14:creationId xmlns:p14="http://schemas.microsoft.com/office/powerpoint/2010/main" val="342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526DA48-342A-45F4-87A0-184CE68114A8}" type="datetime1">
              <a:rPr lang="zh-CN" altLang="en-US" smtClean="0"/>
              <a:t>2020/5/31</a:t>
            </a:fld>
            <a:endParaRPr lang="zh-CN" altLang="en-US"/>
          </a:p>
        </p:txBody>
      </p:sp>
    </p:spTree>
    <p:extLst>
      <p:ext uri="{BB962C8B-B14F-4D97-AF65-F5344CB8AC3E}">
        <p14:creationId xmlns:p14="http://schemas.microsoft.com/office/powerpoint/2010/main" val="35356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E89BB59-CEE1-4FE5-95FC-43F0DB4E0042}" type="datetime1">
              <a:rPr lang="zh-CN" altLang="en-US" smtClean="0"/>
              <a:t>2020/5/31</a:t>
            </a:fld>
            <a:endParaRPr lang="zh-CN" altLang="en-US"/>
          </a:p>
        </p:txBody>
      </p:sp>
    </p:spTree>
    <p:extLst>
      <p:ext uri="{BB962C8B-B14F-4D97-AF65-F5344CB8AC3E}">
        <p14:creationId xmlns:p14="http://schemas.microsoft.com/office/powerpoint/2010/main" val="33805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535C263B-628B-44C8-BB09-84B3DE21A649}" type="datetime1">
              <a:rPr lang="zh-CN" altLang="en-US" smtClean="0"/>
              <a:t>2020/5/31</a:t>
            </a:fld>
            <a:endParaRPr lang="zh-CN" altLang="en-US"/>
          </a:p>
        </p:txBody>
      </p:sp>
    </p:spTree>
    <p:extLst>
      <p:ext uri="{BB962C8B-B14F-4D97-AF65-F5344CB8AC3E}">
        <p14:creationId xmlns:p14="http://schemas.microsoft.com/office/powerpoint/2010/main" val="20645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AC8AF765-12E0-43F8-A726-FE5D641CDFD4}" type="datetime1">
              <a:rPr lang="zh-CN" altLang="en-US" smtClean="0">
                <a:solidFill>
                  <a:prstClr val="black">
                    <a:tint val="75000"/>
                  </a:prstClr>
                </a:solidFill>
              </a:rPr>
              <a:t>2020/5/31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056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高效</a:t>
            </a:r>
            <a:r>
              <a:rPr lang="en-US" altLang="zh-CN" dirty="0"/>
              <a:t>IP</a:t>
            </a:r>
            <a:r>
              <a:rPr lang="zh-CN" altLang="en-US" dirty="0"/>
              <a:t>路由查找实验</a:t>
            </a:r>
          </a:p>
        </p:txBody>
      </p:sp>
    </p:spTree>
    <p:extLst>
      <p:ext uri="{BB962C8B-B14F-4D97-AF65-F5344CB8AC3E}">
        <p14:creationId xmlns:p14="http://schemas.microsoft.com/office/powerpoint/2010/main" val="64898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F8F71-EDEC-4DA9-B0E7-26AD8A513928}"/>
              </a:ext>
            </a:extLst>
          </p:cNvPr>
          <p:cNvSpPr>
            <a:spLocks noGrp="1"/>
          </p:cNvSpPr>
          <p:nvPr>
            <p:ph type="title"/>
          </p:nvPr>
        </p:nvSpPr>
        <p:spPr/>
        <p:txBody>
          <a:bodyPr/>
          <a:lstStyle/>
          <a:p>
            <a:r>
              <a:rPr lang="zh-CN" altLang="en-US" dirty="0"/>
              <a:t>性能评估</a:t>
            </a:r>
          </a:p>
        </p:txBody>
      </p:sp>
      <p:sp>
        <p:nvSpPr>
          <p:cNvPr id="3" name="内容占位符 2">
            <a:extLst>
              <a:ext uri="{FF2B5EF4-FFF2-40B4-BE49-F238E27FC236}">
                <a16:creationId xmlns:a16="http://schemas.microsoft.com/office/drawing/2014/main" id="{83EC2CE2-C9D2-4D6C-839E-D0EF492916F1}"/>
              </a:ext>
            </a:extLst>
          </p:cNvPr>
          <p:cNvSpPr>
            <a:spLocks noGrp="1"/>
          </p:cNvSpPr>
          <p:nvPr>
            <p:ph idx="1"/>
          </p:nvPr>
        </p:nvSpPr>
        <p:spPr/>
        <p:txBody>
          <a:bodyPr/>
          <a:lstStyle/>
          <a:p>
            <a:r>
              <a:rPr lang="zh-CN" altLang="en-US" dirty="0"/>
              <a:t>内存开销</a:t>
            </a:r>
            <a:endParaRPr lang="en-US" altLang="zh-CN" dirty="0"/>
          </a:p>
          <a:p>
            <a:pPr lvl="1"/>
            <a:r>
              <a:rPr lang="zh-CN" altLang="en-US" dirty="0"/>
              <a:t>在</a:t>
            </a:r>
            <a:r>
              <a:rPr lang="en-US" altLang="zh-CN" dirty="0"/>
              <a:t>C</a:t>
            </a:r>
            <a:r>
              <a:rPr lang="zh-CN" altLang="en-US" dirty="0"/>
              <a:t>语言中（使用其他编程语言类似），计算每次申请内存时的大小，内存开销为最终申请的所有内存大小之和</a:t>
            </a:r>
            <a:endParaRPr lang="en-US" altLang="zh-CN" dirty="0"/>
          </a:p>
          <a:p>
            <a:r>
              <a:rPr lang="zh-CN" altLang="en-US" dirty="0"/>
              <a:t>平均查找时间</a:t>
            </a:r>
            <a:endParaRPr lang="en-US" altLang="zh-CN" dirty="0"/>
          </a:p>
          <a:p>
            <a:pPr lvl="1"/>
            <a:r>
              <a:rPr lang="zh-CN" altLang="en-US" dirty="0"/>
              <a:t>在保证查找结果正确的前提下，将</a:t>
            </a:r>
            <a:r>
              <a:rPr lang="en-US" altLang="zh-CN" dirty="0"/>
              <a:t>forwarding-table.txt</a:t>
            </a:r>
            <a:r>
              <a:rPr lang="zh-CN" altLang="en-US" dirty="0"/>
              <a:t>中的</a:t>
            </a:r>
            <a:r>
              <a:rPr lang="en-US" altLang="zh-CN" dirty="0"/>
              <a:t>IP</a:t>
            </a:r>
            <a:r>
              <a:rPr lang="zh-CN" altLang="en-US" dirty="0"/>
              <a:t>地址作为输入，计算总的查找时间，再除以条目数</a:t>
            </a:r>
            <a:endParaRPr lang="en-US" altLang="zh-CN" dirty="0"/>
          </a:p>
          <a:p>
            <a:pPr marL="857227" lvl="2" indent="0">
              <a:buNone/>
            </a:pPr>
            <a:r>
              <a:rPr lang="en-US" altLang="zh-CN" sz="1600" dirty="0">
                <a:latin typeface="Courier New" panose="02070309020205020404" pitchFamily="49" charset="0"/>
                <a:cs typeface="Courier New" panose="02070309020205020404" pitchFamily="49" charset="0"/>
              </a:rPr>
              <a:t>input = </a:t>
            </a:r>
            <a:r>
              <a:rPr lang="en-US" altLang="zh-CN" sz="1600" dirty="0" err="1">
                <a:latin typeface="Courier New" panose="02070309020205020404" pitchFamily="49" charset="0"/>
                <a:cs typeface="Courier New" panose="02070309020205020404" pitchFamily="49" charset="0"/>
              </a:rPr>
              <a:t>read_all_data</a:t>
            </a:r>
            <a:r>
              <a:rPr lang="en-US" altLang="zh-CN" sz="1600" dirty="0">
                <a:latin typeface="Courier New" panose="02070309020205020404" pitchFamily="49" charset="0"/>
                <a:cs typeface="Courier New" panose="02070309020205020404" pitchFamily="49" charset="0"/>
              </a:rPr>
              <a:t>("forwarding-table.txt");</a:t>
            </a:r>
          </a:p>
          <a:p>
            <a:pPr marL="857227"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(&amp;tv1, NULL);</a:t>
            </a:r>
          </a:p>
          <a:p>
            <a:pPr marL="857227" lvl="2" indent="0">
              <a:buNone/>
            </a:pPr>
            <a:r>
              <a:rPr lang="en-US" altLang="zh-CN" sz="1600" dirty="0" err="1">
                <a:latin typeface="Courier New" panose="02070309020205020404" pitchFamily="49" charset="0"/>
                <a:cs typeface="Courier New" panose="02070309020205020404" pitchFamily="49" charset="0"/>
              </a:rPr>
              <a:t>lookup_all_data</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trie</a:t>
            </a:r>
            <a:r>
              <a:rPr lang="en-US" altLang="zh-CN" sz="1600" dirty="0">
                <a:latin typeface="Courier New" panose="02070309020205020404" pitchFamily="49" charset="0"/>
                <a:cs typeface="Courier New" panose="02070309020205020404" pitchFamily="49" charset="0"/>
              </a:rPr>
              <a:t>, input);</a:t>
            </a:r>
          </a:p>
          <a:p>
            <a:pPr marL="857227"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(&amp;tv2, NULL);</a:t>
            </a:r>
          </a:p>
          <a:p>
            <a:pPr marL="857227" lvl="2" indent="0">
              <a:buNone/>
            </a:pPr>
            <a:r>
              <a:rPr lang="en-US" altLang="zh-CN" sz="1600" dirty="0" err="1">
                <a:latin typeface="Courier New" panose="02070309020205020404" pitchFamily="49" charset="0"/>
                <a:cs typeface="Courier New" panose="02070309020205020404" pitchFamily="49" charset="0"/>
              </a:rPr>
              <a:t>fprintf</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stdout</a:t>
            </a:r>
            <a:r>
              <a:rPr lang="en-US" altLang="zh-CN" sz="1600" dirty="0">
                <a:latin typeface="Courier New" panose="02070309020205020404" pitchFamily="49" charset="0"/>
                <a:cs typeface="Courier New" panose="02070309020205020404" pitchFamily="49" charset="0"/>
              </a:rPr>
              <a:t>, "time per lookup: %.2lf ns.\n", \</a:t>
            </a:r>
          </a:p>
          <a:p>
            <a:pPr marL="857227" lvl="2" indent="0">
              <a:buNone/>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nano_time_diff</a:t>
            </a:r>
            <a:r>
              <a:rPr lang="en-US" altLang="zh-CN" sz="1600" dirty="0">
                <a:latin typeface="Courier New" panose="02070309020205020404" pitchFamily="49" charset="0"/>
                <a:cs typeface="Courier New" panose="02070309020205020404" pitchFamily="49" charset="0"/>
              </a:rPr>
              <a:t>(&amp;tv1, &amp;tv2) / length(input));</a:t>
            </a:r>
            <a:endParaRPr lang="zh-CN" altLang="en-US" sz="1600"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1682BDF4-1AA4-4434-9B68-2324CF1BB121}"/>
              </a:ext>
            </a:extLst>
          </p:cNvPr>
          <p:cNvSpPr>
            <a:spLocks noGrp="1"/>
          </p:cNvSpPr>
          <p:nvPr>
            <p:ph type="sldNum" sz="quarter" idx="11"/>
          </p:nvPr>
        </p:nvSpPr>
        <p:spPr/>
        <p:txBody>
          <a:bodyPr/>
          <a:lstStyle/>
          <a:p>
            <a:fld id="{C2EED88A-182A-4877-BD12-0DE2FB9B90B1}" type="slidenum">
              <a:rPr lang="zh-CN" altLang="en-US" smtClean="0"/>
              <a:t>10</a:t>
            </a:fld>
            <a:endParaRPr lang="zh-CN" altLang="en-US"/>
          </a:p>
        </p:txBody>
      </p:sp>
    </p:spTree>
    <p:extLst>
      <p:ext uri="{BB962C8B-B14F-4D97-AF65-F5344CB8AC3E}">
        <p14:creationId xmlns:p14="http://schemas.microsoft.com/office/powerpoint/2010/main" val="144447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8B121-5CF2-4967-879C-EE7BC2C8A6AD}"/>
              </a:ext>
            </a:extLst>
          </p:cNvPr>
          <p:cNvSpPr>
            <a:spLocks noGrp="1"/>
          </p:cNvSpPr>
          <p:nvPr>
            <p:ph type="title"/>
          </p:nvPr>
        </p:nvSpPr>
        <p:spPr/>
        <p:txBody>
          <a:bodyPr/>
          <a:lstStyle/>
          <a:p>
            <a:r>
              <a:rPr lang="en-US" altLang="zh-CN" dirty="0"/>
              <a:t>IP</a:t>
            </a:r>
            <a:r>
              <a:rPr lang="zh-CN" altLang="en-US" dirty="0"/>
              <a:t>路由查找效率</a:t>
            </a:r>
          </a:p>
        </p:txBody>
      </p:sp>
      <p:sp>
        <p:nvSpPr>
          <p:cNvPr id="3" name="内容占位符 2">
            <a:extLst>
              <a:ext uri="{FF2B5EF4-FFF2-40B4-BE49-F238E27FC236}">
                <a16:creationId xmlns:a16="http://schemas.microsoft.com/office/drawing/2014/main" id="{D478CCB6-4D39-4CFD-9DB1-DC9C8EE20F46}"/>
              </a:ext>
            </a:extLst>
          </p:cNvPr>
          <p:cNvSpPr>
            <a:spLocks noGrp="1"/>
          </p:cNvSpPr>
          <p:nvPr>
            <p:ph idx="1"/>
          </p:nvPr>
        </p:nvSpPr>
        <p:spPr/>
        <p:txBody>
          <a:bodyPr/>
          <a:lstStyle/>
          <a:p>
            <a:r>
              <a:rPr lang="en-US" altLang="zh-CN" dirty="0"/>
              <a:t>IP</a:t>
            </a:r>
            <a:r>
              <a:rPr lang="zh-CN" altLang="en-US" dirty="0"/>
              <a:t>路由查找效率</a:t>
            </a:r>
            <a:endParaRPr lang="en-US" altLang="zh-CN" dirty="0"/>
          </a:p>
          <a:p>
            <a:pPr lvl="1"/>
            <a:r>
              <a:rPr lang="zh-CN" altLang="en-US" dirty="0"/>
              <a:t>对于</a:t>
            </a:r>
            <a:r>
              <a:rPr lang="en-US" altLang="zh-CN" dirty="0"/>
              <a:t>40Gbps</a:t>
            </a:r>
            <a:r>
              <a:rPr lang="zh-CN" altLang="en-US" dirty="0"/>
              <a:t>链路，最小数据包长度</a:t>
            </a:r>
            <a:r>
              <a:rPr lang="en-US" altLang="zh-CN" dirty="0"/>
              <a:t>512bit</a:t>
            </a:r>
          </a:p>
          <a:p>
            <a:pPr lvl="2"/>
            <a:r>
              <a:rPr lang="zh-CN" altLang="en-US" dirty="0"/>
              <a:t>路由器查找转发能力应达到</a:t>
            </a:r>
            <a:r>
              <a:rPr lang="en-US" altLang="zh-CN" dirty="0"/>
              <a:t>80 </a:t>
            </a:r>
            <a:r>
              <a:rPr lang="en-US" altLang="zh-CN" dirty="0" err="1"/>
              <a:t>Mpps</a:t>
            </a:r>
            <a:endParaRPr lang="en-US" altLang="zh-CN" dirty="0"/>
          </a:p>
          <a:p>
            <a:pPr lvl="2"/>
            <a:r>
              <a:rPr lang="zh-CN" altLang="en-US" dirty="0"/>
              <a:t>一个数据包从到达到转发出去，最多</a:t>
            </a:r>
            <a:r>
              <a:rPr lang="en-US" altLang="zh-CN" dirty="0"/>
              <a:t>12.5 ns</a:t>
            </a:r>
          </a:p>
          <a:p>
            <a:r>
              <a:rPr lang="en-US" altLang="zh-CN" dirty="0"/>
              <a:t>IP</a:t>
            </a:r>
            <a:r>
              <a:rPr lang="zh-CN" altLang="en-US" dirty="0"/>
              <a:t>路由表前缀数目</a:t>
            </a:r>
          </a:p>
        </p:txBody>
      </p:sp>
      <p:sp>
        <p:nvSpPr>
          <p:cNvPr id="4" name="灯片编号占位符 3">
            <a:extLst>
              <a:ext uri="{FF2B5EF4-FFF2-40B4-BE49-F238E27FC236}">
                <a16:creationId xmlns:a16="http://schemas.microsoft.com/office/drawing/2014/main" id="{2D1367E9-5CEE-4A17-8334-2F2AD879D3FD}"/>
              </a:ext>
            </a:extLst>
          </p:cNvPr>
          <p:cNvSpPr>
            <a:spLocks noGrp="1"/>
          </p:cNvSpPr>
          <p:nvPr>
            <p:ph type="sldNum" sz="quarter" idx="11"/>
          </p:nvPr>
        </p:nvSpPr>
        <p:spPr/>
        <p:txBody>
          <a:bodyPr/>
          <a:lstStyle/>
          <a:p>
            <a:fld id="{C2EED88A-182A-4877-BD12-0DE2FB9B90B1}" type="slidenum">
              <a:rPr lang="zh-CN" altLang="en-US" smtClean="0"/>
              <a:t>2</a:t>
            </a:fld>
            <a:endParaRPr lang="zh-CN" altLang="en-US"/>
          </a:p>
        </p:txBody>
      </p:sp>
      <p:sp>
        <p:nvSpPr>
          <p:cNvPr id="6" name="矩形 5">
            <a:extLst>
              <a:ext uri="{FF2B5EF4-FFF2-40B4-BE49-F238E27FC236}">
                <a16:creationId xmlns:a16="http://schemas.microsoft.com/office/drawing/2014/main" id="{C1B7E1FD-7BCD-4501-96EE-5CAFFB76B5A3}"/>
              </a:ext>
            </a:extLst>
          </p:cNvPr>
          <p:cNvSpPr/>
          <p:nvPr/>
        </p:nvSpPr>
        <p:spPr>
          <a:xfrm>
            <a:off x="5656881" y="4537175"/>
            <a:ext cx="2986780" cy="369332"/>
          </a:xfrm>
          <a:prstGeom prst="rect">
            <a:avLst/>
          </a:prstGeom>
        </p:spPr>
        <p:txBody>
          <a:bodyPr wrap="none">
            <a:spAutoFit/>
          </a:bodyPr>
          <a:lstStyle/>
          <a:p>
            <a:r>
              <a:rPr lang="en-US" altLang="zh-CN" b="1" dirty="0"/>
              <a:t>From</a:t>
            </a:r>
            <a:r>
              <a:rPr lang="en-US" altLang="zh-CN" dirty="0"/>
              <a:t> http://bgp.potaroo.net/</a:t>
            </a:r>
            <a:endParaRPr lang="zh-CN" altLang="en-US" dirty="0"/>
          </a:p>
        </p:txBody>
      </p:sp>
      <p:sp>
        <p:nvSpPr>
          <p:cNvPr id="7" name="文本框 6">
            <a:extLst>
              <a:ext uri="{FF2B5EF4-FFF2-40B4-BE49-F238E27FC236}">
                <a16:creationId xmlns:a16="http://schemas.microsoft.com/office/drawing/2014/main" id="{2857C149-3871-4CC4-93C1-19953B1ECC57}"/>
              </a:ext>
            </a:extLst>
          </p:cNvPr>
          <p:cNvSpPr txBox="1"/>
          <p:nvPr/>
        </p:nvSpPr>
        <p:spPr>
          <a:xfrm>
            <a:off x="5757574" y="5082725"/>
            <a:ext cx="278539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FF0000"/>
                </a:solidFill>
              </a:rPr>
              <a:t>路由器转发实验中所用的线性查找方法根本不能应用于线速查找转发</a:t>
            </a:r>
          </a:p>
        </p:txBody>
      </p:sp>
      <p:pic>
        <p:nvPicPr>
          <p:cNvPr id="8" name="图片 7">
            <a:extLst>
              <a:ext uri="{FF2B5EF4-FFF2-40B4-BE49-F238E27FC236}">
                <a16:creationId xmlns:a16="http://schemas.microsoft.com/office/drawing/2014/main" id="{323838F9-0A2A-4AE0-8F19-EB3796FD5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111" y="3861917"/>
            <a:ext cx="4366954" cy="2934047"/>
          </a:xfrm>
          <a:prstGeom prst="rect">
            <a:avLst/>
          </a:prstGeom>
        </p:spPr>
      </p:pic>
    </p:spTree>
    <p:extLst>
      <p:ext uri="{BB962C8B-B14F-4D97-AF65-F5344CB8AC3E}">
        <p14:creationId xmlns:p14="http://schemas.microsoft.com/office/powerpoint/2010/main" val="422677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2A468-D254-4219-B41A-1E1079D1D24B}"/>
              </a:ext>
            </a:extLst>
          </p:cNvPr>
          <p:cNvSpPr>
            <a:spLocks noGrp="1"/>
          </p:cNvSpPr>
          <p:nvPr>
            <p:ph type="title"/>
          </p:nvPr>
        </p:nvSpPr>
        <p:spPr/>
        <p:txBody>
          <a:bodyPr/>
          <a:lstStyle/>
          <a:p>
            <a:r>
              <a:rPr lang="en-US" altLang="zh-CN" dirty="0"/>
              <a:t>IP</a:t>
            </a:r>
            <a:r>
              <a:rPr lang="zh-CN" altLang="en-US" dirty="0"/>
              <a:t>路由查找机制</a:t>
            </a:r>
          </a:p>
        </p:txBody>
      </p:sp>
      <p:sp>
        <p:nvSpPr>
          <p:cNvPr id="3" name="内容占位符 2">
            <a:extLst>
              <a:ext uri="{FF2B5EF4-FFF2-40B4-BE49-F238E27FC236}">
                <a16:creationId xmlns:a16="http://schemas.microsoft.com/office/drawing/2014/main" id="{EC1836A1-25A1-4C2D-B579-1BAA3734BB34}"/>
              </a:ext>
            </a:extLst>
          </p:cNvPr>
          <p:cNvSpPr>
            <a:spLocks noGrp="1"/>
          </p:cNvSpPr>
          <p:nvPr>
            <p:ph idx="1"/>
          </p:nvPr>
        </p:nvSpPr>
        <p:spPr/>
        <p:txBody>
          <a:bodyPr/>
          <a:lstStyle/>
          <a:p>
            <a:pPr>
              <a:lnSpc>
                <a:spcPct val="130000"/>
              </a:lnSpc>
            </a:pPr>
            <a:r>
              <a:rPr lang="en-US" altLang="zh-CN" dirty="0"/>
              <a:t>IP</a:t>
            </a:r>
            <a:r>
              <a:rPr lang="zh-CN" altLang="en-US" dirty="0"/>
              <a:t>路由查找机制</a:t>
            </a:r>
            <a:endParaRPr lang="en-US" altLang="zh-CN" dirty="0"/>
          </a:p>
          <a:p>
            <a:pPr lvl="1">
              <a:lnSpc>
                <a:spcPct val="130000"/>
              </a:lnSpc>
            </a:pPr>
            <a:r>
              <a:rPr lang="en-US" altLang="zh-CN" dirty="0"/>
              <a:t>IP -&gt;</a:t>
            </a:r>
            <a:r>
              <a:rPr lang="zh-CN" altLang="en-US" dirty="0"/>
              <a:t> </a:t>
            </a:r>
            <a:r>
              <a:rPr lang="en-US" altLang="zh-CN" dirty="0"/>
              <a:t>(Destination, Prefix Length) -&gt; GW /</a:t>
            </a:r>
            <a:r>
              <a:rPr lang="zh-CN" altLang="en-US" dirty="0"/>
              <a:t> </a:t>
            </a:r>
            <a:r>
              <a:rPr lang="en-US" altLang="zh-CN" dirty="0"/>
              <a:t>Forward Interface</a:t>
            </a:r>
          </a:p>
          <a:p>
            <a:pPr>
              <a:lnSpc>
                <a:spcPct val="130000"/>
              </a:lnSpc>
            </a:pPr>
            <a:r>
              <a:rPr lang="en-US" altLang="zh-CN" dirty="0"/>
              <a:t>Hash</a:t>
            </a:r>
            <a:r>
              <a:rPr lang="zh-CN" altLang="en-US" dirty="0"/>
              <a:t>方法</a:t>
            </a:r>
            <a:endParaRPr lang="en-US" altLang="zh-CN" dirty="0"/>
          </a:p>
          <a:p>
            <a:pPr lvl="1">
              <a:lnSpc>
                <a:spcPct val="130000"/>
              </a:lnSpc>
            </a:pPr>
            <a:r>
              <a:rPr lang="zh-CN" altLang="en-US" dirty="0"/>
              <a:t>空间开销与前缀数目成正比，时间开销为</a:t>
            </a:r>
            <a:r>
              <a:rPr lang="en-US" altLang="zh-CN" dirty="0"/>
              <a:t>O(1)</a:t>
            </a:r>
          </a:p>
          <a:p>
            <a:pPr lvl="1">
              <a:lnSpc>
                <a:spcPct val="130000"/>
              </a:lnSpc>
            </a:pPr>
            <a:r>
              <a:rPr lang="zh-CN" altLang="en-US" dirty="0"/>
              <a:t>待查询的</a:t>
            </a:r>
            <a:r>
              <a:rPr lang="en-US" altLang="zh-CN" dirty="0"/>
              <a:t>IP</a:t>
            </a:r>
            <a:r>
              <a:rPr lang="zh-CN" altLang="en-US" dirty="0"/>
              <a:t>地址空间为</a:t>
            </a:r>
            <a:r>
              <a:rPr lang="en-US" altLang="zh-CN" dirty="0"/>
              <a:t>2^32</a:t>
            </a:r>
          </a:p>
          <a:p>
            <a:pPr>
              <a:lnSpc>
                <a:spcPct val="130000"/>
              </a:lnSpc>
            </a:pPr>
            <a:r>
              <a:rPr lang="zh-CN" altLang="en-US" dirty="0"/>
              <a:t>前缀树查找</a:t>
            </a:r>
            <a:endParaRPr lang="en-US" altLang="zh-CN" dirty="0"/>
          </a:p>
          <a:p>
            <a:pPr lvl="1">
              <a:lnSpc>
                <a:spcPct val="130000"/>
              </a:lnSpc>
            </a:pPr>
            <a:r>
              <a:rPr lang="en-US" altLang="zh-CN" dirty="0"/>
              <a:t>IP</a:t>
            </a:r>
            <a:r>
              <a:rPr lang="zh-CN" altLang="en-US" dirty="0"/>
              <a:t>地址前缀中的每一位，是前缀树的一个节点</a:t>
            </a:r>
            <a:endParaRPr lang="en-US" altLang="zh-CN" dirty="0"/>
          </a:p>
          <a:p>
            <a:pPr lvl="2">
              <a:lnSpc>
                <a:spcPct val="130000"/>
              </a:lnSpc>
            </a:pPr>
            <a:r>
              <a:rPr lang="zh-CN" altLang="en-US" dirty="0"/>
              <a:t>查找时从树的根节点开始遍历，逐位匹配，直到节点无相应子节点</a:t>
            </a:r>
            <a:endParaRPr lang="en-US" altLang="zh-CN" dirty="0"/>
          </a:p>
          <a:p>
            <a:pPr lvl="2">
              <a:lnSpc>
                <a:spcPct val="130000"/>
              </a:lnSpc>
            </a:pPr>
            <a:r>
              <a:rPr lang="zh-CN" altLang="en-US" dirty="0"/>
              <a:t>时间开销为</a:t>
            </a:r>
            <a:r>
              <a:rPr lang="en-US" altLang="zh-CN" dirty="0"/>
              <a:t>O(1)</a:t>
            </a:r>
            <a:r>
              <a:rPr lang="zh-CN" altLang="en-US" dirty="0"/>
              <a:t>，空间开销与前缀数目成正比</a:t>
            </a:r>
            <a:endParaRPr lang="en-US" altLang="zh-CN" dirty="0"/>
          </a:p>
          <a:p>
            <a:pPr lvl="1">
              <a:lnSpc>
                <a:spcPct val="130000"/>
              </a:lnSpc>
            </a:pPr>
            <a:r>
              <a:rPr lang="zh-CN" altLang="en-US" dirty="0"/>
              <a:t>由于</a:t>
            </a:r>
            <a:r>
              <a:rPr lang="en-US" altLang="zh-CN" dirty="0"/>
              <a:t>CIDR</a:t>
            </a:r>
            <a:r>
              <a:rPr lang="zh-CN" altLang="en-US" dirty="0"/>
              <a:t>机制，一</a:t>
            </a:r>
            <a:r>
              <a:rPr lang="en-US" altLang="zh-CN" dirty="0"/>
              <a:t>IP</a:t>
            </a:r>
            <a:r>
              <a:rPr lang="zh-CN" altLang="en-US" dirty="0"/>
              <a:t>前缀可能包含另一</a:t>
            </a:r>
            <a:r>
              <a:rPr lang="en-US" altLang="zh-CN" dirty="0"/>
              <a:t>IP</a:t>
            </a:r>
            <a:r>
              <a:rPr lang="zh-CN" altLang="en-US" dirty="0"/>
              <a:t>前缀</a:t>
            </a:r>
            <a:endParaRPr lang="en-US" altLang="zh-CN" dirty="0"/>
          </a:p>
          <a:p>
            <a:pPr lvl="2">
              <a:lnSpc>
                <a:spcPct val="130000"/>
              </a:lnSpc>
            </a:pPr>
            <a:r>
              <a:rPr lang="zh-CN" altLang="en-US" dirty="0"/>
              <a:t>例如，</a:t>
            </a:r>
            <a:r>
              <a:rPr lang="en-US" altLang="zh-CN" dirty="0"/>
              <a:t>128.0.0.0/1</a:t>
            </a:r>
            <a:r>
              <a:rPr lang="zh-CN" altLang="en-US" dirty="0"/>
              <a:t>与</a:t>
            </a:r>
            <a:r>
              <a:rPr lang="en-US" altLang="zh-CN" dirty="0"/>
              <a:t>192.0.0.0/3</a:t>
            </a:r>
            <a:endParaRPr lang="zh-CN" altLang="en-US" dirty="0"/>
          </a:p>
        </p:txBody>
      </p:sp>
      <p:sp>
        <p:nvSpPr>
          <p:cNvPr id="4" name="灯片编号占位符 3">
            <a:extLst>
              <a:ext uri="{FF2B5EF4-FFF2-40B4-BE49-F238E27FC236}">
                <a16:creationId xmlns:a16="http://schemas.microsoft.com/office/drawing/2014/main" id="{2C39B821-C872-4B76-8772-FE55D46DF75D}"/>
              </a:ext>
            </a:extLst>
          </p:cNvPr>
          <p:cNvSpPr>
            <a:spLocks noGrp="1"/>
          </p:cNvSpPr>
          <p:nvPr>
            <p:ph type="sldNum" sz="quarter" idx="11"/>
          </p:nvPr>
        </p:nvSpPr>
        <p:spPr/>
        <p:txBody>
          <a:bodyPr/>
          <a:lstStyle/>
          <a:p>
            <a:fld id="{C2EED88A-182A-4877-BD12-0DE2FB9B90B1}" type="slidenum">
              <a:rPr lang="zh-CN" altLang="en-US" smtClean="0"/>
              <a:t>3</a:t>
            </a:fld>
            <a:endParaRPr lang="zh-CN" altLang="en-US"/>
          </a:p>
        </p:txBody>
      </p:sp>
    </p:spTree>
    <p:extLst>
      <p:ext uri="{BB962C8B-B14F-4D97-AF65-F5344CB8AC3E}">
        <p14:creationId xmlns:p14="http://schemas.microsoft.com/office/powerpoint/2010/main" val="36082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01900-C8A8-46AD-BB4B-4785B6CDC16C}"/>
              </a:ext>
            </a:extLst>
          </p:cNvPr>
          <p:cNvSpPr>
            <a:spLocks noGrp="1"/>
          </p:cNvSpPr>
          <p:nvPr>
            <p:ph type="title"/>
          </p:nvPr>
        </p:nvSpPr>
        <p:spPr/>
        <p:txBody>
          <a:bodyPr/>
          <a:lstStyle/>
          <a:p>
            <a:r>
              <a:rPr lang="zh-CN" altLang="en-US" dirty="0"/>
              <a:t>基于前缀树的</a:t>
            </a:r>
            <a:r>
              <a:rPr lang="en-US" altLang="zh-CN" dirty="0"/>
              <a:t>IP</a:t>
            </a:r>
            <a:r>
              <a:rPr lang="zh-CN" altLang="en-US" dirty="0"/>
              <a:t>查找</a:t>
            </a:r>
          </a:p>
        </p:txBody>
      </p:sp>
      <p:sp>
        <p:nvSpPr>
          <p:cNvPr id="3" name="内容占位符 2">
            <a:extLst>
              <a:ext uri="{FF2B5EF4-FFF2-40B4-BE49-F238E27FC236}">
                <a16:creationId xmlns:a16="http://schemas.microsoft.com/office/drawing/2014/main" id="{8842FAE0-DA26-4A99-B683-82CEA92D416F}"/>
              </a:ext>
            </a:extLst>
          </p:cNvPr>
          <p:cNvSpPr>
            <a:spLocks noGrp="1"/>
          </p:cNvSpPr>
          <p:nvPr>
            <p:ph idx="1"/>
          </p:nvPr>
        </p:nvSpPr>
        <p:spPr/>
        <p:txBody>
          <a:bodyPr/>
          <a:lstStyle/>
          <a:p>
            <a:r>
              <a:rPr lang="zh-CN" altLang="en-US" dirty="0"/>
              <a:t>由</a:t>
            </a:r>
            <a:r>
              <a:rPr lang="en-US" altLang="zh-CN" dirty="0"/>
              <a:t>0.0.0.0/1,</a:t>
            </a:r>
            <a:r>
              <a:rPr lang="zh-CN" altLang="en-US" dirty="0"/>
              <a:t> </a:t>
            </a:r>
            <a:r>
              <a:rPr lang="en-US" altLang="zh-CN" dirty="0"/>
              <a:t>128.0.0.0/1,</a:t>
            </a:r>
            <a:r>
              <a:rPr lang="zh-CN" altLang="en-US" dirty="0"/>
              <a:t> </a:t>
            </a:r>
            <a:r>
              <a:rPr lang="en-US" altLang="zh-CN" dirty="0"/>
              <a:t>192.0.0.0/3</a:t>
            </a:r>
            <a:r>
              <a:rPr lang="zh-CN" altLang="en-US" dirty="0"/>
              <a:t>构成的前缀树如下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使用</a:t>
            </a:r>
            <a:r>
              <a:rPr lang="en-US" altLang="zh-CN" dirty="0"/>
              <a:t>forwarding-table.txt</a:t>
            </a:r>
            <a:r>
              <a:rPr lang="zh-CN" altLang="en-US" dirty="0"/>
              <a:t>数据集</a:t>
            </a:r>
            <a:r>
              <a:rPr lang="en-US" altLang="zh-CN" dirty="0"/>
              <a:t>(Network, Prefix Length, Port)</a:t>
            </a:r>
            <a:r>
              <a:rPr lang="zh-CN" altLang="en-US" dirty="0"/>
              <a:t>构建查找结构和进行查找测试</a:t>
            </a:r>
            <a:endParaRPr lang="en-US" altLang="zh-CN" dirty="0"/>
          </a:p>
        </p:txBody>
      </p:sp>
      <p:sp>
        <p:nvSpPr>
          <p:cNvPr id="4" name="灯片编号占位符 3">
            <a:extLst>
              <a:ext uri="{FF2B5EF4-FFF2-40B4-BE49-F238E27FC236}">
                <a16:creationId xmlns:a16="http://schemas.microsoft.com/office/drawing/2014/main" id="{EB2D876C-8FEA-447B-B9FA-E17D2E2161E3}"/>
              </a:ext>
            </a:extLst>
          </p:cNvPr>
          <p:cNvSpPr>
            <a:spLocks noGrp="1"/>
          </p:cNvSpPr>
          <p:nvPr>
            <p:ph type="sldNum" sz="quarter" idx="11"/>
          </p:nvPr>
        </p:nvSpPr>
        <p:spPr/>
        <p:txBody>
          <a:bodyPr/>
          <a:lstStyle/>
          <a:p>
            <a:fld id="{C2EED88A-182A-4877-BD12-0DE2FB9B90B1}" type="slidenum">
              <a:rPr lang="zh-CN" altLang="en-US" smtClean="0"/>
              <a:t>4</a:t>
            </a:fld>
            <a:endParaRPr lang="zh-CN" altLang="en-US"/>
          </a:p>
        </p:txBody>
      </p:sp>
      <p:sp>
        <p:nvSpPr>
          <p:cNvPr id="44" name="椭圆 43">
            <a:extLst>
              <a:ext uri="{FF2B5EF4-FFF2-40B4-BE49-F238E27FC236}">
                <a16:creationId xmlns:a16="http://schemas.microsoft.com/office/drawing/2014/main" id="{CD51E88E-9C96-4B8F-9746-D28E04135B85}"/>
              </a:ext>
            </a:extLst>
          </p:cNvPr>
          <p:cNvSpPr/>
          <p:nvPr/>
        </p:nvSpPr>
        <p:spPr>
          <a:xfrm>
            <a:off x="2833607" y="2074221"/>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AA14B20-EFD7-4FB9-9778-08A9C0E25C79}"/>
              </a:ext>
            </a:extLst>
          </p:cNvPr>
          <p:cNvSpPr/>
          <p:nvPr/>
        </p:nvSpPr>
        <p:spPr>
          <a:xfrm>
            <a:off x="2508143" y="289592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D8989B25-2432-487A-9C8A-BE461AF1DFB2}"/>
              </a:ext>
            </a:extLst>
          </p:cNvPr>
          <p:cNvSpPr/>
          <p:nvPr/>
        </p:nvSpPr>
        <p:spPr>
          <a:xfrm>
            <a:off x="3159072" y="289592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a:extLst>
              <a:ext uri="{FF2B5EF4-FFF2-40B4-BE49-F238E27FC236}">
                <a16:creationId xmlns:a16="http://schemas.microsoft.com/office/drawing/2014/main" id="{13936ECF-DB10-4A50-AF8E-3C779BF283E2}"/>
              </a:ext>
            </a:extLst>
          </p:cNvPr>
          <p:cNvSpPr/>
          <p:nvPr/>
        </p:nvSpPr>
        <p:spPr>
          <a:xfrm>
            <a:off x="3520415" y="3704490"/>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a:extLst>
              <a:ext uri="{FF2B5EF4-FFF2-40B4-BE49-F238E27FC236}">
                <a16:creationId xmlns:a16="http://schemas.microsoft.com/office/drawing/2014/main" id="{64FDA868-9B02-4889-BE44-CE386523816D}"/>
              </a:ext>
            </a:extLst>
          </p:cNvPr>
          <p:cNvSpPr/>
          <p:nvPr/>
        </p:nvSpPr>
        <p:spPr>
          <a:xfrm>
            <a:off x="3159072" y="443939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9" name="直接箭头连接符 48">
            <a:extLst>
              <a:ext uri="{FF2B5EF4-FFF2-40B4-BE49-F238E27FC236}">
                <a16:creationId xmlns:a16="http://schemas.microsoft.com/office/drawing/2014/main" id="{F25432E1-706F-4DCD-BC51-4DE14A94F93B}"/>
              </a:ext>
            </a:extLst>
          </p:cNvPr>
          <p:cNvCxnSpPr>
            <a:stCxn id="44" idx="4"/>
            <a:endCxn id="45" idx="0"/>
          </p:cNvCxnSpPr>
          <p:nvPr/>
        </p:nvCxnSpPr>
        <p:spPr>
          <a:xfrm flipH="1">
            <a:off x="2670876" y="2404852"/>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04605EC6-3C39-4172-82BA-C80232030C5F}"/>
              </a:ext>
            </a:extLst>
          </p:cNvPr>
          <p:cNvCxnSpPr>
            <a:stCxn id="44" idx="4"/>
            <a:endCxn id="46" idx="0"/>
          </p:cNvCxnSpPr>
          <p:nvPr/>
        </p:nvCxnSpPr>
        <p:spPr>
          <a:xfrm>
            <a:off x="2996340" y="2404852"/>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AAEE4683-570A-491E-AFF5-75BDFB53CE1C}"/>
              </a:ext>
            </a:extLst>
          </p:cNvPr>
          <p:cNvCxnSpPr>
            <a:cxnSpLocks/>
            <a:stCxn id="46" idx="4"/>
            <a:endCxn id="47" idx="0"/>
          </p:cNvCxnSpPr>
          <p:nvPr/>
        </p:nvCxnSpPr>
        <p:spPr>
          <a:xfrm>
            <a:off x="3321805" y="3226554"/>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14B124F-0571-4F06-9891-098ECFDA0E5E}"/>
              </a:ext>
            </a:extLst>
          </p:cNvPr>
          <p:cNvCxnSpPr>
            <a:stCxn id="47" idx="4"/>
            <a:endCxn id="48" idx="0"/>
          </p:cNvCxnSpPr>
          <p:nvPr/>
        </p:nvCxnSpPr>
        <p:spPr>
          <a:xfrm flipH="1">
            <a:off x="3321805" y="4035121"/>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3B714C8C-E7B7-4614-BB25-6337D8AC470A}"/>
              </a:ext>
            </a:extLst>
          </p:cNvPr>
          <p:cNvSpPr txBox="1"/>
          <p:nvPr/>
        </p:nvSpPr>
        <p:spPr>
          <a:xfrm>
            <a:off x="3484536" y="2895923"/>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54" name="文本框 53">
            <a:extLst>
              <a:ext uri="{FF2B5EF4-FFF2-40B4-BE49-F238E27FC236}">
                <a16:creationId xmlns:a16="http://schemas.microsoft.com/office/drawing/2014/main" id="{F1482D5B-0D75-4E1B-8100-C77E56D99447}"/>
              </a:ext>
            </a:extLst>
          </p:cNvPr>
          <p:cNvSpPr txBox="1"/>
          <p:nvPr/>
        </p:nvSpPr>
        <p:spPr>
          <a:xfrm>
            <a:off x="1527730" y="28782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55" name="文本框 54">
            <a:extLst>
              <a:ext uri="{FF2B5EF4-FFF2-40B4-BE49-F238E27FC236}">
                <a16:creationId xmlns:a16="http://schemas.microsoft.com/office/drawing/2014/main" id="{C2C4C1B5-9FF7-4938-B837-7F87E4878B2B}"/>
              </a:ext>
            </a:extLst>
          </p:cNvPr>
          <p:cNvSpPr txBox="1"/>
          <p:nvPr/>
        </p:nvSpPr>
        <p:spPr>
          <a:xfrm>
            <a:off x="3690896" y="4485569"/>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56" name="文本框 55">
            <a:extLst>
              <a:ext uri="{FF2B5EF4-FFF2-40B4-BE49-F238E27FC236}">
                <a16:creationId xmlns:a16="http://schemas.microsoft.com/office/drawing/2014/main" id="{972CEDD3-BC4A-47F5-8866-BAF25EFA4AB4}"/>
              </a:ext>
            </a:extLst>
          </p:cNvPr>
          <p:cNvSpPr txBox="1"/>
          <p:nvPr/>
        </p:nvSpPr>
        <p:spPr>
          <a:xfrm>
            <a:off x="2520031" y="2380627"/>
            <a:ext cx="301686" cy="369332"/>
          </a:xfrm>
          <a:prstGeom prst="rect">
            <a:avLst/>
          </a:prstGeom>
          <a:noFill/>
        </p:spPr>
        <p:txBody>
          <a:bodyPr wrap="none" rtlCol="0">
            <a:spAutoFit/>
          </a:bodyPr>
          <a:lstStyle/>
          <a:p>
            <a:r>
              <a:rPr lang="en-US" altLang="zh-CN" dirty="0"/>
              <a:t>0</a:t>
            </a:r>
            <a:endParaRPr lang="zh-CN" altLang="en-US" dirty="0"/>
          </a:p>
        </p:txBody>
      </p:sp>
      <p:sp>
        <p:nvSpPr>
          <p:cNvPr id="57" name="文本框 56">
            <a:extLst>
              <a:ext uri="{FF2B5EF4-FFF2-40B4-BE49-F238E27FC236}">
                <a16:creationId xmlns:a16="http://schemas.microsoft.com/office/drawing/2014/main" id="{0C43A628-8E06-4AE7-9386-B19E7347269C}"/>
              </a:ext>
            </a:extLst>
          </p:cNvPr>
          <p:cNvSpPr txBox="1"/>
          <p:nvPr/>
        </p:nvSpPr>
        <p:spPr>
          <a:xfrm>
            <a:off x="3226479" y="2380627"/>
            <a:ext cx="301686" cy="369332"/>
          </a:xfrm>
          <a:prstGeom prst="rect">
            <a:avLst/>
          </a:prstGeom>
          <a:noFill/>
        </p:spPr>
        <p:txBody>
          <a:bodyPr wrap="none" rtlCol="0">
            <a:spAutoFit/>
          </a:bodyPr>
          <a:lstStyle/>
          <a:p>
            <a:r>
              <a:rPr lang="en-US" altLang="zh-CN" dirty="0"/>
              <a:t>1</a:t>
            </a:r>
            <a:endParaRPr lang="zh-CN" altLang="en-US" dirty="0"/>
          </a:p>
        </p:txBody>
      </p:sp>
      <p:sp>
        <p:nvSpPr>
          <p:cNvPr id="58" name="文本框 57">
            <a:extLst>
              <a:ext uri="{FF2B5EF4-FFF2-40B4-BE49-F238E27FC236}">
                <a16:creationId xmlns:a16="http://schemas.microsoft.com/office/drawing/2014/main" id="{222C56D1-D49E-4286-AA31-4BDCE917344A}"/>
              </a:ext>
            </a:extLst>
          </p:cNvPr>
          <p:cNvSpPr txBox="1"/>
          <p:nvPr/>
        </p:nvSpPr>
        <p:spPr>
          <a:xfrm>
            <a:off x="3582153" y="3231745"/>
            <a:ext cx="301686" cy="369332"/>
          </a:xfrm>
          <a:prstGeom prst="rect">
            <a:avLst/>
          </a:prstGeom>
          <a:noFill/>
        </p:spPr>
        <p:txBody>
          <a:bodyPr wrap="non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id="{256EC2B3-2830-4FEA-8775-E829B7FEE735}"/>
              </a:ext>
            </a:extLst>
          </p:cNvPr>
          <p:cNvSpPr txBox="1"/>
          <p:nvPr/>
        </p:nvSpPr>
        <p:spPr>
          <a:xfrm>
            <a:off x="3218729" y="3962803"/>
            <a:ext cx="301686" cy="369332"/>
          </a:xfrm>
          <a:prstGeom prst="rect">
            <a:avLst/>
          </a:prstGeom>
          <a:noFill/>
        </p:spPr>
        <p:txBody>
          <a:bodyPr wrap="square" rtlCol="0">
            <a:spAutoFit/>
          </a:bodyPr>
          <a:lstStyle/>
          <a:p>
            <a:r>
              <a:rPr lang="en-US" altLang="zh-CN" dirty="0"/>
              <a:t>0</a:t>
            </a:r>
            <a:endParaRPr lang="zh-CN" altLang="en-US" dirty="0"/>
          </a:p>
        </p:txBody>
      </p:sp>
      <p:sp>
        <p:nvSpPr>
          <p:cNvPr id="13" name="箭头: 右 12">
            <a:extLst>
              <a:ext uri="{FF2B5EF4-FFF2-40B4-BE49-F238E27FC236}">
                <a16:creationId xmlns:a16="http://schemas.microsoft.com/office/drawing/2014/main" id="{42D8209C-4077-4873-846D-454FE09E81C7}"/>
              </a:ext>
            </a:extLst>
          </p:cNvPr>
          <p:cNvSpPr/>
          <p:nvPr/>
        </p:nvSpPr>
        <p:spPr>
          <a:xfrm flipH="1">
            <a:off x="5424267" y="2878276"/>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a:extLst>
              <a:ext uri="{FF2B5EF4-FFF2-40B4-BE49-F238E27FC236}">
                <a16:creationId xmlns:a16="http://schemas.microsoft.com/office/drawing/2014/main" id="{57527124-A6D8-4957-9F43-D1727C065456}"/>
              </a:ext>
            </a:extLst>
          </p:cNvPr>
          <p:cNvSpPr/>
          <p:nvPr/>
        </p:nvSpPr>
        <p:spPr>
          <a:xfrm flipH="1">
            <a:off x="5424267" y="3691704"/>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箭头: 右 60">
            <a:extLst>
              <a:ext uri="{FF2B5EF4-FFF2-40B4-BE49-F238E27FC236}">
                <a16:creationId xmlns:a16="http://schemas.microsoft.com/office/drawing/2014/main" id="{E482BAAF-D37B-4578-BB31-7CBDE3C1BA9E}"/>
              </a:ext>
            </a:extLst>
          </p:cNvPr>
          <p:cNvSpPr/>
          <p:nvPr/>
        </p:nvSpPr>
        <p:spPr>
          <a:xfrm flipH="1">
            <a:off x="5424267" y="4426612"/>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BA9A4AA4-758E-4647-B51D-773BF3D2C011}"/>
              </a:ext>
            </a:extLst>
          </p:cNvPr>
          <p:cNvSpPr txBox="1"/>
          <p:nvPr/>
        </p:nvSpPr>
        <p:spPr>
          <a:xfrm>
            <a:off x="6250983" y="2845542"/>
            <a:ext cx="1351652" cy="369332"/>
          </a:xfrm>
          <a:prstGeom prst="rect">
            <a:avLst/>
          </a:prstGeom>
          <a:noFill/>
        </p:spPr>
        <p:txBody>
          <a:bodyPr wrap="none" rtlCol="0">
            <a:spAutoFit/>
          </a:bodyPr>
          <a:lstStyle/>
          <a:p>
            <a:r>
              <a:rPr lang="en-US" altLang="zh-CN" dirty="0"/>
              <a:t>IP: 128.0.0.1</a:t>
            </a:r>
            <a:endParaRPr lang="zh-CN" altLang="en-US" dirty="0"/>
          </a:p>
        </p:txBody>
      </p:sp>
      <p:sp>
        <p:nvSpPr>
          <p:cNvPr id="62" name="文本框 61">
            <a:extLst>
              <a:ext uri="{FF2B5EF4-FFF2-40B4-BE49-F238E27FC236}">
                <a16:creationId xmlns:a16="http://schemas.microsoft.com/office/drawing/2014/main" id="{D91D210D-D2CC-4D9C-8086-A0156A5BD594}"/>
              </a:ext>
            </a:extLst>
          </p:cNvPr>
          <p:cNvSpPr txBox="1"/>
          <p:nvPr/>
        </p:nvSpPr>
        <p:spPr>
          <a:xfrm>
            <a:off x="6279551" y="3665789"/>
            <a:ext cx="1351652" cy="369332"/>
          </a:xfrm>
          <a:prstGeom prst="rect">
            <a:avLst/>
          </a:prstGeom>
          <a:noFill/>
        </p:spPr>
        <p:txBody>
          <a:bodyPr wrap="none" rtlCol="0">
            <a:spAutoFit/>
          </a:bodyPr>
          <a:lstStyle/>
          <a:p>
            <a:r>
              <a:rPr lang="en-US" altLang="zh-CN" dirty="0"/>
              <a:t>IP: 224.0.0.1</a:t>
            </a:r>
            <a:endParaRPr lang="zh-CN" altLang="en-US" dirty="0"/>
          </a:p>
        </p:txBody>
      </p:sp>
      <p:sp>
        <p:nvSpPr>
          <p:cNvPr id="63" name="文本框 62">
            <a:extLst>
              <a:ext uri="{FF2B5EF4-FFF2-40B4-BE49-F238E27FC236}">
                <a16:creationId xmlns:a16="http://schemas.microsoft.com/office/drawing/2014/main" id="{317CF46B-CDF3-4850-A94E-6390B7B324CD}"/>
              </a:ext>
            </a:extLst>
          </p:cNvPr>
          <p:cNvSpPr txBox="1"/>
          <p:nvPr/>
        </p:nvSpPr>
        <p:spPr>
          <a:xfrm>
            <a:off x="6279551" y="4413481"/>
            <a:ext cx="1351652" cy="369332"/>
          </a:xfrm>
          <a:prstGeom prst="rect">
            <a:avLst/>
          </a:prstGeom>
          <a:noFill/>
        </p:spPr>
        <p:txBody>
          <a:bodyPr wrap="none" rtlCol="0">
            <a:spAutoFit/>
          </a:bodyPr>
          <a:lstStyle/>
          <a:p>
            <a:r>
              <a:rPr lang="en-US" altLang="zh-CN" dirty="0"/>
              <a:t>IP: 192.0.0.1</a:t>
            </a:r>
            <a:endParaRPr lang="zh-CN" altLang="en-US" dirty="0"/>
          </a:p>
        </p:txBody>
      </p:sp>
      <p:grpSp>
        <p:nvGrpSpPr>
          <p:cNvPr id="64" name="组合 63">
            <a:extLst>
              <a:ext uri="{FF2B5EF4-FFF2-40B4-BE49-F238E27FC236}">
                <a16:creationId xmlns:a16="http://schemas.microsoft.com/office/drawing/2014/main" id="{91348FC5-753F-4645-929F-BD5927F32CF8}"/>
              </a:ext>
            </a:extLst>
          </p:cNvPr>
          <p:cNvGrpSpPr/>
          <p:nvPr/>
        </p:nvGrpSpPr>
        <p:grpSpPr>
          <a:xfrm>
            <a:off x="727099" y="3769530"/>
            <a:ext cx="1992807" cy="862750"/>
            <a:chOff x="6135281" y="5029843"/>
            <a:chExt cx="1992807" cy="862750"/>
          </a:xfrm>
        </p:grpSpPr>
        <p:sp>
          <p:nvSpPr>
            <p:cNvPr id="65" name="椭圆 64">
              <a:extLst>
                <a:ext uri="{FF2B5EF4-FFF2-40B4-BE49-F238E27FC236}">
                  <a16:creationId xmlns:a16="http://schemas.microsoft.com/office/drawing/2014/main" id="{CE2AE4A2-15F1-4DEE-BFFC-5F648E6346BE}"/>
                </a:ext>
              </a:extLst>
            </p:cNvPr>
            <p:cNvSpPr/>
            <p:nvPr/>
          </p:nvSpPr>
          <p:spPr>
            <a:xfrm>
              <a:off x="6138706" y="5068544"/>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65476301-06CD-4E0B-B592-180AE867F845}"/>
                </a:ext>
              </a:extLst>
            </p:cNvPr>
            <p:cNvSpPr/>
            <p:nvPr/>
          </p:nvSpPr>
          <p:spPr>
            <a:xfrm>
              <a:off x="6135281" y="553647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id="{32BD85F2-BE33-40C1-8536-09732BFD0806}"/>
                </a:ext>
              </a:extLst>
            </p:cNvPr>
            <p:cNvSpPr txBox="1"/>
            <p:nvPr/>
          </p:nvSpPr>
          <p:spPr>
            <a:xfrm>
              <a:off x="6676857" y="5029843"/>
              <a:ext cx="1451231" cy="369332"/>
            </a:xfrm>
            <a:prstGeom prst="rect">
              <a:avLst/>
            </a:prstGeom>
            <a:noFill/>
          </p:spPr>
          <p:txBody>
            <a:bodyPr wrap="none" rtlCol="0">
              <a:spAutoFit/>
            </a:bodyPr>
            <a:lstStyle/>
            <a:p>
              <a:r>
                <a:rPr lang="en-US" altLang="zh-CN" dirty="0"/>
                <a:t>Internal node</a:t>
              </a:r>
              <a:endParaRPr lang="zh-CN" altLang="en-US" dirty="0"/>
            </a:p>
          </p:txBody>
        </p:sp>
        <p:sp>
          <p:nvSpPr>
            <p:cNvPr id="68" name="文本框 67">
              <a:extLst>
                <a:ext uri="{FF2B5EF4-FFF2-40B4-BE49-F238E27FC236}">
                  <a16:creationId xmlns:a16="http://schemas.microsoft.com/office/drawing/2014/main" id="{BF0F3076-08A1-4C39-8F40-5D3069C4A8F9}"/>
                </a:ext>
              </a:extLst>
            </p:cNvPr>
            <p:cNvSpPr txBox="1"/>
            <p:nvPr/>
          </p:nvSpPr>
          <p:spPr>
            <a:xfrm>
              <a:off x="6676857" y="5523261"/>
              <a:ext cx="1317861" cy="369332"/>
            </a:xfrm>
            <a:prstGeom prst="rect">
              <a:avLst/>
            </a:prstGeom>
            <a:noFill/>
          </p:spPr>
          <p:txBody>
            <a:bodyPr wrap="none" rtlCol="0">
              <a:spAutoFit/>
            </a:bodyPr>
            <a:lstStyle/>
            <a:p>
              <a:r>
                <a:rPr lang="en-US" altLang="zh-CN"/>
                <a:t>Match </a:t>
              </a:r>
              <a:r>
                <a:rPr lang="en-US" altLang="zh-CN" dirty="0"/>
                <a:t>node</a:t>
              </a:r>
              <a:endParaRPr lang="zh-CN" altLang="en-US" dirty="0"/>
            </a:p>
          </p:txBody>
        </p:sp>
      </p:grpSp>
    </p:spTree>
    <p:extLst>
      <p:ext uri="{BB962C8B-B14F-4D97-AF65-F5344CB8AC3E}">
        <p14:creationId xmlns:p14="http://schemas.microsoft.com/office/powerpoint/2010/main" val="132241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P spid="61" grpId="0" animBg="1"/>
      <p:bldP spid="14"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8640D-EB3B-44FF-B56D-08F234FD0839}"/>
              </a:ext>
            </a:extLst>
          </p:cNvPr>
          <p:cNvSpPr>
            <a:spLocks noGrp="1"/>
          </p:cNvSpPr>
          <p:nvPr>
            <p:ph type="title"/>
          </p:nvPr>
        </p:nvSpPr>
        <p:spPr>
          <a:xfrm>
            <a:off x="519830" y="457200"/>
            <a:ext cx="8229600" cy="811560"/>
          </a:xfrm>
        </p:spPr>
        <p:txBody>
          <a:bodyPr/>
          <a:lstStyle/>
          <a:p>
            <a:r>
              <a:rPr lang="zh-CN" altLang="en-US" dirty="0"/>
              <a:t>前缀树优化</a:t>
            </a:r>
          </a:p>
        </p:txBody>
      </p:sp>
      <p:sp>
        <p:nvSpPr>
          <p:cNvPr id="3" name="内容占位符 2">
            <a:extLst>
              <a:ext uri="{FF2B5EF4-FFF2-40B4-BE49-F238E27FC236}">
                <a16:creationId xmlns:a16="http://schemas.microsoft.com/office/drawing/2014/main" id="{5AE93E2A-B2CE-48D7-934E-DD914D712643}"/>
              </a:ext>
            </a:extLst>
          </p:cNvPr>
          <p:cNvSpPr>
            <a:spLocks noGrp="1"/>
          </p:cNvSpPr>
          <p:nvPr>
            <p:ph idx="1"/>
          </p:nvPr>
        </p:nvSpPr>
        <p:spPr/>
        <p:txBody>
          <a:bodyPr/>
          <a:lstStyle/>
          <a:p>
            <a:r>
              <a:rPr lang="zh-CN" altLang="en-US" dirty="0"/>
              <a:t>减少数据结构大小</a:t>
            </a:r>
            <a:endParaRPr lang="en-US" altLang="zh-CN" dirty="0"/>
          </a:p>
          <a:p>
            <a:pPr lvl="1"/>
            <a:r>
              <a:rPr lang="zh-CN" altLang="en-US" dirty="0"/>
              <a:t>数据结构越小，访问数据时</a:t>
            </a:r>
            <a:r>
              <a:rPr lang="en-US" altLang="zh-CN" dirty="0"/>
              <a:t>Cache</a:t>
            </a:r>
            <a:r>
              <a:rPr lang="zh-CN" altLang="en-US" dirty="0"/>
              <a:t>命中的概率越高</a:t>
            </a:r>
            <a:endParaRPr lang="en-US" altLang="zh-CN" dirty="0"/>
          </a:p>
          <a:p>
            <a:endParaRPr lang="en-US" altLang="zh-CN" dirty="0"/>
          </a:p>
          <a:p>
            <a:r>
              <a:rPr lang="zh-CN" altLang="en-US" dirty="0"/>
              <a:t>减少内存访问足迹</a:t>
            </a:r>
            <a:endParaRPr lang="en-US" altLang="zh-CN" dirty="0"/>
          </a:p>
          <a:p>
            <a:pPr lvl="1"/>
            <a:r>
              <a:rPr lang="zh-CN" altLang="en-US" dirty="0"/>
              <a:t>内存访问足迹越少，需要的</a:t>
            </a:r>
            <a:r>
              <a:rPr lang="en-US" altLang="zh-CN" dirty="0"/>
              <a:t>CPU</a:t>
            </a:r>
            <a:r>
              <a:rPr lang="zh-CN" altLang="en-US" dirty="0"/>
              <a:t>指令周期数越少</a:t>
            </a:r>
          </a:p>
        </p:txBody>
      </p:sp>
      <p:sp>
        <p:nvSpPr>
          <p:cNvPr id="4" name="灯片编号占位符 3">
            <a:extLst>
              <a:ext uri="{FF2B5EF4-FFF2-40B4-BE49-F238E27FC236}">
                <a16:creationId xmlns:a16="http://schemas.microsoft.com/office/drawing/2014/main" id="{23D6A6DC-5167-4DF1-A786-BD69F3C8085D}"/>
              </a:ext>
            </a:extLst>
          </p:cNvPr>
          <p:cNvSpPr>
            <a:spLocks noGrp="1"/>
          </p:cNvSpPr>
          <p:nvPr>
            <p:ph type="sldNum" sz="quarter" idx="11"/>
          </p:nvPr>
        </p:nvSpPr>
        <p:spPr/>
        <p:txBody>
          <a:bodyPr/>
          <a:lstStyle/>
          <a:p>
            <a:fld id="{C2EED88A-182A-4877-BD12-0DE2FB9B90B1}" type="slidenum">
              <a:rPr lang="zh-CN" altLang="en-US" smtClean="0"/>
              <a:t>5</a:t>
            </a:fld>
            <a:endParaRPr lang="zh-CN" altLang="en-US"/>
          </a:p>
        </p:txBody>
      </p:sp>
    </p:spTree>
    <p:extLst>
      <p:ext uri="{BB962C8B-B14F-4D97-AF65-F5344CB8AC3E}">
        <p14:creationId xmlns:p14="http://schemas.microsoft.com/office/powerpoint/2010/main" val="97434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3EFF9-B09A-4C5A-A7B9-CD781007201F}"/>
              </a:ext>
            </a:extLst>
          </p:cNvPr>
          <p:cNvSpPr>
            <a:spLocks noGrp="1"/>
          </p:cNvSpPr>
          <p:nvPr>
            <p:ph type="title"/>
          </p:nvPr>
        </p:nvSpPr>
        <p:spPr/>
        <p:txBody>
          <a:bodyPr/>
          <a:lstStyle/>
          <a:p>
            <a:r>
              <a:rPr lang="zh-CN" altLang="en-US" dirty="0"/>
              <a:t>前缀树优化举例一</a:t>
            </a:r>
          </a:p>
        </p:txBody>
      </p:sp>
      <p:sp>
        <p:nvSpPr>
          <p:cNvPr id="3" name="内容占位符 2">
            <a:extLst>
              <a:ext uri="{FF2B5EF4-FFF2-40B4-BE49-F238E27FC236}">
                <a16:creationId xmlns:a16="http://schemas.microsoft.com/office/drawing/2014/main" id="{091EB87F-F86B-4573-9BF3-EE1349656A48}"/>
              </a:ext>
            </a:extLst>
          </p:cNvPr>
          <p:cNvSpPr>
            <a:spLocks noGrp="1"/>
          </p:cNvSpPr>
          <p:nvPr>
            <p:ph idx="1"/>
          </p:nvPr>
        </p:nvSpPr>
        <p:spPr>
          <a:xfrm>
            <a:off x="415871" y="1401311"/>
            <a:ext cx="8229600" cy="998704"/>
          </a:xfrm>
        </p:spPr>
        <p:txBody>
          <a:bodyPr/>
          <a:lstStyle/>
          <a:p>
            <a:r>
              <a:rPr lang="zh-CN" altLang="en-US" sz="2000" dirty="0"/>
              <a:t>在下图中，对于一个</a:t>
            </a:r>
            <a:r>
              <a:rPr lang="en-US" altLang="zh-CN" sz="2000" dirty="0"/>
              <a:t>IP</a:t>
            </a:r>
            <a:r>
              <a:rPr lang="zh-CN" altLang="en-US" sz="2000" dirty="0"/>
              <a:t>，如果匹配到</a:t>
            </a:r>
            <a:r>
              <a:rPr lang="en-US" altLang="zh-CN" sz="2000" dirty="0"/>
              <a:t>192.0.0.0/3</a:t>
            </a:r>
            <a:r>
              <a:rPr lang="zh-CN" altLang="en-US" sz="2000" dirty="0"/>
              <a:t>节点，则可以匹配从</a:t>
            </a:r>
            <a:r>
              <a:rPr lang="en-US" altLang="zh-CN" sz="2000" dirty="0"/>
              <a:t>128.0.0.0/1</a:t>
            </a:r>
            <a:r>
              <a:rPr lang="zh-CN" altLang="en-US" sz="2000" dirty="0"/>
              <a:t>到</a:t>
            </a:r>
            <a:r>
              <a:rPr lang="en-US" altLang="zh-CN" sz="2000" dirty="0"/>
              <a:t>192.0.0.0/3</a:t>
            </a:r>
            <a:r>
              <a:rPr lang="zh-CN" altLang="en-US" sz="2000" dirty="0"/>
              <a:t>之间的所有节点</a:t>
            </a:r>
          </a:p>
        </p:txBody>
      </p:sp>
      <p:sp>
        <p:nvSpPr>
          <p:cNvPr id="4" name="灯片编号占位符 3">
            <a:extLst>
              <a:ext uri="{FF2B5EF4-FFF2-40B4-BE49-F238E27FC236}">
                <a16:creationId xmlns:a16="http://schemas.microsoft.com/office/drawing/2014/main" id="{5A4A400F-D64F-44FD-BBAC-2B7682CBFD20}"/>
              </a:ext>
            </a:extLst>
          </p:cNvPr>
          <p:cNvSpPr>
            <a:spLocks noGrp="1"/>
          </p:cNvSpPr>
          <p:nvPr>
            <p:ph type="sldNum" sz="quarter" idx="11"/>
          </p:nvPr>
        </p:nvSpPr>
        <p:spPr/>
        <p:txBody>
          <a:bodyPr/>
          <a:lstStyle/>
          <a:p>
            <a:fld id="{C2EED88A-182A-4877-BD12-0DE2FB9B90B1}" type="slidenum">
              <a:rPr lang="zh-CN" altLang="en-US" smtClean="0"/>
              <a:t>6</a:t>
            </a:fld>
            <a:endParaRPr lang="zh-CN" altLang="en-US"/>
          </a:p>
        </p:txBody>
      </p:sp>
      <p:grpSp>
        <p:nvGrpSpPr>
          <p:cNvPr id="21" name="组合 20">
            <a:extLst>
              <a:ext uri="{FF2B5EF4-FFF2-40B4-BE49-F238E27FC236}">
                <a16:creationId xmlns:a16="http://schemas.microsoft.com/office/drawing/2014/main" id="{3A9B92D8-857D-4BA9-89C0-A34042AF3B2B}"/>
              </a:ext>
            </a:extLst>
          </p:cNvPr>
          <p:cNvGrpSpPr/>
          <p:nvPr/>
        </p:nvGrpSpPr>
        <p:grpSpPr>
          <a:xfrm>
            <a:off x="613329" y="2400015"/>
            <a:ext cx="3309634" cy="2749902"/>
            <a:chOff x="1036950" y="1454289"/>
            <a:chExt cx="3309634" cy="2749902"/>
          </a:xfrm>
        </p:grpSpPr>
        <p:sp>
          <p:nvSpPr>
            <p:cNvPr id="5" name="椭圆 4">
              <a:extLst>
                <a:ext uri="{FF2B5EF4-FFF2-40B4-BE49-F238E27FC236}">
                  <a16:creationId xmlns:a16="http://schemas.microsoft.com/office/drawing/2014/main" id="{CEA0B36E-9632-4892-BB10-BC4BCA9AE3BC}"/>
                </a:ext>
              </a:extLst>
            </p:cNvPr>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2D35EAD-0113-403F-B883-5E1971F47678}"/>
                </a:ext>
              </a:extLst>
            </p:cNvPr>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2B695B0A-5378-4042-B6F0-343E1A0AA1AC}"/>
                </a:ext>
              </a:extLst>
            </p:cNvPr>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D00FC03D-747E-4384-B33C-029E6D658BD0}"/>
                </a:ext>
              </a:extLst>
            </p:cNvPr>
            <p:cNvSpPr/>
            <p:nvPr/>
          </p:nvSpPr>
          <p:spPr>
            <a:xfrm>
              <a:off x="3029635" y="3084558"/>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a:extLst>
                <a:ext uri="{FF2B5EF4-FFF2-40B4-BE49-F238E27FC236}">
                  <a16:creationId xmlns:a16="http://schemas.microsoft.com/office/drawing/2014/main" id="{4DCCC638-659B-41A1-9214-2D1430FDF2B0}"/>
                </a:ext>
              </a:extLst>
            </p:cNvPr>
            <p:cNvSpPr/>
            <p:nvPr/>
          </p:nvSpPr>
          <p:spPr>
            <a:xfrm>
              <a:off x="2668292" y="3819466"/>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箭头连接符 9">
              <a:extLst>
                <a:ext uri="{FF2B5EF4-FFF2-40B4-BE49-F238E27FC236}">
                  <a16:creationId xmlns:a16="http://schemas.microsoft.com/office/drawing/2014/main" id="{95967E71-3B4D-4082-8CE8-84DE713F7A2C}"/>
                </a:ext>
              </a:extLst>
            </p:cNvPr>
            <p:cNvCxnSpPr>
              <a:stCxn id="5" idx="4"/>
              <a:endCxn id="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D1AB969-7E25-4BDC-BA55-97EDBE9511E0}"/>
                </a:ext>
              </a:extLst>
            </p:cNvPr>
            <p:cNvCxnSpPr>
              <a:stCxn id="5" idx="4"/>
              <a:endCxn id="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82B7532-8601-4358-B490-51F3B531593B}"/>
                </a:ext>
              </a:extLst>
            </p:cNvPr>
            <p:cNvCxnSpPr>
              <a:cxnSpLocks/>
              <a:stCxn id="7" idx="4"/>
              <a:endCxn id="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5AA8ECC-3E3D-4CAC-B1FF-382EC09E1888}"/>
                </a:ext>
              </a:extLst>
            </p:cNvPr>
            <p:cNvCxnSpPr>
              <a:stCxn id="8" idx="4"/>
              <a:endCxn id="9" idx="0"/>
            </p:cNvCxnSpPr>
            <p:nvPr/>
          </p:nvCxnSpPr>
          <p:spPr>
            <a:xfrm flipH="1">
              <a:off x="2831025" y="3415189"/>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A45DF07-800E-4768-9141-0E625FD557BB}"/>
                </a:ext>
              </a:extLst>
            </p:cNvPr>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5" name="文本框 14">
              <a:extLst>
                <a:ext uri="{FF2B5EF4-FFF2-40B4-BE49-F238E27FC236}">
                  <a16:creationId xmlns:a16="http://schemas.microsoft.com/office/drawing/2014/main" id="{14F6F868-FBA1-494B-89C8-FEEAC25EF5D0}"/>
                </a:ext>
              </a:extLst>
            </p:cNvPr>
            <p:cNvSpPr txBox="1"/>
            <p:nvPr/>
          </p:nvSpPr>
          <p:spPr>
            <a:xfrm>
              <a:off x="1036950" y="2258344"/>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16" name="文本框 15">
              <a:extLst>
                <a:ext uri="{FF2B5EF4-FFF2-40B4-BE49-F238E27FC236}">
                  <a16:creationId xmlns:a16="http://schemas.microsoft.com/office/drawing/2014/main" id="{7A9F726B-FDBB-4A3D-8899-297E6EA3CF1D}"/>
                </a:ext>
              </a:extLst>
            </p:cNvPr>
            <p:cNvSpPr txBox="1"/>
            <p:nvPr/>
          </p:nvSpPr>
          <p:spPr>
            <a:xfrm>
              <a:off x="3200116" y="3865637"/>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17" name="文本框 16">
              <a:extLst>
                <a:ext uri="{FF2B5EF4-FFF2-40B4-BE49-F238E27FC236}">
                  <a16:creationId xmlns:a16="http://schemas.microsoft.com/office/drawing/2014/main" id="{17E7AFD6-4F5A-499B-BE05-5A324F13092E}"/>
                </a:ext>
              </a:extLst>
            </p:cNvPr>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18" name="文本框 17">
              <a:extLst>
                <a:ext uri="{FF2B5EF4-FFF2-40B4-BE49-F238E27FC236}">
                  <a16:creationId xmlns:a16="http://schemas.microsoft.com/office/drawing/2014/main" id="{C68EC643-58BC-46BD-9522-6F1B4208B5C6}"/>
                </a:ext>
              </a:extLst>
            </p:cNvPr>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19" name="文本框 18">
              <a:extLst>
                <a:ext uri="{FF2B5EF4-FFF2-40B4-BE49-F238E27FC236}">
                  <a16:creationId xmlns:a16="http://schemas.microsoft.com/office/drawing/2014/main" id="{1E4FC313-2249-4F42-9A62-3CAD2B574A41}"/>
                </a:ext>
              </a:extLst>
            </p:cNvPr>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sp>
          <p:nvSpPr>
            <p:cNvPr id="20" name="文本框 19">
              <a:extLst>
                <a:ext uri="{FF2B5EF4-FFF2-40B4-BE49-F238E27FC236}">
                  <a16:creationId xmlns:a16="http://schemas.microsoft.com/office/drawing/2014/main" id="{D85AFACA-EFF6-4F62-9BEA-00FA5F99CDB0}"/>
                </a:ext>
              </a:extLst>
            </p:cNvPr>
            <p:cNvSpPr txBox="1"/>
            <p:nvPr/>
          </p:nvSpPr>
          <p:spPr>
            <a:xfrm>
              <a:off x="2727949" y="3342871"/>
              <a:ext cx="301686" cy="369332"/>
            </a:xfrm>
            <a:prstGeom prst="rect">
              <a:avLst/>
            </a:prstGeom>
            <a:noFill/>
          </p:spPr>
          <p:txBody>
            <a:bodyPr wrap="square" rtlCol="0">
              <a:spAutoFit/>
            </a:bodyPr>
            <a:lstStyle/>
            <a:p>
              <a:r>
                <a:rPr lang="en-US" altLang="zh-CN" dirty="0"/>
                <a:t>0</a:t>
              </a:r>
              <a:endParaRPr lang="zh-CN" altLang="en-US" dirty="0"/>
            </a:p>
          </p:txBody>
        </p:sp>
      </p:grpSp>
      <p:sp>
        <p:nvSpPr>
          <p:cNvPr id="22" name="椭圆 21">
            <a:extLst>
              <a:ext uri="{FF2B5EF4-FFF2-40B4-BE49-F238E27FC236}">
                <a16:creationId xmlns:a16="http://schemas.microsoft.com/office/drawing/2014/main" id="{5DA09802-1633-4D36-BEE5-16620FFD6088}"/>
              </a:ext>
            </a:extLst>
          </p:cNvPr>
          <p:cNvSpPr/>
          <p:nvPr/>
        </p:nvSpPr>
        <p:spPr>
          <a:xfrm>
            <a:off x="2252136" y="3364989"/>
            <a:ext cx="804842" cy="1630268"/>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箭头: 右 22">
            <a:extLst>
              <a:ext uri="{FF2B5EF4-FFF2-40B4-BE49-F238E27FC236}">
                <a16:creationId xmlns:a16="http://schemas.microsoft.com/office/drawing/2014/main" id="{AD7CFE11-CDC3-46B4-A352-FEB665231519}"/>
              </a:ext>
            </a:extLst>
          </p:cNvPr>
          <p:cNvSpPr/>
          <p:nvPr/>
        </p:nvSpPr>
        <p:spPr>
          <a:xfrm>
            <a:off x="3722387" y="3742205"/>
            <a:ext cx="511444" cy="40851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a:extLst>
              <a:ext uri="{FF2B5EF4-FFF2-40B4-BE49-F238E27FC236}">
                <a16:creationId xmlns:a16="http://schemas.microsoft.com/office/drawing/2014/main" id="{FA88D46A-EA77-424F-9208-57886021C07B}"/>
              </a:ext>
            </a:extLst>
          </p:cNvPr>
          <p:cNvGrpSpPr/>
          <p:nvPr/>
        </p:nvGrpSpPr>
        <p:grpSpPr>
          <a:xfrm>
            <a:off x="4233831" y="2942492"/>
            <a:ext cx="3479588" cy="1968757"/>
            <a:chOff x="1062780" y="1454289"/>
            <a:chExt cx="3479588" cy="1968757"/>
          </a:xfrm>
        </p:grpSpPr>
        <p:sp>
          <p:nvSpPr>
            <p:cNvPr id="25" name="椭圆 24">
              <a:extLst>
                <a:ext uri="{FF2B5EF4-FFF2-40B4-BE49-F238E27FC236}">
                  <a16:creationId xmlns:a16="http://schemas.microsoft.com/office/drawing/2014/main" id="{D43F176B-DB45-439C-A742-F1F0F1F66AE0}"/>
                </a:ext>
              </a:extLst>
            </p:cNvPr>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D88492EF-8592-4324-B5F4-DE1F97FB5489}"/>
                </a:ext>
              </a:extLst>
            </p:cNvPr>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C09F96FC-D900-4BF5-917D-98368273FB62}"/>
                </a:ext>
              </a:extLst>
            </p:cNvPr>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a:extLst>
                <a:ext uri="{FF2B5EF4-FFF2-40B4-BE49-F238E27FC236}">
                  <a16:creationId xmlns:a16="http://schemas.microsoft.com/office/drawing/2014/main" id="{E5403FF8-C6FE-4ABE-BF44-D8F8EA1E4C51}"/>
                </a:ext>
              </a:extLst>
            </p:cNvPr>
            <p:cNvSpPr/>
            <p:nvPr/>
          </p:nvSpPr>
          <p:spPr>
            <a:xfrm>
              <a:off x="3029635" y="308455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a:extLst>
                <a:ext uri="{FF2B5EF4-FFF2-40B4-BE49-F238E27FC236}">
                  <a16:creationId xmlns:a16="http://schemas.microsoft.com/office/drawing/2014/main" id="{9DBF40F2-DE23-4276-808D-153E55B35BE9}"/>
                </a:ext>
              </a:extLst>
            </p:cNvPr>
            <p:cNvCxnSpPr>
              <a:stCxn id="25" idx="4"/>
              <a:endCxn id="2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91BD970-EBB7-4C3B-93CB-08F0BC4C9DC7}"/>
                </a:ext>
              </a:extLst>
            </p:cNvPr>
            <p:cNvCxnSpPr>
              <a:stCxn id="25" idx="4"/>
              <a:endCxn id="2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085C66F-FC6A-4E2B-92D8-60899709BA63}"/>
                </a:ext>
              </a:extLst>
            </p:cNvPr>
            <p:cNvCxnSpPr>
              <a:cxnSpLocks/>
              <a:stCxn id="27" idx="4"/>
              <a:endCxn id="2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3C840F0D-1FA5-440F-BDCE-57DD7CAB9FBB}"/>
                </a:ext>
              </a:extLst>
            </p:cNvPr>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35" name="文本框 34">
              <a:extLst>
                <a:ext uri="{FF2B5EF4-FFF2-40B4-BE49-F238E27FC236}">
                  <a16:creationId xmlns:a16="http://schemas.microsoft.com/office/drawing/2014/main" id="{BB497F70-4BD7-4560-8FE4-14BF93B7D49F}"/>
                </a:ext>
              </a:extLst>
            </p:cNvPr>
            <p:cNvSpPr txBox="1"/>
            <p:nvPr/>
          </p:nvSpPr>
          <p:spPr>
            <a:xfrm>
              <a:off x="1062780" y="22686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36" name="文本框 35">
              <a:extLst>
                <a:ext uri="{FF2B5EF4-FFF2-40B4-BE49-F238E27FC236}">
                  <a16:creationId xmlns:a16="http://schemas.microsoft.com/office/drawing/2014/main" id="{807DAC67-4844-4106-AC08-77D5499D345E}"/>
                </a:ext>
              </a:extLst>
            </p:cNvPr>
            <p:cNvSpPr txBox="1"/>
            <p:nvPr/>
          </p:nvSpPr>
          <p:spPr>
            <a:xfrm>
              <a:off x="3395900" y="3084492"/>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37" name="文本框 36">
              <a:extLst>
                <a:ext uri="{FF2B5EF4-FFF2-40B4-BE49-F238E27FC236}">
                  <a16:creationId xmlns:a16="http://schemas.microsoft.com/office/drawing/2014/main" id="{D6B21D34-525A-4C27-AD87-D9AB029395D0}"/>
                </a:ext>
              </a:extLst>
            </p:cNvPr>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38" name="文本框 37">
              <a:extLst>
                <a:ext uri="{FF2B5EF4-FFF2-40B4-BE49-F238E27FC236}">
                  <a16:creationId xmlns:a16="http://schemas.microsoft.com/office/drawing/2014/main" id="{819A1F80-D633-45DC-8181-E601EE1FD581}"/>
                </a:ext>
              </a:extLst>
            </p:cNvPr>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39" name="文本框 38">
              <a:extLst>
                <a:ext uri="{FF2B5EF4-FFF2-40B4-BE49-F238E27FC236}">
                  <a16:creationId xmlns:a16="http://schemas.microsoft.com/office/drawing/2014/main" id="{649703B8-DB2D-4FE0-A0C5-235397D335AD}"/>
                </a:ext>
              </a:extLst>
            </p:cNvPr>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grpSp>
      <p:sp>
        <p:nvSpPr>
          <p:cNvPr id="42" name="内容占位符 2">
            <a:extLst>
              <a:ext uri="{FF2B5EF4-FFF2-40B4-BE49-F238E27FC236}">
                <a16:creationId xmlns:a16="http://schemas.microsoft.com/office/drawing/2014/main" id="{937117FE-1D41-4917-98B8-13D2E4CAB6C8}"/>
              </a:ext>
            </a:extLst>
          </p:cNvPr>
          <p:cNvSpPr txBox="1">
            <a:spLocks/>
          </p:cNvSpPr>
          <p:nvPr/>
        </p:nvSpPr>
        <p:spPr bwMode="auto">
          <a:xfrm>
            <a:off x="473054" y="5287321"/>
            <a:ext cx="8418163" cy="99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ts val="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lnSpc>
                <a:spcPct val="150000"/>
              </a:lnSpc>
              <a:spcBef>
                <a:spcPts val="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lnSpc>
                <a:spcPct val="150000"/>
              </a:lnSpc>
              <a:spcBef>
                <a:spcPts val="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lnSpc>
                <a:spcPct val="150000"/>
              </a:lnSpc>
              <a:spcBef>
                <a:spcPts val="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lnSpc>
                <a:spcPct val="150000"/>
              </a:lnSpc>
              <a:spcBef>
                <a:spcPts val="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sz="2000" kern="0" dirty="0"/>
              <a:t>对只有一个子节点的分支进行压缩，消除不必要的中间节点</a:t>
            </a:r>
            <a:endParaRPr lang="en-US" altLang="zh-CN" sz="2000" kern="0" dirty="0"/>
          </a:p>
          <a:p>
            <a:r>
              <a:rPr lang="zh-CN" altLang="en-US" sz="2000" kern="0" dirty="0"/>
              <a:t>需要在匹配节点中保存需要匹配的比特数（即压缩节点数</a:t>
            </a:r>
            <a:r>
              <a:rPr lang="en-US" altLang="zh-CN" sz="2000" kern="0" dirty="0"/>
              <a:t>+1</a:t>
            </a:r>
            <a:r>
              <a:rPr lang="zh-CN" altLang="en-US" sz="2000" kern="0" dirty="0"/>
              <a:t>）</a:t>
            </a:r>
          </a:p>
        </p:txBody>
      </p:sp>
      <p:sp>
        <p:nvSpPr>
          <p:cNvPr id="40" name="箭头: 右 39">
            <a:extLst>
              <a:ext uri="{FF2B5EF4-FFF2-40B4-BE49-F238E27FC236}">
                <a16:creationId xmlns:a16="http://schemas.microsoft.com/office/drawing/2014/main" id="{5F668CB0-AA7B-4C04-9B9D-C9E81F8768C5}"/>
              </a:ext>
            </a:extLst>
          </p:cNvPr>
          <p:cNvSpPr/>
          <p:nvPr/>
        </p:nvSpPr>
        <p:spPr>
          <a:xfrm flipH="1">
            <a:off x="7311275" y="3789613"/>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id="{406F0F5C-55F4-46AA-951B-6E088DF2022D}"/>
              </a:ext>
            </a:extLst>
          </p:cNvPr>
          <p:cNvSpPr txBox="1"/>
          <p:nvPr/>
        </p:nvSpPr>
        <p:spPr>
          <a:xfrm>
            <a:off x="7667736" y="3659002"/>
            <a:ext cx="1351652" cy="369332"/>
          </a:xfrm>
          <a:prstGeom prst="rect">
            <a:avLst/>
          </a:prstGeom>
          <a:noFill/>
        </p:spPr>
        <p:txBody>
          <a:bodyPr wrap="none" rtlCol="0">
            <a:spAutoFit/>
          </a:bodyPr>
          <a:lstStyle/>
          <a:p>
            <a:r>
              <a:rPr lang="en-US" altLang="zh-CN" dirty="0"/>
              <a:t>IP: 128.0.0.1</a:t>
            </a:r>
            <a:endParaRPr lang="zh-CN" altLang="en-US" dirty="0"/>
          </a:p>
        </p:txBody>
      </p:sp>
      <p:sp>
        <p:nvSpPr>
          <p:cNvPr id="43" name="文本框 42">
            <a:extLst>
              <a:ext uri="{FF2B5EF4-FFF2-40B4-BE49-F238E27FC236}">
                <a16:creationId xmlns:a16="http://schemas.microsoft.com/office/drawing/2014/main" id="{8BA7A2E1-B497-498B-A544-6ACB68FF75E8}"/>
              </a:ext>
            </a:extLst>
          </p:cNvPr>
          <p:cNvSpPr txBox="1"/>
          <p:nvPr/>
        </p:nvSpPr>
        <p:spPr>
          <a:xfrm>
            <a:off x="7667736" y="3879829"/>
            <a:ext cx="1351652" cy="369332"/>
          </a:xfrm>
          <a:prstGeom prst="rect">
            <a:avLst/>
          </a:prstGeom>
          <a:noFill/>
        </p:spPr>
        <p:txBody>
          <a:bodyPr wrap="none" rtlCol="0">
            <a:spAutoFit/>
          </a:bodyPr>
          <a:lstStyle/>
          <a:p>
            <a:r>
              <a:rPr lang="en-US" altLang="zh-CN" dirty="0"/>
              <a:t>IP: 224.0.0.1</a:t>
            </a:r>
            <a:endParaRPr lang="zh-CN" altLang="en-US" dirty="0"/>
          </a:p>
        </p:txBody>
      </p:sp>
      <p:sp>
        <p:nvSpPr>
          <p:cNvPr id="44" name="文本框 43">
            <a:extLst>
              <a:ext uri="{FF2B5EF4-FFF2-40B4-BE49-F238E27FC236}">
                <a16:creationId xmlns:a16="http://schemas.microsoft.com/office/drawing/2014/main" id="{A34A5738-7691-458F-A095-37F4EBD0F364}"/>
              </a:ext>
            </a:extLst>
          </p:cNvPr>
          <p:cNvSpPr txBox="1"/>
          <p:nvPr/>
        </p:nvSpPr>
        <p:spPr>
          <a:xfrm>
            <a:off x="7667736" y="4703296"/>
            <a:ext cx="1351652" cy="369332"/>
          </a:xfrm>
          <a:prstGeom prst="rect">
            <a:avLst/>
          </a:prstGeom>
          <a:noFill/>
        </p:spPr>
        <p:txBody>
          <a:bodyPr wrap="none" rtlCol="0">
            <a:spAutoFit/>
          </a:bodyPr>
          <a:lstStyle/>
          <a:p>
            <a:r>
              <a:rPr lang="en-US" altLang="zh-CN" dirty="0"/>
              <a:t>IP: 192.0.0.1</a:t>
            </a:r>
            <a:endParaRPr lang="zh-CN" altLang="en-US" dirty="0"/>
          </a:p>
        </p:txBody>
      </p:sp>
      <p:sp>
        <p:nvSpPr>
          <p:cNvPr id="45" name="箭头: 右 44">
            <a:extLst>
              <a:ext uri="{FF2B5EF4-FFF2-40B4-BE49-F238E27FC236}">
                <a16:creationId xmlns:a16="http://schemas.microsoft.com/office/drawing/2014/main" id="{41B24043-32F1-4CD6-91C7-78F1695120B6}"/>
              </a:ext>
            </a:extLst>
          </p:cNvPr>
          <p:cNvSpPr/>
          <p:nvPr/>
        </p:nvSpPr>
        <p:spPr>
          <a:xfrm flipH="1">
            <a:off x="7311275" y="4828478"/>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1974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40" grpId="0" animBg="1"/>
      <p:bldP spid="41" grpId="0"/>
      <p:bldP spid="43" grpId="0"/>
      <p:bldP spid="44" grpId="0"/>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25182-40CE-4A5A-B133-8C988D540B76}"/>
              </a:ext>
            </a:extLst>
          </p:cNvPr>
          <p:cNvSpPr>
            <a:spLocks noGrp="1"/>
          </p:cNvSpPr>
          <p:nvPr>
            <p:ph type="title"/>
          </p:nvPr>
        </p:nvSpPr>
        <p:spPr/>
        <p:txBody>
          <a:bodyPr/>
          <a:lstStyle/>
          <a:p>
            <a:r>
              <a:rPr lang="zh-CN" altLang="en-US" dirty="0"/>
              <a:t>前缀树优化举例二</a:t>
            </a:r>
          </a:p>
        </p:txBody>
      </p:sp>
      <p:sp>
        <p:nvSpPr>
          <p:cNvPr id="3" name="内容占位符 2">
            <a:extLst>
              <a:ext uri="{FF2B5EF4-FFF2-40B4-BE49-F238E27FC236}">
                <a16:creationId xmlns:a16="http://schemas.microsoft.com/office/drawing/2014/main" id="{02254471-3552-4627-B8A6-3719AEFCDAE1}"/>
              </a:ext>
            </a:extLst>
          </p:cNvPr>
          <p:cNvSpPr>
            <a:spLocks noGrp="1"/>
          </p:cNvSpPr>
          <p:nvPr>
            <p:ph idx="1"/>
          </p:nvPr>
        </p:nvSpPr>
        <p:spPr>
          <a:xfrm>
            <a:off x="457200" y="1444978"/>
            <a:ext cx="8229600" cy="1263127"/>
          </a:xfrm>
        </p:spPr>
        <p:txBody>
          <a:bodyPr/>
          <a:lstStyle/>
          <a:p>
            <a:r>
              <a:rPr lang="zh-CN" altLang="en-US" dirty="0"/>
              <a:t>多</a:t>
            </a:r>
            <a:r>
              <a:rPr lang="en-US" altLang="zh-CN" dirty="0"/>
              <a:t>bit</a:t>
            </a:r>
            <a:r>
              <a:rPr lang="zh-CN" altLang="en-US" dirty="0"/>
              <a:t>前缀树</a:t>
            </a:r>
            <a:r>
              <a:rPr lang="en-US" altLang="zh-CN" dirty="0"/>
              <a:t>(multi-bit </a:t>
            </a:r>
            <a:r>
              <a:rPr lang="en-US" altLang="zh-CN" dirty="0" err="1"/>
              <a:t>trie</a:t>
            </a:r>
            <a:r>
              <a:rPr lang="en-US" altLang="zh-CN" dirty="0"/>
              <a:t>)</a:t>
            </a:r>
            <a:r>
              <a:rPr lang="zh-CN" altLang="en-US" dirty="0"/>
              <a:t>：前缀树中每次不只匹配</a:t>
            </a:r>
            <a:r>
              <a:rPr lang="en-US" altLang="zh-CN" dirty="0"/>
              <a:t>1 bit</a:t>
            </a:r>
            <a:r>
              <a:rPr lang="zh-CN" altLang="en-US" dirty="0"/>
              <a:t>，而是多</a:t>
            </a:r>
            <a:r>
              <a:rPr lang="en-US" altLang="zh-CN" dirty="0"/>
              <a:t>bit</a:t>
            </a:r>
            <a:r>
              <a:rPr lang="zh-CN" altLang="en-US" dirty="0"/>
              <a:t>一起匹配，可以减少内存访问足迹</a:t>
            </a:r>
          </a:p>
        </p:txBody>
      </p:sp>
      <p:sp>
        <p:nvSpPr>
          <p:cNvPr id="4" name="灯片编号占位符 3">
            <a:extLst>
              <a:ext uri="{FF2B5EF4-FFF2-40B4-BE49-F238E27FC236}">
                <a16:creationId xmlns:a16="http://schemas.microsoft.com/office/drawing/2014/main" id="{CCBFB93C-F479-448A-8461-C65EDB08A56E}"/>
              </a:ext>
            </a:extLst>
          </p:cNvPr>
          <p:cNvSpPr>
            <a:spLocks noGrp="1"/>
          </p:cNvSpPr>
          <p:nvPr>
            <p:ph type="sldNum" sz="quarter" idx="11"/>
          </p:nvPr>
        </p:nvSpPr>
        <p:spPr/>
        <p:txBody>
          <a:bodyPr/>
          <a:lstStyle/>
          <a:p>
            <a:fld id="{C2EED88A-182A-4877-BD12-0DE2FB9B90B1}" type="slidenum">
              <a:rPr lang="zh-CN" altLang="en-US" smtClean="0"/>
              <a:t>7</a:t>
            </a:fld>
            <a:endParaRPr lang="zh-CN" altLang="en-US"/>
          </a:p>
        </p:txBody>
      </p:sp>
      <p:grpSp>
        <p:nvGrpSpPr>
          <p:cNvPr id="5" name="组合 4">
            <a:extLst>
              <a:ext uri="{FF2B5EF4-FFF2-40B4-BE49-F238E27FC236}">
                <a16:creationId xmlns:a16="http://schemas.microsoft.com/office/drawing/2014/main" id="{1829B6FF-B3F2-485D-9EE0-CB307C6230CB}"/>
              </a:ext>
            </a:extLst>
          </p:cNvPr>
          <p:cNvGrpSpPr/>
          <p:nvPr/>
        </p:nvGrpSpPr>
        <p:grpSpPr>
          <a:xfrm>
            <a:off x="263686" y="3045449"/>
            <a:ext cx="3437419" cy="2856463"/>
            <a:chOff x="93205" y="2466846"/>
            <a:chExt cx="3437419" cy="2856463"/>
          </a:xfrm>
        </p:grpSpPr>
        <p:sp>
          <p:nvSpPr>
            <p:cNvPr id="6" name="椭圆 5">
              <a:extLst>
                <a:ext uri="{FF2B5EF4-FFF2-40B4-BE49-F238E27FC236}">
                  <a16:creationId xmlns:a16="http://schemas.microsoft.com/office/drawing/2014/main" id="{6FCA0C49-2FE6-4A93-BE09-0C39EC4A8E0D}"/>
                </a:ext>
              </a:extLst>
            </p:cNvPr>
            <p:cNvSpPr/>
            <p:nvPr/>
          </p:nvSpPr>
          <p:spPr>
            <a:xfrm>
              <a:off x="1733227"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96E86EF-054E-4F58-BECD-A557A10239B9}"/>
                </a:ext>
              </a:extLst>
            </p:cNvPr>
            <p:cNvSpPr/>
            <p:nvPr/>
          </p:nvSpPr>
          <p:spPr>
            <a:xfrm>
              <a:off x="1407763" y="328854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92DC6A0-FFDB-4F9F-B24D-164D005FC67A}"/>
                </a:ext>
              </a:extLst>
            </p:cNvPr>
            <p:cNvSpPr/>
            <p:nvPr/>
          </p:nvSpPr>
          <p:spPr>
            <a:xfrm>
              <a:off x="2058692"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a:extLst>
                <a:ext uri="{FF2B5EF4-FFF2-40B4-BE49-F238E27FC236}">
                  <a16:creationId xmlns:a16="http://schemas.microsoft.com/office/drawing/2014/main" id="{D9B7FE60-6E5A-4265-A213-585972F2F108}"/>
                </a:ext>
              </a:extLst>
            </p:cNvPr>
            <p:cNvSpPr/>
            <p:nvPr/>
          </p:nvSpPr>
          <p:spPr>
            <a:xfrm>
              <a:off x="1082298" y="413243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0" name="椭圆 9">
              <a:extLst>
                <a:ext uri="{FF2B5EF4-FFF2-40B4-BE49-F238E27FC236}">
                  <a16:creationId xmlns:a16="http://schemas.microsoft.com/office/drawing/2014/main" id="{DFCD644B-CAC6-4419-836F-00B5399A9730}"/>
                </a:ext>
              </a:extLst>
            </p:cNvPr>
            <p:cNvSpPr/>
            <p:nvPr/>
          </p:nvSpPr>
          <p:spPr>
            <a:xfrm>
              <a:off x="1733228" y="413243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1" name="椭圆 10">
              <a:extLst>
                <a:ext uri="{FF2B5EF4-FFF2-40B4-BE49-F238E27FC236}">
                  <a16:creationId xmlns:a16="http://schemas.microsoft.com/office/drawing/2014/main" id="{20A4478A-F86F-4442-9E59-A11D1FC326EB}"/>
                </a:ext>
              </a:extLst>
            </p:cNvPr>
            <p:cNvSpPr/>
            <p:nvPr/>
          </p:nvSpPr>
          <p:spPr>
            <a:xfrm>
              <a:off x="1468464" y="49722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2" name="直接箭头连接符 11">
              <a:extLst>
                <a:ext uri="{FF2B5EF4-FFF2-40B4-BE49-F238E27FC236}">
                  <a16:creationId xmlns:a16="http://schemas.microsoft.com/office/drawing/2014/main" id="{CBED9123-B509-448A-AB21-4382C44792ED}"/>
                </a:ext>
              </a:extLst>
            </p:cNvPr>
            <p:cNvCxnSpPr>
              <a:stCxn id="6" idx="4"/>
              <a:endCxn id="7" idx="0"/>
            </p:cNvCxnSpPr>
            <p:nvPr/>
          </p:nvCxnSpPr>
          <p:spPr>
            <a:xfrm flipH="1">
              <a:off x="1570496" y="2797477"/>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AD5305A-0F8A-4924-886D-45705B340D30}"/>
                </a:ext>
              </a:extLst>
            </p:cNvPr>
            <p:cNvCxnSpPr>
              <a:stCxn id="6" idx="4"/>
              <a:endCxn id="8" idx="0"/>
            </p:cNvCxnSpPr>
            <p:nvPr/>
          </p:nvCxnSpPr>
          <p:spPr>
            <a:xfrm>
              <a:off x="1895960" y="2797477"/>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F7ADA1D-F7A4-4989-8308-72ADFFD1425E}"/>
                </a:ext>
              </a:extLst>
            </p:cNvPr>
            <p:cNvCxnSpPr>
              <a:stCxn id="7" idx="4"/>
              <a:endCxn id="9" idx="0"/>
            </p:cNvCxnSpPr>
            <p:nvPr/>
          </p:nvCxnSpPr>
          <p:spPr>
            <a:xfrm flipH="1">
              <a:off x="1245031" y="3619180"/>
              <a:ext cx="325465" cy="513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E796A02-C211-4946-A3C0-D97F43B21447}"/>
                </a:ext>
              </a:extLst>
            </p:cNvPr>
            <p:cNvCxnSpPr>
              <a:stCxn id="7" idx="4"/>
              <a:endCxn id="10" idx="0"/>
            </p:cNvCxnSpPr>
            <p:nvPr/>
          </p:nvCxnSpPr>
          <p:spPr>
            <a:xfrm>
              <a:off x="1570496" y="3619180"/>
              <a:ext cx="325465" cy="513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99C7674-43E2-42B6-8FC7-4C5F249D355F}"/>
                </a:ext>
              </a:extLst>
            </p:cNvPr>
            <p:cNvCxnSpPr>
              <a:stCxn id="10" idx="4"/>
              <a:endCxn id="11" idx="0"/>
            </p:cNvCxnSpPr>
            <p:nvPr/>
          </p:nvCxnSpPr>
          <p:spPr>
            <a:xfrm flipH="1">
              <a:off x="1631197" y="4463065"/>
              <a:ext cx="264764" cy="509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EAD55EE-CE2B-445D-90F1-6987A6E40E50}"/>
                </a:ext>
              </a:extLst>
            </p:cNvPr>
            <p:cNvSpPr txBox="1"/>
            <p:nvPr/>
          </p:nvSpPr>
          <p:spPr>
            <a:xfrm>
              <a:off x="2384156" y="3288548"/>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8" name="文本框 17">
              <a:extLst>
                <a:ext uri="{FF2B5EF4-FFF2-40B4-BE49-F238E27FC236}">
                  <a16:creationId xmlns:a16="http://schemas.microsoft.com/office/drawing/2014/main" id="{833AE6F6-ACB3-4023-9C8A-DD83D023744B}"/>
                </a:ext>
              </a:extLst>
            </p:cNvPr>
            <p:cNvSpPr txBox="1"/>
            <p:nvPr/>
          </p:nvSpPr>
          <p:spPr>
            <a:xfrm>
              <a:off x="2076090" y="4132433"/>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19" name="文本框 18">
              <a:extLst>
                <a:ext uri="{FF2B5EF4-FFF2-40B4-BE49-F238E27FC236}">
                  <a16:creationId xmlns:a16="http://schemas.microsoft.com/office/drawing/2014/main" id="{FF519B01-88C9-4910-B60B-66ADA117BBE7}"/>
                </a:ext>
              </a:extLst>
            </p:cNvPr>
            <p:cNvSpPr txBox="1"/>
            <p:nvPr/>
          </p:nvSpPr>
          <p:spPr>
            <a:xfrm>
              <a:off x="93205" y="4137051"/>
              <a:ext cx="938077" cy="338554"/>
            </a:xfrm>
            <a:prstGeom prst="rect">
              <a:avLst/>
            </a:prstGeom>
            <a:noFill/>
          </p:spPr>
          <p:txBody>
            <a:bodyPr wrap="none" rtlCol="0">
              <a:spAutoFit/>
            </a:bodyPr>
            <a:lstStyle/>
            <a:p>
              <a:r>
                <a:rPr lang="en-US" altLang="zh-CN" sz="1600" dirty="0"/>
                <a:t>0.0.0.0/2</a:t>
              </a:r>
              <a:endParaRPr lang="zh-CN" altLang="en-US" sz="1600" dirty="0"/>
            </a:p>
          </p:txBody>
        </p:sp>
        <p:sp>
          <p:nvSpPr>
            <p:cNvPr id="20" name="文本框 19">
              <a:extLst>
                <a:ext uri="{FF2B5EF4-FFF2-40B4-BE49-F238E27FC236}">
                  <a16:creationId xmlns:a16="http://schemas.microsoft.com/office/drawing/2014/main" id="{D2612A54-EE7A-486A-85EF-9F7A4302D399}"/>
                </a:ext>
              </a:extLst>
            </p:cNvPr>
            <p:cNvSpPr txBox="1"/>
            <p:nvPr/>
          </p:nvSpPr>
          <p:spPr>
            <a:xfrm>
              <a:off x="434560" y="4984755"/>
              <a:ext cx="1042273" cy="338554"/>
            </a:xfrm>
            <a:prstGeom prst="rect">
              <a:avLst/>
            </a:prstGeom>
            <a:noFill/>
          </p:spPr>
          <p:txBody>
            <a:bodyPr wrap="none" rtlCol="0">
              <a:spAutoFit/>
            </a:bodyPr>
            <a:lstStyle/>
            <a:p>
              <a:r>
                <a:rPr lang="en-US" altLang="zh-CN" sz="1600" dirty="0"/>
                <a:t>64.0.0.0/3</a:t>
              </a:r>
              <a:endParaRPr lang="zh-CN" altLang="en-US" sz="1600" dirty="0"/>
            </a:p>
          </p:txBody>
        </p:sp>
        <p:sp>
          <p:nvSpPr>
            <p:cNvPr id="21" name="文本框 20">
              <a:extLst>
                <a:ext uri="{FF2B5EF4-FFF2-40B4-BE49-F238E27FC236}">
                  <a16:creationId xmlns:a16="http://schemas.microsoft.com/office/drawing/2014/main" id="{03FAB87E-8951-42B3-ADB0-9DD7A7EB0F7D}"/>
                </a:ext>
              </a:extLst>
            </p:cNvPr>
            <p:cNvSpPr txBox="1"/>
            <p:nvPr/>
          </p:nvSpPr>
          <p:spPr>
            <a:xfrm>
              <a:off x="1419651" y="2773252"/>
              <a:ext cx="301686" cy="369332"/>
            </a:xfrm>
            <a:prstGeom prst="rect">
              <a:avLst/>
            </a:prstGeom>
            <a:noFill/>
          </p:spPr>
          <p:txBody>
            <a:bodyPr wrap="none" rtlCol="0">
              <a:spAutoFit/>
            </a:bodyPr>
            <a:lstStyle/>
            <a:p>
              <a:r>
                <a:rPr lang="en-US" altLang="zh-CN" dirty="0"/>
                <a:t>0</a:t>
              </a:r>
              <a:endParaRPr lang="zh-CN" altLang="en-US" dirty="0"/>
            </a:p>
          </p:txBody>
        </p:sp>
        <p:sp>
          <p:nvSpPr>
            <p:cNvPr id="22" name="文本框 21">
              <a:extLst>
                <a:ext uri="{FF2B5EF4-FFF2-40B4-BE49-F238E27FC236}">
                  <a16:creationId xmlns:a16="http://schemas.microsoft.com/office/drawing/2014/main" id="{AD2021B2-F8D9-4805-89D2-C9251EB08703}"/>
                </a:ext>
              </a:extLst>
            </p:cNvPr>
            <p:cNvSpPr txBox="1"/>
            <p:nvPr/>
          </p:nvSpPr>
          <p:spPr>
            <a:xfrm>
              <a:off x="2126099" y="2773252"/>
              <a:ext cx="301686" cy="369332"/>
            </a:xfrm>
            <a:prstGeom prst="rect">
              <a:avLst/>
            </a:prstGeom>
            <a:noFill/>
          </p:spPr>
          <p:txBody>
            <a:bodyPr wrap="none" rtlCol="0">
              <a:spAutoFit/>
            </a:bodyPr>
            <a:lstStyle/>
            <a:p>
              <a:r>
                <a:rPr lang="en-US" altLang="zh-CN" dirty="0"/>
                <a:t>1</a:t>
              </a:r>
              <a:endParaRPr lang="zh-CN" altLang="en-US" dirty="0"/>
            </a:p>
          </p:txBody>
        </p:sp>
        <p:sp>
          <p:nvSpPr>
            <p:cNvPr id="23" name="文本框 22">
              <a:extLst>
                <a:ext uri="{FF2B5EF4-FFF2-40B4-BE49-F238E27FC236}">
                  <a16:creationId xmlns:a16="http://schemas.microsoft.com/office/drawing/2014/main" id="{DFAD3E71-12AA-4A3A-88DC-2464B89A6198}"/>
                </a:ext>
              </a:extLst>
            </p:cNvPr>
            <p:cNvSpPr txBox="1"/>
            <p:nvPr/>
          </p:nvSpPr>
          <p:spPr>
            <a:xfrm>
              <a:off x="1080769" y="3638630"/>
              <a:ext cx="301686" cy="369332"/>
            </a:xfrm>
            <a:prstGeom prst="rect">
              <a:avLst/>
            </a:prstGeom>
            <a:noFill/>
          </p:spPr>
          <p:txBody>
            <a:bodyPr wrap="none" rtlCol="0">
              <a:spAutoFit/>
            </a:bodyPr>
            <a:lstStyle/>
            <a:p>
              <a:r>
                <a:rPr lang="en-US" altLang="zh-CN" dirty="0"/>
                <a:t>0</a:t>
              </a:r>
              <a:endParaRPr lang="zh-CN" altLang="en-US" dirty="0"/>
            </a:p>
          </p:txBody>
        </p:sp>
        <p:sp>
          <p:nvSpPr>
            <p:cNvPr id="24" name="文本框 23">
              <a:extLst>
                <a:ext uri="{FF2B5EF4-FFF2-40B4-BE49-F238E27FC236}">
                  <a16:creationId xmlns:a16="http://schemas.microsoft.com/office/drawing/2014/main" id="{70268291-A2F8-4DBF-99B8-E6977CC49FEE}"/>
                </a:ext>
              </a:extLst>
            </p:cNvPr>
            <p:cNvSpPr txBox="1"/>
            <p:nvPr/>
          </p:nvSpPr>
          <p:spPr>
            <a:xfrm>
              <a:off x="1787217" y="3638630"/>
              <a:ext cx="301686" cy="369332"/>
            </a:xfrm>
            <a:prstGeom prst="rect">
              <a:avLst/>
            </a:prstGeom>
            <a:noFill/>
          </p:spPr>
          <p:txBody>
            <a:bodyPr wrap="none" rtlCol="0">
              <a:spAutoFit/>
            </a:bodyPr>
            <a:lstStyle/>
            <a:p>
              <a:r>
                <a:rPr lang="en-US" altLang="zh-CN" dirty="0"/>
                <a:t>1</a:t>
              </a:r>
              <a:endParaRPr lang="zh-CN" altLang="en-US" dirty="0"/>
            </a:p>
          </p:txBody>
        </p:sp>
        <p:sp>
          <p:nvSpPr>
            <p:cNvPr id="25" name="文本框 24">
              <a:extLst>
                <a:ext uri="{FF2B5EF4-FFF2-40B4-BE49-F238E27FC236}">
                  <a16:creationId xmlns:a16="http://schemas.microsoft.com/office/drawing/2014/main" id="{26D292B9-51EB-407C-83CD-38F2367C976A}"/>
                </a:ext>
              </a:extLst>
            </p:cNvPr>
            <p:cNvSpPr txBox="1"/>
            <p:nvPr/>
          </p:nvSpPr>
          <p:spPr>
            <a:xfrm>
              <a:off x="1469870" y="4470008"/>
              <a:ext cx="301686" cy="369332"/>
            </a:xfrm>
            <a:prstGeom prst="rect">
              <a:avLst/>
            </a:prstGeom>
            <a:noFill/>
          </p:spPr>
          <p:txBody>
            <a:bodyPr wrap="none" rtlCol="0">
              <a:spAutoFit/>
            </a:bodyPr>
            <a:lstStyle/>
            <a:p>
              <a:r>
                <a:rPr lang="en-US" altLang="zh-CN" dirty="0"/>
                <a:t>0</a:t>
              </a:r>
              <a:endParaRPr lang="zh-CN" altLang="en-US" dirty="0"/>
            </a:p>
          </p:txBody>
        </p:sp>
      </p:grpSp>
      <p:grpSp>
        <p:nvGrpSpPr>
          <p:cNvPr id="26" name="组合 25">
            <a:extLst>
              <a:ext uri="{FF2B5EF4-FFF2-40B4-BE49-F238E27FC236}">
                <a16:creationId xmlns:a16="http://schemas.microsoft.com/office/drawing/2014/main" id="{C95BBF75-31C1-4843-9C2F-7E8907B321E7}"/>
              </a:ext>
            </a:extLst>
          </p:cNvPr>
          <p:cNvGrpSpPr/>
          <p:nvPr/>
        </p:nvGrpSpPr>
        <p:grpSpPr>
          <a:xfrm>
            <a:off x="3663668" y="3544418"/>
            <a:ext cx="2583543" cy="2006400"/>
            <a:chOff x="5835678" y="2466846"/>
            <a:chExt cx="2583543" cy="2006400"/>
          </a:xfrm>
        </p:grpSpPr>
        <p:sp>
          <p:nvSpPr>
            <p:cNvPr id="27" name="椭圆 26">
              <a:extLst>
                <a:ext uri="{FF2B5EF4-FFF2-40B4-BE49-F238E27FC236}">
                  <a16:creationId xmlns:a16="http://schemas.microsoft.com/office/drawing/2014/main" id="{20319D6C-5745-478C-85A5-3F3A2B8F9933}"/>
                </a:ext>
              </a:extLst>
            </p:cNvPr>
            <p:cNvSpPr/>
            <p:nvPr/>
          </p:nvSpPr>
          <p:spPr>
            <a:xfrm>
              <a:off x="7094846"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E335866D-9227-4FED-A296-ABFC9F7B279E}"/>
                </a:ext>
              </a:extLst>
            </p:cNvPr>
            <p:cNvSpPr/>
            <p:nvPr/>
          </p:nvSpPr>
          <p:spPr>
            <a:xfrm>
              <a:off x="6152477"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29" name="椭圆 28">
              <a:extLst>
                <a:ext uri="{FF2B5EF4-FFF2-40B4-BE49-F238E27FC236}">
                  <a16:creationId xmlns:a16="http://schemas.microsoft.com/office/drawing/2014/main" id="{190FEB30-B02E-426C-8E2A-4BC8EAE512BE}"/>
                </a:ext>
              </a:extLst>
            </p:cNvPr>
            <p:cNvSpPr/>
            <p:nvPr/>
          </p:nvSpPr>
          <p:spPr>
            <a:xfrm>
              <a:off x="6786074" y="329647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0" name="椭圆 29">
              <a:extLst>
                <a:ext uri="{FF2B5EF4-FFF2-40B4-BE49-F238E27FC236}">
                  <a16:creationId xmlns:a16="http://schemas.microsoft.com/office/drawing/2014/main" id="{35BADCC9-B6B0-492D-BFC5-F3F43EF68DD8}"/>
                </a:ext>
              </a:extLst>
            </p:cNvPr>
            <p:cNvSpPr/>
            <p:nvPr/>
          </p:nvSpPr>
          <p:spPr>
            <a:xfrm>
              <a:off x="7419671" y="329421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31" name="椭圆 30">
              <a:extLst>
                <a:ext uri="{FF2B5EF4-FFF2-40B4-BE49-F238E27FC236}">
                  <a16:creationId xmlns:a16="http://schemas.microsoft.com/office/drawing/2014/main" id="{858C0257-CC49-4BC5-A648-D38C53F275C6}"/>
                </a:ext>
              </a:extLst>
            </p:cNvPr>
            <p:cNvSpPr/>
            <p:nvPr/>
          </p:nvSpPr>
          <p:spPr>
            <a:xfrm>
              <a:off x="8053267" y="328854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32" name="直接箭头连接符 31">
              <a:extLst>
                <a:ext uri="{FF2B5EF4-FFF2-40B4-BE49-F238E27FC236}">
                  <a16:creationId xmlns:a16="http://schemas.microsoft.com/office/drawing/2014/main" id="{21F21696-5E3F-461C-8D12-6C8FC9C8AC60}"/>
                </a:ext>
              </a:extLst>
            </p:cNvPr>
            <p:cNvCxnSpPr>
              <a:stCxn id="27" idx="3"/>
              <a:endCxn id="28" idx="0"/>
            </p:cNvCxnSpPr>
            <p:nvPr/>
          </p:nvCxnSpPr>
          <p:spPr>
            <a:xfrm flipH="1">
              <a:off x="6315210" y="2749057"/>
              <a:ext cx="827299" cy="539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37F1894-8F97-45FD-B05E-21EBF06E3EE0}"/>
                </a:ext>
              </a:extLst>
            </p:cNvPr>
            <p:cNvCxnSpPr>
              <a:cxnSpLocks/>
              <a:stCxn id="27" idx="3"/>
              <a:endCxn id="29" idx="0"/>
            </p:cNvCxnSpPr>
            <p:nvPr/>
          </p:nvCxnSpPr>
          <p:spPr>
            <a:xfrm flipH="1">
              <a:off x="6948807" y="2749057"/>
              <a:ext cx="193702" cy="547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B93C17A-3E53-4DB6-8FD5-689F530A794F}"/>
                </a:ext>
              </a:extLst>
            </p:cNvPr>
            <p:cNvCxnSpPr>
              <a:cxnSpLocks/>
              <a:stCxn id="27" idx="5"/>
              <a:endCxn id="30" idx="0"/>
            </p:cNvCxnSpPr>
            <p:nvPr/>
          </p:nvCxnSpPr>
          <p:spPr>
            <a:xfrm>
              <a:off x="7372648" y="2749057"/>
              <a:ext cx="209756" cy="545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DE59402-E3C0-4020-9527-A0224BD1DD88}"/>
                </a:ext>
              </a:extLst>
            </p:cNvPr>
            <p:cNvCxnSpPr>
              <a:cxnSpLocks/>
              <a:stCxn id="27" idx="5"/>
              <a:endCxn id="31" idx="0"/>
            </p:cNvCxnSpPr>
            <p:nvPr/>
          </p:nvCxnSpPr>
          <p:spPr>
            <a:xfrm>
              <a:off x="7372648" y="2749057"/>
              <a:ext cx="843352" cy="539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D6B29BA6-E4A9-423A-85EB-2CCA3AC21C2C}"/>
                </a:ext>
              </a:extLst>
            </p:cNvPr>
            <p:cNvSpPr/>
            <p:nvPr/>
          </p:nvSpPr>
          <p:spPr>
            <a:xfrm>
              <a:off x="5835678" y="41346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7" name="椭圆 36">
              <a:extLst>
                <a:ext uri="{FF2B5EF4-FFF2-40B4-BE49-F238E27FC236}">
                  <a16:creationId xmlns:a16="http://schemas.microsoft.com/office/drawing/2014/main" id="{A3F4B4EE-8640-4348-9BAD-15297B075213}"/>
                </a:ext>
              </a:extLst>
            </p:cNvPr>
            <p:cNvSpPr/>
            <p:nvPr/>
          </p:nvSpPr>
          <p:spPr>
            <a:xfrm>
              <a:off x="6469275" y="41426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40" name="直接箭头连接符 39">
              <a:extLst>
                <a:ext uri="{FF2B5EF4-FFF2-40B4-BE49-F238E27FC236}">
                  <a16:creationId xmlns:a16="http://schemas.microsoft.com/office/drawing/2014/main" id="{68F669BF-B857-4418-90D7-64C10115F689}"/>
                </a:ext>
              </a:extLst>
            </p:cNvPr>
            <p:cNvCxnSpPr>
              <a:stCxn id="29" idx="3"/>
              <a:endCxn id="36" idx="0"/>
            </p:cNvCxnSpPr>
            <p:nvPr/>
          </p:nvCxnSpPr>
          <p:spPr>
            <a:xfrm flipH="1">
              <a:off x="5998411" y="3578682"/>
              <a:ext cx="835326" cy="556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5270EF7E-5580-49E3-B33D-EEF054A7BE33}"/>
                </a:ext>
              </a:extLst>
            </p:cNvPr>
            <p:cNvCxnSpPr>
              <a:stCxn id="29" idx="3"/>
              <a:endCxn id="37" idx="0"/>
            </p:cNvCxnSpPr>
            <p:nvPr/>
          </p:nvCxnSpPr>
          <p:spPr>
            <a:xfrm flipH="1">
              <a:off x="6632008" y="3578682"/>
              <a:ext cx="201729" cy="563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E9095AC-357C-48A5-990C-E513D2635A81}"/>
                </a:ext>
              </a:extLst>
            </p:cNvPr>
            <p:cNvSpPr txBox="1"/>
            <p:nvPr/>
          </p:nvSpPr>
          <p:spPr>
            <a:xfrm>
              <a:off x="6140671" y="2923021"/>
              <a:ext cx="418704" cy="369332"/>
            </a:xfrm>
            <a:prstGeom prst="rect">
              <a:avLst/>
            </a:prstGeom>
            <a:noFill/>
          </p:spPr>
          <p:txBody>
            <a:bodyPr wrap="none" rtlCol="0">
              <a:spAutoFit/>
            </a:bodyPr>
            <a:lstStyle/>
            <a:p>
              <a:r>
                <a:rPr lang="en-US" altLang="zh-CN" dirty="0"/>
                <a:t>00</a:t>
              </a:r>
              <a:endParaRPr lang="zh-CN" altLang="en-US" dirty="0"/>
            </a:p>
          </p:txBody>
        </p:sp>
        <p:sp>
          <p:nvSpPr>
            <p:cNvPr id="45" name="文本框 44">
              <a:extLst>
                <a:ext uri="{FF2B5EF4-FFF2-40B4-BE49-F238E27FC236}">
                  <a16:creationId xmlns:a16="http://schemas.microsoft.com/office/drawing/2014/main" id="{2EF6CB53-118B-4649-BD96-ECB427FBAE22}"/>
                </a:ext>
              </a:extLst>
            </p:cNvPr>
            <p:cNvSpPr txBox="1"/>
            <p:nvPr/>
          </p:nvSpPr>
          <p:spPr>
            <a:xfrm>
              <a:off x="6640675" y="2923021"/>
              <a:ext cx="418704" cy="369332"/>
            </a:xfrm>
            <a:prstGeom prst="rect">
              <a:avLst/>
            </a:prstGeom>
            <a:noFill/>
          </p:spPr>
          <p:txBody>
            <a:bodyPr wrap="none" rtlCol="0">
              <a:spAutoFit/>
            </a:bodyPr>
            <a:lstStyle/>
            <a:p>
              <a:r>
                <a:rPr lang="en-US" altLang="zh-CN" dirty="0"/>
                <a:t>01</a:t>
              </a:r>
              <a:endParaRPr lang="zh-CN" altLang="en-US" dirty="0"/>
            </a:p>
          </p:txBody>
        </p:sp>
        <p:sp>
          <p:nvSpPr>
            <p:cNvPr id="46" name="文本框 45">
              <a:extLst>
                <a:ext uri="{FF2B5EF4-FFF2-40B4-BE49-F238E27FC236}">
                  <a16:creationId xmlns:a16="http://schemas.microsoft.com/office/drawing/2014/main" id="{96446771-6CDC-427A-A71F-51BEA7881206}"/>
                </a:ext>
              </a:extLst>
            </p:cNvPr>
            <p:cNvSpPr txBox="1"/>
            <p:nvPr/>
          </p:nvSpPr>
          <p:spPr>
            <a:xfrm>
              <a:off x="7471831" y="2923021"/>
              <a:ext cx="418704" cy="369332"/>
            </a:xfrm>
            <a:prstGeom prst="rect">
              <a:avLst/>
            </a:prstGeom>
            <a:noFill/>
          </p:spPr>
          <p:txBody>
            <a:bodyPr wrap="none" rtlCol="0">
              <a:spAutoFit/>
            </a:bodyPr>
            <a:lstStyle/>
            <a:p>
              <a:r>
                <a:rPr lang="en-US" altLang="zh-CN" dirty="0"/>
                <a:t>10</a:t>
              </a:r>
              <a:endParaRPr lang="zh-CN" altLang="en-US" dirty="0"/>
            </a:p>
          </p:txBody>
        </p:sp>
        <p:sp>
          <p:nvSpPr>
            <p:cNvPr id="47" name="文本框 46">
              <a:extLst>
                <a:ext uri="{FF2B5EF4-FFF2-40B4-BE49-F238E27FC236}">
                  <a16:creationId xmlns:a16="http://schemas.microsoft.com/office/drawing/2014/main" id="{40EA1CD6-993E-4404-9150-51A012ECF21C}"/>
                </a:ext>
              </a:extLst>
            </p:cNvPr>
            <p:cNvSpPr txBox="1"/>
            <p:nvPr/>
          </p:nvSpPr>
          <p:spPr>
            <a:xfrm>
              <a:off x="8000517" y="2923021"/>
              <a:ext cx="418704" cy="369332"/>
            </a:xfrm>
            <a:prstGeom prst="rect">
              <a:avLst/>
            </a:prstGeom>
            <a:noFill/>
          </p:spPr>
          <p:txBody>
            <a:bodyPr wrap="none" rtlCol="0">
              <a:spAutoFit/>
            </a:bodyPr>
            <a:lstStyle/>
            <a:p>
              <a:r>
                <a:rPr lang="en-US" altLang="zh-CN" dirty="0"/>
                <a:t>11</a:t>
              </a:r>
              <a:endParaRPr lang="zh-CN" altLang="en-US" dirty="0"/>
            </a:p>
          </p:txBody>
        </p:sp>
        <p:sp>
          <p:nvSpPr>
            <p:cNvPr id="48" name="文本框 47">
              <a:extLst>
                <a:ext uri="{FF2B5EF4-FFF2-40B4-BE49-F238E27FC236}">
                  <a16:creationId xmlns:a16="http://schemas.microsoft.com/office/drawing/2014/main" id="{75FB9EFB-E885-45B8-BC84-23059466732E}"/>
                </a:ext>
              </a:extLst>
            </p:cNvPr>
            <p:cNvSpPr txBox="1"/>
            <p:nvPr/>
          </p:nvSpPr>
          <p:spPr>
            <a:xfrm>
              <a:off x="5835678" y="3794207"/>
              <a:ext cx="418704" cy="369332"/>
            </a:xfrm>
            <a:prstGeom prst="rect">
              <a:avLst/>
            </a:prstGeom>
            <a:noFill/>
          </p:spPr>
          <p:txBody>
            <a:bodyPr wrap="none" rtlCol="0">
              <a:spAutoFit/>
            </a:bodyPr>
            <a:lstStyle/>
            <a:p>
              <a:r>
                <a:rPr lang="en-US" altLang="zh-CN" dirty="0"/>
                <a:t>00</a:t>
              </a:r>
              <a:endParaRPr lang="zh-CN" altLang="en-US" dirty="0"/>
            </a:p>
          </p:txBody>
        </p:sp>
        <p:sp>
          <p:nvSpPr>
            <p:cNvPr id="49" name="文本框 48">
              <a:extLst>
                <a:ext uri="{FF2B5EF4-FFF2-40B4-BE49-F238E27FC236}">
                  <a16:creationId xmlns:a16="http://schemas.microsoft.com/office/drawing/2014/main" id="{B8BD10B8-54A2-4993-9977-E481496322E5}"/>
                </a:ext>
              </a:extLst>
            </p:cNvPr>
            <p:cNvSpPr txBox="1"/>
            <p:nvPr/>
          </p:nvSpPr>
          <p:spPr>
            <a:xfrm>
              <a:off x="6335682" y="3794207"/>
              <a:ext cx="418704" cy="369332"/>
            </a:xfrm>
            <a:prstGeom prst="rect">
              <a:avLst/>
            </a:prstGeom>
            <a:noFill/>
          </p:spPr>
          <p:txBody>
            <a:bodyPr wrap="none" rtlCol="0">
              <a:spAutoFit/>
            </a:bodyPr>
            <a:lstStyle/>
            <a:p>
              <a:r>
                <a:rPr lang="en-US" altLang="zh-CN" dirty="0"/>
                <a:t>01</a:t>
              </a:r>
              <a:endParaRPr lang="zh-CN" altLang="en-US" dirty="0"/>
            </a:p>
          </p:txBody>
        </p:sp>
      </p:grpSp>
      <p:sp>
        <p:nvSpPr>
          <p:cNvPr id="57" name="箭头: 右 56">
            <a:extLst>
              <a:ext uri="{FF2B5EF4-FFF2-40B4-BE49-F238E27FC236}">
                <a16:creationId xmlns:a16="http://schemas.microsoft.com/office/drawing/2014/main" id="{7F29D5BD-DAE1-4335-BFA7-93D9318EBF29}"/>
              </a:ext>
            </a:extLst>
          </p:cNvPr>
          <p:cNvSpPr/>
          <p:nvPr/>
        </p:nvSpPr>
        <p:spPr>
          <a:xfrm>
            <a:off x="3251745" y="4305296"/>
            <a:ext cx="511527" cy="452329"/>
          </a:xfrm>
          <a:prstGeom prst="rightArrow">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C039EBA5-CD10-42C2-ADF2-769A952A2B1E}"/>
              </a:ext>
            </a:extLst>
          </p:cNvPr>
          <p:cNvSpPr txBox="1"/>
          <p:nvPr/>
        </p:nvSpPr>
        <p:spPr>
          <a:xfrm>
            <a:off x="7052662" y="4248843"/>
            <a:ext cx="1351652" cy="369332"/>
          </a:xfrm>
          <a:prstGeom prst="rect">
            <a:avLst/>
          </a:prstGeom>
          <a:noFill/>
        </p:spPr>
        <p:txBody>
          <a:bodyPr wrap="none" rtlCol="0">
            <a:spAutoFit/>
          </a:bodyPr>
          <a:lstStyle/>
          <a:p>
            <a:r>
              <a:rPr lang="en-US" altLang="zh-CN" dirty="0"/>
              <a:t>IP: 128.0.0.1</a:t>
            </a:r>
            <a:endParaRPr lang="zh-CN" altLang="en-US" dirty="0"/>
          </a:p>
        </p:txBody>
      </p:sp>
      <p:sp>
        <p:nvSpPr>
          <p:cNvPr id="53" name="文本框 52">
            <a:extLst>
              <a:ext uri="{FF2B5EF4-FFF2-40B4-BE49-F238E27FC236}">
                <a16:creationId xmlns:a16="http://schemas.microsoft.com/office/drawing/2014/main" id="{80DAEA93-5F48-4D94-855F-31F8B4B17021}"/>
              </a:ext>
            </a:extLst>
          </p:cNvPr>
          <p:cNvSpPr txBox="1"/>
          <p:nvPr/>
        </p:nvSpPr>
        <p:spPr>
          <a:xfrm>
            <a:off x="7058925" y="4454409"/>
            <a:ext cx="1234633" cy="369332"/>
          </a:xfrm>
          <a:prstGeom prst="rect">
            <a:avLst/>
          </a:prstGeom>
          <a:noFill/>
        </p:spPr>
        <p:txBody>
          <a:bodyPr wrap="none" rtlCol="0">
            <a:spAutoFit/>
          </a:bodyPr>
          <a:lstStyle/>
          <a:p>
            <a:r>
              <a:rPr lang="en-US" altLang="zh-CN" dirty="0"/>
              <a:t>IP: 96.0.0.1</a:t>
            </a:r>
            <a:endParaRPr lang="zh-CN" altLang="en-US" dirty="0"/>
          </a:p>
        </p:txBody>
      </p:sp>
      <p:sp>
        <p:nvSpPr>
          <p:cNvPr id="54" name="箭头: 右 53">
            <a:extLst>
              <a:ext uri="{FF2B5EF4-FFF2-40B4-BE49-F238E27FC236}">
                <a16:creationId xmlns:a16="http://schemas.microsoft.com/office/drawing/2014/main" id="{FD4C6279-9542-465E-8DC9-2A3685721D2B}"/>
              </a:ext>
            </a:extLst>
          </p:cNvPr>
          <p:cNvSpPr/>
          <p:nvPr/>
        </p:nvSpPr>
        <p:spPr>
          <a:xfrm flipH="1">
            <a:off x="6533644" y="4374043"/>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箭头: 右 54">
            <a:extLst>
              <a:ext uri="{FF2B5EF4-FFF2-40B4-BE49-F238E27FC236}">
                <a16:creationId xmlns:a16="http://schemas.microsoft.com/office/drawing/2014/main" id="{66053C30-D190-44CF-A876-30D5490A5CEA}"/>
              </a:ext>
            </a:extLst>
          </p:cNvPr>
          <p:cNvSpPr/>
          <p:nvPr/>
        </p:nvSpPr>
        <p:spPr>
          <a:xfrm flipH="1">
            <a:off x="6533644" y="5232362"/>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文本框 55">
            <a:extLst>
              <a:ext uri="{FF2B5EF4-FFF2-40B4-BE49-F238E27FC236}">
                <a16:creationId xmlns:a16="http://schemas.microsoft.com/office/drawing/2014/main" id="{B733F7B9-6B55-4D19-A6D4-2F904134A652}"/>
              </a:ext>
            </a:extLst>
          </p:cNvPr>
          <p:cNvSpPr txBox="1"/>
          <p:nvPr/>
        </p:nvSpPr>
        <p:spPr>
          <a:xfrm>
            <a:off x="7052662" y="5220187"/>
            <a:ext cx="1234633" cy="369332"/>
          </a:xfrm>
          <a:prstGeom prst="rect">
            <a:avLst/>
          </a:prstGeom>
          <a:noFill/>
        </p:spPr>
        <p:txBody>
          <a:bodyPr wrap="none" rtlCol="0">
            <a:spAutoFit/>
          </a:bodyPr>
          <a:lstStyle/>
          <a:p>
            <a:r>
              <a:rPr lang="en-US" altLang="zh-CN" dirty="0"/>
              <a:t>IP: 64.0.0.1</a:t>
            </a:r>
            <a:endParaRPr lang="zh-CN" altLang="en-US" dirty="0"/>
          </a:p>
        </p:txBody>
      </p:sp>
    </p:spTree>
    <p:extLst>
      <p:ext uri="{BB962C8B-B14F-4D97-AF65-F5344CB8AC3E}">
        <p14:creationId xmlns:p14="http://schemas.microsoft.com/office/powerpoint/2010/main" val="389844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2" grpId="0"/>
      <p:bldP spid="53" grpId="0"/>
      <p:bldP spid="54" grpId="0" animBg="1"/>
      <p:bldP spid="55"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6B0EA-99B8-4F85-A3A2-D8FE8666BD4D}"/>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94F729F-5BAF-4AE9-9E2C-A0C61402355D}"/>
              </a:ext>
            </a:extLst>
          </p:cNvPr>
          <p:cNvSpPr>
            <a:spLocks noGrp="1"/>
          </p:cNvSpPr>
          <p:nvPr>
            <p:ph idx="1"/>
          </p:nvPr>
        </p:nvSpPr>
        <p:spPr>
          <a:xfrm>
            <a:off x="463378" y="1444978"/>
            <a:ext cx="8680622" cy="5034843"/>
          </a:xfrm>
        </p:spPr>
        <p:txBody>
          <a:bodyPr/>
          <a:lstStyle/>
          <a:p>
            <a:r>
              <a:rPr lang="zh-CN" altLang="en-US" dirty="0"/>
              <a:t>实现最基本的前缀树查找</a:t>
            </a:r>
            <a:endParaRPr lang="en-US" altLang="zh-CN" dirty="0"/>
          </a:p>
          <a:p>
            <a:r>
              <a:rPr lang="zh-CN" altLang="en-US" dirty="0"/>
              <a:t>调研并实现某种</a:t>
            </a:r>
            <a:r>
              <a:rPr lang="en-US" altLang="zh-CN" dirty="0"/>
              <a:t>IP</a:t>
            </a:r>
            <a:r>
              <a:rPr lang="zh-CN" altLang="en-US" dirty="0"/>
              <a:t>前缀查找方案</a:t>
            </a:r>
            <a:endParaRPr lang="en-US" altLang="zh-CN" dirty="0"/>
          </a:p>
          <a:p>
            <a:pPr lvl="1"/>
            <a:r>
              <a:rPr lang="zh-CN" altLang="en-US" dirty="0"/>
              <a:t>参考文献：</a:t>
            </a:r>
            <a:r>
              <a:rPr lang="en-US" altLang="zh-CN" dirty="0" err="1"/>
              <a:t>Poptrie</a:t>
            </a:r>
            <a:r>
              <a:rPr lang="en-US" altLang="zh-CN" dirty="0"/>
              <a:t>: A Compressed </a:t>
            </a:r>
            <a:r>
              <a:rPr lang="en-US" altLang="zh-CN" dirty="0" err="1"/>
              <a:t>Trie</a:t>
            </a:r>
            <a:r>
              <a:rPr lang="en-US" altLang="zh-CN" dirty="0"/>
              <a:t> with Population Count for Fast and Scalable Software IP Routing Table Lookup, ACM SIGCOMM, 2015</a:t>
            </a:r>
          </a:p>
          <a:p>
            <a:pPr lvl="1"/>
            <a:r>
              <a:rPr lang="zh-CN" altLang="en-US" dirty="0"/>
              <a:t>不限于上述文献，甚至可以不是前缀树结构</a:t>
            </a:r>
            <a:endParaRPr lang="en-US" altLang="zh-CN" dirty="0"/>
          </a:p>
          <a:p>
            <a:r>
              <a:rPr lang="zh-CN" altLang="en-US" dirty="0"/>
              <a:t>基于</a:t>
            </a:r>
            <a:r>
              <a:rPr lang="en-US" altLang="zh-CN" dirty="0"/>
              <a:t>forwarding-table.txt</a:t>
            </a:r>
            <a:r>
              <a:rPr lang="zh-CN" altLang="en-US" dirty="0"/>
              <a:t>数据集</a:t>
            </a:r>
            <a:r>
              <a:rPr lang="en-US" altLang="zh-CN" dirty="0"/>
              <a:t>(Network, Prefix Length, Port)</a:t>
            </a:r>
          </a:p>
          <a:p>
            <a:pPr lvl="1"/>
            <a:r>
              <a:rPr lang="zh-CN" altLang="en-US" dirty="0"/>
              <a:t>本实验只考虑静态数据集，不考虑表的添加或更新</a:t>
            </a:r>
            <a:endParaRPr lang="en-US" altLang="zh-CN" dirty="0"/>
          </a:p>
          <a:p>
            <a:pPr lvl="1"/>
            <a:r>
              <a:rPr lang="zh-CN" altLang="en-US" dirty="0"/>
              <a:t>以前缀树查找结果为基准，检查所实现的</a:t>
            </a:r>
            <a:r>
              <a:rPr lang="en-US" altLang="zh-CN" dirty="0"/>
              <a:t>IP</a:t>
            </a:r>
            <a:r>
              <a:rPr lang="zh-CN" altLang="en-US" dirty="0"/>
              <a:t>前缀查找是否正确</a:t>
            </a:r>
            <a:endParaRPr lang="en-US" altLang="zh-CN" dirty="0"/>
          </a:p>
          <a:p>
            <a:pPr lvl="2"/>
            <a:r>
              <a:rPr lang="zh-CN" altLang="en-US" dirty="0"/>
              <a:t>可以将</a:t>
            </a:r>
            <a:r>
              <a:rPr lang="en-US" altLang="zh-CN" dirty="0"/>
              <a:t>forwarding-table.txt</a:t>
            </a:r>
            <a:r>
              <a:rPr lang="zh-CN" altLang="en-US" dirty="0"/>
              <a:t>中的</a:t>
            </a:r>
            <a:r>
              <a:rPr lang="en-US" altLang="zh-CN" dirty="0"/>
              <a:t>IP</a:t>
            </a:r>
            <a:r>
              <a:rPr lang="zh-CN" altLang="en-US" dirty="0"/>
              <a:t>地址作为查找的输入</a:t>
            </a:r>
            <a:endParaRPr lang="en-US" altLang="zh-CN" dirty="0"/>
          </a:p>
          <a:p>
            <a:pPr lvl="1"/>
            <a:r>
              <a:rPr lang="zh-CN" altLang="en-US" dirty="0"/>
              <a:t>对比基本前缀树和所实现</a:t>
            </a:r>
            <a:r>
              <a:rPr lang="en-US" altLang="zh-CN" dirty="0"/>
              <a:t>IP</a:t>
            </a:r>
            <a:r>
              <a:rPr lang="zh-CN" altLang="en-US" dirty="0"/>
              <a:t>前缀查找的性能</a:t>
            </a:r>
            <a:endParaRPr lang="en-US" altLang="zh-CN" dirty="0"/>
          </a:p>
          <a:p>
            <a:pPr lvl="2"/>
            <a:r>
              <a:rPr lang="zh-CN" altLang="en-US" dirty="0"/>
              <a:t>内存开销、平均单次查找时间</a:t>
            </a:r>
          </a:p>
        </p:txBody>
      </p:sp>
      <p:sp>
        <p:nvSpPr>
          <p:cNvPr id="4" name="灯片编号占位符 3">
            <a:extLst>
              <a:ext uri="{FF2B5EF4-FFF2-40B4-BE49-F238E27FC236}">
                <a16:creationId xmlns:a16="http://schemas.microsoft.com/office/drawing/2014/main" id="{621E3358-4AFD-423A-99CA-2A1A4B1DFC64}"/>
              </a:ext>
            </a:extLst>
          </p:cNvPr>
          <p:cNvSpPr>
            <a:spLocks noGrp="1"/>
          </p:cNvSpPr>
          <p:nvPr>
            <p:ph type="sldNum" sz="quarter" idx="11"/>
          </p:nvPr>
        </p:nvSpPr>
        <p:spPr/>
        <p:txBody>
          <a:bodyPr/>
          <a:lstStyle/>
          <a:p>
            <a:fld id="{C2EED88A-182A-4877-BD12-0DE2FB9B90B1}" type="slidenum">
              <a:rPr lang="zh-CN" altLang="en-US" smtClean="0"/>
              <a:t>8</a:t>
            </a:fld>
            <a:endParaRPr lang="zh-CN" altLang="en-US"/>
          </a:p>
        </p:txBody>
      </p:sp>
    </p:spTree>
    <p:extLst>
      <p:ext uri="{BB962C8B-B14F-4D97-AF65-F5344CB8AC3E}">
        <p14:creationId xmlns:p14="http://schemas.microsoft.com/office/powerpoint/2010/main" val="407162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B10BA-3C88-45A8-9F34-09399D1F70A4}"/>
              </a:ext>
            </a:extLst>
          </p:cNvPr>
          <p:cNvSpPr>
            <a:spLocks noGrp="1"/>
          </p:cNvSpPr>
          <p:nvPr>
            <p:ph type="title"/>
          </p:nvPr>
        </p:nvSpPr>
        <p:spPr/>
        <p:txBody>
          <a:bodyPr/>
          <a:lstStyle/>
          <a:p>
            <a:r>
              <a:rPr lang="zh-CN" altLang="en-US" dirty="0"/>
              <a:t>注意事项</a:t>
            </a:r>
          </a:p>
        </p:txBody>
      </p:sp>
      <p:sp>
        <p:nvSpPr>
          <p:cNvPr id="3" name="内容占位符 2">
            <a:extLst>
              <a:ext uri="{FF2B5EF4-FFF2-40B4-BE49-F238E27FC236}">
                <a16:creationId xmlns:a16="http://schemas.microsoft.com/office/drawing/2014/main" id="{53986272-F3E6-435E-8AD3-2547A9421A6D}"/>
              </a:ext>
            </a:extLst>
          </p:cNvPr>
          <p:cNvSpPr>
            <a:spLocks noGrp="1"/>
          </p:cNvSpPr>
          <p:nvPr>
            <p:ph idx="1"/>
          </p:nvPr>
        </p:nvSpPr>
        <p:spPr/>
        <p:txBody>
          <a:bodyPr/>
          <a:lstStyle/>
          <a:p>
            <a:r>
              <a:rPr lang="zh-CN" altLang="en-US" dirty="0"/>
              <a:t>由于</a:t>
            </a:r>
            <a:r>
              <a:rPr lang="en-US" altLang="zh-CN" dirty="0"/>
              <a:t>CIDR</a:t>
            </a:r>
            <a:r>
              <a:rPr lang="zh-CN" altLang="en-US" dirty="0"/>
              <a:t>机制，将数据集中的</a:t>
            </a:r>
            <a:r>
              <a:rPr lang="en-US" altLang="zh-CN" dirty="0"/>
              <a:t>IP</a:t>
            </a:r>
            <a:r>
              <a:rPr lang="zh-CN" altLang="en-US" dirty="0"/>
              <a:t>输入查询，所得结果不一定等于该条目中的端口</a:t>
            </a:r>
            <a:endParaRPr lang="en-US" altLang="zh-CN" dirty="0"/>
          </a:p>
          <a:p>
            <a:pPr lvl="1"/>
            <a:r>
              <a:rPr lang="zh-CN" altLang="en-US" dirty="0"/>
              <a:t>例如，如果存在如下两个条目：</a:t>
            </a:r>
            <a:endParaRPr lang="en-US" altLang="zh-CN" dirty="0"/>
          </a:p>
          <a:p>
            <a:pPr lvl="2"/>
            <a:r>
              <a:rPr lang="en-US" altLang="zh-CN" dirty="0"/>
              <a:t>128.0.0.0, 1, 3;       128.0.0.0, 2, 4;</a:t>
            </a:r>
          </a:p>
          <a:p>
            <a:pPr lvl="1"/>
            <a:r>
              <a:rPr lang="zh-CN" altLang="en-US" dirty="0"/>
              <a:t>输入</a:t>
            </a:r>
            <a:r>
              <a:rPr lang="en-US" altLang="zh-CN" dirty="0"/>
              <a:t>IP</a:t>
            </a:r>
            <a:r>
              <a:rPr lang="zh-CN" altLang="en-US" dirty="0"/>
              <a:t>地址</a:t>
            </a:r>
            <a:r>
              <a:rPr lang="en-US" altLang="zh-CN" dirty="0"/>
              <a:t>128.0.0.0</a:t>
            </a:r>
            <a:r>
              <a:rPr lang="zh-CN" altLang="en-US" dirty="0"/>
              <a:t>进行查询，返回端口值应为</a:t>
            </a:r>
            <a:r>
              <a:rPr lang="en-US" altLang="zh-CN" dirty="0"/>
              <a:t>4</a:t>
            </a:r>
          </a:p>
          <a:p>
            <a:r>
              <a:rPr lang="zh-CN" altLang="en-US" dirty="0"/>
              <a:t>数据集中存在重叠冲突的情况，所构造的查询数据结构应该能够处理这种问题</a:t>
            </a:r>
            <a:endParaRPr lang="en-US" altLang="zh-CN" dirty="0"/>
          </a:p>
          <a:p>
            <a:pPr lvl="1"/>
            <a:r>
              <a:rPr lang="zh-CN" altLang="en-US" dirty="0"/>
              <a:t>例如，数据集中存在类似条目：</a:t>
            </a:r>
            <a:endParaRPr lang="en-US" altLang="zh-CN" dirty="0"/>
          </a:p>
          <a:p>
            <a:pPr lvl="2"/>
            <a:r>
              <a:rPr lang="en-US" altLang="zh-CN" dirty="0"/>
              <a:t>128.0.0.0,  1,  3;       128.0.0.0, 2, 4;       192.0.0.0, 2, 5;</a:t>
            </a:r>
          </a:p>
          <a:p>
            <a:pPr lvl="1"/>
            <a:r>
              <a:rPr lang="zh-CN" altLang="en-US" dirty="0"/>
              <a:t>即第一个条目中的网络对应于后两个条目中的网络，但后两个条目的转出端口与第一个的端口完全不同</a:t>
            </a:r>
          </a:p>
        </p:txBody>
      </p:sp>
      <p:sp>
        <p:nvSpPr>
          <p:cNvPr id="4" name="灯片编号占位符 3">
            <a:extLst>
              <a:ext uri="{FF2B5EF4-FFF2-40B4-BE49-F238E27FC236}">
                <a16:creationId xmlns:a16="http://schemas.microsoft.com/office/drawing/2014/main" id="{FB541BDB-135F-4B52-929D-484927C6DA76}"/>
              </a:ext>
            </a:extLst>
          </p:cNvPr>
          <p:cNvSpPr>
            <a:spLocks noGrp="1"/>
          </p:cNvSpPr>
          <p:nvPr>
            <p:ph type="sldNum" sz="quarter" idx="11"/>
          </p:nvPr>
        </p:nvSpPr>
        <p:spPr/>
        <p:txBody>
          <a:bodyPr/>
          <a:lstStyle/>
          <a:p>
            <a:fld id="{C2EED88A-182A-4877-BD12-0DE2FB9B90B1}" type="slidenum">
              <a:rPr lang="zh-CN" altLang="en-US" smtClean="0"/>
              <a:t>9</a:t>
            </a:fld>
            <a:endParaRPr lang="zh-CN" altLang="en-US"/>
          </a:p>
        </p:txBody>
      </p:sp>
    </p:spTree>
    <p:extLst>
      <p:ext uri="{BB962C8B-B14F-4D97-AF65-F5344CB8AC3E}">
        <p14:creationId xmlns:p14="http://schemas.microsoft.com/office/powerpoint/2010/main" val="1249021630"/>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程说明.pptx" id="{B9ADF701-FE58-4069-9A01-30DDDCE0387D}" vid="{4D9EAFEB-2A80-4F7C-87E5-D06D9FD037E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说明.pptx" id="{B9ADF701-FE58-4069-9A01-30DDDCE0387D}" vid="{42EE4706-34F4-4854-9D48-225527D7AD8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16546</TotalTime>
  <Words>865</Words>
  <Application>Microsoft Office PowerPoint</Application>
  <PresentationFormat>全屏显示(4:3)</PresentationFormat>
  <Paragraphs>145</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黑体</vt:lpstr>
      <vt:lpstr>Arial</vt:lpstr>
      <vt:lpstr>Arial Black</vt:lpstr>
      <vt:lpstr>Calibri</vt:lpstr>
      <vt:lpstr>Courier New</vt:lpstr>
      <vt:lpstr>Times New Roman</vt:lpstr>
      <vt:lpstr>Wingdings</vt:lpstr>
      <vt:lpstr>Pixel</vt:lpstr>
      <vt:lpstr>自定义设计方案</vt:lpstr>
      <vt:lpstr>高效IP路由查找实验</vt:lpstr>
      <vt:lpstr>IP路由查找效率</vt:lpstr>
      <vt:lpstr>IP路由查找机制</vt:lpstr>
      <vt:lpstr>基于前缀树的IP查找</vt:lpstr>
      <vt:lpstr>前缀树优化</vt:lpstr>
      <vt:lpstr>前缀树优化举例一</vt:lpstr>
      <vt:lpstr>前缀树优化举例二</vt:lpstr>
      <vt:lpstr>实验内容</vt:lpstr>
      <vt:lpstr>注意事项</vt:lpstr>
      <vt:lpstr>性能评估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小黑的小白的 小黑</cp:lastModifiedBy>
  <cp:revision>1969</cp:revision>
  <dcterms:created xsi:type="dcterms:W3CDTF">2017-02-15T05:09:36Z</dcterms:created>
  <dcterms:modified xsi:type="dcterms:W3CDTF">2020-05-31T08:09:13Z</dcterms:modified>
</cp:coreProperties>
</file>