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6"/>
  </p:notesMasterIdLst>
  <p:sldIdLst>
    <p:sldId id="256" r:id="rId3"/>
    <p:sldId id="281" r:id="rId4"/>
    <p:sldId id="283" r:id="rId5"/>
    <p:sldId id="290" r:id="rId6"/>
    <p:sldId id="295" r:id="rId7"/>
    <p:sldId id="291" r:id="rId8"/>
    <p:sldId id="292" r:id="rId9"/>
    <p:sldId id="296" r:id="rId10"/>
    <p:sldId id="297" r:id="rId11"/>
    <p:sldId id="294" r:id="rId12"/>
    <p:sldId id="293" r:id="rId13"/>
    <p:sldId id="289" r:id="rId14"/>
    <p:sldId id="298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C42B024-5224-4C99-817D-D9374820C780}">
          <p14:sldIdLst>
            <p14:sldId id="256"/>
            <p14:sldId id="281"/>
            <p14:sldId id="283"/>
            <p14:sldId id="290"/>
            <p14:sldId id="295"/>
            <p14:sldId id="291"/>
            <p14:sldId id="292"/>
            <p14:sldId id="296"/>
            <p14:sldId id="297"/>
            <p14:sldId id="294"/>
            <p14:sldId id="293"/>
            <p14:sldId id="289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FF"/>
    <a:srgbClr val="FFFF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83108" autoAdjust="0"/>
  </p:normalViewPr>
  <p:slideViewPr>
    <p:cSldViewPr snapToGrid="0">
      <p:cViewPr varScale="1">
        <p:scale>
          <a:sx n="70" d="100"/>
          <a:sy n="70" d="100"/>
        </p:scale>
        <p:origin x="1754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  <a:t>2020-6-30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37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271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211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5184559" y="45156"/>
            <a:ext cx="39594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2020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年春季学期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61ECD6A-52B7-43BE-A9D0-06EE4E4B4506}" type="datetime1">
              <a:rPr lang="zh-CN" altLang="en-US" smtClean="0"/>
              <a:t>2020-6-30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76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B369C8-F72B-4044-AF51-7150E003633A}" type="datetime1">
              <a:rPr lang="zh-CN" altLang="en-US" smtClean="0"/>
              <a:t>2020-6-30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7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AB7678-32FB-4D06-96CB-77629704C67B}" type="datetime1">
              <a:rPr lang="zh-CN" altLang="en-US" smtClean="0"/>
              <a:t>2020-6-30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162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7525-0013-460F-A369-274E49BF4F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2020-6-30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201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1134-2F2B-46AC-9884-AD3D99EE87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2020-6-30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048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E49C-AC47-4765-AD82-011819BA140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2020-6-30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727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7C1A-CEC2-4AD0-9F25-534562C9233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2020-6-30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46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E2607-CE75-4CEF-A6D9-4C9DACF9D88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2020-6-30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493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E8A0-7009-4D59-9379-ABBC9C88982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2020-6-30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97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6E68-2B5A-4BF8-9AE5-CF6DD760E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2020-6-30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3496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7412-EA60-4E00-AF44-6EE3808F814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2020-6-30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9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DD130E-02E2-4860-97DE-85074182A3E5}" type="datetime1">
              <a:rPr lang="zh-CN" altLang="en-US" smtClean="0"/>
              <a:t>2020-6-30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764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CFAFA-1EB2-4ABB-A1A9-FFA66A5CE9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2020-6-30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517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A2665-377F-4BC8-A8AF-528FF0B652A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2020-6-30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1969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F40F-8903-419F-A08D-1E25DB3B93D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2020-6-30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573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652C-7574-46EC-9BE1-2D708E3A41E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2020-6-30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00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FC4057-9817-42B6-A3E4-070F0EE8EB39}" type="datetime1">
              <a:rPr lang="zh-CN" altLang="en-US" smtClean="0"/>
              <a:t>2020-6-30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6A8CCA-D8A2-4113-99A8-0924A897EFA9}" type="datetime1">
              <a:rPr lang="zh-CN" altLang="en-US" smtClean="0"/>
              <a:t>2020-6-30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07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99316B-E89A-4989-8E48-4A0AFC4A5E6C}" type="datetime1">
              <a:rPr lang="zh-CN" altLang="en-US" smtClean="0"/>
              <a:t>2020-6-30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61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77445A-6781-4418-9E83-B23264099F33}" type="datetime1">
              <a:rPr lang="zh-CN" altLang="en-US" smtClean="0"/>
              <a:t>2020-6-30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32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56BCE6-F5B3-4EF8-8192-8489C985466F}" type="datetime1">
              <a:rPr lang="zh-CN" altLang="en-US" smtClean="0"/>
              <a:t>2020-6-30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7F1911-0690-4A60-ADE1-9140CF6C7C3B}" type="datetime1">
              <a:rPr lang="zh-CN" altLang="en-US" smtClean="0"/>
              <a:t>2020-6-30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68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377B8-0DB6-4EB6-A201-F6D4B2B6F26D}" type="datetime1">
              <a:rPr lang="zh-CN" altLang="en-US" smtClean="0"/>
              <a:t>2020-6-30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56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6A4FB57C-D228-4D7F-B9DA-6F7DB299B99E}" type="datetime1">
              <a:rPr lang="zh-CN" altLang="en-US" smtClean="0"/>
              <a:t>2020-6-30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5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62D79F2-171C-4476-9409-FB6DA808743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2020-6-30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5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网络传输</a:t>
            </a:r>
            <a:r>
              <a:rPr lang="zh-CN" altLang="en-US"/>
              <a:t>机制实验四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8989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2C4DE-0AE3-4289-ACFD-48096136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快重传</a:t>
            </a:r>
            <a:r>
              <a:rPr lang="en-US" altLang="zh-CN" dirty="0"/>
              <a:t>&amp;</a:t>
            </a:r>
            <a:r>
              <a:rPr lang="zh-CN" altLang="en-US" dirty="0"/>
              <a:t>快恢复示意图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877FBE-39A1-4581-9892-5B1C89AF54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10</a:t>
            </a:fld>
            <a:endParaRPr lang="zh-CN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37D18A3-20BC-48F3-B57D-9CF5007D5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907179"/>
              </p:ext>
            </p:extLst>
          </p:nvPr>
        </p:nvGraphicFramePr>
        <p:xfrm>
          <a:off x="3364230" y="2367310"/>
          <a:ext cx="4465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65">
                  <a:extLst>
                    <a:ext uri="{9D8B030D-6E8A-4147-A177-3AD203B41FA5}">
                      <a16:colId xmlns:a16="http://schemas.microsoft.com/office/drawing/2014/main" val="3130135531"/>
                    </a:ext>
                  </a:extLst>
                </a:gridCol>
                <a:gridCol w="558165">
                  <a:extLst>
                    <a:ext uri="{9D8B030D-6E8A-4147-A177-3AD203B41FA5}">
                      <a16:colId xmlns:a16="http://schemas.microsoft.com/office/drawing/2014/main" val="3883855464"/>
                    </a:ext>
                  </a:extLst>
                </a:gridCol>
                <a:gridCol w="558165">
                  <a:extLst>
                    <a:ext uri="{9D8B030D-6E8A-4147-A177-3AD203B41FA5}">
                      <a16:colId xmlns:a16="http://schemas.microsoft.com/office/drawing/2014/main" val="4126272368"/>
                    </a:ext>
                  </a:extLst>
                </a:gridCol>
                <a:gridCol w="558165">
                  <a:extLst>
                    <a:ext uri="{9D8B030D-6E8A-4147-A177-3AD203B41FA5}">
                      <a16:colId xmlns:a16="http://schemas.microsoft.com/office/drawing/2014/main" val="2971679642"/>
                    </a:ext>
                  </a:extLst>
                </a:gridCol>
                <a:gridCol w="558165">
                  <a:extLst>
                    <a:ext uri="{9D8B030D-6E8A-4147-A177-3AD203B41FA5}">
                      <a16:colId xmlns:a16="http://schemas.microsoft.com/office/drawing/2014/main" val="41354794"/>
                    </a:ext>
                  </a:extLst>
                </a:gridCol>
                <a:gridCol w="558165">
                  <a:extLst>
                    <a:ext uri="{9D8B030D-6E8A-4147-A177-3AD203B41FA5}">
                      <a16:colId xmlns:a16="http://schemas.microsoft.com/office/drawing/2014/main" val="3934775067"/>
                    </a:ext>
                  </a:extLst>
                </a:gridCol>
                <a:gridCol w="558165">
                  <a:extLst>
                    <a:ext uri="{9D8B030D-6E8A-4147-A177-3AD203B41FA5}">
                      <a16:colId xmlns:a16="http://schemas.microsoft.com/office/drawing/2014/main" val="2544899039"/>
                    </a:ext>
                  </a:extLst>
                </a:gridCol>
                <a:gridCol w="558165">
                  <a:extLst>
                    <a:ext uri="{9D8B030D-6E8A-4147-A177-3AD203B41FA5}">
                      <a16:colId xmlns:a16="http://schemas.microsoft.com/office/drawing/2014/main" val="1919747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893688"/>
                  </a:ext>
                </a:extLst>
              </a:tr>
            </a:tbl>
          </a:graphicData>
        </a:graphic>
      </p:graphicFrame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3097634-C815-4CF7-89B4-64C98837BC85}"/>
              </a:ext>
            </a:extLst>
          </p:cNvPr>
          <p:cNvCxnSpPr/>
          <p:nvPr/>
        </p:nvCxnSpPr>
        <p:spPr>
          <a:xfrm flipH="1">
            <a:off x="3869055" y="1914525"/>
            <a:ext cx="1085850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3371E68-E7C4-4FDD-A7D2-0EE93EF79C88}"/>
              </a:ext>
            </a:extLst>
          </p:cNvPr>
          <p:cNvCxnSpPr/>
          <p:nvPr/>
        </p:nvCxnSpPr>
        <p:spPr>
          <a:xfrm>
            <a:off x="4966335" y="1910759"/>
            <a:ext cx="942975" cy="365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2BFE9679-709F-4C43-BE6E-2E7FD54ECD02}"/>
              </a:ext>
            </a:extLst>
          </p:cNvPr>
          <p:cNvSpPr txBox="1"/>
          <p:nvPr/>
        </p:nvSpPr>
        <p:spPr>
          <a:xfrm>
            <a:off x="4349115" y="1508760"/>
            <a:ext cx="1246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Packet Loss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F769DE5-EA57-4440-96F4-18050E3C0E54}"/>
              </a:ext>
            </a:extLst>
          </p:cNvPr>
          <p:cNvSpPr txBox="1"/>
          <p:nvPr/>
        </p:nvSpPr>
        <p:spPr>
          <a:xfrm>
            <a:off x="760095" y="2367310"/>
            <a:ext cx="238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cwnd = 8, ssthresh = 10</a:t>
            </a:r>
            <a:endParaRPr lang="zh-CN" altLang="en-US" dirty="0"/>
          </a:p>
        </p:txBody>
      </p: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E3FF64B1-AAB9-4DFA-BCA7-EC6530565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142240"/>
              </p:ext>
            </p:extLst>
          </p:nvPr>
        </p:nvGraphicFramePr>
        <p:xfrm>
          <a:off x="1268730" y="3080384"/>
          <a:ext cx="7395210" cy="3589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7019">
                  <a:extLst>
                    <a:ext uri="{9D8B030D-6E8A-4147-A177-3AD203B41FA5}">
                      <a16:colId xmlns:a16="http://schemas.microsoft.com/office/drawing/2014/main" val="640594073"/>
                    </a:ext>
                  </a:extLst>
                </a:gridCol>
                <a:gridCol w="4578191">
                  <a:extLst>
                    <a:ext uri="{9D8B030D-6E8A-4147-A177-3AD203B41FA5}">
                      <a16:colId xmlns:a16="http://schemas.microsoft.com/office/drawing/2014/main" val="2853328131"/>
                    </a:ext>
                  </a:extLst>
                </a:gridCol>
              </a:tblGrid>
              <a:tr h="46005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Event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Action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7998174"/>
                  </a:ext>
                </a:extLst>
              </a:tr>
              <a:tr h="46005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Receive 3 pkts (ACK = 1)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cwnd &lt;- ssthresh &lt;- 4, </a:t>
                      </a:r>
                      <a:r>
                        <a:rPr lang="en-US" altLang="zh-CN" dirty="0" err="1"/>
                        <a:t>retrans</a:t>
                      </a:r>
                      <a:r>
                        <a:rPr lang="en-US" altLang="zh-CN" dirty="0"/>
                        <a:t> pkt 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9517781"/>
                  </a:ext>
                </a:extLst>
              </a:tr>
              <a:tr h="46005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Receive 1 pkt (ACK = 1)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cwnd = inflight = 4, do nothing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9818513"/>
                  </a:ext>
                </a:extLst>
              </a:tr>
              <a:tr h="46005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Receive 2 pkts (ACK = 1)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It’s </a:t>
                      </a:r>
                      <a:r>
                        <a:rPr lang="en-US" altLang="zh-CN" dirty="0" err="1"/>
                        <a:t>dupack</a:t>
                      </a:r>
                      <a:r>
                        <a:rPr lang="en-US" altLang="zh-CN" dirty="0"/>
                        <a:t>, send pkt 9, 10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7160216"/>
                  </a:ext>
                </a:extLst>
              </a:tr>
              <a:tr h="46005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Receive 1 pkt (ACK = 5)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It’s Partial ACK, </a:t>
                      </a:r>
                      <a:r>
                        <a:rPr lang="en-US" altLang="zh-CN" dirty="0" err="1"/>
                        <a:t>retrans</a:t>
                      </a:r>
                      <a:r>
                        <a:rPr lang="en-US" altLang="zh-CN" dirty="0"/>
                        <a:t> pkt 5;</a:t>
                      </a:r>
                    </a:p>
                    <a:p>
                      <a:pPr algn="ctr"/>
                      <a:r>
                        <a:rPr lang="en-US" altLang="zh-CN" dirty="0"/>
                        <a:t>inflight &lt; cwnd, send pkt 11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3052774"/>
                  </a:ext>
                </a:extLst>
              </a:tr>
              <a:tr h="46005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Receive 2 pkts (ACK = 5)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It’s </a:t>
                      </a:r>
                      <a:r>
                        <a:rPr lang="en-US" altLang="zh-CN" dirty="0" err="1"/>
                        <a:t>dupack</a:t>
                      </a:r>
                      <a:r>
                        <a:rPr lang="en-US" altLang="zh-CN" dirty="0"/>
                        <a:t>, send pkt 12, 13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2283348"/>
                  </a:ext>
                </a:extLst>
              </a:tr>
              <a:tr h="64865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Receive 4 pkts (ACK= 11, 12, 13, 14)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It’s Full ACK, exit FR, send pkt 14, 15, 16, 17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038796"/>
                  </a:ext>
                </a:extLst>
              </a:tr>
            </a:tbl>
          </a:graphicData>
        </a:graphic>
      </p:graphicFrame>
      <p:sp>
        <p:nvSpPr>
          <p:cNvPr id="3" name="左大括号 2">
            <a:extLst>
              <a:ext uri="{FF2B5EF4-FFF2-40B4-BE49-F238E27FC236}">
                <a16:creationId xmlns:a16="http://schemas.microsoft.com/office/drawing/2014/main" id="{008CF860-2E62-4427-9DBA-EAC9F6739D46}"/>
              </a:ext>
            </a:extLst>
          </p:cNvPr>
          <p:cNvSpPr/>
          <p:nvPr/>
        </p:nvSpPr>
        <p:spPr>
          <a:xfrm>
            <a:off x="857250" y="3554730"/>
            <a:ext cx="348615" cy="133730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213D4FFA-4449-4F4B-9965-7C4D754470CC}"/>
              </a:ext>
            </a:extLst>
          </p:cNvPr>
          <p:cNvSpPr/>
          <p:nvPr/>
        </p:nvSpPr>
        <p:spPr>
          <a:xfrm>
            <a:off x="857249" y="4893946"/>
            <a:ext cx="348615" cy="111251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DEDB9363-25A0-4F00-B0C0-25A7972FC63C}"/>
              </a:ext>
            </a:extLst>
          </p:cNvPr>
          <p:cNvSpPr/>
          <p:nvPr/>
        </p:nvSpPr>
        <p:spPr>
          <a:xfrm>
            <a:off x="855342" y="6006465"/>
            <a:ext cx="348615" cy="61722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6603A7E-2D34-405E-BDEE-C4DB56786FFF}"/>
              </a:ext>
            </a:extLst>
          </p:cNvPr>
          <p:cNvSpPr txBox="1"/>
          <p:nvPr/>
        </p:nvSpPr>
        <p:spPr>
          <a:xfrm>
            <a:off x="9448" y="4035860"/>
            <a:ext cx="815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en-US" altLang="zh-CN" baseline="30000" dirty="0"/>
              <a:t>st</a:t>
            </a:r>
            <a:r>
              <a:rPr lang="zh-CN" altLang="en-US" dirty="0"/>
              <a:t> </a:t>
            </a:r>
            <a:r>
              <a:rPr lang="en-US" altLang="zh-CN" dirty="0"/>
              <a:t>RTT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F90DA96-FA22-41C4-8260-52170C4A7D9B}"/>
              </a:ext>
            </a:extLst>
          </p:cNvPr>
          <p:cNvSpPr txBox="1"/>
          <p:nvPr/>
        </p:nvSpPr>
        <p:spPr>
          <a:xfrm>
            <a:off x="0" y="5235780"/>
            <a:ext cx="865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baseline="30000" dirty="0"/>
              <a:t>nd</a:t>
            </a:r>
            <a:r>
              <a:rPr lang="en-US" altLang="zh-CN" dirty="0"/>
              <a:t> RTT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BE11CF9-705C-4133-B2B2-E7490E71CEB5}"/>
              </a:ext>
            </a:extLst>
          </p:cNvPr>
          <p:cNvSpPr txBox="1"/>
          <p:nvPr/>
        </p:nvSpPr>
        <p:spPr>
          <a:xfrm>
            <a:off x="11058" y="6110407"/>
            <a:ext cx="83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RTT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8993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55D4B2-6A93-42E1-8322-683DD3570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拥塞控制机制实现注意事项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2B88DA-C422-4D59-907D-AAF07B328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RFC</a:t>
            </a:r>
            <a:r>
              <a:rPr lang="zh-CN" altLang="en-US" dirty="0"/>
              <a:t>中</a:t>
            </a:r>
            <a:r>
              <a:rPr lang="en-US" altLang="zh-CN" dirty="0"/>
              <a:t>cwnd</a:t>
            </a:r>
            <a:r>
              <a:rPr lang="zh-CN" altLang="en-US" dirty="0"/>
              <a:t>的单位为字节数，</a:t>
            </a:r>
            <a:r>
              <a:rPr lang="en-US" altLang="zh-CN" dirty="0"/>
              <a:t>Linux</a:t>
            </a:r>
            <a:r>
              <a:rPr lang="zh-CN" altLang="en-US" dirty="0"/>
              <a:t>协议栈实现中的单位为数据包个数，我们遵从</a:t>
            </a:r>
            <a:r>
              <a:rPr lang="en-US" altLang="zh-CN" dirty="0"/>
              <a:t>Linux</a:t>
            </a:r>
            <a:r>
              <a:rPr lang="zh-CN" altLang="en-US" dirty="0"/>
              <a:t>协议栈实现</a:t>
            </a:r>
            <a:endParaRPr lang="en-US" altLang="zh-CN" dirty="0"/>
          </a:p>
          <a:p>
            <a:pPr lvl="1"/>
            <a:r>
              <a:rPr lang="zh-CN" altLang="en-US" dirty="0"/>
              <a:t>注意：接收窗口单位为字节，在发送数据包时需要转成包个数</a:t>
            </a:r>
            <a:endParaRPr lang="en-US" altLang="zh-CN" dirty="0"/>
          </a:p>
          <a:p>
            <a:r>
              <a:rPr lang="zh-CN" altLang="en-US" dirty="0"/>
              <a:t>窗口大小减半</a:t>
            </a:r>
            <a:endParaRPr lang="en-US" altLang="zh-CN" dirty="0"/>
          </a:p>
          <a:p>
            <a:pPr lvl="1"/>
            <a:r>
              <a:rPr lang="zh-CN" altLang="en-US" dirty="0"/>
              <a:t>如果</a:t>
            </a:r>
            <a:r>
              <a:rPr lang="en-US" altLang="zh-CN" dirty="0"/>
              <a:t>cwnd</a:t>
            </a:r>
            <a:r>
              <a:rPr lang="zh-CN" altLang="en-US" dirty="0"/>
              <a:t>立即减半，</a:t>
            </a:r>
            <a:r>
              <a:rPr lang="en-US" altLang="zh-CN" dirty="0"/>
              <a:t>cwnd &lt; inflight</a:t>
            </a:r>
            <a:r>
              <a:rPr lang="zh-CN" altLang="en-US" dirty="0"/>
              <a:t>，一段时间内不能发送任何包</a:t>
            </a:r>
            <a:endParaRPr lang="en-US" altLang="zh-CN" dirty="0"/>
          </a:p>
          <a:p>
            <a:pPr lvl="1"/>
            <a:r>
              <a:rPr lang="zh-CN" altLang="en-US" dirty="0"/>
              <a:t>可以每收到两个</a:t>
            </a:r>
            <a:r>
              <a:rPr lang="en-US" altLang="zh-CN" dirty="0"/>
              <a:t>ACK</a:t>
            </a:r>
            <a:r>
              <a:rPr lang="zh-CN" altLang="en-US" dirty="0"/>
              <a:t>，</a:t>
            </a:r>
            <a:r>
              <a:rPr lang="en-US" altLang="zh-CN" dirty="0"/>
              <a:t>cwnd</a:t>
            </a:r>
            <a:r>
              <a:rPr lang="zh-CN" altLang="en-US" dirty="0"/>
              <a:t>减</a:t>
            </a:r>
            <a:r>
              <a:rPr lang="en-US" altLang="zh-CN" dirty="0"/>
              <a:t>1MSS</a:t>
            </a:r>
            <a:r>
              <a:rPr lang="zh-CN" altLang="en-US" dirty="0"/>
              <a:t>，在一个</a:t>
            </a:r>
            <a:r>
              <a:rPr lang="en-US" altLang="zh-CN" dirty="0"/>
              <a:t>RTT</a:t>
            </a:r>
            <a:r>
              <a:rPr lang="zh-CN" altLang="en-US" dirty="0"/>
              <a:t>内窗口能减半，需要添加新的变量（计数器）</a:t>
            </a:r>
            <a:endParaRPr lang="en-US" altLang="zh-CN" dirty="0"/>
          </a:p>
          <a:p>
            <a:r>
              <a:rPr lang="zh-CN" altLang="en-US" dirty="0"/>
              <a:t>拥塞避免阶段的窗口增加</a:t>
            </a:r>
            <a:endParaRPr lang="en-US" altLang="zh-CN" dirty="0"/>
          </a:p>
          <a:p>
            <a:pPr lvl="1"/>
            <a:r>
              <a:rPr lang="zh-CN" altLang="en-US" dirty="0"/>
              <a:t>在拥塞避免阶段，每个</a:t>
            </a:r>
            <a:r>
              <a:rPr lang="en-US" altLang="zh-CN" dirty="0"/>
              <a:t>RTT</a:t>
            </a:r>
            <a:r>
              <a:rPr lang="zh-CN" altLang="en-US" dirty="0"/>
              <a:t>窗口增加</a:t>
            </a:r>
            <a:r>
              <a:rPr lang="en-US" altLang="zh-CN" dirty="0"/>
              <a:t>1MSS</a:t>
            </a:r>
            <a:r>
              <a:rPr lang="zh-CN" altLang="en-US" dirty="0"/>
              <a:t>，也可以利用类似上面的计数器实现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F98A85-1416-4656-BF55-B944B7228C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703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178A8-6C25-42AF-B50D-E326F37CD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44BAE5-11A7-43F2-954B-41AAF2434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4978"/>
            <a:ext cx="8619482" cy="5034843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执行</a:t>
            </a:r>
            <a:r>
              <a:rPr lang="en-US" altLang="zh-CN" dirty="0"/>
              <a:t>create_randfile.sh</a:t>
            </a:r>
            <a:r>
              <a:rPr lang="zh-CN" altLang="en-US" dirty="0"/>
              <a:t>，生成待传输数据文件</a:t>
            </a:r>
            <a:r>
              <a:rPr lang="en-US" altLang="zh-CN" dirty="0"/>
              <a:t>client-input.dat</a:t>
            </a:r>
          </a:p>
          <a:p>
            <a:r>
              <a:rPr lang="zh-CN" altLang="en-US" dirty="0"/>
              <a:t>运行给定网络拓扑</a:t>
            </a:r>
            <a:r>
              <a:rPr lang="en-US" altLang="zh-CN" dirty="0"/>
              <a:t>(tcp_topo_loss.py)</a:t>
            </a:r>
          </a:p>
          <a:p>
            <a:r>
              <a:rPr lang="zh-CN" altLang="en-US" dirty="0"/>
              <a:t>在节点</a:t>
            </a:r>
            <a:r>
              <a:rPr lang="en-US" altLang="zh-CN" dirty="0"/>
              <a:t>h1</a:t>
            </a:r>
            <a:r>
              <a:rPr lang="zh-CN" altLang="en-US" dirty="0"/>
              <a:t>上执行</a:t>
            </a:r>
            <a:r>
              <a:rPr lang="en-US" altLang="zh-CN" dirty="0"/>
              <a:t>TCP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执行脚本</a:t>
            </a:r>
            <a:r>
              <a:rPr lang="en-US" altLang="zh-CN" dirty="0"/>
              <a:t>(disable_offloading.sh ,</a:t>
            </a:r>
            <a:r>
              <a:rPr lang="zh-CN" altLang="en-US" dirty="0"/>
              <a:t> </a:t>
            </a:r>
            <a:r>
              <a:rPr lang="en-US" altLang="zh-CN" dirty="0"/>
              <a:t>disable_tcp_rst.sh)</a:t>
            </a:r>
            <a:r>
              <a:rPr lang="zh-CN" altLang="en-US" dirty="0"/>
              <a:t>，禁止协议栈的相应功能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h1</a:t>
            </a:r>
            <a:r>
              <a:rPr lang="zh-CN" altLang="en-US" dirty="0"/>
              <a:t>上运行</a:t>
            </a:r>
            <a:r>
              <a:rPr lang="en-US" altLang="zh-CN" dirty="0"/>
              <a:t>TCP</a:t>
            </a:r>
            <a:r>
              <a:rPr lang="zh-CN" altLang="en-US" dirty="0"/>
              <a:t>协议栈的服务器模式  </a:t>
            </a:r>
            <a:r>
              <a:rPr lang="en-US" altLang="zh-CN" dirty="0"/>
              <a:t>(./</a:t>
            </a:r>
            <a:r>
              <a:rPr lang="en-US" altLang="zh-CN" dirty="0" err="1"/>
              <a:t>tcp_stack</a:t>
            </a:r>
            <a:r>
              <a:rPr lang="en-US" altLang="zh-CN" dirty="0"/>
              <a:t> server 10001)</a:t>
            </a:r>
          </a:p>
          <a:p>
            <a:r>
              <a:rPr lang="zh-CN" altLang="en-US" dirty="0"/>
              <a:t>在节点</a:t>
            </a:r>
            <a:r>
              <a:rPr lang="en-US" altLang="zh-CN" dirty="0"/>
              <a:t>h2</a:t>
            </a:r>
            <a:r>
              <a:rPr lang="zh-CN" altLang="en-US" dirty="0"/>
              <a:t>上执行</a:t>
            </a:r>
            <a:r>
              <a:rPr lang="en-US" altLang="zh-CN" dirty="0"/>
              <a:t>TCP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执行脚本</a:t>
            </a:r>
            <a:r>
              <a:rPr lang="en-US" altLang="zh-CN" dirty="0"/>
              <a:t>(disable_offloading.sh,</a:t>
            </a:r>
            <a:r>
              <a:rPr lang="zh-CN" altLang="en-US" dirty="0"/>
              <a:t> </a:t>
            </a:r>
            <a:r>
              <a:rPr lang="en-US" altLang="zh-CN" dirty="0"/>
              <a:t>disable_tcp_rst.sh)</a:t>
            </a:r>
            <a:r>
              <a:rPr lang="zh-CN" altLang="en-US" dirty="0"/>
              <a:t>，禁止协议栈的相应功能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h2</a:t>
            </a:r>
            <a:r>
              <a:rPr lang="zh-CN" altLang="en-US" dirty="0"/>
              <a:t>上运行</a:t>
            </a:r>
            <a:r>
              <a:rPr lang="en-US" altLang="zh-CN" dirty="0"/>
              <a:t>TCP</a:t>
            </a:r>
            <a:r>
              <a:rPr lang="zh-CN" altLang="en-US" dirty="0"/>
              <a:t>协议栈的客户端模式 </a:t>
            </a:r>
            <a:r>
              <a:rPr lang="en-US" altLang="zh-CN" dirty="0"/>
              <a:t>(./</a:t>
            </a:r>
            <a:r>
              <a:rPr lang="en-US" altLang="zh-CN" dirty="0" err="1"/>
              <a:t>tcp_stack</a:t>
            </a:r>
            <a:r>
              <a:rPr lang="en-US" altLang="zh-CN" dirty="0"/>
              <a:t> client 10.0.0.1 10001)</a:t>
            </a:r>
          </a:p>
          <a:p>
            <a:pPr lvl="2"/>
            <a:r>
              <a:rPr lang="en-US" altLang="zh-CN" dirty="0"/>
              <a:t>Client</a:t>
            </a:r>
            <a:r>
              <a:rPr lang="zh-CN" altLang="en-US" dirty="0"/>
              <a:t>发送文件</a:t>
            </a:r>
            <a:r>
              <a:rPr lang="en-US" altLang="zh-CN" dirty="0"/>
              <a:t>client-input.dat</a:t>
            </a:r>
            <a:r>
              <a:rPr lang="zh-CN" altLang="en-US" dirty="0"/>
              <a:t>给</a:t>
            </a:r>
            <a:r>
              <a:rPr lang="en-US" altLang="zh-CN" dirty="0"/>
              <a:t>server</a:t>
            </a:r>
            <a:r>
              <a:rPr lang="zh-CN" altLang="en-US" dirty="0"/>
              <a:t>，</a:t>
            </a:r>
            <a:r>
              <a:rPr lang="en-US" altLang="zh-CN" dirty="0"/>
              <a:t>server</a:t>
            </a:r>
            <a:r>
              <a:rPr lang="zh-CN" altLang="en-US" dirty="0"/>
              <a:t>将收到的数据存储到文件</a:t>
            </a:r>
            <a:r>
              <a:rPr lang="en-US" altLang="zh-CN" dirty="0"/>
              <a:t>server-output.dat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md5sum</a:t>
            </a:r>
            <a:r>
              <a:rPr lang="zh-CN" altLang="en-US" dirty="0"/>
              <a:t>比较两个文件是否完全相同</a:t>
            </a:r>
            <a:endParaRPr lang="en-US" altLang="zh-CN" dirty="0"/>
          </a:p>
          <a:p>
            <a:r>
              <a:rPr lang="zh-CN" altLang="en-US" dirty="0"/>
              <a:t>记录</a:t>
            </a:r>
            <a:r>
              <a:rPr lang="en-US" altLang="zh-CN" dirty="0"/>
              <a:t>h2</a:t>
            </a:r>
            <a:r>
              <a:rPr lang="zh-CN" altLang="en-US" dirty="0"/>
              <a:t>中每次</a:t>
            </a:r>
            <a:r>
              <a:rPr lang="en-US" altLang="zh-CN" dirty="0"/>
              <a:t>cwnd</a:t>
            </a:r>
            <a:r>
              <a:rPr lang="zh-CN" altLang="en-US" dirty="0"/>
              <a:t>调整的时间和相应值，呈现到二维坐标图中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9C2733-DE76-4000-9730-829F90E18B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178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4C630-C6E0-43E2-B715-B6F8A61D6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实验效果图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AE9A76-61BA-4190-A2F4-70A2B3601C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02C7D8C-99F1-4C2F-AB46-1173D336D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38" y="1268760"/>
            <a:ext cx="7279923" cy="545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768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2980A-0132-4723-AFB2-33AD3CAF9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FDF9A2-E9BD-4539-B68B-2E74CFF48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拥塞控制机制</a:t>
            </a:r>
            <a:endParaRPr lang="en-US" altLang="zh-CN" dirty="0"/>
          </a:p>
          <a:p>
            <a:pPr lvl="1"/>
            <a:r>
              <a:rPr lang="en-US" altLang="zh-CN" dirty="0"/>
              <a:t>TCP</a:t>
            </a:r>
            <a:r>
              <a:rPr lang="zh-CN" altLang="en-US" dirty="0"/>
              <a:t>拥塞控制状态迁移</a:t>
            </a:r>
            <a:endParaRPr lang="en-US" altLang="zh-CN" dirty="0"/>
          </a:p>
          <a:p>
            <a:pPr lvl="1"/>
            <a:r>
              <a:rPr lang="en-US" altLang="zh-CN" dirty="0"/>
              <a:t>TCP</a:t>
            </a:r>
            <a:r>
              <a:rPr lang="zh-CN" altLang="en-US" dirty="0"/>
              <a:t>拥塞控制机制</a:t>
            </a:r>
            <a:endParaRPr lang="en-US" altLang="zh-CN" dirty="0"/>
          </a:p>
          <a:p>
            <a:pPr lvl="2"/>
            <a:r>
              <a:rPr lang="zh-CN" altLang="en-US" dirty="0"/>
              <a:t>数据包发送</a:t>
            </a:r>
            <a:endParaRPr lang="en-US" altLang="zh-CN" dirty="0"/>
          </a:p>
          <a:p>
            <a:pPr lvl="2"/>
            <a:r>
              <a:rPr lang="zh-CN" altLang="en-US" dirty="0"/>
              <a:t>拥塞窗口调整</a:t>
            </a:r>
            <a:endParaRPr lang="en-US" altLang="zh-CN" dirty="0"/>
          </a:p>
          <a:p>
            <a:pPr lvl="2"/>
            <a:r>
              <a:rPr lang="zh-CN" altLang="en-US" dirty="0"/>
              <a:t>重传数据包</a:t>
            </a:r>
            <a:endParaRPr lang="en-US" altLang="zh-CN" dirty="0"/>
          </a:p>
          <a:p>
            <a:pPr lvl="1"/>
            <a:r>
              <a:rPr lang="en-US" altLang="zh-CN" dirty="0"/>
              <a:t>TCP</a:t>
            </a:r>
            <a:r>
              <a:rPr lang="zh-CN" altLang="en-US" dirty="0"/>
              <a:t>拥塞控制机制实现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6162EB-12C1-471A-9280-2834DEA656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694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AD4AFC-7B02-44C4-B573-66B8CE939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网络传输机制实验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5989CD-594D-48B4-B3FD-FDFA01F7B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51166"/>
            <a:ext cx="8199262" cy="1775056"/>
          </a:xfrm>
        </p:spPr>
        <p:txBody>
          <a:bodyPr/>
          <a:lstStyle/>
          <a:p>
            <a:r>
              <a:rPr lang="zh-CN" altLang="en-US" dirty="0"/>
              <a:t>网络传输机制实验目的</a:t>
            </a:r>
            <a:endParaRPr lang="en-US" altLang="zh-CN" dirty="0"/>
          </a:p>
          <a:p>
            <a:pPr lvl="1"/>
            <a:r>
              <a:rPr lang="zh-CN" altLang="en-US" dirty="0"/>
              <a:t>给定网络拓扑和节点配置，实现</a:t>
            </a:r>
            <a:r>
              <a:rPr lang="en-US" altLang="zh-CN" dirty="0"/>
              <a:t>TCP NewReno</a:t>
            </a:r>
            <a:r>
              <a:rPr lang="zh-CN" altLang="en-US" dirty="0"/>
              <a:t>拥塞控制机制，</a:t>
            </a:r>
            <a:r>
              <a:rPr lang="en-US" altLang="zh-CN" dirty="0"/>
              <a:t>TCP</a:t>
            </a:r>
            <a:r>
              <a:rPr lang="zh-CN" altLang="en-US" dirty="0"/>
              <a:t>发送方能够根据网络拥塞（丢包）信号调整拥塞窗口大小</a:t>
            </a:r>
            <a:endParaRPr lang="en-US" altLang="zh-CN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4EE50BC-2775-466C-9229-A7E6E48DF072}"/>
              </a:ext>
            </a:extLst>
          </p:cNvPr>
          <p:cNvGrpSpPr/>
          <p:nvPr/>
        </p:nvGrpSpPr>
        <p:grpSpPr>
          <a:xfrm>
            <a:off x="1674896" y="4322502"/>
            <a:ext cx="5334747" cy="978118"/>
            <a:chOff x="2445245" y="1687836"/>
            <a:chExt cx="5334747" cy="97811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B11D7B9-64B7-4A68-910A-28BD296FA647}"/>
                </a:ext>
              </a:extLst>
            </p:cNvPr>
            <p:cNvSpPr/>
            <p:nvPr/>
          </p:nvSpPr>
          <p:spPr>
            <a:xfrm>
              <a:off x="2623755" y="2063526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a typeface="黑体" panose="02010609060101010101" pitchFamily="49" charset="-122"/>
                </a:rPr>
                <a:t>Host 1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01FB2D9-F710-460E-9829-8B931DD18311}"/>
                </a:ext>
              </a:extLst>
            </p:cNvPr>
            <p:cNvSpPr/>
            <p:nvPr/>
          </p:nvSpPr>
          <p:spPr>
            <a:xfrm>
              <a:off x="6710304" y="2063526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a typeface="黑体" panose="02010609060101010101" pitchFamily="49" charset="-122"/>
                </a:rPr>
                <a:t>Host 2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E40181A-4C15-4315-8753-C39E655FD957}"/>
                </a:ext>
              </a:extLst>
            </p:cNvPr>
            <p:cNvSpPr txBox="1"/>
            <p:nvPr/>
          </p:nvSpPr>
          <p:spPr>
            <a:xfrm>
              <a:off x="2445245" y="1695315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10.0.0.1/24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0F9D67F-8913-4F3C-BD72-F300AF259E7D}"/>
                </a:ext>
              </a:extLst>
            </p:cNvPr>
            <p:cNvSpPr txBox="1"/>
            <p:nvPr/>
          </p:nvSpPr>
          <p:spPr>
            <a:xfrm>
              <a:off x="6513299" y="1687836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10.0.0.2/24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31301C3-0140-4B69-91CF-D16FDEA7A227}"/>
              </a:ext>
            </a:extLst>
          </p:cNvPr>
          <p:cNvCxnSpPr>
            <a:cxnSpLocks/>
            <a:stCxn id="7" idx="3"/>
            <a:endCxn id="4" idx="2"/>
          </p:cNvCxnSpPr>
          <p:nvPr/>
        </p:nvCxnSpPr>
        <p:spPr>
          <a:xfrm>
            <a:off x="2843109" y="4999406"/>
            <a:ext cx="977834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D8D2AB-A2B9-4B21-82EE-A0FC0451BC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D73EEA7-DBB7-4612-BEA8-2D2F6354F3D4}"/>
              </a:ext>
            </a:extLst>
          </p:cNvPr>
          <p:cNvSpPr/>
          <p:nvPr/>
        </p:nvSpPr>
        <p:spPr>
          <a:xfrm>
            <a:off x="3820943" y="4598638"/>
            <a:ext cx="1141177" cy="801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Switch</a:t>
            </a:r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559F0B6-4878-4280-BFC5-15CF8EC953AB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4962120" y="4999406"/>
            <a:ext cx="9778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D7C1623-C013-44E2-9EF3-8E2F196152FC}"/>
              </a:ext>
            </a:extLst>
          </p:cNvPr>
          <p:cNvCxnSpPr>
            <a:cxnSpLocks/>
          </p:cNvCxnSpPr>
          <p:nvPr/>
        </p:nvCxnSpPr>
        <p:spPr>
          <a:xfrm flipH="1" flipV="1">
            <a:off x="3332026" y="5263762"/>
            <a:ext cx="123621" cy="3372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B9BF52E3-7E81-4785-A9DE-5CE9D63DFBE6}"/>
              </a:ext>
            </a:extLst>
          </p:cNvPr>
          <p:cNvSpPr txBox="1"/>
          <p:nvPr/>
        </p:nvSpPr>
        <p:spPr>
          <a:xfrm>
            <a:off x="3001252" y="5616276"/>
            <a:ext cx="101341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Loss Link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300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DE9EE1F-E82A-4E7D-BA47-C0420E1D7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6" y="2131695"/>
            <a:ext cx="4543373" cy="266603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E14A804-AD61-4F8B-BC48-B8AC4F3AD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拥塞控制状态迁移图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D6D587-3F27-4D79-8F89-0546CA4D3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4835" y="1503044"/>
            <a:ext cx="5000625" cy="4692015"/>
          </a:xfrm>
        </p:spPr>
        <p:txBody>
          <a:bodyPr/>
          <a:lstStyle/>
          <a:p>
            <a:r>
              <a:rPr lang="en-US" altLang="zh-CN" sz="2000" dirty="0"/>
              <a:t>Open:</a:t>
            </a:r>
            <a:r>
              <a:rPr lang="zh-CN" altLang="en-US" sz="2000" dirty="0"/>
              <a:t> 没有丢包</a:t>
            </a:r>
            <a:r>
              <a:rPr lang="en-US" altLang="zh-CN" sz="2000" dirty="0"/>
              <a:t>/</a:t>
            </a:r>
            <a:r>
              <a:rPr lang="zh-CN" altLang="en-US" sz="2000" dirty="0"/>
              <a:t>重复</a:t>
            </a:r>
            <a:r>
              <a:rPr lang="en-US" altLang="zh-CN" sz="2000" dirty="0"/>
              <a:t>ACK</a:t>
            </a:r>
          </a:p>
          <a:p>
            <a:pPr lvl="1"/>
            <a:r>
              <a:rPr lang="zh-CN" altLang="en-US" sz="1800" dirty="0"/>
              <a:t>收到</a:t>
            </a:r>
            <a:r>
              <a:rPr lang="en-US" altLang="zh-CN" sz="1800" dirty="0"/>
              <a:t>ACK</a:t>
            </a:r>
            <a:r>
              <a:rPr lang="zh-CN" altLang="en-US" sz="1800" dirty="0"/>
              <a:t>后增加拥塞窗口值</a:t>
            </a:r>
            <a:endParaRPr lang="en-US" altLang="zh-CN" sz="1800" dirty="0"/>
          </a:p>
          <a:p>
            <a:r>
              <a:rPr lang="en-US" altLang="zh-CN" sz="2000" dirty="0"/>
              <a:t>Disorder: </a:t>
            </a:r>
            <a:r>
              <a:rPr lang="zh-CN" altLang="en-US" sz="2000" dirty="0"/>
              <a:t>收到重复</a:t>
            </a:r>
            <a:r>
              <a:rPr lang="en-US" altLang="zh-CN" sz="2000" dirty="0"/>
              <a:t>ACK</a:t>
            </a:r>
            <a:r>
              <a:rPr lang="zh-CN" altLang="en-US" sz="2000" dirty="0"/>
              <a:t>，不够触发重传</a:t>
            </a:r>
            <a:endParaRPr lang="en-US" altLang="zh-CN" sz="2000" dirty="0"/>
          </a:p>
          <a:p>
            <a:pPr lvl="1"/>
            <a:r>
              <a:rPr lang="zh-CN" altLang="en-US" sz="1800" dirty="0"/>
              <a:t>同</a:t>
            </a:r>
            <a:r>
              <a:rPr lang="en-US" altLang="zh-CN" sz="1800" dirty="0"/>
              <a:t>Open</a:t>
            </a:r>
            <a:r>
              <a:rPr lang="zh-CN" altLang="en-US" sz="1800" dirty="0"/>
              <a:t>状态</a:t>
            </a:r>
            <a:endParaRPr lang="en-US" altLang="zh-CN" sz="1800" dirty="0"/>
          </a:p>
          <a:p>
            <a:r>
              <a:rPr lang="en-US" altLang="zh-CN" sz="2000" strike="sngStrike" dirty="0">
                <a:solidFill>
                  <a:schemeClr val="bg1">
                    <a:lumMod val="65000"/>
                  </a:schemeClr>
                </a:solidFill>
              </a:rPr>
              <a:t>CWR: </a:t>
            </a:r>
            <a:r>
              <a:rPr lang="zh-CN" altLang="en-US" sz="2000" strike="sngStrike" dirty="0">
                <a:solidFill>
                  <a:schemeClr val="bg1">
                    <a:lumMod val="65000"/>
                  </a:schemeClr>
                </a:solidFill>
              </a:rPr>
              <a:t>收到</a:t>
            </a:r>
            <a:r>
              <a:rPr lang="en-US" altLang="zh-CN" sz="2000" strike="sngStrike" dirty="0">
                <a:solidFill>
                  <a:schemeClr val="bg1">
                    <a:lumMod val="65000"/>
                  </a:schemeClr>
                </a:solidFill>
              </a:rPr>
              <a:t>ECN</a:t>
            </a:r>
            <a:r>
              <a:rPr lang="zh-CN" altLang="en-US" sz="2000" strike="sngStrike" dirty="0">
                <a:solidFill>
                  <a:schemeClr val="bg1">
                    <a:lumMod val="65000"/>
                  </a:schemeClr>
                </a:solidFill>
              </a:rPr>
              <a:t>通知</a:t>
            </a:r>
            <a:endParaRPr lang="en-US" altLang="zh-CN" sz="2000" strike="sngStrike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sz="1800" strike="sngStrike" dirty="0">
                <a:solidFill>
                  <a:schemeClr val="bg1">
                    <a:lumMod val="65000"/>
                  </a:schemeClr>
                </a:solidFill>
              </a:rPr>
              <a:t>窗口大小减半</a:t>
            </a:r>
            <a:endParaRPr lang="en-US" altLang="zh-CN" sz="1800" strike="sngStrike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sz="2000" dirty="0"/>
              <a:t>Recovery: </a:t>
            </a:r>
            <a:r>
              <a:rPr lang="zh-CN" altLang="en-US" sz="2000" dirty="0"/>
              <a:t>遇到网络丢包</a:t>
            </a:r>
            <a:endParaRPr lang="en-US" altLang="zh-CN" sz="2000" dirty="0"/>
          </a:p>
          <a:p>
            <a:pPr lvl="1"/>
            <a:r>
              <a:rPr lang="zh-CN" altLang="en-US" sz="1800" dirty="0"/>
              <a:t>窗口值减半，恢复丢包</a:t>
            </a:r>
            <a:endParaRPr lang="en-US" altLang="zh-CN" sz="1800" dirty="0"/>
          </a:p>
          <a:p>
            <a:r>
              <a:rPr lang="en-US" altLang="zh-CN" sz="2000" dirty="0"/>
              <a:t>Loss:</a:t>
            </a:r>
            <a:r>
              <a:rPr lang="zh-CN" altLang="en-US" sz="2000" dirty="0"/>
              <a:t> 触发超时重传定时器</a:t>
            </a:r>
            <a:endParaRPr lang="en-US" altLang="zh-CN" sz="2000" dirty="0"/>
          </a:p>
          <a:p>
            <a:pPr lvl="1"/>
            <a:r>
              <a:rPr lang="zh-CN" altLang="en-US" sz="1800" dirty="0"/>
              <a:t>认为所有未确认的数据都丢失</a:t>
            </a:r>
            <a:endParaRPr lang="en-US" altLang="zh-CN" sz="1800" dirty="0"/>
          </a:p>
          <a:p>
            <a:pPr lvl="1"/>
            <a:r>
              <a:rPr lang="zh-CN" altLang="en-US" sz="1800" dirty="0"/>
              <a:t>窗口从</a:t>
            </a:r>
            <a:r>
              <a:rPr lang="en-US" altLang="zh-CN" sz="1800" dirty="0"/>
              <a:t>1</a:t>
            </a:r>
            <a:r>
              <a:rPr lang="zh-CN" altLang="en-US" sz="1800" dirty="0"/>
              <a:t>开始慢启动增长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1C60B1-8D69-4EFE-BABB-ED05E79B28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989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EB1DB-027A-4CBC-AF5A-8B193974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拥塞控制下的数据包发送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9DD95F-A87B-49DE-A446-1F7B96C0A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当网络中在途数据包的数目小于发送窗口大小时，允许发送数据包</a:t>
            </a:r>
            <a:endParaRPr lang="en-US" altLang="zh-CN" dirty="0"/>
          </a:p>
          <a:p>
            <a:pPr lvl="1"/>
            <a:r>
              <a:rPr lang="en-US" altLang="zh-CN" dirty="0" err="1"/>
              <a:t>snd_wnd</a:t>
            </a:r>
            <a:r>
              <a:rPr lang="en-US" altLang="zh-CN" dirty="0"/>
              <a:t> = min(</a:t>
            </a:r>
            <a:r>
              <a:rPr lang="en-US" altLang="zh-CN" dirty="0" err="1"/>
              <a:t>adv_wnd</a:t>
            </a:r>
            <a:r>
              <a:rPr lang="en-US" altLang="zh-CN" dirty="0"/>
              <a:t>, cwnd)</a:t>
            </a:r>
          </a:p>
          <a:p>
            <a:pPr lvl="1"/>
            <a:r>
              <a:rPr lang="en-US" altLang="zh-CN" dirty="0"/>
              <a:t>inflight = (</a:t>
            </a:r>
            <a:r>
              <a:rPr lang="en-US" altLang="zh-CN" dirty="0" err="1"/>
              <a:t>snd_nxt</a:t>
            </a:r>
            <a:r>
              <a:rPr lang="en-US" altLang="zh-CN" dirty="0"/>
              <a:t> - </a:t>
            </a:r>
            <a:r>
              <a:rPr lang="en-US" altLang="zh-CN" dirty="0" err="1"/>
              <a:t>snd_una</a:t>
            </a:r>
            <a:r>
              <a:rPr lang="en-US" altLang="zh-CN" dirty="0"/>
              <a:t>)/1MSS - #(dupacks) </a:t>
            </a:r>
            <a:r>
              <a:rPr lang="en-US" altLang="zh-CN" dirty="0">
                <a:solidFill>
                  <a:srgbClr val="FF0000"/>
                </a:solidFill>
              </a:rPr>
              <a:t>- #(loss)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#(</a:t>
            </a:r>
            <a:r>
              <a:rPr lang="en-US" altLang="zh-CN" dirty="0" err="1">
                <a:solidFill>
                  <a:srgbClr val="FF0000"/>
                </a:solidFill>
              </a:rPr>
              <a:t>retrans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#(packets allowed to send) = max(</a:t>
            </a:r>
            <a:r>
              <a:rPr lang="en-US" altLang="zh-CN" dirty="0" err="1"/>
              <a:t>snd_wnd</a:t>
            </a:r>
            <a:r>
              <a:rPr lang="en-US" altLang="zh-CN" dirty="0"/>
              <a:t> / 1MSS</a:t>
            </a:r>
            <a:r>
              <a:rPr lang="zh-CN" altLang="en-US" dirty="0"/>
              <a:t> </a:t>
            </a:r>
            <a:r>
              <a:rPr lang="en-US" altLang="zh-CN" dirty="0"/>
              <a:t>- inflight, 0)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297DBE-D35A-42BC-A112-379E1446B1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637F3CF-0E38-42F6-AAF5-41E1829941E8}"/>
              </a:ext>
            </a:extLst>
          </p:cNvPr>
          <p:cNvSpPr/>
          <p:nvPr/>
        </p:nvSpPr>
        <p:spPr>
          <a:xfrm>
            <a:off x="6346372" y="3031671"/>
            <a:ext cx="2171699" cy="555171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279B8F9-3932-47E9-8E7D-5E691D106407}"/>
              </a:ext>
            </a:extLst>
          </p:cNvPr>
          <p:cNvCxnSpPr/>
          <p:nvPr/>
        </p:nvCxnSpPr>
        <p:spPr>
          <a:xfrm flipH="1" flipV="1">
            <a:off x="7064828" y="2639786"/>
            <a:ext cx="261257" cy="391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2377BAE0-BE44-4857-9689-04E53346098F}"/>
              </a:ext>
            </a:extLst>
          </p:cNvPr>
          <p:cNvSpPr txBox="1"/>
          <p:nvPr/>
        </p:nvSpPr>
        <p:spPr>
          <a:xfrm>
            <a:off x="5486401" y="2024743"/>
            <a:ext cx="2982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Loss</a:t>
            </a:r>
            <a:r>
              <a:rPr lang="zh-CN" altLang="en-US" dirty="0"/>
              <a:t>为估计值，</a:t>
            </a:r>
            <a:r>
              <a:rPr lang="en-US" altLang="zh-CN" dirty="0" err="1"/>
              <a:t>Retrans</a:t>
            </a:r>
            <a:r>
              <a:rPr lang="zh-CN" altLang="en-US" dirty="0"/>
              <a:t>为实际值，理论上两者应该相等</a:t>
            </a:r>
          </a:p>
        </p:txBody>
      </p:sp>
    </p:spTree>
    <p:extLst>
      <p:ext uri="{BB962C8B-B14F-4D97-AF65-F5344CB8AC3E}">
        <p14:creationId xmlns:p14="http://schemas.microsoft.com/office/powerpoint/2010/main" val="892625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4575E2-BF6D-4407-9B7D-0D75C5847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拥塞窗口增大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9EA167-0930-4221-BEB7-EEBC27D202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4979"/>
                <a:ext cx="8686800" cy="3241322"/>
              </a:xfrm>
            </p:spPr>
            <p:txBody>
              <a:bodyPr/>
              <a:lstStyle/>
              <a:p>
                <a:r>
                  <a:rPr lang="zh-CN" altLang="en-US" dirty="0"/>
                  <a:t>慢启动（</a:t>
                </a:r>
                <a:r>
                  <a:rPr lang="en-US" altLang="zh-CN" dirty="0"/>
                  <a:t>Slow Start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对方每确认一个报文段，</a:t>
                </a:r>
                <a:r>
                  <a:rPr lang="en-US" altLang="zh-CN" dirty="0"/>
                  <a:t>cwnd</a:t>
                </a:r>
                <a:r>
                  <a:rPr lang="zh-CN" altLang="en-US" dirty="0"/>
                  <a:t>增加</a:t>
                </a:r>
                <a:r>
                  <a:rPr lang="en-US" altLang="zh-CN" dirty="0"/>
                  <a:t>1MSS</a:t>
                </a:r>
                <a:r>
                  <a:rPr lang="zh-CN" altLang="en-US" dirty="0"/>
                  <a:t>，直到</a:t>
                </a:r>
                <a:r>
                  <a:rPr lang="en-US" altLang="zh-CN" dirty="0"/>
                  <a:t>cwnd</a:t>
                </a:r>
                <a:r>
                  <a:rPr lang="zh-CN" altLang="en-US" dirty="0"/>
                  <a:t>超过</a:t>
                </a:r>
                <a:r>
                  <a:rPr lang="en-US" altLang="zh-CN" dirty="0"/>
                  <a:t>ssthresh</a:t>
                </a:r>
                <a:r>
                  <a:rPr lang="zh-CN" altLang="en-US" dirty="0"/>
                  <a:t>值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经过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个</a:t>
                </a:r>
                <a:r>
                  <a:rPr lang="en-US" altLang="zh-CN" dirty="0"/>
                  <a:t>RTT</a:t>
                </a:r>
                <a:r>
                  <a:rPr lang="zh-CN" altLang="en-US" dirty="0"/>
                  <a:t>，前一个</a:t>
                </a:r>
                <a:r>
                  <a:rPr lang="en-US" altLang="zh-CN" dirty="0"/>
                  <a:t>cwnd</a:t>
                </a:r>
                <a:r>
                  <a:rPr lang="zh-CN" altLang="en-US" dirty="0"/>
                  <a:t>的所有数据被确认后，</a:t>
                </a:r>
                <a:r>
                  <a:rPr lang="en-US" altLang="zh-CN" dirty="0"/>
                  <a:t> cwnd</a:t>
                </a:r>
                <a:r>
                  <a:rPr lang="zh-CN" altLang="en-US" dirty="0"/>
                  <a:t>大小翻倍</a:t>
                </a:r>
              </a:p>
              <a:p>
                <a:r>
                  <a:rPr lang="zh-CN" altLang="en-US" dirty="0"/>
                  <a:t>拥塞避免（</a:t>
                </a:r>
                <a:r>
                  <a:rPr lang="en-US" altLang="zh-CN" dirty="0"/>
                  <a:t>Congestion Avoidance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对方每确认一个报文段，</a:t>
                </a:r>
                <a:r>
                  <a:rPr lang="en-US" altLang="zh-CN" dirty="0"/>
                  <a:t>cwnd</a:t>
                </a:r>
                <a:r>
                  <a:rPr lang="zh-CN" altLang="en-US" dirty="0"/>
                  <a:t>增加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MSS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CWND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1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MSS</m:t>
                    </m:r>
                  </m:oMath>
                </a14:m>
                <a:r>
                  <a:rPr lang="en-US" altLang="zh-CN" dirty="0"/>
                  <a:t>  </a:t>
                </a:r>
              </a:p>
              <a:p>
                <a:pPr lvl="1"/>
                <a:r>
                  <a:rPr lang="zh-CN" altLang="en-US" dirty="0"/>
                  <a:t>经过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个</a:t>
                </a:r>
                <a:r>
                  <a:rPr lang="en-US" altLang="zh-CN" dirty="0"/>
                  <a:t>RTT</a:t>
                </a:r>
                <a:r>
                  <a:rPr lang="zh-CN" altLang="en-US" dirty="0"/>
                  <a:t>，前一个</a:t>
                </a:r>
                <a:r>
                  <a:rPr lang="en-US" altLang="zh-CN" dirty="0"/>
                  <a:t>cwnd</a:t>
                </a:r>
                <a:r>
                  <a:rPr lang="zh-CN" altLang="en-US" dirty="0"/>
                  <a:t>的所有数据被确认后，</a:t>
                </a:r>
                <a:r>
                  <a:rPr lang="en-US" altLang="zh-CN" dirty="0"/>
                  <a:t> cwnd</a:t>
                </a:r>
                <a:r>
                  <a:rPr lang="zh-CN" altLang="en-US" dirty="0"/>
                  <a:t>增加</a:t>
                </a:r>
                <a:r>
                  <a:rPr lang="en-US" altLang="zh-CN" dirty="0"/>
                  <a:t>1 MSS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9EA167-0930-4221-BEB7-EEBC27D202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4979"/>
                <a:ext cx="8686800" cy="3241322"/>
              </a:xfrm>
              <a:blipFill>
                <a:blip r:embed="rId3"/>
                <a:stretch>
                  <a:fillRect l="-421"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AB0085-5435-4945-B387-15140F9C77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8C6F0EE-6D61-4486-8C9D-CC50A658DC98}"/>
              </a:ext>
            </a:extLst>
          </p:cNvPr>
          <p:cNvSpPr/>
          <p:nvPr/>
        </p:nvSpPr>
        <p:spPr>
          <a:xfrm>
            <a:off x="1657350" y="4988547"/>
            <a:ext cx="5829300" cy="143577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defRPr/>
            </a:pPr>
            <a:r>
              <a:rPr lang="en-US" altLang="zh-CN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ack received:</a:t>
            </a:r>
            <a:endParaRPr lang="en-US" altLang="zh-CN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defRPr/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cwnd &lt; ssthresh: # Slow Start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defRPr/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cwnd = cwnd + 1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defRPr/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else: # Congestion Avoidance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defRPr/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cwnd = cwnd + 1/cwnd</a:t>
            </a:r>
          </a:p>
        </p:txBody>
      </p:sp>
    </p:spTree>
    <p:extLst>
      <p:ext uri="{BB962C8B-B14F-4D97-AF65-F5344CB8AC3E}">
        <p14:creationId xmlns:p14="http://schemas.microsoft.com/office/powerpoint/2010/main" val="435884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1C56E-CB7B-4564-A6C6-E97B4119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拥塞窗口减小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2008AB-FFD8-42A6-8C06-51258BBD4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快重传（</a:t>
            </a:r>
            <a:r>
              <a:rPr lang="en-US" altLang="zh-CN" dirty="0"/>
              <a:t>Fast Retransmission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Ssthresh</a:t>
            </a:r>
            <a:r>
              <a:rPr lang="zh-CN" altLang="en-US" dirty="0"/>
              <a:t>减小为当前</a:t>
            </a:r>
            <a:r>
              <a:rPr lang="en-US" altLang="zh-CN" dirty="0"/>
              <a:t>cwnd</a:t>
            </a:r>
            <a:r>
              <a:rPr lang="zh-CN" altLang="en-US" dirty="0"/>
              <a:t>的一半：</a:t>
            </a:r>
            <a:r>
              <a:rPr lang="en-US" altLang="zh-CN" dirty="0"/>
              <a:t>ssthresh &lt;- cwnd / 2</a:t>
            </a:r>
          </a:p>
          <a:p>
            <a:pPr lvl="1"/>
            <a:r>
              <a:rPr lang="zh-CN" altLang="en-US" dirty="0"/>
              <a:t>新拥塞窗口值</a:t>
            </a:r>
            <a:r>
              <a:rPr lang="en-US" altLang="zh-CN" dirty="0"/>
              <a:t>cwnd &lt;- </a:t>
            </a:r>
            <a:r>
              <a:rPr lang="zh-CN" altLang="en-US" dirty="0"/>
              <a:t>新的</a:t>
            </a:r>
            <a:r>
              <a:rPr lang="en-US" altLang="zh-CN" dirty="0"/>
              <a:t>ssthresh 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超时重传（</a:t>
            </a:r>
            <a:r>
              <a:rPr lang="en-US" altLang="zh-CN" dirty="0"/>
              <a:t>Retransmission Timeout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Ssthresh</a:t>
            </a:r>
            <a:r>
              <a:rPr lang="zh-CN" altLang="en-US" dirty="0"/>
              <a:t>减小为当前</a:t>
            </a:r>
            <a:r>
              <a:rPr lang="en-US" altLang="zh-CN" dirty="0"/>
              <a:t>cwnd</a:t>
            </a:r>
            <a:r>
              <a:rPr lang="zh-CN" altLang="en-US" dirty="0"/>
              <a:t>的一半：</a:t>
            </a:r>
            <a:r>
              <a:rPr lang="en-US" altLang="zh-CN" dirty="0"/>
              <a:t>ssthresh &lt;- cwnd / 2</a:t>
            </a:r>
          </a:p>
          <a:p>
            <a:pPr lvl="1"/>
            <a:r>
              <a:rPr lang="zh-CN" altLang="en-US" dirty="0"/>
              <a:t>拥塞窗口值</a:t>
            </a:r>
            <a:r>
              <a:rPr lang="en-US" altLang="zh-CN" dirty="0"/>
              <a:t>cwnd</a:t>
            </a:r>
            <a:r>
              <a:rPr lang="zh-CN" altLang="en-US" dirty="0"/>
              <a:t>减为</a:t>
            </a:r>
            <a:r>
              <a:rPr lang="en-US" altLang="zh-CN" dirty="0"/>
              <a:t>1 MSS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CBEBD5-AA21-4469-B080-24229B906E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105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B7E165-230E-4FBB-A156-BAEB9E5F1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拥塞窗口不变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36D555-8DA1-434E-99BD-658DF0A83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快恢复（</a:t>
            </a:r>
            <a:r>
              <a:rPr lang="en-US" altLang="zh-CN" dirty="0"/>
              <a:t>Fast Recovery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进入：在快重传之后立即进入</a:t>
            </a:r>
            <a:endParaRPr lang="en-US" altLang="zh-CN" dirty="0"/>
          </a:p>
          <a:p>
            <a:pPr lvl="1"/>
            <a:r>
              <a:rPr lang="zh-CN" altLang="en-US" dirty="0"/>
              <a:t>退出：</a:t>
            </a:r>
            <a:endParaRPr lang="en-US" altLang="zh-CN" dirty="0"/>
          </a:p>
          <a:p>
            <a:pPr lvl="2"/>
            <a:r>
              <a:rPr lang="zh-CN" altLang="en-US" dirty="0"/>
              <a:t>当对方确认了进入</a:t>
            </a:r>
            <a:r>
              <a:rPr lang="en-US" altLang="zh-CN" dirty="0"/>
              <a:t>FR</a:t>
            </a:r>
            <a:r>
              <a:rPr lang="zh-CN" altLang="en-US" dirty="0"/>
              <a:t>前发送的所有数据时，进入</a:t>
            </a:r>
            <a:r>
              <a:rPr lang="en-US" altLang="zh-CN" dirty="0"/>
              <a:t>Open</a:t>
            </a:r>
            <a:r>
              <a:rPr lang="zh-CN" altLang="en-US" dirty="0"/>
              <a:t>状态</a:t>
            </a:r>
            <a:endParaRPr lang="en-US" altLang="zh-CN" dirty="0"/>
          </a:p>
          <a:p>
            <a:pPr lvl="2"/>
            <a:r>
              <a:rPr lang="zh-CN" altLang="en-US" dirty="0"/>
              <a:t>当触发</a:t>
            </a:r>
            <a:r>
              <a:rPr lang="en-US" altLang="zh-CN" dirty="0"/>
              <a:t>RTO</a:t>
            </a:r>
            <a:r>
              <a:rPr lang="zh-CN" altLang="en-US" dirty="0"/>
              <a:t>后，进入</a:t>
            </a:r>
            <a:r>
              <a:rPr lang="en-US" altLang="zh-CN" dirty="0"/>
              <a:t>Loss</a:t>
            </a:r>
            <a:r>
              <a:rPr lang="zh-CN" altLang="en-US" dirty="0"/>
              <a:t>状态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FR</a:t>
            </a:r>
            <a:r>
              <a:rPr lang="zh-CN" altLang="en-US" dirty="0"/>
              <a:t>内，收到一个</a:t>
            </a:r>
            <a:r>
              <a:rPr lang="en-US" altLang="zh-CN" dirty="0"/>
              <a:t>ACK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如果该</a:t>
            </a:r>
            <a:r>
              <a:rPr lang="en-US" altLang="zh-CN" dirty="0"/>
              <a:t>ACK</a:t>
            </a:r>
            <a:r>
              <a:rPr lang="zh-CN" altLang="en-US" dirty="0"/>
              <a:t>没有确认新数据，则说明</a:t>
            </a:r>
            <a:r>
              <a:rPr lang="en-US" altLang="zh-CN" dirty="0"/>
              <a:t>inflight</a:t>
            </a:r>
            <a:r>
              <a:rPr lang="zh-CN" altLang="en-US" dirty="0"/>
              <a:t>减一，</a:t>
            </a:r>
            <a:r>
              <a:rPr lang="en-US" altLang="zh-CN" dirty="0"/>
              <a:t>cwnd</a:t>
            </a:r>
            <a:r>
              <a:rPr lang="zh-CN" altLang="en-US" dirty="0"/>
              <a:t>允许发送一个新数据包</a:t>
            </a:r>
            <a:endParaRPr lang="en-US" altLang="zh-CN" dirty="0"/>
          </a:p>
          <a:p>
            <a:pPr lvl="2"/>
            <a:r>
              <a:rPr lang="zh-CN" altLang="en-US" dirty="0"/>
              <a:t>如果该</a:t>
            </a:r>
            <a:r>
              <a:rPr lang="en-US" altLang="zh-CN" dirty="0"/>
              <a:t>ACK</a:t>
            </a:r>
            <a:r>
              <a:rPr lang="zh-CN" altLang="en-US" dirty="0"/>
              <a:t>确认了新数据</a:t>
            </a:r>
            <a:endParaRPr lang="en-US" altLang="zh-CN" dirty="0"/>
          </a:p>
          <a:p>
            <a:pPr lvl="3"/>
            <a:r>
              <a:rPr lang="zh-CN" altLang="en-US" dirty="0"/>
              <a:t>如果是</a:t>
            </a:r>
            <a:r>
              <a:rPr lang="en-US" altLang="zh-CN" dirty="0"/>
              <a:t>Partial ACK*</a:t>
            </a:r>
            <a:r>
              <a:rPr lang="zh-CN" altLang="en-US" dirty="0"/>
              <a:t>，则重传对应的数据包</a:t>
            </a:r>
            <a:endParaRPr lang="en-US" altLang="zh-CN" dirty="0"/>
          </a:p>
          <a:p>
            <a:pPr lvl="3"/>
            <a:r>
              <a:rPr lang="zh-CN" altLang="en-US" dirty="0"/>
              <a:t>如果是</a:t>
            </a:r>
            <a:r>
              <a:rPr lang="en-US" altLang="zh-CN" dirty="0"/>
              <a:t>Full ACK*</a:t>
            </a:r>
            <a:r>
              <a:rPr lang="zh-CN" altLang="en-US" dirty="0"/>
              <a:t>，则退出</a:t>
            </a:r>
            <a:r>
              <a:rPr lang="en-US" altLang="zh-CN" dirty="0"/>
              <a:t>FR</a:t>
            </a:r>
            <a:r>
              <a:rPr lang="zh-CN" altLang="en-US" dirty="0"/>
              <a:t>阶段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D17DD5-370A-42A9-9222-4252A79C18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33A5E77-191F-412E-BE25-30ECCBEB9785}"/>
              </a:ext>
            </a:extLst>
          </p:cNvPr>
          <p:cNvSpPr txBox="1"/>
          <p:nvPr/>
        </p:nvSpPr>
        <p:spPr>
          <a:xfrm>
            <a:off x="204233" y="6313346"/>
            <a:ext cx="873553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*进入</a:t>
            </a:r>
            <a:r>
              <a:rPr lang="en-US" altLang="zh-CN" dirty="0"/>
              <a:t>FR</a:t>
            </a:r>
            <a:r>
              <a:rPr lang="zh-CN" altLang="en-US" dirty="0"/>
              <a:t>前的</a:t>
            </a:r>
            <a:r>
              <a:rPr lang="en-US" altLang="zh-CN" dirty="0" err="1"/>
              <a:t>snd_nxt</a:t>
            </a:r>
            <a:r>
              <a:rPr lang="zh-CN" altLang="en-US" dirty="0"/>
              <a:t>叫做</a:t>
            </a:r>
            <a:r>
              <a:rPr lang="en-US" altLang="zh-CN" dirty="0" err="1"/>
              <a:t>recovery_point</a:t>
            </a:r>
            <a:r>
              <a:rPr lang="en-US" altLang="zh-CN" dirty="0"/>
              <a:t> (RP)</a:t>
            </a:r>
            <a:r>
              <a:rPr lang="zh-CN" altLang="en-US" dirty="0"/>
              <a:t>，</a:t>
            </a:r>
            <a:r>
              <a:rPr lang="en-US" altLang="zh-CN" dirty="0"/>
              <a:t>ACK &lt; RP</a:t>
            </a:r>
            <a:r>
              <a:rPr lang="zh-CN" altLang="en-US" dirty="0"/>
              <a:t>时为</a:t>
            </a:r>
            <a:r>
              <a:rPr lang="en-US" altLang="zh-CN" dirty="0"/>
              <a:t>partial ACK</a:t>
            </a:r>
            <a:r>
              <a:rPr lang="zh-CN" altLang="en-US" dirty="0"/>
              <a:t>，否则为</a:t>
            </a:r>
            <a:r>
              <a:rPr lang="en-US" altLang="zh-CN" dirty="0"/>
              <a:t>full ACK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3918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7534D-092E-4987-B6F1-43BFCBD54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数据包重传</a:t>
            </a:r>
            <a:r>
              <a:rPr lang="en-US" altLang="zh-CN" dirty="0"/>
              <a:t>/</a:t>
            </a:r>
            <a:r>
              <a:rPr lang="zh-CN" altLang="en-US" dirty="0"/>
              <a:t>丢包恢复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E002F5-6C69-4026-ADC5-C93F98F7B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什么时候认为发生丢包</a:t>
            </a:r>
            <a:endParaRPr lang="en-US" altLang="zh-CN" dirty="0"/>
          </a:p>
          <a:p>
            <a:pPr lvl="1"/>
            <a:r>
              <a:rPr lang="zh-CN" altLang="en-US" dirty="0"/>
              <a:t>超过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RTT</a:t>
            </a:r>
            <a:r>
              <a:rPr lang="zh-CN" altLang="en-US" dirty="0"/>
              <a:t>没有收到</a:t>
            </a:r>
            <a:r>
              <a:rPr lang="en-US" altLang="zh-CN" dirty="0"/>
              <a:t>ACK</a:t>
            </a:r>
          </a:p>
          <a:p>
            <a:pPr lvl="2"/>
            <a:r>
              <a:rPr lang="zh-CN" altLang="en-US" dirty="0"/>
              <a:t>快重传：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dupacks</a:t>
            </a:r>
          </a:p>
          <a:p>
            <a:pPr lvl="2"/>
            <a:r>
              <a:rPr lang="zh-CN" altLang="en-US" dirty="0"/>
              <a:t>快恢复：</a:t>
            </a:r>
            <a:r>
              <a:rPr lang="en-US" altLang="zh-CN" dirty="0"/>
              <a:t>Partial ACK</a:t>
            </a:r>
          </a:p>
          <a:p>
            <a:pPr lvl="1"/>
            <a:r>
              <a:rPr lang="zh-CN" altLang="en-US" dirty="0"/>
              <a:t>超时重传定时器触发</a:t>
            </a:r>
            <a:endParaRPr lang="en-US" altLang="zh-CN" dirty="0"/>
          </a:p>
          <a:p>
            <a:pPr lvl="2"/>
            <a:r>
              <a:rPr lang="zh-CN" altLang="en-US" dirty="0"/>
              <a:t>认为所有未确认的数据包都已丢失</a:t>
            </a:r>
            <a:endParaRPr lang="en-US" altLang="zh-CN" dirty="0"/>
          </a:p>
          <a:p>
            <a:r>
              <a:rPr lang="zh-CN" altLang="en-US" dirty="0"/>
              <a:t>恢复丢包所需时间</a:t>
            </a:r>
            <a:endParaRPr lang="en-US" altLang="zh-CN" dirty="0"/>
          </a:p>
          <a:p>
            <a:pPr lvl="1"/>
            <a:r>
              <a:rPr lang="zh-CN" altLang="en-US" dirty="0"/>
              <a:t>快重传：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RTT</a:t>
            </a:r>
          </a:p>
          <a:p>
            <a:pPr lvl="1"/>
            <a:r>
              <a:rPr lang="zh-CN" altLang="en-US" dirty="0"/>
              <a:t>快恢复：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RTT (n</a:t>
            </a:r>
            <a:r>
              <a:rPr lang="zh-CN" altLang="en-US" dirty="0"/>
              <a:t>为丢包个数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超时重传：</a:t>
            </a:r>
            <a:r>
              <a:rPr lang="en-US" altLang="zh-CN" dirty="0"/>
              <a:t>RTO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9EDFFA-BCEB-4349-9DD3-F875454765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744103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课程说明.pptx" id="{B9ADF701-FE58-4069-9A01-30DDDCE0387D}" vid="{4D9EAFEB-2A80-4F7C-87E5-D06D9FD037E4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程说明.pptx" id="{B9ADF701-FE58-4069-9A01-30DDDCE0387D}" vid="{42EE4706-34F4-4854-9D48-225527D7AD86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24769</TotalTime>
  <Words>1087</Words>
  <Application>Microsoft Office PowerPoint</Application>
  <PresentationFormat>全屏显示(4:3)</PresentationFormat>
  <Paragraphs>146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黑体</vt:lpstr>
      <vt:lpstr>Arial</vt:lpstr>
      <vt:lpstr>Arial Black</vt:lpstr>
      <vt:lpstr>Calibri</vt:lpstr>
      <vt:lpstr>Cambria Math</vt:lpstr>
      <vt:lpstr>Courier New</vt:lpstr>
      <vt:lpstr>Times New Roman</vt:lpstr>
      <vt:lpstr>Wingdings</vt:lpstr>
      <vt:lpstr>Pixel</vt:lpstr>
      <vt:lpstr>自定义设计方案</vt:lpstr>
      <vt:lpstr>网络传输机制实验四</vt:lpstr>
      <vt:lpstr>主要内容</vt:lpstr>
      <vt:lpstr>网络传输机制实验</vt:lpstr>
      <vt:lpstr>TCP拥塞控制状态迁移图</vt:lpstr>
      <vt:lpstr>拥塞控制下的数据包发送</vt:lpstr>
      <vt:lpstr>TCP拥塞窗口增大</vt:lpstr>
      <vt:lpstr>TCP拥塞窗口减小</vt:lpstr>
      <vt:lpstr>TCP拥塞窗口不变</vt:lpstr>
      <vt:lpstr>数据包重传/丢包恢复</vt:lpstr>
      <vt:lpstr>快重传&amp;快恢复示意图</vt:lpstr>
      <vt:lpstr>拥塞控制机制实现注意事项</vt:lpstr>
      <vt:lpstr>TCP实验内容</vt:lpstr>
      <vt:lpstr>实验效果图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Qinghua Wu</cp:lastModifiedBy>
  <cp:revision>3103</cp:revision>
  <dcterms:created xsi:type="dcterms:W3CDTF">2017-02-15T05:09:36Z</dcterms:created>
  <dcterms:modified xsi:type="dcterms:W3CDTF">2020-07-01T13:45:50Z</dcterms:modified>
</cp:coreProperties>
</file>