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25F104-E623-40E4-83EA-E091A5D2BF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1162E76-A0C4-450F-8A4D-13CAF9959FB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BFCD5E-3E5F-4EAF-A7FF-DCA2FF1D12CC}" type="slidenum">
              <a:rPr lang="en-US" altLang="zh-CN"/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227A3-84A3-41D5-A42B-CDE7CE8B77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F46FF-6BBE-4228-8983-D4947A87BB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F668-3E1C-41C0-AB1B-AD3680A7F1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1C308-2404-4BAE-B77D-35982783CB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7DE59-7E10-48E8-9A88-E3C0C8B011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285F7-0B11-4F67-8909-7B7C451A84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1440B-847A-40A2-A559-2DC27328BB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23059-CC7F-4441-BE72-4542737769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26502-BBED-4F27-B7C0-7422351B7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580CB-3C2B-419A-B470-D5A72CBF50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fld id="{845915F4-9700-4066-96DE-E1173AE7A8E1}" type="slidenum">
              <a:rPr lang="en-US" altLang="zh-CN"/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/>
              <a:t>第一章 </a:t>
            </a:r>
            <a:r>
              <a:rPr lang="zh-CN" altLang="en-US" dirty="0" smtClean="0"/>
              <a:t>算法引论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500034" y="1500174"/>
            <a:ext cx="8229600" cy="4953015"/>
          </a:xfrm>
        </p:spPr>
        <p:txBody>
          <a:bodyPr/>
          <a:lstStyle/>
          <a:p>
            <a:r>
              <a:rPr lang="en-US" altLang="zh-CN" sz="3200" dirty="0"/>
              <a:t>1.1 </a:t>
            </a:r>
            <a:r>
              <a:rPr lang="zh-CN" altLang="en-US" sz="3200" dirty="0" smtClean="0"/>
              <a:t>算法与程序</a:t>
            </a:r>
            <a:endParaRPr lang="zh-CN" altLang="en-US" sz="3200" dirty="0"/>
          </a:p>
          <a:p>
            <a:pPr lvl="1"/>
            <a:r>
              <a:rPr lang="zh-CN" altLang="en-US" sz="3000" dirty="0" smtClean="0"/>
              <a:t>计算机算法</a:t>
            </a:r>
            <a:endParaRPr lang="zh-CN" altLang="zh-CN" sz="3000" dirty="0"/>
          </a:p>
          <a:p>
            <a:pPr lvl="2"/>
            <a:r>
              <a:rPr lang="zh-CN" altLang="en-US" sz="2400" dirty="0" smtClean="0"/>
              <a:t>通俗定义：用计算机求解问题的方法或过程。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正式定义：算法是满足下述性质的指令序列：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输入：有零个或多个外部量作为算法的输入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输出：至少产生一个量作为输出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确定性：组成算法的每条指令是清晰的、无歧义的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有限性：算法中每条指令的执行次数有限，执行每条指令的时间也有限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程序：</a:t>
            </a:r>
            <a:r>
              <a:rPr lang="zh-CN" altLang="en-US" sz="2400" dirty="0" smtClean="0"/>
              <a:t>是算法用某种程序设计语言的具体</a:t>
            </a:r>
            <a:r>
              <a:rPr lang="zh-CN" altLang="en-US" sz="2400" smtClean="0"/>
              <a:t>实现。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算法的抽象与描述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greedySelect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s,int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f,boolean</a:t>
            </a:r>
            <a:r>
              <a:rPr lang="en-US" altLang="zh-CN" dirty="0" smtClean="0"/>
              <a:t>[] a)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n=s.lengh-1;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a[1]=true;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j=1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count=1;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++){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 if (s[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]&gt;=f[j]){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]=true;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   j=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57884" y="3929066"/>
            <a:ext cx="19704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/>
              <a:t>  count++;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}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else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]=false;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}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return count ;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 bwMode="auto">
          <a:xfrm rot="5400000">
            <a:off x="3464711" y="4464057"/>
            <a:ext cx="335758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算法的抽象与描述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本课程主要使用类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的伪码描述算法，称作</a:t>
            </a:r>
            <a:r>
              <a:rPr lang="en-US" altLang="zh-CN" sz="2400" dirty="0" smtClean="0"/>
              <a:t>ALGEN</a:t>
            </a:r>
            <a:r>
              <a:rPr lang="zh-CN" altLang="en-US" sz="2400" dirty="0" smtClean="0"/>
              <a:t>语言。有些算法的实现与数据结构密切相关，也少量使用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。上机练习使用自己熟悉的语言实现。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ALGEN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变量：提供</a:t>
            </a:r>
            <a:r>
              <a:rPr lang="en-US" altLang="zh-CN" dirty="0" err="1" smtClean="0"/>
              <a:t>int,real,bool,char</a:t>
            </a:r>
            <a:r>
              <a:rPr lang="zh-CN" altLang="en-US" dirty="0" smtClean="0"/>
              <a:t>等简单变量。赋值：</a:t>
            </a:r>
            <a:r>
              <a:rPr lang="en-US" altLang="zh-CN" dirty="0" smtClean="0"/>
              <a:t>v:=</a:t>
            </a:r>
            <a:r>
              <a:rPr lang="en-US" altLang="zh-CN" dirty="0" err="1" smtClean="0"/>
              <a:t>expr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A[1..n]</a:t>
            </a:r>
            <a:r>
              <a:rPr lang="zh-CN" altLang="en-US" dirty="0" smtClean="0"/>
              <a:t>表示长为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的一维数组；</a:t>
            </a:r>
            <a:r>
              <a:rPr lang="en-US" altLang="zh-CN" dirty="0" smtClean="0"/>
              <a:t>A[1..m,1..n]</a:t>
            </a:r>
            <a:r>
              <a:rPr lang="zh-CN" altLang="en-US" dirty="0" smtClean="0"/>
              <a:t>表示二维数组。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 to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子程序：</a:t>
            </a:r>
            <a:r>
              <a:rPr lang="en-US" altLang="zh-CN" dirty="0" smtClean="0"/>
              <a:t>proc name(formal parameters)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允许使用自然语言和数学表达式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 算法引论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空间复杂性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考虑空间复杂性的理由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在多用户系统中运行时，需指明分配给该程序的内存大小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想预先知道计算机系统是否有足够的内存来运行该程序；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用空间复杂性来估计一个程序可能解决的问题的最大规模；</a:t>
            </a:r>
            <a:endParaRPr lang="en-US" altLang="zh-CN" sz="2000" dirty="0" smtClean="0"/>
          </a:p>
          <a:p>
            <a:pPr lvl="2" algn="just"/>
            <a:r>
              <a:rPr lang="zh-CN" altLang="en-US" sz="2000" dirty="0" smtClean="0"/>
              <a:t>一个问题可能有若干个不同的内存需求解决方案，从中 择优； </a:t>
            </a:r>
            <a:endParaRPr lang="en-US" altLang="zh-CN" sz="2000" dirty="0" smtClean="0"/>
          </a:p>
          <a:p>
            <a:pPr lvl="1" algn="just"/>
            <a:r>
              <a:rPr lang="zh-CN" altLang="en-US" sz="2400" dirty="0" smtClean="0"/>
              <a:t>程序需要的空间</a:t>
            </a:r>
            <a:endParaRPr lang="en-US" altLang="zh-CN" sz="2400" dirty="0" smtClean="0"/>
          </a:p>
          <a:p>
            <a:pPr lvl="2" algn="just"/>
            <a:r>
              <a:rPr lang="zh-CN" altLang="en-US" sz="2000" dirty="0" smtClean="0"/>
              <a:t>指令空间、数据空间和环境栈空间。</a:t>
            </a:r>
            <a:endParaRPr lang="en-US" altLang="zh-CN" sz="2000" dirty="0" smtClean="0"/>
          </a:p>
          <a:p>
            <a:pPr lvl="2" algn="just"/>
            <a:r>
              <a:rPr lang="zh-CN" altLang="en-US" sz="2000" dirty="0" smtClean="0"/>
              <a:t>程序空间与算法、编译和目标机相关，空间复杂性分析主要关注算法相关的空间要求。</a:t>
            </a:r>
            <a:endParaRPr lang="zh-CN" altLang="en-US" sz="2000" dirty="0" smtClean="0"/>
          </a:p>
          <a:p>
            <a:pPr lvl="1"/>
            <a:r>
              <a:rPr lang="zh-CN" altLang="en-US" sz="2400" dirty="0" smtClean="0"/>
              <a:t>除了某些嵌入式应用，算法的空间约束</a:t>
            </a:r>
            <a:r>
              <a:rPr lang="zh-CN" altLang="en-US" sz="2400" b="1" dirty="0" smtClean="0"/>
              <a:t>已不重要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空间复杂性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2357430"/>
            <a:ext cx="7572428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000" dirty="0" smtClean="0"/>
              <a:t>template&lt;class T&gt;                      template&lt;class T&gt;   </a:t>
            </a:r>
            <a:endParaRPr lang="en-US" altLang="zh-CN" sz="2000" dirty="0" smtClean="0"/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T Sum( </a:t>
            </a:r>
            <a:r>
              <a:rPr lang="en-US" altLang="zh-CN" sz="2000" dirty="0" err="1" smtClean="0"/>
              <a:t>T,a</a:t>
            </a:r>
            <a:r>
              <a:rPr lang="en-US" altLang="zh-CN" sz="2000" dirty="0" smtClean="0"/>
              <a:t>[ 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 )                  T </a:t>
            </a:r>
            <a:r>
              <a:rPr lang="en-US" altLang="zh-CN" sz="2000" dirty="0" err="1" smtClean="0"/>
              <a:t>Rsum</a:t>
            </a:r>
            <a:r>
              <a:rPr lang="en-US" altLang="zh-CN" sz="2000" dirty="0" smtClean="0"/>
              <a:t>( T a[ 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n)</a:t>
            </a:r>
            <a:endParaRPr lang="en-US" altLang="zh-CN" sz="2000" dirty="0" smtClean="0"/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{//</a:t>
            </a:r>
            <a:r>
              <a:rPr lang="zh-CN" altLang="en-US" sz="2000" dirty="0" smtClean="0"/>
              <a:t>计算 </a:t>
            </a:r>
            <a:r>
              <a:rPr lang="en-US" altLang="zh-CN" sz="2000" dirty="0" smtClean="0"/>
              <a:t>a[0:n-1]</a:t>
            </a:r>
            <a:r>
              <a:rPr lang="zh-CN" altLang="en-US" sz="2000" dirty="0" smtClean="0"/>
              <a:t>的和                  </a:t>
            </a:r>
            <a:r>
              <a:rPr lang="en-US" altLang="zh-CN" sz="2000" dirty="0" smtClean="0"/>
              <a:t>{//</a:t>
            </a:r>
            <a:r>
              <a:rPr lang="zh-CN" altLang="en-US" sz="2000" dirty="0" smtClean="0"/>
              <a:t>计算</a:t>
            </a:r>
            <a:r>
              <a:rPr lang="en-US" altLang="zh-CN" sz="2000" dirty="0" smtClean="0"/>
              <a:t>a[0:n-1]</a:t>
            </a:r>
            <a:r>
              <a:rPr lang="zh-CN" altLang="en-US" sz="2000" dirty="0" smtClean="0"/>
              <a:t>的和</a:t>
            </a:r>
            <a:endParaRPr lang="zh-CN" altLang="en-US" sz="2000" dirty="0" smtClean="0"/>
          </a:p>
          <a:p>
            <a:pPr algn="l" eaLnBrk="1" hangingPunct="1">
              <a:buFontTx/>
              <a:buNone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T </a:t>
            </a:r>
            <a:r>
              <a:rPr lang="en-US" altLang="zh-CN" sz="2000" dirty="0" err="1" smtClean="0"/>
              <a:t>tsum</a:t>
            </a:r>
            <a:r>
              <a:rPr lang="en-US" altLang="zh-CN" sz="2000" dirty="0" smtClean="0"/>
              <a:t>=0;                                    if (n&gt;0)</a:t>
            </a:r>
            <a:endParaRPr lang="en-US" altLang="zh-CN" sz="2000" dirty="0" smtClean="0"/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  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&lt;n;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                    return </a:t>
            </a:r>
            <a:r>
              <a:rPr lang="en-US" altLang="zh-CN" sz="2000" dirty="0" err="1" smtClean="0"/>
              <a:t>Rsum</a:t>
            </a:r>
            <a:r>
              <a:rPr lang="en-US" altLang="zh-CN" sz="2000" dirty="0" smtClean="0"/>
              <a:t>(a,n-1)+a[n-1];</a:t>
            </a:r>
            <a:endParaRPr lang="en-US" altLang="zh-CN" sz="2000" dirty="0" smtClean="0"/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tsum</a:t>
            </a:r>
            <a:r>
              <a:rPr lang="en-US" altLang="zh-CN" sz="2000" dirty="0" smtClean="0"/>
              <a:t>+=a[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                            return 0;</a:t>
            </a:r>
            <a:endParaRPr lang="en-US" altLang="zh-CN" sz="2000" dirty="0" smtClean="0"/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    return </a:t>
            </a:r>
            <a:r>
              <a:rPr lang="en-US" altLang="zh-CN" sz="2000" dirty="0" err="1" smtClean="0"/>
              <a:t>tsum</a:t>
            </a:r>
            <a:r>
              <a:rPr lang="en-US" altLang="zh-CN" sz="2000" dirty="0" smtClean="0"/>
              <a:t>;                              }</a:t>
            </a:r>
            <a:endParaRPr lang="en-US" altLang="zh-CN" sz="2000" dirty="0" smtClean="0"/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  }</a:t>
            </a:r>
            <a:endParaRPr lang="en-US" altLang="zh-CN" sz="2000" dirty="0" smtClean="0"/>
          </a:p>
          <a:p>
            <a:pPr algn="l" eaLnBrk="1" hangingPunct="1">
              <a:buFontTx/>
              <a:buNone/>
            </a:pPr>
            <a:r>
              <a:rPr lang="zh-CN" altLang="en-US" sz="2000" dirty="0" smtClean="0"/>
              <a:t>  存数组的地址</a:t>
            </a:r>
            <a:r>
              <a:rPr lang="en-US" altLang="zh-CN" sz="2000" dirty="0" smtClean="0"/>
              <a:t>a,                        </a:t>
            </a:r>
            <a:r>
              <a:rPr lang="zh-CN" altLang="en-US" sz="2000" dirty="0" smtClean="0"/>
              <a:t>保留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的地址，函数返回地址，</a:t>
            </a:r>
            <a:endParaRPr lang="zh-CN" altLang="en-US" sz="2000" dirty="0" smtClean="0"/>
          </a:p>
          <a:p>
            <a:pPr algn="l" eaLnBrk="1" hangingPunct="1">
              <a:buFontTx/>
              <a:buNone/>
            </a:pPr>
            <a:r>
              <a:rPr lang="zh-CN" altLang="en-US" sz="2000" dirty="0" smtClean="0"/>
              <a:t>  变量</a:t>
            </a:r>
            <a:r>
              <a:rPr lang="en-US" altLang="zh-CN" sz="2000" dirty="0" smtClean="0"/>
              <a:t>n,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tsum</a:t>
            </a:r>
            <a:r>
              <a:rPr lang="en-US" altLang="zh-CN" sz="2000" dirty="0" smtClean="0"/>
              <a:t>:                          </a:t>
            </a:r>
            <a:r>
              <a:rPr lang="zh-CN" altLang="en-US" sz="2000" dirty="0" smtClean="0"/>
              <a:t>存储变量</a:t>
            </a:r>
            <a:r>
              <a:rPr lang="en-US" altLang="zh-CN" sz="2000" dirty="0" smtClean="0"/>
              <a:t>n , </a:t>
            </a:r>
            <a:r>
              <a:rPr lang="zh-CN" altLang="en-US" sz="2000" dirty="0" smtClean="0"/>
              <a:t>递归深度为 </a:t>
            </a:r>
            <a:r>
              <a:rPr lang="en-US" altLang="zh-CN" sz="2000" dirty="0" smtClean="0"/>
              <a:t>n+1</a:t>
            </a:r>
            <a:endParaRPr lang="en-US" altLang="zh-CN" sz="2000" dirty="0" smtClean="0"/>
          </a:p>
          <a:p>
            <a:pPr algn="l" eaLnBrk="1" hangingPunct="1"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sum</a:t>
            </a:r>
            <a:r>
              <a:rPr lang="en-US" altLang="zh-CN" sz="2000" dirty="0" smtClean="0"/>
              <a:t>=2+4+4+n*sizeof(T)              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rsum</a:t>
            </a:r>
            <a:r>
              <a:rPr lang="en-US" altLang="zh-CN" sz="2000" dirty="0" smtClean="0"/>
              <a:t>=(2+2+4)(n+1) +n*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(T)</a:t>
            </a:r>
            <a:endParaRPr lang="en-US" altLang="zh-CN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38" y="157161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数值求和的例子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 算法引论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时间复杂性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考虑时间复杂性的理由</a:t>
            </a:r>
            <a:endParaRPr lang="zh-CN" altLang="en-US" dirty="0" smtClean="0"/>
          </a:p>
          <a:p>
            <a:pPr lvl="2"/>
            <a:r>
              <a:rPr lang="zh-CN" altLang="en-US" sz="2000" dirty="0" smtClean="0"/>
              <a:t>某些计算机用户需要提供程序运行时间的上限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把握问题求解的难易程度，清晰划分问题的可求解范围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评价算法的优劣，改进算法。</a:t>
            </a:r>
            <a:endParaRPr lang="zh-CN" altLang="en-US" sz="2000" dirty="0" smtClean="0"/>
          </a:p>
          <a:p>
            <a:pPr lvl="1"/>
            <a:r>
              <a:rPr lang="zh-CN" altLang="en-US" dirty="0" smtClean="0"/>
              <a:t>时间复杂度的度量：</a:t>
            </a:r>
            <a:r>
              <a:rPr lang="zh-CN" altLang="en-US" sz="2400" dirty="0" smtClean="0"/>
              <a:t>关键操作计数、总的执行步统计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用基本运算次数</a:t>
            </a:r>
            <a:r>
              <a:rPr lang="en-US" altLang="zh-CN" dirty="0" smtClean="0"/>
              <a:t>(</a:t>
            </a:r>
            <a:r>
              <a:rPr lang="zh-CN" altLang="en-US" sz="2000" dirty="0" smtClean="0"/>
              <a:t>约定每种基本操作所用时间都是一个单位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衡量算法的效率。</a:t>
            </a:r>
            <a:r>
              <a:rPr lang="en-US" altLang="zh-CN" dirty="0" smtClean="0"/>
              <a:t>(</a:t>
            </a:r>
            <a:r>
              <a:rPr lang="zh-CN" altLang="en-US" sz="2000" dirty="0" smtClean="0"/>
              <a:t>不能用机器的真正运行时间作为度量标准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算法的运算次数与实例规模有关，复杂度函数：</a:t>
            </a:r>
            <a:r>
              <a:rPr lang="en-US" altLang="zh-CN" dirty="0" smtClean="0"/>
              <a:t>T(n)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对规模为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的两个不同实例，如何选择</a:t>
            </a:r>
            <a:r>
              <a:rPr lang="en-US" altLang="zh-CN" dirty="0" smtClean="0"/>
              <a:t>T(n)?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最坏情况下的时间复杂度</a:t>
            </a:r>
            <a:r>
              <a:rPr lang="en-US" altLang="zh-CN" dirty="0" smtClean="0"/>
              <a:t>W(n)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平均情况下的时间复杂度</a:t>
            </a:r>
            <a:r>
              <a:rPr lang="en-US" altLang="zh-CN" dirty="0" smtClean="0"/>
              <a:t>A(n)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时间复杂性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57324"/>
            <a:ext cx="8229600" cy="757230"/>
          </a:xfrm>
        </p:spPr>
        <p:txBody>
          <a:bodyPr/>
          <a:lstStyle/>
          <a:p>
            <a:pPr lvl="1"/>
            <a:r>
              <a:rPr lang="zh-CN" altLang="en-US" sz="2800" dirty="0" smtClean="0"/>
              <a:t>关键操作计数：选择关键操作，统计次数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035476"/>
            <a:ext cx="7452681" cy="417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：寻找数组中最大元素，关键操作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 algn="l"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algn="l" eaLnBrk="1" hangingPunct="1"/>
            <a:r>
              <a:rPr lang="en-US" altLang="zh-CN" sz="2400" dirty="0" smtClean="0"/>
              <a:t>template&lt;class T&gt;                      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Max(T a[],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                    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{//</a:t>
            </a:r>
            <a:r>
              <a:rPr lang="zh-CN" altLang="en-US" sz="2400" dirty="0" smtClean="0"/>
              <a:t>寻找</a:t>
            </a:r>
            <a:r>
              <a:rPr lang="en-US" altLang="zh-CN" sz="2400" dirty="0" smtClean="0"/>
              <a:t>a[0:n-1]</a:t>
            </a:r>
            <a:r>
              <a:rPr lang="zh-CN" altLang="en-US" sz="2400" dirty="0" smtClean="0"/>
              <a:t>中的最大元素            </a:t>
            </a:r>
            <a:endParaRPr lang="zh-CN" altLang="en-US" sz="2400" dirty="0" smtClean="0"/>
          </a:p>
          <a:p>
            <a:pPr algn="l" eaLnBrk="1" hangingPunct="1"/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pos=0;                        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  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&lt;n;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                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       if (a[pos]&lt;a[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          pos=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    return pos;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 algn="l" eaLnBrk="1" hangingPunct="1"/>
            <a:r>
              <a:rPr lang="zh-CN" altLang="en-US" sz="2400" dirty="0" smtClean="0"/>
              <a:t>这里的关键操作是比较。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循环中共进行了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次比较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时间复杂性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2976" y="1428736"/>
            <a:ext cx="6143668" cy="447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次多项式求值程序：基本操作</a:t>
            </a:r>
            <a:r>
              <a:rPr lang="en-US" altLang="zh-CN" sz="2400" dirty="0" smtClean="0"/>
              <a:t>3n</a:t>
            </a:r>
            <a:r>
              <a:rPr lang="zh-CN" altLang="en-US" sz="2400" dirty="0" smtClean="0"/>
              <a:t>次</a:t>
            </a:r>
            <a:endParaRPr lang="zh-CN" altLang="en-US" sz="2400" dirty="0" smtClean="0"/>
          </a:p>
          <a:p>
            <a:pPr algn="l" eaLnBrk="1" hangingPunct="1"/>
            <a:r>
              <a:rPr lang="en-US" altLang="zh-CN" sz="2000" dirty="0" smtClean="0"/>
              <a:t>template&lt;class T&gt;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  T </a:t>
            </a:r>
            <a:r>
              <a:rPr lang="en-US" altLang="zh-CN" sz="2000" dirty="0" err="1" smtClean="0"/>
              <a:t>PolyEval</a:t>
            </a:r>
            <a:r>
              <a:rPr lang="en-US" altLang="zh-CN" sz="2000" dirty="0" smtClean="0"/>
              <a:t>(T </a:t>
            </a:r>
            <a:r>
              <a:rPr lang="en-US" altLang="zh-CN" sz="2000" dirty="0" err="1" smtClean="0"/>
              <a:t>coeff</a:t>
            </a:r>
            <a:r>
              <a:rPr lang="en-US" altLang="zh-CN" sz="2000" dirty="0" smtClean="0"/>
              <a:t>[],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n, const T &amp;x)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  {//</a:t>
            </a:r>
            <a:r>
              <a:rPr lang="zh-CN" altLang="en-US" sz="2000" dirty="0" smtClean="0"/>
              <a:t>计算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次多项式的值，</a:t>
            </a:r>
            <a:r>
              <a:rPr lang="en-US" altLang="zh-CN" sz="2000" dirty="0" err="1" smtClean="0"/>
              <a:t>coeff</a:t>
            </a:r>
            <a:r>
              <a:rPr lang="en-US" altLang="zh-CN" sz="2000" dirty="0" smtClean="0"/>
              <a:t>[0:n]</a:t>
            </a:r>
            <a:r>
              <a:rPr lang="zh-CN" altLang="en-US" sz="2000" dirty="0" smtClean="0"/>
              <a:t>为多项式的系数</a:t>
            </a:r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     </a:t>
            </a:r>
            <a:r>
              <a:rPr lang="en-US" altLang="zh-CN" sz="2000" dirty="0" smtClean="0"/>
              <a:t>T  y=1, value=</a:t>
            </a:r>
            <a:r>
              <a:rPr lang="en-US" altLang="zh-CN" sz="2000" dirty="0" err="1" smtClean="0"/>
              <a:t>coeff</a:t>
            </a:r>
            <a:r>
              <a:rPr lang="en-US" altLang="zh-CN" sz="2000" dirty="0" smtClean="0"/>
              <a:t>[0];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&lt;=n;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   //n</a:t>
            </a:r>
            <a:r>
              <a:rPr lang="zh-CN" altLang="en-US" sz="2000" dirty="0" smtClean="0"/>
              <a:t>循环</a:t>
            </a:r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{                                     //</a:t>
            </a:r>
            <a:r>
              <a:rPr lang="zh-CN" altLang="en-US" sz="2000" dirty="0" smtClean="0"/>
              <a:t>累加下一项</a:t>
            </a:r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y*=x;                          //</a:t>
            </a:r>
            <a:r>
              <a:rPr lang="zh-CN" altLang="en-US" sz="2000" dirty="0" smtClean="0"/>
              <a:t>一次乘法</a:t>
            </a:r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value+=y*</a:t>
            </a:r>
            <a:r>
              <a:rPr lang="en-US" altLang="zh-CN" sz="2000" dirty="0" err="1" smtClean="0"/>
              <a:t>coeff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     //</a:t>
            </a:r>
            <a:r>
              <a:rPr lang="zh-CN" altLang="en-US" sz="2000" dirty="0" smtClean="0"/>
              <a:t>一次加法和一次乘法</a:t>
            </a:r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     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     return value;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}                          //3n</a:t>
            </a:r>
            <a:r>
              <a:rPr lang="zh-CN" altLang="en-US" sz="2000" dirty="0" smtClean="0"/>
              <a:t>次基本运算</a:t>
            </a:r>
            <a:endParaRPr lang="zh-CN" altLang="en-US" sz="2000" dirty="0" smtClean="0"/>
          </a:p>
          <a:p>
            <a:pPr algn="l" eaLnBrk="1" hangingPunct="1">
              <a:lnSpc>
                <a:spcPct val="90000"/>
              </a:lnSpc>
            </a:pPr>
            <a:endParaRPr lang="zh-CN" altLang="en-US" sz="2000" dirty="0" smtClean="0"/>
          </a:p>
          <a:p>
            <a:pPr algn="l" eaLnBrk="1" hangingPunct="1">
              <a:lnSpc>
                <a:spcPct val="90000"/>
              </a:lnSpc>
            </a:pPr>
            <a:r>
              <a:rPr lang="zh-CN" altLang="en-US" sz="2000" dirty="0" smtClean="0"/>
              <a:t>这里的关键操作是数的加法与乘法。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时间复杂性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1357298"/>
            <a:ext cx="5572148" cy="497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：顺序查找</a:t>
            </a:r>
            <a:endParaRPr lang="en-US" altLang="zh-CN" sz="2400" dirty="0" smtClean="0"/>
          </a:p>
          <a:p>
            <a:pPr algn="l" eaLnBrk="1" hangingPunct="1"/>
            <a:endParaRPr lang="zh-CN" altLang="en-US" sz="2400" dirty="0" smtClean="0"/>
          </a:p>
          <a:p>
            <a:pPr algn="l" eaLnBrk="1" hangingPunct="1"/>
            <a:r>
              <a:rPr lang="en-US" altLang="zh-CN" sz="2000" dirty="0" smtClean="0"/>
              <a:t>template &lt; class T &gt;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SeqSearch</a:t>
            </a:r>
            <a:r>
              <a:rPr lang="en-US" altLang="zh-CN" sz="2000" dirty="0" smtClean="0"/>
              <a:t> (T a[ ], const T &amp;x,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n)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{ //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a[0:n-1]</a:t>
            </a:r>
            <a:r>
              <a:rPr lang="zh-CN" altLang="en-US" sz="2000" dirty="0" smtClean="0"/>
              <a:t>中搜索</a:t>
            </a:r>
            <a:r>
              <a:rPr lang="en-US" altLang="zh-CN" sz="2000" dirty="0" smtClean="0"/>
              <a:t>x,</a:t>
            </a:r>
            <a:r>
              <a:rPr lang="zh-CN" altLang="en-US" sz="2000" dirty="0" smtClean="0"/>
              <a:t>若找到则返回所在的位置，</a:t>
            </a:r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    否则返回</a:t>
            </a:r>
            <a:r>
              <a:rPr lang="en-US" altLang="zh-CN" sz="2000" dirty="0" smtClean="0"/>
              <a:t>-1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   for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&lt;n &amp;&amp;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]!= x;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++);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   if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==n) return -1;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   return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algn="l" eaLnBrk="1" hangingPunct="1"/>
            <a:r>
              <a:rPr lang="zh-CN" altLang="en-US" sz="2000" dirty="0" smtClean="0"/>
              <a:t>最好情况：比较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次；</a:t>
            </a:r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最坏情况：比较 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次；</a:t>
            </a:r>
            <a:endParaRPr lang="en-US" altLang="zh-CN" sz="2000" dirty="0" smtClean="0"/>
          </a:p>
          <a:p>
            <a:pPr algn="l" eaLnBrk="1" hangingPunct="1"/>
            <a:endParaRPr lang="zh-CN" altLang="en-US" sz="2000" dirty="0" smtClean="0"/>
          </a:p>
          <a:p>
            <a:pPr algn="l" eaLnBrk="1" hangingPunct="1"/>
            <a:r>
              <a:rPr lang="zh-CN" altLang="en-US" sz="2000" dirty="0" smtClean="0"/>
              <a:t>平均比较次数：</a:t>
            </a:r>
            <a:endParaRPr lang="en-US" altLang="zh-CN" sz="20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4071934" y="5362593"/>
          <a:ext cx="3000396" cy="852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1189990" imgH="330200" progId="Equation.3">
                  <p:embed/>
                </p:oleObj>
              </mc:Choice>
              <mc:Fallback>
                <p:oleObj name="公式" r:id="rId1" imgW="1189990" imgH="330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1934" y="5362593"/>
                        <a:ext cx="3000396" cy="8524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时间复杂性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614354"/>
          </a:xfrm>
        </p:spPr>
        <p:txBody>
          <a:bodyPr/>
          <a:lstStyle/>
          <a:p>
            <a:pPr lvl="1"/>
            <a:r>
              <a:rPr lang="zh-CN" altLang="en-US" sz="2800" dirty="0" smtClean="0">
                <a:latin typeface="+mj-ea"/>
                <a:ea typeface="+mj-ea"/>
              </a:rPr>
              <a:t>统计执行步数：按程序步、执行语句统计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/>
            <a:endParaRPr lang="en-US" altLang="zh-CN" sz="2400" dirty="0" smtClean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121654"/>
            <a:ext cx="7643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400" dirty="0" smtClean="0"/>
              <a:t>程序步：独立程序片段，执行时间与实例特征无关；</a:t>
            </a:r>
            <a:endParaRPr lang="zh-CN" altLang="en-US" sz="2400" dirty="0" smtClean="0"/>
          </a:p>
          <a:p>
            <a:pPr algn="l" eaLnBrk="1" hangingPunct="1"/>
            <a:r>
              <a:rPr lang="zh-CN" altLang="en-US" sz="2400" dirty="0" smtClean="0"/>
              <a:t>执行语句：一个表意完整的程序语句；</a:t>
            </a:r>
            <a:endParaRPr lang="zh-CN" altLang="en-US" sz="2400" dirty="0" smtClean="0"/>
          </a:p>
          <a:p>
            <a:pPr algn="l" eaLnBrk="1" hangingPunct="1"/>
            <a:r>
              <a:rPr lang="en-US" altLang="zh-CN" sz="2400" dirty="0" smtClean="0"/>
              <a:t>s/e :  </a:t>
            </a:r>
            <a:r>
              <a:rPr lang="zh-CN" altLang="en-US" sz="2400" dirty="0" smtClean="0"/>
              <a:t>每个语句中包含的执行程序步数；</a:t>
            </a:r>
            <a:endParaRPr lang="zh-CN" altLang="en-US" sz="2400" dirty="0" smtClean="0"/>
          </a:p>
          <a:p>
            <a:pPr algn="l" eaLnBrk="1" hangingPunct="1"/>
            <a:r>
              <a:rPr lang="zh-CN" altLang="en-US" sz="2400" dirty="0" smtClean="0"/>
              <a:t>频率：语句出现的次数；</a:t>
            </a:r>
            <a:endParaRPr lang="zh-CN" altLang="en-US" sz="2400" dirty="0" smtClean="0"/>
          </a:p>
          <a:p>
            <a:pPr algn="l" eaLnBrk="1" hangingPunct="1"/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sym typeface="Symbol" panose="05050102010706020507" pitchFamily="18" charset="2"/>
              </a:rPr>
              <a:t>语句                                 </a:t>
            </a:r>
            <a:r>
              <a:rPr lang="en-US" altLang="zh-CN" sz="2000" dirty="0" smtClean="0">
                <a:sym typeface="Symbol" panose="05050102010706020507" pitchFamily="18" charset="2"/>
              </a:rPr>
              <a:t>s/e            </a:t>
            </a:r>
            <a:r>
              <a:rPr lang="zh-CN" altLang="en-US" sz="2000" dirty="0" smtClean="0">
                <a:sym typeface="Symbol" panose="05050102010706020507" pitchFamily="18" charset="2"/>
              </a:rPr>
              <a:t>频率                  执行步数</a:t>
            </a:r>
            <a:endParaRPr lang="zh-CN" altLang="en-US" sz="2000" dirty="0" smtClean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anose="05050102010706020507" pitchFamily="18" charset="2"/>
              </a:rPr>
              <a:t>Void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Addm</a:t>
            </a:r>
            <a:r>
              <a:rPr lang="en-US" altLang="zh-CN" sz="2000" dirty="0" smtClean="0">
                <a:sym typeface="Symbol" panose="05050102010706020507" pitchFamily="18" charset="2"/>
              </a:rPr>
              <a:t>(T **a, ··· )          0              0                          0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anose="05050102010706020507" pitchFamily="18" charset="2"/>
              </a:rPr>
              <a:t>{                                           0              0                          0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anose="05050102010706020507" pitchFamily="18" charset="2"/>
              </a:rPr>
              <a:t>   for(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int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=0;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&lt;rows;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++)      1          rows+1               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rows+1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anose="05050102010706020507" pitchFamily="18" charset="2"/>
              </a:rPr>
              <a:t>   for(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int</a:t>
            </a:r>
            <a:r>
              <a:rPr lang="en-US" altLang="zh-CN" sz="2000" dirty="0" smtClean="0">
                <a:sym typeface="Symbol" panose="05050102010706020507" pitchFamily="18" charset="2"/>
              </a:rPr>
              <a:t> j=0; j&lt;cols; j++)       1     rows(cols+1) 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rowscols+rows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anose="05050102010706020507" pitchFamily="18" charset="2"/>
              </a:rPr>
              <a:t>      c[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][j]=a[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][j]+b[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][j];           1        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rowscols</a:t>
            </a:r>
            <a:r>
              <a:rPr lang="en-US" altLang="zh-CN" sz="2000" dirty="0" smtClean="0">
                <a:sym typeface="Symbol" panose="05050102010706020507" pitchFamily="18" charset="2"/>
              </a:rPr>
              <a:t>           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rowscols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anose="05050102010706020507" pitchFamily="18" charset="2"/>
              </a:rPr>
              <a:t>}                                            0               0                          0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sz="2000" dirty="0" smtClean="0">
                <a:sym typeface="Symbol" panose="05050102010706020507" pitchFamily="18" charset="2"/>
              </a:rPr>
              <a:t>    </a:t>
            </a:r>
            <a:r>
              <a:rPr lang="zh-CN" altLang="en-US" sz="2000" dirty="0" smtClean="0">
                <a:sym typeface="Symbol" panose="05050102010706020507" pitchFamily="18" charset="2"/>
              </a:rPr>
              <a:t>执行步数总计                  </a:t>
            </a:r>
            <a:r>
              <a:rPr lang="en-US" altLang="zh-CN" sz="2000" dirty="0" smtClean="0">
                <a:sym typeface="Symbol" panose="05050102010706020507" pitchFamily="18" charset="2"/>
              </a:rPr>
              <a:t>2rowscols+2rows+1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023100" y="1029970"/>
            <a:ext cx="1554480" cy="3683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基本不使用！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 算法引论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渐近符号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时间复杂度函数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的简化表示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渐进意义下的阶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的复杂性在规模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很大时才有意义，即考虑</a:t>
            </a:r>
            <a:r>
              <a:rPr lang="en-US" altLang="zh-CN" dirty="0" smtClean="0"/>
              <a:t>n</a:t>
            </a:r>
            <a:r>
              <a:rPr lang="en-US" altLang="zh-CN" sz="2000" dirty="0" smtClean="0"/>
              <a:t> →∞</a:t>
            </a:r>
            <a:r>
              <a:rPr lang="zh-CN" altLang="en-US" sz="2000" dirty="0" smtClean="0"/>
              <a:t>时</a:t>
            </a:r>
            <a:r>
              <a:rPr lang="en-US" altLang="zh-CN" sz="2000" dirty="0" smtClean="0"/>
              <a:t>T(n)</a:t>
            </a:r>
            <a:r>
              <a:rPr lang="zh-CN" altLang="en-US" sz="2000" dirty="0" smtClean="0"/>
              <a:t>的性态。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sz="2400" dirty="0" smtClean="0"/>
              <a:t>函数 </a:t>
            </a:r>
            <a:r>
              <a:rPr lang="en-US" altLang="zh-CN" sz="2400" dirty="0" smtClean="0"/>
              <a:t>f (n)</a:t>
            </a:r>
            <a:r>
              <a:rPr lang="zh-CN" altLang="en-US" sz="2400" dirty="0" smtClean="0"/>
              <a:t>的渐进函数 </a:t>
            </a:r>
            <a:r>
              <a:rPr lang="en-US" altLang="zh-CN" sz="2400" dirty="0" smtClean="0"/>
              <a:t>g(n): 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n→∞</a:t>
            </a:r>
            <a:r>
              <a:rPr lang="zh-CN" altLang="en-US" sz="2400" dirty="0" smtClean="0"/>
              <a:t>时</a:t>
            </a:r>
            <a:endParaRPr lang="zh-CN" alt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/>
              <a:t>               </a:t>
            </a:r>
            <a:r>
              <a:rPr lang="en-US" altLang="zh-CN" sz="2400" dirty="0" smtClean="0"/>
              <a:t>(f(n) – g(n))/f(n) → 0</a:t>
            </a:r>
            <a:r>
              <a:rPr lang="zh-CN" altLang="en-US" sz="2400" dirty="0" smtClean="0"/>
              <a:t>，称</a:t>
            </a:r>
            <a:r>
              <a:rPr lang="en-US" altLang="zh-CN" sz="2400" dirty="0" smtClean="0"/>
              <a:t>g(n)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f(n) </a:t>
            </a:r>
            <a:r>
              <a:rPr lang="zh-CN" altLang="en-US" sz="2400" dirty="0" smtClean="0"/>
              <a:t>的渐进复杂性。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数学上称</a:t>
            </a:r>
            <a:r>
              <a:rPr lang="en-US" altLang="zh-CN" sz="2400" dirty="0" smtClean="0"/>
              <a:t>g(n)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n →∞</a:t>
            </a:r>
            <a:r>
              <a:rPr lang="zh-CN" altLang="en-US" sz="2400" dirty="0" smtClean="0"/>
              <a:t>时的渐近表达式，一般取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中略去低阶项后留下的主项，比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简单。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比较算法的渐近复杂性，只要确定出各自</a:t>
            </a:r>
            <a:r>
              <a:rPr lang="en-US" altLang="zh-CN" sz="2400" dirty="0" smtClean="0"/>
              <a:t>T(n)</a:t>
            </a:r>
            <a:r>
              <a:rPr lang="zh-CN" altLang="en-US" sz="2400" dirty="0" smtClean="0"/>
              <a:t>的阶即可，不必关心其包含的常数因子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所以可认为基本操作都是单位时间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、低阶项。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：活动安排问题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问题描述：有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项活动申请使用同一个礼堂，每项活动有一个起始时间和截止时间，任何两个活动不能同时举行。问如何选择这些活动，使被安排的活动数量最多？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问题抽象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建模</a:t>
            </a:r>
            <a:r>
              <a:rPr lang="en-US" altLang="zh-CN" dirty="0" smtClean="0"/>
              <a:t>):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S={1,2,…n}</a:t>
            </a:r>
            <a:r>
              <a:rPr lang="zh-CN" altLang="en-US" dirty="0" smtClean="0"/>
              <a:t>为活动的集合，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分别为活动的开始和截止时间，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=1,2,..n,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活动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与活动</a:t>
            </a:r>
            <a:r>
              <a:rPr lang="en-US" altLang="zh-CN" dirty="0" smtClean="0"/>
              <a:t>j</a:t>
            </a:r>
            <a:r>
              <a:rPr lang="zh-CN" altLang="en-US" dirty="0" smtClean="0"/>
              <a:t>相容    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≥f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≥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,i</a:t>
            </a:r>
            <a:r>
              <a:rPr lang="en-US" altLang="zh-CN" dirty="0" smtClean="0"/>
              <a:t> ≠j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的最大两两相容的活动子集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算法设计策略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贪心算法，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不正确，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正确：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1.</a:t>
            </a:r>
            <a:r>
              <a:rPr lang="zh-CN" altLang="en-US" dirty="0" smtClean="0"/>
              <a:t>按活动的开始时间从小到大选择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2.</a:t>
            </a:r>
            <a:r>
              <a:rPr lang="zh-CN" altLang="en-US" dirty="0" smtClean="0"/>
              <a:t>按活动占用时间从小到大选择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3.</a:t>
            </a:r>
            <a:r>
              <a:rPr lang="zh-CN" altLang="en-US" dirty="0" smtClean="0"/>
              <a:t>按活动的截止时间从小到大选择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000496" y="3929066"/>
          <a:ext cx="571504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5181600" imgH="3657600" progId="Equation.3">
                  <p:embed/>
                </p:oleObj>
              </mc:Choice>
              <mc:Fallback>
                <p:oleObj name="公式" r:id="rId1" imgW="5181600" imgH="36576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0496" y="3929066"/>
                        <a:ext cx="571504" cy="2857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渐近符号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5"/>
          </a:xfrm>
        </p:spPr>
        <p:txBody>
          <a:bodyPr/>
          <a:lstStyle/>
          <a:p>
            <a:pPr lvl="1"/>
            <a:r>
              <a:rPr lang="zh-CN" altLang="en-US" dirty="0" smtClean="0"/>
              <a:t>常用的渐近函数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3042" y="2214554"/>
          <a:ext cx="6215108" cy="179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777"/>
                <a:gridCol w="1553777"/>
                <a:gridCol w="1553777"/>
                <a:gridCol w="155377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函数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名称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函数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名称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03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err="1" smtClean="0"/>
                        <a:t>Logn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n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err="1" smtClean="0"/>
                        <a:t>nlogn</a:t>
                      </a:r>
                      <a:endParaRPr lang="en-US" altLang="zh-CN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常数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对数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线性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倍对数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</a:t>
                      </a:r>
                      <a:r>
                        <a:rPr lang="en-US" altLang="zh-CN" sz="2000" baseline="30000" dirty="0" smtClean="0"/>
                        <a:t>2</a:t>
                      </a:r>
                      <a:endParaRPr lang="en-US" altLang="zh-CN" sz="2000" baseline="30000" dirty="0" smtClean="0"/>
                    </a:p>
                    <a:p>
                      <a:r>
                        <a:rPr lang="en-US" altLang="zh-CN" sz="2000" dirty="0" smtClean="0"/>
                        <a:t>n</a:t>
                      </a:r>
                      <a:r>
                        <a:rPr lang="en-US" altLang="zh-CN" sz="2000" baseline="30000" dirty="0" smtClean="0"/>
                        <a:t>3</a:t>
                      </a:r>
                      <a:endParaRPr lang="en-US" altLang="zh-CN" sz="2000" baseline="30000" dirty="0" smtClean="0"/>
                    </a:p>
                    <a:p>
                      <a:r>
                        <a:rPr lang="en-US" altLang="zh-CN" sz="2000" dirty="0" smtClean="0"/>
                        <a:t>2</a:t>
                      </a:r>
                      <a:r>
                        <a:rPr lang="en-US" altLang="zh-CN" sz="2000" baseline="30000" dirty="0" smtClean="0"/>
                        <a:t>n</a:t>
                      </a:r>
                      <a:endParaRPr lang="en-US" altLang="zh-CN" sz="2000" baseline="30000" dirty="0" smtClean="0"/>
                    </a:p>
                    <a:p>
                      <a:r>
                        <a:rPr lang="en-US" altLang="zh-CN" sz="2000" dirty="0" smtClean="0"/>
                        <a:t>n!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平方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立方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指数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阶乘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渐近符号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800" dirty="0" smtClean="0"/>
              <a:t>渐近上界：</a:t>
            </a:r>
            <a:r>
              <a:rPr lang="en-US" altLang="zh-CN" sz="2800" dirty="0" smtClean="0"/>
              <a:t>f(n) = O( g(n) )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定义：存在正实数 </a:t>
            </a:r>
            <a:r>
              <a:rPr lang="en-US" altLang="zh-CN" sz="2000" dirty="0" smtClean="0"/>
              <a:t>c </a:t>
            </a:r>
            <a:r>
              <a:rPr lang="zh-CN" altLang="en-US" sz="2000" dirty="0" smtClean="0"/>
              <a:t>和正整数 </a:t>
            </a:r>
            <a:r>
              <a:rPr lang="en-US" altLang="zh-CN" sz="2000" dirty="0" smtClean="0"/>
              <a:t>N, </a:t>
            </a:r>
            <a:r>
              <a:rPr lang="zh-CN" altLang="en-US" sz="2000" dirty="0" smtClean="0"/>
              <a:t>使得当</a:t>
            </a:r>
            <a:r>
              <a:rPr lang="en-US" altLang="zh-CN" sz="2000" dirty="0" smtClean="0"/>
              <a:t>n&gt;N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                           f(n) </a:t>
            </a:r>
            <a:r>
              <a:rPr lang="en-US" altLang="en-US" sz="2000" dirty="0" smtClean="0"/>
              <a:t>≤</a:t>
            </a:r>
            <a:r>
              <a:rPr lang="en-US" altLang="zh-CN" sz="2000" dirty="0" smtClean="0"/>
              <a:t> c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· </a:t>
            </a:r>
            <a:r>
              <a:rPr lang="en-US" altLang="zh-CN" sz="2000" dirty="0" smtClean="0"/>
              <a:t>g(n)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例子： </a:t>
            </a:r>
            <a:r>
              <a:rPr lang="en-US" altLang="zh-CN" sz="2000" dirty="0" smtClean="0"/>
              <a:t>const = O(1);   3n+1 = O(n);   10n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+4n+3 = 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);     6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· 2</a:t>
            </a:r>
            <a:r>
              <a:rPr lang="en-US" altLang="zh-CN" sz="2000" baseline="30000" dirty="0" smtClean="0"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+ n</a:t>
            </a:r>
            <a:r>
              <a:rPr lang="en-US" altLang="zh-CN" sz="2000" baseline="30000" dirty="0" smtClean="0"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= O(2</a:t>
            </a:r>
            <a:r>
              <a:rPr lang="en-US" altLang="zh-CN" sz="2000" baseline="30000" dirty="0" smtClean="0"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);   n · log n + n</a:t>
            </a:r>
            <a:r>
              <a:rPr lang="en-US" altLang="zh-CN" sz="2000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= O(n</a:t>
            </a:r>
            <a:r>
              <a:rPr lang="en-US" altLang="zh-CN" sz="2000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);   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3n + 2 = O(n</a:t>
            </a:r>
            <a:r>
              <a:rPr lang="en-US" altLang="zh-CN" sz="2000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cs typeface="Times New Roman" panose="02020603050405020304" pitchFamily="18" charset="0"/>
              </a:rPr>
              <a:t>注：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1.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记号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f(n)=O(g(n))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不能写成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g(n)=O(f(n));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cs typeface="Times New Roman" panose="02020603050405020304" pitchFamily="18" charset="0"/>
              </a:rPr>
              <a:t>        2.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最后一个是松散的上界，最好给出最小渐进上界。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O(n)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是它较好的界。</a:t>
            </a:r>
            <a:endParaRPr lang="zh-CN" altLang="en-US" sz="20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cs typeface="Times New Roman" panose="02020603050405020304" pitchFamily="18" charset="0"/>
              </a:rPr>
              <a:t>大欧比率定理：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cs typeface="Times New Roman" panose="02020603050405020304" pitchFamily="18" charset="0"/>
              </a:rPr>
              <a:t>如果极限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lim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(f(n)/g(n))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存在，则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f(n) = O(g(n))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的充要条件是：存在正实数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c ,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使得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lim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(f(n)/g(n)) </a:t>
            </a:r>
            <a:r>
              <a:rPr lang="en-US" altLang="en-US" sz="2000" dirty="0" smtClean="0"/>
              <a:t>≤</a:t>
            </a:r>
            <a:r>
              <a:rPr lang="en-US" altLang="zh-CN" sz="2000" dirty="0" smtClean="0"/>
              <a:t> c .</a:t>
            </a:r>
            <a:endParaRPr lang="zh-CN" altLang="en-US" sz="2000" dirty="0" smtClean="0"/>
          </a:p>
          <a:p>
            <a:pPr lvl="1"/>
            <a:r>
              <a:rPr lang="zh-CN" altLang="en-US" sz="2400" dirty="0" smtClean="0"/>
              <a:t>小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符号：大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定义中“存在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”改为“任给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”。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f(n)=o(g(n)</a:t>
            </a:r>
            <a:r>
              <a:rPr lang="zh-CN" altLang="en-US" sz="2000" dirty="0" smtClean="0"/>
              <a:t>表明</a:t>
            </a:r>
            <a:r>
              <a:rPr lang="en-US" altLang="zh-CN" sz="2000" dirty="0" smtClean="0"/>
              <a:t>f(n)</a:t>
            </a:r>
            <a:r>
              <a:rPr lang="zh-CN" altLang="en-US" sz="2000" dirty="0" smtClean="0"/>
              <a:t>一定低于</a:t>
            </a:r>
            <a:r>
              <a:rPr lang="en-US" altLang="zh-CN" sz="2000" dirty="0" smtClean="0"/>
              <a:t>g(n)</a:t>
            </a:r>
            <a:r>
              <a:rPr lang="zh-CN" altLang="en-US" sz="2000" dirty="0" smtClean="0"/>
              <a:t>的阶，大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可能等于。故</a:t>
            </a:r>
            <a:r>
              <a:rPr lang="en-US" altLang="zh-CN" sz="2000" dirty="0" err="1" smtClean="0"/>
              <a:t>o→O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渐近符号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定理：对于任意正实数 </a:t>
            </a:r>
            <a:r>
              <a:rPr lang="zh-CN" altLang="en-US" sz="2400" dirty="0" smtClean="0">
                <a:sym typeface="Symbol" panose="05050102010706020507" pitchFamily="18" charset="2"/>
              </a:rPr>
              <a:t>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ym typeface="Symbol" panose="05050102010706020507" pitchFamily="18" charset="2"/>
              </a:rPr>
              <a:t> 和常数 </a:t>
            </a:r>
            <a:r>
              <a:rPr lang="en-US" altLang="zh-CN" sz="2400" dirty="0" smtClean="0">
                <a:sym typeface="Symbol" panose="05050102010706020507" pitchFamily="18" charset="2"/>
              </a:rPr>
              <a:t>c </a:t>
            </a:r>
            <a:r>
              <a:rPr lang="zh-CN" altLang="en-US" sz="2400" dirty="0" smtClean="0">
                <a:sym typeface="Symbol" panose="05050102010706020507" pitchFamily="18" charset="2"/>
              </a:rPr>
              <a:t>，下面的不等式成立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zh-CN" altLang="en-US" sz="2400" dirty="0" smtClean="0"/>
              <a:t>常用估计渐近上界的几个不等式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r>
              <a:rPr lang="zh-CN" altLang="en-US" sz="2400" dirty="0" smtClean="0">
                <a:sym typeface="Symbol" panose="05050102010706020507" pitchFamily="18" charset="2"/>
              </a:rPr>
              <a:t>：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sym typeface="Symbol" panose="05050102010706020507" pitchFamily="18" charset="2"/>
              </a:rPr>
              <a:t>1. </a:t>
            </a:r>
            <a:r>
              <a:rPr lang="zh-CN" altLang="en-US" sz="2000" dirty="0" smtClean="0">
                <a:sym typeface="Symbol" panose="05050102010706020507" pitchFamily="18" charset="2"/>
              </a:rPr>
              <a:t>存在正整数 </a:t>
            </a:r>
            <a:r>
              <a:rPr lang="en-US" altLang="zh-CN" sz="2000" dirty="0" smtClean="0">
                <a:sym typeface="Symbol" panose="05050102010706020507" pitchFamily="18" charset="2"/>
              </a:rPr>
              <a:t>N, </a:t>
            </a:r>
            <a:r>
              <a:rPr lang="zh-CN" altLang="en-US" sz="2000" dirty="0" smtClean="0">
                <a:sym typeface="Symbol" panose="05050102010706020507" pitchFamily="18" charset="2"/>
              </a:rPr>
              <a:t>使得对于任何</a:t>
            </a:r>
            <a:r>
              <a:rPr lang="en-US" altLang="zh-CN" sz="2000" dirty="0" smtClean="0">
                <a:sym typeface="Symbol" panose="05050102010706020507" pitchFamily="18" charset="2"/>
              </a:rPr>
              <a:t>n&gt;N, </a:t>
            </a:r>
            <a:r>
              <a:rPr lang="zh-CN" altLang="en-US" sz="2000" dirty="0" smtClean="0">
                <a:sym typeface="Symbol" panose="05050102010706020507" pitchFamily="18" charset="2"/>
              </a:rPr>
              <a:t>有 </a:t>
            </a:r>
            <a:r>
              <a:rPr lang="en-US" altLang="zh-CN" sz="2000" dirty="0" smtClean="0">
                <a:sym typeface="Symbol" panose="05050102010706020507" pitchFamily="18" charset="2"/>
              </a:rPr>
              <a:t>(c + log n)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</a:t>
            </a:r>
            <a:r>
              <a:rPr lang="en-US" altLang="zh-CN" sz="2000" dirty="0" smtClean="0">
                <a:sym typeface="Symbol" panose="05050102010706020507" pitchFamily="18" charset="2"/>
              </a:rPr>
              <a:t> &lt;(log n)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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+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 </a:t>
            </a:r>
            <a:r>
              <a:rPr lang="en-US" altLang="zh-CN" sz="2000" dirty="0" smtClean="0">
                <a:sym typeface="Symbol" panose="05050102010706020507" pitchFamily="18" charset="2"/>
              </a:rPr>
              <a:t>;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sym typeface="Symbol" panose="05050102010706020507" pitchFamily="18" charset="2"/>
              </a:rPr>
              <a:t>2. </a:t>
            </a:r>
            <a:r>
              <a:rPr lang="zh-CN" altLang="en-US" sz="2000" dirty="0" smtClean="0">
                <a:sym typeface="Symbol" panose="05050102010706020507" pitchFamily="18" charset="2"/>
              </a:rPr>
              <a:t>存在正整数 </a:t>
            </a:r>
            <a:r>
              <a:rPr lang="en-US" altLang="zh-CN" sz="2000" dirty="0" smtClean="0">
                <a:sym typeface="Symbol" panose="05050102010706020507" pitchFamily="18" charset="2"/>
              </a:rPr>
              <a:t>N, </a:t>
            </a:r>
            <a:r>
              <a:rPr lang="zh-CN" altLang="en-US" sz="2000" dirty="0" smtClean="0">
                <a:sym typeface="Symbol" panose="05050102010706020507" pitchFamily="18" charset="2"/>
              </a:rPr>
              <a:t>使得对于任何</a:t>
            </a:r>
            <a:r>
              <a:rPr lang="en-US" altLang="zh-CN" sz="2000" dirty="0" smtClean="0">
                <a:sym typeface="Symbol" panose="05050102010706020507" pitchFamily="18" charset="2"/>
              </a:rPr>
              <a:t>n&gt;N, </a:t>
            </a:r>
            <a:r>
              <a:rPr lang="zh-CN" altLang="en-US" sz="2000" dirty="0" smtClean="0">
                <a:sym typeface="Symbol" panose="05050102010706020507" pitchFamily="18" charset="2"/>
              </a:rPr>
              <a:t>有 </a:t>
            </a:r>
            <a:r>
              <a:rPr lang="en-US" altLang="zh-CN" sz="2000" dirty="0" smtClean="0">
                <a:sym typeface="Symbol" panose="05050102010706020507" pitchFamily="18" charset="2"/>
              </a:rPr>
              <a:t>( log n)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</a:t>
            </a:r>
            <a:r>
              <a:rPr lang="en-US" altLang="zh-CN" sz="2000" dirty="0" smtClean="0">
                <a:sym typeface="Symbol" panose="05050102010706020507" pitchFamily="18" charset="2"/>
              </a:rPr>
              <a:t> &lt; n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 </a:t>
            </a:r>
            <a:r>
              <a:rPr lang="en-US" altLang="zh-CN" sz="2000" dirty="0" smtClean="0">
                <a:sym typeface="Symbol" panose="05050102010706020507" pitchFamily="18" charset="2"/>
              </a:rPr>
              <a:t>;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sym typeface="Symbol" panose="05050102010706020507" pitchFamily="18" charset="2"/>
              </a:rPr>
              <a:t>3. </a:t>
            </a:r>
            <a:r>
              <a:rPr lang="zh-CN" altLang="en-US" sz="2000" dirty="0" smtClean="0">
                <a:sym typeface="Symbol" panose="05050102010706020507" pitchFamily="18" charset="2"/>
              </a:rPr>
              <a:t>存在正整数 </a:t>
            </a:r>
            <a:r>
              <a:rPr lang="en-US" altLang="zh-CN" sz="2000" dirty="0" smtClean="0">
                <a:sym typeface="Symbol" panose="05050102010706020507" pitchFamily="18" charset="2"/>
              </a:rPr>
              <a:t>N, </a:t>
            </a:r>
            <a:r>
              <a:rPr lang="zh-CN" altLang="en-US" sz="2000" dirty="0" smtClean="0">
                <a:sym typeface="Symbol" panose="05050102010706020507" pitchFamily="18" charset="2"/>
              </a:rPr>
              <a:t>使得对于任何</a:t>
            </a:r>
            <a:r>
              <a:rPr lang="en-US" altLang="zh-CN" sz="2000" dirty="0" smtClean="0">
                <a:sym typeface="Symbol" panose="05050102010706020507" pitchFamily="18" charset="2"/>
              </a:rPr>
              <a:t>n&gt;N, </a:t>
            </a:r>
            <a:r>
              <a:rPr lang="zh-CN" altLang="en-US" sz="2000" dirty="0" smtClean="0">
                <a:sym typeface="Symbol" panose="05050102010706020507" pitchFamily="18" charset="2"/>
              </a:rPr>
              <a:t>有 </a:t>
            </a:r>
            <a:r>
              <a:rPr lang="en-US" altLang="zh-CN" sz="2000" dirty="0" smtClean="0">
                <a:sym typeface="Symbol" panose="05050102010706020507" pitchFamily="18" charset="2"/>
              </a:rPr>
              <a:t>(c + n)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</a:t>
            </a:r>
            <a:r>
              <a:rPr lang="en-US" altLang="zh-CN" sz="2000" dirty="0" smtClean="0">
                <a:sym typeface="Symbol" panose="05050102010706020507" pitchFamily="18" charset="2"/>
              </a:rPr>
              <a:t> &lt; n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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+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 </a:t>
            </a:r>
            <a:r>
              <a:rPr lang="en-US" altLang="zh-CN" sz="2000" dirty="0" smtClean="0">
                <a:sym typeface="Symbol" panose="05050102010706020507" pitchFamily="18" charset="2"/>
              </a:rPr>
              <a:t>;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sym typeface="Symbol" panose="05050102010706020507" pitchFamily="18" charset="2"/>
              </a:rPr>
              <a:t>4. </a:t>
            </a:r>
            <a:r>
              <a:rPr lang="zh-CN" altLang="en-US" sz="2000" dirty="0" smtClean="0">
                <a:sym typeface="Symbol" panose="05050102010706020507" pitchFamily="18" charset="2"/>
              </a:rPr>
              <a:t>存在正整数 </a:t>
            </a:r>
            <a:r>
              <a:rPr lang="en-US" altLang="zh-CN" sz="2000" dirty="0" smtClean="0">
                <a:sym typeface="Symbol" panose="05050102010706020507" pitchFamily="18" charset="2"/>
              </a:rPr>
              <a:t>N, </a:t>
            </a:r>
            <a:r>
              <a:rPr lang="zh-CN" altLang="en-US" sz="2000" dirty="0" smtClean="0">
                <a:sym typeface="Symbol" panose="05050102010706020507" pitchFamily="18" charset="2"/>
              </a:rPr>
              <a:t>使得对于任何</a:t>
            </a:r>
            <a:r>
              <a:rPr lang="en-US" altLang="zh-CN" sz="2000" dirty="0" smtClean="0">
                <a:sym typeface="Symbol" panose="05050102010706020507" pitchFamily="18" charset="2"/>
              </a:rPr>
              <a:t>n&gt;N, </a:t>
            </a:r>
            <a:r>
              <a:rPr lang="zh-CN" altLang="en-US" sz="2000" dirty="0" smtClean="0">
                <a:sym typeface="Symbol" panose="05050102010706020507" pitchFamily="18" charset="2"/>
              </a:rPr>
              <a:t>有 </a:t>
            </a:r>
            <a:r>
              <a:rPr lang="en-US" altLang="zh-CN" sz="2000" dirty="0" smtClean="0">
                <a:sym typeface="Symbol" panose="05050102010706020507" pitchFamily="18" charset="2"/>
              </a:rPr>
              <a:t>n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</a:t>
            </a:r>
            <a:r>
              <a:rPr lang="en-US" altLang="zh-CN" sz="2000" dirty="0" smtClean="0">
                <a:sym typeface="Symbol" panose="05050102010706020507" pitchFamily="18" charset="2"/>
              </a:rPr>
              <a:t> &lt;(1+ </a:t>
            </a:r>
            <a:r>
              <a:rPr lang="zh-CN" altLang="en-US" sz="2000" dirty="0" smtClean="0">
                <a:sym typeface="Symbol" panose="05050102010706020507" pitchFamily="18" charset="2"/>
              </a:rPr>
              <a:t></a:t>
            </a:r>
            <a:r>
              <a:rPr lang="en-US" altLang="zh-CN" sz="2000" dirty="0" smtClean="0">
                <a:sym typeface="Symbol" panose="05050102010706020507" pitchFamily="18" charset="2"/>
              </a:rPr>
              <a:t>)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n </a:t>
            </a:r>
            <a:r>
              <a:rPr lang="en-US" altLang="zh-CN" sz="2000" dirty="0" smtClean="0">
                <a:sym typeface="Symbol" panose="05050102010706020507" pitchFamily="18" charset="2"/>
              </a:rPr>
              <a:t> ;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sym typeface="Symbol" panose="05050102010706020507" pitchFamily="18" charset="2"/>
              </a:rPr>
              <a:t>5. </a:t>
            </a:r>
            <a:r>
              <a:rPr lang="zh-CN" altLang="en-US" sz="2000" dirty="0" smtClean="0">
                <a:sym typeface="Symbol" panose="05050102010706020507" pitchFamily="18" charset="2"/>
              </a:rPr>
              <a:t>组合：对于常数  ，当 </a:t>
            </a:r>
            <a:r>
              <a:rPr lang="en-US" altLang="zh-CN" sz="2000" dirty="0" smtClean="0">
                <a:sym typeface="Symbol" panose="05050102010706020507" pitchFamily="18" charset="2"/>
              </a:rPr>
              <a:t>n </a:t>
            </a:r>
            <a:r>
              <a:rPr lang="zh-CN" altLang="en-US" sz="2000" dirty="0" smtClean="0">
                <a:sym typeface="Symbol" panose="05050102010706020507" pitchFamily="18" charset="2"/>
              </a:rPr>
              <a:t>充分大时，有 </a:t>
            </a:r>
            <a:r>
              <a:rPr lang="en-US" altLang="zh-CN" sz="2000" dirty="0" smtClean="0">
                <a:sym typeface="Symbol" panose="05050102010706020507" pitchFamily="18" charset="2"/>
              </a:rPr>
              <a:t>n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</a:t>
            </a:r>
            <a:r>
              <a:rPr lang="en-US" altLang="zh-CN" sz="2000" dirty="0" smtClean="0">
                <a:sym typeface="Symbol" panose="05050102010706020507" pitchFamily="18" charset="2"/>
              </a:rPr>
              <a:t>(log n)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</a:t>
            </a:r>
            <a:r>
              <a:rPr lang="en-US" altLang="zh-CN" sz="2000" dirty="0" smtClean="0">
                <a:sym typeface="Symbol" panose="05050102010706020507" pitchFamily="18" charset="2"/>
              </a:rPr>
              <a:t> &lt; n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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+</a:t>
            </a:r>
            <a:r>
              <a:rPr lang="zh-CN" altLang="en-US" sz="2000" baseline="30000" dirty="0" smtClean="0">
                <a:sym typeface="Symbol" panose="05050102010706020507" pitchFamily="18" charset="2"/>
              </a:rPr>
              <a:t> </a:t>
            </a:r>
            <a:r>
              <a:rPr lang="zh-CN" altLang="en-US" sz="2000" dirty="0" smtClean="0">
                <a:sym typeface="Symbol" panose="05050102010706020507" pitchFamily="18" charset="2"/>
              </a:rPr>
              <a:t>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>
                <a:sym typeface="Symbol" panose="05050102010706020507" pitchFamily="18" charset="2"/>
              </a:rPr>
              <a:t>举例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marL="1289050" lvl="2" indent="-609600">
              <a:lnSpc>
                <a:spcPct val="90000"/>
              </a:lnSpc>
            </a:pPr>
            <a:r>
              <a:rPr lang="en-US" altLang="zh-CN" sz="2000" dirty="0" smtClean="0">
                <a:sym typeface="Symbol" panose="05050102010706020507" pitchFamily="18" charset="2"/>
              </a:rPr>
              <a:t>  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3 </a:t>
            </a:r>
            <a:r>
              <a:rPr lang="en-US" altLang="zh-CN" sz="2000" dirty="0" smtClean="0">
                <a:sym typeface="Symbol" panose="05050102010706020507" pitchFamily="18" charset="2"/>
              </a:rPr>
              <a:t>+ 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2 </a:t>
            </a:r>
            <a:r>
              <a:rPr lang="en-US" altLang="zh-CN" sz="2000" dirty="0" smtClean="0">
                <a:sym typeface="Symbol" panose="05050102010706020507" pitchFamily="18" charset="2"/>
              </a:rPr>
              <a:t>+ log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10</a:t>
            </a:r>
            <a:r>
              <a:rPr lang="en-US" altLang="zh-CN" sz="2000" dirty="0" smtClean="0">
                <a:sym typeface="Symbol" panose="05050102010706020507" pitchFamily="18" charset="2"/>
              </a:rPr>
              <a:t>n = O(n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3</a:t>
            </a:r>
            <a:r>
              <a:rPr lang="en-US" altLang="zh-CN" sz="2000" dirty="0" smtClean="0">
                <a:sym typeface="Symbol" panose="05050102010706020507" pitchFamily="18" charset="2"/>
              </a:rPr>
              <a:t>);   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marL="1289050" lvl="2" indent="-609600">
              <a:lnSpc>
                <a:spcPct val="90000"/>
              </a:lnSpc>
            </a:pPr>
            <a:r>
              <a:rPr lang="en-US" altLang="zh-CN" sz="2000" dirty="0" smtClean="0">
                <a:sym typeface="Symbol" panose="05050102010706020507" pitchFamily="18" charset="2"/>
              </a:rPr>
              <a:t>  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4 </a:t>
            </a:r>
            <a:r>
              <a:rPr lang="en-US" altLang="zh-CN" sz="2000" dirty="0" smtClean="0">
                <a:sym typeface="Symbol" panose="05050102010706020507" pitchFamily="18" charset="2"/>
              </a:rPr>
              <a:t>+ 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2.5 </a:t>
            </a:r>
            <a:r>
              <a:rPr lang="en-US" altLang="zh-CN" sz="2000" dirty="0" smtClean="0">
                <a:sym typeface="Symbol" panose="05050102010706020507" pitchFamily="18" charset="2"/>
              </a:rPr>
              <a:t>log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20</a:t>
            </a:r>
            <a:r>
              <a:rPr lang="en-US" altLang="zh-CN" sz="2000" dirty="0" smtClean="0">
                <a:sym typeface="Symbol" panose="05050102010706020507" pitchFamily="18" charset="2"/>
              </a:rPr>
              <a:t>n = O(n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4</a:t>
            </a:r>
            <a:r>
              <a:rPr lang="en-US" altLang="zh-CN" sz="2000" dirty="0" smtClean="0">
                <a:sym typeface="Symbol" panose="05050102010706020507" pitchFamily="18" charset="2"/>
              </a:rPr>
              <a:t>); 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marL="1289050" lvl="2" indent="-609600">
              <a:lnSpc>
                <a:spcPct val="90000"/>
              </a:lnSpc>
            </a:pPr>
            <a:r>
              <a:rPr lang="en-US" altLang="zh-CN" sz="2000" dirty="0" smtClean="0">
                <a:sym typeface="Symbol" panose="05050102010706020507" pitchFamily="18" charset="2"/>
              </a:rPr>
              <a:t>  2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n </a:t>
            </a:r>
            <a:r>
              <a:rPr lang="en-US" altLang="zh-CN" sz="2000" dirty="0" smtClean="0">
                <a:sym typeface="Symbol" panose="05050102010706020507" pitchFamily="18" charset="2"/>
              </a:rPr>
              <a:t>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4 </a:t>
            </a:r>
            <a:r>
              <a:rPr lang="en-US" altLang="zh-CN" sz="2000" dirty="0" smtClean="0">
                <a:sym typeface="Symbol" panose="05050102010706020507" pitchFamily="18" charset="2"/>
              </a:rPr>
              <a:t>log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3</a:t>
            </a:r>
            <a:r>
              <a:rPr lang="en-US" altLang="zh-CN" sz="2000" dirty="0" smtClean="0">
                <a:sym typeface="Symbol" panose="05050102010706020507" pitchFamily="18" charset="2"/>
              </a:rPr>
              <a:t>n+2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sym typeface="Symbol" panose="05050102010706020507" pitchFamily="18" charset="2"/>
              </a:rPr>
              <a:t>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5</a:t>
            </a:r>
            <a:r>
              <a:rPr lang="en-US" altLang="zh-CN" sz="2000" dirty="0" smtClean="0">
                <a:sym typeface="Symbol" panose="05050102010706020507" pitchFamily="18" charset="2"/>
              </a:rPr>
              <a:t>/log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3</a:t>
            </a:r>
            <a:r>
              <a:rPr lang="en-US" altLang="zh-CN" sz="2000" dirty="0" smtClean="0">
                <a:sym typeface="Symbol" panose="05050102010706020507" pitchFamily="18" charset="2"/>
              </a:rPr>
              <a:t>n = O(2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n </a:t>
            </a:r>
            <a:r>
              <a:rPr lang="en-US" altLang="zh-CN" sz="2000" dirty="0" smtClean="0">
                <a:sym typeface="Symbol" panose="05050102010706020507" pitchFamily="18" charset="2"/>
              </a:rPr>
              <a:t>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5</a:t>
            </a:r>
            <a:r>
              <a:rPr lang="en-US" altLang="zh-CN" sz="2000" dirty="0" smtClean="0">
                <a:sym typeface="Symbol" panose="05050102010706020507" pitchFamily="18" charset="2"/>
              </a:rPr>
              <a:t>);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marL="1289050" lvl="2" indent="-609600">
              <a:lnSpc>
                <a:spcPct val="90000"/>
              </a:lnSpc>
            </a:pPr>
            <a:r>
              <a:rPr lang="en-US" altLang="zh-CN" sz="2000" dirty="0" smtClean="0">
                <a:sym typeface="Symbol" panose="05050102010706020507" pitchFamily="18" charset="2"/>
              </a:rPr>
              <a:t>  n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5</a:t>
            </a:r>
            <a:r>
              <a:rPr lang="en-US" altLang="zh-CN" sz="2000" dirty="0" smtClean="0">
                <a:sym typeface="Symbol" panose="05050102010706020507" pitchFamily="18" charset="2"/>
              </a:rPr>
              <a:t>=O(2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sym typeface="Symbol" panose="05050102010706020507" pitchFamily="18" charset="2"/>
              </a:rPr>
              <a:t>);    n2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sym typeface="Symbol" panose="05050102010706020507" pitchFamily="18" charset="2"/>
              </a:rPr>
              <a:t>=O(n!)</a:t>
            </a:r>
            <a:endParaRPr lang="en-US" altLang="zh-CN" sz="2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渐近符号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pPr lvl="1"/>
            <a:r>
              <a:rPr lang="zh-CN" altLang="en-US" sz="2800" dirty="0" smtClean="0"/>
              <a:t>渐近下界</a:t>
            </a:r>
            <a:r>
              <a:rPr lang="en-US" altLang="zh-CN" sz="2800" dirty="0" smtClean="0"/>
              <a:t>: f (</a:t>
            </a:r>
            <a:r>
              <a:rPr lang="en-US" altLang="zh-CN" sz="2400" dirty="0" smtClean="0"/>
              <a:t>n) = </a:t>
            </a:r>
            <a:r>
              <a:rPr lang="en-US" altLang="zh-CN" sz="2400" dirty="0" smtClean="0">
                <a:sym typeface="Symbol" panose="05050102010706020507" pitchFamily="18" charset="2"/>
              </a:rPr>
              <a:t></a:t>
            </a:r>
            <a:r>
              <a:rPr lang="en-US" altLang="zh-CN" sz="2400" dirty="0" smtClean="0"/>
              <a:t>(g(n))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定义：存在正实数 </a:t>
            </a:r>
            <a:r>
              <a:rPr lang="en-US" altLang="zh-CN" sz="2000" dirty="0" smtClean="0"/>
              <a:t>c </a:t>
            </a:r>
            <a:r>
              <a:rPr lang="zh-CN" altLang="en-US" sz="2000" dirty="0" smtClean="0"/>
              <a:t>和正整数 </a:t>
            </a:r>
            <a:r>
              <a:rPr lang="en-US" altLang="zh-CN" sz="2000" dirty="0" smtClean="0"/>
              <a:t>N, </a:t>
            </a:r>
            <a:r>
              <a:rPr lang="zh-CN" altLang="en-US" sz="2000" dirty="0" smtClean="0"/>
              <a:t>使得当</a:t>
            </a:r>
            <a:r>
              <a:rPr lang="en-US" altLang="zh-CN" sz="2000" dirty="0" smtClean="0"/>
              <a:t>n&gt;N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f (n) ≥ c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· </a:t>
            </a:r>
            <a:r>
              <a:rPr lang="en-US" altLang="zh-CN" sz="2000" dirty="0" smtClean="0"/>
              <a:t>g(n)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大欧米茄比率定理：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如果极限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lim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(f(n)/g(n))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存在，则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f(n) = </a:t>
            </a:r>
            <a:r>
              <a:rPr lang="en-US" altLang="zh-CN" sz="2000" dirty="0" smtClean="0">
                <a:sym typeface="Symbol" panose="05050102010706020507" pitchFamily="18" charset="2"/>
              </a:rPr>
              <a:t>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(g(n))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的充要条件是：存在正实数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c ,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使得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lim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(f(n)/g(n)) </a:t>
            </a:r>
            <a:r>
              <a:rPr lang="en-US" altLang="en-US" sz="2000" dirty="0" smtClean="0">
                <a:sym typeface="Symbol" panose="05050102010706020507" pitchFamily="18" charset="2"/>
              </a:rPr>
              <a:t></a:t>
            </a:r>
            <a:r>
              <a:rPr lang="en-US" altLang="zh-CN" sz="2000" dirty="0" smtClean="0"/>
              <a:t> c .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注：容易发现一个渐近下界，但人们更关注的是找到最大的渐进下界。</a:t>
            </a:r>
            <a:endParaRPr lang="zh-CN" altLang="en-US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800" dirty="0" smtClean="0"/>
              <a:t>渐近同阶： </a:t>
            </a:r>
            <a:r>
              <a:rPr lang="en-US" altLang="zh-CN" sz="2800" dirty="0" smtClean="0"/>
              <a:t>f (n) = </a:t>
            </a:r>
            <a:r>
              <a:rPr lang="en-US" altLang="zh-CN" sz="2800" dirty="0" smtClean="0">
                <a:sym typeface="Symbol" panose="05050102010706020507" pitchFamily="18" charset="2"/>
              </a:rPr>
              <a:t></a:t>
            </a:r>
            <a:r>
              <a:rPr lang="en-US" altLang="zh-CN" sz="2800" dirty="0" smtClean="0"/>
              <a:t>(g(n))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定义：指函数</a:t>
            </a:r>
            <a:r>
              <a:rPr lang="en-US" altLang="zh-CN" sz="2000" dirty="0" smtClean="0"/>
              <a:t>g(n)</a:t>
            </a:r>
            <a:r>
              <a:rPr lang="zh-CN" altLang="en-US" sz="2000" dirty="0" smtClean="0"/>
              <a:t>既是</a:t>
            </a:r>
            <a:r>
              <a:rPr lang="en-US" altLang="zh-CN" sz="2000" dirty="0" smtClean="0"/>
              <a:t>f (n)</a:t>
            </a:r>
            <a:r>
              <a:rPr lang="zh-CN" altLang="en-US" sz="2000" smtClean="0"/>
              <a:t>的渐近</a:t>
            </a:r>
            <a:r>
              <a:rPr lang="zh-CN" altLang="en-US" sz="2000" dirty="0" smtClean="0"/>
              <a:t>上界，又是</a:t>
            </a:r>
            <a:r>
              <a:rPr lang="en-US" altLang="zh-CN" sz="2000" dirty="0" smtClean="0"/>
              <a:t>f (n)</a:t>
            </a:r>
            <a:r>
              <a:rPr lang="zh-CN" altLang="en-US" sz="2000" dirty="0" smtClean="0"/>
              <a:t>的渐近下界。此时，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如果极限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lim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(f(n)/g(n))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存在的话，应该是一个正实数。</a:t>
            </a:r>
            <a:endParaRPr lang="zh-CN" altLang="en-US" sz="2000" dirty="0" smtClean="0"/>
          </a:p>
          <a:p>
            <a:pPr lvl="1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3n+2= </a:t>
            </a:r>
            <a:r>
              <a:rPr lang="en-US" altLang="zh-CN" sz="2000" dirty="0" smtClean="0">
                <a:sym typeface="Symbol" panose="05050102010706020507" pitchFamily="18" charset="2"/>
              </a:rPr>
              <a:t></a:t>
            </a:r>
            <a:r>
              <a:rPr lang="en-US" altLang="zh-CN" sz="2000" dirty="0" smtClean="0"/>
              <a:t>(n);  1.5n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-4n+100 = </a:t>
            </a:r>
            <a:r>
              <a:rPr lang="en-US" altLang="zh-CN" sz="2000" dirty="0" smtClean="0">
                <a:sym typeface="Symbol" panose="05050102010706020507" pitchFamily="18" charset="2"/>
              </a:rPr>
              <a:t></a:t>
            </a:r>
            <a:r>
              <a:rPr lang="en-US" altLang="zh-CN" sz="2000" dirty="0" smtClean="0"/>
              <a:t>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);  </a:t>
            </a:r>
            <a:endParaRPr lang="en-US" altLang="zh-CN" sz="20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/>
              <a:t>      5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·</a:t>
            </a:r>
            <a:r>
              <a:rPr lang="en-US" altLang="zh-CN" sz="2000" dirty="0" smtClean="0"/>
              <a:t> 2</a:t>
            </a:r>
            <a:r>
              <a:rPr lang="en-US" altLang="zh-CN" sz="2000" baseline="30000" dirty="0" smtClean="0"/>
              <a:t>n </a:t>
            </a:r>
            <a:r>
              <a:rPr lang="en-US" altLang="zh-CN" sz="2000" dirty="0" smtClean="0"/>
              <a:t>+3n log n = </a:t>
            </a:r>
            <a:r>
              <a:rPr lang="en-US" altLang="zh-CN" sz="2000" dirty="0" smtClean="0">
                <a:sym typeface="Symbol" panose="05050102010706020507" pitchFamily="18" charset="2"/>
              </a:rPr>
              <a:t></a:t>
            </a:r>
            <a:r>
              <a:rPr lang="en-US" altLang="zh-CN" sz="2000" dirty="0" smtClean="0"/>
              <a:t>(2</a:t>
            </a:r>
            <a:r>
              <a:rPr lang="en-US" altLang="zh-CN" sz="2000" baseline="30000" dirty="0" smtClean="0"/>
              <a:t>n</a:t>
            </a:r>
            <a:r>
              <a:rPr lang="en-US" altLang="zh-CN" sz="2000" dirty="0" smtClean="0"/>
              <a:t>); n!=</a:t>
            </a:r>
            <a:r>
              <a:rPr lang="en-US" altLang="zh-CN" sz="2000" dirty="0" smtClean="0">
                <a:sym typeface="Symbol" panose="05050102010706020507" pitchFamily="18" charset="2"/>
              </a:rPr>
              <a:t> (2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sym typeface="Symbol" panose="05050102010706020507" pitchFamily="18" charset="2"/>
              </a:rPr>
              <a:t>);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一般地，函数主项即是该函数的渐进同阶。</a:t>
            </a:r>
            <a:endParaRPr lang="zh-CN" altLang="en-US" sz="2000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02189"/>
          </a:xfrm>
        </p:spPr>
        <p:txBody>
          <a:bodyPr/>
          <a:lstStyle/>
          <a:p>
            <a:pPr lvl="2"/>
            <a:r>
              <a:rPr lang="zh-CN" altLang="en-US" dirty="0" smtClean="0"/>
              <a:t>策略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的算法描述：</a:t>
            </a:r>
            <a:r>
              <a:rPr lang="en-US" altLang="zh-CN" dirty="0" smtClean="0"/>
              <a:t>Greedy Select()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输入：</a:t>
            </a:r>
            <a:r>
              <a:rPr lang="en-US" altLang="zh-CN" dirty="0" smtClean="0"/>
              <a:t>S={1,2,…n}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=1,2,..n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≤ 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≤ …f</a:t>
            </a:r>
            <a:r>
              <a:rPr lang="en-US" altLang="zh-CN" baseline="-25000" dirty="0" smtClean="0"/>
              <a:t>n</a:t>
            </a:r>
            <a:endParaRPr lang="en-US" altLang="zh-CN" baseline="-25000" dirty="0" smtClean="0"/>
          </a:p>
          <a:p>
            <a:pPr lvl="3"/>
            <a:r>
              <a:rPr lang="zh-CN" altLang="en-US" dirty="0" smtClean="0"/>
              <a:t>输出：</a:t>
            </a:r>
            <a:r>
              <a:rPr lang="en-US" altLang="zh-CN" dirty="0" smtClean="0"/>
              <a:t>A    S,</a:t>
            </a:r>
            <a:r>
              <a:rPr lang="zh-CN" altLang="en-US" dirty="0" smtClean="0"/>
              <a:t>选中的活动子集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1.   A:= {1}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2.   j:=1                           //</a:t>
            </a:r>
            <a:r>
              <a:rPr lang="zh-CN" altLang="en-US" dirty="0" smtClean="0"/>
              <a:t>已选入的最后一个活动编号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3.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 to n do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4.      If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≥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                        //</a:t>
            </a:r>
            <a:r>
              <a:rPr lang="zh-CN" altLang="en-US" dirty="0" smtClean="0"/>
              <a:t>判断相容性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5.      then A:= A ∪{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6.              j:=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7.   end{for}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8.  return A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第四章我们将证明上述算法可求得最优解，而策略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不可以，并给出反例。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86050" y="2214554"/>
          <a:ext cx="428628" cy="21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3657600" imgH="3048000" progId="Equation.3">
                  <p:embed/>
                </p:oleObj>
              </mc:Choice>
              <mc:Fallback>
                <p:oleObj name="公式" r:id="rId1" imgW="3657600" imgH="30480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6050" y="2214554"/>
                        <a:ext cx="428628" cy="2143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问题描述与建模、算法设计与描述、正确性证明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如何描述问题？如何建立数学模型？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使用何种思想设计算法？如何给出上述算法的描述？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该算法是否对所有有效的输入都能得到正确的解？如果能，怎样证明？如果不能，能否举出反例？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进一步：什么类型的问题可以使用贪心算法？对使用贪心算法不能得到正确解的问题，还有没有其他设计技术？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有些算法需要证明其正确性，如本例贪心法；有些算法需分析其满足一定条件，如动态规划算法要求问题具有最优子结构性质；回溯与分枝限界法则要进行效率估计与优化。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786346"/>
          </a:xfrm>
        </p:spPr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排序问题。已经有插入排序、冒泡排序、选择排序、快速排序、堆排序等多种方法。问题：哪些算法效率更高？是否存在更好的算法？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需对算法的运行效率给出科学的量化定义：最坏和平均情况下的时间复杂度，并给出分析计算复杂度的方法。这就是算法的时间复杂度分析。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本例中，插入与冒泡排序都是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时间算法，快速排序是最坏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、平均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时间算法，堆排序是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时间算法。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是否有更有效的算法？问题复杂度分析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它与已经找到的具体算法无关，与问题本身内在性质有关。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遗憾的是，目前只有少量问题得到了</a:t>
            </a:r>
            <a:r>
              <a:rPr lang="zh-CN" altLang="en-US" smtClean="0"/>
              <a:t>难度下界。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货郎问题。设有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个城市，已知任何两个城市之间的直接距离。货郎需到每个城市巡回卖货，他从某市出发，每个城市恰好经过一次，最后返回出发城市。问怎样走总路程最短？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问题建模：给定城市集合</a:t>
            </a:r>
            <a:r>
              <a:rPr lang="en-US" altLang="zh-CN" dirty="0" smtClean="0"/>
              <a:t>C={c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},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,c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</a:t>
            </a:r>
            <a:r>
              <a:rPr lang="en-US" altLang="zh-CN" sz="2000" dirty="0" smtClean="0"/>
              <a:t> ∈Z</a:t>
            </a:r>
            <a:r>
              <a:rPr lang="en-US" altLang="zh-CN" sz="2000" baseline="30000" dirty="0" smtClean="0"/>
              <a:t>+</a:t>
            </a:r>
            <a:r>
              <a:rPr lang="en-US" altLang="zh-CN" sz="2000" dirty="0" smtClean="0"/>
              <a:t>,1≤i ≤n</a:t>
            </a:r>
            <a:r>
              <a:rPr lang="zh-CN" altLang="en-US" sz="2000" dirty="0" smtClean="0"/>
              <a:t>。求</a:t>
            </a:r>
            <a:r>
              <a:rPr lang="en-US" altLang="zh-CN" sz="2000" dirty="0" smtClean="0"/>
              <a:t>1,2,…n</a:t>
            </a:r>
            <a:r>
              <a:rPr lang="zh-CN" altLang="en-US" sz="2000" dirty="0" smtClean="0"/>
              <a:t>的一个排列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,k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</a:t>
            </a:r>
            <a:r>
              <a:rPr lang="en-US" altLang="zh-CN" sz="2000" dirty="0" err="1" smtClean="0"/>
              <a:t>k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以求得最小值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/>
              <a:t>蛮力法：假定从</a:t>
            </a:r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出发，穷举所有可能的排列</a:t>
            </a:r>
            <a:r>
              <a:rPr lang="en-US" altLang="zh-CN" sz="2000" dirty="0" smtClean="0"/>
              <a:t>i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=1,i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,…i</a:t>
            </a:r>
            <a:r>
              <a:rPr lang="en-US" altLang="zh-CN" sz="2000" baseline="-25000" dirty="0" smtClean="0"/>
              <a:t>n</a:t>
            </a:r>
            <a:r>
              <a:rPr lang="en-US" altLang="zh-CN" sz="2000" dirty="0" smtClean="0"/>
              <a:t>,(</a:t>
            </a:r>
            <a:r>
              <a:rPr lang="zh-CN" altLang="en-US" sz="2000" dirty="0" smtClean="0"/>
              <a:t>代表一条旅行线路</a:t>
            </a:r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,c</a:t>
            </a:r>
            <a:r>
              <a:rPr lang="en-US" altLang="zh-CN" sz="2000" baseline="-25000" dirty="0" smtClean="0"/>
              <a:t>i</a:t>
            </a:r>
            <a:r>
              <a:rPr lang="en-US" altLang="zh-CN" sz="2000" baseline="-34000" dirty="0" smtClean="0"/>
              <a:t>2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i</a:t>
            </a:r>
            <a:r>
              <a:rPr lang="en-US" altLang="zh-CN" sz="2000" baseline="-34000" dirty="0" err="1" smtClean="0"/>
              <a:t>n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然后计算每条路线路程，选最短者。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时间复杂度：</a:t>
            </a:r>
            <a:r>
              <a:rPr lang="en-US" altLang="zh-CN" sz="2000" dirty="0" smtClean="0"/>
              <a:t>O(n!)&gt;O(n2</a:t>
            </a:r>
            <a:r>
              <a:rPr lang="en-US" altLang="zh-CN" sz="2000" baseline="30000" dirty="0" smtClean="0"/>
              <a:t>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，指数复杂度。</a:t>
            </a:r>
            <a:endParaRPr lang="en-US" altLang="zh-CN" sz="2000" dirty="0" smtClean="0"/>
          </a:p>
          <a:p>
            <a:pPr marL="1128395" lvl="2" indent="-457200">
              <a:buNone/>
            </a:pPr>
            <a:r>
              <a:rPr lang="en-US" altLang="zh-CN" sz="2000" dirty="0" smtClean="0"/>
              <a:t>          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488" y="4143380"/>
          <a:ext cx="3857652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45720000" imgH="10363200" progId="Equation.3">
                  <p:embed/>
                </p:oleObj>
              </mc:Choice>
              <mc:Fallback>
                <p:oleObj name="公式" r:id="rId1" imgW="45720000" imgH="103632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488" y="4143380"/>
                        <a:ext cx="3857652" cy="9286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指数复杂度意味着什么？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用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亿次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秒的超大计算机求解</a:t>
            </a:r>
            <a:r>
              <a:rPr lang="en-US" altLang="zh-CN" sz="2000" dirty="0" smtClean="0"/>
              <a:t>n=100</a:t>
            </a:r>
            <a:r>
              <a:rPr lang="zh-CN" altLang="en-US" sz="2000" dirty="0" smtClean="0"/>
              <a:t>的货郎问题，运算量为</a:t>
            </a:r>
            <a:r>
              <a:rPr lang="en-US" altLang="zh-CN" sz="2000" dirty="0" smtClean="0"/>
              <a:t>100 ×2</a:t>
            </a:r>
            <a:r>
              <a:rPr lang="en-US" altLang="zh-CN" sz="2000" baseline="30000" dirty="0" smtClean="0"/>
              <a:t>100 </a:t>
            </a:r>
            <a:r>
              <a:rPr lang="en-US" altLang="zh-CN" sz="2000" dirty="0" smtClean="0"/>
              <a:t>≈1.8 ×10</a:t>
            </a:r>
            <a:r>
              <a:rPr lang="en-US" altLang="zh-CN" sz="2000" baseline="30000" dirty="0" smtClean="0"/>
              <a:t>32</a:t>
            </a:r>
            <a:r>
              <a:rPr lang="zh-CN" altLang="en-US" sz="2000" dirty="0" smtClean="0"/>
              <a:t>，需</a:t>
            </a:r>
            <a:r>
              <a:rPr lang="en-US" altLang="zh-CN" sz="2000" dirty="0" smtClean="0"/>
              <a:t>1.8 ×10</a:t>
            </a:r>
            <a:r>
              <a:rPr lang="en-US" altLang="zh-CN" sz="2000" baseline="30000" dirty="0" smtClean="0"/>
              <a:t>32</a:t>
            </a:r>
            <a:r>
              <a:rPr lang="en-US" altLang="zh-CN" sz="2000" dirty="0" smtClean="0"/>
              <a:t>/10</a:t>
            </a:r>
            <a:r>
              <a:rPr lang="en-US" altLang="zh-CN" sz="2000" baseline="30000" dirty="0" smtClean="0"/>
              <a:t>9</a:t>
            </a:r>
            <a:r>
              <a:rPr lang="en-US" altLang="zh-CN" sz="2000" dirty="0" smtClean="0"/>
              <a:t>=1.8 ×10</a:t>
            </a:r>
            <a:r>
              <a:rPr lang="en-US" altLang="zh-CN" sz="2000" baseline="30000" dirty="0" smtClean="0"/>
              <a:t>23</a:t>
            </a:r>
            <a:r>
              <a:rPr lang="zh-CN" altLang="en-US" sz="2000" dirty="0" smtClean="0"/>
              <a:t>秒</a:t>
            </a:r>
            <a:r>
              <a:rPr lang="en-US" altLang="zh-CN" sz="2000" dirty="0" smtClean="0"/>
              <a:t>=5.7 × 10</a:t>
            </a:r>
            <a:r>
              <a:rPr lang="en-US" altLang="zh-CN" sz="2000" baseline="30000" dirty="0" smtClean="0"/>
              <a:t>15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每年是</a:t>
            </a:r>
            <a:r>
              <a:rPr lang="en-US" altLang="zh-CN" sz="2000" dirty="0" smtClean="0"/>
              <a:t>3.15 ×10</a:t>
            </a:r>
            <a:r>
              <a:rPr lang="en-US" altLang="zh-CN" sz="2000" baseline="30000" dirty="0" smtClean="0"/>
              <a:t>7</a:t>
            </a:r>
            <a:r>
              <a:rPr lang="zh-CN" altLang="en-US" sz="2000" dirty="0" smtClean="0"/>
              <a:t>秒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，即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千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百万亿年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只能解规模较小的问题：如每天可解</a:t>
            </a:r>
            <a:r>
              <a:rPr lang="en-US" altLang="zh-CN" sz="2000" dirty="0" smtClean="0"/>
              <a:t>n=41</a:t>
            </a:r>
            <a:r>
              <a:rPr lang="zh-CN" altLang="en-US" sz="2000" dirty="0" smtClean="0"/>
              <a:t>个城市的货郎问题。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比较多项式复杂度算法：快速排序</a:t>
            </a:r>
            <a:r>
              <a:rPr lang="en-US" altLang="zh-CN" sz="2000" dirty="0" smtClean="0"/>
              <a:t>( 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 10</a:t>
            </a:r>
            <a:r>
              <a:rPr lang="zh-CN" altLang="en-US" sz="2000" dirty="0" smtClean="0"/>
              <a:t>万个数据</a:t>
            </a:r>
            <a:r>
              <a:rPr lang="en-US" altLang="zh-CN" sz="2000" dirty="0" smtClean="0"/>
              <a:t>1.7</a:t>
            </a:r>
            <a:r>
              <a:rPr lang="zh-CN" altLang="en-US" sz="2000" dirty="0" smtClean="0"/>
              <a:t>毫秒，</a:t>
            </a:r>
            <a:r>
              <a:rPr lang="en-US" altLang="zh-CN" sz="2000" dirty="0" err="1" smtClean="0"/>
              <a:t>Dijkstra</a:t>
            </a:r>
            <a:r>
              <a:rPr lang="zh-CN" altLang="en-US" sz="2000" dirty="0" smtClean="0"/>
              <a:t>算法</a:t>
            </a:r>
            <a:r>
              <a:rPr lang="en-US" altLang="zh-CN" sz="2000" dirty="0" smtClean="0"/>
              <a:t>(O(n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))</a:t>
            </a:r>
            <a:r>
              <a:rPr lang="zh-CN" altLang="en-US" sz="2000" dirty="0" smtClean="0"/>
              <a:t>求解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万个顶点的单源最短路径问题</a:t>
            </a:r>
            <a:r>
              <a:rPr lang="en-US" altLang="zh-CN" sz="2000" dirty="0" smtClean="0"/>
              <a:t>0.1</a:t>
            </a:r>
            <a:r>
              <a:rPr lang="zh-CN" altLang="en-US" sz="2000" dirty="0" smtClean="0"/>
              <a:t>秒。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问题的难度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尽管我们可以使用后面各章介绍的算法，改进货郎问题的搜索效率，但目前尚未找到有本质改进的算法。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多项式复杂度算法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这个问题本质上是“难解”的吗？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722110" y="944880"/>
            <a:ext cx="2174240" cy="9220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神威太湖</a:t>
            </a:r>
            <a:r>
              <a:rPr lang="en-US" altLang="zh-CN">
                <a:solidFill>
                  <a:srgbClr val="FF0000"/>
                </a:solidFill>
              </a:rPr>
              <a:t>2017</a:t>
            </a:r>
            <a:r>
              <a:rPr lang="zh-CN" altLang="en-US">
                <a:solidFill>
                  <a:srgbClr val="FF0000"/>
                </a:solidFill>
              </a:rPr>
              <a:t>年：</a:t>
            </a:r>
            <a:r>
              <a:rPr lang="en-US" altLang="zh-CN">
                <a:solidFill>
                  <a:srgbClr val="FF0000"/>
                </a:solidFill>
              </a:rPr>
              <a:t>9.3</a:t>
            </a:r>
            <a:r>
              <a:rPr lang="zh-CN" altLang="en-US">
                <a:solidFill>
                  <a:srgbClr val="FF0000"/>
                </a:solidFill>
              </a:rPr>
              <a:t>亿亿次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秒，需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千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百万年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30725"/>
          </a:xfrm>
        </p:spPr>
        <p:txBody>
          <a:bodyPr/>
          <a:lstStyle/>
          <a:p>
            <a:pPr lvl="1"/>
            <a:r>
              <a:rPr lang="en-US" altLang="zh-CN" dirty="0" smtClean="0"/>
              <a:t>NP</a:t>
            </a:r>
            <a:r>
              <a:rPr lang="zh-CN" altLang="en-US" dirty="0" smtClean="0"/>
              <a:t>完全性理论与难问题的求解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如果一个问题经多年努力而找不到有效算法，是否揭示了问题本质上的“难解性”？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年代建立了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完全性理论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已经发现了数千个类似问题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证明了它们难度等价。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试图解决</a:t>
            </a:r>
            <a:r>
              <a:rPr lang="en-US" altLang="zh-CN" dirty="0" smtClean="0"/>
              <a:t>P=NP?  21</a:t>
            </a:r>
            <a:r>
              <a:rPr lang="zh-CN" altLang="en-US" dirty="0" smtClean="0"/>
              <a:t>世纪世界数学界最重要的问题之一。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难解问题大量存在于各个应用领域，应对策略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近似算法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概率算法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不全为解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问题的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启发式算法</a:t>
            </a:r>
            <a:r>
              <a:rPr lang="en-US" altLang="zh-CN" dirty="0" smtClean="0"/>
              <a:t>(</a:t>
            </a:r>
            <a:r>
              <a:rPr lang="zh-CN" altLang="zh-CN" dirty="0" smtClean="0"/>
              <a:t>模拟退火、遗传算法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约束求解（货郎问题距离满足三角不等式）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第一章 算法引论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算法的抽象与描述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算法的的抽象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选用该问题的一个数据模型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明确初始状态和已知状态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描述数据模型级运算步骤：暂不关心变量的数据结构，运算不含细节。可用伪码描述。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算法实现：依赖具体数据结构、具体语言。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算法的描述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等高级计算机语言描述，好处是可以利用语言的抽象数据类型，易于检验逻辑错误。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伪码描述：描述算法最重要的是表达清楚算法的基本思想和关键过程，高级语言涉及实现细节，对算法描述并非都是必要的。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0</TotalTime>
  <Words>7054</Words>
  <Application>WPS 演示</Application>
  <PresentationFormat>全屏显示(4:3)</PresentationFormat>
  <Paragraphs>346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Garamond</vt:lpstr>
      <vt:lpstr>微软雅黑</vt:lpstr>
      <vt:lpstr>Arial Unicode MS</vt:lpstr>
      <vt:lpstr>Symbol</vt:lpstr>
      <vt:lpstr>Times New Roman</vt:lpstr>
      <vt:lpstr>multim01</vt:lpstr>
      <vt:lpstr>Equation.3</vt:lpstr>
      <vt:lpstr>Equation.3</vt:lpstr>
      <vt:lpstr>Equation.3</vt:lpstr>
      <vt:lpstr>Equation.3</vt:lpstr>
      <vt:lpstr>第一章 算法引论</vt:lpstr>
      <vt:lpstr>算法与程序</vt:lpstr>
      <vt:lpstr>算法与程序</vt:lpstr>
      <vt:lpstr>算法与程序</vt:lpstr>
      <vt:lpstr>算法与程序</vt:lpstr>
      <vt:lpstr>算法与程序</vt:lpstr>
      <vt:lpstr>算法与程序</vt:lpstr>
      <vt:lpstr>算法与程序</vt:lpstr>
      <vt:lpstr>第一章 算法引论</vt:lpstr>
      <vt:lpstr>算法的抽象与描述</vt:lpstr>
      <vt:lpstr>算法的抽象与描述</vt:lpstr>
      <vt:lpstr>第一章 算法引论</vt:lpstr>
      <vt:lpstr>空间复杂性</vt:lpstr>
      <vt:lpstr>第一章 算法引论</vt:lpstr>
      <vt:lpstr>时间复杂性</vt:lpstr>
      <vt:lpstr>时间复杂性</vt:lpstr>
      <vt:lpstr>时间复杂性</vt:lpstr>
      <vt:lpstr>时间复杂性</vt:lpstr>
      <vt:lpstr>第一章 算法引论</vt:lpstr>
      <vt:lpstr>渐近符号</vt:lpstr>
      <vt:lpstr>渐近符号</vt:lpstr>
      <vt:lpstr>渐近符号</vt:lpstr>
      <vt:lpstr>渐近符号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沧澜玄夜</cp:lastModifiedBy>
  <cp:revision>143</cp:revision>
  <cp:lastPrinted>2113-01-01T00:00:00Z</cp:lastPrinted>
  <dcterms:created xsi:type="dcterms:W3CDTF">2015-08-17T01:26:00Z</dcterms:created>
  <dcterms:modified xsi:type="dcterms:W3CDTF">2021-09-05T02:29:58Z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KSOProductBuildVer">
    <vt:lpwstr>2052-11.1.0.10314</vt:lpwstr>
  </property>
</Properties>
</file>