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4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51" autoAdjust="0"/>
  </p:normalViewPr>
  <p:slideViewPr>
    <p:cSldViewPr>
      <p:cViewPr varScale="1">
        <p:scale>
          <a:sx n="83" d="100"/>
          <a:sy n="83"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0" Type="http://schemas.openxmlformats.org/officeDocument/2006/relationships/image" Target="../media/image14.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45AA5279-95FD-4D1E-8CEC-39B2F278EA2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A722A856-CF02-45CE-8DD6-F59B8EE836B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722A856-CF02-45CE-8DD6-F59B8EE836B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F9329638-008B-49BD-8657-7D18157DD6A8}" type="slidenum">
              <a:rPr lang="en-US" altLang="zh-CN"/>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3ED776-F3B0-451F-BDC3-CD1B8C2F516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36F610-4599-40FB-9CC6-BB0029DB13F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B23E92-1EE2-4145-A968-D39A5D6A365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8ABC3E-523C-4188-8D0C-B9C322A401D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C46210-4C0A-49A3-81B2-5AADE059D31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76587A5-D864-4F60-8698-F72D5C600ED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7355E3-69DA-4A5D-B5C3-E61632F844A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1D0D7E-F0EB-4711-9E7D-C9ED9691B1B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C76208E-B31F-42C5-90AA-34BA2A6B50E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AA580D3-6A8E-419D-ADDA-7A07C6F5F88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fld id="{E1882813-A511-49C7-9C6D-1B2B3FBFAF01}" type="slidenum">
              <a:rPr lang="en-US" altLang="zh-CN"/>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17.bin"/><Relationship Id="rId2" Type="http://schemas.openxmlformats.org/officeDocument/2006/relationships/image" Target="../media/image15.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0.wmf"/><Relationship Id="rId7" Type="http://schemas.openxmlformats.org/officeDocument/2006/relationships/oleObject" Target="../embeddings/oleObject21.bin"/><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 Id="rId3" Type="http://schemas.openxmlformats.org/officeDocument/2006/relationships/oleObject" Target="../embeddings/oleObject19.bin"/><Relationship Id="rId2" Type="http://schemas.openxmlformats.org/officeDocument/2006/relationships/image" Target="../media/image17.wmf"/><Relationship Id="rId15" Type="http://schemas.openxmlformats.org/officeDocument/2006/relationships/notesSlide" Target="../notesSlides/notesSlide1.xml"/><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22.wmf"/><Relationship Id="rId11" Type="http://schemas.openxmlformats.org/officeDocument/2006/relationships/oleObject" Target="../embeddings/oleObject23.bin"/><Relationship Id="rId10" Type="http://schemas.openxmlformats.org/officeDocument/2006/relationships/image" Target="../media/image21.wmf"/><Relationship Id="rId1"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6.wmf"/><Relationship Id="rId7" Type="http://schemas.openxmlformats.org/officeDocument/2006/relationships/oleObject" Target="../embeddings/oleObject27.bin"/><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4.wmf"/><Relationship Id="rId3" Type="http://schemas.openxmlformats.org/officeDocument/2006/relationships/oleObject" Target="../embeddings/oleObject25.bin"/><Relationship Id="rId2" Type="http://schemas.openxmlformats.org/officeDocument/2006/relationships/image" Target="../media/image23.wmf"/><Relationship Id="rId14" Type="http://schemas.openxmlformats.org/officeDocument/2006/relationships/vmlDrawing" Target="../drawings/vmlDrawing6.vml"/><Relationship Id="rId13" Type="http://schemas.openxmlformats.org/officeDocument/2006/relationships/slideLayout" Target="../slideLayouts/slideLayout2.xml"/><Relationship Id="rId12" Type="http://schemas.openxmlformats.org/officeDocument/2006/relationships/oleObject" Target="../embeddings/oleObject30.bin"/><Relationship Id="rId11" Type="http://schemas.openxmlformats.org/officeDocument/2006/relationships/image" Target="../media/image27.wmf"/><Relationship Id="rId10" Type="http://schemas.openxmlformats.org/officeDocument/2006/relationships/oleObject" Target="../embeddings/oleObject29.bin"/><Relationship Id="rId1"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oleObject" Target="../embeddings/oleObject33.bin"/><Relationship Id="rId3" Type="http://schemas.openxmlformats.org/officeDocument/2006/relationships/oleObject" Target="../embeddings/oleObject32.bin"/><Relationship Id="rId2" Type="http://schemas.openxmlformats.org/officeDocument/2006/relationships/image" Target="../media/image23.wmf"/><Relationship Id="rId1"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wmf"/><Relationship Id="rId7" Type="http://schemas.openxmlformats.org/officeDocument/2006/relationships/oleObject" Target="../embeddings/oleObject38.bin"/><Relationship Id="rId6" Type="http://schemas.openxmlformats.org/officeDocument/2006/relationships/image" Target="../media/image31.wmf"/><Relationship Id="rId5" Type="http://schemas.openxmlformats.org/officeDocument/2006/relationships/oleObject" Target="../embeddings/oleObject37.bin"/><Relationship Id="rId4" Type="http://schemas.openxmlformats.org/officeDocument/2006/relationships/image" Target="../media/image30.wmf"/><Relationship Id="rId3" Type="http://schemas.openxmlformats.org/officeDocument/2006/relationships/oleObject" Target="../embeddings/oleObject36.bin"/><Relationship Id="rId2" Type="http://schemas.openxmlformats.org/officeDocument/2006/relationships/image" Target="../media/image29.wmf"/><Relationship Id="rId10" Type="http://schemas.openxmlformats.org/officeDocument/2006/relationships/vmlDrawing" Target="../drawings/vmlDrawing9.vml"/><Relationship Id="rId1"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6.wmf"/><Relationship Id="rId7" Type="http://schemas.openxmlformats.org/officeDocument/2006/relationships/oleObject" Target="../embeddings/oleObject42.bin"/><Relationship Id="rId6" Type="http://schemas.openxmlformats.org/officeDocument/2006/relationships/image" Target="../media/image35.wmf"/><Relationship Id="rId5" Type="http://schemas.openxmlformats.org/officeDocument/2006/relationships/oleObject" Target="../embeddings/oleObject41.bin"/><Relationship Id="rId4" Type="http://schemas.openxmlformats.org/officeDocument/2006/relationships/image" Target="../media/image34.wmf"/><Relationship Id="rId3" Type="http://schemas.openxmlformats.org/officeDocument/2006/relationships/oleObject" Target="../embeddings/oleObject40.bin"/><Relationship Id="rId2" Type="http://schemas.openxmlformats.org/officeDocument/2006/relationships/image" Target="../media/image33.wmf"/><Relationship Id="rId10" Type="http://schemas.openxmlformats.org/officeDocument/2006/relationships/vmlDrawing" Target="../drawings/vmlDrawing10.vml"/><Relationship Id="rId1"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1.wmf"/><Relationship Id="rId7" Type="http://schemas.openxmlformats.org/officeDocument/2006/relationships/oleObject" Target="../embeddings/oleObject47.bin"/><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wmf"/><Relationship Id="rId3" Type="http://schemas.openxmlformats.org/officeDocument/2006/relationships/oleObject" Target="../embeddings/oleObject45.bin"/><Relationship Id="rId21" Type="http://schemas.openxmlformats.org/officeDocument/2006/relationships/vmlDrawing" Target="../drawings/vmlDrawing12.vml"/><Relationship Id="rId20" Type="http://schemas.openxmlformats.org/officeDocument/2006/relationships/slideLayout" Target="../slideLayouts/slideLayout2.xml"/><Relationship Id="rId2" Type="http://schemas.openxmlformats.org/officeDocument/2006/relationships/image" Target="../media/image38.wmf"/><Relationship Id="rId19" Type="http://schemas.openxmlformats.org/officeDocument/2006/relationships/oleObject" Target="../embeddings/oleObject54.bin"/><Relationship Id="rId18" Type="http://schemas.openxmlformats.org/officeDocument/2006/relationships/image" Target="../media/image45.wmf"/><Relationship Id="rId17" Type="http://schemas.openxmlformats.org/officeDocument/2006/relationships/oleObject" Target="../embeddings/oleObject53.bin"/><Relationship Id="rId16" Type="http://schemas.openxmlformats.org/officeDocument/2006/relationships/oleObject" Target="../embeddings/oleObject52.bin"/><Relationship Id="rId15" Type="http://schemas.openxmlformats.org/officeDocument/2006/relationships/image" Target="../media/image44.wmf"/><Relationship Id="rId14" Type="http://schemas.openxmlformats.org/officeDocument/2006/relationships/oleObject" Target="../embeddings/oleObject51.bin"/><Relationship Id="rId13" Type="http://schemas.openxmlformats.org/officeDocument/2006/relationships/oleObject" Target="../embeddings/oleObject50.bin"/><Relationship Id="rId12" Type="http://schemas.openxmlformats.org/officeDocument/2006/relationships/image" Target="../media/image43.wmf"/><Relationship Id="rId11" Type="http://schemas.openxmlformats.org/officeDocument/2006/relationships/oleObject" Target="../embeddings/oleObject49.bin"/><Relationship Id="rId10" Type="http://schemas.openxmlformats.org/officeDocument/2006/relationships/image" Target="../media/image42.wmf"/><Relationship Id="rId1"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6.bin"/><Relationship Id="rId2" Type="http://schemas.openxmlformats.org/officeDocument/2006/relationships/image" Target="../media/image46.wmf"/><Relationship Id="rId1" Type="http://schemas.openxmlformats.org/officeDocument/2006/relationships/oleObject" Target="../embeddings/oleObject5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7.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2.wmf"/><Relationship Id="rId7" Type="http://schemas.openxmlformats.org/officeDocument/2006/relationships/oleObject" Target="../embeddings/oleObject61.bin"/><Relationship Id="rId6" Type="http://schemas.openxmlformats.org/officeDocument/2006/relationships/image" Target="../media/image51.wmf"/><Relationship Id="rId5" Type="http://schemas.openxmlformats.org/officeDocument/2006/relationships/oleObject" Target="../embeddings/oleObject60.bin"/><Relationship Id="rId4" Type="http://schemas.openxmlformats.org/officeDocument/2006/relationships/image" Target="../media/image50.wmf"/><Relationship Id="rId3" Type="http://schemas.openxmlformats.org/officeDocument/2006/relationships/oleObject" Target="../embeddings/oleObject59.bin"/><Relationship Id="rId2" Type="http://schemas.openxmlformats.org/officeDocument/2006/relationships/image" Target="../media/image49.wmf"/><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54.wmf"/><Relationship Id="rId11" Type="http://schemas.openxmlformats.org/officeDocument/2006/relationships/oleObject" Target="../embeddings/oleObject63.bin"/><Relationship Id="rId10" Type="http://schemas.openxmlformats.org/officeDocument/2006/relationships/image" Target="../media/image53.wmf"/><Relationship Id="rId1"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64.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8.wmf"/><Relationship Id="rId7" Type="http://schemas.openxmlformats.org/officeDocument/2006/relationships/oleObject" Target="../embeddings/oleObject8.bin"/><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3" Type="http://schemas.openxmlformats.org/officeDocument/2006/relationships/oleObject" Target="../embeddings/oleObject6.bin"/><Relationship Id="rId23" Type="http://schemas.openxmlformats.org/officeDocument/2006/relationships/vmlDrawing" Target="../drawings/vmlDrawing3.vml"/><Relationship Id="rId22" Type="http://schemas.openxmlformats.org/officeDocument/2006/relationships/slideLayout" Target="../slideLayouts/slideLayout2.xml"/><Relationship Id="rId21" Type="http://schemas.openxmlformats.org/officeDocument/2006/relationships/image" Target="../media/image14.wmf"/><Relationship Id="rId20" Type="http://schemas.openxmlformats.org/officeDocument/2006/relationships/oleObject" Target="../embeddings/oleObject15.bin"/><Relationship Id="rId2" Type="http://schemas.openxmlformats.org/officeDocument/2006/relationships/image" Target="../media/image5.wmf"/><Relationship Id="rId19" Type="http://schemas.openxmlformats.org/officeDocument/2006/relationships/image" Target="../media/image13.wmf"/><Relationship Id="rId18" Type="http://schemas.openxmlformats.org/officeDocument/2006/relationships/oleObject" Target="../embeddings/oleObject14.bin"/><Relationship Id="rId17" Type="http://schemas.openxmlformats.org/officeDocument/2006/relationships/image" Target="../media/image12.wmf"/><Relationship Id="rId16" Type="http://schemas.openxmlformats.org/officeDocument/2006/relationships/oleObject" Target="../embeddings/oleObject13.bin"/><Relationship Id="rId15" Type="http://schemas.openxmlformats.org/officeDocument/2006/relationships/image" Target="../media/image11.wmf"/><Relationship Id="rId14" Type="http://schemas.openxmlformats.org/officeDocument/2006/relationships/oleObject" Target="../embeddings/oleObject12.bin"/><Relationship Id="rId13" Type="http://schemas.openxmlformats.org/officeDocument/2006/relationships/image" Target="../media/image10.wmf"/><Relationship Id="rId12" Type="http://schemas.openxmlformats.org/officeDocument/2006/relationships/oleObject" Target="../embeddings/oleObject11.bin"/><Relationship Id="rId11" Type="http://schemas.openxmlformats.org/officeDocument/2006/relationships/oleObject" Target="../embeddings/oleObject10.bin"/><Relationship Id="rId10" Type="http://schemas.openxmlformats.org/officeDocument/2006/relationships/image" Target="../media/image9.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第九章 概率算法</a:t>
            </a:r>
            <a:endParaRPr lang="zh-CN" altLang="en-US" dirty="0"/>
          </a:p>
        </p:txBody>
      </p:sp>
      <p:sp>
        <p:nvSpPr>
          <p:cNvPr id="248869" name="Rectangle 37"/>
          <p:cNvSpPr>
            <a:spLocks noGrp="1" noChangeArrowheads="1"/>
          </p:cNvSpPr>
          <p:nvPr>
            <p:ph type="body" idx="1"/>
          </p:nvPr>
        </p:nvSpPr>
        <p:spPr>
          <a:xfrm>
            <a:off x="457200" y="1571613"/>
            <a:ext cx="8229600" cy="4643470"/>
          </a:xfrm>
        </p:spPr>
        <p:txBody>
          <a:bodyPr/>
          <a:lstStyle/>
          <a:p>
            <a:r>
              <a:rPr lang="en-US" altLang="zh-CN" sz="3200" dirty="0" smtClean="0"/>
              <a:t>9.1</a:t>
            </a:r>
            <a:r>
              <a:rPr lang="zh-CN" altLang="en-US" sz="3200" dirty="0" smtClean="0"/>
              <a:t>概率算法基本概念</a:t>
            </a:r>
            <a:endParaRPr lang="en-US" altLang="zh-CN" sz="3200" dirty="0" smtClean="0"/>
          </a:p>
          <a:p>
            <a:pPr lvl="1"/>
            <a:r>
              <a:rPr lang="zh-CN" altLang="en-US" sz="2800" dirty="0"/>
              <a:t>何</a:t>
            </a:r>
            <a:r>
              <a:rPr lang="zh-CN" altLang="en-US" sz="2800" dirty="0" smtClean="0"/>
              <a:t>为概率算法</a:t>
            </a:r>
            <a:endParaRPr lang="en-US" altLang="zh-CN" sz="2800" dirty="0" smtClean="0"/>
          </a:p>
          <a:p>
            <a:pPr lvl="2"/>
            <a:r>
              <a:rPr lang="zh-CN" altLang="en-US" sz="2400" b="1" dirty="0" smtClean="0"/>
              <a:t>确定性算法</a:t>
            </a:r>
            <a:endParaRPr lang="en-US" altLang="zh-CN" sz="2400" dirty="0" smtClean="0"/>
          </a:p>
          <a:p>
            <a:pPr lvl="2">
              <a:buNone/>
            </a:pPr>
            <a:r>
              <a:rPr lang="zh-CN" altLang="en-US" sz="2000" dirty="0" smtClean="0"/>
              <a:t>     每一计算步骤都是确定的， 有穷的步骤，明确的答案。</a:t>
            </a:r>
            <a:endParaRPr lang="en-US" altLang="zh-CN" sz="2000" dirty="0" smtClean="0"/>
          </a:p>
          <a:p>
            <a:pPr lvl="2"/>
            <a:r>
              <a:rPr lang="zh-CN" altLang="en-US" sz="2400" b="1" dirty="0" smtClean="0"/>
              <a:t>概率算法</a:t>
            </a:r>
            <a:endParaRPr lang="en-US" altLang="zh-CN" sz="2400" b="1" dirty="0" smtClean="0"/>
          </a:p>
          <a:p>
            <a:pPr lvl="3"/>
            <a:r>
              <a:rPr lang="zh-CN" altLang="en-US" dirty="0"/>
              <a:t>当算法在执行过程中面临一个选择时</a:t>
            </a:r>
            <a:r>
              <a:rPr lang="zh-CN" altLang="en-US" dirty="0" smtClean="0"/>
              <a:t>，可随机</a:t>
            </a:r>
            <a:r>
              <a:rPr lang="zh-CN" altLang="en-US" dirty="0"/>
              <a:t>地选择下一步操作</a:t>
            </a:r>
            <a:r>
              <a:rPr lang="zh-CN" altLang="en-US" dirty="0" smtClean="0"/>
              <a:t>。有穷的步骤，答案可能不确定。</a:t>
            </a:r>
            <a:endParaRPr lang="zh-CN" altLang="en-US" dirty="0"/>
          </a:p>
          <a:p>
            <a:pPr lvl="3"/>
            <a:r>
              <a:rPr lang="zh-CN" altLang="en-US" dirty="0" smtClean="0"/>
              <a:t>由于随机选择比最优选择省时，概率算法可以在很大程度上降低算法的复杂度，从而用于求解难的问题。</a:t>
            </a:r>
            <a:endParaRPr lang="en-US" altLang="zh-CN" dirty="0" smtClean="0"/>
          </a:p>
          <a:p>
            <a:pPr lvl="3"/>
            <a:r>
              <a:rPr lang="zh-CN" altLang="en-US" dirty="0" smtClean="0"/>
              <a:t>基本特征：对所求问题的同一实例，用同一概率算法求解两次可能得到不同的解、或得到不同的效果</a:t>
            </a:r>
            <a:r>
              <a:rPr lang="en-US" altLang="zh-CN" dirty="0" smtClean="0"/>
              <a:t>(</a:t>
            </a:r>
            <a:r>
              <a:rPr lang="zh-CN" altLang="en-US" dirty="0" smtClean="0"/>
              <a:t>如终止时间</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1028704" y="1600200"/>
            <a:ext cx="7686700" cy="4530725"/>
          </a:xfrm>
        </p:spPr>
        <p:txBody>
          <a:bodyPr/>
          <a:lstStyle/>
          <a:p>
            <a:r>
              <a:rPr lang="en-US" altLang="zh-CN" sz="2400" dirty="0" smtClean="0"/>
              <a:t>double Darts(</a:t>
            </a:r>
            <a:r>
              <a:rPr lang="en-US" altLang="zh-CN" sz="2400" dirty="0" err="1" smtClean="0"/>
              <a:t>int</a:t>
            </a:r>
            <a:r>
              <a:rPr lang="en-US" altLang="zh-CN" sz="2400" dirty="0" smtClean="0"/>
              <a:t> n)</a:t>
            </a:r>
            <a:endParaRPr lang="en-US" altLang="zh-CN" sz="2400" dirty="0" smtClean="0"/>
          </a:p>
          <a:p>
            <a:pPr>
              <a:buNone/>
            </a:pPr>
            <a:r>
              <a:rPr lang="en-US" altLang="zh-CN" sz="2000" dirty="0" smtClean="0"/>
              <a:t>{                               //</a:t>
            </a:r>
            <a:r>
              <a:rPr lang="zh-CN" altLang="en-US" sz="2000" dirty="0" smtClean="0"/>
              <a:t>计算积分的数值概率算法</a:t>
            </a:r>
            <a:endParaRPr lang="en-US" altLang="zh-CN" sz="2000" dirty="0" smtClean="0"/>
          </a:p>
          <a:p>
            <a:pPr>
              <a:buNone/>
            </a:pPr>
            <a:r>
              <a:rPr lang="en-US" altLang="zh-CN" sz="2000" dirty="0" smtClean="0"/>
              <a:t>     static </a:t>
            </a:r>
            <a:r>
              <a:rPr lang="en-US" altLang="zh-CN" sz="2000" dirty="0" err="1" smtClean="0"/>
              <a:t>RandomNumber</a:t>
            </a:r>
            <a:r>
              <a:rPr lang="en-US" altLang="zh-CN" sz="2000" dirty="0" smtClean="0"/>
              <a:t> dart;</a:t>
            </a:r>
            <a:endParaRPr lang="en-US" altLang="zh-CN" sz="2000" dirty="0" smtClean="0"/>
          </a:p>
          <a:p>
            <a:pPr>
              <a:buNone/>
            </a:pPr>
            <a:r>
              <a:rPr lang="en-US" altLang="zh-CN" sz="2000" dirty="0" smtClean="0"/>
              <a:t>     </a:t>
            </a:r>
            <a:r>
              <a:rPr lang="en-US" altLang="zh-CN" sz="2000" dirty="0" err="1" smtClean="0"/>
              <a:t>int</a:t>
            </a:r>
            <a:r>
              <a:rPr lang="en-US" altLang="zh-CN" sz="2000" dirty="0" smtClean="0"/>
              <a:t> k = 0;</a:t>
            </a:r>
            <a:endParaRPr lang="en-US" altLang="zh-CN" sz="2000" dirty="0" smtClean="0"/>
          </a:p>
          <a:p>
            <a:pPr>
              <a:buNone/>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n; </a:t>
            </a:r>
            <a:r>
              <a:rPr lang="en-US" altLang="zh-CN" sz="2000" dirty="0" err="1" smtClean="0"/>
              <a:t>i</a:t>
            </a:r>
            <a:r>
              <a:rPr lang="en-US" altLang="zh-CN" sz="2000" dirty="0" smtClean="0"/>
              <a:t> + +) {</a:t>
            </a:r>
            <a:endParaRPr lang="en-US" altLang="zh-CN" sz="2000" dirty="0" smtClean="0"/>
          </a:p>
          <a:p>
            <a:pPr>
              <a:buNone/>
            </a:pPr>
            <a:r>
              <a:rPr lang="en-US" altLang="zh-CN" sz="2000" dirty="0" smtClean="0"/>
              <a:t>         double x = </a:t>
            </a:r>
            <a:r>
              <a:rPr lang="en-US" altLang="zh-CN" sz="2000" dirty="0" err="1" smtClean="0"/>
              <a:t>dart.fRandom</a:t>
            </a:r>
            <a:r>
              <a:rPr lang="en-US" altLang="zh-CN" sz="2000" dirty="0" smtClean="0"/>
              <a:t>( );</a:t>
            </a:r>
            <a:endParaRPr lang="en-US" altLang="zh-CN" sz="2000" dirty="0" smtClean="0"/>
          </a:p>
          <a:p>
            <a:pPr>
              <a:buNone/>
            </a:pPr>
            <a:r>
              <a:rPr lang="en-US" altLang="zh-CN" sz="2000" dirty="0" smtClean="0"/>
              <a:t>         double y = </a:t>
            </a:r>
            <a:r>
              <a:rPr lang="en-US" altLang="zh-CN" sz="2000" dirty="0" err="1" smtClean="0"/>
              <a:t>dart.fRandom</a:t>
            </a:r>
            <a:r>
              <a:rPr lang="en-US" altLang="zh-CN" sz="2000" dirty="0" smtClean="0"/>
              <a:t>( );</a:t>
            </a:r>
            <a:endParaRPr lang="en-US" altLang="zh-CN" sz="2000" dirty="0" smtClean="0"/>
          </a:p>
          <a:p>
            <a:pPr>
              <a:buNone/>
            </a:pPr>
            <a:r>
              <a:rPr lang="en-US" altLang="zh-CN" sz="2000" dirty="0" smtClean="0"/>
              <a:t>      if ( y &lt;= f(x) )  k + +;</a:t>
            </a:r>
            <a:endParaRPr lang="en-US" altLang="zh-CN" sz="2000" dirty="0" smtClean="0"/>
          </a:p>
          <a:p>
            <a:pPr>
              <a:buNone/>
            </a:pPr>
            <a:r>
              <a:rPr lang="en-US" altLang="zh-CN" sz="2000" dirty="0" smtClean="0"/>
              <a:t>      }</a:t>
            </a:r>
            <a:endParaRPr lang="en-US" altLang="zh-CN" sz="2000" dirty="0" smtClean="0"/>
          </a:p>
          <a:p>
            <a:pPr>
              <a:buNone/>
            </a:pPr>
            <a:r>
              <a:rPr lang="en-US" altLang="zh-CN" sz="2000" dirty="0" smtClean="0"/>
              <a:t>     return k/double(n);</a:t>
            </a:r>
            <a:endParaRPr lang="en-US" altLang="zh-CN" sz="2000" dirty="0" smtClean="0"/>
          </a:p>
          <a:p>
            <a:pPr>
              <a:buNone/>
            </a:pPr>
            <a:r>
              <a:rPr lang="en-US" altLang="zh-CN" sz="2000" dirty="0" smtClean="0"/>
              <a:t>}</a:t>
            </a:r>
            <a:endParaRPr lang="en-US" altLang="zh-CN" sz="2000" dirty="0" smtClean="0"/>
          </a:p>
          <a:p>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a:xfrm>
            <a:off x="214282" y="1298579"/>
            <a:ext cx="8472518" cy="4916503"/>
          </a:xfrm>
        </p:spPr>
        <p:txBody>
          <a:bodyPr/>
          <a:lstStyle/>
          <a:p>
            <a:pPr lvl="1"/>
            <a:r>
              <a:rPr lang="zh-CN" altLang="en-US" dirty="0" smtClean="0"/>
              <a:t>解非线性方程组</a:t>
            </a:r>
            <a:endParaRPr lang="en-US" altLang="zh-CN" dirty="0" smtClean="0"/>
          </a:p>
          <a:p>
            <a:pPr lvl="2"/>
            <a:r>
              <a:rPr lang="zh-CN" altLang="en-US" sz="2000" dirty="0" smtClean="0"/>
              <a:t>设要求解非线性方程组：</a:t>
            </a:r>
            <a:endParaRPr lang="en-US" altLang="zh-CN" sz="2000" dirty="0" smtClean="0"/>
          </a:p>
          <a:p>
            <a:pPr lvl="2">
              <a:buNone/>
            </a:pPr>
            <a:r>
              <a:rPr lang="zh-CN" altLang="en-US" sz="2000" dirty="0" smtClean="0"/>
              <a:t>其中</a:t>
            </a:r>
            <a:r>
              <a:rPr lang="en-US" altLang="zh-CN" sz="2000" dirty="0" smtClean="0"/>
              <a:t>x</a:t>
            </a:r>
            <a:r>
              <a:rPr lang="en-US" altLang="zh-CN" sz="2000" baseline="-25000" dirty="0" smtClean="0"/>
              <a:t>i</a:t>
            </a:r>
            <a:r>
              <a:rPr lang="zh-CN" altLang="en-US" sz="2000" dirty="0" smtClean="0"/>
              <a:t>是实变量，</a:t>
            </a:r>
            <a:r>
              <a:rPr lang="en-US" altLang="zh-CN" sz="2000" dirty="0" err="1" smtClean="0"/>
              <a:t>f</a:t>
            </a:r>
            <a:r>
              <a:rPr lang="en-US" altLang="zh-CN" sz="2000" baseline="-25000" dirty="0" err="1" smtClean="0"/>
              <a:t>i</a:t>
            </a:r>
            <a:r>
              <a:rPr lang="zh-CN" altLang="en-US" sz="2000" dirty="0" smtClean="0"/>
              <a:t>是非线性实函数。</a:t>
            </a:r>
            <a:endParaRPr lang="en-US" altLang="zh-CN" sz="2000" dirty="0" smtClean="0"/>
          </a:p>
          <a:p>
            <a:pPr lvl="2"/>
            <a:r>
              <a:rPr lang="zh-CN" altLang="en-US" sz="2000" dirty="0" smtClean="0"/>
              <a:t>数值方法有线性化方法、求函数极小值方法等。但有时会遇到一些麻烦，甚至方法失效得不到一个近似解。</a:t>
            </a:r>
            <a:endParaRPr lang="en-US" altLang="zh-CN" sz="2000" dirty="0" smtClean="0"/>
          </a:p>
          <a:p>
            <a:pPr lvl="2"/>
            <a:r>
              <a:rPr lang="zh-CN" altLang="en-US" sz="2000" dirty="0" smtClean="0"/>
              <a:t>概率算法思想简单，易于实现，实际使用中比较有效。当然，概率法往往耗费较多时间、精度不高等问题。对精度要求较高的问题，可提供一个较好的初值。</a:t>
            </a:r>
            <a:endParaRPr lang="en-US" altLang="zh-CN" sz="2000" dirty="0" smtClean="0"/>
          </a:p>
          <a:p>
            <a:pPr lvl="2"/>
            <a:r>
              <a:rPr lang="zh-CN" altLang="en-US" sz="2000" dirty="0" smtClean="0"/>
              <a:t>解法：构造函数                            ，其中</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     </a:t>
            </a:r>
            <a:endParaRPr lang="en-US" altLang="zh-CN" sz="2000" dirty="0" smtClean="0"/>
          </a:p>
          <a:p>
            <a:pPr lvl="2">
              <a:buNone/>
            </a:pPr>
            <a:r>
              <a:rPr lang="zh-CN" altLang="en-US" sz="2000" dirty="0" smtClean="0"/>
              <a:t>该函数的零点即为一组解。   </a:t>
            </a:r>
            <a:endParaRPr lang="en-US" altLang="zh-CN" sz="2000" dirty="0" smtClean="0"/>
          </a:p>
          <a:p>
            <a:pPr lvl="2"/>
            <a:r>
              <a:rPr lang="zh-CN" altLang="en-US" sz="2000" dirty="0" smtClean="0"/>
              <a:t>用随机搜索法。选定一个随机点</a:t>
            </a:r>
            <a:r>
              <a:rPr lang="en-US" altLang="zh-CN" sz="2000" dirty="0" smtClean="0"/>
              <a:t>X</a:t>
            </a:r>
            <a:r>
              <a:rPr lang="en-US" altLang="zh-CN" sz="2000" baseline="-25000" dirty="0" smtClean="0"/>
              <a:t>0</a:t>
            </a:r>
            <a:r>
              <a:rPr lang="zh-CN" altLang="en-US" sz="2000" dirty="0" smtClean="0"/>
              <a:t>作为出发点，设第</a:t>
            </a:r>
            <a:r>
              <a:rPr lang="en-US" altLang="zh-CN" sz="2000" dirty="0" smtClean="0"/>
              <a:t>j</a:t>
            </a:r>
            <a:r>
              <a:rPr lang="zh-CN" altLang="en-US" sz="2000" dirty="0" smtClean="0"/>
              <a:t>步的搜索点为</a:t>
            </a:r>
            <a:r>
              <a:rPr lang="en-US" altLang="zh-CN" sz="2000" dirty="0" err="1" smtClean="0"/>
              <a:t>X</a:t>
            </a:r>
            <a:r>
              <a:rPr lang="en-US" altLang="zh-CN" sz="2000" baseline="-25000" dirty="0" err="1" smtClean="0"/>
              <a:t>j</a:t>
            </a:r>
            <a:r>
              <a:rPr lang="zh-CN" altLang="en-US" sz="2000" dirty="0" smtClean="0"/>
              <a:t>，先随机计算搜索方向</a:t>
            </a:r>
            <a:r>
              <a:rPr lang="en-US" altLang="zh-CN" sz="2000" dirty="0" smtClean="0"/>
              <a:t>r</a:t>
            </a:r>
            <a:r>
              <a:rPr lang="zh-CN" altLang="en-US" sz="2000" dirty="0" smtClean="0"/>
              <a:t>，再根据目标值修改搜索步长</a:t>
            </a:r>
            <a:r>
              <a:rPr lang="en-US" altLang="zh-CN" sz="2000" dirty="0" smtClean="0"/>
              <a:t>a</a:t>
            </a:r>
            <a:r>
              <a:rPr lang="zh-CN" altLang="en-US" sz="2000" dirty="0" smtClean="0"/>
              <a:t>，得到随机搜索增量</a:t>
            </a:r>
            <a:r>
              <a:rPr lang="zh-CN" altLang="en-US" sz="2000" dirty="0" smtClean="0">
                <a:sym typeface="Symbol" panose="05050102010706020507"/>
              </a:rPr>
              <a:t></a:t>
            </a:r>
            <a:r>
              <a:rPr lang="en-US" altLang="zh-CN" sz="2000" dirty="0" err="1" smtClean="0">
                <a:sym typeface="Symbol" panose="05050102010706020507"/>
              </a:rPr>
              <a:t>x</a:t>
            </a:r>
            <a:r>
              <a:rPr lang="en-US" altLang="zh-CN" sz="2000" baseline="-25000" dirty="0" err="1" smtClean="0">
                <a:sym typeface="Symbol" panose="05050102010706020507"/>
              </a:rPr>
              <a:t>j</a:t>
            </a:r>
            <a:r>
              <a:rPr lang="zh-CN" altLang="en-US" sz="2000" dirty="0" smtClean="0">
                <a:sym typeface="Symbol" panose="05050102010706020507"/>
              </a:rPr>
              <a:t>，得第</a:t>
            </a:r>
            <a:r>
              <a:rPr lang="en-US" altLang="zh-CN" sz="2000" dirty="0" smtClean="0">
                <a:sym typeface="Symbol" panose="05050102010706020507"/>
              </a:rPr>
              <a:t>j+1</a:t>
            </a:r>
            <a:r>
              <a:rPr lang="zh-CN" altLang="en-US" sz="2000" dirty="0" smtClean="0">
                <a:sym typeface="Symbol" panose="05050102010706020507"/>
              </a:rPr>
              <a:t>步搜索点</a:t>
            </a:r>
            <a:r>
              <a:rPr lang="en-US" altLang="zh-CN" sz="2000" dirty="0" smtClean="0">
                <a:sym typeface="Symbol" panose="05050102010706020507"/>
              </a:rPr>
              <a:t>x</a:t>
            </a:r>
            <a:r>
              <a:rPr lang="en-US" altLang="zh-CN" sz="2000" baseline="-25000" dirty="0" smtClean="0">
                <a:sym typeface="Symbol" panose="05050102010706020507"/>
              </a:rPr>
              <a:t>j+1</a:t>
            </a:r>
            <a:r>
              <a:rPr lang="en-US" altLang="zh-CN" sz="2000" dirty="0" smtClean="0">
                <a:sym typeface="Symbol" panose="05050102010706020507"/>
              </a:rPr>
              <a:t>=</a:t>
            </a:r>
            <a:r>
              <a:rPr lang="en-US" altLang="zh-CN" sz="2000" dirty="0" err="1" smtClean="0">
                <a:sym typeface="Symbol" panose="05050102010706020507"/>
              </a:rPr>
              <a:t>x</a:t>
            </a:r>
            <a:r>
              <a:rPr lang="en-US" altLang="zh-CN" sz="2000" baseline="-25000" dirty="0" err="1" smtClean="0">
                <a:sym typeface="Symbol" panose="05050102010706020507"/>
              </a:rPr>
              <a:t>j</a:t>
            </a:r>
            <a:r>
              <a:rPr lang="en-US" altLang="zh-CN" sz="2000" dirty="0" smtClean="0">
                <a:sym typeface="Symbol" panose="05050102010706020507"/>
              </a:rPr>
              <a:t>+</a:t>
            </a:r>
            <a:r>
              <a:rPr lang="zh-CN" altLang="en-US" sz="2000" dirty="0" smtClean="0">
                <a:sym typeface="Symbol" panose="05050102010706020507"/>
              </a:rPr>
              <a:t> </a:t>
            </a:r>
            <a:r>
              <a:rPr lang="en-US" altLang="zh-CN" sz="2000" dirty="0" err="1" smtClean="0">
                <a:sym typeface="Symbol" panose="05050102010706020507"/>
              </a:rPr>
              <a:t>x</a:t>
            </a:r>
            <a:r>
              <a:rPr lang="en-US" altLang="zh-CN" sz="2000" baseline="-25000" dirty="0" err="1" smtClean="0">
                <a:sym typeface="Symbol" panose="05050102010706020507"/>
              </a:rPr>
              <a:t>j</a:t>
            </a:r>
            <a:r>
              <a:rPr lang="zh-CN" altLang="en-US" sz="2000" dirty="0" smtClean="0">
                <a:sym typeface="Symbol" panose="05050102010706020507"/>
              </a:rPr>
              <a:t>。当</a:t>
            </a:r>
            <a:r>
              <a:rPr lang="en-US" altLang="zh-CN" sz="2000" dirty="0" err="1" smtClean="0">
                <a:sym typeface="Symbol" panose="05050102010706020507"/>
              </a:rPr>
              <a:t>fx</a:t>
            </a:r>
            <a:r>
              <a:rPr lang="en-US" altLang="zh-CN" sz="2000" dirty="0" smtClean="0">
                <a:sym typeface="Symbol" panose="05050102010706020507"/>
              </a:rPr>
              <a:t>(X</a:t>
            </a:r>
            <a:r>
              <a:rPr lang="en-US" altLang="zh-CN" sz="2000" baseline="-25000" dirty="0" smtClean="0">
                <a:sym typeface="Symbol" panose="05050102010706020507"/>
              </a:rPr>
              <a:t>j+1</a:t>
            </a:r>
            <a:r>
              <a:rPr lang="en-US" altLang="zh-CN" sz="2000" dirty="0" smtClean="0">
                <a:sym typeface="Symbol" panose="05050102010706020507"/>
              </a:rPr>
              <a:t>)&lt;</a:t>
            </a:r>
            <a:r>
              <a:rPr lang="zh-CN" altLang="en-US" sz="2000" dirty="0" smtClean="0">
                <a:sym typeface="Symbol" panose="05050102010706020507"/>
              </a:rPr>
              <a:t>时，取</a:t>
            </a:r>
            <a:r>
              <a:rPr lang="en-US" altLang="zh-CN" sz="2000" dirty="0" smtClean="0">
                <a:sym typeface="Symbol" panose="05050102010706020507"/>
              </a:rPr>
              <a:t>X</a:t>
            </a:r>
            <a:r>
              <a:rPr lang="en-US" altLang="zh-CN" sz="2000" baseline="-25000" dirty="0" smtClean="0">
                <a:sym typeface="Symbol" panose="05050102010706020507"/>
              </a:rPr>
              <a:t>j+1</a:t>
            </a:r>
            <a:r>
              <a:rPr lang="zh-CN" altLang="en-US" sz="2000" dirty="0" smtClean="0">
                <a:sym typeface="Symbol" panose="05050102010706020507"/>
              </a:rPr>
              <a:t>为近似解，否则继续搜索。</a:t>
            </a:r>
            <a:r>
              <a:rPr lang="zh-CN" altLang="en-US" sz="2000" dirty="0" smtClean="0"/>
              <a:t>                                    </a:t>
            </a:r>
            <a:endParaRPr lang="zh-CN" altLang="en-US" sz="2000" dirty="0"/>
          </a:p>
        </p:txBody>
      </p:sp>
      <p:graphicFrame>
        <p:nvGraphicFramePr>
          <p:cNvPr id="4" name="对象 3"/>
          <p:cNvGraphicFramePr>
            <a:graphicFrameLocks noChangeAspect="1"/>
          </p:cNvGraphicFramePr>
          <p:nvPr/>
        </p:nvGraphicFramePr>
        <p:xfrm>
          <a:off x="5214942" y="1071546"/>
          <a:ext cx="2571768" cy="1439866"/>
        </p:xfrm>
        <a:graphic>
          <a:graphicData uri="http://schemas.openxmlformats.org/presentationml/2006/ole">
            <mc:AlternateContent xmlns:mc="http://schemas.openxmlformats.org/markup-compatibility/2006">
              <mc:Choice xmlns:v="urn:schemas-microsoft-com:vml" Requires="v">
                <p:oleObj spid="_x0000_s4097" name="公式" r:id="rId1" imgW="30175200" imgH="22555200" progId="Equation.3">
                  <p:embed/>
                </p:oleObj>
              </mc:Choice>
              <mc:Fallback>
                <p:oleObj name="公式" r:id="rId1" imgW="30175200" imgH="22555200" progId="Equation.3">
                  <p:embed/>
                  <p:pic>
                    <p:nvPicPr>
                      <p:cNvPr id="0" name="图片 4096"/>
                      <p:cNvPicPr>
                        <a:picLocks noChangeAspect="1"/>
                      </p:cNvPicPr>
                      <p:nvPr/>
                    </p:nvPicPr>
                    <p:blipFill>
                      <a:blip r:embed="rId2"/>
                      <a:stretch>
                        <a:fillRect/>
                      </a:stretch>
                    </p:blipFill>
                    <p:spPr>
                      <a:xfrm>
                        <a:off x="5214942" y="1071546"/>
                        <a:ext cx="2571768" cy="1439866"/>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3071802" y="4000500"/>
          <a:ext cx="1919288" cy="642938"/>
        </p:xfrm>
        <a:graphic>
          <a:graphicData uri="http://schemas.openxmlformats.org/presentationml/2006/ole">
            <mc:AlternateContent xmlns:mc="http://schemas.openxmlformats.org/markup-compatibility/2006">
              <mc:Choice xmlns:v="urn:schemas-microsoft-com:vml" Requires="v">
                <p:oleObj spid="_x0000_s4098" name="公式" r:id="rId3" imgW="30175200" imgH="10363200" progId="Equation.3">
                  <p:embed/>
                </p:oleObj>
              </mc:Choice>
              <mc:Fallback>
                <p:oleObj name="公式" r:id="rId3" imgW="30175200" imgH="10363200" progId="Equation.3">
                  <p:embed/>
                  <p:pic>
                    <p:nvPicPr>
                      <p:cNvPr id="0" name="图片 4097"/>
                      <p:cNvPicPr>
                        <a:picLocks noChangeAspect="1"/>
                      </p:cNvPicPr>
                      <p:nvPr/>
                    </p:nvPicPr>
                    <p:blipFill>
                      <a:blip r:embed="rId4"/>
                      <a:stretch>
                        <a:fillRect/>
                      </a:stretch>
                    </p:blipFill>
                    <p:spPr>
                      <a:xfrm>
                        <a:off x="3071802" y="4000500"/>
                        <a:ext cx="1919288" cy="642938"/>
                      </a:xfrm>
                      <a:prstGeom prst="rect">
                        <a:avLst/>
                      </a:prstGeom>
                      <a:noFill/>
                      <a:ln w="9525">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214282" y="1357298"/>
            <a:ext cx="8472518" cy="4773627"/>
          </a:xfrm>
        </p:spPr>
        <p:txBody>
          <a:bodyPr/>
          <a:lstStyle/>
          <a:p>
            <a:pPr lvl="1"/>
            <a:r>
              <a:rPr lang="zh-CN" altLang="en-US" sz="2400" dirty="0" smtClean="0"/>
              <a:t>解非线性方程组的概率算法</a:t>
            </a:r>
            <a:endParaRPr lang="en-US" altLang="zh-CN" sz="2400" dirty="0" smtClean="0"/>
          </a:p>
          <a:p>
            <a:pPr lvl="1">
              <a:buNone/>
            </a:pPr>
            <a:r>
              <a:rPr lang="en-US" altLang="zh-CN" sz="1600" dirty="0" smtClean="0"/>
              <a:t>   </a:t>
            </a:r>
            <a:r>
              <a:rPr lang="en-US" altLang="zh-CN" sz="2000" dirty="0" smtClean="0"/>
              <a:t>Public static </a:t>
            </a:r>
            <a:r>
              <a:rPr lang="en-US" altLang="zh-CN" sz="2000" dirty="0" err="1" smtClean="0"/>
              <a:t>boolean</a:t>
            </a:r>
            <a:r>
              <a:rPr lang="en-US" altLang="zh-CN" sz="2000" dirty="0" smtClean="0"/>
              <a:t> </a:t>
            </a:r>
            <a:r>
              <a:rPr lang="en-US" altLang="zh-CN" sz="2000" dirty="0" err="1" smtClean="0"/>
              <a:t>nonLinear</a:t>
            </a:r>
            <a:r>
              <a:rPr lang="en-US" altLang="zh-CN" sz="2000" dirty="0" smtClean="0"/>
              <a:t>(double [] x0,double [] dx0,double [] x,</a:t>
            </a:r>
            <a:endParaRPr lang="en-US" altLang="zh-CN" sz="2000" dirty="0" smtClean="0"/>
          </a:p>
          <a:p>
            <a:pPr lvl="1">
              <a:buNone/>
            </a:pPr>
            <a:r>
              <a:rPr lang="en-US" altLang="zh-CN" sz="2000" dirty="0" smtClean="0"/>
              <a:t>            double </a:t>
            </a:r>
            <a:r>
              <a:rPr lang="en-US" altLang="zh-CN" sz="2000" dirty="0" err="1" smtClean="0"/>
              <a:t>epsilon,double</a:t>
            </a:r>
            <a:r>
              <a:rPr lang="en-US" altLang="zh-CN" sz="2000" dirty="0" smtClean="0"/>
              <a:t> </a:t>
            </a:r>
            <a:r>
              <a:rPr lang="en-US" altLang="zh-CN" sz="2000" dirty="0" err="1" smtClean="0"/>
              <a:t>k,int</a:t>
            </a:r>
            <a:r>
              <a:rPr lang="en-US" altLang="zh-CN" sz="2000" dirty="0" smtClean="0"/>
              <a:t> </a:t>
            </a:r>
            <a:r>
              <a:rPr lang="en-US" altLang="zh-CN" sz="2000" dirty="0" err="1" smtClean="0"/>
              <a:t>n,int</a:t>
            </a:r>
            <a:r>
              <a:rPr lang="en-US" altLang="zh-CN" sz="2000" dirty="0" smtClean="0"/>
              <a:t> </a:t>
            </a:r>
            <a:r>
              <a:rPr lang="en-US" altLang="zh-CN" sz="2000" dirty="0" err="1" smtClean="0"/>
              <a:t>steps,int</a:t>
            </a:r>
            <a:r>
              <a:rPr lang="en-US" altLang="zh-CN" sz="2000" dirty="0" smtClean="0"/>
              <a:t> m){</a:t>
            </a:r>
            <a:endParaRPr lang="en-US" altLang="zh-CN" sz="2000" dirty="0" smtClean="0"/>
          </a:p>
          <a:p>
            <a:pPr lvl="1">
              <a:buNone/>
            </a:pPr>
            <a:r>
              <a:rPr lang="en-US" altLang="zh-CN" sz="2000" dirty="0" smtClean="0"/>
              <a:t>   Random </a:t>
            </a:r>
            <a:r>
              <a:rPr lang="en-US" altLang="zh-CN" sz="2000" dirty="0" err="1" smtClean="0"/>
              <a:t>rnd</a:t>
            </a:r>
            <a:r>
              <a:rPr lang="en-US" altLang="zh-CN" sz="2000" dirty="0" smtClean="0"/>
              <a:t>=new Random();</a:t>
            </a:r>
            <a:endParaRPr lang="en-US" altLang="zh-CN" sz="2000" dirty="0" smtClean="0"/>
          </a:p>
          <a:p>
            <a:pPr lvl="1">
              <a:buNone/>
            </a:pPr>
            <a:r>
              <a:rPr lang="en-US" altLang="zh-CN" sz="2000" dirty="0" smtClean="0"/>
              <a:t>   </a:t>
            </a:r>
            <a:r>
              <a:rPr lang="en-US" altLang="zh-CN" sz="2000" dirty="0" err="1" smtClean="0"/>
              <a:t>boolean</a:t>
            </a:r>
            <a:r>
              <a:rPr lang="en-US" altLang="zh-CN" sz="2000" dirty="0" smtClean="0"/>
              <a:t> success;                              //</a:t>
            </a:r>
            <a:r>
              <a:rPr lang="zh-CN" altLang="en-US" sz="2000" dirty="0" smtClean="0"/>
              <a:t>搜索成功标志</a:t>
            </a:r>
            <a:endParaRPr lang="en-US" altLang="zh-CN" sz="2000" dirty="0" smtClean="0"/>
          </a:p>
          <a:p>
            <a:pPr lvl="1">
              <a:buNone/>
            </a:pPr>
            <a:r>
              <a:rPr lang="en-US" altLang="zh-CN" sz="2000" dirty="0" smtClean="0"/>
              <a:t>   double []</a:t>
            </a:r>
            <a:r>
              <a:rPr lang="en-US" altLang="zh-CN" sz="2000" dirty="0" err="1" smtClean="0"/>
              <a:t>dx</a:t>
            </a:r>
            <a:r>
              <a:rPr lang="en-US" altLang="zh-CN" sz="2000" dirty="0" smtClean="0"/>
              <a:t>=new double[n+1]            //</a:t>
            </a:r>
            <a:r>
              <a:rPr lang="zh-CN" altLang="en-US" sz="2000" dirty="0" smtClean="0"/>
              <a:t>歩进增量向量</a:t>
            </a:r>
            <a:endParaRPr lang="en-US" altLang="zh-CN" sz="2000" dirty="0" smtClean="0"/>
          </a:p>
          <a:p>
            <a:pPr lvl="1">
              <a:buNone/>
            </a:pPr>
            <a:r>
              <a:rPr lang="en-US" altLang="zh-CN" sz="2000" dirty="0" smtClean="0"/>
              <a:t>   double []r=new double[n+1]              //</a:t>
            </a:r>
            <a:r>
              <a:rPr lang="zh-CN" altLang="en-US" sz="2000" dirty="0" smtClean="0"/>
              <a:t>搜索方向向量</a:t>
            </a:r>
            <a:endParaRPr lang="en-US" altLang="zh-CN" sz="2000" dirty="0" smtClean="0"/>
          </a:p>
          <a:p>
            <a:pPr lvl="1">
              <a:buNone/>
            </a:pPr>
            <a:r>
              <a:rPr lang="en-US" altLang="zh-CN" sz="2000" dirty="0" smtClean="0"/>
              <a:t>   </a:t>
            </a:r>
            <a:r>
              <a:rPr lang="en-US" altLang="zh-CN" sz="2000" dirty="0" err="1" smtClean="0"/>
              <a:t>Int</a:t>
            </a:r>
            <a:r>
              <a:rPr lang="en-US" altLang="zh-CN" sz="2000" dirty="0" smtClean="0"/>
              <a:t> mm=0;                                          //</a:t>
            </a:r>
            <a:r>
              <a:rPr lang="zh-CN" altLang="en-US" sz="2000" dirty="0" smtClean="0"/>
              <a:t>当前搜索失败次数</a:t>
            </a:r>
            <a:endParaRPr lang="en-US" altLang="zh-CN" sz="2000" dirty="0" smtClean="0"/>
          </a:p>
          <a:p>
            <a:pPr lvl="1">
              <a:buNone/>
            </a:pPr>
            <a:r>
              <a:rPr lang="en-US" altLang="zh-CN" sz="2000" dirty="0" smtClean="0"/>
              <a:t>   </a:t>
            </a:r>
            <a:r>
              <a:rPr lang="en-US" altLang="zh-CN" sz="2000" dirty="0" err="1" smtClean="0"/>
              <a:t>int</a:t>
            </a:r>
            <a:r>
              <a:rPr lang="en-US" altLang="zh-CN" sz="2000" dirty="0" smtClean="0"/>
              <a:t> j=0                                                //</a:t>
            </a:r>
            <a:r>
              <a:rPr lang="zh-CN" altLang="en-US" sz="2000" dirty="0" smtClean="0"/>
              <a:t>迭代次数</a:t>
            </a:r>
            <a:endParaRPr lang="en-US" altLang="zh-CN" sz="2000" dirty="0" smtClean="0"/>
          </a:p>
          <a:p>
            <a:pPr lvl="1">
              <a:buNone/>
            </a:pPr>
            <a:r>
              <a:rPr lang="en-US" altLang="zh-CN" sz="2000" dirty="0" smtClean="0"/>
              <a:t>   double a=a0                                      //</a:t>
            </a:r>
            <a:r>
              <a:rPr lang="zh-CN" altLang="en-US" sz="2000" dirty="0" smtClean="0"/>
              <a:t>步长因子</a:t>
            </a:r>
            <a:endParaRPr lang="en-US" altLang="zh-CN" sz="2000" dirty="0" smtClean="0"/>
          </a:p>
          <a:p>
            <a:pPr lvl="1">
              <a:buNone/>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zh-CN" altLang="en-US" sz="2000" dirty="0" smtClean="0"/>
              <a:t>）</a:t>
            </a:r>
            <a:r>
              <a:rPr lang="en-US" altLang="zh-CN" sz="2000" dirty="0" smtClean="0"/>
              <a:t>{</a:t>
            </a:r>
            <a:endParaRPr lang="en-US" altLang="zh-CN" sz="2000" dirty="0" smtClean="0"/>
          </a:p>
          <a:p>
            <a:pPr lvl="1">
              <a:buNone/>
            </a:pPr>
            <a:r>
              <a:rPr lang="en-US" altLang="zh-CN" sz="2000" dirty="0" smtClean="0"/>
              <a:t>      x[</a:t>
            </a:r>
            <a:r>
              <a:rPr lang="en-US" altLang="zh-CN" sz="2000" dirty="0" err="1" smtClean="0"/>
              <a:t>i</a:t>
            </a:r>
            <a:r>
              <a:rPr lang="en-US" altLang="zh-CN" sz="2000" dirty="0" smtClean="0"/>
              <a:t>]=x0[</a:t>
            </a:r>
            <a:r>
              <a:rPr lang="en-US" altLang="zh-CN" sz="2000" dirty="0" err="1" smtClean="0"/>
              <a:t>i</a:t>
            </a:r>
            <a:r>
              <a:rPr lang="en-US" altLang="zh-CN" sz="2000" dirty="0" smtClean="0"/>
              <a:t>];  </a:t>
            </a:r>
            <a:r>
              <a:rPr lang="en-US" altLang="zh-CN" sz="2000" dirty="0" err="1" smtClean="0"/>
              <a:t>dx</a:t>
            </a:r>
            <a:r>
              <a:rPr lang="en-US" altLang="zh-CN" sz="2000" dirty="0" smtClean="0"/>
              <a:t>[</a:t>
            </a:r>
            <a:r>
              <a:rPr lang="en-US" altLang="zh-CN" sz="2000" dirty="0" err="1" smtClean="0"/>
              <a:t>i</a:t>
            </a:r>
            <a:r>
              <a:rPr lang="en-US" altLang="zh-CN" sz="2000" dirty="0" smtClean="0"/>
              <a:t>]=dx0[</a:t>
            </a:r>
            <a:r>
              <a:rPr lang="en-US" altLang="zh-CN" sz="2000" dirty="0" err="1" smtClean="0"/>
              <a:t>i</a:t>
            </a:r>
            <a:r>
              <a:rPr lang="en-US" altLang="zh-CN" sz="2000" dirty="0" smtClean="0"/>
              <a:t>]  </a:t>
            </a:r>
            <a:endParaRPr lang="en-US" altLang="zh-CN" sz="2000" dirty="0" smtClean="0"/>
          </a:p>
          <a:p>
            <a:pPr lvl="1">
              <a:buNone/>
            </a:pPr>
            <a:r>
              <a:rPr lang="en-US" altLang="zh-CN" sz="2000" dirty="0" smtClean="0"/>
              <a:t>    }</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a:xfrm>
            <a:off x="457200" y="1357298"/>
            <a:ext cx="4400552" cy="4773627"/>
          </a:xfrm>
        </p:spPr>
        <p:txBody>
          <a:bodyPr/>
          <a:lstStyle/>
          <a:p>
            <a:pPr lvl="1">
              <a:buNone/>
            </a:pPr>
            <a:r>
              <a:rPr lang="en-US" altLang="zh-CN" sz="2000" dirty="0" smtClean="0"/>
              <a:t>double </a:t>
            </a:r>
            <a:r>
              <a:rPr lang="en-US" altLang="zh-CN" sz="2000" dirty="0" err="1" smtClean="0"/>
              <a:t>fx</a:t>
            </a:r>
            <a:r>
              <a:rPr lang="en-US" altLang="zh-CN" sz="2000" dirty="0" smtClean="0"/>
              <a:t>=f(</a:t>
            </a:r>
            <a:r>
              <a:rPr lang="en-US" altLang="zh-CN" sz="2000" dirty="0" err="1" smtClean="0"/>
              <a:t>x,n</a:t>
            </a:r>
            <a:r>
              <a:rPr lang="en-US" altLang="zh-CN" sz="2000" dirty="0" smtClean="0"/>
              <a:t>); //</a:t>
            </a:r>
            <a:r>
              <a:rPr lang="zh-CN" altLang="en-US" sz="2000" dirty="0" smtClean="0"/>
              <a:t>计算目标函数值</a:t>
            </a:r>
            <a:endParaRPr lang="en-US" altLang="zh-CN" sz="2000" dirty="0" smtClean="0"/>
          </a:p>
          <a:p>
            <a:pPr lvl="1">
              <a:buNone/>
            </a:pPr>
            <a:r>
              <a:rPr lang="en-US" altLang="zh-CN" sz="2000" dirty="0" smtClean="0"/>
              <a:t>double min=</a:t>
            </a:r>
            <a:r>
              <a:rPr lang="en-US" altLang="zh-CN" sz="2000" dirty="0" err="1" smtClean="0"/>
              <a:t>fx</a:t>
            </a:r>
            <a:r>
              <a:rPr lang="en-US" altLang="zh-CN" sz="2000" dirty="0" smtClean="0"/>
              <a:t>;   //</a:t>
            </a:r>
            <a:r>
              <a:rPr lang="zh-CN" altLang="en-US" sz="2000" dirty="0" smtClean="0"/>
              <a:t>当前最优值</a:t>
            </a:r>
            <a:endParaRPr lang="en-US" altLang="zh-CN" sz="2000" dirty="0" smtClean="0"/>
          </a:p>
          <a:p>
            <a:pPr lvl="1">
              <a:buNone/>
            </a:pPr>
            <a:r>
              <a:rPr lang="en-US" altLang="zh-CN" sz="2000" dirty="0" smtClean="0"/>
              <a:t>While(min&gt;epsilon)&amp;&amp;(j&lt;steps){</a:t>
            </a:r>
            <a:endParaRPr lang="en-US" altLang="zh-CN" sz="2000" dirty="0" smtClean="0"/>
          </a:p>
          <a:p>
            <a:pPr lvl="1">
              <a:buNone/>
            </a:pPr>
            <a:r>
              <a:rPr lang="en-US" altLang="zh-CN" sz="2000" dirty="0" smtClean="0"/>
              <a:t>  j++;</a:t>
            </a:r>
            <a:endParaRPr lang="en-US" altLang="zh-CN" sz="2000" dirty="0" smtClean="0"/>
          </a:p>
          <a:p>
            <a:pPr lvl="1">
              <a:buNone/>
            </a:pPr>
            <a:r>
              <a:rPr lang="en-US" altLang="zh-CN" sz="2000" dirty="0" smtClean="0"/>
              <a:t>  //(1)</a:t>
            </a:r>
            <a:r>
              <a:rPr lang="zh-CN" altLang="en-US" sz="2000" dirty="0" smtClean="0"/>
              <a:t>计算随机搜索步长</a:t>
            </a:r>
            <a:endParaRPr lang="en-US" altLang="zh-CN" sz="2000" dirty="0" smtClean="0"/>
          </a:p>
          <a:p>
            <a:pPr lvl="1">
              <a:buNone/>
            </a:pPr>
            <a:r>
              <a:rPr lang="en-US" altLang="zh-CN" sz="2000" dirty="0" smtClean="0"/>
              <a:t>  if(</a:t>
            </a:r>
            <a:r>
              <a:rPr lang="en-US" altLang="zh-CN" sz="2000" dirty="0" err="1" smtClean="0"/>
              <a:t>fx</a:t>
            </a:r>
            <a:r>
              <a:rPr lang="en-US" altLang="zh-CN" sz="2000" dirty="0" smtClean="0"/>
              <a:t>&lt;min){         //</a:t>
            </a:r>
            <a:r>
              <a:rPr lang="zh-CN" altLang="en-US" sz="2000" dirty="0" smtClean="0"/>
              <a:t>搜索成功</a:t>
            </a:r>
            <a:endParaRPr lang="en-US" altLang="zh-CN" sz="2000" dirty="0" smtClean="0"/>
          </a:p>
          <a:p>
            <a:pPr lvl="1">
              <a:buNone/>
            </a:pPr>
            <a:r>
              <a:rPr lang="en-US" altLang="zh-CN" sz="2000" dirty="0" smtClean="0"/>
              <a:t>    min=</a:t>
            </a:r>
            <a:r>
              <a:rPr lang="en-US" altLang="zh-CN" sz="2000" dirty="0" err="1" smtClean="0"/>
              <a:t>fx</a:t>
            </a:r>
            <a:r>
              <a:rPr lang="en-US" altLang="zh-CN" sz="2000" dirty="0" smtClean="0"/>
              <a:t>;</a:t>
            </a:r>
            <a:endParaRPr lang="en-US" altLang="zh-CN" sz="2000" dirty="0" smtClean="0"/>
          </a:p>
          <a:p>
            <a:pPr lvl="1">
              <a:buNone/>
            </a:pPr>
            <a:r>
              <a:rPr lang="en-US" altLang="zh-CN" sz="2000" dirty="0" smtClean="0"/>
              <a:t>    a*=k;</a:t>
            </a:r>
            <a:endParaRPr lang="en-US" altLang="zh-CN" sz="2000" dirty="0" smtClean="0"/>
          </a:p>
          <a:p>
            <a:pPr lvl="1">
              <a:buNone/>
            </a:pPr>
            <a:r>
              <a:rPr lang="en-US" altLang="zh-CN" sz="2000" dirty="0" smtClean="0"/>
              <a:t>    success=true;}</a:t>
            </a:r>
            <a:endParaRPr lang="en-US" altLang="zh-CN" sz="2000" dirty="0" smtClean="0"/>
          </a:p>
          <a:p>
            <a:pPr lvl="1">
              <a:buNone/>
            </a:pPr>
            <a:r>
              <a:rPr lang="en-US" altLang="zh-CN" sz="2000" dirty="0" smtClean="0"/>
              <a:t>  else {               //</a:t>
            </a:r>
            <a:r>
              <a:rPr lang="zh-CN" altLang="en-US" sz="2000" dirty="0" smtClean="0"/>
              <a:t>搜索失败</a:t>
            </a:r>
            <a:endParaRPr lang="en-US" altLang="zh-CN" sz="2000" dirty="0" smtClean="0"/>
          </a:p>
          <a:p>
            <a:pPr lvl="1">
              <a:buNone/>
            </a:pPr>
            <a:r>
              <a:rPr lang="en-US" altLang="zh-CN" sz="2000" dirty="0" smtClean="0"/>
              <a:t>     mm++;</a:t>
            </a:r>
            <a:endParaRPr lang="en-US" altLang="zh-CN" sz="2000" dirty="0" smtClean="0"/>
          </a:p>
          <a:p>
            <a:pPr lvl="1">
              <a:buNone/>
            </a:pPr>
            <a:r>
              <a:rPr lang="en-US" altLang="zh-CN" sz="2000" dirty="0" smtClean="0"/>
              <a:t>     if(mm&gt;m)a/=k;</a:t>
            </a:r>
            <a:endParaRPr lang="en-US" altLang="zh-CN" sz="2000" dirty="0" smtClean="0"/>
          </a:p>
          <a:p>
            <a:pPr lvl="1">
              <a:buNone/>
            </a:pPr>
            <a:r>
              <a:rPr lang="en-US" altLang="zh-CN" sz="2000" dirty="0" smtClean="0"/>
              <a:t>     success=false; }</a:t>
            </a:r>
            <a:endParaRPr lang="zh-CN" altLang="en-US" sz="2000" dirty="0"/>
          </a:p>
        </p:txBody>
      </p:sp>
      <p:sp>
        <p:nvSpPr>
          <p:cNvPr id="4" name="TextBox 3"/>
          <p:cNvSpPr txBox="1"/>
          <p:nvPr/>
        </p:nvSpPr>
        <p:spPr>
          <a:xfrm>
            <a:off x="4714876" y="1434663"/>
            <a:ext cx="4249881" cy="4708981"/>
          </a:xfrm>
          <a:prstGeom prst="rect">
            <a:avLst/>
          </a:prstGeom>
          <a:noFill/>
        </p:spPr>
        <p:txBody>
          <a:bodyPr wrap="none" rtlCol="0">
            <a:spAutoFit/>
          </a:bodyPr>
          <a:lstStyle/>
          <a:p>
            <a:pPr algn="l"/>
            <a:r>
              <a:rPr lang="en-US" altLang="zh-CN" sz="2000" dirty="0" smtClean="0"/>
              <a:t> //(2)</a:t>
            </a:r>
            <a:r>
              <a:rPr lang="zh-CN" altLang="en-US" sz="2000" dirty="0" smtClean="0"/>
              <a:t>计算随机搜索方向和增量</a:t>
            </a:r>
            <a:endParaRPr lang="en-US" altLang="zh-CN" sz="2000" dirty="0" smtClean="0"/>
          </a:p>
          <a:p>
            <a:pPr algn="l"/>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endParaRPr lang="en-US" altLang="zh-CN" sz="2000" dirty="0" smtClean="0"/>
          </a:p>
          <a:p>
            <a:pPr algn="l"/>
            <a:r>
              <a:rPr lang="en-US" altLang="zh-CN" sz="2000" dirty="0" smtClean="0"/>
              <a:t>  r[</a:t>
            </a:r>
            <a:r>
              <a:rPr lang="en-US" altLang="zh-CN" sz="2000" dirty="0" err="1" smtClean="0"/>
              <a:t>i</a:t>
            </a:r>
            <a:r>
              <a:rPr lang="en-US" altLang="zh-CN" sz="2000" dirty="0" smtClean="0"/>
              <a:t>]=2.0*</a:t>
            </a:r>
            <a:r>
              <a:rPr lang="en-US" altLang="zh-CN" sz="2000" dirty="0" err="1" smtClean="0"/>
              <a:t>rnd.fRandom</a:t>
            </a:r>
            <a:r>
              <a:rPr lang="en-US" altLang="zh-CN" sz="2000" dirty="0" smtClean="0"/>
              <a:t>()-1;</a:t>
            </a:r>
            <a:endParaRPr lang="en-US" altLang="zh-CN" sz="2000" dirty="0" smtClean="0"/>
          </a:p>
          <a:p>
            <a:pPr algn="l"/>
            <a:r>
              <a:rPr lang="en-US" altLang="zh-CN" sz="2000" dirty="0" smtClean="0"/>
              <a:t> If (success)</a:t>
            </a:r>
            <a:endParaRPr lang="en-US" altLang="zh-CN" sz="2000" dirty="0" smtClean="0"/>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]=a*r[</a:t>
            </a:r>
            <a:r>
              <a:rPr lang="en-US" altLang="zh-CN" sz="2000" dirty="0" err="1" smtClean="0"/>
              <a:t>i</a:t>
            </a:r>
            <a:r>
              <a:rPr lang="en-US" altLang="zh-CN" sz="2000" dirty="0" smtClean="0"/>
              <a:t>];</a:t>
            </a:r>
            <a:endParaRPr lang="en-US" altLang="zh-CN" sz="2000" dirty="0" smtClean="0"/>
          </a:p>
          <a:p>
            <a:pPr algn="l"/>
            <a:r>
              <a:rPr lang="en-US" altLang="zh-CN" sz="2000" dirty="0" smtClean="0"/>
              <a:t> else</a:t>
            </a:r>
            <a:endParaRPr lang="en-US" altLang="zh-CN" sz="2000" dirty="0" smtClean="0"/>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]=a*r[</a:t>
            </a:r>
            <a:r>
              <a:rPr lang="en-US" altLang="zh-CN" sz="2000" dirty="0" err="1" smtClean="0"/>
              <a:t>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t>
            </a:r>
            <a:endParaRPr lang="en-US" altLang="zh-CN" sz="2000" dirty="0" smtClean="0"/>
          </a:p>
          <a:p>
            <a:pPr algn="l"/>
            <a:r>
              <a:rPr lang="en-US" altLang="zh-CN" sz="2000" dirty="0" smtClean="0"/>
              <a:t> //(3)</a:t>
            </a:r>
            <a:r>
              <a:rPr lang="zh-CN" altLang="en-US" sz="2000" dirty="0" smtClean="0"/>
              <a:t>计算随机搜索点</a:t>
            </a:r>
            <a:endParaRPr lang="en-US" altLang="zh-CN" sz="2000" dirty="0" smtClean="0"/>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++)x[</a:t>
            </a:r>
            <a:r>
              <a:rPr lang="en-US" altLang="zh-CN" sz="2000" dirty="0" err="1" smtClean="0"/>
              <a:t>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t>
            </a:r>
            <a:endParaRPr lang="en-US" altLang="zh-CN" sz="2000" dirty="0" smtClean="0"/>
          </a:p>
          <a:p>
            <a:pPr algn="l"/>
            <a:r>
              <a:rPr lang="en-US" altLang="zh-CN" sz="2000" dirty="0" smtClean="0"/>
              <a:t> //(4)</a:t>
            </a:r>
            <a:r>
              <a:rPr lang="zh-CN" altLang="en-US" sz="2000" dirty="0" smtClean="0"/>
              <a:t>计算目标函数值</a:t>
            </a:r>
            <a:endParaRPr lang="en-US" altLang="zh-CN" sz="2000" dirty="0" smtClean="0"/>
          </a:p>
          <a:p>
            <a:pPr algn="l"/>
            <a:r>
              <a:rPr lang="en-US" altLang="zh-CN" sz="2000" dirty="0" smtClean="0"/>
              <a:t> </a:t>
            </a:r>
            <a:r>
              <a:rPr lang="en-US" altLang="zh-CN" sz="2000" dirty="0" err="1" smtClean="0"/>
              <a:t>fx</a:t>
            </a:r>
            <a:r>
              <a:rPr lang="en-US" altLang="zh-CN" sz="2000" dirty="0" smtClean="0"/>
              <a:t>=f(</a:t>
            </a:r>
            <a:r>
              <a:rPr lang="en-US" altLang="zh-CN" sz="2000" dirty="0" err="1" smtClean="0"/>
              <a:t>x,n</a:t>
            </a:r>
            <a:r>
              <a:rPr lang="en-US" altLang="zh-CN" sz="2000" dirty="0" smtClean="0"/>
              <a:t>);</a:t>
            </a:r>
            <a:endParaRPr lang="en-US" altLang="zh-CN" sz="2000" dirty="0" smtClean="0"/>
          </a:p>
          <a:p>
            <a:pPr algn="l"/>
            <a:r>
              <a:rPr lang="en-US" altLang="zh-CN" sz="2000" dirty="0" smtClean="0"/>
              <a:t>}</a:t>
            </a:r>
            <a:endParaRPr lang="en-US" altLang="zh-CN" sz="2000" dirty="0" smtClean="0"/>
          </a:p>
          <a:p>
            <a:pPr algn="l"/>
            <a:r>
              <a:rPr lang="en-US" altLang="zh-CN" sz="2000" dirty="0" smtClean="0"/>
              <a:t>If(</a:t>
            </a:r>
            <a:r>
              <a:rPr lang="en-US" altLang="zh-CN" sz="2000" dirty="0" err="1" smtClean="0"/>
              <a:t>fx</a:t>
            </a:r>
            <a:r>
              <a:rPr lang="en-US" altLang="zh-CN" sz="2000" dirty="0" smtClean="0"/>
              <a:t>&lt;=epsilon)return true;</a:t>
            </a:r>
            <a:endParaRPr lang="en-US" altLang="zh-CN" sz="2000" dirty="0" smtClean="0"/>
          </a:p>
          <a:p>
            <a:pPr algn="l"/>
            <a:r>
              <a:rPr lang="en-US" altLang="zh-CN" sz="2000" dirty="0" smtClean="0"/>
              <a:t>else return false;</a:t>
            </a:r>
            <a:endParaRPr lang="en-US" altLang="zh-CN" sz="2000" dirty="0" smtClean="0"/>
          </a:p>
          <a:p>
            <a:pPr algn="l"/>
            <a:r>
              <a:rPr lang="en-US" altLang="zh-CN" sz="2000" dirty="0" smtClean="0"/>
              <a:t>}</a:t>
            </a:r>
            <a:endParaRPr lang="zh-CN" altLang="en-US" sz="2000" dirty="0"/>
          </a:p>
        </p:txBody>
      </p:sp>
      <p:cxnSp>
        <p:nvCxnSpPr>
          <p:cNvPr id="6" name="直接连接符 5"/>
          <p:cNvCxnSpPr/>
          <p:nvPr/>
        </p:nvCxnSpPr>
        <p:spPr bwMode="auto">
          <a:xfrm rot="5400000">
            <a:off x="2214546" y="3643314"/>
            <a:ext cx="500066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a:xfrm>
            <a:off x="457200" y="1212850"/>
            <a:ext cx="8229600" cy="4841240"/>
          </a:xfrm>
        </p:spPr>
        <p:txBody>
          <a:bodyPr/>
          <a:lstStyle/>
          <a:p>
            <a:pPr marL="342900" lvl="2" indent="-342900"/>
            <a:r>
              <a:rPr lang="en-US" altLang="zh-CN" sz="3200" dirty="0" smtClean="0"/>
              <a:t>9.3 Sherwood</a:t>
            </a:r>
            <a:r>
              <a:rPr lang="zh-CN" altLang="en-US" sz="3200" b="1" dirty="0" smtClean="0"/>
              <a:t>算法</a:t>
            </a:r>
            <a:endParaRPr lang="en-US" altLang="zh-CN" sz="3200" b="1" dirty="0" smtClean="0"/>
          </a:p>
          <a:p>
            <a:pPr lvl="1"/>
            <a:r>
              <a:rPr lang="zh-CN" altLang="en-US" sz="2400" dirty="0" smtClean="0"/>
              <a:t>算法思想</a:t>
            </a:r>
            <a:endParaRPr lang="en-US" altLang="zh-CN" sz="2400" dirty="0" smtClean="0"/>
          </a:p>
          <a:p>
            <a:pPr lvl="2"/>
            <a:r>
              <a:rPr lang="zh-CN" altLang="en-US" sz="2000" dirty="0" smtClean="0"/>
              <a:t>确定性算法</a:t>
            </a:r>
            <a:r>
              <a:rPr lang="en-US" altLang="zh-CN" sz="2000" dirty="0" smtClean="0"/>
              <a:t>A</a:t>
            </a:r>
            <a:r>
              <a:rPr lang="zh-CN" altLang="en-US" sz="2000" dirty="0" smtClean="0"/>
              <a:t> </a:t>
            </a:r>
            <a:r>
              <a:rPr lang="en-US" altLang="zh-CN" sz="2000" dirty="0" smtClean="0"/>
              <a:t>，</a:t>
            </a:r>
            <a:r>
              <a:rPr lang="zh-CN" altLang="en-US" sz="2000" dirty="0" smtClean="0"/>
              <a:t>实例</a:t>
            </a:r>
            <a:r>
              <a:rPr lang="en-US" altLang="zh-CN" sz="2000" dirty="0" smtClean="0"/>
              <a:t>x，</a:t>
            </a:r>
            <a:r>
              <a:rPr lang="zh-CN" altLang="en-US" sz="2000" dirty="0" smtClean="0"/>
              <a:t>计算时间</a:t>
            </a:r>
            <a:r>
              <a:rPr lang="en-US" altLang="zh-CN" sz="2000" i="1" dirty="0" err="1" smtClean="0"/>
              <a:t>t</a:t>
            </a:r>
            <a:r>
              <a:rPr lang="en-US" altLang="zh-CN" sz="2000" baseline="-25000" dirty="0" err="1" smtClean="0"/>
              <a:t>A</a:t>
            </a:r>
            <a:r>
              <a:rPr lang="en-US" altLang="zh-CN" sz="2000" dirty="0" smtClean="0"/>
              <a:t>(x)</a:t>
            </a:r>
            <a:r>
              <a:rPr lang="zh-CN" altLang="en-US" sz="2000" dirty="0" smtClean="0"/>
              <a:t> , 输入规模为</a:t>
            </a:r>
            <a:r>
              <a:rPr lang="en-US" altLang="zh-CN" sz="2000" dirty="0" smtClean="0"/>
              <a:t>n</a:t>
            </a:r>
            <a:r>
              <a:rPr lang="zh-CN" altLang="en-US" sz="2000" dirty="0" smtClean="0"/>
              <a:t>的实例</a:t>
            </a:r>
            <a:r>
              <a:rPr lang="en-US" altLang="zh-CN" sz="2000" dirty="0" smtClean="0"/>
              <a:t>x</a:t>
            </a:r>
            <a:r>
              <a:rPr lang="zh-CN" altLang="en-US" sz="2000" dirty="0" smtClean="0"/>
              <a:t>的全体</a:t>
            </a:r>
            <a:r>
              <a:rPr lang="en-US" altLang="zh-CN" sz="2000" dirty="0" err="1" smtClean="0"/>
              <a:t>X</a:t>
            </a:r>
            <a:r>
              <a:rPr lang="en-US" altLang="zh-CN" sz="2000" baseline="-25000" dirty="0" err="1" smtClean="0"/>
              <a:t>n</a:t>
            </a:r>
            <a:r>
              <a:rPr lang="zh-CN" altLang="en-US" sz="2000" dirty="0" smtClean="0"/>
              <a:t>，平均计算时间</a:t>
            </a:r>
            <a:endParaRPr lang="en-US" altLang="zh-CN" sz="2000" dirty="0" smtClean="0"/>
          </a:p>
          <a:p>
            <a:pPr lvl="2">
              <a:buNone/>
            </a:pPr>
            <a:r>
              <a:rPr lang="zh-CN" altLang="en-US" sz="800" dirty="0" smtClean="0"/>
              <a:t>  </a:t>
            </a:r>
            <a:endParaRPr lang="zh-CN" altLang="en-US" sz="800" dirty="0" smtClean="0"/>
          </a:p>
          <a:p>
            <a:pPr lvl="2"/>
            <a:r>
              <a:rPr lang="zh-CN" altLang="en-US" sz="2000" dirty="0" smtClean="0"/>
              <a:t>显然不能排除存在</a:t>
            </a:r>
            <a:r>
              <a:rPr lang="en-US" altLang="zh-CN" sz="2000" dirty="0" err="1" smtClean="0"/>
              <a:t>x∈X</a:t>
            </a:r>
            <a:r>
              <a:rPr lang="en-US" altLang="zh-CN" sz="2000" baseline="-25000" dirty="0" err="1" smtClean="0"/>
              <a:t>n</a:t>
            </a:r>
            <a:r>
              <a:rPr lang="zh-CN" altLang="en-US" sz="2000" dirty="0" smtClean="0"/>
              <a:t>，</a:t>
            </a:r>
            <a:r>
              <a:rPr lang="en-US" altLang="zh-CN" sz="2000" i="1" dirty="0" err="1" smtClean="0"/>
              <a:t>t</a:t>
            </a:r>
            <a:r>
              <a:rPr lang="en-US" altLang="zh-CN" sz="2000" i="1" baseline="-25000" dirty="0" err="1" smtClean="0"/>
              <a:t>A</a:t>
            </a:r>
            <a:r>
              <a:rPr lang="en-US" altLang="zh-CN" sz="2000" i="1" dirty="0" smtClean="0"/>
              <a:t>(x</a:t>
            </a:r>
            <a:r>
              <a:rPr lang="en-US" altLang="zh-CN" sz="2000" dirty="0" smtClean="0"/>
              <a:t>)&gt;&gt;         </a:t>
            </a:r>
            <a:r>
              <a:rPr lang="zh-CN" altLang="en-US" sz="2000" dirty="0" smtClean="0"/>
              <a:t>的可能性。如快速排序算法平均时间</a:t>
            </a:r>
            <a:r>
              <a:rPr lang="en-US" altLang="zh-CN" sz="2000" dirty="0" smtClean="0"/>
              <a:t>O(</a:t>
            </a:r>
            <a:r>
              <a:rPr lang="en-US" altLang="zh-CN" sz="2000" dirty="0" err="1" smtClean="0"/>
              <a:t>nlogn</a:t>
            </a:r>
            <a:r>
              <a:rPr lang="en-US" altLang="zh-CN" sz="2000" dirty="0" smtClean="0"/>
              <a:t>)</a:t>
            </a:r>
            <a:r>
              <a:rPr lang="zh-CN" altLang="en-US" sz="2000" dirty="0" smtClean="0"/>
              <a:t>，而当输入已“几乎”排好序时，这个时间界就不再成立。原因：</a:t>
            </a:r>
            <a:r>
              <a:rPr lang="en-US" altLang="zh-CN" sz="2000" dirty="0" smtClean="0"/>
              <a:t>x</a:t>
            </a:r>
            <a:r>
              <a:rPr lang="zh-CN" altLang="en-US" sz="2000" dirty="0" smtClean="0"/>
              <a:t>的分布特性。</a:t>
            </a:r>
            <a:endParaRPr lang="en-US" altLang="zh-CN" sz="2000" dirty="0" smtClean="0"/>
          </a:p>
          <a:p>
            <a:pPr lvl="2"/>
            <a:r>
              <a:rPr lang="en-US" altLang="zh-CN" sz="2000" dirty="0" smtClean="0"/>
              <a:t>Sherwood</a:t>
            </a:r>
            <a:r>
              <a:rPr lang="zh-CN" altLang="en-US" sz="2000" dirty="0" smtClean="0"/>
              <a:t>算法通过消除算法时间与输入实例间的联系来使所有实例接近平均性能。</a:t>
            </a:r>
            <a:endParaRPr lang="zh-CN" altLang="en-US" sz="2000" dirty="0" smtClean="0"/>
          </a:p>
          <a:p>
            <a:pPr lvl="2"/>
            <a:r>
              <a:rPr lang="zh-CN" altLang="en-US" sz="2000" dirty="0" smtClean="0"/>
              <a:t>概率算法</a:t>
            </a:r>
            <a:r>
              <a:rPr lang="en-US" altLang="zh-CN" sz="2000" dirty="0" smtClean="0"/>
              <a:t>B</a:t>
            </a:r>
            <a:r>
              <a:rPr lang="zh-CN" altLang="en-US" sz="2000" dirty="0" smtClean="0"/>
              <a:t> </a:t>
            </a:r>
            <a:r>
              <a:rPr lang="en-US" altLang="zh-CN" sz="2000" dirty="0" smtClean="0"/>
              <a:t>， </a:t>
            </a:r>
            <a:r>
              <a:rPr lang="zh-CN" altLang="en-US" sz="2000" dirty="0" smtClean="0"/>
              <a:t>对每个实例</a:t>
            </a:r>
            <a:r>
              <a:rPr lang="en-US" altLang="zh-CN" sz="2000" dirty="0" smtClean="0"/>
              <a:t>x</a:t>
            </a:r>
            <a:r>
              <a:rPr lang="zh-CN" altLang="en-US" sz="2000" dirty="0" smtClean="0"/>
              <a:t>均有                                  ，平均计算时间                                   ，显然                               ，当</a:t>
            </a:r>
            <a:endParaRPr lang="zh-CN" altLang="en-US" sz="2000" dirty="0" smtClean="0"/>
          </a:p>
          <a:p>
            <a:pPr lvl="2"/>
            <a:r>
              <a:rPr lang="en-US" altLang="zh-CN" sz="2000" dirty="0" smtClean="0"/>
              <a:t>s(n)</a:t>
            </a:r>
            <a:r>
              <a:rPr lang="zh-CN" altLang="en-US" sz="2000" dirty="0" smtClean="0"/>
              <a:t>与         相比可忽略时，</a:t>
            </a:r>
            <a:r>
              <a:rPr lang="en-US" altLang="zh-CN" sz="2000" dirty="0" smtClean="0"/>
              <a:t>Sherwood</a:t>
            </a:r>
            <a:r>
              <a:rPr lang="zh-CN" altLang="en-US" sz="2000" dirty="0" smtClean="0"/>
              <a:t>算法可获得很好的平均性能。</a:t>
            </a:r>
            <a:endParaRPr lang="zh-CN" altLang="en-US" sz="2000" dirty="0" smtClean="0"/>
          </a:p>
        </p:txBody>
      </p:sp>
      <p:graphicFrame>
        <p:nvGraphicFramePr>
          <p:cNvPr id="320515" name="Object 3"/>
          <p:cNvGraphicFramePr>
            <a:graphicFrameLocks noChangeAspect="1"/>
          </p:cNvGraphicFramePr>
          <p:nvPr/>
        </p:nvGraphicFramePr>
        <p:xfrm>
          <a:off x="4143372" y="2499038"/>
          <a:ext cx="1571636" cy="571504"/>
        </p:xfrm>
        <a:graphic>
          <a:graphicData uri="http://schemas.openxmlformats.org/presentationml/2006/ole">
            <mc:AlternateContent xmlns:mc="http://schemas.openxmlformats.org/markup-compatibility/2006">
              <mc:Choice xmlns:v="urn:schemas-microsoft-com:vml" Requires="v">
                <p:oleObj spid="_x0000_s5121" name="公式" r:id="rId1" imgW="33832800" imgH="8839200" progId="Equation.3">
                  <p:embed/>
                </p:oleObj>
              </mc:Choice>
              <mc:Fallback>
                <p:oleObj name="公式" r:id="rId1" imgW="33832800" imgH="8839200" progId="Equation.3">
                  <p:embed/>
                  <p:pic>
                    <p:nvPicPr>
                      <p:cNvPr id="0" name="图片 5120"/>
                      <p:cNvPicPr>
                        <a:picLocks noChangeAspect="1"/>
                      </p:cNvPicPr>
                      <p:nvPr/>
                    </p:nvPicPr>
                    <p:blipFill>
                      <a:blip r:embed="rId2"/>
                      <a:stretch>
                        <a:fillRect/>
                      </a:stretch>
                    </p:blipFill>
                    <p:spPr>
                      <a:xfrm>
                        <a:off x="4143372" y="2499038"/>
                        <a:ext cx="1571636" cy="571504"/>
                      </a:xfrm>
                      <a:prstGeom prst="rect">
                        <a:avLst/>
                      </a:prstGeom>
                      <a:noFill/>
                      <a:ln w="9525">
                        <a:noFill/>
                      </a:ln>
                    </p:spPr>
                  </p:pic>
                </p:oleObj>
              </mc:Fallback>
            </mc:AlternateContent>
          </a:graphicData>
        </a:graphic>
      </p:graphicFrame>
      <p:graphicFrame>
        <p:nvGraphicFramePr>
          <p:cNvPr id="320516" name="Object 4"/>
          <p:cNvGraphicFramePr>
            <a:graphicFrameLocks noChangeAspect="1"/>
          </p:cNvGraphicFramePr>
          <p:nvPr/>
        </p:nvGraphicFramePr>
        <p:xfrm>
          <a:off x="5286380" y="2999104"/>
          <a:ext cx="571504" cy="428628"/>
        </p:xfrm>
        <a:graphic>
          <a:graphicData uri="http://schemas.openxmlformats.org/presentationml/2006/ole">
            <mc:AlternateContent xmlns:mc="http://schemas.openxmlformats.org/markup-compatibility/2006">
              <mc:Choice xmlns:v="urn:schemas-microsoft-com:vml" Requires="v">
                <p:oleObj spid="_x0000_s5122" name="公式" r:id="rId3" imgW="8534400" imgH="5181600" progId="Equation.3">
                  <p:embed/>
                </p:oleObj>
              </mc:Choice>
              <mc:Fallback>
                <p:oleObj name="公式" r:id="rId3" imgW="8534400" imgH="5181600" progId="Equation.3">
                  <p:embed/>
                  <p:pic>
                    <p:nvPicPr>
                      <p:cNvPr id="0" name="图片 5121"/>
                      <p:cNvPicPr>
                        <a:picLocks noChangeAspect="1"/>
                      </p:cNvPicPr>
                      <p:nvPr/>
                    </p:nvPicPr>
                    <p:blipFill>
                      <a:blip r:embed="rId4"/>
                      <a:stretch>
                        <a:fillRect/>
                      </a:stretch>
                    </p:blipFill>
                    <p:spPr>
                      <a:xfrm>
                        <a:off x="5286380" y="2999104"/>
                        <a:ext cx="571504" cy="428628"/>
                      </a:xfrm>
                      <a:prstGeom prst="rect">
                        <a:avLst/>
                      </a:prstGeom>
                      <a:noFill/>
                      <a:ln w="9525">
                        <a:noFill/>
                      </a:ln>
                    </p:spPr>
                  </p:pic>
                </p:oleObj>
              </mc:Fallback>
            </mc:AlternateContent>
          </a:graphicData>
        </a:graphic>
      </p:graphicFrame>
      <p:graphicFrame>
        <p:nvGraphicFramePr>
          <p:cNvPr id="320517" name="Object 5"/>
          <p:cNvGraphicFramePr>
            <a:graphicFrameLocks noChangeAspect="1"/>
          </p:cNvGraphicFramePr>
          <p:nvPr/>
        </p:nvGraphicFramePr>
        <p:xfrm>
          <a:off x="5143821" y="4642178"/>
          <a:ext cx="2260600" cy="374650"/>
        </p:xfrm>
        <a:graphic>
          <a:graphicData uri="http://schemas.openxmlformats.org/presentationml/2006/ole">
            <mc:AlternateContent xmlns:mc="http://schemas.openxmlformats.org/markup-compatibility/2006">
              <mc:Choice xmlns:v="urn:schemas-microsoft-com:vml" Requires="v">
                <p:oleObj spid="_x0000_s5123" name="Equation" r:id="rId5" imgW="49377600" imgH="8229600" progId="">
                  <p:embed/>
                </p:oleObj>
              </mc:Choice>
              <mc:Fallback>
                <p:oleObj name="Equation" r:id="rId5" imgW="49377600" imgH="8229600" progId="">
                  <p:embed/>
                  <p:pic>
                    <p:nvPicPr>
                      <p:cNvPr id="0" name="图片 5122"/>
                      <p:cNvPicPr>
                        <a:picLocks noChangeAspect="1"/>
                      </p:cNvPicPr>
                      <p:nvPr/>
                    </p:nvPicPr>
                    <p:blipFill>
                      <a:blip r:embed="rId6"/>
                      <a:stretch>
                        <a:fillRect/>
                      </a:stretch>
                    </p:blipFill>
                    <p:spPr>
                      <a:xfrm>
                        <a:off x="5143821" y="4642178"/>
                        <a:ext cx="2260600" cy="374650"/>
                      </a:xfrm>
                      <a:prstGeom prst="rect">
                        <a:avLst/>
                      </a:prstGeom>
                      <a:noFill/>
                      <a:ln w="9525">
                        <a:noFill/>
                      </a:ln>
                    </p:spPr>
                  </p:pic>
                </p:oleObj>
              </mc:Fallback>
            </mc:AlternateContent>
          </a:graphicData>
        </a:graphic>
      </p:graphicFrame>
      <p:graphicFrame>
        <p:nvGraphicFramePr>
          <p:cNvPr id="320518" name="Object 6"/>
          <p:cNvGraphicFramePr>
            <a:graphicFrameLocks noChangeAspect="1"/>
          </p:cNvGraphicFramePr>
          <p:nvPr/>
        </p:nvGraphicFramePr>
        <p:xfrm>
          <a:off x="2357422" y="4999368"/>
          <a:ext cx="2298700" cy="520700"/>
        </p:xfrm>
        <a:graphic>
          <a:graphicData uri="http://schemas.openxmlformats.org/presentationml/2006/ole">
            <mc:AlternateContent xmlns:mc="http://schemas.openxmlformats.org/markup-compatibility/2006">
              <mc:Choice xmlns:v="urn:schemas-microsoft-com:vml" Requires="v">
                <p:oleObj spid="_x0000_s5124" name="Equation" r:id="rId7" imgW="55168800" imgH="12496800" progId="Equation.3">
                  <p:embed/>
                </p:oleObj>
              </mc:Choice>
              <mc:Fallback>
                <p:oleObj name="Equation" r:id="rId7" imgW="55168800" imgH="12496800" progId="Equation.3">
                  <p:embed/>
                  <p:pic>
                    <p:nvPicPr>
                      <p:cNvPr id="0" name="图片 5123"/>
                      <p:cNvPicPr>
                        <a:picLocks noChangeAspect="1"/>
                      </p:cNvPicPr>
                      <p:nvPr/>
                    </p:nvPicPr>
                    <p:blipFill>
                      <a:blip r:embed="rId8"/>
                      <a:stretch>
                        <a:fillRect/>
                      </a:stretch>
                    </p:blipFill>
                    <p:spPr>
                      <a:xfrm>
                        <a:off x="2357422" y="4999368"/>
                        <a:ext cx="2298700" cy="520700"/>
                      </a:xfrm>
                      <a:prstGeom prst="rect">
                        <a:avLst/>
                      </a:prstGeom>
                      <a:noFill/>
                      <a:ln w="9525">
                        <a:noFill/>
                      </a:ln>
                    </p:spPr>
                  </p:pic>
                </p:oleObj>
              </mc:Fallback>
            </mc:AlternateContent>
          </a:graphicData>
        </a:graphic>
      </p:graphicFrame>
      <p:graphicFrame>
        <p:nvGraphicFramePr>
          <p:cNvPr id="320520" name="Object 8"/>
          <p:cNvGraphicFramePr>
            <a:graphicFrameLocks noChangeAspect="1"/>
          </p:cNvGraphicFramePr>
          <p:nvPr/>
        </p:nvGraphicFramePr>
        <p:xfrm>
          <a:off x="5554683" y="4999368"/>
          <a:ext cx="1968500" cy="317500"/>
        </p:xfrm>
        <a:graphic>
          <a:graphicData uri="http://schemas.openxmlformats.org/presentationml/2006/ole">
            <mc:AlternateContent xmlns:mc="http://schemas.openxmlformats.org/markup-compatibility/2006">
              <mc:Choice xmlns:v="urn:schemas-microsoft-com:vml" Requires="v">
                <p:oleObj spid="_x0000_s5125" name="Equation" r:id="rId9" imgW="47244000" imgH="7620000" progId="Equation.3">
                  <p:embed/>
                </p:oleObj>
              </mc:Choice>
              <mc:Fallback>
                <p:oleObj name="Equation" r:id="rId9" imgW="47244000" imgH="7620000" progId="Equation.3">
                  <p:embed/>
                  <p:pic>
                    <p:nvPicPr>
                      <p:cNvPr id="0" name="图片 5124"/>
                      <p:cNvPicPr>
                        <a:picLocks noChangeAspect="1"/>
                      </p:cNvPicPr>
                      <p:nvPr/>
                    </p:nvPicPr>
                    <p:blipFill>
                      <a:blip r:embed="rId10"/>
                      <a:stretch>
                        <a:fillRect/>
                      </a:stretch>
                    </p:blipFill>
                    <p:spPr>
                      <a:xfrm>
                        <a:off x="5554683" y="4999368"/>
                        <a:ext cx="1968500" cy="317500"/>
                      </a:xfrm>
                      <a:prstGeom prst="rect">
                        <a:avLst/>
                      </a:prstGeom>
                      <a:noFill/>
                      <a:ln w="9525">
                        <a:noFill/>
                      </a:ln>
                    </p:spPr>
                  </p:pic>
                </p:oleObj>
              </mc:Fallback>
            </mc:AlternateContent>
          </a:graphicData>
        </a:graphic>
      </p:graphicFrame>
      <p:graphicFrame>
        <p:nvGraphicFramePr>
          <p:cNvPr id="320521" name="Object 9"/>
          <p:cNvGraphicFramePr>
            <a:graphicFrameLocks noChangeAspect="1"/>
          </p:cNvGraphicFramePr>
          <p:nvPr/>
        </p:nvGraphicFramePr>
        <p:xfrm>
          <a:off x="2330431" y="5311794"/>
          <a:ext cx="558800" cy="317500"/>
        </p:xfrm>
        <a:graphic>
          <a:graphicData uri="http://schemas.openxmlformats.org/presentationml/2006/ole">
            <mc:AlternateContent xmlns:mc="http://schemas.openxmlformats.org/markup-compatibility/2006">
              <mc:Choice xmlns:v="urn:schemas-microsoft-com:vml" Requires="v">
                <p:oleObj spid="_x0000_s5126" name="Equation" r:id="rId11" imgW="13411200" imgH="7620000" progId="">
                  <p:embed/>
                </p:oleObj>
              </mc:Choice>
              <mc:Fallback>
                <p:oleObj name="Equation" r:id="rId11" imgW="13411200" imgH="7620000" progId="">
                  <p:embed/>
                  <p:pic>
                    <p:nvPicPr>
                      <p:cNvPr id="0" name="图片 5125"/>
                      <p:cNvPicPr>
                        <a:picLocks noChangeAspect="1"/>
                      </p:cNvPicPr>
                      <p:nvPr/>
                    </p:nvPicPr>
                    <p:blipFill>
                      <a:blip r:embed="rId12"/>
                      <a:stretch>
                        <a:fillRect/>
                      </a:stretch>
                    </p:blipFill>
                    <p:spPr>
                      <a:xfrm>
                        <a:off x="2330431" y="5311794"/>
                        <a:ext cx="558800" cy="317500"/>
                      </a:xfrm>
                      <a:prstGeom prst="rect">
                        <a:avLst/>
                      </a:prstGeom>
                      <a:noFill/>
                      <a:ln w="9525">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p:txBody>
          <a:bodyPr/>
          <a:lstStyle/>
          <a:p>
            <a:pPr lvl="1"/>
            <a:r>
              <a:rPr lang="zh-CN" altLang="en-US" sz="2800" dirty="0" smtClean="0"/>
              <a:t>选择算法：确定数组</a:t>
            </a:r>
            <a:r>
              <a:rPr lang="en-US" altLang="zh-CN" sz="2800" dirty="0" smtClean="0"/>
              <a:t>A[1..n]</a:t>
            </a:r>
            <a:r>
              <a:rPr lang="zh-CN" altLang="en-US" sz="2800" dirty="0" smtClean="0"/>
              <a:t>的第</a:t>
            </a:r>
            <a:r>
              <a:rPr lang="en-US" altLang="zh-CN" sz="2800" dirty="0" smtClean="0"/>
              <a:t>k</a:t>
            </a:r>
            <a:r>
              <a:rPr lang="zh-CN" altLang="en-US" sz="2800" dirty="0" smtClean="0"/>
              <a:t>小元素</a:t>
            </a:r>
            <a:endParaRPr lang="en-US" altLang="zh-CN" sz="2800" dirty="0" smtClean="0"/>
          </a:p>
          <a:p>
            <a:pPr lvl="2"/>
            <a:r>
              <a:rPr lang="zh-CN" altLang="en-US" sz="2400" dirty="0" smtClean="0"/>
              <a:t>第三章分治算法：</a:t>
            </a:r>
            <a:endParaRPr lang="en-US" altLang="zh-CN" sz="2400" dirty="0" smtClean="0"/>
          </a:p>
          <a:p>
            <a:pPr lvl="3"/>
            <a:r>
              <a:rPr lang="zh-CN" altLang="en-US" dirty="0" smtClean="0"/>
              <a:t>排序法</a:t>
            </a:r>
            <a:r>
              <a:rPr lang="en-US" altLang="zh-CN" dirty="0" smtClean="0"/>
              <a:t>(O(</a:t>
            </a:r>
            <a:r>
              <a:rPr lang="en-US" altLang="zh-CN" dirty="0" err="1" smtClean="0"/>
              <a:t>nlogn</a:t>
            </a:r>
            <a:r>
              <a:rPr lang="en-US" altLang="zh-CN" dirty="0" smtClean="0"/>
              <a:t>)</a:t>
            </a:r>
            <a:endParaRPr lang="en-US" altLang="zh-CN" dirty="0" smtClean="0"/>
          </a:p>
          <a:p>
            <a:pPr lvl="3"/>
            <a:r>
              <a:rPr lang="zh-CN" altLang="en-US" dirty="0" smtClean="0"/>
              <a:t>划分法</a:t>
            </a:r>
            <a:r>
              <a:rPr lang="en-US" altLang="zh-CN" dirty="0" smtClean="0"/>
              <a:t>(</a:t>
            </a:r>
            <a:r>
              <a:rPr lang="zh-CN" altLang="en-US" dirty="0" smtClean="0"/>
              <a:t>最坏</a:t>
            </a:r>
            <a:r>
              <a:rPr lang="en-US" altLang="zh-CN" dirty="0" smtClean="0"/>
              <a:t>O(n</a:t>
            </a:r>
            <a:r>
              <a:rPr lang="en-US" altLang="zh-CN" baseline="30000" dirty="0" smtClean="0"/>
              <a:t>2</a:t>
            </a:r>
            <a:r>
              <a:rPr lang="en-US" altLang="zh-CN" dirty="0" smtClean="0"/>
              <a:t>))</a:t>
            </a:r>
            <a:endParaRPr lang="en-US" altLang="zh-CN" dirty="0" smtClean="0"/>
          </a:p>
          <a:p>
            <a:pPr lvl="3"/>
            <a:r>
              <a:rPr lang="zh-CN" altLang="en-US" dirty="0" smtClean="0"/>
              <a:t>改进的划分法</a:t>
            </a:r>
            <a:r>
              <a:rPr lang="en-US" altLang="zh-CN" dirty="0" smtClean="0"/>
              <a:t>(O(n))</a:t>
            </a:r>
            <a:r>
              <a:rPr lang="zh-CN" altLang="en-US" dirty="0" smtClean="0"/>
              <a:t>：选择合适的划分元素，算法复杂。</a:t>
            </a:r>
            <a:endParaRPr lang="en-US" altLang="zh-CN" dirty="0" smtClean="0"/>
          </a:p>
          <a:p>
            <a:pPr lvl="2"/>
            <a:r>
              <a:rPr lang="en-US" altLang="zh-CN" sz="2400" dirty="0" smtClean="0"/>
              <a:t>Sherwood</a:t>
            </a:r>
            <a:r>
              <a:rPr lang="zh-CN" altLang="en-US" sz="2400" dirty="0" smtClean="0"/>
              <a:t>选择算法</a:t>
            </a:r>
            <a:r>
              <a:rPr lang="en-US" altLang="zh-CN" sz="2400" dirty="0" smtClean="0"/>
              <a:t>-</a:t>
            </a:r>
            <a:r>
              <a:rPr lang="zh-CN" altLang="en-US" sz="2400" dirty="0" smtClean="0"/>
              <a:t>线性时间选择算法</a:t>
            </a:r>
            <a:endParaRPr lang="en-US" altLang="zh-CN" sz="2400" dirty="0" smtClean="0"/>
          </a:p>
          <a:p>
            <a:pPr lvl="3"/>
            <a:r>
              <a:rPr lang="zh-CN" altLang="en-US" dirty="0" smtClean="0"/>
              <a:t>随机选择划分元素</a:t>
            </a:r>
            <a:endParaRPr lang="en-US" altLang="zh-CN" dirty="0" smtClean="0"/>
          </a:p>
          <a:p>
            <a:pPr lvl="3"/>
            <a:r>
              <a:rPr lang="en-US" altLang="zh-CN" dirty="0" smtClean="0"/>
              <a:t>T(n)=O(n)</a:t>
            </a:r>
            <a:endParaRPr lang="en-US" altLang="zh-CN" dirty="0" smtClean="0"/>
          </a:p>
          <a:p>
            <a:pPr lvl="1"/>
            <a:r>
              <a:rPr lang="zh-CN" altLang="en-US" dirty="0" smtClean="0"/>
              <a:t>快速排序算法</a:t>
            </a:r>
            <a:endParaRPr lang="en-US" altLang="zh-CN" dirty="0" smtClean="0"/>
          </a:p>
          <a:p>
            <a:pPr lvl="2"/>
            <a:r>
              <a:rPr lang="zh-CN" altLang="en-US" sz="2000" dirty="0" smtClean="0"/>
              <a:t>平均复杂度</a:t>
            </a:r>
            <a:r>
              <a:rPr lang="en-US" altLang="zh-CN" sz="2000" dirty="0" smtClean="0"/>
              <a:t>O(</a:t>
            </a:r>
            <a:r>
              <a:rPr lang="en-US" altLang="zh-CN" sz="2000" dirty="0" err="1" smtClean="0"/>
              <a:t>nlogn</a:t>
            </a:r>
            <a:r>
              <a:rPr lang="en-US" altLang="zh-CN" sz="2000" dirty="0" smtClean="0"/>
              <a:t>)</a:t>
            </a:r>
            <a:r>
              <a:rPr lang="zh-CN" altLang="en-US" sz="2000" dirty="0" smtClean="0"/>
              <a:t>，最坏</a:t>
            </a:r>
            <a:r>
              <a:rPr lang="en-US" altLang="zh-CN" sz="2000" dirty="0" smtClean="0"/>
              <a:t>O(n</a:t>
            </a:r>
            <a:r>
              <a:rPr lang="en-US" altLang="zh-CN" sz="2000" baseline="30000" dirty="0" smtClean="0"/>
              <a:t>2</a:t>
            </a:r>
            <a:r>
              <a:rPr lang="en-US" altLang="zh-CN" sz="2000" dirty="0" smtClean="0"/>
              <a:t>)</a:t>
            </a:r>
            <a:r>
              <a:rPr lang="zh-CN" altLang="en-US" sz="2000" dirty="0" smtClean="0"/>
              <a:t>。</a:t>
            </a:r>
            <a:endParaRPr lang="en-US" altLang="zh-CN" sz="2000" dirty="0" smtClean="0"/>
          </a:p>
          <a:p>
            <a:pPr lvl="2"/>
            <a:r>
              <a:rPr lang="en-US" altLang="zh-CN" sz="2000" dirty="0" smtClean="0"/>
              <a:t>Sherwood</a:t>
            </a:r>
            <a:r>
              <a:rPr lang="zh-CN" altLang="en-US" sz="2000" dirty="0" smtClean="0"/>
              <a:t>快速排序算法：复杂度</a:t>
            </a:r>
            <a:r>
              <a:rPr lang="en-US" altLang="zh-CN" sz="2000" dirty="0" smtClean="0"/>
              <a:t>O(</a:t>
            </a:r>
            <a:r>
              <a:rPr lang="en-US" altLang="zh-CN" sz="2000" dirty="0" err="1" smtClean="0"/>
              <a:t>nlogn</a:t>
            </a:r>
            <a:r>
              <a:rPr lang="en-US" altLang="zh-CN" sz="2000" dirty="0" smtClean="0"/>
              <a:t>)</a:t>
            </a:r>
            <a:r>
              <a:rPr lang="zh-CN" altLang="en-US" sz="2000" dirty="0" smtClean="0"/>
              <a:t>。</a:t>
            </a:r>
            <a:endParaRPr lang="en-US" altLang="zh-CN" dirty="0" smtClean="0"/>
          </a:p>
          <a:p>
            <a:pPr lvl="3">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a:xfrm>
            <a:off x="457200" y="1571612"/>
            <a:ext cx="8229600" cy="4559313"/>
          </a:xfrm>
        </p:spPr>
        <p:txBody>
          <a:bodyPr/>
          <a:lstStyle/>
          <a:p>
            <a:pPr lvl="1">
              <a:lnSpc>
                <a:spcPct val="80000"/>
              </a:lnSpc>
              <a:buNone/>
            </a:pPr>
            <a:r>
              <a:rPr kumimoji="1" lang="en-US" altLang="zh-CN" sz="2400" b="1" dirty="0" smtClean="0">
                <a:latin typeface="Times New Roman" panose="02020603050405020304" pitchFamily="18" charset="0"/>
              </a:rPr>
              <a:t>proc </a:t>
            </a:r>
            <a:r>
              <a:rPr kumimoji="1" lang="en-US" altLang="zh-CN" sz="2400" b="1" dirty="0" err="1" smtClean="0">
                <a:latin typeface="Times New Roman" panose="02020603050405020304" pitchFamily="18" charset="0"/>
              </a:rPr>
              <a:t>PartSelect</a:t>
            </a:r>
            <a:r>
              <a:rPr kumimoji="1" lang="en-US" altLang="zh-CN" sz="2400" dirty="0" smtClean="0">
                <a:latin typeface="Times New Roman" panose="02020603050405020304" pitchFamily="18" charset="0"/>
              </a:rPr>
              <a:t>(A, n, k) {</a:t>
            </a:r>
            <a:r>
              <a:rPr kumimoji="1" lang="zh-CN" altLang="en-US" sz="2400" dirty="0" smtClean="0">
                <a:latin typeface="Times New Roman" panose="02020603050405020304" pitchFamily="18" charset="0"/>
              </a:rPr>
              <a:t> </a:t>
            </a:r>
            <a:r>
              <a:rPr kumimoji="1" lang="en-US" altLang="zh-CN" sz="2400" dirty="0" smtClean="0">
                <a:latin typeface="Times New Roman" panose="02020603050405020304" pitchFamily="18" charset="0"/>
              </a:rPr>
              <a:t>//</a:t>
            </a:r>
            <a:r>
              <a:rPr kumimoji="1" lang="zh-CN" altLang="en-US" sz="2000" dirty="0" smtClean="0">
                <a:latin typeface="Times New Roman" panose="02020603050405020304" pitchFamily="18" charset="0"/>
              </a:rPr>
              <a:t>在数组</a:t>
            </a:r>
            <a:r>
              <a:rPr kumimoji="1" lang="en-US" altLang="zh-CN" sz="2000" dirty="0" smtClean="0">
                <a:latin typeface="Times New Roman" panose="02020603050405020304" pitchFamily="18" charset="0"/>
              </a:rPr>
              <a:t>A[1..n]</a:t>
            </a:r>
            <a:r>
              <a:rPr kumimoji="1" lang="zh-CN" altLang="en-US" sz="2000" dirty="0" smtClean="0">
                <a:latin typeface="Times New Roman" panose="02020603050405020304" pitchFamily="18" charset="0"/>
              </a:rPr>
              <a:t>中找第</a:t>
            </a:r>
            <a:r>
              <a:rPr kumimoji="1" lang="en-US" altLang="zh-CN" sz="2000" dirty="0" smtClean="0">
                <a:latin typeface="Times New Roman" panose="02020603050405020304" pitchFamily="18" charset="0"/>
              </a:rPr>
              <a:t>k</a:t>
            </a:r>
            <a:r>
              <a:rPr kumimoji="1" lang="zh-CN" altLang="en-US" sz="2000" dirty="0" smtClean="0">
                <a:latin typeface="Times New Roman" panose="02020603050405020304" pitchFamily="18" charset="0"/>
              </a:rPr>
              <a:t>小元素 </a:t>
            </a:r>
            <a:r>
              <a:rPr kumimoji="1" lang="en-US" altLang="zh-CN" sz="2000" dirty="0" smtClean="0">
                <a:latin typeface="Times New Roman" panose="02020603050405020304" pitchFamily="18" charset="0"/>
              </a:rPr>
              <a:t>t,</a:t>
            </a:r>
            <a:r>
              <a:rPr kumimoji="1" lang="zh-CN" altLang="en-US" sz="2000" dirty="0" smtClean="0">
                <a:latin typeface="Times New Roman" panose="02020603050405020304" pitchFamily="18" charset="0"/>
              </a:rPr>
              <a:t>并将其</a:t>
            </a:r>
            <a:endParaRPr kumimoji="1" lang="zh-CN" altLang="en-US" sz="2000" dirty="0" smtClean="0">
              <a:latin typeface="Times New Roman" panose="02020603050405020304" pitchFamily="18" charset="0"/>
            </a:endParaRPr>
          </a:p>
          <a:p>
            <a:pPr lvl="1">
              <a:lnSpc>
                <a:spcPct val="80000"/>
              </a:lnSpc>
              <a:buNone/>
            </a:pPr>
            <a:r>
              <a:rPr kumimoji="1" lang="en-US" altLang="zh-CN" sz="2000" dirty="0" smtClean="0">
                <a:latin typeface="Times New Roman" panose="02020603050405020304" pitchFamily="18" charset="0"/>
              </a:rPr>
              <a:t>         //</a:t>
            </a:r>
            <a:r>
              <a:rPr kumimoji="1" lang="zh-CN" altLang="en-US" sz="2000" dirty="0" smtClean="0">
                <a:latin typeface="Times New Roman" panose="02020603050405020304" pitchFamily="18" charset="0"/>
              </a:rPr>
              <a:t>存放于位置</a:t>
            </a:r>
            <a:r>
              <a:rPr kumimoji="1" lang="en-US" altLang="zh-CN" sz="2000" dirty="0" smtClean="0">
                <a:latin typeface="Times New Roman" panose="02020603050405020304" pitchFamily="18" charset="0"/>
              </a:rPr>
              <a:t>k</a:t>
            </a:r>
            <a:r>
              <a:rPr kumimoji="1" lang="zh-CN" altLang="en-US" sz="2000" dirty="0" smtClean="0">
                <a:latin typeface="Times New Roman" panose="02020603050405020304" pitchFamily="18" charset="0"/>
              </a:rPr>
              <a:t>，即</a:t>
            </a:r>
            <a:r>
              <a:rPr kumimoji="1" lang="en-US" altLang="zh-CN" sz="2000" dirty="0" smtClean="0">
                <a:latin typeface="Times New Roman" panose="02020603050405020304" pitchFamily="18" charset="0"/>
              </a:rPr>
              <a:t>A[k]=t</a:t>
            </a:r>
            <a:r>
              <a:rPr kumimoji="1" lang="zh-CN" altLang="en-US"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integer</a:t>
            </a:r>
            <a:r>
              <a:rPr kumimoji="1" lang="en-US" altLang="zh-CN" sz="2000" dirty="0" smtClean="0">
                <a:latin typeface="Times New Roman" panose="02020603050405020304" pitchFamily="18" charset="0"/>
              </a:rPr>
              <a:t> n , k, m, r, </a:t>
            </a:r>
            <a:r>
              <a:rPr kumimoji="1" lang="en-US" altLang="zh-CN" sz="2000" dirty="0" err="1" smtClean="0">
                <a:latin typeface="Times New Roman" panose="02020603050405020304" pitchFamily="18" charset="0"/>
              </a:rPr>
              <a:t>j,I</a:t>
            </a:r>
            <a:r>
              <a:rPr kumimoji="1" lang="en-US" altLang="zh-CN" sz="2000" dirty="0" smtClean="0">
                <a:latin typeface="Times New Roman" panose="02020603050405020304" pitchFamily="18" charset="0"/>
              </a:rPr>
              <a:t>; </a:t>
            </a:r>
            <a:r>
              <a:rPr kumimoji="1" lang="en-US" altLang="zh-CN" sz="2000" b="1" dirty="0" smtClean="0">
                <a:latin typeface="Times New Roman" panose="02020603050405020304" pitchFamily="18" charset="0"/>
              </a:rPr>
              <a:t>static </a:t>
            </a:r>
            <a:r>
              <a:rPr kumimoji="1" lang="en-US" altLang="zh-CN" sz="2000" b="1" dirty="0" err="1" smtClean="0">
                <a:latin typeface="Times New Roman" panose="02020603050405020304" pitchFamily="18" charset="0"/>
              </a:rPr>
              <a:t>RandomNumber</a:t>
            </a: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rnd</a:t>
            </a:r>
            <a:r>
              <a:rPr kumimoji="1" lang="en-US" altLang="zh-CN" sz="2000" b="1" dirty="0" smtClean="0">
                <a:latin typeface="Times New Roman" panose="02020603050405020304" pitchFamily="18" charset="0"/>
              </a:rPr>
              <a:t>;</a:t>
            </a:r>
            <a:endParaRPr kumimoji="1" lang="en-US" altLang="zh-CN" sz="2000" b="1" dirty="0" smtClean="0">
              <a:latin typeface="Times New Roman" panose="02020603050405020304" pitchFamily="18" charset="0"/>
            </a:endParaRPr>
          </a:p>
          <a:p>
            <a:pPr lvl="2">
              <a:lnSpc>
                <a:spcPct val="80000"/>
              </a:lnSpc>
              <a:buNone/>
            </a:pPr>
            <a:r>
              <a:rPr kumimoji="1" lang="en-US" altLang="zh-CN" sz="2000" dirty="0" smtClean="0">
                <a:latin typeface="Times New Roman" panose="02020603050405020304" pitchFamily="18" charset="0"/>
              </a:rPr>
              <a:t> m:=1; r:=n+1; A[n+1]:= +∞</a:t>
            </a:r>
            <a:r>
              <a:rPr kumimoji="1" lang="zh-CN" altLang="en-US" sz="2000" dirty="0" smtClean="0">
                <a:latin typeface="Times New Roman" panose="02020603050405020304" pitchFamily="18" charset="0"/>
              </a:rPr>
              <a:t>；</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       </a:t>
            </a:r>
            <a:endParaRPr kumimoji="1" lang="zh-CN" altLang="en-US" sz="2000" dirty="0" smtClean="0">
              <a:latin typeface="Times New Roman" panose="02020603050405020304" pitchFamily="18" charset="0"/>
            </a:endParaRPr>
          </a:p>
          <a:p>
            <a:pPr lvl="2">
              <a:lnSpc>
                <a:spcPct val="80000"/>
              </a:lnSpc>
              <a:buNone/>
            </a:pPr>
            <a:r>
              <a:rPr kumimoji="1" lang="zh-CN" altLang="en-US" sz="2000" dirty="0" smtClean="0">
                <a:latin typeface="Times New Roman" panose="02020603050405020304" pitchFamily="18" charset="0"/>
              </a:rPr>
              <a:t> </a:t>
            </a:r>
            <a:r>
              <a:rPr kumimoji="1" lang="en-US" altLang="zh-CN" sz="2000" b="1" dirty="0" smtClean="0">
                <a:latin typeface="Times New Roman" panose="02020603050405020304" pitchFamily="18" charset="0"/>
              </a:rPr>
              <a:t>loop</a:t>
            </a:r>
            <a:endParaRPr kumimoji="1" lang="en-US" altLang="zh-CN" sz="2000" dirty="0" smtClean="0">
              <a:latin typeface="Times New Roman" panose="02020603050405020304" pitchFamily="18" charset="0"/>
            </a:endParaRPr>
          </a:p>
          <a:p>
            <a:pPr lvl="2">
              <a:lnSpc>
                <a:spcPct val="80000"/>
              </a:lnSpc>
              <a:buNone/>
            </a:pPr>
            <a:r>
              <a:rPr kumimoji="1" lang="en-US" altLang="zh-CN" sz="2000" dirty="0" smtClean="0">
                <a:latin typeface="Times New Roman" panose="02020603050405020304" pitchFamily="18" charset="0"/>
              </a:rPr>
              <a:t>     j:= r ;   </a:t>
            </a:r>
            <a:endParaRPr kumimoji="1" lang="en-US" altLang="zh-CN" sz="2000"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i</a:t>
            </a:r>
            <a:r>
              <a:rPr kumimoji="1" lang="en-US" altLang="zh-CN" sz="2000" b="1" dirty="0" smtClean="0">
                <a:latin typeface="Times New Roman" panose="02020603050405020304" pitchFamily="18" charset="0"/>
              </a:rPr>
              <a:t>:=</a:t>
            </a:r>
            <a:r>
              <a:rPr kumimoji="1" lang="en-US" altLang="zh-CN" sz="2000" b="1" dirty="0" err="1" smtClean="0">
                <a:latin typeface="Times New Roman" panose="02020603050405020304" pitchFamily="18" charset="0"/>
              </a:rPr>
              <a:t>m+rnd.random</a:t>
            </a:r>
            <a:r>
              <a:rPr kumimoji="1" lang="en-US" altLang="zh-CN" sz="2000" b="1" dirty="0" smtClean="0">
                <a:latin typeface="Times New Roman" panose="02020603050405020304" pitchFamily="18" charset="0"/>
              </a:rPr>
              <a:t>(j-m-1);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随机选择划分基准</a:t>
            </a:r>
            <a:endParaRPr kumimoji="1" lang="en-US" altLang="zh-CN" sz="2000"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MyMath.swap</a:t>
            </a:r>
            <a:r>
              <a:rPr kumimoji="1" lang="en-US" altLang="zh-CN" sz="2000" b="1" dirty="0" smtClean="0">
                <a:latin typeface="Times New Roman" panose="02020603050405020304" pitchFamily="18" charset="0"/>
              </a:rPr>
              <a:t>(</a:t>
            </a:r>
            <a:r>
              <a:rPr kumimoji="1" lang="en-US" altLang="zh-CN" sz="2000" b="1" dirty="0" err="1" smtClean="0">
                <a:latin typeface="Times New Roman" panose="02020603050405020304" pitchFamily="18" charset="0"/>
              </a:rPr>
              <a:t>A,m,i</a:t>
            </a:r>
            <a:r>
              <a:rPr kumimoji="1" lang="en-US" altLang="zh-CN" sz="2000" b="1" dirty="0" smtClean="0">
                <a:latin typeface="Times New Roman" panose="02020603050405020304" pitchFamily="18" charset="0"/>
              </a:rPr>
              <a:t>);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将划分元素</a:t>
            </a:r>
            <a:r>
              <a:rPr kumimoji="1" lang="en-US" altLang="zh-CN" sz="2000" dirty="0" smtClean="0">
                <a:latin typeface="Times New Roman" panose="02020603050405020304" pitchFamily="18" charset="0"/>
              </a:rPr>
              <a:t>A[</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调换到首位置</a:t>
            </a:r>
            <a:endParaRPr kumimoji="1" lang="en-US" altLang="zh-CN" sz="2000" dirty="0" smtClean="0">
              <a:latin typeface="Times New Roman" panose="02020603050405020304" pitchFamily="18" charset="0"/>
            </a:endParaRPr>
          </a:p>
          <a:p>
            <a:pPr lvl="2">
              <a:lnSpc>
                <a:spcPct val="80000"/>
              </a:lnSpc>
              <a:buNone/>
            </a:pPr>
            <a:r>
              <a:rPr kumimoji="1" lang="en-US" altLang="zh-CN" sz="2000" dirty="0" smtClean="0">
                <a:latin typeface="Times New Roman" panose="02020603050405020304" pitchFamily="18" charset="0"/>
              </a:rPr>
              <a:t>     Partition(</a:t>
            </a:r>
            <a:r>
              <a:rPr kumimoji="1" lang="en-US" altLang="zh-CN" sz="2000" dirty="0" err="1" smtClean="0">
                <a:latin typeface="Times New Roman" panose="02020603050405020304" pitchFamily="18" charset="0"/>
              </a:rPr>
              <a:t>m,j</a:t>
            </a:r>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lvl="2">
              <a:lnSpc>
                <a:spcPct val="80000"/>
              </a:lnSpc>
              <a:buNone/>
            </a:pPr>
            <a:r>
              <a:rPr kumimoji="1" lang="en-US" altLang="zh-CN" sz="2000" dirty="0" smtClean="0">
                <a:latin typeface="Times New Roman" panose="02020603050405020304" pitchFamily="18" charset="0"/>
              </a:rPr>
              <a:t>     </a:t>
            </a:r>
            <a:r>
              <a:rPr kumimoji="1" lang="en-US" altLang="zh-CN" sz="2000" b="1" dirty="0" smtClean="0">
                <a:latin typeface="Times New Roman" panose="02020603050405020304" pitchFamily="18" charset="0"/>
              </a:rPr>
              <a:t>case: </a:t>
            </a:r>
            <a:r>
              <a:rPr kumimoji="1" lang="en-US" altLang="zh-CN" sz="2000" dirty="0" smtClean="0">
                <a:latin typeface="Times New Roman" panose="02020603050405020304" pitchFamily="18" charset="0"/>
              </a:rPr>
              <a:t>  k=j : return // </a:t>
            </a:r>
            <a:r>
              <a:rPr kumimoji="1" lang="zh-CN" altLang="en-US" sz="2000" dirty="0" smtClean="0">
                <a:latin typeface="Times New Roman" panose="02020603050405020304" pitchFamily="18" charset="0"/>
              </a:rPr>
              <a:t>返回</a:t>
            </a:r>
            <a:r>
              <a:rPr kumimoji="1" lang="en-US" altLang="zh-CN" sz="2000" dirty="0" smtClean="0">
                <a:latin typeface="Times New Roman" panose="02020603050405020304" pitchFamily="18" charset="0"/>
              </a:rPr>
              <a:t>j,</a:t>
            </a:r>
            <a:r>
              <a:rPr kumimoji="1" lang="zh-CN" altLang="en-US" sz="2000" dirty="0" smtClean="0">
                <a:latin typeface="Times New Roman" panose="02020603050405020304" pitchFamily="18" charset="0"/>
              </a:rPr>
              <a:t>当前数组的元素</a:t>
            </a:r>
            <a:r>
              <a:rPr kumimoji="1" lang="en-US" altLang="zh-CN" sz="2000" dirty="0" smtClean="0">
                <a:latin typeface="Times New Roman" panose="02020603050405020304" pitchFamily="18" charset="0"/>
              </a:rPr>
              <a:t>A[j]</a:t>
            </a:r>
            <a:r>
              <a:rPr kumimoji="1" lang="zh-CN" altLang="en-US" sz="2000" dirty="0" smtClean="0">
                <a:latin typeface="Times New Roman" panose="02020603050405020304" pitchFamily="18" charset="0"/>
              </a:rPr>
              <a:t>是第</a:t>
            </a:r>
            <a:r>
              <a:rPr kumimoji="1" lang="en-US" altLang="zh-CN" sz="2000" dirty="0" smtClean="0">
                <a:latin typeface="Times New Roman" panose="02020603050405020304" pitchFamily="18" charset="0"/>
              </a:rPr>
              <a:t>j</a:t>
            </a:r>
            <a:r>
              <a:rPr kumimoji="1" lang="zh-CN" altLang="en-US" sz="2000" dirty="0" smtClean="0">
                <a:latin typeface="Times New Roman" panose="02020603050405020304" pitchFamily="18" charset="0"/>
              </a:rPr>
              <a:t>小元素</a:t>
            </a:r>
            <a:endParaRPr kumimoji="1" lang="zh-CN" altLang="en-US" sz="2000" dirty="0" smtClean="0">
              <a:latin typeface="Times New Roman" panose="02020603050405020304" pitchFamily="18" charset="0"/>
            </a:endParaRPr>
          </a:p>
          <a:p>
            <a:pPr lvl="2">
              <a:lnSpc>
                <a:spcPct val="80000"/>
              </a:lnSpc>
              <a:buNone/>
            </a:pPr>
            <a:r>
              <a:rPr kumimoji="1" lang="zh-CN" altLang="en-US" sz="2000" dirty="0" smtClean="0">
                <a:latin typeface="Times New Roman" panose="02020603050405020304" pitchFamily="18" charset="0"/>
              </a:rPr>
              <a:t>                </a:t>
            </a:r>
            <a:r>
              <a:rPr kumimoji="1" lang="en-US" altLang="zh-CN" sz="2000" dirty="0" smtClean="0">
                <a:latin typeface="Times New Roman" panose="02020603050405020304" pitchFamily="18" charset="0"/>
              </a:rPr>
              <a:t>k&lt;j : r:=j; // j</a:t>
            </a:r>
            <a:r>
              <a:rPr kumimoji="1" lang="zh-CN" altLang="en-US" sz="2000" dirty="0" smtClean="0">
                <a:latin typeface="Times New Roman" panose="02020603050405020304" pitchFamily="18" charset="0"/>
              </a:rPr>
              <a:t>是新的下标上界</a:t>
            </a:r>
            <a:endParaRPr kumimoji="1" lang="zh-CN" altLang="en-US" sz="2000" dirty="0" smtClean="0">
              <a:latin typeface="Times New Roman" panose="02020603050405020304" pitchFamily="18" charset="0"/>
            </a:endParaRPr>
          </a:p>
          <a:p>
            <a:pPr lvl="2">
              <a:lnSpc>
                <a:spcPct val="80000"/>
              </a:lnSpc>
              <a:buNone/>
            </a:pPr>
            <a:r>
              <a:rPr kumimoji="1" lang="zh-CN" altLang="en-US" sz="2000" dirty="0" smtClean="0">
                <a:latin typeface="Times New Roman" panose="02020603050405020304" pitchFamily="18" charset="0"/>
              </a:rPr>
              <a:t>               </a:t>
            </a:r>
            <a:r>
              <a:rPr kumimoji="1" lang="en-US" altLang="zh-CN" sz="2000" b="1" dirty="0" smtClean="0">
                <a:latin typeface="Times New Roman" panose="02020603050405020304" pitchFamily="18" charset="0"/>
              </a:rPr>
              <a:t>else</a:t>
            </a:r>
            <a:r>
              <a:rPr kumimoji="1" lang="en-US" altLang="zh-CN" sz="2000" dirty="0" smtClean="0">
                <a:latin typeface="Times New Roman" panose="02020603050405020304" pitchFamily="18" charset="0"/>
              </a:rPr>
              <a:t> : m:=j+1; //j+1</a:t>
            </a:r>
            <a:r>
              <a:rPr kumimoji="1" lang="zh-CN" altLang="en-US" sz="2000" dirty="0" smtClean="0">
                <a:latin typeface="Times New Roman" panose="02020603050405020304" pitchFamily="18" charset="0"/>
              </a:rPr>
              <a:t>是新的下标下界</a:t>
            </a:r>
            <a:endParaRPr kumimoji="1" lang="zh-CN" altLang="en-US" sz="2000" dirty="0" smtClean="0">
              <a:latin typeface="Times New Roman" panose="02020603050405020304" pitchFamily="18" charset="0"/>
            </a:endParaRPr>
          </a:p>
          <a:p>
            <a:pPr lvl="2">
              <a:lnSpc>
                <a:spcPct val="80000"/>
              </a:lnSpc>
              <a:buNone/>
            </a:pPr>
            <a:r>
              <a:rPr kumimoji="1" lang="zh-CN" altLang="en-US" sz="2000" dirty="0" smtClean="0">
                <a:latin typeface="Times New Roman" panose="02020603050405020304" pitchFamily="18" charset="0"/>
              </a:rPr>
              <a:t>     </a:t>
            </a:r>
            <a:r>
              <a:rPr kumimoji="1" lang="en-US" altLang="zh-CN" sz="2000" b="1" dirty="0" smtClean="0">
                <a:latin typeface="Times New Roman" panose="02020603050405020304" pitchFamily="18" charset="0"/>
              </a:rPr>
              <a:t>end{case}</a:t>
            </a:r>
            <a:endParaRPr kumimoji="1" lang="en-US" altLang="zh-CN" sz="2000" b="1"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    end{loop}</a:t>
            </a:r>
            <a:endParaRPr kumimoji="1" lang="en-US" altLang="zh-CN" sz="2000"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end{</a:t>
            </a:r>
            <a:r>
              <a:rPr lang="en-US" altLang="zh-CN" sz="2000" b="1" dirty="0" err="1" smtClean="0">
                <a:latin typeface="Times New Roman" panose="02020603050405020304" pitchFamily="18" charset="0"/>
              </a:rPr>
              <a:t>PartSelect</a:t>
            </a:r>
            <a:r>
              <a:rPr lang="en-US" altLang="zh-CN" sz="2000" b="1" dirty="0" smtClean="0">
                <a:latin typeface="Times New Roman" panose="02020603050405020304" pitchFamily="18" charset="0"/>
              </a:rPr>
              <a:t>}</a:t>
            </a:r>
            <a:endParaRPr lang="en-US" altLang="zh-CN" sz="2000" b="1" dirty="0" smtClean="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a:xfrm>
            <a:off x="214282" y="1600200"/>
            <a:ext cx="8643998" cy="4530725"/>
          </a:xfrm>
        </p:spPr>
        <p:txBody>
          <a:bodyPr/>
          <a:lstStyle/>
          <a:p>
            <a:pPr lvl="1"/>
            <a:r>
              <a:rPr lang="en-US" altLang="zh-CN" sz="2800" dirty="0" smtClean="0"/>
              <a:t>Sherwood</a:t>
            </a:r>
            <a:r>
              <a:rPr lang="zh-CN" altLang="en-US" sz="2800" dirty="0" smtClean="0"/>
              <a:t>选择算法的复杂度：</a:t>
            </a:r>
            <a:r>
              <a:rPr lang="en-US" altLang="zh-CN" sz="2800" dirty="0" smtClean="0"/>
              <a:t>T(n)=O(n)</a:t>
            </a:r>
            <a:endParaRPr lang="en-US" altLang="zh-CN" sz="2800" dirty="0" smtClean="0"/>
          </a:p>
          <a:p>
            <a:pPr lvl="2"/>
            <a:r>
              <a:rPr lang="zh-CN" altLang="en-US" sz="2000" dirty="0" smtClean="0"/>
              <a:t>证明：划分时划分元素是随机选取的，其为第</a:t>
            </a:r>
            <a:r>
              <a:rPr lang="en-US" altLang="zh-CN" sz="2000" dirty="0" err="1" smtClean="0"/>
              <a:t>i</a:t>
            </a:r>
            <a:r>
              <a:rPr lang="zh-CN" altLang="en-US" sz="2000" dirty="0" smtClean="0"/>
              <a:t>小元素的概率为</a:t>
            </a:r>
            <a:r>
              <a:rPr lang="en-US" altLang="zh-CN" sz="2000" dirty="0" smtClean="0"/>
              <a:t>1/n</a:t>
            </a:r>
            <a:r>
              <a:rPr lang="zh-CN" altLang="en-US" sz="2000" dirty="0" smtClean="0"/>
              <a:t>。因为</a:t>
            </a:r>
            <a:r>
              <a:rPr lang="en-US" altLang="zh-CN" sz="2000" dirty="0" smtClean="0"/>
              <a:t>Partition</a:t>
            </a:r>
            <a:r>
              <a:rPr lang="zh-CN" altLang="en-US" sz="2000" dirty="0" smtClean="0"/>
              <a:t>中的比较语句所要求的时间是</a:t>
            </a:r>
            <a:r>
              <a:rPr lang="en-US" altLang="zh-CN" sz="2000" dirty="0" smtClean="0"/>
              <a:t>O(n)</a:t>
            </a:r>
            <a:r>
              <a:rPr lang="zh-CN" altLang="en-US" sz="2000" dirty="0" smtClean="0"/>
              <a:t>，所以，存在常数</a:t>
            </a:r>
            <a:r>
              <a:rPr lang="en-US" altLang="zh-CN" sz="2000" dirty="0" smtClean="0"/>
              <a:t>(</a:t>
            </a:r>
            <a:r>
              <a:rPr lang="zh-CN" altLang="en-US" sz="2000" dirty="0" smtClean="0"/>
              <a:t>其实</a:t>
            </a:r>
            <a:r>
              <a:rPr lang="en-US" altLang="zh-CN" sz="2000" dirty="0" smtClean="0"/>
              <a:t>c&lt;1)</a:t>
            </a:r>
            <a:r>
              <a:rPr lang="zh-CN" altLang="en-US" sz="2000" dirty="0" smtClean="0"/>
              <a:t>，使得算法</a:t>
            </a:r>
            <a:r>
              <a:rPr lang="en-US" altLang="zh-CN" sz="2000" dirty="0" err="1" smtClean="0"/>
              <a:t>PartSelect</a:t>
            </a:r>
            <a:r>
              <a:rPr lang="zh-CN" altLang="en-US" sz="2000" dirty="0" smtClean="0"/>
              <a:t>的平均时间复杂度        可以表示为</a:t>
            </a:r>
            <a:r>
              <a:rPr lang="en-US" altLang="zh-CN" sz="2000" dirty="0" smtClean="0"/>
              <a:t>:                                                         </a:t>
            </a:r>
            <a:r>
              <a:rPr lang="zh-CN" altLang="en-US" sz="2000" dirty="0" smtClean="0"/>
              <a:t>，令</a:t>
            </a:r>
            <a:r>
              <a:rPr lang="en-US" altLang="zh-CN" sz="2000" dirty="0" smtClean="0"/>
              <a:t>R(n)=</a:t>
            </a:r>
            <a:endParaRPr lang="en-US" altLang="zh-CN" sz="2000" dirty="0" smtClean="0"/>
          </a:p>
          <a:p>
            <a:pPr lvl="2"/>
            <a:endParaRPr lang="en-US" altLang="zh-CN" sz="1600" dirty="0" smtClean="0"/>
          </a:p>
          <a:p>
            <a:pPr lvl="2"/>
            <a:r>
              <a:rPr lang="zh-CN" altLang="en-US" sz="2000" dirty="0" smtClean="0"/>
              <a:t>则：      </a:t>
            </a:r>
            <a:r>
              <a:rPr lang="en-US" altLang="zh-CN" sz="2000" dirty="0" smtClean="0"/>
              <a:t> ≤</a:t>
            </a:r>
            <a:r>
              <a:rPr lang="en-US" altLang="zh-CN" sz="2000" dirty="0" err="1" smtClean="0"/>
              <a:t>cn</a:t>
            </a:r>
            <a:r>
              <a:rPr lang="en-US" altLang="zh-CN" sz="2000" dirty="0" smtClean="0"/>
              <a:t>+                                 </a:t>
            </a:r>
            <a:r>
              <a:rPr lang="zh-CN" altLang="en-US" sz="2000" dirty="0" smtClean="0"/>
              <a:t>，以下归纳证明</a:t>
            </a:r>
            <a:r>
              <a:rPr lang="en-US" altLang="zh-CN" sz="2000" dirty="0" smtClean="0"/>
              <a:t>R(n)≤ 4cn</a:t>
            </a:r>
            <a:r>
              <a:rPr lang="zh-CN" altLang="en-US" sz="2000" dirty="0" smtClean="0"/>
              <a:t>。</a:t>
            </a:r>
            <a:endParaRPr lang="en-US" altLang="zh-CN" sz="2000" dirty="0" smtClean="0"/>
          </a:p>
          <a:p>
            <a:pPr lvl="2">
              <a:buNone/>
            </a:pPr>
            <a:r>
              <a:rPr lang="en-US" altLang="zh-CN" sz="800" dirty="0" smtClean="0">
                <a:sym typeface="Symbol" panose="05050102010706020507"/>
              </a:rPr>
              <a:t></a:t>
            </a:r>
            <a:endParaRPr lang="en-US" altLang="zh-CN" sz="800" dirty="0" smtClean="0">
              <a:sym typeface="Symbol" panose="05050102010706020507"/>
            </a:endParaRPr>
          </a:p>
          <a:p>
            <a:pPr lvl="2"/>
            <a:r>
              <a:rPr lang="zh-CN" altLang="en-US" sz="2000" dirty="0" smtClean="0"/>
              <a:t>显然</a:t>
            </a:r>
            <a:r>
              <a:rPr lang="en-US" altLang="zh-CN" sz="2000" dirty="0" smtClean="0"/>
              <a:t>R(1)=0 </a:t>
            </a:r>
            <a:r>
              <a:rPr lang="zh-CN" altLang="en-US" sz="2000" dirty="0" smtClean="0"/>
              <a:t>，</a:t>
            </a:r>
            <a:r>
              <a:rPr lang="en-US" altLang="zh-CN" sz="2000" dirty="0" smtClean="0"/>
              <a:t>R(2)=max{</a:t>
            </a:r>
            <a:r>
              <a:rPr lang="zh-CN" altLang="en-US" sz="2000" dirty="0" smtClean="0"/>
              <a:t>        </a:t>
            </a:r>
            <a:r>
              <a:rPr lang="en-US" altLang="zh-CN" sz="2000" dirty="0" smtClean="0"/>
              <a:t>}≤2c+(R(1)+R(1))/2=2c =</a:t>
            </a:r>
            <a:r>
              <a:rPr lang="en-US" altLang="zh-CN" sz="2000" dirty="0" err="1" smtClean="0"/>
              <a:t>nc</a:t>
            </a:r>
            <a:r>
              <a:rPr lang="en-US" altLang="zh-CN" sz="2000" dirty="0" smtClean="0"/>
              <a:t> ≤4cn</a:t>
            </a:r>
            <a:r>
              <a:rPr lang="zh-CN" altLang="en-US" sz="2000" dirty="0" smtClean="0"/>
              <a:t>。设该式对</a:t>
            </a:r>
            <a:r>
              <a:rPr lang="en-US" altLang="zh-CN" sz="2000" dirty="0" smtClean="0"/>
              <a:t>1,2…,n-1</a:t>
            </a:r>
            <a:r>
              <a:rPr lang="zh-CN" altLang="en-US" sz="2000" dirty="0" smtClean="0"/>
              <a:t>成立，则对</a:t>
            </a:r>
            <a:r>
              <a:rPr lang="en-US" altLang="zh-CN" sz="2000" dirty="0" smtClean="0"/>
              <a:t>n</a:t>
            </a:r>
            <a:r>
              <a:rPr lang="zh-CN" altLang="en-US" sz="2000" dirty="0" smtClean="0"/>
              <a:t>、任意</a:t>
            </a:r>
            <a:r>
              <a:rPr lang="en-US" altLang="zh-CN" sz="2000" dirty="0" smtClean="0"/>
              <a:t>k</a:t>
            </a:r>
            <a:r>
              <a:rPr lang="zh-CN" altLang="en-US" sz="2000" dirty="0" smtClean="0"/>
              <a:t>，有：</a:t>
            </a:r>
            <a:endParaRPr lang="en-US" altLang="zh-CN" sz="2000" dirty="0" smtClean="0"/>
          </a:p>
          <a:p>
            <a:pPr lvl="2"/>
            <a:r>
              <a:rPr lang="en-US" altLang="zh-CN" sz="2000" dirty="0" smtClean="0"/>
              <a:t>        ≤</a:t>
            </a:r>
            <a:r>
              <a:rPr lang="en-US" altLang="zh-CN" sz="2000" dirty="0" err="1" smtClean="0"/>
              <a:t>cn</a:t>
            </a:r>
            <a:r>
              <a:rPr lang="en-US" altLang="zh-CN" sz="2000" dirty="0" smtClean="0"/>
              <a:t>+(R(n-1)+R(n-2)+…R(n-k+1)+R(k)+R(k+1)+…+R(n-1))/n</a:t>
            </a:r>
            <a:endParaRPr lang="en-US" altLang="zh-CN" sz="2000" dirty="0" smtClean="0"/>
          </a:p>
          <a:p>
            <a:pPr lvl="2">
              <a:buNone/>
            </a:pPr>
            <a:r>
              <a:rPr lang="en-US" altLang="zh-CN" sz="2000" dirty="0" smtClean="0"/>
              <a:t>             ≤</a:t>
            </a:r>
            <a:r>
              <a:rPr lang="en-US" altLang="zh-CN" sz="2000" dirty="0" err="1" smtClean="0"/>
              <a:t>cn</a:t>
            </a:r>
            <a:r>
              <a:rPr lang="en-US" altLang="zh-CN" sz="2000" dirty="0" smtClean="0"/>
              <a:t>+ (n-1+ n-2+…+ n-k+1 + k + k+1 +…+ n-1)*4c/n</a:t>
            </a:r>
            <a:endParaRPr lang="en-US" altLang="zh-CN" sz="2000" dirty="0" smtClean="0"/>
          </a:p>
          <a:p>
            <a:pPr lvl="2">
              <a:buNone/>
            </a:pPr>
            <a:r>
              <a:rPr lang="en-US" altLang="zh-CN" sz="2000" dirty="0" smtClean="0"/>
              <a:t>             ≤</a:t>
            </a:r>
            <a:r>
              <a:rPr lang="en-US" altLang="zh-CN" sz="2000" dirty="0" err="1" smtClean="0"/>
              <a:t>cn</a:t>
            </a:r>
            <a:r>
              <a:rPr lang="en-US" altLang="zh-CN" sz="2000" dirty="0" smtClean="0"/>
              <a:t>+((2n-k)(k-1)/2+(n+k-1)(n-k)/2)*4c/n</a:t>
            </a:r>
            <a:endParaRPr lang="en-US" altLang="zh-CN" sz="2000" dirty="0" smtClean="0"/>
          </a:p>
        </p:txBody>
      </p:sp>
      <p:graphicFrame>
        <p:nvGraphicFramePr>
          <p:cNvPr id="4" name="对象 3"/>
          <p:cNvGraphicFramePr>
            <a:graphicFrameLocks noChangeAspect="1"/>
          </p:cNvGraphicFramePr>
          <p:nvPr/>
        </p:nvGraphicFramePr>
        <p:xfrm>
          <a:off x="6858016" y="2643182"/>
          <a:ext cx="571504" cy="428628"/>
        </p:xfrm>
        <a:graphic>
          <a:graphicData uri="http://schemas.openxmlformats.org/presentationml/2006/ole">
            <mc:AlternateContent xmlns:mc="http://schemas.openxmlformats.org/markup-compatibility/2006">
              <mc:Choice xmlns:v="urn:schemas-microsoft-com:vml" Requires="v">
                <p:oleObj spid="_x0000_s6145" name="公式" r:id="rId1" imgW="11277600" imgH="5791200" progId="Equation.3">
                  <p:embed/>
                </p:oleObj>
              </mc:Choice>
              <mc:Fallback>
                <p:oleObj name="公式" r:id="rId1" imgW="11277600" imgH="5791200" progId="Equation.3">
                  <p:embed/>
                  <p:pic>
                    <p:nvPicPr>
                      <p:cNvPr id="0" name="图片 6144"/>
                      <p:cNvPicPr>
                        <a:picLocks noChangeAspect="1"/>
                      </p:cNvPicPr>
                      <p:nvPr/>
                    </p:nvPicPr>
                    <p:blipFill>
                      <a:blip r:embed="rId2"/>
                      <a:stretch>
                        <a:fillRect/>
                      </a:stretch>
                    </p:blipFill>
                    <p:spPr>
                      <a:xfrm>
                        <a:off x="6858016" y="2643182"/>
                        <a:ext cx="571504" cy="428628"/>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714480" y="2928934"/>
          <a:ext cx="3786214" cy="715966"/>
        </p:xfrm>
        <a:graphic>
          <a:graphicData uri="http://schemas.openxmlformats.org/presentationml/2006/ole">
            <mc:AlternateContent xmlns:mc="http://schemas.openxmlformats.org/markup-compatibility/2006">
              <mc:Choice xmlns:v="urn:schemas-microsoft-com:vml" Requires="v">
                <p:oleObj spid="_x0000_s6146" name="公式" r:id="rId3" imgW="69494400" imgH="10363200" progId="Equation.3">
                  <p:embed/>
                </p:oleObj>
              </mc:Choice>
              <mc:Fallback>
                <p:oleObj name="公式" r:id="rId3" imgW="69494400" imgH="10363200" progId="Equation.3">
                  <p:embed/>
                  <p:pic>
                    <p:nvPicPr>
                      <p:cNvPr id="0" name="图片 6145"/>
                      <p:cNvPicPr>
                        <a:picLocks noChangeAspect="1"/>
                      </p:cNvPicPr>
                      <p:nvPr/>
                    </p:nvPicPr>
                    <p:blipFill>
                      <a:blip r:embed="rId4"/>
                      <a:stretch>
                        <a:fillRect/>
                      </a:stretch>
                    </p:blipFill>
                    <p:spPr>
                      <a:xfrm>
                        <a:off x="1714480" y="2928934"/>
                        <a:ext cx="3786214" cy="715966"/>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6786578" y="3000372"/>
          <a:ext cx="1285884" cy="500066"/>
        </p:xfrm>
        <a:graphic>
          <a:graphicData uri="http://schemas.openxmlformats.org/presentationml/2006/ole">
            <mc:AlternateContent xmlns:mc="http://schemas.openxmlformats.org/markup-compatibility/2006">
              <mc:Choice xmlns:v="urn:schemas-microsoft-com:vml" Requires="v">
                <p:oleObj spid="_x0000_s6147" name="公式" r:id="rId5" imgW="20421600" imgH="7315200" progId="Equation.3">
                  <p:embed/>
                </p:oleObj>
              </mc:Choice>
              <mc:Fallback>
                <p:oleObj name="公式" r:id="rId5" imgW="20421600" imgH="7315200" progId="Equation.3">
                  <p:embed/>
                  <p:pic>
                    <p:nvPicPr>
                      <p:cNvPr id="0" name="图片 6146"/>
                      <p:cNvPicPr>
                        <a:picLocks noChangeAspect="1"/>
                      </p:cNvPicPr>
                      <p:nvPr/>
                    </p:nvPicPr>
                    <p:blipFill>
                      <a:blip r:embed="rId6"/>
                      <a:stretch>
                        <a:fillRect/>
                      </a:stretch>
                    </p:blipFill>
                    <p:spPr>
                      <a:xfrm>
                        <a:off x="6786578" y="3000372"/>
                        <a:ext cx="1285884" cy="500066"/>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2928926" y="3571881"/>
          <a:ext cx="2198687" cy="642937"/>
        </p:xfrm>
        <a:graphic>
          <a:graphicData uri="http://schemas.openxmlformats.org/presentationml/2006/ole">
            <mc:AlternateContent xmlns:mc="http://schemas.openxmlformats.org/markup-compatibility/2006">
              <mc:Choice xmlns:v="urn:schemas-microsoft-com:vml" Requires="v">
                <p:oleObj spid="_x0000_s6148" name="公式" r:id="rId7" imgW="40538400" imgH="10363200" progId="Equation.3">
                  <p:embed/>
                </p:oleObj>
              </mc:Choice>
              <mc:Fallback>
                <p:oleObj name="公式" r:id="rId7" imgW="40538400" imgH="10363200" progId="Equation.3">
                  <p:embed/>
                  <p:pic>
                    <p:nvPicPr>
                      <p:cNvPr id="0" name="图片 6147"/>
                      <p:cNvPicPr>
                        <a:picLocks noChangeAspect="1"/>
                      </p:cNvPicPr>
                      <p:nvPr/>
                    </p:nvPicPr>
                    <p:blipFill>
                      <a:blip r:embed="rId8"/>
                      <a:stretch>
                        <a:fillRect/>
                      </a:stretch>
                    </p:blipFill>
                    <p:spPr>
                      <a:xfrm>
                        <a:off x="2928926" y="3571881"/>
                        <a:ext cx="2198687" cy="642937"/>
                      </a:xfrm>
                      <a:prstGeom prst="rect">
                        <a:avLst/>
                      </a:prstGeom>
                      <a:noFill/>
                      <a:ln w="9525">
                        <a:noFill/>
                      </a:ln>
                    </p:spPr>
                  </p:pic>
                </p:oleObj>
              </mc:Fallback>
            </mc:AlternateContent>
          </a:graphicData>
        </a:graphic>
      </p:graphicFrame>
      <p:graphicFrame>
        <p:nvGraphicFramePr>
          <p:cNvPr id="323590" name="Object 6"/>
          <p:cNvGraphicFramePr>
            <a:graphicFrameLocks noChangeAspect="1"/>
          </p:cNvGraphicFramePr>
          <p:nvPr/>
        </p:nvGraphicFramePr>
        <p:xfrm>
          <a:off x="1714484" y="3643314"/>
          <a:ext cx="571500" cy="428625"/>
        </p:xfrm>
        <a:graphic>
          <a:graphicData uri="http://schemas.openxmlformats.org/presentationml/2006/ole">
            <mc:AlternateContent xmlns:mc="http://schemas.openxmlformats.org/markup-compatibility/2006">
              <mc:Choice xmlns:v="urn:schemas-microsoft-com:vml" Requires="v">
                <p:oleObj spid="_x0000_s6149" name="公式" r:id="rId9" imgW="11277600" imgH="5791200" progId="Equation.3">
                  <p:embed/>
                </p:oleObj>
              </mc:Choice>
              <mc:Fallback>
                <p:oleObj name="公式" r:id="rId9" imgW="11277600" imgH="5791200" progId="Equation.3">
                  <p:embed/>
                  <p:pic>
                    <p:nvPicPr>
                      <p:cNvPr id="0" name="图片 6148"/>
                      <p:cNvPicPr>
                        <a:picLocks noChangeAspect="1"/>
                      </p:cNvPicPr>
                      <p:nvPr/>
                    </p:nvPicPr>
                    <p:blipFill>
                      <a:blip r:embed="rId2"/>
                      <a:stretch>
                        <a:fillRect/>
                      </a:stretch>
                    </p:blipFill>
                    <p:spPr>
                      <a:xfrm>
                        <a:off x="1714484" y="3643314"/>
                        <a:ext cx="571500" cy="428625"/>
                      </a:xfrm>
                      <a:prstGeom prst="rect">
                        <a:avLst/>
                      </a:prstGeom>
                      <a:noFill/>
                      <a:ln w="9525">
                        <a:noFill/>
                      </a:ln>
                    </p:spPr>
                  </p:pic>
                </p:oleObj>
              </mc:Fallback>
            </mc:AlternateContent>
          </a:graphicData>
        </a:graphic>
      </p:graphicFrame>
      <p:graphicFrame>
        <p:nvGraphicFramePr>
          <p:cNvPr id="323592" name="Object 8"/>
          <p:cNvGraphicFramePr>
            <a:graphicFrameLocks noChangeAspect="1"/>
          </p:cNvGraphicFramePr>
          <p:nvPr/>
        </p:nvGraphicFramePr>
        <p:xfrm>
          <a:off x="4071934" y="4143383"/>
          <a:ext cx="571500" cy="428625"/>
        </p:xfrm>
        <a:graphic>
          <a:graphicData uri="http://schemas.openxmlformats.org/presentationml/2006/ole">
            <mc:AlternateContent xmlns:mc="http://schemas.openxmlformats.org/markup-compatibility/2006">
              <mc:Choice xmlns:v="urn:schemas-microsoft-com:vml" Requires="v">
                <p:oleObj spid="_x0000_s6150" name="公式" r:id="rId10" imgW="11277600" imgH="5791200" progId="Equation.3">
                  <p:embed/>
                </p:oleObj>
              </mc:Choice>
              <mc:Fallback>
                <p:oleObj name="公式" r:id="rId10" imgW="11277600" imgH="5791200" progId="Equation.3">
                  <p:embed/>
                  <p:pic>
                    <p:nvPicPr>
                      <p:cNvPr id="0" name="图片 6149"/>
                      <p:cNvPicPr>
                        <a:picLocks noChangeAspect="1"/>
                      </p:cNvPicPr>
                      <p:nvPr/>
                    </p:nvPicPr>
                    <p:blipFill>
                      <a:blip r:embed="rId11"/>
                      <a:stretch>
                        <a:fillRect/>
                      </a:stretch>
                    </p:blipFill>
                    <p:spPr>
                      <a:xfrm>
                        <a:off x="4071934" y="4143383"/>
                        <a:ext cx="571500" cy="428625"/>
                      </a:xfrm>
                      <a:prstGeom prst="rect">
                        <a:avLst/>
                      </a:prstGeom>
                      <a:noFill/>
                      <a:ln w="9525">
                        <a:noFill/>
                      </a:ln>
                    </p:spPr>
                  </p:pic>
                </p:oleObj>
              </mc:Fallback>
            </mc:AlternateContent>
          </a:graphicData>
        </a:graphic>
      </p:graphicFrame>
      <p:graphicFrame>
        <p:nvGraphicFramePr>
          <p:cNvPr id="323593" name="Object 9"/>
          <p:cNvGraphicFramePr>
            <a:graphicFrameLocks noChangeAspect="1"/>
          </p:cNvGraphicFramePr>
          <p:nvPr/>
        </p:nvGraphicFramePr>
        <p:xfrm>
          <a:off x="1285852" y="4786322"/>
          <a:ext cx="571500" cy="428625"/>
        </p:xfrm>
        <a:graphic>
          <a:graphicData uri="http://schemas.openxmlformats.org/presentationml/2006/ole">
            <mc:AlternateContent xmlns:mc="http://schemas.openxmlformats.org/markup-compatibility/2006">
              <mc:Choice xmlns:v="urn:schemas-microsoft-com:vml" Requires="v">
                <p:oleObj spid="_x0000_s6151" name="公式" r:id="rId12" imgW="11277600" imgH="5791200" progId="Equation.3">
                  <p:embed/>
                </p:oleObj>
              </mc:Choice>
              <mc:Fallback>
                <p:oleObj name="公式" r:id="rId12" imgW="11277600" imgH="5791200" progId="Equation.3">
                  <p:embed/>
                  <p:pic>
                    <p:nvPicPr>
                      <p:cNvPr id="0" name="图片 6150"/>
                      <p:cNvPicPr>
                        <a:picLocks noChangeAspect="1"/>
                      </p:cNvPicPr>
                      <p:nvPr/>
                    </p:nvPicPr>
                    <p:blipFill>
                      <a:blip r:embed="rId2"/>
                      <a:stretch>
                        <a:fillRect/>
                      </a:stretch>
                    </p:blipFill>
                    <p:spPr>
                      <a:xfrm>
                        <a:off x="1285852" y="4786322"/>
                        <a:ext cx="571500" cy="428625"/>
                      </a:xfrm>
                      <a:prstGeom prst="rect">
                        <a:avLst/>
                      </a:prstGeom>
                      <a:noFill/>
                      <a:ln w="9525">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p:txBody>
          <a:bodyPr/>
          <a:lstStyle/>
          <a:p>
            <a:pPr lvl="2"/>
            <a:r>
              <a:rPr lang="en-US" altLang="zh-CN" sz="2400" dirty="0" smtClean="0"/>
              <a:t>      ≤</a:t>
            </a:r>
            <a:r>
              <a:rPr lang="en-US" altLang="zh-CN" sz="2400" dirty="0" err="1" smtClean="0"/>
              <a:t>cn</a:t>
            </a:r>
            <a:r>
              <a:rPr lang="en-US" altLang="zh-CN" sz="2400" dirty="0" smtClean="0"/>
              <a:t>+((2n-k)(k-1)/2+(n+k-1)(n-k)/2)*4c/n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+((2nk-k</a:t>
            </a:r>
            <a:r>
              <a:rPr lang="en-US" altLang="zh-CN" sz="2400" baseline="30000" dirty="0" smtClean="0"/>
              <a:t>2</a:t>
            </a:r>
            <a:r>
              <a:rPr lang="en-US" altLang="zh-CN" sz="2400" dirty="0" smtClean="0"/>
              <a:t>-2n+k+n</a:t>
            </a:r>
            <a:r>
              <a:rPr lang="en-US" altLang="zh-CN" sz="2400" baseline="30000" dirty="0" smtClean="0"/>
              <a:t>2</a:t>
            </a:r>
            <a:r>
              <a:rPr lang="en-US" altLang="zh-CN" sz="2400" dirty="0" smtClean="0"/>
              <a:t>+nk-n-nk-k</a:t>
            </a:r>
            <a:r>
              <a:rPr lang="en-US" altLang="zh-CN" sz="2400" baseline="30000" dirty="0" smtClean="0"/>
              <a:t>2</a:t>
            </a:r>
            <a:r>
              <a:rPr lang="en-US" altLang="zh-CN" sz="2400" dirty="0" smtClean="0"/>
              <a:t>+k)/2)*4c/n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-3n)/2-k</a:t>
            </a:r>
            <a:r>
              <a:rPr lang="en-US" altLang="zh-CN" sz="2400" baseline="30000" dirty="0" smtClean="0"/>
              <a:t>2</a:t>
            </a:r>
            <a:r>
              <a:rPr lang="en-US" altLang="zh-CN" sz="2400" dirty="0" smtClean="0"/>
              <a:t>+(n+1)k)*4c/n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-3n)/2+k(n-k+1))*4c/n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-3n)/2+((n+1)/2)</a:t>
            </a:r>
            <a:r>
              <a:rPr lang="en-US" altLang="zh-CN" sz="2400" baseline="30000" dirty="0" smtClean="0"/>
              <a:t>2</a:t>
            </a:r>
            <a:r>
              <a:rPr lang="en-US" altLang="zh-CN" sz="2400" dirty="0" smtClean="0"/>
              <a:t>)*4c/n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-3n)/2+n</a:t>
            </a:r>
            <a:r>
              <a:rPr lang="en-US" altLang="zh-CN" sz="2400" baseline="30000" dirty="0" smtClean="0"/>
              <a:t>2</a:t>
            </a:r>
            <a:r>
              <a:rPr lang="en-US" altLang="zh-CN" sz="2400" dirty="0" smtClean="0"/>
              <a:t>/4+n/2+1/4)*4c/n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+(3n</a:t>
            </a:r>
            <a:r>
              <a:rPr lang="en-US" altLang="zh-CN" sz="2400" baseline="30000" dirty="0" smtClean="0"/>
              <a:t>2</a:t>
            </a:r>
            <a:r>
              <a:rPr lang="en-US" altLang="zh-CN" sz="2400" dirty="0" smtClean="0"/>
              <a:t>/4-n+1/4)*4c/n</a:t>
            </a:r>
            <a:endParaRPr lang="en-US" altLang="zh-CN" sz="2400" dirty="0" smtClean="0"/>
          </a:p>
          <a:p>
            <a:pPr lvl="2">
              <a:buNone/>
            </a:pPr>
            <a:r>
              <a:rPr lang="en-US" altLang="zh-CN" sz="2400" dirty="0" smtClean="0"/>
              <a:t>            =</a:t>
            </a:r>
            <a:r>
              <a:rPr lang="en-US" altLang="zh-CN" sz="2400" dirty="0" err="1" smtClean="0"/>
              <a:t>cn</a:t>
            </a:r>
            <a:r>
              <a:rPr lang="en-US" altLang="zh-CN" sz="2400" dirty="0" smtClean="0"/>
              <a:t>+(3n-4+1/n)*c</a:t>
            </a:r>
            <a:endParaRPr lang="en-US" altLang="zh-CN" sz="2400" dirty="0" smtClean="0"/>
          </a:p>
          <a:p>
            <a:pPr lvl="2">
              <a:buNone/>
            </a:pPr>
            <a:r>
              <a:rPr lang="en-US" altLang="zh-CN" sz="2400" dirty="0" smtClean="0"/>
              <a:t>            ≤cn+3cn=4cn  </a:t>
            </a:r>
            <a:r>
              <a:rPr lang="zh-CN" altLang="en-US" sz="2400" dirty="0" smtClean="0"/>
              <a:t>，从而</a:t>
            </a:r>
            <a:r>
              <a:rPr lang="en-US" altLang="zh-CN" sz="2400" dirty="0" smtClean="0"/>
              <a:t>R(n)=max{</a:t>
            </a:r>
            <a:r>
              <a:rPr lang="zh-CN" altLang="en-US" sz="2400" dirty="0" smtClean="0"/>
              <a:t>      </a:t>
            </a:r>
            <a:r>
              <a:rPr lang="en-US" altLang="zh-CN" sz="2400" dirty="0" smtClean="0"/>
              <a:t>} ≤4cn</a:t>
            </a:r>
            <a:r>
              <a:rPr lang="zh-CN" altLang="en-US" sz="2400" dirty="0" smtClean="0"/>
              <a:t>。</a:t>
            </a:r>
            <a:endParaRPr lang="en-US" altLang="zh-CN" sz="2400" dirty="0" smtClean="0"/>
          </a:p>
          <a:p>
            <a:pPr lvl="2"/>
            <a:r>
              <a:rPr lang="zh-CN" altLang="en-US" sz="2000" dirty="0" smtClean="0"/>
              <a:t>根据归纳假设</a:t>
            </a:r>
            <a:r>
              <a:rPr lang="en-US" altLang="zh-CN" sz="2000" dirty="0" smtClean="0"/>
              <a:t>         ≤4cn</a:t>
            </a:r>
            <a:r>
              <a:rPr lang="zh-CN" altLang="en-US" sz="2000" dirty="0" smtClean="0"/>
              <a:t>对任意</a:t>
            </a:r>
            <a:r>
              <a:rPr lang="en-US" altLang="zh-CN" sz="2000" dirty="0" smtClean="0"/>
              <a:t>n</a:t>
            </a:r>
            <a:r>
              <a:rPr lang="zh-CN" altLang="en-US" sz="2000" dirty="0" smtClean="0"/>
              <a:t>成立，得</a:t>
            </a:r>
            <a:r>
              <a:rPr lang="en-US" altLang="zh-CN" sz="2000" dirty="0" smtClean="0"/>
              <a:t>T(n)=O(n)</a:t>
            </a:r>
            <a:r>
              <a:rPr lang="zh-CN" altLang="en-US" sz="2000" dirty="0" smtClean="0"/>
              <a:t>。</a:t>
            </a:r>
            <a:r>
              <a:rPr lang="en-US" altLang="zh-CN" sz="2000" dirty="0" smtClean="0"/>
              <a:t> </a:t>
            </a:r>
            <a:endParaRPr lang="en-US" altLang="zh-CN" sz="2000" dirty="0" smtClean="0"/>
          </a:p>
        </p:txBody>
      </p:sp>
      <p:graphicFrame>
        <p:nvGraphicFramePr>
          <p:cNvPr id="324610" name="Object 2"/>
          <p:cNvGraphicFramePr>
            <a:graphicFrameLocks noChangeAspect="1"/>
          </p:cNvGraphicFramePr>
          <p:nvPr/>
        </p:nvGraphicFramePr>
        <p:xfrm>
          <a:off x="6500826" y="5143512"/>
          <a:ext cx="571500" cy="428625"/>
        </p:xfrm>
        <a:graphic>
          <a:graphicData uri="http://schemas.openxmlformats.org/presentationml/2006/ole">
            <mc:AlternateContent xmlns:mc="http://schemas.openxmlformats.org/markup-compatibility/2006">
              <mc:Choice xmlns:v="urn:schemas-microsoft-com:vml" Requires="v">
                <p:oleObj spid="_x0000_s7169" name="公式" r:id="rId1" imgW="11277600" imgH="5791200" progId="Equation.3">
                  <p:embed/>
                </p:oleObj>
              </mc:Choice>
              <mc:Fallback>
                <p:oleObj name="公式" r:id="rId1" imgW="11277600" imgH="5791200" progId="Equation.3">
                  <p:embed/>
                  <p:pic>
                    <p:nvPicPr>
                      <p:cNvPr id="0" name="图片 7168"/>
                      <p:cNvPicPr>
                        <a:picLocks noChangeAspect="1"/>
                      </p:cNvPicPr>
                      <p:nvPr/>
                    </p:nvPicPr>
                    <p:blipFill>
                      <a:blip r:embed="rId2"/>
                      <a:stretch>
                        <a:fillRect/>
                      </a:stretch>
                    </p:blipFill>
                    <p:spPr>
                      <a:xfrm>
                        <a:off x="6500826" y="5143512"/>
                        <a:ext cx="571500" cy="428625"/>
                      </a:xfrm>
                      <a:prstGeom prst="rect">
                        <a:avLst/>
                      </a:prstGeom>
                      <a:noFill/>
                      <a:ln w="9525">
                        <a:noFill/>
                      </a:ln>
                    </p:spPr>
                  </p:pic>
                </p:oleObj>
              </mc:Fallback>
            </mc:AlternateContent>
          </a:graphicData>
        </a:graphic>
      </p:graphicFrame>
      <p:graphicFrame>
        <p:nvGraphicFramePr>
          <p:cNvPr id="324611" name="Object 3"/>
          <p:cNvGraphicFramePr>
            <a:graphicFrameLocks noChangeAspect="1"/>
          </p:cNvGraphicFramePr>
          <p:nvPr/>
        </p:nvGraphicFramePr>
        <p:xfrm>
          <a:off x="1428732" y="1571612"/>
          <a:ext cx="571500" cy="428625"/>
        </p:xfrm>
        <a:graphic>
          <a:graphicData uri="http://schemas.openxmlformats.org/presentationml/2006/ole">
            <mc:AlternateContent xmlns:mc="http://schemas.openxmlformats.org/markup-compatibility/2006">
              <mc:Choice xmlns:v="urn:schemas-microsoft-com:vml" Requires="v">
                <p:oleObj spid="_x0000_s7170" name="公式" r:id="rId3" imgW="11277600" imgH="5791200" progId="Equation.3">
                  <p:embed/>
                </p:oleObj>
              </mc:Choice>
              <mc:Fallback>
                <p:oleObj name="公式" r:id="rId3" imgW="11277600" imgH="5791200" progId="Equation.3">
                  <p:embed/>
                  <p:pic>
                    <p:nvPicPr>
                      <p:cNvPr id="0" name="图片 7169"/>
                      <p:cNvPicPr>
                        <a:picLocks noChangeAspect="1"/>
                      </p:cNvPicPr>
                      <p:nvPr/>
                    </p:nvPicPr>
                    <p:blipFill>
                      <a:blip r:embed="rId2"/>
                      <a:stretch>
                        <a:fillRect/>
                      </a:stretch>
                    </p:blipFill>
                    <p:spPr>
                      <a:xfrm>
                        <a:off x="1428732" y="1571612"/>
                        <a:ext cx="571500" cy="428625"/>
                      </a:xfrm>
                      <a:prstGeom prst="rect">
                        <a:avLst/>
                      </a:prstGeom>
                      <a:noFill/>
                      <a:ln w="9525">
                        <a:noFill/>
                      </a:ln>
                    </p:spPr>
                  </p:pic>
                </p:oleObj>
              </mc:Fallback>
            </mc:AlternateContent>
          </a:graphicData>
        </a:graphic>
      </p:graphicFrame>
      <p:graphicFrame>
        <p:nvGraphicFramePr>
          <p:cNvPr id="324612" name="Object 4"/>
          <p:cNvGraphicFramePr>
            <a:graphicFrameLocks noChangeAspect="1"/>
          </p:cNvGraphicFramePr>
          <p:nvPr/>
        </p:nvGraphicFramePr>
        <p:xfrm>
          <a:off x="3071802" y="5500702"/>
          <a:ext cx="571500" cy="428625"/>
        </p:xfrm>
        <a:graphic>
          <a:graphicData uri="http://schemas.openxmlformats.org/presentationml/2006/ole">
            <mc:AlternateContent xmlns:mc="http://schemas.openxmlformats.org/markup-compatibility/2006">
              <mc:Choice xmlns:v="urn:schemas-microsoft-com:vml" Requires="v">
                <p:oleObj spid="_x0000_s7171" name="公式" r:id="rId4" imgW="11277600" imgH="5791200" progId="Equation.3">
                  <p:embed/>
                </p:oleObj>
              </mc:Choice>
              <mc:Fallback>
                <p:oleObj name="公式" r:id="rId4" imgW="11277600" imgH="5791200" progId="Equation.3">
                  <p:embed/>
                  <p:pic>
                    <p:nvPicPr>
                      <p:cNvPr id="0" name="图片 7170"/>
                      <p:cNvPicPr>
                        <a:picLocks noChangeAspect="1"/>
                      </p:cNvPicPr>
                      <p:nvPr/>
                    </p:nvPicPr>
                    <p:blipFill>
                      <a:blip r:embed="rId2"/>
                      <a:stretch>
                        <a:fillRect/>
                      </a:stretch>
                    </p:blipFill>
                    <p:spPr>
                      <a:xfrm>
                        <a:off x="3071802" y="5500702"/>
                        <a:ext cx="571500" cy="428625"/>
                      </a:xfrm>
                      <a:prstGeom prst="rect">
                        <a:avLst/>
                      </a:prstGeom>
                      <a:noFill/>
                      <a:ln w="9525">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p:txBody>
          <a:bodyPr/>
          <a:lstStyle/>
          <a:p>
            <a:pPr lvl="1"/>
            <a:r>
              <a:rPr lang="en-US" altLang="zh-CN" sz="2400" dirty="0" smtClean="0"/>
              <a:t>Sherwood</a:t>
            </a:r>
            <a:r>
              <a:rPr lang="zh-CN" altLang="en-US" sz="2400" dirty="0" smtClean="0"/>
              <a:t>快速排序算法：复杂度</a:t>
            </a:r>
            <a:r>
              <a:rPr lang="en-US" altLang="zh-CN" sz="2400" dirty="0" smtClean="0"/>
              <a:t>=</a:t>
            </a:r>
            <a:r>
              <a:rPr lang="zh-CN" altLang="en-US" sz="2400" dirty="0" smtClean="0"/>
              <a:t>平均复杂度</a:t>
            </a:r>
            <a:r>
              <a:rPr lang="en-US" altLang="zh-CN" sz="2400" dirty="0" smtClean="0"/>
              <a:t>O(</a:t>
            </a:r>
            <a:r>
              <a:rPr lang="en-US" altLang="zh-CN" sz="2400" dirty="0" err="1" smtClean="0"/>
              <a:t>nlogn</a:t>
            </a:r>
            <a:r>
              <a:rPr lang="en-US" altLang="zh-CN" sz="2400" dirty="0" smtClean="0"/>
              <a:t>)</a:t>
            </a:r>
            <a:endParaRPr lang="en-US" altLang="zh-CN" sz="2400" dirty="0" smtClean="0"/>
          </a:p>
          <a:p>
            <a:pPr lvl="2">
              <a:lnSpc>
                <a:spcPct val="80000"/>
              </a:lnSpc>
            </a:pPr>
            <a:r>
              <a:rPr lang="en-US" altLang="zh-CN" sz="2000" b="1" dirty="0" smtClean="0">
                <a:latin typeface="Times New Roman" panose="02020603050405020304" pitchFamily="18" charset="0"/>
              </a:rPr>
              <a:t> proc </a:t>
            </a:r>
            <a:r>
              <a:rPr lang="en-US" altLang="zh-CN" sz="2000" b="1" dirty="0" err="1" smtClean="0">
                <a:latin typeface="Times New Roman" panose="02020603050405020304" pitchFamily="18" charset="0"/>
              </a:rPr>
              <a:t>QuickSort</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p,q</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将数组</a:t>
            </a:r>
            <a:r>
              <a:rPr lang="en-US" altLang="zh-CN" sz="2000" dirty="0" smtClean="0">
                <a:latin typeface="Times New Roman" panose="02020603050405020304" pitchFamily="18" charset="0"/>
              </a:rPr>
              <a:t>A[1..n]</a:t>
            </a:r>
            <a:r>
              <a:rPr lang="zh-CN" altLang="en-US" sz="2000" dirty="0" smtClean="0">
                <a:latin typeface="Times New Roman" panose="02020603050405020304" pitchFamily="18" charset="0"/>
              </a:rPr>
              <a:t>中的元素</a:t>
            </a:r>
            <a:r>
              <a:rPr lang="en-US" altLang="zh-CN" sz="2000" dirty="0" smtClean="0">
                <a:latin typeface="Times New Roman" panose="02020603050405020304" pitchFamily="18" charset="0"/>
              </a:rPr>
              <a:t>A[p], A[p+1],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 //A[q] </a:t>
            </a:r>
            <a:r>
              <a:rPr lang="zh-CN" altLang="en-US" sz="2000" dirty="0" smtClean="0">
                <a:latin typeface="Times New Roman" panose="02020603050405020304" pitchFamily="18" charset="0"/>
              </a:rPr>
              <a:t>按不降次序排列，并假定</a:t>
            </a:r>
            <a:r>
              <a:rPr lang="en-US" altLang="zh-CN" sz="2000" dirty="0" smtClean="0">
                <a:latin typeface="Times New Roman" panose="02020603050405020304" pitchFamily="18" charset="0"/>
              </a:rPr>
              <a:t>A[n+1]</a:t>
            </a:r>
            <a:r>
              <a:rPr lang="zh-CN" altLang="en-US" sz="2000" dirty="0" smtClean="0">
                <a:latin typeface="Times New Roman" panose="02020603050405020304" pitchFamily="18" charset="0"/>
              </a:rPr>
              <a:t>是一个确定数，且大于</a:t>
            </a:r>
            <a:r>
              <a:rPr lang="en-US" altLang="zh-CN" sz="2000" dirty="0" smtClean="0">
                <a:latin typeface="Times New Roman" panose="02020603050405020304" pitchFamily="18" charset="0"/>
              </a:rPr>
              <a:t>//A[1..n]</a:t>
            </a:r>
            <a:r>
              <a:rPr lang="zh-CN" altLang="en-US" sz="2000" dirty="0" smtClean="0">
                <a:latin typeface="Times New Roman" panose="02020603050405020304" pitchFamily="18" charset="0"/>
              </a:rPr>
              <a:t>中所有的数。划分后</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成为划分元素的位置。</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p,q</a:t>
            </a:r>
            <a:r>
              <a:rPr lang="en-US" altLang="zh-CN" sz="2000" dirty="0" smtClean="0">
                <a:latin typeface="Times New Roman" panose="02020603050405020304" pitchFamily="18" charset="0"/>
              </a:rPr>
              <a:t>; </a:t>
            </a:r>
            <a:r>
              <a:rPr kumimoji="1" lang="en-US" altLang="zh-CN" sz="2000" b="1" dirty="0" smtClean="0">
                <a:latin typeface="Times New Roman" panose="02020603050405020304" pitchFamily="18" charset="0"/>
              </a:rPr>
              <a:t>static </a:t>
            </a:r>
            <a:r>
              <a:rPr kumimoji="1" lang="en-US" altLang="zh-CN" sz="2000" b="1" dirty="0" err="1" smtClean="0">
                <a:latin typeface="Times New Roman" panose="02020603050405020304" pitchFamily="18" charset="0"/>
              </a:rPr>
              <a:t>RandomNumber</a:t>
            </a: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rnd</a:t>
            </a:r>
            <a:r>
              <a:rPr kumimoji="1" lang="en-US" altLang="zh-CN" sz="2000" b="1" dirty="0" smtClean="0">
                <a:latin typeface="Times New Roman" panose="02020603050405020304" pitchFamily="18" charset="0"/>
              </a:rPr>
              <a:t>;</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global</a:t>
            </a:r>
            <a:r>
              <a:rPr lang="en-US" altLang="zh-CN" sz="2000" dirty="0" smtClean="0">
                <a:latin typeface="Times New Roman" panose="02020603050405020304" pitchFamily="18" charset="0"/>
              </a:rPr>
              <a:t> n, A[1..n];</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p&lt;q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j:=q+1;</a:t>
            </a:r>
            <a:endParaRPr lang="en-US" altLang="zh-CN" sz="2000"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i</a:t>
            </a:r>
            <a:r>
              <a:rPr kumimoji="1" lang="en-US" altLang="zh-CN" sz="2000" b="1" dirty="0" smtClean="0">
                <a:latin typeface="Times New Roman" panose="02020603050405020304" pitchFamily="18" charset="0"/>
              </a:rPr>
              <a:t>:=</a:t>
            </a:r>
            <a:r>
              <a:rPr kumimoji="1" lang="en-US" altLang="zh-CN" sz="2000" b="1" dirty="0" err="1" smtClean="0">
                <a:latin typeface="Times New Roman" panose="02020603050405020304" pitchFamily="18" charset="0"/>
              </a:rPr>
              <a:t>p+rnd.random</a:t>
            </a:r>
            <a:r>
              <a:rPr kumimoji="1" lang="en-US" altLang="zh-CN" sz="2000" b="1" dirty="0" smtClean="0">
                <a:latin typeface="Times New Roman" panose="02020603050405020304" pitchFamily="18" charset="0"/>
              </a:rPr>
              <a:t>(j-p-1);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随机选择划分基准</a:t>
            </a:r>
            <a:endParaRPr kumimoji="1" lang="en-US" altLang="zh-CN" sz="2000" dirty="0" smtClean="0">
              <a:latin typeface="Times New Roman" panose="02020603050405020304" pitchFamily="18" charset="0"/>
            </a:endParaRPr>
          </a:p>
          <a:p>
            <a:pPr lvl="2">
              <a:lnSpc>
                <a:spcPct val="80000"/>
              </a:lnSpc>
              <a:buNone/>
            </a:pPr>
            <a:r>
              <a:rPr kumimoji="1" lang="en-US" altLang="zh-CN" sz="2000" b="1" dirty="0" smtClean="0">
                <a:latin typeface="Times New Roman" panose="02020603050405020304" pitchFamily="18" charset="0"/>
              </a:rPr>
              <a:t>        </a:t>
            </a:r>
            <a:r>
              <a:rPr kumimoji="1" lang="en-US" altLang="zh-CN" sz="2000" b="1" dirty="0" err="1" smtClean="0">
                <a:latin typeface="Times New Roman" panose="02020603050405020304" pitchFamily="18" charset="0"/>
              </a:rPr>
              <a:t>MyMath.swap</a:t>
            </a:r>
            <a:r>
              <a:rPr kumimoji="1" lang="en-US" altLang="zh-CN" sz="2000" b="1" dirty="0" smtClean="0">
                <a:latin typeface="Times New Roman" panose="02020603050405020304" pitchFamily="18" charset="0"/>
              </a:rPr>
              <a:t>(</a:t>
            </a:r>
            <a:r>
              <a:rPr kumimoji="1" lang="en-US" altLang="zh-CN" sz="2000" b="1" dirty="0" err="1" smtClean="0">
                <a:latin typeface="Times New Roman" panose="02020603050405020304" pitchFamily="18" charset="0"/>
              </a:rPr>
              <a:t>A,p,i</a:t>
            </a:r>
            <a:r>
              <a:rPr kumimoji="1" lang="en-US" altLang="zh-CN" sz="2000" b="1" dirty="0" smtClean="0">
                <a:latin typeface="Times New Roman" panose="02020603050405020304" pitchFamily="18" charset="0"/>
              </a:rPr>
              <a:t>);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将划分元素</a:t>
            </a:r>
            <a:r>
              <a:rPr kumimoji="1" lang="en-US" altLang="zh-CN" sz="2000" dirty="0" smtClean="0">
                <a:latin typeface="Times New Roman" panose="02020603050405020304" pitchFamily="18" charset="0"/>
              </a:rPr>
              <a:t>A[</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调换到首位置</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Partition(</a:t>
            </a:r>
            <a:r>
              <a:rPr lang="en-US" altLang="zh-CN" sz="2000" dirty="0" err="1" smtClean="0">
                <a:latin typeface="Times New Roman" panose="02020603050405020304" pitchFamily="18" charset="0"/>
              </a:rPr>
              <a:t>p,j</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rPr>
              <a:t>QuickSort</a:t>
            </a:r>
            <a:r>
              <a:rPr lang="en-US" altLang="zh-CN" sz="2000" dirty="0" smtClean="0">
                <a:latin typeface="Times New Roman" panose="02020603050405020304" pitchFamily="18" charset="0"/>
              </a:rPr>
              <a:t>(p,j-1); </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QuickSort</a:t>
            </a:r>
            <a:r>
              <a:rPr lang="en-US" altLang="zh-CN" sz="2000" dirty="0" smtClean="0">
                <a:latin typeface="Times New Roman" panose="02020603050405020304" pitchFamily="18" charset="0"/>
              </a:rPr>
              <a:t>(j+1,q); </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QuickSort</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r>
              <a:rPr lang="zh-CN" altLang="en-US" dirty="0" smtClean="0"/>
              <a:t>概率算法的分类</a:t>
            </a:r>
            <a:endParaRPr lang="en-US" altLang="zh-CN" dirty="0" smtClean="0"/>
          </a:p>
          <a:p>
            <a:pPr lvl="2"/>
            <a:r>
              <a:rPr lang="zh-CN" altLang="en-US" sz="2400" b="1" dirty="0" smtClean="0"/>
              <a:t>数值概率算法</a:t>
            </a:r>
            <a:endParaRPr lang="zh-CN" altLang="en-US" sz="2400" b="1" dirty="0" smtClean="0"/>
          </a:p>
          <a:p>
            <a:pPr lvl="3"/>
            <a:r>
              <a:rPr lang="zh-CN" altLang="en-US" dirty="0" smtClean="0"/>
              <a:t>常用于数值问题的求解。这类算法所得到的往往是问题的近似解。近似解的精度随着 时间的增加而不断增加。在很多情况下，求解精确解不可能或不必要，此法可得相当满意的解。</a:t>
            </a:r>
            <a:endParaRPr lang="zh-CN" altLang="en-US" dirty="0" smtClean="0"/>
          </a:p>
          <a:p>
            <a:pPr lvl="2"/>
            <a:r>
              <a:rPr lang="zh-CN" altLang="en-US" sz="2400" b="1" dirty="0" smtClean="0"/>
              <a:t>舍五德（</a:t>
            </a:r>
            <a:r>
              <a:rPr lang="en-US" altLang="zh-CN" sz="2400" b="1" dirty="0" smtClean="0"/>
              <a:t>Sherwood）</a:t>
            </a:r>
            <a:r>
              <a:rPr lang="zh-CN" altLang="en-US" sz="2400" b="1" dirty="0" smtClean="0"/>
              <a:t>算法</a:t>
            </a:r>
            <a:endParaRPr lang="en-US" altLang="zh-CN" sz="2400" b="1" dirty="0" smtClean="0"/>
          </a:p>
          <a:p>
            <a:pPr lvl="3"/>
            <a:r>
              <a:rPr lang="zh-CN" altLang="en-US" dirty="0" smtClean="0"/>
              <a:t>虽然在某些步骤引入随机选择，但该算法总能求得问题的一个解，且所求得的解总是正确的。</a:t>
            </a:r>
            <a:endParaRPr lang="en-US" altLang="zh-CN" dirty="0" smtClean="0"/>
          </a:p>
          <a:p>
            <a:pPr lvl="3"/>
            <a:r>
              <a:rPr lang="zh-CN" altLang="en-US" dirty="0" smtClean="0"/>
              <a:t>当一个确定性算法在最坏情况下的计算复杂性与其平均情况下的计算复杂性有较大差别时，可在确定性算法中引入随机性将它改造成一个舍五德算法，消除或减少问题的好坏实例间的差别。 </a:t>
            </a:r>
            <a:endParaRPr lang="en-US" altLang="zh-CN" dirty="0" smtClean="0"/>
          </a:p>
          <a:p>
            <a:pPr lvl="3"/>
            <a:r>
              <a:rPr lang="zh-CN" altLang="en-US" dirty="0" smtClean="0"/>
              <a:t> 精髓：消除最坏情形与特定实例之间的关联性。</a:t>
            </a:r>
            <a:endParaRPr lang="en-US" altLang="zh-CN"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a:xfrm>
            <a:off x="457200" y="1571612"/>
            <a:ext cx="8186766" cy="4559313"/>
          </a:xfrm>
        </p:spPr>
        <p:txBody>
          <a:bodyPr/>
          <a:lstStyle/>
          <a:p>
            <a:pPr lvl="1"/>
            <a:r>
              <a:rPr lang="zh-CN" altLang="en-US" dirty="0" smtClean="0"/>
              <a:t>随机洗牌</a:t>
            </a:r>
            <a:endParaRPr lang="en-US" altLang="zh-CN" dirty="0" smtClean="0"/>
          </a:p>
          <a:p>
            <a:pPr lvl="2"/>
            <a:r>
              <a:rPr lang="zh-CN" altLang="en-US" sz="2000" dirty="0" smtClean="0"/>
              <a:t>上述</a:t>
            </a:r>
            <a:r>
              <a:rPr lang="en-US" altLang="zh-CN" sz="2000" dirty="0" smtClean="0"/>
              <a:t>Sherwood</a:t>
            </a:r>
            <a:r>
              <a:rPr lang="zh-CN" altLang="en-US" sz="2000" dirty="0" smtClean="0"/>
              <a:t>算法对确定性算法所做的修改简单而易实现。但有些确定性算法无法直接改造为</a:t>
            </a:r>
            <a:r>
              <a:rPr lang="en-US" altLang="zh-CN" sz="2000" dirty="0" smtClean="0"/>
              <a:t>Sherwood</a:t>
            </a:r>
            <a:r>
              <a:rPr lang="zh-CN" altLang="en-US" sz="2000" dirty="0" smtClean="0"/>
              <a:t>算法。</a:t>
            </a:r>
            <a:endParaRPr lang="en-US" altLang="zh-CN" sz="2000" dirty="0" smtClean="0"/>
          </a:p>
          <a:p>
            <a:pPr lvl="2"/>
            <a:r>
              <a:rPr lang="zh-CN" altLang="en-US" sz="2000" dirty="0" smtClean="0"/>
              <a:t>此时，可对输入进行随机洗牌，然后调用原来的确定性算法，同样可收到</a:t>
            </a:r>
            <a:r>
              <a:rPr lang="en-US" altLang="zh-CN" sz="2000" dirty="0" smtClean="0"/>
              <a:t>Sherwood</a:t>
            </a:r>
            <a:r>
              <a:rPr lang="zh-CN" altLang="en-US" sz="2000" dirty="0" smtClean="0"/>
              <a:t>算法的效果。</a:t>
            </a:r>
            <a:endParaRPr lang="en-US" altLang="zh-CN" sz="2000" dirty="0" smtClean="0"/>
          </a:p>
          <a:p>
            <a:pPr lvl="2">
              <a:buSzPct val="80000"/>
            </a:pPr>
            <a:r>
              <a:rPr kumimoji="1" lang="zh-CN" altLang="en-US" dirty="0" smtClean="0">
                <a:latin typeface="Times New Roman" panose="02020603050405020304" pitchFamily="18" charset="0"/>
              </a:rPr>
              <a:t> 随机洗牌算法：</a:t>
            </a:r>
            <a:endParaRPr kumimoji="1" lang="zh-CN" altLang="en-US"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public static void Shuffle ( Type a[ ],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n ){</a:t>
            </a:r>
            <a:endParaRPr kumimoji="1" lang="en-US" altLang="zh-CN" sz="2000"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a:t>
            </a:r>
            <a:r>
              <a:rPr kumimoji="1" lang="zh-CN" altLang="en-US" sz="2000" dirty="0" smtClean="0">
                <a:latin typeface="Times New Roman" panose="02020603050405020304" pitchFamily="18" charset="0"/>
              </a:rPr>
              <a:t>     </a:t>
            </a:r>
            <a:r>
              <a:rPr kumimoji="1" lang="en-US" altLang="zh-CN" sz="2000" dirty="0" smtClean="0">
                <a:latin typeface="Times New Roman" panose="02020603050405020304" pitchFamily="18" charset="0"/>
              </a:rPr>
              <a:t>static </a:t>
            </a:r>
            <a:r>
              <a:rPr kumimoji="1" lang="en-US" altLang="zh-CN" sz="2000" dirty="0" err="1" smtClean="0">
                <a:latin typeface="Times New Roman" panose="02020603050405020304" pitchFamily="18" charset="0"/>
              </a:rPr>
              <a:t>RandomNumber</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rnd</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for (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1;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&lt; n;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 ) {</a:t>
            </a:r>
            <a:endParaRPr kumimoji="1" lang="en-US" altLang="zh-CN" sz="2000"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j = </a:t>
            </a:r>
            <a:r>
              <a:rPr kumimoji="1" lang="en-US" altLang="zh-CN" sz="2000" dirty="0" err="1" smtClean="0">
                <a:latin typeface="Times New Roman" panose="02020603050405020304" pitchFamily="18" charset="0"/>
              </a:rPr>
              <a:t>rnd.Random</a:t>
            </a:r>
            <a:r>
              <a:rPr kumimoji="1" lang="en-US" altLang="zh-CN" sz="2000" dirty="0" smtClean="0">
                <a:latin typeface="Times New Roman" panose="02020603050405020304" pitchFamily="18" charset="0"/>
              </a:rPr>
              <a:t> ( n-</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MyMath.swap</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a,i</a:t>
            </a:r>
            <a:r>
              <a:rPr kumimoji="1" lang="en-US" altLang="zh-CN" sz="2000" dirty="0" smtClean="0">
                <a:latin typeface="Times New Roman" panose="02020603050405020304" pitchFamily="18" charset="0"/>
              </a:rPr>
              <a:t>, j);</a:t>
            </a:r>
            <a:endParaRPr kumimoji="1" lang="en-US" altLang="zh-CN" sz="2000" dirty="0" smtClean="0">
              <a:latin typeface="Times New Roman" panose="02020603050405020304" pitchFamily="18" charset="0"/>
            </a:endParaRPr>
          </a:p>
          <a:p>
            <a:pPr lvl="2">
              <a:buSzPct val="80000"/>
              <a:buNone/>
            </a:pPr>
            <a:r>
              <a:rPr kumimoji="1" lang="en-US" altLang="zh-CN" sz="2000" dirty="0" smtClean="0">
                <a:latin typeface="Times New Roman" panose="02020603050405020304" pitchFamily="18" charset="0"/>
              </a:rPr>
              <a:t>      }  }   </a:t>
            </a:r>
            <a:r>
              <a:rPr kumimoji="1" lang="zh-CN" altLang="en-US" sz="2000" dirty="0" smtClean="0">
                <a:latin typeface="Times New Roman" panose="02020603050405020304" pitchFamily="18" charset="0"/>
              </a:rPr>
              <a:t>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随机洗牌在确定算法上增加了</a:t>
            </a:r>
            <a:r>
              <a:rPr kumimoji="1" lang="en-US" altLang="zh-CN" sz="2000" dirty="0" smtClean="0">
                <a:latin typeface="Times New Roman" panose="02020603050405020304" pitchFamily="18" charset="0"/>
              </a:rPr>
              <a:t>O(n)</a:t>
            </a:r>
            <a:r>
              <a:rPr kumimoji="1" lang="zh-CN" altLang="en-US" sz="2000" dirty="0" smtClean="0">
                <a:latin typeface="Times New Roman" panose="02020603050405020304" pitchFamily="18" charset="0"/>
              </a:rPr>
              <a:t>时间</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sz="2800" dirty="0" smtClean="0"/>
              <a:t>9.4 Las Vegas</a:t>
            </a:r>
            <a:r>
              <a:rPr lang="zh-CN" altLang="en-US" sz="2800" dirty="0" smtClean="0"/>
              <a:t>算法</a:t>
            </a:r>
            <a:endParaRPr lang="en-US" altLang="zh-CN" sz="2800" dirty="0" smtClean="0"/>
          </a:p>
          <a:p>
            <a:pPr lvl="1"/>
            <a:r>
              <a:rPr lang="zh-CN" altLang="en-US" sz="2400" dirty="0" smtClean="0"/>
              <a:t>算法思想</a:t>
            </a:r>
            <a:endParaRPr lang="en-US" altLang="zh-CN" sz="2400" dirty="0" smtClean="0"/>
          </a:p>
          <a:p>
            <a:pPr lvl="2"/>
            <a:r>
              <a:rPr lang="en-US" altLang="zh-CN" sz="2000" dirty="0" smtClean="0"/>
              <a:t>Las Vegas</a:t>
            </a:r>
            <a:r>
              <a:rPr lang="zh-CN" altLang="en-US" sz="2000" dirty="0" smtClean="0"/>
              <a:t>算法能显著改进确定性算法的效率，甚至对迄今找不到有效算法的问题，也能得到满意的算法。</a:t>
            </a:r>
            <a:endParaRPr lang="en-US" altLang="zh-CN" sz="2000" dirty="0" smtClean="0"/>
          </a:p>
          <a:p>
            <a:pPr lvl="2"/>
            <a:r>
              <a:rPr lang="zh-CN" altLang="en-US" sz="2000" dirty="0" smtClean="0"/>
              <a:t>但它的随机性决策可能导致算法</a:t>
            </a:r>
            <a:r>
              <a:rPr lang="zh-CN" altLang="en-US" sz="2000" b="1" dirty="0" smtClean="0"/>
              <a:t>找不到</a:t>
            </a:r>
            <a:r>
              <a:rPr lang="zh-CN" altLang="en-US" sz="2000" dirty="0" smtClean="0"/>
              <a:t>所需的解。</a:t>
            </a:r>
            <a:endParaRPr lang="en-US" altLang="zh-CN" sz="2000" dirty="0" smtClean="0"/>
          </a:p>
          <a:p>
            <a:pPr lvl="1"/>
            <a:r>
              <a:rPr lang="zh-CN" altLang="en-US" dirty="0" smtClean="0"/>
              <a:t>一般模式</a:t>
            </a:r>
            <a:endParaRPr lang="zh-CN" altLang="en-US" dirty="0" smtClean="0"/>
          </a:p>
          <a:p>
            <a:pPr lvl="2"/>
            <a:r>
              <a:rPr lang="en-US" altLang="zh-CN" sz="2000" dirty="0" err="1" smtClean="0"/>
              <a:t>Bool</a:t>
            </a:r>
            <a:r>
              <a:rPr lang="en-US" altLang="zh-CN" sz="2000" dirty="0" smtClean="0"/>
              <a:t> success = LV(x, y),  x－</a:t>
            </a:r>
            <a:r>
              <a:rPr lang="zh-CN" altLang="en-US" sz="2000" dirty="0" smtClean="0"/>
              <a:t>输入参数；当算法找到一个解时返回 </a:t>
            </a:r>
            <a:r>
              <a:rPr lang="en-US" altLang="zh-CN" sz="2000" dirty="0" smtClean="0"/>
              <a:t>true ，</a:t>
            </a:r>
            <a:r>
              <a:rPr lang="zh-CN" altLang="en-US" sz="2000" dirty="0" smtClean="0"/>
              <a:t>此时</a:t>
            </a:r>
            <a:r>
              <a:rPr lang="en-US" altLang="zh-CN" sz="2000" dirty="0" smtClean="0"/>
              <a:t>y</a:t>
            </a:r>
            <a:r>
              <a:rPr lang="zh-CN" altLang="en-US" sz="2000" dirty="0" smtClean="0"/>
              <a:t>返回问题的解；否则返回 </a:t>
            </a:r>
            <a:r>
              <a:rPr lang="en-US" altLang="zh-CN" sz="2000" dirty="0" smtClean="0"/>
              <a:t>false，</a:t>
            </a:r>
            <a:r>
              <a:rPr lang="zh-CN" altLang="en-US" sz="2000" dirty="0" smtClean="0"/>
              <a:t>此时可对同一实例再次独立调用相同的算法。</a:t>
            </a:r>
            <a:endParaRPr lang="zh-CN" altLang="en-US" sz="2000" dirty="0" smtClean="0"/>
          </a:p>
          <a:p>
            <a:pPr lvl="2"/>
            <a:r>
              <a:rPr lang="en-US" altLang="zh-CN" sz="2000" dirty="0" smtClean="0"/>
              <a:t>Void Obstinate(</a:t>
            </a:r>
            <a:r>
              <a:rPr lang="en-US" altLang="zh-CN" sz="2000" dirty="0" err="1" smtClean="0"/>
              <a:t>InputType</a:t>
            </a:r>
            <a:r>
              <a:rPr lang="en-US" altLang="zh-CN" sz="2000" dirty="0" smtClean="0"/>
              <a:t> x, </a:t>
            </a:r>
            <a:r>
              <a:rPr lang="en-US" altLang="zh-CN" sz="2000" dirty="0" err="1" smtClean="0"/>
              <a:t>OutputType</a:t>
            </a:r>
            <a:r>
              <a:rPr lang="en-US" altLang="zh-CN" sz="2000" dirty="0" smtClean="0"/>
              <a:t> y )</a:t>
            </a:r>
            <a:endParaRPr lang="en-US" altLang="zh-CN" sz="2000" dirty="0" smtClean="0"/>
          </a:p>
          <a:p>
            <a:pPr lvl="2">
              <a:buNone/>
            </a:pPr>
            <a:r>
              <a:rPr lang="en-US" altLang="zh-CN" sz="2000" dirty="0" smtClean="0"/>
              <a:t>     { //</a:t>
            </a:r>
            <a:r>
              <a:rPr lang="zh-CN" altLang="en-US" sz="2000" dirty="0" smtClean="0"/>
              <a:t>反复调用</a:t>
            </a:r>
            <a:r>
              <a:rPr lang="en-US" altLang="zh-CN" sz="2000" dirty="0" smtClean="0"/>
              <a:t>Las Vegas</a:t>
            </a:r>
            <a:r>
              <a:rPr lang="zh-CN" altLang="en-US" sz="2000" dirty="0" smtClean="0"/>
              <a:t>算法直到找到问题的一个解</a:t>
            </a:r>
            <a:endParaRPr lang="zh-CN" altLang="en-US" sz="2000" dirty="0" smtClean="0"/>
          </a:p>
          <a:p>
            <a:pPr lvl="2">
              <a:buNone/>
            </a:pPr>
            <a:r>
              <a:rPr lang="zh-CN" altLang="en-US" sz="2000" dirty="0" smtClean="0"/>
              <a:t>           </a:t>
            </a:r>
            <a:r>
              <a:rPr lang="en-US" altLang="zh-CN" sz="2000" dirty="0" err="1" smtClean="0"/>
              <a:t>bool</a:t>
            </a:r>
            <a:r>
              <a:rPr lang="en-US" altLang="zh-CN" sz="2000" dirty="0" smtClean="0"/>
              <a:t> success = false</a:t>
            </a:r>
            <a:endParaRPr lang="en-US" altLang="zh-CN" sz="2000" dirty="0" smtClean="0"/>
          </a:p>
          <a:p>
            <a:pPr lvl="2">
              <a:buNone/>
            </a:pPr>
            <a:r>
              <a:rPr lang="en-US" altLang="zh-CN" sz="2000" dirty="0" smtClean="0"/>
              <a:t>           while (! success )  success = LV(</a:t>
            </a:r>
            <a:r>
              <a:rPr lang="en-US" altLang="zh-CN" sz="2000" dirty="0" err="1" smtClean="0"/>
              <a:t>x,y</a:t>
            </a:r>
            <a:r>
              <a:rPr lang="en-US" altLang="zh-CN" sz="2000" dirty="0" smtClean="0"/>
              <a:t>) ;  }</a:t>
            </a:r>
            <a:endParaRPr lang="en-US" altLang="zh-CN" sz="20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400" dirty="0" smtClean="0"/>
              <a:t>平均计算时间</a:t>
            </a:r>
            <a:endParaRPr lang="zh-CN" altLang="en-US" sz="2400" dirty="0" smtClean="0"/>
          </a:p>
          <a:p>
            <a:pPr>
              <a:lnSpc>
                <a:spcPct val="90000"/>
              </a:lnSpc>
              <a:buNone/>
            </a:pPr>
            <a:r>
              <a:rPr lang="zh-CN" altLang="en-US" sz="2000" dirty="0" smtClean="0"/>
              <a:t>      设 </a:t>
            </a:r>
            <a:r>
              <a:rPr lang="en-US" altLang="zh-CN" sz="2000" dirty="0" smtClean="0"/>
              <a:t>p(x)</a:t>
            </a:r>
            <a:r>
              <a:rPr lang="zh-CN" altLang="en-US" sz="2000" dirty="0" smtClean="0"/>
              <a:t>是对输入对象</a:t>
            </a:r>
            <a:r>
              <a:rPr lang="en-US" altLang="zh-CN" sz="2000" dirty="0" smtClean="0"/>
              <a:t>x</a:t>
            </a:r>
            <a:r>
              <a:rPr lang="zh-CN" altLang="en-US" sz="2000" dirty="0" smtClean="0"/>
              <a:t>用</a:t>
            </a:r>
            <a:r>
              <a:rPr lang="en-US" altLang="zh-CN" sz="2000" dirty="0" smtClean="0"/>
              <a:t>Las Vegas</a:t>
            </a:r>
            <a:r>
              <a:rPr lang="zh-CN" altLang="en-US" sz="2000" dirty="0" smtClean="0"/>
              <a:t>算法获得问题的一个解的概率，         </a:t>
            </a:r>
            <a:endParaRPr lang="zh-CN" altLang="en-US" sz="2000" dirty="0" smtClean="0"/>
          </a:p>
          <a:p>
            <a:pPr>
              <a:lnSpc>
                <a:spcPct val="90000"/>
              </a:lnSpc>
              <a:buNone/>
            </a:pPr>
            <a:r>
              <a:rPr lang="zh-CN" altLang="en-US" sz="2000" dirty="0" smtClean="0"/>
              <a:t>       </a:t>
            </a:r>
            <a:r>
              <a:rPr lang="en-US" altLang="zh-CN" sz="2000" dirty="0" smtClean="0"/>
              <a:t>s(x)</a:t>
            </a:r>
            <a:r>
              <a:rPr lang="zh-CN" altLang="en-US" sz="2000" dirty="0" smtClean="0"/>
              <a:t>和</a:t>
            </a:r>
            <a:r>
              <a:rPr lang="en-US" altLang="zh-CN" sz="2000" dirty="0" smtClean="0"/>
              <a:t>e(x)</a:t>
            </a:r>
            <a:r>
              <a:rPr lang="zh-CN" altLang="en-US" sz="2000" dirty="0" smtClean="0"/>
              <a:t>分别是算法对于实例</a:t>
            </a:r>
            <a:r>
              <a:rPr lang="en-US" altLang="zh-CN" sz="2000" dirty="0" smtClean="0"/>
              <a:t>x</a:t>
            </a:r>
            <a:r>
              <a:rPr lang="zh-CN" altLang="en-US" sz="2000" dirty="0" smtClean="0"/>
              <a:t>求解成功和求解失败所需的平均</a:t>
            </a:r>
            <a:endParaRPr lang="zh-CN" altLang="en-US" sz="2000" dirty="0" smtClean="0"/>
          </a:p>
          <a:p>
            <a:pPr>
              <a:lnSpc>
                <a:spcPct val="90000"/>
              </a:lnSpc>
              <a:buNone/>
            </a:pPr>
            <a:r>
              <a:rPr lang="zh-CN" altLang="en-US" sz="2000" dirty="0" smtClean="0"/>
              <a:t>       时间，</a:t>
            </a:r>
            <a:r>
              <a:rPr lang="en-US" altLang="zh-CN" sz="2000" dirty="0" smtClean="0"/>
              <a:t>t(x)</a:t>
            </a:r>
            <a:r>
              <a:rPr lang="zh-CN" altLang="en-US" sz="2000" dirty="0" smtClean="0"/>
              <a:t>是</a:t>
            </a:r>
            <a:r>
              <a:rPr lang="en-US" altLang="zh-CN" sz="2000" dirty="0" smtClean="0"/>
              <a:t>Obstinate</a:t>
            </a:r>
            <a:r>
              <a:rPr lang="zh-CN" altLang="en-US" sz="2000" dirty="0" smtClean="0"/>
              <a:t>找到实例</a:t>
            </a:r>
            <a:r>
              <a:rPr lang="en-US" altLang="zh-CN" sz="2000" dirty="0" smtClean="0"/>
              <a:t>x</a:t>
            </a:r>
            <a:r>
              <a:rPr lang="zh-CN" altLang="en-US" sz="2000" dirty="0" smtClean="0"/>
              <a:t>的一个解所需的平均时间，则</a:t>
            </a:r>
            <a:endParaRPr lang="zh-CN" altLang="en-US" sz="2000" dirty="0" smtClean="0"/>
          </a:p>
          <a:p>
            <a:pPr lvl="1"/>
            <a:endParaRPr lang="en-US" altLang="zh-CN" dirty="0" smtClean="0"/>
          </a:p>
          <a:p>
            <a:pPr lvl="1"/>
            <a:endParaRPr lang="en-US" altLang="zh-CN" dirty="0" smtClean="0"/>
          </a:p>
          <a:p>
            <a:pPr lvl="1"/>
            <a:r>
              <a:rPr lang="zh-CN" altLang="en-US" sz="2400" dirty="0" smtClean="0"/>
              <a:t>正确的</a:t>
            </a:r>
            <a:r>
              <a:rPr lang="en-US" altLang="zh-CN" sz="2400" dirty="0" smtClean="0"/>
              <a:t>Las Vegas</a:t>
            </a:r>
            <a:r>
              <a:rPr lang="zh-CN" altLang="en-US" sz="2400" dirty="0" smtClean="0"/>
              <a:t>算法</a:t>
            </a:r>
            <a:endParaRPr lang="en-US" altLang="zh-CN" sz="2400" dirty="0" smtClean="0"/>
          </a:p>
          <a:p>
            <a:pPr>
              <a:lnSpc>
                <a:spcPct val="90000"/>
              </a:lnSpc>
              <a:buNone/>
            </a:pPr>
            <a:r>
              <a:rPr lang="zh-CN" altLang="en-US" sz="2000" dirty="0" smtClean="0"/>
              <a:t>      如果存在正数</a:t>
            </a:r>
            <a:r>
              <a:rPr lang="zh-CN" altLang="en-US" sz="2000" dirty="0" smtClean="0">
                <a:sym typeface="Symbol" panose="05050102010706020507"/>
              </a:rPr>
              <a:t></a:t>
            </a:r>
            <a:r>
              <a:rPr lang="zh-CN" altLang="en-US" sz="2000" dirty="0" smtClean="0"/>
              <a:t>使得</a:t>
            </a:r>
            <a:r>
              <a:rPr lang="en-US" altLang="zh-CN" sz="2000" dirty="0" smtClean="0"/>
              <a:t>p(x) ≥</a:t>
            </a:r>
            <a:r>
              <a:rPr lang="zh-CN" altLang="en-US" sz="2000" dirty="0" smtClean="0"/>
              <a:t> </a:t>
            </a:r>
            <a:r>
              <a:rPr lang="zh-CN" altLang="en-US" sz="2000" dirty="0" smtClean="0">
                <a:sym typeface="Symbol" panose="05050102010706020507"/>
              </a:rPr>
              <a:t></a:t>
            </a:r>
            <a:r>
              <a:rPr lang="zh-CN" altLang="en-US" sz="2000" dirty="0" smtClean="0"/>
              <a:t>则说该拉斯维加斯算法是正确的。因为经</a:t>
            </a:r>
            <a:endParaRPr lang="en-US" altLang="zh-CN" sz="2000" dirty="0" smtClean="0"/>
          </a:p>
          <a:p>
            <a:pPr>
              <a:lnSpc>
                <a:spcPct val="90000"/>
              </a:lnSpc>
              <a:buNone/>
            </a:pPr>
            <a:r>
              <a:rPr lang="en-US" altLang="zh-CN" sz="2000" dirty="0" smtClean="0"/>
              <a:t>      </a:t>
            </a:r>
            <a:r>
              <a:rPr lang="zh-CN" altLang="en-US" sz="2000" dirty="0" smtClean="0"/>
              <a:t>过</a:t>
            </a:r>
            <a:r>
              <a:rPr lang="en-US" altLang="zh-CN" sz="2000" dirty="0" smtClean="0"/>
              <a:t>k</a:t>
            </a:r>
            <a:r>
              <a:rPr lang="zh-CN" altLang="en-US" sz="2000" dirty="0" smtClean="0"/>
              <a:t>次调用算法后，失败的概率降低为 </a:t>
            </a:r>
            <a:r>
              <a:rPr lang="en-US" altLang="zh-CN" sz="2000" dirty="0" smtClean="0"/>
              <a:t>(1-</a:t>
            </a:r>
            <a:r>
              <a:rPr lang="zh-CN" altLang="en-US" sz="2000" dirty="0" smtClean="0">
                <a:sym typeface="Symbol" panose="05050102010706020507"/>
              </a:rPr>
              <a:t> </a:t>
            </a:r>
            <a:r>
              <a:rPr lang="en-US" altLang="zh-CN" sz="2000" dirty="0" smtClean="0">
                <a:sym typeface="Symbol" panose="05050102010706020507"/>
              </a:rPr>
              <a:t>)</a:t>
            </a:r>
            <a:r>
              <a:rPr lang="en-US" altLang="zh-CN" sz="2000" baseline="30000" dirty="0" smtClean="0">
                <a:sym typeface="Symbol" panose="05050102010706020507"/>
              </a:rPr>
              <a:t>k</a:t>
            </a:r>
            <a:r>
              <a:rPr lang="zh-CN" altLang="en-US" sz="2000" dirty="0" smtClean="0"/>
              <a:t>，当</a:t>
            </a:r>
            <a:r>
              <a:rPr lang="en-US" altLang="zh-CN" sz="2000" dirty="0" smtClean="0"/>
              <a:t>k</a:t>
            </a:r>
            <a:r>
              <a:rPr lang="zh-CN" altLang="en-US" sz="2000" dirty="0" smtClean="0"/>
              <a:t>充分大时，</a:t>
            </a:r>
            <a:r>
              <a:rPr lang="en-US" altLang="zh-CN" sz="2000" dirty="0" smtClean="0"/>
              <a:t> (1-</a:t>
            </a:r>
            <a:r>
              <a:rPr lang="zh-CN" altLang="en-US" sz="2000" dirty="0" smtClean="0">
                <a:sym typeface="Symbol" panose="05050102010706020507"/>
              </a:rPr>
              <a:t> </a:t>
            </a:r>
            <a:r>
              <a:rPr lang="en-US" altLang="zh-CN" sz="2000" dirty="0" smtClean="0">
                <a:sym typeface="Symbol" panose="05050102010706020507"/>
              </a:rPr>
              <a:t>)</a:t>
            </a:r>
            <a:r>
              <a:rPr lang="en-US" altLang="zh-CN" sz="2000" baseline="30000" dirty="0" smtClean="0">
                <a:sym typeface="Symbol" panose="05050102010706020507"/>
              </a:rPr>
              <a:t>k</a:t>
            </a:r>
            <a:r>
              <a:rPr lang="zh-CN" altLang="en-US" sz="2000" dirty="0" smtClean="0"/>
              <a:t> </a:t>
            </a:r>
            <a:endParaRPr lang="en-US" altLang="zh-CN" sz="2000" dirty="0" smtClean="0"/>
          </a:p>
          <a:p>
            <a:pPr>
              <a:lnSpc>
                <a:spcPct val="90000"/>
              </a:lnSpc>
              <a:buNone/>
            </a:pPr>
            <a:r>
              <a:rPr lang="en-US" altLang="zh-CN" sz="2000" dirty="0" smtClean="0"/>
              <a:t>      </a:t>
            </a:r>
            <a:r>
              <a:rPr lang="zh-CN" altLang="en-US" sz="2000" dirty="0" smtClean="0"/>
              <a:t>趋于</a:t>
            </a:r>
            <a:r>
              <a:rPr lang="en-US" altLang="zh-CN" sz="2000" dirty="0" smtClean="0"/>
              <a:t>0</a:t>
            </a:r>
            <a:r>
              <a:rPr lang="zh-CN" altLang="en-US" sz="2000" dirty="0" smtClean="0"/>
              <a:t> ，代码段 </a:t>
            </a:r>
            <a:r>
              <a:rPr lang="en-US" altLang="zh-CN" sz="2000" dirty="0" smtClean="0"/>
              <a:t>while(!LV(</a:t>
            </a:r>
            <a:r>
              <a:rPr lang="en-US" altLang="zh-CN" sz="2000" dirty="0" err="1" smtClean="0"/>
              <a:t>x,y</a:t>
            </a:r>
            <a:r>
              <a:rPr lang="en-US" altLang="zh-CN" sz="2000" dirty="0" smtClean="0"/>
              <a:t>)) </a:t>
            </a:r>
            <a:r>
              <a:rPr lang="zh-CN" altLang="en-US" sz="2000" dirty="0" smtClean="0"/>
              <a:t>出现死循环的概率为</a:t>
            </a:r>
            <a:r>
              <a:rPr lang="en-US" altLang="zh-CN" sz="2000" dirty="0" smtClean="0"/>
              <a:t>0</a:t>
            </a:r>
            <a:r>
              <a:rPr lang="zh-CN" altLang="en-US" sz="2000" dirty="0" smtClean="0"/>
              <a:t>。即是说，只</a:t>
            </a:r>
            <a:endParaRPr lang="en-US" altLang="zh-CN" sz="2000" dirty="0" smtClean="0"/>
          </a:p>
          <a:p>
            <a:pPr>
              <a:lnSpc>
                <a:spcPct val="90000"/>
              </a:lnSpc>
              <a:buNone/>
            </a:pPr>
            <a:r>
              <a:rPr lang="zh-CN" altLang="en-US" sz="2000" dirty="0" smtClean="0"/>
              <a:t>      要有足够的时间运行上述代码，得到问题解的概率为</a:t>
            </a:r>
            <a:r>
              <a:rPr lang="en-US" altLang="zh-CN" sz="2000" dirty="0" smtClean="0"/>
              <a:t>1</a:t>
            </a:r>
            <a:r>
              <a:rPr lang="zh-CN" altLang="en-US" sz="2000" dirty="0" smtClean="0"/>
              <a:t>。</a:t>
            </a:r>
            <a:endParaRPr lang="zh-CN" altLang="en-US" sz="2000" dirty="0" smtClean="0"/>
          </a:p>
          <a:p>
            <a:pPr lvl="1">
              <a:buNone/>
            </a:pPr>
            <a:endParaRPr lang="zh-CN" altLang="en-US" sz="2400" dirty="0" smtClean="0"/>
          </a:p>
        </p:txBody>
      </p:sp>
      <p:graphicFrame>
        <p:nvGraphicFramePr>
          <p:cNvPr id="328706" name="Object 2"/>
          <p:cNvGraphicFramePr>
            <a:graphicFrameLocks noChangeAspect="1"/>
          </p:cNvGraphicFramePr>
          <p:nvPr/>
        </p:nvGraphicFramePr>
        <p:xfrm>
          <a:off x="2714612" y="3000372"/>
          <a:ext cx="3786214" cy="1143008"/>
        </p:xfrm>
        <a:graphic>
          <a:graphicData uri="http://schemas.openxmlformats.org/presentationml/2006/ole">
            <mc:AlternateContent xmlns:mc="http://schemas.openxmlformats.org/markup-compatibility/2006">
              <mc:Choice xmlns:v="urn:schemas-microsoft-com:vml" Requires="v">
                <p:oleObj spid="_x0000_s8193" name="Equation" r:id="rId1" imgW="58216800" imgH="16459200" progId="">
                  <p:embed/>
                </p:oleObj>
              </mc:Choice>
              <mc:Fallback>
                <p:oleObj name="Equation" r:id="rId1" imgW="58216800" imgH="16459200" progId="">
                  <p:embed/>
                  <p:pic>
                    <p:nvPicPr>
                      <p:cNvPr id="0" name="图片 8192"/>
                      <p:cNvPicPr>
                        <a:picLocks noChangeAspect="1"/>
                      </p:cNvPicPr>
                      <p:nvPr/>
                    </p:nvPicPr>
                    <p:blipFill>
                      <a:blip r:embed="rId2"/>
                      <a:stretch>
                        <a:fillRect/>
                      </a:stretch>
                    </p:blipFill>
                    <p:spPr>
                      <a:xfrm>
                        <a:off x="2714612" y="3000372"/>
                        <a:ext cx="3786214" cy="1143008"/>
                      </a:xfrm>
                      <a:prstGeom prst="rect">
                        <a:avLst/>
                      </a:prstGeom>
                      <a:noFill/>
                      <a:ln w="9525">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800" dirty="0" smtClean="0">
                <a:solidFill>
                  <a:schemeClr val="tx2"/>
                </a:solidFill>
              </a:rPr>
              <a:t>n</a:t>
            </a:r>
            <a:r>
              <a:rPr lang="zh-CN" altLang="en-US" sz="2800" dirty="0" smtClean="0">
                <a:solidFill>
                  <a:schemeClr val="tx2"/>
                </a:solidFill>
              </a:rPr>
              <a:t>皇后问题</a:t>
            </a:r>
            <a:endParaRPr lang="zh-CN" altLang="en-US" sz="2800" dirty="0" smtClean="0">
              <a:solidFill>
                <a:schemeClr val="tx2"/>
              </a:solidFill>
            </a:endParaRPr>
          </a:p>
          <a:p>
            <a:pPr lvl="2"/>
            <a:r>
              <a:rPr lang="zh-CN" altLang="en-US" sz="2000" dirty="0" smtClean="0"/>
              <a:t>用回溯法解</a:t>
            </a:r>
            <a:r>
              <a:rPr lang="en-US" altLang="zh-CN" sz="2000" dirty="0" smtClean="0"/>
              <a:t>n</a:t>
            </a:r>
            <a:r>
              <a:rPr lang="zh-CN" altLang="en-US" sz="2000" dirty="0" smtClean="0"/>
              <a:t>皇后问题，实际上是系统地搜索整个解空间。它的每个解，每一个皇后的位置无任何规律。搜素也就难以使用优先队列、价值函数剪枝等来减少搜索点。</a:t>
            </a:r>
            <a:endParaRPr lang="en-US" altLang="zh-CN" sz="2000" dirty="0" smtClean="0"/>
          </a:p>
          <a:p>
            <a:pPr lvl="2"/>
            <a:r>
              <a:rPr lang="zh-CN" altLang="en-US" sz="2000" dirty="0" smtClean="0"/>
              <a:t>这些特征，使用随机算法可以设计出高效算法。</a:t>
            </a:r>
            <a:endParaRPr lang="en-US" altLang="zh-CN" sz="2000" dirty="0" smtClean="0"/>
          </a:p>
          <a:p>
            <a:pPr lvl="2"/>
            <a:r>
              <a:rPr lang="zh-CN" altLang="en-US" sz="2000" dirty="0" smtClean="0"/>
              <a:t>在棋盘上相继的各行中随机地放置皇后，并使新放置的皇后与已经放置的皇后互不攻击，直至 </a:t>
            </a:r>
            <a:r>
              <a:rPr lang="en-US" altLang="zh-CN" sz="2000" dirty="0" smtClean="0"/>
              <a:t>n </a:t>
            </a:r>
            <a:r>
              <a:rPr lang="zh-CN" altLang="en-US" sz="2000" dirty="0" smtClean="0"/>
              <a:t>个皇后被相容地放好，或者没有下一个皇后可放的位置时为止。</a:t>
            </a:r>
            <a:endParaRPr lang="en-US" altLang="zh-CN" sz="2000" dirty="0" smtClean="0"/>
          </a:p>
          <a:p>
            <a:pPr lvl="2"/>
            <a:r>
              <a:rPr lang="zh-CN" altLang="en-US" sz="2000" dirty="0" smtClean="0"/>
              <a:t>显然这样设计出的算法不一定能找到解。但可通过多次调用找到解。</a:t>
            </a:r>
            <a:endParaRPr lang="zh-CN" altLang="en-US" sz="2000" dirty="0" smtClean="0"/>
          </a:p>
          <a:p>
            <a:pPr lvl="2">
              <a:buNone/>
            </a:pP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pPr lvl="2"/>
            <a:r>
              <a:rPr lang="en-US" altLang="zh-CN" sz="2000" dirty="0" smtClean="0"/>
              <a:t>class Queen {</a:t>
            </a:r>
            <a:endParaRPr lang="en-US" altLang="zh-CN" sz="2000" dirty="0" smtClean="0"/>
          </a:p>
          <a:p>
            <a:pPr lvl="2">
              <a:buNone/>
            </a:pPr>
            <a:r>
              <a:rPr lang="en-US" altLang="zh-CN" sz="2000" dirty="0" smtClean="0"/>
              <a:t>       friend void </a:t>
            </a:r>
            <a:r>
              <a:rPr lang="en-US" altLang="zh-CN" sz="2000" dirty="0" err="1" smtClean="0"/>
              <a:t>nQueen</a:t>
            </a:r>
            <a:r>
              <a:rPr lang="en-US" altLang="zh-CN" sz="2000" dirty="0" smtClean="0"/>
              <a:t>(</a:t>
            </a:r>
            <a:r>
              <a:rPr lang="en-US" altLang="zh-CN" sz="2000" dirty="0" err="1" smtClean="0"/>
              <a:t>int</a:t>
            </a:r>
            <a:r>
              <a:rPr lang="en-US" altLang="zh-CN" sz="2000" dirty="0" smtClean="0"/>
              <a:t>);</a:t>
            </a:r>
            <a:endParaRPr lang="en-US" altLang="zh-CN" sz="2000" dirty="0" smtClean="0"/>
          </a:p>
          <a:p>
            <a:pPr lvl="2">
              <a:buNone/>
            </a:pPr>
            <a:r>
              <a:rPr lang="en-US" altLang="zh-CN" sz="2000" dirty="0" smtClean="0"/>
              <a:t>        private:</a:t>
            </a:r>
            <a:endParaRPr lang="en-US" altLang="zh-CN" sz="2000" dirty="0" smtClean="0"/>
          </a:p>
          <a:p>
            <a:pPr lvl="2">
              <a:buNone/>
            </a:pPr>
            <a:r>
              <a:rPr lang="en-US" altLang="zh-CN" sz="2000" dirty="0" smtClean="0"/>
              <a:t>        </a:t>
            </a:r>
            <a:r>
              <a:rPr lang="en-US" altLang="zh-CN" sz="2000" dirty="0" err="1" smtClean="0"/>
              <a:t>bool</a:t>
            </a:r>
            <a:r>
              <a:rPr lang="en-US" altLang="zh-CN" sz="2000" dirty="0" smtClean="0"/>
              <a:t> Place(</a:t>
            </a:r>
            <a:r>
              <a:rPr lang="en-US" altLang="zh-CN" sz="2000" dirty="0" err="1" smtClean="0"/>
              <a:t>int</a:t>
            </a:r>
            <a:r>
              <a:rPr lang="en-US" altLang="zh-CN" sz="2000" dirty="0" smtClean="0"/>
              <a:t> k );  //</a:t>
            </a:r>
            <a:r>
              <a:rPr lang="zh-CN" altLang="en-US" sz="2000" dirty="0" smtClean="0"/>
              <a:t>测试皇后 </a:t>
            </a:r>
            <a:r>
              <a:rPr lang="en-US" altLang="zh-CN" sz="2000" dirty="0" smtClean="0"/>
              <a:t>k </a:t>
            </a:r>
            <a:r>
              <a:rPr lang="zh-CN" altLang="en-US" sz="2000" dirty="0" smtClean="0"/>
              <a:t>置于第</a:t>
            </a:r>
            <a:r>
              <a:rPr lang="en-US" altLang="zh-CN" sz="2000" dirty="0" smtClean="0"/>
              <a:t>x[k]</a:t>
            </a:r>
            <a:r>
              <a:rPr lang="zh-CN" altLang="en-US" sz="2000" dirty="0" smtClean="0"/>
              <a:t>列的合法性</a:t>
            </a:r>
            <a:endParaRPr lang="zh-CN" altLang="en-US" sz="2000" dirty="0" smtClean="0"/>
          </a:p>
          <a:p>
            <a:pPr lvl="2">
              <a:buNone/>
            </a:pPr>
            <a:r>
              <a:rPr lang="en-US" altLang="zh-CN" sz="2000" dirty="0" smtClean="0"/>
              <a:t>        </a:t>
            </a:r>
            <a:r>
              <a:rPr lang="en-US" altLang="zh-CN" sz="2000" dirty="0" err="1" smtClean="0"/>
              <a:t>bool</a:t>
            </a:r>
            <a:r>
              <a:rPr lang="en-US" altLang="zh-CN" sz="2000" dirty="0" smtClean="0"/>
              <a:t> </a:t>
            </a:r>
            <a:r>
              <a:rPr lang="en-US" altLang="zh-CN" sz="2000" dirty="0" err="1" smtClean="0"/>
              <a:t>QueenLV</a:t>
            </a:r>
            <a:r>
              <a:rPr lang="en-US" altLang="zh-CN" sz="2000" dirty="0" smtClean="0"/>
              <a:t>(void);  //</a:t>
            </a:r>
            <a:r>
              <a:rPr lang="zh-CN" altLang="en-US" sz="2000" dirty="0" smtClean="0"/>
              <a:t>随机放置 </a:t>
            </a:r>
            <a:r>
              <a:rPr lang="en-US" altLang="zh-CN" sz="2000" dirty="0" smtClean="0"/>
              <a:t>n </a:t>
            </a:r>
            <a:r>
              <a:rPr lang="zh-CN" altLang="en-US" sz="2000" dirty="0" smtClean="0"/>
              <a:t>个皇后的 </a:t>
            </a:r>
            <a:r>
              <a:rPr lang="en-US" altLang="zh-CN" sz="2000" dirty="0" smtClean="0"/>
              <a:t>Las Vegas </a:t>
            </a:r>
            <a:r>
              <a:rPr lang="zh-CN" altLang="en-US" sz="2000" dirty="0" smtClean="0"/>
              <a:t>算法</a:t>
            </a:r>
            <a:endParaRPr lang="zh-CN" altLang="en-US" sz="2000" dirty="0" smtClean="0"/>
          </a:p>
          <a:p>
            <a:pPr lvl="2">
              <a:buNone/>
            </a:pPr>
            <a:r>
              <a:rPr lang="en-US" altLang="zh-CN" sz="2000" dirty="0" smtClean="0"/>
              <a:t>        </a:t>
            </a:r>
            <a:r>
              <a:rPr lang="en-US" altLang="zh-CN" sz="2000" dirty="0" err="1" smtClean="0"/>
              <a:t>int</a:t>
            </a:r>
            <a:r>
              <a:rPr lang="en-US" altLang="zh-CN" sz="2000" dirty="0" smtClean="0"/>
              <a:t> n , * x ;   //</a:t>
            </a:r>
            <a:r>
              <a:rPr lang="zh-CN" altLang="en-US" sz="2000" dirty="0" smtClean="0"/>
              <a:t>皇后个数与解向量</a:t>
            </a:r>
            <a:endParaRPr lang="zh-CN" altLang="en-US" sz="2000" dirty="0" smtClean="0"/>
          </a:p>
          <a:p>
            <a:pPr lvl="2">
              <a:buNone/>
            </a:pPr>
            <a:r>
              <a:rPr lang="en-US" altLang="zh-CN" sz="2000" dirty="0" smtClean="0"/>
              <a:t>       }</a:t>
            </a:r>
            <a:endParaRPr lang="en-US" altLang="zh-CN" sz="2000" dirty="0" smtClean="0"/>
          </a:p>
          <a:p>
            <a:pPr lvl="2"/>
            <a:r>
              <a:rPr lang="en-US" altLang="zh-CN" sz="2000" dirty="0" err="1" smtClean="0"/>
              <a:t>bool</a:t>
            </a:r>
            <a:r>
              <a:rPr lang="en-US" altLang="zh-CN" sz="2000" dirty="0" smtClean="0"/>
              <a:t> Queen : : Place( </a:t>
            </a:r>
            <a:r>
              <a:rPr lang="en-US" altLang="zh-CN" sz="2000" dirty="0" err="1" smtClean="0"/>
              <a:t>int</a:t>
            </a:r>
            <a:r>
              <a:rPr lang="en-US" altLang="zh-CN" sz="2000" dirty="0" smtClean="0"/>
              <a:t> k ){</a:t>
            </a:r>
            <a:endParaRPr lang="en-US" altLang="zh-CN" sz="2000" dirty="0" smtClean="0"/>
          </a:p>
          <a:p>
            <a:pPr lvl="2">
              <a:buNone/>
            </a:pPr>
            <a:r>
              <a:rPr lang="en-US" altLang="zh-CN" sz="2000" dirty="0" smtClean="0"/>
              <a:t>       for ( </a:t>
            </a:r>
            <a:r>
              <a:rPr lang="en-US" altLang="zh-CN" sz="2000" dirty="0" err="1" smtClean="0"/>
              <a:t>int</a:t>
            </a:r>
            <a:r>
              <a:rPr lang="en-US" altLang="zh-CN" sz="2000" dirty="0" smtClean="0"/>
              <a:t> j = 1 ; j &lt; k ; j + + )</a:t>
            </a:r>
            <a:endParaRPr lang="en-US" altLang="zh-CN" sz="2000" dirty="0" smtClean="0"/>
          </a:p>
          <a:p>
            <a:pPr lvl="2">
              <a:buNone/>
            </a:pPr>
            <a:r>
              <a:rPr lang="en-US" altLang="zh-CN" sz="2000" dirty="0" smtClean="0"/>
              <a:t>          if (( abs(k-j) = = abs(x[j] – x[k] )) | | (x[j] = = x[k] ))  </a:t>
            </a:r>
            <a:endParaRPr lang="en-US" altLang="zh-CN" sz="2000" dirty="0" smtClean="0"/>
          </a:p>
          <a:p>
            <a:pPr lvl="2">
              <a:buNone/>
            </a:pPr>
            <a:r>
              <a:rPr lang="en-US" altLang="zh-CN" sz="2000" dirty="0" smtClean="0"/>
              <a:t>               return false ;</a:t>
            </a:r>
            <a:endParaRPr lang="en-US" altLang="zh-CN" sz="2000" dirty="0" smtClean="0"/>
          </a:p>
          <a:p>
            <a:pPr lvl="2">
              <a:buNone/>
            </a:pPr>
            <a:r>
              <a:rPr lang="en-US" altLang="zh-CN" sz="2000" dirty="0" smtClean="0"/>
              <a:t>       return true ;</a:t>
            </a:r>
            <a:endParaRPr lang="en-US" altLang="zh-CN" sz="2000" dirty="0" smtClean="0"/>
          </a:p>
          <a:p>
            <a:pPr lvl="2">
              <a:buNone/>
            </a:pPr>
            <a:r>
              <a:rPr lang="en-US" altLang="zh-CN" sz="2000" dirty="0" smtClean="0"/>
              <a:t>     }</a:t>
            </a:r>
            <a:endParaRPr lang="en-US" altLang="zh-CN" sz="20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en-US" sz="2000" dirty="0" err="1" smtClean="0"/>
              <a:t>bool</a:t>
            </a:r>
            <a:r>
              <a:rPr lang="en-US" sz="2000" dirty="0" smtClean="0"/>
              <a:t> Queen::</a:t>
            </a:r>
            <a:r>
              <a:rPr lang="en-US" sz="2000" dirty="0" err="1" smtClean="0"/>
              <a:t>QueensLV</a:t>
            </a:r>
            <a:r>
              <a:rPr lang="en-US" sz="2000" dirty="0" smtClean="0"/>
              <a:t>(</a:t>
            </a:r>
            <a:r>
              <a:rPr lang="en-US" sz="2000" dirty="0" err="1" smtClean="0"/>
              <a:t>int</a:t>
            </a:r>
            <a:r>
              <a:rPr lang="en-US" sz="2000" dirty="0" smtClean="0"/>
              <a:t> n){ // </a:t>
            </a:r>
            <a:r>
              <a:rPr lang="zh-CN" altLang="en-US" sz="2000" dirty="0" smtClean="0"/>
              <a:t>随机放置</a:t>
            </a:r>
            <a:r>
              <a:rPr lang="en-US" sz="2000" dirty="0" smtClean="0"/>
              <a:t>n</a:t>
            </a:r>
            <a:r>
              <a:rPr lang="zh-CN" altLang="en-US" sz="2000" dirty="0" smtClean="0"/>
              <a:t>个皇后的拉斯维加斯算法</a:t>
            </a:r>
            <a:br>
              <a:rPr lang="zh-CN" altLang="en-US" sz="2000" dirty="0" smtClean="0"/>
            </a:br>
            <a:r>
              <a:rPr lang="zh-CN" altLang="en-US" sz="2000" dirty="0" smtClean="0"/>
              <a:t> </a:t>
            </a:r>
            <a:r>
              <a:rPr lang="en-US" sz="2000" dirty="0" err="1" smtClean="0"/>
              <a:t>RandomNumber</a:t>
            </a:r>
            <a:r>
              <a:rPr lang="en-US" sz="2000" dirty="0" smtClean="0"/>
              <a:t> </a:t>
            </a:r>
            <a:r>
              <a:rPr lang="en-US" sz="2000" dirty="0" err="1" smtClean="0"/>
              <a:t>rnd</a:t>
            </a:r>
            <a:r>
              <a:rPr lang="en-US" sz="2000" dirty="0" smtClean="0"/>
              <a:t>; </a:t>
            </a:r>
            <a:br>
              <a:rPr lang="zh-CN" altLang="en-US" sz="2000" dirty="0" smtClean="0"/>
            </a:br>
            <a:r>
              <a:rPr lang="zh-CN" altLang="en-US" sz="2000" dirty="0" smtClean="0"/>
              <a:t> </a:t>
            </a:r>
            <a:r>
              <a:rPr lang="en-US" sz="2000" dirty="0" err="1" smtClean="0"/>
              <a:t>int</a:t>
            </a:r>
            <a:r>
              <a:rPr lang="en-US" sz="2000" dirty="0" smtClean="0"/>
              <a:t> k = 1; </a:t>
            </a:r>
            <a:r>
              <a:rPr lang="en-US" sz="2000" dirty="0" err="1" smtClean="0"/>
              <a:t>int</a:t>
            </a:r>
            <a:r>
              <a:rPr lang="en-US" sz="2000" dirty="0" smtClean="0"/>
              <a:t> count = 1; // k</a:t>
            </a:r>
            <a:r>
              <a:rPr lang="zh-CN" altLang="en-US" sz="2000" dirty="0" smtClean="0"/>
              <a:t>下一个皇后</a:t>
            </a:r>
            <a:r>
              <a:rPr lang="en-US" altLang="zh-CN" sz="2000" dirty="0" smtClean="0"/>
              <a:t>; count:</a:t>
            </a:r>
            <a:r>
              <a:rPr lang="zh-CN" altLang="en-US" sz="2000" dirty="0" smtClean="0"/>
              <a:t>合适位置个数</a:t>
            </a:r>
            <a:br>
              <a:rPr lang="zh-CN" altLang="en-US" sz="2000" dirty="0" smtClean="0"/>
            </a:br>
            <a:r>
              <a:rPr lang="zh-CN" altLang="en-US" sz="2000" dirty="0" smtClean="0"/>
              <a:t> </a:t>
            </a:r>
            <a:r>
              <a:rPr lang="en-US" sz="2000" dirty="0" smtClean="0"/>
              <a:t>while((k &lt;= n) &amp;&amp; (count &gt; 0)){</a:t>
            </a:r>
            <a:br>
              <a:rPr lang="en-US" sz="2000" dirty="0" smtClean="0"/>
            </a:br>
            <a:r>
              <a:rPr lang="en-US" sz="2000" dirty="0" smtClean="0"/>
              <a:t>  count = 0;</a:t>
            </a:r>
            <a:br>
              <a:rPr lang="en-US" sz="2000" dirty="0" smtClean="0"/>
            </a:br>
            <a:r>
              <a:rPr lang="en-US" sz="2000" dirty="0" smtClean="0"/>
              <a:t>  for(</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&lt;=n; ++</a:t>
            </a:r>
            <a:r>
              <a:rPr lang="en-US" sz="2000" dirty="0" err="1" smtClean="0"/>
              <a:t>i</a:t>
            </a:r>
            <a:r>
              <a:rPr lang="en-US" sz="2000" dirty="0" smtClean="0"/>
              <a:t>){      // </a:t>
            </a:r>
            <a:r>
              <a:rPr lang="zh-CN" altLang="en-US" sz="2000" dirty="0" smtClean="0"/>
              <a:t>皇后</a:t>
            </a:r>
            <a:r>
              <a:rPr lang="en-US" altLang="zh-CN" sz="2000" dirty="0" smtClean="0"/>
              <a:t>k</a:t>
            </a:r>
            <a:r>
              <a:rPr lang="zh-CN" altLang="en-US" sz="2000" dirty="0" smtClean="0"/>
              <a:t>可以放置的位置放</a:t>
            </a:r>
            <a:r>
              <a:rPr lang="en-US" altLang="zh-CN" sz="2000" dirty="0" smtClean="0"/>
              <a:t>y</a:t>
            </a:r>
            <a:r>
              <a:rPr lang="zh-CN" altLang="en-US" sz="2000" dirty="0" smtClean="0"/>
              <a:t>，计算个数</a:t>
            </a:r>
            <a:br>
              <a:rPr lang="en-US" sz="2000" dirty="0" smtClean="0"/>
            </a:br>
            <a:r>
              <a:rPr lang="en-US" sz="2000" dirty="0" smtClean="0"/>
              <a:t>   x[k] = </a:t>
            </a:r>
            <a:r>
              <a:rPr lang="en-US" sz="2000" dirty="0" err="1" smtClean="0"/>
              <a:t>i</a:t>
            </a:r>
            <a:r>
              <a:rPr lang="en-US" sz="2000" dirty="0" smtClean="0"/>
              <a:t>;                             //</a:t>
            </a:r>
            <a:r>
              <a:rPr lang="zh-CN" altLang="en-US" sz="2000" dirty="0" smtClean="0"/>
              <a:t>放</a:t>
            </a:r>
            <a:r>
              <a:rPr lang="en-US" altLang="zh-CN" sz="2000" dirty="0" smtClean="0"/>
              <a:t>count</a:t>
            </a:r>
            <a:br>
              <a:rPr lang="en-US" sz="2000" dirty="0" smtClean="0"/>
            </a:br>
            <a:r>
              <a:rPr lang="en-US" sz="2000" dirty="0" smtClean="0"/>
              <a:t>   if(Place(k))</a:t>
            </a:r>
            <a:br>
              <a:rPr lang="en-US" sz="2000" dirty="0" smtClean="0"/>
            </a:br>
            <a:r>
              <a:rPr lang="en-US" sz="2000" dirty="0" smtClean="0"/>
              <a:t>    y[count++] = </a:t>
            </a:r>
            <a:r>
              <a:rPr lang="en-US" sz="2000" dirty="0" err="1" smtClean="0"/>
              <a:t>i</a:t>
            </a:r>
            <a:r>
              <a:rPr lang="en-US" sz="2000" dirty="0" smtClean="0"/>
              <a:t>;</a:t>
            </a:r>
            <a:br>
              <a:rPr lang="en-US" sz="2000" dirty="0" smtClean="0"/>
            </a:br>
            <a:r>
              <a:rPr lang="en-US" sz="2000" dirty="0" smtClean="0"/>
              <a:t>  }</a:t>
            </a:r>
            <a:br>
              <a:rPr lang="en-US" sz="2000" dirty="0" smtClean="0"/>
            </a:br>
            <a:r>
              <a:rPr lang="en-US" sz="2000" dirty="0" smtClean="0"/>
              <a:t> if(count &gt; 0)                                  // </a:t>
            </a:r>
            <a:r>
              <a:rPr lang="zh-CN" altLang="en-US" sz="2000" dirty="0" smtClean="0"/>
              <a:t>皇后</a:t>
            </a:r>
            <a:r>
              <a:rPr lang="en-US" sz="2000" dirty="0" smtClean="0"/>
              <a:t> k</a:t>
            </a:r>
            <a:r>
              <a:rPr lang="zh-CN" altLang="en-US" sz="2000" dirty="0" smtClean="0"/>
              <a:t>有可放位置</a:t>
            </a:r>
            <a:br>
              <a:rPr lang="en-US" sz="2000" dirty="0" smtClean="0"/>
            </a:br>
            <a:r>
              <a:rPr lang="en-US" sz="2000" dirty="0" smtClean="0"/>
              <a:t>  x[k++] = y[</a:t>
            </a:r>
            <a:r>
              <a:rPr lang="en-US" sz="2000" dirty="0" err="1" smtClean="0"/>
              <a:t>rnd.Random</a:t>
            </a:r>
            <a:r>
              <a:rPr lang="en-US" sz="2000" dirty="0" smtClean="0"/>
              <a:t>(count)];  // </a:t>
            </a:r>
            <a:r>
              <a:rPr lang="zh-CN" altLang="en-US" sz="2000" dirty="0" smtClean="0"/>
              <a:t>随机选一个可放位置</a:t>
            </a:r>
            <a:br>
              <a:rPr lang="zh-CN" altLang="en-US" sz="2000" dirty="0" smtClean="0"/>
            </a:br>
            <a:r>
              <a:rPr lang="zh-CN" altLang="en-US" sz="2000" dirty="0" smtClean="0"/>
              <a:t> </a:t>
            </a:r>
            <a:r>
              <a:rPr lang="en-US" altLang="zh-CN" sz="2000" dirty="0" smtClean="0"/>
              <a:t>}</a:t>
            </a:r>
            <a:br>
              <a:rPr lang="en-US" altLang="zh-CN" sz="2000" dirty="0" smtClean="0"/>
            </a:br>
            <a:r>
              <a:rPr lang="en-US" altLang="zh-CN" sz="2000" dirty="0" smtClean="0"/>
              <a:t> </a:t>
            </a:r>
            <a:r>
              <a:rPr lang="en-US" sz="2000" dirty="0" smtClean="0"/>
              <a:t>return (count &gt; 0); // count &gt; 0</a:t>
            </a:r>
            <a:r>
              <a:rPr lang="zh-CN" altLang="en-US" sz="2000" dirty="0" smtClean="0"/>
              <a:t>表示放置位置成功</a:t>
            </a:r>
            <a:br>
              <a:rPr lang="zh-CN" altLang="en-US" sz="2000" dirty="0" smtClean="0"/>
            </a:br>
            <a:r>
              <a:rPr lang="en-US" altLang="zh-CN" sz="2000" dirty="0" smtClean="0"/>
              <a:t>}</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en-US" altLang="zh-CN" sz="2000" dirty="0" smtClean="0"/>
              <a:t>void </a:t>
            </a:r>
            <a:r>
              <a:rPr lang="en-US" altLang="zh-CN" sz="2000" dirty="0" err="1" smtClean="0"/>
              <a:t>nQueen</a:t>
            </a:r>
            <a:r>
              <a:rPr lang="en-US" altLang="zh-CN" sz="2000" dirty="0" smtClean="0"/>
              <a:t>( </a:t>
            </a:r>
            <a:r>
              <a:rPr lang="en-US" altLang="zh-CN" sz="2000" dirty="0" err="1" smtClean="0"/>
              <a:t>int</a:t>
            </a:r>
            <a:r>
              <a:rPr lang="en-US" altLang="zh-CN" sz="2000" dirty="0" smtClean="0"/>
              <a:t> n ){ // </a:t>
            </a:r>
            <a:r>
              <a:rPr lang="zh-CN" altLang="en-US" sz="2000" dirty="0" smtClean="0"/>
              <a:t>解 </a:t>
            </a:r>
            <a:r>
              <a:rPr lang="en-US" altLang="zh-CN" sz="2000" dirty="0" smtClean="0"/>
              <a:t>n </a:t>
            </a:r>
            <a:r>
              <a:rPr lang="zh-CN" altLang="en-US" sz="2000" dirty="0" smtClean="0"/>
              <a:t>皇后问题的 </a:t>
            </a:r>
            <a:r>
              <a:rPr lang="en-US" altLang="zh-CN" sz="2000" dirty="0" smtClean="0"/>
              <a:t>Las Vegas </a:t>
            </a:r>
            <a:r>
              <a:rPr lang="zh-CN" altLang="en-US" sz="2000" dirty="0" smtClean="0"/>
              <a:t>算法</a:t>
            </a:r>
            <a:endParaRPr lang="zh-CN" altLang="en-US" sz="2000" dirty="0" smtClean="0"/>
          </a:p>
          <a:p>
            <a:pPr>
              <a:buNone/>
            </a:pPr>
            <a:r>
              <a:rPr lang="zh-CN" altLang="en-US" sz="2000" dirty="0" smtClean="0"/>
              <a:t>      </a:t>
            </a:r>
            <a:r>
              <a:rPr lang="en-US" altLang="zh-CN" sz="2000" dirty="0" smtClean="0"/>
              <a:t>Queen  X;     X . n = n;</a:t>
            </a:r>
            <a:endParaRPr lang="en-US" altLang="zh-CN" sz="2000" dirty="0" smtClean="0"/>
          </a:p>
          <a:p>
            <a:pPr>
              <a:buNone/>
            </a:pPr>
            <a:r>
              <a:rPr lang="en-US" altLang="zh-CN" sz="2000" dirty="0" smtClean="0"/>
              <a:t>      </a:t>
            </a:r>
            <a:r>
              <a:rPr lang="en-US" altLang="zh-CN" sz="2000" dirty="0" err="1" smtClean="0"/>
              <a:t>int</a:t>
            </a:r>
            <a:r>
              <a:rPr lang="en-US" altLang="zh-CN" sz="2000" dirty="0" smtClean="0"/>
              <a:t> *p = new </a:t>
            </a:r>
            <a:r>
              <a:rPr lang="en-US" altLang="zh-CN" sz="2000" dirty="0" err="1" smtClean="0"/>
              <a:t>int</a:t>
            </a:r>
            <a:r>
              <a:rPr lang="en-US" altLang="zh-CN" sz="2000" dirty="0" smtClean="0"/>
              <a:t> [n+1] ;</a:t>
            </a:r>
            <a:endParaRPr lang="en-US" altLang="zh-CN" sz="2000" dirty="0" smtClean="0"/>
          </a:p>
          <a:p>
            <a:pPr>
              <a:buNone/>
            </a:pPr>
            <a:r>
              <a:rPr lang="en-US" altLang="zh-CN" sz="2000" dirty="0" smtClean="0"/>
              <a:t>      for ( </a:t>
            </a:r>
            <a:r>
              <a:rPr lang="en-US" altLang="zh-CN" sz="2000" dirty="0" err="1" smtClean="0"/>
              <a:t>int</a:t>
            </a:r>
            <a:r>
              <a:rPr lang="en-US" altLang="zh-CN" sz="2000" dirty="0" smtClean="0"/>
              <a:t> </a:t>
            </a:r>
            <a:r>
              <a:rPr lang="en-US" altLang="zh-CN" sz="2000" dirty="0" err="1" smtClean="0"/>
              <a:t>i</a:t>
            </a:r>
            <a:r>
              <a:rPr lang="en-US" altLang="zh-CN" sz="2000" dirty="0" smtClean="0"/>
              <a:t> = 0 ; </a:t>
            </a:r>
            <a:r>
              <a:rPr lang="en-US" altLang="zh-CN" sz="2000" dirty="0" err="1" smtClean="0"/>
              <a:t>i</a:t>
            </a:r>
            <a:r>
              <a:rPr lang="en-US" altLang="zh-CN" sz="2000" dirty="0" smtClean="0"/>
              <a:t> &lt;= n ; </a:t>
            </a:r>
            <a:r>
              <a:rPr lang="en-US" altLang="zh-CN" sz="2000" dirty="0" err="1" smtClean="0"/>
              <a:t>i</a:t>
            </a:r>
            <a:r>
              <a:rPr lang="en-US" altLang="zh-CN" sz="2000" dirty="0" smtClean="0"/>
              <a:t> + + )</a:t>
            </a:r>
            <a:endParaRPr lang="en-US" altLang="zh-CN" sz="2000" dirty="0" smtClean="0"/>
          </a:p>
          <a:p>
            <a:pPr>
              <a:buNone/>
            </a:pPr>
            <a:r>
              <a:rPr lang="en-US" altLang="zh-CN" sz="2000" dirty="0" smtClean="0"/>
              <a:t>        p[</a:t>
            </a:r>
            <a:r>
              <a:rPr lang="en-US" altLang="zh-CN" sz="2000" dirty="0" err="1" smtClean="0"/>
              <a:t>i</a:t>
            </a:r>
            <a:r>
              <a:rPr lang="en-US" altLang="zh-CN" sz="2000" dirty="0" smtClean="0"/>
              <a:t>] = 0;</a:t>
            </a:r>
            <a:endParaRPr lang="en-US" altLang="zh-CN" sz="2000" dirty="0" smtClean="0"/>
          </a:p>
          <a:p>
            <a:pPr>
              <a:buNone/>
            </a:pPr>
            <a:r>
              <a:rPr lang="en-US" altLang="zh-CN" sz="2000" dirty="0" smtClean="0"/>
              <a:t>      X . x = p;</a:t>
            </a:r>
            <a:endParaRPr lang="en-US" altLang="zh-CN" sz="2000" dirty="0" smtClean="0"/>
          </a:p>
          <a:p>
            <a:pPr>
              <a:buNone/>
            </a:pPr>
            <a:r>
              <a:rPr lang="en-US" altLang="zh-CN" sz="2000" dirty="0" smtClean="0"/>
              <a:t>      //</a:t>
            </a:r>
            <a:r>
              <a:rPr lang="zh-CN" altLang="en-US" sz="2000" dirty="0" smtClean="0"/>
              <a:t>反复调用放置 </a:t>
            </a:r>
            <a:r>
              <a:rPr lang="en-US" altLang="zh-CN" sz="2000" dirty="0" smtClean="0"/>
              <a:t>n </a:t>
            </a:r>
            <a:r>
              <a:rPr lang="zh-CN" altLang="en-US" sz="2000" dirty="0" smtClean="0"/>
              <a:t>皇后的 </a:t>
            </a:r>
            <a:r>
              <a:rPr lang="en-US" altLang="zh-CN" sz="2000" dirty="0" smtClean="0"/>
              <a:t>Las Vegas </a:t>
            </a:r>
            <a:r>
              <a:rPr lang="zh-CN" altLang="en-US" sz="2000" dirty="0" smtClean="0"/>
              <a:t>算法，直至放置成功</a:t>
            </a:r>
            <a:endParaRPr lang="en-US" altLang="zh-CN" sz="2000" dirty="0" smtClean="0"/>
          </a:p>
          <a:p>
            <a:pPr>
              <a:buNone/>
            </a:pPr>
            <a:r>
              <a:rPr lang="en-US" altLang="zh-CN" sz="2000" dirty="0" smtClean="0"/>
              <a:t>      while ( ! X . </a:t>
            </a:r>
            <a:r>
              <a:rPr lang="en-US" altLang="zh-CN" sz="2000" dirty="0" err="1" smtClean="0"/>
              <a:t>QueensLV</a:t>
            </a:r>
            <a:r>
              <a:rPr lang="en-US" altLang="zh-CN" sz="2000" dirty="0" smtClean="0"/>
              <a:t>( ) );  </a:t>
            </a:r>
            <a:endParaRPr lang="zh-CN" altLang="en-US" sz="2000" dirty="0" smtClean="0"/>
          </a:p>
          <a:p>
            <a:pPr>
              <a:buNone/>
            </a:pPr>
            <a:r>
              <a:rPr lang="en-US" altLang="zh-CN" sz="2000" dirty="0" smtClean="0"/>
              <a:t>      for ( </a:t>
            </a:r>
            <a:r>
              <a:rPr lang="en-US" altLang="zh-CN" sz="2000" dirty="0" err="1" smtClean="0"/>
              <a:t>int</a:t>
            </a:r>
            <a:r>
              <a:rPr lang="en-US" altLang="zh-CN" sz="2000" dirty="0" smtClean="0"/>
              <a:t> </a:t>
            </a:r>
            <a:r>
              <a:rPr lang="en-US" altLang="zh-CN" sz="2000" dirty="0" err="1" smtClean="0"/>
              <a:t>i</a:t>
            </a:r>
            <a:r>
              <a:rPr lang="en-US" altLang="zh-CN" sz="2000" dirty="0" smtClean="0"/>
              <a:t> = 0 ; </a:t>
            </a:r>
            <a:r>
              <a:rPr lang="en-US" altLang="zh-CN" sz="2000" dirty="0" err="1" smtClean="0"/>
              <a:t>i</a:t>
            </a:r>
            <a:r>
              <a:rPr lang="en-US" altLang="zh-CN" sz="2000" dirty="0" smtClean="0"/>
              <a:t> &lt;= n ; </a:t>
            </a:r>
            <a:r>
              <a:rPr lang="en-US" altLang="zh-CN" sz="2000" dirty="0" err="1" smtClean="0"/>
              <a:t>i</a:t>
            </a:r>
            <a:r>
              <a:rPr lang="en-US" altLang="zh-CN" sz="2000" dirty="0" smtClean="0"/>
              <a:t> + + )</a:t>
            </a:r>
            <a:endParaRPr lang="en-US" altLang="zh-CN" sz="2000" dirty="0" smtClean="0"/>
          </a:p>
          <a:p>
            <a:pPr>
              <a:buNone/>
            </a:pPr>
            <a:r>
              <a:rPr lang="en-US" altLang="zh-CN" sz="2000" dirty="0" smtClean="0"/>
              <a:t>        </a:t>
            </a:r>
            <a:r>
              <a:rPr lang="en-US" altLang="zh-CN" sz="2000" dirty="0" err="1" smtClean="0"/>
              <a:t>cout</a:t>
            </a:r>
            <a:r>
              <a:rPr lang="en-US" altLang="zh-CN" sz="2000" dirty="0" smtClean="0"/>
              <a:t> &lt; &lt; p[</a:t>
            </a:r>
            <a:r>
              <a:rPr lang="en-US" altLang="zh-CN" sz="2000" dirty="0" err="1" smtClean="0"/>
              <a:t>i</a:t>
            </a:r>
            <a:r>
              <a:rPr lang="en-US" altLang="zh-CN" sz="2000" dirty="0" smtClean="0"/>
              <a:t>] &lt; &lt; “ ” ;</a:t>
            </a:r>
            <a:endParaRPr lang="en-US" altLang="zh-CN" sz="2000" dirty="0" smtClean="0"/>
          </a:p>
          <a:p>
            <a:pPr>
              <a:buNone/>
            </a:pPr>
            <a:r>
              <a:rPr lang="en-US" altLang="zh-CN" sz="2000" dirty="0" smtClean="0"/>
              <a:t>        </a:t>
            </a:r>
            <a:r>
              <a:rPr lang="en-US" altLang="zh-CN" sz="2000" dirty="0" err="1" smtClean="0"/>
              <a:t>cout</a:t>
            </a:r>
            <a:r>
              <a:rPr lang="en-US" altLang="zh-CN" sz="2000" dirty="0" smtClean="0"/>
              <a:t> &lt; &lt; </a:t>
            </a:r>
            <a:r>
              <a:rPr lang="en-US" altLang="zh-CN" sz="2000" dirty="0" err="1" smtClean="0"/>
              <a:t>endl</a:t>
            </a:r>
            <a:r>
              <a:rPr lang="en-US" altLang="zh-CN" sz="2000" dirty="0" smtClean="0"/>
              <a:t> ;</a:t>
            </a:r>
            <a:endParaRPr lang="en-US" altLang="zh-CN" sz="2000" dirty="0" smtClean="0"/>
          </a:p>
          <a:p>
            <a:pPr>
              <a:buNone/>
            </a:pPr>
            <a:r>
              <a:rPr lang="en-US" altLang="zh-CN" sz="2000" dirty="0" smtClean="0"/>
              <a:t>      delete [ ] p ;    </a:t>
            </a:r>
            <a:endParaRPr lang="en-US" altLang="zh-CN" sz="2000" dirty="0" smtClean="0"/>
          </a:p>
          <a:p>
            <a:pPr>
              <a:buNone/>
            </a:pPr>
            <a:r>
              <a:rPr lang="en-US" altLang="zh-CN" sz="2000" dirty="0" smtClean="0"/>
              <a:t>     }</a:t>
            </a:r>
            <a:endParaRPr lang="en-US" altLang="zh-CN" sz="2000" dirty="0" smtClean="0"/>
          </a:p>
          <a:p>
            <a:pPr>
              <a:buNone/>
            </a:pP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zh-CN" altLang="en-US" sz="2400" dirty="0" smtClean="0"/>
              <a:t>与回溯法结合</a:t>
            </a:r>
            <a:endParaRPr lang="en-US" altLang="zh-CN" sz="2400" dirty="0" smtClean="0"/>
          </a:p>
          <a:p>
            <a:pPr lvl="1"/>
            <a:r>
              <a:rPr lang="zh-CN" altLang="en-US" sz="2000" dirty="0" smtClean="0"/>
              <a:t>上述算法一旦发现无法再放置下一个皇后，就全部重新开始，可将上述随机策略与回溯法结合：先用随机法放若干个，再回溯继续放置后面的皇后，直到成功或失败。</a:t>
            </a:r>
            <a:endParaRPr lang="en-US" altLang="zh-CN" sz="2000" dirty="0" smtClean="0"/>
          </a:p>
          <a:p>
            <a:pPr lvl="1"/>
            <a:r>
              <a:rPr lang="zh-CN" altLang="en-US" sz="2000" dirty="0" smtClean="0"/>
              <a:t>方法：将</a:t>
            </a:r>
            <a:r>
              <a:rPr lang="en-US" altLang="zh-CN" sz="2000" dirty="0" err="1" smtClean="0"/>
              <a:t>queesLV</a:t>
            </a:r>
            <a:r>
              <a:rPr lang="en-US" altLang="zh-CN" sz="2000" dirty="0" smtClean="0"/>
              <a:t>()</a:t>
            </a:r>
            <a:r>
              <a:rPr lang="zh-CN" altLang="en-US" sz="2000" dirty="0" smtClean="0"/>
              <a:t>改造为</a:t>
            </a:r>
            <a:r>
              <a:rPr lang="en-US" altLang="zh-CN" sz="2000" dirty="0" err="1" smtClean="0"/>
              <a:t>queesLV</a:t>
            </a:r>
            <a:r>
              <a:rPr lang="en-US" altLang="zh-CN" sz="2000" dirty="0" smtClean="0"/>
              <a:t>(</a:t>
            </a:r>
            <a:r>
              <a:rPr lang="en-US" altLang="zh-CN" sz="2000" dirty="0" err="1" smtClean="0"/>
              <a:t>int</a:t>
            </a:r>
            <a:r>
              <a:rPr lang="en-US" altLang="zh-CN" sz="2000" dirty="0" smtClean="0"/>
              <a:t> </a:t>
            </a:r>
            <a:r>
              <a:rPr lang="en-US" altLang="zh-CN" sz="2000" dirty="0" err="1" smtClean="0"/>
              <a:t>stopVegas</a:t>
            </a:r>
            <a:r>
              <a:rPr lang="en-US" altLang="zh-CN" sz="2000" dirty="0" smtClean="0"/>
              <a:t>)</a:t>
            </a:r>
            <a:r>
              <a:rPr lang="zh-CN" altLang="en-US" sz="2000" dirty="0" smtClean="0"/>
              <a:t>，程序的</a:t>
            </a:r>
            <a:r>
              <a:rPr lang="en-US" altLang="zh-CN" sz="2000" dirty="0" smtClean="0"/>
              <a:t>while</a:t>
            </a:r>
            <a:r>
              <a:rPr lang="zh-CN" altLang="en-US" sz="2000" dirty="0" smtClean="0"/>
              <a:t>循环改为</a:t>
            </a:r>
            <a:r>
              <a:rPr lang="en-US" altLang="zh-CN" sz="2000" dirty="0" smtClean="0"/>
              <a:t>k&lt;=</a:t>
            </a:r>
            <a:r>
              <a:rPr lang="en-US" altLang="zh-CN" sz="2000" dirty="0" err="1" smtClean="0"/>
              <a:t>stopVegas</a:t>
            </a:r>
            <a:r>
              <a:rPr lang="zh-CN" altLang="en-US" sz="2000" dirty="0" smtClean="0"/>
              <a:t>，放置</a:t>
            </a:r>
            <a:r>
              <a:rPr lang="en-US" altLang="zh-CN" sz="2000" dirty="0" err="1" smtClean="0"/>
              <a:t>stopVegas</a:t>
            </a:r>
            <a:r>
              <a:rPr lang="zh-CN" altLang="en-US" sz="2000" dirty="0" smtClean="0"/>
              <a:t>皇后退出。将</a:t>
            </a:r>
            <a:r>
              <a:rPr lang="en-US" altLang="zh-CN" sz="2000" dirty="0" smtClean="0"/>
              <a:t>n</a:t>
            </a:r>
            <a:r>
              <a:rPr lang="zh-CN" altLang="en-US" sz="2000" dirty="0" smtClean="0"/>
              <a:t>皇后的回溯算法</a:t>
            </a:r>
            <a:r>
              <a:rPr lang="en-US" altLang="zh-CN" sz="2000" dirty="0" err="1" smtClean="0"/>
              <a:t>nqueens</a:t>
            </a:r>
            <a:r>
              <a:rPr lang="en-US" altLang="zh-CN" sz="2000" dirty="0" smtClean="0"/>
              <a:t>(n)</a:t>
            </a:r>
            <a:r>
              <a:rPr lang="zh-CN" altLang="en-US" sz="2000" dirty="0" smtClean="0"/>
              <a:t>改为</a:t>
            </a:r>
            <a:r>
              <a:rPr lang="en-US" altLang="zh-CN" sz="2000" dirty="0" smtClean="0"/>
              <a:t>backtrack(</a:t>
            </a:r>
            <a:r>
              <a:rPr lang="en-US" altLang="zh-CN" sz="2000" dirty="0" err="1" smtClean="0"/>
              <a:t>n,t</a:t>
            </a:r>
            <a:r>
              <a:rPr lang="en-US" altLang="zh-CN" sz="2000" dirty="0" smtClean="0"/>
              <a:t>)</a:t>
            </a:r>
            <a:r>
              <a:rPr lang="zh-CN" altLang="en-US" sz="2000" dirty="0" smtClean="0"/>
              <a:t>，</a:t>
            </a:r>
            <a:r>
              <a:rPr lang="en-US" altLang="zh-CN" sz="2000" dirty="0" smtClean="0"/>
              <a:t>k</a:t>
            </a:r>
            <a:r>
              <a:rPr lang="zh-CN" altLang="en-US" sz="2000" dirty="0" smtClean="0"/>
              <a:t>赋初值</a:t>
            </a:r>
            <a:r>
              <a:rPr lang="en-US" altLang="zh-CN" sz="2000" dirty="0" smtClean="0"/>
              <a:t>t</a:t>
            </a:r>
            <a:r>
              <a:rPr lang="zh-CN" altLang="en-US" sz="2000" dirty="0" smtClean="0"/>
              <a:t>，</a:t>
            </a:r>
            <a:r>
              <a:rPr lang="en-US" altLang="zh-CN" sz="2000" dirty="0" smtClean="0"/>
              <a:t>while k&gt;0 …</a:t>
            </a:r>
            <a:r>
              <a:rPr lang="zh-CN" altLang="en-US" sz="2000" dirty="0" smtClean="0"/>
              <a:t>改为</a:t>
            </a:r>
            <a:r>
              <a:rPr lang="en-US" altLang="zh-CN" sz="2000" dirty="0" smtClean="0"/>
              <a:t>while</a:t>
            </a:r>
            <a:r>
              <a:rPr lang="zh-CN" altLang="en-US" sz="2000" dirty="0" smtClean="0"/>
              <a:t> </a:t>
            </a:r>
            <a:r>
              <a:rPr lang="en-US" altLang="zh-CN" sz="2000" dirty="0" smtClean="0"/>
              <a:t>k&gt;=t …, </a:t>
            </a:r>
            <a:r>
              <a:rPr lang="zh-CN" altLang="en-US" sz="2000" dirty="0" smtClean="0"/>
              <a:t>则与随机算法结合的</a:t>
            </a:r>
            <a:r>
              <a:rPr lang="en-US" altLang="zh-CN" sz="2000" dirty="0" smtClean="0"/>
              <a:t>n</a:t>
            </a:r>
            <a:r>
              <a:rPr lang="zh-CN" altLang="en-US" sz="2000" dirty="0" smtClean="0"/>
              <a:t>皇后算法算法如下：</a:t>
            </a:r>
            <a:endParaRPr lang="en-US" altLang="zh-CN" sz="2000" dirty="0" smtClean="0"/>
          </a:p>
          <a:p>
            <a:pPr lvl="1"/>
            <a:r>
              <a:rPr lang="en-US" sz="2000" dirty="0" smtClean="0"/>
              <a:t>Public static void </a:t>
            </a:r>
            <a:r>
              <a:rPr lang="en-US" sz="2000" dirty="0" err="1" smtClean="0"/>
              <a:t>nQueen</a:t>
            </a:r>
            <a:r>
              <a:rPr lang="en-US" sz="2000" dirty="0" smtClean="0"/>
              <a:t>(</a:t>
            </a:r>
            <a:r>
              <a:rPr lang="en-US" sz="2000" dirty="0" err="1" smtClean="0"/>
              <a:t>int</a:t>
            </a:r>
            <a:r>
              <a:rPr lang="en-US" sz="2000" dirty="0" smtClean="0"/>
              <a:t> stop){</a:t>
            </a:r>
            <a:endParaRPr lang="en-US" sz="2000" dirty="0" smtClean="0"/>
          </a:p>
          <a:p>
            <a:pPr lvl="1">
              <a:buNone/>
            </a:pPr>
            <a:r>
              <a:rPr lang="en-US" sz="2000" dirty="0" smtClean="0"/>
              <a:t>      x=new </a:t>
            </a:r>
            <a:r>
              <a:rPr lang="en-US" sz="2000" dirty="0" err="1" smtClean="0"/>
              <a:t>int</a:t>
            </a:r>
            <a:r>
              <a:rPr lang="en-US" sz="2000" dirty="0" smtClean="0"/>
              <a:t> [n+1];y=new </a:t>
            </a:r>
            <a:r>
              <a:rPr lang="en-US" sz="2000" dirty="0" err="1" smtClean="0"/>
              <a:t>int</a:t>
            </a:r>
            <a:r>
              <a:rPr lang="en-US" sz="2000" dirty="0" smtClean="0"/>
              <a:t> [n+1];</a:t>
            </a:r>
            <a:endParaRPr lang="en-US" sz="2000" dirty="0" smtClean="0"/>
          </a:p>
          <a:p>
            <a:pPr lvl="1">
              <a:buNone/>
            </a:pPr>
            <a:r>
              <a:rPr lang="en-US" sz="2000" dirty="0" smtClean="0"/>
              <a:t>      for (</a:t>
            </a:r>
            <a:r>
              <a:rPr lang="en-US" sz="2000" dirty="0" err="1" smtClean="0"/>
              <a:t>int</a:t>
            </a:r>
            <a:r>
              <a:rPr lang="en-US" sz="2000" dirty="0" smtClean="0"/>
              <a:t> </a:t>
            </a:r>
            <a:r>
              <a:rPr lang="en-US" sz="2000" dirty="0" err="1" smtClean="0"/>
              <a:t>i</a:t>
            </a:r>
            <a:r>
              <a:rPr lang="en-US" sz="2000" dirty="0" smtClean="0"/>
              <a:t>=0,i&lt;=</a:t>
            </a:r>
            <a:r>
              <a:rPr lang="en-US" sz="2000" dirty="0" err="1" smtClean="0"/>
              <a:t>n;i</a:t>
            </a:r>
            <a:r>
              <a:rPr lang="en-US" sz="2000" dirty="0" smtClean="0"/>
              <a:t>++) x[</a:t>
            </a:r>
            <a:r>
              <a:rPr lang="en-US" sz="2000" dirty="0" err="1" smtClean="0"/>
              <a:t>i</a:t>
            </a:r>
            <a:r>
              <a:rPr lang="en-US" sz="2000" dirty="0" smtClean="0"/>
              <a:t>]=0; </a:t>
            </a:r>
            <a:endParaRPr lang="en-US" sz="2000" dirty="0" smtClean="0"/>
          </a:p>
          <a:p>
            <a:pPr lvl="1">
              <a:buNone/>
            </a:pPr>
            <a:r>
              <a:rPr lang="en-US" sz="2000" dirty="0" smtClean="0"/>
              <a:t>      while(!</a:t>
            </a:r>
            <a:r>
              <a:rPr lang="en-US" sz="2000" dirty="0" err="1" smtClean="0"/>
              <a:t>queesLV</a:t>
            </a:r>
            <a:r>
              <a:rPr lang="en-US" sz="2000" dirty="0" smtClean="0"/>
              <a:t>(stop);  //</a:t>
            </a:r>
            <a:r>
              <a:rPr lang="zh-CN" altLang="en-US" sz="2000" dirty="0" smtClean="0"/>
              <a:t>随机成功放置前</a:t>
            </a:r>
            <a:r>
              <a:rPr lang="en-US" altLang="zh-CN" sz="2000" dirty="0" smtClean="0"/>
              <a:t>stop</a:t>
            </a:r>
            <a:r>
              <a:rPr lang="zh-CN" altLang="en-US" sz="2000" dirty="0" smtClean="0"/>
              <a:t>个皇后为止</a:t>
            </a:r>
            <a:endParaRPr lang="en-US" sz="2000" dirty="0" smtClean="0"/>
          </a:p>
          <a:p>
            <a:pPr lvl="1">
              <a:buNone/>
            </a:pPr>
            <a:r>
              <a:rPr lang="en-US" sz="2000" dirty="0" smtClean="0"/>
              <a:t>      backtr</a:t>
            </a:r>
            <a:r>
              <a:rPr lang="en-US" altLang="zh-CN" sz="2000" dirty="0" smtClean="0"/>
              <a:t>a</a:t>
            </a:r>
            <a:r>
              <a:rPr lang="en-US" sz="2000" dirty="0" smtClean="0"/>
              <a:t>ck(n,stop+1);       //</a:t>
            </a:r>
            <a:r>
              <a:rPr lang="zh-CN" altLang="en-US" sz="2000" dirty="0" smtClean="0"/>
              <a:t>回溯搜索后面的皇后位置</a:t>
            </a:r>
            <a:endParaRPr lang="en-US" sz="2000" dirty="0" smtClean="0"/>
          </a:p>
          <a:p>
            <a:pPr lvl="1">
              <a:buNone/>
            </a:pPr>
            <a:r>
              <a:rPr lang="en-US" sz="2000" dirty="0" smtClean="0"/>
              <a:t>     }</a:t>
            </a:r>
            <a:br>
              <a:rPr lang="en-US" sz="2000" dirty="0" smtClean="0"/>
            </a:br>
            <a:br>
              <a:rPr lang="en-US" sz="2000" dirty="0" smtClean="0"/>
            </a:b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算法的效率</a:t>
            </a:r>
            <a:endParaRPr lang="en-US" altLang="zh-CN" sz="2400" dirty="0" smtClean="0"/>
          </a:p>
          <a:p>
            <a:pPr lvl="2"/>
            <a:r>
              <a:rPr lang="en-US" altLang="zh-CN" sz="2000" dirty="0" smtClean="0"/>
              <a:t>8</a:t>
            </a:r>
            <a:r>
              <a:rPr lang="zh-CN" altLang="en-US" sz="2000" dirty="0" smtClean="0"/>
              <a:t>皇后问题，不同</a:t>
            </a:r>
            <a:r>
              <a:rPr lang="en-US" altLang="zh-CN" sz="2000" dirty="0" err="1" smtClean="0"/>
              <a:t>stopVegas</a:t>
            </a:r>
            <a:r>
              <a:rPr lang="zh-CN" altLang="en-US" sz="2000" dirty="0" smtClean="0"/>
              <a:t>的算法效率。</a:t>
            </a:r>
            <a:r>
              <a:rPr lang="en-US" altLang="zh-CN" sz="2000" dirty="0" smtClean="0"/>
              <a:t>P:</a:t>
            </a:r>
            <a:r>
              <a:rPr lang="zh-CN" altLang="en-US" sz="2000" dirty="0" smtClean="0"/>
              <a:t>算法成功率；</a:t>
            </a:r>
            <a:r>
              <a:rPr lang="en-US" altLang="zh-CN" sz="2000" dirty="0" smtClean="0"/>
              <a:t>s/e:</a:t>
            </a:r>
            <a:r>
              <a:rPr lang="zh-CN" altLang="en-US" sz="2000" dirty="0" smtClean="0"/>
              <a:t>一次成功</a:t>
            </a:r>
            <a:r>
              <a:rPr lang="en-US" altLang="zh-CN" sz="2000" dirty="0" smtClean="0"/>
              <a:t>/</a:t>
            </a:r>
            <a:r>
              <a:rPr lang="zh-CN" altLang="en-US" sz="2000" dirty="0" smtClean="0"/>
              <a:t>失败搜索的访问的结点平均值；</a:t>
            </a:r>
            <a:r>
              <a:rPr lang="en-US" altLang="zh-CN" sz="2000" dirty="0" smtClean="0"/>
              <a:t>t:</a:t>
            </a:r>
            <a:r>
              <a:rPr lang="zh-CN" altLang="en-US" sz="2000" dirty="0" smtClean="0"/>
              <a:t>反复调用算法最终求得一个解的平均访问点数。</a:t>
            </a:r>
            <a:r>
              <a:rPr lang="en-US" altLang="zh-CN" sz="2400" dirty="0" smtClean="0"/>
              <a:t> </a:t>
            </a:r>
            <a:r>
              <a:rPr lang="en-US" altLang="zh-CN" sz="2000" dirty="0" smtClean="0"/>
              <a:t>(</a:t>
            </a:r>
            <a:r>
              <a:rPr lang="zh-CN" altLang="en-US" sz="2000" dirty="0" smtClean="0"/>
              <a:t>回溯部分找到一个解就退出</a:t>
            </a:r>
            <a:r>
              <a:rPr lang="en-US" altLang="zh-CN" sz="2400" dirty="0" smtClean="0"/>
              <a:t>)</a:t>
            </a:r>
            <a:endParaRPr lang="en-US" altLang="zh-CN" sz="2400" dirty="0" smtClean="0"/>
          </a:p>
          <a:p>
            <a:pPr lvl="1"/>
            <a:endParaRPr lang="en-US" altLang="zh-CN" sz="2400" dirty="0" smtClean="0"/>
          </a:p>
          <a:p>
            <a:pPr lvl="1"/>
            <a:endParaRPr lang="zh-CN" altLang="en-US" sz="2400" dirty="0"/>
          </a:p>
        </p:txBody>
      </p:sp>
      <p:graphicFrame>
        <p:nvGraphicFramePr>
          <p:cNvPr id="6" name="表格 5"/>
          <p:cNvGraphicFramePr>
            <a:graphicFrameLocks noGrp="1"/>
          </p:cNvGraphicFramePr>
          <p:nvPr/>
        </p:nvGraphicFramePr>
        <p:xfrm>
          <a:off x="1214414" y="3074688"/>
          <a:ext cx="6881820" cy="2926080"/>
        </p:xfrm>
        <a:graphic>
          <a:graphicData uri="http://schemas.openxmlformats.org/drawingml/2006/table">
            <a:tbl>
              <a:tblPr firstRow="1" bandRow="1">
                <a:tableStyleId>{5FD0F851-EC5A-4D38-B0AD-8093EC10F338}</a:tableStyleId>
              </a:tblPr>
              <a:tblGrid>
                <a:gridCol w="1376364"/>
                <a:gridCol w="1376364"/>
                <a:gridCol w="1376364"/>
                <a:gridCol w="1376364"/>
                <a:gridCol w="1376364"/>
              </a:tblGrid>
              <a:tr h="272102">
                <a:tc>
                  <a:txBody>
                    <a:bodyPr/>
                    <a:lstStyle/>
                    <a:p>
                      <a:r>
                        <a:rPr lang="en-US" altLang="zh-CN" dirty="0" err="1" smtClean="0"/>
                        <a:t>StopVegas</a:t>
                      </a:r>
                      <a:r>
                        <a:rPr lang="en-US" altLang="zh-CN"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0</a:t>
                      </a:r>
                      <a:endParaRPr lang="en-US" altLang="zh-CN" dirty="0" smtClean="0"/>
                    </a:p>
                    <a:p>
                      <a:r>
                        <a:rPr lang="en-US" altLang="zh-CN" dirty="0" smtClean="0"/>
                        <a:t>1</a:t>
                      </a:r>
                      <a:endParaRPr lang="en-US" altLang="zh-CN" dirty="0" smtClean="0"/>
                    </a:p>
                    <a:p>
                      <a:r>
                        <a:rPr lang="en-US" altLang="zh-CN" dirty="0" smtClean="0"/>
                        <a:t>2</a:t>
                      </a:r>
                      <a:endParaRPr lang="en-US" altLang="zh-CN" dirty="0" smtClean="0"/>
                    </a:p>
                    <a:p>
                      <a:r>
                        <a:rPr lang="en-US" altLang="zh-CN" dirty="0" smtClean="0"/>
                        <a:t>3</a:t>
                      </a:r>
                      <a:endParaRPr lang="en-US" altLang="zh-CN" dirty="0" smtClean="0"/>
                    </a:p>
                    <a:p>
                      <a:r>
                        <a:rPr lang="en-US" altLang="zh-CN" dirty="0" smtClean="0"/>
                        <a:t>4</a:t>
                      </a:r>
                      <a:endParaRPr lang="en-US" altLang="zh-CN" dirty="0" smtClean="0"/>
                    </a:p>
                    <a:p>
                      <a:r>
                        <a:rPr lang="en-US" altLang="zh-CN" dirty="0" smtClean="0"/>
                        <a:t>5</a:t>
                      </a:r>
                      <a:endParaRPr lang="en-US" altLang="zh-CN" dirty="0" smtClean="0"/>
                    </a:p>
                    <a:p>
                      <a:r>
                        <a:rPr lang="en-US" altLang="zh-CN" dirty="0" smtClean="0"/>
                        <a:t>6</a:t>
                      </a:r>
                      <a:endParaRPr lang="en-US" altLang="zh-CN" dirty="0" smtClean="0"/>
                    </a:p>
                    <a:p>
                      <a:r>
                        <a:rPr lang="en-US" altLang="zh-CN" dirty="0" smtClean="0"/>
                        <a:t>7</a:t>
                      </a:r>
                      <a:endParaRPr lang="en-US" altLang="zh-CN" dirty="0" smtClean="0"/>
                    </a:p>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1.000</a:t>
                      </a:r>
                      <a:endParaRPr lang="en-US" altLang="zh-CN" dirty="0" smtClean="0"/>
                    </a:p>
                    <a:p>
                      <a:r>
                        <a:rPr lang="en-US" altLang="zh-CN" dirty="0" smtClean="0"/>
                        <a:t>1.000</a:t>
                      </a:r>
                      <a:endParaRPr lang="en-US" altLang="zh-CN" dirty="0" smtClean="0"/>
                    </a:p>
                    <a:p>
                      <a:r>
                        <a:rPr lang="en-US" altLang="zh-CN" dirty="0" smtClean="0"/>
                        <a:t>0.8750</a:t>
                      </a:r>
                      <a:endParaRPr lang="en-US" altLang="zh-CN" dirty="0" smtClean="0"/>
                    </a:p>
                    <a:p>
                      <a:r>
                        <a:rPr lang="en-US" altLang="zh-CN" dirty="0" smtClean="0"/>
                        <a:t>0.4931</a:t>
                      </a:r>
                      <a:endParaRPr lang="en-US" altLang="zh-CN" dirty="0" smtClean="0"/>
                    </a:p>
                    <a:p>
                      <a:r>
                        <a:rPr lang="en-US" altLang="zh-CN" dirty="0" smtClean="0"/>
                        <a:t>0.2618</a:t>
                      </a:r>
                      <a:endParaRPr lang="en-US" altLang="zh-CN" dirty="0" smtClean="0"/>
                    </a:p>
                    <a:p>
                      <a:r>
                        <a:rPr lang="en-US" altLang="zh-CN" dirty="0" smtClean="0"/>
                        <a:t>0.1624</a:t>
                      </a:r>
                      <a:endParaRPr lang="en-US" altLang="zh-CN" dirty="0" smtClean="0"/>
                    </a:p>
                    <a:p>
                      <a:r>
                        <a:rPr lang="en-US" altLang="zh-CN" dirty="0" smtClean="0"/>
                        <a:t>0.1375</a:t>
                      </a:r>
                      <a:endParaRPr lang="en-US" altLang="zh-CN" dirty="0" smtClean="0"/>
                    </a:p>
                    <a:p>
                      <a:r>
                        <a:rPr lang="en-US" altLang="zh-CN" dirty="0" smtClean="0"/>
                        <a:t>0.1293</a:t>
                      </a:r>
                      <a:endParaRPr lang="en-US" altLang="zh-CN" dirty="0" smtClean="0"/>
                    </a:p>
                    <a:p>
                      <a:r>
                        <a:rPr lang="en-US" altLang="zh-CN" dirty="0" smtClean="0"/>
                        <a:t>0.1293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114.00</a:t>
                      </a:r>
                      <a:endParaRPr lang="en-US" altLang="zh-CN" dirty="0" smtClean="0"/>
                    </a:p>
                    <a:p>
                      <a:r>
                        <a:rPr lang="en-US" altLang="zh-CN" dirty="0" smtClean="0"/>
                        <a:t>39.63</a:t>
                      </a:r>
                      <a:endParaRPr lang="en-US" altLang="zh-CN" dirty="0" smtClean="0"/>
                    </a:p>
                    <a:p>
                      <a:r>
                        <a:rPr lang="en-US" altLang="zh-CN" dirty="0" smtClean="0"/>
                        <a:t>22.53</a:t>
                      </a:r>
                      <a:endParaRPr lang="en-US" altLang="zh-CN" dirty="0" smtClean="0"/>
                    </a:p>
                    <a:p>
                      <a:r>
                        <a:rPr lang="en-US" altLang="zh-CN" dirty="0" smtClean="0"/>
                        <a:t>13.48</a:t>
                      </a:r>
                      <a:endParaRPr lang="en-US" altLang="zh-CN" dirty="0" smtClean="0"/>
                    </a:p>
                    <a:p>
                      <a:r>
                        <a:rPr lang="en-US" altLang="zh-CN" dirty="0" smtClean="0"/>
                        <a:t>10.31</a:t>
                      </a:r>
                      <a:endParaRPr lang="en-US" altLang="zh-CN" dirty="0" smtClean="0"/>
                    </a:p>
                    <a:p>
                      <a:r>
                        <a:rPr lang="en-US" altLang="zh-CN" dirty="0" smtClean="0"/>
                        <a:t>9.33</a:t>
                      </a:r>
                      <a:endParaRPr lang="en-US" altLang="zh-CN" dirty="0" smtClean="0"/>
                    </a:p>
                    <a:p>
                      <a:r>
                        <a:rPr lang="en-US" altLang="zh-CN" dirty="0" smtClean="0"/>
                        <a:t>9.05</a:t>
                      </a:r>
                      <a:endParaRPr lang="en-US" altLang="zh-CN" dirty="0" smtClean="0"/>
                    </a:p>
                    <a:p>
                      <a:r>
                        <a:rPr lang="en-US" altLang="zh-CN" dirty="0" smtClean="0"/>
                        <a:t>9.00</a:t>
                      </a:r>
                      <a:endParaRPr lang="en-US" altLang="zh-CN" dirty="0" smtClean="0"/>
                    </a:p>
                    <a:p>
                      <a:r>
                        <a:rPr lang="en-US" altLang="zh-CN" dirty="0" smtClean="0"/>
                        <a:t>9.00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en-US" altLang="zh-CN" dirty="0" smtClean="0"/>
                    </a:p>
                    <a:p>
                      <a:r>
                        <a:rPr lang="en-US" altLang="zh-CN" dirty="0" smtClean="0"/>
                        <a:t>-</a:t>
                      </a:r>
                      <a:endParaRPr lang="en-US" altLang="zh-CN" dirty="0" smtClean="0"/>
                    </a:p>
                    <a:p>
                      <a:r>
                        <a:rPr lang="en-US" altLang="zh-CN" dirty="0" smtClean="0"/>
                        <a:t>39.67</a:t>
                      </a:r>
                      <a:endParaRPr lang="en-US" altLang="zh-CN" dirty="0" smtClean="0"/>
                    </a:p>
                    <a:p>
                      <a:r>
                        <a:rPr lang="en-US" altLang="zh-CN" dirty="0" smtClean="0"/>
                        <a:t>15.10</a:t>
                      </a:r>
                      <a:endParaRPr lang="en-US" altLang="zh-CN" dirty="0" smtClean="0"/>
                    </a:p>
                    <a:p>
                      <a:r>
                        <a:rPr lang="en-US" altLang="zh-CN" dirty="0" smtClean="0"/>
                        <a:t>8.79</a:t>
                      </a:r>
                      <a:endParaRPr lang="en-US" altLang="zh-CN" dirty="0" smtClean="0"/>
                    </a:p>
                    <a:p>
                      <a:r>
                        <a:rPr lang="en-US" altLang="zh-CN" dirty="0" smtClean="0"/>
                        <a:t>7.29</a:t>
                      </a:r>
                      <a:endParaRPr lang="en-US" altLang="zh-CN" dirty="0" smtClean="0"/>
                    </a:p>
                    <a:p>
                      <a:r>
                        <a:rPr lang="en-US" altLang="zh-CN" dirty="0" smtClean="0"/>
                        <a:t>6.89</a:t>
                      </a:r>
                      <a:endParaRPr lang="en-US" altLang="zh-CN" dirty="0" smtClean="0"/>
                    </a:p>
                    <a:p>
                      <a:r>
                        <a:rPr lang="en-US" altLang="zh-CN" dirty="0" smtClean="0"/>
                        <a:t>6.97</a:t>
                      </a:r>
                      <a:endParaRPr lang="en-US" altLang="zh-CN" dirty="0" smtClean="0"/>
                    </a:p>
                    <a:p>
                      <a:r>
                        <a:rPr lang="en-US" altLang="zh-CN" dirty="0" smtClean="0"/>
                        <a:t>6.97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114.00</a:t>
                      </a:r>
                      <a:endParaRPr lang="en-US" altLang="zh-CN" dirty="0" smtClean="0"/>
                    </a:p>
                    <a:p>
                      <a:r>
                        <a:rPr lang="en-US" altLang="zh-CN" dirty="0" smtClean="0"/>
                        <a:t>39.63</a:t>
                      </a:r>
                      <a:endParaRPr lang="en-US" altLang="zh-CN" dirty="0" smtClean="0"/>
                    </a:p>
                    <a:p>
                      <a:r>
                        <a:rPr lang="en-US" altLang="zh-CN" dirty="0" smtClean="0"/>
                        <a:t>28.20</a:t>
                      </a:r>
                      <a:endParaRPr lang="en-US" altLang="zh-CN" dirty="0" smtClean="0"/>
                    </a:p>
                    <a:p>
                      <a:r>
                        <a:rPr lang="en-US" altLang="zh-CN" dirty="0" smtClean="0"/>
                        <a:t>29.01</a:t>
                      </a:r>
                      <a:endParaRPr lang="en-US" altLang="zh-CN" dirty="0" smtClean="0"/>
                    </a:p>
                    <a:p>
                      <a:r>
                        <a:rPr lang="en-US" altLang="zh-CN" dirty="0" smtClean="0"/>
                        <a:t>35.10</a:t>
                      </a:r>
                      <a:endParaRPr lang="en-US" altLang="zh-CN" dirty="0" smtClean="0"/>
                    </a:p>
                    <a:p>
                      <a:r>
                        <a:rPr lang="en-US" altLang="zh-CN" dirty="0" smtClean="0"/>
                        <a:t>46.92</a:t>
                      </a:r>
                      <a:endParaRPr lang="en-US" altLang="zh-CN" dirty="0" smtClean="0"/>
                    </a:p>
                    <a:p>
                      <a:r>
                        <a:rPr lang="en-US" altLang="zh-CN" dirty="0" smtClean="0"/>
                        <a:t>53.50</a:t>
                      </a:r>
                      <a:endParaRPr lang="en-US" altLang="zh-CN" dirty="0" smtClean="0"/>
                    </a:p>
                    <a:p>
                      <a:r>
                        <a:rPr lang="en-US" altLang="zh-CN" dirty="0" smtClean="0"/>
                        <a:t>55.93</a:t>
                      </a:r>
                      <a:endParaRPr lang="en-US" altLang="zh-CN" dirty="0" smtClean="0"/>
                    </a:p>
                    <a:p>
                      <a:r>
                        <a:rPr lang="en-US" altLang="zh-CN" dirty="0" smtClean="0"/>
                        <a:t>55.93</a:t>
                      </a:r>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整数因子分解</a:t>
            </a:r>
            <a:endParaRPr lang="en-US" altLang="zh-CN" sz="2400" dirty="0" smtClean="0"/>
          </a:p>
          <a:p>
            <a:pPr lvl="2"/>
            <a:r>
              <a:rPr lang="zh-CN" altLang="en-US" sz="2000" dirty="0" smtClean="0"/>
              <a:t>因子分解问题：</a:t>
            </a:r>
            <a:r>
              <a:rPr kumimoji="1" lang="zh-CN" altLang="en-US" sz="2000" dirty="0" smtClean="0">
                <a:latin typeface="Times New Roman" panose="02020603050405020304" pitchFamily="18" charset="0"/>
              </a:rPr>
              <a:t>整数 </a:t>
            </a:r>
            <a:r>
              <a:rPr kumimoji="1" lang="en-US" altLang="zh-CN" sz="2000" dirty="0" smtClean="0">
                <a:latin typeface="Times New Roman" panose="02020603050405020304" pitchFamily="18" charset="0"/>
              </a:rPr>
              <a:t>n</a:t>
            </a:r>
            <a:r>
              <a:rPr kumimoji="1" lang="zh-CN" altLang="en-US" sz="2000" dirty="0" smtClean="0">
                <a:latin typeface="Times New Roman" panose="02020603050405020304" pitchFamily="18" charset="0"/>
              </a:rPr>
              <a:t> ，分解                               </a:t>
            </a:r>
            <a:endParaRPr kumimoji="1" lang="en-US" altLang="zh-CN" sz="2000" dirty="0" smtClean="0">
              <a:latin typeface="Times New Roman" panose="02020603050405020304" pitchFamily="18" charset="0"/>
            </a:endParaRPr>
          </a:p>
          <a:p>
            <a:pPr lvl="2">
              <a:buNone/>
            </a:pPr>
            <a:r>
              <a:rPr kumimoji="1" lang="en-US" altLang="zh-CN" sz="2000" dirty="0" smtClean="0">
                <a:latin typeface="Times New Roman" panose="02020603050405020304" pitchFamily="18" charset="0"/>
              </a:rPr>
              <a:t>      p</a:t>
            </a:r>
            <a:r>
              <a:rPr kumimoji="1" lang="en-US" altLang="zh-CN" sz="2000" baseline="-25000" dirty="0" smtClean="0">
                <a:latin typeface="Times New Roman" panose="02020603050405020304" pitchFamily="18" charset="0"/>
              </a:rPr>
              <a:t>i</a:t>
            </a:r>
            <a:r>
              <a:rPr kumimoji="1" lang="zh-CN" altLang="en-US" sz="2000" dirty="0" smtClean="0">
                <a:latin typeface="Times New Roman" panose="02020603050405020304" pitchFamily="18" charset="0"/>
              </a:rPr>
              <a:t>是素数，且                               </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 </a:t>
            </a:r>
            <a:r>
              <a:rPr kumimoji="1" lang="en-US" altLang="zh-CN" sz="2000" dirty="0" smtClean="0">
                <a:latin typeface="Times New Roman" panose="02020603050405020304" pitchFamily="18" charset="0"/>
              </a:rPr>
              <a:t>m</a:t>
            </a:r>
            <a:r>
              <a:rPr kumimoji="1" lang="en-US" altLang="zh-CN" sz="2000" baseline="-25000" dirty="0" smtClean="0">
                <a:latin typeface="Times New Roman" panose="02020603050405020304" pitchFamily="18" charset="0"/>
              </a:rPr>
              <a:t>1</a:t>
            </a:r>
            <a:r>
              <a:rPr kumimoji="1" lang="en-US" altLang="zh-CN" sz="2000" dirty="0" smtClean="0">
                <a:latin typeface="Times New Roman" panose="02020603050405020304" pitchFamily="18" charset="0"/>
              </a:rPr>
              <a:t>,m</a:t>
            </a:r>
            <a:r>
              <a:rPr kumimoji="1" lang="en-US" altLang="zh-CN" sz="2000" baseline="-25000" dirty="0" smtClean="0">
                <a:latin typeface="Times New Roman" panose="02020603050405020304" pitchFamily="18" charset="0"/>
              </a:rPr>
              <a:t>2</a:t>
            </a:r>
            <a:r>
              <a:rPr kumimoji="1" lang="en-US" altLang="zh-CN" sz="2000" dirty="0" smtClean="0">
                <a:latin typeface="Times New Roman" panose="02020603050405020304" pitchFamily="18" charset="0"/>
              </a:rPr>
              <a:t>,..</a:t>
            </a:r>
            <a:r>
              <a:rPr kumimoji="1" lang="en-US" altLang="zh-CN" sz="2000" dirty="0" err="1" smtClean="0">
                <a:latin typeface="Times New Roman" panose="02020603050405020304" pitchFamily="18" charset="0"/>
              </a:rPr>
              <a:t>m</a:t>
            </a:r>
            <a:r>
              <a:rPr kumimoji="1" lang="en-US" altLang="zh-CN" sz="2000" baseline="-25000" dirty="0" err="1" smtClean="0">
                <a:latin typeface="Times New Roman" panose="02020603050405020304" pitchFamily="18" charset="0"/>
              </a:rPr>
              <a:t>k</a:t>
            </a:r>
            <a:r>
              <a:rPr kumimoji="1" lang="zh-CN" altLang="en-US" sz="2000" dirty="0" smtClean="0">
                <a:latin typeface="Times New Roman" panose="02020603050405020304" pitchFamily="18" charset="0"/>
              </a:rPr>
              <a:t>是</a:t>
            </a:r>
            <a:r>
              <a:rPr kumimoji="1" lang="en-US" altLang="zh-CN" sz="2000" dirty="0" smtClean="0">
                <a:latin typeface="Times New Roman" panose="02020603050405020304" pitchFamily="18" charset="0"/>
              </a:rPr>
              <a:t>k</a:t>
            </a:r>
            <a:r>
              <a:rPr kumimoji="1" lang="zh-CN" altLang="en-US" sz="2000" dirty="0" smtClean="0">
                <a:latin typeface="Times New Roman" panose="02020603050405020304" pitchFamily="18" charset="0"/>
              </a:rPr>
              <a:t>个正整数。</a:t>
            </a:r>
            <a:endParaRPr kumimoji="1" lang="en-US" altLang="zh-CN" sz="2000" dirty="0" smtClean="0">
              <a:latin typeface="Times New Roman" panose="02020603050405020304" pitchFamily="18" charset="0"/>
            </a:endParaRPr>
          </a:p>
          <a:p>
            <a:pPr lvl="2"/>
            <a:r>
              <a:rPr lang="zh-CN" altLang="en-US" sz="2000" dirty="0" smtClean="0"/>
              <a:t>因子分割问题：给定一个合数</a:t>
            </a:r>
            <a:r>
              <a:rPr lang="en-US" altLang="zh-CN" sz="2000" dirty="0" smtClean="0"/>
              <a:t>n</a:t>
            </a:r>
            <a:r>
              <a:rPr lang="zh-CN" altLang="en-US" sz="2000" dirty="0" smtClean="0"/>
              <a:t>，求</a:t>
            </a:r>
            <a:r>
              <a:rPr lang="en-US" altLang="zh-CN" sz="2000" dirty="0" smtClean="0"/>
              <a:t>n</a:t>
            </a:r>
            <a:r>
              <a:rPr lang="zh-CN" altLang="en-US" sz="2000" dirty="0" smtClean="0"/>
              <a:t>的一个非平凡因子。即求</a:t>
            </a:r>
            <a:r>
              <a:rPr lang="en-US" altLang="zh-CN" sz="2000" dirty="0" smtClean="0"/>
              <a:t>x,1&lt;x&lt;</a:t>
            </a:r>
            <a:r>
              <a:rPr lang="en-US" altLang="zh-CN" sz="2000" dirty="0" err="1" smtClean="0"/>
              <a:t>n,x</a:t>
            </a:r>
            <a:r>
              <a:rPr lang="zh-CN" altLang="en-US" sz="2000" dirty="0" smtClean="0"/>
              <a:t>可以整除</a:t>
            </a:r>
            <a:r>
              <a:rPr lang="en-US" altLang="zh-CN" sz="2000" dirty="0" smtClean="0"/>
              <a:t>n</a:t>
            </a:r>
            <a:r>
              <a:rPr lang="zh-CN" altLang="en-US" sz="2000" dirty="0" smtClean="0"/>
              <a:t>。</a:t>
            </a:r>
            <a:endParaRPr lang="en-US" altLang="zh-CN" sz="2000" dirty="0" smtClean="0"/>
          </a:p>
          <a:p>
            <a:pPr lvl="2"/>
            <a:r>
              <a:rPr lang="zh-CN" altLang="en-US" sz="2000" dirty="0" smtClean="0"/>
              <a:t>有了测试素数的算法后，因子分解问题就转化为因子分割问题。</a:t>
            </a:r>
            <a:endParaRPr lang="en-US" altLang="zh-CN" sz="2000" dirty="0" smtClean="0"/>
          </a:p>
          <a:p>
            <a:pPr lvl="2"/>
            <a:r>
              <a:rPr lang="zh-CN" altLang="en-US" sz="2000" dirty="0" smtClean="0"/>
              <a:t>整数因子分割算法：</a:t>
            </a:r>
            <a:r>
              <a:rPr kumimoji="1" lang="zh-CN" altLang="en-US" sz="2000" dirty="0" smtClean="0">
                <a:latin typeface="Times New Roman" panose="02020603050405020304" pitchFamily="18" charset="0"/>
              </a:rPr>
              <a:t>引理：合数 </a:t>
            </a:r>
            <a:r>
              <a:rPr kumimoji="1" lang="en-US" altLang="zh-CN" sz="2000" dirty="0" smtClean="0">
                <a:latin typeface="Times New Roman" panose="02020603050405020304" pitchFamily="18" charset="0"/>
              </a:rPr>
              <a:t>n</a:t>
            </a:r>
            <a:r>
              <a:rPr kumimoji="1" lang="zh-CN" altLang="en-US" sz="2000" dirty="0" smtClean="0">
                <a:latin typeface="Times New Roman" panose="02020603050405020304" pitchFamily="18" charset="0"/>
              </a:rPr>
              <a:t>一定有因子 </a:t>
            </a:r>
            <a:endParaRPr lang="en-US" altLang="zh-CN" sz="2000" dirty="0" smtClean="0"/>
          </a:p>
          <a:p>
            <a:pPr lvl="3"/>
            <a:r>
              <a:rPr kumimoji="1" lang="en-US" altLang="zh-CN" dirty="0" err="1" smtClean="0">
                <a:latin typeface="Times New Roman" panose="02020603050405020304" pitchFamily="18" charset="0"/>
              </a:rPr>
              <a:t>int</a:t>
            </a:r>
            <a:r>
              <a:rPr kumimoji="1" lang="en-US" altLang="zh-CN" dirty="0" smtClean="0">
                <a:latin typeface="Times New Roman" panose="02020603050405020304" pitchFamily="18" charset="0"/>
              </a:rPr>
              <a:t> Split( </a:t>
            </a:r>
            <a:r>
              <a:rPr kumimoji="1" lang="en-US" altLang="zh-CN" dirty="0" err="1" smtClean="0">
                <a:latin typeface="Times New Roman" panose="02020603050405020304" pitchFamily="18" charset="0"/>
              </a:rPr>
              <a:t>int</a:t>
            </a:r>
            <a:r>
              <a:rPr kumimoji="1" lang="en-US" altLang="zh-CN" dirty="0" smtClean="0">
                <a:latin typeface="Times New Roman" panose="02020603050405020304" pitchFamily="18" charset="0"/>
              </a:rPr>
              <a:t> n )  { //</a:t>
            </a:r>
            <a:r>
              <a:rPr kumimoji="1" lang="zh-CN" altLang="en-US" dirty="0" smtClean="0">
                <a:latin typeface="Times New Roman" panose="02020603050405020304" pitchFamily="18" charset="0"/>
              </a:rPr>
              <a:t>基本分裂算法，是关于</a:t>
            </a:r>
            <a:r>
              <a:rPr kumimoji="1" lang="en-US" altLang="zh-CN" dirty="0" smtClean="0">
                <a:latin typeface="Times New Roman" panose="02020603050405020304" pitchFamily="18" charset="0"/>
              </a:rPr>
              <a:t>m</a:t>
            </a:r>
            <a:r>
              <a:rPr kumimoji="1" lang="zh-CN" altLang="en-US" dirty="0" smtClean="0">
                <a:latin typeface="Times New Roman" panose="02020603050405020304" pitchFamily="18" charset="0"/>
              </a:rPr>
              <a:t>的指数时间算法</a:t>
            </a:r>
            <a:endParaRPr kumimoji="1" lang="en-US" altLang="zh-CN" dirty="0" smtClean="0">
              <a:latin typeface="Times New Roman" panose="02020603050405020304" pitchFamily="18" charset="0"/>
            </a:endParaRPr>
          </a:p>
          <a:p>
            <a:pPr lvl="2" indent="514350" algn="just" eaLnBrk="0" hangingPunct="0">
              <a:buNone/>
            </a:pP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m = floor ( </a:t>
            </a:r>
            <a:r>
              <a:rPr kumimoji="1" lang="en-US" altLang="zh-CN" sz="2000" dirty="0" err="1" smtClean="0">
                <a:latin typeface="Times New Roman" panose="02020603050405020304" pitchFamily="18" charset="0"/>
              </a:rPr>
              <a:t>sqrt</a:t>
            </a:r>
            <a:r>
              <a:rPr kumimoji="1" lang="en-US" altLang="zh-CN" sz="2000" dirty="0" smtClean="0">
                <a:latin typeface="Times New Roman" panose="02020603050405020304" pitchFamily="18" charset="0"/>
              </a:rPr>
              <a:t> (double (n)));</a:t>
            </a:r>
            <a:endParaRPr kumimoji="1" lang="en-US" altLang="zh-CN" sz="2000" dirty="0" smtClean="0">
              <a:latin typeface="Times New Roman" panose="02020603050405020304" pitchFamily="18" charset="0"/>
            </a:endParaRPr>
          </a:p>
          <a:p>
            <a:pPr lvl="2" indent="514350" algn="just" eaLnBrk="0" hangingPunct="0">
              <a:buNone/>
            </a:pPr>
            <a:r>
              <a:rPr kumimoji="1" lang="en-US" altLang="zh-CN" sz="2000" dirty="0" smtClean="0">
                <a:latin typeface="Times New Roman" panose="02020603050405020304" pitchFamily="18" charset="0"/>
              </a:rPr>
              <a:t> for (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2 ;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&lt; = m ;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 )</a:t>
            </a:r>
            <a:endParaRPr kumimoji="1" lang="en-US" altLang="zh-CN" sz="2000" dirty="0" smtClean="0">
              <a:latin typeface="Times New Roman" panose="02020603050405020304" pitchFamily="18" charset="0"/>
            </a:endParaRPr>
          </a:p>
          <a:p>
            <a:pPr lvl="2" indent="514350" algn="just" eaLnBrk="0" hangingPunct="0">
              <a:buNone/>
            </a:pPr>
            <a:r>
              <a:rPr kumimoji="1" lang="en-US" altLang="zh-CN" sz="2000" dirty="0" smtClean="0">
                <a:latin typeface="Times New Roman" panose="02020603050405020304" pitchFamily="18" charset="0"/>
              </a:rPr>
              <a:t>      if ( n %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 = 0 ) return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lvl="2" indent="514350" algn="just" eaLnBrk="0" hangingPunct="0">
              <a:buNone/>
            </a:pPr>
            <a:r>
              <a:rPr kumimoji="1" lang="en-US" altLang="zh-CN" sz="2000" dirty="0" smtClean="0">
                <a:latin typeface="Times New Roman" panose="02020603050405020304" pitchFamily="18" charset="0"/>
              </a:rPr>
              <a:t>  return 1;}</a:t>
            </a:r>
            <a:endParaRPr lang="en-US" altLang="zh-CN" sz="2000" dirty="0" smtClean="0"/>
          </a:p>
          <a:p>
            <a:pPr lvl="3"/>
            <a:r>
              <a:rPr kumimoji="1" lang="zh-CN" altLang="en-US" dirty="0" smtClean="0">
                <a:latin typeface="Times New Roman" panose="02020603050405020304" pitchFamily="18" charset="0"/>
              </a:rPr>
              <a:t>时间复杂性：             </a:t>
            </a:r>
            <a:r>
              <a:rPr kumimoji="1" lang="en-US" altLang="zh-CN" dirty="0" smtClean="0">
                <a:latin typeface="Times New Roman" panose="02020603050405020304" pitchFamily="18" charset="0"/>
              </a:rPr>
              <a:t>=</a:t>
            </a:r>
            <a:r>
              <a:rPr kumimoji="1" lang="en-US" altLang="zh-CN" dirty="0" smtClean="0">
                <a:latin typeface="Times New Roman" panose="02020603050405020304" pitchFamily="18" charset="0"/>
                <a:sym typeface="Symbol" panose="05050102010706020507"/>
              </a:rPr>
              <a:t>(10</a:t>
            </a:r>
            <a:r>
              <a:rPr kumimoji="1" lang="en-US" altLang="zh-CN" baseline="30000" dirty="0" smtClean="0">
                <a:latin typeface="Times New Roman" panose="02020603050405020304" pitchFamily="18" charset="0"/>
                <a:sym typeface="Symbol" panose="05050102010706020507"/>
              </a:rPr>
              <a:t>m/2</a:t>
            </a:r>
            <a:r>
              <a:rPr kumimoji="1" lang="en-US" altLang="zh-CN" dirty="0" smtClean="0">
                <a:latin typeface="Times New Roman" panose="02020603050405020304" pitchFamily="18" charset="0"/>
                <a:sym typeface="Symbol" panose="05050102010706020507"/>
              </a:rPr>
              <a:t>)</a:t>
            </a:r>
            <a:r>
              <a:rPr kumimoji="1" lang="zh-CN" altLang="en-US" dirty="0" smtClean="0">
                <a:latin typeface="Times New Roman" panose="02020603050405020304" pitchFamily="18" charset="0"/>
              </a:rPr>
              <a:t>，设</a:t>
            </a:r>
            <a:r>
              <a:rPr kumimoji="1" lang="en-US" altLang="zh-CN" dirty="0" smtClean="0">
                <a:latin typeface="Times New Roman" panose="02020603050405020304" pitchFamily="18" charset="0"/>
              </a:rPr>
              <a:t>n</a:t>
            </a:r>
            <a:r>
              <a:rPr kumimoji="1" lang="zh-CN" altLang="en-US" dirty="0" smtClean="0">
                <a:latin typeface="Times New Roman" panose="02020603050405020304" pitchFamily="18" charset="0"/>
              </a:rPr>
              <a:t>的位数</a:t>
            </a:r>
            <a:r>
              <a:rPr kumimoji="1" lang="en-US" altLang="zh-CN" dirty="0" smtClean="0">
                <a:latin typeface="Times New Roman" panose="02020603050405020304" pitchFamily="18" charset="0"/>
              </a:rPr>
              <a:t>m=log</a:t>
            </a:r>
            <a:r>
              <a:rPr kumimoji="1" lang="en-US" altLang="zh-CN" baseline="-25000" dirty="0" smtClean="0">
                <a:latin typeface="Times New Roman" panose="02020603050405020304" pitchFamily="18" charset="0"/>
              </a:rPr>
              <a:t>10</a:t>
            </a:r>
            <a:r>
              <a:rPr kumimoji="1" lang="en-US" altLang="zh-CN" dirty="0" smtClean="0">
                <a:latin typeface="Times New Roman" panose="02020603050405020304" pitchFamily="18" charset="0"/>
              </a:rPr>
              <a:t>(n+1)</a:t>
            </a:r>
            <a:r>
              <a:rPr kumimoji="1" lang="zh-CN" altLang="en-US" dirty="0" smtClean="0">
                <a:latin typeface="Times New Roman" panose="02020603050405020304" pitchFamily="18" charset="0"/>
              </a:rPr>
              <a:t>。</a:t>
            </a:r>
            <a:endParaRPr kumimoji="1" lang="zh-CN" altLang="en-US" dirty="0" smtClean="0">
              <a:latin typeface="Times New Roman" panose="02020603050405020304" pitchFamily="18" charset="0"/>
            </a:endParaRPr>
          </a:p>
        </p:txBody>
      </p:sp>
      <p:graphicFrame>
        <p:nvGraphicFramePr>
          <p:cNvPr id="332802" name="Object 7"/>
          <p:cNvGraphicFramePr>
            <a:graphicFrameLocks noChangeAspect="1"/>
          </p:cNvGraphicFramePr>
          <p:nvPr/>
        </p:nvGraphicFramePr>
        <p:xfrm>
          <a:off x="4929190" y="1857364"/>
          <a:ext cx="2133600" cy="342900"/>
        </p:xfrm>
        <a:graphic>
          <a:graphicData uri="http://schemas.openxmlformats.org/presentationml/2006/ole">
            <mc:AlternateContent xmlns:mc="http://schemas.openxmlformats.org/markup-compatibility/2006">
              <mc:Choice xmlns:v="urn:schemas-microsoft-com:vml" Requires="v">
                <p:oleObj spid="_x0000_s9217" name="" r:id="rId1" imgW="51206400" imgH="8229600" progId="Equation.3">
                  <p:embed/>
                </p:oleObj>
              </mc:Choice>
              <mc:Fallback>
                <p:oleObj name="" r:id="rId1" imgW="51206400" imgH="8229600" progId="Equation.3">
                  <p:embed/>
                  <p:pic>
                    <p:nvPicPr>
                      <p:cNvPr id="0" name="Object 7"/>
                      <p:cNvPicPr>
                        <a:picLocks noChangeAspect="1"/>
                      </p:cNvPicPr>
                      <p:nvPr/>
                    </p:nvPicPr>
                    <p:blipFill>
                      <a:blip r:embed="rId2"/>
                      <a:stretch>
                        <a:fillRect/>
                      </a:stretch>
                    </p:blipFill>
                    <p:spPr>
                      <a:xfrm>
                        <a:off x="4929190" y="1857364"/>
                        <a:ext cx="2133600" cy="342900"/>
                      </a:xfrm>
                      <a:prstGeom prst="rect">
                        <a:avLst/>
                      </a:prstGeom>
                      <a:noFill/>
                      <a:ln w="9525">
                        <a:noFill/>
                      </a:ln>
                    </p:spPr>
                  </p:pic>
                </p:oleObj>
              </mc:Fallback>
            </mc:AlternateContent>
          </a:graphicData>
        </a:graphic>
      </p:graphicFrame>
      <p:graphicFrame>
        <p:nvGraphicFramePr>
          <p:cNvPr id="332803" name="Object 9"/>
          <p:cNvGraphicFramePr>
            <a:graphicFrameLocks noChangeAspect="1"/>
          </p:cNvGraphicFramePr>
          <p:nvPr/>
        </p:nvGraphicFramePr>
        <p:xfrm>
          <a:off x="3076577" y="2214554"/>
          <a:ext cx="1781175" cy="333375"/>
        </p:xfrm>
        <a:graphic>
          <a:graphicData uri="http://schemas.openxmlformats.org/presentationml/2006/ole">
            <mc:AlternateContent xmlns:mc="http://schemas.openxmlformats.org/markup-compatibility/2006">
              <mc:Choice xmlns:v="urn:schemas-microsoft-com:vml" Requires="v">
                <p:oleObj spid="_x0000_s9218" name="" r:id="rId3" imgW="42672000" imgH="7924800" progId="Equation.3">
                  <p:embed/>
                </p:oleObj>
              </mc:Choice>
              <mc:Fallback>
                <p:oleObj name="" r:id="rId3" imgW="42672000" imgH="7924800" progId="Equation.3">
                  <p:embed/>
                  <p:pic>
                    <p:nvPicPr>
                      <p:cNvPr id="0" name="Object 9"/>
                      <p:cNvPicPr>
                        <a:picLocks noChangeAspect="1"/>
                      </p:cNvPicPr>
                      <p:nvPr/>
                    </p:nvPicPr>
                    <p:blipFill>
                      <a:blip r:embed="rId4"/>
                      <a:stretch>
                        <a:fillRect/>
                      </a:stretch>
                    </p:blipFill>
                    <p:spPr>
                      <a:xfrm>
                        <a:off x="3076577" y="2214554"/>
                        <a:ext cx="1781175" cy="333375"/>
                      </a:xfrm>
                      <a:prstGeom prst="rect">
                        <a:avLst/>
                      </a:prstGeom>
                      <a:noFill/>
                      <a:ln w="9525">
                        <a:noFill/>
                      </a:ln>
                    </p:spPr>
                  </p:pic>
                </p:oleObj>
              </mc:Fallback>
            </mc:AlternateContent>
          </a:graphicData>
        </a:graphic>
      </p:graphicFrame>
      <p:graphicFrame>
        <p:nvGraphicFramePr>
          <p:cNvPr id="332804" name="Object 13"/>
          <p:cNvGraphicFramePr>
            <a:graphicFrameLocks noChangeAspect="1"/>
          </p:cNvGraphicFramePr>
          <p:nvPr/>
        </p:nvGraphicFramePr>
        <p:xfrm>
          <a:off x="3457572" y="5857892"/>
          <a:ext cx="685800" cy="333375"/>
        </p:xfrm>
        <a:graphic>
          <a:graphicData uri="http://schemas.openxmlformats.org/presentationml/2006/ole">
            <mc:AlternateContent xmlns:mc="http://schemas.openxmlformats.org/markup-compatibility/2006">
              <mc:Choice xmlns:v="urn:schemas-microsoft-com:vml" Requires="v">
                <p:oleObj spid="_x0000_s9219" name="" r:id="rId5" imgW="16459200" imgH="7924800" progId="Equation.3">
                  <p:embed/>
                </p:oleObj>
              </mc:Choice>
              <mc:Fallback>
                <p:oleObj name="" r:id="rId5" imgW="16459200" imgH="7924800" progId="Equation.3">
                  <p:embed/>
                  <p:pic>
                    <p:nvPicPr>
                      <p:cNvPr id="0" name="Object 13"/>
                      <p:cNvPicPr>
                        <a:picLocks noChangeAspect="1"/>
                      </p:cNvPicPr>
                      <p:nvPr/>
                    </p:nvPicPr>
                    <p:blipFill>
                      <a:blip r:embed="rId6"/>
                      <a:stretch>
                        <a:fillRect/>
                      </a:stretch>
                    </p:blipFill>
                    <p:spPr>
                      <a:xfrm>
                        <a:off x="3457572" y="5857892"/>
                        <a:ext cx="685800" cy="333375"/>
                      </a:xfrm>
                      <a:prstGeom prst="rect">
                        <a:avLst/>
                      </a:prstGeom>
                      <a:noFill/>
                      <a:ln w="9525">
                        <a:noFill/>
                      </a:ln>
                    </p:spPr>
                  </p:pic>
                </p:oleObj>
              </mc:Fallback>
            </mc:AlternateContent>
          </a:graphicData>
        </a:graphic>
      </p:graphicFrame>
      <p:graphicFrame>
        <p:nvGraphicFramePr>
          <p:cNvPr id="332805" name="Object 12"/>
          <p:cNvGraphicFramePr>
            <a:graphicFrameLocks noChangeAspect="1"/>
          </p:cNvGraphicFramePr>
          <p:nvPr/>
        </p:nvGraphicFramePr>
        <p:xfrm>
          <a:off x="6572264" y="3643314"/>
          <a:ext cx="1439862" cy="350838"/>
        </p:xfrm>
        <a:graphic>
          <a:graphicData uri="http://schemas.openxmlformats.org/presentationml/2006/ole">
            <mc:AlternateContent xmlns:mc="http://schemas.openxmlformats.org/markup-compatibility/2006">
              <mc:Choice xmlns:v="urn:schemas-microsoft-com:vml" Requires="v">
                <p:oleObj spid="_x0000_s9220" name="Equation" r:id="rId7" imgW="23774400" imgH="5791200" progId="">
                  <p:embed/>
                </p:oleObj>
              </mc:Choice>
              <mc:Fallback>
                <p:oleObj name="Equation" r:id="rId7" imgW="23774400" imgH="5791200" progId="">
                  <p:embed/>
                  <p:pic>
                    <p:nvPicPr>
                      <p:cNvPr id="0" name="Object 12"/>
                      <p:cNvPicPr>
                        <a:picLocks noChangeAspect="1"/>
                      </p:cNvPicPr>
                      <p:nvPr/>
                    </p:nvPicPr>
                    <p:blipFill>
                      <a:blip r:embed="rId8"/>
                      <a:stretch>
                        <a:fillRect/>
                      </a:stretch>
                    </p:blipFill>
                    <p:spPr>
                      <a:xfrm>
                        <a:off x="6572264" y="3643314"/>
                        <a:ext cx="1439862" cy="350838"/>
                      </a:xfrm>
                      <a:prstGeom prst="rect">
                        <a:avLst/>
                      </a:prstGeom>
                      <a:noFill/>
                      <a:ln w="9525">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概率算法基本概念</a:t>
            </a:r>
            <a:endParaRPr lang="zh-CN" altLang="en-US" dirty="0"/>
          </a:p>
        </p:txBody>
      </p:sp>
      <p:sp>
        <p:nvSpPr>
          <p:cNvPr id="3" name="内容占位符 2"/>
          <p:cNvSpPr>
            <a:spLocks noGrp="1"/>
          </p:cNvSpPr>
          <p:nvPr>
            <p:ph idx="1"/>
          </p:nvPr>
        </p:nvSpPr>
        <p:spPr/>
        <p:txBody>
          <a:bodyPr/>
          <a:lstStyle/>
          <a:p>
            <a:pPr lvl="2"/>
            <a:r>
              <a:rPr lang="zh-CN" altLang="en-US" sz="2400" b="1" dirty="0" smtClean="0"/>
              <a:t>拉斯维加斯</a:t>
            </a:r>
            <a:r>
              <a:rPr lang="zh-CN" altLang="en-US" b="1" dirty="0" smtClean="0"/>
              <a:t>(</a:t>
            </a:r>
            <a:r>
              <a:rPr lang="en-US" altLang="zh-CN" b="1" dirty="0" smtClean="0"/>
              <a:t>Las Vegas)</a:t>
            </a:r>
            <a:r>
              <a:rPr lang="zh-CN" altLang="en-US" b="1" dirty="0" smtClean="0"/>
              <a:t>算法</a:t>
            </a:r>
            <a:endParaRPr lang="zh-CN" altLang="en-US" b="1" dirty="0" smtClean="0"/>
          </a:p>
          <a:p>
            <a:pPr lvl="3"/>
            <a:r>
              <a:rPr lang="zh-CN" altLang="en-US" dirty="0" smtClean="0"/>
              <a:t>该算法不会得到不正确的解。一旦用拉斯维加斯找到一个解，这个解一定是正确解。</a:t>
            </a:r>
            <a:endParaRPr lang="en-US" altLang="zh-CN" dirty="0" smtClean="0"/>
          </a:p>
          <a:p>
            <a:pPr lvl="3"/>
            <a:r>
              <a:rPr lang="zh-CN" altLang="en-US" dirty="0" smtClean="0"/>
              <a:t>但</a:t>
            </a:r>
            <a:r>
              <a:rPr lang="zh-CN" altLang="en-US" b="1" dirty="0" smtClean="0">
                <a:solidFill>
                  <a:schemeClr val="tx1"/>
                </a:solidFill>
                <a:effectLst>
                  <a:outerShdw blurRad="38100" dist="19050" dir="2700000" algn="tl" rotWithShape="0">
                    <a:schemeClr val="dk1">
                      <a:alpha val="40000"/>
                    </a:schemeClr>
                  </a:outerShdw>
                </a:effectLst>
              </a:rPr>
              <a:t>有时该算法找不到解</a:t>
            </a:r>
            <a:r>
              <a:rPr lang="zh-CN" altLang="en-US" dirty="0" smtClean="0"/>
              <a:t>。找到解的概率随它所用时间的增加而提高。对所求解的任一实例，用同一拉斯维加斯算法求解足够多次，可使求解失败概率任意小。</a:t>
            </a:r>
            <a:endParaRPr lang="en-US" altLang="zh-CN" dirty="0" smtClean="0"/>
          </a:p>
          <a:p>
            <a:pPr lvl="2"/>
            <a:r>
              <a:rPr lang="zh-CN" altLang="en-US" sz="2400" b="1" dirty="0" smtClean="0"/>
              <a:t>蒙特卡罗（</a:t>
            </a:r>
            <a:r>
              <a:rPr lang="en-US" altLang="zh-CN" sz="2400" b="1" dirty="0" smtClean="0"/>
              <a:t>Monte Carlo）</a:t>
            </a:r>
            <a:r>
              <a:rPr lang="zh-CN" altLang="en-US" sz="2400" b="1" dirty="0" smtClean="0"/>
              <a:t>算法</a:t>
            </a:r>
            <a:endParaRPr lang="zh-CN" altLang="en-US" sz="2400" b="1" dirty="0" smtClean="0"/>
          </a:p>
          <a:p>
            <a:pPr lvl="3"/>
            <a:r>
              <a:rPr lang="zh-CN" altLang="en-US" dirty="0" smtClean="0"/>
              <a:t>蒙特卡罗算法用于求问题的准确解。有些问题近似解没有意义，如“</a:t>
            </a:r>
            <a:r>
              <a:rPr lang="en-US" altLang="zh-CN" dirty="0" smtClean="0"/>
              <a:t>y/n</a:t>
            </a:r>
            <a:r>
              <a:rPr lang="zh-CN" altLang="en-US" dirty="0" smtClean="0"/>
              <a:t>”的判定问题、求一个整数的因子等。</a:t>
            </a:r>
            <a:endParaRPr lang="en-US" altLang="zh-CN" dirty="0" smtClean="0"/>
          </a:p>
          <a:p>
            <a:pPr lvl="3"/>
            <a:r>
              <a:rPr lang="zh-CN" altLang="en-US" dirty="0" smtClean="0"/>
              <a:t>用蒙特卡罗算法总能求得一个解，但这个</a:t>
            </a:r>
            <a:r>
              <a:rPr lang="zh-CN" altLang="en-US" b="1" dirty="0" smtClean="0">
                <a:solidFill>
                  <a:schemeClr val="tx1"/>
                </a:solidFill>
                <a:effectLst>
                  <a:outerShdw blurRad="38100" dist="19050" dir="2700000" algn="tl" rotWithShape="0">
                    <a:schemeClr val="dk1">
                      <a:alpha val="40000"/>
                    </a:schemeClr>
                  </a:outerShdw>
                </a:effectLst>
              </a:rPr>
              <a:t>解未必是正确的</a:t>
            </a:r>
            <a:r>
              <a:rPr lang="zh-CN" altLang="en-US" dirty="0" smtClean="0"/>
              <a:t>。求得正确解的概率随它所用的计算时间增加而提高。</a:t>
            </a:r>
            <a:endParaRPr lang="en-US" altLang="zh-CN" dirty="0" smtClean="0"/>
          </a:p>
          <a:p>
            <a:pPr lvl="3"/>
            <a:r>
              <a:rPr lang="zh-CN" altLang="en-US" dirty="0" smtClean="0"/>
              <a:t>一般情况下，无法有效判定所得解是否肯定正确。</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000" b="1" dirty="0" smtClean="0"/>
              <a:t>Pollard</a:t>
            </a:r>
            <a:r>
              <a:rPr lang="zh-CN" altLang="en-US" sz="2000" b="1" dirty="0" smtClean="0"/>
              <a:t>算法（</a:t>
            </a:r>
            <a:r>
              <a:rPr lang="en-US" altLang="zh-CN" sz="2000" b="1" dirty="0" smtClean="0"/>
              <a:t>Las Vegas </a:t>
            </a:r>
            <a:r>
              <a:rPr lang="zh-CN" altLang="en-US" sz="2000" b="1" dirty="0" smtClean="0"/>
              <a:t>算法）</a:t>
            </a:r>
            <a:endParaRPr lang="zh-CN" altLang="en-US" sz="2000" b="1" dirty="0" smtClean="0"/>
          </a:p>
          <a:p>
            <a:pPr lvl="2"/>
            <a:r>
              <a:rPr lang="zh-CN" altLang="en-US" sz="2000" dirty="0" smtClean="0"/>
              <a:t>从  </a:t>
            </a:r>
            <a:r>
              <a:rPr lang="en-US" altLang="zh-CN" sz="2000" dirty="0" smtClean="0"/>
              <a:t>0-n-1</a:t>
            </a:r>
            <a:r>
              <a:rPr lang="zh-CN" altLang="en-US" sz="2000" dirty="0" smtClean="0"/>
              <a:t>中随机选取一个数</a:t>
            </a:r>
            <a:r>
              <a:rPr lang="en-US" altLang="zh-CN" sz="2000" dirty="0" smtClean="0"/>
              <a:t>x</a:t>
            </a:r>
            <a:r>
              <a:rPr lang="en-US" altLang="zh-CN" sz="2000" baseline="-25000" dirty="0" smtClean="0"/>
              <a:t>1</a:t>
            </a:r>
            <a:r>
              <a:rPr lang="zh-CN" altLang="en-US" sz="2000" dirty="0" smtClean="0"/>
              <a:t>，根据递推式</a:t>
            </a:r>
            <a:endParaRPr lang="zh-CN" altLang="en-US" sz="2000" dirty="0" smtClean="0"/>
          </a:p>
          <a:p>
            <a:pPr lvl="2">
              <a:buNone/>
            </a:pPr>
            <a:r>
              <a:rPr lang="zh-CN" altLang="en-US" sz="2000" dirty="0" smtClean="0"/>
              <a:t>                                           作出一个数列   </a:t>
            </a:r>
            <a:endParaRPr lang="zh-CN" altLang="en-US" sz="2000" dirty="0" smtClean="0"/>
          </a:p>
          <a:p>
            <a:pPr lvl="2"/>
            <a:r>
              <a:rPr lang="zh-CN" altLang="en-US" sz="2000" dirty="0" smtClean="0"/>
              <a:t>用欧几里德算法计算 </a:t>
            </a:r>
            <a:r>
              <a:rPr lang="en-US" altLang="zh-CN" sz="2000" dirty="0" err="1" smtClean="0"/>
              <a:t>x</a:t>
            </a:r>
            <a:r>
              <a:rPr lang="en-US" altLang="zh-CN" sz="2000" baseline="-25000" dirty="0" err="1" smtClean="0"/>
              <a:t>j</a:t>
            </a:r>
            <a:r>
              <a:rPr lang="en-US" altLang="zh-CN" sz="2000" dirty="0" smtClean="0"/>
              <a:t>-x</a:t>
            </a:r>
            <a:r>
              <a:rPr lang="en-US" altLang="zh-CN" sz="2000" baseline="-25000" dirty="0" smtClean="0"/>
              <a:t>i</a:t>
            </a:r>
            <a:r>
              <a:rPr lang="zh-CN" altLang="en-US" sz="2000" dirty="0" smtClean="0"/>
              <a:t>与</a:t>
            </a:r>
            <a:r>
              <a:rPr lang="en-US" altLang="zh-CN" sz="2000" dirty="0" smtClean="0"/>
              <a:t>n</a:t>
            </a:r>
            <a:r>
              <a:rPr lang="zh-CN" altLang="en-US" sz="2000" dirty="0" smtClean="0"/>
              <a:t> 的最大公因子</a:t>
            </a:r>
            <a:endParaRPr lang="zh-CN" altLang="en-US" sz="2000" dirty="0" smtClean="0"/>
          </a:p>
          <a:p>
            <a:pPr lvl="2">
              <a:buNone/>
            </a:pPr>
            <a:endParaRPr lang="zh-CN" altLang="en-US" sz="2000" dirty="0" smtClean="0"/>
          </a:p>
          <a:p>
            <a:pPr lvl="2">
              <a:buNone/>
            </a:pPr>
            <a:endParaRPr lang="zh-CN" altLang="en-US" sz="2000" dirty="0" smtClean="0"/>
          </a:p>
          <a:p>
            <a:pPr lvl="2"/>
            <a:r>
              <a:rPr lang="zh-CN" altLang="en-US" sz="2000" b="1" dirty="0" smtClean="0"/>
              <a:t>代码</a:t>
            </a:r>
            <a:endParaRPr lang="zh-CN" altLang="en-US" sz="2000" b="1" dirty="0" smtClean="0"/>
          </a:p>
          <a:p>
            <a:pPr lvl="2">
              <a:buNone/>
            </a:pPr>
            <a:r>
              <a:rPr lang="en-US" altLang="zh-CN" sz="2000" dirty="0" smtClean="0"/>
              <a:t>  </a:t>
            </a:r>
            <a:r>
              <a:rPr lang="en-US" altLang="zh-CN" sz="2000" dirty="0" err="1" smtClean="0"/>
              <a:t>int</a:t>
            </a:r>
            <a:r>
              <a:rPr lang="en-US" altLang="zh-CN" sz="2000" dirty="0" smtClean="0"/>
              <a:t> </a:t>
            </a:r>
            <a:r>
              <a:rPr lang="en-US" altLang="zh-CN" sz="2000" dirty="0" err="1" smtClean="0"/>
              <a:t>gcd</a:t>
            </a:r>
            <a:r>
              <a:rPr lang="en-US" altLang="zh-CN" sz="2000" dirty="0" smtClean="0"/>
              <a:t> (</a:t>
            </a:r>
            <a:r>
              <a:rPr lang="en-US" altLang="zh-CN" sz="2000" dirty="0" err="1" smtClean="0"/>
              <a:t>int</a:t>
            </a:r>
            <a:r>
              <a:rPr lang="en-US" altLang="zh-CN" sz="2000" dirty="0" smtClean="0"/>
              <a:t> a, </a:t>
            </a:r>
            <a:r>
              <a:rPr lang="en-US" altLang="zh-CN" sz="2000" dirty="0" err="1" smtClean="0"/>
              <a:t>int</a:t>
            </a:r>
            <a:r>
              <a:rPr lang="en-US" altLang="zh-CN" sz="2000" dirty="0" smtClean="0"/>
              <a:t> b)</a:t>
            </a:r>
            <a:endParaRPr lang="en-US" altLang="zh-CN" sz="2000" dirty="0" smtClean="0"/>
          </a:p>
          <a:p>
            <a:pPr lvl="2">
              <a:buNone/>
            </a:pPr>
            <a:r>
              <a:rPr lang="en-US" altLang="zh-CN" sz="2000" dirty="0" smtClean="0"/>
              <a:t>  { // </a:t>
            </a:r>
            <a:r>
              <a:rPr lang="zh-CN" altLang="en-US" sz="2000" dirty="0" smtClean="0"/>
              <a:t>求整数 </a:t>
            </a:r>
            <a:r>
              <a:rPr lang="en-US" altLang="zh-CN" sz="2000" dirty="0" smtClean="0"/>
              <a:t>a  </a:t>
            </a:r>
            <a:r>
              <a:rPr lang="zh-CN" altLang="en-US" sz="2000" dirty="0" smtClean="0"/>
              <a:t>和 </a:t>
            </a:r>
            <a:r>
              <a:rPr lang="en-US" altLang="zh-CN" sz="2000" dirty="0" smtClean="0"/>
              <a:t>b </a:t>
            </a:r>
            <a:r>
              <a:rPr lang="zh-CN" altLang="en-US" sz="2000" dirty="0" smtClean="0"/>
              <a:t>的最大公因子的 </a:t>
            </a:r>
            <a:r>
              <a:rPr lang="en-US" altLang="zh-CN" sz="2000" dirty="0" smtClean="0"/>
              <a:t>Euclid </a:t>
            </a:r>
            <a:r>
              <a:rPr lang="zh-CN" altLang="en-US" sz="2000" dirty="0" smtClean="0"/>
              <a:t>算法</a:t>
            </a:r>
            <a:endParaRPr lang="zh-CN" altLang="en-US" sz="2000" dirty="0" smtClean="0"/>
          </a:p>
          <a:p>
            <a:pPr lvl="2">
              <a:buNone/>
            </a:pPr>
            <a:r>
              <a:rPr lang="en-US" altLang="zh-CN" sz="2000" dirty="0" smtClean="0"/>
              <a:t>     if ( b = = 0 ) return a ;</a:t>
            </a:r>
            <a:endParaRPr lang="en-US" altLang="zh-CN" sz="2000" dirty="0" smtClean="0"/>
          </a:p>
          <a:p>
            <a:pPr lvl="2">
              <a:buNone/>
            </a:pPr>
            <a:r>
              <a:rPr lang="en-US" altLang="zh-CN" sz="2000" dirty="0" smtClean="0"/>
              <a:t>     else return </a:t>
            </a:r>
            <a:r>
              <a:rPr lang="en-US" altLang="zh-CN" sz="2000" dirty="0" err="1" smtClean="0"/>
              <a:t>gcd</a:t>
            </a:r>
            <a:r>
              <a:rPr lang="en-US" altLang="zh-CN" sz="2000" dirty="0" smtClean="0"/>
              <a:t> ( b, a % b ) ;</a:t>
            </a:r>
            <a:endParaRPr lang="en-US" altLang="zh-CN" sz="2000" dirty="0" smtClean="0"/>
          </a:p>
          <a:p>
            <a:pPr lvl="2">
              <a:buNone/>
            </a:pPr>
            <a:r>
              <a:rPr lang="en-US" altLang="zh-CN" sz="2000" dirty="0" smtClean="0"/>
              <a:t>  }</a:t>
            </a:r>
            <a:endParaRPr lang="zh-CN" altLang="en-US" sz="2000" dirty="0" smtClean="0"/>
          </a:p>
        </p:txBody>
      </p:sp>
      <p:graphicFrame>
        <p:nvGraphicFramePr>
          <p:cNvPr id="339970" name="Object 6"/>
          <p:cNvGraphicFramePr>
            <a:graphicFrameLocks noChangeAspect="1"/>
          </p:cNvGraphicFramePr>
          <p:nvPr/>
        </p:nvGraphicFramePr>
        <p:xfrm>
          <a:off x="1939920" y="2346320"/>
          <a:ext cx="1917700" cy="368300"/>
        </p:xfrm>
        <a:graphic>
          <a:graphicData uri="http://schemas.openxmlformats.org/presentationml/2006/ole">
            <mc:AlternateContent xmlns:mc="http://schemas.openxmlformats.org/markup-compatibility/2006">
              <mc:Choice xmlns:v="urn:schemas-microsoft-com:vml" Requires="v">
                <p:oleObj spid="_x0000_s10241" name="Equation" r:id="rId1" imgW="46024800" imgH="8839200" progId="Equation.3">
                  <p:embed/>
                </p:oleObj>
              </mc:Choice>
              <mc:Fallback>
                <p:oleObj name="Equation" r:id="rId1" imgW="46024800" imgH="8839200" progId="Equation.3">
                  <p:embed/>
                  <p:pic>
                    <p:nvPicPr>
                      <p:cNvPr id="0" name="Object 6"/>
                      <p:cNvPicPr>
                        <a:picLocks noChangeAspect="1"/>
                      </p:cNvPicPr>
                      <p:nvPr/>
                    </p:nvPicPr>
                    <p:blipFill>
                      <a:blip r:embed="rId2"/>
                      <a:stretch>
                        <a:fillRect/>
                      </a:stretch>
                    </p:blipFill>
                    <p:spPr>
                      <a:xfrm>
                        <a:off x="1939920" y="2346320"/>
                        <a:ext cx="1917700" cy="368300"/>
                      </a:xfrm>
                      <a:prstGeom prst="rect">
                        <a:avLst/>
                      </a:prstGeom>
                      <a:noFill/>
                      <a:ln w="9525">
                        <a:noFill/>
                      </a:ln>
                    </p:spPr>
                  </p:pic>
                </p:oleObj>
              </mc:Fallback>
            </mc:AlternateContent>
          </a:graphicData>
        </a:graphic>
      </p:graphicFrame>
      <p:graphicFrame>
        <p:nvGraphicFramePr>
          <p:cNvPr id="339972" name="Object 7"/>
          <p:cNvGraphicFramePr>
            <a:graphicFrameLocks noChangeAspect="1"/>
          </p:cNvGraphicFramePr>
          <p:nvPr/>
        </p:nvGraphicFramePr>
        <p:xfrm>
          <a:off x="5786446" y="2357430"/>
          <a:ext cx="1536700" cy="330200"/>
        </p:xfrm>
        <a:graphic>
          <a:graphicData uri="http://schemas.openxmlformats.org/presentationml/2006/ole">
            <mc:AlternateContent xmlns:mc="http://schemas.openxmlformats.org/markup-compatibility/2006">
              <mc:Choice xmlns:v="urn:schemas-microsoft-com:vml" Requires="v">
                <p:oleObj spid="_x0000_s10242" name="Equation" r:id="rId3" imgW="36880800" imgH="7924800" progId="Equation.3">
                  <p:embed/>
                </p:oleObj>
              </mc:Choice>
              <mc:Fallback>
                <p:oleObj name="Equation" r:id="rId3" imgW="36880800" imgH="7924800" progId="Equation.3">
                  <p:embed/>
                  <p:pic>
                    <p:nvPicPr>
                      <p:cNvPr id="0" name="Object 7"/>
                      <p:cNvPicPr>
                        <a:picLocks noChangeAspect="1"/>
                      </p:cNvPicPr>
                      <p:nvPr/>
                    </p:nvPicPr>
                    <p:blipFill>
                      <a:blip r:embed="rId4"/>
                      <a:stretch>
                        <a:fillRect/>
                      </a:stretch>
                    </p:blipFill>
                    <p:spPr>
                      <a:xfrm>
                        <a:off x="5786446" y="2357430"/>
                        <a:ext cx="1536700" cy="330200"/>
                      </a:xfrm>
                      <a:prstGeom prst="rect">
                        <a:avLst/>
                      </a:prstGeom>
                      <a:noFill/>
                      <a:ln w="9525">
                        <a:noFill/>
                      </a:ln>
                    </p:spPr>
                  </p:pic>
                </p:oleObj>
              </mc:Fallback>
            </mc:AlternateContent>
          </a:graphicData>
        </a:graphic>
      </p:graphicFrame>
      <p:graphicFrame>
        <p:nvGraphicFramePr>
          <p:cNvPr id="339973" name="Object 10"/>
          <p:cNvGraphicFramePr>
            <a:graphicFrameLocks noChangeAspect="1"/>
          </p:cNvGraphicFramePr>
          <p:nvPr/>
        </p:nvGraphicFramePr>
        <p:xfrm>
          <a:off x="1714480" y="3214686"/>
          <a:ext cx="1879600" cy="355600"/>
        </p:xfrm>
        <a:graphic>
          <a:graphicData uri="http://schemas.openxmlformats.org/presentationml/2006/ole">
            <mc:AlternateContent xmlns:mc="http://schemas.openxmlformats.org/markup-compatibility/2006">
              <mc:Choice xmlns:v="urn:schemas-microsoft-com:vml" Requires="v">
                <p:oleObj spid="_x0000_s10243" name="Equation" r:id="rId5" imgW="45110400" imgH="8534400" progId="Equation.3">
                  <p:embed/>
                </p:oleObj>
              </mc:Choice>
              <mc:Fallback>
                <p:oleObj name="Equation" r:id="rId5" imgW="45110400" imgH="8534400" progId="Equation.3">
                  <p:embed/>
                  <p:pic>
                    <p:nvPicPr>
                      <p:cNvPr id="0" name="Object 10"/>
                      <p:cNvPicPr>
                        <a:picLocks noChangeAspect="1"/>
                      </p:cNvPicPr>
                      <p:nvPr/>
                    </p:nvPicPr>
                    <p:blipFill>
                      <a:blip r:embed="rId6"/>
                      <a:stretch>
                        <a:fillRect/>
                      </a:stretch>
                    </p:blipFill>
                    <p:spPr>
                      <a:xfrm>
                        <a:off x="1714480" y="3214686"/>
                        <a:ext cx="1879600" cy="355600"/>
                      </a:xfrm>
                      <a:prstGeom prst="rect">
                        <a:avLst/>
                      </a:prstGeom>
                      <a:noFill/>
                      <a:ln w="9525">
                        <a:noFill/>
                      </a:ln>
                    </p:spPr>
                  </p:pic>
                </p:oleObj>
              </mc:Fallback>
            </mc:AlternateContent>
          </a:graphicData>
        </a:graphic>
      </p:graphicFrame>
      <p:graphicFrame>
        <p:nvGraphicFramePr>
          <p:cNvPr id="339974" name="Object 11"/>
          <p:cNvGraphicFramePr>
            <a:graphicFrameLocks noChangeAspect="1"/>
          </p:cNvGraphicFramePr>
          <p:nvPr/>
        </p:nvGraphicFramePr>
        <p:xfrm>
          <a:off x="3983058" y="3214686"/>
          <a:ext cx="3517900" cy="355600"/>
        </p:xfrm>
        <a:graphic>
          <a:graphicData uri="http://schemas.openxmlformats.org/presentationml/2006/ole">
            <mc:AlternateContent xmlns:mc="http://schemas.openxmlformats.org/markup-compatibility/2006">
              <mc:Choice xmlns:v="urn:schemas-microsoft-com:vml" Requires="v">
                <p:oleObj spid="_x0000_s10244" name="Equation" r:id="rId7" imgW="84429600" imgH="8534400" progId="Equation.3">
                  <p:embed/>
                </p:oleObj>
              </mc:Choice>
              <mc:Fallback>
                <p:oleObj name="Equation" r:id="rId7" imgW="84429600" imgH="8534400" progId="Equation.3">
                  <p:embed/>
                  <p:pic>
                    <p:nvPicPr>
                      <p:cNvPr id="0" name="Object 11"/>
                      <p:cNvPicPr>
                        <a:picLocks noChangeAspect="1"/>
                      </p:cNvPicPr>
                      <p:nvPr/>
                    </p:nvPicPr>
                    <p:blipFill>
                      <a:blip r:embed="rId8"/>
                      <a:stretch>
                        <a:fillRect/>
                      </a:stretch>
                    </p:blipFill>
                    <p:spPr>
                      <a:xfrm>
                        <a:off x="3983058" y="3214686"/>
                        <a:ext cx="3517900" cy="355600"/>
                      </a:xfrm>
                      <a:prstGeom prst="rect">
                        <a:avLst/>
                      </a:prstGeom>
                      <a:noFill/>
                      <a:ln w="9525">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90000"/>
              </a:lnSpc>
            </a:pPr>
            <a:r>
              <a:rPr lang="en-US" altLang="zh-CN" sz="2400" dirty="0" smtClean="0"/>
              <a:t>void Pollard </a:t>
            </a:r>
            <a:r>
              <a:rPr lang="en-US" altLang="zh-CN" sz="2000" dirty="0" smtClean="0"/>
              <a:t>( </a:t>
            </a:r>
            <a:r>
              <a:rPr lang="en-US" altLang="zh-CN" sz="2000" dirty="0" err="1" smtClean="0"/>
              <a:t>int</a:t>
            </a:r>
            <a:r>
              <a:rPr lang="en-US" altLang="zh-CN" sz="2000" dirty="0" smtClean="0"/>
              <a:t> n ) {  // </a:t>
            </a:r>
            <a:r>
              <a:rPr lang="zh-CN" altLang="en-US" sz="2000" dirty="0" smtClean="0"/>
              <a:t>求整数 </a:t>
            </a:r>
            <a:r>
              <a:rPr lang="en-US" altLang="zh-CN" sz="2000" dirty="0" smtClean="0"/>
              <a:t>n </a:t>
            </a:r>
            <a:r>
              <a:rPr lang="zh-CN" altLang="en-US" sz="2000" dirty="0" smtClean="0"/>
              <a:t>因子分割的 </a:t>
            </a:r>
            <a:r>
              <a:rPr lang="en-US" altLang="zh-CN" sz="2000" dirty="0" smtClean="0"/>
              <a:t>Las Vegas </a:t>
            </a:r>
            <a:r>
              <a:rPr lang="zh-CN" altLang="en-US" sz="2000" dirty="0" smtClean="0"/>
              <a:t>算法</a:t>
            </a:r>
            <a:endParaRPr lang="zh-CN" altLang="en-US" sz="2000" dirty="0" smtClean="0"/>
          </a:p>
          <a:p>
            <a:pPr lvl="1">
              <a:lnSpc>
                <a:spcPct val="90000"/>
              </a:lnSpc>
              <a:buNone/>
            </a:pPr>
            <a:r>
              <a:rPr lang="en-US" altLang="zh-CN" sz="2000" dirty="0" smtClean="0"/>
              <a:t>    </a:t>
            </a:r>
            <a:r>
              <a:rPr lang="en-US" altLang="zh-CN" sz="2000" dirty="0" err="1" smtClean="0"/>
              <a:t>RandomNumber</a:t>
            </a:r>
            <a:r>
              <a:rPr lang="en-US" altLang="zh-CN" sz="2000" dirty="0" smtClean="0"/>
              <a:t> </a:t>
            </a:r>
            <a:r>
              <a:rPr lang="en-US" altLang="zh-CN" sz="2000" dirty="0" err="1" smtClean="0"/>
              <a:t>rnd</a:t>
            </a:r>
            <a:r>
              <a:rPr lang="en-US" altLang="zh-CN" sz="2000" dirty="0" smtClean="0"/>
              <a:t> ;    </a:t>
            </a:r>
            <a:r>
              <a:rPr lang="en-US" altLang="zh-CN" sz="2000" dirty="0" err="1" smtClean="0"/>
              <a:t>int</a:t>
            </a:r>
            <a:r>
              <a:rPr lang="en-US" altLang="zh-CN" sz="2000" dirty="0" smtClean="0"/>
              <a:t> </a:t>
            </a:r>
            <a:r>
              <a:rPr lang="en-US" altLang="zh-CN" sz="2000" dirty="0" err="1" smtClean="0"/>
              <a:t>i</a:t>
            </a:r>
            <a:r>
              <a:rPr lang="en-US" altLang="zh-CN" sz="2000" dirty="0" smtClean="0"/>
              <a:t> = 1;</a:t>
            </a:r>
            <a:endParaRPr lang="en-US" altLang="zh-CN" sz="2000" dirty="0" smtClean="0"/>
          </a:p>
          <a:p>
            <a:pPr lvl="1">
              <a:lnSpc>
                <a:spcPct val="90000"/>
              </a:lnSpc>
              <a:buNone/>
            </a:pPr>
            <a:r>
              <a:rPr lang="en-US" altLang="zh-CN" sz="2000" dirty="0" smtClean="0"/>
              <a:t>    </a:t>
            </a:r>
            <a:r>
              <a:rPr lang="en-US" altLang="zh-CN" sz="2000" dirty="0" err="1" smtClean="0"/>
              <a:t>int</a:t>
            </a:r>
            <a:r>
              <a:rPr lang="en-US" altLang="zh-CN" sz="2000" dirty="0" smtClean="0"/>
              <a:t> x = </a:t>
            </a:r>
            <a:r>
              <a:rPr lang="en-US" altLang="zh-CN" sz="2000" dirty="0" err="1" smtClean="0"/>
              <a:t>rnd</a:t>
            </a:r>
            <a:r>
              <a:rPr lang="en-US" altLang="zh-CN" sz="2000" dirty="0" smtClean="0"/>
              <a:t> . Random ( n ) ;   // </a:t>
            </a:r>
            <a:r>
              <a:rPr lang="zh-CN" altLang="en-US" sz="2000" dirty="0" smtClean="0"/>
              <a:t>随机整数</a:t>
            </a:r>
            <a:endParaRPr lang="zh-CN" altLang="en-US" sz="2000" dirty="0" smtClean="0"/>
          </a:p>
          <a:p>
            <a:pPr lvl="1">
              <a:lnSpc>
                <a:spcPct val="90000"/>
              </a:lnSpc>
              <a:buNone/>
            </a:pPr>
            <a:r>
              <a:rPr lang="en-US" altLang="zh-CN" sz="2000" dirty="0" smtClean="0"/>
              <a:t>    </a:t>
            </a:r>
            <a:r>
              <a:rPr lang="en-US" altLang="zh-CN" sz="2000" dirty="0" err="1" smtClean="0"/>
              <a:t>int</a:t>
            </a:r>
            <a:r>
              <a:rPr lang="en-US" altLang="zh-CN" sz="2000" dirty="0" smtClean="0"/>
              <a:t> y = x ;    </a:t>
            </a:r>
            <a:r>
              <a:rPr lang="en-US" altLang="zh-CN" sz="2000" dirty="0" err="1" smtClean="0"/>
              <a:t>int</a:t>
            </a:r>
            <a:r>
              <a:rPr lang="en-US" altLang="zh-CN" sz="2000" dirty="0" smtClean="0"/>
              <a:t> k = 2 ;</a:t>
            </a:r>
            <a:endParaRPr lang="en-US" altLang="zh-CN" sz="2000" dirty="0" smtClean="0"/>
          </a:p>
          <a:p>
            <a:pPr lvl="1">
              <a:lnSpc>
                <a:spcPct val="90000"/>
              </a:lnSpc>
              <a:buNone/>
            </a:pPr>
            <a:r>
              <a:rPr lang="en-US" altLang="zh-CN" sz="2000" dirty="0" smtClean="0"/>
              <a:t>    while ( true ) {</a:t>
            </a:r>
            <a:endParaRPr lang="en-US" altLang="zh-CN" sz="2000" dirty="0" smtClean="0"/>
          </a:p>
          <a:p>
            <a:pPr lvl="1">
              <a:lnSpc>
                <a:spcPct val="90000"/>
              </a:lnSpc>
              <a:buNone/>
            </a:pPr>
            <a:r>
              <a:rPr lang="en-US" altLang="zh-CN" sz="2000" dirty="0" smtClean="0"/>
              <a:t>         </a:t>
            </a:r>
            <a:r>
              <a:rPr lang="en-US" altLang="zh-CN" sz="2000" dirty="0" err="1" smtClean="0"/>
              <a:t>i</a:t>
            </a:r>
            <a:r>
              <a:rPr lang="en-US" altLang="zh-CN" sz="2000" dirty="0" smtClean="0"/>
              <a:t> + + ;</a:t>
            </a:r>
            <a:endParaRPr lang="en-US" altLang="zh-CN" sz="2000" dirty="0" smtClean="0"/>
          </a:p>
          <a:p>
            <a:pPr lvl="1">
              <a:lnSpc>
                <a:spcPct val="90000"/>
              </a:lnSpc>
              <a:buNone/>
            </a:pPr>
            <a:r>
              <a:rPr lang="en-US" altLang="zh-CN" sz="2000" dirty="0" smtClean="0"/>
              <a:t>        x = ( x * x – 1 ) % n ;</a:t>
            </a:r>
            <a:endParaRPr lang="en-US" altLang="zh-CN" sz="2000" dirty="0" smtClean="0"/>
          </a:p>
          <a:p>
            <a:pPr lvl="1">
              <a:lnSpc>
                <a:spcPct val="90000"/>
              </a:lnSpc>
              <a:buNone/>
            </a:pPr>
            <a:r>
              <a:rPr lang="en-US" altLang="zh-CN" sz="2000" dirty="0" smtClean="0"/>
              <a:t>        </a:t>
            </a:r>
            <a:r>
              <a:rPr lang="en-US" altLang="zh-CN" sz="2000" dirty="0" err="1" smtClean="0"/>
              <a:t>int</a:t>
            </a:r>
            <a:r>
              <a:rPr lang="en-US" altLang="zh-CN" sz="2000" dirty="0" smtClean="0"/>
              <a:t> d = </a:t>
            </a:r>
            <a:r>
              <a:rPr lang="en-US" altLang="zh-CN" sz="2000" dirty="0" err="1" smtClean="0"/>
              <a:t>gcd</a:t>
            </a:r>
            <a:r>
              <a:rPr lang="en-US" altLang="zh-CN" sz="2000" dirty="0" smtClean="0"/>
              <a:t> ( x- y , n );</a:t>
            </a:r>
            <a:endParaRPr lang="en-US" altLang="zh-CN" sz="2000" dirty="0" smtClean="0"/>
          </a:p>
          <a:p>
            <a:pPr lvl="1">
              <a:lnSpc>
                <a:spcPct val="90000"/>
              </a:lnSpc>
              <a:buNone/>
            </a:pPr>
            <a:r>
              <a:rPr lang="en-US" altLang="zh-CN" sz="2000" dirty="0" smtClean="0"/>
              <a:t>        if ( ( d &gt; 1 ) &amp;&amp; (d &lt; n ) ) </a:t>
            </a:r>
            <a:r>
              <a:rPr lang="en-US" altLang="zh-CN" sz="2000" dirty="0" err="1" smtClean="0"/>
              <a:t>cout</a:t>
            </a:r>
            <a:r>
              <a:rPr lang="en-US" altLang="zh-CN" sz="2000" dirty="0" smtClean="0"/>
              <a:t> &lt; &lt; d &lt; &lt; </a:t>
            </a:r>
            <a:r>
              <a:rPr lang="en-US" altLang="zh-CN" sz="2000" dirty="0" err="1" smtClean="0"/>
              <a:t>endl</a:t>
            </a:r>
            <a:r>
              <a:rPr lang="en-US" altLang="zh-CN" sz="2000" dirty="0" smtClean="0"/>
              <a:t>;</a:t>
            </a:r>
            <a:endParaRPr lang="en-US" altLang="zh-CN" sz="2000" dirty="0" smtClean="0"/>
          </a:p>
          <a:p>
            <a:pPr lvl="1">
              <a:lnSpc>
                <a:spcPct val="90000"/>
              </a:lnSpc>
              <a:buNone/>
            </a:pPr>
            <a:r>
              <a:rPr lang="en-US" altLang="zh-CN" sz="2000" dirty="0" smtClean="0"/>
              <a:t>        if ( </a:t>
            </a:r>
            <a:r>
              <a:rPr lang="en-US" altLang="zh-CN" sz="2000" dirty="0" err="1" smtClean="0"/>
              <a:t>i</a:t>
            </a:r>
            <a:r>
              <a:rPr lang="en-US" altLang="zh-CN" sz="2000" dirty="0" smtClean="0"/>
              <a:t> = = k ) {</a:t>
            </a:r>
            <a:endParaRPr lang="en-US" altLang="zh-CN" sz="2000" dirty="0" smtClean="0"/>
          </a:p>
          <a:p>
            <a:pPr lvl="1">
              <a:lnSpc>
                <a:spcPct val="90000"/>
              </a:lnSpc>
              <a:buNone/>
            </a:pPr>
            <a:r>
              <a:rPr lang="en-US" altLang="zh-CN" sz="2000" dirty="0" smtClean="0"/>
              <a:t>            y = x;</a:t>
            </a:r>
            <a:endParaRPr lang="en-US" altLang="zh-CN" sz="2000" dirty="0" smtClean="0"/>
          </a:p>
          <a:p>
            <a:pPr lvl="1">
              <a:lnSpc>
                <a:spcPct val="90000"/>
              </a:lnSpc>
              <a:buNone/>
            </a:pPr>
            <a:r>
              <a:rPr lang="en-US" altLang="zh-CN" sz="2000" dirty="0" smtClean="0"/>
              <a:t>            k * = 2;  }</a:t>
            </a:r>
            <a:endParaRPr lang="en-US" altLang="zh-CN" sz="2000" dirty="0" smtClean="0"/>
          </a:p>
          <a:p>
            <a:pPr lvl="1">
              <a:lnSpc>
                <a:spcPct val="90000"/>
              </a:lnSpc>
              <a:buNone/>
            </a:pPr>
            <a:r>
              <a:rPr lang="en-US" altLang="zh-CN" sz="2000" dirty="0" smtClean="0"/>
              <a:t>    } </a:t>
            </a:r>
            <a:endParaRPr lang="en-US" altLang="zh-CN" sz="2000" dirty="0" smtClean="0"/>
          </a:p>
          <a:p>
            <a:pPr lvl="1">
              <a:lnSpc>
                <a:spcPct val="90000"/>
              </a:lnSpc>
              <a:buNone/>
            </a:pPr>
            <a:r>
              <a:rPr lang="en-US" altLang="zh-CN" sz="2000" dirty="0" smtClean="0"/>
              <a:t>  }      //</a:t>
            </a:r>
            <a:r>
              <a:rPr lang="zh-CN" altLang="en-US" sz="2000" dirty="0" smtClean="0"/>
              <a:t>算法能在             时间内找到</a:t>
            </a:r>
            <a:r>
              <a:rPr lang="en-US" altLang="zh-CN" sz="2000" dirty="0" smtClean="0"/>
              <a:t>n</a:t>
            </a:r>
            <a:r>
              <a:rPr lang="zh-CN" altLang="en-US" sz="2000" dirty="0" smtClean="0"/>
              <a:t>的一个素因子</a:t>
            </a:r>
            <a:endParaRPr lang="en-US" altLang="zh-CN" sz="2000" dirty="0" smtClean="0"/>
          </a:p>
        </p:txBody>
      </p:sp>
      <p:graphicFrame>
        <p:nvGraphicFramePr>
          <p:cNvPr id="340994" name="Object 2"/>
          <p:cNvGraphicFramePr>
            <a:graphicFrameLocks noChangeAspect="1"/>
          </p:cNvGraphicFramePr>
          <p:nvPr/>
        </p:nvGraphicFramePr>
        <p:xfrm>
          <a:off x="2786050" y="5854719"/>
          <a:ext cx="758825" cy="360363"/>
        </p:xfrm>
        <a:graphic>
          <a:graphicData uri="http://schemas.openxmlformats.org/presentationml/2006/ole">
            <mc:AlternateContent xmlns:mc="http://schemas.openxmlformats.org/markup-compatibility/2006">
              <mc:Choice xmlns:v="urn:schemas-microsoft-com:vml" Requires="v">
                <p:oleObj spid="_x0000_s11265" name="Equation" r:id="rId1" imgW="11582400" imgH="5486400" progId="">
                  <p:embed/>
                </p:oleObj>
              </mc:Choice>
              <mc:Fallback>
                <p:oleObj name="Equation" r:id="rId1" imgW="11582400" imgH="5486400" progId="">
                  <p:embed/>
                  <p:pic>
                    <p:nvPicPr>
                      <p:cNvPr id="0" name="Object 2"/>
                      <p:cNvPicPr>
                        <a:picLocks noChangeAspect="1"/>
                      </p:cNvPicPr>
                      <p:nvPr/>
                    </p:nvPicPr>
                    <p:blipFill>
                      <a:blip r:embed="rId2"/>
                      <a:stretch>
                        <a:fillRect/>
                      </a:stretch>
                    </p:blipFill>
                    <p:spPr>
                      <a:xfrm>
                        <a:off x="2786050" y="5854719"/>
                        <a:ext cx="758825" cy="360363"/>
                      </a:xfrm>
                      <a:prstGeom prst="rect">
                        <a:avLst/>
                      </a:prstGeom>
                      <a:noFill/>
                      <a:ln w="9525">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a:t>
            </a:r>
            <a:endParaRPr lang="zh-CN" altLang="en-US" sz="4000" dirty="0"/>
          </a:p>
        </p:txBody>
      </p:sp>
      <p:sp>
        <p:nvSpPr>
          <p:cNvPr id="3" name="内容占位符 2"/>
          <p:cNvSpPr>
            <a:spLocks noGrp="1"/>
          </p:cNvSpPr>
          <p:nvPr>
            <p:ph idx="1"/>
          </p:nvPr>
        </p:nvSpPr>
        <p:spPr>
          <a:xfrm>
            <a:off x="457200" y="1285860"/>
            <a:ext cx="8229600" cy="4845065"/>
          </a:xfrm>
        </p:spPr>
        <p:txBody>
          <a:bodyPr/>
          <a:lstStyle/>
          <a:p>
            <a:r>
              <a:rPr lang="en-US" altLang="zh-CN" sz="2800" dirty="0" smtClean="0"/>
              <a:t>9.5 Monte Carlo</a:t>
            </a:r>
            <a:r>
              <a:rPr lang="zh-CN" altLang="en-US" sz="2800" dirty="0" smtClean="0"/>
              <a:t>算法</a:t>
            </a:r>
            <a:endParaRPr lang="en-US" altLang="zh-CN" sz="2800" dirty="0" smtClean="0"/>
          </a:p>
          <a:p>
            <a:pPr lvl="1">
              <a:lnSpc>
                <a:spcPct val="125000"/>
              </a:lnSpc>
            </a:pPr>
            <a:r>
              <a:rPr lang="en-US" altLang="zh-CN" sz="2400" dirty="0" smtClean="0"/>
              <a:t>Monte Carlo</a:t>
            </a:r>
            <a:r>
              <a:rPr lang="zh-CN" altLang="en-US" sz="2000" dirty="0" smtClean="0"/>
              <a:t>算法一般情况下对问题的所有实例都以高概率给出正确解。但无法判断一个具体解是否正确。重复调用正确率提高快。</a:t>
            </a:r>
            <a:endParaRPr lang="en-US" altLang="zh-CN" sz="2000" dirty="0" smtClean="0"/>
          </a:p>
          <a:p>
            <a:pPr lvl="1">
              <a:lnSpc>
                <a:spcPct val="125000"/>
              </a:lnSpc>
            </a:pPr>
            <a:r>
              <a:rPr lang="en-US" altLang="zh-CN" sz="2400" dirty="0" smtClean="0"/>
              <a:t>p</a:t>
            </a:r>
            <a:r>
              <a:rPr lang="zh-CN" altLang="en-US" sz="2400" dirty="0" smtClean="0"/>
              <a:t>正确的 </a:t>
            </a:r>
            <a:r>
              <a:rPr lang="en-US" altLang="zh-CN" sz="2400" dirty="0" smtClean="0"/>
              <a:t>Monte Carlo</a:t>
            </a:r>
            <a:r>
              <a:rPr lang="zh-CN" altLang="en-US" sz="2400" dirty="0" smtClean="0"/>
              <a:t>算法</a:t>
            </a:r>
            <a:endParaRPr lang="zh-CN" altLang="en-US" sz="2400" dirty="0" smtClean="0"/>
          </a:p>
          <a:p>
            <a:pPr lvl="1">
              <a:lnSpc>
                <a:spcPct val="125000"/>
              </a:lnSpc>
              <a:buNone/>
            </a:pPr>
            <a:r>
              <a:rPr lang="zh-CN" altLang="en-US" sz="2000" dirty="0" smtClean="0"/>
              <a:t>    对问题的任一实例得到正确解的概率不小于</a:t>
            </a:r>
            <a:r>
              <a:rPr lang="en-US" altLang="zh-CN" sz="2000" dirty="0" smtClean="0"/>
              <a:t>p </a:t>
            </a:r>
            <a:r>
              <a:rPr lang="zh-CN" altLang="en-US" sz="2000" dirty="0" smtClean="0"/>
              <a:t>，</a:t>
            </a:r>
            <a:r>
              <a:rPr lang="en-US" altLang="zh-CN" sz="2000" dirty="0" smtClean="0"/>
              <a:t>1/2&lt;p&lt;1</a:t>
            </a:r>
            <a:r>
              <a:rPr lang="zh-CN" altLang="en-US" sz="2000" dirty="0" smtClean="0"/>
              <a:t> ，称该 </a:t>
            </a:r>
            <a:r>
              <a:rPr lang="en-US" altLang="zh-CN" sz="2000" dirty="0" smtClean="0"/>
              <a:t>Monte Carlo</a:t>
            </a:r>
            <a:r>
              <a:rPr lang="zh-CN" altLang="en-US" sz="2000" dirty="0" smtClean="0"/>
              <a:t>算法为</a:t>
            </a:r>
            <a:r>
              <a:rPr lang="en-US" altLang="zh-CN" sz="2000" dirty="0" smtClean="0"/>
              <a:t>p</a:t>
            </a:r>
            <a:r>
              <a:rPr lang="zh-CN" altLang="en-US" sz="2000" dirty="0" smtClean="0"/>
              <a:t>正确的。且称</a:t>
            </a:r>
            <a:r>
              <a:rPr lang="en-US" altLang="zh-CN" sz="2000" dirty="0" smtClean="0"/>
              <a:t>p-1/2</a:t>
            </a:r>
            <a:r>
              <a:rPr lang="zh-CN" altLang="en-US" sz="2000" dirty="0" smtClean="0"/>
              <a:t>为该算法的优势。</a:t>
            </a:r>
            <a:endParaRPr lang="zh-CN" altLang="en-US" sz="2000" dirty="0" smtClean="0"/>
          </a:p>
          <a:p>
            <a:pPr lvl="1">
              <a:lnSpc>
                <a:spcPct val="125000"/>
              </a:lnSpc>
            </a:pPr>
            <a:r>
              <a:rPr lang="zh-CN" altLang="en-US" sz="2400" dirty="0" smtClean="0"/>
              <a:t>一致的 </a:t>
            </a:r>
            <a:r>
              <a:rPr lang="en-US" altLang="zh-CN" sz="2400" dirty="0" smtClean="0"/>
              <a:t>Monte Carlo</a:t>
            </a:r>
            <a:r>
              <a:rPr lang="zh-CN" altLang="en-US" sz="2400" dirty="0" smtClean="0"/>
              <a:t>算法</a:t>
            </a:r>
            <a:endParaRPr lang="zh-CN" altLang="en-US" sz="2400" dirty="0" smtClean="0"/>
          </a:p>
          <a:p>
            <a:pPr lvl="2">
              <a:lnSpc>
                <a:spcPct val="125000"/>
              </a:lnSpc>
              <a:buNone/>
            </a:pPr>
            <a:r>
              <a:rPr lang="zh-CN" altLang="en-US" sz="2000" dirty="0" smtClean="0"/>
              <a:t>对于同一个实例，该算法不会给出两个不同的正确答案。</a:t>
            </a:r>
            <a:endParaRPr lang="en-US" altLang="zh-CN" sz="2000" dirty="0" smtClean="0"/>
          </a:p>
          <a:p>
            <a:pPr lvl="1">
              <a:lnSpc>
                <a:spcPct val="125000"/>
              </a:lnSpc>
            </a:pPr>
            <a:r>
              <a:rPr lang="zh-CN" altLang="en-US" sz="2000" dirty="0" smtClean="0"/>
              <a:t>对于一致的、</a:t>
            </a:r>
            <a:r>
              <a:rPr lang="en-US" altLang="zh-CN" sz="2000" dirty="0" smtClean="0"/>
              <a:t>p</a:t>
            </a:r>
            <a:r>
              <a:rPr lang="zh-CN" altLang="en-US" sz="2000" dirty="0" smtClean="0"/>
              <a:t>正确</a:t>
            </a:r>
            <a:r>
              <a:rPr lang="en-US" altLang="zh-CN" sz="2000" dirty="0" smtClean="0"/>
              <a:t>Monte Carlo</a:t>
            </a:r>
            <a:r>
              <a:rPr lang="zh-CN" altLang="en-US" sz="2000" dirty="0" smtClean="0"/>
              <a:t>算法，如果重复地运行这种算法，每一 次运行都独立地进行随机选择，就可以使产生不正确答案的概率变得任意小。</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125000"/>
              </a:lnSpc>
            </a:pPr>
            <a:r>
              <a:rPr lang="zh-CN" altLang="en-US" sz="2000" b="1" u="sng" dirty="0" smtClean="0"/>
              <a:t>引理 </a:t>
            </a:r>
            <a:r>
              <a:rPr lang="zh-CN" altLang="en-US" sz="2000" dirty="0" smtClean="0"/>
              <a:t> 设正实数        满足                  ，          是一个一致的            正确的</a:t>
            </a:r>
            <a:r>
              <a:rPr lang="en-US" altLang="zh-CN" sz="2000" dirty="0" smtClean="0"/>
              <a:t>Monte Carlo</a:t>
            </a:r>
            <a:r>
              <a:rPr lang="zh-CN" altLang="en-US" sz="2000" dirty="0" smtClean="0"/>
              <a:t>算法，                              。如果调用算法           </a:t>
            </a:r>
            <a:endParaRPr lang="zh-CN" altLang="en-US" sz="2000" dirty="0" smtClean="0"/>
          </a:p>
          <a:p>
            <a:pPr>
              <a:lnSpc>
                <a:spcPct val="125000"/>
              </a:lnSpc>
              <a:buNone/>
            </a:pPr>
            <a:r>
              <a:rPr lang="zh-CN" altLang="en-US" sz="2000" dirty="0" smtClean="0"/>
              <a:t>          至少                       次，并返回各次调用出现频率最高的解，那么</a:t>
            </a:r>
            <a:endParaRPr lang="en-US" altLang="zh-CN" sz="2000" dirty="0" smtClean="0"/>
          </a:p>
          <a:p>
            <a:pPr>
              <a:lnSpc>
                <a:spcPct val="125000"/>
              </a:lnSpc>
              <a:buNone/>
            </a:pPr>
            <a:r>
              <a:rPr lang="zh-CN" altLang="en-US" sz="2000" dirty="0" smtClean="0"/>
              <a:t>          可以得到解同一问题的一个一致的        正确的 </a:t>
            </a:r>
            <a:r>
              <a:rPr lang="en-US" altLang="zh-CN" sz="2000" dirty="0" smtClean="0"/>
              <a:t>Monte Carlo </a:t>
            </a:r>
            <a:r>
              <a:rPr lang="zh-CN" altLang="en-US" sz="2000" dirty="0" smtClean="0"/>
              <a:t>算法。</a:t>
            </a:r>
            <a:endParaRPr lang="en-US" altLang="zh-CN" sz="2000" dirty="0" smtClean="0"/>
          </a:p>
          <a:p>
            <a:pPr lvl="1">
              <a:lnSpc>
                <a:spcPct val="125000"/>
              </a:lnSpc>
            </a:pPr>
            <a:r>
              <a:rPr lang="zh-CN" altLang="en-US" sz="2000" b="1" dirty="0" smtClean="0"/>
              <a:t>结论：</a:t>
            </a:r>
            <a:r>
              <a:rPr lang="zh-CN" altLang="en-US" sz="2000" dirty="0" smtClean="0"/>
              <a:t>不论算法              的优势           有多小，总可以通过反复调用来放大算法的优势，使得最终得到算法具有可接受的错误概率。</a:t>
            </a:r>
            <a:endParaRPr lang="en-US" altLang="zh-CN" sz="2000" dirty="0" smtClean="0"/>
          </a:p>
          <a:p>
            <a:pPr lvl="1">
              <a:lnSpc>
                <a:spcPct val="125000"/>
              </a:lnSpc>
            </a:pPr>
            <a:r>
              <a:rPr lang="zh-CN" altLang="en-US" sz="2000" dirty="0" smtClean="0"/>
              <a:t>偏真的 </a:t>
            </a:r>
            <a:r>
              <a:rPr lang="en-US" altLang="zh-CN" sz="2000" dirty="0" smtClean="0"/>
              <a:t>Monte Carlo</a:t>
            </a:r>
            <a:r>
              <a:rPr lang="zh-CN" altLang="en-US" sz="2000" dirty="0" smtClean="0"/>
              <a:t>算法</a:t>
            </a:r>
            <a:r>
              <a:rPr lang="zh-CN" altLang="en-US" sz="1600" dirty="0" smtClean="0"/>
              <a:t> </a:t>
            </a:r>
            <a:r>
              <a:rPr lang="en-US" altLang="zh-CN" sz="2000" dirty="0" smtClean="0">
                <a:sym typeface="Wingdings" panose="05000000000000000000" pitchFamily="2" charset="2"/>
              </a:rPr>
              <a:t>(</a:t>
            </a:r>
            <a:r>
              <a:rPr lang="zh-CN" altLang="en-US" sz="2000" dirty="0" smtClean="0">
                <a:sym typeface="Wingdings" panose="05000000000000000000" pitchFamily="2" charset="2"/>
              </a:rPr>
              <a:t>类似定义偏假的算法</a:t>
            </a:r>
            <a:r>
              <a:rPr lang="en-US" altLang="zh-CN" sz="2000" dirty="0" smtClean="0">
                <a:sym typeface="Wingdings" panose="05000000000000000000" pitchFamily="2" charset="2"/>
              </a:rPr>
              <a:t>)</a:t>
            </a:r>
            <a:endParaRPr lang="zh-CN" altLang="en-US" sz="2000" dirty="0" smtClean="0"/>
          </a:p>
          <a:p>
            <a:pPr lvl="2">
              <a:lnSpc>
                <a:spcPct val="125000"/>
              </a:lnSpc>
            </a:pPr>
            <a:r>
              <a:rPr lang="zh-CN" altLang="en-US" sz="2000" dirty="0" smtClean="0"/>
              <a:t>对解判定问题 </a:t>
            </a:r>
            <a:r>
              <a:rPr lang="en-US" altLang="zh-CN" sz="2000" dirty="0" smtClean="0"/>
              <a:t>D</a:t>
            </a:r>
            <a:r>
              <a:rPr lang="zh-CN" altLang="en-US" sz="2000" dirty="0" smtClean="0"/>
              <a:t>的</a:t>
            </a:r>
            <a:r>
              <a:rPr lang="en-US" altLang="zh-CN" sz="2000" dirty="0" smtClean="0"/>
              <a:t>Monte Carlo</a:t>
            </a:r>
            <a:r>
              <a:rPr lang="zh-CN" altLang="en-US" sz="2000" dirty="0" smtClean="0"/>
              <a:t>算法</a:t>
            </a:r>
            <a:r>
              <a:rPr lang="en-US" altLang="zh-CN" sz="2000" dirty="0" smtClean="0"/>
              <a:t> ，</a:t>
            </a:r>
            <a:r>
              <a:rPr lang="zh-CN" altLang="en-US" sz="2000" dirty="0" smtClean="0"/>
              <a:t>当           返回 </a:t>
            </a:r>
            <a:r>
              <a:rPr lang="en-US" altLang="zh-CN" sz="2000" dirty="0" smtClean="0"/>
              <a:t>true </a:t>
            </a:r>
            <a:r>
              <a:rPr lang="zh-CN" altLang="en-US" sz="2000" dirty="0" smtClean="0"/>
              <a:t>时解总是正确的，仅当返回 </a:t>
            </a:r>
            <a:r>
              <a:rPr lang="en-US" altLang="zh-CN" sz="2000" dirty="0" smtClean="0"/>
              <a:t>false </a:t>
            </a:r>
            <a:r>
              <a:rPr lang="zh-CN" altLang="en-US" sz="2000" dirty="0" smtClean="0"/>
              <a:t>时有可能产生错误的解。   </a:t>
            </a:r>
            <a:endParaRPr lang="zh-CN" altLang="en-US" sz="2000" dirty="0" smtClean="0"/>
          </a:p>
          <a:p>
            <a:pPr lvl="2"/>
            <a:r>
              <a:rPr lang="zh-CN" altLang="en-US" sz="2000" dirty="0" smtClean="0"/>
              <a:t>多次调用一个偏真</a:t>
            </a:r>
            <a:r>
              <a:rPr lang="en-US" altLang="zh-CN" sz="2000" dirty="0" smtClean="0"/>
              <a:t>Monte Carlo</a:t>
            </a:r>
            <a:r>
              <a:rPr lang="zh-CN" altLang="en-US" sz="2000" dirty="0" smtClean="0"/>
              <a:t>算时，只要一次调用返回</a:t>
            </a:r>
            <a:r>
              <a:rPr lang="en-US" altLang="zh-CN" sz="2000" dirty="0" smtClean="0"/>
              <a:t>true</a:t>
            </a:r>
            <a:r>
              <a:rPr lang="zh-CN" altLang="en-US" sz="2000" dirty="0" smtClean="0"/>
              <a:t>，就可以断定相应的解为</a:t>
            </a:r>
            <a:r>
              <a:rPr lang="en-US" altLang="zh-CN" sz="2000" dirty="0" smtClean="0"/>
              <a:t>true</a:t>
            </a:r>
            <a:r>
              <a:rPr lang="zh-CN" altLang="en-US" sz="2000" dirty="0" smtClean="0"/>
              <a:t>。后面例子：调用</a:t>
            </a:r>
            <a:r>
              <a:rPr lang="en-US" altLang="zh-CN" sz="2000" dirty="0" smtClean="0"/>
              <a:t>4</a:t>
            </a:r>
            <a:r>
              <a:rPr lang="zh-CN" altLang="en-US" sz="2000" dirty="0" smtClean="0"/>
              <a:t>次正确率从</a:t>
            </a:r>
            <a:r>
              <a:rPr lang="en-US" altLang="zh-CN" sz="2000" dirty="0" smtClean="0"/>
              <a:t>55%</a:t>
            </a:r>
            <a:r>
              <a:rPr lang="zh-CN" altLang="en-US" sz="2000" dirty="0" smtClean="0"/>
              <a:t>提高到</a:t>
            </a:r>
            <a:r>
              <a:rPr lang="en-US" altLang="zh-CN" sz="2000" dirty="0" smtClean="0"/>
              <a:t>95%; </a:t>
            </a:r>
            <a:r>
              <a:rPr lang="zh-CN" altLang="en-US" sz="2000" dirty="0" smtClean="0"/>
              <a:t>调用</a:t>
            </a:r>
            <a:r>
              <a:rPr lang="en-US" altLang="zh-CN" sz="2000" dirty="0" smtClean="0"/>
              <a:t>6</a:t>
            </a:r>
            <a:r>
              <a:rPr lang="zh-CN" altLang="en-US" sz="2000" dirty="0" smtClean="0"/>
              <a:t>次，正确率可提高到</a:t>
            </a:r>
            <a:r>
              <a:rPr lang="en-US" altLang="zh-CN" sz="2000" dirty="0" smtClean="0"/>
              <a:t>99%</a:t>
            </a:r>
            <a:r>
              <a:rPr lang="zh-CN" altLang="en-US" sz="2000" dirty="0" smtClean="0"/>
              <a:t>。</a:t>
            </a:r>
            <a:endParaRPr lang="zh-CN" altLang="en-US" sz="2000" dirty="0" smtClean="0"/>
          </a:p>
        </p:txBody>
      </p:sp>
      <p:graphicFrame>
        <p:nvGraphicFramePr>
          <p:cNvPr id="342018" name="Object 8"/>
          <p:cNvGraphicFramePr>
            <a:graphicFrameLocks noChangeAspect="1"/>
          </p:cNvGraphicFramePr>
          <p:nvPr/>
        </p:nvGraphicFramePr>
        <p:xfrm>
          <a:off x="2933695" y="1571612"/>
          <a:ext cx="419100" cy="279400"/>
        </p:xfrm>
        <a:graphic>
          <a:graphicData uri="http://schemas.openxmlformats.org/presentationml/2006/ole">
            <mc:AlternateContent xmlns:mc="http://schemas.openxmlformats.org/markup-compatibility/2006">
              <mc:Choice xmlns:v="urn:schemas-microsoft-com:vml" Requires="v">
                <p:oleObj spid="_x0000_s12289" name="Equation" r:id="rId1" imgW="10058400" imgH="6705600" progId="Equation.3">
                  <p:embed/>
                </p:oleObj>
              </mc:Choice>
              <mc:Fallback>
                <p:oleObj name="Equation" r:id="rId1" imgW="10058400" imgH="6705600" progId="Equation.3">
                  <p:embed/>
                  <p:pic>
                    <p:nvPicPr>
                      <p:cNvPr id="0" name="Object 8"/>
                      <p:cNvPicPr>
                        <a:picLocks noChangeAspect="1"/>
                      </p:cNvPicPr>
                      <p:nvPr/>
                    </p:nvPicPr>
                    <p:blipFill>
                      <a:blip r:embed="rId2"/>
                      <a:stretch>
                        <a:fillRect/>
                      </a:stretch>
                    </p:blipFill>
                    <p:spPr>
                      <a:xfrm>
                        <a:off x="2933695" y="1571612"/>
                        <a:ext cx="419100" cy="279400"/>
                      </a:xfrm>
                      <a:prstGeom prst="rect">
                        <a:avLst/>
                      </a:prstGeom>
                      <a:noFill/>
                      <a:ln w="9525">
                        <a:noFill/>
                      </a:ln>
                    </p:spPr>
                  </p:pic>
                </p:oleObj>
              </mc:Fallback>
            </mc:AlternateContent>
          </a:graphicData>
        </a:graphic>
      </p:graphicFrame>
      <p:graphicFrame>
        <p:nvGraphicFramePr>
          <p:cNvPr id="342019" name="Object 9"/>
          <p:cNvGraphicFramePr>
            <a:graphicFrameLocks noChangeAspect="1"/>
          </p:cNvGraphicFramePr>
          <p:nvPr/>
        </p:nvGraphicFramePr>
        <p:xfrm>
          <a:off x="3929058" y="1500174"/>
          <a:ext cx="1168400" cy="254000"/>
        </p:xfrm>
        <a:graphic>
          <a:graphicData uri="http://schemas.openxmlformats.org/presentationml/2006/ole">
            <mc:AlternateContent xmlns:mc="http://schemas.openxmlformats.org/markup-compatibility/2006">
              <mc:Choice xmlns:v="urn:schemas-microsoft-com:vml" Requires="v">
                <p:oleObj spid="_x0000_s12290" name="Equation" r:id="rId3" imgW="28041600" imgH="6096000" progId="Equation.3">
                  <p:embed/>
                </p:oleObj>
              </mc:Choice>
              <mc:Fallback>
                <p:oleObj name="Equation" r:id="rId3" imgW="28041600" imgH="6096000" progId="Equation.3">
                  <p:embed/>
                  <p:pic>
                    <p:nvPicPr>
                      <p:cNvPr id="0" name="Object 9"/>
                      <p:cNvPicPr>
                        <a:picLocks noChangeAspect="1"/>
                      </p:cNvPicPr>
                      <p:nvPr/>
                    </p:nvPicPr>
                    <p:blipFill>
                      <a:blip r:embed="rId4"/>
                      <a:stretch>
                        <a:fillRect/>
                      </a:stretch>
                    </p:blipFill>
                    <p:spPr>
                      <a:xfrm>
                        <a:off x="3929058" y="1500174"/>
                        <a:ext cx="1168400" cy="254000"/>
                      </a:xfrm>
                      <a:prstGeom prst="rect">
                        <a:avLst/>
                      </a:prstGeom>
                      <a:noFill/>
                      <a:ln w="9525">
                        <a:noFill/>
                      </a:ln>
                    </p:spPr>
                  </p:pic>
                </p:oleObj>
              </mc:Fallback>
            </mc:AlternateContent>
          </a:graphicData>
        </a:graphic>
      </p:graphicFrame>
      <p:graphicFrame>
        <p:nvGraphicFramePr>
          <p:cNvPr id="342020" name="Object 11"/>
          <p:cNvGraphicFramePr>
            <a:graphicFrameLocks noChangeAspect="1"/>
          </p:cNvGraphicFramePr>
          <p:nvPr/>
        </p:nvGraphicFramePr>
        <p:xfrm>
          <a:off x="7667652" y="1531926"/>
          <a:ext cx="762000" cy="254000"/>
        </p:xfrm>
        <a:graphic>
          <a:graphicData uri="http://schemas.openxmlformats.org/presentationml/2006/ole">
            <mc:AlternateContent xmlns:mc="http://schemas.openxmlformats.org/markup-compatibility/2006">
              <mc:Choice xmlns:v="urn:schemas-microsoft-com:vml" Requires="v">
                <p:oleObj spid="_x0000_s12291" name="公式" r:id="rId5" imgW="18288000" imgH="6096000" progId="Equation.3">
                  <p:embed/>
                </p:oleObj>
              </mc:Choice>
              <mc:Fallback>
                <p:oleObj name="公式" r:id="rId5" imgW="18288000" imgH="6096000" progId="Equation.3">
                  <p:embed/>
                  <p:pic>
                    <p:nvPicPr>
                      <p:cNvPr id="0" name="Object 11"/>
                      <p:cNvPicPr>
                        <a:picLocks noChangeAspect="1"/>
                      </p:cNvPicPr>
                      <p:nvPr/>
                    </p:nvPicPr>
                    <p:blipFill>
                      <a:blip r:embed="rId6"/>
                      <a:stretch>
                        <a:fillRect/>
                      </a:stretch>
                    </p:blipFill>
                    <p:spPr>
                      <a:xfrm>
                        <a:off x="7667652" y="1531926"/>
                        <a:ext cx="762000" cy="254000"/>
                      </a:xfrm>
                      <a:prstGeom prst="rect">
                        <a:avLst/>
                      </a:prstGeom>
                      <a:noFill/>
                      <a:ln w="9525">
                        <a:noFill/>
                      </a:ln>
                    </p:spPr>
                  </p:pic>
                </p:oleObj>
              </mc:Fallback>
            </mc:AlternateContent>
          </a:graphicData>
        </a:graphic>
      </p:graphicFrame>
      <p:graphicFrame>
        <p:nvGraphicFramePr>
          <p:cNvPr id="342021" name="Object 10"/>
          <p:cNvGraphicFramePr>
            <a:graphicFrameLocks noChangeAspect="1"/>
          </p:cNvGraphicFramePr>
          <p:nvPr/>
        </p:nvGraphicFramePr>
        <p:xfrm>
          <a:off x="5357818" y="1552564"/>
          <a:ext cx="749300" cy="304800"/>
        </p:xfrm>
        <a:graphic>
          <a:graphicData uri="http://schemas.openxmlformats.org/presentationml/2006/ole">
            <mc:AlternateContent xmlns:mc="http://schemas.openxmlformats.org/markup-compatibility/2006">
              <mc:Choice xmlns:v="urn:schemas-microsoft-com:vml" Requires="v">
                <p:oleObj spid="_x0000_s12292" name="Equation" r:id="rId7" imgW="17983200" imgH="7315200" progId="Equation.3">
                  <p:embed/>
                </p:oleObj>
              </mc:Choice>
              <mc:Fallback>
                <p:oleObj name="Equation" r:id="rId7" imgW="17983200" imgH="7315200" progId="Equation.3">
                  <p:embed/>
                  <p:pic>
                    <p:nvPicPr>
                      <p:cNvPr id="0" name="Object 10"/>
                      <p:cNvPicPr>
                        <a:picLocks noChangeAspect="1"/>
                      </p:cNvPicPr>
                      <p:nvPr/>
                    </p:nvPicPr>
                    <p:blipFill>
                      <a:blip r:embed="rId8"/>
                      <a:stretch>
                        <a:fillRect/>
                      </a:stretch>
                    </p:blipFill>
                    <p:spPr>
                      <a:xfrm>
                        <a:off x="5357818" y="1552564"/>
                        <a:ext cx="749300" cy="304800"/>
                      </a:xfrm>
                      <a:prstGeom prst="rect">
                        <a:avLst/>
                      </a:prstGeom>
                      <a:noFill/>
                      <a:ln w="9525">
                        <a:noFill/>
                      </a:ln>
                    </p:spPr>
                  </p:pic>
                </p:oleObj>
              </mc:Fallback>
            </mc:AlternateContent>
          </a:graphicData>
        </a:graphic>
      </p:graphicFrame>
      <p:graphicFrame>
        <p:nvGraphicFramePr>
          <p:cNvPr id="342022" name="Object 12"/>
          <p:cNvGraphicFramePr>
            <a:graphicFrameLocks noChangeAspect="1"/>
          </p:cNvGraphicFramePr>
          <p:nvPr/>
        </p:nvGraphicFramePr>
        <p:xfrm>
          <a:off x="4000496" y="1857364"/>
          <a:ext cx="2197100" cy="368300"/>
        </p:xfrm>
        <a:graphic>
          <a:graphicData uri="http://schemas.openxmlformats.org/presentationml/2006/ole">
            <mc:AlternateContent xmlns:mc="http://schemas.openxmlformats.org/markup-compatibility/2006">
              <mc:Choice xmlns:v="urn:schemas-microsoft-com:vml" Requires="v">
                <p:oleObj spid="_x0000_s12293" name="Equation" r:id="rId9" imgW="52730400" imgH="8839200" progId="Equation.3">
                  <p:embed/>
                </p:oleObj>
              </mc:Choice>
              <mc:Fallback>
                <p:oleObj name="Equation" r:id="rId9" imgW="52730400" imgH="8839200" progId="Equation.3">
                  <p:embed/>
                  <p:pic>
                    <p:nvPicPr>
                      <p:cNvPr id="0" name="Object 12"/>
                      <p:cNvPicPr>
                        <a:picLocks noChangeAspect="1"/>
                      </p:cNvPicPr>
                      <p:nvPr/>
                    </p:nvPicPr>
                    <p:blipFill>
                      <a:blip r:embed="rId10"/>
                      <a:stretch>
                        <a:fillRect/>
                      </a:stretch>
                    </p:blipFill>
                    <p:spPr>
                      <a:xfrm>
                        <a:off x="4000496" y="1857364"/>
                        <a:ext cx="2197100" cy="368300"/>
                      </a:xfrm>
                      <a:prstGeom prst="rect">
                        <a:avLst/>
                      </a:prstGeom>
                      <a:noFill/>
                      <a:ln w="9525">
                        <a:noFill/>
                      </a:ln>
                    </p:spPr>
                  </p:pic>
                </p:oleObj>
              </mc:Fallback>
            </mc:AlternateContent>
          </a:graphicData>
        </a:graphic>
      </p:graphicFrame>
      <p:graphicFrame>
        <p:nvGraphicFramePr>
          <p:cNvPr id="342023" name="Object 14"/>
          <p:cNvGraphicFramePr>
            <a:graphicFrameLocks noChangeAspect="1"/>
          </p:cNvGraphicFramePr>
          <p:nvPr/>
        </p:nvGraphicFramePr>
        <p:xfrm>
          <a:off x="1785918" y="2357430"/>
          <a:ext cx="1435100" cy="330200"/>
        </p:xfrm>
        <a:graphic>
          <a:graphicData uri="http://schemas.openxmlformats.org/presentationml/2006/ole">
            <mc:AlternateContent xmlns:mc="http://schemas.openxmlformats.org/markup-compatibility/2006">
              <mc:Choice xmlns:v="urn:schemas-microsoft-com:vml" Requires="v">
                <p:oleObj spid="_x0000_s12294" name="Equation" r:id="rId11" imgW="34442400" imgH="7924800" progId="Equation.3">
                  <p:embed/>
                </p:oleObj>
              </mc:Choice>
              <mc:Fallback>
                <p:oleObj name="Equation" r:id="rId11" imgW="34442400" imgH="7924800" progId="Equation.3">
                  <p:embed/>
                  <p:pic>
                    <p:nvPicPr>
                      <p:cNvPr id="0" name="Object 14"/>
                      <p:cNvPicPr>
                        <a:picLocks noChangeAspect="1"/>
                      </p:cNvPicPr>
                      <p:nvPr/>
                    </p:nvPicPr>
                    <p:blipFill>
                      <a:blip r:embed="rId12"/>
                      <a:stretch>
                        <a:fillRect/>
                      </a:stretch>
                    </p:blipFill>
                    <p:spPr>
                      <a:xfrm>
                        <a:off x="1785918" y="2357430"/>
                        <a:ext cx="1435100" cy="330200"/>
                      </a:xfrm>
                      <a:prstGeom prst="rect">
                        <a:avLst/>
                      </a:prstGeom>
                      <a:noFill/>
                      <a:ln w="9525">
                        <a:noFill/>
                      </a:ln>
                    </p:spPr>
                  </p:pic>
                </p:oleObj>
              </mc:Fallback>
            </mc:AlternateContent>
          </a:graphicData>
        </a:graphic>
      </p:graphicFrame>
      <p:graphicFrame>
        <p:nvGraphicFramePr>
          <p:cNvPr id="342024" name="Object 17"/>
          <p:cNvGraphicFramePr>
            <a:graphicFrameLocks noChangeAspect="1"/>
          </p:cNvGraphicFramePr>
          <p:nvPr/>
        </p:nvGraphicFramePr>
        <p:xfrm>
          <a:off x="7966104" y="1928802"/>
          <a:ext cx="749300" cy="304800"/>
        </p:xfrm>
        <a:graphic>
          <a:graphicData uri="http://schemas.openxmlformats.org/presentationml/2006/ole">
            <mc:AlternateContent xmlns:mc="http://schemas.openxmlformats.org/markup-compatibility/2006">
              <mc:Choice xmlns:v="urn:schemas-microsoft-com:vml" Requires="v">
                <p:oleObj spid="_x0000_s12295" name="Equation" r:id="rId13" imgW="17983200" imgH="7315200" progId="Equation.3">
                  <p:embed/>
                </p:oleObj>
              </mc:Choice>
              <mc:Fallback>
                <p:oleObj name="Equation" r:id="rId13" imgW="17983200" imgH="7315200" progId="Equation.3">
                  <p:embed/>
                  <p:pic>
                    <p:nvPicPr>
                      <p:cNvPr id="0" name="Object 17"/>
                      <p:cNvPicPr>
                        <a:picLocks noChangeAspect="1"/>
                      </p:cNvPicPr>
                      <p:nvPr/>
                    </p:nvPicPr>
                    <p:blipFill>
                      <a:blip r:embed="rId8"/>
                      <a:stretch>
                        <a:fillRect/>
                      </a:stretch>
                    </p:blipFill>
                    <p:spPr>
                      <a:xfrm>
                        <a:off x="7966104" y="1928802"/>
                        <a:ext cx="749300" cy="304800"/>
                      </a:xfrm>
                      <a:prstGeom prst="rect">
                        <a:avLst/>
                      </a:prstGeom>
                      <a:noFill/>
                      <a:ln w="9525">
                        <a:noFill/>
                      </a:ln>
                    </p:spPr>
                  </p:pic>
                </p:oleObj>
              </mc:Fallback>
            </mc:AlternateContent>
          </a:graphicData>
        </a:graphic>
      </p:graphicFrame>
      <p:graphicFrame>
        <p:nvGraphicFramePr>
          <p:cNvPr id="342025" name="Object 15"/>
          <p:cNvGraphicFramePr>
            <a:graphicFrameLocks noChangeAspect="1"/>
          </p:cNvGraphicFramePr>
          <p:nvPr/>
        </p:nvGraphicFramePr>
        <p:xfrm>
          <a:off x="5072066" y="2786058"/>
          <a:ext cx="495300" cy="241300"/>
        </p:xfrm>
        <a:graphic>
          <a:graphicData uri="http://schemas.openxmlformats.org/presentationml/2006/ole">
            <mc:AlternateContent xmlns:mc="http://schemas.openxmlformats.org/markup-compatibility/2006">
              <mc:Choice xmlns:v="urn:schemas-microsoft-com:vml" Requires="v">
                <p:oleObj spid="_x0000_s12296" name="Equation" r:id="rId14" imgW="11887200" imgH="5791200" progId="Equation.3">
                  <p:embed/>
                </p:oleObj>
              </mc:Choice>
              <mc:Fallback>
                <p:oleObj name="Equation" r:id="rId14" imgW="11887200" imgH="5791200" progId="Equation.3">
                  <p:embed/>
                  <p:pic>
                    <p:nvPicPr>
                      <p:cNvPr id="0" name="Object 15"/>
                      <p:cNvPicPr>
                        <a:picLocks noChangeAspect="1"/>
                      </p:cNvPicPr>
                      <p:nvPr/>
                    </p:nvPicPr>
                    <p:blipFill>
                      <a:blip r:embed="rId15"/>
                      <a:stretch>
                        <a:fillRect/>
                      </a:stretch>
                    </p:blipFill>
                    <p:spPr>
                      <a:xfrm>
                        <a:off x="5072066" y="2786058"/>
                        <a:ext cx="495300" cy="241300"/>
                      </a:xfrm>
                      <a:prstGeom prst="rect">
                        <a:avLst/>
                      </a:prstGeom>
                      <a:noFill/>
                      <a:ln w="9525">
                        <a:noFill/>
                      </a:ln>
                    </p:spPr>
                  </p:pic>
                </p:oleObj>
              </mc:Fallback>
            </mc:AlternateContent>
          </a:graphicData>
        </a:graphic>
      </p:graphicFrame>
      <p:graphicFrame>
        <p:nvGraphicFramePr>
          <p:cNvPr id="342026" name="Object 4"/>
          <p:cNvGraphicFramePr>
            <a:graphicFrameLocks noChangeAspect="1"/>
          </p:cNvGraphicFramePr>
          <p:nvPr/>
        </p:nvGraphicFramePr>
        <p:xfrm>
          <a:off x="3143240" y="3214686"/>
          <a:ext cx="749300" cy="304800"/>
        </p:xfrm>
        <a:graphic>
          <a:graphicData uri="http://schemas.openxmlformats.org/presentationml/2006/ole">
            <mc:AlternateContent xmlns:mc="http://schemas.openxmlformats.org/markup-compatibility/2006">
              <mc:Choice xmlns:v="urn:schemas-microsoft-com:vml" Requires="v">
                <p:oleObj spid="_x0000_s12297" name="Equation" r:id="rId16" imgW="17983200" imgH="7315200" progId="Equation.3">
                  <p:embed/>
                </p:oleObj>
              </mc:Choice>
              <mc:Fallback>
                <p:oleObj name="Equation" r:id="rId16" imgW="17983200" imgH="7315200" progId="Equation.3">
                  <p:embed/>
                  <p:pic>
                    <p:nvPicPr>
                      <p:cNvPr id="0" name="Object 4"/>
                      <p:cNvPicPr>
                        <a:picLocks noChangeAspect="1"/>
                      </p:cNvPicPr>
                      <p:nvPr/>
                    </p:nvPicPr>
                    <p:blipFill>
                      <a:blip r:embed="rId8"/>
                      <a:stretch>
                        <a:fillRect/>
                      </a:stretch>
                    </p:blipFill>
                    <p:spPr>
                      <a:xfrm>
                        <a:off x="3143240" y="3214686"/>
                        <a:ext cx="749300" cy="304800"/>
                      </a:xfrm>
                      <a:prstGeom prst="rect">
                        <a:avLst/>
                      </a:prstGeom>
                      <a:noFill/>
                      <a:ln w="9525">
                        <a:noFill/>
                      </a:ln>
                    </p:spPr>
                  </p:pic>
                </p:oleObj>
              </mc:Fallback>
            </mc:AlternateContent>
          </a:graphicData>
        </a:graphic>
      </p:graphicFrame>
      <p:graphicFrame>
        <p:nvGraphicFramePr>
          <p:cNvPr id="342027" name="Object 7"/>
          <p:cNvGraphicFramePr>
            <a:graphicFrameLocks noChangeAspect="1"/>
          </p:cNvGraphicFramePr>
          <p:nvPr/>
        </p:nvGraphicFramePr>
        <p:xfrm>
          <a:off x="4870440" y="3214686"/>
          <a:ext cx="546100" cy="241300"/>
        </p:xfrm>
        <a:graphic>
          <a:graphicData uri="http://schemas.openxmlformats.org/presentationml/2006/ole">
            <mc:AlternateContent xmlns:mc="http://schemas.openxmlformats.org/markup-compatibility/2006">
              <mc:Choice xmlns:v="urn:schemas-microsoft-com:vml" Requires="v">
                <p:oleObj spid="_x0000_s12298" name="Equation" r:id="rId17" imgW="13106400" imgH="5791200" progId="Equation.3">
                  <p:embed/>
                </p:oleObj>
              </mc:Choice>
              <mc:Fallback>
                <p:oleObj name="Equation" r:id="rId17" imgW="13106400" imgH="5791200" progId="Equation.3">
                  <p:embed/>
                  <p:pic>
                    <p:nvPicPr>
                      <p:cNvPr id="0" name="Object 7"/>
                      <p:cNvPicPr>
                        <a:picLocks noChangeAspect="1"/>
                      </p:cNvPicPr>
                      <p:nvPr/>
                    </p:nvPicPr>
                    <p:blipFill>
                      <a:blip r:embed="rId18"/>
                      <a:stretch>
                        <a:fillRect/>
                      </a:stretch>
                    </p:blipFill>
                    <p:spPr>
                      <a:xfrm>
                        <a:off x="4870440" y="3214686"/>
                        <a:ext cx="546100" cy="241300"/>
                      </a:xfrm>
                      <a:prstGeom prst="rect">
                        <a:avLst/>
                      </a:prstGeom>
                      <a:noFill/>
                      <a:ln w="9525">
                        <a:noFill/>
                      </a:ln>
                    </p:spPr>
                  </p:pic>
                </p:oleObj>
              </mc:Fallback>
            </mc:AlternateContent>
          </a:graphicData>
        </a:graphic>
      </p:graphicFrame>
      <p:graphicFrame>
        <p:nvGraphicFramePr>
          <p:cNvPr id="342028" name="Object 5"/>
          <p:cNvGraphicFramePr>
            <a:graphicFrameLocks noChangeAspect="1"/>
          </p:cNvGraphicFramePr>
          <p:nvPr/>
        </p:nvGraphicFramePr>
        <p:xfrm>
          <a:off x="6072198" y="4500570"/>
          <a:ext cx="749300" cy="304800"/>
        </p:xfrm>
        <a:graphic>
          <a:graphicData uri="http://schemas.openxmlformats.org/presentationml/2006/ole">
            <mc:AlternateContent xmlns:mc="http://schemas.openxmlformats.org/markup-compatibility/2006">
              <mc:Choice xmlns:v="urn:schemas-microsoft-com:vml" Requires="v">
                <p:oleObj spid="_x0000_s12299" name="公式" r:id="rId19" imgW="17983200" imgH="7315200" progId="Equation.3">
                  <p:embed/>
                </p:oleObj>
              </mc:Choice>
              <mc:Fallback>
                <p:oleObj name="公式" r:id="rId19" imgW="17983200" imgH="7315200" progId="Equation.3">
                  <p:embed/>
                  <p:pic>
                    <p:nvPicPr>
                      <p:cNvPr id="0" name="Object 5"/>
                      <p:cNvPicPr>
                        <a:picLocks noChangeAspect="1"/>
                      </p:cNvPicPr>
                      <p:nvPr/>
                    </p:nvPicPr>
                    <p:blipFill>
                      <a:blip r:embed="rId8"/>
                      <a:stretch>
                        <a:fillRect/>
                      </a:stretch>
                    </p:blipFill>
                    <p:spPr>
                      <a:xfrm>
                        <a:off x="6072198" y="4500570"/>
                        <a:ext cx="749300" cy="304800"/>
                      </a:xfrm>
                      <a:prstGeom prst="rect">
                        <a:avLst/>
                      </a:prstGeom>
                      <a:noFill/>
                      <a:ln w="9525">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t>主元素问题</a:t>
            </a:r>
            <a:endParaRPr lang="zh-CN" altLang="en-US" sz="2400" dirty="0" smtClean="0"/>
          </a:p>
          <a:p>
            <a:pPr lvl="2"/>
            <a:r>
              <a:rPr lang="en-US" altLang="zh-CN" sz="2000" dirty="0" smtClean="0"/>
              <a:t>n</a:t>
            </a:r>
            <a:r>
              <a:rPr lang="zh-CN" altLang="en-US" sz="2000" dirty="0" smtClean="0"/>
              <a:t>元数组</a:t>
            </a:r>
            <a:r>
              <a:rPr lang="en-US" altLang="zh-CN" sz="2000" dirty="0" smtClean="0"/>
              <a:t>T[1..n]</a:t>
            </a:r>
            <a:r>
              <a:rPr lang="zh-CN" altLang="en-US" sz="2000" dirty="0" smtClean="0"/>
              <a:t> 中的元素</a:t>
            </a:r>
            <a:r>
              <a:rPr lang="en-US" altLang="zh-CN" sz="2000" dirty="0" smtClean="0"/>
              <a:t>x</a:t>
            </a:r>
            <a:r>
              <a:rPr lang="zh-CN" altLang="en-US" sz="2000" dirty="0" smtClean="0"/>
              <a:t> 称为主元素，如果</a:t>
            </a:r>
            <a:endParaRPr lang="en-US" altLang="zh-CN" sz="2000" dirty="0" smtClean="0"/>
          </a:p>
          <a:p>
            <a:pPr lvl="2"/>
            <a:r>
              <a:rPr lang="zh-CN" altLang="en-US" sz="2000" dirty="0" smtClean="0"/>
              <a:t>判定主元素的 </a:t>
            </a:r>
            <a:r>
              <a:rPr lang="en-US" altLang="zh-CN" sz="2000" dirty="0" smtClean="0"/>
              <a:t>Monte Carlo </a:t>
            </a:r>
            <a:r>
              <a:rPr lang="zh-CN" altLang="en-US" sz="2000" dirty="0" smtClean="0"/>
              <a:t>算法：</a:t>
            </a:r>
            <a:endParaRPr lang="en-US" altLang="zh-CN" sz="2000" dirty="0" smtClean="0"/>
          </a:p>
          <a:p>
            <a:pPr lvl="2">
              <a:lnSpc>
                <a:spcPct val="90000"/>
              </a:lnSpc>
              <a:buNone/>
            </a:pPr>
            <a:r>
              <a:rPr lang="en-US" altLang="zh-CN" sz="2000" dirty="0" err="1" smtClean="0">
                <a:latin typeface="Times New Roman" panose="02020603050405020304" pitchFamily="18" charset="0"/>
              </a:rPr>
              <a:t>RandomNumber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template &lt; class Type &gt;</a:t>
            </a:r>
            <a:endParaRPr lang="en-US" altLang="zh-CN" sz="2000" dirty="0" smtClean="0">
              <a:latin typeface="Times New Roman" panose="02020603050405020304" pitchFamily="18" charset="0"/>
            </a:endParaRPr>
          </a:p>
          <a:p>
            <a:pPr lvl="2">
              <a:lnSpc>
                <a:spcPct val="90000"/>
              </a:lnSpc>
              <a:buNone/>
            </a:pP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Majority ( Type * 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n ){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Random ( n ) + 1;</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Type x = 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  </a:t>
            </a:r>
            <a:r>
              <a:rPr lang="zh-CN" altLang="en-US" sz="2000" dirty="0" smtClean="0">
                <a:latin typeface="Times New Roman" panose="02020603050405020304" pitchFamily="18" charset="0"/>
              </a:rPr>
              <a:t>随机选取数组中元素</a:t>
            </a:r>
            <a:endParaRPr lang="zh-CN" altLang="en-US"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k = 0;</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for (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j = 1; j &lt;= n ; j + +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if ( T[j] = = x ) k + +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return ( k &gt; n/2 ) ;  //                  </a:t>
            </a:r>
            <a:r>
              <a:rPr lang="zh-CN" altLang="en-US" sz="2000" dirty="0" smtClean="0">
                <a:latin typeface="Times New Roman" panose="02020603050405020304" pitchFamily="18" charset="0"/>
              </a:rPr>
              <a:t>时，</a:t>
            </a:r>
            <a:r>
              <a:rPr lang="en-US" altLang="zh-CN" sz="2000" dirty="0" smtClean="0">
                <a:latin typeface="Times New Roman" panose="02020603050405020304" pitchFamily="18" charset="0"/>
              </a:rPr>
              <a:t>T </a:t>
            </a:r>
            <a:r>
              <a:rPr lang="zh-CN" altLang="en-US" sz="2000" dirty="0" smtClean="0">
                <a:latin typeface="Times New Roman" panose="02020603050405020304" pitchFamily="18" charset="0"/>
              </a:rPr>
              <a:t>含有主元素</a:t>
            </a:r>
            <a:endParaRPr lang="zh-CN" altLang="en-US"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t>
            </a:r>
            <a:endParaRPr lang="zh-CN" altLang="en-US" sz="2000" dirty="0" smtClean="0"/>
          </a:p>
          <a:p>
            <a:pPr lvl="2"/>
            <a:endParaRPr lang="zh-CN" altLang="en-US" sz="2000" dirty="0"/>
          </a:p>
        </p:txBody>
      </p:sp>
      <p:graphicFrame>
        <p:nvGraphicFramePr>
          <p:cNvPr id="343042" name="Object 62"/>
          <p:cNvGraphicFramePr>
            <a:graphicFrameLocks noChangeAspect="1"/>
          </p:cNvGraphicFramePr>
          <p:nvPr/>
        </p:nvGraphicFramePr>
        <p:xfrm>
          <a:off x="6500826" y="2071678"/>
          <a:ext cx="2019300" cy="304800"/>
        </p:xfrm>
        <a:graphic>
          <a:graphicData uri="http://schemas.openxmlformats.org/presentationml/2006/ole">
            <mc:AlternateContent xmlns:mc="http://schemas.openxmlformats.org/markup-compatibility/2006">
              <mc:Choice xmlns:v="urn:schemas-microsoft-com:vml" Requires="v">
                <p:oleObj spid="_x0000_s13313" name="Equation" r:id="rId1" imgW="48463200" imgH="7315200" progId="Equation.3">
                  <p:embed/>
                </p:oleObj>
              </mc:Choice>
              <mc:Fallback>
                <p:oleObj name="Equation" r:id="rId1" imgW="48463200" imgH="7315200" progId="Equation.3">
                  <p:embed/>
                  <p:pic>
                    <p:nvPicPr>
                      <p:cNvPr id="0" name="Object 62"/>
                      <p:cNvPicPr>
                        <a:picLocks noChangeAspect="1"/>
                      </p:cNvPicPr>
                      <p:nvPr/>
                    </p:nvPicPr>
                    <p:blipFill>
                      <a:blip r:embed="rId2"/>
                      <a:stretch>
                        <a:fillRect/>
                      </a:stretch>
                    </p:blipFill>
                    <p:spPr>
                      <a:xfrm>
                        <a:off x="6500826" y="2071678"/>
                        <a:ext cx="2019300" cy="304800"/>
                      </a:xfrm>
                      <a:prstGeom prst="rect">
                        <a:avLst/>
                      </a:prstGeom>
                      <a:noFill/>
                      <a:ln w="9525">
                        <a:noFill/>
                      </a:ln>
                    </p:spPr>
                  </p:pic>
                </p:oleObj>
              </mc:Fallback>
            </mc:AlternateContent>
          </a:graphicData>
        </a:graphic>
      </p:graphicFrame>
      <p:graphicFrame>
        <p:nvGraphicFramePr>
          <p:cNvPr id="343044" name="Object 63"/>
          <p:cNvGraphicFramePr>
            <a:graphicFrameLocks noChangeAspect="1"/>
          </p:cNvGraphicFramePr>
          <p:nvPr/>
        </p:nvGraphicFramePr>
        <p:xfrm>
          <a:off x="3929058" y="5500702"/>
          <a:ext cx="850900" cy="254000"/>
        </p:xfrm>
        <a:graphic>
          <a:graphicData uri="http://schemas.openxmlformats.org/presentationml/2006/ole">
            <mc:AlternateContent xmlns:mc="http://schemas.openxmlformats.org/markup-compatibility/2006">
              <mc:Choice xmlns:v="urn:schemas-microsoft-com:vml" Requires="v">
                <p:oleObj spid="_x0000_s13314" name="Equation" r:id="rId3" imgW="20421600" imgH="6096000" progId="Equation.3">
                  <p:embed/>
                </p:oleObj>
              </mc:Choice>
              <mc:Fallback>
                <p:oleObj name="Equation" r:id="rId3" imgW="20421600" imgH="6096000" progId="Equation.3">
                  <p:embed/>
                  <p:pic>
                    <p:nvPicPr>
                      <p:cNvPr id="0" name="Object 63"/>
                      <p:cNvPicPr>
                        <a:picLocks noChangeAspect="1"/>
                      </p:cNvPicPr>
                      <p:nvPr/>
                    </p:nvPicPr>
                    <p:blipFill>
                      <a:blip r:embed="rId4"/>
                      <a:stretch>
                        <a:fillRect/>
                      </a:stretch>
                    </p:blipFill>
                    <p:spPr>
                      <a:xfrm>
                        <a:off x="3929058" y="5500702"/>
                        <a:ext cx="850900" cy="254000"/>
                      </a:xfrm>
                      <a:prstGeom prst="rect">
                        <a:avLst/>
                      </a:prstGeom>
                      <a:noFill/>
                      <a:ln w="9525">
                        <a:noFill/>
                      </a:ln>
                    </p:spPr>
                  </p:pic>
                </p:oleObj>
              </mc:Fallback>
            </mc:AlternateContent>
          </a:graphicData>
        </a:graphic>
      </p:graphicFrame>
      <p:sp>
        <p:nvSpPr>
          <p:cNvPr id="7" name="TextBox 6"/>
          <p:cNvSpPr txBox="1"/>
          <p:nvPr/>
        </p:nvSpPr>
        <p:spPr>
          <a:xfrm>
            <a:off x="5786446" y="2495504"/>
            <a:ext cx="3000396" cy="2862322"/>
          </a:xfrm>
          <a:prstGeom prst="rect">
            <a:avLst/>
          </a:prstGeom>
          <a:noFill/>
          <a:ln w="3175">
            <a:solidFill>
              <a:schemeClr val="tx1"/>
            </a:solidFill>
          </a:ln>
        </p:spPr>
        <p:txBody>
          <a:bodyPr wrap="square" rtlCol="0">
            <a:spAutoFit/>
          </a:bodyPr>
          <a:lstStyle/>
          <a:p>
            <a:pPr algn="l" eaLnBrk="1" hangingPunct="1">
              <a:buFont typeface="Wingdings" panose="05000000000000000000" pitchFamily="2" charset="2"/>
              <a:buNone/>
            </a:pPr>
            <a:r>
              <a:rPr lang="zh-CN" altLang="en-US" sz="2000" dirty="0" smtClean="0">
                <a:latin typeface="Times New Roman" panose="02020603050405020304" pitchFamily="18" charset="0"/>
              </a:rPr>
              <a:t>     当数组 </a:t>
            </a:r>
            <a:r>
              <a:rPr lang="en-US" altLang="zh-CN" sz="2000" dirty="0" smtClean="0">
                <a:latin typeface="Times New Roman" panose="02020603050405020304" pitchFamily="18" charset="0"/>
              </a:rPr>
              <a:t>T </a:t>
            </a:r>
            <a:r>
              <a:rPr lang="zh-CN" altLang="en-US" sz="2000" dirty="0" smtClean="0">
                <a:latin typeface="Times New Roman" panose="02020603050405020304" pitchFamily="18" charset="0"/>
              </a:rPr>
              <a:t>中含有主</a:t>
            </a:r>
            <a:r>
              <a:rPr lang="zh-CN" altLang="en-US" sz="2000" dirty="0" smtClean="0"/>
              <a:t>元素时，算法返回</a:t>
            </a:r>
            <a:r>
              <a:rPr lang="en-US" altLang="zh-CN" sz="2000" dirty="0" smtClean="0"/>
              <a:t>true</a:t>
            </a:r>
            <a:r>
              <a:rPr lang="zh-CN" altLang="en-US" sz="2000" dirty="0" smtClean="0"/>
              <a:t>则显然结果正确。非主元素的个数 </a:t>
            </a:r>
            <a:r>
              <a:rPr lang="en-US" altLang="zh-CN" sz="2000" dirty="0" smtClean="0"/>
              <a:t>&lt;n/2</a:t>
            </a:r>
            <a:r>
              <a:rPr lang="zh-CN" altLang="en-US" sz="2000" dirty="0" smtClean="0"/>
              <a:t>  ，算法返回 </a:t>
            </a:r>
            <a:r>
              <a:rPr lang="en-US" altLang="zh-CN" sz="2000" dirty="0" smtClean="0">
                <a:latin typeface="Times New Roman" panose="02020603050405020304" pitchFamily="18" charset="0"/>
              </a:rPr>
              <a:t>false</a:t>
            </a:r>
            <a:r>
              <a:rPr lang="en-US" altLang="zh-CN" sz="2000" dirty="0" smtClean="0"/>
              <a:t> </a:t>
            </a:r>
            <a:r>
              <a:rPr lang="zh-CN" altLang="en-US" sz="2000" dirty="0" smtClean="0"/>
              <a:t>的概率</a:t>
            </a:r>
            <a:r>
              <a:rPr lang="en-US" altLang="zh-CN" sz="2000" dirty="0" smtClean="0"/>
              <a:t>&lt;1/2</a:t>
            </a:r>
            <a:r>
              <a:rPr lang="zh-CN" altLang="en-US" sz="2000" dirty="0" smtClean="0"/>
              <a:t>  ，该算法是一个偏真的 </a:t>
            </a:r>
            <a:r>
              <a:rPr lang="en-US" altLang="zh-CN" sz="2000" dirty="0" smtClean="0"/>
              <a:t>½ </a:t>
            </a:r>
            <a:r>
              <a:rPr lang="zh-CN" altLang="en-US" sz="2000" dirty="0" smtClean="0"/>
              <a:t>正确算法。</a:t>
            </a:r>
            <a:endParaRPr lang="en-US" altLang="zh-CN" sz="2000" dirty="0" smtClean="0"/>
          </a:p>
          <a:p>
            <a:pPr algn="l" eaLnBrk="1" hangingPunct="1">
              <a:buFont typeface="Wingdings" panose="05000000000000000000" pitchFamily="2" charset="2"/>
              <a:buNone/>
            </a:pPr>
            <a:r>
              <a:rPr lang="zh-CN" altLang="en-US" sz="2000" dirty="0" smtClean="0"/>
              <a:t>    如果</a:t>
            </a:r>
            <a:r>
              <a:rPr lang="en-US" altLang="zh-CN" sz="2000" dirty="0" smtClean="0"/>
              <a:t>T</a:t>
            </a:r>
            <a:r>
              <a:rPr lang="zh-CN" altLang="en-US" sz="2000" dirty="0" smtClean="0"/>
              <a:t>中不含主元素，算法以</a:t>
            </a:r>
            <a:r>
              <a:rPr lang="en-US" altLang="zh-CN" sz="2000" dirty="0" smtClean="0"/>
              <a:t>&gt;1/2</a:t>
            </a:r>
            <a:r>
              <a:rPr lang="zh-CN" altLang="en-US" sz="2000" dirty="0" smtClean="0"/>
              <a:t>概率返回</a:t>
            </a:r>
            <a:r>
              <a:rPr lang="en-US" altLang="zh-CN" sz="2000" dirty="0" smtClean="0"/>
              <a:t>false</a:t>
            </a:r>
            <a:r>
              <a:rPr lang="zh-CN" altLang="en-US" sz="2000" dirty="0" smtClean="0"/>
              <a:t>。</a:t>
            </a:r>
            <a:endParaRPr lang="zh-CN" altLang="en-US" sz="20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sz="4000" dirty="0"/>
          </a:p>
        </p:txBody>
      </p:sp>
      <p:sp>
        <p:nvSpPr>
          <p:cNvPr id="3" name="内容占位符 2"/>
          <p:cNvSpPr>
            <a:spLocks noGrp="1"/>
          </p:cNvSpPr>
          <p:nvPr>
            <p:ph idx="1"/>
          </p:nvPr>
        </p:nvSpPr>
        <p:spPr>
          <a:xfrm>
            <a:off x="457200" y="1214422"/>
            <a:ext cx="8229600" cy="4916503"/>
          </a:xfrm>
        </p:spPr>
        <p:txBody>
          <a:bodyPr/>
          <a:lstStyle/>
          <a:p>
            <a:pPr lvl="1"/>
            <a:r>
              <a:rPr lang="zh-CN" altLang="en-US" sz="2000" dirty="0" smtClean="0"/>
              <a:t>重复 2 次调用算法 </a:t>
            </a:r>
            <a:r>
              <a:rPr lang="en-US" altLang="zh-CN" sz="2000" dirty="0" smtClean="0"/>
              <a:t>Majority, </a:t>
            </a:r>
            <a:r>
              <a:rPr lang="zh-CN" altLang="en-US" sz="2000" dirty="0" smtClean="0"/>
              <a:t>得到一个偏真</a:t>
            </a:r>
            <a:r>
              <a:rPr lang="en-US" altLang="zh-CN" sz="2000" dirty="0" smtClean="0"/>
              <a:t>3/4</a:t>
            </a:r>
            <a:r>
              <a:rPr lang="zh-CN" altLang="en-US" sz="2000" dirty="0" smtClean="0"/>
              <a:t>正确的</a:t>
            </a:r>
            <a:r>
              <a:rPr lang="en-US" altLang="zh-CN" sz="2000" dirty="0" smtClean="0"/>
              <a:t>Monte Carlo </a:t>
            </a:r>
            <a:r>
              <a:rPr lang="zh-CN" altLang="en-US" sz="2000" dirty="0" smtClean="0"/>
              <a:t>算法 ：</a:t>
            </a:r>
            <a:endParaRPr lang="zh-CN" altLang="en-US" sz="2000" dirty="0" smtClean="0"/>
          </a:p>
          <a:p>
            <a:pPr lvl="2"/>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Majority2 ( Type * 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n )  {</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if ( Majority ( T , n ) ) return true ;   //</a:t>
            </a:r>
            <a:r>
              <a:rPr lang="zh-CN" altLang="en-US" sz="2000" dirty="0" smtClean="0">
                <a:latin typeface="Times New Roman" panose="02020603050405020304" pitchFamily="18" charset="0"/>
              </a:rPr>
              <a:t>概率</a:t>
            </a:r>
            <a:r>
              <a:rPr lang="en-US" altLang="zh-CN" sz="2000" dirty="0" smtClean="0">
                <a:latin typeface="Times New Roman" panose="02020603050405020304" pitchFamily="18" charset="0"/>
              </a:rPr>
              <a:t>p</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else return Majority ( T , n ) ;         //</a:t>
            </a:r>
            <a:r>
              <a:rPr lang="zh-CN" altLang="en-US" sz="2000" dirty="0" smtClean="0">
                <a:latin typeface="Times New Roman" panose="02020603050405020304" pitchFamily="18" charset="0"/>
              </a:rPr>
              <a:t>概率</a:t>
            </a:r>
            <a:r>
              <a:rPr lang="en-US" altLang="zh-CN" sz="2000" dirty="0" smtClean="0">
                <a:latin typeface="Times New Roman" panose="02020603050405020304" pitchFamily="18" charset="0"/>
              </a:rPr>
              <a:t>(1-p)</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概率</a:t>
            </a:r>
            <a:r>
              <a:rPr lang="en-US" altLang="zh-CN" sz="2000" dirty="0" smtClean="0">
                <a:latin typeface="Times New Roman" panose="02020603050405020304" pitchFamily="18" charset="0"/>
              </a:rPr>
              <a:t>(1-p)p</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     //  </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的概率</a:t>
            </a:r>
            <a:r>
              <a:rPr lang="en-US" altLang="zh-CN" sz="2000" dirty="0" smtClean="0">
                <a:latin typeface="Times New Roman" panose="02020603050405020304" pitchFamily="18" charset="0"/>
              </a:rPr>
              <a:t>P+(1-p)P=1/2+1/2*1/2=3/4</a:t>
            </a:r>
            <a:endParaRPr lang="en-US" altLang="zh-CN" sz="2000" dirty="0" smtClean="0">
              <a:latin typeface="Times New Roman" panose="02020603050405020304" pitchFamily="18" charset="0"/>
            </a:endParaRPr>
          </a:p>
          <a:p>
            <a:pPr lvl="1"/>
            <a:r>
              <a:rPr lang="zh-CN" altLang="en-US" sz="2000" dirty="0" smtClean="0"/>
              <a:t>算法 </a:t>
            </a:r>
            <a:r>
              <a:rPr lang="en-US" altLang="zh-CN" sz="2000" dirty="0" smtClean="0"/>
              <a:t>Majority2</a:t>
            </a:r>
            <a:r>
              <a:rPr lang="zh-CN" altLang="en-US" sz="2000" dirty="0" smtClean="0"/>
              <a:t>中，重复调用 </a:t>
            </a:r>
            <a:r>
              <a:rPr lang="en-US" altLang="zh-CN" sz="2000" dirty="0" smtClean="0"/>
              <a:t>Majority(</a:t>
            </a:r>
            <a:r>
              <a:rPr lang="en-US" altLang="zh-CN" sz="2000" dirty="0" err="1" smtClean="0"/>
              <a:t>T,n</a:t>
            </a:r>
            <a:r>
              <a:rPr lang="en-US" altLang="zh-CN" sz="2000" dirty="0" smtClean="0"/>
              <a:t>)</a:t>
            </a:r>
            <a:r>
              <a:rPr lang="zh-CN" altLang="en-US" sz="2000" dirty="0" smtClean="0"/>
              <a:t>所得到结果是相互独立的。因此</a:t>
            </a:r>
            <a:r>
              <a:rPr lang="en-US" altLang="zh-CN" sz="2000" dirty="0" smtClean="0"/>
              <a:t>k</a:t>
            </a:r>
            <a:r>
              <a:rPr lang="zh-CN" altLang="en-US" sz="2000" dirty="0" smtClean="0"/>
              <a:t>次重复调用均返回 </a:t>
            </a:r>
            <a:r>
              <a:rPr lang="en-US" altLang="zh-CN" sz="2000" dirty="0" smtClean="0"/>
              <a:t>false </a:t>
            </a:r>
            <a:r>
              <a:rPr lang="zh-CN" altLang="en-US" sz="2000" dirty="0" smtClean="0"/>
              <a:t>的概率小于       。</a:t>
            </a:r>
            <a:endParaRPr lang="zh-CN" altLang="en-US" sz="2000" dirty="0" smtClean="0"/>
          </a:p>
          <a:p>
            <a:pPr lvl="2"/>
            <a:r>
              <a:rPr lang="zh-CN" altLang="en-US" sz="2000" dirty="0" smtClean="0"/>
              <a:t> </a:t>
            </a:r>
            <a:r>
              <a:rPr lang="en-US" altLang="zh-CN" sz="2000" dirty="0" smtClean="0">
                <a:latin typeface="Times New Roman" panose="02020603050405020304" pitchFamily="18" charset="0"/>
              </a:rPr>
              <a:t>template &lt; class Type &gt;</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MajorityMC</a:t>
            </a:r>
            <a:r>
              <a:rPr lang="en-US" altLang="zh-CN" sz="2000" dirty="0" smtClean="0">
                <a:latin typeface="Times New Roman" panose="02020603050405020304" pitchFamily="18" charset="0"/>
              </a:rPr>
              <a:t> ( Type * T ,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n , double e ) {</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k = ceil ( log(1/e)/log(2) );</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for (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&lt;= k;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 )</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if (Majority ( T , n ) ) return true ;</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return false ;     }</a:t>
            </a:r>
            <a:endParaRPr lang="zh-CN" altLang="en-US" sz="2000" dirty="0"/>
          </a:p>
        </p:txBody>
      </p:sp>
      <p:graphicFrame>
        <p:nvGraphicFramePr>
          <p:cNvPr id="344066" name="Object 7"/>
          <p:cNvGraphicFramePr>
            <a:graphicFrameLocks noChangeAspect="1"/>
          </p:cNvGraphicFramePr>
          <p:nvPr/>
        </p:nvGraphicFramePr>
        <p:xfrm>
          <a:off x="6357950" y="3714752"/>
          <a:ext cx="368300" cy="292100"/>
        </p:xfrm>
        <a:graphic>
          <a:graphicData uri="http://schemas.openxmlformats.org/presentationml/2006/ole">
            <mc:AlternateContent xmlns:mc="http://schemas.openxmlformats.org/markup-compatibility/2006">
              <mc:Choice xmlns:v="urn:schemas-microsoft-com:vml" Requires="v">
                <p:oleObj spid="_x0000_s14337" name="Equation" r:id="rId1" imgW="8839200" imgH="7010400" progId="Equation.3">
                  <p:embed/>
                </p:oleObj>
              </mc:Choice>
              <mc:Fallback>
                <p:oleObj name="Equation" r:id="rId1" imgW="8839200" imgH="7010400" progId="Equation.3">
                  <p:embed/>
                  <p:pic>
                    <p:nvPicPr>
                      <p:cNvPr id="0" name="Object 7"/>
                      <p:cNvPicPr>
                        <a:picLocks noChangeAspect="1"/>
                      </p:cNvPicPr>
                      <p:nvPr/>
                    </p:nvPicPr>
                    <p:blipFill>
                      <a:blip r:embed="rId2"/>
                      <a:stretch>
                        <a:fillRect/>
                      </a:stretch>
                    </p:blipFill>
                    <p:spPr>
                      <a:xfrm>
                        <a:off x="6357950" y="3714752"/>
                        <a:ext cx="368300" cy="292100"/>
                      </a:xfrm>
                      <a:prstGeom prst="rect">
                        <a:avLst/>
                      </a:prstGeom>
                      <a:noFill/>
                      <a:ln w="9525">
                        <a:noFill/>
                      </a:ln>
                    </p:spPr>
                  </p:pic>
                </p:oleObj>
              </mc:Fallback>
            </mc:AlternateContent>
          </a:graphicData>
        </a:graphic>
      </p:graphicFrame>
      <p:sp>
        <p:nvSpPr>
          <p:cNvPr id="6" name="TextBox 5"/>
          <p:cNvSpPr txBox="1"/>
          <p:nvPr/>
        </p:nvSpPr>
        <p:spPr>
          <a:xfrm>
            <a:off x="6489700" y="4149090"/>
            <a:ext cx="2442845" cy="1906905"/>
          </a:xfrm>
          <a:prstGeom prst="rect">
            <a:avLst/>
          </a:prstGeom>
          <a:noFill/>
          <a:ln w="3175">
            <a:solidFill>
              <a:schemeClr val="tx1"/>
            </a:solidFill>
          </a:ln>
        </p:spPr>
        <p:txBody>
          <a:bodyPr wrap="square" rtlCol="0">
            <a:spAutoFit/>
          </a:bodyPr>
          <a:lstStyle/>
          <a:p>
            <a:pPr algn="l" eaLnBrk="1" hangingPunct="1">
              <a:buFont typeface="Wingdings" panose="05000000000000000000" pitchFamily="2" charset="2"/>
              <a:buNone/>
            </a:pPr>
            <a:r>
              <a:rPr lang="zh-CN" altLang="en-US" sz="2000" dirty="0" smtClean="0"/>
              <a:t>重复调用  </a:t>
            </a:r>
            <a:r>
              <a:rPr lang="en-US" altLang="zh-CN" sz="2000" dirty="0" smtClean="0"/>
              <a:t>ln(1/e)</a:t>
            </a:r>
            <a:r>
              <a:rPr lang="zh-CN" altLang="en-US" sz="2000" dirty="0" smtClean="0"/>
              <a:t>   </a:t>
            </a:r>
            <a:endParaRPr lang="en-US" altLang="zh-CN" sz="2000" dirty="0" smtClean="0"/>
          </a:p>
          <a:p>
            <a:pPr algn="l" eaLnBrk="1" hangingPunct="1">
              <a:buFont typeface="Wingdings" panose="05000000000000000000" pitchFamily="2" charset="2"/>
              <a:buNone/>
            </a:pPr>
            <a:r>
              <a:rPr lang="zh-CN" altLang="en-US" sz="2000" dirty="0" smtClean="0"/>
              <a:t>次算法 </a:t>
            </a:r>
            <a:r>
              <a:rPr lang="en-US" altLang="zh-CN" sz="2000" dirty="0" smtClean="0"/>
              <a:t>Majority</a:t>
            </a:r>
            <a:r>
              <a:rPr lang="zh-CN" altLang="en-US" sz="2000" dirty="0" smtClean="0"/>
              <a:t>得</a:t>
            </a:r>
            <a:endParaRPr lang="en-US" altLang="zh-CN" sz="2000" dirty="0" smtClean="0"/>
          </a:p>
          <a:p>
            <a:pPr algn="l" eaLnBrk="1" hangingPunct="1">
              <a:buFont typeface="Wingdings" panose="05000000000000000000" pitchFamily="2" charset="2"/>
              <a:buNone/>
            </a:pPr>
            <a:r>
              <a:rPr lang="zh-CN" altLang="en-US" sz="2000" dirty="0" smtClean="0"/>
              <a:t>到错误概率小于</a:t>
            </a:r>
            <a:r>
              <a:rPr lang="en-US" altLang="zh-CN" sz="2000" dirty="0" smtClean="0"/>
              <a:t>e</a:t>
            </a:r>
            <a:r>
              <a:rPr lang="zh-CN" altLang="en-US" sz="2000" dirty="0" smtClean="0"/>
              <a:t>   </a:t>
            </a:r>
            <a:endParaRPr lang="en-US" altLang="zh-CN" sz="2000" dirty="0" smtClean="0"/>
          </a:p>
          <a:p>
            <a:pPr algn="l" eaLnBrk="1" hangingPunct="1">
              <a:buFont typeface="Wingdings" panose="05000000000000000000" pitchFamily="2" charset="2"/>
              <a:buNone/>
            </a:pPr>
            <a:r>
              <a:rPr lang="zh-CN" altLang="en-US" sz="2000" dirty="0" smtClean="0"/>
              <a:t> 的偏真</a:t>
            </a:r>
            <a:r>
              <a:rPr lang="en-US" altLang="zh-CN" sz="2000" dirty="0" smtClean="0"/>
              <a:t>Monte Carlo</a:t>
            </a:r>
            <a:endParaRPr lang="en-US" altLang="zh-CN" sz="2000" dirty="0" smtClean="0"/>
          </a:p>
          <a:p>
            <a:pPr algn="l" eaLnBrk="1" hangingPunct="1">
              <a:buFont typeface="Wingdings" panose="05000000000000000000" pitchFamily="2" charset="2"/>
              <a:buNone/>
            </a:pPr>
            <a:r>
              <a:rPr lang="en-US" altLang="zh-CN" sz="2000" dirty="0" smtClean="0"/>
              <a:t> </a:t>
            </a:r>
            <a:r>
              <a:rPr lang="zh-CN" altLang="en-US" sz="2000" dirty="0" smtClean="0"/>
              <a:t>算法</a:t>
            </a:r>
            <a:endParaRPr lang="zh-CN" altLang="en-US" sz="2000" dirty="0" smtClean="0"/>
          </a:p>
          <a:p>
            <a:pPr algn="l"/>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a:t>
            </a:r>
            <a:r>
              <a:rPr lang="en-US" altLang="zh-CN" sz="4400" dirty="0" smtClean="0"/>
              <a:t>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800" dirty="0" smtClean="0"/>
              <a:t>素数测试</a:t>
            </a:r>
            <a:endParaRPr lang="zh-CN" altLang="en-US" sz="2800" dirty="0" smtClean="0"/>
          </a:p>
          <a:p>
            <a:pPr lvl="2"/>
            <a:r>
              <a:rPr lang="zh-CN" altLang="en-US" sz="2400" b="1" dirty="0" smtClean="0"/>
              <a:t>关于素数的几个基本性质</a:t>
            </a:r>
            <a:r>
              <a:rPr lang="zh-CN" altLang="en-US" sz="2400" dirty="0" smtClean="0"/>
              <a:t>    </a:t>
            </a:r>
            <a:endParaRPr lang="zh-CN" altLang="en-US" sz="2400" dirty="0" smtClean="0"/>
          </a:p>
          <a:p>
            <a:pPr lvl="3"/>
            <a:r>
              <a:rPr lang="en-US" altLang="zh-CN" dirty="0" smtClean="0"/>
              <a:t>1</a:t>
            </a:r>
            <a:r>
              <a:rPr lang="en-US" altLang="zh-CN" sz="2400" dirty="0" smtClean="0"/>
              <a:t>.</a:t>
            </a:r>
            <a:r>
              <a:rPr lang="zh-CN" altLang="en-US" sz="2400" dirty="0" smtClean="0"/>
              <a:t>   如果正整数 </a:t>
            </a:r>
            <a:r>
              <a:rPr lang="en-US" altLang="zh-CN" sz="2400" dirty="0" smtClean="0"/>
              <a:t>n</a:t>
            </a:r>
            <a:r>
              <a:rPr lang="zh-CN" altLang="en-US" sz="2400" dirty="0" smtClean="0"/>
              <a:t>是合数，则它有一个不大于         的因子。</a:t>
            </a:r>
            <a:endParaRPr lang="en-US" altLang="zh-CN" sz="2400" dirty="0" smtClean="0"/>
          </a:p>
          <a:p>
            <a:pPr lvl="3"/>
            <a:r>
              <a:rPr lang="en-US" altLang="zh-CN" sz="2400" dirty="0" smtClean="0"/>
              <a:t>2.   Wilson</a:t>
            </a:r>
            <a:r>
              <a:rPr lang="zh-CN" altLang="en-US" sz="2400" dirty="0" smtClean="0"/>
              <a:t>定理：正整数 </a:t>
            </a:r>
            <a:r>
              <a:rPr lang="en-US" altLang="zh-CN" sz="2400" dirty="0" smtClean="0"/>
              <a:t>n</a:t>
            </a:r>
            <a:r>
              <a:rPr lang="zh-CN" altLang="en-US" sz="2400" dirty="0" smtClean="0"/>
              <a:t>是素数当且仅当</a:t>
            </a:r>
            <a:endParaRPr lang="en-US" altLang="zh-CN" sz="2400" dirty="0" smtClean="0"/>
          </a:p>
          <a:p>
            <a:pPr lvl="3">
              <a:buNone/>
            </a:pPr>
            <a:r>
              <a:rPr lang="zh-CN" altLang="en-US" sz="2400" dirty="0" smtClean="0"/>
              <a:t>                       </a:t>
            </a:r>
            <a:endParaRPr lang="en-US" altLang="zh-CN" sz="2400" dirty="0" smtClean="0"/>
          </a:p>
          <a:p>
            <a:pPr lvl="3"/>
            <a:r>
              <a:rPr lang="en-US" altLang="zh-CN" sz="2400" dirty="0" smtClean="0"/>
              <a:t>3.   Fermat</a:t>
            </a:r>
            <a:r>
              <a:rPr lang="zh-CN" altLang="en-US" sz="2400" dirty="0" smtClean="0"/>
              <a:t>小定理：如果正整数</a:t>
            </a:r>
            <a:r>
              <a:rPr lang="en-US" altLang="zh-CN" sz="2400" dirty="0" smtClean="0"/>
              <a:t>n</a:t>
            </a:r>
            <a:r>
              <a:rPr lang="zh-CN" altLang="en-US" sz="2400" dirty="0" smtClean="0"/>
              <a:t>是素数，且              ，则</a:t>
            </a:r>
            <a:endParaRPr lang="en-US" altLang="zh-CN" sz="2400" dirty="0" smtClean="0"/>
          </a:p>
          <a:p>
            <a:pPr lvl="3"/>
            <a:r>
              <a:rPr lang="en-US" altLang="zh-CN" sz="2400" dirty="0" smtClean="0"/>
              <a:t>4 </a:t>
            </a:r>
            <a:r>
              <a:rPr lang="zh-CN" altLang="en-US" sz="2400" dirty="0" smtClean="0"/>
              <a:t>.  二次探测定理   如果</a:t>
            </a:r>
            <a:r>
              <a:rPr lang="en-US" altLang="zh-CN" sz="2400" dirty="0" smtClean="0"/>
              <a:t>n</a:t>
            </a:r>
            <a:r>
              <a:rPr lang="zh-CN" altLang="en-US" sz="2400" dirty="0" smtClean="0"/>
              <a:t>是素数，且               ，则方程                  的解为</a:t>
            </a:r>
            <a:r>
              <a:rPr lang="en-US" altLang="zh-CN" sz="2400" dirty="0" smtClean="0"/>
              <a:t>1,n-1</a:t>
            </a:r>
            <a:r>
              <a:rPr lang="zh-CN" altLang="en-US" sz="2400" dirty="0" smtClean="0"/>
              <a:t>。 </a:t>
            </a:r>
            <a:endParaRPr lang="en-US" altLang="zh-CN" sz="2400" dirty="0" smtClean="0"/>
          </a:p>
        </p:txBody>
      </p:sp>
      <p:graphicFrame>
        <p:nvGraphicFramePr>
          <p:cNvPr id="346114" name="Object 5"/>
          <p:cNvGraphicFramePr>
            <a:graphicFrameLocks noChangeAspect="1"/>
          </p:cNvGraphicFramePr>
          <p:nvPr/>
        </p:nvGraphicFramePr>
        <p:xfrm>
          <a:off x="7766076" y="2573334"/>
          <a:ext cx="520700" cy="355600"/>
        </p:xfrm>
        <a:graphic>
          <a:graphicData uri="http://schemas.openxmlformats.org/presentationml/2006/ole">
            <mc:AlternateContent xmlns:mc="http://schemas.openxmlformats.org/markup-compatibility/2006">
              <mc:Choice xmlns:v="urn:schemas-microsoft-com:vml" Requires="v">
                <p:oleObj spid="_x0000_s15361" name="Equation" r:id="rId1" imgW="12496800" imgH="8534400" progId="Equation.3">
                  <p:embed/>
                </p:oleObj>
              </mc:Choice>
              <mc:Fallback>
                <p:oleObj name="Equation" r:id="rId1" imgW="12496800" imgH="8534400" progId="Equation.3">
                  <p:embed/>
                  <p:pic>
                    <p:nvPicPr>
                      <p:cNvPr id="0" name="Object 5"/>
                      <p:cNvPicPr>
                        <a:picLocks noChangeAspect="1"/>
                      </p:cNvPicPr>
                      <p:nvPr/>
                    </p:nvPicPr>
                    <p:blipFill>
                      <a:blip r:embed="rId2"/>
                      <a:stretch>
                        <a:fillRect/>
                      </a:stretch>
                    </p:blipFill>
                    <p:spPr>
                      <a:xfrm>
                        <a:off x="7766076" y="2573334"/>
                        <a:ext cx="520700" cy="355600"/>
                      </a:xfrm>
                      <a:prstGeom prst="rect">
                        <a:avLst/>
                      </a:prstGeom>
                      <a:noFill/>
                      <a:ln w="9525">
                        <a:noFill/>
                      </a:ln>
                    </p:spPr>
                  </p:pic>
                </p:oleObj>
              </mc:Fallback>
            </mc:AlternateContent>
          </a:graphicData>
        </a:graphic>
      </p:graphicFrame>
      <p:graphicFrame>
        <p:nvGraphicFramePr>
          <p:cNvPr id="346115" name="Object 7"/>
          <p:cNvGraphicFramePr>
            <a:graphicFrameLocks noChangeAspect="1"/>
          </p:cNvGraphicFramePr>
          <p:nvPr/>
        </p:nvGraphicFramePr>
        <p:xfrm>
          <a:off x="3143240" y="3838580"/>
          <a:ext cx="1866900" cy="304800"/>
        </p:xfrm>
        <a:graphic>
          <a:graphicData uri="http://schemas.openxmlformats.org/presentationml/2006/ole">
            <mc:AlternateContent xmlns:mc="http://schemas.openxmlformats.org/markup-compatibility/2006">
              <mc:Choice xmlns:v="urn:schemas-microsoft-com:vml" Requires="v">
                <p:oleObj spid="_x0000_s15362" name="Equation" r:id="rId3" imgW="44805600" imgH="7315200" progId="Equation.3">
                  <p:embed/>
                </p:oleObj>
              </mc:Choice>
              <mc:Fallback>
                <p:oleObj name="Equation" r:id="rId3" imgW="44805600" imgH="7315200" progId="Equation.3">
                  <p:embed/>
                  <p:pic>
                    <p:nvPicPr>
                      <p:cNvPr id="0" name="Object 7"/>
                      <p:cNvPicPr>
                        <a:picLocks noChangeAspect="1"/>
                      </p:cNvPicPr>
                      <p:nvPr/>
                    </p:nvPicPr>
                    <p:blipFill>
                      <a:blip r:embed="rId4"/>
                      <a:stretch>
                        <a:fillRect/>
                      </a:stretch>
                    </p:blipFill>
                    <p:spPr>
                      <a:xfrm>
                        <a:off x="3143240" y="3838580"/>
                        <a:ext cx="1866900" cy="304800"/>
                      </a:xfrm>
                      <a:prstGeom prst="rect">
                        <a:avLst/>
                      </a:prstGeom>
                      <a:noFill/>
                      <a:ln w="9525">
                        <a:noFill/>
                      </a:ln>
                    </p:spPr>
                  </p:pic>
                </p:oleObj>
              </mc:Fallback>
            </mc:AlternateContent>
          </a:graphicData>
        </a:graphic>
      </p:graphicFrame>
      <p:graphicFrame>
        <p:nvGraphicFramePr>
          <p:cNvPr id="346116" name="Object 9"/>
          <p:cNvGraphicFramePr>
            <a:graphicFrameLocks noChangeAspect="1"/>
          </p:cNvGraphicFramePr>
          <p:nvPr/>
        </p:nvGraphicFramePr>
        <p:xfrm>
          <a:off x="2357422" y="4687898"/>
          <a:ext cx="901700" cy="241300"/>
        </p:xfrm>
        <a:graphic>
          <a:graphicData uri="http://schemas.openxmlformats.org/presentationml/2006/ole">
            <mc:AlternateContent xmlns:mc="http://schemas.openxmlformats.org/markup-compatibility/2006">
              <mc:Choice xmlns:v="urn:schemas-microsoft-com:vml" Requires="v">
                <p:oleObj spid="_x0000_s15363" name="Equation" r:id="rId5" imgW="21640800" imgH="5791200" progId="Equation.3">
                  <p:embed/>
                </p:oleObj>
              </mc:Choice>
              <mc:Fallback>
                <p:oleObj name="Equation" r:id="rId5" imgW="21640800" imgH="5791200" progId="Equation.3">
                  <p:embed/>
                  <p:pic>
                    <p:nvPicPr>
                      <p:cNvPr id="0" name="Object 9"/>
                      <p:cNvPicPr>
                        <a:picLocks noChangeAspect="1"/>
                      </p:cNvPicPr>
                      <p:nvPr/>
                    </p:nvPicPr>
                    <p:blipFill>
                      <a:blip r:embed="rId6"/>
                      <a:stretch>
                        <a:fillRect/>
                      </a:stretch>
                    </p:blipFill>
                    <p:spPr>
                      <a:xfrm>
                        <a:off x="2357422" y="4687898"/>
                        <a:ext cx="901700" cy="241300"/>
                      </a:xfrm>
                      <a:prstGeom prst="rect">
                        <a:avLst/>
                      </a:prstGeom>
                      <a:noFill/>
                      <a:ln w="9525">
                        <a:noFill/>
                      </a:ln>
                    </p:spPr>
                  </p:pic>
                </p:oleObj>
              </mc:Fallback>
            </mc:AlternateContent>
          </a:graphicData>
        </a:graphic>
      </p:graphicFrame>
      <p:graphicFrame>
        <p:nvGraphicFramePr>
          <p:cNvPr id="346117" name="Object 10"/>
          <p:cNvGraphicFramePr>
            <a:graphicFrameLocks noChangeAspect="1"/>
          </p:cNvGraphicFramePr>
          <p:nvPr/>
        </p:nvGraphicFramePr>
        <p:xfrm>
          <a:off x="4143372" y="4645036"/>
          <a:ext cx="1511300" cy="355600"/>
        </p:xfrm>
        <a:graphic>
          <a:graphicData uri="http://schemas.openxmlformats.org/presentationml/2006/ole">
            <mc:AlternateContent xmlns:mc="http://schemas.openxmlformats.org/markup-compatibility/2006">
              <mc:Choice xmlns:v="urn:schemas-microsoft-com:vml" Requires="v">
                <p:oleObj spid="_x0000_s15364" name="Equation" r:id="rId7" imgW="36271200" imgH="8534400" progId="Equation.3">
                  <p:embed/>
                </p:oleObj>
              </mc:Choice>
              <mc:Fallback>
                <p:oleObj name="Equation" r:id="rId7" imgW="36271200" imgH="8534400" progId="Equation.3">
                  <p:embed/>
                  <p:pic>
                    <p:nvPicPr>
                      <p:cNvPr id="0" name="Object 10"/>
                      <p:cNvPicPr>
                        <a:picLocks noChangeAspect="1"/>
                      </p:cNvPicPr>
                      <p:nvPr/>
                    </p:nvPicPr>
                    <p:blipFill>
                      <a:blip r:embed="rId8"/>
                      <a:stretch>
                        <a:fillRect/>
                      </a:stretch>
                    </p:blipFill>
                    <p:spPr>
                      <a:xfrm>
                        <a:off x="4143372" y="4645036"/>
                        <a:ext cx="1511300" cy="355600"/>
                      </a:xfrm>
                      <a:prstGeom prst="rect">
                        <a:avLst/>
                      </a:prstGeom>
                      <a:noFill/>
                      <a:ln w="9525">
                        <a:noFill/>
                      </a:ln>
                    </p:spPr>
                  </p:pic>
                </p:oleObj>
              </mc:Fallback>
            </mc:AlternateContent>
          </a:graphicData>
        </a:graphic>
      </p:graphicFrame>
      <p:graphicFrame>
        <p:nvGraphicFramePr>
          <p:cNvPr id="346118" name="Object 12"/>
          <p:cNvGraphicFramePr>
            <a:graphicFrameLocks noChangeAspect="1"/>
          </p:cNvGraphicFramePr>
          <p:nvPr/>
        </p:nvGraphicFramePr>
        <p:xfrm>
          <a:off x="6786578" y="5116526"/>
          <a:ext cx="876300" cy="241300"/>
        </p:xfrm>
        <a:graphic>
          <a:graphicData uri="http://schemas.openxmlformats.org/presentationml/2006/ole">
            <mc:AlternateContent xmlns:mc="http://schemas.openxmlformats.org/markup-compatibility/2006">
              <mc:Choice xmlns:v="urn:schemas-microsoft-com:vml" Requires="v">
                <p:oleObj spid="_x0000_s15365" name="Equation" r:id="rId9" imgW="21031200" imgH="5791200" progId="Equation.3">
                  <p:embed/>
                </p:oleObj>
              </mc:Choice>
              <mc:Fallback>
                <p:oleObj name="Equation" r:id="rId9" imgW="21031200" imgH="5791200" progId="Equation.3">
                  <p:embed/>
                  <p:pic>
                    <p:nvPicPr>
                      <p:cNvPr id="0" name="Object 12"/>
                      <p:cNvPicPr>
                        <a:picLocks noChangeAspect="1"/>
                      </p:cNvPicPr>
                      <p:nvPr/>
                    </p:nvPicPr>
                    <p:blipFill>
                      <a:blip r:embed="rId10"/>
                      <a:stretch>
                        <a:fillRect/>
                      </a:stretch>
                    </p:blipFill>
                    <p:spPr>
                      <a:xfrm>
                        <a:off x="6786578" y="5116526"/>
                        <a:ext cx="876300" cy="241300"/>
                      </a:xfrm>
                      <a:prstGeom prst="rect">
                        <a:avLst/>
                      </a:prstGeom>
                      <a:noFill/>
                      <a:ln w="9525">
                        <a:noFill/>
                      </a:ln>
                    </p:spPr>
                  </p:pic>
                </p:oleObj>
              </mc:Fallback>
            </mc:AlternateContent>
          </a:graphicData>
        </a:graphic>
      </p:graphicFrame>
      <p:graphicFrame>
        <p:nvGraphicFramePr>
          <p:cNvPr id="346120" name="Object 13"/>
          <p:cNvGraphicFramePr>
            <a:graphicFrameLocks noChangeAspect="1"/>
          </p:cNvGraphicFramePr>
          <p:nvPr/>
        </p:nvGraphicFramePr>
        <p:xfrm>
          <a:off x="2857488" y="5502292"/>
          <a:ext cx="1358900" cy="355600"/>
        </p:xfrm>
        <a:graphic>
          <a:graphicData uri="http://schemas.openxmlformats.org/presentationml/2006/ole">
            <mc:AlternateContent xmlns:mc="http://schemas.openxmlformats.org/markup-compatibility/2006">
              <mc:Choice xmlns:v="urn:schemas-microsoft-com:vml" Requires="v">
                <p:oleObj spid="_x0000_s15366" name="Equation" r:id="rId11" imgW="32613600" imgH="8534400" progId="Equation.3">
                  <p:embed/>
                </p:oleObj>
              </mc:Choice>
              <mc:Fallback>
                <p:oleObj name="Equation" r:id="rId11" imgW="32613600" imgH="8534400" progId="Equation.3">
                  <p:embed/>
                  <p:pic>
                    <p:nvPicPr>
                      <p:cNvPr id="0" name="Object 13"/>
                      <p:cNvPicPr>
                        <a:picLocks noChangeAspect="1"/>
                      </p:cNvPicPr>
                      <p:nvPr/>
                    </p:nvPicPr>
                    <p:blipFill>
                      <a:blip r:embed="rId12"/>
                      <a:stretch>
                        <a:fillRect/>
                      </a:stretch>
                    </p:blipFill>
                    <p:spPr>
                      <a:xfrm>
                        <a:off x="2857488" y="5502292"/>
                        <a:ext cx="1358900" cy="355600"/>
                      </a:xfrm>
                      <a:prstGeom prst="rect">
                        <a:avLst/>
                      </a:prstGeom>
                      <a:noFill/>
                      <a:ln w="9525">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Times New Roman" panose="02020603050405020304" pitchFamily="18" charset="0"/>
              </a:rPr>
              <a:t>利用性质 </a:t>
            </a:r>
            <a:r>
              <a:rPr lang="en-US" altLang="zh-CN" sz="2400" dirty="0" smtClean="0">
                <a:latin typeface="Times New Roman" panose="02020603050405020304" pitchFamily="18" charset="0"/>
              </a:rPr>
              <a:t>1 </a:t>
            </a:r>
            <a:r>
              <a:rPr lang="zh-CN" altLang="en-US" sz="2400" dirty="0" smtClean="0">
                <a:latin typeface="Times New Roman" panose="02020603050405020304" pitchFamily="18" charset="0"/>
              </a:rPr>
              <a:t>构造探测素数的随机算法</a:t>
            </a:r>
            <a:endParaRPr lang="en-US" altLang="zh-CN" sz="2400" dirty="0" smtClean="0">
              <a:latin typeface="Times New Roman" panose="02020603050405020304" pitchFamily="18" charset="0"/>
            </a:endParaRPr>
          </a:p>
          <a:p>
            <a:pPr lvl="2"/>
            <a:r>
              <a:rPr lang="en-US" altLang="zh-CN" dirty="0" smtClean="0"/>
              <a:t> </a:t>
            </a:r>
            <a:r>
              <a:rPr lang="en-US" altLang="zh-CN" sz="2400" dirty="0" err="1" smtClean="0">
                <a:latin typeface="Times New Roman" panose="02020603050405020304" pitchFamily="18" charset="0"/>
              </a:rPr>
              <a:t>bool</a:t>
            </a:r>
            <a:r>
              <a:rPr lang="en-US" altLang="zh-CN" sz="2400" dirty="0" smtClean="0">
                <a:latin typeface="Times New Roman" panose="02020603050405020304" pitchFamily="18" charset="0"/>
              </a:rPr>
              <a:t> Prime( unsigned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n )</a:t>
            </a:r>
            <a:endParaRPr lang="en-US" altLang="zh-CN" sz="2400" dirty="0" smtClean="0">
              <a:latin typeface="Times New Roman" panose="02020603050405020304" pitchFamily="18" charset="0"/>
            </a:endParaRPr>
          </a:p>
          <a:p>
            <a:pPr>
              <a:buNone/>
            </a:pPr>
            <a:r>
              <a:rPr lang="en-US" altLang="zh-CN" sz="2000" dirty="0" smtClean="0">
                <a:latin typeface="Times New Roman" panose="02020603050405020304" pitchFamily="18" charset="0"/>
              </a:rPr>
              <a:t>           {  </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rPr>
              <a:t>RandomNumber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m = floor ( </a:t>
            </a:r>
            <a:r>
              <a:rPr lang="en-US" altLang="zh-CN" sz="2000" dirty="0" err="1" smtClean="0">
                <a:latin typeface="Times New Roman" panose="02020603050405020304" pitchFamily="18" charset="0"/>
              </a:rPr>
              <a:t>sqrt</a:t>
            </a:r>
            <a:r>
              <a:rPr lang="en-US" altLang="zh-CN" sz="2000" dirty="0" smtClean="0">
                <a:latin typeface="Times New Roman" panose="02020603050405020304" pitchFamily="18" charset="0"/>
              </a:rPr>
              <a:t> ( double(n) ));</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 =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Random ( m - 2 ) + 2 ;</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return ( n % a ! = 0 );</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算法返回</a:t>
            </a:r>
            <a:r>
              <a:rPr lang="en-US" altLang="zh-CN" sz="2000" dirty="0" smtClean="0">
                <a:latin typeface="Times New Roman" panose="02020603050405020304" pitchFamily="18" charset="0"/>
              </a:rPr>
              <a:t>false</a:t>
            </a:r>
            <a:r>
              <a:rPr lang="zh-CN" altLang="en-US" sz="2000" dirty="0" smtClean="0">
                <a:latin typeface="Times New Roman" panose="02020603050405020304" pitchFamily="18" charset="0"/>
              </a:rPr>
              <a:t>时，可以肯定</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是一个合数；但这个算法即使</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是合数，算法仍以高概率返回</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。如</a:t>
            </a:r>
            <a:r>
              <a:rPr lang="en-US" altLang="zh-CN" sz="2000" dirty="0" smtClean="0">
                <a:latin typeface="Times New Roman" panose="02020603050405020304" pitchFamily="18" charset="0"/>
              </a:rPr>
              <a:t>n=2623=43X61</a:t>
            </a:r>
            <a:r>
              <a:rPr lang="zh-CN" altLang="en-US" sz="2000" dirty="0" smtClean="0">
                <a:latin typeface="Times New Roman" panose="02020603050405020304" pitchFamily="18" charset="0"/>
              </a:rPr>
              <a:t>，算法在</a:t>
            </a:r>
            <a:r>
              <a:rPr lang="en-US" altLang="zh-CN" sz="2000" dirty="0" smtClean="0">
                <a:latin typeface="Times New Roman" panose="02020603050405020304" pitchFamily="18" charset="0"/>
              </a:rPr>
              <a:t>2-51</a:t>
            </a:r>
            <a:r>
              <a:rPr lang="zh-CN" altLang="en-US" sz="2000" dirty="0" smtClean="0">
                <a:latin typeface="Times New Roman" panose="02020603050405020304" pitchFamily="18" charset="0"/>
              </a:rPr>
              <a:t>范围内随机选择</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，仅当</a:t>
            </a:r>
            <a:r>
              <a:rPr lang="en-US" altLang="zh-CN" sz="2000" dirty="0" smtClean="0">
                <a:latin typeface="Times New Roman" panose="02020603050405020304" pitchFamily="18" charset="0"/>
              </a:rPr>
              <a:t>a=43</a:t>
            </a:r>
            <a:r>
              <a:rPr lang="zh-CN" altLang="en-US" sz="2000" dirty="0" smtClean="0">
                <a:latin typeface="Times New Roman" panose="02020603050405020304" pitchFamily="18" charset="0"/>
              </a:rPr>
              <a:t>时算法返回</a:t>
            </a:r>
            <a:r>
              <a:rPr lang="en-US" altLang="zh-CN" sz="2000" dirty="0" smtClean="0">
                <a:latin typeface="Times New Roman" panose="02020603050405020304" pitchFamily="18" charset="0"/>
              </a:rPr>
              <a:t>false</a:t>
            </a:r>
            <a:r>
              <a:rPr lang="zh-CN" altLang="en-US" sz="2000" dirty="0" smtClean="0">
                <a:latin typeface="Times New Roman" panose="02020603050405020304" pitchFamily="18" charset="0"/>
              </a:rPr>
              <a:t>，概率约</a:t>
            </a:r>
            <a:r>
              <a:rPr lang="en-US" altLang="zh-CN" sz="2000" dirty="0" smtClean="0">
                <a:latin typeface="Times New Roman" panose="02020603050405020304" pitchFamily="18" charset="0"/>
              </a:rPr>
              <a:t>2%</a:t>
            </a:r>
            <a:r>
              <a:rPr lang="zh-CN" altLang="en-US" sz="2000" dirty="0" smtClean="0">
                <a:latin typeface="Times New Roman" panose="02020603050405020304" pitchFamily="18" charset="0"/>
              </a:rPr>
              <a:t>。算法以</a:t>
            </a:r>
            <a:r>
              <a:rPr lang="en-US" altLang="zh-CN" sz="2000" dirty="0" smtClean="0">
                <a:latin typeface="Times New Roman" panose="02020603050405020304" pitchFamily="18" charset="0"/>
              </a:rPr>
              <a:t>98%</a:t>
            </a:r>
            <a:r>
              <a:rPr lang="zh-CN" altLang="en-US" sz="2000" dirty="0" smtClean="0">
                <a:latin typeface="Times New Roman" panose="02020603050405020304" pitchFamily="18" charset="0"/>
              </a:rPr>
              <a:t>的概率返回错误结果。</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latin typeface="Times New Roman" panose="02020603050405020304" pitchFamily="18" charset="0"/>
              </a:rPr>
              <a:t>利用 </a:t>
            </a:r>
            <a:r>
              <a:rPr lang="en-US" altLang="zh-CN" sz="2400" dirty="0" smtClean="0">
                <a:latin typeface="Times New Roman" panose="02020603050405020304" pitchFamily="18" charset="0"/>
              </a:rPr>
              <a:t>Fermat </a:t>
            </a:r>
            <a:r>
              <a:rPr lang="zh-CN" altLang="en-US" sz="2400" dirty="0" smtClean="0">
                <a:latin typeface="Times New Roman" panose="02020603050405020304" pitchFamily="18" charset="0"/>
              </a:rPr>
              <a:t>小定理构造探测素数的算法</a:t>
            </a:r>
            <a:endParaRPr lang="en-US" altLang="zh-CN" sz="2400" dirty="0" smtClean="0">
              <a:latin typeface="Times New Roman" panose="02020603050405020304" pitchFamily="18" charset="0"/>
            </a:endParaRPr>
          </a:p>
          <a:p>
            <a:pPr lvl="1"/>
            <a:r>
              <a:rPr lang="en-US" altLang="zh-CN" sz="2400" dirty="0" err="1" smtClean="0">
                <a:latin typeface="Times New Roman" panose="02020603050405020304" pitchFamily="18" charset="0"/>
              </a:rPr>
              <a:t>bool</a:t>
            </a:r>
            <a:r>
              <a:rPr lang="en-US" altLang="zh-CN" sz="2400" dirty="0" smtClean="0">
                <a:latin typeface="Times New Roman" panose="02020603050405020304" pitchFamily="18" charset="0"/>
              </a:rPr>
              <a:t> Fermat ( unsigned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n )</a:t>
            </a:r>
            <a:r>
              <a:rPr lang="en-US" altLang="zh-CN" sz="2000" dirty="0" smtClean="0">
                <a:latin typeface="Times New Roman" panose="02020603050405020304" pitchFamily="18" charset="0"/>
              </a:rPr>
              <a:t>  {  </a:t>
            </a:r>
            <a:endParaRPr lang="zh-CN" altLang="en-US" sz="2000" dirty="0" smtClean="0">
              <a:latin typeface="Times New Roman" panose="02020603050405020304" pitchFamily="18" charset="0"/>
            </a:endParaRPr>
          </a:p>
          <a:p>
            <a:pPr>
              <a:buClr>
                <a:schemeClr val="tx1"/>
              </a:buClr>
              <a:buNone/>
            </a:pPr>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rPr>
              <a:t>RandomNumber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 =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Random ( n - 2 ) + 2 ;</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b = a;</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for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&lt; n-1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 ) </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b = (b * a) % n ;</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return ( b != 1 );  //</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是合数</a:t>
            </a:r>
            <a:endParaRPr lang="en-US" altLang="zh-CN" sz="2000" dirty="0" smtClean="0">
              <a:latin typeface="Times New Roman" panose="02020603050405020304" pitchFamily="18" charset="0"/>
            </a:endParaRPr>
          </a:p>
          <a:p>
            <a:pPr>
              <a:buClr>
                <a:schemeClr val="tx1"/>
              </a:buClr>
              <a:buNone/>
            </a:pPr>
            <a:r>
              <a:rPr lang="en-US" altLang="zh-CN" sz="2000" dirty="0" smtClean="0">
                <a:latin typeface="Times New Roman" panose="02020603050405020304" pitchFamily="18" charset="0"/>
              </a:rPr>
              <a:t>         }</a:t>
            </a:r>
            <a:endParaRPr lang="en-US" altLang="zh-CN" sz="1600" dirty="0" smtClean="0">
              <a:latin typeface="Times New Roman" panose="02020603050405020304" pitchFamily="18" charset="0"/>
            </a:endParaRPr>
          </a:p>
          <a:p>
            <a:pPr lvl="1">
              <a:buClr>
                <a:schemeClr val="tx1"/>
              </a:buClr>
            </a:pPr>
            <a:r>
              <a:rPr lang="en-US" altLang="zh-CN" sz="2000" dirty="0" smtClean="0">
                <a:latin typeface="Times New Roman" panose="02020603050405020304" pitchFamily="18" charset="0"/>
              </a:rPr>
              <a:t>Fermat </a:t>
            </a:r>
            <a:r>
              <a:rPr lang="zh-CN" altLang="en-US" sz="2000" dirty="0" smtClean="0">
                <a:latin typeface="Times New Roman" panose="02020603050405020304" pitchFamily="18" charset="0"/>
              </a:rPr>
              <a:t>小定理是素数的必要条件，满足</a:t>
            </a:r>
            <a:r>
              <a:rPr lang="en-US" altLang="zh-CN" sz="2000" dirty="0" smtClean="0">
                <a:latin typeface="Times New Roman" panose="02020603050405020304" pitchFamily="18" charset="0"/>
              </a:rPr>
              <a:t>Fermat </a:t>
            </a:r>
            <a:r>
              <a:rPr lang="zh-CN" altLang="en-US" sz="2000" dirty="0" smtClean="0">
                <a:latin typeface="Times New Roman" panose="02020603050405020304" pitchFamily="18" charset="0"/>
              </a:rPr>
              <a:t>小定理的</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未必是素数，但非常少，这些合数称作</a:t>
            </a:r>
            <a:r>
              <a:rPr lang="en-US" altLang="zh-CN" sz="2000" dirty="0" smtClean="0">
                <a:latin typeface="Times New Roman" panose="02020603050405020304" pitchFamily="18" charset="0"/>
              </a:rPr>
              <a:t>Carmichael</a:t>
            </a:r>
            <a:r>
              <a:rPr lang="zh-CN" altLang="en-US" sz="2000" dirty="0" smtClean="0">
                <a:latin typeface="Times New Roman" panose="02020603050405020304" pitchFamily="18" charset="0"/>
              </a:rPr>
              <a:t>数，前三个</a:t>
            </a:r>
            <a:r>
              <a:rPr lang="en-US" altLang="zh-CN" sz="2000" dirty="0" smtClean="0">
                <a:latin typeface="Times New Roman" panose="02020603050405020304" pitchFamily="18" charset="0"/>
              </a:rPr>
              <a:t>561</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105,1729</a:t>
            </a:r>
            <a:r>
              <a:rPr lang="zh-CN" altLang="en-US" sz="2000" dirty="0" smtClean="0">
                <a:latin typeface="Times New Roman" panose="02020603050405020304" pitchFamily="18" charset="0"/>
              </a:rPr>
              <a:t>。前</a:t>
            </a:r>
            <a:r>
              <a:rPr lang="en-US" altLang="zh-CN" sz="2000" dirty="0" smtClean="0">
                <a:latin typeface="Times New Roman" panose="02020603050405020304" pitchFamily="18" charset="0"/>
              </a:rPr>
              <a:t>100000000</a:t>
            </a:r>
            <a:r>
              <a:rPr lang="zh-CN" altLang="en-US" sz="2000" dirty="0" smtClean="0">
                <a:latin typeface="Times New Roman" panose="02020603050405020304" pitchFamily="18" charset="0"/>
              </a:rPr>
              <a:t>个数中只有</a:t>
            </a:r>
            <a:r>
              <a:rPr lang="en-US" altLang="zh-CN" sz="2000" dirty="0" smtClean="0">
                <a:latin typeface="Times New Roman" panose="02020603050405020304" pitchFamily="18" charset="0"/>
              </a:rPr>
              <a:t>255</a:t>
            </a:r>
            <a:r>
              <a:rPr lang="zh-CN" altLang="en-US" sz="2000" dirty="0" smtClean="0">
                <a:latin typeface="Times New Roman" panose="02020603050405020304" pitchFamily="18" charset="0"/>
              </a:rPr>
              <a:t>个。</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90000"/>
              </a:lnSpc>
            </a:pPr>
            <a:r>
              <a:rPr lang="zh-CN" altLang="en-US" sz="2400" dirty="0" smtClean="0">
                <a:latin typeface="Times New Roman" panose="02020603050405020304" pitchFamily="18" charset="0"/>
              </a:rPr>
              <a:t>基于二次探测定理可进一步改进</a:t>
            </a:r>
            <a:endParaRPr lang="en-US" altLang="zh-CN" sz="2400" dirty="0" smtClean="0">
              <a:latin typeface="Times New Roman" panose="02020603050405020304" pitchFamily="18" charset="0"/>
            </a:endParaRPr>
          </a:p>
          <a:p>
            <a:pPr lvl="2">
              <a:lnSpc>
                <a:spcPct val="90000"/>
              </a:lnSpc>
            </a:pPr>
            <a:r>
              <a:rPr lang="en-US" altLang="zh-CN" sz="2000" dirty="0" smtClean="0">
                <a:latin typeface="Times New Roman" panose="02020603050405020304" pitchFamily="18" charset="0"/>
              </a:rPr>
              <a:t>void Power (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 ,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p ,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n ,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&amp; result , </a:t>
            </a: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&amp; composite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 // </a:t>
            </a:r>
            <a:r>
              <a:rPr lang="zh-CN" altLang="en-US" sz="2000" dirty="0" smtClean="0">
                <a:latin typeface="Times New Roman" panose="02020603050405020304" pitchFamily="18" charset="0"/>
              </a:rPr>
              <a:t>计算                  ，并实施对</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的二次探测</a:t>
            </a:r>
            <a:endParaRPr lang="zh-CN" altLang="en-US"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x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if ( p = = 0 ) result = 1;</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else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Power (a , p/2 , n , x , composite );  //</a:t>
            </a:r>
            <a:r>
              <a:rPr lang="zh-CN" altLang="en-US" sz="2000" dirty="0" smtClean="0">
                <a:latin typeface="Times New Roman" panose="02020603050405020304" pitchFamily="18" charset="0"/>
              </a:rPr>
              <a:t>递归计算</a:t>
            </a:r>
            <a:endParaRPr lang="zh-CN" altLang="en-US" sz="2000" dirty="0" smtClean="0">
              <a:latin typeface="Times New Roman" panose="02020603050405020304" pitchFamily="18" charset="0"/>
            </a:endParaRPr>
          </a:p>
          <a:p>
            <a:pPr lvl="2">
              <a:lnSpc>
                <a:spcPct val="90000"/>
              </a:lnSpc>
              <a:buClr>
                <a:schemeClr val="tx1"/>
              </a:buClr>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result = ( x * x ) % n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if (( result = = 1 ) &amp;&amp; ( x ! = 1) &amp;&amp; ( x ! = n-1 ))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composite = true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if (( p % 2 ) = = 1 )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result = (result * a ) % n ;</a:t>
            </a:r>
            <a:endParaRPr lang="en-US" altLang="zh-CN" sz="2000" dirty="0" smtClean="0">
              <a:latin typeface="Times New Roman" panose="02020603050405020304" pitchFamily="18" charset="0"/>
            </a:endParaRPr>
          </a:p>
          <a:p>
            <a:pPr lvl="2">
              <a:lnSpc>
                <a:spcPct val="90000"/>
              </a:lnSpc>
              <a:buClr>
                <a:schemeClr val="tx1"/>
              </a:buClr>
              <a:buNone/>
            </a:pPr>
            <a:r>
              <a:rPr lang="en-US" altLang="zh-CN" sz="2000" dirty="0" smtClean="0">
                <a:latin typeface="Times New Roman" panose="02020603050405020304" pitchFamily="18" charset="0"/>
              </a:rPr>
              <a:t>           }  }</a:t>
            </a:r>
            <a:endParaRPr lang="en-US" altLang="zh-CN" sz="2000" dirty="0" smtClean="0">
              <a:latin typeface="Times New Roman" panose="02020603050405020304" pitchFamily="18" charset="0"/>
            </a:endParaRPr>
          </a:p>
        </p:txBody>
      </p:sp>
      <p:graphicFrame>
        <p:nvGraphicFramePr>
          <p:cNvPr id="349186" name="Object 2"/>
          <p:cNvGraphicFramePr>
            <a:graphicFrameLocks noChangeAspect="1"/>
          </p:cNvGraphicFramePr>
          <p:nvPr/>
        </p:nvGraphicFramePr>
        <p:xfrm>
          <a:off x="2571736" y="2500306"/>
          <a:ext cx="985838" cy="336550"/>
        </p:xfrm>
        <a:graphic>
          <a:graphicData uri="http://schemas.openxmlformats.org/presentationml/2006/ole">
            <mc:AlternateContent xmlns:mc="http://schemas.openxmlformats.org/markup-compatibility/2006">
              <mc:Choice xmlns:v="urn:schemas-microsoft-com:vml" Requires="v">
                <p:oleObj spid="_x0000_s16385" name="Equation" r:id="rId1" imgW="14325600" imgH="4876800" progId="Equation.3">
                  <p:embed/>
                </p:oleObj>
              </mc:Choice>
              <mc:Fallback>
                <p:oleObj name="Equation" r:id="rId1" imgW="14325600" imgH="4876800" progId="Equation.3">
                  <p:embed/>
                  <p:pic>
                    <p:nvPicPr>
                      <p:cNvPr id="0" name="Object 2"/>
                      <p:cNvPicPr>
                        <a:picLocks noChangeAspect="1"/>
                      </p:cNvPicPr>
                      <p:nvPr/>
                    </p:nvPicPr>
                    <p:blipFill>
                      <a:blip r:embed="rId2"/>
                      <a:stretch>
                        <a:fillRect/>
                      </a:stretch>
                    </p:blipFill>
                    <p:spPr>
                      <a:xfrm>
                        <a:off x="2571736" y="2500306"/>
                        <a:ext cx="985838" cy="336550"/>
                      </a:xfrm>
                      <a:prstGeom prst="rect">
                        <a:avLst/>
                      </a:prstGeom>
                      <a:noFill/>
                      <a:ln w="9525">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457200" y="1357298"/>
            <a:ext cx="8229600" cy="4773627"/>
          </a:xfrm>
        </p:spPr>
        <p:txBody>
          <a:bodyPr/>
          <a:lstStyle/>
          <a:p>
            <a:pPr lvl="1"/>
            <a:r>
              <a:rPr lang="zh-CN" altLang="en-US" dirty="0" smtClean="0"/>
              <a:t>随机数</a:t>
            </a:r>
            <a:endParaRPr lang="en-US" altLang="zh-CN" dirty="0" smtClean="0"/>
          </a:p>
          <a:p>
            <a:pPr lvl="2"/>
            <a:r>
              <a:rPr lang="zh-CN" altLang="en-US" dirty="0" smtClean="0"/>
              <a:t>随机数在概率算法设计中是必须的。在计算机上无法产生真正的随机数，一般使用伪随机数发生器产生的伪随机数。</a:t>
            </a:r>
            <a:endParaRPr lang="en-US" altLang="zh-CN" dirty="0" smtClean="0"/>
          </a:p>
          <a:p>
            <a:pPr lvl="2"/>
            <a:r>
              <a:rPr lang="zh-CN" altLang="en-US" sz="2000" b="1" dirty="0" smtClean="0"/>
              <a:t>伪随机数发生器</a:t>
            </a:r>
            <a:endParaRPr lang="zh-CN" altLang="en-US" sz="2000" b="1" dirty="0" smtClean="0"/>
          </a:p>
          <a:p>
            <a:pPr marL="1289050" lvl="2" indent="-609600">
              <a:lnSpc>
                <a:spcPct val="90000"/>
              </a:lnSpc>
              <a:buClr>
                <a:schemeClr val="tx1"/>
              </a:buClr>
              <a:buFontTx/>
              <a:buNone/>
            </a:pPr>
            <a:r>
              <a:rPr lang="zh-CN" altLang="en-US" sz="2000" dirty="0" smtClean="0"/>
              <a:t>一个算法，产生的数列元素之间近似相互独立，多数力图产生的样</a:t>
            </a:r>
            <a:endParaRPr lang="en-US" altLang="zh-CN" sz="2000" dirty="0" smtClean="0"/>
          </a:p>
          <a:p>
            <a:pPr marL="1289050" lvl="2" indent="-609600">
              <a:lnSpc>
                <a:spcPct val="90000"/>
              </a:lnSpc>
              <a:buClr>
                <a:schemeClr val="tx1"/>
              </a:buClr>
              <a:buFontTx/>
              <a:buNone/>
            </a:pPr>
            <a:r>
              <a:rPr lang="zh-CN" altLang="en-US" sz="2000" dirty="0" smtClean="0"/>
              <a:t>本同分布。</a:t>
            </a:r>
            <a:endParaRPr lang="zh-CN" altLang="en-US" sz="2000" dirty="0" smtClean="0"/>
          </a:p>
          <a:p>
            <a:pPr lvl="2"/>
            <a:r>
              <a:rPr lang="zh-CN" altLang="en-US" sz="2000" b="1" dirty="0" smtClean="0"/>
              <a:t>常用的伪随机数发生器</a:t>
            </a:r>
            <a:endParaRPr lang="en-US" altLang="zh-CN" sz="2000" b="1" dirty="0" smtClean="0"/>
          </a:p>
          <a:p>
            <a:pPr marL="1289050" lvl="2" indent="-609600">
              <a:lnSpc>
                <a:spcPct val="90000"/>
              </a:lnSpc>
              <a:buClr>
                <a:schemeClr val="tx1"/>
              </a:buClr>
              <a:buNone/>
            </a:pPr>
            <a:r>
              <a:rPr lang="zh-CN" altLang="en-US" sz="2000" dirty="0" smtClean="0"/>
              <a:t>线性同余发生器、滞后 </a:t>
            </a:r>
            <a:r>
              <a:rPr lang="en-US" altLang="zh-CN" sz="2000" dirty="0" smtClean="0"/>
              <a:t>Fibonacci </a:t>
            </a:r>
            <a:r>
              <a:rPr lang="zh-CN" altLang="en-US" sz="2000" dirty="0" smtClean="0"/>
              <a:t>发生器、线性反馈移位发生器、</a:t>
            </a:r>
            <a:endParaRPr lang="en-US" altLang="zh-CN" sz="2000" dirty="0" smtClean="0"/>
          </a:p>
          <a:p>
            <a:pPr marL="1289050" lvl="2" indent="-609600">
              <a:lnSpc>
                <a:spcPct val="90000"/>
              </a:lnSpc>
              <a:buClr>
                <a:schemeClr val="tx1"/>
              </a:buClr>
              <a:buNone/>
            </a:pPr>
            <a:r>
              <a:rPr lang="zh-CN" altLang="en-US" sz="2000" dirty="0" smtClean="0"/>
              <a:t>广义反馈移位发生器等。</a:t>
            </a:r>
            <a:endParaRPr lang="en-US" altLang="zh-CN" sz="2000" dirty="0" smtClean="0"/>
          </a:p>
          <a:p>
            <a:pPr lvl="2"/>
            <a:r>
              <a:rPr lang="zh-CN" altLang="en-US" sz="2000" b="1" dirty="0" smtClean="0"/>
              <a:t>线性同余发生器</a:t>
            </a:r>
            <a:endParaRPr lang="en-US" altLang="zh-CN" sz="2000" b="1" dirty="0" smtClean="0"/>
          </a:p>
          <a:p>
            <a:pPr lvl="2">
              <a:buNone/>
            </a:pPr>
            <a:r>
              <a:rPr lang="zh-CN" altLang="en-US" sz="2000" dirty="0" smtClean="0"/>
              <a:t>由线性同余法产生的随机序列                            满足</a:t>
            </a:r>
            <a:r>
              <a:rPr lang="en-US" altLang="zh-CN" sz="2000" dirty="0" smtClean="0"/>
              <a:t>  </a:t>
            </a:r>
            <a:r>
              <a:rPr lang="zh-CN" altLang="en-US" sz="2000" dirty="0" smtClean="0"/>
              <a:t>：</a:t>
            </a:r>
            <a:r>
              <a:rPr lang="en-US" altLang="zh-CN" sz="2000" dirty="0" smtClean="0"/>
              <a:t>         </a:t>
            </a:r>
            <a:endParaRPr lang="en-US" altLang="zh-CN" sz="2000" dirty="0" smtClean="0"/>
          </a:p>
          <a:p>
            <a:pPr lvl="2">
              <a:buNone/>
            </a:pPr>
            <a:r>
              <a:rPr lang="en-US" altLang="zh-CN" sz="2000" dirty="0"/>
              <a:t> </a:t>
            </a:r>
            <a:r>
              <a:rPr lang="en-US" altLang="zh-CN" sz="2000" dirty="0" smtClean="0"/>
              <a:t>                                                                                     d</a:t>
            </a:r>
            <a:r>
              <a:rPr lang="zh-CN" altLang="en-US" sz="2000" dirty="0" smtClean="0"/>
              <a:t>称做种子。</a:t>
            </a:r>
            <a:endParaRPr lang="zh-CN" altLang="en-US" sz="2000" b="1" dirty="0" smtClean="0"/>
          </a:p>
        </p:txBody>
      </p:sp>
      <p:graphicFrame>
        <p:nvGraphicFramePr>
          <p:cNvPr id="295938" name="Object 2"/>
          <p:cNvGraphicFramePr>
            <a:graphicFrameLocks noChangeAspect="1"/>
          </p:cNvGraphicFramePr>
          <p:nvPr/>
        </p:nvGraphicFramePr>
        <p:xfrm>
          <a:off x="4613287" y="5000638"/>
          <a:ext cx="1673225" cy="357188"/>
        </p:xfrm>
        <a:graphic>
          <a:graphicData uri="http://schemas.openxmlformats.org/presentationml/2006/ole">
            <mc:AlternateContent xmlns:mc="http://schemas.openxmlformats.org/markup-compatibility/2006">
              <mc:Choice xmlns:v="urn:schemas-microsoft-com:vml" Requires="v">
                <p:oleObj spid="_x0000_s1025" name="Equation" r:id="rId1" imgW="32613600" imgH="7010400" progId="Equation.3">
                  <p:embed/>
                </p:oleObj>
              </mc:Choice>
              <mc:Fallback>
                <p:oleObj name="Equation" r:id="rId1" imgW="32613600" imgH="7010400" progId="Equation.3">
                  <p:embed/>
                  <p:pic>
                    <p:nvPicPr>
                      <p:cNvPr id="0" name="图片 1024"/>
                      <p:cNvPicPr>
                        <a:picLocks noChangeAspect="1"/>
                      </p:cNvPicPr>
                      <p:nvPr/>
                    </p:nvPicPr>
                    <p:blipFill>
                      <a:blip r:embed="rId2"/>
                      <a:stretch>
                        <a:fillRect/>
                      </a:stretch>
                    </p:blipFill>
                    <p:spPr>
                      <a:xfrm>
                        <a:off x="4613287" y="5000638"/>
                        <a:ext cx="1673225" cy="357188"/>
                      </a:xfrm>
                      <a:prstGeom prst="rect">
                        <a:avLst/>
                      </a:prstGeom>
                      <a:noFill/>
                      <a:ln w="9525">
                        <a:noFill/>
                      </a:ln>
                    </p:spPr>
                  </p:pic>
                </p:oleObj>
              </mc:Fallback>
            </mc:AlternateContent>
          </a:graphicData>
        </a:graphic>
      </p:graphicFrame>
      <p:graphicFrame>
        <p:nvGraphicFramePr>
          <p:cNvPr id="295939" name="Object 3"/>
          <p:cNvGraphicFramePr>
            <a:graphicFrameLocks noChangeAspect="1"/>
          </p:cNvGraphicFramePr>
          <p:nvPr/>
        </p:nvGraphicFramePr>
        <p:xfrm>
          <a:off x="1285852" y="5357826"/>
          <a:ext cx="5349875" cy="720725"/>
        </p:xfrm>
        <a:graphic>
          <a:graphicData uri="http://schemas.openxmlformats.org/presentationml/2006/ole">
            <mc:AlternateContent xmlns:mc="http://schemas.openxmlformats.org/markup-compatibility/2006">
              <mc:Choice xmlns:v="urn:schemas-microsoft-com:vml" Requires="v">
                <p:oleObj spid="_x0000_s1026" name="Equation" r:id="rId3" imgW="119481600" imgH="16154400" progId="Equation.3">
                  <p:embed/>
                </p:oleObj>
              </mc:Choice>
              <mc:Fallback>
                <p:oleObj name="Equation" r:id="rId3" imgW="119481600" imgH="16154400" progId="Equation.3">
                  <p:embed/>
                  <p:pic>
                    <p:nvPicPr>
                      <p:cNvPr id="0" name="图片 1025"/>
                      <p:cNvPicPr>
                        <a:picLocks noChangeAspect="1"/>
                      </p:cNvPicPr>
                      <p:nvPr/>
                    </p:nvPicPr>
                    <p:blipFill>
                      <a:blip r:embed="rId4"/>
                      <a:stretch>
                        <a:fillRect/>
                      </a:stretch>
                    </p:blipFill>
                    <p:spPr>
                      <a:xfrm>
                        <a:off x="1285852" y="5357826"/>
                        <a:ext cx="5349875" cy="720725"/>
                      </a:xfrm>
                      <a:prstGeom prst="rect">
                        <a:avLst/>
                      </a:prstGeom>
                      <a:noFill/>
                      <a:ln w="9525">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latin typeface="Times New Roman" panose="02020603050405020304" pitchFamily="18" charset="0"/>
              </a:rPr>
              <a:t>基于算法</a:t>
            </a:r>
            <a:r>
              <a:rPr lang="en-US" altLang="zh-CN" sz="2400" dirty="0" smtClean="0">
                <a:latin typeface="Times New Roman" panose="02020603050405020304" pitchFamily="18" charset="0"/>
              </a:rPr>
              <a:t>Power</a:t>
            </a:r>
            <a:r>
              <a:rPr lang="zh-CN" altLang="en-US" sz="2400" dirty="0" smtClean="0">
                <a:latin typeface="Times New Roman" panose="02020603050405020304" pitchFamily="18" charset="0"/>
              </a:rPr>
              <a:t>可以设计测试素数的</a:t>
            </a:r>
            <a:r>
              <a:rPr lang="en-US" altLang="zh-CN" sz="2400" dirty="0" smtClean="0">
                <a:latin typeface="Times New Roman" panose="02020603050405020304" pitchFamily="18" charset="0"/>
              </a:rPr>
              <a:t>Monte Carlo</a:t>
            </a:r>
            <a:r>
              <a:rPr lang="zh-CN" altLang="en-US" sz="2400" dirty="0" smtClean="0">
                <a:latin typeface="Times New Roman" panose="02020603050405020304" pitchFamily="18" charset="0"/>
              </a:rPr>
              <a:t>算法</a:t>
            </a:r>
            <a:endParaRPr lang="zh-CN" altLang="en-US" sz="2400" dirty="0" smtClean="0">
              <a:latin typeface="Times New Roman" panose="02020603050405020304" pitchFamily="18" charset="0"/>
            </a:endParaRPr>
          </a:p>
          <a:p>
            <a:pPr lvl="2">
              <a:lnSpc>
                <a:spcPct val="90000"/>
              </a:lnSpc>
            </a:pP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Prime (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n ){  //</a:t>
            </a:r>
            <a:r>
              <a:rPr lang="zh-CN" altLang="en-US" sz="2000" dirty="0" smtClean="0">
                <a:latin typeface="Times New Roman" panose="02020603050405020304" pitchFamily="18" charset="0"/>
              </a:rPr>
              <a:t>素数测试的 </a:t>
            </a:r>
            <a:r>
              <a:rPr lang="en-US" altLang="zh-CN" sz="2000" dirty="0" smtClean="0">
                <a:latin typeface="Times New Roman" panose="02020603050405020304" pitchFamily="18" charset="0"/>
              </a:rPr>
              <a:t>Monte Carlo </a:t>
            </a:r>
            <a:r>
              <a:rPr lang="zh-CN" altLang="en-US" sz="2000" dirty="0" smtClean="0">
                <a:latin typeface="Times New Roman" panose="02020603050405020304" pitchFamily="18" charset="0"/>
              </a:rPr>
              <a:t>方法</a:t>
            </a:r>
            <a:endParaRPr lang="zh-CN" altLang="en-US"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RandomNumber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 , result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composite = false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a =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Random ( n – 2 ) + 2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power ( a, n – 1 , n , result , composite )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if ( composite | | ( result ! = 1 ) ) return false ;       (*)</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else return true ;  }</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当算法 </a:t>
            </a:r>
            <a:r>
              <a:rPr lang="en-US" altLang="zh-CN" sz="2000" dirty="0" smtClean="0">
                <a:latin typeface="Times New Roman" panose="02020603050405020304" pitchFamily="18" charset="0"/>
              </a:rPr>
              <a:t>Prime </a:t>
            </a:r>
            <a:r>
              <a:rPr lang="zh-CN" altLang="en-US" sz="2000" dirty="0" smtClean="0">
                <a:latin typeface="Times New Roman" panose="02020603050405020304" pitchFamily="18" charset="0"/>
              </a:rPr>
              <a:t>返回 </a:t>
            </a:r>
            <a:r>
              <a:rPr lang="en-US" altLang="zh-CN" sz="2000" dirty="0" smtClean="0">
                <a:latin typeface="Times New Roman" panose="02020603050405020304" pitchFamily="18" charset="0"/>
              </a:rPr>
              <a:t>false </a:t>
            </a:r>
            <a:r>
              <a:rPr lang="zh-CN" altLang="en-US" sz="2000" dirty="0" smtClean="0">
                <a:latin typeface="Times New Roman" panose="02020603050405020304" pitchFamily="18" charset="0"/>
              </a:rPr>
              <a:t>时，整数 </a:t>
            </a:r>
            <a:r>
              <a:rPr lang="en-US" altLang="zh-CN" sz="2000" dirty="0" smtClean="0">
                <a:latin typeface="Times New Roman" panose="02020603050405020304" pitchFamily="18" charset="0"/>
              </a:rPr>
              <a:t>n </a:t>
            </a:r>
            <a:r>
              <a:rPr lang="zh-CN" altLang="en-US" sz="2000" dirty="0" smtClean="0">
                <a:latin typeface="Times New Roman" panose="02020603050405020304" pitchFamily="18" charset="0"/>
              </a:rPr>
              <a:t>一定是合数；返回 </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时，整数</a:t>
            </a:r>
            <a:r>
              <a:rPr lang="en-US" altLang="zh-CN" sz="2000" dirty="0" smtClean="0">
                <a:latin typeface="Times New Roman" panose="02020603050405020304" pitchFamily="18" charset="0"/>
              </a:rPr>
              <a:t> n </a:t>
            </a:r>
            <a:r>
              <a:rPr lang="zh-CN" altLang="en-US" sz="2000" dirty="0" smtClean="0">
                <a:latin typeface="Times New Roman" panose="02020603050405020304" pitchFamily="18" charset="0"/>
              </a:rPr>
              <a:t>在高概率意义下是素数</a:t>
            </a:r>
            <a:r>
              <a:rPr lang="zh-CN" altLang="en-US" sz="2000" dirty="0" smtClean="0">
                <a:latin typeface="Times New Roman" panose="02020603050405020304" pitchFamily="18" charset="0"/>
              </a:rPr>
              <a:t>。</a:t>
            </a:r>
            <a:r>
              <a:rPr lang="zh-CN" altLang="en-US" sz="2000" dirty="0" smtClean="0">
                <a:latin typeface="Times New Roman" panose="02020603050405020304" pitchFamily="18" charset="0"/>
              </a:rPr>
              <a:t>仍可能存在合数</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，对随机选择的</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true </a:t>
            </a:r>
            <a:r>
              <a:rPr lang="zh-CN" altLang="en-US" sz="2000" dirty="0" smtClean="0">
                <a:latin typeface="Times New Roman" panose="02020603050405020304" pitchFamily="18" charset="0"/>
              </a:rPr>
              <a:t>。但</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n </a:t>
            </a:r>
            <a:r>
              <a:rPr lang="zh-CN" altLang="en-US" sz="2000" dirty="0" smtClean="0">
                <a:latin typeface="Times New Roman" panose="02020603050405020304" pitchFamily="18" charset="0"/>
              </a:rPr>
              <a:t>较大时</a:t>
            </a:r>
            <a:r>
              <a:rPr lang="zh-CN" altLang="en-US" sz="2000" dirty="0" smtClean="0">
                <a:latin typeface="Times New Roman" panose="02020603050405020304" pitchFamily="18" charset="0"/>
              </a:rPr>
              <a:t>，这样的</a:t>
            </a:r>
            <a:r>
              <a:rPr lang="zh-CN" altLang="en-US" sz="2000" dirty="0" smtClean="0">
                <a:latin typeface="Times New Roman" panose="02020603050405020304" pitchFamily="18" charset="0"/>
              </a:rPr>
              <a:t>基数 </a:t>
            </a:r>
            <a:r>
              <a:rPr lang="en-US" altLang="zh-CN" sz="2000" dirty="0" smtClean="0">
                <a:latin typeface="Times New Roman" panose="02020603050405020304" pitchFamily="18" charset="0"/>
              </a:rPr>
              <a:t>a </a:t>
            </a:r>
            <a:r>
              <a:rPr lang="zh-CN" altLang="en-US" sz="2000" dirty="0" smtClean="0">
                <a:latin typeface="Times New Roman" panose="02020603050405020304" pitchFamily="18" charset="0"/>
              </a:rPr>
              <a:t>至多只有</a:t>
            </a:r>
            <a:r>
              <a:rPr lang="en-US" altLang="zh-CN" sz="2000" dirty="0" smtClean="0">
                <a:latin typeface="Times New Roman" panose="02020603050405020304" pitchFamily="18" charset="0"/>
              </a:rPr>
              <a:t>(n-9)/4</a:t>
            </a:r>
            <a:r>
              <a:rPr lang="zh-CN" altLang="en-US" sz="2000" dirty="0" smtClean="0">
                <a:latin typeface="Times New Roman" panose="02020603050405020304" pitchFamily="18" charset="0"/>
              </a:rPr>
              <a:t>个，所以算法 </a:t>
            </a:r>
            <a:r>
              <a:rPr lang="en-US" altLang="zh-CN" sz="2000" dirty="0" smtClean="0">
                <a:latin typeface="Times New Roman" panose="02020603050405020304" pitchFamily="18" charset="0"/>
              </a:rPr>
              <a:t>Prime </a:t>
            </a:r>
            <a:r>
              <a:rPr lang="zh-CN" altLang="en-US" sz="2000" dirty="0" smtClean="0">
                <a:latin typeface="Times New Roman" panose="02020603050405020304" pitchFamily="18" charset="0"/>
              </a:rPr>
              <a:t>是一个偏假 ¾  正确的 </a:t>
            </a:r>
            <a:r>
              <a:rPr lang="en-US" altLang="zh-CN" sz="2000" dirty="0" smtClean="0">
                <a:latin typeface="Times New Roman" panose="02020603050405020304" pitchFamily="18" charset="0"/>
              </a:rPr>
              <a:t>Monte Carlo </a:t>
            </a:r>
            <a:r>
              <a:rPr lang="zh-CN" altLang="en-US" sz="2000" dirty="0" smtClean="0">
                <a:latin typeface="Times New Roman" panose="02020603050405020304" pitchFamily="18" charset="0"/>
              </a:rPr>
              <a:t>算法。</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重复调用 </a:t>
            </a:r>
            <a:r>
              <a:rPr lang="en-US" altLang="zh-CN" sz="2000" dirty="0" smtClean="0">
                <a:latin typeface="Times New Roman" panose="02020603050405020304" pitchFamily="18" charset="0"/>
              </a:rPr>
              <a:t>k </a:t>
            </a:r>
            <a:r>
              <a:rPr lang="zh-CN" altLang="en-US" sz="2000" dirty="0" smtClean="0">
                <a:latin typeface="Times New Roman" panose="02020603050405020304" pitchFamily="18" charset="0"/>
              </a:rPr>
              <a:t>次算法 </a:t>
            </a:r>
            <a:r>
              <a:rPr lang="en-US" altLang="zh-CN" sz="2000" dirty="0" smtClean="0">
                <a:latin typeface="Times New Roman" panose="02020603050405020304" pitchFamily="18" charset="0"/>
              </a:rPr>
              <a:t>Prime ，</a:t>
            </a:r>
            <a:r>
              <a:rPr lang="zh-CN" altLang="en-US" sz="2000" dirty="0" smtClean="0">
                <a:latin typeface="Times New Roman" panose="02020603050405020304" pitchFamily="18" charset="0"/>
              </a:rPr>
              <a:t>可以降低上述算法的错误概率，得到错误概率不超过         的另一 </a:t>
            </a:r>
            <a:r>
              <a:rPr lang="en-US" altLang="zh-CN" sz="2000" dirty="0" smtClean="0">
                <a:latin typeface="Times New Roman" panose="02020603050405020304" pitchFamily="18" charset="0"/>
              </a:rPr>
              <a:t>Monte Carlo </a:t>
            </a:r>
            <a:r>
              <a:rPr lang="zh-CN" altLang="en-US" sz="2000" dirty="0" smtClean="0">
                <a:latin typeface="Times New Roman" panose="02020603050405020304" pitchFamily="18" charset="0"/>
              </a:rPr>
              <a:t>算法。</a:t>
            </a:r>
            <a:endParaRPr lang="zh-CN" altLang="en-US" sz="2000" dirty="0" smtClean="0">
              <a:latin typeface="Times New Roman" panose="02020603050405020304" pitchFamily="18" charset="0"/>
            </a:endParaRPr>
          </a:p>
        </p:txBody>
      </p:sp>
      <p:graphicFrame>
        <p:nvGraphicFramePr>
          <p:cNvPr id="350210" name="Object 4"/>
          <p:cNvGraphicFramePr>
            <a:graphicFrameLocks noChangeAspect="1"/>
          </p:cNvGraphicFramePr>
          <p:nvPr/>
        </p:nvGraphicFramePr>
        <p:xfrm>
          <a:off x="3589334" y="5864244"/>
          <a:ext cx="482600" cy="279400"/>
        </p:xfrm>
        <a:graphic>
          <a:graphicData uri="http://schemas.openxmlformats.org/presentationml/2006/ole">
            <mc:AlternateContent xmlns:mc="http://schemas.openxmlformats.org/markup-compatibility/2006">
              <mc:Choice xmlns:v="urn:schemas-microsoft-com:vml" Requires="v">
                <p:oleObj spid="_x0000_s17409" name="Equation" r:id="rId1" imgW="11582400" imgH="6705600" progId="Equation.3">
                  <p:embed/>
                </p:oleObj>
              </mc:Choice>
              <mc:Fallback>
                <p:oleObj name="Equation" r:id="rId1" imgW="11582400" imgH="6705600" progId="Equation.3">
                  <p:embed/>
                  <p:pic>
                    <p:nvPicPr>
                      <p:cNvPr id="0" name="Object 4"/>
                      <p:cNvPicPr>
                        <a:picLocks noChangeAspect="1"/>
                      </p:cNvPicPr>
                      <p:nvPr/>
                    </p:nvPicPr>
                    <p:blipFill>
                      <a:blip r:embed="rId2"/>
                      <a:stretch>
                        <a:fillRect/>
                      </a:stretch>
                    </p:blipFill>
                    <p:spPr>
                      <a:xfrm>
                        <a:off x="3589334" y="5864244"/>
                        <a:ext cx="482600" cy="279400"/>
                      </a:xfrm>
                      <a:prstGeom prst="rect">
                        <a:avLst/>
                      </a:prstGeom>
                      <a:noFill/>
                      <a:ln w="9525">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400" dirty="0" smtClean="0">
                <a:latin typeface="Times New Roman" panose="02020603050405020304" pitchFamily="18" charset="0"/>
              </a:rPr>
              <a:t>k </a:t>
            </a:r>
            <a:r>
              <a:rPr lang="zh-CN" altLang="en-US" sz="2400" dirty="0" smtClean="0">
                <a:latin typeface="Times New Roman" panose="02020603050405020304" pitchFamily="18" charset="0"/>
              </a:rPr>
              <a:t>次调用算法 </a:t>
            </a:r>
            <a:r>
              <a:rPr lang="en-US" altLang="zh-CN" sz="2400" dirty="0" smtClean="0">
                <a:latin typeface="Times New Roman" panose="02020603050405020304" pitchFamily="18" charset="0"/>
              </a:rPr>
              <a:t>Prime </a:t>
            </a:r>
            <a:r>
              <a:rPr lang="zh-CN" altLang="en-US" sz="2400" dirty="0" smtClean="0">
                <a:latin typeface="Times New Roman" panose="02020603050405020304" pitchFamily="18" charset="0"/>
              </a:rPr>
              <a:t>的 </a:t>
            </a:r>
            <a:r>
              <a:rPr lang="en-US" altLang="zh-CN" sz="2400" dirty="0" smtClean="0">
                <a:latin typeface="Times New Roman" panose="02020603050405020304" pitchFamily="18" charset="0"/>
              </a:rPr>
              <a:t>Monte Carlo</a:t>
            </a:r>
            <a:r>
              <a:rPr lang="zh-CN" altLang="en-US" sz="2400" dirty="0" smtClean="0">
                <a:latin typeface="Times New Roman" panose="02020603050405020304" pitchFamily="18" charset="0"/>
              </a:rPr>
              <a:t>算法</a:t>
            </a:r>
            <a:endParaRPr lang="en-US" altLang="zh-CN" sz="2400" dirty="0" smtClean="0"/>
          </a:p>
          <a:p>
            <a:pPr lvl="1"/>
            <a:r>
              <a:rPr lang="en-US" altLang="zh-CN" sz="2400" dirty="0" err="1" smtClean="0">
                <a:latin typeface="Times New Roman" panose="02020603050405020304" pitchFamily="18" charset="0"/>
              </a:rPr>
              <a:t>bool</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PrimeMC</a:t>
            </a:r>
            <a:r>
              <a:rPr lang="en-US" altLang="zh-CN" sz="2400" dirty="0" smtClean="0">
                <a:latin typeface="Times New Roman" panose="02020603050405020304" pitchFamily="18" charset="0"/>
              </a:rPr>
              <a:t> ( unsigned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n , unsigned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k )</a:t>
            </a:r>
            <a:endParaRPr lang="en-US" altLang="zh-CN" sz="24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  //</a:t>
            </a:r>
            <a:endParaRPr lang="zh-CN" altLang="en-US"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RandomNumber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unsigned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 , result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bool</a:t>
            </a:r>
            <a:r>
              <a:rPr lang="en-US" altLang="zh-CN" sz="2000" dirty="0" smtClean="0">
                <a:latin typeface="Times New Roman" panose="02020603050405020304" pitchFamily="18" charset="0"/>
              </a:rPr>
              <a:t> composite = false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for (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&lt;= k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 ; )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 = </a:t>
            </a:r>
            <a:r>
              <a:rPr lang="en-US" altLang="zh-CN" sz="2000" dirty="0" err="1" smtClean="0">
                <a:latin typeface="Times New Roman" panose="02020603050405020304" pitchFamily="18" charset="0"/>
              </a:rPr>
              <a:t>rnd</a:t>
            </a:r>
            <a:r>
              <a:rPr lang="en-US" altLang="zh-CN" sz="2000" dirty="0" smtClean="0">
                <a:latin typeface="Times New Roman" panose="02020603050405020304" pitchFamily="18" charset="0"/>
              </a:rPr>
              <a:t> . Random (  n – 2 ) + 2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power ( a , n – 1 , n , result , composite )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if ( composite ) | | ( result ! = 1 ) ) return false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概率算法基本概念</a:t>
            </a:r>
            <a:endParaRPr lang="zh-CN" altLang="en-US" dirty="0"/>
          </a:p>
        </p:txBody>
      </p:sp>
      <p:sp>
        <p:nvSpPr>
          <p:cNvPr id="3" name="内容占位符 2"/>
          <p:cNvSpPr>
            <a:spLocks noGrp="1"/>
          </p:cNvSpPr>
          <p:nvPr>
            <p:ph idx="1"/>
          </p:nvPr>
        </p:nvSpPr>
        <p:spPr>
          <a:xfrm>
            <a:off x="785786" y="1571612"/>
            <a:ext cx="7472386" cy="4487875"/>
          </a:xfrm>
        </p:spPr>
        <p:txBody>
          <a:bodyPr/>
          <a:lstStyle/>
          <a:p>
            <a:pPr marL="660400" lvl="3" indent="-342900">
              <a:lnSpc>
                <a:spcPct val="90000"/>
              </a:lnSpc>
            </a:pPr>
            <a:r>
              <a:rPr lang="zh-CN" altLang="en-US" sz="2400" b="1" dirty="0" smtClean="0"/>
              <a:t>线性同余发生器</a:t>
            </a:r>
            <a:endParaRPr lang="en-US" altLang="zh-CN" sz="2400" dirty="0" smtClean="0"/>
          </a:p>
          <a:p>
            <a:pPr lvl="2">
              <a:lnSpc>
                <a:spcPct val="90000"/>
              </a:lnSpc>
              <a:buNone/>
            </a:pPr>
            <a:r>
              <a:rPr lang="en-US" altLang="zh-CN" sz="2000" dirty="0" smtClean="0"/>
              <a:t>const unsigned long </a:t>
            </a:r>
            <a:r>
              <a:rPr lang="en-US" altLang="zh-CN" sz="2000" dirty="0" err="1" smtClean="0"/>
              <a:t>maxshort</a:t>
            </a:r>
            <a:r>
              <a:rPr lang="en-US" altLang="zh-CN" sz="2000" dirty="0" smtClean="0"/>
              <a:t> = 65536L;</a:t>
            </a:r>
            <a:endParaRPr lang="en-US" altLang="zh-CN" sz="2000" dirty="0" smtClean="0"/>
          </a:p>
          <a:p>
            <a:pPr lvl="2">
              <a:lnSpc>
                <a:spcPct val="90000"/>
              </a:lnSpc>
              <a:buNone/>
            </a:pPr>
            <a:r>
              <a:rPr lang="en-US" altLang="zh-CN" sz="2000" dirty="0" smtClean="0"/>
              <a:t>const unsigned long multiplier = 1194211693L;</a:t>
            </a:r>
            <a:endParaRPr lang="en-US" altLang="zh-CN" sz="2000" dirty="0" smtClean="0"/>
          </a:p>
          <a:p>
            <a:pPr lvl="2">
              <a:lnSpc>
                <a:spcPct val="90000"/>
              </a:lnSpc>
              <a:buNone/>
            </a:pPr>
            <a:r>
              <a:rPr lang="en-US" altLang="zh-CN" sz="2000" dirty="0" smtClean="0"/>
              <a:t>const unsigned long adder = 12345L;</a:t>
            </a:r>
            <a:endParaRPr lang="en-US" altLang="zh-CN" sz="2000" dirty="0" smtClean="0"/>
          </a:p>
          <a:p>
            <a:pPr lvl="2">
              <a:lnSpc>
                <a:spcPct val="90000"/>
              </a:lnSpc>
              <a:buNone/>
            </a:pPr>
            <a:r>
              <a:rPr lang="en-US" altLang="zh-CN" sz="2000" dirty="0" smtClean="0"/>
              <a:t>Class </a:t>
            </a:r>
            <a:r>
              <a:rPr lang="en-US" altLang="zh-CN" sz="2000" dirty="0" err="1" smtClean="0"/>
              <a:t>RandomNumber</a:t>
            </a:r>
            <a:endParaRPr lang="en-US" altLang="zh-CN" sz="2000" dirty="0" smtClean="0"/>
          </a:p>
          <a:p>
            <a:pPr lvl="2">
              <a:lnSpc>
                <a:spcPct val="90000"/>
              </a:lnSpc>
              <a:buNone/>
            </a:pPr>
            <a:r>
              <a:rPr lang="en-US" altLang="zh-CN" sz="2000" dirty="0" smtClean="0"/>
              <a:t>{</a:t>
            </a:r>
            <a:endParaRPr lang="en-US" altLang="zh-CN" sz="2000" dirty="0" smtClean="0"/>
          </a:p>
          <a:p>
            <a:pPr lvl="2">
              <a:lnSpc>
                <a:spcPct val="90000"/>
              </a:lnSpc>
              <a:buNone/>
            </a:pPr>
            <a:r>
              <a:rPr lang="en-US" altLang="zh-CN" sz="2000" dirty="0" smtClean="0"/>
              <a:t>    private: unsigned long </a:t>
            </a:r>
            <a:r>
              <a:rPr lang="en-US" altLang="zh-CN" sz="2000" dirty="0" err="1" smtClean="0"/>
              <a:t>randSeed</a:t>
            </a:r>
            <a:r>
              <a:rPr lang="en-US" altLang="zh-CN" sz="2000" dirty="0" smtClean="0"/>
              <a:t>;   //</a:t>
            </a:r>
            <a:r>
              <a:rPr lang="zh-CN" altLang="en-US" sz="2000" dirty="0" smtClean="0"/>
              <a:t>当前种子</a:t>
            </a:r>
            <a:endParaRPr lang="zh-CN" altLang="en-US" sz="2000" dirty="0" smtClean="0"/>
          </a:p>
          <a:p>
            <a:pPr lvl="2">
              <a:lnSpc>
                <a:spcPct val="90000"/>
              </a:lnSpc>
              <a:buNone/>
            </a:pPr>
            <a:r>
              <a:rPr lang="en-US" altLang="zh-CN" sz="2000" dirty="0" smtClean="0"/>
              <a:t>    public:    //</a:t>
            </a:r>
            <a:r>
              <a:rPr lang="zh-CN" altLang="en-US" sz="2000" dirty="0" smtClean="0"/>
              <a:t>构造函数，缺省系统自动产生</a:t>
            </a:r>
            <a:endParaRPr lang="en-US" altLang="zh-CN" sz="2000" dirty="0" smtClean="0"/>
          </a:p>
          <a:p>
            <a:pPr lvl="2">
              <a:lnSpc>
                <a:spcPct val="90000"/>
              </a:lnSpc>
              <a:buNone/>
            </a:pPr>
            <a:r>
              <a:rPr lang="en-US" altLang="zh-CN" sz="2000" dirty="0" smtClean="0"/>
              <a:t>      </a:t>
            </a:r>
            <a:r>
              <a:rPr lang="en-US" altLang="zh-CN" sz="2000" dirty="0" err="1" smtClean="0"/>
              <a:t>RandomNumber</a:t>
            </a:r>
            <a:r>
              <a:rPr lang="en-US" altLang="zh-CN" sz="2000" dirty="0" smtClean="0"/>
              <a:t>(unsigned long s = 0); </a:t>
            </a:r>
            <a:endParaRPr lang="en-US" altLang="zh-CN" sz="2000" dirty="0" smtClean="0"/>
          </a:p>
          <a:p>
            <a:pPr lvl="2">
              <a:lnSpc>
                <a:spcPct val="90000"/>
              </a:lnSpc>
              <a:buNone/>
            </a:pPr>
            <a:r>
              <a:rPr lang="en-US" altLang="zh-CN" sz="2000" dirty="0"/>
              <a:t> </a:t>
            </a:r>
            <a:r>
              <a:rPr lang="en-US" altLang="zh-CN" sz="2000" dirty="0" smtClean="0"/>
              <a:t>        //</a:t>
            </a:r>
            <a:r>
              <a:rPr lang="zh-CN" altLang="en-US" sz="2000" dirty="0" smtClean="0"/>
              <a:t>产生0～</a:t>
            </a:r>
            <a:r>
              <a:rPr lang="en-US" altLang="zh-CN" sz="2000" dirty="0" smtClean="0"/>
              <a:t>n-1</a:t>
            </a:r>
            <a:r>
              <a:rPr lang="zh-CN" altLang="en-US" sz="2000" dirty="0" smtClean="0"/>
              <a:t>之间随机整数</a:t>
            </a:r>
            <a:endParaRPr lang="zh-CN" altLang="en-US" sz="2000" dirty="0" smtClean="0"/>
          </a:p>
          <a:p>
            <a:pPr lvl="2">
              <a:lnSpc>
                <a:spcPct val="90000"/>
              </a:lnSpc>
              <a:buNone/>
            </a:pPr>
            <a:r>
              <a:rPr lang="en-US" altLang="zh-CN" sz="2000" dirty="0" smtClean="0"/>
              <a:t>      unsigned short Random(unsigned long n);</a:t>
            </a:r>
            <a:endParaRPr lang="zh-CN" altLang="en-US" sz="2000" dirty="0" smtClean="0"/>
          </a:p>
          <a:p>
            <a:pPr lvl="2">
              <a:lnSpc>
                <a:spcPct val="90000"/>
              </a:lnSpc>
              <a:buNone/>
            </a:pPr>
            <a:r>
              <a:rPr lang="en-US" altLang="zh-CN" sz="2000" dirty="0" smtClean="0"/>
              <a:t>      double </a:t>
            </a:r>
            <a:r>
              <a:rPr lang="en-US" altLang="zh-CN" sz="2000" dirty="0" err="1" smtClean="0"/>
              <a:t>fRandom</a:t>
            </a:r>
            <a:r>
              <a:rPr lang="en-US" altLang="zh-CN" sz="2000" dirty="0" smtClean="0"/>
              <a:t>(void);    //</a:t>
            </a:r>
            <a:r>
              <a:rPr lang="zh-CN" altLang="en-US" sz="2000" dirty="0" smtClean="0"/>
              <a:t>产生[0,1)之间的随机实数</a:t>
            </a:r>
            <a:endParaRPr lang="zh-CN" altLang="en-US" sz="2000" dirty="0" smtClean="0"/>
          </a:p>
          <a:p>
            <a:pPr lvl="2">
              <a:lnSpc>
                <a:spcPct val="90000"/>
              </a:lnSpc>
              <a:buNone/>
            </a:pPr>
            <a:r>
              <a:rPr lang="en-US" altLang="zh-CN" sz="2000" dirty="0" smtClean="0"/>
              <a:t> };</a:t>
            </a:r>
            <a:endParaRPr lang="en-US" altLang="zh-CN" sz="2000" dirty="0" smtClean="0"/>
          </a:p>
          <a:p>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814390" y="1441455"/>
            <a:ext cx="7758138" cy="4702189"/>
          </a:xfrm>
        </p:spPr>
        <p:txBody>
          <a:bodyPr/>
          <a:lstStyle/>
          <a:p>
            <a:pPr>
              <a:buNone/>
            </a:pPr>
            <a:r>
              <a:rPr lang="en-US" altLang="zh-CN" sz="2000" dirty="0" err="1" smtClean="0"/>
              <a:t>RandomNumber</a:t>
            </a:r>
            <a:r>
              <a:rPr lang="en-US" altLang="zh-CN" sz="2000" dirty="0" smtClean="0"/>
              <a:t>::</a:t>
            </a:r>
            <a:r>
              <a:rPr lang="en-US" altLang="zh-CN" sz="2000" dirty="0" err="1" smtClean="0"/>
              <a:t>RandomNumber</a:t>
            </a:r>
            <a:r>
              <a:rPr lang="en-US" altLang="zh-CN" sz="2000" dirty="0" smtClean="0"/>
              <a:t>(unsigned long s)  {   //</a:t>
            </a:r>
            <a:r>
              <a:rPr lang="zh-CN" altLang="en-US" sz="2000" dirty="0" smtClean="0"/>
              <a:t>产生种子</a:t>
            </a:r>
            <a:endParaRPr lang="zh-CN" altLang="en-US" sz="2000" dirty="0" smtClean="0"/>
          </a:p>
          <a:p>
            <a:pPr>
              <a:buNone/>
            </a:pPr>
            <a:r>
              <a:rPr lang="zh-CN" altLang="en-US" sz="2000" dirty="0" smtClean="0"/>
              <a:t>     </a:t>
            </a:r>
            <a:r>
              <a:rPr lang="en-US" altLang="zh-CN" sz="2000" dirty="0" smtClean="0"/>
              <a:t>if(s = = 0)</a:t>
            </a:r>
            <a:endParaRPr lang="en-US" altLang="zh-CN" sz="2000" dirty="0" smtClean="0"/>
          </a:p>
          <a:p>
            <a:pPr>
              <a:buNone/>
            </a:pPr>
            <a:r>
              <a:rPr lang="en-US" altLang="zh-CN" sz="2000" dirty="0" smtClean="0"/>
              <a:t>         </a:t>
            </a:r>
            <a:r>
              <a:rPr lang="en-US" altLang="zh-CN" sz="2000" dirty="0" err="1" smtClean="0"/>
              <a:t>randSeed</a:t>
            </a:r>
            <a:r>
              <a:rPr lang="en-US" altLang="zh-CN" sz="2000" dirty="0" smtClean="0"/>
              <a:t> = time(0);   //</a:t>
            </a:r>
            <a:r>
              <a:rPr lang="zh-CN" altLang="en-US" sz="2000" dirty="0" smtClean="0"/>
              <a:t>用系统时间产生种子</a:t>
            </a:r>
            <a:endParaRPr lang="zh-CN" altLang="en-US" sz="2000" dirty="0" smtClean="0"/>
          </a:p>
          <a:p>
            <a:pPr>
              <a:buNone/>
            </a:pPr>
            <a:r>
              <a:rPr lang="zh-CN" altLang="en-US" sz="2000" dirty="0" smtClean="0"/>
              <a:t>     </a:t>
            </a:r>
            <a:r>
              <a:rPr lang="en-US" altLang="zh-CN" sz="2000" dirty="0" smtClean="0"/>
              <a:t>else</a:t>
            </a:r>
            <a:endParaRPr lang="en-US" altLang="zh-CN" sz="2000" dirty="0" smtClean="0"/>
          </a:p>
          <a:p>
            <a:pPr>
              <a:buNone/>
            </a:pPr>
            <a:r>
              <a:rPr lang="en-US" altLang="zh-CN" sz="2000" dirty="0" smtClean="0"/>
              <a:t>         </a:t>
            </a:r>
            <a:r>
              <a:rPr lang="en-US" altLang="zh-CN" sz="2000" dirty="0" err="1" smtClean="0"/>
              <a:t>randSeed</a:t>
            </a:r>
            <a:r>
              <a:rPr lang="en-US" altLang="zh-CN" sz="2000" dirty="0" smtClean="0"/>
              <a:t> = s;  }  //</a:t>
            </a:r>
            <a:r>
              <a:rPr lang="zh-CN" altLang="en-US" sz="2000" dirty="0" smtClean="0"/>
              <a:t>由用户提供种子</a:t>
            </a:r>
            <a:endParaRPr lang="zh-CN" altLang="en-US" sz="2000" dirty="0" smtClean="0"/>
          </a:p>
          <a:p>
            <a:pPr>
              <a:buNone/>
            </a:pPr>
            <a:r>
              <a:rPr lang="en-US" altLang="zh-CN" sz="2000" dirty="0" smtClean="0"/>
              <a:t>//</a:t>
            </a:r>
            <a:r>
              <a:rPr lang="zh-CN" altLang="en-US" sz="2000" dirty="0" smtClean="0"/>
              <a:t>产生0～</a:t>
            </a:r>
            <a:r>
              <a:rPr lang="en-US" altLang="zh-CN" sz="2000" dirty="0" smtClean="0"/>
              <a:t>n-1</a:t>
            </a:r>
            <a:r>
              <a:rPr lang="zh-CN" altLang="en-US" sz="2000" dirty="0" smtClean="0"/>
              <a:t>之间随机整数，用线性同余计算的新种子高</a:t>
            </a:r>
            <a:r>
              <a:rPr lang="en-US" altLang="zh-CN" sz="2000" dirty="0" smtClean="0"/>
              <a:t>16</a:t>
            </a:r>
            <a:r>
              <a:rPr lang="zh-CN" altLang="en-US" sz="2000" dirty="0" smtClean="0"/>
              <a:t>位随机性好，将其右移</a:t>
            </a:r>
            <a:r>
              <a:rPr lang="en-US" altLang="zh-CN" sz="2000" dirty="0" smtClean="0"/>
              <a:t>16</a:t>
            </a:r>
            <a:r>
              <a:rPr lang="zh-CN" altLang="en-US" sz="2000" dirty="0" smtClean="0"/>
              <a:t>位</a:t>
            </a:r>
            <a:endParaRPr lang="zh-CN" altLang="en-US" sz="2000" dirty="0" smtClean="0"/>
          </a:p>
          <a:p>
            <a:pPr>
              <a:buNone/>
            </a:pPr>
            <a:r>
              <a:rPr lang="en-US" altLang="zh-CN" sz="2000" dirty="0" smtClean="0"/>
              <a:t>unsigned short </a:t>
            </a:r>
            <a:r>
              <a:rPr lang="en-US" altLang="zh-CN" sz="2000" dirty="0" err="1" smtClean="0"/>
              <a:t>RandomNumber</a:t>
            </a:r>
            <a:r>
              <a:rPr lang="en-US" altLang="zh-CN" sz="2000" dirty="0" smtClean="0"/>
              <a:t>::Random(unsigned long n)</a:t>
            </a:r>
            <a:r>
              <a:rPr lang="zh-CN" altLang="en-US" sz="2000" dirty="0" smtClean="0"/>
              <a:t>{</a:t>
            </a:r>
            <a:endParaRPr lang="zh-CN" altLang="en-US" sz="2000" dirty="0" smtClean="0"/>
          </a:p>
          <a:p>
            <a:pPr>
              <a:buNone/>
            </a:pPr>
            <a:r>
              <a:rPr lang="en-US" altLang="zh-CN" sz="2000" dirty="0" smtClean="0"/>
              <a:t>     </a:t>
            </a:r>
            <a:r>
              <a:rPr lang="en-US" altLang="zh-CN" sz="2000" dirty="0" err="1" smtClean="0"/>
              <a:t>randSeed</a:t>
            </a:r>
            <a:r>
              <a:rPr lang="en-US" altLang="zh-CN" sz="2000" dirty="0" smtClean="0"/>
              <a:t> = multiplier * </a:t>
            </a:r>
            <a:r>
              <a:rPr lang="en-US" altLang="zh-CN" sz="2000" dirty="0" err="1" smtClean="0"/>
              <a:t>randSeed</a:t>
            </a:r>
            <a:r>
              <a:rPr lang="en-US" altLang="zh-CN" sz="2000" dirty="0" smtClean="0"/>
              <a:t> + adder;   </a:t>
            </a:r>
            <a:endParaRPr lang="zh-CN" altLang="en-US" sz="2000" dirty="0" smtClean="0"/>
          </a:p>
          <a:p>
            <a:pPr>
              <a:buNone/>
            </a:pPr>
            <a:r>
              <a:rPr lang="zh-CN" altLang="en-US" sz="2000" dirty="0" smtClean="0"/>
              <a:t>     </a:t>
            </a:r>
            <a:r>
              <a:rPr lang="en-US" altLang="zh-CN" sz="2000" dirty="0" smtClean="0"/>
              <a:t>return(unsigned short)((</a:t>
            </a:r>
            <a:r>
              <a:rPr lang="en-US" altLang="zh-CN" sz="2000" dirty="0" err="1" smtClean="0"/>
              <a:t>randSeed</a:t>
            </a:r>
            <a:r>
              <a:rPr lang="en-US" altLang="zh-CN" sz="2000" dirty="0" smtClean="0"/>
              <a:t> &gt;&gt;16) % n);   </a:t>
            </a:r>
            <a:r>
              <a:rPr lang="zh-CN" altLang="en-US" sz="2000" dirty="0" smtClean="0"/>
              <a:t>}</a:t>
            </a:r>
            <a:endParaRPr lang="zh-CN" altLang="en-US" sz="2000" dirty="0" smtClean="0"/>
          </a:p>
          <a:p>
            <a:pPr>
              <a:buNone/>
            </a:pPr>
            <a:r>
              <a:rPr lang="zh-CN" altLang="en-US" sz="2000" dirty="0" smtClean="0"/>
              <a:t>//产生[0,1)之间随机实数</a:t>
            </a:r>
            <a:endParaRPr lang="zh-CN" altLang="en-US" sz="2000" dirty="0" smtClean="0"/>
          </a:p>
          <a:p>
            <a:pPr>
              <a:buNone/>
            </a:pPr>
            <a:r>
              <a:rPr lang="en-US" altLang="zh-CN" sz="2000" dirty="0" smtClean="0"/>
              <a:t>double </a:t>
            </a:r>
            <a:r>
              <a:rPr lang="en-US" altLang="zh-CN" sz="2000" dirty="0" err="1" smtClean="0"/>
              <a:t>RandomNumber</a:t>
            </a:r>
            <a:r>
              <a:rPr lang="en-US" altLang="zh-CN" sz="2000" dirty="0" smtClean="0"/>
              <a:t>::</a:t>
            </a:r>
            <a:r>
              <a:rPr lang="en-US" altLang="zh-CN" sz="2000" dirty="0" err="1" smtClean="0"/>
              <a:t>fRandom</a:t>
            </a:r>
            <a:r>
              <a:rPr lang="en-US" altLang="zh-CN" sz="2000" dirty="0" smtClean="0"/>
              <a:t>(void){</a:t>
            </a:r>
            <a:endParaRPr lang="en-US" altLang="zh-CN" sz="2000" dirty="0" smtClean="0"/>
          </a:p>
          <a:p>
            <a:pPr>
              <a:buNone/>
            </a:pPr>
            <a:r>
              <a:rPr lang="en-US" altLang="zh-CN" sz="2000" dirty="0" smtClean="0"/>
              <a:t>      return Random(</a:t>
            </a:r>
            <a:r>
              <a:rPr lang="en-US" altLang="zh-CN" sz="2000" dirty="0" err="1" smtClean="0"/>
              <a:t>maxshort</a:t>
            </a:r>
            <a:r>
              <a:rPr lang="en-US" altLang="zh-CN" sz="2000" dirty="0" smtClean="0"/>
              <a:t>)/double(</a:t>
            </a:r>
            <a:r>
              <a:rPr lang="en-US" altLang="zh-CN" sz="2000" dirty="0" err="1" smtClean="0"/>
              <a:t>maxshort</a:t>
            </a:r>
            <a:r>
              <a:rPr lang="en-US" altLang="zh-CN" sz="2000" dirty="0" smtClean="0"/>
              <a:t>);  }</a:t>
            </a:r>
            <a:endParaRPr lang="en-US" altLang="zh-CN" sz="2000" dirty="0" smtClean="0"/>
          </a:p>
          <a:p>
            <a:pPr>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p:txBody>
          <a:bodyPr/>
          <a:lstStyle/>
          <a:p>
            <a:r>
              <a:rPr lang="en-US" altLang="zh-CN" dirty="0" smtClean="0"/>
              <a:t>9.2 </a:t>
            </a:r>
            <a:r>
              <a:rPr lang="zh-CN" altLang="en-US" sz="3200" dirty="0" smtClean="0"/>
              <a:t>数值概率算法</a:t>
            </a:r>
            <a:endParaRPr lang="en-US" altLang="zh-CN" sz="3200" dirty="0" smtClean="0"/>
          </a:p>
          <a:p>
            <a:pPr lvl="1"/>
            <a:r>
              <a:rPr lang="zh-CN" altLang="en-US" sz="2400" dirty="0" smtClean="0"/>
              <a:t>用随机投点法求圆周率</a:t>
            </a:r>
            <a:r>
              <a:rPr lang="zh-CN" altLang="en-US" sz="2400" dirty="0" smtClean="0">
                <a:sym typeface="Symbol" panose="05050102010706020507"/>
              </a:rPr>
              <a:t></a:t>
            </a:r>
            <a:r>
              <a:rPr lang="zh-CN" altLang="en-US" sz="2400" dirty="0" smtClean="0"/>
              <a:t> 的值 </a:t>
            </a:r>
            <a:endParaRPr lang="en-US" altLang="zh-CN" sz="2400" dirty="0" smtClean="0"/>
          </a:p>
          <a:p>
            <a:pPr lvl="2"/>
            <a:r>
              <a:rPr lang="zh-CN" altLang="en-US" sz="2000" dirty="0" smtClean="0"/>
              <a:t>向边长为 </a:t>
            </a:r>
            <a:r>
              <a:rPr lang="en-US" altLang="zh-CN" sz="2000" dirty="0" smtClean="0"/>
              <a:t>2r</a:t>
            </a:r>
            <a:r>
              <a:rPr lang="zh-CN" altLang="en-US" sz="2000" dirty="0" smtClean="0"/>
              <a:t> 的正方形随机投入</a:t>
            </a:r>
            <a:r>
              <a:rPr lang="en-US" altLang="zh-CN" sz="2000" dirty="0" smtClean="0"/>
              <a:t>n</a:t>
            </a:r>
            <a:r>
              <a:rPr lang="zh-CN" altLang="en-US" sz="2000" dirty="0" smtClean="0"/>
              <a:t>个点，</a:t>
            </a:r>
            <a:endParaRPr lang="zh-CN" altLang="en-US" sz="2000" dirty="0" smtClean="0"/>
          </a:p>
          <a:p>
            <a:pPr lvl="2">
              <a:buNone/>
            </a:pPr>
            <a:r>
              <a:rPr lang="zh-CN" altLang="en-US" sz="2000" dirty="0" smtClean="0"/>
              <a:t>假定这些点在正方形中均匀分布。如果</a:t>
            </a:r>
            <a:endParaRPr lang="zh-CN" altLang="en-US" sz="2000" dirty="0" smtClean="0"/>
          </a:p>
          <a:p>
            <a:pPr lvl="2">
              <a:buNone/>
            </a:pPr>
            <a:r>
              <a:rPr lang="zh-CN" altLang="en-US" sz="2000" dirty="0" smtClean="0"/>
              <a:t>落入圆中的点数为</a:t>
            </a:r>
            <a:r>
              <a:rPr lang="en-US" altLang="zh-CN" sz="2000" dirty="0" smtClean="0"/>
              <a:t>k</a:t>
            </a:r>
            <a:r>
              <a:rPr lang="zh-CN" altLang="en-US" sz="2000" dirty="0" smtClean="0"/>
              <a:t> ，则投入的点落入</a:t>
            </a:r>
            <a:endParaRPr lang="zh-CN" altLang="en-US" sz="2000" dirty="0" smtClean="0"/>
          </a:p>
          <a:p>
            <a:pPr lvl="2">
              <a:buNone/>
            </a:pPr>
            <a:r>
              <a:rPr lang="zh-CN" altLang="en-US" sz="2000" dirty="0" smtClean="0"/>
              <a:t>圆内的概率有近似值</a:t>
            </a:r>
            <a:endParaRPr lang="zh-CN" altLang="en-US" sz="2000" dirty="0" smtClean="0"/>
          </a:p>
          <a:p>
            <a:pPr lvl="2"/>
            <a:endParaRPr lang="zh-CN" altLang="en-US" sz="2000" dirty="0" smtClean="0"/>
          </a:p>
          <a:p>
            <a:pPr lvl="2"/>
            <a:endParaRPr lang="zh-CN" altLang="en-US" sz="2000" dirty="0" smtClean="0"/>
          </a:p>
          <a:p>
            <a:pPr lvl="2"/>
            <a:endParaRPr lang="zh-CN" altLang="en-US" sz="2000" dirty="0" smtClean="0"/>
          </a:p>
          <a:p>
            <a:pPr lvl="2"/>
            <a:r>
              <a:rPr lang="zh-CN" altLang="en-US" sz="2000" dirty="0" smtClean="0"/>
              <a:t>由此 可以通过多次模拟投点过程，统计落入圆中的个数</a:t>
            </a:r>
            <a:endParaRPr lang="zh-CN" altLang="en-US" sz="2000" dirty="0" smtClean="0"/>
          </a:p>
          <a:p>
            <a:pPr lvl="2">
              <a:buNone/>
            </a:pPr>
            <a:r>
              <a:rPr lang="zh-CN" altLang="en-US" sz="2000" dirty="0" smtClean="0"/>
              <a:t>     计算出圆周率</a:t>
            </a:r>
            <a:r>
              <a:rPr lang="zh-CN" altLang="en-US" sz="2000" dirty="0" smtClean="0">
                <a:sym typeface="Symbol" panose="05050102010706020507"/>
              </a:rPr>
              <a:t></a:t>
            </a:r>
            <a:r>
              <a:rPr lang="zh-CN" altLang="en-US" sz="2000" dirty="0" smtClean="0"/>
              <a:t>的值。下面程序用了右上角</a:t>
            </a:r>
            <a:r>
              <a:rPr lang="en-US" altLang="zh-CN" sz="2000" dirty="0" smtClean="0"/>
              <a:t>1/4</a:t>
            </a:r>
            <a:r>
              <a:rPr lang="zh-CN" altLang="en-US" sz="2000" dirty="0" smtClean="0"/>
              <a:t>圆和正方形。</a:t>
            </a:r>
            <a:endParaRPr lang="zh-CN" altLang="en-US" sz="2000" dirty="0" smtClean="0"/>
          </a:p>
        </p:txBody>
      </p:sp>
      <p:grpSp>
        <p:nvGrpSpPr>
          <p:cNvPr id="4" name="Group 6"/>
          <p:cNvGrpSpPr/>
          <p:nvPr/>
        </p:nvGrpSpPr>
        <p:grpSpPr bwMode="auto">
          <a:xfrm>
            <a:off x="6572264" y="2195514"/>
            <a:ext cx="1447800" cy="1447800"/>
            <a:chOff x="3408" y="1824"/>
            <a:chExt cx="912" cy="912"/>
          </a:xfrm>
        </p:grpSpPr>
        <p:sp>
          <p:nvSpPr>
            <p:cNvPr id="5" name="Oval 4"/>
            <p:cNvSpPr>
              <a:spLocks noChangeArrowheads="1"/>
            </p:cNvSpPr>
            <p:nvPr/>
          </p:nvSpPr>
          <p:spPr bwMode="auto">
            <a:xfrm>
              <a:off x="3408" y="1824"/>
              <a:ext cx="912" cy="91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 name="Rectangle 5"/>
            <p:cNvSpPr>
              <a:spLocks noChangeArrowheads="1"/>
            </p:cNvSpPr>
            <p:nvPr/>
          </p:nvSpPr>
          <p:spPr bwMode="auto">
            <a:xfrm>
              <a:off x="3408" y="1824"/>
              <a:ext cx="912" cy="912"/>
            </a:xfrm>
            <a:prstGeom prst="rect">
              <a:avLst/>
            </a:prstGeom>
            <a:noFill/>
            <a:ln w="9525">
              <a:solidFill>
                <a:schemeClr val="tx1"/>
              </a:solidFill>
              <a:miter lim="800000"/>
            </a:ln>
            <a:effectLst/>
          </p:spPr>
          <p:txBody>
            <a:bodyPr wrap="none" anchor="ctr"/>
            <a:lstStyle/>
            <a:p>
              <a:endParaRPr lang="zh-CN" altLang="en-US"/>
            </a:p>
          </p:txBody>
        </p:sp>
      </p:grpSp>
      <p:graphicFrame>
        <p:nvGraphicFramePr>
          <p:cNvPr id="313346" name="Object 2"/>
          <p:cNvGraphicFramePr>
            <a:graphicFrameLocks noChangeAspect="1"/>
          </p:cNvGraphicFramePr>
          <p:nvPr/>
        </p:nvGraphicFramePr>
        <p:xfrm>
          <a:off x="2357422" y="4286256"/>
          <a:ext cx="838200" cy="647700"/>
        </p:xfrm>
        <a:graphic>
          <a:graphicData uri="http://schemas.openxmlformats.org/presentationml/2006/ole">
            <mc:AlternateContent xmlns:mc="http://schemas.openxmlformats.org/markup-compatibility/2006">
              <mc:Choice xmlns:v="urn:schemas-microsoft-com:vml" Requires="v">
                <p:oleObj spid="_x0000_s2049" name="Equation" r:id="rId1" imgW="20116800" imgH="15544800" progId="Equation.3">
                  <p:embed/>
                </p:oleObj>
              </mc:Choice>
              <mc:Fallback>
                <p:oleObj name="Equation" r:id="rId1" imgW="20116800" imgH="15544800" progId="Equation.3">
                  <p:embed/>
                  <p:pic>
                    <p:nvPicPr>
                      <p:cNvPr id="0" name="图片 2048"/>
                      <p:cNvPicPr>
                        <a:picLocks noChangeAspect="1"/>
                      </p:cNvPicPr>
                      <p:nvPr/>
                    </p:nvPicPr>
                    <p:blipFill>
                      <a:blip r:embed="rId2"/>
                      <a:stretch>
                        <a:fillRect/>
                      </a:stretch>
                    </p:blipFill>
                    <p:spPr>
                      <a:xfrm>
                        <a:off x="2357422" y="4286256"/>
                        <a:ext cx="838200" cy="647700"/>
                      </a:xfrm>
                      <a:prstGeom prst="rect">
                        <a:avLst/>
                      </a:prstGeom>
                      <a:noFill/>
                      <a:ln w="9525">
                        <a:noFill/>
                      </a:ln>
                    </p:spPr>
                  </p:pic>
                </p:oleObj>
              </mc:Fallback>
            </mc:AlternateContent>
          </a:graphicData>
        </a:graphic>
      </p:graphicFrame>
      <p:graphicFrame>
        <p:nvGraphicFramePr>
          <p:cNvPr id="313347" name="Object 3"/>
          <p:cNvGraphicFramePr>
            <a:graphicFrameLocks noChangeAspect="1"/>
          </p:cNvGraphicFramePr>
          <p:nvPr/>
        </p:nvGraphicFramePr>
        <p:xfrm>
          <a:off x="3970322" y="4298956"/>
          <a:ext cx="1054100" cy="609600"/>
        </p:xfrm>
        <a:graphic>
          <a:graphicData uri="http://schemas.openxmlformats.org/presentationml/2006/ole">
            <mc:AlternateContent xmlns:mc="http://schemas.openxmlformats.org/markup-compatibility/2006">
              <mc:Choice xmlns:v="urn:schemas-microsoft-com:vml" Requires="v">
                <p:oleObj spid="_x0000_s2050" name="Equation" r:id="rId3" imgW="25298400" imgH="14630400" progId="Equation.3">
                  <p:embed/>
                </p:oleObj>
              </mc:Choice>
              <mc:Fallback>
                <p:oleObj name="Equation" r:id="rId3" imgW="25298400" imgH="14630400" progId="Equation.3">
                  <p:embed/>
                  <p:pic>
                    <p:nvPicPr>
                      <p:cNvPr id="0" name="图片 2049"/>
                      <p:cNvPicPr>
                        <a:picLocks noChangeAspect="1"/>
                      </p:cNvPicPr>
                      <p:nvPr/>
                    </p:nvPicPr>
                    <p:blipFill>
                      <a:blip r:embed="rId4"/>
                      <a:stretch>
                        <a:fillRect/>
                      </a:stretch>
                    </p:blipFill>
                    <p:spPr>
                      <a:xfrm>
                        <a:off x="3970322" y="4298956"/>
                        <a:ext cx="1054100" cy="609600"/>
                      </a:xfrm>
                      <a:prstGeom prst="rect">
                        <a:avLst/>
                      </a:prstGeom>
                      <a:noFill/>
                      <a:ln w="9525">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457200" y="1357298"/>
            <a:ext cx="8229600" cy="4786346"/>
          </a:xfrm>
        </p:spPr>
        <p:txBody>
          <a:bodyPr/>
          <a:lstStyle/>
          <a:p>
            <a:pPr lvl="2"/>
            <a:r>
              <a:rPr lang="en-US" altLang="zh-CN" sz="2800" dirty="0" smtClean="0"/>
              <a:t>double Darts(</a:t>
            </a:r>
            <a:r>
              <a:rPr lang="en-US" altLang="zh-CN" sz="2800" dirty="0" err="1" smtClean="0"/>
              <a:t>int</a:t>
            </a:r>
            <a:r>
              <a:rPr lang="en-US" altLang="zh-CN" sz="2800" dirty="0" smtClean="0"/>
              <a:t> n)</a:t>
            </a:r>
            <a:r>
              <a:rPr lang="zh-CN" altLang="en-US" sz="2800" dirty="0" smtClean="0"/>
              <a:t> </a:t>
            </a:r>
            <a:r>
              <a:rPr lang="en-US" altLang="zh-CN" sz="2800" dirty="0" smtClean="0"/>
              <a:t>//</a:t>
            </a:r>
            <a:r>
              <a:rPr lang="zh-CN" altLang="en-US" sz="2800" dirty="0" smtClean="0"/>
              <a:t>用随机投点计算</a:t>
            </a:r>
            <a:r>
              <a:rPr lang="zh-CN" altLang="en-US" sz="2800" dirty="0" smtClean="0">
                <a:sym typeface="Symbol" panose="05050102010706020507"/>
              </a:rPr>
              <a:t></a:t>
            </a:r>
            <a:endParaRPr lang="en-US" altLang="zh-CN" sz="2800" dirty="0" smtClean="0"/>
          </a:p>
          <a:p>
            <a:pPr lvl="2">
              <a:buNone/>
            </a:pPr>
            <a:r>
              <a:rPr lang="en-US" altLang="zh-CN" sz="2400" dirty="0" smtClean="0"/>
              <a:t>  {</a:t>
            </a:r>
            <a:endParaRPr lang="en-US" altLang="zh-CN" sz="2400" dirty="0" smtClean="0"/>
          </a:p>
          <a:p>
            <a:pPr lvl="2">
              <a:buNone/>
            </a:pPr>
            <a:r>
              <a:rPr lang="en-US" altLang="zh-CN" sz="2400" dirty="0" smtClean="0"/>
              <a:t>     static </a:t>
            </a:r>
            <a:r>
              <a:rPr lang="en-US" altLang="zh-CN" sz="2400" dirty="0" err="1" smtClean="0"/>
              <a:t>RandomNumber</a:t>
            </a:r>
            <a:r>
              <a:rPr lang="en-US" altLang="zh-CN" sz="2400" dirty="0" smtClean="0"/>
              <a:t> dart;</a:t>
            </a:r>
            <a:endParaRPr lang="en-US" altLang="zh-CN" sz="2400" dirty="0" smtClean="0"/>
          </a:p>
          <a:p>
            <a:pPr lvl="2">
              <a:buNone/>
            </a:pPr>
            <a:r>
              <a:rPr lang="en-US" altLang="zh-CN" sz="2400" dirty="0" smtClean="0"/>
              <a:t>     </a:t>
            </a:r>
            <a:r>
              <a:rPr lang="en-US" altLang="zh-CN" sz="2400" dirty="0" err="1" smtClean="0"/>
              <a:t>int</a:t>
            </a:r>
            <a:r>
              <a:rPr lang="en-US" altLang="zh-CN" sz="2400" dirty="0" smtClean="0"/>
              <a:t> k = 0;</a:t>
            </a:r>
            <a:endParaRPr lang="en-US" altLang="zh-CN" sz="2400" dirty="0" smtClean="0"/>
          </a:p>
          <a:p>
            <a:pPr lvl="2">
              <a:buNone/>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 = 1; </a:t>
            </a:r>
            <a:r>
              <a:rPr lang="en-US" altLang="zh-CN" sz="2400" dirty="0" err="1" smtClean="0"/>
              <a:t>i</a:t>
            </a:r>
            <a:r>
              <a:rPr lang="en-US" altLang="zh-CN" sz="2400" dirty="0" smtClean="0"/>
              <a:t> &lt;= n; </a:t>
            </a:r>
            <a:r>
              <a:rPr lang="en-US" altLang="zh-CN" sz="2400" dirty="0" err="1" smtClean="0"/>
              <a:t>i</a:t>
            </a:r>
            <a:r>
              <a:rPr lang="en-US" altLang="zh-CN" sz="2400" dirty="0" smtClean="0"/>
              <a:t> ++ ) {</a:t>
            </a:r>
            <a:endParaRPr lang="en-US" altLang="zh-CN" sz="2400" dirty="0" smtClean="0"/>
          </a:p>
          <a:p>
            <a:pPr lvl="2">
              <a:buNone/>
            </a:pPr>
            <a:r>
              <a:rPr lang="en-US" altLang="zh-CN" sz="2400" dirty="0" smtClean="0"/>
              <a:t>          double x = </a:t>
            </a:r>
            <a:r>
              <a:rPr lang="en-US" altLang="zh-CN" sz="2400" dirty="0" err="1" smtClean="0"/>
              <a:t>dart.fRandom</a:t>
            </a:r>
            <a:r>
              <a:rPr lang="en-US" altLang="zh-CN" sz="2400" dirty="0" smtClean="0"/>
              <a:t>();</a:t>
            </a:r>
            <a:endParaRPr lang="en-US" altLang="zh-CN" sz="2400" dirty="0" smtClean="0"/>
          </a:p>
          <a:p>
            <a:pPr lvl="2">
              <a:buNone/>
            </a:pPr>
            <a:r>
              <a:rPr lang="en-US" altLang="zh-CN" sz="2400" dirty="0" smtClean="0"/>
              <a:t>          double y = </a:t>
            </a:r>
            <a:r>
              <a:rPr lang="en-US" altLang="zh-CN" sz="2400" dirty="0" err="1" smtClean="0"/>
              <a:t>dart.fRandom</a:t>
            </a:r>
            <a:r>
              <a:rPr lang="en-US" altLang="zh-CN" sz="2400" dirty="0" smtClean="0"/>
              <a:t>();</a:t>
            </a:r>
            <a:endParaRPr lang="en-US" altLang="zh-CN" sz="2400" dirty="0" smtClean="0"/>
          </a:p>
          <a:p>
            <a:pPr lvl="2">
              <a:buNone/>
            </a:pPr>
            <a:r>
              <a:rPr lang="en-US" altLang="zh-CN" sz="2400" dirty="0" smtClean="0"/>
              <a:t>          if ((x*x + y*y)&lt;=1) k ++;</a:t>
            </a:r>
            <a:endParaRPr lang="en-US" altLang="zh-CN" sz="2400" dirty="0" smtClean="0"/>
          </a:p>
          <a:p>
            <a:pPr lvl="2">
              <a:buNone/>
            </a:pPr>
            <a:r>
              <a:rPr lang="en-US" altLang="zh-CN" sz="2400" dirty="0" smtClean="0"/>
              <a:t>      }</a:t>
            </a:r>
            <a:endParaRPr lang="en-US" altLang="zh-CN" sz="2400" dirty="0" smtClean="0"/>
          </a:p>
          <a:p>
            <a:pPr lvl="2">
              <a:buNone/>
            </a:pPr>
            <a:r>
              <a:rPr lang="en-US" altLang="zh-CN" sz="2400" dirty="0" smtClean="0"/>
              <a:t>     return 4*k/double(n);</a:t>
            </a:r>
            <a:endParaRPr lang="en-US" altLang="zh-CN" sz="2400" dirty="0" smtClean="0"/>
          </a:p>
          <a:p>
            <a:pPr lvl="2">
              <a:buNone/>
            </a:pPr>
            <a:r>
              <a:rPr lang="en-US" altLang="zh-CN" sz="2400" dirty="0" smtClean="0"/>
              <a:t>    }</a:t>
            </a:r>
            <a:endParaRPr lang="en-US" altLang="zh-CN"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800" dirty="0" smtClean="0"/>
              <a:t>计算定积分</a:t>
            </a:r>
            <a:endParaRPr lang="en-US" altLang="zh-CN" sz="2800" dirty="0" smtClean="0"/>
          </a:p>
          <a:p>
            <a:pPr lvl="2">
              <a:lnSpc>
                <a:spcPct val="90000"/>
              </a:lnSpc>
            </a:pPr>
            <a:r>
              <a:rPr lang="en-US" altLang="zh-CN" sz="2000" dirty="0" smtClean="0"/>
              <a:t>f(x)</a:t>
            </a:r>
            <a:r>
              <a:rPr lang="zh-CN" altLang="en-US" sz="2000" dirty="0" smtClean="0"/>
              <a:t>是[0,1]上的连续函数，且 0</a:t>
            </a:r>
            <a:r>
              <a:rPr lang="zh-CN" altLang="en-US" sz="2000" dirty="0" smtClean="0">
                <a:sym typeface="Symbol" panose="05050102010706020507" pitchFamily="18" charset="2"/>
              </a:rPr>
              <a:t></a:t>
            </a:r>
            <a:r>
              <a:rPr lang="en-US" altLang="zh-CN" sz="2000" dirty="0" smtClean="0"/>
              <a:t>f(x) </a:t>
            </a:r>
            <a:r>
              <a:rPr lang="zh-CN" altLang="en-US" sz="2000" dirty="0" smtClean="0">
                <a:sym typeface="Symbol" panose="05050102010706020507" pitchFamily="18" charset="2"/>
              </a:rPr>
              <a:t></a:t>
            </a:r>
            <a:r>
              <a:rPr lang="en-US" altLang="zh-CN" sz="2000" dirty="0" smtClean="0"/>
              <a:t> 1</a:t>
            </a:r>
            <a:endParaRPr lang="en-US" altLang="zh-CN" sz="2000" dirty="0" smtClean="0"/>
          </a:p>
          <a:p>
            <a:pPr lvl="2">
              <a:lnSpc>
                <a:spcPct val="90000"/>
              </a:lnSpc>
              <a:buNone/>
            </a:pPr>
            <a:r>
              <a:rPr lang="zh-CN" altLang="en-US" sz="2000" dirty="0" smtClean="0"/>
              <a:t>试计算积分值</a:t>
            </a:r>
            <a:endParaRPr lang="zh-CN" altLang="en-US" sz="2000" dirty="0" smtClean="0"/>
          </a:p>
          <a:p>
            <a:pPr lvl="2">
              <a:lnSpc>
                <a:spcPct val="90000"/>
              </a:lnSpc>
            </a:pPr>
            <a:endParaRPr lang="zh-CN" altLang="en-US" sz="800" dirty="0" smtClean="0"/>
          </a:p>
          <a:p>
            <a:pPr lvl="2">
              <a:lnSpc>
                <a:spcPct val="90000"/>
              </a:lnSpc>
            </a:pPr>
            <a:r>
              <a:rPr lang="zh-CN" altLang="en-US" sz="2000" dirty="0" smtClean="0"/>
              <a:t>向单位正方形内均匀地作随机投点试验，</a:t>
            </a:r>
            <a:endParaRPr lang="zh-CN" altLang="en-US" sz="2000" dirty="0" smtClean="0"/>
          </a:p>
          <a:p>
            <a:pPr lvl="2">
              <a:lnSpc>
                <a:spcPct val="90000"/>
              </a:lnSpc>
              <a:buNone/>
            </a:pPr>
            <a:r>
              <a:rPr lang="zh-CN" altLang="en-US" sz="2000" dirty="0" smtClean="0"/>
              <a:t>则随机点落在曲线 </a:t>
            </a:r>
            <a:r>
              <a:rPr lang="en-US" altLang="zh-CN" sz="2000" dirty="0" smtClean="0"/>
              <a:t>y=f(x)</a:t>
            </a:r>
            <a:r>
              <a:rPr lang="zh-CN" altLang="en-US" sz="2000" dirty="0" smtClean="0"/>
              <a:t>下面的概率为</a:t>
            </a:r>
            <a:endParaRPr lang="zh-CN" altLang="en-US" sz="2000" dirty="0" smtClean="0"/>
          </a:p>
          <a:p>
            <a:pPr lvl="2">
              <a:lnSpc>
                <a:spcPct val="90000"/>
              </a:lnSpc>
            </a:pPr>
            <a:endParaRPr lang="zh-CN" altLang="en-US" sz="2000" dirty="0" smtClean="0"/>
          </a:p>
          <a:p>
            <a:pPr lvl="2">
              <a:lnSpc>
                <a:spcPct val="90000"/>
              </a:lnSpc>
            </a:pPr>
            <a:endParaRPr lang="zh-CN" altLang="en-US" sz="2000" dirty="0" smtClean="0"/>
          </a:p>
          <a:p>
            <a:pPr lvl="2">
              <a:lnSpc>
                <a:spcPct val="90000"/>
              </a:lnSpc>
            </a:pPr>
            <a:endParaRPr lang="zh-CN" altLang="en-US" sz="800" dirty="0" smtClean="0"/>
          </a:p>
          <a:p>
            <a:pPr lvl="2">
              <a:lnSpc>
                <a:spcPct val="90000"/>
              </a:lnSpc>
            </a:pPr>
            <a:r>
              <a:rPr lang="zh-CN" altLang="en-US" sz="2000" dirty="0" smtClean="0"/>
              <a:t>向单位正方形内随机投入</a:t>
            </a:r>
            <a:r>
              <a:rPr lang="en-US" altLang="zh-CN" sz="2000" dirty="0" smtClean="0"/>
              <a:t>n</a:t>
            </a:r>
            <a:r>
              <a:rPr lang="zh-CN" altLang="en-US" sz="2000" dirty="0" smtClean="0"/>
              <a:t> 个点                               ，若随机点                  </a:t>
            </a:r>
            <a:endParaRPr lang="zh-CN" altLang="en-US" sz="2000" dirty="0" smtClean="0"/>
          </a:p>
          <a:p>
            <a:pPr lvl="2">
              <a:lnSpc>
                <a:spcPct val="90000"/>
              </a:lnSpc>
              <a:buNone/>
            </a:pPr>
            <a:r>
              <a:rPr lang="zh-CN" altLang="en-US" sz="2000" dirty="0" smtClean="0"/>
              <a:t>           落入</a:t>
            </a:r>
            <a:r>
              <a:rPr lang="en-US" altLang="zh-CN" sz="2000" dirty="0" smtClean="0"/>
              <a:t>G</a:t>
            </a:r>
            <a:r>
              <a:rPr lang="zh-CN" altLang="en-US" sz="2000" dirty="0" smtClean="0"/>
              <a:t>内，则                 。如果有</a:t>
            </a:r>
            <a:r>
              <a:rPr lang="en-US" altLang="zh-CN" sz="2000" dirty="0" smtClean="0"/>
              <a:t>m </a:t>
            </a:r>
            <a:r>
              <a:rPr lang="zh-CN" altLang="en-US" sz="2000" dirty="0" smtClean="0"/>
              <a:t>个点落入</a:t>
            </a:r>
            <a:r>
              <a:rPr lang="en-US" altLang="zh-CN" sz="2000" dirty="0" smtClean="0"/>
              <a:t>G</a:t>
            </a:r>
            <a:r>
              <a:rPr lang="zh-CN" altLang="en-US" sz="2000" dirty="0" smtClean="0"/>
              <a:t>内，  则</a:t>
            </a:r>
            <a:r>
              <a:rPr lang="en-US" altLang="zh-CN" sz="2000" dirty="0" smtClean="0"/>
              <a:t>m/n</a:t>
            </a:r>
            <a:endParaRPr lang="en-US" altLang="zh-CN" sz="2000" dirty="0" smtClean="0"/>
          </a:p>
          <a:p>
            <a:pPr lvl="2">
              <a:lnSpc>
                <a:spcPct val="90000"/>
              </a:lnSpc>
              <a:buNone/>
            </a:pPr>
            <a:r>
              <a:rPr lang="zh-CN" altLang="en-US" sz="2000" dirty="0" smtClean="0"/>
              <a:t>近似等于随机点落入</a:t>
            </a:r>
            <a:r>
              <a:rPr lang="en-US" altLang="zh-CN" sz="2000" dirty="0" smtClean="0"/>
              <a:t>G </a:t>
            </a:r>
            <a:r>
              <a:rPr lang="zh-CN" altLang="en-US" sz="2000" dirty="0" smtClean="0"/>
              <a:t>内的概率，即 </a:t>
            </a:r>
            <a:r>
              <a:rPr lang="en-US" altLang="zh-CN" sz="2000" dirty="0" smtClean="0"/>
              <a:t>I ≈m/n,</a:t>
            </a:r>
            <a:r>
              <a:rPr lang="zh-CN" altLang="en-US" sz="2000" dirty="0" smtClean="0"/>
              <a:t> 据此可以设计出计算</a:t>
            </a:r>
            <a:endParaRPr lang="en-US" altLang="zh-CN" sz="2000" dirty="0" smtClean="0"/>
          </a:p>
          <a:p>
            <a:pPr lvl="2">
              <a:lnSpc>
                <a:spcPct val="90000"/>
              </a:lnSpc>
              <a:buNone/>
            </a:pPr>
            <a:r>
              <a:rPr lang="zh-CN" altLang="en-US" sz="2000" dirty="0" smtClean="0"/>
              <a:t>积分的概率算法 。   </a:t>
            </a:r>
            <a:endParaRPr lang="zh-CN" altLang="en-US" sz="2000" dirty="0" smtClean="0"/>
          </a:p>
          <a:p>
            <a:pPr lvl="1">
              <a:lnSpc>
                <a:spcPct val="90000"/>
              </a:lnSpc>
            </a:pPr>
            <a:endParaRPr lang="zh-CN" altLang="en-US" sz="2000" dirty="0"/>
          </a:p>
        </p:txBody>
      </p:sp>
      <p:grpSp>
        <p:nvGrpSpPr>
          <p:cNvPr id="4" name="Group 50"/>
          <p:cNvGrpSpPr/>
          <p:nvPr/>
        </p:nvGrpSpPr>
        <p:grpSpPr bwMode="auto">
          <a:xfrm>
            <a:off x="6143636" y="1214422"/>
            <a:ext cx="2540000" cy="2679700"/>
            <a:chOff x="3840" y="624"/>
            <a:chExt cx="1600" cy="1688"/>
          </a:xfrm>
        </p:grpSpPr>
        <p:grpSp>
          <p:nvGrpSpPr>
            <p:cNvPr id="5" name="Group 41"/>
            <p:cNvGrpSpPr/>
            <p:nvPr/>
          </p:nvGrpSpPr>
          <p:grpSpPr bwMode="auto">
            <a:xfrm>
              <a:off x="3984" y="864"/>
              <a:ext cx="1248" cy="1218"/>
              <a:chOff x="3984" y="864"/>
              <a:chExt cx="1248" cy="1218"/>
            </a:xfrm>
          </p:grpSpPr>
          <p:grpSp>
            <p:nvGrpSpPr>
              <p:cNvPr id="13" name="Group 22"/>
              <p:cNvGrpSpPr/>
              <p:nvPr/>
            </p:nvGrpSpPr>
            <p:grpSpPr bwMode="auto">
              <a:xfrm>
                <a:off x="3984" y="1392"/>
                <a:ext cx="1248" cy="690"/>
                <a:chOff x="4080" y="750"/>
                <a:chExt cx="1248" cy="690"/>
              </a:xfrm>
            </p:grpSpPr>
            <p:sp>
              <p:nvSpPr>
                <p:cNvPr id="31" name="Line 14"/>
                <p:cNvSpPr>
                  <a:spLocks noChangeShapeType="1"/>
                </p:cNvSpPr>
                <p:nvPr/>
              </p:nvSpPr>
              <p:spPr bwMode="auto">
                <a:xfrm>
                  <a:off x="4080" y="864"/>
                  <a:ext cx="0" cy="576"/>
                </a:xfrm>
                <a:prstGeom prst="line">
                  <a:avLst/>
                </a:prstGeom>
                <a:noFill/>
                <a:ln w="9525">
                  <a:solidFill>
                    <a:schemeClr val="tx1"/>
                  </a:solidFill>
                  <a:round/>
                </a:ln>
                <a:effectLst/>
              </p:spPr>
              <p:txBody>
                <a:bodyPr wrap="none"/>
                <a:lstStyle/>
                <a:p>
                  <a:endParaRPr lang="zh-CN" altLang="en-US"/>
                </a:p>
              </p:txBody>
            </p:sp>
            <p:sp>
              <p:nvSpPr>
                <p:cNvPr id="32" name="Line 15"/>
                <p:cNvSpPr>
                  <a:spLocks noChangeShapeType="1"/>
                </p:cNvSpPr>
                <p:nvPr/>
              </p:nvSpPr>
              <p:spPr bwMode="auto">
                <a:xfrm>
                  <a:off x="4080" y="1440"/>
                  <a:ext cx="1248" cy="0"/>
                </a:xfrm>
                <a:prstGeom prst="line">
                  <a:avLst/>
                </a:prstGeom>
                <a:noFill/>
                <a:ln w="9525">
                  <a:solidFill>
                    <a:schemeClr val="tx1"/>
                  </a:solidFill>
                  <a:round/>
                </a:ln>
                <a:effectLst/>
              </p:spPr>
              <p:txBody>
                <a:bodyPr wrap="none"/>
                <a:lstStyle/>
                <a:p>
                  <a:endParaRPr lang="zh-CN" altLang="en-US"/>
                </a:p>
              </p:txBody>
            </p:sp>
            <p:sp>
              <p:nvSpPr>
                <p:cNvPr id="33" name="Line 16"/>
                <p:cNvSpPr>
                  <a:spLocks noChangeShapeType="1"/>
                </p:cNvSpPr>
                <p:nvPr/>
              </p:nvSpPr>
              <p:spPr bwMode="auto">
                <a:xfrm flipV="1">
                  <a:off x="5328" y="1056"/>
                  <a:ext cx="0" cy="384"/>
                </a:xfrm>
                <a:prstGeom prst="line">
                  <a:avLst/>
                </a:prstGeom>
                <a:noFill/>
                <a:ln w="9525">
                  <a:solidFill>
                    <a:schemeClr val="tx1"/>
                  </a:solidFill>
                  <a:round/>
                </a:ln>
                <a:effectLst/>
              </p:spPr>
              <p:txBody>
                <a:bodyPr wrap="none"/>
                <a:lstStyle/>
                <a:p>
                  <a:endParaRPr lang="zh-CN" altLang="en-US"/>
                </a:p>
              </p:txBody>
            </p:sp>
            <p:sp>
              <p:nvSpPr>
                <p:cNvPr id="34" name="Freeform 21"/>
                <p:cNvSpPr/>
                <p:nvPr/>
              </p:nvSpPr>
              <p:spPr bwMode="auto">
                <a:xfrm>
                  <a:off x="4087" y="750"/>
                  <a:ext cx="1234" cy="420"/>
                </a:xfrm>
                <a:custGeom>
                  <a:avLst/>
                  <a:gdLst/>
                  <a:ahLst/>
                  <a:cxnLst>
                    <a:cxn ang="0">
                      <a:pos x="0" y="119"/>
                    </a:cxn>
                    <a:cxn ang="0">
                      <a:pos x="91" y="55"/>
                    </a:cxn>
                    <a:cxn ang="0">
                      <a:pos x="146" y="18"/>
                    </a:cxn>
                    <a:cxn ang="0">
                      <a:pos x="201" y="0"/>
                    </a:cxn>
                    <a:cxn ang="0">
                      <a:pos x="311" y="9"/>
                    </a:cxn>
                    <a:cxn ang="0">
                      <a:pos x="366" y="27"/>
                    </a:cxn>
                    <a:cxn ang="0">
                      <a:pos x="393" y="45"/>
                    </a:cxn>
                    <a:cxn ang="0">
                      <a:pos x="420" y="55"/>
                    </a:cxn>
                    <a:cxn ang="0">
                      <a:pos x="475" y="91"/>
                    </a:cxn>
                    <a:cxn ang="0">
                      <a:pos x="494" y="109"/>
                    </a:cxn>
                    <a:cxn ang="0">
                      <a:pos x="521" y="119"/>
                    </a:cxn>
                    <a:cxn ang="0">
                      <a:pos x="576" y="155"/>
                    </a:cxn>
                    <a:cxn ang="0">
                      <a:pos x="695" y="292"/>
                    </a:cxn>
                    <a:cxn ang="0">
                      <a:pos x="759" y="356"/>
                    </a:cxn>
                    <a:cxn ang="0">
                      <a:pos x="1060" y="420"/>
                    </a:cxn>
                    <a:cxn ang="0">
                      <a:pos x="1188" y="384"/>
                    </a:cxn>
                    <a:cxn ang="0">
                      <a:pos x="1234" y="292"/>
                    </a:cxn>
                  </a:cxnLst>
                  <a:rect l="0" t="0" r="r" b="b"/>
                  <a:pathLst>
                    <a:path w="1234" h="420">
                      <a:moveTo>
                        <a:pt x="0" y="119"/>
                      </a:moveTo>
                      <a:cubicBezTo>
                        <a:pt x="42" y="104"/>
                        <a:pt x="51" y="68"/>
                        <a:pt x="91" y="55"/>
                      </a:cubicBezTo>
                      <a:cubicBezTo>
                        <a:pt x="109" y="43"/>
                        <a:pt x="128" y="30"/>
                        <a:pt x="146" y="18"/>
                      </a:cubicBezTo>
                      <a:cubicBezTo>
                        <a:pt x="162" y="7"/>
                        <a:pt x="201" y="0"/>
                        <a:pt x="201" y="0"/>
                      </a:cubicBezTo>
                      <a:cubicBezTo>
                        <a:pt x="238" y="3"/>
                        <a:pt x="275" y="3"/>
                        <a:pt x="311" y="9"/>
                      </a:cubicBezTo>
                      <a:cubicBezTo>
                        <a:pt x="330" y="12"/>
                        <a:pt x="366" y="27"/>
                        <a:pt x="366" y="27"/>
                      </a:cubicBezTo>
                      <a:cubicBezTo>
                        <a:pt x="375" y="33"/>
                        <a:pt x="383" y="40"/>
                        <a:pt x="393" y="45"/>
                      </a:cubicBezTo>
                      <a:cubicBezTo>
                        <a:pt x="402" y="49"/>
                        <a:pt x="412" y="50"/>
                        <a:pt x="420" y="55"/>
                      </a:cubicBezTo>
                      <a:cubicBezTo>
                        <a:pt x="439" y="66"/>
                        <a:pt x="459" y="76"/>
                        <a:pt x="475" y="91"/>
                      </a:cubicBezTo>
                      <a:cubicBezTo>
                        <a:pt x="481" y="97"/>
                        <a:pt x="487" y="104"/>
                        <a:pt x="494" y="109"/>
                      </a:cubicBezTo>
                      <a:cubicBezTo>
                        <a:pt x="502" y="114"/>
                        <a:pt x="513" y="114"/>
                        <a:pt x="521" y="119"/>
                      </a:cubicBezTo>
                      <a:cubicBezTo>
                        <a:pt x="540" y="130"/>
                        <a:pt x="576" y="155"/>
                        <a:pt x="576" y="155"/>
                      </a:cubicBezTo>
                      <a:cubicBezTo>
                        <a:pt x="612" y="210"/>
                        <a:pt x="649" y="244"/>
                        <a:pt x="695" y="292"/>
                      </a:cubicBezTo>
                      <a:cubicBezTo>
                        <a:pt x="717" y="315"/>
                        <a:pt x="728" y="342"/>
                        <a:pt x="759" y="356"/>
                      </a:cubicBezTo>
                      <a:cubicBezTo>
                        <a:pt x="850" y="397"/>
                        <a:pt x="963" y="410"/>
                        <a:pt x="1060" y="420"/>
                      </a:cubicBezTo>
                      <a:cubicBezTo>
                        <a:pt x="1150" y="409"/>
                        <a:pt x="1121" y="406"/>
                        <a:pt x="1188" y="384"/>
                      </a:cubicBezTo>
                      <a:cubicBezTo>
                        <a:pt x="1206" y="334"/>
                        <a:pt x="1234" y="352"/>
                        <a:pt x="1234" y="292"/>
                      </a:cubicBezTo>
                    </a:path>
                  </a:pathLst>
                </a:custGeom>
                <a:noFill/>
                <a:ln w="9525">
                  <a:solidFill>
                    <a:schemeClr val="tx1"/>
                  </a:solidFill>
                  <a:round/>
                </a:ln>
                <a:effectLst/>
              </p:spPr>
              <p:txBody>
                <a:bodyPr wrap="none"/>
                <a:lstStyle/>
                <a:p>
                  <a:endParaRPr lang="zh-CN" altLang="en-US"/>
                </a:p>
              </p:txBody>
            </p:sp>
          </p:grpSp>
          <p:grpSp>
            <p:nvGrpSpPr>
              <p:cNvPr id="14" name="Group 36"/>
              <p:cNvGrpSpPr/>
              <p:nvPr/>
            </p:nvGrpSpPr>
            <p:grpSpPr bwMode="auto">
              <a:xfrm>
                <a:off x="3984" y="1392"/>
                <a:ext cx="1248" cy="672"/>
                <a:chOff x="3984" y="1392"/>
                <a:chExt cx="1248" cy="672"/>
              </a:xfrm>
            </p:grpSpPr>
            <p:sp>
              <p:nvSpPr>
                <p:cNvPr id="18" name="Line 23"/>
                <p:cNvSpPr>
                  <a:spLocks noChangeShapeType="1"/>
                </p:cNvSpPr>
                <p:nvPr/>
              </p:nvSpPr>
              <p:spPr bwMode="auto">
                <a:xfrm flipH="1">
                  <a:off x="3984" y="1392"/>
                  <a:ext cx="192" cy="240"/>
                </a:xfrm>
                <a:prstGeom prst="line">
                  <a:avLst/>
                </a:prstGeom>
                <a:noFill/>
                <a:ln w="9525">
                  <a:solidFill>
                    <a:schemeClr val="tx1"/>
                  </a:solidFill>
                  <a:round/>
                </a:ln>
                <a:effectLst/>
              </p:spPr>
              <p:txBody>
                <a:bodyPr wrap="none"/>
                <a:lstStyle/>
                <a:p>
                  <a:endParaRPr lang="zh-CN" altLang="en-US"/>
                </a:p>
              </p:txBody>
            </p:sp>
            <p:sp>
              <p:nvSpPr>
                <p:cNvPr id="19" name="Line 24"/>
                <p:cNvSpPr>
                  <a:spLocks noChangeShapeType="1"/>
                </p:cNvSpPr>
                <p:nvPr/>
              </p:nvSpPr>
              <p:spPr bwMode="auto">
                <a:xfrm flipH="1">
                  <a:off x="3984" y="1392"/>
                  <a:ext cx="288" cy="336"/>
                </a:xfrm>
                <a:prstGeom prst="line">
                  <a:avLst/>
                </a:prstGeom>
                <a:noFill/>
                <a:ln w="9525">
                  <a:solidFill>
                    <a:schemeClr val="tx1"/>
                  </a:solidFill>
                  <a:round/>
                </a:ln>
                <a:effectLst/>
              </p:spPr>
              <p:txBody>
                <a:bodyPr wrap="none"/>
                <a:lstStyle/>
                <a:p>
                  <a:endParaRPr lang="zh-CN" altLang="en-US"/>
                </a:p>
              </p:txBody>
            </p:sp>
            <p:sp>
              <p:nvSpPr>
                <p:cNvPr id="20" name="Line 25"/>
                <p:cNvSpPr>
                  <a:spLocks noChangeShapeType="1"/>
                </p:cNvSpPr>
                <p:nvPr/>
              </p:nvSpPr>
              <p:spPr bwMode="auto">
                <a:xfrm flipH="1">
                  <a:off x="3984" y="1440"/>
                  <a:ext cx="384" cy="384"/>
                </a:xfrm>
                <a:prstGeom prst="line">
                  <a:avLst/>
                </a:prstGeom>
                <a:noFill/>
                <a:ln w="9525">
                  <a:solidFill>
                    <a:schemeClr val="tx1"/>
                  </a:solidFill>
                  <a:round/>
                </a:ln>
                <a:effectLst/>
              </p:spPr>
              <p:txBody>
                <a:bodyPr wrap="none"/>
                <a:lstStyle/>
                <a:p>
                  <a:endParaRPr lang="zh-CN" altLang="en-US"/>
                </a:p>
              </p:txBody>
            </p:sp>
            <p:sp>
              <p:nvSpPr>
                <p:cNvPr id="21" name="Line 26"/>
                <p:cNvSpPr>
                  <a:spLocks noChangeShapeType="1"/>
                </p:cNvSpPr>
                <p:nvPr/>
              </p:nvSpPr>
              <p:spPr bwMode="auto">
                <a:xfrm flipH="1">
                  <a:off x="3984" y="1488"/>
                  <a:ext cx="528" cy="480"/>
                </a:xfrm>
                <a:prstGeom prst="line">
                  <a:avLst/>
                </a:prstGeom>
                <a:noFill/>
                <a:ln w="9525">
                  <a:solidFill>
                    <a:schemeClr val="tx1"/>
                  </a:solidFill>
                  <a:round/>
                </a:ln>
                <a:effectLst/>
              </p:spPr>
              <p:txBody>
                <a:bodyPr wrap="none"/>
                <a:lstStyle/>
                <a:p>
                  <a:endParaRPr lang="zh-CN" altLang="en-US"/>
                </a:p>
              </p:txBody>
            </p:sp>
            <p:sp>
              <p:nvSpPr>
                <p:cNvPr id="22" name="Line 27"/>
                <p:cNvSpPr>
                  <a:spLocks noChangeShapeType="1"/>
                </p:cNvSpPr>
                <p:nvPr/>
              </p:nvSpPr>
              <p:spPr bwMode="auto">
                <a:xfrm flipH="1">
                  <a:off x="3984" y="1536"/>
                  <a:ext cx="624" cy="528"/>
                </a:xfrm>
                <a:prstGeom prst="line">
                  <a:avLst/>
                </a:prstGeom>
                <a:noFill/>
                <a:ln w="9525">
                  <a:solidFill>
                    <a:schemeClr val="tx1"/>
                  </a:solidFill>
                  <a:round/>
                </a:ln>
                <a:effectLst/>
              </p:spPr>
              <p:txBody>
                <a:bodyPr wrap="none"/>
                <a:lstStyle/>
                <a:p>
                  <a:endParaRPr lang="zh-CN" altLang="en-US"/>
                </a:p>
              </p:txBody>
            </p:sp>
            <p:sp>
              <p:nvSpPr>
                <p:cNvPr id="23" name="Line 28"/>
                <p:cNvSpPr>
                  <a:spLocks noChangeShapeType="1"/>
                </p:cNvSpPr>
                <p:nvPr/>
              </p:nvSpPr>
              <p:spPr bwMode="auto">
                <a:xfrm flipH="1">
                  <a:off x="4128" y="1632"/>
                  <a:ext cx="528" cy="432"/>
                </a:xfrm>
                <a:prstGeom prst="line">
                  <a:avLst/>
                </a:prstGeom>
                <a:noFill/>
                <a:ln w="9525">
                  <a:solidFill>
                    <a:schemeClr val="tx1"/>
                  </a:solidFill>
                  <a:round/>
                </a:ln>
                <a:effectLst/>
              </p:spPr>
              <p:txBody>
                <a:bodyPr wrap="none"/>
                <a:lstStyle/>
                <a:p>
                  <a:endParaRPr lang="zh-CN" altLang="en-US"/>
                </a:p>
              </p:txBody>
            </p:sp>
            <p:sp>
              <p:nvSpPr>
                <p:cNvPr id="24" name="Line 29"/>
                <p:cNvSpPr>
                  <a:spLocks noChangeShapeType="1"/>
                </p:cNvSpPr>
                <p:nvPr/>
              </p:nvSpPr>
              <p:spPr bwMode="auto">
                <a:xfrm flipH="1">
                  <a:off x="4320" y="1728"/>
                  <a:ext cx="432" cy="336"/>
                </a:xfrm>
                <a:prstGeom prst="line">
                  <a:avLst/>
                </a:prstGeom>
                <a:noFill/>
                <a:ln w="9525">
                  <a:solidFill>
                    <a:schemeClr val="tx1"/>
                  </a:solidFill>
                  <a:round/>
                </a:ln>
                <a:effectLst/>
              </p:spPr>
              <p:txBody>
                <a:bodyPr wrap="none"/>
                <a:lstStyle/>
                <a:p>
                  <a:endParaRPr lang="zh-CN" altLang="en-US"/>
                </a:p>
              </p:txBody>
            </p:sp>
            <p:sp>
              <p:nvSpPr>
                <p:cNvPr id="25" name="Line 30"/>
                <p:cNvSpPr>
                  <a:spLocks noChangeShapeType="1"/>
                </p:cNvSpPr>
                <p:nvPr/>
              </p:nvSpPr>
              <p:spPr bwMode="auto">
                <a:xfrm flipH="1">
                  <a:off x="4416" y="1776"/>
                  <a:ext cx="384" cy="288"/>
                </a:xfrm>
                <a:prstGeom prst="line">
                  <a:avLst/>
                </a:prstGeom>
                <a:noFill/>
                <a:ln w="9525">
                  <a:solidFill>
                    <a:schemeClr val="tx1"/>
                  </a:solidFill>
                  <a:round/>
                </a:ln>
                <a:effectLst/>
              </p:spPr>
              <p:txBody>
                <a:bodyPr wrap="none"/>
                <a:lstStyle/>
                <a:p>
                  <a:endParaRPr lang="zh-CN" altLang="en-US"/>
                </a:p>
              </p:txBody>
            </p:sp>
            <p:sp>
              <p:nvSpPr>
                <p:cNvPr id="26" name="Line 31"/>
                <p:cNvSpPr>
                  <a:spLocks noChangeShapeType="1"/>
                </p:cNvSpPr>
                <p:nvPr/>
              </p:nvSpPr>
              <p:spPr bwMode="auto">
                <a:xfrm flipH="1">
                  <a:off x="4560" y="1776"/>
                  <a:ext cx="384" cy="288"/>
                </a:xfrm>
                <a:prstGeom prst="line">
                  <a:avLst/>
                </a:prstGeom>
                <a:noFill/>
                <a:ln w="9525">
                  <a:solidFill>
                    <a:schemeClr val="tx1"/>
                  </a:solidFill>
                  <a:round/>
                </a:ln>
                <a:effectLst/>
              </p:spPr>
              <p:txBody>
                <a:bodyPr wrap="none"/>
                <a:lstStyle/>
                <a:p>
                  <a:endParaRPr lang="zh-CN" altLang="en-US"/>
                </a:p>
              </p:txBody>
            </p:sp>
            <p:sp>
              <p:nvSpPr>
                <p:cNvPr id="27" name="Line 32"/>
                <p:cNvSpPr>
                  <a:spLocks noChangeShapeType="1"/>
                </p:cNvSpPr>
                <p:nvPr/>
              </p:nvSpPr>
              <p:spPr bwMode="auto">
                <a:xfrm flipH="1">
                  <a:off x="4752" y="1824"/>
                  <a:ext cx="288" cy="240"/>
                </a:xfrm>
                <a:prstGeom prst="line">
                  <a:avLst/>
                </a:prstGeom>
                <a:noFill/>
                <a:ln w="9525">
                  <a:solidFill>
                    <a:schemeClr val="tx1"/>
                  </a:solidFill>
                  <a:round/>
                </a:ln>
                <a:effectLst/>
              </p:spPr>
              <p:txBody>
                <a:bodyPr wrap="none"/>
                <a:lstStyle/>
                <a:p>
                  <a:endParaRPr lang="zh-CN" altLang="en-US"/>
                </a:p>
              </p:txBody>
            </p:sp>
            <p:sp>
              <p:nvSpPr>
                <p:cNvPr id="28" name="Line 33"/>
                <p:cNvSpPr>
                  <a:spLocks noChangeShapeType="1"/>
                </p:cNvSpPr>
                <p:nvPr/>
              </p:nvSpPr>
              <p:spPr bwMode="auto">
                <a:xfrm flipH="1">
                  <a:off x="4896" y="1776"/>
                  <a:ext cx="288" cy="288"/>
                </a:xfrm>
                <a:prstGeom prst="line">
                  <a:avLst/>
                </a:prstGeom>
                <a:noFill/>
                <a:ln w="9525">
                  <a:solidFill>
                    <a:schemeClr val="tx1"/>
                  </a:solidFill>
                  <a:round/>
                </a:ln>
                <a:effectLst/>
              </p:spPr>
              <p:txBody>
                <a:bodyPr wrap="none"/>
                <a:lstStyle/>
                <a:p>
                  <a:endParaRPr lang="zh-CN" altLang="en-US"/>
                </a:p>
              </p:txBody>
            </p:sp>
            <p:sp>
              <p:nvSpPr>
                <p:cNvPr id="29" name="Line 34"/>
                <p:cNvSpPr>
                  <a:spLocks noChangeShapeType="1"/>
                </p:cNvSpPr>
                <p:nvPr/>
              </p:nvSpPr>
              <p:spPr bwMode="auto">
                <a:xfrm flipH="1">
                  <a:off x="4992" y="1824"/>
                  <a:ext cx="240" cy="240"/>
                </a:xfrm>
                <a:prstGeom prst="line">
                  <a:avLst/>
                </a:prstGeom>
                <a:noFill/>
                <a:ln w="9525">
                  <a:solidFill>
                    <a:schemeClr val="tx1"/>
                  </a:solidFill>
                  <a:round/>
                </a:ln>
                <a:effectLst/>
              </p:spPr>
              <p:txBody>
                <a:bodyPr wrap="none"/>
                <a:lstStyle/>
                <a:p>
                  <a:endParaRPr lang="zh-CN" altLang="en-US"/>
                </a:p>
              </p:txBody>
            </p:sp>
            <p:sp>
              <p:nvSpPr>
                <p:cNvPr id="30" name="Line 35"/>
                <p:cNvSpPr>
                  <a:spLocks noChangeShapeType="1"/>
                </p:cNvSpPr>
                <p:nvPr/>
              </p:nvSpPr>
              <p:spPr bwMode="auto">
                <a:xfrm flipH="1">
                  <a:off x="5088" y="1920"/>
                  <a:ext cx="144" cy="144"/>
                </a:xfrm>
                <a:prstGeom prst="line">
                  <a:avLst/>
                </a:prstGeom>
                <a:noFill/>
                <a:ln w="9525">
                  <a:solidFill>
                    <a:schemeClr val="tx1"/>
                  </a:solidFill>
                  <a:round/>
                </a:ln>
                <a:effectLst/>
              </p:spPr>
              <p:txBody>
                <a:bodyPr wrap="none"/>
                <a:lstStyle/>
                <a:p>
                  <a:endParaRPr lang="zh-CN" altLang="en-US"/>
                </a:p>
              </p:txBody>
            </p:sp>
          </p:grpSp>
          <p:sp>
            <p:nvSpPr>
              <p:cNvPr id="15" name="Line 38"/>
              <p:cNvSpPr>
                <a:spLocks noChangeShapeType="1"/>
              </p:cNvSpPr>
              <p:nvPr/>
            </p:nvSpPr>
            <p:spPr bwMode="auto">
              <a:xfrm>
                <a:off x="3984" y="864"/>
                <a:ext cx="1248" cy="0"/>
              </a:xfrm>
              <a:prstGeom prst="line">
                <a:avLst/>
              </a:prstGeom>
              <a:noFill/>
              <a:ln w="9525">
                <a:solidFill>
                  <a:schemeClr val="tx1"/>
                </a:solidFill>
                <a:round/>
              </a:ln>
              <a:effectLst/>
            </p:spPr>
            <p:txBody>
              <a:bodyPr wrap="none"/>
              <a:lstStyle/>
              <a:p>
                <a:endParaRPr lang="zh-CN" altLang="en-US"/>
              </a:p>
            </p:txBody>
          </p:sp>
          <p:sp>
            <p:nvSpPr>
              <p:cNvPr id="16" name="Line 39"/>
              <p:cNvSpPr>
                <a:spLocks noChangeShapeType="1"/>
              </p:cNvSpPr>
              <p:nvPr/>
            </p:nvSpPr>
            <p:spPr bwMode="auto">
              <a:xfrm>
                <a:off x="5232" y="864"/>
                <a:ext cx="0" cy="864"/>
              </a:xfrm>
              <a:prstGeom prst="line">
                <a:avLst/>
              </a:prstGeom>
              <a:noFill/>
              <a:ln w="9525">
                <a:solidFill>
                  <a:schemeClr val="tx1"/>
                </a:solidFill>
                <a:round/>
              </a:ln>
              <a:effectLst/>
            </p:spPr>
            <p:txBody>
              <a:bodyPr wrap="none"/>
              <a:lstStyle/>
              <a:p>
                <a:endParaRPr lang="zh-CN" altLang="en-US"/>
              </a:p>
            </p:txBody>
          </p:sp>
          <p:sp>
            <p:nvSpPr>
              <p:cNvPr id="17" name="Line 40"/>
              <p:cNvSpPr>
                <a:spLocks noChangeShapeType="1"/>
              </p:cNvSpPr>
              <p:nvPr/>
            </p:nvSpPr>
            <p:spPr bwMode="auto">
              <a:xfrm>
                <a:off x="3984" y="864"/>
                <a:ext cx="0" cy="672"/>
              </a:xfrm>
              <a:prstGeom prst="line">
                <a:avLst/>
              </a:prstGeom>
              <a:noFill/>
              <a:ln w="9525">
                <a:solidFill>
                  <a:schemeClr val="tx1"/>
                </a:solidFill>
                <a:round/>
              </a:ln>
              <a:effectLst/>
            </p:spPr>
            <p:txBody>
              <a:bodyPr wrap="none"/>
              <a:lstStyle/>
              <a:p>
                <a:endParaRPr lang="zh-CN" altLang="en-US"/>
              </a:p>
            </p:txBody>
          </p:sp>
        </p:grpSp>
        <p:sp>
          <p:nvSpPr>
            <p:cNvPr id="6" name="Rectangle 43"/>
            <p:cNvSpPr>
              <a:spLocks noChangeArrowheads="1"/>
            </p:cNvSpPr>
            <p:nvPr/>
          </p:nvSpPr>
          <p:spPr bwMode="auto">
            <a:xfrm>
              <a:off x="4320" y="1728"/>
              <a:ext cx="240" cy="240"/>
            </a:xfrm>
            <a:prstGeom prst="rect">
              <a:avLst/>
            </a:prstGeom>
            <a:noFill/>
            <a:ln w="9525">
              <a:noFill/>
              <a:miter lim="800000"/>
            </a:ln>
            <a:effectLst/>
          </p:spPr>
          <p:txBody>
            <a:bodyPr wrap="none" anchor="ctr"/>
            <a:lstStyle/>
            <a:p>
              <a:pPr algn="ctr"/>
              <a:r>
                <a:rPr kumimoji="1" lang="en-US" altLang="zh-CN" sz="2400">
                  <a:latin typeface="Times New Roman" panose="02020603050405020304" pitchFamily="18" charset="0"/>
                </a:rPr>
                <a:t>G</a:t>
              </a:r>
              <a:endParaRPr kumimoji="1" lang="en-US" altLang="zh-CN" sz="2400">
                <a:latin typeface="Times New Roman" panose="02020603050405020304" pitchFamily="18" charset="0"/>
              </a:endParaRPr>
            </a:p>
          </p:txBody>
        </p:sp>
        <p:graphicFrame>
          <p:nvGraphicFramePr>
            <p:cNvPr id="7" name="Object 44"/>
            <p:cNvGraphicFramePr>
              <a:graphicFrameLocks noChangeAspect="1"/>
            </p:cNvGraphicFramePr>
            <p:nvPr/>
          </p:nvGraphicFramePr>
          <p:xfrm>
            <a:off x="3888" y="2160"/>
            <a:ext cx="104" cy="152"/>
          </p:xfrm>
          <a:graphic>
            <a:graphicData uri="http://schemas.openxmlformats.org/presentationml/2006/ole">
              <mc:AlternateContent xmlns:mc="http://schemas.openxmlformats.org/markup-compatibility/2006">
                <mc:Choice xmlns:v="urn:schemas-microsoft-com:vml" Requires="v">
                  <p:oleObj spid="_x0000_s3073" name="Equation" r:id="rId1" imgW="3962400" imgH="5791200" progId="Equation.3">
                    <p:embed/>
                  </p:oleObj>
                </mc:Choice>
                <mc:Fallback>
                  <p:oleObj name="Equation" r:id="rId1" imgW="3962400" imgH="5791200" progId="Equation.3">
                    <p:embed/>
                    <p:pic>
                      <p:nvPicPr>
                        <p:cNvPr id="0" name="图片 3072"/>
                        <p:cNvPicPr>
                          <a:picLocks noChangeAspect="1"/>
                        </p:cNvPicPr>
                        <p:nvPr/>
                      </p:nvPicPr>
                      <p:blipFill>
                        <a:blip r:embed="rId2"/>
                        <a:stretch>
                          <a:fillRect/>
                        </a:stretch>
                      </p:blipFill>
                      <p:spPr>
                        <a:xfrm>
                          <a:off x="3888" y="2160"/>
                          <a:ext cx="104" cy="152"/>
                        </a:xfrm>
                        <a:prstGeom prst="rect">
                          <a:avLst/>
                        </a:prstGeom>
                        <a:noFill/>
                        <a:ln w="9525">
                          <a:noFill/>
                        </a:ln>
                      </p:spPr>
                    </p:pic>
                  </p:oleObj>
                </mc:Fallback>
              </mc:AlternateContent>
            </a:graphicData>
          </a:graphic>
        </p:graphicFrame>
        <p:graphicFrame>
          <p:nvGraphicFramePr>
            <p:cNvPr id="8" name="Object 45"/>
            <p:cNvGraphicFramePr>
              <a:graphicFrameLocks noChangeAspect="1"/>
            </p:cNvGraphicFramePr>
            <p:nvPr/>
          </p:nvGraphicFramePr>
          <p:xfrm>
            <a:off x="3840" y="816"/>
            <a:ext cx="72" cy="144"/>
          </p:xfrm>
          <a:graphic>
            <a:graphicData uri="http://schemas.openxmlformats.org/presentationml/2006/ole">
              <mc:AlternateContent xmlns:mc="http://schemas.openxmlformats.org/markup-compatibility/2006">
                <mc:Choice xmlns:v="urn:schemas-microsoft-com:vml" Requires="v">
                  <p:oleObj spid="_x0000_s3074" name="Equation" r:id="rId3" imgW="2743200" imgH="5486400" progId="Equation.3">
                    <p:embed/>
                  </p:oleObj>
                </mc:Choice>
                <mc:Fallback>
                  <p:oleObj name="Equation" r:id="rId3" imgW="2743200" imgH="5486400" progId="Equation.3">
                    <p:embed/>
                    <p:pic>
                      <p:nvPicPr>
                        <p:cNvPr id="0" name="图片 3073"/>
                        <p:cNvPicPr>
                          <a:picLocks noChangeAspect="1"/>
                        </p:cNvPicPr>
                        <p:nvPr/>
                      </p:nvPicPr>
                      <p:blipFill>
                        <a:blip r:embed="rId4"/>
                        <a:stretch>
                          <a:fillRect/>
                        </a:stretch>
                      </p:blipFill>
                      <p:spPr>
                        <a:xfrm>
                          <a:off x="3840" y="816"/>
                          <a:ext cx="72" cy="144"/>
                        </a:xfrm>
                        <a:prstGeom prst="rect">
                          <a:avLst/>
                        </a:prstGeom>
                        <a:noFill/>
                        <a:ln w="9525">
                          <a:noFill/>
                        </a:ln>
                      </p:spPr>
                    </p:pic>
                  </p:oleObj>
                </mc:Fallback>
              </mc:AlternateContent>
            </a:graphicData>
          </a:graphic>
        </p:graphicFrame>
        <p:graphicFrame>
          <p:nvGraphicFramePr>
            <p:cNvPr id="9" name="Object 46"/>
            <p:cNvGraphicFramePr>
              <a:graphicFrameLocks noChangeAspect="1"/>
            </p:cNvGraphicFramePr>
            <p:nvPr/>
          </p:nvGraphicFramePr>
          <p:xfrm>
            <a:off x="5328" y="1920"/>
            <a:ext cx="112" cy="120"/>
          </p:xfrm>
          <a:graphic>
            <a:graphicData uri="http://schemas.openxmlformats.org/presentationml/2006/ole">
              <mc:AlternateContent xmlns:mc="http://schemas.openxmlformats.org/markup-compatibility/2006">
                <mc:Choice xmlns:v="urn:schemas-microsoft-com:vml" Requires="v">
                  <p:oleObj spid="_x0000_s3075" name="Equation" r:id="rId5" imgW="4267200" imgH="4572000" progId="Equation.3">
                    <p:embed/>
                  </p:oleObj>
                </mc:Choice>
                <mc:Fallback>
                  <p:oleObj name="Equation" r:id="rId5" imgW="4267200" imgH="4572000" progId="Equation.3">
                    <p:embed/>
                    <p:pic>
                      <p:nvPicPr>
                        <p:cNvPr id="0" name="图片 3074"/>
                        <p:cNvPicPr>
                          <a:picLocks noChangeAspect="1"/>
                        </p:cNvPicPr>
                        <p:nvPr/>
                      </p:nvPicPr>
                      <p:blipFill>
                        <a:blip r:embed="rId6"/>
                        <a:stretch>
                          <a:fillRect/>
                        </a:stretch>
                      </p:blipFill>
                      <p:spPr>
                        <a:xfrm>
                          <a:off x="5328" y="1920"/>
                          <a:ext cx="112" cy="120"/>
                        </a:xfrm>
                        <a:prstGeom prst="rect">
                          <a:avLst/>
                        </a:prstGeom>
                        <a:noFill/>
                        <a:ln w="9525">
                          <a:noFill/>
                        </a:ln>
                      </p:spPr>
                    </p:pic>
                  </p:oleObj>
                </mc:Fallback>
              </mc:AlternateContent>
            </a:graphicData>
          </a:graphic>
        </p:graphicFrame>
        <p:graphicFrame>
          <p:nvGraphicFramePr>
            <p:cNvPr id="10" name="Object 47"/>
            <p:cNvGraphicFramePr>
              <a:graphicFrameLocks noChangeAspect="1"/>
            </p:cNvGraphicFramePr>
            <p:nvPr/>
          </p:nvGraphicFramePr>
          <p:xfrm>
            <a:off x="3984" y="624"/>
            <a:ext cx="120" cy="152"/>
          </p:xfrm>
          <a:graphic>
            <a:graphicData uri="http://schemas.openxmlformats.org/presentationml/2006/ole">
              <mc:AlternateContent xmlns:mc="http://schemas.openxmlformats.org/markup-compatibility/2006">
                <mc:Choice xmlns:v="urn:schemas-microsoft-com:vml" Requires="v">
                  <p:oleObj spid="_x0000_s3076" name="Equation" r:id="rId7" imgW="4572000" imgH="5791200" progId="Equation.3">
                    <p:embed/>
                  </p:oleObj>
                </mc:Choice>
                <mc:Fallback>
                  <p:oleObj name="Equation" r:id="rId7" imgW="4572000" imgH="5791200" progId="Equation.3">
                    <p:embed/>
                    <p:pic>
                      <p:nvPicPr>
                        <p:cNvPr id="0" name="图片 3075"/>
                        <p:cNvPicPr>
                          <a:picLocks noChangeAspect="1"/>
                        </p:cNvPicPr>
                        <p:nvPr/>
                      </p:nvPicPr>
                      <p:blipFill>
                        <a:blip r:embed="rId8"/>
                        <a:stretch>
                          <a:fillRect/>
                        </a:stretch>
                      </p:blipFill>
                      <p:spPr>
                        <a:xfrm>
                          <a:off x="3984" y="624"/>
                          <a:ext cx="120" cy="152"/>
                        </a:xfrm>
                        <a:prstGeom prst="rect">
                          <a:avLst/>
                        </a:prstGeom>
                        <a:noFill/>
                        <a:ln w="9525">
                          <a:noFill/>
                        </a:ln>
                      </p:spPr>
                    </p:pic>
                  </p:oleObj>
                </mc:Fallback>
              </mc:AlternateContent>
            </a:graphicData>
          </a:graphic>
        </p:graphicFrame>
        <p:graphicFrame>
          <p:nvGraphicFramePr>
            <p:cNvPr id="11" name="Object 48"/>
            <p:cNvGraphicFramePr>
              <a:graphicFrameLocks noChangeAspect="1"/>
            </p:cNvGraphicFramePr>
            <p:nvPr/>
          </p:nvGraphicFramePr>
          <p:xfrm>
            <a:off x="4504" y="1256"/>
            <a:ext cx="584" cy="192"/>
          </p:xfrm>
          <a:graphic>
            <a:graphicData uri="http://schemas.openxmlformats.org/presentationml/2006/ole">
              <mc:AlternateContent xmlns:mc="http://schemas.openxmlformats.org/markup-compatibility/2006">
                <mc:Choice xmlns:v="urn:schemas-microsoft-com:vml" Requires="v">
                  <p:oleObj spid="_x0000_s3077" name="Equation" r:id="rId9" imgW="22250400" imgH="7315200" progId="Equation.3">
                    <p:embed/>
                  </p:oleObj>
                </mc:Choice>
                <mc:Fallback>
                  <p:oleObj name="Equation" r:id="rId9" imgW="22250400" imgH="7315200" progId="Equation.3">
                    <p:embed/>
                    <p:pic>
                      <p:nvPicPr>
                        <p:cNvPr id="0" name="图片 3076"/>
                        <p:cNvPicPr>
                          <a:picLocks noChangeAspect="1"/>
                        </p:cNvPicPr>
                        <p:nvPr/>
                      </p:nvPicPr>
                      <p:blipFill>
                        <a:blip r:embed="rId10"/>
                        <a:stretch>
                          <a:fillRect/>
                        </a:stretch>
                      </p:blipFill>
                      <p:spPr>
                        <a:xfrm>
                          <a:off x="4504" y="1256"/>
                          <a:ext cx="584" cy="192"/>
                        </a:xfrm>
                        <a:prstGeom prst="rect">
                          <a:avLst/>
                        </a:prstGeom>
                        <a:noFill/>
                        <a:ln w="9525">
                          <a:noFill/>
                        </a:ln>
                      </p:spPr>
                    </p:pic>
                  </p:oleObj>
                </mc:Fallback>
              </mc:AlternateContent>
            </a:graphicData>
          </a:graphic>
        </p:graphicFrame>
        <p:graphicFrame>
          <p:nvGraphicFramePr>
            <p:cNvPr id="12" name="Object 49"/>
            <p:cNvGraphicFramePr>
              <a:graphicFrameLocks noChangeAspect="1"/>
            </p:cNvGraphicFramePr>
            <p:nvPr/>
          </p:nvGraphicFramePr>
          <p:xfrm>
            <a:off x="5232" y="2160"/>
            <a:ext cx="72" cy="144"/>
          </p:xfrm>
          <a:graphic>
            <a:graphicData uri="http://schemas.openxmlformats.org/presentationml/2006/ole">
              <mc:AlternateContent xmlns:mc="http://schemas.openxmlformats.org/markup-compatibility/2006">
                <mc:Choice xmlns:v="urn:schemas-microsoft-com:vml" Requires="v">
                  <p:oleObj spid="_x0000_s3078" name="Equation" r:id="rId11" imgW="2743200" imgH="5486400" progId="Equation.3">
                    <p:embed/>
                  </p:oleObj>
                </mc:Choice>
                <mc:Fallback>
                  <p:oleObj name="Equation" r:id="rId11" imgW="2743200" imgH="5486400" progId="Equation.3">
                    <p:embed/>
                    <p:pic>
                      <p:nvPicPr>
                        <p:cNvPr id="0" name="图片 3077"/>
                        <p:cNvPicPr>
                          <a:picLocks noChangeAspect="1"/>
                        </p:cNvPicPr>
                        <p:nvPr/>
                      </p:nvPicPr>
                      <p:blipFill>
                        <a:blip r:embed="rId4"/>
                        <a:stretch>
                          <a:fillRect/>
                        </a:stretch>
                      </p:blipFill>
                      <p:spPr>
                        <a:xfrm>
                          <a:off x="5232" y="2160"/>
                          <a:ext cx="72" cy="144"/>
                        </a:xfrm>
                        <a:prstGeom prst="rect">
                          <a:avLst/>
                        </a:prstGeom>
                        <a:noFill/>
                        <a:ln w="9525">
                          <a:noFill/>
                        </a:ln>
                      </p:spPr>
                    </p:pic>
                  </p:oleObj>
                </mc:Fallback>
              </mc:AlternateContent>
            </a:graphicData>
          </a:graphic>
        </p:graphicFrame>
      </p:grpSp>
      <p:graphicFrame>
        <p:nvGraphicFramePr>
          <p:cNvPr id="314377" name="Object 9"/>
          <p:cNvGraphicFramePr>
            <a:graphicFrameLocks noChangeAspect="1"/>
          </p:cNvGraphicFramePr>
          <p:nvPr/>
        </p:nvGraphicFramePr>
        <p:xfrm>
          <a:off x="2809872" y="2357430"/>
          <a:ext cx="1333500" cy="469900"/>
        </p:xfrm>
        <a:graphic>
          <a:graphicData uri="http://schemas.openxmlformats.org/presentationml/2006/ole">
            <mc:AlternateContent xmlns:mc="http://schemas.openxmlformats.org/markup-compatibility/2006">
              <mc:Choice xmlns:v="urn:schemas-microsoft-com:vml" Requires="v">
                <p:oleObj spid="_x0000_s3079" name="Equation" r:id="rId12" imgW="32004000" imgH="11277600" progId="Equation.3">
                  <p:embed/>
                </p:oleObj>
              </mc:Choice>
              <mc:Fallback>
                <p:oleObj name="Equation" r:id="rId12" imgW="32004000" imgH="11277600" progId="Equation.3">
                  <p:embed/>
                  <p:pic>
                    <p:nvPicPr>
                      <p:cNvPr id="0" name="图片 3078"/>
                      <p:cNvPicPr>
                        <a:picLocks noChangeAspect="1"/>
                      </p:cNvPicPr>
                      <p:nvPr/>
                    </p:nvPicPr>
                    <p:blipFill>
                      <a:blip r:embed="rId13"/>
                      <a:stretch>
                        <a:fillRect/>
                      </a:stretch>
                    </p:blipFill>
                    <p:spPr>
                      <a:xfrm>
                        <a:off x="2809872" y="2357430"/>
                        <a:ext cx="1333500" cy="469900"/>
                      </a:xfrm>
                      <a:prstGeom prst="rect">
                        <a:avLst/>
                      </a:prstGeom>
                      <a:noFill/>
                      <a:ln w="9525">
                        <a:noFill/>
                      </a:ln>
                    </p:spPr>
                  </p:pic>
                </p:oleObj>
              </mc:Fallback>
            </mc:AlternateContent>
          </a:graphicData>
        </a:graphic>
      </p:graphicFrame>
      <p:graphicFrame>
        <p:nvGraphicFramePr>
          <p:cNvPr id="314378" name="Object 10"/>
          <p:cNvGraphicFramePr>
            <a:graphicFrameLocks noChangeAspect="1"/>
          </p:cNvGraphicFramePr>
          <p:nvPr/>
        </p:nvGraphicFramePr>
        <p:xfrm>
          <a:off x="1500166" y="3714752"/>
          <a:ext cx="4254500" cy="546100"/>
        </p:xfrm>
        <a:graphic>
          <a:graphicData uri="http://schemas.openxmlformats.org/presentationml/2006/ole">
            <mc:AlternateContent xmlns:mc="http://schemas.openxmlformats.org/markup-compatibility/2006">
              <mc:Choice xmlns:v="urn:schemas-microsoft-com:vml" Requires="v">
                <p:oleObj spid="_x0000_s3080" name="Equation" r:id="rId14" imgW="102108000" imgH="13106400" progId="Equation.3">
                  <p:embed/>
                </p:oleObj>
              </mc:Choice>
              <mc:Fallback>
                <p:oleObj name="Equation" r:id="rId14" imgW="102108000" imgH="13106400" progId="Equation.3">
                  <p:embed/>
                  <p:pic>
                    <p:nvPicPr>
                      <p:cNvPr id="0" name="图片 3079"/>
                      <p:cNvPicPr>
                        <a:picLocks noChangeAspect="1"/>
                      </p:cNvPicPr>
                      <p:nvPr/>
                    </p:nvPicPr>
                    <p:blipFill>
                      <a:blip r:embed="rId15"/>
                      <a:stretch>
                        <a:fillRect/>
                      </a:stretch>
                    </p:blipFill>
                    <p:spPr>
                      <a:xfrm>
                        <a:off x="1500166" y="3714752"/>
                        <a:ext cx="4254500" cy="546100"/>
                      </a:xfrm>
                      <a:prstGeom prst="rect">
                        <a:avLst/>
                      </a:prstGeom>
                      <a:noFill/>
                      <a:ln w="9525">
                        <a:noFill/>
                      </a:ln>
                    </p:spPr>
                  </p:pic>
                </p:oleObj>
              </mc:Fallback>
            </mc:AlternateContent>
          </a:graphicData>
        </a:graphic>
      </p:graphicFrame>
      <p:graphicFrame>
        <p:nvGraphicFramePr>
          <p:cNvPr id="314379" name="Object 11"/>
          <p:cNvGraphicFramePr>
            <a:graphicFrameLocks noChangeAspect="1"/>
          </p:cNvGraphicFramePr>
          <p:nvPr/>
        </p:nvGraphicFramePr>
        <p:xfrm>
          <a:off x="5143504" y="4286256"/>
          <a:ext cx="1930400" cy="355600"/>
        </p:xfrm>
        <a:graphic>
          <a:graphicData uri="http://schemas.openxmlformats.org/presentationml/2006/ole">
            <mc:AlternateContent xmlns:mc="http://schemas.openxmlformats.org/markup-compatibility/2006">
              <mc:Choice xmlns:v="urn:schemas-microsoft-com:vml" Requires="v">
                <p:oleObj spid="_x0000_s3081" name="Equation" r:id="rId16" imgW="46329600" imgH="8534400" progId="Equation.3">
                  <p:embed/>
                </p:oleObj>
              </mc:Choice>
              <mc:Fallback>
                <p:oleObj name="Equation" r:id="rId16" imgW="46329600" imgH="8534400" progId="Equation.3">
                  <p:embed/>
                  <p:pic>
                    <p:nvPicPr>
                      <p:cNvPr id="0" name="图片 3080"/>
                      <p:cNvPicPr>
                        <a:picLocks noChangeAspect="1"/>
                      </p:cNvPicPr>
                      <p:nvPr/>
                    </p:nvPicPr>
                    <p:blipFill>
                      <a:blip r:embed="rId17"/>
                      <a:stretch>
                        <a:fillRect/>
                      </a:stretch>
                    </p:blipFill>
                    <p:spPr>
                      <a:xfrm>
                        <a:off x="5143504" y="4286256"/>
                        <a:ext cx="1930400" cy="355600"/>
                      </a:xfrm>
                      <a:prstGeom prst="rect">
                        <a:avLst/>
                      </a:prstGeom>
                      <a:noFill/>
                      <a:ln w="9525">
                        <a:noFill/>
                      </a:ln>
                    </p:spPr>
                  </p:pic>
                </p:oleObj>
              </mc:Fallback>
            </mc:AlternateContent>
          </a:graphicData>
        </a:graphic>
      </p:graphicFrame>
      <p:graphicFrame>
        <p:nvGraphicFramePr>
          <p:cNvPr id="314380" name="Object 12"/>
          <p:cNvGraphicFramePr>
            <a:graphicFrameLocks noChangeAspect="1"/>
          </p:cNvGraphicFramePr>
          <p:nvPr/>
        </p:nvGraphicFramePr>
        <p:xfrm>
          <a:off x="1214414" y="4643446"/>
          <a:ext cx="608013" cy="352425"/>
        </p:xfrm>
        <a:graphic>
          <a:graphicData uri="http://schemas.openxmlformats.org/presentationml/2006/ole">
            <mc:AlternateContent xmlns:mc="http://schemas.openxmlformats.org/markup-compatibility/2006">
              <mc:Choice xmlns:v="urn:schemas-microsoft-com:vml" Requires="v">
                <p:oleObj spid="_x0000_s3082" name="Equation" r:id="rId18" imgW="11582400" imgH="6705600" progId="">
                  <p:embed/>
                </p:oleObj>
              </mc:Choice>
              <mc:Fallback>
                <p:oleObj name="Equation" r:id="rId18" imgW="11582400" imgH="6705600" progId="">
                  <p:embed/>
                  <p:pic>
                    <p:nvPicPr>
                      <p:cNvPr id="0" name="图片 3081"/>
                      <p:cNvPicPr>
                        <a:picLocks noChangeAspect="1"/>
                      </p:cNvPicPr>
                      <p:nvPr/>
                    </p:nvPicPr>
                    <p:blipFill>
                      <a:blip r:embed="rId19"/>
                      <a:stretch>
                        <a:fillRect/>
                      </a:stretch>
                    </p:blipFill>
                    <p:spPr>
                      <a:xfrm>
                        <a:off x="1214414" y="4643446"/>
                        <a:ext cx="608013" cy="352425"/>
                      </a:xfrm>
                      <a:prstGeom prst="rect">
                        <a:avLst/>
                      </a:prstGeom>
                      <a:noFill/>
                      <a:ln w="9525">
                        <a:noFill/>
                      </a:ln>
                    </p:spPr>
                  </p:pic>
                </p:oleObj>
              </mc:Fallback>
            </mc:AlternateContent>
          </a:graphicData>
        </a:graphic>
      </p:graphicFrame>
      <p:graphicFrame>
        <p:nvGraphicFramePr>
          <p:cNvPr id="314381" name="Object 13"/>
          <p:cNvGraphicFramePr>
            <a:graphicFrameLocks noChangeAspect="1"/>
          </p:cNvGraphicFramePr>
          <p:nvPr/>
        </p:nvGraphicFramePr>
        <p:xfrm>
          <a:off x="3500430" y="4643446"/>
          <a:ext cx="1054100" cy="330200"/>
        </p:xfrm>
        <a:graphic>
          <a:graphicData uri="http://schemas.openxmlformats.org/presentationml/2006/ole">
            <mc:AlternateContent xmlns:mc="http://schemas.openxmlformats.org/markup-compatibility/2006">
              <mc:Choice xmlns:v="urn:schemas-microsoft-com:vml" Requires="v">
                <p:oleObj spid="_x0000_s3083" name="Equation" r:id="rId20" imgW="25298400" imgH="7924800" progId="Equation.3">
                  <p:embed/>
                </p:oleObj>
              </mc:Choice>
              <mc:Fallback>
                <p:oleObj name="Equation" r:id="rId20" imgW="25298400" imgH="7924800" progId="Equation.3">
                  <p:embed/>
                  <p:pic>
                    <p:nvPicPr>
                      <p:cNvPr id="0" name="图片 3082"/>
                      <p:cNvPicPr>
                        <a:picLocks noChangeAspect="1"/>
                      </p:cNvPicPr>
                      <p:nvPr/>
                    </p:nvPicPr>
                    <p:blipFill>
                      <a:blip r:embed="rId21"/>
                      <a:stretch>
                        <a:fillRect/>
                      </a:stretch>
                    </p:blipFill>
                    <p:spPr>
                      <a:xfrm>
                        <a:off x="3500430" y="4643446"/>
                        <a:ext cx="1054100" cy="330200"/>
                      </a:xfrm>
                      <a:prstGeom prst="rect">
                        <a:avLst/>
                      </a:prstGeom>
                      <a:noFill/>
                      <a:ln w="9525">
                        <a:noFill/>
                      </a:ln>
                    </p:spPr>
                  </p:pic>
                </p:oleObj>
              </mc:Fallback>
            </mc:AlternateContent>
          </a:graphicData>
        </a:graphic>
      </p:graphicFrame>
    </p:spTree>
  </p:cSld>
  <p:clrMapOvr>
    <a:masterClrMapping/>
  </p:clrMapOvr>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multim01</Template>
  <TotalTime>0</TotalTime>
  <Words>15818</Words>
  <Application>WPS 演示</Application>
  <PresentationFormat>全屏显示(4:3)</PresentationFormat>
  <Paragraphs>639</Paragraphs>
  <Slides>41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59</vt:i4>
      </vt:variant>
      <vt:variant>
        <vt:lpstr>幻灯片标题</vt:lpstr>
      </vt:variant>
      <vt:variant>
        <vt:i4>41</vt:i4>
      </vt:variant>
    </vt:vector>
  </HeadingPairs>
  <TitlesOfParts>
    <vt:vector size="110" baseType="lpstr">
      <vt:lpstr>Arial</vt:lpstr>
      <vt:lpstr>宋体</vt:lpstr>
      <vt:lpstr>Wingdings</vt:lpstr>
      <vt:lpstr>Garamond</vt:lpstr>
      <vt:lpstr>Symbol</vt:lpstr>
      <vt:lpstr>Symbol</vt:lpstr>
      <vt:lpstr>Times New Roman</vt:lpstr>
      <vt:lpstr>微软雅黑</vt:lpstr>
      <vt:lpstr>Arial Unicode MS</vt:lpstr>
      <vt:lpstr>multim01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第九章 概率算法</vt:lpstr>
      <vt:lpstr>概率算法基本概念</vt:lpstr>
      <vt:lpstr>概率算法基本概念</vt:lpstr>
      <vt:lpstr>概率算法基本概念</vt:lpstr>
      <vt:lpstr>概率算法基本概念</vt:lpstr>
      <vt:lpstr>概率算法基本概念</vt:lpstr>
      <vt:lpstr>概率算法</vt:lpstr>
      <vt:lpstr>数值概率算法</vt:lpstr>
      <vt:lpstr>数值概率算法</vt:lpstr>
      <vt:lpstr>数值概率算法</vt:lpstr>
      <vt:lpstr>数值概率算法</vt:lpstr>
      <vt:lpstr>数值概率算法</vt:lpstr>
      <vt:lpstr>数值概率算法</vt:lpstr>
      <vt:lpstr>概率算法</vt:lpstr>
      <vt:lpstr>Sherwood算法</vt:lpstr>
      <vt:lpstr>Sherwood算法</vt:lpstr>
      <vt:lpstr>Sherwood算法</vt:lpstr>
      <vt:lpstr>Sherwood算法</vt:lpstr>
      <vt:lpstr>Sherwood算法</vt:lpstr>
      <vt:lpstr>Sherwood算法</vt:lpstr>
      <vt:lpstr>概率算法</vt:lpstr>
      <vt:lpstr>Las Vegas算法</vt:lpstr>
      <vt:lpstr>Las Vegas算法</vt:lpstr>
      <vt:lpstr>Las Vegas算法：n皇后问题</vt:lpstr>
      <vt:lpstr>Las Vegas算法：n皇后问题</vt:lpstr>
      <vt:lpstr>Las Vegas算法：n皇后问题</vt:lpstr>
      <vt:lpstr>Las Vegas算法：n皇后问题</vt:lpstr>
      <vt:lpstr>Las Vegas算法：n皇后问题</vt:lpstr>
      <vt:lpstr>Las Vegas算法</vt:lpstr>
      <vt:lpstr>Las Vegas算法</vt:lpstr>
      <vt:lpstr>Las Vegas算法</vt:lpstr>
      <vt:lpstr>概率算法</vt:lpstr>
      <vt:lpstr>Monte Carlo算法</vt:lpstr>
      <vt:lpstr>Monte Carlo算法</vt:lpstr>
      <vt:lpstr>Monte Carlo算法</vt:lpstr>
      <vt:lpstr>Monte Carlo算法</vt:lpstr>
      <vt:lpstr>Monte Carlo算法</vt:lpstr>
      <vt:lpstr>Monte Carlo算法</vt:lpstr>
      <vt:lpstr>Monte Carlo算法</vt:lpstr>
      <vt:lpstr>Monte Carlo算法</vt:lpstr>
      <vt:lpstr>Monte Carlo算法</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概率算法</dc:title>
  <dc:creator>微软用户</dc:creator>
  <cp:lastModifiedBy>沧澜玄夜</cp:lastModifiedBy>
  <cp:revision>187</cp:revision>
  <cp:lastPrinted>2113-01-01T00:00:00Z</cp:lastPrinted>
  <dcterms:created xsi:type="dcterms:W3CDTF">2015-11-02T07:50:00Z</dcterms:created>
  <dcterms:modified xsi:type="dcterms:W3CDTF">2021-11-14T02:35:04Z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KSOProductBuildVer">
    <vt:lpwstr>2052-11.1.0.11045</vt:lpwstr>
  </property>
  <property fmtid="{D5CDD505-2E9C-101B-9397-08002B2CF9AE}" pid="4" name="ICV">
    <vt:lpwstr>97A3CFF8159B4558B1B12332D4848683</vt:lpwstr>
  </property>
</Properties>
</file>