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60"/>
  </p:handoutMasterIdLst>
  <p:sldIdLst>
    <p:sldId id="256" r:id="rId3"/>
    <p:sldId id="257" r:id="rId4"/>
    <p:sldId id="258" r:id="rId5"/>
    <p:sldId id="259" r:id="rId7"/>
    <p:sldId id="260" r:id="rId8"/>
    <p:sldId id="261" r:id="rId9"/>
    <p:sldId id="262" r:id="rId10"/>
    <p:sldId id="263" r:id="rId11"/>
    <p:sldId id="264" r:id="rId12"/>
    <p:sldId id="278" r:id="rId13"/>
    <p:sldId id="265" r:id="rId14"/>
    <p:sldId id="266" r:id="rId15"/>
    <p:sldId id="267" r:id="rId16"/>
    <p:sldId id="268" r:id="rId17"/>
    <p:sldId id="300" r:id="rId18"/>
    <p:sldId id="301" r:id="rId19"/>
    <p:sldId id="302" r:id="rId20"/>
    <p:sldId id="269" r:id="rId21"/>
    <p:sldId id="270" r:id="rId22"/>
    <p:sldId id="311" r:id="rId23"/>
    <p:sldId id="271" r:id="rId24"/>
    <p:sldId id="272" r:id="rId25"/>
    <p:sldId id="274" r:id="rId26"/>
    <p:sldId id="273" r:id="rId27"/>
    <p:sldId id="303" r:id="rId28"/>
    <p:sldId id="276" r:id="rId29"/>
    <p:sldId id="277" r:id="rId30"/>
    <p:sldId id="275" r:id="rId31"/>
    <p:sldId id="279" r:id="rId32"/>
    <p:sldId id="280" r:id="rId33"/>
    <p:sldId id="304" r:id="rId34"/>
    <p:sldId id="308" r:id="rId35"/>
    <p:sldId id="309"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310" r:id="rId52"/>
    <p:sldId id="296" r:id="rId53"/>
    <p:sldId id="297" r:id="rId54"/>
    <p:sldId id="298" r:id="rId55"/>
    <p:sldId id="299" r:id="rId56"/>
    <p:sldId id="305" r:id="rId57"/>
    <p:sldId id="307" r:id="rId58"/>
    <p:sldId id="306" r:id="rId59"/>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54" y="-78"/>
      </p:cViewPr>
      <p:guideLst>
        <p:guide orient="horz" pos="2182"/>
        <p:guide pos="288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34.emf"/><Relationship Id="rId8" Type="http://schemas.openxmlformats.org/officeDocument/2006/relationships/image" Target="../media/image33.emf"/><Relationship Id="rId7" Type="http://schemas.openxmlformats.org/officeDocument/2006/relationships/image" Target="../media/image32.emf"/><Relationship Id="rId6" Type="http://schemas.openxmlformats.org/officeDocument/2006/relationships/image" Target="../media/image9.emf"/><Relationship Id="rId5" Type="http://schemas.openxmlformats.org/officeDocument/2006/relationships/image" Target="../media/image31.emf"/><Relationship Id="rId4" Type="http://schemas.openxmlformats.org/officeDocument/2006/relationships/image" Target="../media/image30.emf"/><Relationship Id="rId3" Type="http://schemas.openxmlformats.org/officeDocument/2006/relationships/image" Target="../media/image29.emf"/><Relationship Id="rId2" Type="http://schemas.openxmlformats.org/officeDocument/2006/relationships/image" Target="../media/image28.emf"/><Relationship Id="rId11" Type="http://schemas.openxmlformats.org/officeDocument/2006/relationships/image" Target="../media/image36.emf"/><Relationship Id="rId10" Type="http://schemas.openxmlformats.org/officeDocument/2006/relationships/image" Target="../media/image35.emf"/><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45.emf"/><Relationship Id="rId8" Type="http://schemas.openxmlformats.org/officeDocument/2006/relationships/image" Target="../media/image44.emf"/><Relationship Id="rId7" Type="http://schemas.openxmlformats.org/officeDocument/2006/relationships/image" Target="../media/image43.e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 Id="rId3" Type="http://schemas.openxmlformats.org/officeDocument/2006/relationships/image" Target="../media/image39.emf"/><Relationship Id="rId2" Type="http://schemas.openxmlformats.org/officeDocument/2006/relationships/image" Target="../media/image38.emf"/><Relationship Id="rId17" Type="http://schemas.openxmlformats.org/officeDocument/2006/relationships/image" Target="../media/image53.emf"/><Relationship Id="rId16" Type="http://schemas.openxmlformats.org/officeDocument/2006/relationships/image" Target="../media/image52.emf"/><Relationship Id="rId15" Type="http://schemas.openxmlformats.org/officeDocument/2006/relationships/image" Target="../media/image51.emf"/><Relationship Id="rId14" Type="http://schemas.openxmlformats.org/officeDocument/2006/relationships/image" Target="../media/image50.emf"/><Relationship Id="rId13" Type="http://schemas.openxmlformats.org/officeDocument/2006/relationships/image" Target="../media/image49.emf"/><Relationship Id="rId12" Type="http://schemas.openxmlformats.org/officeDocument/2006/relationships/image" Target="../media/image48.emf"/><Relationship Id="rId11" Type="http://schemas.openxmlformats.org/officeDocument/2006/relationships/image" Target="../media/image47.emf"/><Relationship Id="rId10" Type="http://schemas.openxmlformats.org/officeDocument/2006/relationships/image" Target="../media/image46.emf"/><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62.emf"/><Relationship Id="rId8" Type="http://schemas.openxmlformats.org/officeDocument/2006/relationships/image" Target="../media/image61.emf"/><Relationship Id="rId7" Type="http://schemas.openxmlformats.org/officeDocument/2006/relationships/image" Target="../media/image60.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 Id="rId3" Type="http://schemas.openxmlformats.org/officeDocument/2006/relationships/image" Target="../media/image56.emf"/><Relationship Id="rId2" Type="http://schemas.openxmlformats.org/officeDocument/2006/relationships/image" Target="../media/image55.emf"/><Relationship Id="rId12" Type="http://schemas.openxmlformats.org/officeDocument/2006/relationships/image" Target="../media/image65.emf"/><Relationship Id="rId11" Type="http://schemas.openxmlformats.org/officeDocument/2006/relationships/image" Target="../media/image64.emf"/><Relationship Id="rId10" Type="http://schemas.openxmlformats.org/officeDocument/2006/relationships/image" Target="../media/image63.emf"/><Relationship Id="rId1" Type="http://schemas.openxmlformats.org/officeDocument/2006/relationships/image" Target="../media/image5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6.emf"/><Relationship Id="rId7" Type="http://schemas.openxmlformats.org/officeDocument/2006/relationships/image" Target="../media/image75.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85.emf"/><Relationship Id="rId8" Type="http://schemas.openxmlformats.org/officeDocument/2006/relationships/image" Target="../media/image84.emf"/><Relationship Id="rId7" Type="http://schemas.openxmlformats.org/officeDocument/2006/relationships/image" Target="../media/image83.emf"/><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 Id="rId3" Type="http://schemas.openxmlformats.org/officeDocument/2006/relationships/image" Target="../media/image79.emf"/><Relationship Id="rId2" Type="http://schemas.openxmlformats.org/officeDocument/2006/relationships/image" Target="../media/image78.emf"/><Relationship Id="rId17" Type="http://schemas.openxmlformats.org/officeDocument/2006/relationships/image" Target="../media/image93.emf"/><Relationship Id="rId16" Type="http://schemas.openxmlformats.org/officeDocument/2006/relationships/image" Target="../media/image92.emf"/><Relationship Id="rId15" Type="http://schemas.openxmlformats.org/officeDocument/2006/relationships/image" Target="../media/image91.emf"/><Relationship Id="rId14" Type="http://schemas.openxmlformats.org/officeDocument/2006/relationships/image" Target="../media/image90.emf"/><Relationship Id="rId13" Type="http://schemas.openxmlformats.org/officeDocument/2006/relationships/image" Target="../media/image89.emf"/><Relationship Id="rId12" Type="http://schemas.openxmlformats.org/officeDocument/2006/relationships/image" Target="../media/image88.emf"/><Relationship Id="rId11" Type="http://schemas.openxmlformats.org/officeDocument/2006/relationships/image" Target="../media/image87.emf"/><Relationship Id="rId10" Type="http://schemas.openxmlformats.org/officeDocument/2006/relationships/image" Target="../media/image86.emf"/><Relationship Id="rId1" Type="http://schemas.openxmlformats.org/officeDocument/2006/relationships/image" Target="../media/image77.e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02.emf"/><Relationship Id="rId8" Type="http://schemas.openxmlformats.org/officeDocument/2006/relationships/image" Target="../media/image101.emf"/><Relationship Id="rId7" Type="http://schemas.openxmlformats.org/officeDocument/2006/relationships/image" Target="../media/image100.emf"/><Relationship Id="rId6" Type="http://schemas.openxmlformats.org/officeDocument/2006/relationships/image" Target="../media/image99.emf"/><Relationship Id="rId5" Type="http://schemas.openxmlformats.org/officeDocument/2006/relationships/image" Target="../media/image98.emf"/><Relationship Id="rId4" Type="http://schemas.openxmlformats.org/officeDocument/2006/relationships/image" Target="../media/image97.emf"/><Relationship Id="rId3" Type="http://schemas.openxmlformats.org/officeDocument/2006/relationships/image" Target="../media/image96.emf"/><Relationship Id="rId27" Type="http://schemas.openxmlformats.org/officeDocument/2006/relationships/image" Target="../media/image120.emf"/><Relationship Id="rId26" Type="http://schemas.openxmlformats.org/officeDocument/2006/relationships/image" Target="../media/image119.emf"/><Relationship Id="rId25" Type="http://schemas.openxmlformats.org/officeDocument/2006/relationships/image" Target="../media/image118.emf"/><Relationship Id="rId24" Type="http://schemas.openxmlformats.org/officeDocument/2006/relationships/image" Target="../media/image117.emf"/><Relationship Id="rId23" Type="http://schemas.openxmlformats.org/officeDocument/2006/relationships/image" Target="../media/image116.emf"/><Relationship Id="rId22" Type="http://schemas.openxmlformats.org/officeDocument/2006/relationships/image" Target="../media/image115.emf"/><Relationship Id="rId21" Type="http://schemas.openxmlformats.org/officeDocument/2006/relationships/image" Target="../media/image114.emf"/><Relationship Id="rId20" Type="http://schemas.openxmlformats.org/officeDocument/2006/relationships/image" Target="../media/image113.emf"/><Relationship Id="rId2" Type="http://schemas.openxmlformats.org/officeDocument/2006/relationships/image" Target="../media/image95.emf"/><Relationship Id="rId19" Type="http://schemas.openxmlformats.org/officeDocument/2006/relationships/image" Target="../media/image112.emf"/><Relationship Id="rId18" Type="http://schemas.openxmlformats.org/officeDocument/2006/relationships/image" Target="../media/image111.emf"/><Relationship Id="rId17" Type="http://schemas.openxmlformats.org/officeDocument/2006/relationships/image" Target="../media/image110.emf"/><Relationship Id="rId16" Type="http://schemas.openxmlformats.org/officeDocument/2006/relationships/image" Target="../media/image109.emf"/><Relationship Id="rId15" Type="http://schemas.openxmlformats.org/officeDocument/2006/relationships/image" Target="../media/image108.emf"/><Relationship Id="rId14" Type="http://schemas.openxmlformats.org/officeDocument/2006/relationships/image" Target="../media/image107.emf"/><Relationship Id="rId13" Type="http://schemas.openxmlformats.org/officeDocument/2006/relationships/image" Target="../media/image106.emf"/><Relationship Id="rId12" Type="http://schemas.openxmlformats.org/officeDocument/2006/relationships/image" Target="../media/image105.emf"/><Relationship Id="rId11" Type="http://schemas.openxmlformats.org/officeDocument/2006/relationships/image" Target="../media/image104.emf"/><Relationship Id="rId10" Type="http://schemas.openxmlformats.org/officeDocument/2006/relationships/image" Target="../media/image103.emf"/><Relationship Id="rId1" Type="http://schemas.openxmlformats.org/officeDocument/2006/relationships/image" Target="../media/image94.e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23.emf"/><Relationship Id="rId1" Type="http://schemas.openxmlformats.org/officeDocument/2006/relationships/image" Target="../media/image2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endParaRPr lang="en-US" altLang="zh-CN"/>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871C4400-7D9E-4191-BC7B-353D680B3DF1}"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endParaRPr lang="en-US" altLang="zh-CN"/>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46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endParaRPr lang="en-US" altLang="zh-CN"/>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1E0D6A6E-83B8-4555-8ACD-374A88F31AB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E0D6A6E-83B8-4555-8ACD-374A88F31AB7}"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205828" name="Rectangle 4"/>
          <p:cNvSpPr>
            <a:spLocks noGrp="1" noChangeArrowheads="1"/>
          </p:cNvSpPr>
          <p:nvPr>
            <p:ph type="dt" sz="half" idx="2"/>
          </p:nvPr>
        </p:nvSpPr>
        <p:spPr/>
        <p:txBody>
          <a:bodyPr/>
          <a:lstStyle>
            <a:lvl1pPr>
              <a:defRPr/>
            </a:lvl1pPr>
          </a:lstStyle>
          <a:p>
            <a:endParaRPr lang="en-US" altLang="zh-CN"/>
          </a:p>
        </p:txBody>
      </p:sp>
      <p:sp>
        <p:nvSpPr>
          <p:cNvPr id="20582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205830" name="Rectangle 6"/>
          <p:cNvSpPr>
            <a:spLocks noGrp="1" noChangeArrowheads="1"/>
          </p:cNvSpPr>
          <p:nvPr>
            <p:ph type="sldNum" sz="quarter" idx="4"/>
          </p:nvPr>
        </p:nvSpPr>
        <p:spPr/>
        <p:txBody>
          <a:bodyPr/>
          <a:lstStyle>
            <a:lvl1pPr>
              <a:defRPr/>
            </a:lvl1pPr>
          </a:lstStyle>
          <a:p>
            <a:fld id="{A26DD2BB-D01B-42AF-867D-3D41B209BC98}" type="slidenum">
              <a:rPr lang="en-US" altLang="zh-CN"/>
            </a:fld>
            <a:endParaRPr lang="en-US" altLang="zh-CN"/>
          </a:p>
        </p:txBody>
      </p:sp>
      <p:sp>
        <p:nvSpPr>
          <p:cNvPr id="20583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205832"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5340E9-E51A-48B1-B5E0-9626FF6D1DB3}"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E1AC703-C4C9-45F5-8ADE-2468F8D607C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D2A000E-73E5-4C50-AEED-40711745A8EB}"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3DE7DD-3F78-4CF8-8A7B-853EBFF45B6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50FC227-C2E9-4C4B-85CD-3285AFF766C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5BB3F5F-CF43-4E50-8C8E-E3A577A61B5A}"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70361A9-CD30-41FC-8F2F-18C394B1C07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FECDA52-324D-47F2-BEFC-9D8459AB181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925DD1A-B4A6-4F31-BFEB-B1F0B253A3E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A0E1209-8C8E-4686-8810-E74D251B458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bwMode="auto">
          <a:xfrm>
            <a:off x="457200" y="277813"/>
            <a:ext cx="8229600" cy="11398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204803"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mj-lt"/>
              </a:defRPr>
            </a:lvl1pPr>
          </a:lstStyle>
          <a:p>
            <a:endParaRPr lang="en-US" altLang="zh-CN"/>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endParaRPr lang="en-US" altLang="zh-CN"/>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mj-lt"/>
              </a:defRPr>
            </a:lvl1pPr>
          </a:lstStyle>
          <a:p>
            <a:fld id="{53D5F45C-2320-48DA-8966-18773ACA0380}" type="slidenum">
              <a:rPr lang="en-US" altLang="zh-CN"/>
            </a:fld>
            <a:endParaRPr lang="en-US" altLang="zh-CN"/>
          </a:p>
        </p:txBody>
      </p:sp>
      <p:sp>
        <p:nvSpPr>
          <p:cNvPr id="204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204808"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5.wmf"/><Relationship Id="rId3" Type="http://schemas.openxmlformats.org/officeDocument/2006/relationships/oleObject" Target="../embeddings/oleObject7.bin"/><Relationship Id="rId2" Type="http://schemas.openxmlformats.org/officeDocument/2006/relationships/image" Target="../media/image7.wmf"/><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0.emf"/><Relationship Id="rId3" Type="http://schemas.openxmlformats.org/officeDocument/2006/relationships/oleObject" Target="../embeddings/oleObject10.bin"/><Relationship Id="rId2" Type="http://schemas.openxmlformats.org/officeDocument/2006/relationships/image" Target="../media/image9.emf"/><Relationship Id="rId1"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4.wmf"/><Relationship Id="rId7" Type="http://schemas.openxmlformats.org/officeDocument/2006/relationships/oleObject" Target="../embeddings/oleObject14.bin"/><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8" Type="http://schemas.openxmlformats.org/officeDocument/2006/relationships/vmlDrawing" Target="../drawings/vmlDrawing6.vml"/><Relationship Id="rId17" Type="http://schemas.openxmlformats.org/officeDocument/2006/relationships/slideLayout" Target="../slideLayouts/slideLayout2.xml"/><Relationship Id="rId16" Type="http://schemas.openxmlformats.org/officeDocument/2006/relationships/image" Target="../media/image18.wmf"/><Relationship Id="rId15" Type="http://schemas.openxmlformats.org/officeDocument/2006/relationships/oleObject" Target="../embeddings/oleObject18.bin"/><Relationship Id="rId14" Type="http://schemas.openxmlformats.org/officeDocument/2006/relationships/image" Target="../media/image17.wmf"/><Relationship Id="rId13" Type="http://schemas.openxmlformats.org/officeDocument/2006/relationships/oleObject" Target="../embeddings/oleObject17.bin"/><Relationship Id="rId12" Type="http://schemas.openxmlformats.org/officeDocument/2006/relationships/image" Target="../media/image16.wmf"/><Relationship Id="rId11" Type="http://schemas.openxmlformats.org/officeDocument/2006/relationships/oleObject" Target="../embeddings/oleObject16.bin"/><Relationship Id="rId10" Type="http://schemas.openxmlformats.org/officeDocument/2006/relationships/image" Target="../media/image15.wmf"/><Relationship Id="rId1"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22.bin"/><Relationship Id="rId4" Type="http://schemas.openxmlformats.org/officeDocument/2006/relationships/image" Target="../media/image22.emf"/><Relationship Id="rId3" Type="http://schemas.openxmlformats.org/officeDocument/2006/relationships/oleObject" Target="../embeddings/oleObject21.bin"/><Relationship Id="rId2" Type="http://schemas.openxmlformats.org/officeDocument/2006/relationships/image" Target="../media/image21.emf"/><Relationship Id="rId1"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image" Target="../media/image26.emf"/><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image" Target="../media/image25.emf"/><Relationship Id="rId3" Type="http://schemas.openxmlformats.org/officeDocument/2006/relationships/oleObject" Target="../embeddings/oleObject24.bin"/><Relationship Id="rId2" Type="http://schemas.openxmlformats.org/officeDocument/2006/relationships/image" Target="../media/image24.emf"/><Relationship Id="rId1" Type="http://schemas.openxmlformats.org/officeDocument/2006/relationships/oleObject" Target="../embeddings/oleObject23.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30.emf"/><Relationship Id="rId7" Type="http://schemas.openxmlformats.org/officeDocument/2006/relationships/oleObject" Target="../embeddings/oleObject30.bin"/><Relationship Id="rId6" Type="http://schemas.openxmlformats.org/officeDocument/2006/relationships/image" Target="../media/image29.emf"/><Relationship Id="rId5" Type="http://schemas.openxmlformats.org/officeDocument/2006/relationships/oleObject" Target="../embeddings/oleObject29.bin"/><Relationship Id="rId4" Type="http://schemas.openxmlformats.org/officeDocument/2006/relationships/image" Target="../media/image28.emf"/><Relationship Id="rId3" Type="http://schemas.openxmlformats.org/officeDocument/2006/relationships/oleObject" Target="../embeddings/oleObject28.bin"/><Relationship Id="rId25" Type="http://schemas.openxmlformats.org/officeDocument/2006/relationships/vmlDrawing" Target="../drawings/vmlDrawing10.vml"/><Relationship Id="rId24" Type="http://schemas.openxmlformats.org/officeDocument/2006/relationships/slideLayout" Target="../slideLayouts/slideLayout2.xml"/><Relationship Id="rId23" Type="http://schemas.openxmlformats.org/officeDocument/2006/relationships/image" Target="../media/image36.emf"/><Relationship Id="rId22" Type="http://schemas.openxmlformats.org/officeDocument/2006/relationships/oleObject" Target="../embeddings/oleObject38.bin"/><Relationship Id="rId21" Type="http://schemas.openxmlformats.org/officeDocument/2006/relationships/image" Target="../media/image35.emf"/><Relationship Id="rId20" Type="http://schemas.openxmlformats.org/officeDocument/2006/relationships/oleObject" Target="../embeddings/oleObject37.bin"/><Relationship Id="rId2" Type="http://schemas.openxmlformats.org/officeDocument/2006/relationships/image" Target="../media/image27.emf"/><Relationship Id="rId19" Type="http://schemas.openxmlformats.org/officeDocument/2006/relationships/image" Target="../media/image34.emf"/><Relationship Id="rId18" Type="http://schemas.openxmlformats.org/officeDocument/2006/relationships/oleObject" Target="../embeddings/oleObject36.bin"/><Relationship Id="rId17" Type="http://schemas.openxmlformats.org/officeDocument/2006/relationships/image" Target="../media/image33.emf"/><Relationship Id="rId16" Type="http://schemas.openxmlformats.org/officeDocument/2006/relationships/oleObject" Target="../embeddings/oleObject35.bin"/><Relationship Id="rId15" Type="http://schemas.openxmlformats.org/officeDocument/2006/relationships/image" Target="../media/image32.emf"/><Relationship Id="rId14" Type="http://schemas.openxmlformats.org/officeDocument/2006/relationships/oleObject" Target="../embeddings/oleObject34.bin"/><Relationship Id="rId13" Type="http://schemas.openxmlformats.org/officeDocument/2006/relationships/image" Target="../media/image9.emf"/><Relationship Id="rId12" Type="http://schemas.openxmlformats.org/officeDocument/2006/relationships/oleObject" Target="../embeddings/oleObject33.bin"/><Relationship Id="rId11" Type="http://schemas.openxmlformats.org/officeDocument/2006/relationships/image" Target="../media/image31.emf"/><Relationship Id="rId10" Type="http://schemas.openxmlformats.org/officeDocument/2006/relationships/oleObject" Target="../embeddings/oleObject32.bin"/><Relationship Id="rId1"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40.emf"/><Relationship Id="rId7" Type="http://schemas.openxmlformats.org/officeDocument/2006/relationships/oleObject" Target="../embeddings/oleObject42.bin"/><Relationship Id="rId6" Type="http://schemas.openxmlformats.org/officeDocument/2006/relationships/image" Target="../media/image39.emf"/><Relationship Id="rId5" Type="http://schemas.openxmlformats.org/officeDocument/2006/relationships/oleObject" Target="../embeddings/oleObject41.bin"/><Relationship Id="rId4" Type="http://schemas.openxmlformats.org/officeDocument/2006/relationships/image" Target="../media/image38.emf"/><Relationship Id="rId36" Type="http://schemas.openxmlformats.org/officeDocument/2006/relationships/vmlDrawing" Target="../drawings/vmlDrawing11.vml"/><Relationship Id="rId35" Type="http://schemas.openxmlformats.org/officeDocument/2006/relationships/slideLayout" Target="../slideLayouts/slideLayout2.xml"/><Relationship Id="rId34" Type="http://schemas.openxmlformats.org/officeDocument/2006/relationships/image" Target="../media/image53.emf"/><Relationship Id="rId33" Type="http://schemas.openxmlformats.org/officeDocument/2006/relationships/oleObject" Target="../embeddings/oleObject55.bin"/><Relationship Id="rId32" Type="http://schemas.openxmlformats.org/officeDocument/2006/relationships/image" Target="../media/image52.emf"/><Relationship Id="rId31" Type="http://schemas.openxmlformats.org/officeDocument/2006/relationships/oleObject" Target="../embeddings/oleObject54.bin"/><Relationship Id="rId30" Type="http://schemas.openxmlformats.org/officeDocument/2006/relationships/image" Target="../media/image51.emf"/><Relationship Id="rId3" Type="http://schemas.openxmlformats.org/officeDocument/2006/relationships/oleObject" Target="../embeddings/oleObject40.bin"/><Relationship Id="rId29" Type="http://schemas.openxmlformats.org/officeDocument/2006/relationships/oleObject" Target="../embeddings/oleObject53.bin"/><Relationship Id="rId28" Type="http://schemas.openxmlformats.org/officeDocument/2006/relationships/image" Target="../media/image50.emf"/><Relationship Id="rId27" Type="http://schemas.openxmlformats.org/officeDocument/2006/relationships/oleObject" Target="../embeddings/oleObject52.bin"/><Relationship Id="rId26" Type="http://schemas.openxmlformats.org/officeDocument/2006/relationships/image" Target="../media/image49.emf"/><Relationship Id="rId25" Type="http://schemas.openxmlformats.org/officeDocument/2006/relationships/oleObject" Target="../embeddings/oleObject51.bin"/><Relationship Id="rId24" Type="http://schemas.openxmlformats.org/officeDocument/2006/relationships/image" Target="../media/image48.emf"/><Relationship Id="rId23" Type="http://schemas.openxmlformats.org/officeDocument/2006/relationships/oleObject" Target="../embeddings/oleObject50.bin"/><Relationship Id="rId22" Type="http://schemas.openxmlformats.org/officeDocument/2006/relationships/image" Target="../media/image47.emf"/><Relationship Id="rId21" Type="http://schemas.openxmlformats.org/officeDocument/2006/relationships/oleObject" Target="../embeddings/oleObject49.bin"/><Relationship Id="rId20" Type="http://schemas.openxmlformats.org/officeDocument/2006/relationships/image" Target="../media/image46.emf"/><Relationship Id="rId2" Type="http://schemas.openxmlformats.org/officeDocument/2006/relationships/image" Target="../media/image37.emf"/><Relationship Id="rId19" Type="http://schemas.openxmlformats.org/officeDocument/2006/relationships/oleObject" Target="../embeddings/oleObject48.bin"/><Relationship Id="rId18" Type="http://schemas.openxmlformats.org/officeDocument/2006/relationships/image" Target="../media/image45.emf"/><Relationship Id="rId17" Type="http://schemas.openxmlformats.org/officeDocument/2006/relationships/oleObject" Target="../embeddings/oleObject47.bin"/><Relationship Id="rId16" Type="http://schemas.openxmlformats.org/officeDocument/2006/relationships/image" Target="../media/image44.emf"/><Relationship Id="rId15" Type="http://schemas.openxmlformats.org/officeDocument/2006/relationships/oleObject" Target="../embeddings/oleObject46.bin"/><Relationship Id="rId14" Type="http://schemas.openxmlformats.org/officeDocument/2006/relationships/image" Target="../media/image43.emf"/><Relationship Id="rId13" Type="http://schemas.openxmlformats.org/officeDocument/2006/relationships/oleObject" Target="../embeddings/oleObject45.bin"/><Relationship Id="rId12" Type="http://schemas.openxmlformats.org/officeDocument/2006/relationships/image" Target="../media/image42.emf"/><Relationship Id="rId11" Type="http://schemas.openxmlformats.org/officeDocument/2006/relationships/oleObject" Target="../embeddings/oleObject44.bin"/><Relationship Id="rId10" Type="http://schemas.openxmlformats.org/officeDocument/2006/relationships/image" Target="../media/image41.emf"/><Relationship Id="rId1" Type="http://schemas.openxmlformats.org/officeDocument/2006/relationships/oleObject" Target="../embeddings/oleObject39.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57.emf"/><Relationship Id="rId7" Type="http://schemas.openxmlformats.org/officeDocument/2006/relationships/oleObject" Target="../embeddings/oleObject59.bin"/><Relationship Id="rId6" Type="http://schemas.openxmlformats.org/officeDocument/2006/relationships/image" Target="../media/image56.emf"/><Relationship Id="rId5" Type="http://schemas.openxmlformats.org/officeDocument/2006/relationships/oleObject" Target="../embeddings/oleObject58.bin"/><Relationship Id="rId4" Type="http://schemas.openxmlformats.org/officeDocument/2006/relationships/image" Target="../media/image55.emf"/><Relationship Id="rId3" Type="http://schemas.openxmlformats.org/officeDocument/2006/relationships/oleObject" Target="../embeddings/oleObject57.bin"/><Relationship Id="rId27" Type="http://schemas.openxmlformats.org/officeDocument/2006/relationships/vmlDrawing" Target="../drawings/vmlDrawing12.vml"/><Relationship Id="rId26" Type="http://schemas.openxmlformats.org/officeDocument/2006/relationships/slideLayout" Target="../slideLayouts/slideLayout2.xml"/><Relationship Id="rId25" Type="http://schemas.openxmlformats.org/officeDocument/2006/relationships/oleObject" Target="../embeddings/oleObject68.bin"/><Relationship Id="rId24" Type="http://schemas.openxmlformats.org/officeDocument/2006/relationships/image" Target="../media/image65.emf"/><Relationship Id="rId23" Type="http://schemas.openxmlformats.org/officeDocument/2006/relationships/oleObject" Target="../embeddings/oleObject67.bin"/><Relationship Id="rId22" Type="http://schemas.openxmlformats.org/officeDocument/2006/relationships/image" Target="../media/image64.emf"/><Relationship Id="rId21" Type="http://schemas.openxmlformats.org/officeDocument/2006/relationships/oleObject" Target="../embeddings/oleObject66.bin"/><Relationship Id="rId20" Type="http://schemas.openxmlformats.org/officeDocument/2006/relationships/image" Target="../media/image63.emf"/><Relationship Id="rId2" Type="http://schemas.openxmlformats.org/officeDocument/2006/relationships/image" Target="../media/image54.emf"/><Relationship Id="rId19" Type="http://schemas.openxmlformats.org/officeDocument/2006/relationships/oleObject" Target="../embeddings/oleObject65.bin"/><Relationship Id="rId18" Type="http://schemas.openxmlformats.org/officeDocument/2006/relationships/image" Target="../media/image62.emf"/><Relationship Id="rId17" Type="http://schemas.openxmlformats.org/officeDocument/2006/relationships/oleObject" Target="../embeddings/oleObject64.bin"/><Relationship Id="rId16" Type="http://schemas.openxmlformats.org/officeDocument/2006/relationships/image" Target="../media/image61.emf"/><Relationship Id="rId15" Type="http://schemas.openxmlformats.org/officeDocument/2006/relationships/oleObject" Target="../embeddings/oleObject63.bin"/><Relationship Id="rId14" Type="http://schemas.openxmlformats.org/officeDocument/2006/relationships/image" Target="../media/image60.emf"/><Relationship Id="rId13" Type="http://schemas.openxmlformats.org/officeDocument/2006/relationships/oleObject" Target="../embeddings/oleObject62.bin"/><Relationship Id="rId12" Type="http://schemas.openxmlformats.org/officeDocument/2006/relationships/image" Target="../media/image59.emf"/><Relationship Id="rId11" Type="http://schemas.openxmlformats.org/officeDocument/2006/relationships/oleObject" Target="../embeddings/oleObject61.bin"/><Relationship Id="rId10" Type="http://schemas.openxmlformats.org/officeDocument/2006/relationships/image" Target="../media/image58.emf"/><Relationship Id="rId1" Type="http://schemas.openxmlformats.org/officeDocument/2006/relationships/oleObject" Target="../embeddings/oleObject5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oleObject" Target="../embeddings/oleObject71.bin"/><Relationship Id="rId4" Type="http://schemas.openxmlformats.org/officeDocument/2006/relationships/image" Target="../media/image67.emf"/><Relationship Id="rId3" Type="http://schemas.openxmlformats.org/officeDocument/2006/relationships/oleObject" Target="../embeddings/oleObject70.bin"/><Relationship Id="rId2" Type="http://schemas.openxmlformats.org/officeDocument/2006/relationships/image" Target="../media/image66.emf"/><Relationship Id="rId1" Type="http://schemas.openxmlformats.org/officeDocument/2006/relationships/oleObject" Target="../embeddings/oleObject69.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72.emf"/><Relationship Id="rId7" Type="http://schemas.openxmlformats.org/officeDocument/2006/relationships/oleObject" Target="../embeddings/oleObject75.bin"/><Relationship Id="rId6" Type="http://schemas.openxmlformats.org/officeDocument/2006/relationships/image" Target="../media/image71.emf"/><Relationship Id="rId5" Type="http://schemas.openxmlformats.org/officeDocument/2006/relationships/oleObject" Target="../embeddings/oleObject74.bin"/><Relationship Id="rId4" Type="http://schemas.openxmlformats.org/officeDocument/2006/relationships/image" Target="../media/image70.emf"/><Relationship Id="rId3" Type="http://schemas.openxmlformats.org/officeDocument/2006/relationships/oleObject" Target="../embeddings/oleObject73.bin"/><Relationship Id="rId2" Type="http://schemas.openxmlformats.org/officeDocument/2006/relationships/image" Target="../media/image69.emf"/><Relationship Id="rId18" Type="http://schemas.openxmlformats.org/officeDocument/2006/relationships/vmlDrawing" Target="../drawings/vmlDrawing14.vml"/><Relationship Id="rId17" Type="http://schemas.openxmlformats.org/officeDocument/2006/relationships/slideLayout" Target="../slideLayouts/slideLayout2.xml"/><Relationship Id="rId16" Type="http://schemas.openxmlformats.org/officeDocument/2006/relationships/image" Target="../media/image76.emf"/><Relationship Id="rId15" Type="http://schemas.openxmlformats.org/officeDocument/2006/relationships/oleObject" Target="../embeddings/oleObject79.bin"/><Relationship Id="rId14" Type="http://schemas.openxmlformats.org/officeDocument/2006/relationships/image" Target="../media/image75.emf"/><Relationship Id="rId13" Type="http://schemas.openxmlformats.org/officeDocument/2006/relationships/oleObject" Target="../embeddings/oleObject78.bin"/><Relationship Id="rId12" Type="http://schemas.openxmlformats.org/officeDocument/2006/relationships/image" Target="../media/image74.emf"/><Relationship Id="rId11" Type="http://schemas.openxmlformats.org/officeDocument/2006/relationships/oleObject" Target="../embeddings/oleObject77.bin"/><Relationship Id="rId10" Type="http://schemas.openxmlformats.org/officeDocument/2006/relationships/image" Target="../media/image73.emf"/><Relationship Id="rId1" Type="http://schemas.openxmlformats.org/officeDocument/2006/relationships/oleObject" Target="../embeddings/oleObject72.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80.emf"/><Relationship Id="rId7" Type="http://schemas.openxmlformats.org/officeDocument/2006/relationships/oleObject" Target="../embeddings/oleObject83.bin"/><Relationship Id="rId6" Type="http://schemas.openxmlformats.org/officeDocument/2006/relationships/image" Target="../media/image79.emf"/><Relationship Id="rId5" Type="http://schemas.openxmlformats.org/officeDocument/2006/relationships/oleObject" Target="../embeddings/oleObject82.bin"/><Relationship Id="rId4" Type="http://schemas.openxmlformats.org/officeDocument/2006/relationships/image" Target="../media/image78.emf"/><Relationship Id="rId37" Type="http://schemas.openxmlformats.org/officeDocument/2006/relationships/vmlDrawing" Target="../drawings/vmlDrawing15.vml"/><Relationship Id="rId36" Type="http://schemas.openxmlformats.org/officeDocument/2006/relationships/slideLayout" Target="../slideLayouts/slideLayout2.xml"/><Relationship Id="rId35" Type="http://schemas.openxmlformats.org/officeDocument/2006/relationships/oleObject" Target="../embeddings/oleObject97.bin"/><Relationship Id="rId34" Type="http://schemas.openxmlformats.org/officeDocument/2006/relationships/image" Target="../media/image93.emf"/><Relationship Id="rId33" Type="http://schemas.openxmlformats.org/officeDocument/2006/relationships/oleObject" Target="../embeddings/oleObject96.bin"/><Relationship Id="rId32" Type="http://schemas.openxmlformats.org/officeDocument/2006/relationships/image" Target="../media/image92.emf"/><Relationship Id="rId31" Type="http://schemas.openxmlformats.org/officeDocument/2006/relationships/oleObject" Target="../embeddings/oleObject95.bin"/><Relationship Id="rId30" Type="http://schemas.openxmlformats.org/officeDocument/2006/relationships/image" Target="../media/image91.emf"/><Relationship Id="rId3" Type="http://schemas.openxmlformats.org/officeDocument/2006/relationships/oleObject" Target="../embeddings/oleObject81.bin"/><Relationship Id="rId29" Type="http://schemas.openxmlformats.org/officeDocument/2006/relationships/oleObject" Target="../embeddings/oleObject94.bin"/><Relationship Id="rId28" Type="http://schemas.openxmlformats.org/officeDocument/2006/relationships/image" Target="../media/image90.emf"/><Relationship Id="rId27" Type="http://schemas.openxmlformats.org/officeDocument/2006/relationships/oleObject" Target="../embeddings/oleObject93.bin"/><Relationship Id="rId26" Type="http://schemas.openxmlformats.org/officeDocument/2006/relationships/image" Target="../media/image89.emf"/><Relationship Id="rId25" Type="http://schemas.openxmlformats.org/officeDocument/2006/relationships/oleObject" Target="../embeddings/oleObject92.bin"/><Relationship Id="rId24" Type="http://schemas.openxmlformats.org/officeDocument/2006/relationships/image" Target="../media/image88.emf"/><Relationship Id="rId23" Type="http://schemas.openxmlformats.org/officeDocument/2006/relationships/oleObject" Target="../embeddings/oleObject91.bin"/><Relationship Id="rId22" Type="http://schemas.openxmlformats.org/officeDocument/2006/relationships/image" Target="../media/image87.emf"/><Relationship Id="rId21" Type="http://schemas.openxmlformats.org/officeDocument/2006/relationships/oleObject" Target="../embeddings/oleObject90.bin"/><Relationship Id="rId20" Type="http://schemas.openxmlformats.org/officeDocument/2006/relationships/image" Target="../media/image86.emf"/><Relationship Id="rId2" Type="http://schemas.openxmlformats.org/officeDocument/2006/relationships/image" Target="../media/image77.emf"/><Relationship Id="rId19" Type="http://schemas.openxmlformats.org/officeDocument/2006/relationships/oleObject" Target="../embeddings/oleObject89.bin"/><Relationship Id="rId18" Type="http://schemas.openxmlformats.org/officeDocument/2006/relationships/image" Target="../media/image85.emf"/><Relationship Id="rId17" Type="http://schemas.openxmlformats.org/officeDocument/2006/relationships/oleObject" Target="../embeddings/oleObject88.bin"/><Relationship Id="rId16" Type="http://schemas.openxmlformats.org/officeDocument/2006/relationships/image" Target="../media/image84.emf"/><Relationship Id="rId15" Type="http://schemas.openxmlformats.org/officeDocument/2006/relationships/oleObject" Target="../embeddings/oleObject87.bin"/><Relationship Id="rId14" Type="http://schemas.openxmlformats.org/officeDocument/2006/relationships/image" Target="../media/image83.emf"/><Relationship Id="rId13" Type="http://schemas.openxmlformats.org/officeDocument/2006/relationships/oleObject" Target="../embeddings/oleObject86.bin"/><Relationship Id="rId12" Type="http://schemas.openxmlformats.org/officeDocument/2006/relationships/image" Target="../media/image82.emf"/><Relationship Id="rId11" Type="http://schemas.openxmlformats.org/officeDocument/2006/relationships/oleObject" Target="../embeddings/oleObject85.bin"/><Relationship Id="rId10" Type="http://schemas.openxmlformats.org/officeDocument/2006/relationships/image" Target="../media/image81.emf"/><Relationship Id="rId1" Type="http://schemas.openxmlformats.org/officeDocument/2006/relationships/oleObject" Target="../embeddings/oleObject80.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97.emf"/><Relationship Id="rId7" Type="http://schemas.openxmlformats.org/officeDocument/2006/relationships/oleObject" Target="../embeddings/oleObject101.bin"/><Relationship Id="rId6" Type="http://schemas.openxmlformats.org/officeDocument/2006/relationships/image" Target="../media/image96.emf"/><Relationship Id="rId56" Type="http://schemas.openxmlformats.org/officeDocument/2006/relationships/vmlDrawing" Target="../drawings/vmlDrawing16.vml"/><Relationship Id="rId55" Type="http://schemas.openxmlformats.org/officeDocument/2006/relationships/slideLayout" Target="../slideLayouts/slideLayout2.xml"/><Relationship Id="rId54" Type="http://schemas.openxmlformats.org/officeDocument/2006/relationships/image" Target="../media/image120.emf"/><Relationship Id="rId53" Type="http://schemas.openxmlformats.org/officeDocument/2006/relationships/oleObject" Target="../embeddings/oleObject124.bin"/><Relationship Id="rId52" Type="http://schemas.openxmlformats.org/officeDocument/2006/relationships/image" Target="../media/image119.emf"/><Relationship Id="rId51" Type="http://schemas.openxmlformats.org/officeDocument/2006/relationships/oleObject" Target="../embeddings/oleObject123.bin"/><Relationship Id="rId50" Type="http://schemas.openxmlformats.org/officeDocument/2006/relationships/image" Target="../media/image118.emf"/><Relationship Id="rId5" Type="http://schemas.openxmlformats.org/officeDocument/2006/relationships/oleObject" Target="../embeddings/oleObject100.bin"/><Relationship Id="rId49" Type="http://schemas.openxmlformats.org/officeDocument/2006/relationships/oleObject" Target="../embeddings/oleObject122.bin"/><Relationship Id="rId48" Type="http://schemas.openxmlformats.org/officeDocument/2006/relationships/image" Target="../media/image117.emf"/><Relationship Id="rId47" Type="http://schemas.openxmlformats.org/officeDocument/2006/relationships/oleObject" Target="../embeddings/oleObject121.bin"/><Relationship Id="rId46" Type="http://schemas.openxmlformats.org/officeDocument/2006/relationships/image" Target="../media/image116.emf"/><Relationship Id="rId45" Type="http://schemas.openxmlformats.org/officeDocument/2006/relationships/oleObject" Target="../embeddings/oleObject120.bin"/><Relationship Id="rId44" Type="http://schemas.openxmlformats.org/officeDocument/2006/relationships/image" Target="../media/image115.emf"/><Relationship Id="rId43" Type="http://schemas.openxmlformats.org/officeDocument/2006/relationships/oleObject" Target="../embeddings/oleObject119.bin"/><Relationship Id="rId42" Type="http://schemas.openxmlformats.org/officeDocument/2006/relationships/image" Target="../media/image114.emf"/><Relationship Id="rId41" Type="http://schemas.openxmlformats.org/officeDocument/2006/relationships/oleObject" Target="../embeddings/oleObject118.bin"/><Relationship Id="rId40" Type="http://schemas.openxmlformats.org/officeDocument/2006/relationships/image" Target="../media/image113.emf"/><Relationship Id="rId4" Type="http://schemas.openxmlformats.org/officeDocument/2006/relationships/image" Target="../media/image95.emf"/><Relationship Id="rId39" Type="http://schemas.openxmlformats.org/officeDocument/2006/relationships/oleObject" Target="../embeddings/oleObject117.bin"/><Relationship Id="rId38" Type="http://schemas.openxmlformats.org/officeDocument/2006/relationships/image" Target="../media/image112.emf"/><Relationship Id="rId37" Type="http://schemas.openxmlformats.org/officeDocument/2006/relationships/oleObject" Target="../embeddings/oleObject116.bin"/><Relationship Id="rId36" Type="http://schemas.openxmlformats.org/officeDocument/2006/relationships/image" Target="../media/image111.emf"/><Relationship Id="rId35" Type="http://schemas.openxmlformats.org/officeDocument/2006/relationships/oleObject" Target="../embeddings/oleObject115.bin"/><Relationship Id="rId34" Type="http://schemas.openxmlformats.org/officeDocument/2006/relationships/image" Target="../media/image110.emf"/><Relationship Id="rId33" Type="http://schemas.openxmlformats.org/officeDocument/2006/relationships/oleObject" Target="../embeddings/oleObject114.bin"/><Relationship Id="rId32" Type="http://schemas.openxmlformats.org/officeDocument/2006/relationships/image" Target="../media/image109.emf"/><Relationship Id="rId31" Type="http://schemas.openxmlformats.org/officeDocument/2006/relationships/oleObject" Target="../embeddings/oleObject113.bin"/><Relationship Id="rId30" Type="http://schemas.openxmlformats.org/officeDocument/2006/relationships/image" Target="../media/image108.emf"/><Relationship Id="rId3" Type="http://schemas.openxmlformats.org/officeDocument/2006/relationships/oleObject" Target="../embeddings/oleObject99.bin"/><Relationship Id="rId29" Type="http://schemas.openxmlformats.org/officeDocument/2006/relationships/oleObject" Target="../embeddings/oleObject112.bin"/><Relationship Id="rId28" Type="http://schemas.openxmlformats.org/officeDocument/2006/relationships/image" Target="../media/image107.emf"/><Relationship Id="rId27" Type="http://schemas.openxmlformats.org/officeDocument/2006/relationships/oleObject" Target="../embeddings/oleObject111.bin"/><Relationship Id="rId26" Type="http://schemas.openxmlformats.org/officeDocument/2006/relationships/image" Target="../media/image106.emf"/><Relationship Id="rId25" Type="http://schemas.openxmlformats.org/officeDocument/2006/relationships/oleObject" Target="../embeddings/oleObject110.bin"/><Relationship Id="rId24" Type="http://schemas.openxmlformats.org/officeDocument/2006/relationships/image" Target="../media/image105.emf"/><Relationship Id="rId23" Type="http://schemas.openxmlformats.org/officeDocument/2006/relationships/oleObject" Target="../embeddings/oleObject109.bin"/><Relationship Id="rId22" Type="http://schemas.openxmlformats.org/officeDocument/2006/relationships/image" Target="../media/image104.emf"/><Relationship Id="rId21" Type="http://schemas.openxmlformats.org/officeDocument/2006/relationships/oleObject" Target="../embeddings/oleObject108.bin"/><Relationship Id="rId20" Type="http://schemas.openxmlformats.org/officeDocument/2006/relationships/image" Target="../media/image103.emf"/><Relationship Id="rId2" Type="http://schemas.openxmlformats.org/officeDocument/2006/relationships/image" Target="../media/image94.emf"/><Relationship Id="rId19" Type="http://schemas.openxmlformats.org/officeDocument/2006/relationships/oleObject" Target="../embeddings/oleObject107.bin"/><Relationship Id="rId18" Type="http://schemas.openxmlformats.org/officeDocument/2006/relationships/image" Target="../media/image102.emf"/><Relationship Id="rId17" Type="http://schemas.openxmlformats.org/officeDocument/2006/relationships/oleObject" Target="../embeddings/oleObject106.bin"/><Relationship Id="rId16" Type="http://schemas.openxmlformats.org/officeDocument/2006/relationships/image" Target="../media/image101.emf"/><Relationship Id="rId15" Type="http://schemas.openxmlformats.org/officeDocument/2006/relationships/oleObject" Target="../embeddings/oleObject105.bin"/><Relationship Id="rId14" Type="http://schemas.openxmlformats.org/officeDocument/2006/relationships/image" Target="../media/image100.emf"/><Relationship Id="rId13" Type="http://schemas.openxmlformats.org/officeDocument/2006/relationships/oleObject" Target="../embeddings/oleObject104.bin"/><Relationship Id="rId12" Type="http://schemas.openxmlformats.org/officeDocument/2006/relationships/image" Target="../media/image99.emf"/><Relationship Id="rId11" Type="http://schemas.openxmlformats.org/officeDocument/2006/relationships/oleObject" Target="../embeddings/oleObject103.bin"/><Relationship Id="rId10" Type="http://schemas.openxmlformats.org/officeDocument/2006/relationships/image" Target="../media/image98.emf"/><Relationship Id="rId1" Type="http://schemas.openxmlformats.org/officeDocument/2006/relationships/oleObject" Target="../embeddings/oleObject98.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29.bin"/><Relationship Id="rId8" Type="http://schemas.openxmlformats.org/officeDocument/2006/relationships/image" Target="../media/image124.wmf"/><Relationship Id="rId7" Type="http://schemas.openxmlformats.org/officeDocument/2006/relationships/oleObject" Target="../embeddings/oleObject128.bin"/><Relationship Id="rId6" Type="http://schemas.openxmlformats.org/officeDocument/2006/relationships/image" Target="../media/image123.wmf"/><Relationship Id="rId5" Type="http://schemas.openxmlformats.org/officeDocument/2006/relationships/oleObject" Target="../embeddings/oleObject127.bin"/><Relationship Id="rId4" Type="http://schemas.openxmlformats.org/officeDocument/2006/relationships/image" Target="../media/image122.wmf"/><Relationship Id="rId3" Type="http://schemas.openxmlformats.org/officeDocument/2006/relationships/oleObject" Target="../embeddings/oleObject126.bin"/><Relationship Id="rId2" Type="http://schemas.openxmlformats.org/officeDocument/2006/relationships/image" Target="../media/image121.wmf"/><Relationship Id="rId14" Type="http://schemas.openxmlformats.org/officeDocument/2006/relationships/vmlDrawing" Target="../drawings/vmlDrawing17.vml"/><Relationship Id="rId13" Type="http://schemas.openxmlformats.org/officeDocument/2006/relationships/slideLayout" Target="../slideLayouts/slideLayout2.xml"/><Relationship Id="rId12" Type="http://schemas.openxmlformats.org/officeDocument/2006/relationships/image" Target="../media/image126.wmf"/><Relationship Id="rId11" Type="http://schemas.openxmlformats.org/officeDocument/2006/relationships/oleObject" Target="../embeddings/oleObject130.bin"/><Relationship Id="rId10" Type="http://schemas.openxmlformats.org/officeDocument/2006/relationships/image" Target="../media/image125.wmf"/><Relationship Id="rId1" Type="http://schemas.openxmlformats.org/officeDocument/2006/relationships/oleObject" Target="../embeddings/oleObject125.bin"/></Relationships>
</file>

<file path=ppt/slides/_rels/slide49.xml.rels><?xml version="1.0" encoding="UTF-8" standalone="yes"?>
<Relationships xmlns="http://schemas.openxmlformats.org/package/2006/relationships"><Relationship Id="rId7" Type="http://schemas.openxmlformats.org/officeDocument/2006/relationships/vmlDrawing" Target="../drawings/vmlDrawing18.vml"/><Relationship Id="rId6" Type="http://schemas.openxmlformats.org/officeDocument/2006/relationships/slideLayout" Target="../slideLayouts/slideLayout2.xml"/><Relationship Id="rId5" Type="http://schemas.openxmlformats.org/officeDocument/2006/relationships/oleObject" Target="../embeddings/oleObject133.bin"/><Relationship Id="rId4" Type="http://schemas.openxmlformats.org/officeDocument/2006/relationships/image" Target="../media/image126.wmf"/><Relationship Id="rId3" Type="http://schemas.openxmlformats.org/officeDocument/2006/relationships/oleObject" Target="../embeddings/oleObject132.bin"/><Relationship Id="rId2" Type="http://schemas.openxmlformats.org/officeDocument/2006/relationships/image" Target="../media/image125.wmf"/><Relationship Id="rId1" Type="http://schemas.openxmlformats.org/officeDocument/2006/relationships/oleObject" Target="../embeddings/oleObject13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9" Type="http://schemas.openxmlformats.org/officeDocument/2006/relationships/image" Target="../media/image130.wmf"/><Relationship Id="rId8" Type="http://schemas.openxmlformats.org/officeDocument/2006/relationships/oleObject" Target="../embeddings/oleObject138.bin"/><Relationship Id="rId7" Type="http://schemas.openxmlformats.org/officeDocument/2006/relationships/image" Target="../media/image129.wmf"/><Relationship Id="rId6" Type="http://schemas.openxmlformats.org/officeDocument/2006/relationships/oleObject" Target="../embeddings/oleObject137.bin"/><Relationship Id="rId5" Type="http://schemas.openxmlformats.org/officeDocument/2006/relationships/oleObject" Target="../embeddings/oleObject136.bin"/><Relationship Id="rId4" Type="http://schemas.openxmlformats.org/officeDocument/2006/relationships/image" Target="../media/image128.wmf"/><Relationship Id="rId3" Type="http://schemas.openxmlformats.org/officeDocument/2006/relationships/oleObject" Target="../embeddings/oleObject135.bin"/><Relationship Id="rId2" Type="http://schemas.openxmlformats.org/officeDocument/2006/relationships/image" Target="../media/image127.wmf"/><Relationship Id="rId15" Type="http://schemas.openxmlformats.org/officeDocument/2006/relationships/vmlDrawing" Target="../drawings/vmlDrawing19.vml"/><Relationship Id="rId14" Type="http://schemas.openxmlformats.org/officeDocument/2006/relationships/slideLayout" Target="../slideLayouts/slideLayout2.xml"/><Relationship Id="rId13" Type="http://schemas.openxmlformats.org/officeDocument/2006/relationships/image" Target="../media/image132.wmf"/><Relationship Id="rId12" Type="http://schemas.openxmlformats.org/officeDocument/2006/relationships/oleObject" Target="../embeddings/oleObject140.bin"/><Relationship Id="rId11" Type="http://schemas.openxmlformats.org/officeDocument/2006/relationships/image" Target="../media/image131.wmf"/><Relationship Id="rId10" Type="http://schemas.openxmlformats.org/officeDocument/2006/relationships/oleObject" Target="../embeddings/oleObject139.bin"/><Relationship Id="rId1" Type="http://schemas.openxmlformats.org/officeDocument/2006/relationships/oleObject" Target="../embeddings/oleObject134.bin"/></Relationships>
</file>

<file path=ppt/slides/_rels/slide51.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133.emf"/><Relationship Id="rId5" Type="http://schemas.openxmlformats.org/officeDocument/2006/relationships/oleObject" Target="../embeddings/oleObject143.bin"/><Relationship Id="rId4" Type="http://schemas.openxmlformats.org/officeDocument/2006/relationships/image" Target="../media/image23.emf"/><Relationship Id="rId3" Type="http://schemas.openxmlformats.org/officeDocument/2006/relationships/oleObject" Target="../embeddings/oleObject142.bin"/><Relationship Id="rId2" Type="http://schemas.openxmlformats.org/officeDocument/2006/relationships/image" Target="../media/image22.emf"/><Relationship Id="rId1" Type="http://schemas.openxmlformats.org/officeDocument/2006/relationships/oleObject" Target="../embeddings/oleObject14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134.emf"/><Relationship Id="rId1" Type="http://schemas.openxmlformats.org/officeDocument/2006/relationships/oleObject" Target="../embeddings/oleObject144.bin"/></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68" name="Rectangle 36"/>
          <p:cNvSpPr>
            <a:spLocks noGrp="1" noChangeArrowheads="1"/>
          </p:cNvSpPr>
          <p:nvPr>
            <p:ph type="title"/>
          </p:nvPr>
        </p:nvSpPr>
        <p:spPr>
          <a:xfrm>
            <a:off x="457200" y="277813"/>
            <a:ext cx="8229600" cy="774700"/>
          </a:xfrm>
        </p:spPr>
        <p:txBody>
          <a:bodyPr/>
          <a:lstStyle/>
          <a:p>
            <a:pPr algn="ctr"/>
            <a:r>
              <a:rPr lang="zh-CN" altLang="en-US" sz="4000" dirty="0" smtClean="0"/>
              <a:t>第八章 计算复杂性与</a:t>
            </a:r>
            <a:r>
              <a:rPr lang="en-US" altLang="zh-CN" sz="4000" dirty="0" smtClean="0"/>
              <a:t>NP</a:t>
            </a:r>
            <a:r>
              <a:rPr lang="zh-CN" altLang="en-US" sz="4000" dirty="0" smtClean="0"/>
              <a:t>完全问题</a:t>
            </a:r>
            <a:endParaRPr lang="zh-CN" altLang="en-US" sz="4000" dirty="0"/>
          </a:p>
        </p:txBody>
      </p:sp>
      <p:sp>
        <p:nvSpPr>
          <p:cNvPr id="248869" name="Rectangle 37"/>
          <p:cNvSpPr>
            <a:spLocks noGrp="1" noChangeArrowheads="1"/>
          </p:cNvSpPr>
          <p:nvPr>
            <p:ph type="body" idx="1"/>
          </p:nvPr>
        </p:nvSpPr>
        <p:spPr>
          <a:xfrm>
            <a:off x="457200" y="1700213"/>
            <a:ext cx="8229600" cy="4681537"/>
          </a:xfrm>
        </p:spPr>
        <p:txBody>
          <a:bodyPr/>
          <a:lstStyle/>
          <a:p>
            <a:r>
              <a:rPr lang="en-US" altLang="zh-CN" sz="2800" dirty="0" smtClean="0"/>
              <a:t>8.1 </a:t>
            </a:r>
            <a:r>
              <a:rPr lang="zh-CN" altLang="en-US" sz="2800" dirty="0" smtClean="0"/>
              <a:t>问题的计算复杂性 </a:t>
            </a:r>
            <a:endParaRPr lang="en-US" altLang="zh-CN" sz="2800" dirty="0" smtClean="0"/>
          </a:p>
          <a:p>
            <a:pPr lvl="1"/>
            <a:r>
              <a:rPr lang="zh-CN" altLang="en-US" sz="2400" dirty="0" smtClean="0"/>
              <a:t>基本概念</a:t>
            </a:r>
            <a:endParaRPr lang="en-US" altLang="zh-CN" sz="2400" dirty="0" smtClean="0"/>
          </a:p>
          <a:p>
            <a:pPr lvl="2"/>
            <a:r>
              <a:rPr lang="zh-CN" altLang="en-US" sz="2000" dirty="0" smtClean="0"/>
              <a:t>对于给定的问题，可以采用多种技术来设计算法。如排序问题，冒泡排序，</a:t>
            </a:r>
            <a:r>
              <a:rPr lang="en-US" altLang="zh-CN" sz="2000" dirty="0" smtClean="0"/>
              <a:t>O(n</a:t>
            </a:r>
            <a:r>
              <a:rPr lang="en-US" altLang="zh-CN" sz="2000" baseline="30000" dirty="0" smtClean="0"/>
              <a:t>2</a:t>
            </a:r>
            <a:r>
              <a:rPr lang="en-US" altLang="zh-CN" sz="2000" dirty="0" smtClean="0"/>
              <a:t>)</a:t>
            </a:r>
            <a:r>
              <a:rPr lang="zh-CN" altLang="en-US" sz="2000" dirty="0"/>
              <a:t>；</a:t>
            </a:r>
            <a:r>
              <a:rPr lang="zh-CN" altLang="en-US" sz="2000" dirty="0" smtClean="0"/>
              <a:t>快速排序，最坏</a:t>
            </a:r>
            <a:r>
              <a:rPr lang="en-US" altLang="zh-CN" sz="2000" dirty="0" smtClean="0"/>
              <a:t>O(n</a:t>
            </a:r>
            <a:r>
              <a:rPr lang="en-US" altLang="zh-CN" sz="2000" baseline="30000" dirty="0" smtClean="0"/>
              <a:t>2</a:t>
            </a:r>
            <a:r>
              <a:rPr lang="en-US" altLang="zh-CN" sz="2000" dirty="0" smtClean="0"/>
              <a:t>)</a:t>
            </a:r>
            <a:r>
              <a:rPr lang="zh-CN" altLang="en-US" sz="2000" dirty="0" smtClean="0"/>
              <a:t>，平均</a:t>
            </a:r>
            <a:r>
              <a:rPr lang="en-US" altLang="zh-CN" sz="2000" dirty="0" smtClean="0"/>
              <a:t>O(</a:t>
            </a:r>
            <a:r>
              <a:rPr lang="en-US" altLang="zh-CN" sz="2000" dirty="0" err="1" smtClean="0"/>
              <a:t>nlogn</a:t>
            </a:r>
            <a:r>
              <a:rPr lang="en-US" altLang="zh-CN" sz="2000" dirty="0" smtClean="0"/>
              <a:t>)</a:t>
            </a:r>
            <a:r>
              <a:rPr lang="zh-CN" altLang="en-US" sz="2000" dirty="0" smtClean="0"/>
              <a:t>；归并排序，</a:t>
            </a:r>
            <a:r>
              <a:rPr lang="en-US" altLang="zh-CN" sz="2000" dirty="0" smtClean="0"/>
              <a:t>O(</a:t>
            </a:r>
            <a:r>
              <a:rPr lang="en-US" altLang="zh-CN" sz="2000" dirty="0" err="1" smtClean="0"/>
              <a:t>nlogn</a:t>
            </a:r>
            <a:r>
              <a:rPr lang="en-US" altLang="zh-CN" sz="2000" dirty="0" smtClean="0"/>
              <a:t>)</a:t>
            </a:r>
            <a:r>
              <a:rPr lang="zh-CN" altLang="en-US" sz="2000" dirty="0" smtClean="0"/>
              <a:t>，归并排序比较好。问：是否有比归并排序更好的算法</a:t>
            </a:r>
            <a:r>
              <a:rPr lang="zh-CN" altLang="en-US" sz="2000" dirty="0"/>
              <a:t>？</a:t>
            </a:r>
            <a:r>
              <a:rPr lang="zh-CN" altLang="en-US" sz="2000" dirty="0" smtClean="0"/>
              <a:t>在排序问题的所有算法中</a:t>
            </a:r>
            <a:r>
              <a:rPr lang="en-US" altLang="zh-CN" sz="2000" dirty="0" smtClean="0"/>
              <a:t>(</a:t>
            </a:r>
            <a:r>
              <a:rPr lang="zh-CN" altLang="en-US" sz="2000" dirty="0" smtClean="0"/>
              <a:t>已知和未知的</a:t>
            </a:r>
            <a:r>
              <a:rPr lang="en-US" altLang="zh-CN" sz="2000" dirty="0" smtClean="0"/>
              <a:t>)</a:t>
            </a:r>
            <a:r>
              <a:rPr lang="zh-CN" altLang="en-US" sz="2000" dirty="0" smtClean="0"/>
              <a:t>最好的时间复杂度是什么？</a:t>
            </a:r>
            <a:endParaRPr lang="en-US" altLang="zh-CN" sz="2000" dirty="0" smtClean="0"/>
          </a:p>
          <a:p>
            <a:pPr lvl="2"/>
            <a:r>
              <a:rPr lang="zh-CN" altLang="en-US" sz="2000" dirty="0" smtClean="0"/>
              <a:t>问题的计算复杂度：求解问题需要的最少工作量。它与已经找到的具体算法无关，与问题本身的内在性质有关。</a:t>
            </a:r>
            <a:endParaRPr lang="en-US" altLang="zh-CN" sz="2000" dirty="0" smtClean="0"/>
          </a:p>
          <a:p>
            <a:pPr lvl="2"/>
            <a:r>
              <a:rPr lang="zh-CN" altLang="en-US" sz="2000" dirty="0" smtClean="0"/>
              <a:t>最优的算法是指求解该问题的效率最高的算法，该算法的时间复杂度与问题的计算复杂度相等或同阶。确认问题的计算复杂度与求解该问题的最优算法、确定问题的可计算性或可计算规模有个密切的关系。</a:t>
            </a: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问题与算法的描述</a:t>
            </a:r>
            <a:endParaRPr lang="zh-CN" altLang="en-US" dirty="0"/>
          </a:p>
        </p:txBody>
      </p:sp>
      <p:sp>
        <p:nvSpPr>
          <p:cNvPr id="3" name="内容占位符 2"/>
          <p:cNvSpPr>
            <a:spLocks noGrp="1"/>
          </p:cNvSpPr>
          <p:nvPr>
            <p:ph idx="1"/>
          </p:nvPr>
        </p:nvSpPr>
        <p:spPr>
          <a:xfrm>
            <a:off x="214282" y="1142984"/>
            <a:ext cx="8472518" cy="5000660"/>
          </a:xfrm>
        </p:spPr>
        <p:txBody>
          <a:bodyPr/>
          <a:lstStyle/>
          <a:p>
            <a:pPr lvl="1"/>
            <a:r>
              <a:rPr lang="zh-CN" altLang="en-US" sz="2400" dirty="0" smtClean="0"/>
              <a:t>搜索、组合优化问题转化为判定问题例</a:t>
            </a:r>
            <a:endParaRPr lang="en-US" altLang="zh-CN" sz="2400" dirty="0" smtClean="0"/>
          </a:p>
          <a:p>
            <a:pPr lvl="2"/>
            <a:r>
              <a:rPr lang="zh-CN" altLang="en-US" sz="2000" dirty="0" smtClean="0"/>
              <a:t>哈密顿回路</a:t>
            </a:r>
            <a:r>
              <a:rPr lang="en-US" altLang="zh-CN" sz="2000" dirty="0" smtClean="0"/>
              <a:t>(HC)</a:t>
            </a:r>
            <a:r>
              <a:rPr lang="zh-CN" altLang="en-US" sz="2000" dirty="0" smtClean="0"/>
              <a:t>：任给无向图</a:t>
            </a:r>
            <a:r>
              <a:rPr lang="en-US" altLang="zh-CN" sz="2000" dirty="0" smtClean="0"/>
              <a:t>G</a:t>
            </a:r>
            <a:r>
              <a:rPr lang="zh-CN" altLang="en-US" sz="2000" dirty="0" smtClean="0"/>
              <a:t>，问</a:t>
            </a:r>
            <a:r>
              <a:rPr lang="en-US" altLang="zh-CN" sz="2000" dirty="0" smtClean="0"/>
              <a:t>G</a:t>
            </a:r>
            <a:r>
              <a:rPr lang="zh-CN" altLang="en-US" sz="2000" dirty="0" smtClean="0"/>
              <a:t>是哈密顿图吗？这是一个判定问题：</a:t>
            </a:r>
            <a:r>
              <a:rPr lang="en-US" altLang="zh-CN" sz="2000" dirty="0" smtClean="0"/>
              <a:t>D</a:t>
            </a:r>
            <a:r>
              <a:rPr lang="en-US" altLang="zh-CN" sz="2000" baseline="-25000" dirty="0" smtClean="0"/>
              <a:t>HC</a:t>
            </a:r>
            <a:r>
              <a:rPr lang="zh-CN" altLang="en-US" sz="2000" dirty="0" smtClean="0"/>
              <a:t>由所有无向图组成，</a:t>
            </a:r>
            <a:r>
              <a:rPr lang="en-US" altLang="zh-CN" sz="2000" dirty="0" smtClean="0"/>
              <a:t>Y</a:t>
            </a:r>
            <a:r>
              <a:rPr lang="en-US" altLang="zh-CN" sz="2000" baseline="-25000" dirty="0" smtClean="0"/>
              <a:t>HC</a:t>
            </a:r>
            <a:r>
              <a:rPr lang="zh-CN" altLang="en-US" sz="2000" dirty="0" smtClean="0"/>
              <a:t>包括所有哈密顿图。这里仅问是否存在一条哈密顿回路，并不要求给出回路。</a:t>
            </a:r>
            <a:endParaRPr lang="en-US" altLang="zh-CN" sz="2000" dirty="0" smtClean="0"/>
          </a:p>
          <a:p>
            <a:pPr lvl="2"/>
            <a:r>
              <a:rPr lang="zh-CN" altLang="en-US" sz="2000" dirty="0" smtClean="0"/>
              <a:t>实际中，</a:t>
            </a:r>
            <a:r>
              <a:rPr lang="en-US" altLang="zh-CN" sz="2000" dirty="0" smtClean="0"/>
              <a:t>HC</a:t>
            </a:r>
            <a:r>
              <a:rPr lang="zh-CN" altLang="en-US" sz="2000" dirty="0" smtClean="0"/>
              <a:t>对应的搜索问题：寻找一条哈密顿回路，当</a:t>
            </a:r>
            <a:r>
              <a:rPr lang="en-US" altLang="zh-CN" sz="2000" dirty="0" smtClean="0"/>
              <a:t>G</a:t>
            </a:r>
            <a:r>
              <a:rPr lang="zh-CN" altLang="en-US" sz="2000" dirty="0" smtClean="0"/>
              <a:t>是哈密顿图时，输出一条哈密顿回路，否则输出</a:t>
            </a:r>
            <a:r>
              <a:rPr lang="en-US" altLang="zh-CN" sz="2000" dirty="0" smtClean="0"/>
              <a:t>”NO”</a:t>
            </a:r>
            <a:r>
              <a:rPr lang="zh-CN" altLang="en-US" sz="2000" dirty="0" smtClean="0"/>
              <a:t>。</a:t>
            </a:r>
            <a:endParaRPr lang="en-US" altLang="zh-CN" sz="2000" dirty="0" smtClean="0"/>
          </a:p>
          <a:p>
            <a:pPr lvl="2"/>
            <a:r>
              <a:rPr lang="zh-CN" altLang="en-US" sz="2000" dirty="0" smtClean="0"/>
              <a:t>如果</a:t>
            </a:r>
            <a:r>
              <a:rPr lang="en-US" altLang="zh-CN" sz="2000" dirty="0" smtClean="0"/>
              <a:t>HC</a:t>
            </a:r>
            <a:r>
              <a:rPr lang="zh-CN" altLang="en-US" sz="2000" dirty="0" smtClean="0"/>
              <a:t>搜索问题有多项式时间算法</a:t>
            </a:r>
            <a:r>
              <a:rPr lang="en-US" altLang="zh-CN" sz="2000" dirty="0" smtClean="0"/>
              <a:t>A</a:t>
            </a:r>
            <a:r>
              <a:rPr lang="zh-CN" altLang="en-US" sz="2000" dirty="0" smtClean="0"/>
              <a:t>，可构造判定问题算法</a:t>
            </a:r>
            <a:r>
              <a:rPr lang="en-US" altLang="zh-CN" sz="2000" dirty="0" smtClean="0"/>
              <a:t>B</a:t>
            </a:r>
            <a:r>
              <a:rPr lang="zh-CN" altLang="en-US" sz="2000" dirty="0" smtClean="0"/>
              <a:t>：如果</a:t>
            </a:r>
            <a:r>
              <a:rPr lang="en-US" altLang="zh-CN" sz="2000" dirty="0" smtClean="0"/>
              <a:t>A</a:t>
            </a:r>
            <a:r>
              <a:rPr lang="zh-CN" altLang="en-US" sz="2000" dirty="0" smtClean="0"/>
              <a:t>输出一条哈密顿图，则</a:t>
            </a:r>
            <a:r>
              <a:rPr lang="en-US" altLang="zh-CN" sz="2000" dirty="0" smtClean="0"/>
              <a:t>B</a:t>
            </a:r>
            <a:r>
              <a:rPr lang="zh-CN" altLang="en-US" sz="2000" dirty="0" smtClean="0"/>
              <a:t>回答“是”，如果</a:t>
            </a:r>
            <a:r>
              <a:rPr lang="en-US" altLang="zh-CN" sz="2000" dirty="0" smtClean="0"/>
              <a:t>A</a:t>
            </a:r>
            <a:r>
              <a:rPr lang="zh-CN" altLang="en-US" sz="2000" dirty="0" smtClean="0"/>
              <a:t>输出</a:t>
            </a:r>
            <a:r>
              <a:rPr lang="en-US" altLang="zh-CN" sz="2000" dirty="0" smtClean="0"/>
              <a:t>”NO”</a:t>
            </a:r>
            <a:r>
              <a:rPr lang="zh-CN" altLang="en-US" sz="2000" dirty="0" smtClean="0"/>
              <a:t>，则</a:t>
            </a:r>
            <a:r>
              <a:rPr lang="en-US" altLang="zh-CN" sz="2000" dirty="0" smtClean="0"/>
              <a:t>B</a:t>
            </a:r>
            <a:r>
              <a:rPr lang="zh-CN" altLang="en-US" sz="2000" dirty="0" smtClean="0"/>
              <a:t>输出“否”。显然，如果</a:t>
            </a:r>
            <a:r>
              <a:rPr lang="en-US" altLang="zh-CN" sz="2000" dirty="0" smtClean="0"/>
              <a:t>HC</a:t>
            </a:r>
            <a:r>
              <a:rPr lang="zh-CN" altLang="en-US" sz="2000" dirty="0" smtClean="0"/>
              <a:t>搜索问题是易解的，判定问题也是易解的，或者说，</a:t>
            </a:r>
            <a:r>
              <a:rPr lang="zh-CN" altLang="en-US" sz="2000" b="1" dirty="0" smtClean="0"/>
              <a:t>判定问题是难解的，搜索问题也是难解的。</a:t>
            </a:r>
            <a:endParaRPr lang="en-US" altLang="zh-CN" sz="2000" b="1" dirty="0" smtClean="0"/>
          </a:p>
          <a:p>
            <a:pPr lvl="2"/>
            <a:r>
              <a:rPr lang="zh-CN" altLang="en-US" sz="2000" dirty="0" smtClean="0"/>
              <a:t>上述旅行商判定问题，如果优化问题</a:t>
            </a:r>
            <a:r>
              <a:rPr lang="en-US" altLang="zh-CN" sz="2000" dirty="0" smtClean="0"/>
              <a:t>A</a:t>
            </a:r>
            <a:r>
              <a:rPr lang="zh-CN" altLang="en-US" sz="2000" dirty="0" smtClean="0"/>
              <a:t>得到了最短巡回路线</a:t>
            </a:r>
            <a:r>
              <a:rPr lang="en-US" altLang="zh-CN" sz="2000" dirty="0" smtClean="0"/>
              <a:t>L</a:t>
            </a:r>
            <a:r>
              <a:rPr lang="zh-CN" altLang="en-US" sz="2000" dirty="0" smtClean="0"/>
              <a:t>，则判定算法</a:t>
            </a:r>
            <a:r>
              <a:rPr lang="en-US" altLang="zh-CN" sz="2000" dirty="0" smtClean="0"/>
              <a:t>B</a:t>
            </a:r>
            <a:r>
              <a:rPr lang="zh-CN" altLang="en-US" sz="2000" dirty="0" smtClean="0"/>
              <a:t>可设计为：计算</a:t>
            </a:r>
            <a:r>
              <a:rPr lang="en-US" altLang="zh-CN" sz="2000" dirty="0" smtClean="0"/>
              <a:t>L</a:t>
            </a:r>
            <a:r>
              <a:rPr lang="zh-CN" altLang="en-US" sz="2000" dirty="0" smtClean="0"/>
              <a:t>长度</a:t>
            </a:r>
            <a:r>
              <a:rPr lang="en-US" altLang="zh-CN" sz="2000" dirty="0" smtClean="0"/>
              <a:t>d</a:t>
            </a:r>
            <a:r>
              <a:rPr lang="zh-CN" altLang="en-US" sz="2000" dirty="0" smtClean="0"/>
              <a:t>，与</a:t>
            </a:r>
            <a:r>
              <a:rPr lang="en-US" altLang="zh-CN" sz="2000" dirty="0" smtClean="0"/>
              <a:t>D</a:t>
            </a:r>
            <a:r>
              <a:rPr lang="zh-CN" altLang="en-US" sz="2000" dirty="0" smtClean="0"/>
              <a:t>比较即可得解。两者难易关系同</a:t>
            </a:r>
            <a:r>
              <a:rPr lang="en-US" altLang="zh-CN" sz="2000" dirty="0" smtClean="0"/>
              <a:t>HC</a:t>
            </a:r>
            <a:r>
              <a:rPr lang="zh-CN" altLang="en-US" sz="2000" dirty="0" smtClean="0"/>
              <a:t>：可在多项式时间内由</a:t>
            </a:r>
            <a:r>
              <a:rPr lang="en-US" altLang="zh-CN" sz="2000" dirty="0" smtClean="0"/>
              <a:t>A</a:t>
            </a:r>
            <a:r>
              <a:rPr lang="zh-CN" altLang="en-US" sz="2000" dirty="0" smtClean="0"/>
              <a:t>构造出</a:t>
            </a:r>
            <a:r>
              <a:rPr lang="en-US" altLang="zh-CN" sz="2000" dirty="0" smtClean="0"/>
              <a:t>B</a:t>
            </a:r>
            <a:r>
              <a:rPr lang="zh-CN" altLang="en-US" sz="2000" dirty="0" smtClean="0"/>
              <a:t>。</a:t>
            </a:r>
            <a:endParaRPr lang="en-US" altLang="zh-CN" sz="2000" dirty="0" smtClean="0"/>
          </a:p>
          <a:p>
            <a:pPr lvl="2"/>
            <a:r>
              <a:rPr lang="zh-CN" altLang="en-US" sz="2000" dirty="0" smtClean="0"/>
              <a:t>事实上，通常</a:t>
            </a:r>
            <a:r>
              <a:rPr lang="en-US" altLang="zh-CN" sz="2000" dirty="0" smtClean="0"/>
              <a:t>(</a:t>
            </a:r>
            <a:r>
              <a:rPr lang="zh-CN" altLang="en-US" sz="2000" dirty="0" smtClean="0"/>
              <a:t>不是一定</a:t>
            </a:r>
            <a:r>
              <a:rPr lang="en-US" altLang="zh-CN" sz="2000" dirty="0" smtClean="0"/>
              <a:t>)</a:t>
            </a:r>
            <a:r>
              <a:rPr lang="zh-CN" altLang="en-US" sz="2000" dirty="0" smtClean="0"/>
              <a:t>还可以证明反过来也正确。即判定问题</a:t>
            </a:r>
            <a:r>
              <a:rPr lang="zh-CN" altLang="en-US" sz="2000" dirty="0" smtClean="0">
                <a:sym typeface="Symbol" panose="05050102010706020507" pitchFamily="18" charset="2"/>
              </a:rPr>
              <a:t>与它对应的搜索问题或组合优化问题</a:t>
            </a:r>
            <a:r>
              <a:rPr lang="en-US" altLang="zh-CN" sz="2000" dirty="0" smtClean="0">
                <a:sym typeface="Symbol" panose="05050102010706020507" pitchFamily="18" charset="2"/>
              </a:rPr>
              <a:t>*</a:t>
            </a:r>
            <a:r>
              <a:rPr lang="zh-CN" altLang="en-US" sz="2000" dirty="0" smtClean="0">
                <a:sym typeface="Symbol" panose="05050102010706020507" pitchFamily="18" charset="2"/>
              </a:rPr>
              <a:t>具有相同的难度。</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问题与算法的描述</a:t>
            </a:r>
            <a:endParaRPr lang="zh-CN" altLang="en-US" dirty="0"/>
          </a:p>
        </p:txBody>
      </p:sp>
      <p:sp>
        <p:nvSpPr>
          <p:cNvPr id="3" name="内容占位符 2"/>
          <p:cNvSpPr>
            <a:spLocks noGrp="1"/>
          </p:cNvSpPr>
          <p:nvPr>
            <p:ph idx="1"/>
          </p:nvPr>
        </p:nvSpPr>
        <p:spPr>
          <a:xfrm>
            <a:off x="457200" y="1500174"/>
            <a:ext cx="8229600" cy="4643470"/>
          </a:xfrm>
        </p:spPr>
        <p:txBody>
          <a:bodyPr/>
          <a:lstStyle/>
          <a:p>
            <a:pPr lvl="1">
              <a:lnSpc>
                <a:spcPct val="90000"/>
              </a:lnSpc>
            </a:pPr>
            <a:r>
              <a:rPr lang="zh-CN" altLang="en-US" sz="2400" dirty="0" smtClean="0"/>
              <a:t>算法：是指用来求解某一问题的、带有一般性的一步</a:t>
            </a:r>
            <a:endParaRPr lang="zh-CN" altLang="en-US" sz="2400" dirty="0" smtClean="0"/>
          </a:p>
          <a:p>
            <a:pPr lvl="1">
              <a:lnSpc>
                <a:spcPct val="90000"/>
              </a:lnSpc>
              <a:buNone/>
            </a:pPr>
            <a:r>
              <a:rPr lang="zh-CN" altLang="en-US" sz="2400" dirty="0" smtClean="0"/>
              <a:t>一步的过程。是计算流程的抽象形式，超越实现细节。  </a:t>
            </a:r>
            <a:endParaRPr lang="zh-CN" altLang="en-US" sz="2400" dirty="0" smtClean="0"/>
          </a:p>
          <a:p>
            <a:pPr lvl="2">
              <a:lnSpc>
                <a:spcPct val="90000"/>
              </a:lnSpc>
            </a:pPr>
            <a:r>
              <a:rPr lang="zh-CN" altLang="en-US" sz="2000" dirty="0" smtClean="0"/>
              <a:t>算法的性能的合理刻划：计算模型</a:t>
            </a:r>
            <a:r>
              <a:rPr lang="en-US" altLang="zh-CN" sz="2000" dirty="0" smtClean="0"/>
              <a:t>(</a:t>
            </a:r>
            <a:r>
              <a:rPr lang="zh-CN" altLang="en-US" sz="2000" dirty="0" smtClean="0"/>
              <a:t>不依赖计算机、实现语言</a:t>
            </a:r>
            <a:r>
              <a:rPr lang="en-US" altLang="zh-CN" sz="2000" dirty="0" smtClean="0"/>
              <a:t>)</a:t>
            </a:r>
            <a:r>
              <a:rPr lang="zh-CN" altLang="en-US" sz="2000" dirty="0" smtClean="0"/>
              <a:t>、问题实例的规模</a:t>
            </a:r>
            <a:r>
              <a:rPr lang="en-US" altLang="zh-CN" sz="2000" dirty="0" smtClean="0"/>
              <a:t>(</a:t>
            </a:r>
            <a:r>
              <a:rPr lang="zh-CN" altLang="en-US" sz="2000" dirty="0" smtClean="0"/>
              <a:t>同一问题不同实例的差异</a:t>
            </a:r>
            <a:r>
              <a:rPr lang="en-US" altLang="zh-CN" sz="2000" dirty="0" smtClean="0"/>
              <a:t>)</a:t>
            </a:r>
            <a:r>
              <a:rPr lang="zh-CN" altLang="en-US" sz="2000" dirty="0" smtClean="0"/>
              <a:t>。</a:t>
            </a:r>
            <a:endParaRPr lang="zh-CN" altLang="en-US" sz="2000" dirty="0" smtClean="0"/>
          </a:p>
          <a:p>
            <a:pPr lvl="2">
              <a:lnSpc>
                <a:spcPct val="90000"/>
              </a:lnSpc>
            </a:pPr>
            <a:r>
              <a:rPr lang="zh-CN" altLang="en-US" sz="2000" dirty="0" smtClean="0"/>
              <a:t>计算模型：图灵机（</a:t>
            </a:r>
            <a:r>
              <a:rPr lang="en-US" altLang="zh-CN" sz="2000" dirty="0" smtClean="0"/>
              <a:t>TM</a:t>
            </a:r>
            <a:r>
              <a:rPr lang="zh-CN" altLang="en-US" sz="2000" dirty="0" smtClean="0"/>
              <a:t>）、随机存储机（</a:t>
            </a:r>
            <a:r>
              <a:rPr lang="en-US" altLang="zh-CN" sz="2000" dirty="0" smtClean="0"/>
              <a:t>RAM</a:t>
            </a:r>
            <a:r>
              <a:rPr lang="zh-CN" altLang="en-US" sz="2000" dirty="0" smtClean="0"/>
              <a:t>）等；</a:t>
            </a:r>
            <a:endParaRPr lang="zh-CN" altLang="en-US" sz="2000" dirty="0" smtClean="0"/>
          </a:p>
          <a:p>
            <a:pPr lvl="2">
              <a:lnSpc>
                <a:spcPct val="90000"/>
              </a:lnSpc>
            </a:pPr>
            <a:r>
              <a:rPr lang="zh-CN" altLang="en-US" sz="2000" dirty="0" smtClean="0"/>
              <a:t>问题实例的规模：描述或表示它所需要的信息量。</a:t>
            </a:r>
            <a:endParaRPr lang="zh-CN" altLang="en-US" sz="2000" dirty="0" smtClean="0"/>
          </a:p>
          <a:p>
            <a:pPr lvl="2">
              <a:lnSpc>
                <a:spcPct val="90000"/>
              </a:lnSpc>
            </a:pPr>
            <a:r>
              <a:rPr lang="zh-CN" altLang="en-US" sz="2000" dirty="0" smtClean="0"/>
              <a:t>编码策略：从某一字符集中选取所需字符构成有限长字符串。</a:t>
            </a:r>
            <a:endParaRPr lang="zh-CN" altLang="en-US" sz="2000" dirty="0" smtClean="0"/>
          </a:p>
          <a:p>
            <a:pPr lvl="2">
              <a:lnSpc>
                <a:spcPct val="90000"/>
              </a:lnSpc>
              <a:buNone/>
            </a:pPr>
            <a:r>
              <a:rPr lang="zh-CN" altLang="en-US" sz="2000" dirty="0" smtClean="0"/>
              <a:t>合理的编码策略具有可解码性、简洁性，常利用结构化字符串，</a:t>
            </a:r>
            <a:endParaRPr lang="zh-CN" altLang="en-US" sz="2000" dirty="0" smtClean="0"/>
          </a:p>
          <a:p>
            <a:pPr lvl="2">
              <a:lnSpc>
                <a:spcPct val="90000"/>
              </a:lnSpc>
              <a:buNone/>
            </a:pPr>
            <a:r>
              <a:rPr lang="zh-CN" altLang="en-US" sz="2000" dirty="0" smtClean="0"/>
              <a:t>通过递归、复合等方式给出。</a:t>
            </a:r>
            <a:endParaRPr lang="en-US" altLang="zh-CN" sz="2000" dirty="0" smtClean="0"/>
          </a:p>
          <a:p>
            <a:pPr lvl="2">
              <a:lnSpc>
                <a:spcPct val="90000"/>
              </a:lnSpc>
            </a:pPr>
            <a:r>
              <a:rPr lang="zh-CN" altLang="en-US" sz="2000" dirty="0" smtClean="0"/>
              <a:t>对于问题实例 </a:t>
            </a:r>
            <a:r>
              <a:rPr lang="en-US" altLang="zh-CN" sz="2000" dirty="0" smtClean="0"/>
              <a:t>I</a:t>
            </a:r>
            <a:r>
              <a:rPr lang="zh-CN" altLang="en-US" sz="2000" dirty="0" smtClean="0"/>
              <a:t>，在一个合理的编码策略 </a:t>
            </a:r>
            <a:r>
              <a:rPr lang="en-US" altLang="zh-CN" sz="2000" dirty="0" smtClean="0"/>
              <a:t>e </a:t>
            </a:r>
            <a:r>
              <a:rPr lang="zh-CN" altLang="en-US" sz="2000" dirty="0" smtClean="0"/>
              <a:t>下，描述该实例的字符串中的字符个数称为该问题的输入长度，也作为该问题实例的输入规模。</a:t>
            </a:r>
            <a:endParaRPr lang="en-US" altLang="zh-CN" sz="2000" dirty="0" smtClean="0"/>
          </a:p>
          <a:p>
            <a:pPr lvl="2"/>
            <a:r>
              <a:rPr lang="zh-CN" altLang="en-US" sz="2000" dirty="0" smtClean="0"/>
              <a:t>旅行商问题的一个实例：字符集</a:t>
            </a:r>
            <a:r>
              <a:rPr lang="en-US" altLang="zh-CN" sz="2000" dirty="0" smtClean="0"/>
              <a:t>{C,[,],/,0,1,2,3,4,5,6,7,8,9}</a:t>
            </a:r>
            <a:r>
              <a:rPr lang="zh-CN" altLang="en-US" sz="2000" dirty="0" smtClean="0"/>
              <a:t>，编码字符串：</a:t>
            </a:r>
            <a:r>
              <a:rPr lang="en-US" altLang="zh-CN" sz="2000" dirty="0" smtClean="0"/>
              <a:t>C[1]C[2]C[3]C[4]//10/5/9//6/9//3 </a:t>
            </a:r>
            <a:r>
              <a:rPr lang="zh-CN" altLang="en-US" sz="2000" dirty="0" smtClean="0"/>
              <a:t>，输入长度为</a:t>
            </a:r>
            <a:r>
              <a:rPr lang="en-US" altLang="zh-CN" sz="2000" dirty="0" smtClean="0"/>
              <a:t>32</a:t>
            </a:r>
            <a:r>
              <a:rPr lang="zh-CN" altLang="en-US" sz="2000" dirty="0" smtClean="0"/>
              <a:t>。</a:t>
            </a:r>
            <a:endParaRPr lang="zh-CN" altLang="en-US"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问题与算法的描述</a:t>
            </a:r>
            <a:endParaRPr lang="zh-CN" altLang="en-US" dirty="0"/>
          </a:p>
        </p:txBody>
      </p:sp>
      <p:sp>
        <p:nvSpPr>
          <p:cNvPr id="3" name="内容占位符 2"/>
          <p:cNvSpPr>
            <a:spLocks noGrp="1"/>
          </p:cNvSpPr>
          <p:nvPr>
            <p:ph idx="1"/>
          </p:nvPr>
        </p:nvSpPr>
        <p:spPr>
          <a:xfrm>
            <a:off x="142844" y="1214422"/>
            <a:ext cx="8472518" cy="4916503"/>
          </a:xfrm>
        </p:spPr>
        <p:txBody>
          <a:bodyPr/>
          <a:lstStyle/>
          <a:p>
            <a:pPr lvl="1">
              <a:lnSpc>
                <a:spcPct val="90000"/>
              </a:lnSpc>
            </a:pPr>
            <a:r>
              <a:rPr lang="zh-CN" altLang="en-US" sz="2400" dirty="0" smtClean="0"/>
              <a:t>语言</a:t>
            </a:r>
            <a:endParaRPr lang="en-US" altLang="zh-CN" sz="2400" dirty="0" smtClean="0"/>
          </a:p>
          <a:p>
            <a:pPr lvl="2">
              <a:lnSpc>
                <a:spcPct val="90000"/>
              </a:lnSpc>
            </a:pPr>
            <a:r>
              <a:rPr lang="zh-CN" altLang="en-US" sz="2000" dirty="0" smtClean="0"/>
              <a:t>字符集</a:t>
            </a:r>
            <a:r>
              <a:rPr lang="zh-CN" altLang="en-US" sz="2000" dirty="0" smtClean="0">
                <a:sym typeface="Symbol" panose="05050102010706020507" pitchFamily="18" charset="2"/>
              </a:rPr>
              <a:t>中</a:t>
            </a:r>
            <a:r>
              <a:rPr lang="zh-CN" altLang="en-US" sz="2000" dirty="0" smtClean="0"/>
              <a:t>字符组成的所有有限长字符串的集合记为</a:t>
            </a:r>
            <a:r>
              <a:rPr lang="en-US" altLang="zh-CN" sz="2000" dirty="0" smtClean="0">
                <a:sym typeface="Symbol" panose="05050102010706020507" pitchFamily="18" charset="2"/>
              </a:rPr>
              <a:t>*</a:t>
            </a:r>
            <a:r>
              <a:rPr lang="zh-CN" altLang="en-US" sz="2000" dirty="0" smtClean="0">
                <a:sym typeface="Symbol" panose="05050102010706020507" pitchFamily="18" charset="2"/>
              </a:rPr>
              <a:t>。</a:t>
            </a:r>
            <a:endParaRPr lang="en-US" altLang="zh-CN" sz="2000" dirty="0" smtClean="0">
              <a:sym typeface="Symbol" panose="05050102010706020507" pitchFamily="18" charset="2"/>
            </a:endParaRPr>
          </a:p>
          <a:p>
            <a:pPr lvl="2">
              <a:lnSpc>
                <a:spcPct val="90000"/>
              </a:lnSpc>
            </a:pPr>
            <a:r>
              <a:rPr lang="en-US" altLang="zh-CN" sz="2000" dirty="0" smtClean="0">
                <a:sym typeface="Symbol" panose="05050102010706020507" pitchFamily="18" charset="2"/>
              </a:rPr>
              <a:t>*</a:t>
            </a:r>
            <a:r>
              <a:rPr lang="zh-CN" altLang="en-US" sz="2000" dirty="0" smtClean="0">
                <a:sym typeface="Symbol" panose="05050102010706020507" pitchFamily="18" charset="2"/>
              </a:rPr>
              <a:t>的非空子集</a:t>
            </a:r>
            <a:r>
              <a:rPr lang="en-US" altLang="zh-CN" sz="2000" dirty="0" smtClean="0">
                <a:sym typeface="Symbol" panose="05050102010706020507" pitchFamily="18" charset="2"/>
              </a:rPr>
              <a:t>L</a:t>
            </a:r>
            <a:r>
              <a:rPr lang="zh-CN" altLang="en-US" sz="2000" dirty="0" smtClean="0">
                <a:sym typeface="Symbol" panose="05050102010706020507" pitchFamily="18" charset="2"/>
              </a:rPr>
              <a:t>，称做上的一个语言。</a:t>
            </a:r>
            <a:r>
              <a:rPr lang="en-US" altLang="zh-CN" sz="2000" dirty="0" smtClean="0"/>
              <a:t> L</a:t>
            </a:r>
            <a:r>
              <a:rPr lang="zh-CN" altLang="en-US" sz="2000" dirty="0" smtClean="0"/>
              <a:t> </a:t>
            </a:r>
            <a:r>
              <a:rPr lang="zh-CN" altLang="en-US" sz="2000" dirty="0" smtClean="0">
                <a:sym typeface="Symbol" panose="05050102010706020507" pitchFamily="18" charset="2"/>
              </a:rPr>
              <a:t></a:t>
            </a:r>
            <a:r>
              <a:rPr lang="en-US" altLang="zh-CN" sz="2000" dirty="0" smtClean="0">
                <a:sym typeface="Symbol" panose="05050102010706020507" pitchFamily="18" charset="2"/>
              </a:rPr>
              <a:t>*</a:t>
            </a:r>
            <a:r>
              <a:rPr lang="zh-CN" altLang="en-US" sz="2000" dirty="0" smtClean="0">
                <a:sym typeface="Symbol" panose="05050102010706020507" pitchFamily="18" charset="2"/>
              </a:rPr>
              <a:t>。     </a:t>
            </a:r>
            <a:r>
              <a:rPr lang="zh-CN" altLang="en-US" sz="2000" dirty="0" smtClean="0">
                <a:latin typeface="微软雅黑" panose="020B0503020204020204" charset="-122"/>
                <a:ea typeface="微软雅黑" panose="020B0503020204020204" charset="-122"/>
                <a:sym typeface="Symbol" panose="05050102010706020507" pitchFamily="18" charset="2"/>
              </a:rPr>
              <a:t>Ⅱ </a:t>
            </a:r>
            <a:r>
              <a:rPr lang="en-US" altLang="zh-CN" sz="2000" dirty="0" smtClean="0">
                <a:sym typeface="Symbol" panose="05050102010706020507" pitchFamily="18" charset="2"/>
              </a:rPr>
              <a:t></a:t>
            </a:r>
            <a:r>
              <a:rPr lang="en-US" altLang="zh-CN" sz="2000" dirty="0" smtClean="0">
                <a:latin typeface="微软雅黑" panose="020B0503020204020204" charset="-122"/>
                <a:ea typeface="微软雅黑" panose="020B0503020204020204" charset="-122"/>
                <a:sym typeface="Symbol" panose="05050102010706020507" pitchFamily="18" charset="2"/>
              </a:rPr>
              <a:t>(pi)</a:t>
            </a:r>
            <a:endParaRPr lang="en-US" altLang="zh-CN" sz="2000" dirty="0" smtClean="0">
              <a:sym typeface="Symbol" panose="05050102010706020507" pitchFamily="18" charset="2"/>
            </a:endParaRPr>
          </a:p>
          <a:p>
            <a:pPr lvl="1">
              <a:lnSpc>
                <a:spcPct val="90000"/>
              </a:lnSpc>
            </a:pPr>
            <a:r>
              <a:rPr lang="zh-CN" altLang="en-US" sz="2400" dirty="0" smtClean="0">
                <a:sym typeface="Symbol" panose="05050102010706020507" pitchFamily="18" charset="2"/>
              </a:rPr>
              <a:t>判定问题与语言</a:t>
            </a:r>
            <a:endParaRPr lang="en-US" altLang="zh-CN" sz="2400" dirty="0" smtClean="0">
              <a:sym typeface="Symbol" panose="05050102010706020507" pitchFamily="18" charset="2"/>
            </a:endParaRPr>
          </a:p>
          <a:p>
            <a:pPr lvl="2">
              <a:lnSpc>
                <a:spcPct val="90000"/>
              </a:lnSpc>
            </a:pPr>
            <a:r>
              <a:rPr lang="zh-CN" altLang="en-US" sz="2000" dirty="0" smtClean="0"/>
              <a:t>对于一个判定问题</a:t>
            </a:r>
            <a:r>
              <a:rPr lang="en-US" altLang="zh-CN" sz="2000" dirty="0" smtClean="0">
                <a:sym typeface="Symbol" panose="05050102010706020507" pitchFamily="18" charset="2"/>
              </a:rPr>
              <a:t></a:t>
            </a:r>
            <a:r>
              <a:rPr lang="zh-CN" altLang="en-US" sz="2000" dirty="0" smtClean="0">
                <a:sym typeface="Symbol" panose="05050102010706020507" pitchFamily="18" charset="2"/>
              </a:rPr>
              <a:t>和其编码策略</a:t>
            </a:r>
            <a:r>
              <a:rPr lang="en-US" altLang="zh-CN" sz="2000" dirty="0" smtClean="0">
                <a:sym typeface="Symbol" panose="05050102010706020507" pitchFamily="18" charset="2"/>
              </a:rPr>
              <a:t>e</a:t>
            </a:r>
            <a:r>
              <a:rPr lang="zh-CN" altLang="en-US" sz="2000" dirty="0" smtClean="0">
                <a:sym typeface="Symbol" panose="05050102010706020507" pitchFamily="18" charset="2"/>
              </a:rPr>
              <a:t>，</a:t>
            </a:r>
            <a:r>
              <a:rPr lang="en-US" altLang="zh-CN" sz="2000" dirty="0" smtClean="0">
                <a:sym typeface="Symbol" panose="05050102010706020507" pitchFamily="18" charset="2"/>
              </a:rPr>
              <a:t> </a:t>
            </a:r>
            <a:r>
              <a:rPr lang="zh-CN" altLang="en-US" sz="2000" dirty="0" smtClean="0">
                <a:sym typeface="Symbol" panose="05050102010706020507" pitchFamily="18" charset="2"/>
              </a:rPr>
              <a:t>和</a:t>
            </a:r>
            <a:r>
              <a:rPr lang="en-US" altLang="zh-CN" sz="2000" dirty="0" smtClean="0">
                <a:sym typeface="Symbol" panose="05050102010706020507" pitchFamily="18" charset="2"/>
              </a:rPr>
              <a:t>e</a:t>
            </a:r>
            <a:r>
              <a:rPr lang="zh-CN" altLang="en-US" sz="2000" dirty="0" smtClean="0">
                <a:sym typeface="Symbol" panose="05050102010706020507" pitchFamily="18" charset="2"/>
              </a:rPr>
              <a:t>将会把</a:t>
            </a:r>
            <a:r>
              <a:rPr lang="en-US" altLang="zh-CN" sz="2000" dirty="0" smtClean="0">
                <a:sym typeface="Symbol" panose="05050102010706020507" pitchFamily="18" charset="2"/>
              </a:rPr>
              <a:t>*</a:t>
            </a:r>
            <a:r>
              <a:rPr lang="zh-CN" altLang="en-US" sz="2000" dirty="0" smtClean="0">
                <a:sym typeface="Symbol" panose="05050102010706020507" pitchFamily="18" charset="2"/>
              </a:rPr>
              <a:t>划分为三部分：不是</a:t>
            </a:r>
            <a:r>
              <a:rPr lang="en-US" altLang="zh-CN" sz="2000" dirty="0" smtClean="0">
                <a:sym typeface="Symbol" panose="05050102010706020507" pitchFamily="18" charset="2"/>
              </a:rPr>
              <a:t></a:t>
            </a:r>
            <a:r>
              <a:rPr lang="zh-CN" altLang="en-US" sz="2000" dirty="0" smtClean="0">
                <a:sym typeface="Symbol" panose="05050102010706020507" pitchFamily="18" charset="2"/>
              </a:rPr>
              <a:t>的例子的编码、对</a:t>
            </a:r>
            <a:r>
              <a:rPr lang="en-US" altLang="zh-CN" sz="2000" dirty="0" smtClean="0">
                <a:sym typeface="Symbol" panose="05050102010706020507" pitchFamily="18" charset="2"/>
              </a:rPr>
              <a:t></a:t>
            </a:r>
            <a:r>
              <a:rPr lang="zh-CN" altLang="en-US" sz="2000" dirty="0" smtClean="0">
                <a:sym typeface="Symbol" panose="05050102010706020507" pitchFamily="18" charset="2"/>
              </a:rPr>
              <a:t>回答“非”例子的编码和对</a:t>
            </a:r>
            <a:r>
              <a:rPr lang="en-US" altLang="zh-CN" sz="2000" dirty="0" smtClean="0">
                <a:sym typeface="Symbol" panose="05050102010706020507" pitchFamily="18" charset="2"/>
              </a:rPr>
              <a:t></a:t>
            </a:r>
            <a:r>
              <a:rPr lang="zh-CN" altLang="en-US" sz="2000" dirty="0" smtClean="0">
                <a:sym typeface="Symbol" panose="05050102010706020507" pitchFamily="18" charset="2"/>
              </a:rPr>
              <a:t>回答“是”的例子的编码。</a:t>
            </a:r>
            <a:endParaRPr lang="en-US" altLang="zh-CN" sz="2000" dirty="0" smtClean="0"/>
          </a:p>
          <a:p>
            <a:pPr lvl="2">
              <a:lnSpc>
                <a:spcPct val="90000"/>
              </a:lnSpc>
            </a:pPr>
            <a:r>
              <a:rPr lang="en-US" altLang="zh-CN" sz="2000" dirty="0" smtClean="0"/>
              <a:t>L[</a:t>
            </a:r>
            <a:r>
              <a:rPr lang="en-US" altLang="zh-CN" sz="2000" dirty="0" smtClean="0">
                <a:sym typeface="Symbol" panose="05050102010706020507" pitchFamily="18" charset="2"/>
              </a:rPr>
              <a:t>,e</a:t>
            </a:r>
            <a:r>
              <a:rPr lang="en-US" altLang="zh-CN" sz="2000" dirty="0" smtClean="0"/>
              <a:t>]={x</a:t>
            </a:r>
            <a:r>
              <a:rPr lang="en-US" altLang="zh-CN" sz="2000" dirty="0" smtClean="0">
                <a:sym typeface="Symbol" panose="05050102010706020507" pitchFamily="18" charset="2"/>
              </a:rPr>
              <a:t>*|x</a:t>
            </a:r>
            <a:r>
              <a:rPr lang="zh-CN" altLang="en-US" sz="2000" dirty="0" smtClean="0">
                <a:sym typeface="Symbol" panose="05050102010706020507" pitchFamily="18" charset="2"/>
              </a:rPr>
              <a:t>为某个例子</a:t>
            </a:r>
            <a:r>
              <a:rPr lang="en-US" altLang="zh-CN" sz="2000" dirty="0" smtClean="0">
                <a:sym typeface="Symbol" panose="05050102010706020507" pitchFamily="18" charset="2"/>
              </a:rPr>
              <a:t>I</a:t>
            </a:r>
            <a:r>
              <a:rPr lang="en-US" altLang="zh-CN" sz="2000" dirty="0" smtClean="0">
                <a:cs typeface="Times New Roman" panose="02020603050405020304" pitchFamily="18" charset="0"/>
                <a:sym typeface="Symbol" panose="05050102010706020507" pitchFamily="18" charset="2"/>
              </a:rPr>
              <a:t>Y</a:t>
            </a:r>
            <a:r>
              <a:rPr lang="en-US" altLang="zh-CN" sz="2000" baseline="-25000" dirty="0" smtClean="0">
                <a:cs typeface="Times New Roman" panose="02020603050405020304" pitchFamily="18" charset="0"/>
                <a:sym typeface="Symbol" panose="05050102010706020507" pitchFamily="18" charset="2"/>
              </a:rPr>
              <a:t></a:t>
            </a:r>
            <a:r>
              <a:rPr lang="zh-CN" altLang="en-US" sz="2000" dirty="0" smtClean="0">
                <a:cs typeface="Times New Roman" panose="02020603050405020304" pitchFamily="18" charset="0"/>
                <a:sym typeface="Symbol" panose="05050102010706020507" pitchFamily="18" charset="2"/>
              </a:rPr>
              <a:t>在 </a:t>
            </a:r>
            <a:r>
              <a:rPr lang="en-US" altLang="zh-CN" sz="2000" dirty="0" smtClean="0">
                <a:cs typeface="Times New Roman" panose="02020603050405020304" pitchFamily="18" charset="0"/>
                <a:sym typeface="Symbol" panose="05050102010706020507" pitchFamily="18" charset="2"/>
              </a:rPr>
              <a:t>e </a:t>
            </a:r>
            <a:r>
              <a:rPr lang="zh-CN" altLang="en-US" sz="2000" dirty="0" smtClean="0">
                <a:cs typeface="Times New Roman" panose="02020603050405020304" pitchFamily="18" charset="0"/>
                <a:sym typeface="Symbol" panose="05050102010706020507" pitchFamily="18" charset="2"/>
              </a:rPr>
              <a:t>下的编码｝</a:t>
            </a:r>
            <a:endParaRPr lang="en-US" altLang="zh-CN" sz="2000" dirty="0" smtClean="0">
              <a:cs typeface="Times New Roman" panose="02020603050405020304" pitchFamily="18" charset="0"/>
              <a:sym typeface="Symbol" panose="05050102010706020507" pitchFamily="18" charset="2"/>
            </a:endParaRPr>
          </a:p>
          <a:p>
            <a:pPr lvl="2">
              <a:lnSpc>
                <a:spcPct val="90000"/>
              </a:lnSpc>
            </a:pPr>
            <a:r>
              <a:rPr lang="zh-CN" altLang="en-US" sz="2000" dirty="0" smtClean="0">
                <a:cs typeface="Times New Roman" panose="02020603050405020304" pitchFamily="18" charset="0"/>
                <a:sym typeface="Symbol" panose="05050102010706020507" pitchFamily="18" charset="2"/>
              </a:rPr>
              <a:t>如果一个结论对语言</a:t>
            </a:r>
            <a:r>
              <a:rPr lang="en-US" altLang="zh-CN" sz="2000" dirty="0" smtClean="0"/>
              <a:t>L[</a:t>
            </a:r>
            <a:r>
              <a:rPr lang="en-US" altLang="zh-CN" sz="2000" dirty="0" smtClean="0">
                <a:sym typeface="Symbol" panose="05050102010706020507" pitchFamily="18" charset="2"/>
              </a:rPr>
              <a:t>,e</a:t>
            </a:r>
            <a:r>
              <a:rPr lang="en-US" altLang="zh-CN" sz="2000" dirty="0" smtClean="0"/>
              <a:t>]</a:t>
            </a:r>
            <a:r>
              <a:rPr lang="zh-CN" altLang="en-US" sz="2000" dirty="0" smtClean="0"/>
              <a:t>成立，则说它在编码策略</a:t>
            </a:r>
            <a:r>
              <a:rPr lang="en-US" altLang="zh-CN" sz="2000" dirty="0" smtClean="0"/>
              <a:t>e</a:t>
            </a:r>
            <a:r>
              <a:rPr lang="zh-CN" altLang="en-US" sz="2000" dirty="0" smtClean="0"/>
              <a:t>下对问题</a:t>
            </a:r>
            <a:r>
              <a:rPr lang="en-US" altLang="zh-CN" sz="2000" dirty="0" smtClean="0">
                <a:sym typeface="Symbol" panose="05050102010706020507" pitchFamily="18" charset="2"/>
              </a:rPr>
              <a:t></a:t>
            </a:r>
            <a:r>
              <a:rPr lang="zh-CN" altLang="en-US" sz="2000" dirty="0" smtClean="0">
                <a:sym typeface="Symbol" panose="05050102010706020507" pitchFamily="18" charset="2"/>
              </a:rPr>
              <a:t>成立。</a:t>
            </a:r>
            <a:endParaRPr lang="en-US" altLang="zh-CN" sz="2000" dirty="0" smtClean="0">
              <a:sym typeface="Symbol" panose="05050102010706020507" pitchFamily="18" charset="2"/>
            </a:endParaRPr>
          </a:p>
          <a:p>
            <a:pPr lvl="2">
              <a:lnSpc>
                <a:spcPct val="90000"/>
              </a:lnSpc>
            </a:pPr>
            <a:r>
              <a:rPr lang="zh-CN" altLang="en-US" sz="2000" dirty="0" smtClean="0">
                <a:sym typeface="Symbol" panose="05050102010706020507" pitchFamily="18" charset="2"/>
              </a:rPr>
              <a:t>对任何两个合理的编码策略</a:t>
            </a:r>
            <a:r>
              <a:rPr lang="en-US" altLang="zh-CN" sz="2000" dirty="0" smtClean="0">
                <a:sym typeface="Symbol" panose="05050102010706020507" pitchFamily="18" charset="2"/>
              </a:rPr>
              <a:t>e</a:t>
            </a:r>
            <a:r>
              <a:rPr lang="zh-CN" altLang="en-US" sz="2000" dirty="0" smtClean="0">
                <a:sym typeface="Symbol" panose="05050102010706020507" pitchFamily="18" charset="2"/>
              </a:rPr>
              <a:t>和</a:t>
            </a:r>
            <a:r>
              <a:rPr lang="en-US" altLang="zh-CN" sz="2000" dirty="0" smtClean="0">
                <a:sym typeface="Symbol" panose="05050102010706020507" pitchFamily="18" charset="2"/>
              </a:rPr>
              <a:t>e</a:t>
            </a:r>
            <a:r>
              <a:rPr lang="zh-CN" altLang="en-US" sz="2000" dirty="0" smtClean="0">
                <a:sym typeface="Symbol" panose="05050102010706020507" pitchFamily="18" charset="2"/>
              </a:rPr>
              <a:t>*，问题</a:t>
            </a:r>
            <a:r>
              <a:rPr lang="en-US" altLang="zh-CN" sz="2000" dirty="0" smtClean="0">
                <a:sym typeface="Symbol" panose="05050102010706020507" pitchFamily="18" charset="2"/>
              </a:rPr>
              <a:t></a:t>
            </a:r>
            <a:r>
              <a:rPr lang="zh-CN" altLang="en-US" sz="2000" dirty="0" smtClean="0">
                <a:sym typeface="Symbol" panose="05050102010706020507" pitchFamily="18" charset="2"/>
              </a:rPr>
              <a:t>的某个性质要么对</a:t>
            </a:r>
            <a:r>
              <a:rPr lang="en-US" altLang="zh-CN" sz="2000" dirty="0" smtClean="0"/>
              <a:t>L[</a:t>
            </a:r>
            <a:r>
              <a:rPr lang="en-US" altLang="zh-CN" sz="2000" dirty="0" smtClean="0">
                <a:sym typeface="Symbol" panose="05050102010706020507" pitchFamily="18" charset="2"/>
              </a:rPr>
              <a:t>,e</a:t>
            </a:r>
            <a:r>
              <a:rPr lang="en-US" altLang="zh-CN" sz="2000" dirty="0" smtClean="0"/>
              <a:t>]</a:t>
            </a:r>
            <a:r>
              <a:rPr lang="zh-CN" altLang="en-US" sz="2000" dirty="0" smtClean="0">
                <a:sym typeface="Symbol" panose="05050102010706020507" pitchFamily="18" charset="2"/>
              </a:rPr>
              <a:t>和</a:t>
            </a:r>
            <a:r>
              <a:rPr lang="en-US" altLang="zh-CN" sz="2000" dirty="0" smtClean="0"/>
              <a:t>L[</a:t>
            </a:r>
            <a:r>
              <a:rPr lang="en-US" altLang="zh-CN" sz="2000" dirty="0" smtClean="0">
                <a:sym typeface="Symbol" panose="05050102010706020507" pitchFamily="18" charset="2"/>
              </a:rPr>
              <a:t>,e</a:t>
            </a:r>
            <a:r>
              <a:rPr lang="zh-CN" altLang="en-US" sz="2000" dirty="0" smtClean="0">
                <a:sym typeface="Symbol" panose="05050102010706020507" pitchFamily="18" charset="2"/>
              </a:rPr>
              <a:t>*</a:t>
            </a:r>
            <a:r>
              <a:rPr lang="en-US" altLang="zh-CN" sz="2000" dirty="0" smtClean="0"/>
              <a:t>]</a:t>
            </a:r>
            <a:r>
              <a:rPr lang="zh-CN" altLang="en-US" sz="2000" dirty="0" smtClean="0"/>
              <a:t>均成立，要么均不成立。常简为</a:t>
            </a:r>
            <a:r>
              <a:rPr lang="en-US" altLang="zh-CN" sz="2000" dirty="0" smtClean="0"/>
              <a:t>L[</a:t>
            </a:r>
            <a:r>
              <a:rPr lang="en-US" altLang="zh-CN" sz="2000" dirty="0" smtClean="0">
                <a:sym typeface="Symbol" panose="05050102010706020507" pitchFamily="18" charset="2"/>
              </a:rPr>
              <a:t></a:t>
            </a:r>
            <a:r>
              <a:rPr lang="en-US" altLang="zh-CN" sz="2000" dirty="0" smtClean="0"/>
              <a:t>]</a:t>
            </a:r>
            <a:r>
              <a:rPr lang="zh-CN" altLang="en-US" sz="2000" dirty="0" smtClean="0"/>
              <a:t>。</a:t>
            </a:r>
            <a:endParaRPr lang="en-US" altLang="zh-CN" sz="2000" dirty="0" smtClean="0"/>
          </a:p>
          <a:p>
            <a:pPr lvl="1">
              <a:lnSpc>
                <a:spcPct val="90000"/>
              </a:lnSpc>
            </a:pPr>
            <a:r>
              <a:rPr lang="zh-CN" altLang="en-US" sz="2400" dirty="0" smtClean="0"/>
              <a:t>长度多项式相关：</a:t>
            </a:r>
            <a:r>
              <a:rPr lang="en-US" altLang="zh-CN" sz="2000" dirty="0" smtClean="0"/>
              <a:t>I</a:t>
            </a:r>
            <a:r>
              <a:rPr lang="en-US" altLang="zh-CN" sz="2000" dirty="0" smtClean="0">
                <a:sym typeface="Symbol" panose="05050102010706020507"/>
              </a:rPr>
              <a:t></a:t>
            </a:r>
            <a:r>
              <a:rPr lang="en-US" altLang="zh-CN" sz="2000" dirty="0" smtClean="0"/>
              <a:t> D</a:t>
            </a:r>
            <a:r>
              <a:rPr lang="en-US" altLang="zh-CN" sz="2000" baseline="-25000" dirty="0" smtClean="0">
                <a:sym typeface="Symbol" panose="05050102010706020507" pitchFamily="18" charset="2"/>
              </a:rPr>
              <a:t></a:t>
            </a:r>
            <a:r>
              <a:rPr lang="zh-CN" altLang="en-US" sz="2000" baseline="-25000" dirty="0" smtClean="0">
                <a:sym typeface="Symbol" panose="05050102010706020507" pitchFamily="18" charset="2"/>
              </a:rPr>
              <a:t>，</a:t>
            </a:r>
            <a:r>
              <a:rPr lang="en-US" altLang="zh-CN" sz="2000" dirty="0" smtClean="0">
                <a:sym typeface="Symbol" panose="05050102010706020507" pitchFamily="18" charset="2"/>
              </a:rPr>
              <a:t>I</a:t>
            </a:r>
            <a:r>
              <a:rPr lang="zh-CN" altLang="en-US" sz="2000" dirty="0" smtClean="0">
                <a:sym typeface="Symbol" panose="05050102010706020507" pitchFamily="18" charset="2"/>
              </a:rPr>
              <a:t>在</a:t>
            </a:r>
            <a:r>
              <a:rPr lang="en-US" altLang="zh-CN" sz="2000" dirty="0" smtClean="0">
                <a:sym typeface="Symbol" panose="05050102010706020507" pitchFamily="18" charset="2"/>
              </a:rPr>
              <a:t>e</a:t>
            </a:r>
            <a:r>
              <a:rPr lang="zh-CN" altLang="en-US" sz="2000" dirty="0" smtClean="0">
                <a:sym typeface="Symbol" panose="05050102010706020507" pitchFamily="18" charset="2"/>
              </a:rPr>
              <a:t>下的编码为</a:t>
            </a:r>
            <a:r>
              <a:rPr lang="en-US" altLang="zh-CN" sz="2000" dirty="0" smtClean="0">
                <a:sym typeface="Symbol" panose="05050102010706020507" pitchFamily="18" charset="2"/>
              </a:rPr>
              <a:t>x</a:t>
            </a:r>
            <a:endParaRPr lang="en-US" altLang="zh-CN" sz="2000" dirty="0" smtClean="0"/>
          </a:p>
          <a:p>
            <a:pPr lvl="2">
              <a:lnSpc>
                <a:spcPct val="90000"/>
              </a:lnSpc>
            </a:pPr>
            <a:r>
              <a:rPr lang="zh-CN" altLang="en-US" sz="2000" dirty="0" smtClean="0"/>
              <a:t>对每个</a:t>
            </a:r>
            <a:r>
              <a:rPr lang="en-US" altLang="zh-CN" sz="2000" dirty="0" smtClean="0">
                <a:sym typeface="Symbol" panose="05050102010706020507" pitchFamily="18" charset="2"/>
              </a:rPr>
              <a:t></a:t>
            </a:r>
            <a:r>
              <a:rPr lang="zh-CN" altLang="en-US" sz="2000" dirty="0" smtClean="0">
                <a:sym typeface="Symbol" panose="05050102010706020507" pitchFamily="18" charset="2"/>
              </a:rPr>
              <a:t>，存在不依赖编码策略的函数</a:t>
            </a:r>
            <a:r>
              <a:rPr lang="en-US" altLang="zh-CN" sz="2000" dirty="0" smtClean="0">
                <a:sym typeface="Symbol" panose="05050102010706020507" pitchFamily="18" charset="2"/>
              </a:rPr>
              <a:t>length()</a:t>
            </a:r>
            <a:r>
              <a:rPr lang="zh-CN" altLang="en-US" sz="2000" dirty="0" smtClean="0">
                <a:sym typeface="Symbol" panose="05050102010706020507" pitchFamily="18" charset="2"/>
              </a:rPr>
              <a:t>，对</a:t>
            </a:r>
            <a:r>
              <a:rPr lang="en-US" altLang="zh-CN" sz="2000" dirty="0" smtClean="0">
                <a:sym typeface="Symbol" panose="05050102010706020507" pitchFamily="18" charset="2"/>
              </a:rPr>
              <a:t></a:t>
            </a:r>
            <a:r>
              <a:rPr lang="zh-CN" altLang="en-US" sz="2000" dirty="0" smtClean="0">
                <a:sym typeface="Symbol" panose="05050102010706020507" pitchFamily="18" charset="2"/>
              </a:rPr>
              <a:t>的任一编码策略</a:t>
            </a:r>
            <a:r>
              <a:rPr lang="en-US" altLang="zh-CN" sz="2000" dirty="0" smtClean="0">
                <a:sym typeface="Symbol" panose="05050102010706020507" pitchFamily="18" charset="2"/>
              </a:rPr>
              <a:t>e</a:t>
            </a:r>
            <a:r>
              <a:rPr lang="zh-CN" altLang="en-US" sz="2000" dirty="0" smtClean="0">
                <a:sym typeface="Symbol" panose="05050102010706020507" pitchFamily="18" charset="2"/>
              </a:rPr>
              <a:t>，存在多项式</a:t>
            </a:r>
            <a:r>
              <a:rPr lang="en-US" altLang="zh-CN" sz="2000" dirty="0" smtClean="0">
                <a:sym typeface="Symbol" panose="05050102010706020507" pitchFamily="18" charset="2"/>
              </a:rPr>
              <a:t>p</a:t>
            </a:r>
            <a:r>
              <a:rPr lang="zh-CN" altLang="en-US" sz="2000" dirty="0" smtClean="0">
                <a:sym typeface="Symbol" panose="05050102010706020507" pitchFamily="18" charset="2"/>
              </a:rPr>
              <a:t>、</a:t>
            </a:r>
            <a:r>
              <a:rPr lang="en-US" altLang="zh-CN" sz="2000" dirty="0" smtClean="0">
                <a:sym typeface="Symbol" panose="05050102010706020507" pitchFamily="18" charset="2"/>
              </a:rPr>
              <a:t>q</a:t>
            </a:r>
            <a:r>
              <a:rPr lang="zh-CN" altLang="en-US" sz="2000" dirty="0" smtClean="0">
                <a:sym typeface="Symbol" panose="05050102010706020507" pitchFamily="18" charset="2"/>
              </a:rPr>
              <a:t>满足：</a:t>
            </a:r>
            <a:r>
              <a:rPr lang="en-US" altLang="zh-CN" sz="2000" dirty="0" smtClean="0"/>
              <a:t>Length[I]</a:t>
            </a:r>
            <a:r>
              <a:rPr lang="en-US" altLang="zh-CN" sz="2000" dirty="0" smtClean="0">
                <a:sym typeface="Symbol" panose="05050102010706020507" pitchFamily="18" charset="2"/>
              </a:rPr>
              <a:t></a:t>
            </a:r>
            <a:r>
              <a:rPr lang="en-US" altLang="zh-CN" sz="2000" dirty="0" smtClean="0"/>
              <a:t>p(|x|) </a:t>
            </a:r>
            <a:r>
              <a:rPr lang="zh-CN" altLang="en-US" sz="2000" dirty="0" smtClean="0"/>
              <a:t>且</a:t>
            </a:r>
            <a:r>
              <a:rPr lang="en-US" altLang="zh-CN" sz="2000" dirty="0" smtClean="0"/>
              <a:t>|x|</a:t>
            </a:r>
            <a:r>
              <a:rPr lang="en-US" altLang="zh-CN" sz="2000" dirty="0" smtClean="0">
                <a:sym typeface="Symbol" panose="05050102010706020507" pitchFamily="18" charset="2"/>
              </a:rPr>
              <a:t>q(</a:t>
            </a:r>
            <a:r>
              <a:rPr lang="en-US" altLang="zh-CN" sz="2000" dirty="0" smtClean="0">
                <a:cs typeface="Times New Roman" panose="02020603050405020304" pitchFamily="18" charset="0"/>
                <a:sym typeface="Symbol" panose="05050102010706020507" pitchFamily="18" charset="2"/>
              </a:rPr>
              <a:t>Length[I])</a:t>
            </a:r>
            <a:endParaRPr lang="en-US" altLang="zh-CN" sz="2000" dirty="0" smtClean="0">
              <a:cs typeface="Times New Roman" panose="02020603050405020304" pitchFamily="18" charset="0"/>
            </a:endParaRPr>
          </a:p>
          <a:p>
            <a:pPr lvl="1">
              <a:lnSpc>
                <a:spcPct val="90000"/>
              </a:lnSpc>
            </a:pPr>
            <a:endParaRPr lang="zh-CN" altLang="en-US" sz="2400" dirty="0"/>
          </a:p>
        </p:txBody>
      </p:sp>
      <p:graphicFrame>
        <p:nvGraphicFramePr>
          <p:cNvPr id="4" name="对象 3">
            <a:hlinkClick r:id="" action="ppaction://ole?verb="/>
          </p:cNvPr>
          <p:cNvGraphicFramePr>
            <a:graphicFrameLocks noChangeAspect="1"/>
          </p:cNvGraphicFramePr>
          <p:nvPr/>
        </p:nvGraphicFramePr>
        <p:xfrm>
          <a:off x="3200400" y="838200"/>
          <a:ext cx="2743200" cy="5181600"/>
        </p:xfrm>
        <a:graphic>
          <a:graphicData uri="http://schemas.openxmlformats.org/presentationml/2006/ole">
            <mc:AlternateContent xmlns:mc="http://schemas.openxmlformats.org/markup-compatibility/2006">
              <mc:Choice xmlns:v="urn:schemas-microsoft-com:vml" Requires="v">
                <p:oleObj spid="_x0000_s1025" name="" r:id="rId1" imgW="2743200" imgH="5181600" progId="Equation.KSEE3">
                  <p:embed/>
                </p:oleObj>
              </mc:Choice>
              <mc:Fallback>
                <p:oleObj name="" r:id="rId1" imgW="2743200" imgH="5181600" progId="Equation.KSEE3">
                  <p:embed/>
                  <p:pic>
                    <p:nvPicPr>
                      <p:cNvPr id="0" name="图片 1024"/>
                      <p:cNvPicPr/>
                      <p:nvPr/>
                    </p:nvPicPr>
                    <p:blipFill>
                      <a:blip r:embed="rId2"/>
                      <a:stretch>
                        <a:fillRect/>
                      </a:stretch>
                    </p:blipFill>
                    <p:spPr>
                      <a:xfrm>
                        <a:off x="3200400" y="838200"/>
                        <a:ext cx="2743200" cy="518160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a:xfrm>
            <a:off x="457200" y="1214422"/>
            <a:ext cx="8229600" cy="3829064"/>
          </a:xfrm>
        </p:spPr>
        <p:txBody>
          <a:bodyPr/>
          <a:lstStyle/>
          <a:p>
            <a:r>
              <a:rPr lang="en-US" altLang="zh-CN" sz="2800" dirty="0" smtClean="0"/>
              <a:t>8.3 </a:t>
            </a:r>
            <a:r>
              <a:rPr lang="zh-CN" altLang="en-US" sz="2800" dirty="0" smtClean="0"/>
              <a:t>图灵机与</a:t>
            </a:r>
            <a:r>
              <a:rPr lang="en-US" altLang="zh-CN" sz="2800" dirty="0" smtClean="0"/>
              <a:t>P</a:t>
            </a:r>
            <a:r>
              <a:rPr lang="zh-CN" altLang="en-US" sz="2800" dirty="0" smtClean="0"/>
              <a:t>类问题</a:t>
            </a:r>
            <a:endParaRPr lang="en-US" altLang="zh-CN" sz="2800" dirty="0" smtClean="0"/>
          </a:p>
          <a:p>
            <a:pPr lvl="1"/>
            <a:r>
              <a:rPr lang="zh-CN" altLang="en-US" sz="2400" dirty="0" smtClean="0"/>
              <a:t>图灵机：语言判定器</a:t>
            </a:r>
            <a:endParaRPr lang="en-US" altLang="zh-CN" sz="2400" dirty="0" smtClean="0"/>
          </a:p>
          <a:p>
            <a:pPr lvl="2"/>
            <a:r>
              <a:rPr lang="zh-CN" altLang="en-US" sz="2000" dirty="0" smtClean="0"/>
              <a:t>一个具有存储载体的、按照具体指令可完成向左或向右移动、放置标记、抹去标记以及在计算终止时停机等四种基本操作的虚拟机器。</a:t>
            </a:r>
            <a:endParaRPr lang="en-US" altLang="zh-CN" sz="2000" dirty="0" smtClean="0"/>
          </a:p>
          <a:p>
            <a:pPr lvl="2"/>
            <a:r>
              <a:rPr lang="zh-CN" altLang="en-US" sz="2000" dirty="0" smtClean="0"/>
              <a:t>图灵机是与具体计算机无关的、与各种复杂的计算 语言同样有力的算法描述语言，已被广泛用于计算复杂性的理论研究。</a:t>
            </a:r>
            <a:endParaRPr lang="en-US" altLang="zh-CN" sz="2000" dirty="0" smtClean="0"/>
          </a:p>
          <a:p>
            <a:pPr lvl="1"/>
            <a:r>
              <a:rPr lang="zh-CN" altLang="en-US" sz="2400" dirty="0" smtClean="0"/>
              <a:t>确定性单带图灵机</a:t>
            </a:r>
            <a:r>
              <a:rPr lang="en-US" altLang="zh-CN" sz="2400" dirty="0" smtClean="0"/>
              <a:t>( DTM )</a:t>
            </a:r>
            <a:endParaRPr lang="en-US" altLang="zh-CN" sz="2400" dirty="0" smtClean="0"/>
          </a:p>
          <a:p>
            <a:pPr lvl="2"/>
            <a:r>
              <a:rPr lang="zh-CN" altLang="en-US" sz="2000" dirty="0" smtClean="0"/>
              <a:t>组成：一个有限状态控制器、一个读写头、一条双向的具有无限多个格的线性带。</a:t>
            </a:r>
            <a:endParaRPr lang="zh-CN" altLang="en-US" sz="2000" dirty="0" smtClean="0"/>
          </a:p>
          <a:p>
            <a:pPr lvl="2"/>
            <a:endParaRPr lang="zh-CN" altLang="en-US" sz="2000" dirty="0" smtClean="0"/>
          </a:p>
          <a:p>
            <a:pPr lvl="2"/>
            <a:endParaRPr lang="zh-CN" altLang="en-US" dirty="0"/>
          </a:p>
        </p:txBody>
      </p:sp>
      <p:grpSp>
        <p:nvGrpSpPr>
          <p:cNvPr id="4" name="Group 4"/>
          <p:cNvGrpSpPr/>
          <p:nvPr/>
        </p:nvGrpSpPr>
        <p:grpSpPr bwMode="auto">
          <a:xfrm>
            <a:off x="1571604" y="4929198"/>
            <a:ext cx="6853238" cy="1192879"/>
            <a:chOff x="3780" y="5552"/>
            <a:chExt cx="7020" cy="1371"/>
          </a:xfrm>
        </p:grpSpPr>
        <p:grpSp>
          <p:nvGrpSpPr>
            <p:cNvPr id="5" name="Group 5"/>
            <p:cNvGrpSpPr/>
            <p:nvPr/>
          </p:nvGrpSpPr>
          <p:grpSpPr bwMode="auto">
            <a:xfrm>
              <a:off x="3780" y="5552"/>
              <a:ext cx="7020" cy="1371"/>
              <a:chOff x="2700" y="13641"/>
              <a:chExt cx="7020" cy="1371"/>
            </a:xfrm>
          </p:grpSpPr>
          <p:sp>
            <p:nvSpPr>
              <p:cNvPr id="7" name="Rectangle 6"/>
              <p:cNvSpPr>
                <a:spLocks noChangeArrowheads="1"/>
              </p:cNvSpPr>
              <p:nvPr/>
            </p:nvSpPr>
            <p:spPr bwMode="auto">
              <a:xfrm>
                <a:off x="3060" y="13641"/>
                <a:ext cx="1980" cy="468"/>
              </a:xfrm>
              <a:prstGeom prst="rect">
                <a:avLst/>
              </a:prstGeom>
              <a:noFill/>
              <a:ln w="9525">
                <a:solidFill>
                  <a:srgbClr val="FF0000"/>
                </a:solidFill>
                <a:miter lim="800000"/>
              </a:ln>
            </p:spPr>
            <p:txBody>
              <a:bodyPr/>
              <a:lstStyle/>
              <a:p>
                <a:pPr algn="ctr">
                  <a:lnSpc>
                    <a:spcPct val="120000"/>
                  </a:lnSpc>
                </a:pPr>
                <a:r>
                  <a:rPr kumimoji="1" lang="zh-CN" altLang="en-US" dirty="0">
                    <a:latin typeface="Times New Roman" panose="02020603050405020304" pitchFamily="18" charset="0"/>
                  </a:rPr>
                  <a:t>有限状态控制器</a:t>
                </a:r>
                <a:endParaRPr kumimoji="1" lang="zh-CN" altLang="en-US" dirty="0">
                  <a:latin typeface="Times New Roman" panose="02020603050405020304" pitchFamily="18" charset="0"/>
                </a:endParaRPr>
              </a:p>
            </p:txBody>
          </p:sp>
          <p:sp>
            <p:nvSpPr>
              <p:cNvPr id="8" name="Rectangle 7"/>
              <p:cNvSpPr>
                <a:spLocks noChangeArrowheads="1"/>
              </p:cNvSpPr>
              <p:nvPr/>
            </p:nvSpPr>
            <p:spPr bwMode="auto">
              <a:xfrm>
                <a:off x="3420" y="14544"/>
                <a:ext cx="5580" cy="468"/>
              </a:xfrm>
              <a:prstGeom prst="rect">
                <a:avLst/>
              </a:prstGeom>
              <a:noFill/>
              <a:ln w="9525">
                <a:solidFill>
                  <a:srgbClr val="FF0000"/>
                </a:solidFill>
                <a:miter lim="800000"/>
              </a:ln>
            </p:spPr>
            <p:txBody>
              <a:bodyPr lIns="54000" rIns="54000"/>
              <a:lstStyle/>
              <a:p>
                <a:pPr algn="just"/>
                <a:r>
                  <a:rPr kumimoji="1" lang="en-US" altLang="zh-CN" sz="2000" dirty="0">
                    <a:latin typeface="Times New Roman" panose="02020603050405020304" pitchFamily="18" charset="0"/>
                  </a:rPr>
                  <a:t>…  -5  -4   -3   -2   -1   0   1   2   3   4   5   6  7   8  …</a:t>
                </a:r>
                <a:endParaRPr kumimoji="1" lang="en-US" altLang="zh-CN" sz="2000" dirty="0">
                  <a:latin typeface="Times New Roman" panose="02020603050405020304" pitchFamily="18" charset="0"/>
                </a:endParaRPr>
              </a:p>
            </p:txBody>
          </p:sp>
          <p:sp>
            <p:nvSpPr>
              <p:cNvPr id="9" name="Line 8"/>
              <p:cNvSpPr>
                <a:spLocks noChangeShapeType="1"/>
              </p:cNvSpPr>
              <p:nvPr/>
            </p:nvSpPr>
            <p:spPr bwMode="auto">
              <a:xfrm>
                <a:off x="6075" y="14544"/>
                <a:ext cx="0" cy="468"/>
              </a:xfrm>
              <a:prstGeom prst="line">
                <a:avLst/>
              </a:prstGeom>
              <a:noFill/>
              <a:ln w="9525">
                <a:solidFill>
                  <a:srgbClr val="FF0000"/>
                </a:solidFill>
                <a:round/>
              </a:ln>
            </p:spPr>
            <p:txBody>
              <a:bodyPr/>
              <a:lstStyle/>
              <a:p>
                <a:endParaRPr lang="zh-CN" altLang="en-US"/>
              </a:p>
            </p:txBody>
          </p:sp>
          <p:sp>
            <p:nvSpPr>
              <p:cNvPr id="10" name="Line 9"/>
              <p:cNvSpPr>
                <a:spLocks noChangeShapeType="1"/>
              </p:cNvSpPr>
              <p:nvPr/>
            </p:nvSpPr>
            <p:spPr bwMode="auto">
              <a:xfrm>
                <a:off x="6420" y="14544"/>
                <a:ext cx="0" cy="468"/>
              </a:xfrm>
              <a:prstGeom prst="line">
                <a:avLst/>
              </a:prstGeom>
              <a:noFill/>
              <a:ln w="9525">
                <a:solidFill>
                  <a:srgbClr val="FF0000"/>
                </a:solidFill>
                <a:round/>
              </a:ln>
            </p:spPr>
            <p:txBody>
              <a:bodyPr/>
              <a:lstStyle/>
              <a:p>
                <a:endParaRPr lang="zh-CN" altLang="en-US"/>
              </a:p>
            </p:txBody>
          </p:sp>
          <p:sp>
            <p:nvSpPr>
              <p:cNvPr id="11" name="Line 10"/>
              <p:cNvSpPr>
                <a:spLocks noChangeShapeType="1"/>
              </p:cNvSpPr>
              <p:nvPr/>
            </p:nvSpPr>
            <p:spPr bwMode="auto">
              <a:xfrm>
                <a:off x="6750" y="14544"/>
                <a:ext cx="0" cy="468"/>
              </a:xfrm>
              <a:prstGeom prst="line">
                <a:avLst/>
              </a:prstGeom>
              <a:noFill/>
              <a:ln w="9525">
                <a:solidFill>
                  <a:srgbClr val="FF0000"/>
                </a:solidFill>
                <a:round/>
              </a:ln>
            </p:spPr>
            <p:txBody>
              <a:bodyPr/>
              <a:lstStyle/>
              <a:p>
                <a:endParaRPr lang="zh-CN" altLang="en-US"/>
              </a:p>
            </p:txBody>
          </p:sp>
          <p:sp>
            <p:nvSpPr>
              <p:cNvPr id="12" name="Line 11"/>
              <p:cNvSpPr>
                <a:spLocks noChangeShapeType="1"/>
              </p:cNvSpPr>
              <p:nvPr/>
            </p:nvSpPr>
            <p:spPr bwMode="auto">
              <a:xfrm>
                <a:off x="7695" y="14544"/>
                <a:ext cx="0" cy="468"/>
              </a:xfrm>
              <a:prstGeom prst="line">
                <a:avLst/>
              </a:prstGeom>
              <a:noFill/>
              <a:ln w="9525">
                <a:solidFill>
                  <a:srgbClr val="FF0000"/>
                </a:solidFill>
                <a:round/>
              </a:ln>
            </p:spPr>
            <p:txBody>
              <a:bodyPr/>
              <a:lstStyle/>
              <a:p>
                <a:endParaRPr lang="zh-CN" altLang="en-US"/>
              </a:p>
            </p:txBody>
          </p:sp>
          <p:sp>
            <p:nvSpPr>
              <p:cNvPr id="13" name="Line 12"/>
              <p:cNvSpPr>
                <a:spLocks noChangeShapeType="1"/>
              </p:cNvSpPr>
              <p:nvPr/>
            </p:nvSpPr>
            <p:spPr bwMode="auto">
              <a:xfrm>
                <a:off x="3780" y="14544"/>
                <a:ext cx="0" cy="468"/>
              </a:xfrm>
              <a:prstGeom prst="line">
                <a:avLst/>
              </a:prstGeom>
              <a:noFill/>
              <a:ln w="9525">
                <a:solidFill>
                  <a:srgbClr val="FF0000"/>
                </a:solidFill>
                <a:round/>
              </a:ln>
            </p:spPr>
            <p:txBody>
              <a:bodyPr/>
              <a:lstStyle/>
              <a:p>
                <a:endParaRPr lang="zh-CN" altLang="en-US"/>
              </a:p>
            </p:txBody>
          </p:sp>
          <p:sp>
            <p:nvSpPr>
              <p:cNvPr id="14" name="Line 13"/>
              <p:cNvSpPr>
                <a:spLocks noChangeShapeType="1"/>
              </p:cNvSpPr>
              <p:nvPr/>
            </p:nvSpPr>
            <p:spPr bwMode="auto">
              <a:xfrm>
                <a:off x="7065" y="14544"/>
                <a:ext cx="0" cy="468"/>
              </a:xfrm>
              <a:prstGeom prst="line">
                <a:avLst/>
              </a:prstGeom>
              <a:noFill/>
              <a:ln w="9525">
                <a:solidFill>
                  <a:srgbClr val="FF0000"/>
                </a:solidFill>
                <a:round/>
              </a:ln>
            </p:spPr>
            <p:txBody>
              <a:bodyPr/>
              <a:lstStyle/>
              <a:p>
                <a:endParaRPr lang="zh-CN" altLang="en-US"/>
              </a:p>
            </p:txBody>
          </p:sp>
          <p:sp>
            <p:nvSpPr>
              <p:cNvPr id="15" name="Line 14"/>
              <p:cNvSpPr>
                <a:spLocks noChangeShapeType="1"/>
              </p:cNvSpPr>
              <p:nvPr/>
            </p:nvSpPr>
            <p:spPr bwMode="auto">
              <a:xfrm>
                <a:off x="7395" y="14544"/>
                <a:ext cx="0" cy="468"/>
              </a:xfrm>
              <a:prstGeom prst="line">
                <a:avLst/>
              </a:prstGeom>
              <a:noFill/>
              <a:ln w="9525">
                <a:solidFill>
                  <a:srgbClr val="FF0000"/>
                </a:solidFill>
                <a:round/>
              </a:ln>
            </p:spPr>
            <p:txBody>
              <a:bodyPr/>
              <a:lstStyle/>
              <a:p>
                <a:endParaRPr lang="zh-CN" altLang="en-US"/>
              </a:p>
            </p:txBody>
          </p:sp>
          <p:sp>
            <p:nvSpPr>
              <p:cNvPr id="16" name="Line 15"/>
              <p:cNvSpPr>
                <a:spLocks noChangeShapeType="1"/>
              </p:cNvSpPr>
              <p:nvPr/>
            </p:nvSpPr>
            <p:spPr bwMode="auto">
              <a:xfrm>
                <a:off x="5340" y="14544"/>
                <a:ext cx="0" cy="468"/>
              </a:xfrm>
              <a:prstGeom prst="line">
                <a:avLst/>
              </a:prstGeom>
              <a:noFill/>
              <a:ln w="9525">
                <a:solidFill>
                  <a:srgbClr val="FF0000"/>
                </a:solidFill>
                <a:round/>
              </a:ln>
            </p:spPr>
            <p:txBody>
              <a:bodyPr/>
              <a:lstStyle/>
              <a:p>
                <a:endParaRPr lang="zh-CN" altLang="en-US"/>
              </a:p>
            </p:txBody>
          </p:sp>
          <p:sp>
            <p:nvSpPr>
              <p:cNvPr id="17" name="Line 16"/>
              <p:cNvSpPr>
                <a:spLocks noChangeShapeType="1"/>
              </p:cNvSpPr>
              <p:nvPr/>
            </p:nvSpPr>
            <p:spPr bwMode="auto">
              <a:xfrm>
                <a:off x="4995" y="14544"/>
                <a:ext cx="0" cy="468"/>
              </a:xfrm>
              <a:prstGeom prst="line">
                <a:avLst/>
              </a:prstGeom>
              <a:noFill/>
              <a:ln w="9525">
                <a:solidFill>
                  <a:srgbClr val="FF0000"/>
                </a:solidFill>
                <a:round/>
              </a:ln>
            </p:spPr>
            <p:txBody>
              <a:bodyPr/>
              <a:lstStyle/>
              <a:p>
                <a:endParaRPr lang="zh-CN" altLang="en-US"/>
              </a:p>
            </p:txBody>
          </p:sp>
          <p:sp>
            <p:nvSpPr>
              <p:cNvPr id="18" name="Line 17"/>
              <p:cNvSpPr>
                <a:spLocks noChangeShapeType="1"/>
              </p:cNvSpPr>
              <p:nvPr/>
            </p:nvSpPr>
            <p:spPr bwMode="auto">
              <a:xfrm>
                <a:off x="4560" y="14544"/>
                <a:ext cx="0" cy="468"/>
              </a:xfrm>
              <a:prstGeom prst="line">
                <a:avLst/>
              </a:prstGeom>
              <a:noFill/>
              <a:ln w="9525">
                <a:solidFill>
                  <a:srgbClr val="FF0000"/>
                </a:solidFill>
                <a:round/>
              </a:ln>
            </p:spPr>
            <p:txBody>
              <a:bodyPr/>
              <a:lstStyle/>
              <a:p>
                <a:endParaRPr lang="zh-CN" altLang="en-US"/>
              </a:p>
            </p:txBody>
          </p:sp>
          <p:sp>
            <p:nvSpPr>
              <p:cNvPr id="19" name="Line 18"/>
              <p:cNvSpPr>
                <a:spLocks noChangeShapeType="1"/>
              </p:cNvSpPr>
              <p:nvPr/>
            </p:nvSpPr>
            <p:spPr bwMode="auto">
              <a:xfrm>
                <a:off x="4185" y="14544"/>
                <a:ext cx="0" cy="468"/>
              </a:xfrm>
              <a:prstGeom prst="line">
                <a:avLst/>
              </a:prstGeom>
              <a:noFill/>
              <a:ln w="9525">
                <a:solidFill>
                  <a:srgbClr val="FF0000"/>
                </a:solidFill>
                <a:round/>
              </a:ln>
            </p:spPr>
            <p:txBody>
              <a:bodyPr/>
              <a:lstStyle/>
              <a:p>
                <a:endParaRPr lang="zh-CN" altLang="en-US"/>
              </a:p>
            </p:txBody>
          </p:sp>
          <p:sp>
            <p:nvSpPr>
              <p:cNvPr id="20" name="Line 19"/>
              <p:cNvSpPr>
                <a:spLocks noChangeShapeType="1"/>
              </p:cNvSpPr>
              <p:nvPr/>
            </p:nvSpPr>
            <p:spPr bwMode="auto">
              <a:xfrm>
                <a:off x="8295" y="14544"/>
                <a:ext cx="0" cy="468"/>
              </a:xfrm>
              <a:prstGeom prst="line">
                <a:avLst/>
              </a:prstGeom>
              <a:noFill/>
              <a:ln w="9525">
                <a:solidFill>
                  <a:srgbClr val="FF0000"/>
                </a:solidFill>
                <a:round/>
              </a:ln>
            </p:spPr>
            <p:txBody>
              <a:bodyPr/>
              <a:lstStyle/>
              <a:p>
                <a:endParaRPr lang="zh-CN" altLang="en-US"/>
              </a:p>
            </p:txBody>
          </p:sp>
          <p:sp>
            <p:nvSpPr>
              <p:cNvPr id="21" name="Line 20"/>
              <p:cNvSpPr>
                <a:spLocks noChangeShapeType="1"/>
              </p:cNvSpPr>
              <p:nvPr/>
            </p:nvSpPr>
            <p:spPr bwMode="auto">
              <a:xfrm>
                <a:off x="5700" y="14544"/>
                <a:ext cx="0" cy="468"/>
              </a:xfrm>
              <a:prstGeom prst="line">
                <a:avLst/>
              </a:prstGeom>
              <a:noFill/>
              <a:ln w="9525">
                <a:solidFill>
                  <a:srgbClr val="FF0000"/>
                </a:solidFill>
                <a:round/>
              </a:ln>
            </p:spPr>
            <p:txBody>
              <a:bodyPr/>
              <a:lstStyle/>
              <a:p>
                <a:endParaRPr lang="zh-CN" altLang="en-US"/>
              </a:p>
            </p:txBody>
          </p:sp>
          <p:sp>
            <p:nvSpPr>
              <p:cNvPr id="22" name="Line 21"/>
              <p:cNvSpPr>
                <a:spLocks noChangeShapeType="1"/>
              </p:cNvSpPr>
              <p:nvPr/>
            </p:nvSpPr>
            <p:spPr bwMode="auto">
              <a:xfrm>
                <a:off x="7995" y="14544"/>
                <a:ext cx="0" cy="468"/>
              </a:xfrm>
              <a:prstGeom prst="line">
                <a:avLst/>
              </a:prstGeom>
              <a:noFill/>
              <a:ln w="9525">
                <a:solidFill>
                  <a:srgbClr val="FF0000"/>
                </a:solidFill>
                <a:round/>
              </a:ln>
            </p:spPr>
            <p:txBody>
              <a:bodyPr/>
              <a:lstStyle/>
              <a:p>
                <a:endParaRPr lang="zh-CN" altLang="en-US"/>
              </a:p>
            </p:txBody>
          </p:sp>
          <p:sp>
            <p:nvSpPr>
              <p:cNvPr id="23" name="Line 22"/>
              <p:cNvSpPr>
                <a:spLocks noChangeShapeType="1"/>
              </p:cNvSpPr>
              <p:nvPr/>
            </p:nvSpPr>
            <p:spPr bwMode="auto">
              <a:xfrm>
                <a:off x="8640" y="14544"/>
                <a:ext cx="0" cy="468"/>
              </a:xfrm>
              <a:prstGeom prst="line">
                <a:avLst/>
              </a:prstGeom>
              <a:noFill/>
              <a:ln w="9525">
                <a:solidFill>
                  <a:srgbClr val="FF0000"/>
                </a:solidFill>
                <a:round/>
              </a:ln>
            </p:spPr>
            <p:txBody>
              <a:bodyPr/>
              <a:lstStyle/>
              <a:p>
                <a:endParaRPr lang="zh-CN" altLang="en-US"/>
              </a:p>
            </p:txBody>
          </p:sp>
          <p:sp>
            <p:nvSpPr>
              <p:cNvPr id="24" name="Line 23"/>
              <p:cNvSpPr>
                <a:spLocks noChangeShapeType="1"/>
              </p:cNvSpPr>
              <p:nvPr/>
            </p:nvSpPr>
            <p:spPr bwMode="auto">
              <a:xfrm>
                <a:off x="9000" y="14544"/>
                <a:ext cx="720" cy="0"/>
              </a:xfrm>
              <a:prstGeom prst="line">
                <a:avLst/>
              </a:prstGeom>
              <a:noFill/>
              <a:ln w="9525">
                <a:solidFill>
                  <a:srgbClr val="FF0000"/>
                </a:solidFill>
                <a:round/>
              </a:ln>
            </p:spPr>
            <p:txBody>
              <a:bodyPr/>
              <a:lstStyle/>
              <a:p>
                <a:endParaRPr lang="zh-CN" altLang="en-US"/>
              </a:p>
            </p:txBody>
          </p:sp>
          <p:sp>
            <p:nvSpPr>
              <p:cNvPr id="25" name="Line 24"/>
              <p:cNvSpPr>
                <a:spLocks noChangeShapeType="1"/>
              </p:cNvSpPr>
              <p:nvPr/>
            </p:nvSpPr>
            <p:spPr bwMode="auto">
              <a:xfrm>
                <a:off x="9000" y="15012"/>
                <a:ext cx="720" cy="0"/>
              </a:xfrm>
              <a:prstGeom prst="line">
                <a:avLst/>
              </a:prstGeom>
              <a:noFill/>
              <a:ln w="9525">
                <a:solidFill>
                  <a:srgbClr val="FF0000"/>
                </a:solidFill>
                <a:round/>
              </a:ln>
            </p:spPr>
            <p:txBody>
              <a:bodyPr/>
              <a:lstStyle/>
              <a:p>
                <a:endParaRPr lang="zh-CN" altLang="en-US"/>
              </a:p>
            </p:txBody>
          </p:sp>
          <p:sp>
            <p:nvSpPr>
              <p:cNvPr id="26" name="Line 25"/>
              <p:cNvSpPr>
                <a:spLocks noChangeShapeType="1"/>
              </p:cNvSpPr>
              <p:nvPr/>
            </p:nvSpPr>
            <p:spPr bwMode="auto">
              <a:xfrm>
                <a:off x="2700" y="15012"/>
                <a:ext cx="720" cy="0"/>
              </a:xfrm>
              <a:prstGeom prst="line">
                <a:avLst/>
              </a:prstGeom>
              <a:noFill/>
              <a:ln w="9525">
                <a:solidFill>
                  <a:srgbClr val="FF0000"/>
                </a:solidFill>
                <a:round/>
              </a:ln>
            </p:spPr>
            <p:txBody>
              <a:bodyPr/>
              <a:lstStyle/>
              <a:p>
                <a:endParaRPr lang="zh-CN" altLang="en-US"/>
              </a:p>
            </p:txBody>
          </p:sp>
          <p:sp>
            <p:nvSpPr>
              <p:cNvPr id="27" name="Line 26"/>
              <p:cNvSpPr>
                <a:spLocks noChangeShapeType="1"/>
              </p:cNvSpPr>
              <p:nvPr/>
            </p:nvSpPr>
            <p:spPr bwMode="auto">
              <a:xfrm>
                <a:off x="2700" y="14544"/>
                <a:ext cx="720" cy="0"/>
              </a:xfrm>
              <a:prstGeom prst="line">
                <a:avLst/>
              </a:prstGeom>
              <a:noFill/>
              <a:ln w="9525">
                <a:solidFill>
                  <a:srgbClr val="FF0000"/>
                </a:solidFill>
                <a:round/>
              </a:ln>
            </p:spPr>
            <p:txBody>
              <a:bodyPr/>
              <a:lstStyle/>
              <a:p>
                <a:endParaRPr lang="zh-CN" altLang="en-US"/>
              </a:p>
            </p:txBody>
          </p:sp>
          <p:sp>
            <p:nvSpPr>
              <p:cNvPr id="28" name="Freeform 27"/>
              <p:cNvSpPr/>
              <p:nvPr/>
            </p:nvSpPr>
            <p:spPr bwMode="auto">
              <a:xfrm>
                <a:off x="3600" y="14109"/>
                <a:ext cx="2910" cy="435"/>
              </a:xfrm>
              <a:custGeom>
                <a:avLst/>
                <a:gdLst>
                  <a:gd name="T0" fmla="*/ 360 w 2910"/>
                  <a:gd name="T1" fmla="*/ 0 h 624"/>
                  <a:gd name="T2" fmla="*/ 360 w 2910"/>
                  <a:gd name="T3" fmla="*/ 156 h 624"/>
                  <a:gd name="T4" fmla="*/ 2520 w 2910"/>
                  <a:gd name="T5" fmla="*/ 312 h 624"/>
                  <a:gd name="T6" fmla="*/ 2700 w 2910"/>
                  <a:gd name="T7" fmla="*/ 624 h 624"/>
                  <a:gd name="T8" fmla="*/ 0 60000 65536"/>
                  <a:gd name="T9" fmla="*/ 0 60000 65536"/>
                  <a:gd name="T10" fmla="*/ 0 60000 65536"/>
                  <a:gd name="T11" fmla="*/ 0 60000 65536"/>
                  <a:gd name="T12" fmla="*/ 0 w 2910"/>
                  <a:gd name="T13" fmla="*/ 0 h 624"/>
                  <a:gd name="T14" fmla="*/ 2910 w 2910"/>
                  <a:gd name="T15" fmla="*/ 624 h 624"/>
                </a:gdLst>
                <a:ahLst/>
                <a:cxnLst>
                  <a:cxn ang="T8">
                    <a:pos x="T0" y="T1"/>
                  </a:cxn>
                  <a:cxn ang="T9">
                    <a:pos x="T2" y="T3"/>
                  </a:cxn>
                  <a:cxn ang="T10">
                    <a:pos x="T4" y="T5"/>
                  </a:cxn>
                  <a:cxn ang="T11">
                    <a:pos x="T6" y="T7"/>
                  </a:cxn>
                </a:cxnLst>
                <a:rect l="T12" t="T13" r="T14" b="T15"/>
                <a:pathLst>
                  <a:path w="2910" h="624">
                    <a:moveTo>
                      <a:pt x="360" y="0"/>
                    </a:moveTo>
                    <a:cubicBezTo>
                      <a:pt x="180" y="52"/>
                      <a:pt x="0" y="104"/>
                      <a:pt x="360" y="156"/>
                    </a:cubicBezTo>
                    <a:cubicBezTo>
                      <a:pt x="720" y="208"/>
                      <a:pt x="2130" y="234"/>
                      <a:pt x="2520" y="312"/>
                    </a:cubicBezTo>
                    <a:cubicBezTo>
                      <a:pt x="2910" y="390"/>
                      <a:pt x="2670" y="572"/>
                      <a:pt x="2700" y="624"/>
                    </a:cubicBezTo>
                  </a:path>
                </a:pathLst>
              </a:custGeom>
              <a:noFill/>
              <a:ln w="9525">
                <a:solidFill>
                  <a:srgbClr val="FF0000"/>
                </a:solidFill>
                <a:round/>
                <a:tailEnd type="triangle" w="med" len="med"/>
              </a:ln>
            </p:spPr>
            <p:txBody>
              <a:bodyPr/>
              <a:lstStyle/>
              <a:p>
                <a:endParaRPr lang="zh-CN" altLang="en-US"/>
              </a:p>
            </p:txBody>
          </p:sp>
        </p:grpSp>
        <p:sp>
          <p:nvSpPr>
            <p:cNvPr id="6" name="Rectangle 28"/>
            <p:cNvSpPr>
              <a:spLocks noChangeArrowheads="1"/>
            </p:cNvSpPr>
            <p:nvPr/>
          </p:nvSpPr>
          <p:spPr bwMode="auto">
            <a:xfrm>
              <a:off x="6660" y="5652"/>
              <a:ext cx="900" cy="414"/>
            </a:xfrm>
            <a:prstGeom prst="rect">
              <a:avLst/>
            </a:prstGeom>
            <a:noFill/>
            <a:ln w="9525">
              <a:solidFill>
                <a:srgbClr val="FF0000"/>
              </a:solidFill>
              <a:miter lim="800000"/>
            </a:ln>
          </p:spPr>
          <p:txBody>
            <a:bodyPr lIns="0" tIns="0" rIns="0" bIns="0"/>
            <a:lstStyle/>
            <a:p>
              <a:pPr algn="ctr">
                <a:lnSpc>
                  <a:spcPct val="120000"/>
                </a:lnSpc>
              </a:pPr>
              <a:r>
                <a:rPr kumimoji="1" lang="zh-CN" altLang="en-US" dirty="0">
                  <a:latin typeface="Times New Roman" panose="02020603050405020304" pitchFamily="18" charset="0"/>
                </a:rPr>
                <a:t>读写头</a:t>
              </a:r>
              <a:endParaRPr kumimoji="1" lang="zh-CN" altLang="en-US" dirty="0">
                <a:latin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图灵机与</a:t>
            </a:r>
            <a:r>
              <a:rPr lang="en-US" altLang="zh-CN" sz="4000" dirty="0" smtClean="0"/>
              <a:t>P</a:t>
            </a:r>
            <a:r>
              <a:rPr lang="zh-CN" altLang="en-US" sz="4000" dirty="0" smtClean="0"/>
              <a:t>类问题</a:t>
            </a:r>
            <a:endParaRPr lang="zh-CN" altLang="en-US" sz="4000" dirty="0"/>
          </a:p>
        </p:txBody>
      </p:sp>
      <p:sp>
        <p:nvSpPr>
          <p:cNvPr id="3" name="内容占位符 2"/>
          <p:cNvSpPr>
            <a:spLocks noGrp="1"/>
          </p:cNvSpPr>
          <p:nvPr>
            <p:ph idx="1"/>
          </p:nvPr>
        </p:nvSpPr>
        <p:spPr>
          <a:xfrm>
            <a:off x="457200" y="1357298"/>
            <a:ext cx="8229600" cy="4773627"/>
          </a:xfrm>
        </p:spPr>
        <p:txBody>
          <a:bodyPr/>
          <a:lstStyle/>
          <a:p>
            <a:pPr lvl="2"/>
            <a:r>
              <a:rPr lang="en-US" altLang="zh-CN" sz="2000" dirty="0" smtClean="0"/>
              <a:t>DTM</a:t>
            </a:r>
            <a:r>
              <a:rPr lang="zh-CN" altLang="en-US" sz="2000" dirty="0" smtClean="0"/>
              <a:t>程序规定如下信息：</a:t>
            </a:r>
            <a:endParaRPr lang="zh-CN" altLang="en-US" sz="2000" dirty="0" smtClean="0"/>
          </a:p>
          <a:p>
            <a:pPr lvl="2">
              <a:buNone/>
            </a:pPr>
            <a:r>
              <a:rPr lang="zh-CN" altLang="en-US" sz="2000" dirty="0" smtClean="0"/>
              <a:t>    </a:t>
            </a:r>
            <a:r>
              <a:rPr lang="en-US" altLang="zh-CN" sz="2000" dirty="0" smtClean="0"/>
              <a:t>1. </a:t>
            </a:r>
            <a:r>
              <a:rPr lang="zh-CN" altLang="en-US" sz="2000" dirty="0" smtClean="0"/>
              <a:t>字符取用集</a:t>
            </a:r>
            <a:r>
              <a:rPr lang="zh-CN" altLang="en-US" sz="2000" dirty="0" smtClean="0">
                <a:sym typeface="Symbol" panose="05050102010706020507" pitchFamily="18" charset="2"/>
              </a:rPr>
              <a:t>，其包含输入字符集及空白符</a:t>
            </a:r>
            <a:r>
              <a:rPr lang="en-US" altLang="zh-CN" sz="2000" dirty="0" smtClean="0">
                <a:sym typeface="Symbol" panose="05050102010706020507" pitchFamily="18" charset="2"/>
              </a:rPr>
              <a:t>b </a:t>
            </a:r>
            <a:r>
              <a:rPr lang="zh-CN" altLang="en-US" sz="2000" dirty="0" smtClean="0">
                <a:sym typeface="Symbol" panose="05050102010706020507" pitchFamily="18" charset="2"/>
              </a:rPr>
              <a:t></a:t>
            </a:r>
            <a:r>
              <a:rPr lang="en-US" altLang="zh-CN" sz="2000" dirty="0" smtClean="0">
                <a:sym typeface="Symbol" panose="05050102010706020507" pitchFamily="18" charset="2"/>
              </a:rPr>
              <a:t>\ </a:t>
            </a:r>
            <a:r>
              <a:rPr lang="zh-CN" altLang="en-US" sz="2000" dirty="0" smtClean="0">
                <a:sym typeface="Symbol" panose="05050102010706020507" pitchFamily="18" charset="2"/>
              </a:rPr>
              <a:t>。</a:t>
            </a:r>
            <a:endParaRPr lang="zh-CN" altLang="en-US" sz="2000" dirty="0" smtClean="0">
              <a:sym typeface="Symbol" panose="05050102010706020507" pitchFamily="18" charset="2"/>
            </a:endParaRPr>
          </a:p>
          <a:p>
            <a:pPr lvl="2">
              <a:buNone/>
            </a:pPr>
            <a:r>
              <a:rPr lang="en-US" altLang="zh-CN" sz="2000" dirty="0" smtClean="0">
                <a:sym typeface="Symbol" panose="05050102010706020507" pitchFamily="18" charset="2"/>
              </a:rPr>
              <a:t>    2. </a:t>
            </a:r>
            <a:r>
              <a:rPr lang="zh-CN" altLang="en-US" sz="2000" dirty="0" smtClean="0">
                <a:sym typeface="Symbol" panose="05050102010706020507" pitchFamily="18" charset="2"/>
              </a:rPr>
              <a:t>一个有限状态集</a:t>
            </a:r>
            <a:r>
              <a:rPr lang="en-US" altLang="zh-CN" sz="2000" dirty="0" smtClean="0">
                <a:sym typeface="Symbol" panose="05050102010706020507" pitchFamily="18" charset="2"/>
              </a:rPr>
              <a:t>Q</a:t>
            </a:r>
            <a:r>
              <a:rPr lang="zh-CN" altLang="en-US" sz="2000" dirty="0" smtClean="0">
                <a:sym typeface="Symbol" panose="05050102010706020507" pitchFamily="18" charset="2"/>
              </a:rPr>
              <a:t>，包含初始状态</a:t>
            </a:r>
            <a:r>
              <a:rPr lang="en-US" altLang="zh-CN" sz="2000" dirty="0" smtClean="0">
                <a:sym typeface="Symbol" panose="05050102010706020507" pitchFamily="18" charset="2"/>
              </a:rPr>
              <a:t>q</a:t>
            </a:r>
            <a:r>
              <a:rPr lang="en-US" altLang="zh-CN" sz="2000" baseline="-25000" dirty="0" smtClean="0">
                <a:sym typeface="Symbol" panose="05050102010706020507" pitchFamily="18" charset="2"/>
              </a:rPr>
              <a:t>0</a:t>
            </a:r>
            <a:r>
              <a:rPr lang="zh-CN" altLang="en-US" sz="2000" dirty="0" smtClean="0">
                <a:sym typeface="Symbol" panose="05050102010706020507" pitchFamily="18" charset="2"/>
              </a:rPr>
              <a:t>和两个停机状态</a:t>
            </a:r>
            <a:r>
              <a:rPr lang="en-US" altLang="zh-CN" sz="2000" dirty="0" err="1" smtClean="0">
                <a:sym typeface="Symbol" panose="05050102010706020507" pitchFamily="18" charset="2"/>
              </a:rPr>
              <a:t>q</a:t>
            </a:r>
            <a:r>
              <a:rPr lang="en-US" altLang="zh-CN" sz="2000" i="1" baseline="-25000" dirty="0" err="1" smtClean="0">
                <a:sym typeface="Symbol" panose="05050102010706020507" pitchFamily="18" charset="2"/>
              </a:rPr>
              <a:t>Y</a:t>
            </a:r>
            <a:r>
              <a:rPr lang="zh-CN" altLang="en-US" sz="2000" dirty="0" smtClean="0">
                <a:sym typeface="Symbol" panose="05050102010706020507" pitchFamily="18" charset="2"/>
              </a:rPr>
              <a:t>，</a:t>
            </a:r>
            <a:r>
              <a:rPr lang="en-US" altLang="zh-CN" sz="2000" dirty="0" err="1" smtClean="0">
                <a:sym typeface="Symbol" panose="05050102010706020507" pitchFamily="18" charset="2"/>
              </a:rPr>
              <a:t>q</a:t>
            </a:r>
            <a:r>
              <a:rPr lang="en-US" altLang="zh-CN" sz="2000" i="1" baseline="-25000" dirty="0" err="1" smtClean="0">
                <a:sym typeface="Symbol" panose="05050102010706020507" pitchFamily="18" charset="2"/>
              </a:rPr>
              <a:t>N</a:t>
            </a:r>
            <a:endParaRPr lang="en-US" altLang="zh-CN" sz="2000" i="1" baseline="-25000" dirty="0" smtClean="0">
              <a:sym typeface="Symbol" panose="05050102010706020507" pitchFamily="18" charset="2"/>
            </a:endParaRPr>
          </a:p>
          <a:p>
            <a:pPr lvl="2">
              <a:buNone/>
            </a:pPr>
            <a:r>
              <a:rPr lang="zh-CN" altLang="en-US" sz="2000" dirty="0" smtClean="0"/>
              <a:t>    </a:t>
            </a:r>
            <a:r>
              <a:rPr lang="en-US" altLang="zh-CN" sz="2000" dirty="0" smtClean="0"/>
              <a:t>3. </a:t>
            </a:r>
            <a:r>
              <a:rPr lang="zh-CN" altLang="en-US" sz="2000" dirty="0" smtClean="0"/>
              <a:t>一个转移函数</a:t>
            </a:r>
            <a:r>
              <a:rPr lang="zh-CN" altLang="en-US" sz="2000" dirty="0" smtClean="0">
                <a:sym typeface="Symbol" panose="05050102010706020507" pitchFamily="18" charset="2"/>
              </a:rPr>
              <a:t>：</a:t>
            </a:r>
            <a:r>
              <a:rPr lang="en-US" altLang="zh-CN" sz="2000" dirty="0" smtClean="0">
                <a:sym typeface="Symbol" panose="05050102010706020507" pitchFamily="18" charset="2"/>
              </a:rPr>
              <a:t>(Q\{</a:t>
            </a:r>
            <a:r>
              <a:rPr lang="en-US" altLang="zh-CN" sz="2000" dirty="0" err="1" smtClean="0">
                <a:sym typeface="Symbol" panose="05050102010706020507" pitchFamily="18" charset="2"/>
              </a:rPr>
              <a:t>q</a:t>
            </a:r>
            <a:r>
              <a:rPr lang="en-US" altLang="zh-CN" sz="2000" i="1" baseline="-25000" dirty="0" err="1" smtClean="0">
                <a:sym typeface="Symbol" panose="05050102010706020507" pitchFamily="18" charset="2"/>
              </a:rPr>
              <a:t>Y</a:t>
            </a:r>
            <a:r>
              <a:rPr lang="en-US" altLang="zh-CN" sz="2000" baseline="-25000" dirty="0" smtClean="0">
                <a:sym typeface="Symbol" panose="05050102010706020507" pitchFamily="18" charset="2"/>
              </a:rPr>
              <a:t> </a:t>
            </a:r>
            <a:r>
              <a:rPr lang="en-US" altLang="zh-CN" sz="2000" dirty="0" smtClean="0">
                <a:sym typeface="Symbol" panose="05050102010706020507" pitchFamily="18" charset="2"/>
              </a:rPr>
              <a:t>, </a:t>
            </a:r>
            <a:r>
              <a:rPr lang="en-US" altLang="zh-CN" sz="2000" dirty="0" err="1" smtClean="0">
                <a:sym typeface="Symbol" panose="05050102010706020507" pitchFamily="18" charset="2"/>
              </a:rPr>
              <a:t>q</a:t>
            </a:r>
            <a:r>
              <a:rPr lang="en-US" altLang="zh-CN" sz="2000" i="1" baseline="-25000" dirty="0" err="1" smtClean="0">
                <a:sym typeface="Symbol" panose="05050102010706020507" pitchFamily="18" charset="2"/>
              </a:rPr>
              <a:t>N</a:t>
            </a:r>
            <a:r>
              <a:rPr lang="en-US" altLang="zh-CN" sz="2000" dirty="0" smtClean="0">
                <a:sym typeface="Symbol" panose="05050102010706020507" pitchFamily="18" charset="2"/>
              </a:rPr>
              <a:t>})</a:t>
            </a:r>
            <a:r>
              <a:rPr lang="zh-CN" altLang="en-US" sz="2000" dirty="0" smtClean="0">
                <a:sym typeface="Symbol" panose="05050102010706020507" pitchFamily="18" charset="2"/>
              </a:rPr>
              <a:t> </a:t>
            </a:r>
            <a:r>
              <a:rPr lang="en-US" altLang="zh-CN" sz="2000" dirty="0" smtClean="0">
                <a:latin typeface="Symath" pitchFamily="2" charset="0"/>
                <a:sym typeface="Symbol" panose="05050102010706020507" pitchFamily="18" charset="2"/>
              </a:rPr>
              <a:t> </a:t>
            </a:r>
            <a:r>
              <a:rPr lang="en-US" altLang="zh-CN" sz="2000" dirty="0" smtClean="0">
                <a:sym typeface="Symbol" panose="05050102010706020507" pitchFamily="18" charset="2"/>
              </a:rPr>
              <a:t>Q </a:t>
            </a:r>
            <a:r>
              <a:rPr lang="zh-CN" altLang="en-US" sz="2000" dirty="0" smtClean="0">
                <a:sym typeface="Symbol" panose="05050102010706020507" pitchFamily="18" charset="2"/>
              </a:rPr>
              <a:t> </a:t>
            </a:r>
            <a:r>
              <a:rPr lang="en-US" altLang="zh-CN" sz="2000" dirty="0" smtClean="0">
                <a:sym typeface="Symbol" panose="05050102010706020507" pitchFamily="18" charset="2"/>
              </a:rPr>
              <a:t>{</a:t>
            </a:r>
            <a:r>
              <a:rPr lang="en-US" altLang="zh-CN" sz="2000" i="1" dirty="0" smtClean="0">
                <a:sym typeface="Symbol" panose="05050102010706020507" pitchFamily="18" charset="2"/>
              </a:rPr>
              <a:t>l</a:t>
            </a:r>
            <a:r>
              <a:rPr lang="en-US" altLang="zh-CN" sz="2000" dirty="0" smtClean="0">
                <a:sym typeface="Symbol" panose="05050102010706020507" pitchFamily="18" charset="2"/>
              </a:rPr>
              <a:t>, </a:t>
            </a:r>
            <a:r>
              <a:rPr lang="en-US" altLang="zh-CN" sz="2000" i="1" dirty="0" smtClean="0">
                <a:sym typeface="Symbol" panose="05050102010706020507" pitchFamily="18" charset="2"/>
              </a:rPr>
              <a:t>r</a:t>
            </a:r>
            <a:r>
              <a:rPr lang="en-US" altLang="zh-CN" sz="2000" dirty="0" smtClean="0">
                <a:sym typeface="Symbol" panose="05050102010706020507" pitchFamily="18" charset="2"/>
              </a:rPr>
              <a:t>}</a:t>
            </a:r>
            <a:endParaRPr lang="zh-CN" altLang="en-US" sz="2000" dirty="0" smtClean="0">
              <a:sym typeface="Symbol" panose="05050102010706020507" pitchFamily="18" charset="2"/>
            </a:endParaRPr>
          </a:p>
          <a:p>
            <a:pPr lvl="1"/>
            <a:r>
              <a:rPr lang="zh-CN" altLang="en-US" sz="2400" dirty="0" smtClean="0"/>
              <a:t>图灵机程序的运行</a:t>
            </a:r>
            <a:endParaRPr lang="en-US" altLang="zh-CN" sz="2400" dirty="0" smtClean="0"/>
          </a:p>
          <a:p>
            <a:pPr lvl="2"/>
            <a:r>
              <a:rPr lang="zh-CN" altLang="en-US" sz="2000" dirty="0" smtClean="0"/>
              <a:t>将输入字符串</a:t>
            </a:r>
            <a:r>
              <a:rPr lang="en-US" altLang="zh-CN" sz="2000" dirty="0" smtClean="0"/>
              <a:t>x</a:t>
            </a:r>
            <a:r>
              <a:rPr lang="zh-CN" altLang="en-US" sz="2000" dirty="0" smtClean="0"/>
              <a:t>一格一个字符地存放在带格</a:t>
            </a:r>
            <a:r>
              <a:rPr lang="en-US" altLang="zh-CN" sz="2000" dirty="0" smtClean="0"/>
              <a:t>1</a:t>
            </a:r>
            <a:r>
              <a:rPr lang="zh-CN" altLang="en-US" sz="2000" dirty="0" smtClean="0"/>
              <a:t>到带格</a:t>
            </a:r>
            <a:r>
              <a:rPr lang="en-US" altLang="zh-CN" sz="2000" dirty="0" smtClean="0"/>
              <a:t>|x|</a:t>
            </a:r>
            <a:r>
              <a:rPr lang="zh-CN" altLang="en-US" sz="2000" dirty="0" smtClean="0"/>
              <a:t>中，所有其它的带格均存放空白字符 </a:t>
            </a:r>
            <a:r>
              <a:rPr lang="en-US" altLang="zh-CN" sz="2000" dirty="0" smtClean="0"/>
              <a:t>b</a:t>
            </a:r>
            <a:r>
              <a:rPr lang="zh-CN" altLang="en-US" sz="2000" dirty="0" smtClean="0"/>
              <a:t>。读写头位于某带格，状态控制器处于初始状态，即开始按转移函数指令一步一步地运行：</a:t>
            </a:r>
            <a:endParaRPr lang="en-US" altLang="zh-CN" sz="2000" dirty="0" smtClean="0"/>
          </a:p>
          <a:p>
            <a:pPr lvl="2"/>
            <a:r>
              <a:rPr lang="zh-CN" altLang="en-US" sz="2000" dirty="0" smtClean="0"/>
              <a:t>若当前状态</a:t>
            </a:r>
            <a:r>
              <a:rPr lang="en-US" altLang="zh-CN" sz="2000" dirty="0" smtClean="0"/>
              <a:t>q</a:t>
            </a:r>
            <a:r>
              <a:rPr lang="zh-CN" altLang="en-US" sz="2000" dirty="0" smtClean="0"/>
              <a:t>是停止状态</a:t>
            </a:r>
            <a:r>
              <a:rPr lang="en-US" altLang="zh-CN" sz="2000" dirty="0" err="1" smtClean="0"/>
              <a:t>q</a:t>
            </a:r>
            <a:r>
              <a:rPr lang="en-US" altLang="zh-CN" sz="2000" i="1" baseline="-25000" dirty="0" err="1" smtClean="0"/>
              <a:t>Y</a:t>
            </a:r>
            <a:r>
              <a:rPr lang="zh-CN" altLang="en-US" sz="2000" dirty="0" smtClean="0"/>
              <a:t>或</a:t>
            </a:r>
            <a:r>
              <a:rPr lang="en-US" altLang="zh-CN" sz="2000" dirty="0" err="1" smtClean="0"/>
              <a:t>q</a:t>
            </a:r>
            <a:r>
              <a:rPr lang="en-US" altLang="zh-CN" sz="2000" i="1" baseline="-25000" dirty="0" err="1" smtClean="0"/>
              <a:t>N</a:t>
            </a:r>
            <a:r>
              <a:rPr lang="zh-CN" altLang="en-US" sz="2000" i="1" dirty="0" smtClean="0"/>
              <a:t>，</a:t>
            </a:r>
            <a:r>
              <a:rPr lang="zh-CN" altLang="en-US" sz="2000" dirty="0" smtClean="0"/>
              <a:t>则停止，并分别回答“是”或“非”。</a:t>
            </a:r>
            <a:endParaRPr lang="en-US" altLang="zh-CN" sz="2000" dirty="0" smtClean="0"/>
          </a:p>
          <a:p>
            <a:pPr lvl="2"/>
            <a:r>
              <a:rPr lang="zh-CN" altLang="en-US" sz="2000" dirty="0" smtClean="0"/>
              <a:t>若当前状态</a:t>
            </a:r>
            <a:r>
              <a:rPr lang="en-US" altLang="zh-CN" sz="2000" dirty="0" smtClean="0"/>
              <a:t>q</a:t>
            </a:r>
            <a:r>
              <a:rPr lang="zh-CN" altLang="en-US" sz="2000" dirty="0" smtClean="0"/>
              <a:t>既不是</a:t>
            </a:r>
            <a:r>
              <a:rPr lang="en-US" altLang="zh-CN" sz="2000" dirty="0" err="1" smtClean="0"/>
              <a:t>q</a:t>
            </a:r>
            <a:r>
              <a:rPr lang="en-US" altLang="zh-CN" sz="2000" i="1" baseline="-25000" dirty="0" err="1" smtClean="0"/>
              <a:t>Y</a:t>
            </a:r>
            <a:r>
              <a:rPr lang="zh-CN" altLang="en-US" sz="2000" dirty="0" smtClean="0"/>
              <a:t>也不是</a:t>
            </a:r>
            <a:r>
              <a:rPr lang="en-US" altLang="zh-CN" sz="2000" dirty="0" err="1" smtClean="0"/>
              <a:t>q</a:t>
            </a:r>
            <a:r>
              <a:rPr lang="en-US" altLang="zh-CN" sz="2000" i="1" baseline="-25000" dirty="0" err="1" smtClean="0"/>
              <a:t>N</a:t>
            </a:r>
            <a:r>
              <a:rPr lang="zh-CN" altLang="en-US" sz="2000" dirty="0" smtClean="0"/>
              <a:t>，则按照转移函数</a:t>
            </a:r>
            <a:r>
              <a:rPr lang="zh-CN" altLang="en-US" sz="2000" dirty="0" smtClean="0">
                <a:sym typeface="Symbol" panose="05050102010706020507" pitchFamily="18" charset="2"/>
              </a:rPr>
              <a:t> </a:t>
            </a:r>
            <a:r>
              <a:rPr lang="en-US" altLang="zh-CN" sz="2000" dirty="0" smtClean="0">
                <a:sym typeface="Symbol" panose="05050102010706020507" pitchFamily="18" charset="2"/>
              </a:rPr>
              <a:t>(q , s) = (q</a:t>
            </a:r>
            <a:r>
              <a:rPr lang="en-US" altLang="zh-CN" sz="2000" dirty="0" smtClean="0">
                <a:cs typeface="Times New Roman" panose="02020603050405020304" pitchFamily="18" charset="0"/>
                <a:sym typeface="Symbol" panose="05050102010706020507" pitchFamily="18" charset="2"/>
              </a:rPr>
              <a:t>‘</a:t>
            </a:r>
            <a:r>
              <a:rPr lang="en-US" altLang="zh-CN" sz="2000" dirty="0" smtClean="0">
                <a:sym typeface="Symbol" panose="05050102010706020507" pitchFamily="18" charset="2"/>
              </a:rPr>
              <a:t>, s</a:t>
            </a:r>
            <a:r>
              <a:rPr lang="en-US" altLang="zh-CN" sz="2000" dirty="0" smtClean="0">
                <a:cs typeface="Times New Roman" panose="02020603050405020304" pitchFamily="18" charset="0"/>
                <a:sym typeface="Symbol" panose="05050102010706020507" pitchFamily="18" charset="2"/>
              </a:rPr>
              <a:t>’</a:t>
            </a:r>
            <a:r>
              <a:rPr lang="en-US" altLang="zh-CN" sz="2000" dirty="0" smtClean="0">
                <a:sym typeface="Symbol" panose="05050102010706020507" pitchFamily="18" charset="2"/>
              </a:rPr>
              <a:t>, )</a:t>
            </a:r>
            <a:r>
              <a:rPr lang="zh-CN" altLang="en-US" sz="2000" dirty="0" smtClean="0">
                <a:sym typeface="Symbol" panose="05050102010706020507" pitchFamily="18" charset="2"/>
              </a:rPr>
              <a:t>，读写头首先擦掉当前带格的字符</a:t>
            </a:r>
            <a:r>
              <a:rPr lang="en-US" altLang="zh-CN" sz="2000" dirty="0" smtClean="0">
                <a:sym typeface="Symbol" panose="05050102010706020507" pitchFamily="18" charset="2"/>
              </a:rPr>
              <a:t>s</a:t>
            </a:r>
            <a:r>
              <a:rPr lang="zh-CN" altLang="en-US" sz="2000" dirty="0" smtClean="0">
                <a:sym typeface="Symbol" panose="05050102010706020507" pitchFamily="18" charset="2"/>
              </a:rPr>
              <a:t>，并写上字符</a:t>
            </a:r>
            <a:r>
              <a:rPr lang="en-US" altLang="zh-CN" sz="2000" dirty="0" smtClean="0">
                <a:sym typeface="Symbol" panose="05050102010706020507" pitchFamily="18" charset="2"/>
              </a:rPr>
              <a:t>s</a:t>
            </a:r>
            <a:r>
              <a:rPr lang="en-US" altLang="zh-CN" sz="2000" dirty="0" smtClean="0">
                <a:cs typeface="Times New Roman" panose="02020603050405020304" pitchFamily="18" charset="0"/>
                <a:sym typeface="Symbol" panose="05050102010706020507" pitchFamily="18" charset="2"/>
              </a:rPr>
              <a:t>‘</a:t>
            </a:r>
            <a:r>
              <a:rPr lang="en-US" altLang="zh-CN" sz="2000" dirty="0" smtClean="0">
                <a:sym typeface="Symbol" panose="05050102010706020507" pitchFamily="18" charset="2"/>
              </a:rPr>
              <a:t>,</a:t>
            </a:r>
            <a:r>
              <a:rPr lang="zh-CN" altLang="en-US" sz="2000" dirty="0" smtClean="0">
                <a:sym typeface="Symbol" panose="05050102010706020507" pitchFamily="18" charset="2"/>
              </a:rPr>
              <a:t>然后依照</a:t>
            </a:r>
            <a:r>
              <a:rPr lang="en-US" altLang="zh-CN" sz="2000" dirty="0" smtClean="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a:t>
            </a:r>
            <a:r>
              <a:rPr lang="en-US" altLang="zh-CN" sz="2000" i="1" dirty="0" smtClean="0">
                <a:latin typeface="Times New Roman" panose="02020603050405020304" pitchFamily="18" charset="0"/>
                <a:sym typeface="Symbol" panose="05050102010706020507" pitchFamily="18" charset="2"/>
              </a:rPr>
              <a:t>l</a:t>
            </a:r>
            <a:r>
              <a:rPr lang="zh-CN" altLang="en-US" sz="2000" dirty="0" smtClean="0">
                <a:sym typeface="Symbol" panose="05050102010706020507" pitchFamily="18" charset="2"/>
              </a:rPr>
              <a:t>或</a:t>
            </a:r>
            <a:r>
              <a:rPr lang="en-US" altLang="zh-CN" sz="2000" dirty="0" smtClean="0">
                <a:sym typeface="Symbol" panose="05050102010706020507" pitchFamily="18" charset="2"/>
              </a:rPr>
              <a:t> </a:t>
            </a:r>
            <a:r>
              <a:rPr lang="en-US" altLang="zh-CN" sz="2000" i="1" dirty="0" smtClean="0">
                <a:latin typeface="Times New Roman" panose="02020603050405020304" pitchFamily="18" charset="0"/>
                <a:sym typeface="Symbol" panose="05050102010706020507" pitchFamily="18" charset="2"/>
              </a:rPr>
              <a:t> r</a:t>
            </a:r>
            <a:r>
              <a:rPr lang="en-US" altLang="zh-CN" sz="2000" i="1" dirty="0" smtClean="0">
                <a:sym typeface="Symbol" panose="05050102010706020507" pitchFamily="18" charset="2"/>
              </a:rPr>
              <a:t> </a:t>
            </a:r>
            <a:r>
              <a:rPr lang="zh-CN" altLang="en-US" sz="2000" dirty="0" smtClean="0">
                <a:sym typeface="Symbol" panose="05050102010706020507" pitchFamily="18" charset="2"/>
              </a:rPr>
              <a:t>将读写头向左或右移动一格，最后将当前状态</a:t>
            </a:r>
            <a:r>
              <a:rPr lang="en-US" altLang="zh-CN" sz="2000" dirty="0" smtClean="0">
                <a:sym typeface="Symbol" panose="05050102010706020507" pitchFamily="18" charset="2"/>
              </a:rPr>
              <a:t>q</a:t>
            </a:r>
            <a:r>
              <a:rPr lang="zh-CN" altLang="en-US" sz="2000" dirty="0" smtClean="0">
                <a:sym typeface="Symbol" panose="05050102010706020507" pitchFamily="18" charset="2"/>
              </a:rPr>
              <a:t>更新为</a:t>
            </a:r>
            <a:r>
              <a:rPr lang="en-US" altLang="zh-CN" sz="2000" dirty="0" smtClean="0">
                <a:sym typeface="Symbol" panose="05050102010706020507" pitchFamily="18" charset="2"/>
              </a:rPr>
              <a:t>q</a:t>
            </a:r>
            <a:r>
              <a:rPr lang="en-US" altLang="zh-CN" sz="2000" dirty="0" smtClean="0">
                <a:cs typeface="Times New Roman" panose="02020603050405020304" pitchFamily="18" charset="0"/>
                <a:sym typeface="Symbol" panose="05050102010706020507" pitchFamily="18" charset="2"/>
              </a:rPr>
              <a:t>’</a:t>
            </a:r>
            <a:r>
              <a:rPr lang="en-US" altLang="zh-CN" sz="2000" dirty="0" smtClean="0">
                <a:sym typeface="Symbol" panose="05050102010706020507" pitchFamily="18" charset="2"/>
              </a:rPr>
              <a:t> </a:t>
            </a:r>
            <a:r>
              <a:rPr lang="zh-CN" altLang="en-US" sz="2000" dirty="0" smtClean="0">
                <a:sym typeface="Symbol" panose="05050102010706020507" pitchFamily="18" charset="2"/>
              </a:rPr>
              <a:t>。</a:t>
            </a:r>
            <a:endParaRPr lang="zh-CN" altLang="en-US"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图灵机与</a:t>
            </a:r>
            <a:r>
              <a:rPr lang="en-US" altLang="zh-CN" sz="4400" dirty="0" smtClean="0"/>
              <a:t>P</a:t>
            </a:r>
            <a:r>
              <a:rPr lang="zh-CN" altLang="en-US" sz="4400" dirty="0" smtClean="0"/>
              <a:t>类问题</a:t>
            </a:r>
            <a:endParaRPr lang="zh-CN" altLang="en-US" dirty="0"/>
          </a:p>
        </p:txBody>
      </p:sp>
      <p:sp>
        <p:nvSpPr>
          <p:cNvPr id="3" name="内容占位符 2"/>
          <p:cNvSpPr>
            <a:spLocks noGrp="1"/>
          </p:cNvSpPr>
          <p:nvPr>
            <p:ph idx="1"/>
          </p:nvPr>
        </p:nvSpPr>
        <p:spPr>
          <a:xfrm>
            <a:off x="457200" y="1357298"/>
            <a:ext cx="8229600" cy="4530725"/>
          </a:xfrm>
        </p:spPr>
        <p:txBody>
          <a:bodyPr/>
          <a:lstStyle/>
          <a:p>
            <a:pPr lvl="1"/>
            <a:r>
              <a:rPr lang="zh-CN" altLang="en-US" dirty="0" smtClean="0"/>
              <a:t>图灵机程序举例</a:t>
            </a:r>
            <a:endParaRPr lang="en-US" altLang="zh-CN" dirty="0" smtClean="0"/>
          </a:p>
          <a:p>
            <a:pPr lvl="2"/>
            <a:r>
              <a:rPr lang="zh-CN" altLang="en-US" sz="2400" dirty="0" smtClean="0"/>
              <a:t>计算</a:t>
            </a:r>
            <a:r>
              <a:rPr lang="en-US" altLang="zh-CN" sz="2400" dirty="0" smtClean="0"/>
              <a:t>f(x)=x+1</a:t>
            </a:r>
            <a:endParaRPr lang="en-US" altLang="zh-CN" sz="2400" dirty="0" smtClean="0"/>
          </a:p>
          <a:p>
            <a:pPr lvl="3"/>
            <a:r>
              <a:rPr lang="en-US" altLang="zh-CN" dirty="0" smtClean="0"/>
              <a:t>q1,0,1,l,q2;</a:t>
            </a:r>
            <a:br>
              <a:rPr lang="en-US" altLang="zh-CN" dirty="0" smtClean="0"/>
            </a:br>
            <a:r>
              <a:rPr lang="en-US" altLang="zh-CN" dirty="0" smtClean="0"/>
              <a:t>q1,1,,0,l,q3;</a:t>
            </a:r>
            <a:br>
              <a:rPr lang="en-US" altLang="zh-CN" dirty="0" smtClean="0"/>
            </a:br>
            <a:r>
              <a:rPr lang="en-US" altLang="zh-CN" dirty="0" smtClean="0"/>
              <a:t>q1,b,b,n,q4;</a:t>
            </a:r>
            <a:br>
              <a:rPr lang="en-US" altLang="zh-CN" dirty="0" smtClean="0"/>
            </a:br>
            <a:r>
              <a:rPr lang="en-US" altLang="zh-CN" dirty="0" smtClean="0"/>
              <a:t>q2,0,0,l,q2;</a:t>
            </a:r>
            <a:br>
              <a:rPr lang="en-US" altLang="zh-CN" dirty="0" smtClean="0"/>
            </a:br>
            <a:r>
              <a:rPr lang="en-US" altLang="zh-CN" dirty="0" smtClean="0"/>
              <a:t>q2,1,1,l,q2;</a:t>
            </a:r>
            <a:br>
              <a:rPr lang="en-US" altLang="zh-CN" dirty="0" smtClean="0"/>
            </a:br>
            <a:r>
              <a:rPr lang="en-US" altLang="zh-CN" dirty="0" smtClean="0"/>
              <a:t>q2,b,b,n,q4;</a:t>
            </a:r>
            <a:br>
              <a:rPr lang="en-US" altLang="zh-CN" dirty="0" smtClean="0"/>
            </a:br>
            <a:r>
              <a:rPr lang="en-US" altLang="zh-CN" dirty="0" smtClean="0"/>
              <a:t>q3,0,1,l,q2;</a:t>
            </a:r>
            <a:br>
              <a:rPr lang="en-US" altLang="zh-CN" dirty="0" smtClean="0"/>
            </a:br>
            <a:r>
              <a:rPr lang="en-US" altLang="zh-CN" dirty="0" smtClean="0"/>
              <a:t>q3,1,0,l,q3;</a:t>
            </a:r>
            <a:br>
              <a:rPr lang="en-US" altLang="zh-CN" dirty="0" smtClean="0"/>
            </a:br>
            <a:r>
              <a:rPr lang="en-US" altLang="zh-CN" dirty="0" smtClean="0"/>
              <a:t>q3,b,b,n,q4</a:t>
            </a:r>
            <a:r>
              <a:rPr lang="en-US" altLang="zh-CN" sz="2400" dirty="0" smtClean="0"/>
              <a:t>.</a:t>
            </a:r>
            <a:endParaRPr lang="zh-CN" altLang="en-US" sz="2400" dirty="0"/>
          </a:p>
        </p:txBody>
      </p:sp>
      <p:sp>
        <p:nvSpPr>
          <p:cNvPr id="6" name="TextBox 5"/>
          <p:cNvSpPr txBox="1"/>
          <p:nvPr/>
        </p:nvSpPr>
        <p:spPr>
          <a:xfrm>
            <a:off x="4572000" y="1428736"/>
            <a:ext cx="4000528" cy="4708981"/>
          </a:xfrm>
          <a:prstGeom prst="rect">
            <a:avLst/>
          </a:prstGeom>
          <a:noFill/>
        </p:spPr>
        <p:txBody>
          <a:bodyPr wrap="square" rtlCol="0">
            <a:spAutoFit/>
          </a:bodyPr>
          <a:lstStyle/>
          <a:p>
            <a:pPr algn="l"/>
            <a:r>
              <a:rPr lang="zh-CN" altLang="en-US" sz="2000" dirty="0" smtClean="0"/>
              <a:t>五元组（</a:t>
            </a:r>
            <a:r>
              <a:rPr lang="en-US" altLang="zh-CN" sz="2000" dirty="0" smtClean="0"/>
              <a:t>q1,,s1,s2,r,q2)</a:t>
            </a:r>
            <a:r>
              <a:rPr lang="zh-CN" altLang="en-US" sz="2000" dirty="0" smtClean="0"/>
              <a:t>分别表示：</a:t>
            </a:r>
            <a:br>
              <a:rPr lang="zh-CN" altLang="en-US" sz="2000" dirty="0" smtClean="0"/>
            </a:br>
            <a:r>
              <a:rPr lang="en-US" altLang="zh-CN" sz="2000" dirty="0" smtClean="0"/>
              <a:t>q1:</a:t>
            </a:r>
            <a:r>
              <a:rPr lang="zh-CN" altLang="en-US" sz="2000" dirty="0" smtClean="0"/>
              <a:t>当前状态</a:t>
            </a:r>
            <a:br>
              <a:rPr lang="zh-CN" altLang="en-US" sz="2000" dirty="0" smtClean="0"/>
            </a:br>
            <a:r>
              <a:rPr lang="en-US" altLang="zh-CN" sz="2000" dirty="0" smtClean="0"/>
              <a:t>s1:</a:t>
            </a:r>
            <a:r>
              <a:rPr lang="zh-CN" altLang="en-US" sz="2000" dirty="0" smtClean="0"/>
              <a:t>读写头从当前读入的数据（</a:t>
            </a:r>
            <a:r>
              <a:rPr lang="en-US" altLang="zh-CN" sz="2000" dirty="0" smtClean="0"/>
              <a:t>0</a:t>
            </a:r>
            <a:r>
              <a:rPr lang="zh-CN" altLang="en-US" sz="2000" dirty="0" smtClean="0"/>
              <a:t>或者</a:t>
            </a:r>
            <a:r>
              <a:rPr lang="en-US" altLang="zh-CN" sz="2000" dirty="0" smtClean="0"/>
              <a:t>1</a:t>
            </a:r>
            <a:r>
              <a:rPr lang="zh-CN" altLang="en-US" sz="2000" dirty="0" smtClean="0"/>
              <a:t>）</a:t>
            </a:r>
            <a:br>
              <a:rPr lang="zh-CN" altLang="en-US" sz="2000" dirty="0" smtClean="0"/>
            </a:br>
            <a:r>
              <a:rPr lang="en-US" altLang="zh-CN" sz="2000" dirty="0" smtClean="0"/>
              <a:t>s2:</a:t>
            </a:r>
            <a:r>
              <a:rPr lang="zh-CN" altLang="en-US" sz="2000" dirty="0" smtClean="0"/>
              <a:t>读写头即将写入当前方格的数据</a:t>
            </a:r>
            <a:br>
              <a:rPr lang="zh-CN" altLang="en-US" sz="2000" dirty="0" smtClean="0"/>
            </a:br>
            <a:r>
              <a:rPr lang="en-US" altLang="zh-CN" sz="2000" dirty="0" smtClean="0"/>
              <a:t>r/l/n:</a:t>
            </a:r>
            <a:r>
              <a:rPr lang="zh-CN" altLang="en-US" sz="2000" dirty="0" smtClean="0"/>
              <a:t>读写头向右移动一格</a:t>
            </a:r>
            <a:r>
              <a:rPr lang="en-US" altLang="zh-CN" sz="2000" dirty="0" smtClean="0"/>
              <a:t>/</a:t>
            </a:r>
            <a:r>
              <a:rPr lang="zh-CN" altLang="en-US" sz="2000" dirty="0" smtClean="0"/>
              <a:t>向左移动一格</a:t>
            </a:r>
            <a:r>
              <a:rPr lang="en-US" altLang="zh-CN" sz="2000" dirty="0" smtClean="0"/>
              <a:t>/</a:t>
            </a:r>
            <a:r>
              <a:rPr lang="zh-CN" altLang="en-US" sz="2000" dirty="0" smtClean="0"/>
              <a:t>保持不动</a:t>
            </a:r>
            <a:br>
              <a:rPr lang="zh-CN" altLang="en-US" sz="2000" dirty="0" smtClean="0"/>
            </a:br>
            <a:r>
              <a:rPr lang="en-US" altLang="zh-CN" sz="2000" dirty="0" smtClean="0"/>
              <a:t>q1,q2,q3:</a:t>
            </a:r>
            <a:r>
              <a:rPr lang="zh-CN" altLang="en-US" sz="2000" dirty="0" smtClean="0"/>
              <a:t>新状态</a:t>
            </a:r>
            <a:br>
              <a:rPr lang="zh-CN" altLang="en-US" sz="2000" dirty="0" smtClean="0"/>
            </a:br>
            <a:r>
              <a:rPr lang="zh-CN" altLang="en-US" sz="2000" dirty="0" smtClean="0"/>
              <a:t>读写头一开始位于数据最右边一位，</a:t>
            </a:r>
            <a:r>
              <a:rPr lang="en-US" altLang="zh-CN" sz="2000" dirty="0" smtClean="0"/>
              <a:t>b</a:t>
            </a:r>
            <a:r>
              <a:rPr lang="zh-CN" altLang="en-US" sz="2000" dirty="0" smtClean="0"/>
              <a:t>表示空格，</a:t>
            </a:r>
            <a:r>
              <a:rPr lang="en-US" altLang="zh-CN" sz="2000" dirty="0" smtClean="0"/>
              <a:t>q1</a:t>
            </a:r>
            <a:r>
              <a:rPr lang="zh-CN" altLang="en-US" sz="2000" dirty="0" smtClean="0"/>
              <a:t>为初始状态。</a:t>
            </a:r>
            <a:r>
              <a:rPr lang="en-US" altLang="zh-CN" sz="2000" dirty="0" smtClean="0"/>
              <a:t>q4</a:t>
            </a:r>
            <a:r>
              <a:rPr lang="zh-CN" altLang="en-US" sz="2000" dirty="0" smtClean="0"/>
              <a:t>结束状态。</a:t>
            </a:r>
            <a:endParaRPr lang="en-US" altLang="zh-CN" sz="2000" dirty="0" smtClean="0"/>
          </a:p>
          <a:p>
            <a:pPr algn="l"/>
            <a:r>
              <a:rPr lang="zh-CN" altLang="en-US" sz="2000" dirty="0" smtClean="0"/>
              <a:t>例</a:t>
            </a:r>
            <a:r>
              <a:rPr lang="en-US" altLang="zh-CN" sz="2000" dirty="0" smtClean="0"/>
              <a:t>1</a:t>
            </a:r>
            <a:r>
              <a:rPr lang="zh-CN" altLang="en-US" sz="2000" dirty="0" smtClean="0"/>
              <a:t>：</a:t>
            </a:r>
            <a:r>
              <a:rPr lang="en-US" altLang="zh-CN" sz="2000" dirty="0" smtClean="0"/>
              <a:t>x=010</a:t>
            </a:r>
            <a:r>
              <a:rPr lang="zh-CN" altLang="en-US" sz="2000" dirty="0" smtClean="0"/>
              <a:t>，</a:t>
            </a:r>
            <a:r>
              <a:rPr lang="en-US" altLang="zh-CN" sz="2000" dirty="0" smtClean="0"/>
              <a:t> </a:t>
            </a:r>
            <a:r>
              <a:rPr lang="zh-CN" altLang="en-US" sz="2000" dirty="0" smtClean="0"/>
              <a:t>开始</a:t>
            </a:r>
            <a:r>
              <a:rPr lang="en-US" altLang="zh-CN" sz="2000" dirty="0" smtClean="0"/>
              <a:t>→(q1,0,1,l,q2) →(q2,1,1,l,q2) →(q2,0,0,l,q2) →(q2,b,b,n,q4) </a:t>
            </a:r>
            <a:r>
              <a:rPr lang="zh-CN" altLang="en-US" sz="2000" dirty="0" smtClean="0"/>
              <a:t>结束</a:t>
            </a:r>
            <a:r>
              <a:rPr lang="en-US" altLang="zh-CN" sz="2000" dirty="0" smtClean="0"/>
              <a:t>x=011=2+1</a:t>
            </a:r>
            <a:r>
              <a:rPr lang="zh-CN" altLang="en-US" sz="2000" dirty="0" smtClean="0"/>
              <a:t>。</a:t>
            </a:r>
            <a:endParaRPr lang="zh-CN" altLang="en-US" sz="2000" dirty="0"/>
          </a:p>
        </p:txBody>
      </p:sp>
      <p:sp>
        <p:nvSpPr>
          <p:cNvPr id="7" name="TextBox 6"/>
          <p:cNvSpPr txBox="1"/>
          <p:nvPr/>
        </p:nvSpPr>
        <p:spPr>
          <a:xfrm>
            <a:off x="930354" y="5143512"/>
            <a:ext cx="3570208" cy="1015663"/>
          </a:xfrm>
          <a:prstGeom prst="rect">
            <a:avLst/>
          </a:prstGeom>
          <a:noFill/>
        </p:spPr>
        <p:txBody>
          <a:bodyPr wrap="none" rtlCol="0">
            <a:spAutoFit/>
          </a:bodyPr>
          <a:lstStyle/>
          <a:p>
            <a:pPr algn="l"/>
            <a:r>
              <a:rPr lang="zh-CN" altLang="en-US" sz="2000" dirty="0" smtClean="0"/>
              <a:t>例</a:t>
            </a:r>
            <a:r>
              <a:rPr lang="en-US" altLang="zh-CN" sz="2000" dirty="0" smtClean="0"/>
              <a:t>2</a:t>
            </a:r>
            <a:r>
              <a:rPr lang="zh-CN" altLang="en-US" sz="2000" dirty="0" smtClean="0"/>
              <a:t>：</a:t>
            </a:r>
            <a:r>
              <a:rPr lang="en-US" altLang="zh-CN" sz="2000" dirty="0" smtClean="0"/>
              <a:t>x=011 →(q1,1,0,l,q3) →</a:t>
            </a:r>
            <a:endParaRPr lang="en-US" altLang="zh-CN" sz="2000" dirty="0" smtClean="0"/>
          </a:p>
          <a:p>
            <a:pPr algn="l"/>
            <a:r>
              <a:rPr lang="en-US" altLang="zh-CN" sz="2000" dirty="0" smtClean="0"/>
              <a:t>(q3,1,0,l,q3) →(q3,0,1,l,q3) →</a:t>
            </a:r>
            <a:endParaRPr lang="en-US" altLang="zh-CN" sz="2000" dirty="0" smtClean="0"/>
          </a:p>
          <a:p>
            <a:pPr algn="l"/>
            <a:r>
              <a:rPr lang="en-US" altLang="zh-CN" sz="2000" dirty="0" smtClean="0"/>
              <a:t>(q3,b,b ,n,q4)</a:t>
            </a:r>
            <a:r>
              <a:rPr lang="zh-CN" altLang="en-US" sz="2000" dirty="0" smtClean="0"/>
              <a:t>结束</a:t>
            </a:r>
            <a:r>
              <a:rPr lang="en-US" altLang="zh-CN" sz="2000" dirty="0" smtClean="0"/>
              <a:t>x=100=3+1</a:t>
            </a:r>
            <a:endParaRPr lang="zh-CN" altLang="en-US" sz="2000" dirty="0"/>
          </a:p>
        </p:txBody>
      </p:sp>
      <p:cxnSp>
        <p:nvCxnSpPr>
          <p:cNvPr id="9" name="直接连接符 8"/>
          <p:cNvCxnSpPr/>
          <p:nvPr/>
        </p:nvCxnSpPr>
        <p:spPr bwMode="auto">
          <a:xfrm rot="5400000">
            <a:off x="2143108" y="3714752"/>
            <a:ext cx="485778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图灵机与</a:t>
            </a:r>
            <a:r>
              <a:rPr lang="en-US" altLang="zh-CN" sz="4000" dirty="0" smtClean="0"/>
              <a:t>P</a:t>
            </a:r>
            <a:r>
              <a:rPr lang="zh-CN" altLang="en-US" sz="4000" dirty="0" smtClean="0"/>
              <a:t>类问题</a:t>
            </a:r>
            <a:endParaRPr lang="zh-CN" altLang="en-US" dirty="0"/>
          </a:p>
        </p:txBody>
      </p:sp>
      <p:sp>
        <p:nvSpPr>
          <p:cNvPr id="3" name="内容占位符 2"/>
          <p:cNvSpPr>
            <a:spLocks noGrp="1"/>
          </p:cNvSpPr>
          <p:nvPr>
            <p:ph idx="1"/>
          </p:nvPr>
        </p:nvSpPr>
        <p:spPr/>
        <p:txBody>
          <a:bodyPr/>
          <a:lstStyle/>
          <a:p>
            <a:r>
              <a:rPr lang="zh-CN" altLang="en-US" sz="2400" dirty="0" smtClean="0"/>
              <a:t>计算</a:t>
            </a:r>
            <a:r>
              <a:rPr lang="en-US" altLang="zh-CN" sz="2400" dirty="0" smtClean="0"/>
              <a:t>f(x)=2</a:t>
            </a:r>
            <a:r>
              <a:rPr lang="en-US" altLang="zh-CN" sz="2400" baseline="30000" dirty="0" smtClean="0"/>
              <a:t>x</a:t>
            </a:r>
            <a:endParaRPr lang="en-US" altLang="zh-CN" sz="2400" baseline="30000" dirty="0" smtClean="0"/>
          </a:p>
          <a:p>
            <a:pPr lvl="2"/>
            <a:endParaRPr lang="zh-CN" altLang="en-US" baseline="30000" dirty="0"/>
          </a:p>
        </p:txBody>
      </p:sp>
      <p:pic>
        <p:nvPicPr>
          <p:cNvPr id="60418" name="Picture 2" descr="http://3.im.guokr.com/a1AYq0HH8TEm82cecmpzW_v5VuWvMcrKpKhrjagKDvclAQAArwAAAEpQ.jpg"/>
          <p:cNvPicPr>
            <a:picLocks noChangeAspect="1" noChangeArrowheads="1"/>
          </p:cNvPicPr>
          <p:nvPr/>
        </p:nvPicPr>
        <p:blipFill>
          <a:blip r:embed="rId1"/>
          <a:srcRect/>
          <a:stretch>
            <a:fillRect/>
          </a:stretch>
        </p:blipFill>
        <p:spPr bwMode="auto">
          <a:xfrm>
            <a:off x="642910" y="2143116"/>
            <a:ext cx="4643470" cy="3500462"/>
          </a:xfrm>
          <a:prstGeom prst="rect">
            <a:avLst/>
          </a:prstGeom>
          <a:noFill/>
        </p:spPr>
      </p:pic>
      <p:sp>
        <p:nvSpPr>
          <p:cNvPr id="5" name="TextBox 4"/>
          <p:cNvSpPr txBox="1"/>
          <p:nvPr/>
        </p:nvSpPr>
        <p:spPr>
          <a:xfrm>
            <a:off x="5359510" y="1857364"/>
            <a:ext cx="3570208" cy="4339650"/>
          </a:xfrm>
          <a:prstGeom prst="rect">
            <a:avLst/>
          </a:prstGeom>
          <a:noFill/>
        </p:spPr>
        <p:txBody>
          <a:bodyPr wrap="none" rtlCol="0">
            <a:spAutoFit/>
          </a:bodyPr>
          <a:lstStyle/>
          <a:p>
            <a:pPr algn="l"/>
            <a:r>
              <a:rPr lang="zh-CN" altLang="en-US" sz="2000" dirty="0" smtClean="0"/>
              <a:t>例</a:t>
            </a:r>
            <a:r>
              <a:rPr lang="en-US" altLang="zh-CN" sz="2000" dirty="0" smtClean="0"/>
              <a:t>1</a:t>
            </a:r>
            <a:r>
              <a:rPr lang="zh-CN" altLang="en-US" sz="2000" dirty="0" smtClean="0"/>
              <a:t>：</a:t>
            </a:r>
            <a:r>
              <a:rPr lang="en-US" altLang="zh-CN" sz="2000" dirty="0" smtClean="0"/>
              <a:t>2</a:t>
            </a:r>
            <a:r>
              <a:rPr lang="en-US" altLang="zh-CN" sz="2000" baseline="30000" dirty="0" smtClean="0"/>
              <a:t>2</a:t>
            </a:r>
            <a:r>
              <a:rPr lang="en-US" altLang="zh-CN" sz="2000" dirty="0" smtClean="0"/>
              <a:t>=4</a:t>
            </a:r>
            <a:endParaRPr lang="en-US" altLang="zh-CN" sz="2000" dirty="0" smtClean="0"/>
          </a:p>
          <a:p>
            <a:pPr algn="l"/>
            <a:r>
              <a:rPr lang="en-US" altLang="zh-CN" sz="2000" dirty="0" smtClean="0"/>
              <a:t>X=010b,start→(q1,0,0,r,q1)</a:t>
            </a:r>
            <a:endParaRPr lang="en-US" altLang="zh-CN" sz="2000" dirty="0" smtClean="0"/>
          </a:p>
          <a:p>
            <a:pPr algn="l"/>
            <a:r>
              <a:rPr lang="en-US" altLang="zh-CN" sz="2000" dirty="0" smtClean="0"/>
              <a:t>→(q1,1,1,r,q2) →(q2,0,0,r,q2)</a:t>
            </a:r>
            <a:endParaRPr lang="en-US" altLang="zh-CN" sz="2000" dirty="0" smtClean="0"/>
          </a:p>
          <a:p>
            <a:pPr algn="l"/>
            <a:r>
              <a:rPr lang="en-US" altLang="zh-CN" sz="2000" dirty="0" smtClean="0"/>
              <a:t>→(q2,b,b,r,q3) →(q3,b,0,l,q4)</a:t>
            </a:r>
            <a:endParaRPr lang="en-US" altLang="zh-CN" sz="2000" dirty="0" smtClean="0"/>
          </a:p>
          <a:p>
            <a:pPr algn="l"/>
            <a:r>
              <a:rPr lang="en-US" altLang="zh-CN" sz="2000" dirty="0" smtClean="0"/>
              <a:t>→(q4,b,b,l,q5) →(q5,0,1,l,q5) </a:t>
            </a:r>
            <a:endParaRPr lang="en-US" altLang="zh-CN" sz="2000" dirty="0" smtClean="0"/>
          </a:p>
          <a:p>
            <a:pPr algn="l"/>
            <a:r>
              <a:rPr lang="en-US" altLang="zh-CN" sz="2000" dirty="0" smtClean="0"/>
              <a:t>→(q5,1,0,l,q6) →(q6,0,0,l,q6)</a:t>
            </a:r>
            <a:endParaRPr lang="en-US" altLang="zh-CN" sz="2000" dirty="0" smtClean="0"/>
          </a:p>
          <a:p>
            <a:pPr algn="l"/>
            <a:r>
              <a:rPr lang="en-US" altLang="zh-CN" sz="2000" dirty="0" smtClean="0"/>
              <a:t>→(q6,b,b,r,q1) →(q1,0,0,r,q1)</a:t>
            </a:r>
            <a:endParaRPr lang="en-US" altLang="zh-CN" sz="2000" dirty="0" smtClean="0"/>
          </a:p>
          <a:p>
            <a:pPr algn="l"/>
            <a:r>
              <a:rPr lang="en-US" altLang="zh-CN" sz="2000" dirty="0" smtClean="0"/>
              <a:t>→(q1,0,0,r,q1) →(q1,1,1,r,q2)</a:t>
            </a:r>
            <a:endParaRPr lang="en-US" altLang="zh-CN" sz="2000" dirty="0" smtClean="0"/>
          </a:p>
          <a:p>
            <a:pPr algn="l"/>
            <a:r>
              <a:rPr lang="en-US" altLang="zh-CN" sz="2000" dirty="0" smtClean="0"/>
              <a:t>→(q2,b,b,r,q3) →(q3,0,0,r,q3)</a:t>
            </a:r>
            <a:endParaRPr lang="en-US" altLang="zh-CN" sz="2000" dirty="0" smtClean="0"/>
          </a:p>
          <a:p>
            <a:pPr algn="l"/>
            <a:r>
              <a:rPr lang="en-US" altLang="zh-CN" sz="2000" dirty="0" smtClean="0"/>
              <a:t>→(q3,b,0,l,q4) →….</a:t>
            </a:r>
            <a:endParaRPr lang="en-US" altLang="zh-CN" sz="2000" dirty="0" smtClean="0"/>
          </a:p>
          <a:p>
            <a:pPr algn="l"/>
            <a:r>
              <a:rPr lang="en-US" altLang="zh-CN" sz="2000" dirty="0" smtClean="0"/>
              <a:t>X=010b →001b0 →000b00</a:t>
            </a:r>
            <a:endParaRPr lang="en-US" altLang="zh-CN" sz="2000" dirty="0" smtClean="0"/>
          </a:p>
          <a:p>
            <a:pPr algn="l"/>
            <a:r>
              <a:rPr lang="en-US" altLang="zh-CN" sz="2000" dirty="0" smtClean="0"/>
              <a:t> →000100=2</a:t>
            </a:r>
            <a:r>
              <a:rPr lang="en-US" altLang="zh-CN" sz="2000" baseline="30000" dirty="0" smtClean="0"/>
              <a:t>2</a:t>
            </a:r>
            <a:r>
              <a:rPr lang="en-US" altLang="zh-CN" sz="2000" dirty="0" smtClean="0"/>
              <a:t>=4</a:t>
            </a:r>
            <a:endParaRPr lang="en-US" altLang="zh-CN" sz="2000" dirty="0" smtClean="0"/>
          </a:p>
          <a:p>
            <a:pPr algn="l"/>
            <a:endParaRPr lang="en-US" altLang="zh-CN" dirty="0" smtClean="0"/>
          </a:p>
          <a:p>
            <a:pPr algn="l"/>
            <a:endParaRPr lang="en-US" altLang="zh-CN" dirty="0" smtClean="0"/>
          </a:p>
        </p:txBody>
      </p:sp>
      <p:sp>
        <p:nvSpPr>
          <p:cNvPr id="6" name="TextBox 5"/>
          <p:cNvSpPr txBox="1"/>
          <p:nvPr/>
        </p:nvSpPr>
        <p:spPr>
          <a:xfrm>
            <a:off x="285720" y="5715016"/>
            <a:ext cx="8715436" cy="369332"/>
          </a:xfrm>
          <a:prstGeom prst="rect">
            <a:avLst/>
          </a:prstGeom>
          <a:noFill/>
        </p:spPr>
        <p:txBody>
          <a:bodyPr wrap="square" rtlCol="0">
            <a:spAutoFit/>
          </a:bodyPr>
          <a:lstStyle/>
          <a:p>
            <a:pPr algn="l"/>
            <a:r>
              <a:rPr lang="zh-CN" altLang="en-US" dirty="0" smtClean="0"/>
              <a:t>例</a:t>
            </a:r>
            <a:r>
              <a:rPr lang="en-US" altLang="zh-CN" dirty="0" smtClean="0"/>
              <a:t>2</a:t>
            </a:r>
            <a:r>
              <a:rPr lang="zh-CN" altLang="en-US" dirty="0" smtClean="0"/>
              <a:t>：</a:t>
            </a:r>
            <a:r>
              <a:rPr lang="en-US" altLang="zh-CN" dirty="0" smtClean="0"/>
              <a:t>2</a:t>
            </a:r>
            <a:r>
              <a:rPr lang="en-US" altLang="zh-CN" baseline="30000" dirty="0" smtClean="0"/>
              <a:t>4</a:t>
            </a:r>
            <a:r>
              <a:rPr lang="en-US" altLang="zh-CN" dirty="0" smtClean="0"/>
              <a:t>=16,x=b100b →b011b0 →b010b00 →b001b000 →b000b0000 →b00010000</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图灵机与</a:t>
            </a:r>
            <a:r>
              <a:rPr lang="en-US" altLang="zh-CN" sz="4400" dirty="0" smtClean="0"/>
              <a:t>P</a:t>
            </a:r>
            <a:r>
              <a:rPr lang="zh-CN" altLang="en-US" sz="4400" dirty="0" smtClean="0"/>
              <a:t>类问题</a:t>
            </a:r>
            <a:endParaRPr lang="zh-CN" altLang="en-US" dirty="0"/>
          </a:p>
        </p:txBody>
      </p:sp>
      <p:sp>
        <p:nvSpPr>
          <p:cNvPr id="3" name="内容占位符 2"/>
          <p:cNvSpPr>
            <a:spLocks noGrp="1"/>
          </p:cNvSpPr>
          <p:nvPr>
            <p:ph idx="1"/>
          </p:nvPr>
        </p:nvSpPr>
        <p:spPr/>
        <p:txBody>
          <a:bodyPr/>
          <a:lstStyle/>
          <a:p>
            <a:pPr lvl="2"/>
            <a:r>
              <a:rPr lang="zh-CN" altLang="en-US" sz="2000" dirty="0" smtClean="0"/>
              <a:t>开始时，纸带上只有一连续的方格串上放入相应于</a:t>
            </a:r>
            <a:r>
              <a:rPr lang="en-US" altLang="zh-CN" sz="2000" dirty="0" smtClean="0"/>
              <a:t>x</a:t>
            </a:r>
            <a:r>
              <a:rPr lang="zh-CN" altLang="en-US" sz="2000" dirty="0" smtClean="0"/>
              <a:t>的二进制值的符号，其余方格均为空白（用</a:t>
            </a:r>
            <a:r>
              <a:rPr lang="en-US" altLang="zh-CN" sz="2000" dirty="0" smtClean="0"/>
              <a:t>B</a:t>
            </a:r>
            <a:r>
              <a:rPr lang="zh-CN" altLang="en-US" sz="2000" dirty="0" smtClean="0"/>
              <a:t>表示）；</a:t>
            </a:r>
            <a:br>
              <a:rPr lang="zh-CN" altLang="en-US" sz="2000" dirty="0" smtClean="0"/>
            </a:br>
            <a:r>
              <a:rPr lang="en-US" altLang="zh-CN" sz="2000" dirty="0" smtClean="0"/>
              <a:t>2.</a:t>
            </a:r>
            <a:r>
              <a:rPr lang="zh-CN" altLang="en-US" sz="2000" dirty="0" smtClean="0"/>
              <a:t>读写头一开始位于表示</a:t>
            </a:r>
            <a:r>
              <a:rPr lang="en-US" altLang="zh-CN" sz="2000" dirty="0" smtClean="0"/>
              <a:t>x</a:t>
            </a:r>
            <a:r>
              <a:rPr lang="zh-CN" altLang="en-US" sz="2000" dirty="0" smtClean="0"/>
              <a:t>的方格的最左边一位所在方格；</a:t>
            </a:r>
            <a:br>
              <a:rPr lang="zh-CN" altLang="en-US" sz="2000" dirty="0" smtClean="0"/>
            </a:br>
            <a:r>
              <a:rPr lang="en-US" altLang="zh-CN" sz="2000" dirty="0" smtClean="0"/>
              <a:t>3.</a:t>
            </a:r>
            <a:r>
              <a:rPr lang="zh-CN" altLang="en-US" sz="2000" dirty="0" smtClean="0"/>
              <a:t>停机时，纸带上非空方格串所组成的二进制值即为所求结果。</a:t>
            </a:r>
            <a:endParaRPr lang="en-US" altLang="zh-CN" sz="2000" dirty="0" smtClean="0"/>
          </a:p>
          <a:p>
            <a:pPr lvl="2"/>
            <a:r>
              <a:rPr lang="zh-CN" altLang="en-US" sz="2000" dirty="0" smtClean="0"/>
              <a:t>算法的实现思想：</a:t>
            </a:r>
            <a:br>
              <a:rPr lang="zh-CN" altLang="en-US" sz="2000" dirty="0" smtClean="0"/>
            </a:br>
            <a:r>
              <a:rPr lang="zh-CN" altLang="en-US" sz="2000" dirty="0" smtClean="0"/>
              <a:t>我们知道，在二进制表示下，只要在原数后面添上一个</a:t>
            </a:r>
            <a:r>
              <a:rPr lang="en-US" altLang="zh-CN" sz="2000" dirty="0" smtClean="0"/>
              <a:t>0</a:t>
            </a:r>
            <a:r>
              <a:rPr lang="zh-CN" altLang="en-US" sz="2000" dirty="0" smtClean="0"/>
              <a:t>，就是原来的数乘以二。根据这个思想，我们每次在写一个</a:t>
            </a:r>
            <a:r>
              <a:rPr lang="en-US" altLang="zh-CN" sz="2000" dirty="0" smtClean="0"/>
              <a:t>0</a:t>
            </a:r>
            <a:r>
              <a:rPr lang="zh-CN" altLang="en-US" sz="2000" dirty="0" smtClean="0"/>
              <a:t>，同时原数减一，直到原数减为</a:t>
            </a:r>
            <a:r>
              <a:rPr lang="en-US" altLang="zh-CN" sz="2000" dirty="0" smtClean="0"/>
              <a:t>0</a:t>
            </a:r>
            <a:r>
              <a:rPr lang="zh-CN" altLang="en-US" sz="2000" dirty="0" smtClean="0"/>
              <a:t>，再在所写的</a:t>
            </a:r>
            <a:r>
              <a:rPr lang="en-US" altLang="zh-CN" sz="2000" dirty="0" smtClean="0"/>
              <a:t>0</a:t>
            </a:r>
            <a:r>
              <a:rPr lang="zh-CN" altLang="en-US" sz="2000" dirty="0" smtClean="0"/>
              <a:t>前面添加上一个</a:t>
            </a:r>
            <a:r>
              <a:rPr lang="en-US" altLang="zh-CN" sz="2000" dirty="0" smtClean="0"/>
              <a:t>1</a:t>
            </a:r>
            <a:r>
              <a:rPr lang="zh-CN" altLang="en-US" sz="2000" dirty="0" smtClean="0"/>
              <a:t>，就能得出所求函数的答案了。</a:t>
            </a:r>
            <a:endParaRPr lang="en-US" altLang="zh-CN" sz="2000" dirty="0" smtClean="0"/>
          </a:p>
          <a:p>
            <a:pPr lvl="2"/>
            <a:r>
              <a:rPr lang="zh-CN" altLang="en-US" sz="2000" dirty="0" smtClean="0"/>
              <a:t>状态含义：</a:t>
            </a:r>
            <a:br>
              <a:rPr lang="zh-CN" altLang="en-US" sz="2000" dirty="0" smtClean="0"/>
            </a:br>
            <a:r>
              <a:rPr lang="en-US" altLang="zh-CN" sz="2000" dirty="0" smtClean="0"/>
              <a:t>q1:</a:t>
            </a:r>
            <a:r>
              <a:rPr lang="zh-CN" altLang="en-US" sz="2000" dirty="0" smtClean="0"/>
              <a:t>起始状态；忽略前导</a:t>
            </a:r>
            <a:r>
              <a:rPr lang="en-US" altLang="zh-CN" sz="2000" dirty="0" smtClean="0"/>
              <a:t>0</a:t>
            </a:r>
            <a:r>
              <a:rPr lang="zh-CN" altLang="en-US" sz="2000" dirty="0" smtClean="0"/>
              <a:t>，寻找该数的真正起始位置；</a:t>
            </a:r>
            <a:br>
              <a:rPr lang="zh-CN" altLang="en-US" sz="2000" dirty="0" smtClean="0"/>
            </a:br>
            <a:r>
              <a:rPr lang="en-US" altLang="zh-CN" sz="2000" dirty="0" smtClean="0"/>
              <a:t>q2:</a:t>
            </a:r>
            <a:r>
              <a:rPr lang="zh-CN" altLang="en-US" sz="2000" dirty="0" smtClean="0"/>
              <a:t>读写头向右移动直到遇到空格；</a:t>
            </a:r>
            <a:br>
              <a:rPr lang="zh-CN" altLang="en-US" sz="2000" dirty="0" smtClean="0"/>
            </a:br>
            <a:r>
              <a:rPr lang="en-US" altLang="zh-CN" sz="2000" dirty="0" smtClean="0"/>
              <a:t>q3: </a:t>
            </a:r>
            <a:r>
              <a:rPr lang="zh-CN" altLang="en-US" sz="2000" dirty="0" smtClean="0"/>
              <a:t>此空格后</a:t>
            </a:r>
            <a:r>
              <a:rPr lang="en-US" altLang="zh-CN" sz="2000" dirty="0" smtClean="0"/>
              <a:t>0</a:t>
            </a:r>
            <a:r>
              <a:rPr lang="zh-CN" altLang="en-US" sz="2000" dirty="0" smtClean="0"/>
              <a:t>的数目加</a:t>
            </a:r>
            <a:r>
              <a:rPr lang="en-US" altLang="zh-CN" sz="2000" dirty="0" smtClean="0"/>
              <a:t>1</a:t>
            </a:r>
            <a:r>
              <a:rPr lang="zh-CN" altLang="en-US" sz="2000" dirty="0" smtClean="0"/>
              <a:t>；</a:t>
            </a:r>
            <a:r>
              <a:rPr lang="en-US" altLang="zh-CN" sz="2000" dirty="0" smtClean="0"/>
              <a:t>q4:</a:t>
            </a:r>
            <a:r>
              <a:rPr lang="zh-CN" altLang="en-US" sz="2000" dirty="0" smtClean="0"/>
              <a:t>回到原来数的最右端；</a:t>
            </a:r>
            <a:br>
              <a:rPr lang="zh-CN" altLang="en-US" sz="2000" dirty="0" smtClean="0"/>
            </a:br>
            <a:r>
              <a:rPr lang="en-US" altLang="zh-CN" sz="2000" dirty="0" smtClean="0"/>
              <a:t>q5: </a:t>
            </a:r>
            <a:r>
              <a:rPr lang="zh-CN" altLang="en-US" sz="2000" dirty="0" smtClean="0"/>
              <a:t>该数减</a:t>
            </a:r>
            <a:r>
              <a:rPr lang="en-US" altLang="zh-CN" sz="2000" dirty="0" smtClean="0"/>
              <a:t>1</a:t>
            </a:r>
            <a:r>
              <a:rPr lang="zh-CN" altLang="en-US" sz="2000" dirty="0" smtClean="0"/>
              <a:t>；</a:t>
            </a:r>
            <a:r>
              <a:rPr lang="en-US" altLang="zh-CN" sz="2000" dirty="0" smtClean="0"/>
              <a:t>q6: </a:t>
            </a:r>
            <a:r>
              <a:rPr lang="zh-CN" altLang="en-US" sz="2000" dirty="0" smtClean="0"/>
              <a:t>回到数的开头，转入</a:t>
            </a:r>
            <a:r>
              <a:rPr lang="en-US" altLang="zh-CN" sz="2000" dirty="0" smtClean="0"/>
              <a:t>q1</a:t>
            </a:r>
            <a:r>
              <a:rPr lang="zh-CN" altLang="en-US" sz="2000" dirty="0" smtClean="0"/>
              <a:t>；</a:t>
            </a:r>
            <a:r>
              <a:rPr lang="en-US" altLang="zh-CN" sz="2000" dirty="0" smtClean="0"/>
              <a:t>q7:</a:t>
            </a:r>
            <a:r>
              <a:rPr lang="zh-CN" altLang="en-US" sz="2000" dirty="0" smtClean="0"/>
              <a:t>结束状态。</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图灵机与</a:t>
            </a:r>
            <a:r>
              <a:rPr lang="en-US" altLang="zh-CN" sz="4000" dirty="0" smtClean="0"/>
              <a:t>P</a:t>
            </a:r>
            <a:r>
              <a:rPr lang="zh-CN" altLang="en-US" sz="4000" dirty="0" smtClean="0"/>
              <a:t>类问题</a:t>
            </a:r>
            <a:endParaRPr lang="zh-CN" altLang="en-US" dirty="0"/>
          </a:p>
        </p:txBody>
      </p:sp>
      <p:sp>
        <p:nvSpPr>
          <p:cNvPr id="3" name="内容占位符 2"/>
          <p:cNvSpPr>
            <a:spLocks noGrp="1"/>
          </p:cNvSpPr>
          <p:nvPr>
            <p:ph idx="1"/>
          </p:nvPr>
        </p:nvSpPr>
        <p:spPr/>
        <p:txBody>
          <a:bodyPr/>
          <a:lstStyle/>
          <a:p>
            <a:pPr lvl="1"/>
            <a:r>
              <a:rPr lang="zh-CN" altLang="en-US" sz="2400" dirty="0" smtClean="0"/>
              <a:t>算法与复杂性</a:t>
            </a:r>
            <a:endParaRPr lang="en-US" altLang="zh-CN" sz="2400" dirty="0" smtClean="0"/>
          </a:p>
          <a:p>
            <a:pPr lvl="2"/>
            <a:r>
              <a:rPr lang="zh-CN" altLang="en-US" sz="2000" dirty="0" smtClean="0"/>
              <a:t>图灵机程序</a:t>
            </a:r>
            <a:r>
              <a:rPr lang="en-US" altLang="zh-CN" sz="2000" dirty="0" smtClean="0"/>
              <a:t>M</a:t>
            </a:r>
            <a:r>
              <a:rPr lang="zh-CN" altLang="en-US" sz="2000" dirty="0" smtClean="0"/>
              <a:t>所识别的语言： </a:t>
            </a:r>
            <a:r>
              <a:rPr lang="en-US" altLang="zh-CN" sz="2000" dirty="0" smtClean="0"/>
              <a:t>L</a:t>
            </a:r>
            <a:r>
              <a:rPr lang="en-US" altLang="zh-CN" sz="2000" baseline="-25000" dirty="0" smtClean="0"/>
              <a:t>M</a:t>
            </a:r>
            <a:r>
              <a:rPr lang="en-US" altLang="zh-CN" sz="2000" dirty="0" smtClean="0"/>
              <a:t>={x</a:t>
            </a:r>
            <a:r>
              <a:rPr lang="en-US" altLang="zh-CN" sz="2000" dirty="0" smtClean="0">
                <a:sym typeface="Symbol" panose="05050102010706020507" pitchFamily="18" charset="2"/>
              </a:rPr>
              <a:t>*|M</a:t>
            </a:r>
            <a:r>
              <a:rPr lang="zh-CN" altLang="en-US" sz="2000" dirty="0" smtClean="0">
                <a:sym typeface="Symbol" panose="05050102010706020507" pitchFamily="18" charset="2"/>
              </a:rPr>
              <a:t>作用于</a:t>
            </a:r>
            <a:r>
              <a:rPr lang="en-US" altLang="zh-CN" sz="2000" dirty="0" smtClean="0">
                <a:sym typeface="Symbol" panose="05050102010706020507" pitchFamily="18" charset="2"/>
              </a:rPr>
              <a:t>x</a:t>
            </a:r>
            <a:r>
              <a:rPr lang="zh-CN" altLang="en-US" sz="2000" dirty="0" smtClean="0">
                <a:sym typeface="Symbol" panose="05050102010706020507" pitchFamily="18" charset="2"/>
              </a:rPr>
              <a:t>时，停机于状态</a:t>
            </a:r>
            <a:r>
              <a:rPr lang="en-US" altLang="zh-CN" sz="2000" dirty="0" err="1" smtClean="0">
                <a:sym typeface="Symbol" panose="05050102010706020507" pitchFamily="18" charset="2"/>
              </a:rPr>
              <a:t>q</a:t>
            </a:r>
            <a:r>
              <a:rPr lang="en-US" altLang="zh-CN" sz="2000" baseline="-25000" dirty="0" err="1" smtClean="0">
                <a:sym typeface="Symbol" panose="05050102010706020507" pitchFamily="18" charset="2"/>
              </a:rPr>
              <a:t>Y</a:t>
            </a:r>
            <a:r>
              <a:rPr lang="zh-CN" altLang="en-US" sz="2000" dirty="0" smtClean="0">
                <a:sym typeface="Symbol" panose="05050102010706020507" pitchFamily="18" charset="2"/>
              </a:rPr>
              <a:t>｝</a:t>
            </a:r>
            <a:endParaRPr lang="zh-CN" altLang="en-US" sz="2000" dirty="0" smtClean="0"/>
          </a:p>
          <a:p>
            <a:pPr lvl="2"/>
            <a:r>
              <a:rPr lang="zh-CN" altLang="en-US" sz="2000" dirty="0" smtClean="0"/>
              <a:t>算法：当一个</a:t>
            </a:r>
            <a:r>
              <a:rPr lang="en-US" altLang="zh-CN" sz="2000" dirty="0" smtClean="0"/>
              <a:t>DTM</a:t>
            </a:r>
            <a:r>
              <a:rPr lang="zh-CN" altLang="en-US" sz="2000" dirty="0" smtClean="0"/>
              <a:t>程序对定义于其输入字符集上的所有可能字</a:t>
            </a:r>
            <a:endParaRPr lang="zh-CN" altLang="en-US" sz="2000" dirty="0" smtClean="0"/>
          </a:p>
          <a:p>
            <a:pPr lvl="2">
              <a:buNone/>
            </a:pPr>
            <a:r>
              <a:rPr lang="zh-CN" altLang="en-US" sz="2000" dirty="0" smtClean="0"/>
              <a:t>符串均（在有限步内）停机时，称其为一个算法。 </a:t>
            </a:r>
            <a:endParaRPr lang="zh-CN" altLang="en-US" sz="2000" dirty="0" smtClean="0"/>
          </a:p>
          <a:p>
            <a:pPr lvl="2"/>
            <a:r>
              <a:rPr lang="en-US" altLang="zh-CN" sz="2000" dirty="0" smtClean="0"/>
              <a:t>DTM</a:t>
            </a:r>
            <a:r>
              <a:rPr lang="zh-CN" altLang="en-US" sz="2000" dirty="0" smtClean="0"/>
              <a:t>程序</a:t>
            </a:r>
            <a:r>
              <a:rPr lang="en-US" altLang="zh-CN" sz="2000" dirty="0" smtClean="0"/>
              <a:t>M</a:t>
            </a:r>
            <a:r>
              <a:rPr lang="zh-CN" altLang="en-US" sz="2000" dirty="0" smtClean="0"/>
              <a:t>求解问题</a:t>
            </a:r>
            <a:r>
              <a:rPr lang="zh-CN" altLang="en-US" sz="2000" dirty="0" smtClean="0">
                <a:sym typeface="Symbol" panose="05050102010706020507" pitchFamily="18" charset="2"/>
              </a:rPr>
              <a:t>：</a:t>
            </a:r>
            <a:r>
              <a:rPr lang="en-US" altLang="zh-CN" sz="2000" dirty="0" smtClean="0">
                <a:sym typeface="Symbol" panose="05050102010706020507" pitchFamily="18" charset="2"/>
              </a:rPr>
              <a:t>M</a:t>
            </a:r>
            <a:r>
              <a:rPr lang="zh-CN" altLang="en-US" sz="2000" dirty="0" smtClean="0">
                <a:sym typeface="Symbol" panose="05050102010706020507" pitchFamily="18" charset="2"/>
              </a:rPr>
              <a:t>是算法，且 </a:t>
            </a:r>
            <a:r>
              <a:rPr lang="en-US" altLang="zh-CN" sz="2000" dirty="0" smtClean="0"/>
              <a:t>L</a:t>
            </a:r>
            <a:r>
              <a:rPr lang="en-US" altLang="zh-CN" sz="2000" baseline="-25000" dirty="0" smtClean="0"/>
              <a:t>M</a:t>
            </a:r>
            <a:r>
              <a:rPr lang="zh-CN" altLang="en-US" sz="2000" dirty="0" smtClean="0"/>
              <a:t>＝</a:t>
            </a:r>
            <a:r>
              <a:rPr lang="en-US" altLang="zh-CN" sz="2000" dirty="0" smtClean="0"/>
              <a:t>L( </a:t>
            </a:r>
            <a:r>
              <a:rPr lang="en-US" altLang="zh-CN" sz="2000" dirty="0" smtClean="0">
                <a:sym typeface="Symbol" panose="05050102010706020507" pitchFamily="18" charset="2"/>
              </a:rPr>
              <a:t> , e </a:t>
            </a:r>
            <a:r>
              <a:rPr lang="en-US" altLang="zh-CN" sz="2000" dirty="0" smtClean="0"/>
              <a:t>)</a:t>
            </a:r>
            <a:r>
              <a:rPr lang="zh-CN" altLang="en-US" sz="2000" dirty="0" smtClean="0"/>
              <a:t>。</a:t>
            </a:r>
            <a:endParaRPr lang="en-US" altLang="zh-CN" sz="2000" dirty="0" smtClean="0"/>
          </a:p>
          <a:p>
            <a:pPr lvl="2"/>
            <a:r>
              <a:rPr lang="zh-CN" altLang="en-US" sz="2000" dirty="0" smtClean="0"/>
              <a:t>一个</a:t>
            </a:r>
            <a:r>
              <a:rPr lang="en-US" altLang="zh-CN" sz="2000" dirty="0" smtClean="0"/>
              <a:t>DTM</a:t>
            </a:r>
            <a:r>
              <a:rPr lang="zh-CN" altLang="en-US" sz="2000" dirty="0" smtClean="0"/>
              <a:t>程序</a:t>
            </a:r>
            <a:r>
              <a:rPr lang="en-US" altLang="zh-CN" sz="2000" dirty="0" smtClean="0"/>
              <a:t>M</a:t>
            </a:r>
            <a:r>
              <a:rPr lang="zh-CN" altLang="en-US" sz="2000" dirty="0" smtClean="0"/>
              <a:t>对于输入 </a:t>
            </a:r>
            <a:r>
              <a:rPr lang="en-US" altLang="zh-CN" sz="2000" dirty="0" smtClean="0"/>
              <a:t>x </a:t>
            </a:r>
            <a:r>
              <a:rPr lang="zh-CN" altLang="en-US" sz="2000" dirty="0" smtClean="0"/>
              <a:t>的计算时间定义为该程序从开始</a:t>
            </a:r>
            <a:endParaRPr lang="zh-CN" altLang="en-US" sz="2000" dirty="0" smtClean="0"/>
          </a:p>
          <a:p>
            <a:pPr lvl="2">
              <a:buNone/>
            </a:pPr>
            <a:r>
              <a:rPr lang="zh-CN" altLang="en-US" sz="2000" dirty="0" smtClean="0"/>
              <a:t>直至进入停机状态为止所运行的步数。 </a:t>
            </a:r>
            <a:endParaRPr lang="zh-CN" altLang="en-US" sz="2000" dirty="0" smtClean="0"/>
          </a:p>
          <a:p>
            <a:pPr lvl="2"/>
            <a:r>
              <a:rPr lang="en-US" altLang="zh-CN" sz="2000" dirty="0" smtClean="0"/>
              <a:t>DTM</a:t>
            </a:r>
            <a:r>
              <a:rPr lang="zh-CN" altLang="en-US" sz="2000" dirty="0" smtClean="0"/>
              <a:t>程序</a:t>
            </a:r>
            <a:r>
              <a:rPr lang="en-US" altLang="zh-CN" sz="2000" dirty="0" smtClean="0"/>
              <a:t>M</a:t>
            </a:r>
            <a:r>
              <a:rPr lang="zh-CN" altLang="en-US" sz="2000" dirty="0" smtClean="0"/>
              <a:t>的时间复杂性函数定义：</a:t>
            </a:r>
            <a:r>
              <a:rPr lang="en-US" altLang="zh-CN" sz="2000" dirty="0" smtClean="0"/>
              <a:t>T</a:t>
            </a:r>
            <a:r>
              <a:rPr lang="en-US" altLang="zh-CN" sz="2000" baseline="-25000" dirty="0" smtClean="0"/>
              <a:t>M</a:t>
            </a:r>
            <a:r>
              <a:rPr lang="en-US" altLang="zh-CN" sz="2000" dirty="0" smtClean="0"/>
              <a:t>:  Z</a:t>
            </a:r>
            <a:r>
              <a:rPr lang="en-US" altLang="zh-CN" sz="2000" baseline="30000" dirty="0" smtClean="0"/>
              <a:t>+ </a:t>
            </a:r>
            <a:r>
              <a:rPr lang="en-US" altLang="zh-CN" sz="2000" dirty="0" smtClean="0">
                <a:sym typeface="Symbol" panose="05050102010706020507" pitchFamily="18" charset="2"/>
              </a:rPr>
              <a:t> </a:t>
            </a:r>
            <a:r>
              <a:rPr lang="en-US" altLang="zh-CN" sz="2000" dirty="0" smtClean="0"/>
              <a:t>Z</a:t>
            </a:r>
            <a:r>
              <a:rPr lang="en-US" altLang="zh-CN" sz="2000" baseline="30000" dirty="0" smtClean="0"/>
              <a:t>+</a:t>
            </a:r>
            <a:endParaRPr lang="en-US" altLang="zh-CN" sz="2000" baseline="30000" dirty="0" smtClean="0"/>
          </a:p>
          <a:p>
            <a:pPr lvl="2">
              <a:buNone/>
            </a:pPr>
            <a:r>
              <a:rPr lang="en-US" altLang="zh-CN" sz="2000" dirty="0" smtClean="0"/>
              <a:t>    T</a:t>
            </a:r>
            <a:r>
              <a:rPr lang="en-US" altLang="zh-CN" sz="2000" baseline="-25000" dirty="0" smtClean="0"/>
              <a:t>M</a:t>
            </a:r>
            <a:r>
              <a:rPr lang="en-US" altLang="zh-CN" sz="2000" dirty="0" smtClean="0"/>
              <a:t>(n)=max{m|</a:t>
            </a:r>
            <a:r>
              <a:rPr lang="zh-CN" altLang="en-US" sz="2000" dirty="0" smtClean="0"/>
              <a:t>任给</a:t>
            </a:r>
            <a:r>
              <a:rPr lang="en-US" altLang="zh-CN" sz="2000" dirty="0" smtClean="0"/>
              <a:t>x</a:t>
            </a:r>
            <a:r>
              <a:rPr lang="en-US" altLang="zh-CN" sz="2000" dirty="0" smtClean="0">
                <a:sym typeface="Symbol" panose="05050102010706020507" pitchFamily="18" charset="2"/>
              </a:rPr>
              <a:t>*</a:t>
            </a:r>
            <a:r>
              <a:rPr lang="zh-CN" altLang="en-US" sz="2000" dirty="0" smtClean="0">
                <a:sym typeface="Symbol" panose="05050102010706020507" pitchFamily="18" charset="2"/>
              </a:rPr>
              <a:t>，</a:t>
            </a:r>
            <a:r>
              <a:rPr lang="en-US" altLang="zh-CN" sz="2000" dirty="0" smtClean="0">
                <a:sym typeface="Symbol" panose="05050102010706020507" pitchFamily="18" charset="2"/>
              </a:rPr>
              <a:t>|x|=n</a:t>
            </a:r>
            <a:r>
              <a:rPr lang="zh-CN" altLang="en-US" sz="2000" dirty="0" smtClean="0">
                <a:sym typeface="Symbol" panose="05050102010706020507" pitchFamily="18" charset="2"/>
              </a:rPr>
              <a:t>，使得</a:t>
            </a:r>
            <a:r>
              <a:rPr lang="en-US" altLang="zh-CN" sz="2000" dirty="0" smtClean="0">
                <a:sym typeface="Symbol" panose="05050102010706020507" pitchFamily="18" charset="2"/>
              </a:rPr>
              <a:t>M</a:t>
            </a:r>
            <a:r>
              <a:rPr lang="zh-CN" altLang="en-US" sz="2000" dirty="0" smtClean="0">
                <a:sym typeface="Symbol" panose="05050102010706020507" pitchFamily="18" charset="2"/>
              </a:rPr>
              <a:t>对</a:t>
            </a:r>
            <a:r>
              <a:rPr lang="en-US" altLang="zh-CN" sz="2000" dirty="0" smtClean="0">
                <a:sym typeface="Symbol" panose="05050102010706020507" pitchFamily="18" charset="2"/>
              </a:rPr>
              <a:t>x</a:t>
            </a:r>
            <a:r>
              <a:rPr lang="zh-CN" altLang="en-US" sz="2000" dirty="0" smtClean="0">
                <a:sym typeface="Symbol" panose="05050102010706020507" pitchFamily="18" charset="2"/>
              </a:rPr>
              <a:t>的计算时间为 </a:t>
            </a:r>
            <a:r>
              <a:rPr lang="en-US" altLang="zh-CN" sz="2000" dirty="0" smtClean="0">
                <a:sym typeface="Symbol" panose="05050102010706020507" pitchFamily="18" charset="2"/>
              </a:rPr>
              <a:t>m</a:t>
            </a:r>
            <a:r>
              <a:rPr lang="en-US" altLang="zh-CN" sz="2000" dirty="0" smtClean="0"/>
              <a:t>}</a:t>
            </a:r>
            <a:endParaRPr lang="en-US" altLang="zh-CN" sz="2000" dirty="0" smtClean="0"/>
          </a:p>
          <a:p>
            <a:pPr lvl="2"/>
            <a:endParaRPr lang="zh-CN" altLang="en-US" sz="2000" baseline="-25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图灵机与</a:t>
            </a:r>
            <a:r>
              <a:rPr lang="en-US" altLang="zh-CN" sz="4400" dirty="0" smtClean="0"/>
              <a:t>P</a:t>
            </a:r>
            <a:r>
              <a:rPr lang="zh-CN" altLang="en-US" sz="4400" dirty="0" smtClean="0"/>
              <a:t>类问题</a:t>
            </a:r>
            <a:endParaRPr lang="zh-CN" altLang="en-US" dirty="0"/>
          </a:p>
        </p:txBody>
      </p:sp>
      <p:sp>
        <p:nvSpPr>
          <p:cNvPr id="3" name="内容占位符 2"/>
          <p:cNvSpPr>
            <a:spLocks noGrp="1"/>
          </p:cNvSpPr>
          <p:nvPr>
            <p:ph idx="1"/>
          </p:nvPr>
        </p:nvSpPr>
        <p:spPr>
          <a:xfrm>
            <a:off x="500034" y="1214422"/>
            <a:ext cx="8229600" cy="5072098"/>
          </a:xfrm>
        </p:spPr>
        <p:txBody>
          <a:bodyPr/>
          <a:lstStyle/>
          <a:p>
            <a:pPr lvl="1"/>
            <a:r>
              <a:rPr lang="en-US" altLang="zh-CN" sz="2400" dirty="0" smtClean="0"/>
              <a:t>P</a:t>
            </a:r>
            <a:r>
              <a:rPr lang="zh-CN" altLang="en-US" sz="2400" dirty="0" smtClean="0"/>
              <a:t>类问题</a:t>
            </a:r>
            <a:endParaRPr lang="en-US" altLang="zh-CN" sz="2400" dirty="0" smtClean="0"/>
          </a:p>
          <a:p>
            <a:pPr lvl="2"/>
            <a:r>
              <a:rPr lang="zh-CN" altLang="en-US" sz="2000" dirty="0" smtClean="0"/>
              <a:t>多项式时间</a:t>
            </a:r>
            <a:r>
              <a:rPr lang="en-US" altLang="zh-CN" sz="2000" dirty="0" smtClean="0"/>
              <a:t>DTM</a:t>
            </a:r>
            <a:r>
              <a:rPr lang="zh-CN" altLang="en-US" sz="2000" dirty="0" smtClean="0"/>
              <a:t>程序：存在多项式 </a:t>
            </a:r>
            <a:r>
              <a:rPr lang="en-US" altLang="zh-CN" sz="2000" dirty="0" smtClean="0"/>
              <a:t>p(x) </a:t>
            </a:r>
            <a:r>
              <a:rPr lang="zh-CN" altLang="en-US" sz="2000" dirty="0" smtClean="0"/>
              <a:t>，使得 </a:t>
            </a:r>
            <a:r>
              <a:rPr lang="en-US" altLang="zh-CN" sz="2000" dirty="0" smtClean="0"/>
              <a:t>T</a:t>
            </a:r>
            <a:r>
              <a:rPr lang="en-US" altLang="zh-CN" sz="2000" baseline="-25000" dirty="0" smtClean="0"/>
              <a:t>M</a:t>
            </a:r>
            <a:r>
              <a:rPr lang="en-US" altLang="zh-CN" sz="2000" dirty="0" smtClean="0"/>
              <a:t>(n) </a:t>
            </a:r>
            <a:r>
              <a:rPr lang="en-US" altLang="zh-CN" sz="2000" dirty="0" smtClean="0">
                <a:sym typeface="Symbol" panose="05050102010706020507" pitchFamily="18" charset="2"/>
              </a:rPr>
              <a:t> p(n)</a:t>
            </a:r>
            <a:endParaRPr lang="en-US" altLang="zh-CN" sz="2000" dirty="0" smtClean="0">
              <a:sym typeface="Symbol" panose="05050102010706020507" pitchFamily="18" charset="2"/>
            </a:endParaRPr>
          </a:p>
          <a:p>
            <a:pPr lvl="2"/>
            <a:r>
              <a:rPr lang="en-US" altLang="zh-CN" sz="2000" dirty="0" smtClean="0"/>
              <a:t>P-</a:t>
            </a:r>
            <a:r>
              <a:rPr lang="zh-CN" altLang="en-US" sz="2000" dirty="0" smtClean="0"/>
              <a:t>语言类： </a:t>
            </a:r>
            <a:r>
              <a:rPr lang="en-US" altLang="zh-CN" sz="2000" dirty="0" smtClean="0"/>
              <a:t>P={L|</a:t>
            </a:r>
            <a:r>
              <a:rPr lang="zh-CN" altLang="en-US" sz="2000" dirty="0" smtClean="0"/>
              <a:t>存在多项式时间算法</a:t>
            </a:r>
            <a:r>
              <a:rPr lang="en-US" altLang="zh-CN" sz="2000" dirty="0" smtClean="0"/>
              <a:t>M</a:t>
            </a:r>
            <a:r>
              <a:rPr lang="zh-CN" altLang="en-US" sz="2000" dirty="0" smtClean="0"/>
              <a:t>，使得</a:t>
            </a:r>
            <a:r>
              <a:rPr lang="en-US" altLang="zh-CN" sz="2000" dirty="0" smtClean="0"/>
              <a:t>L=L</a:t>
            </a:r>
            <a:r>
              <a:rPr lang="en-US" altLang="zh-CN" sz="2000" baseline="-25000" dirty="0" smtClean="0"/>
              <a:t>M</a:t>
            </a:r>
            <a:r>
              <a:rPr lang="en-US" altLang="zh-CN" sz="2000" dirty="0" smtClean="0"/>
              <a:t>}</a:t>
            </a:r>
            <a:endParaRPr lang="en-US" altLang="zh-CN" sz="2000" dirty="0" smtClean="0"/>
          </a:p>
          <a:p>
            <a:pPr lvl="2"/>
            <a:r>
              <a:rPr lang="zh-CN" altLang="en-US" sz="2000" dirty="0" smtClean="0"/>
              <a:t>多项式问题 </a:t>
            </a:r>
            <a:r>
              <a:rPr lang="en-US" altLang="zh-CN" sz="2000" dirty="0" smtClean="0">
                <a:sym typeface="Symbol" panose="05050102010706020507" pitchFamily="18" charset="2"/>
              </a:rPr>
              <a:t> : </a:t>
            </a:r>
            <a:r>
              <a:rPr lang="zh-CN" altLang="en-US" sz="2000" dirty="0" smtClean="0">
                <a:sym typeface="Symbol" panose="05050102010706020507" pitchFamily="18" charset="2"/>
              </a:rPr>
              <a:t>存在多项式时间</a:t>
            </a:r>
            <a:r>
              <a:rPr lang="en-US" altLang="zh-CN" sz="2000" dirty="0" smtClean="0">
                <a:sym typeface="Symbol" panose="05050102010706020507" pitchFamily="18" charset="2"/>
              </a:rPr>
              <a:t>DTM</a:t>
            </a:r>
            <a:r>
              <a:rPr lang="zh-CN" altLang="en-US" sz="2000" dirty="0" smtClean="0">
                <a:sym typeface="Symbol" panose="05050102010706020507" pitchFamily="18" charset="2"/>
              </a:rPr>
              <a:t>程序</a:t>
            </a:r>
            <a:r>
              <a:rPr lang="en-US" altLang="zh-CN" sz="2000" dirty="0" smtClean="0">
                <a:sym typeface="Symbol" panose="05050102010706020507" pitchFamily="18" charset="2"/>
              </a:rPr>
              <a:t>M</a:t>
            </a:r>
            <a:r>
              <a:rPr lang="zh-CN" altLang="en-US" sz="2000" dirty="0" smtClean="0">
                <a:sym typeface="Symbol" panose="05050102010706020507" pitchFamily="18" charset="2"/>
              </a:rPr>
              <a:t>，其在编码策略</a:t>
            </a:r>
            <a:r>
              <a:rPr lang="en-US" altLang="zh-CN" sz="2000" dirty="0" smtClean="0">
                <a:sym typeface="Symbol" panose="05050102010706020507" pitchFamily="18" charset="2"/>
              </a:rPr>
              <a:t>e</a:t>
            </a:r>
            <a:endParaRPr lang="en-US" altLang="zh-CN" sz="2000" dirty="0" smtClean="0">
              <a:sym typeface="Symbol" panose="05050102010706020507" pitchFamily="18" charset="2"/>
            </a:endParaRPr>
          </a:p>
          <a:p>
            <a:pPr lvl="2">
              <a:buNone/>
            </a:pPr>
            <a:r>
              <a:rPr lang="zh-CN" altLang="en-US" sz="2000" dirty="0" smtClean="0">
                <a:sym typeface="Symbol" panose="05050102010706020507" pitchFamily="18" charset="2"/>
              </a:rPr>
              <a:t>下求解</a:t>
            </a:r>
            <a:r>
              <a:rPr lang="en-US" altLang="zh-CN" sz="2000" dirty="0" smtClean="0">
                <a:sym typeface="Symbol" panose="05050102010706020507" pitchFamily="18" charset="2"/>
              </a:rPr>
              <a:t></a:t>
            </a:r>
            <a:r>
              <a:rPr lang="zh-CN" altLang="en-US" sz="2000" dirty="0" smtClean="0">
                <a:sym typeface="Symbol" panose="05050102010706020507" pitchFamily="18" charset="2"/>
              </a:rPr>
              <a:t>，即 </a:t>
            </a:r>
            <a:r>
              <a:rPr lang="en-US" altLang="zh-CN" sz="2000" dirty="0" smtClean="0">
                <a:sym typeface="Symbol" panose="05050102010706020507" pitchFamily="18" charset="2"/>
              </a:rPr>
              <a:t>L (,e)P</a:t>
            </a:r>
            <a:r>
              <a:rPr lang="zh-CN" altLang="en-US" sz="2000" dirty="0" smtClean="0">
                <a:sym typeface="Symbol" panose="05050102010706020507" pitchFamily="18" charset="2"/>
              </a:rPr>
              <a:t>。称</a:t>
            </a:r>
            <a:r>
              <a:rPr lang="en-US" altLang="zh-CN" sz="2000" dirty="0" smtClean="0">
                <a:sym typeface="Symbol" panose="05050102010706020507" pitchFamily="18" charset="2"/>
              </a:rPr>
              <a:t></a:t>
            </a:r>
            <a:r>
              <a:rPr lang="zh-CN" altLang="en-US" sz="2000" dirty="0" smtClean="0">
                <a:sym typeface="Symbol" panose="05050102010706020507" pitchFamily="18" charset="2"/>
              </a:rPr>
              <a:t>为</a:t>
            </a:r>
            <a:r>
              <a:rPr lang="en-US" altLang="zh-CN" sz="2000" dirty="0" smtClean="0">
                <a:sym typeface="Symbol" panose="05050102010706020507" pitchFamily="18" charset="2"/>
              </a:rPr>
              <a:t>P-</a:t>
            </a:r>
            <a:r>
              <a:rPr lang="zh-CN" altLang="en-US" sz="2000" dirty="0" smtClean="0">
                <a:sym typeface="Symbol" panose="05050102010706020507" pitchFamily="18" charset="2"/>
              </a:rPr>
              <a:t>类问题。</a:t>
            </a:r>
            <a:endParaRPr lang="zh-CN" altLang="en-US" sz="2000" dirty="0" smtClean="0">
              <a:sym typeface="Symbol" panose="05050102010706020507" pitchFamily="18" charset="2"/>
            </a:endParaRPr>
          </a:p>
          <a:p>
            <a:pPr lvl="2"/>
            <a:r>
              <a:rPr lang="en-US" altLang="zh-CN" sz="2000" dirty="0" smtClean="0"/>
              <a:t>P-</a:t>
            </a:r>
            <a:r>
              <a:rPr lang="zh-CN" altLang="en-US" sz="2000" dirty="0" smtClean="0"/>
              <a:t>类语言只能描述具有多项式时间确定算法的问题。</a:t>
            </a:r>
            <a:endParaRPr lang="en-US" altLang="zh-CN" sz="2000" dirty="0" smtClean="0"/>
          </a:p>
          <a:p>
            <a:pPr lvl="1"/>
            <a:r>
              <a:rPr lang="zh-CN" altLang="en-US" sz="2400" dirty="0" smtClean="0"/>
              <a:t>伪多项式算法</a:t>
            </a:r>
            <a:endParaRPr lang="en-US" altLang="zh-CN" sz="2400" dirty="0" smtClean="0"/>
          </a:p>
          <a:p>
            <a:pPr lvl="2"/>
            <a:r>
              <a:rPr lang="zh-CN" altLang="en-US" sz="2000" dirty="0" smtClean="0"/>
              <a:t>输入规模 </a:t>
            </a:r>
            <a:r>
              <a:rPr lang="en-US" altLang="zh-CN" sz="2000" dirty="0" smtClean="0"/>
              <a:t>n</a:t>
            </a:r>
            <a:r>
              <a:rPr lang="zh-CN" altLang="en-US" sz="2000" dirty="0" smtClean="0"/>
              <a:t>：问题的编码长度。如果主要输入变量长度相同，可以近似使用输入变量个数代替。如</a:t>
            </a:r>
            <a:r>
              <a:rPr lang="en-US" altLang="zh-CN" sz="2000" dirty="0" smtClean="0"/>
              <a:t>0/1</a:t>
            </a:r>
            <a:r>
              <a:rPr lang="zh-CN" altLang="en-US" sz="2000" dirty="0" smtClean="0"/>
              <a:t>背包问题，</a:t>
            </a:r>
            <a:r>
              <a:rPr lang="en-US" altLang="zh-CN" sz="2000" dirty="0" smtClean="0"/>
              <a:t>p</a:t>
            </a:r>
            <a:r>
              <a:rPr lang="zh-CN" altLang="en-US" sz="2000" dirty="0" smtClean="0"/>
              <a:t>、</a:t>
            </a:r>
            <a:r>
              <a:rPr lang="en-US" altLang="zh-CN" sz="2000" dirty="0" smtClean="0"/>
              <a:t>w</a:t>
            </a:r>
            <a:r>
              <a:rPr lang="zh-CN" altLang="en-US" sz="2000" dirty="0" smtClean="0"/>
              <a:t>都用</a:t>
            </a:r>
            <a:r>
              <a:rPr lang="en-US" altLang="zh-CN" sz="2000" dirty="0" smtClean="0"/>
              <a:t>8</a:t>
            </a:r>
            <a:r>
              <a:rPr lang="zh-CN" altLang="en-US" sz="2000" dirty="0" smtClean="0"/>
              <a:t>位或</a:t>
            </a:r>
            <a:r>
              <a:rPr lang="en-US" altLang="zh-CN" sz="2000" dirty="0" smtClean="0"/>
              <a:t>16</a:t>
            </a:r>
            <a:r>
              <a:rPr lang="zh-CN" altLang="en-US" sz="2000" dirty="0" smtClean="0"/>
              <a:t>位表示，</a:t>
            </a:r>
            <a:r>
              <a:rPr lang="en-US" altLang="zh-CN" sz="2000" dirty="0" smtClean="0"/>
              <a:t>8n+8n</a:t>
            </a:r>
            <a:r>
              <a:rPr lang="zh-CN" altLang="en-US" sz="2000" dirty="0" smtClean="0"/>
              <a:t>，用</a:t>
            </a:r>
            <a:r>
              <a:rPr lang="en-US" altLang="zh-CN" sz="2000" dirty="0" smtClean="0"/>
              <a:t>n</a:t>
            </a:r>
            <a:r>
              <a:rPr lang="zh-CN" altLang="en-US" sz="2000" dirty="0" smtClean="0"/>
              <a:t>表示。</a:t>
            </a:r>
            <a:r>
              <a:rPr lang="en-US" altLang="zh-CN" sz="2000" dirty="0" smtClean="0"/>
              <a:t>M</a:t>
            </a:r>
            <a:r>
              <a:rPr lang="zh-CN" altLang="en-US" sz="2000" dirty="0" smtClean="0"/>
              <a:t>的码长</a:t>
            </a:r>
            <a:r>
              <a:rPr lang="zh-CN" altLang="zh-CN" sz="2000" dirty="0" smtClean="0"/>
              <a:t>则是</a:t>
            </a:r>
            <a:r>
              <a:rPr lang="en-US" altLang="zh-CN" sz="2000" dirty="0" smtClean="0"/>
              <a:t>n</a:t>
            </a:r>
            <a:r>
              <a:rPr lang="zh-CN" altLang="en-US" sz="2000" dirty="0" smtClean="0"/>
              <a:t>的函数。</a:t>
            </a:r>
            <a:endParaRPr lang="en-US" altLang="zh-CN" sz="2000" dirty="0" smtClean="0"/>
          </a:p>
          <a:p>
            <a:pPr lvl="2"/>
            <a:r>
              <a:rPr lang="zh-CN" altLang="en-US" sz="2000" dirty="0" smtClean="0"/>
              <a:t>但若输入量不同，如素数判定问题输入</a:t>
            </a:r>
            <a:r>
              <a:rPr lang="en-US" altLang="zh-CN" sz="2000" dirty="0" smtClean="0"/>
              <a:t>n</a:t>
            </a:r>
            <a:r>
              <a:rPr lang="zh-CN" altLang="en-US" sz="2000" dirty="0" smtClean="0"/>
              <a:t>，输入规模是</a:t>
            </a:r>
            <a:r>
              <a:rPr lang="en-US" altLang="zh-CN" sz="2000" dirty="0" err="1" smtClean="0"/>
              <a:t>logn</a:t>
            </a:r>
            <a:r>
              <a:rPr lang="zh-CN" altLang="en-US" sz="2000" dirty="0" smtClean="0"/>
              <a:t>。</a:t>
            </a:r>
            <a:endParaRPr lang="en-US" altLang="zh-CN" sz="2000" dirty="0" smtClean="0"/>
          </a:p>
          <a:p>
            <a:pPr lvl="3"/>
            <a:r>
              <a:rPr lang="en-US" altLang="zh-CN" sz="1800" dirty="0" smtClean="0"/>
              <a:t>T(n)=2T(n/2)=4T(n/4)=…=2</a:t>
            </a:r>
            <a:r>
              <a:rPr lang="en-US" altLang="zh-CN" sz="1800" baseline="30000" dirty="0" smtClean="0"/>
              <a:t>k</a:t>
            </a:r>
            <a:r>
              <a:rPr lang="zh-CN" altLang="en-US" sz="1800" dirty="0" smtClean="0"/>
              <a:t>，</a:t>
            </a:r>
            <a:r>
              <a:rPr lang="en-US" altLang="zh-CN" sz="1800" dirty="0" smtClean="0"/>
              <a:t>k=</a:t>
            </a:r>
            <a:r>
              <a:rPr lang="en-US" altLang="zh-CN" sz="1800" dirty="0" err="1" smtClean="0"/>
              <a:t>logn</a:t>
            </a:r>
            <a:r>
              <a:rPr lang="zh-CN" altLang="en-US" sz="1800" dirty="0" smtClean="0"/>
              <a:t>，</a:t>
            </a:r>
            <a:r>
              <a:rPr lang="en-US" altLang="zh-CN" sz="1800" dirty="0" smtClean="0"/>
              <a:t>O(n)</a:t>
            </a:r>
            <a:r>
              <a:rPr lang="zh-CN" altLang="en-US" sz="1800" dirty="0" smtClean="0"/>
              <a:t>其实是指数难度。</a:t>
            </a:r>
            <a:endParaRPr lang="en-US" altLang="zh-CN" sz="1800" dirty="0" smtClean="0"/>
          </a:p>
          <a:p>
            <a:pPr lvl="3"/>
            <a:r>
              <a:rPr lang="en-US" altLang="zh-CN" sz="1800" dirty="0" smtClean="0"/>
              <a:t>0/1</a:t>
            </a:r>
            <a:r>
              <a:rPr lang="zh-CN" altLang="en-US" sz="1800" dirty="0" smtClean="0"/>
              <a:t>背包问题：</a:t>
            </a:r>
            <a:r>
              <a:rPr lang="en-US" altLang="zh-CN" sz="1800" dirty="0" smtClean="0"/>
              <a:t>T(n)=O(</a:t>
            </a:r>
            <a:r>
              <a:rPr lang="en-US" altLang="zh-CN" sz="1800" dirty="0" err="1" smtClean="0"/>
              <a:t>nc</a:t>
            </a:r>
            <a:r>
              <a:rPr lang="en-US" altLang="zh-CN" sz="1800" dirty="0" smtClean="0"/>
              <a:t>) ,C(</a:t>
            </a:r>
            <a:r>
              <a:rPr lang="zh-CN" altLang="en-US" sz="1800" dirty="0" smtClean="0"/>
              <a:t>位长</a:t>
            </a:r>
            <a:r>
              <a:rPr lang="en-US" altLang="zh-CN" sz="1800" dirty="0" err="1" smtClean="0"/>
              <a:t>logc</a:t>
            </a:r>
            <a:r>
              <a:rPr lang="en-US" altLang="zh-CN" sz="1800" dirty="0" smtClean="0"/>
              <a:t>)</a:t>
            </a:r>
            <a:r>
              <a:rPr lang="zh-CN" altLang="en-US" sz="1800" dirty="0" smtClean="0"/>
              <a:t>与</a:t>
            </a:r>
            <a:r>
              <a:rPr lang="en-US" altLang="zh-CN" sz="1800" dirty="0" smtClean="0"/>
              <a:t>n</a:t>
            </a:r>
            <a:r>
              <a:rPr lang="zh-CN" altLang="en-US" sz="1800" dirty="0" smtClean="0"/>
              <a:t>，各</a:t>
            </a:r>
            <a:r>
              <a:rPr lang="en-US" altLang="zh-CN" sz="1800" dirty="0" smtClean="0"/>
              <a:t>p</a:t>
            </a:r>
            <a:r>
              <a:rPr lang="zh-CN" altLang="en-US" sz="1800" dirty="0" smtClean="0"/>
              <a:t>、</a:t>
            </a:r>
            <a:r>
              <a:rPr lang="en-US" altLang="zh-CN" sz="1800" dirty="0" smtClean="0"/>
              <a:t>w(8)</a:t>
            </a:r>
            <a:r>
              <a:rPr lang="zh-CN" altLang="en-US" sz="1800" dirty="0" smtClean="0"/>
              <a:t>位长不同</a:t>
            </a:r>
            <a:r>
              <a:rPr lang="en-US" altLang="zh-CN" sz="1800" dirty="0" smtClean="0"/>
              <a:t>,</a:t>
            </a:r>
            <a:r>
              <a:rPr lang="zh-CN" altLang="en-US" sz="1800" dirty="0" smtClean="0"/>
              <a:t>实际</a:t>
            </a:r>
            <a:r>
              <a:rPr lang="en-US" altLang="zh-CN" sz="1800" dirty="0" smtClean="0"/>
              <a:t>T(n)=O(n2</a:t>
            </a:r>
            <a:r>
              <a:rPr lang="en-US" altLang="zh-CN" sz="1800" baseline="30000" dirty="0" smtClean="0"/>
              <a:t>logc</a:t>
            </a:r>
            <a:r>
              <a:rPr lang="en-US" altLang="zh-CN" sz="1800" dirty="0" smtClean="0"/>
              <a:t>)</a:t>
            </a:r>
            <a:r>
              <a:rPr lang="zh-CN" altLang="en-US" sz="1800" dirty="0" smtClean="0"/>
              <a:t>，所以是伪多项式算法。因为</a:t>
            </a:r>
            <a:r>
              <a:rPr lang="en-US" altLang="zh-CN" sz="1800" dirty="0" smtClean="0"/>
              <a:t>C</a:t>
            </a:r>
            <a:r>
              <a:rPr lang="zh-CN" altLang="en-US" sz="1800" dirty="0" smtClean="0"/>
              <a:t>与∑</a:t>
            </a:r>
            <a:r>
              <a:rPr lang="en-US" altLang="zh-CN" sz="1800" dirty="0" smtClean="0"/>
              <a:t>w(</a:t>
            </a:r>
            <a:r>
              <a:rPr lang="en-US" altLang="zh-CN" sz="1800" dirty="0" err="1" smtClean="0"/>
              <a:t>i</a:t>
            </a:r>
            <a:r>
              <a:rPr lang="en-US" altLang="zh-CN" sz="1800" dirty="0" smtClean="0"/>
              <a:t>)</a:t>
            </a:r>
            <a:r>
              <a:rPr lang="zh-CN" altLang="en-US" sz="1800" dirty="0" smtClean="0"/>
              <a:t>同位长。</a:t>
            </a:r>
            <a:endParaRPr lang="zh-CN" altLang="en-US" sz="1800" dirty="0" smtClean="0"/>
          </a:p>
          <a:p>
            <a:pPr lvl="1">
              <a:buNone/>
            </a:pP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问题的计算复杂度</a:t>
            </a:r>
            <a:endParaRPr lang="zh-CN" altLang="en-US" dirty="0"/>
          </a:p>
        </p:txBody>
      </p:sp>
      <p:sp>
        <p:nvSpPr>
          <p:cNvPr id="3" name="内容占位符 2"/>
          <p:cNvSpPr>
            <a:spLocks noGrp="1"/>
          </p:cNvSpPr>
          <p:nvPr>
            <p:ph idx="1"/>
          </p:nvPr>
        </p:nvSpPr>
        <p:spPr>
          <a:xfrm>
            <a:off x="457200" y="1285860"/>
            <a:ext cx="8229600" cy="4845065"/>
          </a:xfrm>
        </p:spPr>
        <p:txBody>
          <a:bodyPr/>
          <a:lstStyle/>
          <a:p>
            <a:pPr lvl="1"/>
            <a:r>
              <a:rPr lang="zh-CN" altLang="en-US" sz="2400" dirty="0" smtClean="0"/>
              <a:t>怎样确定问题的复杂度</a:t>
            </a:r>
            <a:endParaRPr lang="en-US" altLang="zh-CN" sz="2400" dirty="0" smtClean="0"/>
          </a:p>
          <a:p>
            <a:pPr lvl="2"/>
            <a:r>
              <a:rPr lang="zh-CN" altLang="en-US" sz="2000" dirty="0" smtClean="0"/>
              <a:t>对于给定问题，算法的复杂度相当于给出了问题的计算复杂度的一个上界。不断改进算法，逐渐逼近问题的复杂度。</a:t>
            </a:r>
            <a:endParaRPr lang="en-US" altLang="zh-CN" sz="2000" dirty="0" smtClean="0"/>
          </a:p>
          <a:p>
            <a:pPr lvl="2"/>
            <a:r>
              <a:rPr lang="zh-CN" altLang="en-US" sz="2000" dirty="0" smtClean="0"/>
              <a:t>确认得到正确解的算法所必须完成的工作量，即问题复杂度的下界。通常要分析问题的固有性质。</a:t>
            </a:r>
            <a:endParaRPr lang="en-US" altLang="zh-CN" sz="2000" dirty="0" smtClean="0"/>
          </a:p>
          <a:p>
            <a:pPr lvl="2"/>
            <a:r>
              <a:rPr lang="zh-CN" altLang="en-US" sz="2000" dirty="0" smtClean="0"/>
              <a:t>实践中，确认问题复杂度的一个紧的下界是一件十分复杂的事情。目前只有少量问题得到了难度下界。</a:t>
            </a:r>
            <a:endParaRPr lang="en-US" altLang="zh-CN" sz="2000" dirty="0" smtClean="0"/>
          </a:p>
          <a:p>
            <a:pPr lvl="1"/>
            <a:r>
              <a:rPr lang="zh-CN" altLang="en-US" sz="2400" dirty="0" smtClean="0"/>
              <a:t>决策树：十分有效的分析问题复杂度的工具</a:t>
            </a:r>
            <a:endParaRPr lang="en-US" altLang="zh-CN" sz="2400" dirty="0" smtClean="0"/>
          </a:p>
          <a:p>
            <a:pPr lvl="2"/>
            <a:r>
              <a:rPr lang="zh-CN" altLang="en-US" sz="2000" dirty="0" smtClean="0"/>
              <a:t>决策树是一棵二叉树，每个内结点代表一次运算</a:t>
            </a:r>
            <a:r>
              <a:rPr lang="en-US" altLang="zh-CN" sz="2000" dirty="0" smtClean="0"/>
              <a:t>(</a:t>
            </a:r>
            <a:r>
              <a:rPr lang="zh-CN" altLang="en-US" sz="2000" dirty="0" smtClean="0"/>
              <a:t>如一次比较</a:t>
            </a:r>
            <a:r>
              <a:rPr lang="en-US" altLang="zh-CN" sz="2000" dirty="0" smtClean="0"/>
              <a:t>)</a:t>
            </a:r>
            <a:r>
              <a:rPr lang="zh-CN" altLang="en-US" sz="2000" dirty="0" smtClean="0"/>
              <a:t>，叶结点代表一个输出</a:t>
            </a:r>
            <a:r>
              <a:rPr lang="en-US" altLang="zh-CN" sz="2000" dirty="0" smtClean="0"/>
              <a:t>(</a:t>
            </a:r>
            <a:r>
              <a:rPr lang="zh-CN" altLang="en-US" sz="2000" dirty="0" smtClean="0"/>
              <a:t>有的问题输出也可能在内结点</a:t>
            </a:r>
            <a:r>
              <a:rPr lang="en-US" altLang="zh-CN" sz="2000" dirty="0" smtClean="0"/>
              <a:t>)</a:t>
            </a:r>
            <a:r>
              <a:rPr lang="zh-CN" altLang="en-US" sz="2000" dirty="0" smtClean="0"/>
              <a:t>。任何算法要得到这个输出必须完成由根到叶路径的所有运算，计算工作量恰好等于路径上的结点个数，复杂度不低于决策树深度。</a:t>
            </a:r>
            <a:endParaRPr lang="en-US" altLang="zh-CN" sz="2000" dirty="0" smtClean="0"/>
          </a:p>
          <a:p>
            <a:pPr lvl="2"/>
            <a:r>
              <a:rPr lang="zh-CN" altLang="en-US" sz="2000" dirty="0" smtClean="0"/>
              <a:t>很多问题可转化为判定问题，判定决策是</a:t>
            </a:r>
            <a:r>
              <a:rPr lang="en-US" altLang="zh-CN" sz="2000" dirty="0" smtClean="0"/>
              <a:t>y/n</a:t>
            </a:r>
            <a:r>
              <a:rPr lang="zh-CN" altLang="en-US" sz="2000" dirty="0" smtClean="0"/>
              <a:t>两个状态，可用决策树来描述。</a:t>
            </a:r>
            <a:endParaRPr lang="en-US" altLang="zh-CN"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图灵机与</a:t>
            </a:r>
            <a:r>
              <a:rPr lang="en-US" altLang="zh-CN" sz="4000" dirty="0" smtClean="0"/>
              <a:t>P</a:t>
            </a:r>
            <a:r>
              <a:rPr lang="zh-CN" altLang="en-US" sz="4000" dirty="0" smtClean="0"/>
              <a:t>类问题</a:t>
            </a:r>
            <a:endParaRPr lang="zh-CN" altLang="en-US" dirty="0"/>
          </a:p>
        </p:txBody>
      </p:sp>
      <p:sp>
        <p:nvSpPr>
          <p:cNvPr id="3" name="内容占位符 2"/>
          <p:cNvSpPr>
            <a:spLocks noGrp="1"/>
          </p:cNvSpPr>
          <p:nvPr>
            <p:ph idx="1"/>
          </p:nvPr>
        </p:nvSpPr>
        <p:spPr/>
        <p:txBody>
          <a:bodyPr/>
          <a:lstStyle/>
          <a:p>
            <a:pPr lvl="2"/>
            <a:r>
              <a:rPr lang="zh-CN" altLang="en-US" sz="2400" dirty="0" smtClean="0"/>
              <a:t>素数判定之</a:t>
            </a:r>
            <a:r>
              <a:rPr lang="en-US" altLang="zh-CN" sz="2400" dirty="0" err="1" smtClean="0"/>
              <a:t>isprime</a:t>
            </a:r>
            <a:r>
              <a:rPr lang="en-US" altLang="zh-CN" sz="2400" dirty="0" smtClean="0"/>
              <a:t>()</a:t>
            </a:r>
            <a:r>
              <a:rPr lang="zh-CN" altLang="en-US" sz="2400" dirty="0" smtClean="0"/>
              <a:t>算法</a:t>
            </a:r>
            <a:endParaRPr lang="en-US" altLang="zh-CN" sz="2400" dirty="0" smtClean="0"/>
          </a:p>
          <a:p>
            <a:pPr lvl="3"/>
            <a:r>
              <a:rPr lang="en-US" altLang="zh-CN" dirty="0" smtClean="0"/>
              <a:t>Function </a:t>
            </a:r>
            <a:r>
              <a:rPr lang="en-US" altLang="zh-CN" dirty="0" err="1" smtClean="0"/>
              <a:t>isprime</a:t>
            </a:r>
            <a:r>
              <a:rPr lang="en-US" altLang="zh-CN" dirty="0" smtClean="0"/>
              <a:t>(n)</a:t>
            </a:r>
            <a:endParaRPr lang="en-US" altLang="zh-CN" dirty="0" smtClean="0"/>
          </a:p>
          <a:p>
            <a:pPr lvl="3">
              <a:buNone/>
            </a:pPr>
            <a:r>
              <a:rPr lang="en-US" altLang="zh-CN" dirty="0" smtClean="0"/>
              <a:t>       for </a:t>
            </a:r>
            <a:r>
              <a:rPr lang="en-US" altLang="zh-CN" dirty="0" err="1" smtClean="0"/>
              <a:t>i</a:t>
            </a:r>
            <a:r>
              <a:rPr lang="en-US" altLang="zh-CN" dirty="0" smtClean="0"/>
              <a:t>=2 to n-1 </a:t>
            </a:r>
            <a:endParaRPr lang="en-US" altLang="zh-CN" dirty="0" smtClean="0"/>
          </a:p>
          <a:p>
            <a:pPr lvl="3">
              <a:buNone/>
            </a:pPr>
            <a:r>
              <a:rPr lang="en-US" altLang="zh-CN" dirty="0" smtClean="0"/>
              <a:t>        if (n mod </a:t>
            </a:r>
            <a:r>
              <a:rPr lang="en-US" altLang="zh-CN" dirty="0" err="1" smtClean="0"/>
              <a:t>i</a:t>
            </a:r>
            <a:r>
              <a:rPr lang="en-US" altLang="zh-CN" dirty="0" smtClean="0"/>
              <a:t>)=0 then </a:t>
            </a:r>
            <a:endParaRPr lang="en-US" altLang="zh-CN" dirty="0" smtClean="0"/>
          </a:p>
          <a:p>
            <a:pPr lvl="3">
              <a:buNone/>
            </a:pPr>
            <a:r>
              <a:rPr lang="en-US" altLang="zh-CN" dirty="0" smtClean="0"/>
              <a:t>           return false</a:t>
            </a:r>
            <a:endParaRPr lang="en-US" altLang="zh-CN" dirty="0" smtClean="0"/>
          </a:p>
          <a:p>
            <a:pPr lvl="3">
              <a:buNone/>
            </a:pPr>
            <a:r>
              <a:rPr lang="en-US" altLang="zh-CN" dirty="0" smtClean="0"/>
              <a:t>         return true   </a:t>
            </a:r>
            <a:endParaRPr lang="en-US" altLang="zh-CN" dirty="0" smtClean="0"/>
          </a:p>
          <a:p>
            <a:pPr lvl="3"/>
            <a:r>
              <a:rPr lang="en-US" altLang="zh-CN" dirty="0" smtClean="0">
                <a:sym typeface="+mn-ea"/>
              </a:rPr>
              <a:t>T(n)=2T(n/2)=4T(n/4)=…=2</a:t>
            </a:r>
            <a:r>
              <a:rPr lang="en-US" altLang="zh-CN" baseline="30000" dirty="0" smtClean="0">
                <a:sym typeface="+mn-ea"/>
              </a:rPr>
              <a:t>k</a:t>
            </a:r>
            <a:endParaRPr lang="en-US" altLang="zh-CN" baseline="30000" dirty="0" smtClean="0">
              <a:sym typeface="+mn-ea"/>
            </a:endParaRPr>
          </a:p>
          <a:p>
            <a:pPr lvl="3"/>
            <a:r>
              <a:rPr lang="en-US" altLang="zh-CN" dirty="0" smtClean="0"/>
              <a:t>T(n)=O(n)=2</a:t>
            </a:r>
            <a:r>
              <a:rPr lang="en-US" altLang="zh-CN" strike="sngStrike" baseline="30000" dirty="0" smtClean="0"/>
              <a:t>k</a:t>
            </a:r>
            <a:r>
              <a:rPr lang="zh-CN" altLang="en-US" dirty="0" smtClean="0"/>
              <a:t>，</a:t>
            </a:r>
            <a:r>
              <a:rPr lang="en-US" altLang="zh-CN" dirty="0" smtClean="0"/>
              <a:t>k=</a:t>
            </a:r>
            <a:r>
              <a:rPr lang="en-US" altLang="zh-CN" dirty="0" err="1" smtClean="0"/>
              <a:t>logn</a:t>
            </a:r>
            <a:r>
              <a:rPr lang="zh-CN" altLang="en-US" dirty="0" smtClean="0"/>
              <a:t>，二进制编码长度。</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a:xfrm>
            <a:off x="457200" y="1285860"/>
            <a:ext cx="8229600" cy="4530725"/>
          </a:xfrm>
        </p:spPr>
        <p:txBody>
          <a:bodyPr/>
          <a:lstStyle/>
          <a:p>
            <a:r>
              <a:rPr lang="en-US" altLang="zh-CN" sz="2800" dirty="0" smtClean="0"/>
              <a:t>8.4</a:t>
            </a:r>
            <a:r>
              <a:rPr lang="zh-CN" altLang="en-US" sz="2800" dirty="0" smtClean="0"/>
              <a:t>非确定性图灵机与</a:t>
            </a:r>
            <a:r>
              <a:rPr lang="en-US" altLang="zh-CN" sz="2800" dirty="0" smtClean="0"/>
              <a:t>NP</a:t>
            </a:r>
            <a:r>
              <a:rPr lang="zh-CN" altLang="en-US" sz="2800" dirty="0" smtClean="0"/>
              <a:t>类问题</a:t>
            </a:r>
            <a:endParaRPr lang="en-US" altLang="zh-CN" sz="2800" dirty="0" smtClean="0"/>
          </a:p>
          <a:p>
            <a:pPr lvl="1"/>
            <a:r>
              <a:rPr lang="zh-CN" altLang="en-US" sz="2000" dirty="0" smtClean="0"/>
              <a:t>非确定性图灵机</a:t>
            </a:r>
            <a:r>
              <a:rPr lang="en-US" altLang="zh-CN" sz="2000" dirty="0" smtClean="0"/>
              <a:t>NDTM</a:t>
            </a:r>
            <a:r>
              <a:rPr lang="zh-CN" altLang="en-US" sz="2000" dirty="0" smtClean="0"/>
              <a:t>：包括多值模型、猜想模块模型。</a:t>
            </a:r>
            <a:endParaRPr lang="zh-CN" altLang="en-US" sz="2000" dirty="0" smtClean="0"/>
          </a:p>
          <a:p>
            <a:pPr lvl="1"/>
            <a:r>
              <a:rPr lang="zh-CN" altLang="en-US" sz="2000" dirty="0" smtClean="0"/>
              <a:t>多值模型规定如下信息：</a:t>
            </a:r>
            <a:endParaRPr lang="en-US" altLang="zh-CN" sz="2000" dirty="0" smtClean="0"/>
          </a:p>
          <a:p>
            <a:pPr lvl="1">
              <a:buNone/>
            </a:pPr>
            <a:r>
              <a:rPr lang="en-US" altLang="zh-CN" dirty="0" smtClean="0"/>
              <a:t>   </a:t>
            </a:r>
            <a:r>
              <a:rPr lang="en-US" altLang="zh-CN" sz="2000" dirty="0" smtClean="0"/>
              <a:t>1. </a:t>
            </a:r>
            <a:r>
              <a:rPr lang="zh-CN" altLang="en-US" sz="2000" dirty="0" smtClean="0"/>
              <a:t>字符取用集</a:t>
            </a:r>
            <a:r>
              <a:rPr lang="zh-CN" altLang="en-US" sz="2000" dirty="0" smtClean="0">
                <a:sym typeface="Symbol" panose="05050102010706020507" pitchFamily="18" charset="2"/>
              </a:rPr>
              <a:t>，其包含输入字符集及空白符</a:t>
            </a:r>
            <a:r>
              <a:rPr lang="en-US" altLang="zh-CN" sz="2000" dirty="0" smtClean="0">
                <a:sym typeface="Symbol" panose="05050102010706020507" pitchFamily="18" charset="2"/>
              </a:rPr>
              <a:t>b </a:t>
            </a:r>
            <a:r>
              <a:rPr lang="zh-CN" altLang="en-US" sz="2000" dirty="0" smtClean="0">
                <a:sym typeface="Symbol" panose="05050102010706020507" pitchFamily="18" charset="2"/>
              </a:rPr>
              <a:t></a:t>
            </a:r>
            <a:r>
              <a:rPr lang="en-US" altLang="zh-CN" sz="2000" dirty="0" smtClean="0">
                <a:sym typeface="Symbol" panose="05050102010706020507" pitchFamily="18" charset="2"/>
              </a:rPr>
              <a:t>\ </a:t>
            </a:r>
            <a:r>
              <a:rPr lang="zh-CN" altLang="en-US" sz="2000" dirty="0" smtClean="0">
                <a:sym typeface="Symbol" panose="05050102010706020507" pitchFamily="18" charset="2"/>
              </a:rPr>
              <a:t>。</a:t>
            </a:r>
            <a:endParaRPr lang="zh-CN" altLang="en-US" sz="2000" dirty="0" smtClean="0">
              <a:sym typeface="Symbol" panose="05050102010706020507" pitchFamily="18" charset="2"/>
            </a:endParaRPr>
          </a:p>
          <a:p>
            <a:pPr lvl="1">
              <a:buNone/>
            </a:pPr>
            <a:r>
              <a:rPr lang="en-US" altLang="zh-CN" sz="2000" dirty="0" smtClean="0">
                <a:sym typeface="Symbol" panose="05050102010706020507" pitchFamily="18" charset="2"/>
              </a:rPr>
              <a:t>    2. </a:t>
            </a:r>
            <a:r>
              <a:rPr lang="zh-CN" altLang="en-US" sz="2000" dirty="0" smtClean="0">
                <a:sym typeface="Symbol" panose="05050102010706020507" pitchFamily="18" charset="2"/>
              </a:rPr>
              <a:t>一个有限状态集</a:t>
            </a:r>
            <a:r>
              <a:rPr lang="en-US" altLang="zh-CN" sz="2000" dirty="0" smtClean="0">
                <a:sym typeface="Symbol" panose="05050102010706020507" pitchFamily="18" charset="2"/>
              </a:rPr>
              <a:t>Q</a:t>
            </a:r>
            <a:r>
              <a:rPr lang="zh-CN" altLang="en-US" sz="2000" dirty="0" smtClean="0">
                <a:sym typeface="Symbol" panose="05050102010706020507" pitchFamily="18" charset="2"/>
              </a:rPr>
              <a:t>，包括初始状态</a:t>
            </a:r>
            <a:r>
              <a:rPr lang="en-US" altLang="zh-CN" sz="2000" dirty="0" smtClean="0">
                <a:sym typeface="Symbol" panose="05050102010706020507" pitchFamily="18" charset="2"/>
              </a:rPr>
              <a:t>q</a:t>
            </a:r>
            <a:r>
              <a:rPr lang="en-US" altLang="zh-CN" sz="2000" baseline="-25000" dirty="0" smtClean="0">
                <a:sym typeface="Symbol" panose="05050102010706020507" pitchFamily="18" charset="2"/>
              </a:rPr>
              <a:t>0</a:t>
            </a:r>
            <a:r>
              <a:rPr lang="zh-CN" altLang="en-US" sz="2000" dirty="0" smtClean="0">
                <a:sym typeface="Symbol" panose="05050102010706020507" pitchFamily="18" charset="2"/>
              </a:rPr>
              <a:t>和两个停机状态</a:t>
            </a:r>
            <a:r>
              <a:rPr lang="en-US" altLang="zh-CN" sz="2000" dirty="0" err="1" smtClean="0">
                <a:sym typeface="Symbol" panose="05050102010706020507" pitchFamily="18" charset="2"/>
              </a:rPr>
              <a:t>q</a:t>
            </a:r>
            <a:r>
              <a:rPr lang="en-US" altLang="zh-CN" sz="2000" i="1" baseline="-25000" dirty="0" err="1" smtClean="0">
                <a:sym typeface="Symbol" panose="05050102010706020507" pitchFamily="18" charset="2"/>
              </a:rPr>
              <a:t>Y</a:t>
            </a:r>
            <a:r>
              <a:rPr lang="zh-CN" altLang="en-US" sz="2000" dirty="0" smtClean="0">
                <a:sym typeface="Symbol" panose="05050102010706020507" pitchFamily="18" charset="2"/>
              </a:rPr>
              <a:t>，</a:t>
            </a:r>
            <a:r>
              <a:rPr lang="en-US" altLang="zh-CN" sz="2000" dirty="0" err="1" smtClean="0">
                <a:sym typeface="Symbol" panose="05050102010706020507" pitchFamily="18" charset="2"/>
              </a:rPr>
              <a:t>q</a:t>
            </a:r>
            <a:r>
              <a:rPr lang="en-US" altLang="zh-CN" sz="2000" i="1" baseline="-25000" dirty="0" err="1" smtClean="0">
                <a:sym typeface="Symbol" panose="05050102010706020507" pitchFamily="18" charset="2"/>
              </a:rPr>
              <a:t>N</a:t>
            </a:r>
            <a:endParaRPr lang="en-US" altLang="zh-CN" sz="2000" i="1" baseline="-25000" dirty="0" smtClean="0">
              <a:sym typeface="Symbol" panose="05050102010706020507" pitchFamily="18" charset="2"/>
            </a:endParaRPr>
          </a:p>
          <a:p>
            <a:pPr lvl="1">
              <a:buNone/>
            </a:pPr>
            <a:r>
              <a:rPr lang="zh-CN" altLang="en-US" sz="2000" dirty="0" smtClean="0"/>
              <a:t>    </a:t>
            </a:r>
            <a:r>
              <a:rPr lang="en-US" altLang="zh-CN" sz="2000" dirty="0" smtClean="0"/>
              <a:t>3. </a:t>
            </a:r>
            <a:r>
              <a:rPr lang="zh-CN" altLang="en-US" sz="2000" dirty="0" smtClean="0"/>
              <a:t>一个多值转移函数</a:t>
            </a:r>
            <a:r>
              <a:rPr lang="zh-CN" altLang="en-US" sz="2000" dirty="0" smtClean="0">
                <a:sym typeface="Symbol" panose="05050102010706020507" pitchFamily="18" charset="2"/>
              </a:rPr>
              <a:t>：</a:t>
            </a:r>
            <a:r>
              <a:rPr lang="en-US" altLang="zh-CN" sz="2000" dirty="0" smtClean="0">
                <a:sym typeface="Symbol" panose="05050102010706020507" pitchFamily="18" charset="2"/>
              </a:rPr>
              <a:t>(Q\{</a:t>
            </a:r>
            <a:r>
              <a:rPr lang="en-US" altLang="zh-CN" sz="2000" dirty="0" err="1" smtClean="0">
                <a:sym typeface="Symbol" panose="05050102010706020507" pitchFamily="18" charset="2"/>
              </a:rPr>
              <a:t>q</a:t>
            </a:r>
            <a:r>
              <a:rPr lang="en-US" altLang="zh-CN" sz="2000" i="1" baseline="-25000" dirty="0" err="1" smtClean="0">
                <a:sym typeface="Symbol" panose="05050102010706020507" pitchFamily="18" charset="2"/>
              </a:rPr>
              <a:t>Y</a:t>
            </a:r>
            <a:r>
              <a:rPr lang="en-US" altLang="zh-CN" sz="2000" baseline="-25000" dirty="0" smtClean="0">
                <a:sym typeface="Symbol" panose="05050102010706020507" pitchFamily="18" charset="2"/>
              </a:rPr>
              <a:t> </a:t>
            </a:r>
            <a:r>
              <a:rPr lang="en-US" altLang="zh-CN" sz="2000" dirty="0" smtClean="0">
                <a:sym typeface="Symbol" panose="05050102010706020507" pitchFamily="18" charset="2"/>
              </a:rPr>
              <a:t>, </a:t>
            </a:r>
            <a:r>
              <a:rPr lang="en-US" altLang="zh-CN" sz="2000" dirty="0" err="1" smtClean="0">
                <a:sym typeface="Symbol" panose="05050102010706020507" pitchFamily="18" charset="2"/>
              </a:rPr>
              <a:t>q</a:t>
            </a:r>
            <a:r>
              <a:rPr lang="en-US" altLang="zh-CN" sz="2000" i="1" baseline="-25000" dirty="0" err="1" smtClean="0">
                <a:sym typeface="Symbol" panose="05050102010706020507" pitchFamily="18" charset="2"/>
              </a:rPr>
              <a:t>N</a:t>
            </a:r>
            <a:r>
              <a:rPr lang="en-US" altLang="zh-CN" sz="2000" dirty="0" smtClean="0">
                <a:sym typeface="Symbol" panose="05050102010706020507" pitchFamily="18" charset="2"/>
              </a:rPr>
              <a:t>})</a:t>
            </a:r>
            <a:r>
              <a:rPr lang="zh-CN" altLang="en-US" sz="2000" dirty="0" smtClean="0">
                <a:sym typeface="Symbol" panose="05050102010706020507" pitchFamily="18" charset="2"/>
              </a:rPr>
              <a:t> </a:t>
            </a:r>
            <a:r>
              <a:rPr lang="en-US" altLang="zh-CN" sz="2000" dirty="0" smtClean="0">
                <a:latin typeface="Symath" pitchFamily="2" charset="0"/>
                <a:sym typeface="Symbol" panose="05050102010706020507" pitchFamily="18" charset="2"/>
              </a:rPr>
              <a:t> </a:t>
            </a:r>
            <a:r>
              <a:rPr lang="en-US" altLang="zh-CN" sz="2000" dirty="0" smtClean="0">
                <a:sym typeface="Symbol" panose="05050102010706020507" pitchFamily="18" charset="2"/>
              </a:rPr>
              <a:t>2 </a:t>
            </a:r>
            <a:r>
              <a:rPr lang="en-US" altLang="zh-CN" sz="2000" baseline="30000" dirty="0" smtClean="0">
                <a:sym typeface="Symbol" panose="05050102010706020507" pitchFamily="18" charset="2"/>
              </a:rPr>
              <a:t>Q </a:t>
            </a:r>
            <a:r>
              <a:rPr lang="zh-CN" altLang="en-US" sz="2000" baseline="30000" dirty="0" smtClean="0">
                <a:sym typeface="Symbol" panose="05050102010706020507" pitchFamily="18" charset="2"/>
              </a:rPr>
              <a:t> </a:t>
            </a:r>
            <a:r>
              <a:rPr lang="en-US" altLang="zh-CN" sz="2000" baseline="30000" dirty="0" smtClean="0">
                <a:sym typeface="Symbol" panose="05050102010706020507" pitchFamily="18" charset="2"/>
              </a:rPr>
              <a:t>{</a:t>
            </a:r>
            <a:r>
              <a:rPr lang="en-US" altLang="zh-CN" sz="2000" i="1" baseline="30000" dirty="0" smtClean="0">
                <a:sym typeface="Symbol" panose="05050102010706020507" pitchFamily="18" charset="2"/>
              </a:rPr>
              <a:t>l</a:t>
            </a:r>
            <a:r>
              <a:rPr lang="en-US" altLang="zh-CN" sz="2000" baseline="30000" dirty="0" smtClean="0">
                <a:sym typeface="Symbol" panose="05050102010706020507" pitchFamily="18" charset="2"/>
              </a:rPr>
              <a:t>, </a:t>
            </a:r>
            <a:r>
              <a:rPr lang="en-US" altLang="zh-CN" sz="2000" i="1" baseline="30000" dirty="0" smtClean="0">
                <a:sym typeface="Symbol" panose="05050102010706020507" pitchFamily="18" charset="2"/>
              </a:rPr>
              <a:t>r</a:t>
            </a:r>
            <a:r>
              <a:rPr lang="en-US" altLang="zh-CN" sz="2000" baseline="30000" dirty="0" smtClean="0">
                <a:sym typeface="Symbol" panose="05050102010706020507" pitchFamily="18" charset="2"/>
              </a:rPr>
              <a:t>}</a:t>
            </a:r>
            <a:endParaRPr lang="zh-CN" altLang="en-US" sz="2000" baseline="30000" dirty="0" smtClean="0">
              <a:sym typeface="Symbol" panose="05050102010706020507" pitchFamily="18" charset="2"/>
            </a:endParaRPr>
          </a:p>
          <a:p>
            <a:pPr lvl="1">
              <a:buNone/>
            </a:pPr>
            <a:r>
              <a:rPr lang="zh-CN" altLang="en-US" sz="2000" dirty="0" smtClean="0"/>
              <a:t>                               </a:t>
            </a:r>
            <a:r>
              <a:rPr lang="zh-CN" altLang="en-US" sz="2000" dirty="0" smtClean="0">
                <a:sym typeface="Symbol" panose="05050102010706020507" pitchFamily="18" charset="2"/>
              </a:rPr>
              <a:t></a:t>
            </a:r>
            <a:r>
              <a:rPr lang="en-US" altLang="zh-CN" sz="2000" dirty="0" smtClean="0">
                <a:sym typeface="Symbol" panose="05050102010706020507" pitchFamily="18" charset="2"/>
              </a:rPr>
              <a:t>(q , s ) = S  Q </a:t>
            </a:r>
            <a:r>
              <a:rPr lang="zh-CN" altLang="en-US" sz="2000" dirty="0" smtClean="0">
                <a:sym typeface="Symbol" panose="05050102010706020507" pitchFamily="18" charset="2"/>
              </a:rPr>
              <a:t> </a:t>
            </a:r>
            <a:r>
              <a:rPr lang="en-US" altLang="zh-CN" sz="2000" dirty="0" smtClean="0">
                <a:sym typeface="Symbol" panose="05050102010706020507" pitchFamily="18" charset="2"/>
              </a:rPr>
              <a:t>{</a:t>
            </a:r>
            <a:r>
              <a:rPr lang="en-US" altLang="zh-CN" sz="2000" i="1" dirty="0" smtClean="0">
                <a:latin typeface="Times New Roman" panose="02020603050405020304" pitchFamily="18" charset="0"/>
                <a:sym typeface="Symbol" panose="05050102010706020507" pitchFamily="18" charset="2"/>
              </a:rPr>
              <a:t>l</a:t>
            </a:r>
            <a:r>
              <a:rPr lang="en-US" altLang="zh-CN" sz="2000" dirty="0" smtClean="0">
                <a:latin typeface="Times New Roman" panose="02020603050405020304" pitchFamily="18" charset="0"/>
                <a:sym typeface="Symbol" panose="05050102010706020507" pitchFamily="18" charset="2"/>
              </a:rPr>
              <a:t>, </a:t>
            </a:r>
            <a:r>
              <a:rPr lang="en-US" altLang="zh-CN" sz="2000" i="1" dirty="0" smtClean="0">
                <a:latin typeface="Times New Roman" panose="02020603050405020304" pitchFamily="18" charset="0"/>
                <a:sym typeface="Symbol" panose="05050102010706020507" pitchFamily="18" charset="2"/>
              </a:rPr>
              <a:t>r</a:t>
            </a:r>
            <a:r>
              <a:rPr lang="en-US" altLang="zh-CN" sz="2000" dirty="0" smtClean="0">
                <a:sym typeface="Symbol" panose="05050102010706020507" pitchFamily="18" charset="2"/>
              </a:rPr>
              <a:t>}</a:t>
            </a:r>
            <a:endParaRPr lang="en-US" altLang="zh-CN" sz="2000" dirty="0" smtClean="0"/>
          </a:p>
          <a:p>
            <a:pPr lvl="1"/>
            <a:r>
              <a:rPr lang="zh-CN" altLang="en-US" sz="2000" dirty="0" smtClean="0"/>
              <a:t>非确定性图灵机可以被想象为在同一时刻能够独立、并行地完</a:t>
            </a:r>
            <a:endParaRPr lang="zh-CN" altLang="en-US" sz="2000" dirty="0" smtClean="0"/>
          </a:p>
          <a:p>
            <a:pPr lvl="1">
              <a:buNone/>
            </a:pPr>
            <a:r>
              <a:rPr lang="zh-CN" altLang="en-US" sz="2000" dirty="0" smtClean="0"/>
              <a:t>成多种运算（表现在转移函数的多值性）。 </a:t>
            </a:r>
            <a:endParaRPr lang="zh-CN" altLang="en-US" sz="2000" dirty="0" smtClean="0"/>
          </a:p>
          <a:p>
            <a:pPr lvl="1"/>
            <a:r>
              <a:rPr lang="zh-CN" altLang="en-US" sz="2000" dirty="0" smtClean="0"/>
              <a:t>猜想模块模型：一个猜想模块写入若干</a:t>
            </a:r>
            <a:r>
              <a:rPr lang="zh-CN" altLang="en-US" sz="2000" dirty="0" smtClean="0">
                <a:sym typeface="Symbol" panose="05050102010706020507" pitchFamily="18" charset="2"/>
              </a:rPr>
              <a:t>内字符，然后控制器验证。</a:t>
            </a:r>
            <a:endParaRPr lang="zh-CN" altLang="en-US" sz="2000" dirty="0" smtClean="0"/>
          </a:p>
          <a:p>
            <a:pPr lvl="1"/>
            <a:endParaRPr lang="zh-CN" altLang="en-US" sz="2400" dirty="0"/>
          </a:p>
        </p:txBody>
      </p:sp>
      <p:grpSp>
        <p:nvGrpSpPr>
          <p:cNvPr id="4" name="Group 4"/>
          <p:cNvGrpSpPr/>
          <p:nvPr/>
        </p:nvGrpSpPr>
        <p:grpSpPr bwMode="auto">
          <a:xfrm>
            <a:off x="1001713" y="5222897"/>
            <a:ext cx="7242175" cy="1349375"/>
            <a:chOff x="3240" y="10534"/>
            <a:chExt cx="7020" cy="1670"/>
          </a:xfrm>
        </p:grpSpPr>
        <p:grpSp>
          <p:nvGrpSpPr>
            <p:cNvPr id="5" name="Group 5"/>
            <p:cNvGrpSpPr/>
            <p:nvPr/>
          </p:nvGrpSpPr>
          <p:grpSpPr bwMode="auto">
            <a:xfrm>
              <a:off x="3240" y="10534"/>
              <a:ext cx="7020" cy="1670"/>
              <a:chOff x="2520" y="10846"/>
              <a:chExt cx="7020" cy="1670"/>
            </a:xfrm>
          </p:grpSpPr>
          <p:sp>
            <p:nvSpPr>
              <p:cNvPr id="8" name="Rectangle 6"/>
              <p:cNvSpPr>
                <a:spLocks noChangeArrowheads="1"/>
              </p:cNvSpPr>
              <p:nvPr/>
            </p:nvSpPr>
            <p:spPr bwMode="auto">
              <a:xfrm>
                <a:off x="2880" y="10846"/>
                <a:ext cx="1440" cy="468"/>
              </a:xfrm>
              <a:prstGeom prst="rect">
                <a:avLst/>
              </a:prstGeom>
              <a:noFill/>
              <a:ln w="9525">
                <a:solidFill>
                  <a:srgbClr val="FF0000"/>
                </a:solidFill>
                <a:miter lim="800000"/>
              </a:ln>
            </p:spPr>
            <p:txBody>
              <a:bodyPr/>
              <a:lstStyle/>
              <a:p>
                <a:pPr algn="just"/>
                <a:r>
                  <a:rPr kumimoji="1" lang="zh-CN" altLang="en-US" dirty="0">
                    <a:latin typeface="Times New Roman" panose="02020603050405020304" pitchFamily="18" charset="0"/>
                  </a:rPr>
                  <a:t>猜想模块</a:t>
                </a:r>
                <a:endParaRPr kumimoji="1" lang="zh-CN" altLang="en-US" dirty="0">
                  <a:latin typeface="Times New Roman" panose="02020603050405020304" pitchFamily="18" charset="0"/>
                </a:endParaRPr>
              </a:p>
            </p:txBody>
          </p:sp>
          <p:sp>
            <p:nvSpPr>
              <p:cNvPr id="9" name="Freeform 7"/>
              <p:cNvSpPr/>
              <p:nvPr/>
            </p:nvSpPr>
            <p:spPr bwMode="auto">
              <a:xfrm>
                <a:off x="3352" y="11363"/>
                <a:ext cx="2160" cy="624"/>
              </a:xfrm>
              <a:custGeom>
                <a:avLst/>
                <a:gdLst>
                  <a:gd name="T0" fmla="*/ 109 w 2910"/>
                  <a:gd name="T1" fmla="*/ 0 h 624"/>
                  <a:gd name="T2" fmla="*/ 109 w 2910"/>
                  <a:gd name="T3" fmla="*/ 156 h 624"/>
                  <a:gd name="T4" fmla="*/ 765 w 2910"/>
                  <a:gd name="T5" fmla="*/ 312 h 624"/>
                  <a:gd name="T6" fmla="*/ 819 w 2910"/>
                  <a:gd name="T7" fmla="*/ 624 h 624"/>
                  <a:gd name="T8" fmla="*/ 0 60000 65536"/>
                  <a:gd name="T9" fmla="*/ 0 60000 65536"/>
                  <a:gd name="T10" fmla="*/ 0 60000 65536"/>
                  <a:gd name="T11" fmla="*/ 0 60000 65536"/>
                  <a:gd name="T12" fmla="*/ 0 w 2910"/>
                  <a:gd name="T13" fmla="*/ 0 h 624"/>
                  <a:gd name="T14" fmla="*/ 2910 w 2910"/>
                  <a:gd name="T15" fmla="*/ 624 h 624"/>
                </a:gdLst>
                <a:ahLst/>
                <a:cxnLst>
                  <a:cxn ang="T8">
                    <a:pos x="T0" y="T1"/>
                  </a:cxn>
                  <a:cxn ang="T9">
                    <a:pos x="T2" y="T3"/>
                  </a:cxn>
                  <a:cxn ang="T10">
                    <a:pos x="T4" y="T5"/>
                  </a:cxn>
                  <a:cxn ang="T11">
                    <a:pos x="T6" y="T7"/>
                  </a:cxn>
                </a:cxnLst>
                <a:rect l="T12" t="T13" r="T14" b="T15"/>
                <a:pathLst>
                  <a:path w="2910" h="624">
                    <a:moveTo>
                      <a:pt x="360" y="0"/>
                    </a:moveTo>
                    <a:cubicBezTo>
                      <a:pt x="180" y="52"/>
                      <a:pt x="0" y="104"/>
                      <a:pt x="360" y="156"/>
                    </a:cubicBezTo>
                    <a:cubicBezTo>
                      <a:pt x="720" y="208"/>
                      <a:pt x="2130" y="234"/>
                      <a:pt x="2520" y="312"/>
                    </a:cubicBezTo>
                    <a:cubicBezTo>
                      <a:pt x="2910" y="390"/>
                      <a:pt x="2670" y="572"/>
                      <a:pt x="2700" y="624"/>
                    </a:cubicBezTo>
                  </a:path>
                </a:pathLst>
              </a:custGeom>
              <a:noFill/>
              <a:ln w="9525">
                <a:solidFill>
                  <a:srgbClr val="FF0000"/>
                </a:solidFill>
                <a:round/>
                <a:tailEnd type="triangle" w="med" len="med"/>
              </a:ln>
            </p:spPr>
            <p:txBody>
              <a:bodyPr/>
              <a:lstStyle/>
              <a:p>
                <a:endParaRPr lang="zh-CN" altLang="en-US"/>
              </a:p>
            </p:txBody>
          </p:sp>
          <p:sp>
            <p:nvSpPr>
              <p:cNvPr id="10" name="Rectangle 8"/>
              <p:cNvSpPr>
                <a:spLocks noChangeArrowheads="1"/>
              </p:cNvSpPr>
              <p:nvPr/>
            </p:nvSpPr>
            <p:spPr bwMode="auto">
              <a:xfrm>
                <a:off x="7200" y="10846"/>
                <a:ext cx="1800" cy="468"/>
              </a:xfrm>
              <a:prstGeom prst="rect">
                <a:avLst/>
              </a:prstGeom>
              <a:noFill/>
              <a:ln w="9525">
                <a:solidFill>
                  <a:srgbClr val="FF0000"/>
                </a:solidFill>
                <a:miter lim="800000"/>
              </a:ln>
            </p:spPr>
            <p:txBody>
              <a:bodyPr/>
              <a:lstStyle/>
              <a:p>
                <a:pPr algn="just"/>
                <a:r>
                  <a:rPr kumimoji="1" lang="zh-CN" altLang="en-US" dirty="0">
                    <a:latin typeface="Times New Roman" panose="02020603050405020304" pitchFamily="18" charset="0"/>
                  </a:rPr>
                  <a:t>有限状态控制器</a:t>
                </a:r>
                <a:endParaRPr kumimoji="1" lang="zh-CN" altLang="en-US" dirty="0">
                  <a:latin typeface="Times New Roman" panose="02020603050405020304" pitchFamily="18" charset="0"/>
                </a:endParaRPr>
              </a:p>
            </p:txBody>
          </p:sp>
          <p:sp>
            <p:nvSpPr>
              <p:cNvPr id="11" name="Freeform 9"/>
              <p:cNvSpPr/>
              <p:nvPr/>
            </p:nvSpPr>
            <p:spPr bwMode="auto">
              <a:xfrm>
                <a:off x="5940" y="11374"/>
                <a:ext cx="2670" cy="624"/>
              </a:xfrm>
              <a:custGeom>
                <a:avLst/>
                <a:gdLst>
                  <a:gd name="T0" fmla="*/ 2340 w 2670"/>
                  <a:gd name="T1" fmla="*/ 0 h 624"/>
                  <a:gd name="T2" fmla="*/ 2340 w 2670"/>
                  <a:gd name="T3" fmla="*/ 156 h 624"/>
                  <a:gd name="T4" fmla="*/ 360 w 2670"/>
                  <a:gd name="T5" fmla="*/ 312 h 624"/>
                  <a:gd name="T6" fmla="*/ 180 w 2670"/>
                  <a:gd name="T7" fmla="*/ 624 h 624"/>
                  <a:gd name="T8" fmla="*/ 0 60000 65536"/>
                  <a:gd name="T9" fmla="*/ 0 60000 65536"/>
                  <a:gd name="T10" fmla="*/ 0 60000 65536"/>
                  <a:gd name="T11" fmla="*/ 0 60000 65536"/>
                  <a:gd name="T12" fmla="*/ 0 w 2670"/>
                  <a:gd name="T13" fmla="*/ 0 h 624"/>
                  <a:gd name="T14" fmla="*/ 2670 w 2670"/>
                  <a:gd name="T15" fmla="*/ 624 h 624"/>
                </a:gdLst>
                <a:ahLst/>
                <a:cxnLst>
                  <a:cxn ang="T8">
                    <a:pos x="T0" y="T1"/>
                  </a:cxn>
                  <a:cxn ang="T9">
                    <a:pos x="T2" y="T3"/>
                  </a:cxn>
                  <a:cxn ang="T10">
                    <a:pos x="T4" y="T5"/>
                  </a:cxn>
                  <a:cxn ang="T11">
                    <a:pos x="T6" y="T7"/>
                  </a:cxn>
                </a:cxnLst>
                <a:rect l="T12" t="T13" r="T14" b="T15"/>
                <a:pathLst>
                  <a:path w="2670" h="624">
                    <a:moveTo>
                      <a:pt x="2340" y="0"/>
                    </a:moveTo>
                    <a:cubicBezTo>
                      <a:pt x="2505" y="52"/>
                      <a:pt x="2670" y="104"/>
                      <a:pt x="2340" y="156"/>
                    </a:cubicBezTo>
                    <a:cubicBezTo>
                      <a:pt x="2010" y="208"/>
                      <a:pt x="720" y="234"/>
                      <a:pt x="360" y="312"/>
                    </a:cubicBezTo>
                    <a:cubicBezTo>
                      <a:pt x="0" y="390"/>
                      <a:pt x="210" y="572"/>
                      <a:pt x="180" y="624"/>
                    </a:cubicBezTo>
                  </a:path>
                </a:pathLst>
              </a:custGeom>
              <a:noFill/>
              <a:ln w="9525">
                <a:solidFill>
                  <a:srgbClr val="FF0000"/>
                </a:solidFill>
                <a:round/>
                <a:tailEnd type="triangle" w="med" len="med"/>
              </a:ln>
            </p:spPr>
            <p:txBody>
              <a:bodyPr/>
              <a:lstStyle/>
              <a:p>
                <a:endParaRPr lang="zh-CN" altLang="en-US"/>
              </a:p>
            </p:txBody>
          </p:sp>
          <p:grpSp>
            <p:nvGrpSpPr>
              <p:cNvPr id="12" name="Group 10"/>
              <p:cNvGrpSpPr/>
              <p:nvPr/>
            </p:nvGrpSpPr>
            <p:grpSpPr bwMode="auto">
              <a:xfrm>
                <a:off x="2520" y="12031"/>
                <a:ext cx="7020" cy="485"/>
                <a:chOff x="2520" y="12031"/>
                <a:chExt cx="7020" cy="485"/>
              </a:xfrm>
            </p:grpSpPr>
            <p:grpSp>
              <p:nvGrpSpPr>
                <p:cNvPr id="13" name="Group 11"/>
                <p:cNvGrpSpPr/>
                <p:nvPr/>
              </p:nvGrpSpPr>
              <p:grpSpPr bwMode="auto">
                <a:xfrm>
                  <a:off x="2520" y="12031"/>
                  <a:ext cx="7020" cy="477"/>
                  <a:chOff x="2520" y="12456"/>
                  <a:chExt cx="7020" cy="477"/>
                </a:xfrm>
              </p:grpSpPr>
              <p:sp>
                <p:nvSpPr>
                  <p:cNvPr id="30" name="Rectangle 12"/>
                  <p:cNvSpPr>
                    <a:spLocks noChangeArrowheads="1"/>
                  </p:cNvSpPr>
                  <p:nvPr/>
                </p:nvSpPr>
                <p:spPr bwMode="auto">
                  <a:xfrm>
                    <a:off x="3240" y="12456"/>
                    <a:ext cx="5580" cy="468"/>
                  </a:xfrm>
                  <a:prstGeom prst="rect">
                    <a:avLst/>
                  </a:prstGeom>
                  <a:noFill/>
                  <a:ln w="9525">
                    <a:solidFill>
                      <a:srgbClr val="FF0000"/>
                    </a:solidFill>
                    <a:miter lim="800000"/>
                  </a:ln>
                </p:spPr>
                <p:txBody>
                  <a:bodyPr lIns="54000" rIns="54000"/>
                  <a:lstStyle/>
                  <a:p>
                    <a:pPr algn="just"/>
                    <a:r>
                      <a:rPr kumimoji="1" lang="en-US" altLang="zh-CN" sz="2000" dirty="0">
                        <a:latin typeface="Times New Roman" panose="02020603050405020304" pitchFamily="18" charset="0"/>
                      </a:rPr>
                      <a:t>…  -5   -4   -3    -2  -1    0    1   2   3    4   5   6   7   8  …</a:t>
                    </a:r>
                    <a:endParaRPr kumimoji="1" lang="en-US" altLang="zh-CN" sz="2000" dirty="0">
                      <a:latin typeface="Times New Roman" panose="02020603050405020304" pitchFamily="18" charset="0"/>
                    </a:endParaRPr>
                  </a:p>
                </p:txBody>
              </p:sp>
              <p:sp>
                <p:nvSpPr>
                  <p:cNvPr id="31" name="Line 13"/>
                  <p:cNvSpPr>
                    <a:spLocks noChangeShapeType="1"/>
                  </p:cNvSpPr>
                  <p:nvPr/>
                </p:nvSpPr>
                <p:spPr bwMode="auto">
                  <a:xfrm>
                    <a:off x="8820" y="12456"/>
                    <a:ext cx="720" cy="0"/>
                  </a:xfrm>
                  <a:prstGeom prst="line">
                    <a:avLst/>
                  </a:prstGeom>
                  <a:noFill/>
                  <a:ln w="9525">
                    <a:solidFill>
                      <a:srgbClr val="FF0000"/>
                    </a:solidFill>
                    <a:round/>
                  </a:ln>
                </p:spPr>
                <p:txBody>
                  <a:bodyPr/>
                  <a:lstStyle/>
                  <a:p>
                    <a:endParaRPr lang="zh-CN" altLang="en-US"/>
                  </a:p>
                </p:txBody>
              </p:sp>
              <p:sp>
                <p:nvSpPr>
                  <p:cNvPr id="32" name="Line 14"/>
                  <p:cNvSpPr>
                    <a:spLocks noChangeShapeType="1"/>
                  </p:cNvSpPr>
                  <p:nvPr/>
                </p:nvSpPr>
                <p:spPr bwMode="auto">
                  <a:xfrm>
                    <a:off x="8820" y="12933"/>
                    <a:ext cx="720" cy="0"/>
                  </a:xfrm>
                  <a:prstGeom prst="line">
                    <a:avLst/>
                  </a:prstGeom>
                  <a:noFill/>
                  <a:ln w="9525">
                    <a:solidFill>
                      <a:srgbClr val="FF0000"/>
                    </a:solidFill>
                    <a:round/>
                  </a:ln>
                </p:spPr>
                <p:txBody>
                  <a:bodyPr/>
                  <a:lstStyle/>
                  <a:p>
                    <a:endParaRPr lang="zh-CN" altLang="en-US"/>
                  </a:p>
                </p:txBody>
              </p:sp>
              <p:sp>
                <p:nvSpPr>
                  <p:cNvPr id="33" name="Line 15"/>
                  <p:cNvSpPr>
                    <a:spLocks noChangeShapeType="1"/>
                  </p:cNvSpPr>
                  <p:nvPr/>
                </p:nvSpPr>
                <p:spPr bwMode="auto">
                  <a:xfrm>
                    <a:off x="2520" y="12933"/>
                    <a:ext cx="720" cy="0"/>
                  </a:xfrm>
                  <a:prstGeom prst="line">
                    <a:avLst/>
                  </a:prstGeom>
                  <a:noFill/>
                  <a:ln w="9525">
                    <a:solidFill>
                      <a:srgbClr val="FF0000"/>
                    </a:solidFill>
                    <a:round/>
                  </a:ln>
                </p:spPr>
                <p:txBody>
                  <a:bodyPr/>
                  <a:lstStyle/>
                  <a:p>
                    <a:endParaRPr lang="zh-CN" altLang="en-US"/>
                  </a:p>
                </p:txBody>
              </p:sp>
              <p:sp>
                <p:nvSpPr>
                  <p:cNvPr id="34" name="Line 16"/>
                  <p:cNvSpPr>
                    <a:spLocks noChangeShapeType="1"/>
                  </p:cNvSpPr>
                  <p:nvPr/>
                </p:nvSpPr>
                <p:spPr bwMode="auto">
                  <a:xfrm>
                    <a:off x="2520" y="12456"/>
                    <a:ext cx="720" cy="0"/>
                  </a:xfrm>
                  <a:prstGeom prst="line">
                    <a:avLst/>
                  </a:prstGeom>
                  <a:noFill/>
                  <a:ln w="9525">
                    <a:solidFill>
                      <a:srgbClr val="FF0000"/>
                    </a:solidFill>
                    <a:round/>
                  </a:ln>
                </p:spPr>
                <p:txBody>
                  <a:bodyPr/>
                  <a:lstStyle/>
                  <a:p>
                    <a:endParaRPr lang="zh-CN" altLang="en-US"/>
                  </a:p>
                </p:txBody>
              </p:sp>
            </p:grpSp>
            <p:grpSp>
              <p:nvGrpSpPr>
                <p:cNvPr id="14" name="Group 17"/>
                <p:cNvGrpSpPr/>
                <p:nvPr/>
              </p:nvGrpSpPr>
              <p:grpSpPr bwMode="auto">
                <a:xfrm>
                  <a:off x="3600" y="12048"/>
                  <a:ext cx="4860" cy="468"/>
                  <a:chOff x="3600" y="12048"/>
                  <a:chExt cx="4860" cy="468"/>
                </a:xfrm>
              </p:grpSpPr>
              <p:sp>
                <p:nvSpPr>
                  <p:cNvPr id="15" name="Line 18"/>
                  <p:cNvSpPr>
                    <a:spLocks noChangeShapeType="1"/>
                  </p:cNvSpPr>
                  <p:nvPr/>
                </p:nvSpPr>
                <p:spPr bwMode="auto">
                  <a:xfrm>
                    <a:off x="5895" y="12048"/>
                    <a:ext cx="0" cy="468"/>
                  </a:xfrm>
                  <a:prstGeom prst="line">
                    <a:avLst/>
                  </a:prstGeom>
                  <a:noFill/>
                  <a:ln w="9525">
                    <a:solidFill>
                      <a:srgbClr val="FF0000"/>
                    </a:solidFill>
                    <a:round/>
                  </a:ln>
                </p:spPr>
                <p:txBody>
                  <a:bodyPr/>
                  <a:lstStyle/>
                  <a:p>
                    <a:endParaRPr lang="zh-CN" altLang="en-US"/>
                  </a:p>
                </p:txBody>
              </p:sp>
              <p:sp>
                <p:nvSpPr>
                  <p:cNvPr id="16" name="Line 19"/>
                  <p:cNvSpPr>
                    <a:spLocks noChangeShapeType="1"/>
                  </p:cNvSpPr>
                  <p:nvPr/>
                </p:nvSpPr>
                <p:spPr bwMode="auto">
                  <a:xfrm>
                    <a:off x="6240" y="12048"/>
                    <a:ext cx="0" cy="468"/>
                  </a:xfrm>
                  <a:prstGeom prst="line">
                    <a:avLst/>
                  </a:prstGeom>
                  <a:noFill/>
                  <a:ln w="9525">
                    <a:solidFill>
                      <a:srgbClr val="FF0000"/>
                    </a:solidFill>
                    <a:round/>
                  </a:ln>
                </p:spPr>
                <p:txBody>
                  <a:bodyPr/>
                  <a:lstStyle/>
                  <a:p>
                    <a:endParaRPr lang="zh-CN" altLang="en-US"/>
                  </a:p>
                </p:txBody>
              </p:sp>
              <p:sp>
                <p:nvSpPr>
                  <p:cNvPr id="17" name="Line 20"/>
                  <p:cNvSpPr>
                    <a:spLocks noChangeShapeType="1"/>
                  </p:cNvSpPr>
                  <p:nvPr/>
                </p:nvSpPr>
                <p:spPr bwMode="auto">
                  <a:xfrm>
                    <a:off x="6570" y="12048"/>
                    <a:ext cx="0" cy="468"/>
                  </a:xfrm>
                  <a:prstGeom prst="line">
                    <a:avLst/>
                  </a:prstGeom>
                  <a:noFill/>
                  <a:ln w="9525">
                    <a:solidFill>
                      <a:srgbClr val="FF0000"/>
                    </a:solidFill>
                    <a:round/>
                  </a:ln>
                </p:spPr>
                <p:txBody>
                  <a:bodyPr/>
                  <a:lstStyle/>
                  <a:p>
                    <a:endParaRPr lang="zh-CN" altLang="en-US"/>
                  </a:p>
                </p:txBody>
              </p:sp>
              <p:sp>
                <p:nvSpPr>
                  <p:cNvPr id="18" name="Line 21"/>
                  <p:cNvSpPr>
                    <a:spLocks noChangeShapeType="1"/>
                  </p:cNvSpPr>
                  <p:nvPr/>
                </p:nvSpPr>
                <p:spPr bwMode="auto">
                  <a:xfrm>
                    <a:off x="7515" y="12048"/>
                    <a:ext cx="0" cy="468"/>
                  </a:xfrm>
                  <a:prstGeom prst="line">
                    <a:avLst/>
                  </a:prstGeom>
                  <a:noFill/>
                  <a:ln w="9525">
                    <a:solidFill>
                      <a:srgbClr val="FF0000"/>
                    </a:solidFill>
                    <a:round/>
                  </a:ln>
                </p:spPr>
                <p:txBody>
                  <a:bodyPr/>
                  <a:lstStyle/>
                  <a:p>
                    <a:endParaRPr lang="zh-CN" altLang="en-US"/>
                  </a:p>
                </p:txBody>
              </p:sp>
              <p:sp>
                <p:nvSpPr>
                  <p:cNvPr id="19" name="Line 22"/>
                  <p:cNvSpPr>
                    <a:spLocks noChangeShapeType="1"/>
                  </p:cNvSpPr>
                  <p:nvPr/>
                </p:nvSpPr>
                <p:spPr bwMode="auto">
                  <a:xfrm>
                    <a:off x="3600" y="12048"/>
                    <a:ext cx="0" cy="468"/>
                  </a:xfrm>
                  <a:prstGeom prst="line">
                    <a:avLst/>
                  </a:prstGeom>
                  <a:noFill/>
                  <a:ln w="9525">
                    <a:solidFill>
                      <a:srgbClr val="FF0000"/>
                    </a:solidFill>
                    <a:round/>
                  </a:ln>
                </p:spPr>
                <p:txBody>
                  <a:bodyPr/>
                  <a:lstStyle/>
                  <a:p>
                    <a:endParaRPr lang="zh-CN" altLang="en-US"/>
                  </a:p>
                </p:txBody>
              </p:sp>
              <p:sp>
                <p:nvSpPr>
                  <p:cNvPr id="20" name="Line 23"/>
                  <p:cNvSpPr>
                    <a:spLocks noChangeShapeType="1"/>
                  </p:cNvSpPr>
                  <p:nvPr/>
                </p:nvSpPr>
                <p:spPr bwMode="auto">
                  <a:xfrm>
                    <a:off x="6885" y="12048"/>
                    <a:ext cx="0" cy="468"/>
                  </a:xfrm>
                  <a:prstGeom prst="line">
                    <a:avLst/>
                  </a:prstGeom>
                  <a:noFill/>
                  <a:ln w="9525">
                    <a:solidFill>
                      <a:srgbClr val="FF0000"/>
                    </a:solidFill>
                    <a:round/>
                  </a:ln>
                </p:spPr>
                <p:txBody>
                  <a:bodyPr/>
                  <a:lstStyle/>
                  <a:p>
                    <a:endParaRPr lang="zh-CN" altLang="en-US"/>
                  </a:p>
                </p:txBody>
              </p:sp>
              <p:sp>
                <p:nvSpPr>
                  <p:cNvPr id="21" name="Line 24"/>
                  <p:cNvSpPr>
                    <a:spLocks noChangeShapeType="1"/>
                  </p:cNvSpPr>
                  <p:nvPr/>
                </p:nvSpPr>
                <p:spPr bwMode="auto">
                  <a:xfrm>
                    <a:off x="7215" y="12048"/>
                    <a:ext cx="0" cy="468"/>
                  </a:xfrm>
                  <a:prstGeom prst="line">
                    <a:avLst/>
                  </a:prstGeom>
                  <a:noFill/>
                  <a:ln w="9525">
                    <a:solidFill>
                      <a:srgbClr val="FF0000"/>
                    </a:solidFill>
                    <a:round/>
                  </a:ln>
                </p:spPr>
                <p:txBody>
                  <a:bodyPr/>
                  <a:lstStyle/>
                  <a:p>
                    <a:endParaRPr lang="zh-CN" altLang="en-US"/>
                  </a:p>
                </p:txBody>
              </p:sp>
              <p:sp>
                <p:nvSpPr>
                  <p:cNvPr id="22" name="Line 25"/>
                  <p:cNvSpPr>
                    <a:spLocks noChangeShapeType="1"/>
                  </p:cNvSpPr>
                  <p:nvPr/>
                </p:nvSpPr>
                <p:spPr bwMode="auto">
                  <a:xfrm>
                    <a:off x="5160" y="12048"/>
                    <a:ext cx="0" cy="468"/>
                  </a:xfrm>
                  <a:prstGeom prst="line">
                    <a:avLst/>
                  </a:prstGeom>
                  <a:noFill/>
                  <a:ln w="9525">
                    <a:solidFill>
                      <a:srgbClr val="FF0000"/>
                    </a:solidFill>
                    <a:round/>
                  </a:ln>
                </p:spPr>
                <p:txBody>
                  <a:bodyPr/>
                  <a:lstStyle/>
                  <a:p>
                    <a:endParaRPr lang="zh-CN" altLang="en-US"/>
                  </a:p>
                </p:txBody>
              </p:sp>
              <p:sp>
                <p:nvSpPr>
                  <p:cNvPr id="23" name="Line 26"/>
                  <p:cNvSpPr>
                    <a:spLocks noChangeShapeType="1"/>
                  </p:cNvSpPr>
                  <p:nvPr/>
                </p:nvSpPr>
                <p:spPr bwMode="auto">
                  <a:xfrm>
                    <a:off x="4815" y="12048"/>
                    <a:ext cx="0" cy="468"/>
                  </a:xfrm>
                  <a:prstGeom prst="line">
                    <a:avLst/>
                  </a:prstGeom>
                  <a:noFill/>
                  <a:ln w="9525">
                    <a:solidFill>
                      <a:srgbClr val="FF0000"/>
                    </a:solidFill>
                    <a:round/>
                  </a:ln>
                </p:spPr>
                <p:txBody>
                  <a:bodyPr/>
                  <a:lstStyle/>
                  <a:p>
                    <a:endParaRPr lang="zh-CN" altLang="en-US"/>
                  </a:p>
                </p:txBody>
              </p:sp>
              <p:sp>
                <p:nvSpPr>
                  <p:cNvPr id="24" name="Line 27"/>
                  <p:cNvSpPr>
                    <a:spLocks noChangeShapeType="1"/>
                  </p:cNvSpPr>
                  <p:nvPr/>
                </p:nvSpPr>
                <p:spPr bwMode="auto">
                  <a:xfrm>
                    <a:off x="4380" y="12048"/>
                    <a:ext cx="0" cy="468"/>
                  </a:xfrm>
                  <a:prstGeom prst="line">
                    <a:avLst/>
                  </a:prstGeom>
                  <a:noFill/>
                  <a:ln w="9525">
                    <a:solidFill>
                      <a:srgbClr val="FF0000"/>
                    </a:solidFill>
                    <a:round/>
                  </a:ln>
                </p:spPr>
                <p:txBody>
                  <a:bodyPr/>
                  <a:lstStyle/>
                  <a:p>
                    <a:endParaRPr lang="zh-CN" altLang="en-US"/>
                  </a:p>
                </p:txBody>
              </p:sp>
              <p:sp>
                <p:nvSpPr>
                  <p:cNvPr id="25" name="Line 28"/>
                  <p:cNvSpPr>
                    <a:spLocks noChangeShapeType="1"/>
                  </p:cNvSpPr>
                  <p:nvPr/>
                </p:nvSpPr>
                <p:spPr bwMode="auto">
                  <a:xfrm>
                    <a:off x="4005" y="12048"/>
                    <a:ext cx="0" cy="468"/>
                  </a:xfrm>
                  <a:prstGeom prst="line">
                    <a:avLst/>
                  </a:prstGeom>
                  <a:noFill/>
                  <a:ln w="9525">
                    <a:solidFill>
                      <a:srgbClr val="FF0000"/>
                    </a:solidFill>
                    <a:round/>
                  </a:ln>
                </p:spPr>
                <p:txBody>
                  <a:bodyPr/>
                  <a:lstStyle/>
                  <a:p>
                    <a:endParaRPr lang="zh-CN" altLang="en-US"/>
                  </a:p>
                </p:txBody>
              </p:sp>
              <p:sp>
                <p:nvSpPr>
                  <p:cNvPr id="26" name="Line 29"/>
                  <p:cNvSpPr>
                    <a:spLocks noChangeShapeType="1"/>
                  </p:cNvSpPr>
                  <p:nvPr/>
                </p:nvSpPr>
                <p:spPr bwMode="auto">
                  <a:xfrm>
                    <a:off x="8115" y="12048"/>
                    <a:ext cx="0" cy="468"/>
                  </a:xfrm>
                  <a:prstGeom prst="line">
                    <a:avLst/>
                  </a:prstGeom>
                  <a:noFill/>
                  <a:ln w="9525">
                    <a:solidFill>
                      <a:srgbClr val="FF0000"/>
                    </a:solidFill>
                    <a:round/>
                  </a:ln>
                </p:spPr>
                <p:txBody>
                  <a:bodyPr/>
                  <a:lstStyle/>
                  <a:p>
                    <a:endParaRPr lang="zh-CN" altLang="en-US"/>
                  </a:p>
                </p:txBody>
              </p:sp>
              <p:sp>
                <p:nvSpPr>
                  <p:cNvPr id="27" name="Line 30"/>
                  <p:cNvSpPr>
                    <a:spLocks noChangeShapeType="1"/>
                  </p:cNvSpPr>
                  <p:nvPr/>
                </p:nvSpPr>
                <p:spPr bwMode="auto">
                  <a:xfrm>
                    <a:off x="5520" y="12048"/>
                    <a:ext cx="0" cy="468"/>
                  </a:xfrm>
                  <a:prstGeom prst="line">
                    <a:avLst/>
                  </a:prstGeom>
                  <a:noFill/>
                  <a:ln w="9525">
                    <a:solidFill>
                      <a:srgbClr val="FF0000"/>
                    </a:solidFill>
                    <a:round/>
                  </a:ln>
                </p:spPr>
                <p:txBody>
                  <a:bodyPr/>
                  <a:lstStyle/>
                  <a:p>
                    <a:endParaRPr lang="zh-CN" altLang="en-US"/>
                  </a:p>
                </p:txBody>
              </p:sp>
              <p:sp>
                <p:nvSpPr>
                  <p:cNvPr id="28" name="Line 31"/>
                  <p:cNvSpPr>
                    <a:spLocks noChangeShapeType="1"/>
                  </p:cNvSpPr>
                  <p:nvPr/>
                </p:nvSpPr>
                <p:spPr bwMode="auto">
                  <a:xfrm>
                    <a:off x="7815" y="12048"/>
                    <a:ext cx="0" cy="468"/>
                  </a:xfrm>
                  <a:prstGeom prst="line">
                    <a:avLst/>
                  </a:prstGeom>
                  <a:noFill/>
                  <a:ln w="9525">
                    <a:solidFill>
                      <a:srgbClr val="FF0000"/>
                    </a:solidFill>
                    <a:round/>
                  </a:ln>
                </p:spPr>
                <p:txBody>
                  <a:bodyPr/>
                  <a:lstStyle/>
                  <a:p>
                    <a:endParaRPr lang="zh-CN" altLang="en-US"/>
                  </a:p>
                </p:txBody>
              </p:sp>
              <p:sp>
                <p:nvSpPr>
                  <p:cNvPr id="29" name="Line 32"/>
                  <p:cNvSpPr>
                    <a:spLocks noChangeShapeType="1"/>
                  </p:cNvSpPr>
                  <p:nvPr/>
                </p:nvSpPr>
                <p:spPr bwMode="auto">
                  <a:xfrm>
                    <a:off x="8460" y="12048"/>
                    <a:ext cx="0" cy="468"/>
                  </a:xfrm>
                  <a:prstGeom prst="line">
                    <a:avLst/>
                  </a:prstGeom>
                  <a:noFill/>
                  <a:ln w="9525">
                    <a:solidFill>
                      <a:srgbClr val="FF0000"/>
                    </a:solidFill>
                    <a:round/>
                  </a:ln>
                </p:spPr>
                <p:txBody>
                  <a:bodyPr/>
                  <a:lstStyle/>
                  <a:p>
                    <a:endParaRPr lang="zh-CN" altLang="en-US"/>
                  </a:p>
                </p:txBody>
              </p:sp>
            </p:grpSp>
          </p:grpSp>
        </p:grpSp>
        <p:sp>
          <p:nvSpPr>
            <p:cNvPr id="6" name="Rectangle 33"/>
            <p:cNvSpPr>
              <a:spLocks noChangeArrowheads="1"/>
            </p:cNvSpPr>
            <p:nvPr/>
          </p:nvSpPr>
          <p:spPr bwMode="auto">
            <a:xfrm>
              <a:off x="5220" y="10957"/>
              <a:ext cx="900" cy="312"/>
            </a:xfrm>
            <a:prstGeom prst="rect">
              <a:avLst/>
            </a:prstGeom>
            <a:noFill/>
            <a:ln w="9525">
              <a:solidFill>
                <a:srgbClr val="FF0000"/>
              </a:solidFill>
              <a:miter lim="800000"/>
            </a:ln>
          </p:spPr>
          <p:txBody>
            <a:bodyPr lIns="0" tIns="0" rIns="0" bIns="0"/>
            <a:lstStyle/>
            <a:p>
              <a:pPr algn="just">
                <a:lnSpc>
                  <a:spcPct val="90000"/>
                </a:lnSpc>
              </a:pPr>
              <a:r>
                <a:rPr kumimoji="1" lang="zh-CN" altLang="en-US">
                  <a:latin typeface="Times New Roman" panose="02020603050405020304" pitchFamily="18" charset="0"/>
                </a:rPr>
                <a:t>猜想头</a:t>
              </a:r>
              <a:endParaRPr kumimoji="1" lang="zh-CN" altLang="en-US">
                <a:latin typeface="Times New Roman" panose="02020603050405020304" pitchFamily="18" charset="0"/>
              </a:endParaRPr>
            </a:p>
          </p:txBody>
        </p:sp>
        <p:sp>
          <p:nvSpPr>
            <p:cNvPr id="7" name="Rectangle 34"/>
            <p:cNvSpPr>
              <a:spLocks noChangeArrowheads="1"/>
            </p:cNvSpPr>
            <p:nvPr/>
          </p:nvSpPr>
          <p:spPr bwMode="auto">
            <a:xfrm>
              <a:off x="6840" y="10957"/>
              <a:ext cx="900" cy="312"/>
            </a:xfrm>
            <a:prstGeom prst="rect">
              <a:avLst/>
            </a:prstGeom>
            <a:noFill/>
            <a:ln w="9525">
              <a:solidFill>
                <a:srgbClr val="FF0000"/>
              </a:solidFill>
              <a:miter lim="800000"/>
            </a:ln>
          </p:spPr>
          <p:txBody>
            <a:bodyPr lIns="0" tIns="0" rIns="0" bIns="0"/>
            <a:lstStyle/>
            <a:p>
              <a:pPr algn="just">
                <a:lnSpc>
                  <a:spcPct val="90000"/>
                </a:lnSpc>
              </a:pPr>
              <a:r>
                <a:rPr kumimoji="1" lang="zh-CN" altLang="en-US">
                  <a:latin typeface="Times New Roman" panose="02020603050405020304" pitchFamily="18" charset="0"/>
                </a:rPr>
                <a:t>读写头</a:t>
              </a:r>
              <a:endParaRPr kumimoji="1" lang="zh-CN" altLang="en-US">
                <a:latin typeface="Times New Roman" panose="02020603050405020304" pitchFamily="18"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a:xfrm>
            <a:off x="457200" y="1428736"/>
            <a:ext cx="8229600" cy="542916"/>
          </a:xfrm>
        </p:spPr>
        <p:txBody>
          <a:bodyPr/>
          <a:lstStyle/>
          <a:p>
            <a:pPr lvl="1"/>
            <a:r>
              <a:rPr lang="zh-CN" altLang="en-US" sz="2400" dirty="0" smtClean="0"/>
              <a:t>确定性与非确定性模型比较</a:t>
            </a:r>
            <a:endParaRPr lang="zh-CN" altLang="en-US" sz="2400" dirty="0"/>
          </a:p>
        </p:txBody>
      </p:sp>
      <p:grpSp>
        <p:nvGrpSpPr>
          <p:cNvPr id="5" name="Group 58"/>
          <p:cNvGrpSpPr/>
          <p:nvPr/>
        </p:nvGrpSpPr>
        <p:grpSpPr bwMode="auto">
          <a:xfrm>
            <a:off x="1692275" y="1928802"/>
            <a:ext cx="2879725" cy="4143404"/>
            <a:chOff x="1066" y="799"/>
            <a:chExt cx="1814" cy="2903"/>
          </a:xfrm>
        </p:grpSpPr>
        <p:sp>
          <p:nvSpPr>
            <p:cNvPr id="6" name="Oval 6"/>
            <p:cNvSpPr>
              <a:spLocks noChangeArrowheads="1"/>
            </p:cNvSpPr>
            <p:nvPr/>
          </p:nvSpPr>
          <p:spPr bwMode="auto">
            <a:xfrm>
              <a:off x="1487" y="799"/>
              <a:ext cx="142" cy="73"/>
            </a:xfrm>
            <a:prstGeom prst="ellipse">
              <a:avLst/>
            </a:prstGeom>
            <a:noFill/>
            <a:ln w="9525">
              <a:solidFill>
                <a:schemeClr val="folHlink"/>
              </a:solidFill>
              <a:round/>
            </a:ln>
          </p:spPr>
          <p:txBody>
            <a:bodyPr/>
            <a:lstStyle/>
            <a:p>
              <a:endParaRPr lang="zh-CN" altLang="en-US"/>
            </a:p>
          </p:txBody>
        </p:sp>
        <p:cxnSp>
          <p:nvCxnSpPr>
            <p:cNvPr id="7" name="AutoShape 7"/>
            <p:cNvCxnSpPr>
              <a:cxnSpLocks noChangeShapeType="1"/>
            </p:cNvCxnSpPr>
            <p:nvPr/>
          </p:nvCxnSpPr>
          <p:spPr bwMode="auto">
            <a:xfrm rot="5400000">
              <a:off x="1265" y="882"/>
              <a:ext cx="296" cy="275"/>
            </a:xfrm>
            <a:prstGeom prst="curvedConnector3">
              <a:avLst>
                <a:gd name="adj1" fmla="val 49898"/>
              </a:avLst>
            </a:prstGeom>
            <a:noFill/>
            <a:ln w="9525">
              <a:solidFill>
                <a:schemeClr val="folHlink"/>
              </a:solidFill>
              <a:round/>
              <a:tailEnd type="triangle" w="med" len="med"/>
            </a:ln>
          </p:spPr>
        </p:cxnSp>
        <p:cxnSp>
          <p:nvCxnSpPr>
            <p:cNvPr id="8" name="AutoShape 8"/>
            <p:cNvCxnSpPr>
              <a:cxnSpLocks noChangeShapeType="1"/>
              <a:stCxn id="6" idx="4"/>
            </p:cNvCxnSpPr>
            <p:nvPr/>
          </p:nvCxnSpPr>
          <p:spPr bwMode="auto">
            <a:xfrm rot="16200000" flipH="1">
              <a:off x="1538" y="892"/>
              <a:ext cx="320" cy="280"/>
            </a:xfrm>
            <a:prstGeom prst="curvedConnector3">
              <a:avLst>
                <a:gd name="adj1" fmla="val 50000"/>
              </a:avLst>
            </a:prstGeom>
            <a:noFill/>
            <a:ln w="9525">
              <a:solidFill>
                <a:schemeClr val="folHlink"/>
              </a:solidFill>
              <a:round/>
              <a:tailEnd type="triangle" w="med" len="med"/>
            </a:ln>
          </p:spPr>
        </p:cxnSp>
        <p:sp>
          <p:nvSpPr>
            <p:cNvPr id="9" name="Oval 9"/>
            <p:cNvSpPr>
              <a:spLocks noChangeArrowheads="1"/>
            </p:cNvSpPr>
            <p:nvPr/>
          </p:nvSpPr>
          <p:spPr bwMode="auto">
            <a:xfrm>
              <a:off x="1230" y="1186"/>
              <a:ext cx="91" cy="131"/>
            </a:xfrm>
            <a:prstGeom prst="ellipse">
              <a:avLst/>
            </a:prstGeom>
            <a:noFill/>
            <a:ln w="9525">
              <a:solidFill>
                <a:schemeClr val="folHlink"/>
              </a:solidFill>
              <a:round/>
            </a:ln>
          </p:spPr>
          <p:txBody>
            <a:bodyPr/>
            <a:lstStyle/>
            <a:p>
              <a:endParaRPr lang="zh-CN" altLang="en-US"/>
            </a:p>
          </p:txBody>
        </p:sp>
        <p:sp>
          <p:nvSpPr>
            <p:cNvPr id="10" name="Oval 10"/>
            <p:cNvSpPr>
              <a:spLocks noChangeArrowheads="1"/>
            </p:cNvSpPr>
            <p:nvPr/>
          </p:nvSpPr>
          <p:spPr bwMode="auto">
            <a:xfrm>
              <a:off x="1793" y="1203"/>
              <a:ext cx="91" cy="131"/>
            </a:xfrm>
            <a:prstGeom prst="ellipse">
              <a:avLst/>
            </a:prstGeom>
            <a:noFill/>
            <a:ln w="9525">
              <a:solidFill>
                <a:schemeClr val="folHlink"/>
              </a:solidFill>
              <a:round/>
            </a:ln>
          </p:spPr>
          <p:txBody>
            <a:bodyPr/>
            <a:lstStyle/>
            <a:p>
              <a:endParaRPr lang="zh-CN" altLang="en-US"/>
            </a:p>
          </p:txBody>
        </p:sp>
        <p:sp>
          <p:nvSpPr>
            <p:cNvPr id="11" name="Oval 11"/>
            <p:cNvSpPr>
              <a:spLocks noChangeArrowheads="1"/>
            </p:cNvSpPr>
            <p:nvPr/>
          </p:nvSpPr>
          <p:spPr bwMode="auto">
            <a:xfrm>
              <a:off x="1884" y="1698"/>
              <a:ext cx="91" cy="131"/>
            </a:xfrm>
            <a:prstGeom prst="ellipse">
              <a:avLst/>
            </a:prstGeom>
            <a:noFill/>
            <a:ln w="9525">
              <a:solidFill>
                <a:schemeClr val="folHlink"/>
              </a:solidFill>
              <a:round/>
            </a:ln>
          </p:spPr>
          <p:txBody>
            <a:bodyPr/>
            <a:lstStyle/>
            <a:p>
              <a:endParaRPr lang="zh-CN" altLang="en-US"/>
            </a:p>
          </p:txBody>
        </p:sp>
        <p:sp>
          <p:nvSpPr>
            <p:cNvPr id="12" name="Oval 12"/>
            <p:cNvSpPr>
              <a:spLocks noChangeArrowheads="1"/>
            </p:cNvSpPr>
            <p:nvPr/>
          </p:nvSpPr>
          <p:spPr bwMode="auto">
            <a:xfrm>
              <a:off x="1688" y="2097"/>
              <a:ext cx="90" cy="131"/>
            </a:xfrm>
            <a:prstGeom prst="ellipse">
              <a:avLst/>
            </a:prstGeom>
            <a:noFill/>
            <a:ln w="9525">
              <a:solidFill>
                <a:schemeClr val="folHlink"/>
              </a:solidFill>
              <a:round/>
            </a:ln>
          </p:spPr>
          <p:txBody>
            <a:bodyPr/>
            <a:lstStyle/>
            <a:p>
              <a:endParaRPr lang="zh-CN" altLang="en-US"/>
            </a:p>
          </p:txBody>
        </p:sp>
        <p:sp>
          <p:nvSpPr>
            <p:cNvPr id="13" name="Oval 13"/>
            <p:cNvSpPr>
              <a:spLocks noChangeArrowheads="1"/>
            </p:cNvSpPr>
            <p:nvPr/>
          </p:nvSpPr>
          <p:spPr bwMode="auto">
            <a:xfrm>
              <a:off x="1066" y="1621"/>
              <a:ext cx="91" cy="131"/>
            </a:xfrm>
            <a:prstGeom prst="ellipse">
              <a:avLst/>
            </a:prstGeom>
            <a:noFill/>
            <a:ln w="9525">
              <a:solidFill>
                <a:schemeClr val="folHlink"/>
              </a:solidFill>
              <a:round/>
            </a:ln>
          </p:spPr>
          <p:txBody>
            <a:bodyPr/>
            <a:lstStyle/>
            <a:p>
              <a:endParaRPr lang="zh-CN" altLang="en-US"/>
            </a:p>
          </p:txBody>
        </p:sp>
        <p:sp>
          <p:nvSpPr>
            <p:cNvPr id="14" name="Oval 14"/>
            <p:cNvSpPr>
              <a:spLocks noChangeArrowheads="1"/>
            </p:cNvSpPr>
            <p:nvPr/>
          </p:nvSpPr>
          <p:spPr bwMode="auto">
            <a:xfrm>
              <a:off x="1466" y="1629"/>
              <a:ext cx="91" cy="131"/>
            </a:xfrm>
            <a:prstGeom prst="ellipse">
              <a:avLst/>
            </a:prstGeom>
            <a:noFill/>
            <a:ln w="9525">
              <a:solidFill>
                <a:schemeClr val="folHlink"/>
              </a:solidFill>
              <a:round/>
            </a:ln>
          </p:spPr>
          <p:txBody>
            <a:bodyPr/>
            <a:lstStyle/>
            <a:p>
              <a:endParaRPr lang="zh-CN" altLang="en-US"/>
            </a:p>
          </p:txBody>
        </p:sp>
        <p:sp>
          <p:nvSpPr>
            <p:cNvPr id="15" name="Oval 15"/>
            <p:cNvSpPr>
              <a:spLocks noChangeArrowheads="1"/>
            </p:cNvSpPr>
            <p:nvPr/>
          </p:nvSpPr>
          <p:spPr bwMode="auto">
            <a:xfrm>
              <a:off x="1250" y="1621"/>
              <a:ext cx="90" cy="131"/>
            </a:xfrm>
            <a:prstGeom prst="ellipse">
              <a:avLst/>
            </a:prstGeom>
            <a:noFill/>
            <a:ln w="9525">
              <a:solidFill>
                <a:schemeClr val="folHlink"/>
              </a:solidFill>
              <a:round/>
            </a:ln>
          </p:spPr>
          <p:txBody>
            <a:bodyPr/>
            <a:lstStyle/>
            <a:p>
              <a:endParaRPr lang="zh-CN" altLang="en-US"/>
            </a:p>
          </p:txBody>
        </p:sp>
        <p:cxnSp>
          <p:nvCxnSpPr>
            <p:cNvPr id="16" name="AutoShape 16"/>
            <p:cNvCxnSpPr>
              <a:cxnSpLocks noChangeShapeType="1"/>
              <a:stCxn id="9" idx="4"/>
            </p:cNvCxnSpPr>
            <p:nvPr/>
          </p:nvCxnSpPr>
          <p:spPr bwMode="auto">
            <a:xfrm rot="5400000">
              <a:off x="1045" y="1388"/>
              <a:ext cx="301" cy="160"/>
            </a:xfrm>
            <a:prstGeom prst="curvedConnector3">
              <a:avLst>
                <a:gd name="adj1" fmla="val 50000"/>
              </a:avLst>
            </a:prstGeom>
            <a:noFill/>
            <a:ln w="9525">
              <a:solidFill>
                <a:schemeClr val="folHlink"/>
              </a:solidFill>
              <a:round/>
              <a:tailEnd type="triangle" w="med" len="med"/>
            </a:ln>
          </p:spPr>
        </p:cxnSp>
        <p:cxnSp>
          <p:nvCxnSpPr>
            <p:cNvPr id="17" name="AutoShape 17"/>
            <p:cNvCxnSpPr>
              <a:cxnSpLocks noChangeShapeType="1"/>
            </p:cNvCxnSpPr>
            <p:nvPr/>
          </p:nvCxnSpPr>
          <p:spPr bwMode="auto">
            <a:xfrm rot="16200000" flipH="1">
              <a:off x="1138" y="1451"/>
              <a:ext cx="320" cy="13"/>
            </a:xfrm>
            <a:prstGeom prst="curvedConnector3">
              <a:avLst>
                <a:gd name="adj1" fmla="val 52977"/>
              </a:avLst>
            </a:prstGeom>
            <a:noFill/>
            <a:ln w="9525">
              <a:solidFill>
                <a:schemeClr val="folHlink"/>
              </a:solidFill>
              <a:round/>
              <a:tailEnd type="triangle" w="med" len="med"/>
            </a:ln>
          </p:spPr>
        </p:cxnSp>
        <p:cxnSp>
          <p:nvCxnSpPr>
            <p:cNvPr id="18" name="AutoShape 18"/>
            <p:cNvCxnSpPr>
              <a:cxnSpLocks noChangeShapeType="1"/>
              <a:stCxn id="9" idx="5"/>
            </p:cNvCxnSpPr>
            <p:nvPr/>
          </p:nvCxnSpPr>
          <p:spPr bwMode="auto">
            <a:xfrm rot="16200000" flipH="1">
              <a:off x="1251" y="1355"/>
              <a:ext cx="320" cy="206"/>
            </a:xfrm>
            <a:prstGeom prst="curvedConnector3">
              <a:avLst>
                <a:gd name="adj1" fmla="val 52977"/>
              </a:avLst>
            </a:prstGeom>
            <a:noFill/>
            <a:ln w="9525">
              <a:solidFill>
                <a:schemeClr val="folHlink"/>
              </a:solidFill>
              <a:round/>
              <a:tailEnd type="triangle" w="med" len="med"/>
            </a:ln>
          </p:spPr>
        </p:cxnSp>
        <p:cxnSp>
          <p:nvCxnSpPr>
            <p:cNvPr id="19" name="AutoShape 19"/>
            <p:cNvCxnSpPr>
              <a:cxnSpLocks noChangeShapeType="1"/>
              <a:stCxn id="10" idx="6"/>
            </p:cNvCxnSpPr>
            <p:nvPr/>
          </p:nvCxnSpPr>
          <p:spPr bwMode="auto">
            <a:xfrm>
              <a:off x="1884" y="1269"/>
              <a:ext cx="218" cy="227"/>
            </a:xfrm>
            <a:prstGeom prst="curvedConnector2">
              <a:avLst/>
            </a:prstGeom>
            <a:noFill/>
            <a:ln w="9525">
              <a:solidFill>
                <a:schemeClr val="folHlink"/>
              </a:solidFill>
              <a:round/>
              <a:tailEnd type="triangle" w="med" len="med"/>
            </a:ln>
          </p:spPr>
        </p:cxnSp>
        <p:cxnSp>
          <p:nvCxnSpPr>
            <p:cNvPr id="20" name="AutoShape 20"/>
            <p:cNvCxnSpPr>
              <a:cxnSpLocks noChangeShapeType="1"/>
              <a:stCxn id="10" idx="4"/>
            </p:cNvCxnSpPr>
            <p:nvPr/>
          </p:nvCxnSpPr>
          <p:spPr bwMode="auto">
            <a:xfrm rot="16200000" flipH="1">
              <a:off x="1706" y="1467"/>
              <a:ext cx="364" cy="98"/>
            </a:xfrm>
            <a:prstGeom prst="curvedConnector3">
              <a:avLst>
                <a:gd name="adj1" fmla="val 49917"/>
              </a:avLst>
            </a:prstGeom>
            <a:noFill/>
            <a:ln w="9525">
              <a:solidFill>
                <a:schemeClr val="folHlink"/>
              </a:solidFill>
              <a:round/>
              <a:tailEnd type="triangle" w="med" len="med"/>
            </a:ln>
          </p:spPr>
        </p:cxnSp>
        <p:cxnSp>
          <p:nvCxnSpPr>
            <p:cNvPr id="21" name="AutoShape 21"/>
            <p:cNvCxnSpPr>
              <a:cxnSpLocks noChangeShapeType="1"/>
              <a:stCxn id="11" idx="3"/>
              <a:endCxn id="12" idx="1"/>
            </p:cNvCxnSpPr>
            <p:nvPr/>
          </p:nvCxnSpPr>
          <p:spPr bwMode="auto">
            <a:xfrm rot="5400000">
              <a:off x="1646" y="1865"/>
              <a:ext cx="306" cy="196"/>
            </a:xfrm>
            <a:prstGeom prst="curvedConnector3">
              <a:avLst>
                <a:gd name="adj1" fmla="val 50000"/>
              </a:avLst>
            </a:prstGeom>
            <a:noFill/>
            <a:ln w="9525">
              <a:solidFill>
                <a:schemeClr val="folHlink"/>
              </a:solidFill>
              <a:round/>
              <a:tailEnd type="triangle" w="med" len="med"/>
            </a:ln>
          </p:spPr>
        </p:cxnSp>
        <p:cxnSp>
          <p:nvCxnSpPr>
            <p:cNvPr id="22" name="AutoShape 22"/>
            <p:cNvCxnSpPr>
              <a:cxnSpLocks noChangeShapeType="1"/>
              <a:stCxn id="11" idx="5"/>
              <a:endCxn id="25" idx="7"/>
            </p:cNvCxnSpPr>
            <p:nvPr/>
          </p:nvCxnSpPr>
          <p:spPr bwMode="auto">
            <a:xfrm rot="16200000" flipH="1">
              <a:off x="1913" y="1858"/>
              <a:ext cx="306" cy="210"/>
            </a:xfrm>
            <a:prstGeom prst="curvedConnector3">
              <a:avLst>
                <a:gd name="adj1" fmla="val 50000"/>
              </a:avLst>
            </a:prstGeom>
            <a:noFill/>
            <a:ln w="9525">
              <a:solidFill>
                <a:schemeClr val="folHlink"/>
              </a:solidFill>
              <a:round/>
              <a:tailEnd type="triangle" w="med" len="med"/>
            </a:ln>
          </p:spPr>
        </p:cxnSp>
        <p:sp>
          <p:nvSpPr>
            <p:cNvPr id="23" name="Oval 23"/>
            <p:cNvSpPr>
              <a:spLocks noChangeArrowheads="1"/>
            </p:cNvSpPr>
            <p:nvPr/>
          </p:nvSpPr>
          <p:spPr bwMode="auto">
            <a:xfrm>
              <a:off x="2151" y="3172"/>
              <a:ext cx="91" cy="131"/>
            </a:xfrm>
            <a:prstGeom prst="ellipse">
              <a:avLst/>
            </a:prstGeom>
            <a:noFill/>
            <a:ln w="9525">
              <a:solidFill>
                <a:schemeClr val="folHlink"/>
              </a:solidFill>
              <a:round/>
            </a:ln>
          </p:spPr>
          <p:txBody>
            <a:bodyPr/>
            <a:lstStyle/>
            <a:p>
              <a:endParaRPr lang="zh-CN" altLang="en-US"/>
            </a:p>
          </p:txBody>
        </p:sp>
        <p:sp>
          <p:nvSpPr>
            <p:cNvPr id="24" name="Oval 24"/>
            <p:cNvSpPr>
              <a:spLocks noChangeArrowheads="1"/>
            </p:cNvSpPr>
            <p:nvPr/>
          </p:nvSpPr>
          <p:spPr bwMode="auto">
            <a:xfrm>
              <a:off x="2184" y="2552"/>
              <a:ext cx="91" cy="131"/>
            </a:xfrm>
            <a:prstGeom prst="ellipse">
              <a:avLst/>
            </a:prstGeom>
            <a:noFill/>
            <a:ln w="9525">
              <a:solidFill>
                <a:schemeClr val="folHlink"/>
              </a:solidFill>
              <a:round/>
            </a:ln>
          </p:spPr>
          <p:txBody>
            <a:bodyPr/>
            <a:lstStyle/>
            <a:p>
              <a:endParaRPr lang="zh-CN" altLang="en-US"/>
            </a:p>
          </p:txBody>
        </p:sp>
        <p:sp>
          <p:nvSpPr>
            <p:cNvPr id="25" name="Oval 25"/>
            <p:cNvSpPr>
              <a:spLocks noChangeArrowheads="1"/>
            </p:cNvSpPr>
            <p:nvPr/>
          </p:nvSpPr>
          <p:spPr bwMode="auto">
            <a:xfrm>
              <a:off x="2093" y="2097"/>
              <a:ext cx="91" cy="131"/>
            </a:xfrm>
            <a:prstGeom prst="ellipse">
              <a:avLst/>
            </a:prstGeom>
            <a:noFill/>
            <a:ln w="9525">
              <a:solidFill>
                <a:schemeClr val="folHlink"/>
              </a:solidFill>
              <a:round/>
            </a:ln>
          </p:spPr>
          <p:txBody>
            <a:bodyPr/>
            <a:lstStyle/>
            <a:p>
              <a:endParaRPr lang="zh-CN" altLang="en-US"/>
            </a:p>
          </p:txBody>
        </p:sp>
        <p:sp>
          <p:nvSpPr>
            <p:cNvPr id="26" name="Oval 26"/>
            <p:cNvSpPr>
              <a:spLocks noChangeArrowheads="1"/>
            </p:cNvSpPr>
            <p:nvPr/>
          </p:nvSpPr>
          <p:spPr bwMode="auto">
            <a:xfrm>
              <a:off x="1847" y="2552"/>
              <a:ext cx="90" cy="131"/>
            </a:xfrm>
            <a:prstGeom prst="ellipse">
              <a:avLst/>
            </a:prstGeom>
            <a:noFill/>
            <a:ln w="9525">
              <a:solidFill>
                <a:schemeClr val="folHlink"/>
              </a:solidFill>
              <a:round/>
            </a:ln>
          </p:spPr>
          <p:txBody>
            <a:bodyPr/>
            <a:lstStyle/>
            <a:p>
              <a:endParaRPr lang="zh-CN" altLang="en-US"/>
            </a:p>
          </p:txBody>
        </p:sp>
        <p:cxnSp>
          <p:nvCxnSpPr>
            <p:cNvPr id="27" name="AutoShape 27"/>
            <p:cNvCxnSpPr>
              <a:cxnSpLocks noChangeShapeType="1"/>
            </p:cNvCxnSpPr>
            <p:nvPr/>
          </p:nvCxnSpPr>
          <p:spPr bwMode="auto">
            <a:xfrm rot="16200000" flipH="1">
              <a:off x="2113" y="3374"/>
              <a:ext cx="268" cy="126"/>
            </a:xfrm>
            <a:prstGeom prst="curvedConnector3">
              <a:avLst>
                <a:gd name="adj1" fmla="val 50000"/>
              </a:avLst>
            </a:prstGeom>
            <a:noFill/>
            <a:ln w="9525">
              <a:solidFill>
                <a:schemeClr val="folHlink"/>
              </a:solidFill>
              <a:round/>
              <a:tailEnd type="triangle" w="med" len="med"/>
            </a:ln>
          </p:spPr>
        </p:cxnSp>
        <p:cxnSp>
          <p:nvCxnSpPr>
            <p:cNvPr id="28" name="AutoShape 28"/>
            <p:cNvCxnSpPr>
              <a:cxnSpLocks noChangeShapeType="1"/>
              <a:stCxn id="25" idx="4"/>
            </p:cNvCxnSpPr>
            <p:nvPr/>
          </p:nvCxnSpPr>
          <p:spPr bwMode="auto">
            <a:xfrm rot="16200000" flipH="1">
              <a:off x="2029" y="2338"/>
              <a:ext cx="324" cy="103"/>
            </a:xfrm>
            <a:prstGeom prst="curvedConnector3">
              <a:avLst>
                <a:gd name="adj1" fmla="val 49907"/>
              </a:avLst>
            </a:prstGeom>
            <a:noFill/>
            <a:ln w="9525">
              <a:solidFill>
                <a:schemeClr val="folHlink"/>
              </a:solidFill>
              <a:round/>
              <a:tailEnd type="triangle" w="med" len="med"/>
            </a:ln>
          </p:spPr>
        </p:cxnSp>
        <p:cxnSp>
          <p:nvCxnSpPr>
            <p:cNvPr id="29" name="AutoShape 29"/>
            <p:cNvCxnSpPr>
              <a:cxnSpLocks noChangeShapeType="1"/>
              <a:stCxn id="25" idx="4"/>
            </p:cNvCxnSpPr>
            <p:nvPr/>
          </p:nvCxnSpPr>
          <p:spPr bwMode="auto">
            <a:xfrm rot="5400000">
              <a:off x="1856" y="2269"/>
              <a:ext cx="324" cy="242"/>
            </a:xfrm>
            <a:prstGeom prst="curvedConnector3">
              <a:avLst>
                <a:gd name="adj1" fmla="val 49907"/>
              </a:avLst>
            </a:prstGeom>
            <a:noFill/>
            <a:ln w="9525">
              <a:solidFill>
                <a:schemeClr val="folHlink"/>
              </a:solidFill>
              <a:round/>
              <a:tailEnd type="triangle" w="med" len="med"/>
            </a:ln>
          </p:spPr>
        </p:cxnSp>
        <p:sp>
          <p:nvSpPr>
            <p:cNvPr id="30" name="Rectangle 30"/>
            <p:cNvSpPr>
              <a:spLocks noChangeArrowheads="1"/>
            </p:cNvSpPr>
            <p:nvPr/>
          </p:nvSpPr>
          <p:spPr bwMode="auto">
            <a:xfrm>
              <a:off x="1566" y="2683"/>
              <a:ext cx="298" cy="173"/>
            </a:xfrm>
            <a:prstGeom prst="rect">
              <a:avLst/>
            </a:prstGeom>
            <a:noFill/>
            <a:ln w="9525">
              <a:noFill/>
              <a:miter lim="800000"/>
            </a:ln>
          </p:spPr>
          <p:txBody>
            <a:bodyPr lIns="0" tIns="0" rIns="0" bIns="0"/>
            <a:lstStyle/>
            <a:p>
              <a:pPr algn="just"/>
              <a:r>
                <a:rPr kumimoji="1" lang="zh-CN" altLang="en-US">
                  <a:latin typeface="Times New Roman" panose="02020603050405020304" pitchFamily="18" charset="0"/>
                </a:rPr>
                <a:t>拒绝</a:t>
              </a:r>
              <a:endParaRPr kumimoji="1" lang="zh-CN" altLang="en-US">
                <a:latin typeface="Times New Roman" panose="02020603050405020304" pitchFamily="18" charset="0"/>
              </a:endParaRPr>
            </a:p>
          </p:txBody>
        </p:sp>
        <p:sp>
          <p:nvSpPr>
            <p:cNvPr id="31" name="Rectangle 31"/>
            <p:cNvSpPr>
              <a:spLocks noChangeArrowheads="1"/>
            </p:cNvSpPr>
            <p:nvPr/>
          </p:nvSpPr>
          <p:spPr bwMode="auto">
            <a:xfrm>
              <a:off x="2486" y="3479"/>
              <a:ext cx="298" cy="174"/>
            </a:xfrm>
            <a:prstGeom prst="rect">
              <a:avLst/>
            </a:prstGeom>
            <a:noFill/>
            <a:ln w="9525">
              <a:noFill/>
              <a:miter lim="800000"/>
            </a:ln>
          </p:spPr>
          <p:txBody>
            <a:bodyPr lIns="0" tIns="0" rIns="0" bIns="0"/>
            <a:lstStyle/>
            <a:p>
              <a:pPr algn="just"/>
              <a:r>
                <a:rPr kumimoji="1" lang="zh-CN" altLang="en-US">
                  <a:latin typeface="Times New Roman" panose="02020603050405020304" pitchFamily="18" charset="0"/>
                </a:rPr>
                <a:t>接受</a:t>
              </a:r>
              <a:endParaRPr kumimoji="1" lang="zh-CN" altLang="en-US">
                <a:latin typeface="Times New Roman" panose="02020603050405020304" pitchFamily="18" charset="0"/>
              </a:endParaRPr>
            </a:p>
          </p:txBody>
        </p:sp>
        <p:sp>
          <p:nvSpPr>
            <p:cNvPr id="32" name="Oval 32"/>
            <p:cNvSpPr>
              <a:spLocks noChangeArrowheads="1"/>
            </p:cNvSpPr>
            <p:nvPr/>
          </p:nvSpPr>
          <p:spPr bwMode="auto">
            <a:xfrm>
              <a:off x="2251" y="3571"/>
              <a:ext cx="91" cy="131"/>
            </a:xfrm>
            <a:prstGeom prst="ellipse">
              <a:avLst/>
            </a:prstGeom>
            <a:noFill/>
            <a:ln w="9525">
              <a:solidFill>
                <a:schemeClr val="folHlink"/>
              </a:solidFill>
              <a:round/>
            </a:ln>
          </p:spPr>
          <p:txBody>
            <a:bodyPr/>
            <a:lstStyle/>
            <a:p>
              <a:endParaRPr lang="zh-CN" altLang="en-US"/>
            </a:p>
          </p:txBody>
        </p:sp>
        <p:sp>
          <p:nvSpPr>
            <p:cNvPr id="33" name="Line 33"/>
            <p:cNvSpPr>
              <a:spLocks noChangeShapeType="1"/>
            </p:cNvSpPr>
            <p:nvPr/>
          </p:nvSpPr>
          <p:spPr bwMode="auto">
            <a:xfrm>
              <a:off x="2028" y="2856"/>
              <a:ext cx="0" cy="216"/>
            </a:xfrm>
            <a:prstGeom prst="line">
              <a:avLst/>
            </a:prstGeom>
            <a:noFill/>
            <a:ln w="9525">
              <a:solidFill>
                <a:schemeClr val="folHlink"/>
              </a:solidFill>
              <a:prstDash val="dash"/>
              <a:round/>
            </a:ln>
          </p:spPr>
          <p:txBody>
            <a:bodyPr/>
            <a:lstStyle/>
            <a:p>
              <a:endParaRPr lang="zh-CN" altLang="en-US"/>
            </a:p>
          </p:txBody>
        </p:sp>
        <p:sp>
          <p:nvSpPr>
            <p:cNvPr id="34" name="Line 34"/>
            <p:cNvSpPr>
              <a:spLocks noChangeShapeType="1"/>
            </p:cNvSpPr>
            <p:nvPr/>
          </p:nvSpPr>
          <p:spPr bwMode="auto">
            <a:xfrm>
              <a:off x="1321" y="1829"/>
              <a:ext cx="0" cy="208"/>
            </a:xfrm>
            <a:prstGeom prst="line">
              <a:avLst/>
            </a:prstGeom>
            <a:noFill/>
            <a:ln w="9525">
              <a:solidFill>
                <a:schemeClr val="folHlink"/>
              </a:solidFill>
              <a:prstDash val="dash"/>
              <a:round/>
            </a:ln>
          </p:spPr>
          <p:txBody>
            <a:bodyPr/>
            <a:lstStyle/>
            <a:p>
              <a:endParaRPr lang="zh-CN" altLang="en-US"/>
            </a:p>
          </p:txBody>
        </p:sp>
        <p:sp>
          <p:nvSpPr>
            <p:cNvPr id="35" name="Rectangle 35"/>
            <p:cNvSpPr>
              <a:spLocks noChangeArrowheads="1"/>
            </p:cNvSpPr>
            <p:nvPr/>
          </p:nvSpPr>
          <p:spPr bwMode="auto">
            <a:xfrm>
              <a:off x="2275" y="872"/>
              <a:ext cx="605" cy="383"/>
            </a:xfrm>
            <a:prstGeom prst="rect">
              <a:avLst/>
            </a:prstGeom>
            <a:noFill/>
            <a:ln w="9525">
              <a:noFill/>
              <a:miter lim="800000"/>
            </a:ln>
          </p:spPr>
          <p:txBody>
            <a:bodyPr lIns="0" tIns="0" rIns="0" bIns="0"/>
            <a:lstStyle/>
            <a:p>
              <a:pPr algn="just"/>
              <a:r>
                <a:rPr kumimoji="1" lang="zh-CN" altLang="en-US">
                  <a:latin typeface="Times New Roman" panose="02020603050405020304" pitchFamily="18" charset="0"/>
                </a:rPr>
                <a:t>非确定型计算</a:t>
              </a:r>
              <a:endParaRPr kumimoji="1" lang="zh-CN" altLang="en-US">
                <a:latin typeface="Times New Roman" panose="02020603050405020304" pitchFamily="18" charset="0"/>
              </a:endParaRPr>
            </a:p>
          </p:txBody>
        </p:sp>
      </p:grpSp>
      <p:grpSp>
        <p:nvGrpSpPr>
          <p:cNvPr id="36" name="Group 57"/>
          <p:cNvGrpSpPr/>
          <p:nvPr/>
        </p:nvGrpSpPr>
        <p:grpSpPr bwMode="auto">
          <a:xfrm>
            <a:off x="6084888" y="1979620"/>
            <a:ext cx="1655762" cy="4092586"/>
            <a:chOff x="3878" y="754"/>
            <a:chExt cx="1043" cy="3017"/>
          </a:xfrm>
        </p:grpSpPr>
        <p:sp>
          <p:nvSpPr>
            <p:cNvPr id="37" name="Oval 37"/>
            <p:cNvSpPr>
              <a:spLocks noChangeArrowheads="1"/>
            </p:cNvSpPr>
            <p:nvPr/>
          </p:nvSpPr>
          <p:spPr bwMode="auto">
            <a:xfrm>
              <a:off x="4195" y="754"/>
              <a:ext cx="73" cy="92"/>
            </a:xfrm>
            <a:prstGeom prst="ellipse">
              <a:avLst/>
            </a:prstGeom>
            <a:noFill/>
            <a:ln w="9525">
              <a:solidFill>
                <a:srgbClr val="FF0000"/>
              </a:solidFill>
              <a:round/>
            </a:ln>
          </p:spPr>
          <p:txBody>
            <a:bodyPr/>
            <a:lstStyle/>
            <a:p>
              <a:endParaRPr lang="zh-CN" altLang="en-US"/>
            </a:p>
          </p:txBody>
        </p:sp>
        <p:sp>
          <p:nvSpPr>
            <p:cNvPr id="38" name="Oval 38"/>
            <p:cNvSpPr>
              <a:spLocks noChangeArrowheads="1"/>
            </p:cNvSpPr>
            <p:nvPr/>
          </p:nvSpPr>
          <p:spPr bwMode="auto">
            <a:xfrm>
              <a:off x="3940" y="2976"/>
              <a:ext cx="74" cy="93"/>
            </a:xfrm>
            <a:prstGeom prst="ellipse">
              <a:avLst/>
            </a:prstGeom>
            <a:noFill/>
            <a:ln w="9525">
              <a:solidFill>
                <a:srgbClr val="FF0000"/>
              </a:solidFill>
              <a:round/>
            </a:ln>
          </p:spPr>
          <p:txBody>
            <a:bodyPr/>
            <a:lstStyle/>
            <a:p>
              <a:endParaRPr lang="zh-CN" altLang="en-US"/>
            </a:p>
          </p:txBody>
        </p:sp>
        <p:grpSp>
          <p:nvGrpSpPr>
            <p:cNvPr id="39" name="Group 39"/>
            <p:cNvGrpSpPr/>
            <p:nvPr/>
          </p:nvGrpSpPr>
          <p:grpSpPr bwMode="auto">
            <a:xfrm>
              <a:off x="4128" y="874"/>
              <a:ext cx="106" cy="409"/>
              <a:chOff x="5271" y="12795"/>
              <a:chExt cx="237" cy="629"/>
            </a:xfrm>
          </p:grpSpPr>
          <p:sp>
            <p:nvSpPr>
              <p:cNvPr id="55" name="Oval 40"/>
              <p:cNvSpPr>
                <a:spLocks noChangeArrowheads="1"/>
              </p:cNvSpPr>
              <p:nvPr/>
            </p:nvSpPr>
            <p:spPr bwMode="auto">
              <a:xfrm>
                <a:off x="5271" y="13281"/>
                <a:ext cx="163" cy="143"/>
              </a:xfrm>
              <a:prstGeom prst="ellipse">
                <a:avLst/>
              </a:prstGeom>
              <a:noFill/>
              <a:ln w="9525">
                <a:solidFill>
                  <a:srgbClr val="FF0000"/>
                </a:solidFill>
                <a:round/>
              </a:ln>
            </p:spPr>
            <p:txBody>
              <a:bodyPr/>
              <a:lstStyle/>
              <a:p>
                <a:endParaRPr lang="zh-CN" altLang="en-US"/>
              </a:p>
            </p:txBody>
          </p:sp>
          <p:cxnSp>
            <p:nvCxnSpPr>
              <p:cNvPr id="56" name="AutoShape 41"/>
              <p:cNvCxnSpPr>
                <a:cxnSpLocks noChangeShapeType="1"/>
              </p:cNvCxnSpPr>
              <p:nvPr/>
            </p:nvCxnSpPr>
            <p:spPr bwMode="auto">
              <a:xfrm rot="5400000">
                <a:off x="5188" y="12976"/>
                <a:ext cx="501" cy="139"/>
              </a:xfrm>
              <a:prstGeom prst="curvedConnector3">
                <a:avLst>
                  <a:gd name="adj1" fmla="val 52097"/>
                </a:avLst>
              </a:prstGeom>
              <a:noFill/>
              <a:ln w="9525">
                <a:solidFill>
                  <a:srgbClr val="FF0000"/>
                </a:solidFill>
                <a:round/>
                <a:tailEnd type="triangle" w="med" len="med"/>
              </a:ln>
            </p:spPr>
          </p:cxnSp>
        </p:grpSp>
        <p:grpSp>
          <p:nvGrpSpPr>
            <p:cNvPr id="40" name="Group 42"/>
            <p:cNvGrpSpPr/>
            <p:nvPr/>
          </p:nvGrpSpPr>
          <p:grpSpPr bwMode="auto">
            <a:xfrm>
              <a:off x="4087" y="1314"/>
              <a:ext cx="108" cy="409"/>
              <a:chOff x="5271" y="12795"/>
              <a:chExt cx="237" cy="629"/>
            </a:xfrm>
          </p:grpSpPr>
          <p:sp>
            <p:nvSpPr>
              <p:cNvPr id="53" name="Oval 43"/>
              <p:cNvSpPr>
                <a:spLocks noChangeArrowheads="1"/>
              </p:cNvSpPr>
              <p:nvPr/>
            </p:nvSpPr>
            <p:spPr bwMode="auto">
              <a:xfrm>
                <a:off x="5271" y="13281"/>
                <a:ext cx="163" cy="143"/>
              </a:xfrm>
              <a:prstGeom prst="ellipse">
                <a:avLst/>
              </a:prstGeom>
              <a:noFill/>
              <a:ln w="9525">
                <a:solidFill>
                  <a:srgbClr val="FF0000"/>
                </a:solidFill>
                <a:round/>
              </a:ln>
            </p:spPr>
            <p:txBody>
              <a:bodyPr/>
              <a:lstStyle/>
              <a:p>
                <a:endParaRPr lang="zh-CN" altLang="en-US"/>
              </a:p>
            </p:txBody>
          </p:sp>
          <p:cxnSp>
            <p:nvCxnSpPr>
              <p:cNvPr id="54" name="AutoShape 44"/>
              <p:cNvCxnSpPr>
                <a:cxnSpLocks noChangeShapeType="1"/>
              </p:cNvCxnSpPr>
              <p:nvPr/>
            </p:nvCxnSpPr>
            <p:spPr bwMode="auto">
              <a:xfrm rot="5400000">
                <a:off x="5188" y="12976"/>
                <a:ext cx="501" cy="139"/>
              </a:xfrm>
              <a:prstGeom prst="curvedConnector3">
                <a:avLst>
                  <a:gd name="adj1" fmla="val 52097"/>
                </a:avLst>
              </a:prstGeom>
              <a:noFill/>
              <a:ln w="9525">
                <a:solidFill>
                  <a:srgbClr val="FF0000"/>
                </a:solidFill>
                <a:round/>
                <a:tailEnd type="triangle" w="med" len="med"/>
              </a:ln>
            </p:spPr>
          </p:cxnSp>
        </p:grpSp>
        <p:grpSp>
          <p:nvGrpSpPr>
            <p:cNvPr id="41" name="Group 45"/>
            <p:cNvGrpSpPr/>
            <p:nvPr/>
          </p:nvGrpSpPr>
          <p:grpSpPr bwMode="auto">
            <a:xfrm>
              <a:off x="4003" y="1746"/>
              <a:ext cx="106" cy="409"/>
              <a:chOff x="5271" y="12795"/>
              <a:chExt cx="237" cy="629"/>
            </a:xfrm>
          </p:grpSpPr>
          <p:sp>
            <p:nvSpPr>
              <p:cNvPr id="51" name="Oval 46"/>
              <p:cNvSpPr>
                <a:spLocks noChangeArrowheads="1"/>
              </p:cNvSpPr>
              <p:nvPr/>
            </p:nvSpPr>
            <p:spPr bwMode="auto">
              <a:xfrm>
                <a:off x="5271" y="13281"/>
                <a:ext cx="163" cy="143"/>
              </a:xfrm>
              <a:prstGeom prst="ellipse">
                <a:avLst/>
              </a:prstGeom>
              <a:noFill/>
              <a:ln w="9525">
                <a:solidFill>
                  <a:srgbClr val="FF0000"/>
                </a:solidFill>
                <a:round/>
              </a:ln>
            </p:spPr>
            <p:txBody>
              <a:bodyPr/>
              <a:lstStyle/>
              <a:p>
                <a:endParaRPr lang="zh-CN" altLang="en-US"/>
              </a:p>
            </p:txBody>
          </p:sp>
          <p:cxnSp>
            <p:nvCxnSpPr>
              <p:cNvPr id="52" name="AutoShape 47"/>
              <p:cNvCxnSpPr>
                <a:cxnSpLocks noChangeShapeType="1"/>
              </p:cNvCxnSpPr>
              <p:nvPr/>
            </p:nvCxnSpPr>
            <p:spPr bwMode="auto">
              <a:xfrm rot="5400000">
                <a:off x="5188" y="12976"/>
                <a:ext cx="501" cy="139"/>
              </a:xfrm>
              <a:prstGeom prst="curvedConnector3">
                <a:avLst>
                  <a:gd name="adj1" fmla="val 52097"/>
                </a:avLst>
              </a:prstGeom>
              <a:noFill/>
              <a:ln w="9525">
                <a:solidFill>
                  <a:srgbClr val="FF0000"/>
                </a:solidFill>
                <a:round/>
                <a:tailEnd type="triangle" w="med" len="med"/>
              </a:ln>
            </p:spPr>
          </p:cxnSp>
        </p:grpSp>
        <p:grpSp>
          <p:nvGrpSpPr>
            <p:cNvPr id="42" name="Group 48"/>
            <p:cNvGrpSpPr/>
            <p:nvPr/>
          </p:nvGrpSpPr>
          <p:grpSpPr bwMode="auto">
            <a:xfrm>
              <a:off x="3962" y="2155"/>
              <a:ext cx="108" cy="409"/>
              <a:chOff x="5271" y="12795"/>
              <a:chExt cx="237" cy="629"/>
            </a:xfrm>
          </p:grpSpPr>
          <p:sp>
            <p:nvSpPr>
              <p:cNvPr id="49" name="Oval 49"/>
              <p:cNvSpPr>
                <a:spLocks noChangeArrowheads="1"/>
              </p:cNvSpPr>
              <p:nvPr/>
            </p:nvSpPr>
            <p:spPr bwMode="auto">
              <a:xfrm>
                <a:off x="5271" y="13281"/>
                <a:ext cx="163" cy="143"/>
              </a:xfrm>
              <a:prstGeom prst="ellipse">
                <a:avLst/>
              </a:prstGeom>
              <a:noFill/>
              <a:ln w="9525">
                <a:solidFill>
                  <a:srgbClr val="FF0000"/>
                </a:solidFill>
                <a:round/>
              </a:ln>
            </p:spPr>
            <p:txBody>
              <a:bodyPr/>
              <a:lstStyle/>
              <a:p>
                <a:endParaRPr lang="zh-CN" altLang="en-US"/>
              </a:p>
            </p:txBody>
          </p:sp>
          <p:cxnSp>
            <p:nvCxnSpPr>
              <p:cNvPr id="50" name="AutoShape 50"/>
              <p:cNvCxnSpPr>
                <a:cxnSpLocks noChangeShapeType="1"/>
              </p:cNvCxnSpPr>
              <p:nvPr/>
            </p:nvCxnSpPr>
            <p:spPr bwMode="auto">
              <a:xfrm rot="5400000">
                <a:off x="5188" y="12976"/>
                <a:ext cx="501" cy="139"/>
              </a:xfrm>
              <a:prstGeom prst="curvedConnector3">
                <a:avLst>
                  <a:gd name="adj1" fmla="val 52097"/>
                </a:avLst>
              </a:prstGeom>
              <a:noFill/>
              <a:ln w="9525">
                <a:solidFill>
                  <a:srgbClr val="FF0000"/>
                </a:solidFill>
                <a:round/>
                <a:tailEnd type="triangle" w="med" len="med"/>
              </a:ln>
            </p:spPr>
          </p:cxnSp>
        </p:grpSp>
        <p:sp>
          <p:nvSpPr>
            <p:cNvPr id="43" name="Line 51"/>
            <p:cNvSpPr>
              <a:spLocks noChangeShapeType="1"/>
            </p:cNvSpPr>
            <p:nvPr/>
          </p:nvSpPr>
          <p:spPr bwMode="auto">
            <a:xfrm>
              <a:off x="3984" y="2659"/>
              <a:ext cx="0" cy="225"/>
            </a:xfrm>
            <a:prstGeom prst="line">
              <a:avLst/>
            </a:prstGeom>
            <a:noFill/>
            <a:ln w="9525">
              <a:solidFill>
                <a:srgbClr val="FF0000"/>
              </a:solidFill>
              <a:prstDash val="dash"/>
              <a:round/>
            </a:ln>
          </p:spPr>
          <p:txBody>
            <a:bodyPr/>
            <a:lstStyle/>
            <a:p>
              <a:endParaRPr lang="zh-CN" altLang="en-US"/>
            </a:p>
          </p:txBody>
        </p:sp>
        <p:grpSp>
          <p:nvGrpSpPr>
            <p:cNvPr id="44" name="Group 52"/>
            <p:cNvGrpSpPr/>
            <p:nvPr/>
          </p:nvGrpSpPr>
          <p:grpSpPr bwMode="auto">
            <a:xfrm>
              <a:off x="3878" y="3049"/>
              <a:ext cx="106" cy="405"/>
              <a:chOff x="5271" y="12795"/>
              <a:chExt cx="237" cy="629"/>
            </a:xfrm>
          </p:grpSpPr>
          <p:sp>
            <p:nvSpPr>
              <p:cNvPr id="47" name="Oval 53"/>
              <p:cNvSpPr>
                <a:spLocks noChangeArrowheads="1"/>
              </p:cNvSpPr>
              <p:nvPr/>
            </p:nvSpPr>
            <p:spPr bwMode="auto">
              <a:xfrm>
                <a:off x="5271" y="13281"/>
                <a:ext cx="163" cy="143"/>
              </a:xfrm>
              <a:prstGeom prst="ellipse">
                <a:avLst/>
              </a:prstGeom>
              <a:noFill/>
              <a:ln w="9525">
                <a:solidFill>
                  <a:srgbClr val="FF0000"/>
                </a:solidFill>
                <a:round/>
              </a:ln>
            </p:spPr>
            <p:txBody>
              <a:bodyPr/>
              <a:lstStyle/>
              <a:p>
                <a:endParaRPr lang="zh-CN" altLang="en-US"/>
              </a:p>
            </p:txBody>
          </p:sp>
          <p:cxnSp>
            <p:nvCxnSpPr>
              <p:cNvPr id="48" name="AutoShape 54"/>
              <p:cNvCxnSpPr>
                <a:cxnSpLocks noChangeShapeType="1"/>
              </p:cNvCxnSpPr>
              <p:nvPr/>
            </p:nvCxnSpPr>
            <p:spPr bwMode="auto">
              <a:xfrm rot="5400000">
                <a:off x="5188" y="12976"/>
                <a:ext cx="501" cy="139"/>
              </a:xfrm>
              <a:prstGeom prst="curvedConnector3">
                <a:avLst>
                  <a:gd name="adj1" fmla="val 52097"/>
                </a:avLst>
              </a:prstGeom>
              <a:noFill/>
              <a:ln w="9525">
                <a:solidFill>
                  <a:srgbClr val="FF0000"/>
                </a:solidFill>
                <a:round/>
                <a:tailEnd type="triangle" w="med" len="med"/>
              </a:ln>
            </p:spPr>
          </p:cxnSp>
        </p:grpSp>
        <p:sp>
          <p:nvSpPr>
            <p:cNvPr id="45" name="Rectangle 55"/>
            <p:cNvSpPr>
              <a:spLocks noChangeArrowheads="1"/>
            </p:cNvSpPr>
            <p:nvPr/>
          </p:nvSpPr>
          <p:spPr bwMode="auto">
            <a:xfrm>
              <a:off x="4014" y="3383"/>
              <a:ext cx="480" cy="388"/>
            </a:xfrm>
            <a:prstGeom prst="rect">
              <a:avLst/>
            </a:prstGeom>
            <a:noFill/>
            <a:ln w="9525">
              <a:noFill/>
              <a:miter lim="800000"/>
            </a:ln>
          </p:spPr>
          <p:txBody>
            <a:bodyPr lIns="0" tIns="0" rIns="0" bIns="0"/>
            <a:lstStyle/>
            <a:p>
              <a:pPr algn="just"/>
              <a:r>
                <a:rPr kumimoji="1" lang="zh-CN" altLang="en-US">
                  <a:latin typeface="Times New Roman" panose="02020603050405020304" pitchFamily="18" charset="0"/>
                </a:rPr>
                <a:t>接受或拒绝</a:t>
              </a:r>
              <a:endParaRPr kumimoji="1" lang="zh-CN" altLang="en-US">
                <a:latin typeface="Times New Roman" panose="02020603050405020304" pitchFamily="18" charset="0"/>
              </a:endParaRPr>
            </a:p>
          </p:txBody>
        </p:sp>
        <p:sp>
          <p:nvSpPr>
            <p:cNvPr id="46" name="Rectangle 56"/>
            <p:cNvSpPr>
              <a:spLocks noChangeArrowheads="1"/>
            </p:cNvSpPr>
            <p:nvPr/>
          </p:nvSpPr>
          <p:spPr bwMode="auto">
            <a:xfrm>
              <a:off x="4441" y="833"/>
              <a:ext cx="480" cy="388"/>
            </a:xfrm>
            <a:prstGeom prst="rect">
              <a:avLst/>
            </a:prstGeom>
            <a:noFill/>
            <a:ln w="9525">
              <a:noFill/>
              <a:miter lim="800000"/>
            </a:ln>
          </p:spPr>
          <p:txBody>
            <a:bodyPr lIns="0" tIns="0" rIns="0" bIns="0"/>
            <a:lstStyle/>
            <a:p>
              <a:pPr algn="just"/>
              <a:r>
                <a:rPr kumimoji="1" lang="zh-CN" altLang="en-US">
                  <a:latin typeface="Times New Roman" panose="02020603050405020304" pitchFamily="18" charset="0"/>
                </a:rPr>
                <a:t>确定型计算</a:t>
              </a:r>
              <a:endParaRPr kumimoji="1" lang="zh-CN" altLang="en-US">
                <a:latin typeface="Times New Roman" panose="02020603050405020304" pitchFamily="18" charset="0"/>
              </a:endParaRPr>
            </a:p>
          </p:txBody>
        </p:sp>
      </p:grpSp>
      <p:sp>
        <p:nvSpPr>
          <p:cNvPr id="57" name="TextBox 56"/>
          <p:cNvSpPr txBox="1"/>
          <p:nvPr/>
        </p:nvSpPr>
        <p:spPr>
          <a:xfrm>
            <a:off x="7215206" y="3643314"/>
            <a:ext cx="1428760" cy="923330"/>
          </a:xfrm>
          <a:prstGeom prst="rect">
            <a:avLst/>
          </a:prstGeom>
          <a:noFill/>
          <a:ln w="3175">
            <a:solidFill>
              <a:schemeClr val="tx1"/>
            </a:solidFill>
          </a:ln>
        </p:spPr>
        <p:txBody>
          <a:bodyPr wrap="square" rtlCol="0">
            <a:spAutoFit/>
          </a:bodyPr>
          <a:lstStyle/>
          <a:p>
            <a:pPr algn="l"/>
            <a:r>
              <a:rPr lang="zh-CN" altLang="en-US" dirty="0" smtClean="0"/>
              <a:t>在任一状态下只能做一种运算</a:t>
            </a:r>
            <a:endParaRPr lang="zh-CN" altLang="en-US" dirty="0"/>
          </a:p>
        </p:txBody>
      </p:sp>
      <p:sp>
        <p:nvSpPr>
          <p:cNvPr id="59" name="TextBox 58"/>
          <p:cNvSpPr txBox="1"/>
          <p:nvPr/>
        </p:nvSpPr>
        <p:spPr>
          <a:xfrm>
            <a:off x="500034" y="4286256"/>
            <a:ext cx="1571636" cy="1754326"/>
          </a:xfrm>
          <a:prstGeom prst="rect">
            <a:avLst/>
          </a:prstGeom>
          <a:noFill/>
          <a:ln w="3175">
            <a:solidFill>
              <a:schemeClr val="tx1"/>
            </a:solidFill>
          </a:ln>
        </p:spPr>
        <p:txBody>
          <a:bodyPr wrap="square" rtlCol="0">
            <a:spAutoFit/>
          </a:bodyPr>
          <a:lstStyle/>
          <a:p>
            <a:pPr algn="l"/>
            <a:r>
              <a:rPr lang="zh-CN" altLang="en-US" dirty="0" smtClean="0"/>
              <a:t>同一时刻能够独立、并行完成多种运算，第一个</a:t>
            </a:r>
            <a:r>
              <a:rPr lang="zh-CN" altLang="en-US" b="1" dirty="0" smtClean="0"/>
              <a:t>成功</a:t>
            </a:r>
            <a:r>
              <a:rPr lang="zh-CN" altLang="en-US" dirty="0" smtClean="0"/>
              <a:t>副本引起其它副本终止</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a:xfrm>
            <a:off x="457200" y="1214422"/>
            <a:ext cx="8229600" cy="614354"/>
          </a:xfrm>
        </p:spPr>
        <p:txBody>
          <a:bodyPr/>
          <a:lstStyle/>
          <a:p>
            <a:pPr lvl="1"/>
            <a:r>
              <a:rPr lang="zh-CN" altLang="en-US" sz="2400" dirty="0" smtClean="0"/>
              <a:t>不确定性算法示意：</a:t>
            </a:r>
            <a:endParaRPr lang="en-US" altLang="zh-CN" sz="2400" dirty="0" smtClean="0"/>
          </a:p>
        </p:txBody>
      </p:sp>
      <p:sp>
        <p:nvSpPr>
          <p:cNvPr id="4" name="TextBox 3"/>
          <p:cNvSpPr txBox="1"/>
          <p:nvPr/>
        </p:nvSpPr>
        <p:spPr>
          <a:xfrm>
            <a:off x="1000100" y="1571612"/>
            <a:ext cx="4028667" cy="4708981"/>
          </a:xfrm>
          <a:prstGeom prst="rect">
            <a:avLst/>
          </a:prstGeom>
          <a:noFill/>
        </p:spPr>
        <p:txBody>
          <a:bodyPr wrap="none" rtlCol="0">
            <a:spAutoFit/>
          </a:bodyPr>
          <a:lstStyle/>
          <a:p>
            <a:pPr marL="0" lvl="1" algn="l">
              <a:buFont typeface="Arial" panose="020B0604020202020204" pitchFamily="34" charset="0"/>
              <a:buChar char="•"/>
            </a:pPr>
            <a:r>
              <a:rPr lang="zh-CN" altLang="en-US" sz="2000" dirty="0" smtClean="0"/>
              <a:t>不确定排序算法</a:t>
            </a:r>
            <a:endParaRPr lang="zh-CN" altLang="en-US" sz="2000" dirty="0" smtClean="0"/>
          </a:p>
          <a:p>
            <a:pPr algn="l"/>
            <a:r>
              <a:rPr lang="en-US" altLang="zh-CN" sz="2000" dirty="0" smtClean="0"/>
              <a:t>Proc </a:t>
            </a:r>
            <a:r>
              <a:rPr lang="en-US" altLang="zh-CN" sz="2000" dirty="0" err="1" smtClean="0"/>
              <a:t>Nsort</a:t>
            </a:r>
            <a:r>
              <a:rPr lang="en-US" altLang="zh-CN" sz="2000" dirty="0" smtClean="0"/>
              <a:t>(</a:t>
            </a:r>
            <a:r>
              <a:rPr lang="en-US" altLang="zh-CN" sz="2000" dirty="0" err="1" smtClean="0"/>
              <a:t>A,n</a:t>
            </a:r>
            <a:r>
              <a:rPr lang="en-US" altLang="zh-CN" sz="2000" dirty="0" smtClean="0"/>
              <a:t>)//</a:t>
            </a:r>
            <a:r>
              <a:rPr lang="zh-CN" altLang="en-US" sz="2000" dirty="0" smtClean="0"/>
              <a:t>对</a:t>
            </a:r>
            <a:r>
              <a:rPr lang="en-US" altLang="zh-CN" sz="2000" dirty="0" smtClean="0"/>
              <a:t>n</a:t>
            </a:r>
            <a:r>
              <a:rPr lang="zh-CN" altLang="en-US" sz="2000" dirty="0" smtClean="0"/>
              <a:t>个正整数排序</a:t>
            </a:r>
            <a:endParaRPr lang="en-US" altLang="zh-CN" sz="2000" dirty="0" smtClean="0"/>
          </a:p>
          <a:p>
            <a:pPr algn="l"/>
            <a:r>
              <a:rPr lang="en-US" altLang="zh-CN" sz="2000" dirty="0" smtClean="0"/>
              <a:t>  integer A(n),B(n),</a:t>
            </a:r>
            <a:r>
              <a:rPr lang="en-US" altLang="zh-CN" sz="2000" dirty="0" err="1" smtClean="0"/>
              <a:t>n,i,j</a:t>
            </a:r>
            <a:endParaRPr lang="en-US" altLang="zh-CN" sz="2000" dirty="0" smtClean="0"/>
          </a:p>
          <a:p>
            <a:pPr algn="l"/>
            <a:r>
              <a:rPr lang="en-US" altLang="zh-CN" sz="2000" dirty="0" smtClean="0"/>
              <a:t>  B=0  //</a:t>
            </a:r>
            <a:r>
              <a:rPr lang="zh-CN" altLang="en-US" sz="2000" dirty="0" smtClean="0"/>
              <a:t>对</a:t>
            </a:r>
            <a:r>
              <a:rPr lang="en-US" altLang="zh-CN" sz="2000" dirty="0" smtClean="0"/>
              <a:t>B</a:t>
            </a:r>
            <a:r>
              <a:rPr lang="zh-CN" altLang="en-US" sz="2000" dirty="0" smtClean="0"/>
              <a:t>初始化</a:t>
            </a:r>
            <a:endParaRPr lang="en-US" altLang="zh-CN" sz="2000" dirty="0" smtClean="0"/>
          </a:p>
          <a:p>
            <a:pPr algn="l"/>
            <a:r>
              <a:rPr lang="en-US" altLang="zh-CN" sz="2000" dirty="0" smtClean="0"/>
              <a:t>  for </a:t>
            </a:r>
            <a:r>
              <a:rPr lang="en-US" altLang="zh-CN" sz="2000" dirty="0" err="1" smtClean="0"/>
              <a:t>i</a:t>
            </a:r>
            <a:r>
              <a:rPr lang="en-US" altLang="zh-CN" sz="2000" dirty="0" smtClean="0"/>
              <a:t>=1 to n do </a:t>
            </a:r>
            <a:endParaRPr lang="en-US" altLang="zh-CN" sz="2000" dirty="0" smtClean="0"/>
          </a:p>
          <a:p>
            <a:pPr algn="l"/>
            <a:r>
              <a:rPr lang="en-US" altLang="zh-CN" sz="2000" dirty="0" smtClean="0"/>
              <a:t>    j:=choice</a:t>
            </a:r>
            <a:r>
              <a:rPr lang="zh-CN" altLang="en-US" sz="2000" dirty="0" smtClean="0"/>
              <a:t>（</a:t>
            </a:r>
            <a:r>
              <a:rPr lang="en-US" altLang="zh-CN" sz="2000" dirty="0" smtClean="0"/>
              <a:t>1..n);</a:t>
            </a:r>
            <a:endParaRPr lang="en-US" altLang="zh-CN" sz="2000" dirty="0" smtClean="0"/>
          </a:p>
          <a:p>
            <a:pPr algn="l"/>
            <a:r>
              <a:rPr lang="en-US" altLang="zh-CN" sz="2000" dirty="0" smtClean="0"/>
              <a:t>    if B[j] ≠0 then </a:t>
            </a:r>
            <a:r>
              <a:rPr lang="en-US" altLang="zh-CN" sz="2000" dirty="0" err="1" smtClean="0"/>
              <a:t>failure;end</a:t>
            </a:r>
            <a:r>
              <a:rPr lang="en-US" altLang="zh-CN" sz="2000" dirty="0" smtClean="0"/>
              <a:t> if</a:t>
            </a:r>
            <a:endParaRPr lang="en-US" altLang="zh-CN" sz="2000" dirty="0" smtClean="0"/>
          </a:p>
          <a:p>
            <a:pPr algn="l"/>
            <a:r>
              <a:rPr lang="en-US" altLang="zh-CN" sz="2000" dirty="0" smtClean="0"/>
              <a:t>    B[j]:=A[</a:t>
            </a:r>
            <a:r>
              <a:rPr lang="en-US" altLang="zh-CN" sz="2000" dirty="0" err="1" smtClean="0"/>
              <a:t>i</a:t>
            </a:r>
            <a:r>
              <a:rPr lang="en-US" altLang="zh-CN" sz="2000" dirty="0" smtClean="0"/>
              <a:t>];</a:t>
            </a:r>
            <a:endParaRPr lang="en-US" altLang="zh-CN" sz="2000" dirty="0" smtClean="0"/>
          </a:p>
          <a:p>
            <a:pPr algn="l"/>
            <a:r>
              <a:rPr lang="en-US" altLang="zh-CN" sz="2000" dirty="0" smtClean="0"/>
              <a:t>   end {for}</a:t>
            </a:r>
            <a:endParaRPr lang="en-US" altLang="zh-CN" sz="2000" dirty="0" smtClean="0"/>
          </a:p>
          <a:p>
            <a:pPr algn="l"/>
            <a:r>
              <a:rPr lang="en-US" altLang="zh-CN" sz="2000" dirty="0" smtClean="0"/>
              <a:t>  for </a:t>
            </a:r>
            <a:r>
              <a:rPr lang="en-US" altLang="zh-CN" sz="2000" dirty="0" err="1" smtClean="0"/>
              <a:t>i</a:t>
            </a:r>
            <a:r>
              <a:rPr lang="en-US" altLang="zh-CN" sz="2000" dirty="0" smtClean="0"/>
              <a:t>=1 to n-1 do </a:t>
            </a:r>
            <a:endParaRPr lang="en-US" altLang="zh-CN" sz="2000" dirty="0" smtClean="0"/>
          </a:p>
          <a:p>
            <a:pPr algn="l"/>
            <a:r>
              <a:rPr lang="en-US" altLang="zh-CN" sz="2000" dirty="0" smtClean="0"/>
              <a:t>    if B[</a:t>
            </a:r>
            <a:r>
              <a:rPr lang="en-US" altLang="zh-CN" sz="2000" dirty="0" err="1" smtClean="0"/>
              <a:t>i</a:t>
            </a:r>
            <a:r>
              <a:rPr lang="en-US" altLang="zh-CN" sz="2000" dirty="0" smtClean="0"/>
              <a:t>]&gt;B[i+1] then </a:t>
            </a:r>
            <a:r>
              <a:rPr lang="en-US" altLang="zh-CN" sz="2000" dirty="0" err="1" smtClean="0"/>
              <a:t>failure;end</a:t>
            </a:r>
            <a:r>
              <a:rPr lang="en-US" altLang="zh-CN" sz="2000" dirty="0" smtClean="0"/>
              <a:t> if</a:t>
            </a:r>
            <a:endParaRPr lang="en-US" altLang="zh-CN" sz="2000" dirty="0" smtClean="0"/>
          </a:p>
          <a:p>
            <a:pPr algn="l"/>
            <a:r>
              <a:rPr lang="en-US" altLang="zh-CN" sz="2000" dirty="0" smtClean="0"/>
              <a:t>   end {for}</a:t>
            </a:r>
            <a:endParaRPr lang="en-US" altLang="zh-CN" sz="2000" dirty="0" smtClean="0"/>
          </a:p>
          <a:p>
            <a:pPr algn="l"/>
            <a:r>
              <a:rPr lang="en-US" altLang="zh-CN" sz="2000" dirty="0" smtClean="0"/>
              <a:t>  print(B);</a:t>
            </a:r>
            <a:endParaRPr lang="en-US" altLang="zh-CN" sz="2000" dirty="0" smtClean="0"/>
          </a:p>
          <a:p>
            <a:pPr algn="l"/>
            <a:r>
              <a:rPr lang="en-US" altLang="zh-CN" sz="2000" dirty="0" smtClean="0"/>
              <a:t>   success;</a:t>
            </a:r>
            <a:endParaRPr lang="en-US" altLang="zh-CN" sz="2000" dirty="0" smtClean="0"/>
          </a:p>
          <a:p>
            <a:pPr algn="l"/>
            <a:r>
              <a:rPr lang="en-US" altLang="zh-CN" sz="2000" dirty="0" smtClean="0"/>
              <a:t>end {</a:t>
            </a:r>
            <a:r>
              <a:rPr lang="en-US" altLang="zh-CN" sz="2000" dirty="0" err="1" smtClean="0"/>
              <a:t>NSort</a:t>
            </a:r>
            <a:r>
              <a:rPr lang="en-US" altLang="zh-CN" sz="2000" dirty="0" smtClean="0"/>
              <a:t>}</a:t>
            </a:r>
            <a:endParaRPr lang="zh-CN" altLang="en-US" sz="2000" dirty="0"/>
          </a:p>
        </p:txBody>
      </p:sp>
      <p:sp>
        <p:nvSpPr>
          <p:cNvPr id="5" name="TextBox 4"/>
          <p:cNvSpPr txBox="1"/>
          <p:nvPr/>
        </p:nvSpPr>
        <p:spPr>
          <a:xfrm>
            <a:off x="5000628" y="1633730"/>
            <a:ext cx="3708066" cy="3724096"/>
          </a:xfrm>
          <a:prstGeom prst="rect">
            <a:avLst/>
          </a:prstGeom>
          <a:noFill/>
        </p:spPr>
        <p:txBody>
          <a:bodyPr wrap="none" rtlCol="0">
            <a:spAutoFit/>
          </a:bodyPr>
          <a:lstStyle/>
          <a:p>
            <a:pPr algn="l">
              <a:buFont typeface="Arial" panose="020B0604020202020204" pitchFamily="34" charset="0"/>
              <a:buChar char="•"/>
            </a:pPr>
            <a:r>
              <a:rPr lang="en-US" altLang="zh-CN" sz="2000" dirty="0" smtClean="0"/>
              <a:t>0/1</a:t>
            </a:r>
            <a:r>
              <a:rPr lang="zh-CN" altLang="en-US" sz="2000" dirty="0" smtClean="0"/>
              <a:t>背包判定问题的不确定算法</a:t>
            </a:r>
            <a:endParaRPr lang="en-US" altLang="zh-CN" sz="2000" dirty="0" smtClean="0"/>
          </a:p>
          <a:p>
            <a:pPr algn="l"/>
            <a:r>
              <a:rPr lang="en-US" altLang="zh-CN" sz="2000" dirty="0" smtClean="0"/>
              <a:t>Proc </a:t>
            </a:r>
            <a:r>
              <a:rPr lang="en-US" altLang="zh-CN" sz="2000" dirty="0" err="1" smtClean="0"/>
              <a:t>Npack</a:t>
            </a:r>
            <a:r>
              <a:rPr lang="en-US" altLang="zh-CN" sz="2000" dirty="0" smtClean="0"/>
              <a:t>(</a:t>
            </a:r>
            <a:r>
              <a:rPr lang="en-US" altLang="zh-CN" sz="2000" dirty="0" err="1" smtClean="0"/>
              <a:t>P,W,n,M,R,X</a:t>
            </a:r>
            <a:r>
              <a:rPr lang="en-US" altLang="zh-CN" sz="2000" dirty="0" smtClean="0"/>
              <a:t>)</a:t>
            </a:r>
            <a:endParaRPr lang="en-US" altLang="zh-CN" sz="2000" dirty="0" smtClean="0"/>
          </a:p>
          <a:p>
            <a:pPr algn="l"/>
            <a:r>
              <a:rPr lang="en-US" altLang="zh-CN" sz="2000" dirty="0" smtClean="0"/>
              <a:t> Integer P(n),W(n),R,X(n),M,I;</a:t>
            </a:r>
            <a:endParaRPr lang="en-US" altLang="zh-CN" sz="2000" dirty="0" smtClean="0"/>
          </a:p>
          <a:p>
            <a:pPr algn="l"/>
            <a:r>
              <a:rPr lang="en-US" altLang="zh-CN" sz="2000" dirty="0" smtClean="0"/>
              <a:t> X=0  //</a:t>
            </a:r>
            <a:r>
              <a:rPr lang="zh-CN" altLang="en-US" sz="2000" dirty="0" smtClean="0"/>
              <a:t>对</a:t>
            </a:r>
            <a:r>
              <a:rPr lang="en-US" altLang="zh-CN" sz="2000" dirty="0" smtClean="0"/>
              <a:t>x</a:t>
            </a:r>
            <a:r>
              <a:rPr lang="zh-CN" altLang="en-US" sz="2000" dirty="0" smtClean="0"/>
              <a:t>进行初始化</a:t>
            </a:r>
            <a:endParaRPr lang="en-US" altLang="zh-CN" sz="2000" dirty="0" smtClean="0"/>
          </a:p>
          <a:p>
            <a:pPr algn="l"/>
            <a:r>
              <a:rPr lang="en-US" altLang="zh-CN" sz="2000" dirty="0" smtClean="0"/>
              <a:t> for </a:t>
            </a:r>
            <a:r>
              <a:rPr lang="en-US" altLang="zh-CN" sz="2000" dirty="0" err="1" smtClean="0"/>
              <a:t>i</a:t>
            </a:r>
            <a:r>
              <a:rPr lang="en-US" altLang="zh-CN" sz="2000" dirty="0" smtClean="0"/>
              <a:t>=1 to n do</a:t>
            </a:r>
            <a:endParaRPr lang="en-US" altLang="zh-CN" sz="2000" dirty="0" smtClean="0"/>
          </a:p>
          <a:p>
            <a:pPr algn="l"/>
            <a:r>
              <a:rPr lang="en-US" altLang="zh-CN" sz="2000" dirty="0" smtClean="0"/>
              <a:t>  X[</a:t>
            </a:r>
            <a:r>
              <a:rPr lang="en-US" altLang="zh-CN" sz="2000" dirty="0" err="1" smtClean="0"/>
              <a:t>i</a:t>
            </a:r>
            <a:r>
              <a:rPr lang="en-US" altLang="zh-CN" sz="2000" dirty="0" smtClean="0"/>
              <a:t>]:=choice(0,1);</a:t>
            </a:r>
            <a:endParaRPr lang="en-US" altLang="zh-CN" sz="2000" dirty="0" smtClean="0"/>
          </a:p>
          <a:p>
            <a:pPr algn="l"/>
            <a:r>
              <a:rPr lang="en-US" altLang="zh-CN" sz="2000" dirty="0" smtClean="0"/>
              <a:t> end {for}</a:t>
            </a:r>
            <a:endParaRPr lang="en-US" altLang="zh-CN" sz="2000" dirty="0" smtClean="0"/>
          </a:p>
          <a:p>
            <a:pPr algn="l"/>
            <a:endParaRPr lang="en-US" altLang="zh-CN" sz="800" dirty="0" smtClean="0"/>
          </a:p>
          <a:p>
            <a:pPr algn="l"/>
            <a:r>
              <a:rPr lang="en-US" altLang="zh-CN" sz="2000" dirty="0" smtClean="0"/>
              <a:t> If                       or</a:t>
            </a:r>
            <a:endParaRPr lang="en-US" altLang="zh-CN" sz="2000" dirty="0" smtClean="0"/>
          </a:p>
          <a:p>
            <a:pPr algn="l"/>
            <a:endParaRPr lang="en-US" altLang="zh-CN" sz="800" dirty="0" smtClean="0"/>
          </a:p>
          <a:p>
            <a:pPr algn="l"/>
            <a:r>
              <a:rPr lang="en-US" altLang="zh-CN" sz="2000" dirty="0" smtClean="0"/>
              <a:t> then failure;</a:t>
            </a:r>
            <a:endParaRPr lang="en-US" altLang="zh-CN" sz="2000" dirty="0" smtClean="0"/>
          </a:p>
          <a:p>
            <a:pPr algn="l"/>
            <a:r>
              <a:rPr lang="en-US" altLang="zh-CN" sz="2000" dirty="0" smtClean="0"/>
              <a:t> else success;</a:t>
            </a:r>
            <a:endParaRPr lang="en-US" altLang="zh-CN" sz="2000" dirty="0" smtClean="0"/>
          </a:p>
          <a:p>
            <a:pPr algn="l"/>
            <a:r>
              <a:rPr lang="en-US" altLang="zh-CN" sz="2000" dirty="0" smtClean="0"/>
              <a:t>end</a:t>
            </a:r>
            <a:endParaRPr lang="zh-CN" altLang="en-US" sz="2000" dirty="0"/>
          </a:p>
        </p:txBody>
      </p:sp>
      <p:graphicFrame>
        <p:nvGraphicFramePr>
          <p:cNvPr id="6" name="对象 5"/>
          <p:cNvGraphicFramePr>
            <a:graphicFrameLocks noChangeAspect="1"/>
          </p:cNvGraphicFramePr>
          <p:nvPr/>
        </p:nvGraphicFramePr>
        <p:xfrm>
          <a:off x="5338778" y="3714752"/>
          <a:ext cx="1519238" cy="642938"/>
        </p:xfrm>
        <a:graphic>
          <a:graphicData uri="http://schemas.openxmlformats.org/presentationml/2006/ole">
            <mc:AlternateContent xmlns:mc="http://schemas.openxmlformats.org/markup-compatibility/2006">
              <mc:Choice xmlns:v="urn:schemas-microsoft-com:vml" Requires="v">
                <p:oleObj spid="_x0000_s3073" name="公式" r:id="rId1" imgW="25603200" imgH="10363200" progId="Equation.3">
                  <p:embed/>
                </p:oleObj>
              </mc:Choice>
              <mc:Fallback>
                <p:oleObj name="公式" r:id="rId1" imgW="25603200" imgH="10363200" progId="Equation.3">
                  <p:embed/>
                  <p:pic>
                    <p:nvPicPr>
                      <p:cNvPr id="0" name="图片 3072"/>
                      <p:cNvPicPr>
                        <a:picLocks noChangeAspect="1"/>
                      </p:cNvPicPr>
                      <p:nvPr/>
                    </p:nvPicPr>
                    <p:blipFill>
                      <a:blip r:embed="rId2"/>
                      <a:stretch>
                        <a:fillRect/>
                      </a:stretch>
                    </p:blipFill>
                    <p:spPr>
                      <a:xfrm>
                        <a:off x="5338778" y="3714752"/>
                        <a:ext cx="1519238" cy="642938"/>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74" name="公式" r:id="rId3" imgW="2743200" imgH="5181600" progId="Equation.3">
                  <p:embed/>
                </p:oleObj>
              </mc:Choice>
              <mc:Fallback>
                <p:oleObj name="公式" r:id="rId3" imgW="2743200" imgH="5181600" progId="Equation.3">
                  <p:embed/>
                  <p:pic>
                    <p:nvPicPr>
                      <p:cNvPr id="0" name="图片 3073"/>
                      <p:cNvPicPr>
                        <a:picLocks noChangeAspect="1"/>
                      </p:cNvPicPr>
                      <p:nvPr/>
                    </p:nvPicPr>
                    <p:blipFill>
                      <a:blip r:embed="rId4"/>
                      <a:stretch>
                        <a:fillRect/>
                      </a:stretch>
                    </p:blipFill>
                    <p:spPr>
                      <a:xfrm>
                        <a:off x="4514850" y="3321050"/>
                        <a:ext cx="114300" cy="215900"/>
                      </a:xfrm>
                      <a:prstGeom prst="rect">
                        <a:avLst/>
                      </a:prstGeom>
                      <a:noFill/>
                      <a:ln w="9525">
                        <a:noFill/>
                      </a:ln>
                    </p:spPr>
                  </p:pic>
                </p:oleObj>
              </mc:Fallback>
            </mc:AlternateContent>
          </a:graphicData>
        </a:graphic>
      </p:graphicFrame>
      <p:graphicFrame>
        <p:nvGraphicFramePr>
          <p:cNvPr id="20484" name="Object 4"/>
          <p:cNvGraphicFramePr>
            <a:graphicFrameLocks noChangeAspect="1"/>
          </p:cNvGraphicFramePr>
          <p:nvPr/>
        </p:nvGraphicFramePr>
        <p:xfrm>
          <a:off x="7215206" y="3714752"/>
          <a:ext cx="1430337" cy="642937"/>
        </p:xfrm>
        <a:graphic>
          <a:graphicData uri="http://schemas.openxmlformats.org/presentationml/2006/ole">
            <mc:AlternateContent xmlns:mc="http://schemas.openxmlformats.org/markup-compatibility/2006">
              <mc:Choice xmlns:v="urn:schemas-microsoft-com:vml" Requires="v">
                <p:oleObj spid="_x0000_s3075" name="公式" r:id="rId5" imgW="24079200" imgH="10363200" progId="Equation.3">
                  <p:embed/>
                </p:oleObj>
              </mc:Choice>
              <mc:Fallback>
                <p:oleObj name="公式" r:id="rId5" imgW="24079200" imgH="10363200" progId="Equation.3">
                  <p:embed/>
                  <p:pic>
                    <p:nvPicPr>
                      <p:cNvPr id="0" name="图片 3074"/>
                      <p:cNvPicPr>
                        <a:picLocks noChangeAspect="1"/>
                      </p:cNvPicPr>
                      <p:nvPr/>
                    </p:nvPicPr>
                    <p:blipFill>
                      <a:blip r:embed="rId6"/>
                      <a:stretch>
                        <a:fillRect/>
                      </a:stretch>
                    </p:blipFill>
                    <p:spPr>
                      <a:xfrm>
                        <a:off x="7215206" y="3714752"/>
                        <a:ext cx="1430337" cy="642937"/>
                      </a:xfrm>
                      <a:prstGeom prst="rect">
                        <a:avLst/>
                      </a:prstGeom>
                      <a:noFill/>
                      <a:ln w="9525">
                        <a:noFill/>
                      </a:ln>
                    </p:spPr>
                  </p:pic>
                </p:oleObj>
              </mc:Fallback>
            </mc:AlternateContent>
          </a:graphicData>
        </a:graphic>
      </p:graphicFrame>
      <p:cxnSp>
        <p:nvCxnSpPr>
          <p:cNvPr id="10" name="直接连接符 9"/>
          <p:cNvCxnSpPr/>
          <p:nvPr/>
        </p:nvCxnSpPr>
        <p:spPr bwMode="auto">
          <a:xfrm rot="5400000">
            <a:off x="2535223" y="3750471"/>
            <a:ext cx="478634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a:xfrm>
            <a:off x="214282" y="1214422"/>
            <a:ext cx="8472518" cy="4916503"/>
          </a:xfrm>
        </p:spPr>
        <p:txBody>
          <a:bodyPr/>
          <a:lstStyle/>
          <a:p>
            <a:pPr lvl="1"/>
            <a:r>
              <a:rPr lang="en-US" altLang="zh-CN" dirty="0" smtClean="0"/>
              <a:t>NP</a:t>
            </a:r>
            <a:r>
              <a:rPr lang="zh-CN" altLang="en-US" dirty="0" smtClean="0"/>
              <a:t>类问题</a:t>
            </a:r>
            <a:endParaRPr lang="en-US" altLang="zh-CN" dirty="0" smtClean="0"/>
          </a:p>
          <a:p>
            <a:pPr lvl="2"/>
            <a:r>
              <a:rPr lang="zh-CN" altLang="en-US" sz="2000" dirty="0" smtClean="0">
                <a:latin typeface="Times New Roman" panose="02020603050405020304" pitchFamily="18" charset="0"/>
              </a:rPr>
              <a:t>对于一个给定的输入字符串</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NDTM</a:t>
            </a:r>
            <a:r>
              <a:rPr lang="zh-CN" altLang="en-US" sz="2000" dirty="0" smtClean="0">
                <a:latin typeface="Times New Roman" panose="02020603050405020304" pitchFamily="18" charset="0"/>
              </a:rPr>
              <a:t>程序</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将会做无限多个可</a:t>
            </a:r>
            <a:endParaRPr lang="zh-CN" altLang="en-US"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能的计算。如果这些计算中至少有一个为可接受的计算，则称</a:t>
            </a:r>
            <a:endParaRPr lang="zh-CN" altLang="en-US" sz="2000" dirty="0" smtClean="0">
              <a:latin typeface="Times New Roman" panose="02020603050405020304" pitchFamily="18" charset="0"/>
            </a:endParaRPr>
          </a:p>
          <a:p>
            <a:pPr lvl="2">
              <a:buNone/>
            </a:pPr>
            <a:r>
              <a:rPr lang="en-US" altLang="zh-CN" sz="2000" dirty="0" smtClean="0">
                <a:latin typeface="Times New Roman" panose="02020603050405020304" pitchFamily="18" charset="0"/>
              </a:rPr>
              <a:t>NDTM</a:t>
            </a:r>
            <a:r>
              <a:rPr lang="zh-CN" altLang="en-US" sz="2000" dirty="0" smtClean="0">
                <a:latin typeface="Times New Roman" panose="02020603050405020304" pitchFamily="18" charset="0"/>
              </a:rPr>
              <a:t>程序</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接受字符串 </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a:t>
            </a:r>
            <a:r>
              <a:rPr lang="en-US" altLang="zh-CN" sz="2000" dirty="0" smtClean="0"/>
              <a:t> </a:t>
            </a:r>
            <a:r>
              <a:rPr lang="en-US" altLang="zh-CN" sz="2000" dirty="0" smtClean="0">
                <a:latin typeface="+mn-ea"/>
              </a:rPr>
              <a:t>L</a:t>
            </a:r>
            <a:r>
              <a:rPr lang="en-US" altLang="zh-CN" sz="2000" baseline="-25000" dirty="0" smtClean="0">
                <a:latin typeface="+mn-ea"/>
              </a:rPr>
              <a:t>M</a:t>
            </a:r>
            <a:r>
              <a:rPr lang="en-US" altLang="zh-CN" sz="2000" dirty="0" smtClean="0">
                <a:latin typeface="+mn-ea"/>
              </a:rPr>
              <a:t>={x|</a:t>
            </a:r>
            <a:r>
              <a:rPr lang="zh-CN" altLang="en-US" sz="2000" dirty="0" smtClean="0">
                <a:latin typeface="+mn-ea"/>
              </a:rPr>
              <a:t>程序</a:t>
            </a:r>
            <a:r>
              <a:rPr lang="en-US" altLang="zh-CN" sz="2000" dirty="0" smtClean="0">
                <a:latin typeface="+mn-ea"/>
              </a:rPr>
              <a:t>M</a:t>
            </a:r>
            <a:r>
              <a:rPr lang="zh-CN" altLang="en-US" sz="2000" dirty="0" smtClean="0">
                <a:latin typeface="+mn-ea"/>
              </a:rPr>
              <a:t>接受</a:t>
            </a:r>
            <a:r>
              <a:rPr lang="en-US" altLang="zh-CN" sz="2000" dirty="0" smtClean="0">
                <a:latin typeface="+mn-ea"/>
              </a:rPr>
              <a:t>x}</a:t>
            </a:r>
            <a:r>
              <a:rPr lang="zh-CN" altLang="en-US" sz="2000" dirty="0" smtClean="0">
                <a:latin typeface="+mn-ea"/>
              </a:rPr>
              <a:t>－</a:t>
            </a:r>
            <a:r>
              <a:rPr lang="en-US" altLang="zh-CN" sz="2000" dirty="0" smtClean="0">
                <a:latin typeface="+mn-ea"/>
              </a:rPr>
              <a:t>M</a:t>
            </a:r>
            <a:r>
              <a:rPr lang="zh-CN" altLang="en-US" sz="2000" dirty="0" smtClean="0">
                <a:latin typeface="+mn-ea"/>
              </a:rPr>
              <a:t>所识别的语言。</a:t>
            </a:r>
            <a:endParaRPr lang="en-US" altLang="zh-CN" sz="2000" dirty="0" smtClean="0">
              <a:latin typeface="+mn-ea"/>
            </a:endParaRPr>
          </a:p>
          <a:p>
            <a:pPr lvl="2">
              <a:lnSpc>
                <a:spcPct val="85000"/>
              </a:lnSpc>
            </a:pPr>
            <a:r>
              <a:rPr lang="zh-CN" altLang="en-US" sz="2000" dirty="0" smtClean="0">
                <a:latin typeface="Times New Roman" panose="02020603050405020304" pitchFamily="18" charset="0"/>
              </a:rPr>
              <a:t>程序</a:t>
            </a:r>
            <a:r>
              <a:rPr lang="en-US" altLang="zh-CN" sz="2000" dirty="0" smtClean="0">
                <a:latin typeface="Times New Roman" panose="02020603050405020304" pitchFamily="18" charset="0"/>
              </a:rPr>
              <a:t>NDTM</a:t>
            </a:r>
            <a:r>
              <a:rPr lang="zh-CN" altLang="en-US" sz="2000" dirty="0" smtClean="0">
                <a:latin typeface="Times New Roman" panose="02020603050405020304" pitchFamily="18" charset="0"/>
              </a:rPr>
              <a:t>接受</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的时间：在</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对于</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的所有可接受计算中，程</a:t>
            </a:r>
            <a:endParaRPr lang="zh-CN" altLang="en-US" sz="2000" dirty="0" smtClean="0">
              <a:latin typeface="Times New Roman" panose="02020603050405020304" pitchFamily="18" charset="0"/>
            </a:endParaRPr>
          </a:p>
          <a:p>
            <a:pPr lvl="2">
              <a:lnSpc>
                <a:spcPct val="85000"/>
              </a:lnSpc>
              <a:buNone/>
            </a:pPr>
            <a:r>
              <a:rPr lang="zh-CN" altLang="en-US" sz="2000" dirty="0" smtClean="0">
                <a:latin typeface="Times New Roman" panose="02020603050405020304" pitchFamily="18" charset="0"/>
              </a:rPr>
              <a:t>序从一开始直到停机状态为止在猜想和检验阶段所进行的步数的</a:t>
            </a:r>
            <a:endParaRPr lang="zh-CN" altLang="en-US" sz="2000" dirty="0" smtClean="0">
              <a:latin typeface="Times New Roman" panose="02020603050405020304" pitchFamily="18" charset="0"/>
            </a:endParaRPr>
          </a:p>
          <a:p>
            <a:pPr lvl="2">
              <a:lnSpc>
                <a:spcPct val="85000"/>
              </a:lnSpc>
              <a:buNone/>
            </a:pPr>
            <a:r>
              <a:rPr lang="zh-CN" altLang="en-US" sz="2000" b="1" dirty="0" smtClean="0">
                <a:latin typeface="Times New Roman" panose="02020603050405020304" pitchFamily="18" charset="0"/>
              </a:rPr>
              <a:t>最小值 。</a:t>
            </a:r>
            <a:endParaRPr lang="zh-CN" altLang="en-US" sz="2000" b="1" dirty="0" smtClean="0">
              <a:latin typeface="Times New Roman" panose="02020603050405020304" pitchFamily="18" charset="0"/>
            </a:endParaRPr>
          </a:p>
          <a:p>
            <a:pPr lvl="2">
              <a:lnSpc>
                <a:spcPct val="85000"/>
              </a:lnSpc>
            </a:pPr>
            <a:r>
              <a:rPr lang="en-US" altLang="zh-CN" sz="2000" dirty="0" smtClean="0">
                <a:latin typeface="Times New Roman" panose="02020603050405020304" pitchFamily="18" charset="0"/>
              </a:rPr>
              <a:t>NDTM</a:t>
            </a:r>
            <a:r>
              <a:rPr lang="zh-CN" altLang="en-US" sz="2000" dirty="0" smtClean="0">
                <a:latin typeface="Times New Roman" panose="02020603050405020304" pitchFamily="18" charset="0"/>
              </a:rPr>
              <a:t>程序</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时间复杂性函数定义：</a:t>
            </a:r>
            <a:r>
              <a:rPr lang="en-US" altLang="zh-CN" sz="2000" dirty="0" smtClean="0">
                <a:latin typeface="Times New Roman" panose="02020603050405020304" pitchFamily="18" charset="0"/>
              </a:rPr>
              <a:t>T</a:t>
            </a:r>
            <a:r>
              <a:rPr lang="en-US" altLang="zh-CN" sz="2000" baseline="-25000" dirty="0" smtClean="0">
                <a:latin typeface="Times New Roman" panose="02020603050405020304" pitchFamily="18" charset="0"/>
              </a:rPr>
              <a:t>M</a:t>
            </a:r>
            <a:r>
              <a:rPr lang="en-US" altLang="zh-CN" sz="2000" dirty="0" smtClean="0">
                <a:latin typeface="Times New Roman" panose="02020603050405020304" pitchFamily="18" charset="0"/>
              </a:rPr>
              <a:t>:  Z</a:t>
            </a:r>
            <a:r>
              <a:rPr lang="en-US" altLang="zh-CN" sz="2000" baseline="30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Z</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lnSpc>
                <a:spcPct val="85000"/>
              </a:lnSpc>
              <a:buNone/>
            </a:pPr>
            <a:r>
              <a:rPr lang="en-US" altLang="zh-CN" sz="2000" dirty="0" smtClean="0">
                <a:latin typeface="Times New Roman" panose="02020603050405020304" pitchFamily="18" charset="0"/>
              </a:rPr>
              <a:t> T</a:t>
            </a:r>
            <a:r>
              <a:rPr lang="en-US" altLang="zh-CN" sz="2000" baseline="-25000" dirty="0" smtClean="0">
                <a:latin typeface="Times New Roman" panose="02020603050405020304" pitchFamily="18" charset="0"/>
              </a:rPr>
              <a:t>M</a:t>
            </a:r>
            <a:r>
              <a:rPr lang="en-US" altLang="zh-CN" sz="2000" dirty="0" smtClean="0">
                <a:latin typeface="Times New Roman" panose="02020603050405020304" pitchFamily="18" charset="0"/>
              </a:rPr>
              <a:t>(n)= max{m | </a:t>
            </a:r>
            <a:r>
              <a:rPr lang="zh-CN" altLang="en-US" sz="2000" dirty="0" smtClean="0">
                <a:latin typeface="Times New Roman" panose="02020603050405020304" pitchFamily="18" charset="0"/>
              </a:rPr>
              <a:t>任给</a:t>
            </a:r>
            <a:r>
              <a:rPr lang="en-US" altLang="zh-CN" sz="2000" dirty="0" err="1" smtClean="0">
                <a:latin typeface="Times New Roman" panose="02020603050405020304" pitchFamily="18" charset="0"/>
              </a:rPr>
              <a:t>x</a:t>
            </a:r>
            <a:r>
              <a:rPr lang="en-US" altLang="zh-CN" sz="2000" dirty="0" err="1" smtClean="0">
                <a:latin typeface="Times New Roman" panose="02020603050405020304" pitchFamily="18" charset="0"/>
                <a:sym typeface="Symbol" panose="05050102010706020507" pitchFamily="18" charset="2"/>
              </a:rPr>
              <a:t>L</a:t>
            </a:r>
            <a:r>
              <a:rPr lang="en-US" altLang="zh-CN" sz="2000" baseline="-25000" dirty="0" err="1" smtClean="0">
                <a:latin typeface="Times New Roman" panose="02020603050405020304" pitchFamily="18" charset="0"/>
                <a:sym typeface="Symbol" panose="05050102010706020507" pitchFamily="18" charset="2"/>
              </a:rPr>
              <a:t>M</a:t>
            </a:r>
            <a:r>
              <a:rPr lang="zh-CN" altLang="en-US" sz="2000" baseline="-25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|x|=n,</a:t>
            </a:r>
            <a:r>
              <a:rPr lang="zh-CN" altLang="en-US" sz="2000" dirty="0" smtClean="0">
                <a:latin typeface="Times New Roman" panose="02020603050405020304" pitchFamily="18" charset="0"/>
                <a:sym typeface="Symbol" panose="05050102010706020507" pitchFamily="18" charset="2"/>
              </a:rPr>
              <a:t>使得</a:t>
            </a:r>
            <a:r>
              <a:rPr lang="en-US" altLang="zh-CN" sz="2000" dirty="0" smtClean="0">
                <a:latin typeface="Times New Roman" panose="02020603050405020304" pitchFamily="18" charset="0"/>
                <a:sym typeface="Symbol" panose="05050102010706020507" pitchFamily="18" charset="2"/>
              </a:rPr>
              <a:t>M</a:t>
            </a:r>
            <a:r>
              <a:rPr lang="zh-CN" altLang="en-US" sz="2000" dirty="0" smtClean="0">
                <a:latin typeface="Times New Roman" panose="02020603050405020304" pitchFamily="18" charset="0"/>
                <a:sym typeface="Symbol" panose="05050102010706020507" pitchFamily="18" charset="2"/>
              </a:rPr>
              <a:t>接受</a:t>
            </a:r>
            <a:r>
              <a:rPr lang="en-US" altLang="zh-CN" sz="2000" dirty="0" smtClean="0">
                <a:latin typeface="Times New Roman" panose="02020603050405020304" pitchFamily="18" charset="0"/>
                <a:sym typeface="Symbol" panose="05050102010706020507" pitchFamily="18" charset="2"/>
              </a:rPr>
              <a:t>x</a:t>
            </a:r>
            <a:r>
              <a:rPr lang="zh-CN" altLang="en-US" sz="2000" dirty="0" smtClean="0">
                <a:latin typeface="Times New Roman" panose="02020603050405020304" pitchFamily="18" charset="0"/>
                <a:sym typeface="Symbol" panose="05050102010706020507" pitchFamily="18" charset="2"/>
              </a:rPr>
              <a:t>所需的计算时间为 </a:t>
            </a:r>
            <a:r>
              <a:rPr lang="en-US" altLang="zh-CN" sz="2000" dirty="0" smtClean="0">
                <a:latin typeface="Times New Roman" panose="02020603050405020304" pitchFamily="18" charset="0"/>
                <a:sym typeface="Symbol" panose="05050102010706020507" pitchFamily="18" charset="2"/>
              </a:rPr>
              <a:t>m</a:t>
            </a:r>
            <a:r>
              <a:rPr lang="en-US" altLang="zh-CN"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2">
              <a:lnSpc>
                <a:spcPct val="85000"/>
              </a:lnSpc>
            </a:pPr>
            <a:r>
              <a:rPr lang="zh-CN" altLang="en-US" sz="2000" dirty="0" smtClean="0">
                <a:latin typeface="Times New Roman" panose="02020603050405020304" pitchFamily="18" charset="0"/>
              </a:rPr>
              <a:t>多项式时间</a:t>
            </a:r>
            <a:r>
              <a:rPr lang="en-US" altLang="zh-CN" sz="2000" dirty="0" smtClean="0">
                <a:latin typeface="Times New Roman" panose="02020603050405020304" pitchFamily="18" charset="0"/>
              </a:rPr>
              <a:t>NDTM</a:t>
            </a:r>
            <a:r>
              <a:rPr lang="zh-CN" altLang="en-US" sz="2000" dirty="0" smtClean="0">
                <a:latin typeface="Times New Roman" panose="02020603050405020304" pitchFamily="18" charset="0"/>
              </a:rPr>
              <a:t>程序</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：存在多项式</a:t>
            </a:r>
            <a:r>
              <a:rPr lang="en-US" altLang="zh-CN" sz="2000" dirty="0" smtClean="0">
                <a:latin typeface="Times New Roman" panose="02020603050405020304" pitchFamily="18" charset="0"/>
              </a:rPr>
              <a:t>p(x)</a:t>
            </a:r>
            <a:r>
              <a:rPr lang="zh-CN" altLang="en-US" sz="2000" dirty="0" smtClean="0">
                <a:latin typeface="Times New Roman" panose="02020603050405020304" pitchFamily="18" charset="0"/>
              </a:rPr>
              <a:t>，使得</a:t>
            </a:r>
            <a:r>
              <a:rPr lang="en-US" altLang="zh-CN" sz="2000" dirty="0" smtClean="0">
                <a:latin typeface="Times New Roman" panose="02020603050405020304" pitchFamily="18" charset="0"/>
              </a:rPr>
              <a:t>T</a:t>
            </a:r>
            <a:r>
              <a:rPr lang="en-US" altLang="zh-CN" sz="2000" baseline="-25000" dirty="0" smtClean="0">
                <a:latin typeface="Times New Roman" panose="02020603050405020304" pitchFamily="18" charset="0"/>
              </a:rPr>
              <a:t>M</a:t>
            </a:r>
            <a:r>
              <a:rPr lang="en-US" altLang="zh-CN" sz="2000" dirty="0" smtClean="0">
                <a:latin typeface="Times New Roman" panose="02020603050405020304" pitchFamily="18" charset="0"/>
              </a:rPr>
              <a:t>(n)</a:t>
            </a:r>
            <a:r>
              <a:rPr lang="en-US" altLang="zh-CN" sz="2000" dirty="0" smtClean="0">
                <a:latin typeface="Times New Roman" panose="02020603050405020304" pitchFamily="18" charset="0"/>
                <a:sym typeface="Symbol" panose="05050102010706020507" pitchFamily="18" charset="2"/>
              </a:rPr>
              <a:t>p(n)</a:t>
            </a:r>
            <a:r>
              <a:rPr lang="zh-CN" altLang="en-US" sz="2000" dirty="0" smtClean="0">
                <a:latin typeface="Times New Roman" panose="02020603050405020304" pitchFamily="18" charset="0"/>
                <a:sym typeface="Symbol" panose="05050102010706020507" pitchFamily="18" charset="2"/>
              </a:rPr>
              <a:t>。</a:t>
            </a:r>
            <a:endParaRPr lang="en-US" altLang="en-US" sz="2000" dirty="0" smtClean="0">
              <a:latin typeface="Times New Roman" panose="02020603050405020304" pitchFamily="18" charset="0"/>
              <a:sym typeface="Symbol" panose="05050102010706020507" pitchFamily="18" charset="2"/>
            </a:endParaRPr>
          </a:p>
          <a:p>
            <a:pPr lvl="2">
              <a:lnSpc>
                <a:spcPct val="85000"/>
              </a:lnSpc>
            </a:pP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语言类：</a:t>
            </a:r>
            <a:r>
              <a:rPr lang="en-US" altLang="zh-CN" sz="2000" dirty="0" smtClean="0">
                <a:latin typeface="Times New Roman" panose="02020603050405020304" pitchFamily="18" charset="0"/>
              </a:rPr>
              <a:t>NP={L|</a:t>
            </a:r>
            <a:r>
              <a:rPr lang="zh-CN" altLang="en-US" sz="2000" dirty="0" smtClean="0">
                <a:latin typeface="Times New Roman" panose="02020603050405020304" pitchFamily="18" charset="0"/>
              </a:rPr>
              <a:t>存在多项式时间</a:t>
            </a:r>
            <a:r>
              <a:rPr lang="en-US" altLang="zh-CN" sz="2000" dirty="0" smtClean="0">
                <a:latin typeface="Times New Roman" panose="02020603050405020304" pitchFamily="18" charset="0"/>
              </a:rPr>
              <a:t>NDTM</a:t>
            </a:r>
            <a:r>
              <a:rPr lang="zh-CN" altLang="en-US" sz="2000" dirty="0" smtClean="0">
                <a:latin typeface="Times New Roman" panose="02020603050405020304" pitchFamily="18" charset="0"/>
              </a:rPr>
              <a:t>程序</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，使</a:t>
            </a:r>
            <a:r>
              <a:rPr lang="en-US" altLang="zh-CN" sz="2000" dirty="0" smtClean="0">
                <a:latin typeface="Times New Roman" panose="02020603050405020304" pitchFamily="18" charset="0"/>
              </a:rPr>
              <a:t>L=L</a:t>
            </a:r>
            <a:r>
              <a:rPr lang="en-US" altLang="zh-CN" sz="2000" baseline="-25000" dirty="0" smtClean="0">
                <a:latin typeface="Times New Roman" panose="02020603050405020304" pitchFamily="18" charset="0"/>
              </a:rPr>
              <a:t>M</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lnSpc>
                <a:spcPct val="85000"/>
              </a:lnSpc>
            </a:pP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类问题</a:t>
            </a:r>
            <a:r>
              <a:rPr lang="zh-CN" altLang="en-US"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：存在合理编码策略</a:t>
            </a:r>
            <a:r>
              <a:rPr lang="en-US" altLang="zh-CN" sz="2000" dirty="0" smtClean="0">
                <a:latin typeface="Times New Roman" panose="02020603050405020304" pitchFamily="18" charset="0"/>
              </a:rPr>
              <a:t>e</a:t>
            </a:r>
            <a:r>
              <a:rPr lang="zh-CN" altLang="en-US" sz="2000" dirty="0" smtClean="0">
                <a:latin typeface="Times New Roman" panose="02020603050405020304" pitchFamily="18" charset="0"/>
              </a:rPr>
              <a:t>，使得</a:t>
            </a:r>
            <a:r>
              <a:rPr lang="en-US" altLang="zh-CN" sz="2000" dirty="0" smtClean="0">
                <a:latin typeface="Times New Roman" panose="02020603050405020304" pitchFamily="18" charset="0"/>
              </a:rPr>
              <a:t>L[</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,e]</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2">
              <a:lnSpc>
                <a:spcPct val="85000"/>
              </a:lnSpc>
            </a:pPr>
            <a:r>
              <a:rPr lang="zh-CN" altLang="en-US" sz="2000" dirty="0" smtClean="0">
                <a:latin typeface="Times New Roman" panose="02020603050405020304" pitchFamily="18" charset="0"/>
              </a:rPr>
              <a:t>没有必要特别提及</a:t>
            </a:r>
            <a:r>
              <a:rPr lang="en-US" altLang="zh-CN" sz="2000" dirty="0" smtClean="0">
                <a:latin typeface="Times New Roman" panose="02020603050405020304" pitchFamily="18" charset="0"/>
              </a:rPr>
              <a:t>NDTM</a:t>
            </a:r>
            <a:r>
              <a:rPr lang="zh-CN" altLang="en-US" sz="2000" dirty="0" smtClean="0">
                <a:latin typeface="Times New Roman" panose="02020603050405020304" pitchFamily="18" charset="0"/>
              </a:rPr>
              <a:t>模型，将简单地说“</a:t>
            </a:r>
            <a:r>
              <a:rPr lang="zh-CN" altLang="en-US" sz="2000" b="1" dirty="0" smtClean="0">
                <a:latin typeface="Times New Roman" panose="02020603050405020304" pitchFamily="18" charset="0"/>
              </a:rPr>
              <a:t>多项式时间不确定算法</a:t>
            </a:r>
            <a:r>
              <a:rPr lang="zh-CN" altLang="en-US" sz="2000" dirty="0" smtClean="0">
                <a:latin typeface="Times New Roman" panose="02020603050405020304" pitchFamily="18" charset="0"/>
              </a:rPr>
              <a:t>”，并将</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类语言与所有可用多项式时间不确定算法求解的判定问题等同看待。 </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：非确定性多项式。</a:t>
            </a:r>
            <a:r>
              <a:rPr lang="en-US" altLang="zh-CN" sz="2000" dirty="0" smtClean="0">
                <a:latin typeface="Times New Roman" panose="02020603050405020304" pitchFamily="18" charset="0"/>
              </a:rPr>
              <a:t>(Nondeterministic)</a:t>
            </a:r>
            <a:endParaRPr lang="zh-CN" altLang="en-US" sz="2000" dirty="0" smtClean="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a:xfrm>
            <a:off x="457200" y="1357298"/>
            <a:ext cx="8229600" cy="4773627"/>
          </a:xfrm>
        </p:spPr>
        <p:txBody>
          <a:bodyPr/>
          <a:lstStyle/>
          <a:p>
            <a:pPr lvl="1"/>
            <a:r>
              <a:rPr lang="zh-CN" altLang="en-US" dirty="0" smtClean="0"/>
              <a:t>比较定义</a:t>
            </a:r>
            <a:r>
              <a:rPr lang="en-US" altLang="zh-CN" dirty="0" smtClean="0"/>
              <a:t>(</a:t>
            </a:r>
            <a:r>
              <a:rPr lang="zh-CN" altLang="en-US" dirty="0" smtClean="0"/>
              <a:t>参考书</a:t>
            </a:r>
            <a:r>
              <a:rPr lang="en-US" altLang="zh-CN" dirty="0" smtClean="0"/>
              <a:t>4)</a:t>
            </a:r>
            <a:endParaRPr lang="en-US" altLang="zh-CN" dirty="0" smtClean="0"/>
          </a:p>
          <a:p>
            <a:pPr lvl="2"/>
            <a:r>
              <a:rPr lang="zh-CN" altLang="en-US" sz="2000" dirty="0" smtClean="0"/>
              <a:t>多项式时间可验证的判定问题</a:t>
            </a:r>
            <a:r>
              <a:rPr lang="zh-CN" altLang="en-US" sz="2000" dirty="0" smtClean="0">
                <a:latin typeface="Times New Roman" panose="02020603050405020304" pitchFamily="18" charset="0"/>
                <a:sym typeface="Symbol" panose="05050102010706020507" pitchFamily="18" charset="2"/>
              </a:rPr>
              <a:t>：设判定问题</a:t>
            </a:r>
            <a:r>
              <a:rPr lang="en-US" altLang="zh-CN" sz="2000" dirty="0" smtClean="0">
                <a:latin typeface="Times New Roman" panose="02020603050405020304" pitchFamily="18" charset="0"/>
                <a:sym typeface="Symbol" panose="05050102010706020507" pitchFamily="18" charset="2"/>
              </a:rPr>
              <a:t>=&lt;D,Y&gt;,</a:t>
            </a:r>
            <a:r>
              <a:rPr lang="zh-CN" altLang="en-US" sz="2000" dirty="0" smtClean="0">
                <a:latin typeface="Times New Roman" panose="02020603050405020304" pitchFamily="18" charset="0"/>
                <a:sym typeface="Symbol" panose="05050102010706020507" pitchFamily="18" charset="2"/>
              </a:rPr>
              <a:t>如果存在两个输入变量的多项式时间算法</a:t>
            </a:r>
            <a:r>
              <a:rPr lang="en-US" altLang="zh-CN" sz="2000" dirty="0" smtClean="0">
                <a:latin typeface="Times New Roman" panose="02020603050405020304" pitchFamily="18" charset="0"/>
                <a:sym typeface="Symbol" panose="05050102010706020507" pitchFamily="18" charset="2"/>
              </a:rPr>
              <a:t>A</a:t>
            </a:r>
            <a:r>
              <a:rPr lang="zh-CN" altLang="en-US" sz="2000" dirty="0" smtClean="0">
                <a:latin typeface="Times New Roman" panose="02020603050405020304" pitchFamily="18" charset="0"/>
                <a:sym typeface="Symbol" panose="05050102010706020507" pitchFamily="18" charset="2"/>
              </a:rPr>
              <a:t>和多项式</a:t>
            </a:r>
            <a:r>
              <a:rPr lang="en-US" altLang="zh-CN" sz="2000" dirty="0" smtClean="0">
                <a:latin typeface="Times New Roman" panose="02020603050405020304" pitchFamily="18" charset="0"/>
                <a:sym typeface="Symbol" panose="05050102010706020507" pitchFamily="18" charset="2"/>
              </a:rPr>
              <a:t>p</a:t>
            </a:r>
            <a:r>
              <a:rPr lang="zh-CN" altLang="en-US" sz="2000" dirty="0" smtClean="0">
                <a:latin typeface="Times New Roman" panose="02020603050405020304" pitchFamily="18" charset="0"/>
                <a:sym typeface="Symbol" panose="05050102010706020507" pitchFamily="18" charset="2"/>
              </a:rPr>
              <a:t>，对每个实例</a:t>
            </a:r>
            <a:r>
              <a:rPr lang="en-US" altLang="zh-CN" sz="2000" dirty="0" smtClean="0">
                <a:latin typeface="Times New Roman" panose="02020603050405020304" pitchFamily="18" charset="0"/>
                <a:sym typeface="Symbol" panose="05050102010706020507" pitchFamily="18" charset="2"/>
              </a:rPr>
              <a:t>I∈D</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I∈Y</a:t>
            </a:r>
            <a:r>
              <a:rPr lang="zh-CN" altLang="en-US" sz="2000" dirty="0" smtClean="0">
                <a:latin typeface="Times New Roman" panose="02020603050405020304" pitchFamily="18" charset="0"/>
                <a:sym typeface="Symbol" panose="05050102010706020507" pitchFamily="18" charset="2"/>
              </a:rPr>
              <a:t>当且仅当存在</a:t>
            </a:r>
            <a:r>
              <a:rPr lang="en-US" altLang="zh-CN" sz="2000" dirty="0" smtClean="0">
                <a:latin typeface="Times New Roman" panose="02020603050405020304" pitchFamily="18" charset="0"/>
                <a:sym typeface="Symbol" panose="05050102010706020507" pitchFamily="18" charset="2"/>
              </a:rPr>
              <a:t>t</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|t| ≦p(|I|)</a:t>
            </a:r>
            <a:r>
              <a:rPr lang="zh-CN" altLang="en-US" sz="2000" dirty="0" smtClean="0">
                <a:latin typeface="Times New Roman" panose="02020603050405020304" pitchFamily="18" charset="0"/>
                <a:sym typeface="Symbol" panose="05050102010706020507" pitchFamily="18" charset="2"/>
              </a:rPr>
              <a:t>，且算法</a:t>
            </a:r>
            <a:r>
              <a:rPr lang="en-US" altLang="zh-CN" sz="2000" dirty="0" smtClean="0">
                <a:latin typeface="Times New Roman" panose="02020603050405020304" pitchFamily="18" charset="0"/>
                <a:sym typeface="Symbol" panose="05050102010706020507" pitchFamily="18" charset="2"/>
              </a:rPr>
              <a:t>A</a:t>
            </a:r>
            <a:r>
              <a:rPr lang="zh-CN" altLang="en-US" sz="2000" dirty="0" smtClean="0">
                <a:latin typeface="Times New Roman" panose="02020603050405020304" pitchFamily="18" charset="0"/>
                <a:sym typeface="Symbol" panose="05050102010706020507" pitchFamily="18" charset="2"/>
              </a:rPr>
              <a:t>对输入</a:t>
            </a:r>
            <a:r>
              <a:rPr lang="en-US" altLang="zh-CN" sz="2000" dirty="0" smtClean="0">
                <a:latin typeface="Times New Roman" panose="02020603050405020304" pitchFamily="18" charset="0"/>
                <a:sym typeface="Symbol" panose="05050102010706020507" pitchFamily="18" charset="2"/>
              </a:rPr>
              <a:t>I</a:t>
            </a:r>
            <a:r>
              <a:rPr lang="zh-CN" altLang="en-US" sz="2000" dirty="0" smtClean="0">
                <a:latin typeface="Times New Roman" panose="02020603050405020304" pitchFamily="18" charset="0"/>
                <a:sym typeface="Symbol" panose="05050102010706020507" pitchFamily="18" charset="2"/>
              </a:rPr>
              <a:t>和</a:t>
            </a:r>
            <a:r>
              <a:rPr lang="en-US" altLang="zh-CN" sz="2000" dirty="0" smtClean="0">
                <a:latin typeface="Times New Roman" panose="02020603050405020304" pitchFamily="18" charset="0"/>
                <a:sym typeface="Symbol" panose="05050102010706020507" pitchFamily="18" charset="2"/>
              </a:rPr>
              <a:t>t</a:t>
            </a:r>
            <a:r>
              <a:rPr lang="zh-CN" altLang="en-US" sz="2000" dirty="0" smtClean="0">
                <a:latin typeface="Times New Roman" panose="02020603050405020304" pitchFamily="18" charset="0"/>
                <a:sym typeface="Symbol" panose="05050102010706020507" pitchFamily="18" charset="2"/>
              </a:rPr>
              <a:t>输出“是”，则称是多项式时间可验证的，</a:t>
            </a:r>
            <a:r>
              <a:rPr lang="en-US" altLang="zh-CN" sz="2000" dirty="0" smtClean="0">
                <a:latin typeface="Times New Roman" panose="02020603050405020304" pitchFamily="18" charset="0"/>
                <a:sym typeface="Symbol" panose="05050102010706020507" pitchFamily="18" charset="2"/>
              </a:rPr>
              <a:t>A</a:t>
            </a:r>
            <a:r>
              <a:rPr lang="zh-CN" altLang="en-US" sz="2000" dirty="0" smtClean="0">
                <a:latin typeface="Times New Roman" panose="02020603050405020304" pitchFamily="18" charset="0"/>
                <a:sym typeface="Symbol" panose="05050102010706020507" pitchFamily="18" charset="2"/>
              </a:rPr>
              <a:t>是的多项式时间验证算法，而当</a:t>
            </a:r>
            <a:r>
              <a:rPr lang="en-US" altLang="zh-CN" sz="2000" dirty="0" smtClean="0">
                <a:latin typeface="Times New Roman" panose="02020603050405020304" pitchFamily="18" charset="0"/>
                <a:sym typeface="Symbol" panose="05050102010706020507" pitchFamily="18" charset="2"/>
              </a:rPr>
              <a:t>I∈Y</a:t>
            </a:r>
            <a:r>
              <a:rPr lang="zh-CN" altLang="en-US" sz="2000" dirty="0" smtClean="0">
                <a:latin typeface="Times New Roman" panose="02020603050405020304" pitchFamily="18" charset="0"/>
                <a:sym typeface="Symbol" panose="05050102010706020507" pitchFamily="18" charset="2"/>
              </a:rPr>
              <a:t>时，</a:t>
            </a:r>
            <a:r>
              <a:rPr lang="en-US" altLang="zh-CN" sz="2000" dirty="0" smtClean="0">
                <a:latin typeface="Times New Roman" panose="02020603050405020304" pitchFamily="18" charset="0"/>
                <a:sym typeface="Symbol" panose="05050102010706020507" pitchFamily="18" charset="2"/>
              </a:rPr>
              <a:t>t</a:t>
            </a:r>
            <a:r>
              <a:rPr lang="zh-CN" altLang="en-US" sz="2000" dirty="0" smtClean="0">
                <a:latin typeface="Times New Roman" panose="02020603050405020304" pitchFamily="18" charset="0"/>
                <a:sym typeface="Symbol" panose="05050102010706020507" pitchFamily="18" charset="2"/>
              </a:rPr>
              <a:t>是</a:t>
            </a:r>
            <a:r>
              <a:rPr lang="en-US" altLang="zh-CN" sz="2000" dirty="0" smtClean="0">
                <a:latin typeface="Times New Roman" panose="02020603050405020304" pitchFamily="18" charset="0"/>
                <a:sym typeface="Symbol" panose="05050102010706020507" pitchFamily="18" charset="2"/>
              </a:rPr>
              <a:t>I∈Y</a:t>
            </a:r>
            <a:r>
              <a:rPr lang="zh-CN" altLang="en-US" sz="2000" dirty="0" smtClean="0">
                <a:latin typeface="Times New Roman" panose="02020603050405020304" pitchFamily="18" charset="0"/>
                <a:sym typeface="Symbol" panose="05050102010706020507" pitchFamily="18" charset="2"/>
              </a:rPr>
              <a:t>的证据。</a:t>
            </a:r>
            <a:endParaRPr lang="en-US" altLang="zh-CN" sz="2000" dirty="0" smtClean="0">
              <a:latin typeface="Times New Roman" panose="02020603050405020304" pitchFamily="18" charset="0"/>
              <a:sym typeface="Symbol" panose="05050102010706020507" pitchFamily="18" charset="2"/>
            </a:endParaRPr>
          </a:p>
          <a:p>
            <a:pPr lvl="2"/>
            <a:r>
              <a:rPr lang="zh-CN" altLang="en-US" sz="2000" dirty="0" smtClean="0"/>
              <a:t>由所有多项式时间可验证的判定问题组成的类称作</a:t>
            </a:r>
            <a:r>
              <a:rPr lang="en-US" altLang="zh-CN" sz="2000" dirty="0" smtClean="0"/>
              <a:t>NP</a:t>
            </a:r>
            <a:r>
              <a:rPr lang="zh-CN" altLang="en-US" sz="2000" dirty="0" smtClean="0"/>
              <a:t>类。</a:t>
            </a:r>
            <a:endParaRPr lang="en-US" altLang="zh-CN" sz="2000" dirty="0" smtClean="0"/>
          </a:p>
          <a:p>
            <a:pPr lvl="2"/>
            <a:r>
              <a:rPr lang="zh-CN" altLang="en-US" sz="2000" dirty="0" smtClean="0"/>
              <a:t>可以把多项式时间验证算法看成下述不确定的方式搜索整个可能的证据空间：对给定的实例</a:t>
            </a:r>
            <a:r>
              <a:rPr lang="en-US" altLang="zh-CN" sz="2000" dirty="0" smtClean="0"/>
              <a:t>I</a:t>
            </a:r>
            <a:r>
              <a:rPr lang="zh-CN" altLang="en-US" sz="2000" dirty="0" smtClean="0"/>
              <a:t>，首先猜想一个</a:t>
            </a:r>
            <a:r>
              <a:rPr lang="en-US" altLang="zh-CN" sz="2000" dirty="0" smtClean="0"/>
              <a:t>t</a:t>
            </a:r>
            <a:r>
              <a:rPr lang="zh-CN" altLang="en-US" sz="2000" dirty="0" smtClean="0"/>
              <a:t>，</a:t>
            </a:r>
            <a:r>
              <a:rPr lang="en-US" altLang="zh-CN" sz="2000" dirty="0" smtClean="0"/>
              <a:t>|t|</a:t>
            </a:r>
            <a:r>
              <a:rPr lang="en-US" altLang="zh-CN" sz="2000" dirty="0" smtClean="0">
                <a:latin typeface="Times New Roman" panose="02020603050405020304" pitchFamily="18" charset="0"/>
                <a:sym typeface="Symbol" panose="05050102010706020507" pitchFamily="18" charset="2"/>
              </a:rPr>
              <a:t> ≦p(|I|)</a:t>
            </a:r>
            <a:r>
              <a:rPr lang="zh-CN" altLang="en-US" sz="2000" dirty="0" smtClean="0">
                <a:latin typeface="Times New Roman" panose="02020603050405020304" pitchFamily="18" charset="0"/>
                <a:sym typeface="Symbol" panose="05050102010706020507" pitchFamily="18" charset="2"/>
              </a:rPr>
              <a:t>，然后检查</a:t>
            </a:r>
            <a:r>
              <a:rPr lang="en-US" altLang="zh-CN" sz="2000" dirty="0" smtClean="0">
                <a:latin typeface="Times New Roman" panose="02020603050405020304" pitchFamily="18" charset="0"/>
                <a:sym typeface="Symbol" panose="05050102010706020507" pitchFamily="18" charset="2"/>
              </a:rPr>
              <a:t>t</a:t>
            </a:r>
            <a:r>
              <a:rPr lang="zh-CN" altLang="en-US" sz="2000" dirty="0" smtClean="0">
                <a:latin typeface="Times New Roman" panose="02020603050405020304" pitchFamily="18" charset="0"/>
                <a:sym typeface="Symbol" panose="05050102010706020507" pitchFamily="18" charset="2"/>
              </a:rPr>
              <a:t>是否是证明</a:t>
            </a:r>
            <a:r>
              <a:rPr lang="en-US" altLang="zh-CN" sz="2000" dirty="0" smtClean="0">
                <a:latin typeface="Times New Roman" panose="02020603050405020304" pitchFamily="18" charset="0"/>
                <a:sym typeface="Symbol" panose="05050102010706020507" pitchFamily="18" charset="2"/>
              </a:rPr>
              <a:t>I∈Y</a:t>
            </a:r>
            <a:r>
              <a:rPr lang="zh-CN" altLang="en-US" sz="2000" dirty="0" smtClean="0">
                <a:latin typeface="Times New Roman" panose="02020603050405020304" pitchFamily="18" charset="0"/>
                <a:sym typeface="Symbol" panose="05050102010706020507" pitchFamily="18" charset="2"/>
              </a:rPr>
              <a:t>的证据，猜想和检查可在多项式时间内完成，并且当且仅当</a:t>
            </a:r>
            <a:r>
              <a:rPr lang="en-US" altLang="zh-CN" sz="2400" dirty="0"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∈Y</a:t>
            </a:r>
            <a:r>
              <a:rPr lang="zh-CN" altLang="en-US" sz="2000" dirty="0" smtClean="0">
                <a:latin typeface="Times New Roman" panose="02020603050405020304" pitchFamily="18" charset="0"/>
                <a:sym typeface="Symbol" panose="05050102010706020507" pitchFamily="18" charset="2"/>
              </a:rPr>
              <a:t>时能够正确地猜想到一个证据</a:t>
            </a:r>
            <a:r>
              <a:rPr lang="en-US" altLang="zh-CN" sz="2000" dirty="0" smtClean="0">
                <a:latin typeface="Times New Roman" panose="02020603050405020304" pitchFamily="18" charset="0"/>
                <a:sym typeface="Symbol" panose="05050102010706020507" pitchFamily="18" charset="2"/>
              </a:rPr>
              <a:t>t</a:t>
            </a:r>
            <a:r>
              <a:rPr lang="zh-CN" altLang="en-US" sz="2000" dirty="0" smtClean="0">
                <a:latin typeface="Times New Roman" panose="02020603050405020304" pitchFamily="18" charset="0"/>
                <a:sym typeface="Symbol" panose="05050102010706020507" pitchFamily="18" charset="2"/>
              </a:rPr>
              <a:t>。</a:t>
            </a:r>
            <a:endParaRPr lang="en-US" altLang="zh-CN" sz="2000" dirty="0" smtClean="0">
              <a:latin typeface="Times New Roman" panose="02020603050405020304" pitchFamily="18" charset="0"/>
              <a:sym typeface="Symbol" panose="05050102010706020507" pitchFamily="18" charset="2"/>
            </a:endParaRPr>
          </a:p>
          <a:p>
            <a:pPr lvl="2"/>
            <a:r>
              <a:rPr lang="zh-CN" altLang="en-US" sz="2000" dirty="0" smtClean="0">
                <a:latin typeface="Times New Roman" panose="02020603050405020304" pitchFamily="18" charset="0"/>
                <a:sym typeface="Symbol" panose="05050102010706020507" pitchFamily="18" charset="2"/>
              </a:rPr>
              <a:t>判定问题</a:t>
            </a:r>
            <a:r>
              <a:rPr lang="en-US" altLang="zh-CN" sz="2000" dirty="0" smtClean="0">
                <a:latin typeface="Times New Roman" panose="02020603050405020304" pitchFamily="18" charset="0"/>
                <a:sym typeface="Symbol" panose="05050102010706020507" pitchFamily="18" charset="2"/>
              </a:rPr>
              <a:t>∈NP</a:t>
            </a:r>
            <a:r>
              <a:rPr lang="zh-CN" altLang="en-US" sz="2000" dirty="0" smtClean="0">
                <a:latin typeface="Times New Roman" panose="02020603050405020304" pitchFamily="18" charset="0"/>
                <a:sym typeface="Symbol" panose="05050102010706020507" pitchFamily="18" charset="2"/>
              </a:rPr>
              <a:t>，当且仅当存在非确定型多项式时间算法。</a:t>
            </a:r>
            <a:endParaRPr lang="en-US" altLang="zh-CN" sz="2000" dirty="0" smtClean="0">
              <a:latin typeface="Times New Roman" panose="02020603050405020304" pitchFamily="18" charset="0"/>
              <a:sym typeface="Symbol" panose="05050102010706020507" pitchFamily="18" charset="2"/>
            </a:endParaRPr>
          </a:p>
          <a:p>
            <a:pPr lvl="2"/>
            <a:r>
              <a:rPr lang="zh-CN" altLang="en-US" sz="2000" dirty="0" smtClean="0">
                <a:latin typeface="Times New Roman" panose="02020603050405020304" pitchFamily="18" charset="0"/>
                <a:sym typeface="Symbol" panose="05050102010706020507" pitchFamily="18" charset="2"/>
              </a:rPr>
              <a:t>把非确定型多项式时间算法转换为确定型算法，必须搜索整个可能的证据空间，通常需要指数时间。</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p:txBody>
          <a:bodyPr/>
          <a:lstStyle/>
          <a:p>
            <a:pPr lvl="1"/>
            <a:r>
              <a:rPr lang="zh-CN" altLang="en-US" sz="2400" dirty="0" smtClean="0"/>
              <a:t>无向图的团问题</a:t>
            </a:r>
            <a:endParaRPr lang="en-US" altLang="zh-CN" sz="2400" dirty="0" smtClean="0"/>
          </a:p>
          <a:p>
            <a:pPr lvl="2">
              <a:lnSpc>
                <a:spcPct val="90000"/>
              </a:lnSpc>
            </a:pPr>
            <a:r>
              <a:rPr lang="zh-CN" altLang="en-US" sz="2000" b="1" dirty="0" smtClean="0">
                <a:latin typeface="Times New Roman" panose="02020603050405020304" pitchFamily="18" charset="0"/>
              </a:rPr>
              <a:t>例</a:t>
            </a:r>
            <a:r>
              <a:rPr lang="zh-CN" altLang="en-US" sz="2000" dirty="0" smtClean="0">
                <a:latin typeface="Times New Roman" panose="02020603050405020304" pitchFamily="18" charset="0"/>
              </a:rPr>
              <a:t>：给定一个有</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个顶点的无向图</a:t>
            </a:r>
            <a:r>
              <a:rPr lang="en-US" altLang="zh-CN" sz="2000" dirty="0" smtClean="0">
                <a:latin typeface="Times New Roman" panose="02020603050405020304" pitchFamily="18" charset="0"/>
              </a:rPr>
              <a:t>G=(V,E)</a:t>
            </a:r>
            <a:r>
              <a:rPr lang="zh-CN" altLang="en-US" sz="2000" dirty="0" smtClean="0">
                <a:latin typeface="Times New Roman" panose="02020603050405020304" pitchFamily="18" charset="0"/>
              </a:rPr>
              <a:t>及整数 </a:t>
            </a:r>
            <a:r>
              <a:rPr lang="en-US" altLang="zh-CN" sz="2000" dirty="0" smtClean="0">
                <a:latin typeface="Times New Roman" panose="02020603050405020304" pitchFamily="18" charset="0"/>
              </a:rPr>
              <a:t>k</a:t>
            </a:r>
            <a:endParaRPr lang="en-US" altLang="zh-CN" sz="2000" dirty="0" smtClean="0">
              <a:latin typeface="Times New Roman" panose="02020603050405020304" pitchFamily="18" charset="0"/>
            </a:endParaRPr>
          </a:p>
          <a:p>
            <a:pPr lvl="2">
              <a:lnSpc>
                <a:spcPct val="90000"/>
              </a:lnSpc>
            </a:pPr>
            <a:r>
              <a:rPr lang="zh-CN" altLang="en-US" sz="2000" b="1" dirty="0" smtClean="0">
                <a:latin typeface="Times New Roman" panose="02020603050405020304" pitchFamily="18" charset="0"/>
              </a:rPr>
              <a:t>问</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是否包含一个具有</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个顶点的完全子图（团）？</a:t>
            </a:r>
            <a:endParaRPr lang="zh-CN" altLang="en-US" sz="2000" dirty="0" smtClean="0">
              <a:latin typeface="Times New Roman" panose="02020603050405020304" pitchFamily="18" charset="0"/>
            </a:endParaRPr>
          </a:p>
          <a:p>
            <a:pPr lvl="2">
              <a:lnSpc>
                <a:spcPct val="90000"/>
              </a:lnSpc>
            </a:pPr>
            <a:r>
              <a:rPr lang="zh-CN" altLang="en-US" sz="2000" dirty="0" smtClean="0">
                <a:latin typeface="Times New Roman" panose="02020603050405020304" pitchFamily="18" charset="0"/>
              </a:rPr>
              <a:t>问题实例的字符串表示：</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－邻接矩阵，长度：</a:t>
            </a:r>
            <a:r>
              <a:rPr lang="en-US" altLang="zh-CN" sz="2000" dirty="0" smtClean="0">
                <a:latin typeface="Times New Roman" panose="02020603050405020304" pitchFamily="18" charset="0"/>
              </a:rPr>
              <a:t>m=n</a:t>
            </a:r>
            <a:r>
              <a:rPr lang="en-US" altLang="zh-CN" sz="2000" baseline="30000" dirty="0" smtClean="0">
                <a:latin typeface="Times New Roman" panose="02020603050405020304" pitchFamily="18" charset="0"/>
              </a:rPr>
              <a:t>2</a:t>
            </a:r>
            <a:r>
              <a:rPr lang="en-US" altLang="zh-CN" sz="2000" dirty="0" smtClean="0">
                <a:latin typeface="Times New Roman" panose="02020603050405020304" pitchFamily="18" charset="0"/>
              </a:rPr>
              <a:t>+logk +1</a:t>
            </a:r>
            <a:endParaRPr lang="en-US" altLang="zh-CN" sz="2000" dirty="0" smtClean="0">
              <a:latin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CLIQUE={</a:t>
            </a:r>
            <a:r>
              <a:rPr lang="en-US" altLang="zh-CN" sz="2000" dirty="0" err="1" smtClean="0">
                <a:latin typeface="Times New Roman" panose="02020603050405020304" pitchFamily="18" charset="0"/>
              </a:rPr>
              <a:t>w#v</a:t>
            </a:r>
            <a:r>
              <a:rPr lang="en-US" altLang="zh-CN" sz="2000" dirty="0" smtClean="0">
                <a:latin typeface="Times New Roman" panose="02020603050405020304" pitchFamily="18" charset="0"/>
              </a:rPr>
              <a:t> | w, v</a:t>
            </a:r>
            <a:r>
              <a:rPr lang="en-US" altLang="zh-CN" sz="2000" dirty="0" smtClean="0">
                <a:latin typeface="Times New Roman" panose="02020603050405020304" pitchFamily="18" charset="0"/>
                <a:sym typeface="Symbol" panose="05050102010706020507" pitchFamily="18" charset="2"/>
              </a:rPr>
              <a:t>{0,1}*</a:t>
            </a:r>
            <a:r>
              <a:rPr lang="zh-CN" altLang="en-US" sz="2000" dirty="0" smtClean="0">
                <a:latin typeface="Times New Roman" panose="02020603050405020304" pitchFamily="18" charset="0"/>
                <a:sym typeface="Symbol" panose="05050102010706020507" pitchFamily="18" charset="2"/>
              </a:rPr>
              <a:t>，以</a:t>
            </a:r>
            <a:r>
              <a:rPr lang="en-US" altLang="zh-CN" sz="2000" dirty="0" smtClean="0">
                <a:latin typeface="Times New Roman" panose="02020603050405020304" pitchFamily="18" charset="0"/>
                <a:sym typeface="Symbol" panose="05050102010706020507" pitchFamily="18" charset="2"/>
              </a:rPr>
              <a:t>w</a:t>
            </a:r>
            <a:r>
              <a:rPr lang="zh-CN" altLang="en-US" sz="2000" dirty="0" smtClean="0">
                <a:latin typeface="Times New Roman" panose="02020603050405020304" pitchFamily="18" charset="0"/>
                <a:sym typeface="Symbol" panose="05050102010706020507" pitchFamily="18" charset="2"/>
              </a:rPr>
              <a:t>为邻接矩阵的图</a:t>
            </a:r>
            <a:r>
              <a:rPr lang="en-US" altLang="zh-CN" sz="2000" dirty="0" smtClean="0">
                <a:latin typeface="Times New Roman" panose="02020603050405020304" pitchFamily="18" charset="0"/>
                <a:sym typeface="Symbol" panose="05050102010706020507" pitchFamily="18" charset="2"/>
              </a:rPr>
              <a:t>G</a:t>
            </a:r>
            <a:r>
              <a:rPr lang="zh-CN" altLang="en-US" sz="2000" dirty="0" smtClean="0">
                <a:latin typeface="Times New Roman" panose="02020603050405020304" pitchFamily="18" charset="0"/>
                <a:sym typeface="Symbol" panose="05050102010706020507" pitchFamily="18" charset="2"/>
              </a:rPr>
              <a:t>有</a:t>
            </a:r>
            <a:endParaRPr lang="zh-CN" altLang="en-US" sz="2000" dirty="0" smtClean="0">
              <a:latin typeface="Times New Roman" panose="02020603050405020304" pitchFamily="18" charset="0"/>
              <a:sym typeface="Symbol" panose="05050102010706020507" pitchFamily="18" charset="2"/>
            </a:endParaRPr>
          </a:p>
          <a:p>
            <a:pPr lvl="2">
              <a:lnSpc>
                <a:spcPct val="90000"/>
              </a:lnSpc>
              <a:buNone/>
            </a:pPr>
            <a:r>
              <a:rPr lang="zh-CN" altLang="en-US" sz="2000" dirty="0" smtClean="0">
                <a:latin typeface="Times New Roman" panose="02020603050405020304" pitchFamily="18" charset="0"/>
                <a:sym typeface="Symbol" panose="05050102010706020507" pitchFamily="18" charset="2"/>
              </a:rPr>
              <a:t>                                         一个</a:t>
            </a:r>
            <a:r>
              <a:rPr lang="en-US" altLang="zh-CN" sz="2000" dirty="0" smtClean="0">
                <a:latin typeface="Times New Roman" panose="02020603050405020304" pitchFamily="18" charset="0"/>
                <a:sym typeface="Symbol" panose="05050102010706020507" pitchFamily="18" charset="2"/>
              </a:rPr>
              <a:t>k</a:t>
            </a:r>
            <a:r>
              <a:rPr lang="zh-CN" altLang="en-US" sz="2000" dirty="0" smtClean="0">
                <a:latin typeface="Times New Roman" panose="02020603050405020304" pitchFamily="18" charset="0"/>
                <a:sym typeface="Symbol" panose="05050102010706020507" pitchFamily="18" charset="2"/>
              </a:rPr>
              <a:t>顶点的团，</a:t>
            </a:r>
            <a:r>
              <a:rPr lang="en-US" altLang="zh-CN" sz="2000" dirty="0" smtClean="0">
                <a:latin typeface="Times New Roman" panose="02020603050405020304" pitchFamily="18" charset="0"/>
                <a:sym typeface="Symbol" panose="05050102010706020507" pitchFamily="18" charset="2"/>
              </a:rPr>
              <a:t>v</a:t>
            </a:r>
            <a:r>
              <a:rPr lang="zh-CN" altLang="en-US" sz="2000" dirty="0" smtClean="0">
                <a:latin typeface="Times New Roman" panose="02020603050405020304" pitchFamily="18" charset="0"/>
                <a:sym typeface="Symbol" panose="05050102010706020507" pitchFamily="18" charset="2"/>
              </a:rPr>
              <a:t>是</a:t>
            </a:r>
            <a:r>
              <a:rPr lang="en-US" altLang="zh-CN" sz="2000" dirty="0" smtClean="0">
                <a:latin typeface="Times New Roman" panose="02020603050405020304" pitchFamily="18" charset="0"/>
                <a:sym typeface="Symbol" panose="05050102010706020507" pitchFamily="18" charset="2"/>
              </a:rPr>
              <a:t>k</a:t>
            </a:r>
            <a:r>
              <a:rPr lang="zh-CN" altLang="en-US" sz="2000" dirty="0" smtClean="0">
                <a:latin typeface="Times New Roman" panose="02020603050405020304" pitchFamily="18" charset="0"/>
                <a:sym typeface="Symbol" panose="05050102010706020507" pitchFamily="18" charset="2"/>
              </a:rPr>
              <a:t>的二进制表示｝</a:t>
            </a:r>
            <a:endParaRPr lang="zh-CN" altLang="en-US" sz="2000" dirty="0" smtClean="0">
              <a:latin typeface="Times New Roman" panose="02020603050405020304" pitchFamily="18" charset="0"/>
              <a:sym typeface="Symbol" panose="05050102010706020507" pitchFamily="18" charset="2"/>
            </a:endParaRPr>
          </a:p>
          <a:p>
            <a:pPr lvl="2">
              <a:lnSpc>
                <a:spcPct val="90000"/>
              </a:lnSpc>
            </a:pPr>
            <a:r>
              <a:rPr lang="zh-CN" altLang="en-US" sz="2000" dirty="0" smtClean="0">
                <a:latin typeface="Times New Roman" panose="02020603050405020304" pitchFamily="18" charset="0"/>
              </a:rPr>
              <a:t>非确定性算法设计</a:t>
            </a:r>
            <a:endParaRPr lang="zh-CN" altLang="en-US" sz="2000" dirty="0" smtClean="0">
              <a:latin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rPr>
              <a:t>第一阶段：将输入字符串</a:t>
            </a:r>
            <a:r>
              <a:rPr lang="en-US" altLang="zh-CN" sz="2000" dirty="0" err="1" smtClean="0">
                <a:latin typeface="Times New Roman" panose="02020603050405020304" pitchFamily="18" charset="0"/>
              </a:rPr>
              <a:t>w#v</a:t>
            </a:r>
            <a:r>
              <a:rPr lang="zh-CN" altLang="en-US" sz="2000" dirty="0" smtClean="0">
                <a:latin typeface="Times New Roman" panose="02020603050405020304" pitchFamily="18" charset="0"/>
              </a:rPr>
              <a:t>进行分解，计算</a:t>
            </a:r>
            <a:r>
              <a:rPr lang="en-US" altLang="zh-CN" sz="2000" dirty="0" smtClean="0">
                <a:latin typeface="Times New Roman" panose="02020603050405020304" pitchFamily="18" charset="0"/>
              </a:rPr>
              <a:t>n=|w|</a:t>
            </a:r>
            <a:r>
              <a:rPr lang="en-US" altLang="zh-CN" sz="2000" baseline="30000" dirty="0" smtClean="0">
                <a:latin typeface="Times New Roman" panose="02020603050405020304" pitchFamily="18" charset="0"/>
              </a:rPr>
              <a:t>1/2</a:t>
            </a:r>
            <a:r>
              <a:rPr lang="zh-CN" altLang="en-US" sz="2000" dirty="0" smtClean="0">
                <a:latin typeface="Times New Roman" panose="02020603050405020304" pitchFamily="18" charset="0"/>
              </a:rPr>
              <a:t>以及用</a:t>
            </a:r>
            <a:r>
              <a:rPr lang="en-US" altLang="zh-CN" sz="2000" dirty="0" smtClean="0">
                <a:latin typeface="Times New Roman" panose="02020603050405020304" pitchFamily="18" charset="0"/>
              </a:rPr>
              <a:t>v</a:t>
            </a:r>
            <a:r>
              <a:rPr lang="zh-CN" altLang="en-US" sz="2000" dirty="0" smtClean="0">
                <a:latin typeface="Times New Roman" panose="02020603050405020304" pitchFamily="18" charset="0"/>
              </a:rPr>
              <a:t>表</a:t>
            </a:r>
            <a:endParaRPr lang="zh-CN" altLang="en-US" sz="2000" dirty="0" smtClean="0">
              <a:latin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rPr>
              <a:t>   示的整数</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。若输入不具有形式</a:t>
            </a:r>
            <a:r>
              <a:rPr lang="en-US" altLang="zh-CN" sz="2000" dirty="0" err="1" smtClean="0">
                <a:latin typeface="Times New Roman" panose="02020603050405020304" pitchFamily="18" charset="0"/>
              </a:rPr>
              <a:t>w#v</a:t>
            </a:r>
            <a:r>
              <a:rPr lang="zh-CN" altLang="en-US" sz="2000" dirty="0" smtClean="0">
                <a:latin typeface="Times New Roman" panose="02020603050405020304" pitchFamily="18" charset="0"/>
              </a:rPr>
              <a:t>或</a:t>
            </a:r>
            <a:r>
              <a:rPr lang="en-US" altLang="zh-CN" sz="2000" dirty="0" smtClean="0">
                <a:latin typeface="Times New Roman" panose="02020603050405020304" pitchFamily="18" charset="0"/>
              </a:rPr>
              <a:t>|w|</a:t>
            </a:r>
            <a:r>
              <a:rPr lang="zh-CN" altLang="en-US" sz="2000" dirty="0" smtClean="0">
                <a:latin typeface="Times New Roman" panose="02020603050405020304" pitchFamily="18" charset="0"/>
              </a:rPr>
              <a:t>不是平方数，则拒绝。</a:t>
            </a:r>
            <a:endParaRPr lang="zh-CN" altLang="en-US" sz="2000" dirty="0" smtClean="0">
              <a:latin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rPr>
              <a:t>第二阶段：非确定性选择</a:t>
            </a:r>
            <a:r>
              <a:rPr lang="en-US" altLang="zh-CN" sz="2000" dirty="0" smtClean="0">
                <a:latin typeface="Times New Roman" panose="02020603050405020304" pitchFamily="18" charset="0"/>
              </a:rPr>
              <a:t>V</a:t>
            </a:r>
            <a:r>
              <a:rPr lang="zh-CN" altLang="en-US" sz="2000" dirty="0" smtClean="0">
                <a:latin typeface="Times New Roman" panose="02020603050405020304" pitchFamily="18" charset="0"/>
              </a:rPr>
              <a:t>的一个</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元子集</a:t>
            </a:r>
            <a:r>
              <a:rPr lang="en-US" altLang="zh-CN" sz="2000" dirty="0" smtClean="0">
                <a:latin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并用其集合特征向</a:t>
            </a:r>
            <a:endParaRPr lang="zh-CN" altLang="en-US" sz="2000" dirty="0" smtClean="0">
              <a:latin typeface="Times New Roman" panose="02020603050405020304" pitchFamily="18" charset="0"/>
              <a:cs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cs typeface="Times New Roman" panose="02020603050405020304" pitchFamily="18" charset="0"/>
              </a:rPr>
              <a:t>   量表示</a:t>
            </a:r>
            <a:r>
              <a:rPr lang="en-US" altLang="zh-CN" sz="2000" dirty="0" smtClean="0">
                <a:latin typeface="Times New Roman" panose="02020603050405020304" pitchFamily="18" charset="0"/>
                <a:cs typeface="Times New Roman" panose="02020603050405020304" pitchFamily="18" charset="0"/>
              </a:rPr>
              <a:t>A[1..n]</a:t>
            </a:r>
            <a:r>
              <a:rPr lang="zh-CN" altLang="en-US" sz="2000" dirty="0" smtClean="0">
                <a:latin typeface="Times New Roman" panose="02020603050405020304" pitchFamily="18" charset="0"/>
                <a:cs typeface="Times New Roman" panose="02020603050405020304" pitchFamily="18" charset="0"/>
              </a:rPr>
              <a:t>。</a:t>
            </a:r>
            <a:endParaRPr lang="zh-CN" altLang="en-US" sz="2000" dirty="0" smtClean="0">
              <a:latin typeface="Times New Roman" panose="02020603050405020304" pitchFamily="18" charset="0"/>
              <a:cs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cs typeface="Times New Roman" panose="02020603050405020304" pitchFamily="18" charset="0"/>
              </a:rPr>
              <a:t>第三阶段：确定性地检查</a:t>
            </a:r>
            <a:r>
              <a:rPr lang="en-US" altLang="zh-CN" sz="2000" dirty="0" smtClean="0">
                <a:latin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的团性质。若</a:t>
            </a:r>
            <a:r>
              <a:rPr lang="en-US" altLang="zh-CN" sz="2000" dirty="0" smtClean="0">
                <a:latin typeface="Times New Roman" panose="02020603050405020304" pitchFamily="18" charset="0"/>
              </a:rPr>
              <a:t>V</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是一个团则接受，</a:t>
            </a:r>
            <a:endParaRPr lang="zh-CN" altLang="en-US" sz="2000" dirty="0" smtClean="0">
              <a:latin typeface="Times New Roman" panose="02020603050405020304" pitchFamily="18" charset="0"/>
              <a:cs typeface="Times New Roman" panose="02020603050405020304" pitchFamily="18" charset="0"/>
            </a:endParaRPr>
          </a:p>
          <a:p>
            <a:pPr lvl="2">
              <a:lnSpc>
                <a:spcPct val="90000"/>
              </a:lnSpc>
              <a:buNone/>
            </a:pPr>
            <a:r>
              <a:rPr lang="zh-CN" altLang="en-US" sz="2000" dirty="0" smtClean="0">
                <a:latin typeface="Times New Roman" panose="02020603050405020304" pitchFamily="18" charset="0"/>
                <a:cs typeface="Times New Roman" panose="02020603050405020304" pitchFamily="18" charset="0"/>
              </a:rPr>
              <a:t>   否则拒绝。</a:t>
            </a:r>
            <a:endParaRPr lang="zh-CN" altLang="en-US" sz="2000" dirty="0" smtClean="0">
              <a:latin typeface="Times New Roman" panose="02020603050405020304" pitchFamily="18" charset="0"/>
            </a:endParaRPr>
          </a:p>
          <a:p>
            <a:pPr lvl="2"/>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a:xfrm>
            <a:off x="457200" y="1357298"/>
            <a:ext cx="4543428" cy="2257427"/>
          </a:xfrm>
        </p:spPr>
        <p:txBody>
          <a:bodyPr/>
          <a:lstStyle/>
          <a:p>
            <a:r>
              <a:rPr lang="zh-CN" altLang="en-US" sz="2000" dirty="0" smtClean="0">
                <a:latin typeface="Times New Roman" panose="02020603050405020304" pitchFamily="18" charset="0"/>
              </a:rPr>
              <a:t>图的</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团判定问题时间复杂度</a:t>
            </a:r>
            <a:endParaRPr lang="en-US" altLang="zh-CN"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第一阶段可在</a:t>
            </a:r>
            <a:r>
              <a:rPr lang="en-US" altLang="zh-CN" sz="2000" dirty="0" smtClean="0">
                <a:latin typeface="Times New Roman" panose="02020603050405020304" pitchFamily="18" charset="0"/>
              </a:rPr>
              <a:t>O(n</a:t>
            </a:r>
            <a:r>
              <a:rPr lang="en-US" altLang="zh-CN" sz="2000" baseline="30000" dirty="0" smtClean="0">
                <a:latin typeface="Times New Roman" panose="02020603050405020304" pitchFamily="18" charset="0"/>
              </a:rPr>
              <a:t>2</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内完成。</a:t>
            </a:r>
            <a:endParaRPr lang="en-US" altLang="zh-CN"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第二阶段可在</a:t>
            </a:r>
            <a:r>
              <a:rPr lang="en-US" altLang="zh-CN" sz="2000" dirty="0" smtClean="0">
                <a:latin typeface="Times New Roman" panose="02020603050405020304" pitchFamily="18" charset="0"/>
              </a:rPr>
              <a:t>O(n)</a:t>
            </a:r>
            <a:r>
              <a:rPr lang="zh-CN" altLang="en-US" sz="2000" dirty="0" smtClean="0">
                <a:latin typeface="Times New Roman" panose="02020603050405020304" pitchFamily="18" charset="0"/>
              </a:rPr>
              <a:t>内完成；</a:t>
            </a:r>
            <a:endParaRPr lang="en-US" altLang="zh-CN"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第三阶段可在</a:t>
            </a:r>
            <a:r>
              <a:rPr lang="en-US" altLang="zh-CN" sz="2000" dirty="0" smtClean="0">
                <a:latin typeface="Times New Roman" panose="02020603050405020304" pitchFamily="18" charset="0"/>
              </a:rPr>
              <a:t>O(k</a:t>
            </a:r>
            <a:r>
              <a:rPr lang="en-US" altLang="zh-CN" sz="2000" baseline="30000" dirty="0" smtClean="0">
                <a:latin typeface="Times New Roman" panose="02020603050405020304" pitchFamily="18" charset="0"/>
              </a:rPr>
              <a:t>2</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内完成。</a:t>
            </a:r>
            <a:endParaRPr lang="en-US" altLang="zh-CN"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总的时间复杂度为</a:t>
            </a:r>
            <a:endParaRPr lang="en-US" altLang="zh-CN" sz="2000" dirty="0" smtClean="0">
              <a:latin typeface="Times New Roman" panose="02020603050405020304" pitchFamily="18" charset="0"/>
            </a:endParaRPr>
          </a:p>
          <a:p>
            <a:pPr>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O(n</a:t>
            </a:r>
            <a:r>
              <a:rPr lang="en-US" altLang="zh-CN" sz="2000" baseline="30000" dirty="0" smtClean="0">
                <a:latin typeface="Times New Roman" panose="02020603050405020304" pitchFamily="18" charset="0"/>
              </a:rPr>
              <a:t>2</a:t>
            </a:r>
            <a:r>
              <a:rPr lang="en-US" altLang="zh-CN" sz="2000" dirty="0" smtClean="0">
                <a:latin typeface="Times New Roman" panose="02020603050405020304" pitchFamily="18" charset="0"/>
              </a:rPr>
              <a:t>+k</a:t>
            </a:r>
            <a:r>
              <a:rPr lang="en-US" altLang="zh-CN" sz="2000" baseline="30000" dirty="0" smtClean="0">
                <a:latin typeface="Times New Roman" panose="02020603050405020304" pitchFamily="18" charset="0"/>
              </a:rPr>
              <a:t>2</a:t>
            </a:r>
            <a:r>
              <a:rPr lang="en-US" altLang="zh-CN" sz="2000" dirty="0" smtClean="0">
                <a:latin typeface="Times New Roman" panose="02020603050405020304" pitchFamily="18" charset="0"/>
              </a:rPr>
              <a:t>)=O(n</a:t>
            </a:r>
            <a:r>
              <a:rPr lang="en-US" altLang="zh-CN" sz="2000" baseline="30000" dirty="0" smtClean="0">
                <a:latin typeface="Times New Roman" panose="02020603050405020304" pitchFamily="18" charset="0"/>
              </a:rPr>
              <a:t>2</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endParaRPr lang="zh-CN" altLang="en-US" dirty="0"/>
          </a:p>
        </p:txBody>
      </p:sp>
      <p:sp>
        <p:nvSpPr>
          <p:cNvPr id="4" name="TextBox 3"/>
          <p:cNvSpPr txBox="1"/>
          <p:nvPr/>
        </p:nvSpPr>
        <p:spPr>
          <a:xfrm>
            <a:off x="5214942" y="1714488"/>
            <a:ext cx="3629520" cy="4062651"/>
          </a:xfrm>
          <a:prstGeom prst="rect">
            <a:avLst/>
          </a:prstGeom>
          <a:noFill/>
          <a:ln w="3175">
            <a:solidFill>
              <a:schemeClr val="tx1"/>
            </a:solidFill>
          </a:ln>
        </p:spPr>
        <p:txBody>
          <a:bodyPr wrap="square" rtlCol="0">
            <a:spAutoFit/>
          </a:bodyPr>
          <a:lstStyle/>
          <a:p>
            <a:pPr algn="l" eaLnBrk="1" hangingPunct="1">
              <a:buFont typeface="Arial" panose="020B0604020202020204" pitchFamily="34" charset="0"/>
              <a:buChar char="•"/>
            </a:pPr>
            <a:r>
              <a:rPr lang="zh-CN" altLang="en-US" sz="2000" b="1" dirty="0" smtClean="0">
                <a:latin typeface="Times New Roman" panose="02020603050405020304" pitchFamily="18" charset="0"/>
              </a:rPr>
              <a:t>第二阶段：非确定性选择算法</a:t>
            </a:r>
            <a:endParaRPr lang="en-US" altLang="zh-CN" sz="2000" b="1" dirty="0" smtClean="0">
              <a:latin typeface="Times New Roman" panose="02020603050405020304" pitchFamily="18" charset="0"/>
            </a:endParaRPr>
          </a:p>
          <a:p>
            <a:pPr algn="l" eaLnBrk="1" hangingPunct="1">
              <a:buFont typeface="Arial" panose="020B0604020202020204" pitchFamily="34" charset="0"/>
              <a:buChar char="•"/>
            </a:pPr>
            <a:r>
              <a:rPr lang="zh-CN" altLang="en-US" sz="2000" b="1" dirty="0" smtClean="0">
                <a:latin typeface="Times New Roman" panose="02020603050405020304" pitchFamily="18" charset="0"/>
              </a:rPr>
              <a:t>猜想一个</a:t>
            </a:r>
            <a:r>
              <a:rPr lang="en-US" altLang="zh-CN" sz="2000" b="1" dirty="0" smtClean="0">
                <a:latin typeface="Times New Roman" panose="02020603050405020304" pitchFamily="18" charset="0"/>
              </a:rPr>
              <a:t>t=A[]</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integer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j,m</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j:=0;</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for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=1 </a:t>
            </a:r>
            <a:r>
              <a:rPr lang="en-US" altLang="zh-CN" sz="2000" b="1" dirty="0" smtClean="0">
                <a:latin typeface="Times New Roman" panose="02020603050405020304" pitchFamily="18" charset="0"/>
              </a:rPr>
              <a:t>to</a:t>
            </a:r>
            <a:r>
              <a:rPr lang="en-US" altLang="zh-CN" sz="2000" dirty="0" smtClean="0">
                <a:latin typeface="Times New Roman" panose="02020603050405020304" pitchFamily="18" charset="0"/>
              </a:rPr>
              <a:t> n </a:t>
            </a:r>
            <a:r>
              <a:rPr lang="en-US" altLang="zh-CN" sz="2000" b="1" dirty="0" smtClean="0">
                <a:latin typeface="Times New Roman" panose="02020603050405020304" pitchFamily="18" charset="0"/>
              </a:rPr>
              <a:t>do</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m:=</a:t>
            </a:r>
            <a:r>
              <a:rPr lang="en-US" altLang="zh-CN" sz="2000" b="1" dirty="0" smtClean="0">
                <a:latin typeface="Times New Roman" panose="02020603050405020304" pitchFamily="18" charset="0"/>
              </a:rPr>
              <a:t>choice</a:t>
            </a:r>
            <a:r>
              <a:rPr lang="en-US" altLang="zh-CN" sz="2000" dirty="0" smtClean="0">
                <a:latin typeface="Times New Roman" panose="02020603050405020304" pitchFamily="18" charset="0"/>
              </a:rPr>
              <a:t>(0,1);</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case:</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m=0: A[</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]:=0; </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m=1: A[</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]:=1; j:=j+1; </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end{case}</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end{for}</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if </a:t>
            </a:r>
            <a:r>
              <a:rPr lang="en-US" altLang="zh-CN" sz="2000" dirty="0" err="1" smtClean="0">
                <a:latin typeface="Times New Roman" panose="02020603050405020304" pitchFamily="18" charset="0"/>
              </a:rPr>
              <a:t>j</a:t>
            </a:r>
            <a:r>
              <a:rPr lang="en-US" altLang="zh-CN" sz="2000" dirty="0" err="1"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rPr>
              <a:t>k</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then</a:t>
            </a:r>
            <a:r>
              <a:rPr lang="en-US" altLang="zh-CN" sz="2000" dirty="0" smtClean="0">
                <a:latin typeface="Times New Roman" panose="02020603050405020304" pitchFamily="18" charset="0"/>
              </a:rPr>
              <a:t> failure; </a:t>
            </a:r>
            <a:r>
              <a:rPr lang="en-US" altLang="zh-CN" sz="2000" b="1" dirty="0" smtClean="0">
                <a:latin typeface="Times New Roman" panose="02020603050405020304" pitchFamily="18" charset="0"/>
              </a:rPr>
              <a:t>end{if}</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endParaRPr lang="zh-CN" altLang="en-US" dirty="0"/>
          </a:p>
        </p:txBody>
      </p:sp>
      <p:sp>
        <p:nvSpPr>
          <p:cNvPr id="5" name="TextBox 4"/>
          <p:cNvSpPr txBox="1"/>
          <p:nvPr/>
        </p:nvSpPr>
        <p:spPr>
          <a:xfrm>
            <a:off x="785786" y="3571876"/>
            <a:ext cx="3902030" cy="2554545"/>
          </a:xfrm>
          <a:prstGeom prst="rect">
            <a:avLst/>
          </a:prstGeom>
          <a:noFill/>
          <a:ln w="3175">
            <a:solidFill>
              <a:schemeClr val="tx1"/>
            </a:solidFill>
          </a:ln>
        </p:spPr>
        <p:txBody>
          <a:bodyPr wrap="square" rtlCol="0">
            <a:spAutoFit/>
          </a:bodyPr>
          <a:lstStyle/>
          <a:p>
            <a:pPr algn="l">
              <a:buFont typeface="Arial" panose="020B0604020202020204" pitchFamily="34" charset="0"/>
              <a:buChar char="•"/>
            </a:pPr>
            <a:r>
              <a:rPr lang="zh-CN" altLang="en-US" sz="2000" dirty="0" smtClean="0"/>
              <a:t>第三阶段：确定性验证算法</a:t>
            </a:r>
            <a:endParaRPr lang="en-US" altLang="zh-CN" sz="2000" dirty="0" smtClean="0"/>
          </a:p>
          <a:p>
            <a:pPr algn="l"/>
            <a:r>
              <a:rPr lang="en-US" altLang="zh-CN" sz="2000" dirty="0" smtClean="0"/>
              <a:t>for </a:t>
            </a:r>
            <a:r>
              <a:rPr lang="en-US" altLang="zh-CN" sz="2000" dirty="0" err="1" smtClean="0"/>
              <a:t>i</a:t>
            </a:r>
            <a:r>
              <a:rPr lang="en-US" altLang="zh-CN" sz="2000" dirty="0" smtClean="0"/>
              <a:t>=1 to n</a:t>
            </a:r>
            <a:endParaRPr lang="en-US" altLang="zh-CN" sz="2000" dirty="0" smtClean="0"/>
          </a:p>
          <a:p>
            <a:pPr algn="l"/>
            <a:r>
              <a:rPr lang="en-US" altLang="zh-CN" sz="2000" dirty="0" smtClean="0"/>
              <a:t>   if A[</a:t>
            </a:r>
            <a:r>
              <a:rPr lang="en-US" altLang="zh-CN" sz="2000" dirty="0" err="1" smtClean="0"/>
              <a:t>i</a:t>
            </a:r>
            <a:r>
              <a:rPr lang="en-US" altLang="zh-CN" sz="2000" dirty="0" smtClean="0"/>
              <a:t>]=0 then continue;</a:t>
            </a:r>
            <a:endParaRPr lang="en-US" altLang="zh-CN" sz="2000" dirty="0" smtClean="0"/>
          </a:p>
          <a:p>
            <a:pPr algn="l"/>
            <a:r>
              <a:rPr lang="en-US" altLang="zh-CN" sz="2000" dirty="0" smtClean="0"/>
              <a:t>   for j=1 to n</a:t>
            </a:r>
            <a:endParaRPr lang="en-US" altLang="zh-CN" sz="2000" dirty="0" smtClean="0"/>
          </a:p>
          <a:p>
            <a:pPr algn="l"/>
            <a:r>
              <a:rPr lang="en-US" altLang="zh-CN" sz="2000" dirty="0" smtClean="0"/>
              <a:t>    if A[j]=1 then</a:t>
            </a:r>
            <a:endParaRPr lang="en-US" altLang="zh-CN" sz="2000" dirty="0" smtClean="0"/>
          </a:p>
          <a:p>
            <a:pPr algn="l"/>
            <a:r>
              <a:rPr lang="en-US" altLang="zh-CN" sz="2000" dirty="0" smtClean="0"/>
              <a:t>      if w(</a:t>
            </a:r>
            <a:r>
              <a:rPr lang="en-US" altLang="zh-CN" sz="2000" dirty="0" err="1" smtClean="0"/>
              <a:t>i,j</a:t>
            </a:r>
            <a:r>
              <a:rPr lang="en-US" altLang="zh-CN" sz="2000" dirty="0" smtClean="0"/>
              <a:t>)=0 then failure</a:t>
            </a:r>
            <a:endParaRPr lang="en-US" altLang="zh-CN" sz="2000" dirty="0" smtClean="0"/>
          </a:p>
          <a:p>
            <a:pPr algn="l"/>
            <a:r>
              <a:rPr lang="en-US" altLang="zh-CN" sz="2000" dirty="0" smtClean="0"/>
              <a:t>   end {for}</a:t>
            </a:r>
            <a:endParaRPr lang="en-US" altLang="zh-CN" sz="2000" dirty="0" smtClean="0"/>
          </a:p>
          <a:p>
            <a:pPr algn="l"/>
            <a:r>
              <a:rPr lang="en-US" altLang="zh-CN" sz="2000" dirty="0" smtClean="0"/>
              <a:t>End {for);success</a:t>
            </a: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非确定性图灵机与</a:t>
            </a:r>
            <a:r>
              <a:rPr lang="en-US" altLang="zh-CN" sz="4000" dirty="0" smtClean="0"/>
              <a:t>NP</a:t>
            </a:r>
            <a:r>
              <a:rPr lang="zh-CN" altLang="en-US" sz="4000" dirty="0" smtClean="0"/>
              <a:t>类问题</a:t>
            </a:r>
            <a:endParaRPr lang="zh-CN" altLang="en-US" sz="4000" dirty="0"/>
          </a:p>
        </p:txBody>
      </p:sp>
      <p:sp>
        <p:nvSpPr>
          <p:cNvPr id="3" name="内容占位符 2"/>
          <p:cNvSpPr>
            <a:spLocks noGrp="1"/>
          </p:cNvSpPr>
          <p:nvPr>
            <p:ph idx="1"/>
          </p:nvPr>
        </p:nvSpPr>
        <p:spPr/>
        <p:txBody>
          <a:bodyPr/>
          <a:lstStyle/>
          <a:p>
            <a:pPr lvl="1"/>
            <a:r>
              <a:rPr lang="zh-CN" altLang="en-US" sz="2400" dirty="0" smtClean="0">
                <a:latin typeface="Times New Roman" panose="02020603050405020304" pitchFamily="18" charset="0"/>
              </a:rPr>
              <a:t>定理：对于每一个</a:t>
            </a:r>
            <a:r>
              <a:rPr lang="en-US" altLang="zh-CN" sz="2400" dirty="0" smtClean="0">
                <a:latin typeface="Times New Roman" panose="02020603050405020304" pitchFamily="18" charset="0"/>
              </a:rPr>
              <a:t>NP</a:t>
            </a:r>
            <a:r>
              <a:rPr lang="zh-CN" altLang="en-US" sz="2400" dirty="0" smtClean="0">
                <a:latin typeface="Times New Roman" panose="02020603050405020304" pitchFamily="18" charset="0"/>
              </a:rPr>
              <a:t>问题</a:t>
            </a:r>
            <a:r>
              <a:rPr lang="zh-CN" altLang="en-US" sz="2400" dirty="0" smtClean="0">
                <a:latin typeface="Times New Roman" panose="02020603050405020304" pitchFamily="18" charset="0"/>
                <a:sym typeface="Symbol" panose="05050102010706020507" pitchFamily="18" charset="2"/>
              </a:rPr>
              <a:t></a:t>
            </a:r>
            <a:r>
              <a:rPr lang="zh-CN" altLang="en-US" sz="2400" dirty="0" smtClean="0">
                <a:latin typeface="Times New Roman" panose="02020603050405020304" pitchFamily="18" charset="0"/>
              </a:rPr>
              <a:t>，都存在多项式</a:t>
            </a:r>
            <a:r>
              <a:rPr lang="en-US" altLang="zh-CN" sz="2400" dirty="0" smtClean="0">
                <a:latin typeface="Times New Roman" panose="02020603050405020304" pitchFamily="18" charset="0"/>
              </a:rPr>
              <a:t>p(x)</a:t>
            </a:r>
            <a:r>
              <a:rPr lang="zh-CN" altLang="en-US" sz="2400" dirty="0" smtClean="0">
                <a:latin typeface="Times New Roman" panose="02020603050405020304" pitchFamily="18" charset="0"/>
              </a:rPr>
              <a:t>使得问题</a:t>
            </a:r>
            <a:r>
              <a:rPr lang="zh-CN" altLang="en-US" sz="2400" dirty="0" smtClean="0">
                <a:latin typeface="Times New Roman" panose="02020603050405020304" pitchFamily="18" charset="0"/>
                <a:sym typeface="Symbol" panose="05050102010706020507" pitchFamily="18" charset="2"/>
              </a:rPr>
              <a:t></a:t>
            </a:r>
            <a:r>
              <a:rPr lang="zh-CN" altLang="en-US" sz="2400" dirty="0" smtClean="0">
                <a:latin typeface="Times New Roman" panose="02020603050405020304" pitchFamily="18" charset="0"/>
              </a:rPr>
              <a:t>可以用一个时间复杂度为</a:t>
            </a:r>
            <a:r>
              <a:rPr lang="en-US" altLang="zh-CN" sz="2400" dirty="0" smtClean="0">
                <a:latin typeface="Times New Roman" panose="02020603050405020304" pitchFamily="18" charset="0"/>
              </a:rPr>
              <a:t>O(2</a:t>
            </a:r>
            <a:r>
              <a:rPr lang="en-US" altLang="zh-CN" sz="2400" baseline="30000" dirty="0" smtClean="0">
                <a:latin typeface="Times New Roman" panose="02020603050405020304" pitchFamily="18" charset="0"/>
              </a:rPr>
              <a:t>p(n)</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的确定性算法求解。</a:t>
            </a:r>
            <a:endParaRPr lang="en-US" altLang="zh-CN" sz="2400" dirty="0" smtClean="0">
              <a:latin typeface="Times New Roman" panose="02020603050405020304" pitchFamily="18" charset="0"/>
            </a:endParaRPr>
          </a:p>
          <a:p>
            <a:pPr lvl="2">
              <a:lnSpc>
                <a:spcPct val="90000"/>
              </a:lnSpc>
            </a:pPr>
            <a:r>
              <a:rPr lang="zh-CN" altLang="en-US" sz="2000" b="1" dirty="0" smtClean="0">
                <a:latin typeface="Times New Roman" panose="02020603050405020304" pitchFamily="18" charset="0"/>
              </a:rPr>
              <a:t>证明</a:t>
            </a:r>
            <a:r>
              <a:rPr lang="zh-CN" altLang="en-US" sz="2000" dirty="0" smtClean="0">
                <a:latin typeface="Times New Roman" panose="02020603050405020304" pitchFamily="18" charset="0"/>
              </a:rPr>
              <a:t>：设</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为求解</a:t>
            </a:r>
            <a:r>
              <a:rPr lang="zh-CN" altLang="en-US"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的一个多项式时间不确定性算法，其时间杂性由一个多项式</a:t>
            </a:r>
            <a:r>
              <a:rPr lang="en-US" altLang="zh-CN" sz="2000" dirty="0" smtClean="0">
                <a:latin typeface="Times New Roman" panose="02020603050405020304" pitchFamily="18" charset="0"/>
              </a:rPr>
              <a:t>q’(n)</a:t>
            </a:r>
            <a:r>
              <a:rPr lang="zh-CN" altLang="en-US" sz="2000" dirty="0" smtClean="0">
                <a:latin typeface="Times New Roman" panose="02020603050405020304" pitchFamily="18" charset="0"/>
              </a:rPr>
              <a:t>来界定。对于长度为 </a:t>
            </a:r>
            <a:r>
              <a:rPr lang="en-US" altLang="zh-CN" sz="2000" dirty="0" smtClean="0">
                <a:latin typeface="Times New Roman" panose="02020603050405020304" pitchFamily="18" charset="0"/>
              </a:rPr>
              <a:t>n </a:t>
            </a:r>
            <a:r>
              <a:rPr lang="zh-CN" altLang="en-US" sz="2000" dirty="0" smtClean="0">
                <a:latin typeface="Times New Roman" panose="02020603050405020304" pitchFamily="18" charset="0"/>
              </a:rPr>
              <a:t>的每个被接受的输入，必然存在字符集</a:t>
            </a:r>
            <a:r>
              <a:rPr lang="zh-CN" altLang="en-US"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上长度至多为</a:t>
            </a:r>
            <a:r>
              <a:rPr lang="en-US" altLang="zh-CN" sz="2000" dirty="0" smtClean="0">
                <a:latin typeface="Times New Roman" panose="02020603050405020304" pitchFamily="18" charset="0"/>
              </a:rPr>
              <a:t>q(n)</a:t>
            </a:r>
            <a:r>
              <a:rPr lang="zh-CN" altLang="en-US" sz="2000" dirty="0" smtClean="0">
                <a:latin typeface="Times New Roman" panose="02020603050405020304" pitchFamily="18" charset="0"/>
              </a:rPr>
              <a:t>的某个猜想字符串，使算法</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的检验阶段在不多于</a:t>
            </a:r>
            <a:r>
              <a:rPr lang="en-US" altLang="zh-CN" sz="2000" dirty="0" smtClean="0">
                <a:latin typeface="Times New Roman" panose="02020603050405020304" pitchFamily="18" charset="0"/>
              </a:rPr>
              <a:t>q’(n)</a:t>
            </a:r>
            <a:r>
              <a:rPr lang="zh-CN" altLang="en-US" sz="2000" dirty="0" smtClean="0">
                <a:latin typeface="Times New Roman" panose="02020603050405020304" pitchFamily="18" charset="0"/>
              </a:rPr>
              <a:t>步内回答“是”。若</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|=k</a:t>
            </a:r>
            <a:r>
              <a:rPr lang="zh-CN" altLang="en-US" sz="2000" dirty="0" smtClean="0">
                <a:latin typeface="Times New Roman" panose="02020603050405020304" pitchFamily="18" charset="0"/>
              </a:rPr>
              <a:t>，则所需要考虑的可能猜测的数目最多为</a:t>
            </a:r>
            <a:r>
              <a:rPr lang="en-US" altLang="zh-CN" sz="2000" dirty="0" err="1" smtClean="0">
                <a:latin typeface="Times New Roman" panose="02020603050405020304" pitchFamily="18" charset="0"/>
              </a:rPr>
              <a:t>k</a:t>
            </a:r>
            <a:r>
              <a:rPr lang="en-US" altLang="zh-CN" sz="2000" baseline="30000" dirty="0" err="1" smtClean="0">
                <a:latin typeface="Times New Roman" panose="02020603050405020304" pitchFamily="18" charset="0"/>
              </a:rPr>
              <a:t>q</a:t>
            </a:r>
            <a:r>
              <a:rPr lang="en-US" altLang="zh-CN" sz="2000" baseline="30000" dirty="0" smtClean="0">
                <a:latin typeface="Times New Roman" panose="02020603050405020304" pitchFamily="18" charset="0"/>
              </a:rPr>
              <a:t>(n)</a:t>
            </a:r>
            <a:r>
              <a:rPr lang="zh-CN" altLang="en-US" sz="2000" dirty="0" smtClean="0">
                <a:latin typeface="Times New Roman" panose="02020603050405020304" pitchFamily="18" charset="0"/>
              </a:rPr>
              <a:t>。对于一个长度为 </a:t>
            </a:r>
            <a:r>
              <a:rPr lang="en-US" altLang="zh-CN" sz="2000" dirty="0" smtClean="0">
                <a:latin typeface="Times New Roman" panose="02020603050405020304" pitchFamily="18" charset="0"/>
              </a:rPr>
              <a:t>n </a:t>
            </a:r>
            <a:r>
              <a:rPr lang="zh-CN" altLang="en-US" sz="2000" dirty="0" smtClean="0">
                <a:latin typeface="Times New Roman" panose="02020603050405020304" pitchFamily="18" charset="0"/>
              </a:rPr>
              <a:t>的给定输入，通过应用算法</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的确定性检验阶段到相应的</a:t>
            </a:r>
            <a:r>
              <a:rPr lang="en-US" altLang="zh-CN" sz="2000" dirty="0" err="1" smtClean="0">
                <a:latin typeface="Times New Roman" panose="02020603050405020304" pitchFamily="18" charset="0"/>
              </a:rPr>
              <a:t>k</a:t>
            </a:r>
            <a:r>
              <a:rPr lang="en-US" altLang="zh-CN" sz="2000" baseline="30000" dirty="0" err="1" smtClean="0">
                <a:latin typeface="Times New Roman" panose="02020603050405020304" pitchFamily="18" charset="0"/>
              </a:rPr>
              <a:t>q</a:t>
            </a:r>
            <a:r>
              <a:rPr lang="en-US" altLang="zh-CN" sz="2000" baseline="30000" dirty="0" smtClean="0">
                <a:latin typeface="Times New Roman" panose="02020603050405020304" pitchFamily="18" charset="0"/>
              </a:rPr>
              <a:t>(n)</a:t>
            </a:r>
            <a:r>
              <a:rPr lang="zh-CN" altLang="en-US" sz="2000" dirty="0" smtClean="0">
                <a:latin typeface="Times New Roman" panose="02020603050405020304" pitchFamily="18" charset="0"/>
              </a:rPr>
              <a:t>多个可能猜测字符串中的每一个，直到停止或运行</a:t>
            </a:r>
            <a:r>
              <a:rPr lang="en-US" altLang="zh-CN" sz="2000" dirty="0" smtClean="0">
                <a:latin typeface="Times New Roman" panose="02020603050405020304" pitchFamily="18" charset="0"/>
              </a:rPr>
              <a:t>q’(n)</a:t>
            </a:r>
            <a:r>
              <a:rPr lang="zh-CN" altLang="en-US" sz="2000" dirty="0" smtClean="0">
                <a:latin typeface="Times New Roman" panose="02020603050405020304" pitchFamily="18" charset="0"/>
              </a:rPr>
              <a:t>步，我们可以肯定地发现</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对于该输入是否有一个可接受计算。如果</a:t>
            </a:r>
            <a:r>
              <a:rPr lang="en-US" altLang="zh-CN" sz="2000" dirty="0" smtClean="0">
                <a:latin typeface="Times New Roman" panose="02020603050405020304" pitchFamily="18" charset="0"/>
              </a:rPr>
              <a:t>A</a:t>
            </a:r>
            <a:r>
              <a:rPr lang="zh-CN" altLang="en-US" sz="2000" dirty="0" smtClean="0">
                <a:latin typeface="Times New Roman" panose="02020603050405020304" pitchFamily="18" charset="0"/>
              </a:rPr>
              <a:t>在该时间界内遇到一个导致可接受计算的猜测串，则该模拟过程回答“是”；否则回答“非”。这显然形成了一个求解</a:t>
            </a:r>
            <a:r>
              <a:rPr lang="zh-CN" altLang="en-US"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的确定性算法，而且该算法的时间复杂度将以</a:t>
            </a:r>
            <a:r>
              <a:rPr lang="en-US" altLang="zh-CN" sz="2000" dirty="0" smtClean="0">
                <a:latin typeface="Times New Roman" panose="02020603050405020304" pitchFamily="18" charset="0"/>
              </a:rPr>
              <a:t>q’(n)</a:t>
            </a:r>
            <a:r>
              <a:rPr lang="en-US" altLang="zh-CN" sz="2000" dirty="0" err="1" smtClean="0">
                <a:latin typeface="Times New Roman" panose="02020603050405020304" pitchFamily="18" charset="0"/>
              </a:rPr>
              <a:t>k</a:t>
            </a:r>
            <a:r>
              <a:rPr lang="en-US" altLang="zh-CN" sz="2000" baseline="30000" dirty="0" err="1" smtClean="0">
                <a:latin typeface="Times New Roman" panose="02020603050405020304" pitchFamily="18" charset="0"/>
              </a:rPr>
              <a:t>q</a:t>
            </a:r>
            <a:r>
              <a:rPr lang="en-US" altLang="zh-CN" sz="2000" baseline="30000" dirty="0" smtClean="0">
                <a:latin typeface="Times New Roman" panose="02020603050405020304" pitchFamily="18" charset="0"/>
              </a:rPr>
              <a:t>(n) </a:t>
            </a:r>
            <a:r>
              <a:rPr lang="zh-CN" altLang="en-US" sz="2000" dirty="0" smtClean="0">
                <a:latin typeface="Times New Roman" panose="02020603050405020304" pitchFamily="18" charset="0"/>
              </a:rPr>
              <a:t>为上界。其等价于</a:t>
            </a:r>
            <a:r>
              <a:rPr lang="en-US" altLang="zh-CN" sz="2000" dirty="0" smtClean="0">
                <a:latin typeface="Times New Roman" panose="02020603050405020304" pitchFamily="18" charset="0"/>
              </a:rPr>
              <a:t>O(2</a:t>
            </a:r>
            <a:r>
              <a:rPr lang="en-US" altLang="zh-CN" sz="2000" baseline="30000" dirty="0" smtClean="0">
                <a:latin typeface="Times New Roman" panose="02020603050405020304" pitchFamily="18" charset="0"/>
              </a:rPr>
              <a:t>p(n)</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 。 </a:t>
            </a:r>
            <a:endParaRPr lang="en-US" altLang="zh-CN" sz="2000" dirty="0" smtClean="0">
              <a:latin typeface="Times New Roman" panose="02020603050405020304" pitchFamily="18" charset="0"/>
            </a:endParaRPr>
          </a:p>
          <a:p>
            <a:pPr lvl="1">
              <a:lnSpc>
                <a:spcPct val="90000"/>
              </a:lnSpc>
            </a:pPr>
            <a:r>
              <a:rPr lang="zh-CN" altLang="en-US" sz="2000" dirty="0" smtClean="0">
                <a:latin typeface="Times New Roman" panose="02020603050405020304" pitchFamily="18" charset="0"/>
              </a:rPr>
              <a:t>显然非确定性算法比确定性算法速度快，</a:t>
            </a:r>
            <a:r>
              <a:rPr lang="en-US" altLang="zh-CN" sz="2000" dirty="0" smtClean="0">
                <a:latin typeface="Times New Roman" panose="02020603050405020304" pitchFamily="18" charset="0"/>
              </a:rPr>
              <a:t>P </a:t>
            </a:r>
            <a:r>
              <a:rPr lang="en-US" altLang="zh-CN" sz="2000" dirty="0" smtClean="0">
                <a:latin typeface="Times New Roman" panose="02020603050405020304" pitchFamily="18" charset="0"/>
                <a:sym typeface="Symbol" panose="05050102010706020507" pitchFamily="18" charset="2"/>
              </a:rPr>
              <a:t> NP</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，问：</a:t>
            </a:r>
            <a:r>
              <a:rPr lang="en-US" altLang="zh-CN" sz="2000" dirty="0" smtClean="0">
                <a:latin typeface="Times New Roman" panose="02020603050405020304" pitchFamily="18" charset="0"/>
              </a:rPr>
              <a:t>P = NP </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3"/>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a:xfrm>
            <a:off x="457200" y="1370017"/>
            <a:ext cx="8229600" cy="4773627"/>
          </a:xfrm>
        </p:spPr>
        <p:txBody>
          <a:bodyPr/>
          <a:lstStyle/>
          <a:p>
            <a:r>
              <a:rPr lang="en-US" altLang="zh-CN" sz="2800" dirty="0" smtClean="0"/>
              <a:t>8.5 NP</a:t>
            </a:r>
            <a:r>
              <a:rPr lang="zh-CN" altLang="en-US" sz="2800" dirty="0" smtClean="0"/>
              <a:t>完全问题</a:t>
            </a:r>
            <a:r>
              <a:rPr lang="en-US" altLang="zh-CN" sz="2800" dirty="0" smtClean="0"/>
              <a:t>(NP-C)</a:t>
            </a:r>
            <a:endParaRPr lang="en-US" altLang="zh-CN" sz="2800" dirty="0" smtClean="0"/>
          </a:p>
          <a:p>
            <a:pPr lvl="1"/>
            <a:r>
              <a:rPr lang="zh-CN" altLang="en-US" sz="2000" dirty="0" smtClean="0">
                <a:latin typeface="Times New Roman" panose="02020603050405020304" pitchFamily="18" charset="0"/>
              </a:rPr>
              <a:t>研究</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类中问题之间的关系，从</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中找出一些具有特定性质</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的、</a:t>
            </a:r>
            <a:r>
              <a:rPr lang="zh-CN" altLang="en-US" sz="2000" b="1" dirty="0" smtClean="0">
                <a:latin typeface="Times New Roman" panose="02020603050405020304" pitchFamily="18" charset="0"/>
              </a:rPr>
              <a:t>与</a:t>
            </a:r>
            <a:r>
              <a:rPr lang="en-US" altLang="zh-CN" sz="2000" b="1" dirty="0" smtClean="0">
                <a:latin typeface="Times New Roman" panose="02020603050405020304" pitchFamily="18" charset="0"/>
              </a:rPr>
              <a:t>P</a:t>
            </a:r>
            <a:r>
              <a:rPr lang="zh-CN" altLang="en-US" sz="2000" b="1" dirty="0" smtClean="0">
                <a:latin typeface="Times New Roman" panose="02020603050405020304" pitchFamily="18" charset="0"/>
              </a:rPr>
              <a:t>中问题有显著不同</a:t>
            </a:r>
            <a:r>
              <a:rPr lang="zh-CN" altLang="en-US" sz="2000" dirty="0" smtClean="0">
                <a:latin typeface="Times New Roman" panose="02020603050405020304" pitchFamily="18" charset="0"/>
              </a:rPr>
              <a:t>的问题。形成了</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－完全理论 </a:t>
            </a:r>
            <a:endParaRPr lang="zh-CN" altLang="en-US" sz="2000" dirty="0" smtClean="0">
              <a:latin typeface="Times New Roman" panose="02020603050405020304" pitchFamily="18" charset="0"/>
            </a:endParaRPr>
          </a:p>
          <a:p>
            <a:pPr lvl="1"/>
            <a:r>
              <a:rPr lang="zh-CN" altLang="en-US" sz="2000" dirty="0" smtClean="0">
                <a:latin typeface="Times New Roman" panose="02020603050405020304" pitchFamily="18" charset="0"/>
              </a:rPr>
              <a:t>多项式变换：语言</a:t>
            </a:r>
            <a:r>
              <a:rPr lang="en-US" altLang="zh-CN" sz="2000" dirty="0" smtClean="0">
                <a:latin typeface="Times New Roman" panose="02020603050405020304" pitchFamily="18" charset="0"/>
              </a:rPr>
              <a:t>L</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sym typeface="Symbol" panose="05050102010706020507" pitchFamily="18" charset="2"/>
              </a:rPr>
              <a:t></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到另一个语言</a:t>
            </a:r>
            <a:r>
              <a:rPr lang="en-US" altLang="zh-CN" sz="2000" dirty="0" smtClean="0">
                <a:latin typeface="Times New Roman" panose="02020603050405020304" pitchFamily="18" charset="0"/>
              </a:rPr>
              <a:t>L</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sym typeface="Symbol" panose="05050102010706020507" pitchFamily="18" charset="2"/>
              </a:rPr>
              <a:t></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的多项式变换</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是指映射</a:t>
            </a:r>
            <a:r>
              <a:rPr lang="en-US" altLang="zh-CN" sz="2000" dirty="0" smtClean="0">
                <a:latin typeface="Times New Roman" panose="02020603050405020304" pitchFamily="18" charset="0"/>
              </a:rPr>
              <a:t>f: </a:t>
            </a:r>
            <a:r>
              <a:rPr lang="en-US" altLang="zh-CN" sz="2000" dirty="0" smtClean="0">
                <a:latin typeface="Times New Roman" panose="02020603050405020304" pitchFamily="18" charset="0"/>
                <a:sym typeface="Symbol" panose="05050102010706020507" pitchFamily="18" charset="2"/>
              </a:rPr>
              <a:t></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 </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满足下面两个条件：</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1. </a:t>
            </a:r>
            <a:r>
              <a:rPr lang="zh-CN" altLang="en-US" sz="2000" dirty="0" smtClean="0">
                <a:latin typeface="Times New Roman" panose="02020603050405020304" pitchFamily="18" charset="0"/>
              </a:rPr>
              <a:t>存在计算 </a:t>
            </a:r>
            <a:r>
              <a:rPr lang="en-US" altLang="zh-CN" sz="2000" dirty="0" smtClean="0">
                <a:latin typeface="Times New Roman" panose="02020603050405020304" pitchFamily="18" charset="0"/>
              </a:rPr>
              <a:t>f </a:t>
            </a:r>
            <a:r>
              <a:rPr lang="zh-CN" altLang="en-US" sz="2000" dirty="0" smtClean="0">
                <a:latin typeface="Times New Roman" panose="02020603050405020304" pitchFamily="18" charset="0"/>
              </a:rPr>
              <a:t>的一个多项式时间</a:t>
            </a:r>
            <a:r>
              <a:rPr lang="en-US" altLang="zh-CN" sz="2000" dirty="0" smtClean="0">
                <a:latin typeface="Times New Roman" panose="02020603050405020304" pitchFamily="18" charset="0"/>
              </a:rPr>
              <a:t>DTM</a:t>
            </a:r>
            <a:r>
              <a:rPr lang="zh-CN" altLang="en-US" sz="2000" dirty="0" smtClean="0">
                <a:latin typeface="Times New Roman" panose="02020603050405020304" pitchFamily="18" charset="0"/>
              </a:rPr>
              <a:t>程序；</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2. </a:t>
            </a:r>
            <a:r>
              <a:rPr lang="zh-CN" altLang="en-US" sz="2000" dirty="0" smtClean="0">
                <a:latin typeface="Times New Roman" panose="02020603050405020304" pitchFamily="18" charset="0"/>
              </a:rPr>
              <a:t>对于所有的</a:t>
            </a:r>
            <a:r>
              <a:rPr lang="en-US" altLang="zh-CN" sz="2000" dirty="0" smtClean="0">
                <a:latin typeface="Times New Roman" panose="02020603050405020304" pitchFamily="18" charset="0"/>
              </a:rPr>
              <a:t>x</a:t>
            </a:r>
            <a:r>
              <a:rPr lang="en-US" altLang="zh-CN" sz="2000" dirty="0" smtClean="0">
                <a:latin typeface="Times New Roman" panose="02020603050405020304" pitchFamily="18" charset="0"/>
                <a:sym typeface="Symbol" panose="05050102010706020507" pitchFamily="18" charset="2"/>
              </a:rPr>
              <a:t></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有：</a:t>
            </a:r>
            <a:r>
              <a:rPr lang="en-US" altLang="zh-CN" sz="2000" dirty="0" smtClean="0">
                <a:latin typeface="Times New Roman" panose="02020603050405020304" pitchFamily="18" charset="0"/>
              </a:rPr>
              <a:t>x</a:t>
            </a:r>
            <a:r>
              <a:rPr lang="en-US" altLang="zh-CN" sz="2000" dirty="0" smtClean="0">
                <a:latin typeface="Times New Roman" panose="02020603050405020304" pitchFamily="18" charset="0"/>
                <a:sym typeface="Symbol" panose="05050102010706020507" pitchFamily="18" charset="2"/>
              </a:rPr>
              <a:t>L</a:t>
            </a:r>
            <a:r>
              <a:rPr lang="en-US" altLang="zh-CN" sz="2000" baseline="-25000" dirty="0" smtClean="0">
                <a:latin typeface="Times New Roman" panose="02020603050405020304" pitchFamily="18" charset="0"/>
                <a:sym typeface="Symbol" panose="05050102010706020507" pitchFamily="18" charset="2"/>
              </a:rPr>
              <a:t>1</a:t>
            </a:r>
            <a:r>
              <a:rPr lang="zh-CN" altLang="en-US" sz="2000" dirty="0" smtClean="0">
                <a:latin typeface="Times New Roman" panose="02020603050405020304" pitchFamily="18" charset="0"/>
              </a:rPr>
              <a:t>当且仅当</a:t>
            </a:r>
            <a:r>
              <a:rPr lang="en-US" altLang="zh-CN" sz="2000" dirty="0" smtClean="0">
                <a:latin typeface="Times New Roman" panose="02020603050405020304" pitchFamily="18" charset="0"/>
              </a:rPr>
              <a:t>f(x) </a:t>
            </a:r>
            <a:r>
              <a:rPr lang="en-US" altLang="zh-CN" sz="2000" dirty="0" smtClean="0">
                <a:latin typeface="Times New Roman" panose="02020603050405020304" pitchFamily="18" charset="0"/>
                <a:sym typeface="Symbol" panose="05050102010706020507" pitchFamily="18" charset="2"/>
              </a:rPr>
              <a:t>L</a:t>
            </a:r>
            <a:r>
              <a:rPr lang="en-US" altLang="zh-CN" sz="2000" baseline="-25000" dirty="0" smtClean="0">
                <a:latin typeface="Times New Roman" panose="02020603050405020304" pitchFamily="18" charset="0"/>
                <a:sym typeface="Symbol" panose="05050102010706020507" pitchFamily="18" charset="2"/>
              </a:rPr>
              <a:t>2</a:t>
            </a:r>
            <a:r>
              <a:rPr lang="zh-CN" altLang="en-US"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记号： </a:t>
            </a:r>
            <a:r>
              <a:rPr lang="en-US" altLang="zh-CN" sz="2000" dirty="0" smtClean="0">
                <a:latin typeface="Times New Roman" panose="02020603050405020304" pitchFamily="18" charset="0"/>
                <a:sym typeface="Symbol" panose="05050102010706020507" pitchFamily="18" charset="2"/>
              </a:rPr>
              <a:t>L</a:t>
            </a:r>
            <a:r>
              <a:rPr lang="en-US" altLang="zh-CN" sz="2000" baseline="-25000" dirty="0" smtClean="0">
                <a:latin typeface="Times New Roman" panose="02020603050405020304" pitchFamily="18" charset="0"/>
                <a:sym typeface="Symbol" panose="05050102010706020507" pitchFamily="18" charset="2"/>
              </a:rPr>
              <a:t>1 </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L</a:t>
            </a:r>
            <a:r>
              <a:rPr lang="en-US" altLang="zh-CN" sz="2000" baseline="-25000" dirty="0" smtClean="0">
                <a:latin typeface="Times New Roman" panose="02020603050405020304" pitchFamily="18" charset="0"/>
                <a:sym typeface="Symbol" panose="05050102010706020507" pitchFamily="18" charset="2"/>
              </a:rPr>
              <a:t>2 </a:t>
            </a:r>
            <a:r>
              <a:rPr lang="zh-CN" altLang="en-US" sz="2000" dirty="0" smtClean="0">
                <a:latin typeface="Times New Roman" panose="02020603050405020304" pitchFamily="18" charset="0"/>
                <a:sym typeface="Symbol" panose="05050102010706020507" pitchFamily="18" charset="2"/>
              </a:rPr>
              <a:t>。  </a:t>
            </a:r>
            <a:r>
              <a:rPr lang="en-US" altLang="zh-CN" sz="2000" baseline="-25000" dirty="0" smtClean="0">
                <a:latin typeface="Times New Roman" panose="02020603050405020304" pitchFamily="18" charset="0"/>
                <a:sym typeface="Symbol" panose="05050102010706020507" pitchFamily="18" charset="2"/>
              </a:rPr>
              <a:t>1 </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 </a:t>
            </a:r>
            <a:r>
              <a:rPr lang="en-US" altLang="zh-CN" sz="2000" baseline="-25000" dirty="0" smtClean="0">
                <a:latin typeface="Times New Roman" panose="02020603050405020304" pitchFamily="18" charset="0"/>
                <a:sym typeface="Symbol" panose="05050102010706020507" pitchFamily="18" charset="2"/>
              </a:rPr>
              <a:t>2 </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如果 </a:t>
            </a:r>
            <a:r>
              <a:rPr lang="en-US" altLang="zh-CN" sz="2000" dirty="0" smtClean="0">
                <a:latin typeface="Times New Roman" panose="02020603050405020304" pitchFamily="18" charset="0"/>
                <a:sym typeface="Symbol" panose="05050102010706020507" pitchFamily="18" charset="2"/>
              </a:rPr>
              <a:t>L(</a:t>
            </a:r>
            <a:r>
              <a:rPr lang="zh-CN" altLang="en-US" sz="2000" dirty="0" smtClean="0">
                <a:latin typeface="Times New Roman" panose="02020603050405020304" pitchFamily="18" charset="0"/>
                <a:sym typeface="Symbol" panose="05050102010706020507" pitchFamily="18" charset="2"/>
              </a:rPr>
              <a:t></a:t>
            </a:r>
            <a:r>
              <a:rPr lang="en-US" altLang="zh-CN" sz="2000" baseline="-25000" dirty="0" smtClean="0">
                <a:latin typeface="Times New Roman" panose="02020603050405020304" pitchFamily="18" charset="0"/>
                <a:sym typeface="Symbol" panose="05050102010706020507" pitchFamily="18" charset="2"/>
              </a:rPr>
              <a:t>1 </a:t>
            </a:r>
            <a:r>
              <a:rPr lang="en-US" altLang="zh-CN" sz="2000" dirty="0" smtClean="0">
                <a:latin typeface="Times New Roman" panose="02020603050405020304" pitchFamily="18" charset="0"/>
                <a:sym typeface="Symbol" panose="05050102010706020507" pitchFamily="18" charset="2"/>
              </a:rPr>
              <a:t>, e</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L(</a:t>
            </a:r>
            <a:r>
              <a:rPr lang="zh-CN" altLang="en-US" sz="2000" dirty="0" smtClean="0">
                <a:latin typeface="Times New Roman" panose="02020603050405020304" pitchFamily="18" charset="0"/>
                <a:sym typeface="Symbol" panose="05050102010706020507" pitchFamily="18" charset="2"/>
              </a:rPr>
              <a:t></a:t>
            </a:r>
            <a:r>
              <a:rPr lang="en-US" altLang="zh-CN" sz="2000" baseline="-25000" dirty="0" smtClean="0">
                <a:latin typeface="Times New Roman" panose="02020603050405020304" pitchFamily="18" charset="0"/>
                <a:sym typeface="Symbol" panose="05050102010706020507" pitchFamily="18" charset="2"/>
              </a:rPr>
              <a:t>2 </a:t>
            </a:r>
            <a:r>
              <a:rPr lang="en-US" altLang="zh-CN" sz="2000" dirty="0" smtClean="0">
                <a:latin typeface="Times New Roman" panose="02020603050405020304" pitchFamily="18" charset="0"/>
                <a:sym typeface="Symbol" panose="05050102010706020507" pitchFamily="18" charset="2"/>
              </a:rPr>
              <a:t>, e</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 </a:t>
            </a:r>
            <a:endParaRPr lang="zh-CN" altLang="en-US" sz="2000" dirty="0" smtClean="0">
              <a:latin typeface="Times New Roman" panose="02020603050405020304" pitchFamily="18" charset="0"/>
            </a:endParaRPr>
          </a:p>
          <a:p>
            <a:pPr lvl="1"/>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－完全问题：称一个语言</a:t>
            </a:r>
            <a:r>
              <a:rPr lang="en-US" altLang="zh-CN" sz="2000" dirty="0" smtClean="0">
                <a:latin typeface="Times New Roman" panose="02020603050405020304" pitchFamily="18" charset="0"/>
              </a:rPr>
              <a:t>L(</a:t>
            </a:r>
            <a:r>
              <a:rPr lang="zh-CN" altLang="en-US" sz="2000" dirty="0" smtClean="0">
                <a:latin typeface="Times New Roman" panose="02020603050405020304" pitchFamily="18" charset="0"/>
              </a:rPr>
              <a:t>判定问题</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－完全的，如果 </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NP( </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NP )</a:t>
            </a:r>
            <a:r>
              <a:rPr lang="zh-CN" altLang="en-US" sz="2000" dirty="0" smtClean="0">
                <a:latin typeface="Times New Roman" panose="02020603050405020304" pitchFamily="18" charset="0"/>
                <a:sym typeface="Symbol" panose="05050102010706020507" pitchFamily="18" charset="2"/>
              </a:rPr>
              <a:t>，而且，对于</a:t>
            </a:r>
            <a:r>
              <a:rPr lang="zh-CN" altLang="en-US" sz="2000" b="1" dirty="0" smtClean="0">
                <a:latin typeface="Times New Roman" panose="02020603050405020304" pitchFamily="18" charset="0"/>
                <a:sym typeface="Symbol" panose="05050102010706020507" pitchFamily="18" charset="2"/>
              </a:rPr>
              <a:t>任意</a:t>
            </a:r>
            <a:r>
              <a:rPr lang="en-US" altLang="zh-CN" sz="2000" dirty="0" smtClean="0">
                <a:latin typeface="Times New Roman" panose="02020603050405020304" pitchFamily="18" charset="0"/>
                <a:sym typeface="Symbol" panose="05050102010706020507" pitchFamily="18" charset="2"/>
              </a:rPr>
              <a:t>L</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NP( </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NP ) </a:t>
            </a:r>
            <a:r>
              <a:rPr lang="zh-CN" altLang="en-US" sz="2000" dirty="0" smtClean="0">
                <a:latin typeface="Times New Roman" panose="02020603050405020304" pitchFamily="18" charset="0"/>
                <a:sym typeface="Symbol" panose="05050102010706020507" pitchFamily="18" charset="2"/>
              </a:rPr>
              <a:t>都有</a:t>
            </a:r>
            <a:endParaRPr lang="zh-CN" altLang="en-US" sz="2000" dirty="0" smtClean="0">
              <a:latin typeface="Times New Roman" panose="02020603050405020304" pitchFamily="18" charset="0"/>
              <a:sym typeface="Symbol" panose="05050102010706020507" pitchFamily="18" charset="2"/>
            </a:endParaRPr>
          </a:p>
          <a:p>
            <a:pPr lvl="1">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L  ( </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 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，所以，</a:t>
            </a:r>
            <a:r>
              <a:rPr lang="en-US" altLang="zh-CN" sz="2000" dirty="0" smtClean="0">
                <a:latin typeface="Times New Roman" panose="02020603050405020304" pitchFamily="18" charset="0"/>
                <a:sym typeface="Symbol" panose="05050102010706020507" pitchFamily="18" charset="2"/>
              </a:rPr>
              <a:t> NP</a:t>
            </a:r>
            <a:r>
              <a:rPr lang="zh-CN" altLang="en-US" sz="2000" dirty="0" smtClean="0">
                <a:latin typeface="Times New Roman" panose="02020603050405020304" pitchFamily="18" charset="0"/>
                <a:sym typeface="Symbol" panose="05050102010706020507" pitchFamily="18" charset="2"/>
              </a:rPr>
              <a:t>完全问题是</a:t>
            </a:r>
            <a:r>
              <a:rPr lang="en-US" altLang="zh-CN" sz="2000" dirty="0" smtClean="0">
                <a:latin typeface="Times New Roman" panose="02020603050405020304" pitchFamily="18" charset="0"/>
                <a:sym typeface="Symbol" panose="05050102010706020507" pitchFamily="18" charset="2"/>
              </a:rPr>
              <a:t>NP</a:t>
            </a:r>
            <a:r>
              <a:rPr lang="zh-CN" altLang="en-US" sz="2000" dirty="0" smtClean="0">
                <a:latin typeface="Times New Roman" panose="02020603050405020304" pitchFamily="18" charset="0"/>
                <a:sym typeface="Symbol" panose="05050102010706020507" pitchFamily="18" charset="2"/>
              </a:rPr>
              <a:t>中最难的。</a:t>
            </a:r>
            <a:endParaRPr lang="zh-CN" altLang="en-US" sz="2000" dirty="0" smtClean="0">
              <a:latin typeface="Times New Roman" panose="02020603050405020304" pitchFamily="18" charset="0"/>
            </a:endParaRPr>
          </a:p>
          <a:p>
            <a:pPr lvl="1"/>
            <a:r>
              <a:rPr lang="en-US" altLang="zh-CN" sz="2000" dirty="0" smtClean="0"/>
              <a:t>NP-</a:t>
            </a:r>
            <a:r>
              <a:rPr lang="zh-CN" altLang="en-US" sz="2000" dirty="0" smtClean="0"/>
              <a:t>难：</a:t>
            </a:r>
            <a:r>
              <a:rPr lang="zh-CN" altLang="en-US" sz="2000" dirty="0" smtClean="0">
                <a:latin typeface="Times New Roman" panose="02020603050405020304" pitchFamily="18" charset="0"/>
                <a:sym typeface="Symbol" panose="05050102010706020507" pitchFamily="18" charset="2"/>
              </a:rPr>
              <a:t>对于任意</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dirty="0" smtClean="0">
                <a:latin typeface="Times New Roman" panose="02020603050405020304" pitchFamily="18" charset="0"/>
                <a:sym typeface="Symbol" panose="05050102010706020507" pitchFamily="18" charset="2"/>
              </a:rPr>
              <a:t>NP </a:t>
            </a:r>
            <a:r>
              <a:rPr lang="zh-CN" altLang="en-US" sz="2000" dirty="0" smtClean="0">
                <a:latin typeface="Times New Roman" panose="02020603050405020304" pitchFamily="18" charset="0"/>
                <a:sym typeface="Symbol" panose="05050102010706020507" pitchFamily="18" charset="2"/>
              </a:rPr>
              <a:t>，都有</a:t>
            </a:r>
            <a:r>
              <a:rPr lang="zh-CN" altLang="en-US"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  ，称</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是</a:t>
            </a:r>
            <a:r>
              <a:rPr lang="en-US" altLang="zh-CN" sz="2000" dirty="0" smtClean="0">
                <a:latin typeface="Times New Roman" panose="02020603050405020304" pitchFamily="18" charset="0"/>
                <a:sym typeface="Symbol" panose="05050102010706020507" pitchFamily="18" charset="2"/>
              </a:rPr>
              <a:t>NP-</a:t>
            </a:r>
            <a:r>
              <a:rPr lang="zh-CN" altLang="en-US" sz="2000" dirty="0" smtClean="0">
                <a:latin typeface="Times New Roman" panose="02020603050405020304" pitchFamily="18" charset="0"/>
                <a:sym typeface="Symbol" panose="05050102010706020507" pitchFamily="18" charset="2"/>
              </a:rPr>
              <a:t>难的。</a:t>
            </a:r>
            <a:r>
              <a:rPr lang="en-US" altLang="zh-CN" sz="2000" dirty="0" smtClean="0">
                <a:latin typeface="Times New Roman" panose="02020603050405020304" pitchFamily="18" charset="0"/>
                <a:sym typeface="Symbol" panose="05050102010706020507" pitchFamily="18" charset="2"/>
              </a:rPr>
              <a:t>NP-</a:t>
            </a:r>
            <a:r>
              <a:rPr lang="zh-CN" altLang="en-US" sz="2000" dirty="0" smtClean="0">
                <a:latin typeface="Times New Roman" panose="02020603050405020304" pitchFamily="18" charset="0"/>
                <a:sym typeface="Symbol" panose="05050102010706020507" pitchFamily="18" charset="2"/>
              </a:rPr>
              <a:t>难的问题不会比</a:t>
            </a:r>
            <a:r>
              <a:rPr lang="en-US" altLang="zh-CN" sz="2000" dirty="0" smtClean="0">
                <a:latin typeface="Times New Roman" panose="02020603050405020304" pitchFamily="18" charset="0"/>
                <a:sym typeface="Symbol" panose="05050102010706020507" pitchFamily="18" charset="2"/>
              </a:rPr>
              <a:t>NP</a:t>
            </a:r>
            <a:r>
              <a:rPr lang="zh-CN" altLang="en-US" sz="2000" dirty="0" smtClean="0">
                <a:latin typeface="Times New Roman" panose="02020603050405020304" pitchFamily="18" charset="0"/>
                <a:sym typeface="Symbol" panose="05050102010706020507" pitchFamily="18" charset="2"/>
              </a:rPr>
              <a:t>中的任何问题容易。</a:t>
            </a:r>
            <a:endParaRPr lang="zh-CN" altLang="en-US" sz="2000" dirty="0" smtClean="0">
              <a:latin typeface="Times New Roman" panose="02020603050405020304" pitchFamily="18" charset="0"/>
            </a:endParaRPr>
          </a:p>
          <a:p>
            <a:pPr lvl="1"/>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问题的计算复杂度</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r>
              <a:rPr lang="zh-CN" altLang="en-US" sz="2400" dirty="0" smtClean="0"/>
              <a:t>以比较为基础的检索问题的时间下界：</a:t>
            </a:r>
            <a:r>
              <a:rPr lang="en-US" altLang="zh-CN" sz="2400" dirty="0" smtClean="0">
                <a:latin typeface="Verdana" panose="020B0604030504040204" pitchFamily="34" charset="0"/>
                <a:sym typeface="Symbol" panose="05050102010706020507" pitchFamily="18" charset="2"/>
              </a:rPr>
              <a:t></a:t>
            </a:r>
            <a:r>
              <a:rPr lang="en-US" altLang="zh-CN" sz="2400" dirty="0" smtClean="0">
                <a:latin typeface="Verdana" panose="020B0604030504040204" pitchFamily="34" charset="0"/>
              </a:rPr>
              <a:t>(</a:t>
            </a:r>
            <a:r>
              <a:rPr lang="en-US" altLang="zh-CN" sz="2400" dirty="0" err="1" smtClean="0">
                <a:latin typeface="Verdana" panose="020B0604030504040204" pitchFamily="34" charset="0"/>
              </a:rPr>
              <a:t>logn</a:t>
            </a:r>
            <a:r>
              <a:rPr lang="en-US" altLang="zh-CN" sz="2400" dirty="0" smtClean="0">
                <a:latin typeface="Verdana" panose="020B0604030504040204" pitchFamily="34" charset="0"/>
              </a:rPr>
              <a:t>)</a:t>
            </a:r>
            <a:endParaRPr lang="en-US" altLang="zh-CN" sz="2400" dirty="0" smtClean="0"/>
          </a:p>
          <a:p>
            <a:pPr lvl="2"/>
            <a:r>
              <a:rPr lang="zh-CN" altLang="en-US" sz="2000" dirty="0" smtClean="0"/>
              <a:t>构造决策树：设</a:t>
            </a:r>
            <a:r>
              <a:rPr lang="en-US" altLang="zh-CN" sz="2000" dirty="0" smtClean="0"/>
              <a:t>A</a:t>
            </a:r>
            <a:r>
              <a:rPr lang="zh-CN" altLang="en-US" sz="2000" dirty="0" smtClean="0"/>
              <a:t>是一个以比较为基础的检索算法，对于给定的规模为</a:t>
            </a:r>
            <a:r>
              <a:rPr lang="en-US" altLang="zh-CN" sz="2000" dirty="0" smtClean="0"/>
              <a:t>n</a:t>
            </a:r>
            <a:r>
              <a:rPr lang="zh-CN" altLang="en-US" sz="2000" dirty="0" smtClean="0"/>
              <a:t>的实例，</a:t>
            </a:r>
            <a:r>
              <a:rPr lang="en-US" altLang="zh-CN" sz="2000" dirty="0" smtClean="0"/>
              <a:t>A</a:t>
            </a:r>
            <a:r>
              <a:rPr lang="zh-CN" altLang="en-US" sz="2000" dirty="0" smtClean="0"/>
              <a:t>的决策树的结点为</a:t>
            </a:r>
            <a:r>
              <a:rPr lang="en-US" altLang="zh-CN" sz="2000" dirty="0" smtClean="0"/>
              <a:t>1,2,…,n</a:t>
            </a:r>
            <a:r>
              <a:rPr lang="zh-CN" altLang="en-US" sz="2000" dirty="0" smtClean="0"/>
              <a:t>，标记规则：</a:t>
            </a:r>
            <a:endParaRPr lang="en-US" altLang="zh-CN" sz="2000" dirty="0" smtClean="0"/>
          </a:p>
          <a:p>
            <a:pPr lvl="3"/>
            <a:r>
              <a:rPr lang="en-US" altLang="zh-CN" sz="1800" dirty="0" smtClean="0"/>
              <a:t>(1)</a:t>
            </a:r>
            <a:r>
              <a:rPr lang="zh-CN" altLang="en-US" sz="1800" dirty="0" smtClean="0"/>
              <a:t>根据算法</a:t>
            </a:r>
            <a:r>
              <a:rPr lang="en-US" altLang="zh-CN" sz="1800" dirty="0" smtClean="0"/>
              <a:t>A</a:t>
            </a:r>
            <a:r>
              <a:rPr lang="zh-CN" altLang="en-US" sz="1800" dirty="0" smtClean="0"/>
              <a:t>，如果</a:t>
            </a:r>
            <a:r>
              <a:rPr lang="en-US" altLang="zh-CN" sz="1800" dirty="0" smtClean="0"/>
              <a:t>x</a:t>
            </a:r>
            <a:r>
              <a:rPr lang="zh-CN" altLang="en-US" sz="1800" dirty="0" smtClean="0"/>
              <a:t>第一次与</a:t>
            </a:r>
            <a:r>
              <a:rPr lang="en-US" altLang="zh-CN" sz="1800" dirty="0" smtClean="0"/>
              <a:t>L[</a:t>
            </a:r>
            <a:r>
              <a:rPr lang="en-US" altLang="zh-CN" sz="1800" dirty="0" err="1" smtClean="0"/>
              <a:t>i</a:t>
            </a:r>
            <a:r>
              <a:rPr lang="en-US" altLang="zh-CN" sz="1800" dirty="0" smtClean="0"/>
              <a:t>]</a:t>
            </a:r>
            <a:r>
              <a:rPr lang="zh-CN" altLang="en-US" sz="1800" dirty="0" smtClean="0"/>
              <a:t>比较，将树根标记为</a:t>
            </a:r>
            <a:r>
              <a:rPr lang="en-US" altLang="zh-CN" sz="1800" dirty="0" err="1" smtClean="0"/>
              <a:t>i</a:t>
            </a:r>
            <a:r>
              <a:rPr lang="zh-CN" altLang="en-US" sz="1800" dirty="0" smtClean="0"/>
              <a:t>；</a:t>
            </a:r>
            <a:endParaRPr lang="en-US" altLang="zh-CN" sz="1800" dirty="0" smtClean="0"/>
          </a:p>
          <a:p>
            <a:pPr lvl="3"/>
            <a:r>
              <a:rPr lang="en-US" altLang="zh-CN" sz="1800" dirty="0" smtClean="0"/>
              <a:t>(2)</a:t>
            </a:r>
            <a:r>
              <a:rPr lang="zh-CN" altLang="en-US" sz="1800" dirty="0" smtClean="0"/>
              <a:t>假设某结点已被标记为</a:t>
            </a:r>
            <a:r>
              <a:rPr lang="en-US" altLang="zh-CN" sz="1800" dirty="0" err="1" smtClean="0"/>
              <a:t>i</a:t>
            </a:r>
            <a:r>
              <a:rPr lang="zh-CN" altLang="en-US" sz="1800" dirty="0" smtClean="0"/>
              <a:t>，分下述情况处理：</a:t>
            </a:r>
            <a:endParaRPr lang="en-US" altLang="zh-CN" sz="1800" dirty="0" smtClean="0"/>
          </a:p>
          <a:p>
            <a:pPr lvl="3"/>
            <a:r>
              <a:rPr lang="en-US" altLang="zh-CN" sz="1800" dirty="0" smtClean="0"/>
              <a:t>① </a:t>
            </a:r>
            <a:r>
              <a:rPr lang="zh-CN" altLang="en-US" sz="1800" dirty="0" smtClean="0"/>
              <a:t>当</a:t>
            </a:r>
            <a:r>
              <a:rPr lang="en-US" altLang="zh-CN" sz="1800" dirty="0" smtClean="0"/>
              <a:t>x&lt;L[</a:t>
            </a:r>
            <a:r>
              <a:rPr lang="en-US" altLang="zh-CN" sz="1800" dirty="0" err="1" smtClean="0"/>
              <a:t>i</a:t>
            </a:r>
            <a:r>
              <a:rPr lang="en-US" altLang="zh-CN" sz="1800" dirty="0" smtClean="0"/>
              <a:t>]</a:t>
            </a:r>
            <a:r>
              <a:rPr lang="zh-CN" altLang="en-US" sz="1800" dirty="0" smtClean="0"/>
              <a:t>时，算法下一步与</a:t>
            </a:r>
            <a:r>
              <a:rPr lang="en-US" altLang="zh-CN" sz="1800" dirty="0" smtClean="0"/>
              <a:t>x</a:t>
            </a:r>
            <a:r>
              <a:rPr lang="zh-CN" altLang="en-US" sz="1800" dirty="0" smtClean="0"/>
              <a:t>比较的是</a:t>
            </a:r>
            <a:r>
              <a:rPr lang="en-US" altLang="zh-CN" sz="1800" dirty="0" smtClean="0"/>
              <a:t>L[j]</a:t>
            </a:r>
            <a:r>
              <a:rPr lang="zh-CN" altLang="en-US" sz="1800" dirty="0" smtClean="0"/>
              <a:t>，那么</a:t>
            </a:r>
            <a:r>
              <a:rPr lang="en-US" altLang="zh-CN" sz="1800" dirty="0" err="1" smtClean="0"/>
              <a:t>i</a:t>
            </a:r>
            <a:r>
              <a:rPr lang="zh-CN" altLang="en-US" sz="1800" dirty="0" smtClean="0"/>
              <a:t>的左儿子标记为</a:t>
            </a:r>
            <a:r>
              <a:rPr lang="en-US" altLang="zh-CN" sz="1800" dirty="0" smtClean="0"/>
              <a:t>j</a:t>
            </a:r>
            <a:r>
              <a:rPr lang="zh-CN" altLang="en-US" sz="1800" dirty="0" smtClean="0"/>
              <a:t>；如果算法本次比较后停止，</a:t>
            </a:r>
            <a:r>
              <a:rPr lang="en-US" altLang="zh-CN" sz="1800" dirty="0" err="1" smtClean="0"/>
              <a:t>i</a:t>
            </a:r>
            <a:r>
              <a:rPr lang="zh-CN" altLang="en-US" sz="1800" dirty="0" smtClean="0"/>
              <a:t>没有左儿子。</a:t>
            </a:r>
            <a:endParaRPr lang="en-US" altLang="zh-CN" sz="1800" dirty="0" smtClean="0"/>
          </a:p>
          <a:p>
            <a:pPr lvl="3"/>
            <a:r>
              <a:rPr lang="en-US" altLang="zh-CN" sz="1800" dirty="0" smtClean="0"/>
              <a:t>②</a:t>
            </a:r>
            <a:r>
              <a:rPr lang="zh-CN" altLang="en-US" sz="1800" dirty="0" smtClean="0"/>
              <a:t>当</a:t>
            </a:r>
            <a:r>
              <a:rPr lang="en-US" altLang="zh-CN" sz="1800" dirty="0" smtClean="0"/>
              <a:t>x&gt;L[</a:t>
            </a:r>
            <a:r>
              <a:rPr lang="en-US" altLang="zh-CN" sz="1800" dirty="0" err="1" smtClean="0"/>
              <a:t>i</a:t>
            </a:r>
            <a:r>
              <a:rPr lang="en-US" altLang="zh-CN" sz="1800" dirty="0" smtClean="0"/>
              <a:t>]</a:t>
            </a:r>
            <a:r>
              <a:rPr lang="zh-CN" altLang="en-US" sz="1800" dirty="0" smtClean="0"/>
              <a:t>时，算法下一步与</a:t>
            </a:r>
            <a:r>
              <a:rPr lang="en-US" altLang="zh-CN" sz="1800" dirty="0" smtClean="0"/>
              <a:t>x</a:t>
            </a:r>
            <a:r>
              <a:rPr lang="zh-CN" altLang="en-US" sz="1800" dirty="0" smtClean="0"/>
              <a:t>比较的是</a:t>
            </a:r>
            <a:r>
              <a:rPr lang="en-US" altLang="zh-CN" sz="1800" dirty="0" smtClean="0"/>
              <a:t>L[j]</a:t>
            </a:r>
            <a:r>
              <a:rPr lang="zh-CN" altLang="en-US" sz="1800" dirty="0" smtClean="0"/>
              <a:t>，那么</a:t>
            </a:r>
            <a:r>
              <a:rPr lang="en-US" altLang="zh-CN" sz="1800" dirty="0" err="1" smtClean="0"/>
              <a:t>i</a:t>
            </a:r>
            <a:r>
              <a:rPr lang="zh-CN" altLang="en-US" sz="1800" dirty="0" smtClean="0"/>
              <a:t>的</a:t>
            </a:r>
            <a:r>
              <a:rPr lang="zh-CN" altLang="en-US" sz="1800" dirty="0"/>
              <a:t>右</a:t>
            </a:r>
            <a:r>
              <a:rPr lang="zh-CN" altLang="en-US" sz="1800" dirty="0" smtClean="0"/>
              <a:t>儿子标记为</a:t>
            </a:r>
            <a:r>
              <a:rPr lang="en-US" altLang="zh-CN" sz="1800" dirty="0" smtClean="0"/>
              <a:t>j</a:t>
            </a:r>
            <a:r>
              <a:rPr lang="zh-CN" altLang="en-US" sz="1800" dirty="0" smtClean="0"/>
              <a:t>；如果算法本次比较后停止，</a:t>
            </a:r>
            <a:r>
              <a:rPr lang="en-US" altLang="zh-CN" sz="1800" dirty="0" err="1" smtClean="0"/>
              <a:t>i</a:t>
            </a:r>
            <a:r>
              <a:rPr lang="zh-CN" altLang="en-US" sz="1800" dirty="0" smtClean="0"/>
              <a:t>没有右儿子。</a:t>
            </a:r>
            <a:endParaRPr lang="en-US" altLang="zh-CN" sz="1800" dirty="0" smtClean="0"/>
          </a:p>
          <a:p>
            <a:pPr lvl="3"/>
            <a:r>
              <a:rPr lang="en-US" altLang="zh-CN" sz="1800" dirty="0" smtClean="0"/>
              <a:t>③</a:t>
            </a:r>
            <a:r>
              <a:rPr lang="zh-CN" altLang="en-US" sz="1800" dirty="0" smtClean="0"/>
              <a:t>当</a:t>
            </a:r>
            <a:r>
              <a:rPr lang="en-US" altLang="zh-CN" sz="1800" dirty="0" smtClean="0"/>
              <a:t>x=L[</a:t>
            </a:r>
            <a:r>
              <a:rPr lang="en-US" altLang="zh-CN" sz="1800" dirty="0" err="1" smtClean="0"/>
              <a:t>i</a:t>
            </a:r>
            <a:r>
              <a:rPr lang="en-US" altLang="zh-CN" sz="1800" dirty="0" smtClean="0"/>
              <a:t>]</a:t>
            </a:r>
            <a:r>
              <a:rPr lang="zh-CN" altLang="en-US" sz="1800" dirty="0" smtClean="0"/>
              <a:t>时，算法停止，</a:t>
            </a:r>
            <a:r>
              <a:rPr lang="en-US" altLang="zh-CN" sz="1800" dirty="0" err="1" smtClean="0"/>
              <a:t>i</a:t>
            </a:r>
            <a:r>
              <a:rPr lang="zh-CN" altLang="en-US" sz="1800" dirty="0" smtClean="0"/>
              <a:t>没有儿子。</a:t>
            </a:r>
            <a:endParaRPr lang="en-US" altLang="zh-CN" sz="1800" dirty="0" smtClean="0"/>
          </a:p>
          <a:p>
            <a:pPr lvl="2"/>
            <a:r>
              <a:rPr lang="zh-CN" altLang="en-US" sz="2000" dirty="0" smtClean="0"/>
              <a:t>例：</a:t>
            </a:r>
            <a:r>
              <a:rPr lang="en-US" altLang="zh-CN" sz="2000" dirty="0" smtClean="0"/>
              <a:t>n=9</a:t>
            </a:r>
            <a:r>
              <a:rPr lang="zh-CN" altLang="en-US" sz="2000" dirty="0" smtClean="0"/>
              <a:t>时，顺序检索和折半检索的决策树</a:t>
            </a:r>
            <a:r>
              <a:rPr lang="en-US" altLang="zh-CN" sz="2000" dirty="0" smtClean="0"/>
              <a:t>(L[]</a:t>
            </a:r>
            <a:r>
              <a:rPr lang="zh-CN" altLang="en-US" sz="2000" dirty="0" smtClean="0"/>
              <a:t>已不降排序</a:t>
            </a:r>
            <a:r>
              <a:rPr lang="en-US" altLang="zh-CN" sz="2000" dirty="0" smtClean="0"/>
              <a:t>)</a:t>
            </a:r>
            <a:r>
              <a:rPr lang="zh-CN" altLang="en-US" sz="2000" dirty="0" smtClean="0"/>
              <a:t>。</a:t>
            </a:r>
            <a:endParaRPr lang="en-US" altLang="zh-CN" sz="2000" dirty="0" smtClean="0"/>
          </a:p>
          <a:p>
            <a:pPr lvl="2"/>
            <a:r>
              <a:rPr lang="zh-CN" altLang="en-US" sz="2000" dirty="0" smtClean="0"/>
              <a:t>给定规模为</a:t>
            </a:r>
            <a:r>
              <a:rPr lang="en-US" altLang="zh-CN" sz="2000" dirty="0" smtClean="0"/>
              <a:t>n</a:t>
            </a:r>
            <a:r>
              <a:rPr lang="zh-CN" altLang="en-US" sz="2000" dirty="0" smtClean="0"/>
              <a:t>的输入</a:t>
            </a:r>
            <a:r>
              <a:rPr lang="en-US" altLang="zh-CN" sz="2000" dirty="0" smtClean="0"/>
              <a:t>L</a:t>
            </a:r>
            <a:r>
              <a:rPr lang="zh-CN" altLang="en-US" sz="2000" dirty="0" smtClean="0"/>
              <a:t>和</a:t>
            </a:r>
            <a:r>
              <a:rPr lang="en-US" altLang="zh-CN" sz="2000" dirty="0" smtClean="0"/>
              <a:t>x</a:t>
            </a:r>
            <a:r>
              <a:rPr lang="zh-CN" altLang="en-US" sz="2000" dirty="0" smtClean="0"/>
              <a:t>，算法</a:t>
            </a:r>
            <a:r>
              <a:rPr lang="en-US" altLang="zh-CN" sz="2000" dirty="0" smtClean="0"/>
              <a:t>A</a:t>
            </a:r>
            <a:r>
              <a:rPr lang="zh-CN" altLang="en-US" sz="2000" dirty="0" smtClean="0"/>
              <a:t>将从这颗具有</a:t>
            </a:r>
            <a:r>
              <a:rPr lang="en-US" altLang="zh-CN" sz="2000" dirty="0" smtClean="0"/>
              <a:t>n</a:t>
            </a:r>
            <a:r>
              <a:rPr lang="zh-CN" altLang="en-US" sz="2000" dirty="0" smtClean="0"/>
              <a:t>个结点树的根开始，沿某条路径前进，直到某个结点停止。最坏路径长度为树高</a:t>
            </a:r>
            <a:r>
              <a:rPr lang="en-US" altLang="zh-CN" sz="2000" dirty="0" smtClean="0"/>
              <a:t>k+1</a:t>
            </a:r>
            <a:r>
              <a:rPr lang="zh-CN" altLang="en-US" sz="2000" dirty="0" smtClean="0"/>
              <a:t>。</a:t>
            </a:r>
            <a:r>
              <a:rPr lang="zh-CN" altLang="en-US" sz="2000" dirty="0"/>
              <a:t>内结点数为</a:t>
            </a:r>
            <a:r>
              <a:rPr lang="en-US" altLang="zh-CN" sz="2000" dirty="0"/>
              <a:t>n</a:t>
            </a:r>
            <a:r>
              <a:rPr lang="zh-CN" altLang="en-US" sz="2000" dirty="0"/>
              <a:t>，</a:t>
            </a:r>
            <a:r>
              <a:rPr lang="en-US" altLang="zh-CN" sz="2000" dirty="0" smtClean="0"/>
              <a:t> n</a:t>
            </a:r>
            <a:r>
              <a:rPr lang="en-US" altLang="zh-CN" sz="1800" dirty="0" smtClean="0"/>
              <a:t>≤</a:t>
            </a:r>
            <a:r>
              <a:rPr lang="en-US" altLang="zh-CN" sz="2000" dirty="0" smtClean="0">
                <a:latin typeface="Times New Roman" panose="02020603050405020304" pitchFamily="18" charset="0"/>
              </a:rPr>
              <a:t>2</a:t>
            </a:r>
            <a:r>
              <a:rPr lang="en-US" altLang="zh-CN" sz="2000" baseline="30000" dirty="0" smtClean="0">
                <a:latin typeface="Times New Roman" panose="02020603050405020304" pitchFamily="18" charset="0"/>
              </a:rPr>
              <a:t>k+1</a:t>
            </a:r>
            <a:r>
              <a:rPr lang="en-US" altLang="zh-CN" sz="2000" dirty="0" smtClean="0">
                <a:latin typeface="Times New Roman" panose="02020603050405020304" pitchFamily="18" charset="0"/>
              </a:rPr>
              <a:t>-1 </a:t>
            </a:r>
            <a:r>
              <a:rPr lang="zh-CN" altLang="en-US" sz="2000" dirty="0" smtClean="0">
                <a:latin typeface="Times New Roman" panose="02020603050405020304" pitchFamily="18" charset="0"/>
              </a:rPr>
              <a:t>，所以</a:t>
            </a:r>
            <a:r>
              <a:rPr lang="en-US" altLang="zh-CN" sz="2000" dirty="0" smtClean="0">
                <a:latin typeface="Times New Roman" panose="02020603050405020304" pitchFamily="18" charset="0"/>
              </a:rPr>
              <a:t>k=</a:t>
            </a:r>
            <a:r>
              <a:rPr lang="en-US" altLang="zh-CN" sz="2000" dirty="0" smtClean="0">
                <a:latin typeface="Verdana" panose="020B0604030504040204" pitchFamily="34" charset="0"/>
                <a:sym typeface="Symbol" panose="05050102010706020507" pitchFamily="18" charset="2"/>
              </a:rPr>
              <a:t></a:t>
            </a:r>
            <a:r>
              <a:rPr lang="en-US" altLang="zh-CN" sz="2000" dirty="0" smtClean="0">
                <a:latin typeface="Verdana" panose="020B0604030504040204" pitchFamily="34" charset="0"/>
              </a:rPr>
              <a:t>(</a:t>
            </a:r>
            <a:r>
              <a:rPr lang="en-US" altLang="zh-CN" sz="2000" dirty="0" err="1" smtClean="0">
                <a:latin typeface="Verdana" panose="020B0604030504040204" pitchFamily="34" charset="0"/>
              </a:rPr>
              <a:t>logn</a:t>
            </a:r>
            <a:r>
              <a:rPr lang="en-US" altLang="zh-CN" sz="2000" dirty="0" smtClean="0">
                <a:latin typeface="Verdana" panose="020B0604030504040204" pitchFamily="34" charset="0"/>
              </a:rPr>
              <a:t>)</a:t>
            </a:r>
            <a:r>
              <a:rPr lang="zh-CN" altLang="en-US" sz="2000" dirty="0" smtClean="0">
                <a:latin typeface="Verdana" panose="020B0604030504040204" pitchFamily="34" charset="0"/>
              </a:rPr>
              <a:t>。</a:t>
            </a:r>
            <a:endParaRPr lang="en-US" altLang="zh-CN" sz="2000" dirty="0" smtClean="0">
              <a:latin typeface="Verdana" panose="020B0604030504040204" pitchFamily="34" charset="0"/>
            </a:endParaRPr>
          </a:p>
          <a:p>
            <a:pPr lvl="2">
              <a:buNone/>
            </a:pPr>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a:xfrm>
            <a:off x="571472" y="1142984"/>
            <a:ext cx="8229600" cy="5072098"/>
          </a:xfrm>
        </p:spPr>
        <p:txBody>
          <a:bodyPr/>
          <a:lstStyle/>
          <a:p>
            <a:pPr lvl="1"/>
            <a:r>
              <a:rPr lang="zh-CN" altLang="en-US" sz="2400" dirty="0" smtClean="0">
                <a:latin typeface="Times New Roman" panose="02020603050405020304" pitchFamily="18" charset="0"/>
              </a:rPr>
              <a:t>几个性质与定理：</a:t>
            </a:r>
            <a:endParaRPr lang="zh-CN" altLang="en-US" sz="24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性质</a:t>
            </a:r>
            <a:r>
              <a:rPr lang="en-US" altLang="zh-CN" sz="2000" dirty="0" smtClean="0">
                <a:latin typeface="Times New Roman" panose="02020603050405020304" pitchFamily="18" charset="0"/>
              </a:rPr>
              <a:t>1. </a:t>
            </a:r>
            <a:r>
              <a:rPr lang="zh-CN" altLang="en-US" sz="2000" dirty="0" smtClean="0">
                <a:latin typeface="Times New Roman" panose="02020603050405020304" pitchFamily="18" charset="0"/>
              </a:rPr>
              <a:t>若</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L, LP</a:t>
            </a:r>
            <a:r>
              <a:rPr lang="zh-CN" altLang="en-US" sz="2000" dirty="0" smtClean="0">
                <a:latin typeface="Times New Roman" panose="02020603050405020304" pitchFamily="18" charset="0"/>
                <a:sym typeface="Symbol" panose="05050102010706020507" pitchFamily="18" charset="2"/>
              </a:rPr>
              <a:t>，则</a:t>
            </a:r>
            <a:r>
              <a:rPr lang="en-US" altLang="zh-CN" sz="2000" dirty="0" smtClean="0">
                <a:latin typeface="Times New Roman" panose="02020603050405020304" pitchFamily="18" charset="0"/>
                <a:sym typeface="Symbol" panose="05050102010706020507" pitchFamily="18" charset="2"/>
              </a:rPr>
              <a:t>L</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  P;</a:t>
            </a:r>
            <a:endParaRPr lang="en-US" altLang="zh-CN" sz="2000" dirty="0" smtClean="0">
              <a:latin typeface="Times New Roman" panose="02020603050405020304" pitchFamily="18" charset="0"/>
              <a:sym typeface="Symbol" panose="05050102010706020507" pitchFamily="18" charset="2"/>
            </a:endParaRPr>
          </a:p>
          <a:p>
            <a:pPr lvl="1">
              <a:buNone/>
            </a:pP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性质</a:t>
            </a:r>
            <a:r>
              <a:rPr lang="en-US" altLang="zh-CN" sz="2000" dirty="0" smtClean="0">
                <a:latin typeface="Times New Roman" panose="02020603050405020304" pitchFamily="18" charset="0"/>
                <a:sym typeface="Symbol" panose="05050102010706020507" pitchFamily="18" charset="2"/>
              </a:rPr>
              <a:t>2. </a:t>
            </a:r>
            <a:r>
              <a:rPr lang="zh-CN" altLang="en-US" sz="2000" dirty="0" smtClean="0">
                <a:latin typeface="Times New Roman" panose="02020603050405020304" pitchFamily="18" charset="0"/>
              </a:rPr>
              <a:t>若</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L</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L </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则 </a:t>
            </a:r>
            <a:r>
              <a:rPr lang="en-US" altLang="zh-CN" sz="2000" dirty="0" smtClean="0">
                <a:latin typeface="Times New Roman" panose="02020603050405020304" pitchFamily="18" charset="0"/>
                <a:sym typeface="Symbol" panose="05050102010706020507" pitchFamily="18" charset="2"/>
              </a:rPr>
              <a:t>L</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 L</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 </a:t>
            </a:r>
            <a:endParaRPr lang="en-US" altLang="zh-CN" sz="2000" dirty="0" smtClean="0">
              <a:latin typeface="Times New Roman" panose="02020603050405020304" pitchFamily="18" charset="0"/>
              <a:cs typeface="Times New Roman" panose="02020603050405020304" pitchFamily="18" charset="0"/>
            </a:endParaRPr>
          </a:p>
          <a:p>
            <a:pPr lvl="1">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定理</a:t>
            </a:r>
            <a:r>
              <a:rPr lang="en-US" altLang="zh-CN" sz="2000" dirty="0" smtClean="0">
                <a:latin typeface="Times New Roman" panose="02020603050405020304" pitchFamily="18" charset="0"/>
              </a:rPr>
              <a:t>1. </a:t>
            </a:r>
            <a:r>
              <a:rPr lang="zh-CN" altLang="en-US" sz="2000" dirty="0" smtClean="0">
                <a:latin typeface="Times New Roman" panose="02020603050405020304" pitchFamily="18" charset="0"/>
              </a:rPr>
              <a:t>若判定问题</a:t>
            </a:r>
            <a:r>
              <a:rPr lang="zh-CN" altLang="en-US"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－完全的，</a:t>
            </a:r>
            <a:r>
              <a:rPr lang="en-US" altLang="zh-CN" sz="2000" dirty="0" smtClean="0">
                <a:latin typeface="Times New Roman" panose="02020603050405020304" pitchFamily="18" charset="0"/>
              </a:rPr>
              <a:t>P </a:t>
            </a:r>
            <a:r>
              <a:rPr lang="en-US" altLang="zh-CN"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，则</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NP\P</a:t>
            </a:r>
            <a:r>
              <a:rPr lang="zh-CN" altLang="en-US" sz="2000" dirty="0" smtClean="0">
                <a:latin typeface="Times New Roman" panose="02020603050405020304" pitchFamily="18" charset="0"/>
                <a:sym typeface="Symbol" panose="05050102010706020507" pitchFamily="18" charset="2"/>
              </a:rPr>
              <a:t>；</a:t>
            </a:r>
            <a:endParaRPr lang="zh-CN" altLang="en-US" sz="2000" dirty="0" smtClean="0">
              <a:latin typeface="Times New Roman" panose="02020603050405020304" pitchFamily="18" charset="0"/>
              <a:sym typeface="Symbol" panose="05050102010706020507" pitchFamily="18" charset="2"/>
            </a:endParaRPr>
          </a:p>
          <a:p>
            <a:pPr lvl="1">
              <a:buNone/>
            </a:pPr>
            <a:r>
              <a:rPr lang="zh-CN" altLang="en-US" sz="2000" dirty="0" smtClean="0">
                <a:latin typeface="Times New Roman" panose="02020603050405020304" pitchFamily="18" charset="0"/>
                <a:sym typeface="Symbol" panose="05050102010706020507" pitchFamily="18" charset="2"/>
              </a:rPr>
              <a:t>    定理</a:t>
            </a:r>
            <a:r>
              <a:rPr lang="en-US" altLang="zh-CN" sz="2000" dirty="0" smtClean="0">
                <a:latin typeface="Times New Roman" panose="02020603050405020304" pitchFamily="18" charset="0"/>
                <a:sym typeface="Symbol" panose="05050102010706020507" pitchFamily="18" charset="2"/>
              </a:rPr>
              <a:t>2. </a:t>
            </a:r>
            <a:r>
              <a:rPr lang="zh-CN" altLang="en-US" sz="2000" dirty="0" smtClean="0">
                <a:latin typeface="Times New Roman" panose="02020603050405020304" pitchFamily="18" charset="0"/>
                <a:sym typeface="Symbol" panose="05050102010706020507" pitchFamily="18" charset="2"/>
              </a:rPr>
              <a:t>若</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 L </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NP</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L  </a:t>
            </a:r>
            <a:r>
              <a:rPr lang="zh-CN" altLang="en-US" sz="2000" dirty="0" smtClean="0">
                <a:latin typeface="Times New Roman" panose="02020603050405020304" pitchFamily="18" charset="0"/>
                <a:sym typeface="Symbol" panose="05050102010706020507" pitchFamily="18" charset="2"/>
              </a:rPr>
              <a:t>则 </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NPC  L</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NPC</a:t>
            </a:r>
            <a:r>
              <a:rPr lang="zh-CN" altLang="en-US" sz="2000" dirty="0" smtClean="0">
                <a:latin typeface="Times New Roman" panose="02020603050405020304" pitchFamily="18" charset="0"/>
                <a:sym typeface="Symbol" panose="05050102010706020507" pitchFamily="18" charset="2"/>
              </a:rPr>
              <a:t>。</a:t>
            </a:r>
            <a:endParaRPr lang="en-US" altLang="zh-CN" sz="2000" dirty="0" smtClean="0">
              <a:latin typeface="Times New Roman" panose="02020603050405020304" pitchFamily="18" charset="0"/>
              <a:sym typeface="Symbol" panose="05050102010706020507" pitchFamily="18" charset="2"/>
            </a:endParaRPr>
          </a:p>
          <a:p>
            <a:pPr lvl="1"/>
            <a:r>
              <a:rPr lang="zh-CN" altLang="en-US" sz="2000" dirty="0" smtClean="0">
                <a:latin typeface="Times New Roman" panose="02020603050405020304" pitchFamily="18" charset="0"/>
                <a:sym typeface="Symbol" panose="05050102010706020507" pitchFamily="18" charset="2"/>
              </a:rPr>
              <a:t>定理</a:t>
            </a:r>
            <a:r>
              <a:rPr lang="en-US" altLang="zh-CN" sz="2000" dirty="0" smtClean="0">
                <a:latin typeface="Times New Roman" panose="02020603050405020304" pitchFamily="18" charset="0"/>
                <a:sym typeface="Symbol" panose="05050102010706020507" pitchFamily="18" charset="2"/>
              </a:rPr>
              <a:t>2</a:t>
            </a:r>
            <a:r>
              <a:rPr lang="zh-CN" altLang="en-US" sz="2000" dirty="0" smtClean="0">
                <a:latin typeface="Times New Roman" panose="02020603050405020304" pitchFamily="18" charset="0"/>
                <a:sym typeface="Symbol" panose="05050102010706020507" pitchFamily="18" charset="2"/>
              </a:rPr>
              <a:t>是证明</a:t>
            </a:r>
            <a:r>
              <a:rPr lang="en-US" altLang="zh-CN" sz="2000" dirty="0" smtClean="0">
                <a:latin typeface="Times New Roman" panose="02020603050405020304" pitchFamily="18" charset="0"/>
                <a:sym typeface="Symbol" panose="05050102010706020507" pitchFamily="18" charset="2"/>
              </a:rPr>
              <a:t>NP</a:t>
            </a:r>
            <a:r>
              <a:rPr lang="zh-CN" altLang="en-US" sz="2000" dirty="0" smtClean="0">
                <a:latin typeface="Times New Roman" panose="02020603050405020304" pitchFamily="18" charset="0"/>
                <a:sym typeface="Symbol" panose="05050102010706020507" pitchFamily="18" charset="2"/>
              </a:rPr>
              <a:t>完全问题的基础</a:t>
            </a:r>
            <a:endParaRPr lang="en-US" altLang="zh-CN" sz="2000" dirty="0" smtClean="0">
              <a:latin typeface="Times New Roman" panose="02020603050405020304" pitchFamily="18" charset="0"/>
              <a:sym typeface="Symbol" panose="05050102010706020507" pitchFamily="18" charset="2"/>
            </a:endParaRPr>
          </a:p>
          <a:p>
            <a:pPr lvl="2"/>
            <a:r>
              <a:rPr lang="zh-CN" altLang="en-US" sz="2000" dirty="0" smtClean="0">
                <a:latin typeface="Times New Roman" panose="02020603050405020304" pitchFamily="18" charset="0"/>
                <a:sym typeface="Symbol" panose="05050102010706020507" pitchFamily="18" charset="2"/>
              </a:rPr>
              <a:t>证明一个判定问题</a:t>
            </a:r>
            <a:r>
              <a:rPr lang="en-US" altLang="zh-CN" sz="2000" dirty="0" smtClean="0">
                <a:latin typeface="Times New Roman" panose="02020603050405020304" pitchFamily="18" charset="0"/>
                <a:sym typeface="Symbol" panose="05050102010706020507" pitchFamily="18" charset="2"/>
              </a:rPr>
              <a:t>NP</a:t>
            </a:r>
            <a:r>
              <a:rPr lang="zh-CN" altLang="en-US" sz="2000" dirty="0" smtClean="0">
                <a:latin typeface="Times New Roman" panose="02020603050405020304" pitchFamily="18" charset="0"/>
                <a:sym typeface="Symbol" panose="05050102010706020507" pitchFamily="18" charset="2"/>
              </a:rPr>
              <a:t>。</a:t>
            </a:r>
            <a:endParaRPr lang="en-US" altLang="zh-CN" sz="2000" dirty="0" smtClean="0">
              <a:latin typeface="Times New Roman" panose="02020603050405020304" pitchFamily="18" charset="0"/>
              <a:sym typeface="Symbol" panose="05050102010706020507" pitchFamily="18" charset="2"/>
            </a:endParaRPr>
          </a:p>
          <a:p>
            <a:pPr lvl="2"/>
            <a:r>
              <a:rPr lang="zh-CN" altLang="en-US" sz="2000" dirty="0" smtClean="0">
                <a:latin typeface="Times New Roman" panose="02020603050405020304" pitchFamily="18" charset="0"/>
                <a:sym typeface="Symbol" panose="05050102010706020507" pitchFamily="18" charset="2"/>
              </a:rPr>
              <a:t>找到一个已知的</a:t>
            </a:r>
            <a:r>
              <a:rPr lang="en-US" altLang="zh-CN" sz="2000" dirty="0" smtClean="0">
                <a:latin typeface="Times New Roman" panose="02020603050405020304" pitchFamily="18" charset="0"/>
                <a:sym typeface="Symbol" panose="05050102010706020507" pitchFamily="18" charset="2"/>
              </a:rPr>
              <a:t>NP</a:t>
            </a:r>
            <a:r>
              <a:rPr lang="zh-CN" altLang="en-US" sz="2000" dirty="0" smtClean="0">
                <a:latin typeface="Times New Roman" panose="02020603050405020304" pitchFamily="18" charset="0"/>
                <a:sym typeface="Symbol" panose="05050102010706020507" pitchFamily="18" charset="2"/>
              </a:rPr>
              <a:t>完全问题</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cs typeface="Times New Roman" panose="02020603050405020304" pitchFamily="18" charset="0"/>
                <a:sym typeface="Symbol" panose="05050102010706020507" pitchFamily="18" charset="2"/>
              </a:rPr>
              <a:t>，并证明</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a:t>
            </a:r>
            <a:endParaRPr lang="zh-CN" altLang="en-US" sz="2000" dirty="0" smtClean="0">
              <a:latin typeface="Times New Roman" panose="02020603050405020304" pitchFamily="18" charset="0"/>
              <a:sym typeface="Symbol" panose="05050102010706020507" pitchFamily="18" charset="2"/>
            </a:endParaRPr>
          </a:p>
          <a:p>
            <a:pPr lvl="1"/>
            <a:r>
              <a:rPr lang="en-US" altLang="zh-CN" sz="2000" dirty="0" smtClean="0">
                <a:latin typeface="Times New Roman" panose="02020603050405020304" pitchFamily="18" charset="0"/>
              </a:rPr>
              <a:t>Cook</a:t>
            </a:r>
            <a:r>
              <a:rPr lang="zh-CN" altLang="en-US" sz="2000" dirty="0" smtClean="0">
                <a:latin typeface="Times New Roman" panose="02020603050405020304" pitchFamily="18" charset="0"/>
              </a:rPr>
              <a:t>定理</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可满足性问题是</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完全问题</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第一个</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完全问题</a:t>
            </a:r>
            <a:r>
              <a:rPr lang="en-US" altLang="zh-CN" sz="2000" dirty="0" smtClean="0">
                <a:latin typeface="Times New Roman" panose="02020603050405020304" pitchFamily="18" charset="0"/>
              </a:rPr>
              <a:t>,1970)</a:t>
            </a:r>
            <a:endParaRPr lang="zh-CN" altLang="en-US" sz="2000" dirty="0" smtClean="0">
              <a:latin typeface="Times New Roman" panose="02020603050405020304" pitchFamily="18" charset="0"/>
            </a:endParaRPr>
          </a:p>
          <a:p>
            <a:pPr lvl="2"/>
            <a:r>
              <a:rPr lang="zh-CN" altLang="en-US" sz="1600" dirty="0" smtClean="0">
                <a:latin typeface="Times New Roman" panose="02020603050405020304" pitchFamily="18" charset="0"/>
              </a:rPr>
              <a:t> </a:t>
            </a:r>
            <a:r>
              <a:rPr lang="zh-CN" altLang="en-US" sz="2000" dirty="0" smtClean="0">
                <a:latin typeface="Times New Roman" panose="02020603050405020304" pitchFamily="18" charset="0"/>
              </a:rPr>
              <a:t>定义：给定布尔变量集</a:t>
            </a:r>
            <a:r>
              <a:rPr lang="en-US" altLang="zh-CN" sz="2000" dirty="0" smtClean="0">
                <a:latin typeface="Times New Roman" panose="02020603050405020304" pitchFamily="18" charset="0"/>
              </a:rPr>
              <a:t>U={u</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,u</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,…,u</a:t>
            </a:r>
            <a:r>
              <a:rPr lang="en-US" altLang="zh-CN" sz="2000" baseline="-25000" dirty="0" smtClean="0">
                <a:latin typeface="Times New Roman" panose="02020603050405020304" pitchFamily="18" charset="0"/>
              </a:rPr>
              <a:t>m</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U</a:t>
            </a:r>
            <a:r>
              <a:rPr lang="zh-CN" altLang="en-US" sz="2000" dirty="0" smtClean="0">
                <a:latin typeface="Times New Roman" panose="02020603050405020304" pitchFamily="18" charset="0"/>
              </a:rPr>
              <a:t>上的子句</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定义为：</a:t>
            </a:r>
            <a:r>
              <a:rPr lang="en-US" altLang="zh-CN" sz="2000" dirty="0" smtClean="0">
                <a:latin typeface="Times New Roman" panose="02020603050405020304" pitchFamily="18" charset="0"/>
              </a:rPr>
              <a:t>c=z</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∨z</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 ∨</a:t>
            </a:r>
            <a:r>
              <a:rPr lang="en-US" altLang="zh-CN" sz="2000" dirty="0" err="1" smtClean="0">
                <a:latin typeface="Times New Roman" panose="02020603050405020304" pitchFamily="18" charset="0"/>
              </a:rPr>
              <a:t>z</a:t>
            </a:r>
            <a:r>
              <a:rPr lang="en-US" altLang="zh-CN" sz="2000" baseline="-25000" dirty="0" err="1" smtClean="0">
                <a:latin typeface="Times New Roman" panose="02020603050405020304" pitchFamily="18" charset="0"/>
              </a:rPr>
              <a:t>k</a:t>
            </a:r>
            <a:r>
              <a:rPr lang="zh-CN" altLang="en-US" sz="2000" dirty="0" smtClean="0">
                <a:latin typeface="Times New Roman" panose="02020603050405020304" pitchFamily="18" charset="0"/>
              </a:rPr>
              <a:t>，                  ，   </a:t>
            </a:r>
            <a:r>
              <a:rPr lang="zh-CN" altLang="en-US" sz="2000" dirty="0" smtClean="0"/>
              <a:t>表示</a:t>
            </a:r>
            <a:r>
              <a:rPr lang="en-US" altLang="zh-CN" sz="2000" dirty="0" smtClean="0"/>
              <a:t>U</a:t>
            </a:r>
            <a:r>
              <a:rPr lang="zh-CN" altLang="en-US" sz="2000" dirty="0" smtClean="0"/>
              <a:t>中变量的非的全体。对子句</a:t>
            </a:r>
            <a:r>
              <a:rPr lang="zh-CN" altLang="en-US" sz="2000" dirty="0" smtClean="0">
                <a:latin typeface="Times New Roman" panose="02020603050405020304" pitchFamily="18" charset="0"/>
              </a:rPr>
              <a:t>集合</a:t>
            </a:r>
            <a:r>
              <a:rPr lang="en-US" altLang="zh-CN" sz="2000" dirty="0" smtClean="0">
                <a:latin typeface="Times New Roman" panose="02020603050405020304" pitchFamily="18" charset="0"/>
              </a:rPr>
              <a:t>C={c</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,c</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c</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称为可满足的，如果存在</a:t>
            </a:r>
            <a:r>
              <a:rPr lang="en-US" altLang="zh-CN" sz="2000" dirty="0" smtClean="0">
                <a:latin typeface="Times New Roman" panose="02020603050405020304" pitchFamily="18" charset="0"/>
              </a:rPr>
              <a:t>U</a:t>
            </a:r>
            <a:r>
              <a:rPr lang="zh-CN" altLang="en-US" sz="2000" dirty="0" smtClean="0">
                <a:latin typeface="Times New Roman" panose="02020603050405020304" pitchFamily="18" charset="0"/>
              </a:rPr>
              <a:t>的一个真值分配，使</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中每个子句取值为真。判定问题例：给定</a:t>
            </a:r>
            <a:r>
              <a:rPr lang="en-US" altLang="zh-CN" sz="2000" dirty="0" smtClean="0">
                <a:latin typeface="Times New Roman" panose="02020603050405020304" pitchFamily="18" charset="0"/>
              </a:rPr>
              <a:t>U</a:t>
            </a:r>
            <a:r>
              <a:rPr lang="zh-CN" altLang="en-US" sz="2000" dirty="0" smtClean="0">
                <a:latin typeface="Times New Roman" panose="02020603050405020304" pitchFamily="18" charset="0"/>
              </a:rPr>
              <a:t>及</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2"/>
            <a:r>
              <a:rPr lang="zh-CN" altLang="en-US" sz="2000" dirty="0" smtClean="0">
                <a:latin typeface="Times New Roman" panose="02020603050405020304" pitchFamily="18" charset="0"/>
              </a:rPr>
              <a:t> 问：是否存在的一个真值分配，使得</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是可满足的。</a:t>
            </a:r>
            <a:endParaRPr lang="zh-CN" altLang="en-US" sz="2000" dirty="0"/>
          </a:p>
        </p:txBody>
      </p:sp>
      <p:graphicFrame>
        <p:nvGraphicFramePr>
          <p:cNvPr id="32771" name="Object 37"/>
          <p:cNvGraphicFramePr>
            <a:graphicFrameLocks noChangeAspect="1"/>
          </p:cNvGraphicFramePr>
          <p:nvPr/>
        </p:nvGraphicFramePr>
        <p:xfrm>
          <a:off x="3857620" y="4857760"/>
          <a:ext cx="1223962" cy="419100"/>
        </p:xfrm>
        <a:graphic>
          <a:graphicData uri="http://schemas.openxmlformats.org/presentationml/2006/ole">
            <mc:AlternateContent xmlns:mc="http://schemas.openxmlformats.org/markup-compatibility/2006">
              <mc:Choice xmlns:v="urn:schemas-microsoft-com:vml" Requires="v">
                <p:oleObj spid="_x0000_s4097" name="Equation" r:id="rId1" imgW="501015" imgH="170815" progId="">
                  <p:embed/>
                </p:oleObj>
              </mc:Choice>
              <mc:Fallback>
                <p:oleObj name="Equation" r:id="rId1" imgW="501015" imgH="170815" progId="">
                  <p:embed/>
                  <p:pic>
                    <p:nvPicPr>
                      <p:cNvPr id="0" name="Object 37"/>
                      <p:cNvPicPr>
                        <a:picLocks noChangeAspect="1"/>
                      </p:cNvPicPr>
                      <p:nvPr/>
                    </p:nvPicPr>
                    <p:blipFill>
                      <a:blip r:embed="rId2"/>
                      <a:stretch>
                        <a:fillRect/>
                      </a:stretch>
                    </p:blipFill>
                    <p:spPr>
                      <a:xfrm>
                        <a:off x="3857620" y="4857760"/>
                        <a:ext cx="1223962" cy="419100"/>
                      </a:xfrm>
                      <a:prstGeom prst="rect">
                        <a:avLst/>
                      </a:prstGeom>
                      <a:noFill/>
                      <a:ln w="9525">
                        <a:noFill/>
                      </a:ln>
                    </p:spPr>
                  </p:pic>
                </p:oleObj>
              </mc:Fallback>
            </mc:AlternateContent>
          </a:graphicData>
        </a:graphic>
      </p:graphicFrame>
      <p:graphicFrame>
        <p:nvGraphicFramePr>
          <p:cNvPr id="32772" name="Object 40"/>
          <p:cNvGraphicFramePr>
            <a:graphicFrameLocks noChangeAspect="1"/>
          </p:cNvGraphicFramePr>
          <p:nvPr/>
        </p:nvGraphicFramePr>
        <p:xfrm>
          <a:off x="5281619" y="4857760"/>
          <a:ext cx="290513" cy="358775"/>
        </p:xfrm>
        <a:graphic>
          <a:graphicData uri="http://schemas.openxmlformats.org/presentationml/2006/ole">
            <mc:AlternateContent xmlns:mc="http://schemas.openxmlformats.org/markup-compatibility/2006">
              <mc:Choice xmlns:v="urn:schemas-microsoft-com:vml" Requires="v">
                <p:oleObj spid="_x0000_s4098" name="Equation" r:id="rId3" imgW="115570" imgH="143510" progId="">
                  <p:embed/>
                </p:oleObj>
              </mc:Choice>
              <mc:Fallback>
                <p:oleObj name="Equation" r:id="rId3" imgW="115570" imgH="143510" progId="">
                  <p:embed/>
                  <p:pic>
                    <p:nvPicPr>
                      <p:cNvPr id="0" name="Object 40"/>
                      <p:cNvPicPr>
                        <a:picLocks noChangeAspect="1"/>
                      </p:cNvPicPr>
                      <p:nvPr/>
                    </p:nvPicPr>
                    <p:blipFill>
                      <a:blip r:embed="rId4"/>
                      <a:stretch>
                        <a:fillRect/>
                      </a:stretch>
                    </p:blipFill>
                    <p:spPr>
                      <a:xfrm>
                        <a:off x="5281619" y="4857760"/>
                        <a:ext cx="290513" cy="358775"/>
                      </a:xfrm>
                      <a:prstGeom prst="rect">
                        <a:avLst/>
                      </a:prstGeom>
                      <a:noFill/>
                      <a:ln w="9525">
                        <a:noFill/>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NP</a:t>
            </a:r>
            <a:r>
              <a:rPr lang="zh-CN" altLang="en-US" sz="4400" dirty="0" smtClean="0"/>
              <a:t>完全问题</a:t>
            </a:r>
            <a:endParaRPr lang="zh-CN" altLang="en-US" dirty="0"/>
          </a:p>
        </p:txBody>
      </p:sp>
      <p:sp>
        <p:nvSpPr>
          <p:cNvPr id="3" name="内容占位符 2"/>
          <p:cNvSpPr>
            <a:spLocks noGrp="1"/>
          </p:cNvSpPr>
          <p:nvPr>
            <p:ph idx="1"/>
          </p:nvPr>
        </p:nvSpPr>
        <p:spPr/>
        <p:txBody>
          <a:bodyPr/>
          <a:lstStyle/>
          <a:p>
            <a:pPr lvl="1"/>
            <a:r>
              <a:rPr lang="zh-CN" altLang="en-US" dirty="0" smtClean="0"/>
              <a:t>可满足性</a:t>
            </a:r>
            <a:r>
              <a:rPr lang="en-US" altLang="zh-CN" dirty="0" smtClean="0"/>
              <a:t>(SAT)</a:t>
            </a:r>
            <a:r>
              <a:rPr lang="zh-CN" altLang="en-US" dirty="0" smtClean="0"/>
              <a:t>例</a:t>
            </a:r>
            <a:endParaRPr lang="en-US" altLang="zh-CN" dirty="0" smtClean="0"/>
          </a:p>
          <a:p>
            <a:pPr lvl="2"/>
            <a:r>
              <a:rPr lang="en-US" altLang="zh-CN" dirty="0" smtClean="0"/>
              <a:t>U={u</a:t>
            </a:r>
            <a:r>
              <a:rPr lang="en-US" altLang="zh-CN" baseline="-25000" dirty="0" smtClean="0"/>
              <a:t>1</a:t>
            </a:r>
            <a:r>
              <a:rPr lang="en-US" altLang="zh-CN" dirty="0" smtClean="0"/>
              <a:t>,u</a:t>
            </a:r>
            <a:r>
              <a:rPr lang="en-US" altLang="zh-CN" baseline="-25000" dirty="0" smtClean="0"/>
              <a:t>2</a:t>
            </a:r>
            <a:r>
              <a:rPr lang="en-US" altLang="zh-CN" dirty="0" smtClean="0"/>
              <a:t>,u</a:t>
            </a:r>
            <a:r>
              <a:rPr lang="en-US" altLang="zh-CN" baseline="-25000" dirty="0" smtClean="0"/>
              <a:t>3</a:t>
            </a:r>
            <a:r>
              <a:rPr lang="en-US" altLang="zh-CN" dirty="0" smtClean="0"/>
              <a:t>}</a:t>
            </a:r>
            <a:r>
              <a:rPr lang="zh-CN" altLang="en-US" dirty="0" smtClean="0"/>
              <a:t>，</a:t>
            </a:r>
            <a:endParaRPr lang="en-US" altLang="zh-CN" dirty="0" smtClean="0"/>
          </a:p>
          <a:p>
            <a:pPr lvl="2"/>
            <a:r>
              <a:rPr lang="en-US" altLang="zh-CN" dirty="0" smtClean="0"/>
              <a:t> C</a:t>
            </a:r>
            <a:r>
              <a:rPr lang="en-US" altLang="zh-CN" baseline="-25000" dirty="0" smtClean="0"/>
              <a:t>a</a:t>
            </a:r>
            <a:r>
              <a:rPr lang="en-US" altLang="zh-CN" dirty="0" smtClean="0"/>
              <a:t>={c1,c2} ,   c1=                  </a:t>
            </a:r>
            <a:r>
              <a:rPr lang="zh-CN" altLang="en-US" dirty="0" smtClean="0"/>
              <a:t>，</a:t>
            </a:r>
            <a:r>
              <a:rPr lang="en-US" altLang="zh-CN" dirty="0" smtClean="0"/>
              <a:t>c2=</a:t>
            </a:r>
            <a:endParaRPr lang="en-US" altLang="zh-CN" dirty="0" smtClean="0"/>
          </a:p>
          <a:p>
            <a:pPr lvl="2"/>
            <a:r>
              <a:rPr lang="en-US" altLang="zh-CN" dirty="0" smtClean="0"/>
              <a:t> </a:t>
            </a:r>
            <a:r>
              <a:rPr lang="en-US" altLang="zh-CN" dirty="0" err="1" smtClean="0"/>
              <a:t>C</a:t>
            </a:r>
            <a:r>
              <a:rPr lang="en-US" altLang="zh-CN" baseline="-25000" dirty="0" err="1" smtClean="0"/>
              <a:t>b</a:t>
            </a:r>
            <a:r>
              <a:rPr lang="en-US" altLang="zh-CN" dirty="0" smtClean="0"/>
              <a:t>={c1,c2,c3}</a:t>
            </a:r>
            <a:r>
              <a:rPr lang="zh-CN" altLang="en-US" dirty="0" smtClean="0"/>
              <a:t>，</a:t>
            </a:r>
            <a:r>
              <a:rPr lang="en-US" altLang="zh-CN" dirty="0" smtClean="0"/>
              <a:t>c1=          </a:t>
            </a:r>
            <a:r>
              <a:rPr lang="zh-CN" altLang="en-US" dirty="0" smtClean="0"/>
              <a:t>，</a:t>
            </a:r>
            <a:r>
              <a:rPr lang="en-US" altLang="zh-CN" dirty="0" smtClean="0"/>
              <a:t>c2=                </a:t>
            </a:r>
            <a:r>
              <a:rPr lang="zh-CN" altLang="en-US" dirty="0" smtClean="0"/>
              <a:t>，</a:t>
            </a:r>
            <a:r>
              <a:rPr lang="en-US" altLang="zh-CN" dirty="0" smtClean="0"/>
              <a:t>c3=</a:t>
            </a:r>
            <a:endParaRPr lang="en-US" altLang="zh-CN" dirty="0" smtClean="0"/>
          </a:p>
          <a:p>
            <a:pPr lvl="2"/>
            <a:r>
              <a:rPr lang="en-US" altLang="zh-CN" dirty="0" smtClean="0"/>
              <a:t> C</a:t>
            </a:r>
            <a:r>
              <a:rPr lang="en-US" altLang="zh-CN" baseline="-25000" dirty="0" smtClean="0"/>
              <a:t>c</a:t>
            </a:r>
            <a:r>
              <a:rPr lang="en-US" altLang="zh-CN" dirty="0" smtClean="0"/>
              <a:t>={c1,c2,c3,c4}</a:t>
            </a:r>
            <a:r>
              <a:rPr lang="zh-CN" altLang="en-US" dirty="0" smtClean="0"/>
              <a:t>，</a:t>
            </a:r>
            <a:r>
              <a:rPr lang="en-US" altLang="zh-CN" dirty="0" smtClean="0"/>
              <a:t>c1=                </a:t>
            </a:r>
            <a:r>
              <a:rPr lang="zh-CN" altLang="en-US" dirty="0" smtClean="0"/>
              <a:t>，</a:t>
            </a:r>
            <a:r>
              <a:rPr lang="en-US" altLang="zh-CN" dirty="0" smtClean="0"/>
              <a:t>c2=</a:t>
            </a:r>
            <a:endParaRPr lang="en-US" altLang="zh-CN" dirty="0" smtClean="0"/>
          </a:p>
          <a:p>
            <a:pPr lvl="2">
              <a:buNone/>
            </a:pPr>
            <a:r>
              <a:rPr lang="en-US" altLang="zh-CN" dirty="0" smtClean="0"/>
              <a:t>                                   c3=u</a:t>
            </a:r>
            <a:r>
              <a:rPr lang="en-US" altLang="zh-CN" baseline="-25000" dirty="0" smtClean="0"/>
              <a:t>2</a:t>
            </a:r>
            <a:r>
              <a:rPr lang="zh-CN" altLang="en-US" dirty="0" smtClean="0"/>
              <a:t>，</a:t>
            </a:r>
            <a:r>
              <a:rPr lang="en-US" altLang="zh-CN" dirty="0" smtClean="0"/>
              <a:t>c4=</a:t>
            </a:r>
            <a:endParaRPr lang="en-US" altLang="zh-CN" dirty="0" smtClean="0"/>
          </a:p>
          <a:p>
            <a:pPr lvl="2"/>
            <a:r>
              <a:rPr lang="zh-CN" altLang="en-US" dirty="0" smtClean="0"/>
              <a:t>令</a:t>
            </a:r>
            <a:r>
              <a:rPr lang="en-US" altLang="zh-CN" dirty="0" smtClean="0"/>
              <a:t>t(u</a:t>
            </a:r>
            <a:r>
              <a:rPr lang="en-US" altLang="zh-CN" baseline="-25000" dirty="0" smtClean="0"/>
              <a:t>1</a:t>
            </a:r>
            <a:r>
              <a:rPr lang="en-US" altLang="zh-CN" dirty="0" smtClean="0"/>
              <a:t>)=1, t(u</a:t>
            </a:r>
            <a:r>
              <a:rPr lang="en-US" altLang="zh-CN" baseline="-25000" dirty="0" smtClean="0"/>
              <a:t>2</a:t>
            </a:r>
            <a:r>
              <a:rPr lang="en-US" altLang="zh-CN" dirty="0" smtClean="0"/>
              <a:t>)=0, t(u</a:t>
            </a:r>
            <a:r>
              <a:rPr lang="en-US" altLang="zh-CN" baseline="-25000" dirty="0" smtClean="0"/>
              <a:t>3</a:t>
            </a:r>
            <a:r>
              <a:rPr lang="en-US" altLang="zh-CN" dirty="0" smtClean="0"/>
              <a:t>)=1</a:t>
            </a:r>
            <a:r>
              <a:rPr lang="zh-CN" altLang="en-US" dirty="0" smtClean="0"/>
              <a:t>，则</a:t>
            </a:r>
            <a:r>
              <a:rPr lang="en-US" altLang="zh-CN" dirty="0" smtClean="0"/>
              <a:t>t</a:t>
            </a:r>
            <a:r>
              <a:rPr lang="zh-CN" altLang="en-US" dirty="0" smtClean="0"/>
              <a:t>是</a:t>
            </a:r>
            <a:r>
              <a:rPr lang="en-US" altLang="zh-CN" dirty="0" smtClean="0"/>
              <a:t>C</a:t>
            </a:r>
            <a:r>
              <a:rPr lang="en-US" altLang="zh-CN" baseline="-25000" dirty="0" smtClean="0"/>
              <a:t>a</a:t>
            </a:r>
            <a:r>
              <a:rPr lang="zh-CN" altLang="en-US" dirty="0" smtClean="0"/>
              <a:t>、</a:t>
            </a:r>
            <a:r>
              <a:rPr lang="en-US" altLang="zh-CN" dirty="0" err="1" smtClean="0"/>
              <a:t>C</a:t>
            </a:r>
            <a:r>
              <a:rPr lang="en-US" altLang="zh-CN" baseline="-25000" dirty="0" err="1" smtClean="0"/>
              <a:t>b</a:t>
            </a:r>
            <a:r>
              <a:rPr lang="zh-CN" altLang="en-US" dirty="0" smtClean="0"/>
              <a:t>的成真赋值，从而</a:t>
            </a:r>
            <a:r>
              <a:rPr lang="en-US" altLang="zh-CN" dirty="0" smtClean="0"/>
              <a:t>C</a:t>
            </a:r>
            <a:r>
              <a:rPr lang="en-US" altLang="zh-CN" baseline="-25000" dirty="0" smtClean="0"/>
              <a:t>a</a:t>
            </a:r>
            <a:r>
              <a:rPr lang="zh-CN" altLang="en-US" dirty="0" smtClean="0"/>
              <a:t>、</a:t>
            </a:r>
            <a:r>
              <a:rPr lang="en-US" altLang="zh-CN" dirty="0" err="1" smtClean="0"/>
              <a:t>C</a:t>
            </a:r>
            <a:r>
              <a:rPr lang="en-US" altLang="zh-CN" baseline="-25000" dirty="0" err="1" smtClean="0"/>
              <a:t>b</a:t>
            </a:r>
            <a:r>
              <a:rPr lang="zh-CN" altLang="en-US" dirty="0" smtClean="0"/>
              <a:t>是可满足的；</a:t>
            </a:r>
            <a:r>
              <a:rPr lang="en-US" altLang="zh-CN" dirty="0" smtClean="0"/>
              <a:t>t</a:t>
            </a:r>
            <a:r>
              <a:rPr lang="zh-CN" altLang="en-US" dirty="0" smtClean="0"/>
              <a:t>不是</a:t>
            </a:r>
            <a:r>
              <a:rPr lang="en-US" altLang="zh-CN" dirty="0" smtClean="0"/>
              <a:t>C</a:t>
            </a:r>
            <a:r>
              <a:rPr lang="en-US" altLang="zh-CN" baseline="-25000" dirty="0" smtClean="0"/>
              <a:t>c</a:t>
            </a:r>
            <a:r>
              <a:rPr lang="zh-CN" altLang="en-US" dirty="0" smtClean="0"/>
              <a:t>的成真赋值，事实上</a:t>
            </a:r>
            <a:r>
              <a:rPr lang="en-US" altLang="zh-CN" dirty="0" smtClean="0"/>
              <a:t>C</a:t>
            </a:r>
            <a:r>
              <a:rPr lang="en-US" altLang="zh-CN" baseline="-25000" dirty="0" smtClean="0"/>
              <a:t>c</a:t>
            </a:r>
            <a:r>
              <a:rPr lang="zh-CN" altLang="en-US" dirty="0" smtClean="0"/>
              <a:t>是不可满足的。</a:t>
            </a:r>
            <a:endParaRPr lang="en-US" altLang="zh-CN" dirty="0" smtClean="0"/>
          </a:p>
          <a:p>
            <a:pPr lvl="2"/>
            <a:r>
              <a:rPr lang="zh-CN" altLang="en-US" dirty="0" smtClean="0"/>
              <a:t>因为，只有</a:t>
            </a:r>
            <a:r>
              <a:rPr lang="en-US" altLang="zh-CN" dirty="0" smtClean="0"/>
              <a:t>t=</a:t>
            </a:r>
            <a:r>
              <a:rPr lang="zh-CN" altLang="en-US" dirty="0" smtClean="0"/>
              <a:t>*</a:t>
            </a:r>
            <a:r>
              <a:rPr lang="en-US" altLang="zh-CN" dirty="0" smtClean="0"/>
              <a:t>10</a:t>
            </a:r>
            <a:r>
              <a:rPr lang="zh-CN" altLang="en-US" dirty="0" smtClean="0"/>
              <a:t>才可以使</a:t>
            </a:r>
            <a:r>
              <a:rPr lang="en-US" altLang="zh-CN" dirty="0" smtClean="0"/>
              <a:t>c3</a:t>
            </a:r>
            <a:r>
              <a:rPr lang="zh-CN" altLang="en-US" dirty="0" smtClean="0"/>
              <a:t>、</a:t>
            </a:r>
            <a:r>
              <a:rPr lang="en-US" altLang="zh-CN" dirty="0" smtClean="0"/>
              <a:t>c4</a:t>
            </a:r>
            <a:r>
              <a:rPr lang="zh-CN" altLang="en-US" dirty="0" smtClean="0"/>
              <a:t>满足，但</a:t>
            </a:r>
            <a:r>
              <a:rPr lang="en-US" altLang="zh-CN" dirty="0" smtClean="0"/>
              <a:t>110</a:t>
            </a:r>
            <a:r>
              <a:rPr lang="zh-CN" altLang="en-US" dirty="0" smtClean="0"/>
              <a:t>不能满足</a:t>
            </a:r>
            <a:r>
              <a:rPr lang="en-US" altLang="zh-CN" dirty="0" smtClean="0"/>
              <a:t>c2,010</a:t>
            </a:r>
            <a:r>
              <a:rPr lang="zh-CN" altLang="en-US" dirty="0" smtClean="0"/>
              <a:t>不能满足</a:t>
            </a:r>
            <a:r>
              <a:rPr lang="en-US" altLang="zh-CN" dirty="0" smtClean="0"/>
              <a:t>c1</a:t>
            </a:r>
            <a:r>
              <a:rPr lang="zh-CN" altLang="en-US" dirty="0" smtClean="0"/>
              <a:t>。</a:t>
            </a:r>
            <a:endParaRPr lang="en-US" altLang="zh-CN" dirty="0" smtClean="0"/>
          </a:p>
        </p:txBody>
      </p:sp>
      <p:graphicFrame>
        <p:nvGraphicFramePr>
          <p:cNvPr id="4" name="对象 3"/>
          <p:cNvGraphicFramePr>
            <a:graphicFrameLocks noChangeAspect="1"/>
          </p:cNvGraphicFramePr>
          <p:nvPr/>
        </p:nvGraphicFramePr>
        <p:xfrm>
          <a:off x="3732213" y="2468563"/>
          <a:ext cx="1249362" cy="420687"/>
        </p:xfrm>
        <a:graphic>
          <a:graphicData uri="http://schemas.openxmlformats.org/presentationml/2006/ole">
            <mc:AlternateContent xmlns:mc="http://schemas.openxmlformats.org/markup-compatibility/2006">
              <mc:Choice xmlns:v="urn:schemas-microsoft-com:vml" Requires="v">
                <p:oleObj spid="_x0000_s5121" name="公式" r:id="rId1" imgW="20421600" imgH="6096000" progId="Equation.3">
                  <p:embed/>
                </p:oleObj>
              </mc:Choice>
              <mc:Fallback>
                <p:oleObj name="公式" r:id="rId1" imgW="20421600" imgH="6096000" progId="Equation.3">
                  <p:embed/>
                  <p:pic>
                    <p:nvPicPr>
                      <p:cNvPr id="0" name="图片 5120"/>
                      <p:cNvPicPr>
                        <a:picLocks noChangeAspect="1"/>
                      </p:cNvPicPr>
                      <p:nvPr/>
                    </p:nvPicPr>
                    <p:blipFill>
                      <a:blip r:embed="rId2"/>
                      <a:stretch>
                        <a:fillRect/>
                      </a:stretch>
                    </p:blipFill>
                    <p:spPr>
                      <a:xfrm>
                        <a:off x="3732213" y="2468563"/>
                        <a:ext cx="1249362" cy="420687"/>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5929322" y="2500306"/>
          <a:ext cx="928694" cy="357190"/>
        </p:xfrm>
        <a:graphic>
          <a:graphicData uri="http://schemas.openxmlformats.org/presentationml/2006/ole">
            <mc:AlternateContent xmlns:mc="http://schemas.openxmlformats.org/markup-compatibility/2006">
              <mc:Choice xmlns:v="urn:schemas-microsoft-com:vml" Requires="v">
                <p:oleObj spid="_x0000_s5122" name="公式" r:id="rId3" imgW="13411200" imgH="5791200" progId="Equation.3">
                  <p:embed/>
                </p:oleObj>
              </mc:Choice>
              <mc:Fallback>
                <p:oleObj name="公式" r:id="rId3" imgW="13411200" imgH="5791200" progId="Equation.3">
                  <p:embed/>
                  <p:pic>
                    <p:nvPicPr>
                      <p:cNvPr id="0" name="图片 5121"/>
                      <p:cNvPicPr>
                        <a:picLocks noChangeAspect="1"/>
                      </p:cNvPicPr>
                      <p:nvPr/>
                    </p:nvPicPr>
                    <p:blipFill>
                      <a:blip r:embed="rId4"/>
                      <a:stretch>
                        <a:fillRect/>
                      </a:stretch>
                    </p:blipFill>
                    <p:spPr>
                      <a:xfrm>
                        <a:off x="5929322" y="2500306"/>
                        <a:ext cx="928694" cy="357190"/>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4000496" y="2857496"/>
          <a:ext cx="857256" cy="374650"/>
        </p:xfrm>
        <a:graphic>
          <a:graphicData uri="http://schemas.openxmlformats.org/presentationml/2006/ole">
            <mc:AlternateContent xmlns:mc="http://schemas.openxmlformats.org/markup-compatibility/2006">
              <mc:Choice xmlns:v="urn:schemas-microsoft-com:vml" Requires="v">
                <p:oleObj spid="_x0000_s5123" name="公式" r:id="rId5" imgW="13411200" imgH="5181600" progId="Equation.3">
                  <p:embed/>
                </p:oleObj>
              </mc:Choice>
              <mc:Fallback>
                <p:oleObj name="公式" r:id="rId5" imgW="13411200" imgH="5181600" progId="Equation.3">
                  <p:embed/>
                  <p:pic>
                    <p:nvPicPr>
                      <p:cNvPr id="0" name="图片 5122"/>
                      <p:cNvPicPr>
                        <a:picLocks noChangeAspect="1"/>
                      </p:cNvPicPr>
                      <p:nvPr/>
                    </p:nvPicPr>
                    <p:blipFill>
                      <a:blip r:embed="rId6"/>
                      <a:stretch>
                        <a:fillRect/>
                      </a:stretch>
                    </p:blipFill>
                    <p:spPr>
                      <a:xfrm>
                        <a:off x="4000496" y="2857496"/>
                        <a:ext cx="857256" cy="374650"/>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5572132" y="2857496"/>
          <a:ext cx="1143008" cy="428628"/>
        </p:xfrm>
        <a:graphic>
          <a:graphicData uri="http://schemas.openxmlformats.org/presentationml/2006/ole">
            <mc:AlternateContent xmlns:mc="http://schemas.openxmlformats.org/markup-compatibility/2006">
              <mc:Choice xmlns:v="urn:schemas-microsoft-com:vml" Requires="v">
                <p:oleObj spid="_x0000_s5124" name="公式" r:id="rId7" imgW="19812000" imgH="6096000" progId="Equation.3">
                  <p:embed/>
                </p:oleObj>
              </mc:Choice>
              <mc:Fallback>
                <p:oleObj name="公式" r:id="rId7" imgW="19812000" imgH="6096000" progId="Equation.3">
                  <p:embed/>
                  <p:pic>
                    <p:nvPicPr>
                      <p:cNvPr id="0" name="图片 5123"/>
                      <p:cNvPicPr>
                        <a:picLocks noChangeAspect="1"/>
                      </p:cNvPicPr>
                      <p:nvPr/>
                    </p:nvPicPr>
                    <p:blipFill>
                      <a:blip r:embed="rId8"/>
                      <a:stretch>
                        <a:fillRect/>
                      </a:stretch>
                    </p:blipFill>
                    <p:spPr>
                      <a:xfrm>
                        <a:off x="5572132" y="2857496"/>
                        <a:ext cx="1143008" cy="428628"/>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7572396" y="2901948"/>
          <a:ext cx="285752" cy="312738"/>
        </p:xfrm>
        <a:graphic>
          <a:graphicData uri="http://schemas.openxmlformats.org/presentationml/2006/ole">
            <mc:AlternateContent xmlns:mc="http://schemas.openxmlformats.org/markup-compatibility/2006">
              <mc:Choice xmlns:v="urn:schemas-microsoft-com:vml" Requires="v">
                <p:oleObj spid="_x0000_s5125" name="公式" r:id="rId9" imgW="4572000" imgH="5791200" progId="Equation.3">
                  <p:embed/>
                </p:oleObj>
              </mc:Choice>
              <mc:Fallback>
                <p:oleObj name="公式" r:id="rId9" imgW="4572000" imgH="5791200" progId="Equation.3">
                  <p:embed/>
                  <p:pic>
                    <p:nvPicPr>
                      <p:cNvPr id="0" name="图片 5124"/>
                      <p:cNvPicPr>
                        <a:picLocks noChangeAspect="1"/>
                      </p:cNvPicPr>
                      <p:nvPr/>
                    </p:nvPicPr>
                    <p:blipFill>
                      <a:blip r:embed="rId10"/>
                      <a:stretch>
                        <a:fillRect/>
                      </a:stretch>
                    </p:blipFill>
                    <p:spPr>
                      <a:xfrm>
                        <a:off x="7572396" y="2901948"/>
                        <a:ext cx="285752" cy="312738"/>
                      </a:xfrm>
                      <a:prstGeom prst="rect">
                        <a:avLst/>
                      </a:prstGeom>
                      <a:noFill/>
                      <a:ln w="9525">
                        <a:noFill/>
                      </a:ln>
                    </p:spPr>
                  </p:pic>
                </p:oleObj>
              </mc:Fallback>
            </mc:AlternateContent>
          </a:graphicData>
        </a:graphic>
      </p:graphicFrame>
      <p:graphicFrame>
        <p:nvGraphicFramePr>
          <p:cNvPr id="9" name="对象 8"/>
          <p:cNvGraphicFramePr>
            <a:graphicFrameLocks noChangeAspect="1"/>
          </p:cNvGraphicFramePr>
          <p:nvPr/>
        </p:nvGraphicFramePr>
        <p:xfrm>
          <a:off x="4429124" y="3286124"/>
          <a:ext cx="1214446" cy="428628"/>
        </p:xfrm>
        <a:graphic>
          <a:graphicData uri="http://schemas.openxmlformats.org/presentationml/2006/ole">
            <mc:AlternateContent xmlns:mc="http://schemas.openxmlformats.org/markup-compatibility/2006">
              <mc:Choice xmlns:v="urn:schemas-microsoft-com:vml" Requires="v">
                <p:oleObj spid="_x0000_s5126" name="公式" r:id="rId11" imgW="19507200" imgH="6096000" progId="Equation.3">
                  <p:embed/>
                </p:oleObj>
              </mc:Choice>
              <mc:Fallback>
                <p:oleObj name="公式" r:id="rId11" imgW="19507200" imgH="6096000" progId="Equation.3">
                  <p:embed/>
                  <p:pic>
                    <p:nvPicPr>
                      <p:cNvPr id="0" name="图片 5125"/>
                      <p:cNvPicPr>
                        <a:picLocks noChangeAspect="1"/>
                      </p:cNvPicPr>
                      <p:nvPr/>
                    </p:nvPicPr>
                    <p:blipFill>
                      <a:blip r:embed="rId12"/>
                      <a:stretch>
                        <a:fillRect/>
                      </a:stretch>
                    </p:blipFill>
                    <p:spPr>
                      <a:xfrm>
                        <a:off x="4429124" y="3286124"/>
                        <a:ext cx="1214446" cy="428628"/>
                      </a:xfrm>
                      <a:prstGeom prst="rect">
                        <a:avLst/>
                      </a:prstGeom>
                      <a:noFill/>
                      <a:ln w="9525">
                        <a:noFill/>
                      </a:ln>
                    </p:spPr>
                  </p:pic>
                </p:oleObj>
              </mc:Fallback>
            </mc:AlternateContent>
          </a:graphicData>
        </a:graphic>
      </p:graphicFrame>
      <p:graphicFrame>
        <p:nvGraphicFramePr>
          <p:cNvPr id="10" name="对象 9"/>
          <p:cNvGraphicFramePr>
            <a:graphicFrameLocks noChangeAspect="1"/>
          </p:cNvGraphicFramePr>
          <p:nvPr/>
        </p:nvGraphicFramePr>
        <p:xfrm>
          <a:off x="6429388" y="3286124"/>
          <a:ext cx="1071570" cy="428628"/>
        </p:xfrm>
        <a:graphic>
          <a:graphicData uri="http://schemas.openxmlformats.org/presentationml/2006/ole">
            <mc:AlternateContent xmlns:mc="http://schemas.openxmlformats.org/markup-compatibility/2006">
              <mc:Choice xmlns:v="urn:schemas-microsoft-com:vml" Requires="v">
                <p:oleObj spid="_x0000_s5127" name="公式" r:id="rId13" imgW="19812000" imgH="6096000" progId="Equation.3">
                  <p:embed/>
                </p:oleObj>
              </mc:Choice>
              <mc:Fallback>
                <p:oleObj name="公式" r:id="rId13" imgW="19812000" imgH="6096000" progId="Equation.3">
                  <p:embed/>
                  <p:pic>
                    <p:nvPicPr>
                      <p:cNvPr id="0" name="图片 5126"/>
                      <p:cNvPicPr>
                        <a:picLocks noChangeAspect="1"/>
                      </p:cNvPicPr>
                      <p:nvPr/>
                    </p:nvPicPr>
                    <p:blipFill>
                      <a:blip r:embed="rId14"/>
                      <a:stretch>
                        <a:fillRect/>
                      </a:stretch>
                    </p:blipFill>
                    <p:spPr>
                      <a:xfrm>
                        <a:off x="6429388" y="3286124"/>
                        <a:ext cx="1071570" cy="428628"/>
                      </a:xfrm>
                      <a:prstGeom prst="rect">
                        <a:avLst/>
                      </a:prstGeom>
                      <a:noFill/>
                      <a:ln w="9525">
                        <a:noFill/>
                      </a:ln>
                    </p:spPr>
                  </p:pic>
                </p:oleObj>
              </mc:Fallback>
            </mc:AlternateContent>
          </a:graphicData>
        </a:graphic>
      </p:graphicFrame>
      <p:graphicFrame>
        <p:nvGraphicFramePr>
          <p:cNvPr id="11" name="对象 10"/>
          <p:cNvGraphicFramePr>
            <a:graphicFrameLocks noChangeAspect="1"/>
          </p:cNvGraphicFramePr>
          <p:nvPr/>
        </p:nvGraphicFramePr>
        <p:xfrm>
          <a:off x="5429256" y="3714752"/>
          <a:ext cx="285752" cy="357190"/>
        </p:xfrm>
        <a:graphic>
          <a:graphicData uri="http://schemas.openxmlformats.org/presentationml/2006/ole">
            <mc:AlternateContent xmlns:mc="http://schemas.openxmlformats.org/markup-compatibility/2006">
              <mc:Choice xmlns:v="urn:schemas-microsoft-com:vml" Requires="v">
                <p:oleObj spid="_x0000_s5128" name="公式" r:id="rId15" imgW="4267200" imgH="6096000" progId="Equation.3">
                  <p:embed/>
                </p:oleObj>
              </mc:Choice>
              <mc:Fallback>
                <p:oleObj name="公式" r:id="rId15" imgW="4267200" imgH="6096000" progId="Equation.3">
                  <p:embed/>
                  <p:pic>
                    <p:nvPicPr>
                      <p:cNvPr id="0" name="图片 5127"/>
                      <p:cNvPicPr>
                        <a:picLocks noChangeAspect="1"/>
                      </p:cNvPicPr>
                      <p:nvPr/>
                    </p:nvPicPr>
                    <p:blipFill>
                      <a:blip r:embed="rId16"/>
                      <a:stretch>
                        <a:fillRect/>
                      </a:stretch>
                    </p:blipFill>
                    <p:spPr>
                      <a:xfrm>
                        <a:off x="5429256" y="3714752"/>
                        <a:ext cx="285752" cy="357190"/>
                      </a:xfrm>
                      <a:prstGeom prst="rect">
                        <a:avLst/>
                      </a:prstGeom>
                      <a:noFill/>
                      <a:ln w="9525">
                        <a:noFill/>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NP</a:t>
            </a:r>
            <a:r>
              <a:rPr lang="zh-CN" altLang="en-US" sz="4000" dirty="0" smtClean="0"/>
              <a:t>完全问题</a:t>
            </a:r>
            <a:endParaRPr lang="zh-CN" altLang="en-US" dirty="0"/>
          </a:p>
        </p:txBody>
      </p:sp>
      <p:sp>
        <p:nvSpPr>
          <p:cNvPr id="3" name="内容占位符 2"/>
          <p:cNvSpPr>
            <a:spLocks noGrp="1"/>
          </p:cNvSpPr>
          <p:nvPr>
            <p:ph idx="1"/>
          </p:nvPr>
        </p:nvSpPr>
        <p:spPr>
          <a:xfrm>
            <a:off x="815975" y="971552"/>
            <a:ext cx="8229600" cy="5130817"/>
          </a:xfrm>
        </p:spPr>
        <p:txBody>
          <a:bodyPr/>
          <a:lstStyle/>
          <a:p>
            <a:pPr lvl="1"/>
            <a:r>
              <a:rPr lang="en-US" altLang="zh-CN" dirty="0" smtClean="0"/>
              <a:t>Cook</a:t>
            </a:r>
            <a:r>
              <a:rPr lang="zh-CN" altLang="en-US" dirty="0" smtClean="0"/>
              <a:t>定理的证明</a:t>
            </a:r>
            <a:endParaRPr lang="en-US" altLang="zh-CN" dirty="0" smtClean="0"/>
          </a:p>
          <a:p>
            <a:pPr lvl="2"/>
            <a:r>
              <a:rPr lang="zh-CN" altLang="en-US" dirty="0" smtClean="0"/>
              <a:t>使用</a:t>
            </a:r>
            <a:r>
              <a:rPr lang="en-US" altLang="zh-CN" dirty="0" smtClean="0"/>
              <a:t>NDTM</a:t>
            </a:r>
            <a:r>
              <a:rPr lang="zh-CN" altLang="en-US" dirty="0" smtClean="0"/>
              <a:t>模型。易证</a:t>
            </a:r>
            <a:r>
              <a:rPr lang="en-US" altLang="zh-CN" dirty="0" smtClean="0"/>
              <a:t>SAT</a:t>
            </a:r>
            <a:r>
              <a:rPr lang="en-US" altLang="zh-CN" dirty="0" smtClean="0">
                <a:sym typeface="Symbol" panose="05050102010706020507"/>
              </a:rPr>
              <a:t>NP</a:t>
            </a:r>
            <a:r>
              <a:rPr lang="zh-CN" altLang="en-US" dirty="0" smtClean="0">
                <a:sym typeface="Symbol" panose="05050102010706020507"/>
              </a:rPr>
              <a:t>。对任何</a:t>
            </a:r>
            <a:r>
              <a:rPr lang="en-US" altLang="zh-CN" dirty="0" smtClean="0">
                <a:sym typeface="Symbol" panose="05050102010706020507"/>
              </a:rPr>
              <a:t>NP</a:t>
            </a:r>
            <a:r>
              <a:rPr lang="zh-CN" altLang="en-US" dirty="0" smtClean="0">
                <a:sym typeface="Symbol" panose="05050102010706020507"/>
              </a:rPr>
              <a:t>判定问题的一个长度为</a:t>
            </a:r>
            <a:r>
              <a:rPr lang="en-US" altLang="zh-CN" dirty="0" smtClean="0">
                <a:sym typeface="Symbol" panose="05050102010706020507"/>
              </a:rPr>
              <a:t>n</a:t>
            </a:r>
            <a:r>
              <a:rPr lang="zh-CN" altLang="en-US" dirty="0" smtClean="0">
                <a:sym typeface="Symbol" panose="05050102010706020507"/>
              </a:rPr>
              <a:t>的输入</a:t>
            </a:r>
            <a:r>
              <a:rPr lang="en-US" altLang="zh-CN" dirty="0" smtClean="0">
                <a:sym typeface="Symbol" panose="05050102010706020507"/>
              </a:rPr>
              <a:t>W</a:t>
            </a:r>
            <a:r>
              <a:rPr lang="zh-CN" altLang="en-US" dirty="0" smtClean="0">
                <a:sym typeface="Symbol" panose="05050102010706020507"/>
              </a:rPr>
              <a:t>，</a:t>
            </a:r>
            <a:r>
              <a:rPr lang="en-US" altLang="zh-CN" dirty="0" smtClean="0">
                <a:sym typeface="Symbol" panose="05050102010706020507"/>
              </a:rPr>
              <a:t>NDTM</a:t>
            </a:r>
            <a:r>
              <a:rPr lang="zh-CN" altLang="en-US" dirty="0" smtClean="0">
                <a:sym typeface="Symbol" panose="05050102010706020507"/>
              </a:rPr>
              <a:t>可在</a:t>
            </a:r>
            <a:r>
              <a:rPr lang="en-US" altLang="zh-CN" dirty="0" smtClean="0">
                <a:sym typeface="Symbol" panose="05050102010706020507"/>
              </a:rPr>
              <a:t>p(n)</a:t>
            </a:r>
            <a:r>
              <a:rPr lang="zh-CN" altLang="en-US" dirty="0" smtClean="0">
                <a:sym typeface="Symbol" panose="05050102010706020507"/>
              </a:rPr>
              <a:t>步判定。</a:t>
            </a:r>
            <a:endParaRPr lang="en-US" altLang="zh-CN" dirty="0" smtClean="0">
              <a:sym typeface="Symbol" panose="05050102010706020507"/>
            </a:endParaRPr>
          </a:p>
          <a:p>
            <a:pPr lvl="2"/>
            <a:r>
              <a:rPr lang="zh-CN" altLang="en-US" dirty="0" smtClean="0">
                <a:sym typeface="Symbol" panose="05050102010706020507"/>
              </a:rPr>
              <a:t>设共有</a:t>
            </a:r>
            <a:r>
              <a:rPr lang="en-US" altLang="zh-CN" dirty="0" smtClean="0">
                <a:sym typeface="Symbol" panose="05050102010706020507"/>
              </a:rPr>
              <a:t>m</a:t>
            </a:r>
            <a:r>
              <a:rPr lang="zh-CN" altLang="en-US" dirty="0" smtClean="0">
                <a:sym typeface="Symbol" panose="05050102010706020507"/>
              </a:rPr>
              <a:t>个带符号、</a:t>
            </a:r>
            <a:r>
              <a:rPr lang="en-US" altLang="zh-CN" dirty="0" smtClean="0">
                <a:sym typeface="Symbol" panose="05050102010706020507"/>
              </a:rPr>
              <a:t>q</a:t>
            </a:r>
            <a:r>
              <a:rPr lang="zh-CN" altLang="en-US" dirty="0" smtClean="0">
                <a:sym typeface="Symbol" panose="05050102010706020507"/>
              </a:rPr>
              <a:t>个状态，则判定过程为：</a:t>
            </a:r>
            <a:endParaRPr lang="en-US" altLang="zh-CN" dirty="0" smtClean="0">
              <a:sym typeface="Symbol" panose="05050102010706020507"/>
            </a:endParaRPr>
          </a:p>
          <a:p>
            <a:pPr lvl="3"/>
            <a:r>
              <a:rPr lang="en-US" altLang="zh-CN" dirty="0" smtClean="0">
                <a:sym typeface="Symbol" panose="05050102010706020507"/>
              </a:rPr>
              <a:t>t1</a:t>
            </a:r>
            <a:r>
              <a:rPr lang="zh-CN" altLang="en-US" dirty="0" smtClean="0">
                <a:sym typeface="Symbol" panose="05050102010706020507"/>
              </a:rPr>
              <a:t>：</a:t>
            </a:r>
            <a:r>
              <a:rPr lang="en-US" altLang="zh-CN" dirty="0" smtClean="0">
                <a:sym typeface="Symbol" panose="05050102010706020507"/>
              </a:rPr>
              <a:t>i</a:t>
            </a:r>
            <a:r>
              <a:rPr lang="en-US" altLang="zh-CN" baseline="-25000" dirty="0" smtClean="0">
                <a:sym typeface="Symbol" panose="05050102010706020507"/>
              </a:rPr>
              <a:t>1</a:t>
            </a:r>
            <a:r>
              <a:rPr lang="zh-CN" altLang="en-US" dirty="0" smtClean="0">
                <a:sym typeface="Symbol" panose="05050102010706020507"/>
              </a:rPr>
              <a:t>格、符号为</a:t>
            </a:r>
            <a:r>
              <a:rPr lang="en-US" altLang="zh-CN" dirty="0" smtClean="0">
                <a:sym typeface="Symbol" panose="05050102010706020507"/>
              </a:rPr>
              <a:t>x</a:t>
            </a:r>
            <a:r>
              <a:rPr lang="en-US" altLang="zh-CN" baseline="-25000" dirty="0" smtClean="0">
                <a:sym typeface="Symbol" panose="05050102010706020507"/>
              </a:rPr>
              <a:t>j1</a:t>
            </a:r>
            <a:r>
              <a:rPr lang="zh-CN" altLang="en-US" dirty="0" smtClean="0">
                <a:sym typeface="Symbol" panose="05050102010706020507"/>
              </a:rPr>
              <a:t>、状态为</a:t>
            </a:r>
            <a:r>
              <a:rPr lang="en-US" altLang="zh-CN" dirty="0" smtClean="0">
                <a:sym typeface="Symbol" panose="05050102010706020507"/>
              </a:rPr>
              <a:t>q</a:t>
            </a:r>
            <a:r>
              <a:rPr lang="en-US" altLang="zh-CN" baseline="-25000" dirty="0" smtClean="0">
                <a:sym typeface="Symbol" panose="05050102010706020507"/>
              </a:rPr>
              <a:t>k1</a:t>
            </a:r>
            <a:r>
              <a:rPr lang="en-US" altLang="zh-CN" dirty="0" smtClean="0">
                <a:sym typeface="Symbol" panose="05050102010706020507"/>
              </a:rPr>
              <a:t>;   t2: i</a:t>
            </a:r>
            <a:r>
              <a:rPr lang="en-US" altLang="zh-CN" baseline="-25000" dirty="0" smtClean="0">
                <a:sym typeface="Symbol" panose="05050102010706020507"/>
              </a:rPr>
              <a:t>2</a:t>
            </a:r>
            <a:r>
              <a:rPr lang="zh-CN" altLang="en-US" dirty="0" smtClean="0">
                <a:sym typeface="Symbol" panose="05050102010706020507"/>
              </a:rPr>
              <a:t>格、符号为</a:t>
            </a:r>
            <a:r>
              <a:rPr lang="en-US" altLang="zh-CN" dirty="0" smtClean="0">
                <a:sym typeface="Symbol" panose="05050102010706020507"/>
              </a:rPr>
              <a:t>x</a:t>
            </a:r>
            <a:r>
              <a:rPr lang="en-US" altLang="zh-CN" baseline="-25000" dirty="0" smtClean="0">
                <a:sym typeface="Symbol" panose="05050102010706020507"/>
              </a:rPr>
              <a:t>j2</a:t>
            </a:r>
            <a:r>
              <a:rPr lang="zh-CN" altLang="en-US" dirty="0" smtClean="0">
                <a:sym typeface="Symbol" panose="05050102010706020507"/>
              </a:rPr>
              <a:t>、状态为</a:t>
            </a:r>
            <a:r>
              <a:rPr lang="en-US" altLang="zh-CN" dirty="0" smtClean="0">
                <a:sym typeface="Symbol" panose="05050102010706020507"/>
              </a:rPr>
              <a:t>q</a:t>
            </a:r>
            <a:r>
              <a:rPr lang="en-US" altLang="zh-CN" baseline="-25000" dirty="0" smtClean="0">
                <a:sym typeface="Symbol" panose="05050102010706020507"/>
              </a:rPr>
              <a:t>k2</a:t>
            </a:r>
            <a:r>
              <a:rPr lang="en-US" altLang="zh-CN" dirty="0" smtClean="0">
                <a:sym typeface="Symbol" panose="05050102010706020507"/>
              </a:rPr>
              <a:t>;  t3</a:t>
            </a:r>
            <a:r>
              <a:rPr lang="zh-CN" altLang="en-US" dirty="0" smtClean="0">
                <a:sym typeface="Symbol" panose="05050102010706020507"/>
              </a:rPr>
              <a:t>，</a:t>
            </a:r>
            <a:r>
              <a:rPr lang="en-US" altLang="zh-CN" dirty="0" smtClean="0">
                <a:sym typeface="Symbol" panose="05050102010706020507"/>
              </a:rPr>
              <a:t>……</a:t>
            </a:r>
            <a:r>
              <a:rPr lang="zh-CN" altLang="en-US" dirty="0" smtClean="0">
                <a:sym typeface="Symbol" panose="05050102010706020507"/>
              </a:rPr>
              <a:t>，</a:t>
            </a:r>
            <a:r>
              <a:rPr lang="en-US" altLang="zh-CN" dirty="0" err="1" smtClean="0">
                <a:sym typeface="Symbol" panose="05050102010706020507"/>
              </a:rPr>
              <a:t>t</a:t>
            </a:r>
            <a:r>
              <a:rPr lang="en-US" altLang="zh-CN" baseline="-25000" dirty="0" err="1" smtClean="0">
                <a:sym typeface="Symbol" panose="05050102010706020507"/>
              </a:rPr>
              <a:t>p</a:t>
            </a:r>
            <a:r>
              <a:rPr lang="en-US" altLang="zh-CN" baseline="-25000" dirty="0" smtClean="0">
                <a:sym typeface="Symbol" panose="05050102010706020507"/>
              </a:rPr>
              <a:t>(n</a:t>
            </a:r>
            <a:r>
              <a:rPr lang="zh-CN" altLang="en-US" baseline="-25000" dirty="0" smtClean="0">
                <a:sym typeface="Symbol" panose="05050102010706020507"/>
              </a:rPr>
              <a:t>）：</a:t>
            </a:r>
            <a:endParaRPr lang="en-US" altLang="zh-CN" dirty="0" smtClean="0">
              <a:sym typeface="Symbol" panose="05050102010706020507"/>
            </a:endParaRPr>
          </a:p>
          <a:p>
            <a:pPr lvl="3"/>
            <a:r>
              <a:rPr lang="zh-CN" altLang="en-US" dirty="0" smtClean="0">
                <a:sym typeface="Symbol" panose="05050102010706020507"/>
              </a:rPr>
              <a:t>定义</a:t>
            </a:r>
            <a:r>
              <a:rPr lang="en-US" altLang="zh-CN" dirty="0" smtClean="0">
                <a:sym typeface="Symbol" panose="05050102010706020507"/>
              </a:rPr>
              <a:t>c(</a:t>
            </a:r>
            <a:r>
              <a:rPr lang="en-US" altLang="zh-CN" dirty="0" err="1" smtClean="0">
                <a:sym typeface="Symbol" panose="05050102010706020507"/>
              </a:rPr>
              <a:t>i,j,t</a:t>
            </a:r>
            <a:r>
              <a:rPr lang="en-US" altLang="zh-CN" dirty="0" smtClean="0">
                <a:sym typeface="Symbol" panose="05050102010706020507"/>
              </a:rPr>
              <a:t>)</a:t>
            </a:r>
            <a:r>
              <a:rPr lang="zh-CN" altLang="en-US" dirty="0" smtClean="0">
                <a:sym typeface="Symbol" panose="05050102010706020507"/>
              </a:rPr>
              <a:t>为布尔变量：第</a:t>
            </a:r>
            <a:r>
              <a:rPr lang="en-US" altLang="zh-CN" dirty="0" smtClean="0">
                <a:sym typeface="Symbol" panose="05050102010706020507"/>
              </a:rPr>
              <a:t>t</a:t>
            </a:r>
            <a:r>
              <a:rPr lang="zh-CN" altLang="en-US" dirty="0" smtClean="0">
                <a:sym typeface="Symbol" panose="05050102010706020507"/>
              </a:rPr>
              <a:t>步，</a:t>
            </a:r>
            <a:r>
              <a:rPr lang="en-US" altLang="zh-CN" dirty="0" err="1" smtClean="0">
                <a:sym typeface="Symbol" panose="05050102010706020507"/>
              </a:rPr>
              <a:t>i</a:t>
            </a:r>
            <a:r>
              <a:rPr lang="zh-CN" altLang="en-US" dirty="0" smtClean="0">
                <a:sym typeface="Symbol" panose="05050102010706020507"/>
              </a:rPr>
              <a:t>格，符号为</a:t>
            </a:r>
            <a:r>
              <a:rPr lang="en-US" altLang="zh-CN" dirty="0" err="1" smtClean="0">
                <a:sym typeface="Symbol" panose="05050102010706020507"/>
              </a:rPr>
              <a:t>x</a:t>
            </a:r>
            <a:r>
              <a:rPr lang="en-US" altLang="zh-CN" baseline="-25000" dirty="0" err="1" smtClean="0">
                <a:sym typeface="Symbol" panose="05050102010706020507"/>
              </a:rPr>
              <a:t>j</a:t>
            </a:r>
            <a:r>
              <a:rPr lang="zh-CN" altLang="en-US" dirty="0" smtClean="0">
                <a:sym typeface="Symbol" panose="05050102010706020507"/>
              </a:rPr>
              <a:t>则为</a:t>
            </a:r>
            <a:r>
              <a:rPr lang="en-US" altLang="zh-CN" dirty="0" smtClean="0">
                <a:sym typeface="Symbol" panose="05050102010706020507"/>
              </a:rPr>
              <a:t>1</a:t>
            </a:r>
            <a:r>
              <a:rPr lang="zh-CN" altLang="en-US" dirty="0" smtClean="0">
                <a:sym typeface="Symbol" panose="05050102010706020507"/>
              </a:rPr>
              <a:t>，否则</a:t>
            </a:r>
            <a:r>
              <a:rPr lang="en-US" altLang="zh-CN" dirty="0" smtClean="0">
                <a:sym typeface="Symbol" panose="05050102010706020507"/>
              </a:rPr>
              <a:t>0</a:t>
            </a:r>
            <a:endParaRPr lang="en-US" altLang="zh-CN" dirty="0" smtClean="0">
              <a:sym typeface="Symbol" panose="05050102010706020507"/>
            </a:endParaRPr>
          </a:p>
          <a:p>
            <a:pPr lvl="3"/>
            <a:r>
              <a:rPr lang="zh-CN" altLang="en-US" dirty="0" smtClean="0">
                <a:sym typeface="Symbol" panose="05050102010706020507"/>
              </a:rPr>
              <a:t>定义</a:t>
            </a:r>
            <a:r>
              <a:rPr lang="en-US" altLang="zh-CN" dirty="0" smtClean="0">
                <a:sym typeface="Symbol" panose="05050102010706020507"/>
              </a:rPr>
              <a:t>s(</a:t>
            </a:r>
            <a:r>
              <a:rPr lang="en-US" altLang="zh-CN" dirty="0" err="1" smtClean="0">
                <a:sym typeface="Symbol" panose="05050102010706020507"/>
              </a:rPr>
              <a:t>t,q</a:t>
            </a:r>
            <a:r>
              <a:rPr lang="en-US" altLang="zh-CN" baseline="-25000" dirty="0" err="1" smtClean="0">
                <a:sym typeface="Symbol" panose="05050102010706020507"/>
              </a:rPr>
              <a:t>i</a:t>
            </a:r>
            <a:r>
              <a:rPr lang="en-US" altLang="zh-CN" dirty="0" smtClean="0">
                <a:sym typeface="Symbol" panose="05050102010706020507"/>
              </a:rPr>
              <a:t>)</a:t>
            </a:r>
            <a:r>
              <a:rPr lang="zh-CN" altLang="en-US" dirty="0" smtClean="0">
                <a:sym typeface="Symbol" panose="05050102010706020507"/>
              </a:rPr>
              <a:t>为布尔变量：第</a:t>
            </a:r>
            <a:r>
              <a:rPr lang="en-US" altLang="zh-CN" dirty="0" smtClean="0">
                <a:sym typeface="Symbol" panose="05050102010706020507"/>
              </a:rPr>
              <a:t>t</a:t>
            </a:r>
            <a:r>
              <a:rPr lang="zh-CN" altLang="en-US" dirty="0" smtClean="0">
                <a:sym typeface="Symbol" panose="05050102010706020507"/>
              </a:rPr>
              <a:t>步</a:t>
            </a:r>
            <a:r>
              <a:rPr lang="en-US" altLang="zh-CN" dirty="0" smtClean="0">
                <a:sym typeface="Symbol" panose="05050102010706020507"/>
              </a:rPr>
              <a:t>, </a:t>
            </a:r>
            <a:r>
              <a:rPr lang="zh-CN" altLang="en-US" dirty="0" smtClean="0">
                <a:sym typeface="Symbol" panose="05050102010706020507"/>
              </a:rPr>
              <a:t>状态为</a:t>
            </a:r>
            <a:r>
              <a:rPr lang="en-US" altLang="zh-CN" dirty="0" err="1" smtClean="0">
                <a:sym typeface="Symbol" panose="05050102010706020507"/>
              </a:rPr>
              <a:t>q</a:t>
            </a:r>
            <a:r>
              <a:rPr lang="en-US" altLang="zh-CN" baseline="-25000" dirty="0" err="1" smtClean="0">
                <a:sym typeface="Symbol" panose="05050102010706020507"/>
              </a:rPr>
              <a:t>i</a:t>
            </a:r>
            <a:r>
              <a:rPr lang="zh-CN" altLang="en-US" dirty="0" smtClean="0">
                <a:sym typeface="Symbol" panose="05050102010706020507"/>
              </a:rPr>
              <a:t>为</a:t>
            </a:r>
            <a:r>
              <a:rPr lang="en-US" altLang="zh-CN" dirty="0" smtClean="0">
                <a:sym typeface="Symbol" panose="05050102010706020507"/>
              </a:rPr>
              <a:t>1</a:t>
            </a:r>
            <a:r>
              <a:rPr lang="zh-CN" altLang="en-US" dirty="0" smtClean="0">
                <a:sym typeface="Symbol" panose="05050102010706020507"/>
              </a:rPr>
              <a:t>，否则为</a:t>
            </a:r>
            <a:r>
              <a:rPr lang="en-US" altLang="zh-CN" dirty="0" smtClean="0">
                <a:sym typeface="Symbol" panose="05050102010706020507"/>
              </a:rPr>
              <a:t>0</a:t>
            </a:r>
            <a:endParaRPr lang="en-US" altLang="zh-CN" dirty="0" smtClean="0">
              <a:sym typeface="Symbol" panose="05050102010706020507"/>
            </a:endParaRPr>
          </a:p>
          <a:p>
            <a:pPr lvl="3"/>
            <a:r>
              <a:rPr lang="zh-CN" altLang="en-US" dirty="0" smtClean="0">
                <a:sym typeface="Symbol" panose="05050102010706020507"/>
              </a:rPr>
              <a:t>一个猜想对应一个状态：</a:t>
            </a:r>
            <a:r>
              <a:rPr lang="en-US" altLang="zh-CN" dirty="0" smtClean="0">
                <a:sym typeface="Symbol" panose="05050102010706020507"/>
              </a:rPr>
              <a:t>t</a:t>
            </a:r>
            <a:r>
              <a:rPr lang="zh-CN" altLang="en-US" dirty="0" smtClean="0">
                <a:sym typeface="Symbol" panose="05050102010706020507"/>
              </a:rPr>
              <a:t>、</a:t>
            </a:r>
            <a:r>
              <a:rPr lang="en-US" altLang="zh-CN" dirty="0" err="1" smtClean="0">
                <a:sym typeface="Symbol" panose="05050102010706020507"/>
              </a:rPr>
              <a:t>i</a:t>
            </a:r>
            <a:r>
              <a:rPr lang="zh-CN" altLang="en-US" dirty="0" smtClean="0">
                <a:sym typeface="Symbol" panose="05050102010706020507"/>
              </a:rPr>
              <a:t>、</a:t>
            </a:r>
            <a:r>
              <a:rPr lang="en-US" altLang="zh-CN" dirty="0" smtClean="0">
                <a:sym typeface="Symbol" panose="05050102010706020507"/>
              </a:rPr>
              <a:t>x</a:t>
            </a:r>
            <a:r>
              <a:rPr lang="en-US" altLang="zh-CN" baseline="-25000" dirty="0" smtClean="0">
                <a:sym typeface="Symbol" panose="05050102010706020507"/>
              </a:rPr>
              <a:t>i</a:t>
            </a:r>
            <a:r>
              <a:rPr lang="zh-CN" altLang="en-US" dirty="0" smtClean="0">
                <a:sym typeface="Symbol" panose="05050102010706020507"/>
              </a:rPr>
              <a:t>、</a:t>
            </a:r>
            <a:r>
              <a:rPr lang="en-US" altLang="zh-CN" dirty="0" err="1" smtClean="0">
                <a:sym typeface="Symbol" panose="05050102010706020507"/>
              </a:rPr>
              <a:t>q</a:t>
            </a:r>
            <a:r>
              <a:rPr lang="en-US" altLang="zh-CN" baseline="-25000" dirty="0" err="1" smtClean="0">
                <a:sym typeface="Symbol" panose="05050102010706020507"/>
              </a:rPr>
              <a:t>k</a:t>
            </a:r>
            <a:r>
              <a:rPr lang="zh-CN" altLang="en-US" dirty="0" smtClean="0">
                <a:sym typeface="Symbol" panose="05050102010706020507"/>
              </a:rPr>
              <a:t>，对应相应布尔量为真</a:t>
            </a:r>
            <a:endParaRPr lang="en-US" altLang="zh-CN" dirty="0" smtClean="0">
              <a:sym typeface="Symbol" panose="05050102010706020507"/>
            </a:endParaRPr>
          </a:p>
          <a:p>
            <a:pPr lvl="3"/>
            <a:r>
              <a:rPr lang="zh-CN" altLang="en-US" dirty="0" smtClean="0">
                <a:sym typeface="Symbol" panose="05050102010706020507"/>
              </a:rPr>
              <a:t>定义谓词</a:t>
            </a:r>
            <a:r>
              <a:rPr lang="en-US" altLang="zh-CN" dirty="0" smtClean="0">
                <a:sym typeface="Symbol" panose="05050102010706020507"/>
              </a:rPr>
              <a:t>u(z</a:t>
            </a:r>
            <a:r>
              <a:rPr lang="en-US" altLang="zh-CN" baseline="-25000" dirty="0" smtClean="0">
                <a:sym typeface="Symbol" panose="05050102010706020507"/>
              </a:rPr>
              <a:t>1</a:t>
            </a:r>
            <a:r>
              <a:rPr lang="en-US" altLang="zh-CN" dirty="0" smtClean="0">
                <a:sym typeface="Symbol" panose="05050102010706020507"/>
              </a:rPr>
              <a:t>,z</a:t>
            </a:r>
            <a:r>
              <a:rPr lang="en-US" altLang="zh-CN" baseline="-25000" dirty="0" smtClean="0">
                <a:sym typeface="Symbol" panose="05050102010706020507"/>
              </a:rPr>
              <a:t>2</a:t>
            </a:r>
            <a:r>
              <a:rPr lang="en-US" altLang="zh-CN" dirty="0" smtClean="0">
                <a:sym typeface="Symbol" panose="05050102010706020507"/>
              </a:rPr>
              <a:t>,…</a:t>
            </a:r>
            <a:r>
              <a:rPr lang="en-US" altLang="zh-CN" dirty="0" err="1" smtClean="0">
                <a:sym typeface="Symbol" panose="05050102010706020507"/>
              </a:rPr>
              <a:t>z</a:t>
            </a:r>
            <a:r>
              <a:rPr lang="en-US" altLang="zh-CN" baseline="-25000" dirty="0" err="1" smtClean="0">
                <a:sym typeface="Symbol" panose="05050102010706020507"/>
              </a:rPr>
              <a:t>r</a:t>
            </a:r>
            <a:r>
              <a:rPr lang="en-US" altLang="zh-CN" dirty="0" smtClean="0">
                <a:sym typeface="Symbol" panose="05050102010706020507"/>
              </a:rPr>
              <a:t>)=1,</a:t>
            </a:r>
            <a:r>
              <a:rPr lang="zh-CN" altLang="en-US" dirty="0" smtClean="0">
                <a:sym typeface="Symbol" panose="05050102010706020507"/>
              </a:rPr>
              <a:t>当且仅当</a:t>
            </a:r>
            <a:r>
              <a:rPr lang="en-US" altLang="zh-CN" dirty="0" err="1" smtClean="0">
                <a:sym typeface="Symbol" panose="05050102010706020507"/>
              </a:rPr>
              <a:t>z</a:t>
            </a:r>
            <a:r>
              <a:rPr lang="en-US" altLang="zh-CN" baseline="-25000" dirty="0" err="1" smtClean="0">
                <a:sym typeface="Symbol" panose="05050102010706020507"/>
              </a:rPr>
              <a:t>i</a:t>
            </a:r>
            <a:r>
              <a:rPr lang="zh-CN" altLang="en-US" dirty="0" smtClean="0">
                <a:sym typeface="Symbol" panose="05050102010706020507"/>
              </a:rPr>
              <a:t>一个取值为真</a:t>
            </a:r>
            <a:endParaRPr lang="en-US" altLang="zh-CN" dirty="0" smtClean="0">
              <a:sym typeface="Symbol" panose="05050102010706020507"/>
            </a:endParaRPr>
          </a:p>
          <a:p>
            <a:pPr lvl="3"/>
            <a:r>
              <a:rPr lang="zh-CN" altLang="en-US" dirty="0" smtClean="0">
                <a:sym typeface="Symbol" panose="05050102010706020507"/>
              </a:rPr>
              <a:t>定义</a:t>
            </a:r>
            <a:r>
              <a:rPr lang="en-US" altLang="zh-CN" dirty="0" smtClean="0">
                <a:sym typeface="Symbol" panose="05050102010706020507"/>
              </a:rPr>
              <a:t>C=u(s(t,0),s(t,1),s(t,2)…s(</a:t>
            </a:r>
            <a:r>
              <a:rPr lang="en-US" altLang="zh-CN" dirty="0" err="1" smtClean="0">
                <a:sym typeface="Symbol" panose="05050102010706020507"/>
              </a:rPr>
              <a:t>t,q</a:t>
            </a:r>
            <a:r>
              <a:rPr lang="en-US" altLang="zh-CN" dirty="0" smtClean="0">
                <a:sym typeface="Symbol" panose="05050102010706020507"/>
              </a:rPr>
              <a:t>))</a:t>
            </a:r>
            <a:r>
              <a:rPr lang="zh-CN" altLang="en-US" dirty="0" smtClean="0">
                <a:sym typeface="Symbol" panose="05050102010706020507"/>
              </a:rPr>
              <a:t>，</a:t>
            </a:r>
            <a:r>
              <a:rPr lang="en-US" altLang="zh-CN" dirty="0" smtClean="0">
                <a:sym typeface="Symbol" panose="05050102010706020507"/>
              </a:rPr>
              <a:t>0≤t≤p(n)</a:t>
            </a:r>
            <a:r>
              <a:rPr lang="zh-CN" altLang="en-US" dirty="0" smtClean="0">
                <a:sym typeface="Symbol" panose="05050102010706020507"/>
              </a:rPr>
              <a:t>，</a:t>
            </a:r>
            <a:endParaRPr lang="en-US" altLang="zh-CN" dirty="0" smtClean="0">
              <a:sym typeface="Symbol" panose="05050102010706020507"/>
            </a:endParaRPr>
          </a:p>
          <a:p>
            <a:pPr lvl="3"/>
            <a:r>
              <a:rPr lang="en-US" altLang="zh-CN" dirty="0" smtClean="0">
                <a:sym typeface="Symbol" panose="05050102010706020507"/>
              </a:rPr>
              <a:t>C</a:t>
            </a:r>
            <a:r>
              <a:rPr lang="zh-CN" altLang="en-US" dirty="0" smtClean="0">
                <a:sym typeface="Symbol" panose="05050102010706020507"/>
              </a:rPr>
              <a:t>成真什么含义？同理构造</a:t>
            </a:r>
            <a:r>
              <a:rPr lang="en-US" altLang="zh-CN" dirty="0" smtClean="0">
                <a:sym typeface="Symbol" panose="05050102010706020507"/>
              </a:rPr>
              <a:t>A</a:t>
            </a:r>
            <a:r>
              <a:rPr lang="zh-CN" altLang="en-US" dirty="0" smtClean="0">
                <a:sym typeface="Symbol" panose="05050102010706020507"/>
              </a:rPr>
              <a:t>、</a:t>
            </a:r>
            <a:r>
              <a:rPr lang="en-US" altLang="zh-CN" dirty="0" smtClean="0">
                <a:sym typeface="Symbol" panose="05050102010706020507"/>
              </a:rPr>
              <a:t>B</a:t>
            </a:r>
            <a:r>
              <a:rPr lang="zh-CN" altLang="en-US" dirty="0" smtClean="0">
                <a:sym typeface="Symbol" panose="05050102010706020507"/>
              </a:rPr>
              <a:t>、</a:t>
            </a:r>
            <a:r>
              <a:rPr lang="en-US" altLang="zh-CN" dirty="0" smtClean="0">
                <a:sym typeface="Symbol" panose="05050102010706020507"/>
              </a:rPr>
              <a:t>D</a:t>
            </a:r>
            <a:r>
              <a:rPr lang="zh-CN" altLang="en-US" dirty="0" smtClean="0">
                <a:sym typeface="Symbol" panose="05050102010706020507"/>
              </a:rPr>
              <a:t>等代表读哪个格、什么字符的“猜想”值。如</a:t>
            </a:r>
            <a:r>
              <a:rPr lang="en-US" altLang="zh-CN" dirty="0" smtClean="0">
                <a:sym typeface="Symbol" panose="05050102010706020507"/>
              </a:rPr>
              <a:t>D=</a:t>
            </a:r>
            <a:r>
              <a:rPr lang="en-US" altLang="zh-CN" dirty="0" smtClean="0">
                <a:sym typeface="Symbol" panose="05050102010706020507"/>
              </a:rPr>
              <a:t>u(c(1,x1,t),c(2,x1,t),…c(m,x</a:t>
            </a:r>
            <a:r>
              <a:rPr lang="en-US" altLang="zh-CN" baseline="-25000" dirty="0" smtClean="0">
                <a:sym typeface="Symbol" panose="05050102010706020507"/>
              </a:rPr>
              <a:t>m</a:t>
            </a:r>
            <a:r>
              <a:rPr lang="en-US" altLang="zh-CN" dirty="0" smtClean="0">
                <a:sym typeface="Symbol" panose="05050102010706020507"/>
              </a:rPr>
              <a:t>,t))</a:t>
            </a:r>
            <a:endParaRPr lang="en-US" altLang="zh-CN" dirty="0" smtClean="0">
              <a:sym typeface="Symbol" panose="05050102010706020507"/>
            </a:endParaRPr>
          </a:p>
          <a:p>
            <a:pPr lvl="2"/>
            <a:r>
              <a:rPr lang="zh-CN" altLang="en-US" dirty="0" smtClean="0">
                <a:sym typeface="Symbol" panose="05050102010706020507"/>
              </a:rPr>
              <a:t>任何</a:t>
            </a:r>
            <a:r>
              <a:rPr lang="en-US" altLang="zh-CN" dirty="0" smtClean="0">
                <a:sym typeface="Symbol" panose="05050102010706020507"/>
              </a:rPr>
              <a:t>NTDM</a:t>
            </a:r>
            <a:r>
              <a:rPr lang="zh-CN" altLang="en-US" dirty="0" smtClean="0">
                <a:sym typeface="Symbol" panose="05050102010706020507"/>
              </a:rPr>
              <a:t>判定问题</a:t>
            </a:r>
            <a:r>
              <a:rPr lang="zh-CN" altLang="en-US" dirty="0" smtClean="0">
                <a:latin typeface="Times New Roman" panose="02020603050405020304" pitchFamily="18" charset="0"/>
                <a:sym typeface="Symbol" panose="05050102010706020507" pitchFamily="18" charset="2"/>
              </a:rPr>
              <a:t> </a:t>
            </a:r>
            <a:r>
              <a:rPr lang="en-US" altLang="zh-CN" dirty="0" smtClean="0">
                <a:sym typeface="Symbol" panose="05050102010706020507"/>
              </a:rPr>
              <a:t>SAT</a:t>
            </a:r>
            <a:r>
              <a:rPr lang="zh-CN" altLang="en-US" dirty="0" smtClean="0">
                <a:sym typeface="Symbol" panose="05050102010706020507"/>
              </a:rPr>
              <a:t>问题</a:t>
            </a:r>
            <a:r>
              <a:rPr lang="en-US" altLang="zh-CN" dirty="0" smtClean="0">
                <a:sym typeface="Symbol" panose="05050102010706020507"/>
              </a:rPr>
              <a:t>:W=ABCD</a:t>
            </a:r>
            <a:r>
              <a:rPr lang="zh-CN" altLang="en-US" dirty="0" smtClean="0">
                <a:sym typeface="Symbol" panose="05050102010706020507"/>
              </a:rPr>
              <a:t>为真。</a:t>
            </a:r>
            <a:endParaRPr lang="zh-CN" altLang="en-US" dirty="0"/>
          </a:p>
        </p:txBody>
      </p:sp>
      <p:graphicFrame>
        <p:nvGraphicFramePr>
          <p:cNvPr id="4" name="对象 3"/>
          <p:cNvGraphicFramePr>
            <a:graphicFrameLocks noChangeAspect="1"/>
          </p:cNvGraphicFramePr>
          <p:nvPr/>
        </p:nvGraphicFramePr>
        <p:xfrm>
          <a:off x="4244975" y="857250"/>
          <a:ext cx="4438650" cy="785813"/>
        </p:xfrm>
        <a:graphic>
          <a:graphicData uri="http://schemas.openxmlformats.org/presentationml/2006/ole">
            <mc:AlternateContent xmlns:mc="http://schemas.openxmlformats.org/markup-compatibility/2006">
              <mc:Choice xmlns:v="urn:schemas-microsoft-com:vml" Requires="v">
                <p:oleObj spid="_x0000_s6145" name="公式" r:id="rId1" imgW="64922400" imgH="9144000" progId="Equation.3">
                  <p:embed/>
                </p:oleObj>
              </mc:Choice>
              <mc:Fallback>
                <p:oleObj name="公式" r:id="rId1" imgW="64922400" imgH="9144000" progId="Equation.3">
                  <p:embed/>
                  <p:pic>
                    <p:nvPicPr>
                      <p:cNvPr id="0" name="图片 6144"/>
                      <p:cNvPicPr>
                        <a:picLocks noChangeAspect="1"/>
                      </p:cNvPicPr>
                      <p:nvPr/>
                    </p:nvPicPr>
                    <p:blipFill>
                      <a:blip r:embed="rId2"/>
                      <a:stretch>
                        <a:fillRect/>
                      </a:stretch>
                    </p:blipFill>
                    <p:spPr>
                      <a:xfrm>
                        <a:off x="4244975" y="857250"/>
                        <a:ext cx="4438650" cy="785813"/>
                      </a:xfrm>
                      <a:prstGeom prst="rect">
                        <a:avLst/>
                      </a:prstGeom>
                      <a:noFill/>
                      <a:ln w="9525">
                        <a:noFill/>
                      </a:ln>
                    </p:spPr>
                  </p:pic>
                </p:oleObj>
              </mc:Fallback>
            </mc:AlternateContent>
          </a:graphicData>
        </a:graphic>
      </p:graphicFrame>
      <p:grpSp>
        <p:nvGrpSpPr>
          <p:cNvPr id="5" name="Group 58"/>
          <p:cNvGrpSpPr/>
          <p:nvPr/>
        </p:nvGrpSpPr>
        <p:grpSpPr bwMode="auto">
          <a:xfrm>
            <a:off x="71755" y="1696720"/>
            <a:ext cx="1659255" cy="4231640"/>
            <a:chOff x="1066" y="799"/>
            <a:chExt cx="1814" cy="2903"/>
          </a:xfrm>
        </p:grpSpPr>
        <p:sp>
          <p:nvSpPr>
            <p:cNvPr id="6" name="Oval 6"/>
            <p:cNvSpPr>
              <a:spLocks noChangeArrowheads="1"/>
            </p:cNvSpPr>
            <p:nvPr/>
          </p:nvSpPr>
          <p:spPr bwMode="auto">
            <a:xfrm>
              <a:off x="1487" y="799"/>
              <a:ext cx="142" cy="73"/>
            </a:xfrm>
            <a:prstGeom prst="ellipse">
              <a:avLst/>
            </a:prstGeom>
            <a:noFill/>
            <a:ln w="9525">
              <a:solidFill>
                <a:schemeClr val="folHlink"/>
              </a:solidFill>
              <a:round/>
            </a:ln>
          </p:spPr>
          <p:txBody>
            <a:bodyPr/>
            <a:p>
              <a:endParaRPr lang="zh-CN" altLang="en-US"/>
            </a:p>
          </p:txBody>
        </p:sp>
        <p:cxnSp>
          <p:nvCxnSpPr>
            <p:cNvPr id="7" name="AutoShape 7"/>
            <p:cNvCxnSpPr>
              <a:cxnSpLocks noChangeShapeType="1"/>
            </p:cNvCxnSpPr>
            <p:nvPr/>
          </p:nvCxnSpPr>
          <p:spPr bwMode="auto">
            <a:xfrm rot="5400000">
              <a:off x="1265" y="882"/>
              <a:ext cx="296" cy="275"/>
            </a:xfrm>
            <a:prstGeom prst="curvedConnector3">
              <a:avLst>
                <a:gd name="adj1" fmla="val 49898"/>
              </a:avLst>
            </a:prstGeom>
            <a:noFill/>
            <a:ln w="9525">
              <a:solidFill>
                <a:schemeClr val="folHlink"/>
              </a:solidFill>
              <a:round/>
              <a:tailEnd type="triangle" w="med" len="med"/>
            </a:ln>
          </p:spPr>
        </p:cxnSp>
        <p:cxnSp>
          <p:nvCxnSpPr>
            <p:cNvPr id="8" name="AutoShape 8"/>
            <p:cNvCxnSpPr>
              <a:cxnSpLocks noChangeShapeType="1"/>
              <a:stCxn id="6" idx="4"/>
            </p:cNvCxnSpPr>
            <p:nvPr/>
          </p:nvCxnSpPr>
          <p:spPr bwMode="auto">
            <a:xfrm rot="16200000" flipH="1">
              <a:off x="1538" y="892"/>
              <a:ext cx="320" cy="280"/>
            </a:xfrm>
            <a:prstGeom prst="curvedConnector3">
              <a:avLst>
                <a:gd name="adj1" fmla="val 50000"/>
              </a:avLst>
            </a:prstGeom>
            <a:noFill/>
            <a:ln w="9525">
              <a:solidFill>
                <a:schemeClr val="folHlink"/>
              </a:solidFill>
              <a:round/>
              <a:tailEnd type="triangle" w="med" len="med"/>
            </a:ln>
          </p:spPr>
        </p:cxnSp>
        <p:sp>
          <p:nvSpPr>
            <p:cNvPr id="9" name="Oval 9"/>
            <p:cNvSpPr>
              <a:spLocks noChangeArrowheads="1"/>
            </p:cNvSpPr>
            <p:nvPr/>
          </p:nvSpPr>
          <p:spPr bwMode="auto">
            <a:xfrm>
              <a:off x="1230" y="1186"/>
              <a:ext cx="91" cy="131"/>
            </a:xfrm>
            <a:prstGeom prst="ellipse">
              <a:avLst/>
            </a:prstGeom>
            <a:noFill/>
            <a:ln w="9525">
              <a:solidFill>
                <a:schemeClr val="folHlink"/>
              </a:solidFill>
              <a:round/>
            </a:ln>
          </p:spPr>
          <p:txBody>
            <a:bodyPr/>
            <a:p>
              <a:endParaRPr lang="zh-CN" altLang="en-US"/>
            </a:p>
          </p:txBody>
        </p:sp>
        <p:sp>
          <p:nvSpPr>
            <p:cNvPr id="10" name="Oval 10"/>
            <p:cNvSpPr>
              <a:spLocks noChangeArrowheads="1"/>
            </p:cNvSpPr>
            <p:nvPr/>
          </p:nvSpPr>
          <p:spPr bwMode="auto">
            <a:xfrm>
              <a:off x="1793" y="1203"/>
              <a:ext cx="91" cy="131"/>
            </a:xfrm>
            <a:prstGeom prst="ellipse">
              <a:avLst/>
            </a:prstGeom>
            <a:noFill/>
            <a:ln w="9525">
              <a:solidFill>
                <a:schemeClr val="folHlink"/>
              </a:solidFill>
              <a:round/>
            </a:ln>
          </p:spPr>
          <p:txBody>
            <a:bodyPr/>
            <a:p>
              <a:endParaRPr lang="zh-CN" altLang="en-US"/>
            </a:p>
          </p:txBody>
        </p:sp>
        <p:sp>
          <p:nvSpPr>
            <p:cNvPr id="11" name="Oval 11"/>
            <p:cNvSpPr>
              <a:spLocks noChangeArrowheads="1"/>
            </p:cNvSpPr>
            <p:nvPr/>
          </p:nvSpPr>
          <p:spPr bwMode="auto">
            <a:xfrm>
              <a:off x="1884" y="1698"/>
              <a:ext cx="91" cy="131"/>
            </a:xfrm>
            <a:prstGeom prst="ellipse">
              <a:avLst/>
            </a:prstGeom>
            <a:noFill/>
            <a:ln w="9525">
              <a:solidFill>
                <a:schemeClr val="folHlink"/>
              </a:solidFill>
              <a:round/>
            </a:ln>
          </p:spPr>
          <p:txBody>
            <a:bodyPr/>
            <a:p>
              <a:endParaRPr lang="zh-CN" altLang="en-US"/>
            </a:p>
          </p:txBody>
        </p:sp>
        <p:sp>
          <p:nvSpPr>
            <p:cNvPr id="12" name="Oval 12"/>
            <p:cNvSpPr>
              <a:spLocks noChangeArrowheads="1"/>
            </p:cNvSpPr>
            <p:nvPr/>
          </p:nvSpPr>
          <p:spPr bwMode="auto">
            <a:xfrm>
              <a:off x="1688" y="2097"/>
              <a:ext cx="90" cy="131"/>
            </a:xfrm>
            <a:prstGeom prst="ellipse">
              <a:avLst/>
            </a:prstGeom>
            <a:noFill/>
            <a:ln w="9525">
              <a:solidFill>
                <a:schemeClr val="folHlink"/>
              </a:solidFill>
              <a:round/>
            </a:ln>
          </p:spPr>
          <p:txBody>
            <a:bodyPr/>
            <a:p>
              <a:endParaRPr lang="zh-CN" altLang="en-US"/>
            </a:p>
          </p:txBody>
        </p:sp>
        <p:sp>
          <p:nvSpPr>
            <p:cNvPr id="13" name="Oval 13"/>
            <p:cNvSpPr>
              <a:spLocks noChangeArrowheads="1"/>
            </p:cNvSpPr>
            <p:nvPr/>
          </p:nvSpPr>
          <p:spPr bwMode="auto">
            <a:xfrm>
              <a:off x="1066" y="1621"/>
              <a:ext cx="91" cy="131"/>
            </a:xfrm>
            <a:prstGeom prst="ellipse">
              <a:avLst/>
            </a:prstGeom>
            <a:noFill/>
            <a:ln w="9525">
              <a:solidFill>
                <a:schemeClr val="folHlink"/>
              </a:solidFill>
              <a:round/>
            </a:ln>
          </p:spPr>
          <p:txBody>
            <a:bodyPr/>
            <a:p>
              <a:endParaRPr lang="zh-CN" altLang="en-US"/>
            </a:p>
          </p:txBody>
        </p:sp>
        <p:sp>
          <p:nvSpPr>
            <p:cNvPr id="14" name="Oval 14"/>
            <p:cNvSpPr>
              <a:spLocks noChangeArrowheads="1"/>
            </p:cNvSpPr>
            <p:nvPr/>
          </p:nvSpPr>
          <p:spPr bwMode="auto">
            <a:xfrm>
              <a:off x="1466" y="1629"/>
              <a:ext cx="91" cy="131"/>
            </a:xfrm>
            <a:prstGeom prst="ellipse">
              <a:avLst/>
            </a:prstGeom>
            <a:noFill/>
            <a:ln w="9525">
              <a:solidFill>
                <a:schemeClr val="folHlink"/>
              </a:solidFill>
              <a:round/>
            </a:ln>
          </p:spPr>
          <p:txBody>
            <a:bodyPr/>
            <a:p>
              <a:endParaRPr lang="zh-CN" altLang="en-US"/>
            </a:p>
          </p:txBody>
        </p:sp>
        <p:sp>
          <p:nvSpPr>
            <p:cNvPr id="15" name="Oval 15"/>
            <p:cNvSpPr>
              <a:spLocks noChangeArrowheads="1"/>
            </p:cNvSpPr>
            <p:nvPr/>
          </p:nvSpPr>
          <p:spPr bwMode="auto">
            <a:xfrm>
              <a:off x="1250" y="1621"/>
              <a:ext cx="90" cy="131"/>
            </a:xfrm>
            <a:prstGeom prst="ellipse">
              <a:avLst/>
            </a:prstGeom>
            <a:noFill/>
            <a:ln w="9525">
              <a:solidFill>
                <a:schemeClr val="folHlink"/>
              </a:solidFill>
              <a:round/>
            </a:ln>
          </p:spPr>
          <p:txBody>
            <a:bodyPr/>
            <a:p>
              <a:endParaRPr lang="zh-CN" altLang="en-US"/>
            </a:p>
          </p:txBody>
        </p:sp>
        <p:cxnSp>
          <p:nvCxnSpPr>
            <p:cNvPr id="16" name="AutoShape 16"/>
            <p:cNvCxnSpPr>
              <a:cxnSpLocks noChangeShapeType="1"/>
              <a:stCxn id="9" idx="4"/>
            </p:cNvCxnSpPr>
            <p:nvPr/>
          </p:nvCxnSpPr>
          <p:spPr bwMode="auto">
            <a:xfrm rot="5400000">
              <a:off x="1045" y="1388"/>
              <a:ext cx="301" cy="160"/>
            </a:xfrm>
            <a:prstGeom prst="curvedConnector3">
              <a:avLst>
                <a:gd name="adj1" fmla="val 50000"/>
              </a:avLst>
            </a:prstGeom>
            <a:noFill/>
            <a:ln w="9525">
              <a:solidFill>
                <a:schemeClr val="folHlink"/>
              </a:solidFill>
              <a:round/>
              <a:tailEnd type="triangle" w="med" len="med"/>
            </a:ln>
          </p:spPr>
        </p:cxnSp>
        <p:cxnSp>
          <p:nvCxnSpPr>
            <p:cNvPr id="17" name="AutoShape 17"/>
            <p:cNvCxnSpPr>
              <a:cxnSpLocks noChangeShapeType="1"/>
            </p:cNvCxnSpPr>
            <p:nvPr/>
          </p:nvCxnSpPr>
          <p:spPr bwMode="auto">
            <a:xfrm rot="16200000" flipH="1">
              <a:off x="1138" y="1451"/>
              <a:ext cx="320" cy="13"/>
            </a:xfrm>
            <a:prstGeom prst="curvedConnector3">
              <a:avLst>
                <a:gd name="adj1" fmla="val 52977"/>
              </a:avLst>
            </a:prstGeom>
            <a:noFill/>
            <a:ln w="9525">
              <a:solidFill>
                <a:schemeClr val="folHlink"/>
              </a:solidFill>
              <a:round/>
              <a:tailEnd type="triangle" w="med" len="med"/>
            </a:ln>
          </p:spPr>
        </p:cxnSp>
        <p:cxnSp>
          <p:nvCxnSpPr>
            <p:cNvPr id="18" name="AutoShape 18"/>
            <p:cNvCxnSpPr>
              <a:cxnSpLocks noChangeShapeType="1"/>
              <a:stCxn id="9" idx="5"/>
            </p:cNvCxnSpPr>
            <p:nvPr/>
          </p:nvCxnSpPr>
          <p:spPr bwMode="auto">
            <a:xfrm rot="16200000" flipH="1">
              <a:off x="1251" y="1355"/>
              <a:ext cx="320" cy="206"/>
            </a:xfrm>
            <a:prstGeom prst="curvedConnector3">
              <a:avLst>
                <a:gd name="adj1" fmla="val 52977"/>
              </a:avLst>
            </a:prstGeom>
            <a:noFill/>
            <a:ln w="9525">
              <a:solidFill>
                <a:schemeClr val="folHlink"/>
              </a:solidFill>
              <a:round/>
              <a:tailEnd type="triangle" w="med" len="med"/>
            </a:ln>
          </p:spPr>
        </p:cxnSp>
        <p:cxnSp>
          <p:nvCxnSpPr>
            <p:cNvPr id="19" name="AutoShape 19"/>
            <p:cNvCxnSpPr>
              <a:cxnSpLocks noChangeShapeType="1"/>
              <a:stCxn id="10" idx="6"/>
            </p:cNvCxnSpPr>
            <p:nvPr/>
          </p:nvCxnSpPr>
          <p:spPr bwMode="auto">
            <a:xfrm>
              <a:off x="1884" y="1269"/>
              <a:ext cx="218" cy="227"/>
            </a:xfrm>
            <a:prstGeom prst="curvedConnector2">
              <a:avLst/>
            </a:prstGeom>
            <a:noFill/>
            <a:ln w="9525">
              <a:solidFill>
                <a:schemeClr val="folHlink"/>
              </a:solidFill>
              <a:round/>
              <a:tailEnd type="triangle" w="med" len="med"/>
            </a:ln>
          </p:spPr>
        </p:cxnSp>
        <p:cxnSp>
          <p:nvCxnSpPr>
            <p:cNvPr id="20" name="AutoShape 20"/>
            <p:cNvCxnSpPr>
              <a:cxnSpLocks noChangeShapeType="1"/>
              <a:stCxn id="10" idx="4"/>
            </p:cNvCxnSpPr>
            <p:nvPr/>
          </p:nvCxnSpPr>
          <p:spPr bwMode="auto">
            <a:xfrm rot="16200000" flipH="1">
              <a:off x="1706" y="1467"/>
              <a:ext cx="364" cy="98"/>
            </a:xfrm>
            <a:prstGeom prst="curvedConnector3">
              <a:avLst>
                <a:gd name="adj1" fmla="val 49917"/>
              </a:avLst>
            </a:prstGeom>
            <a:noFill/>
            <a:ln w="9525">
              <a:solidFill>
                <a:schemeClr val="folHlink"/>
              </a:solidFill>
              <a:round/>
              <a:tailEnd type="triangle" w="med" len="med"/>
            </a:ln>
          </p:spPr>
        </p:cxnSp>
        <p:cxnSp>
          <p:nvCxnSpPr>
            <p:cNvPr id="21" name="AutoShape 21"/>
            <p:cNvCxnSpPr>
              <a:cxnSpLocks noChangeShapeType="1"/>
              <a:stCxn id="11" idx="3"/>
              <a:endCxn id="12" idx="1"/>
            </p:cNvCxnSpPr>
            <p:nvPr/>
          </p:nvCxnSpPr>
          <p:spPr bwMode="auto">
            <a:xfrm rot="5400000">
              <a:off x="1646" y="1865"/>
              <a:ext cx="306" cy="196"/>
            </a:xfrm>
            <a:prstGeom prst="curvedConnector3">
              <a:avLst>
                <a:gd name="adj1" fmla="val 50000"/>
              </a:avLst>
            </a:prstGeom>
            <a:noFill/>
            <a:ln w="9525">
              <a:solidFill>
                <a:schemeClr val="folHlink"/>
              </a:solidFill>
              <a:round/>
              <a:tailEnd type="triangle" w="med" len="med"/>
            </a:ln>
          </p:spPr>
        </p:cxnSp>
        <p:cxnSp>
          <p:nvCxnSpPr>
            <p:cNvPr id="22" name="AutoShape 22"/>
            <p:cNvCxnSpPr>
              <a:cxnSpLocks noChangeShapeType="1"/>
              <a:stCxn id="11" idx="5"/>
              <a:endCxn id="25" idx="7"/>
            </p:cNvCxnSpPr>
            <p:nvPr/>
          </p:nvCxnSpPr>
          <p:spPr bwMode="auto">
            <a:xfrm rot="16200000" flipH="1">
              <a:off x="1913" y="1858"/>
              <a:ext cx="306" cy="210"/>
            </a:xfrm>
            <a:prstGeom prst="curvedConnector3">
              <a:avLst>
                <a:gd name="adj1" fmla="val 50000"/>
              </a:avLst>
            </a:prstGeom>
            <a:noFill/>
            <a:ln w="9525">
              <a:solidFill>
                <a:schemeClr val="folHlink"/>
              </a:solidFill>
              <a:round/>
              <a:tailEnd type="triangle" w="med" len="med"/>
            </a:ln>
          </p:spPr>
        </p:cxnSp>
        <p:sp>
          <p:nvSpPr>
            <p:cNvPr id="23" name="Oval 23"/>
            <p:cNvSpPr>
              <a:spLocks noChangeArrowheads="1"/>
            </p:cNvSpPr>
            <p:nvPr/>
          </p:nvSpPr>
          <p:spPr bwMode="auto">
            <a:xfrm>
              <a:off x="2151" y="3172"/>
              <a:ext cx="91" cy="131"/>
            </a:xfrm>
            <a:prstGeom prst="ellipse">
              <a:avLst/>
            </a:prstGeom>
            <a:noFill/>
            <a:ln w="9525">
              <a:solidFill>
                <a:schemeClr val="folHlink"/>
              </a:solidFill>
              <a:round/>
            </a:ln>
          </p:spPr>
          <p:txBody>
            <a:bodyPr/>
            <a:p>
              <a:endParaRPr lang="zh-CN" altLang="en-US"/>
            </a:p>
          </p:txBody>
        </p:sp>
        <p:sp>
          <p:nvSpPr>
            <p:cNvPr id="24" name="Oval 24"/>
            <p:cNvSpPr>
              <a:spLocks noChangeArrowheads="1"/>
            </p:cNvSpPr>
            <p:nvPr/>
          </p:nvSpPr>
          <p:spPr bwMode="auto">
            <a:xfrm>
              <a:off x="2184" y="2552"/>
              <a:ext cx="91" cy="131"/>
            </a:xfrm>
            <a:prstGeom prst="ellipse">
              <a:avLst/>
            </a:prstGeom>
            <a:noFill/>
            <a:ln w="9525">
              <a:solidFill>
                <a:schemeClr val="folHlink"/>
              </a:solidFill>
              <a:round/>
            </a:ln>
          </p:spPr>
          <p:txBody>
            <a:bodyPr/>
            <a:p>
              <a:endParaRPr lang="zh-CN" altLang="en-US"/>
            </a:p>
          </p:txBody>
        </p:sp>
        <p:sp>
          <p:nvSpPr>
            <p:cNvPr id="25" name="Oval 25"/>
            <p:cNvSpPr>
              <a:spLocks noChangeArrowheads="1"/>
            </p:cNvSpPr>
            <p:nvPr/>
          </p:nvSpPr>
          <p:spPr bwMode="auto">
            <a:xfrm>
              <a:off x="2093" y="2097"/>
              <a:ext cx="91" cy="131"/>
            </a:xfrm>
            <a:prstGeom prst="ellipse">
              <a:avLst/>
            </a:prstGeom>
            <a:noFill/>
            <a:ln w="9525">
              <a:solidFill>
                <a:schemeClr val="folHlink"/>
              </a:solidFill>
              <a:round/>
            </a:ln>
          </p:spPr>
          <p:txBody>
            <a:bodyPr/>
            <a:p>
              <a:endParaRPr lang="zh-CN" altLang="en-US"/>
            </a:p>
          </p:txBody>
        </p:sp>
        <p:sp>
          <p:nvSpPr>
            <p:cNvPr id="26" name="Oval 26"/>
            <p:cNvSpPr>
              <a:spLocks noChangeArrowheads="1"/>
            </p:cNvSpPr>
            <p:nvPr/>
          </p:nvSpPr>
          <p:spPr bwMode="auto">
            <a:xfrm>
              <a:off x="1847" y="2552"/>
              <a:ext cx="90" cy="131"/>
            </a:xfrm>
            <a:prstGeom prst="ellipse">
              <a:avLst/>
            </a:prstGeom>
            <a:noFill/>
            <a:ln w="9525">
              <a:solidFill>
                <a:schemeClr val="folHlink"/>
              </a:solidFill>
              <a:round/>
            </a:ln>
          </p:spPr>
          <p:txBody>
            <a:bodyPr/>
            <a:p>
              <a:endParaRPr lang="zh-CN" altLang="en-US"/>
            </a:p>
          </p:txBody>
        </p:sp>
        <p:cxnSp>
          <p:nvCxnSpPr>
            <p:cNvPr id="27" name="AutoShape 27"/>
            <p:cNvCxnSpPr>
              <a:cxnSpLocks noChangeShapeType="1"/>
            </p:cNvCxnSpPr>
            <p:nvPr/>
          </p:nvCxnSpPr>
          <p:spPr bwMode="auto">
            <a:xfrm rot="16200000" flipH="1">
              <a:off x="2113" y="3374"/>
              <a:ext cx="268" cy="126"/>
            </a:xfrm>
            <a:prstGeom prst="curvedConnector3">
              <a:avLst>
                <a:gd name="adj1" fmla="val 50000"/>
              </a:avLst>
            </a:prstGeom>
            <a:noFill/>
            <a:ln w="9525">
              <a:solidFill>
                <a:schemeClr val="folHlink"/>
              </a:solidFill>
              <a:round/>
              <a:tailEnd type="triangle" w="med" len="med"/>
            </a:ln>
          </p:spPr>
        </p:cxnSp>
        <p:cxnSp>
          <p:nvCxnSpPr>
            <p:cNvPr id="28" name="AutoShape 28"/>
            <p:cNvCxnSpPr>
              <a:cxnSpLocks noChangeShapeType="1"/>
              <a:stCxn id="25" idx="4"/>
            </p:cNvCxnSpPr>
            <p:nvPr/>
          </p:nvCxnSpPr>
          <p:spPr bwMode="auto">
            <a:xfrm rot="16200000" flipH="1">
              <a:off x="2029" y="2338"/>
              <a:ext cx="324" cy="103"/>
            </a:xfrm>
            <a:prstGeom prst="curvedConnector3">
              <a:avLst>
                <a:gd name="adj1" fmla="val 49907"/>
              </a:avLst>
            </a:prstGeom>
            <a:noFill/>
            <a:ln w="9525">
              <a:solidFill>
                <a:schemeClr val="folHlink"/>
              </a:solidFill>
              <a:round/>
              <a:tailEnd type="triangle" w="med" len="med"/>
            </a:ln>
          </p:spPr>
        </p:cxnSp>
        <p:cxnSp>
          <p:nvCxnSpPr>
            <p:cNvPr id="29" name="AutoShape 29"/>
            <p:cNvCxnSpPr>
              <a:cxnSpLocks noChangeShapeType="1"/>
              <a:stCxn id="25" idx="4"/>
            </p:cNvCxnSpPr>
            <p:nvPr/>
          </p:nvCxnSpPr>
          <p:spPr bwMode="auto">
            <a:xfrm rot="5400000">
              <a:off x="1856" y="2269"/>
              <a:ext cx="324" cy="242"/>
            </a:xfrm>
            <a:prstGeom prst="curvedConnector3">
              <a:avLst>
                <a:gd name="adj1" fmla="val 49907"/>
              </a:avLst>
            </a:prstGeom>
            <a:noFill/>
            <a:ln w="9525">
              <a:solidFill>
                <a:schemeClr val="folHlink"/>
              </a:solidFill>
              <a:round/>
              <a:tailEnd type="triangle" w="med" len="med"/>
            </a:ln>
          </p:spPr>
        </p:cxnSp>
        <p:sp>
          <p:nvSpPr>
            <p:cNvPr id="30" name="Rectangle 30"/>
            <p:cNvSpPr>
              <a:spLocks noChangeArrowheads="1"/>
            </p:cNvSpPr>
            <p:nvPr/>
          </p:nvSpPr>
          <p:spPr bwMode="auto">
            <a:xfrm>
              <a:off x="1566" y="2683"/>
              <a:ext cx="298" cy="173"/>
            </a:xfrm>
            <a:prstGeom prst="rect">
              <a:avLst/>
            </a:prstGeom>
            <a:noFill/>
            <a:ln w="9525">
              <a:noFill/>
              <a:miter lim="800000"/>
            </a:ln>
          </p:spPr>
          <p:txBody>
            <a:bodyPr lIns="0" tIns="0" rIns="0" bIns="0"/>
            <a:p>
              <a:pPr algn="just"/>
              <a:r>
                <a:rPr kumimoji="1" lang="zh-CN" altLang="en-US">
                  <a:latin typeface="Times New Roman" panose="02020603050405020304" pitchFamily="18" charset="0"/>
                </a:rPr>
                <a:t>拒绝</a:t>
              </a:r>
              <a:endParaRPr kumimoji="1" lang="zh-CN" altLang="en-US">
                <a:latin typeface="Times New Roman" panose="02020603050405020304" pitchFamily="18" charset="0"/>
              </a:endParaRPr>
            </a:p>
          </p:txBody>
        </p:sp>
        <p:sp>
          <p:nvSpPr>
            <p:cNvPr id="31" name="Rectangle 31"/>
            <p:cNvSpPr>
              <a:spLocks noChangeArrowheads="1"/>
            </p:cNvSpPr>
            <p:nvPr/>
          </p:nvSpPr>
          <p:spPr bwMode="auto">
            <a:xfrm>
              <a:off x="2486" y="3479"/>
              <a:ext cx="298" cy="174"/>
            </a:xfrm>
            <a:prstGeom prst="rect">
              <a:avLst/>
            </a:prstGeom>
            <a:noFill/>
            <a:ln w="9525">
              <a:noFill/>
              <a:miter lim="800000"/>
            </a:ln>
          </p:spPr>
          <p:txBody>
            <a:bodyPr lIns="0" tIns="0" rIns="0" bIns="0"/>
            <a:p>
              <a:pPr algn="just"/>
              <a:r>
                <a:rPr kumimoji="1" lang="zh-CN" altLang="en-US">
                  <a:latin typeface="Times New Roman" panose="02020603050405020304" pitchFamily="18" charset="0"/>
                </a:rPr>
                <a:t>接受</a:t>
              </a:r>
              <a:endParaRPr kumimoji="1" lang="zh-CN" altLang="en-US">
                <a:latin typeface="Times New Roman" panose="02020603050405020304" pitchFamily="18" charset="0"/>
              </a:endParaRPr>
            </a:p>
          </p:txBody>
        </p:sp>
        <p:sp>
          <p:nvSpPr>
            <p:cNvPr id="32" name="Oval 32"/>
            <p:cNvSpPr>
              <a:spLocks noChangeArrowheads="1"/>
            </p:cNvSpPr>
            <p:nvPr/>
          </p:nvSpPr>
          <p:spPr bwMode="auto">
            <a:xfrm>
              <a:off x="2251" y="3571"/>
              <a:ext cx="91" cy="131"/>
            </a:xfrm>
            <a:prstGeom prst="ellipse">
              <a:avLst/>
            </a:prstGeom>
            <a:noFill/>
            <a:ln w="9525">
              <a:solidFill>
                <a:schemeClr val="folHlink"/>
              </a:solidFill>
              <a:round/>
            </a:ln>
          </p:spPr>
          <p:txBody>
            <a:bodyPr/>
            <a:p>
              <a:endParaRPr lang="zh-CN" altLang="en-US"/>
            </a:p>
          </p:txBody>
        </p:sp>
        <p:sp>
          <p:nvSpPr>
            <p:cNvPr id="33" name="Line 33"/>
            <p:cNvSpPr>
              <a:spLocks noChangeShapeType="1"/>
            </p:cNvSpPr>
            <p:nvPr/>
          </p:nvSpPr>
          <p:spPr bwMode="auto">
            <a:xfrm>
              <a:off x="2028" y="2856"/>
              <a:ext cx="0" cy="216"/>
            </a:xfrm>
            <a:prstGeom prst="line">
              <a:avLst/>
            </a:prstGeom>
            <a:noFill/>
            <a:ln w="9525">
              <a:solidFill>
                <a:schemeClr val="folHlink"/>
              </a:solidFill>
              <a:prstDash val="dash"/>
              <a:round/>
            </a:ln>
          </p:spPr>
          <p:txBody>
            <a:bodyPr/>
            <a:p>
              <a:endParaRPr lang="zh-CN" altLang="en-US"/>
            </a:p>
          </p:txBody>
        </p:sp>
        <p:sp>
          <p:nvSpPr>
            <p:cNvPr id="34" name="Line 34"/>
            <p:cNvSpPr>
              <a:spLocks noChangeShapeType="1"/>
            </p:cNvSpPr>
            <p:nvPr/>
          </p:nvSpPr>
          <p:spPr bwMode="auto">
            <a:xfrm>
              <a:off x="1321" y="1829"/>
              <a:ext cx="0" cy="208"/>
            </a:xfrm>
            <a:prstGeom prst="line">
              <a:avLst/>
            </a:prstGeom>
            <a:noFill/>
            <a:ln w="9525">
              <a:solidFill>
                <a:schemeClr val="folHlink"/>
              </a:solidFill>
              <a:prstDash val="dash"/>
              <a:round/>
            </a:ln>
          </p:spPr>
          <p:txBody>
            <a:bodyPr/>
            <a:p>
              <a:endParaRPr lang="zh-CN" altLang="en-US"/>
            </a:p>
          </p:txBody>
        </p:sp>
        <p:sp>
          <p:nvSpPr>
            <p:cNvPr id="35" name="Rectangle 35"/>
            <p:cNvSpPr>
              <a:spLocks noChangeArrowheads="1"/>
            </p:cNvSpPr>
            <p:nvPr/>
          </p:nvSpPr>
          <p:spPr bwMode="auto">
            <a:xfrm>
              <a:off x="2275" y="872"/>
              <a:ext cx="605" cy="383"/>
            </a:xfrm>
            <a:prstGeom prst="rect">
              <a:avLst/>
            </a:prstGeom>
            <a:noFill/>
            <a:ln w="9525">
              <a:noFill/>
              <a:miter lim="800000"/>
            </a:ln>
          </p:spPr>
          <p:txBody>
            <a:bodyPr lIns="0" tIns="0" rIns="0" bIns="0"/>
            <a:p>
              <a:pPr algn="just"/>
              <a:r>
                <a:rPr kumimoji="1" lang="zh-CN" altLang="en-US">
                  <a:latin typeface="Times New Roman" panose="02020603050405020304" pitchFamily="18" charset="0"/>
                </a:rPr>
                <a:t>非确定型计算</a:t>
              </a:r>
              <a:endParaRPr kumimoji="1" lang="zh-CN" altLang="en-US">
                <a:latin typeface="Times New Roman" panose="02020603050405020304" pitchFamily="18"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t>NP</a:t>
            </a:r>
            <a:r>
              <a:rPr lang="zh-CN" altLang="en-US" sz="4400" dirty="0" smtClean="0"/>
              <a:t>完全问题</a:t>
            </a:r>
            <a:endParaRPr lang="zh-CN" altLang="en-US" dirty="0"/>
          </a:p>
        </p:txBody>
      </p:sp>
      <p:pic>
        <p:nvPicPr>
          <p:cNvPr id="6" name="图片 5" descr="P1110971.JPG"/>
          <p:cNvPicPr>
            <a:picLocks noChangeAspect="1"/>
          </p:cNvPicPr>
          <p:nvPr/>
        </p:nvPicPr>
        <p:blipFill>
          <a:blip r:embed="rId1" cstate="print"/>
          <a:stretch>
            <a:fillRect/>
          </a:stretch>
        </p:blipFill>
        <p:spPr>
          <a:xfrm>
            <a:off x="357158" y="1000108"/>
            <a:ext cx="8358246" cy="514353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NP</a:t>
            </a:r>
            <a:r>
              <a:rPr lang="zh-CN" altLang="en-US" sz="4000" dirty="0" smtClean="0"/>
              <a:t>完全问题</a:t>
            </a:r>
            <a:endParaRPr lang="zh-CN" altLang="en-US" dirty="0"/>
          </a:p>
        </p:txBody>
      </p:sp>
      <p:sp>
        <p:nvSpPr>
          <p:cNvPr id="3" name="内容占位符 2"/>
          <p:cNvSpPr>
            <a:spLocks noGrp="1"/>
          </p:cNvSpPr>
          <p:nvPr>
            <p:ph idx="1"/>
          </p:nvPr>
        </p:nvSpPr>
        <p:spPr>
          <a:xfrm>
            <a:off x="457200" y="1500174"/>
            <a:ext cx="8472518" cy="4630751"/>
          </a:xfrm>
        </p:spPr>
        <p:txBody>
          <a:bodyPr/>
          <a:lstStyle/>
          <a:p>
            <a:pPr lvl="1"/>
            <a:r>
              <a:rPr lang="zh-CN" altLang="en-US" sz="2400" dirty="0" smtClean="0">
                <a:latin typeface="Times New Roman" panose="02020603050405020304" pitchFamily="18" charset="0"/>
              </a:rPr>
              <a:t>几个典型的</a:t>
            </a:r>
            <a:r>
              <a:rPr lang="en-US" altLang="zh-CN" sz="2400" dirty="0" smtClean="0">
                <a:latin typeface="Times New Roman" panose="02020603050405020304" pitchFamily="18" charset="0"/>
              </a:rPr>
              <a:t>NP</a:t>
            </a:r>
            <a:r>
              <a:rPr lang="zh-CN" altLang="en-US" sz="2400" dirty="0" smtClean="0">
                <a:latin typeface="Times New Roman" panose="02020603050405020304" pitchFamily="18" charset="0"/>
              </a:rPr>
              <a:t>－完全问题</a:t>
            </a:r>
            <a:endParaRPr lang="zh-CN" altLang="en-US" sz="2400" dirty="0" smtClean="0">
              <a:latin typeface="Times New Roman" panose="02020603050405020304" pitchFamily="18" charset="0"/>
            </a:endParaRPr>
          </a:p>
          <a:p>
            <a:pPr lvl="2"/>
            <a:r>
              <a:rPr lang="en-US" altLang="zh-CN" sz="2400" dirty="0" smtClean="0">
                <a:latin typeface="Times New Roman" panose="02020603050405020304" pitchFamily="18" charset="0"/>
              </a:rPr>
              <a:t>2. </a:t>
            </a:r>
            <a:r>
              <a:rPr lang="zh-CN" altLang="en-US" sz="2400" dirty="0" smtClean="0">
                <a:latin typeface="Times New Roman" panose="02020603050405020304" pitchFamily="18" charset="0"/>
              </a:rPr>
              <a:t>图的顶点覆盖问题</a:t>
            </a:r>
            <a:endParaRPr lang="zh-CN" altLang="en-US" sz="2400" dirty="0" smtClean="0">
              <a:latin typeface="Times New Roman" panose="02020603050405020304" pitchFamily="18" charset="0"/>
            </a:endParaRPr>
          </a:p>
          <a:p>
            <a:pPr lvl="2">
              <a:buNone/>
            </a:pPr>
            <a:r>
              <a:rPr lang="zh-CN" altLang="en-US" sz="2400" dirty="0" smtClean="0">
                <a:latin typeface="Times New Roman" panose="02020603050405020304" pitchFamily="18" charset="0"/>
              </a:rPr>
              <a:t>    </a:t>
            </a:r>
            <a:r>
              <a:rPr lang="zh-CN" altLang="en-US" sz="2000" dirty="0" smtClean="0">
                <a:latin typeface="Times New Roman" panose="02020603050405020304" pitchFamily="18" charset="0"/>
              </a:rPr>
              <a:t>例：给定一个图</a:t>
            </a:r>
            <a:r>
              <a:rPr lang="en-US" altLang="zh-CN" sz="2000" dirty="0" smtClean="0">
                <a:latin typeface="Times New Roman" panose="02020603050405020304" pitchFamily="18" charset="0"/>
              </a:rPr>
              <a:t>G(V,E)</a:t>
            </a:r>
            <a:r>
              <a:rPr lang="zh-CN" altLang="en-US" sz="2000" dirty="0" smtClean="0">
                <a:latin typeface="Times New Roman" panose="02020603050405020304" pitchFamily="18" charset="0"/>
              </a:rPr>
              <a:t>和一个正整数</a:t>
            </a:r>
            <a:r>
              <a:rPr lang="en-US" altLang="zh-CN" sz="2000" dirty="0" smtClean="0">
                <a:latin typeface="Times New Roman" panose="02020603050405020304" pitchFamily="18" charset="0"/>
              </a:rPr>
              <a:t>K</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|V| </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     问：是否存在</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的一个顶点数不超过</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的覆盖</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的任一边至少有一个顶点在</a:t>
            </a:r>
            <a:r>
              <a:rPr lang="en-US" altLang="zh-CN" sz="2000" dirty="0" smtClean="0">
                <a:latin typeface="Times New Roman" panose="02020603050405020304" pitchFamily="18" charset="0"/>
              </a:rPr>
              <a:t>V</a:t>
            </a:r>
            <a:r>
              <a:rPr lang="en-US" altLang="zh-CN" sz="2000" baseline="30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a:rPr>
              <a:t>V</a:t>
            </a:r>
            <a:r>
              <a:rPr lang="zh-CN" altLang="en-US" sz="2000" dirty="0" smtClean="0">
                <a:latin typeface="Times New Roman" panose="02020603050405020304" pitchFamily="18" charset="0"/>
              </a:rPr>
              <a:t>中，称</a:t>
            </a:r>
            <a:r>
              <a:rPr lang="en-US" altLang="zh-CN" sz="2000" dirty="0" smtClean="0">
                <a:latin typeface="Times New Roman" panose="02020603050405020304" pitchFamily="18" charset="0"/>
              </a:rPr>
              <a:t>V</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为</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的一个顶点覆盖</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2"/>
            <a:r>
              <a:rPr lang="en-US" altLang="zh-CN" sz="2000" dirty="0" smtClean="0">
                <a:latin typeface="+mn-ea"/>
              </a:rPr>
              <a:t>3. </a:t>
            </a:r>
            <a:r>
              <a:rPr lang="en-US" altLang="zh-CN" sz="2400" dirty="0" smtClean="0">
                <a:latin typeface="+mn-ea"/>
              </a:rPr>
              <a:t>Hamilton</a:t>
            </a:r>
            <a:r>
              <a:rPr lang="zh-CN" altLang="en-US" sz="2400" dirty="0" smtClean="0">
                <a:latin typeface="+mn-ea"/>
              </a:rPr>
              <a:t>回路问题</a:t>
            </a:r>
            <a:endParaRPr lang="zh-CN" altLang="en-US" sz="2400" dirty="0" smtClean="0">
              <a:latin typeface="+mn-ea"/>
            </a:endParaRPr>
          </a:p>
          <a:p>
            <a:pPr lvl="2">
              <a:buNone/>
            </a:pPr>
            <a:r>
              <a:rPr lang="zh-CN" altLang="en-US" sz="2000" dirty="0" smtClean="0">
                <a:latin typeface="+mn-ea"/>
              </a:rPr>
              <a:t>   例：给定一个图</a:t>
            </a:r>
            <a:r>
              <a:rPr lang="en-US" altLang="zh-CN" sz="2000" dirty="0" smtClean="0">
                <a:latin typeface="+mn-ea"/>
              </a:rPr>
              <a:t>G(V,E)</a:t>
            </a:r>
            <a:r>
              <a:rPr lang="zh-CN" altLang="en-US" sz="2000" dirty="0" smtClean="0">
                <a:latin typeface="+mn-ea"/>
              </a:rPr>
              <a:t>。 </a:t>
            </a:r>
            <a:endParaRPr lang="zh-CN" altLang="en-US" sz="2000" dirty="0" smtClean="0">
              <a:latin typeface="+mn-ea"/>
            </a:endParaRPr>
          </a:p>
          <a:p>
            <a:pPr lvl="2">
              <a:buNone/>
            </a:pPr>
            <a:r>
              <a:rPr lang="zh-CN" altLang="en-US" sz="2000" dirty="0" smtClean="0">
                <a:latin typeface="+mn-ea"/>
              </a:rPr>
              <a:t>   问：</a:t>
            </a:r>
            <a:r>
              <a:rPr lang="en-US" altLang="zh-CN" sz="2000" dirty="0" smtClean="0">
                <a:latin typeface="+mn-ea"/>
              </a:rPr>
              <a:t>G</a:t>
            </a:r>
            <a:r>
              <a:rPr lang="zh-CN" altLang="en-US" sz="2000" dirty="0" smtClean="0">
                <a:latin typeface="+mn-ea"/>
              </a:rPr>
              <a:t>含有一个</a:t>
            </a:r>
            <a:r>
              <a:rPr lang="en-US" altLang="zh-CN" sz="2000" dirty="0" smtClean="0">
                <a:latin typeface="+mn-ea"/>
              </a:rPr>
              <a:t>Hamilton</a:t>
            </a:r>
            <a:r>
              <a:rPr lang="zh-CN" altLang="en-US" sz="2000" dirty="0" smtClean="0">
                <a:latin typeface="+mn-ea"/>
              </a:rPr>
              <a:t>回路吗？ </a:t>
            </a:r>
            <a:endParaRPr lang="zh-CN" altLang="en-US" sz="2000" dirty="0" smtClean="0">
              <a:latin typeface="+mn-ea"/>
            </a:endParaRPr>
          </a:p>
          <a:p>
            <a:pPr lvl="2"/>
            <a:r>
              <a:rPr lang="en-US" altLang="zh-CN" sz="2400" dirty="0" smtClean="0">
                <a:latin typeface="+mn-ea"/>
              </a:rPr>
              <a:t>4. </a:t>
            </a:r>
            <a:r>
              <a:rPr lang="zh-CN" altLang="en-US" sz="2400" dirty="0" smtClean="0">
                <a:latin typeface="+mn-ea"/>
              </a:rPr>
              <a:t>划分问题</a:t>
            </a:r>
            <a:endParaRPr lang="zh-CN" altLang="en-US" sz="2400" dirty="0" smtClean="0">
              <a:latin typeface="+mn-ea"/>
            </a:endParaRPr>
          </a:p>
          <a:p>
            <a:pPr lvl="2">
              <a:buNone/>
            </a:pPr>
            <a:r>
              <a:rPr lang="zh-CN" altLang="en-US" sz="2000" dirty="0" smtClean="0">
                <a:latin typeface="+mn-ea"/>
              </a:rPr>
              <a:t>   例：已知一个有限集合</a:t>
            </a:r>
            <a:r>
              <a:rPr lang="en-US" altLang="zh-CN" sz="2000" dirty="0" smtClean="0">
                <a:latin typeface="+mn-ea"/>
              </a:rPr>
              <a:t>A</a:t>
            </a:r>
            <a:r>
              <a:rPr lang="zh-CN" altLang="en-US" sz="2000" dirty="0" smtClean="0">
                <a:latin typeface="+mn-ea"/>
              </a:rPr>
              <a:t>，其每个元素</a:t>
            </a:r>
            <a:r>
              <a:rPr lang="en-US" altLang="zh-CN" sz="2000" dirty="0" smtClean="0">
                <a:latin typeface="+mn-ea"/>
              </a:rPr>
              <a:t>a</a:t>
            </a:r>
            <a:r>
              <a:rPr lang="zh-CN" altLang="en-US" sz="2000" dirty="0" smtClean="0">
                <a:latin typeface="+mn-ea"/>
              </a:rPr>
              <a:t>都赋予一个权值</a:t>
            </a:r>
            <a:r>
              <a:rPr lang="en-US" altLang="zh-CN" sz="2000" dirty="0" smtClean="0">
                <a:latin typeface="+mn-ea"/>
              </a:rPr>
              <a:t>s(a)</a:t>
            </a:r>
            <a:r>
              <a:rPr lang="en-US" altLang="zh-CN" sz="2000" dirty="0" smtClean="0">
                <a:latin typeface="+mn-ea"/>
                <a:sym typeface="Symbol" panose="05050102010706020507" pitchFamily="18" charset="2"/>
              </a:rPr>
              <a:t>Z</a:t>
            </a:r>
            <a:r>
              <a:rPr lang="en-US" altLang="zh-CN" sz="2000" baseline="30000" dirty="0" smtClean="0">
                <a:latin typeface="+mn-ea"/>
                <a:sym typeface="Symbol" panose="05050102010706020507" pitchFamily="18" charset="2"/>
              </a:rPr>
              <a:t>+</a:t>
            </a:r>
            <a:r>
              <a:rPr lang="zh-CN" altLang="en-US" sz="2000" dirty="0" smtClean="0">
                <a:latin typeface="+mn-ea"/>
              </a:rPr>
              <a:t>   问：是否存在</a:t>
            </a:r>
            <a:r>
              <a:rPr lang="en-US" altLang="zh-CN" sz="2000" dirty="0" smtClean="0">
                <a:latin typeface="+mn-ea"/>
              </a:rPr>
              <a:t>A</a:t>
            </a:r>
            <a:r>
              <a:rPr lang="zh-CN" altLang="en-US" sz="2000" dirty="0" smtClean="0">
                <a:latin typeface="+mn-ea"/>
              </a:rPr>
              <a:t>的子集</a:t>
            </a:r>
            <a:r>
              <a:rPr lang="en-US" altLang="zh-CN" sz="2000" dirty="0" smtClean="0">
                <a:latin typeface="+mn-ea"/>
              </a:rPr>
              <a:t>A</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mn-ea"/>
              </a:rPr>
              <a:t>使得</a:t>
            </a:r>
            <a:r>
              <a:rPr lang="zh-CN" altLang="en-US" sz="2000" dirty="0" smtClean="0">
                <a:latin typeface="+mn-ea"/>
                <a:sym typeface="Symbol" panose="05050102010706020507" pitchFamily="18" charset="2"/>
              </a:rPr>
              <a:t></a:t>
            </a:r>
            <a:r>
              <a:rPr lang="en-US" altLang="zh-CN" sz="2000" baseline="-25000" dirty="0" err="1" smtClean="0">
                <a:latin typeface="+mn-ea"/>
                <a:sym typeface="Symbol" panose="05050102010706020507" pitchFamily="18" charset="2"/>
              </a:rPr>
              <a:t>aA</a:t>
            </a:r>
            <a:r>
              <a:rPr lang="en-US" altLang="zh-CN" sz="2000" baseline="-25000" dirty="0" smtClean="0">
                <a:latin typeface="Times New Roman" panose="02020603050405020304" pitchFamily="18" charset="0"/>
                <a:cs typeface="Times New Roman" panose="02020603050405020304" pitchFamily="18" charset="0"/>
              </a:rPr>
              <a:t>'</a:t>
            </a:r>
            <a:r>
              <a:rPr lang="en-US" altLang="zh-CN" sz="2000" dirty="0" smtClean="0">
                <a:latin typeface="+mn-ea"/>
                <a:sym typeface="Symbol" panose="05050102010706020507" pitchFamily="18" charset="2"/>
              </a:rPr>
              <a:t> s(a) = </a:t>
            </a:r>
            <a:r>
              <a:rPr lang="zh-CN" altLang="en-US" sz="2000" dirty="0" smtClean="0">
                <a:latin typeface="+mn-ea"/>
                <a:sym typeface="Symbol" panose="05050102010706020507" pitchFamily="18" charset="2"/>
              </a:rPr>
              <a:t></a:t>
            </a:r>
            <a:r>
              <a:rPr lang="en-US" altLang="zh-CN" sz="2000" baseline="-25000" dirty="0" err="1" smtClean="0">
                <a:latin typeface="+mn-ea"/>
                <a:sym typeface="Symbol" panose="05050102010706020507" pitchFamily="18" charset="2"/>
              </a:rPr>
              <a:t>aA</a:t>
            </a:r>
            <a:r>
              <a:rPr lang="en-US" altLang="zh-CN" sz="2000" baseline="-25000" dirty="0" smtClean="0">
                <a:latin typeface="+mn-ea"/>
                <a:sym typeface="Symbol" panose="05050102010706020507" pitchFamily="18" charset="2"/>
              </a:rPr>
              <a:t>\ A</a:t>
            </a:r>
            <a:r>
              <a:rPr lang="en-US" altLang="zh-CN" sz="2000" baseline="-25000" dirty="0" smtClean="0">
                <a:latin typeface="Times New Roman" panose="02020603050405020304" pitchFamily="18" charset="0"/>
                <a:cs typeface="Times New Roman" panose="02020603050405020304" pitchFamily="18" charset="0"/>
              </a:rPr>
              <a:t>'</a:t>
            </a:r>
            <a:r>
              <a:rPr lang="en-US" altLang="zh-CN" sz="2000" dirty="0" smtClean="0">
                <a:latin typeface="+mn-ea"/>
                <a:sym typeface="Symbol" panose="05050102010706020507" pitchFamily="18" charset="2"/>
              </a:rPr>
              <a:t> s(a)</a:t>
            </a:r>
            <a:r>
              <a:rPr lang="zh-CN" altLang="en-US" sz="2000" dirty="0" smtClean="0">
                <a:latin typeface="+mn-ea"/>
                <a:sym typeface="Symbol" panose="05050102010706020507" pitchFamily="18" charset="2"/>
              </a:rPr>
              <a:t>。</a:t>
            </a:r>
            <a:endParaRPr lang="zh-CN" altLang="en-US" sz="2000" dirty="0" smtClean="0">
              <a:latin typeface="+mn-ea"/>
              <a:sym typeface="Symbol" panose="05050102010706020507"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000" dirty="0" smtClean="0"/>
              <a:t>NP</a:t>
            </a:r>
            <a:r>
              <a:rPr lang="zh-CN" altLang="en-US" sz="4000" dirty="0" smtClean="0"/>
              <a:t>完全问题</a:t>
            </a:r>
            <a:endParaRPr lang="zh-CN" altLang="en-US" dirty="0"/>
          </a:p>
        </p:txBody>
      </p:sp>
      <p:sp>
        <p:nvSpPr>
          <p:cNvPr id="3" name="内容占位符 2"/>
          <p:cNvSpPr>
            <a:spLocks noGrp="1"/>
          </p:cNvSpPr>
          <p:nvPr>
            <p:ph idx="1"/>
          </p:nvPr>
        </p:nvSpPr>
        <p:spPr>
          <a:xfrm>
            <a:off x="214282" y="1428736"/>
            <a:ext cx="8472518" cy="4702189"/>
          </a:xfrm>
        </p:spPr>
        <p:txBody>
          <a:bodyPr/>
          <a:lstStyle/>
          <a:p>
            <a:pPr lvl="2">
              <a:lnSpc>
                <a:spcPct val="80000"/>
              </a:lnSpc>
              <a:spcBef>
                <a:spcPct val="30000"/>
              </a:spcBef>
            </a:pPr>
            <a:r>
              <a:rPr lang="en-US" altLang="zh-CN" sz="2400" dirty="0" smtClean="0">
                <a:latin typeface="Times New Roman" panose="02020603050405020304" pitchFamily="18" charset="0"/>
                <a:sym typeface="Symbol" panose="05050102010706020507" pitchFamily="18" charset="2"/>
              </a:rPr>
              <a:t>5.</a:t>
            </a:r>
            <a:r>
              <a:rPr lang="zh-CN" altLang="en-US" sz="2400" dirty="0" smtClean="0">
                <a:latin typeface="Times New Roman" panose="02020603050405020304" pitchFamily="18" charset="0"/>
                <a:sym typeface="Symbol" panose="05050102010706020507" pitchFamily="18" charset="2"/>
              </a:rPr>
              <a:t>三元可满足性问题 </a:t>
            </a:r>
            <a:r>
              <a:rPr lang="en-US" altLang="zh-CN" sz="2400" dirty="0" smtClean="0">
                <a:latin typeface="Times New Roman" panose="02020603050405020304" pitchFamily="18" charset="0"/>
                <a:sym typeface="Symbol" panose="05050102010706020507" pitchFamily="18" charset="2"/>
              </a:rPr>
              <a:t>3SAT </a:t>
            </a:r>
            <a:endParaRPr lang="en-US" altLang="zh-CN" sz="2400" dirty="0" smtClean="0">
              <a:latin typeface="Times New Roman" panose="02020603050405020304" pitchFamily="18" charset="0"/>
              <a:sym typeface="Symbol" panose="05050102010706020507" pitchFamily="18" charset="2"/>
            </a:endParaRPr>
          </a:p>
          <a:p>
            <a:pPr lvl="2">
              <a:lnSpc>
                <a:spcPct val="80000"/>
              </a:lnSpc>
              <a:spcBef>
                <a:spcPct val="30000"/>
              </a:spcBef>
              <a:buNone/>
            </a:pP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例：给定布尔变量的一个有限集合</a:t>
            </a:r>
            <a:r>
              <a:rPr lang="en-US" altLang="zh-CN" sz="2000" dirty="0" smtClean="0">
                <a:latin typeface="Times New Roman" panose="02020603050405020304" pitchFamily="18" charset="0"/>
                <a:sym typeface="Symbol" panose="05050102010706020507" pitchFamily="18" charset="2"/>
              </a:rPr>
              <a:t>U</a:t>
            </a:r>
            <a:r>
              <a:rPr lang="zh-CN" altLang="en-US" sz="2000" dirty="0" smtClean="0">
                <a:latin typeface="Times New Roman" panose="02020603050405020304" pitchFamily="18" charset="0"/>
                <a:sym typeface="Symbol" panose="05050102010706020507" pitchFamily="18" charset="2"/>
              </a:rPr>
              <a:t>及定义于其上的子句集</a:t>
            </a:r>
            <a:endParaRPr lang="zh-CN" altLang="en-US" sz="2000" dirty="0" smtClean="0">
              <a:latin typeface="Times New Roman" panose="02020603050405020304" pitchFamily="18" charset="0"/>
              <a:sym typeface="Symbol" panose="05050102010706020507" pitchFamily="18" charset="2"/>
            </a:endParaRPr>
          </a:p>
          <a:p>
            <a:pPr lvl="2">
              <a:lnSpc>
                <a:spcPct val="80000"/>
              </a:lnSpc>
              <a:spcBef>
                <a:spcPct val="30000"/>
              </a:spcBef>
              <a:buNone/>
            </a:pPr>
            <a:r>
              <a:rPr lang="en-US" altLang="zh-CN" sz="2000" dirty="0" smtClean="0">
                <a:latin typeface="Times New Roman" panose="02020603050405020304" pitchFamily="18" charset="0"/>
                <a:sym typeface="Symbol" panose="05050102010706020507" pitchFamily="18" charset="2"/>
              </a:rPr>
              <a:t>            C={c</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,c</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,…,c</a:t>
            </a:r>
            <a:r>
              <a:rPr lang="en-US" altLang="zh-CN" sz="2000" baseline="-25000" dirty="0" smtClean="0">
                <a:latin typeface="Times New Roman" panose="02020603050405020304" pitchFamily="18" charset="0"/>
                <a:sym typeface="Symbol" panose="05050102010706020507" pitchFamily="18" charset="2"/>
              </a:rPr>
              <a:t>m</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其中</a:t>
            </a:r>
            <a:r>
              <a:rPr lang="en-US" altLang="zh-CN" sz="2000" dirty="0"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sym typeface="Symbol" panose="05050102010706020507" pitchFamily="18" charset="2"/>
              </a:rPr>
              <a:t>c</a:t>
            </a:r>
            <a:r>
              <a:rPr lang="en-US" altLang="zh-CN" sz="2000" baseline="-25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|=3, </a:t>
            </a:r>
            <a:r>
              <a:rPr lang="en-US" altLang="zh-CN" sz="2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=1,2,…,m</a:t>
            </a:r>
            <a:r>
              <a:rPr lang="zh-CN" altLang="en-US" sz="2000" dirty="0" smtClean="0">
                <a:latin typeface="Times New Roman" panose="02020603050405020304" pitchFamily="18" charset="0"/>
                <a:sym typeface="Symbol" panose="05050102010706020507" pitchFamily="18" charset="2"/>
              </a:rPr>
              <a:t>。</a:t>
            </a:r>
            <a:endParaRPr lang="zh-CN" altLang="en-US" sz="2000" dirty="0" smtClean="0">
              <a:latin typeface="Times New Roman" panose="02020603050405020304" pitchFamily="18" charset="0"/>
              <a:sym typeface="Symbol" panose="05050102010706020507" pitchFamily="18" charset="2"/>
            </a:endParaRPr>
          </a:p>
          <a:p>
            <a:pPr lvl="2">
              <a:lnSpc>
                <a:spcPct val="80000"/>
              </a:lnSpc>
              <a:buNone/>
            </a:pPr>
            <a:r>
              <a:rPr lang="zh-CN" altLang="en-US" sz="2000" dirty="0" smtClean="0">
                <a:latin typeface="Times New Roman" panose="02020603050405020304" pitchFamily="18" charset="0"/>
                <a:sym typeface="Symbol" panose="05050102010706020507" pitchFamily="18" charset="2"/>
              </a:rPr>
              <a:t>            问：是否存在</a:t>
            </a:r>
            <a:r>
              <a:rPr lang="en-US" altLang="zh-CN" sz="2000" dirty="0" smtClean="0">
                <a:latin typeface="Times New Roman" panose="02020603050405020304" pitchFamily="18" charset="0"/>
                <a:sym typeface="Symbol" panose="05050102010706020507" pitchFamily="18" charset="2"/>
              </a:rPr>
              <a:t>U</a:t>
            </a:r>
            <a:r>
              <a:rPr lang="zh-CN" altLang="en-US" sz="2000" dirty="0" smtClean="0">
                <a:latin typeface="Times New Roman" panose="02020603050405020304" pitchFamily="18" charset="0"/>
                <a:sym typeface="Symbol" panose="05050102010706020507" pitchFamily="18" charset="2"/>
              </a:rPr>
              <a:t>之上的一个真值分配，使得</a:t>
            </a:r>
            <a:r>
              <a:rPr lang="en-US" altLang="zh-CN" sz="2000" dirty="0" smtClean="0">
                <a:latin typeface="Times New Roman" panose="02020603050405020304" pitchFamily="18" charset="0"/>
                <a:sym typeface="Symbol" panose="05050102010706020507" pitchFamily="18" charset="2"/>
              </a:rPr>
              <a:t>C</a:t>
            </a:r>
            <a:r>
              <a:rPr lang="zh-CN" altLang="en-US" sz="2000" dirty="0" smtClean="0">
                <a:latin typeface="Times New Roman" panose="02020603050405020304" pitchFamily="18" charset="0"/>
                <a:sym typeface="Symbol" panose="05050102010706020507" pitchFamily="18" charset="2"/>
              </a:rPr>
              <a:t>中所有的子句</a:t>
            </a:r>
            <a:endParaRPr lang="en-US" altLang="zh-CN" sz="2000" dirty="0" smtClean="0">
              <a:latin typeface="Times New Roman" panose="02020603050405020304" pitchFamily="18" charset="0"/>
              <a:sym typeface="Symbol" panose="05050102010706020507" pitchFamily="18" charset="2"/>
            </a:endParaRPr>
          </a:p>
          <a:p>
            <a:pPr lvl="2">
              <a:lnSpc>
                <a:spcPct val="80000"/>
              </a:lnSpc>
              <a:buNone/>
            </a:pP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 均被满足？ </a:t>
            </a:r>
            <a:endParaRPr lang="zh-CN" altLang="en-US" sz="2000" dirty="0" smtClean="0">
              <a:latin typeface="Times New Roman" panose="02020603050405020304" pitchFamily="18" charset="0"/>
              <a:sym typeface="Symbol" panose="05050102010706020507" pitchFamily="18" charset="2"/>
            </a:endParaRPr>
          </a:p>
          <a:p>
            <a:pPr lvl="2">
              <a:lnSpc>
                <a:spcPct val="80000"/>
              </a:lnSpc>
            </a:pPr>
            <a:r>
              <a:rPr lang="en-US" altLang="zh-CN" sz="2400" dirty="0" smtClean="0">
                <a:latin typeface="Times New Roman" panose="02020603050405020304" pitchFamily="18" charset="0"/>
                <a:sym typeface="Symbol" panose="05050102010706020507" pitchFamily="18" charset="2"/>
              </a:rPr>
              <a:t>6.  </a:t>
            </a:r>
            <a:r>
              <a:rPr lang="zh-CN" altLang="en-US" sz="2400" dirty="0" smtClean="0">
                <a:latin typeface="Times New Roman" panose="02020603050405020304" pitchFamily="18" charset="0"/>
                <a:sym typeface="Symbol" panose="05050102010706020507" pitchFamily="18" charset="2"/>
              </a:rPr>
              <a:t>恰好覆盖问题</a:t>
            </a:r>
            <a:endParaRPr lang="zh-CN" altLang="en-US" sz="2400" dirty="0" smtClean="0">
              <a:latin typeface="Times New Roman" panose="02020603050405020304" pitchFamily="18" charset="0"/>
              <a:sym typeface="Symbol" panose="05050102010706020507" pitchFamily="18" charset="2"/>
            </a:endParaRPr>
          </a:p>
          <a:p>
            <a:pPr lvl="2">
              <a:lnSpc>
                <a:spcPct val="80000"/>
              </a:lnSpc>
              <a:buNone/>
            </a:pPr>
            <a:r>
              <a:rPr lang="zh-CN" altLang="en-US" sz="2000" dirty="0" smtClean="0">
                <a:latin typeface="Times New Roman" panose="02020603050405020304" pitchFamily="18" charset="0"/>
                <a:sym typeface="Symbol" panose="05050102010706020507" pitchFamily="18" charset="2"/>
              </a:rPr>
              <a:t>    例：给定有限集</a:t>
            </a:r>
            <a:r>
              <a:rPr lang="en-US" altLang="zh-CN" sz="2000" dirty="0" smtClean="0">
                <a:latin typeface="Times New Roman" panose="02020603050405020304" pitchFamily="18" charset="0"/>
                <a:sym typeface="Symbol" panose="05050102010706020507" pitchFamily="18" charset="2"/>
              </a:rPr>
              <a:t>A={a</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,a</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,…,a</a:t>
            </a:r>
            <a:r>
              <a:rPr lang="en-US" altLang="zh-CN" sz="2000" baseline="-25000" dirty="0" smtClean="0">
                <a:latin typeface="Times New Roman" panose="02020603050405020304" pitchFamily="18" charset="0"/>
                <a:sym typeface="Symbol" panose="05050102010706020507" pitchFamily="18" charset="2"/>
              </a:rPr>
              <a:t>n</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sym typeface="Symbol" panose="05050102010706020507" pitchFamily="18" charset="2"/>
              </a:rPr>
              <a:t>和</a:t>
            </a:r>
            <a:r>
              <a:rPr lang="en-US" altLang="zh-CN" sz="2000" dirty="0" smtClean="0">
                <a:latin typeface="Times New Roman" panose="02020603050405020304" pitchFamily="18" charset="0"/>
                <a:sym typeface="Symbol" panose="05050102010706020507" pitchFamily="18" charset="2"/>
              </a:rPr>
              <a:t>A</a:t>
            </a:r>
            <a:r>
              <a:rPr lang="zh-CN" altLang="en-US" sz="2000" dirty="0" smtClean="0">
                <a:latin typeface="Times New Roman" panose="02020603050405020304" pitchFamily="18" charset="0"/>
                <a:sym typeface="Symbol" panose="05050102010706020507" pitchFamily="18" charset="2"/>
              </a:rPr>
              <a:t>的子集的集</a:t>
            </a:r>
            <a:r>
              <a:rPr lang="en-US" altLang="zh-CN" sz="2000" dirty="0" smtClean="0">
                <a:latin typeface="Times New Roman" panose="02020603050405020304" pitchFamily="18" charset="0"/>
                <a:sym typeface="Symbol" panose="05050102010706020507" pitchFamily="18" charset="2"/>
              </a:rPr>
              <a:t>W={S</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,S</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sym typeface="Symbol" panose="05050102010706020507" pitchFamily="18" charset="2"/>
              </a:rPr>
              <a:t>S</a:t>
            </a:r>
            <a:r>
              <a:rPr lang="en-US" altLang="zh-CN" sz="2000" baseline="-25000" dirty="0" err="1" smtClean="0">
                <a:latin typeface="Times New Roman" panose="02020603050405020304" pitchFamily="18" charset="0"/>
                <a:sym typeface="Symbol" panose="05050102010706020507" pitchFamily="18" charset="2"/>
              </a:rPr>
              <a:t>m</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sym typeface="Symbol" panose="05050102010706020507" pitchFamily="18" charset="2"/>
              </a:rPr>
              <a:t> 。</a:t>
            </a:r>
            <a:endParaRPr lang="zh-CN" altLang="en-US" sz="2000" dirty="0" smtClean="0">
              <a:latin typeface="Times New Roman" panose="02020603050405020304" pitchFamily="18" charset="0"/>
              <a:sym typeface="Symbol" panose="05050102010706020507" pitchFamily="18" charset="2"/>
            </a:endParaRPr>
          </a:p>
          <a:p>
            <a:pPr lvl="2">
              <a:lnSpc>
                <a:spcPct val="80000"/>
              </a:lnSpc>
              <a:spcAft>
                <a:spcPct val="10000"/>
              </a:spcAft>
              <a:buNone/>
            </a:pPr>
            <a:r>
              <a:rPr lang="zh-CN" altLang="en-US" sz="2000" dirty="0" smtClean="0">
                <a:latin typeface="Times New Roman" panose="02020603050405020304" pitchFamily="18" charset="0"/>
                <a:sym typeface="Symbol" panose="05050102010706020507" pitchFamily="18" charset="2"/>
              </a:rPr>
              <a:t>    问：存在子集</a:t>
            </a:r>
            <a:r>
              <a:rPr lang="en-US" altLang="zh-CN" sz="2000" dirty="0" smtClean="0">
                <a:latin typeface="Times New Roman" panose="02020603050405020304" pitchFamily="18" charset="0"/>
                <a:sym typeface="Symbol" panose="05050102010706020507" pitchFamily="18" charset="2"/>
              </a:rPr>
              <a:t>U</a:t>
            </a:r>
            <a:r>
              <a:rPr lang="en-US" altLang="zh-CN" sz="2000" dirty="0" smtClean="0">
                <a:latin typeface="Times New Roman" panose="02020603050405020304" pitchFamily="18" charset="0"/>
                <a:sym typeface="Symbol" panose="05050102010706020507"/>
              </a:rPr>
              <a:t>W</a:t>
            </a:r>
            <a:r>
              <a:rPr lang="zh-CN" altLang="en-US" sz="2000" dirty="0" smtClean="0">
                <a:latin typeface="Times New Roman" panose="02020603050405020304" pitchFamily="18" charset="0"/>
                <a:sym typeface="Symbol" panose="05050102010706020507" pitchFamily="18" charset="2"/>
              </a:rPr>
              <a:t>使得</a:t>
            </a:r>
            <a:r>
              <a:rPr lang="en-US" altLang="zh-CN" sz="2000" dirty="0" smtClean="0">
                <a:latin typeface="Times New Roman" panose="02020603050405020304" pitchFamily="18" charset="0"/>
                <a:sym typeface="Symbol" panose="05050102010706020507" pitchFamily="18" charset="2"/>
              </a:rPr>
              <a:t>U</a:t>
            </a:r>
            <a:r>
              <a:rPr lang="zh-CN" altLang="en-US" sz="2000" dirty="0" smtClean="0">
                <a:latin typeface="Times New Roman" panose="02020603050405020304" pitchFamily="18" charset="0"/>
                <a:sym typeface="Symbol" panose="05050102010706020507" pitchFamily="18" charset="2"/>
              </a:rPr>
              <a:t>中的子集都不相交且它们的并集等于</a:t>
            </a:r>
            <a:r>
              <a:rPr lang="en-US" altLang="zh-CN" sz="2000" dirty="0" smtClean="0">
                <a:latin typeface="Times New Roman" panose="02020603050405020304" pitchFamily="18" charset="0"/>
                <a:sym typeface="Symbol" panose="05050102010706020507" pitchFamily="18" charset="2"/>
              </a:rPr>
              <a:t>A?</a:t>
            </a:r>
            <a:endParaRPr lang="zh-CN" altLang="en-US" sz="2000" dirty="0" smtClean="0">
              <a:latin typeface="Times New Roman" panose="02020603050405020304" pitchFamily="18" charset="0"/>
              <a:sym typeface="Symbol" panose="05050102010706020507" pitchFamily="18" charset="2"/>
            </a:endParaRPr>
          </a:p>
          <a:p>
            <a:pPr lvl="2">
              <a:lnSpc>
                <a:spcPct val="80000"/>
              </a:lnSpc>
              <a:buNone/>
            </a:pPr>
            <a:r>
              <a:rPr lang="zh-CN" altLang="en-US" sz="2000" dirty="0" smtClean="0">
                <a:latin typeface="Times New Roman" panose="02020603050405020304" pitchFamily="18" charset="0"/>
                <a:sym typeface="Symbol" panose="05050102010706020507" pitchFamily="18" charset="2"/>
              </a:rPr>
              <a:t>           称</a:t>
            </a:r>
            <a:r>
              <a:rPr lang="en-US" altLang="zh-CN" sz="2000" dirty="0" smtClean="0">
                <a:latin typeface="Times New Roman" panose="02020603050405020304" pitchFamily="18" charset="0"/>
                <a:sym typeface="Symbol" panose="05050102010706020507" pitchFamily="18" charset="2"/>
              </a:rPr>
              <a:t>W</a:t>
            </a:r>
            <a:r>
              <a:rPr lang="zh-CN" altLang="en-US" sz="2000" dirty="0" smtClean="0">
                <a:latin typeface="Times New Roman" panose="02020603050405020304" pitchFamily="18" charset="0"/>
                <a:sym typeface="Symbol" panose="05050102010706020507" pitchFamily="18" charset="2"/>
              </a:rPr>
              <a:t>这样的子集</a:t>
            </a:r>
            <a:r>
              <a:rPr lang="en-US" altLang="zh-CN" sz="2000" dirty="0" smtClean="0">
                <a:latin typeface="Times New Roman" panose="02020603050405020304" pitchFamily="18" charset="0"/>
                <a:sym typeface="Symbol" panose="05050102010706020507" pitchFamily="18" charset="2"/>
              </a:rPr>
              <a:t>U</a:t>
            </a:r>
            <a:r>
              <a:rPr lang="zh-CN" altLang="en-US" sz="2000" dirty="0" smtClean="0">
                <a:latin typeface="Times New Roman" panose="02020603050405020304" pitchFamily="18" charset="0"/>
                <a:sym typeface="Symbol" panose="05050102010706020507" pitchFamily="18" charset="2"/>
              </a:rPr>
              <a:t>是</a:t>
            </a:r>
            <a:r>
              <a:rPr lang="en-US" altLang="zh-CN" sz="2000" dirty="0" smtClean="0">
                <a:latin typeface="Times New Roman" panose="02020603050405020304" pitchFamily="18" charset="0"/>
                <a:sym typeface="Symbol" panose="05050102010706020507" pitchFamily="18" charset="2"/>
              </a:rPr>
              <a:t>A</a:t>
            </a:r>
            <a:r>
              <a:rPr lang="zh-CN" altLang="en-US" sz="2000" dirty="0" smtClean="0">
                <a:latin typeface="Times New Roman" panose="02020603050405020304" pitchFamily="18" charset="0"/>
                <a:sym typeface="Symbol" panose="05050102010706020507" pitchFamily="18" charset="2"/>
              </a:rPr>
              <a:t>的恰好覆盖。</a:t>
            </a:r>
            <a:endParaRPr lang="zh-CN" altLang="en-US" sz="2000" dirty="0" smtClean="0">
              <a:latin typeface="Times New Roman" panose="02020603050405020304" pitchFamily="18" charset="0"/>
              <a:sym typeface="Symbol" panose="05050102010706020507" pitchFamily="18" charset="2"/>
            </a:endParaRPr>
          </a:p>
          <a:p>
            <a:pPr lvl="2"/>
            <a:r>
              <a:rPr lang="en-US" altLang="zh-CN" sz="2400" dirty="0" smtClean="0">
                <a:latin typeface="Times New Roman" panose="02020603050405020304" pitchFamily="18" charset="0"/>
              </a:rPr>
              <a:t>7. </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0/1</a:t>
            </a:r>
            <a:r>
              <a:rPr lang="zh-CN" altLang="en-US" sz="2400" dirty="0" smtClean="0">
                <a:latin typeface="Times New Roman" panose="02020603050405020304" pitchFamily="18" charset="0"/>
              </a:rPr>
              <a:t>背包判定问题</a:t>
            </a:r>
            <a:endParaRPr lang="zh-CN" altLang="en-US" sz="2400" b="1" dirty="0" smtClean="0">
              <a:latin typeface="Times New Roman" panose="02020603050405020304" pitchFamily="18" charset="0"/>
            </a:endParaRPr>
          </a:p>
          <a:p>
            <a:pPr lvl="2">
              <a:buNone/>
            </a:pPr>
            <a:r>
              <a:rPr lang="zh-CN" altLang="en-US" sz="2000" b="1" dirty="0" smtClean="0">
                <a:latin typeface="Times New Roman" panose="02020603050405020304" pitchFamily="18" charset="0"/>
              </a:rPr>
              <a:t>     </a:t>
            </a:r>
            <a:r>
              <a:rPr lang="zh-CN" altLang="en-US" sz="2000" dirty="0" smtClean="0">
                <a:latin typeface="Times New Roman" panose="02020603050405020304" pitchFamily="18" charset="0"/>
              </a:rPr>
              <a:t>例：给定一个有限集合</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，对每一个</a:t>
            </a:r>
            <a:r>
              <a:rPr lang="en-US" altLang="zh-CN" sz="2000" dirty="0" err="1" smtClean="0">
                <a:latin typeface="Times New Roman" panose="02020603050405020304" pitchFamily="18" charset="0"/>
              </a:rPr>
              <a:t>x∈X</a:t>
            </a:r>
            <a:r>
              <a:rPr lang="zh-CN" altLang="en-US" sz="2000" dirty="0" smtClean="0">
                <a:latin typeface="Times New Roman" panose="02020603050405020304" pitchFamily="18" charset="0"/>
              </a:rPr>
              <a:t>，对应一个值 </a:t>
            </a:r>
            <a:r>
              <a:rPr lang="en-US" altLang="zh-CN" sz="2000" dirty="0" smtClean="0">
                <a:latin typeface="Times New Roman" panose="02020603050405020304" pitchFamily="18" charset="0"/>
              </a:rPr>
              <a:t>w(x)</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∈Z</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和相应的值</a:t>
            </a:r>
            <a:r>
              <a:rPr lang="en-US" altLang="zh-CN" sz="2000" dirty="0" smtClean="0">
                <a:latin typeface="Times New Roman" panose="02020603050405020304" pitchFamily="18" charset="0"/>
              </a:rPr>
              <a:t>p(x) ∈</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Z</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。另外，还有一个容量约束</a:t>
            </a:r>
            <a:r>
              <a:rPr lang="en-US" altLang="zh-CN" sz="2000" dirty="0" smtClean="0">
                <a:latin typeface="Times New Roman" panose="02020603050405020304" pitchFamily="18" charset="0"/>
              </a:rPr>
              <a:t>M ∈Z</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和一个价值目标 </a:t>
            </a:r>
            <a:r>
              <a:rPr lang="en-US" altLang="zh-CN" sz="2000" dirty="0" smtClean="0">
                <a:latin typeface="Times New Roman" panose="02020603050405020304" pitchFamily="18" charset="0"/>
              </a:rPr>
              <a:t>K ∈Z</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     问：是否存在</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的一个子集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使得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而且         </a:t>
            </a:r>
            <a:endParaRPr lang="zh-CN" altLang="en-US" sz="2000" dirty="0" smtClean="0">
              <a:latin typeface="Times New Roman" panose="02020603050405020304" pitchFamily="18" charset="0"/>
            </a:endParaRPr>
          </a:p>
        </p:txBody>
      </p:sp>
      <p:graphicFrame>
        <p:nvGraphicFramePr>
          <p:cNvPr id="33795" name="Object 18"/>
          <p:cNvGraphicFramePr>
            <a:graphicFrameLocks noChangeAspect="1"/>
          </p:cNvGraphicFramePr>
          <p:nvPr/>
        </p:nvGraphicFramePr>
        <p:xfrm>
          <a:off x="4214810" y="5849957"/>
          <a:ext cx="798513" cy="293687"/>
        </p:xfrm>
        <a:graphic>
          <a:graphicData uri="http://schemas.openxmlformats.org/presentationml/2006/ole">
            <mc:AlternateContent xmlns:mc="http://schemas.openxmlformats.org/markup-compatibility/2006">
              <mc:Choice xmlns:v="urn:schemas-microsoft-com:vml" Requires="v">
                <p:oleObj spid="_x0000_s7169" name="Equation" r:id="rId1" imgW="368935" imgH="132080" progId="">
                  <p:embed/>
                </p:oleObj>
              </mc:Choice>
              <mc:Fallback>
                <p:oleObj name="Equation" r:id="rId1" imgW="368935" imgH="132080" progId="">
                  <p:embed/>
                  <p:pic>
                    <p:nvPicPr>
                      <p:cNvPr id="0" name="Object 18"/>
                      <p:cNvPicPr>
                        <a:picLocks noChangeAspect="1"/>
                      </p:cNvPicPr>
                      <p:nvPr/>
                    </p:nvPicPr>
                    <p:blipFill>
                      <a:blip r:embed="rId2"/>
                      <a:stretch>
                        <a:fillRect/>
                      </a:stretch>
                    </p:blipFill>
                    <p:spPr>
                      <a:xfrm>
                        <a:off x="4214810" y="5849957"/>
                        <a:ext cx="798513" cy="293687"/>
                      </a:xfrm>
                      <a:prstGeom prst="rect">
                        <a:avLst/>
                      </a:prstGeom>
                      <a:noFill/>
                      <a:ln w="9525">
                        <a:noFill/>
                      </a:ln>
                    </p:spPr>
                  </p:pic>
                </p:oleObj>
              </mc:Fallback>
            </mc:AlternateContent>
          </a:graphicData>
        </a:graphic>
      </p:graphicFrame>
      <p:graphicFrame>
        <p:nvGraphicFramePr>
          <p:cNvPr id="33796" name="Object 20"/>
          <p:cNvGraphicFramePr>
            <a:graphicFrameLocks noChangeAspect="1"/>
          </p:cNvGraphicFramePr>
          <p:nvPr/>
        </p:nvGraphicFramePr>
        <p:xfrm>
          <a:off x="5500694" y="5794395"/>
          <a:ext cx="1244600" cy="492125"/>
        </p:xfrm>
        <a:graphic>
          <a:graphicData uri="http://schemas.openxmlformats.org/presentationml/2006/ole">
            <mc:AlternateContent xmlns:mc="http://schemas.openxmlformats.org/markup-compatibility/2006">
              <mc:Choice xmlns:v="urn:schemas-microsoft-com:vml" Requires="v">
                <p:oleObj spid="_x0000_s7170" name="Equation" r:id="rId3" imgW="617220" imgH="242570" progId="">
                  <p:embed/>
                </p:oleObj>
              </mc:Choice>
              <mc:Fallback>
                <p:oleObj name="Equation" r:id="rId3" imgW="617220" imgH="242570" progId="">
                  <p:embed/>
                  <p:pic>
                    <p:nvPicPr>
                      <p:cNvPr id="0" name="Object 20"/>
                      <p:cNvPicPr>
                        <a:picLocks noChangeAspect="1"/>
                      </p:cNvPicPr>
                      <p:nvPr/>
                    </p:nvPicPr>
                    <p:blipFill>
                      <a:blip r:embed="rId4"/>
                      <a:stretch>
                        <a:fillRect/>
                      </a:stretch>
                    </p:blipFill>
                    <p:spPr>
                      <a:xfrm>
                        <a:off x="5500694" y="5794395"/>
                        <a:ext cx="1244600" cy="492125"/>
                      </a:xfrm>
                      <a:prstGeom prst="rect">
                        <a:avLst/>
                      </a:prstGeom>
                      <a:noFill/>
                      <a:ln w="9525">
                        <a:noFill/>
                      </a:ln>
                    </p:spPr>
                  </p:pic>
                </p:oleObj>
              </mc:Fallback>
            </mc:AlternateContent>
          </a:graphicData>
        </a:graphic>
      </p:graphicFrame>
      <p:graphicFrame>
        <p:nvGraphicFramePr>
          <p:cNvPr id="33797" name="Object 22"/>
          <p:cNvGraphicFramePr>
            <a:graphicFrameLocks noChangeAspect="1"/>
          </p:cNvGraphicFramePr>
          <p:nvPr/>
        </p:nvGraphicFramePr>
        <p:xfrm>
          <a:off x="7286644" y="5791220"/>
          <a:ext cx="1189037" cy="495300"/>
        </p:xfrm>
        <a:graphic>
          <a:graphicData uri="http://schemas.openxmlformats.org/presentationml/2006/ole">
            <mc:AlternateContent xmlns:mc="http://schemas.openxmlformats.org/markup-compatibility/2006">
              <mc:Choice xmlns:v="urn:schemas-microsoft-com:vml" Requires="v">
                <p:oleObj spid="_x0000_s7171" name="Equation" r:id="rId5" imgW="589280" imgH="242570" progId="">
                  <p:embed/>
                </p:oleObj>
              </mc:Choice>
              <mc:Fallback>
                <p:oleObj name="Equation" r:id="rId5" imgW="589280" imgH="242570" progId="">
                  <p:embed/>
                  <p:pic>
                    <p:nvPicPr>
                      <p:cNvPr id="0" name="Object 22"/>
                      <p:cNvPicPr>
                        <a:picLocks noChangeAspect="1"/>
                      </p:cNvPicPr>
                      <p:nvPr/>
                    </p:nvPicPr>
                    <p:blipFill>
                      <a:blip r:embed="rId6"/>
                      <a:stretch>
                        <a:fillRect/>
                      </a:stretch>
                    </p:blipFill>
                    <p:spPr>
                      <a:xfrm>
                        <a:off x="7286644" y="5791220"/>
                        <a:ext cx="1189037" cy="495300"/>
                      </a:xfrm>
                      <a:prstGeom prst="rect">
                        <a:avLst/>
                      </a:prstGeom>
                      <a:noFill/>
                      <a:ln w="9525">
                        <a:noFill/>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p:txBody>
          <a:bodyPr/>
          <a:lstStyle/>
          <a:p>
            <a:r>
              <a:rPr lang="en-US" altLang="zh-CN" sz="2800" dirty="0" smtClean="0"/>
              <a:t>8.6 </a:t>
            </a:r>
            <a:r>
              <a:rPr lang="zh-CN" altLang="en-US" sz="2800" dirty="0" smtClean="0"/>
              <a:t>证明新问题是</a:t>
            </a:r>
            <a:r>
              <a:rPr lang="en-US" altLang="zh-CN" sz="2800" dirty="0" smtClean="0"/>
              <a:t>NPC</a:t>
            </a:r>
            <a:r>
              <a:rPr lang="zh-CN" altLang="en-US" sz="2800" dirty="0" smtClean="0"/>
              <a:t>问题</a:t>
            </a:r>
            <a:endParaRPr lang="en-US" altLang="zh-CN" sz="2800" dirty="0" smtClean="0"/>
          </a:p>
          <a:p>
            <a:pPr lvl="1"/>
            <a:r>
              <a:rPr lang="zh-CN" altLang="en-US" sz="2400" dirty="0" smtClean="0"/>
              <a:t>证明方法：</a:t>
            </a:r>
            <a:endParaRPr lang="en-US" altLang="zh-CN" sz="2400" dirty="0" smtClean="0"/>
          </a:p>
          <a:p>
            <a:pPr lvl="2"/>
            <a:r>
              <a:rPr lang="zh-CN" altLang="en-US" sz="2000" dirty="0" smtClean="0">
                <a:latin typeface="宋体" panose="02010600030101010101" pitchFamily="2" charset="-122"/>
              </a:rPr>
              <a:t>证明</a:t>
            </a:r>
            <a:endParaRPr lang="en-US" altLang="zh-CN" sz="2000" dirty="0" smtClean="0">
              <a:latin typeface="宋体" panose="02010600030101010101" pitchFamily="2" charset="-122"/>
            </a:endParaRPr>
          </a:p>
          <a:p>
            <a:pPr lvl="2"/>
            <a:r>
              <a:rPr lang="zh-CN" altLang="en-US" sz="2000" dirty="0" smtClean="0">
                <a:latin typeface="宋体" panose="02010600030101010101" pitchFamily="2" charset="-122"/>
              </a:rPr>
              <a:t>选取一个已知的</a:t>
            </a:r>
            <a:r>
              <a:rPr lang="en-US" altLang="zh-CN" sz="2000" dirty="0" smtClean="0">
                <a:latin typeface="宋体" panose="02010600030101010101" pitchFamily="2" charset="-122"/>
              </a:rPr>
              <a:t>NP</a:t>
            </a:r>
            <a:r>
              <a:rPr lang="zh-CN" altLang="en-US" sz="2000" dirty="0" smtClean="0">
                <a:latin typeface="宋体" panose="02010600030101010101" pitchFamily="2" charset="-122"/>
              </a:rPr>
              <a:t>完全问题    ；</a:t>
            </a:r>
            <a:endParaRPr lang="zh-CN" altLang="en-US" sz="2000" dirty="0" smtClean="0">
              <a:latin typeface="宋体" panose="02010600030101010101" pitchFamily="2" charset="-122"/>
            </a:endParaRPr>
          </a:p>
          <a:p>
            <a:pPr lvl="2"/>
            <a:r>
              <a:rPr lang="zh-CN" altLang="en-US" sz="2000" dirty="0" smtClean="0">
                <a:latin typeface="宋体" panose="02010600030101010101" pitchFamily="2" charset="-122"/>
              </a:rPr>
              <a:t>构造一个从   到  的变换</a:t>
            </a:r>
            <a:r>
              <a:rPr lang="en-US" altLang="zh-CN" sz="2000" dirty="0" smtClean="0">
                <a:latin typeface="宋体" panose="02010600030101010101" pitchFamily="2" charset="-122"/>
              </a:rPr>
              <a:t>f</a:t>
            </a:r>
            <a:r>
              <a:rPr lang="zh-CN" altLang="en-US" sz="2000" dirty="0" smtClean="0">
                <a:latin typeface="宋体" panose="02010600030101010101" pitchFamily="2" charset="-122"/>
              </a:rPr>
              <a:t>；</a:t>
            </a:r>
            <a:endParaRPr lang="en-US" altLang="zh-CN" sz="2000" dirty="0" smtClean="0">
              <a:latin typeface="宋体" panose="02010600030101010101" pitchFamily="2" charset="-122"/>
            </a:endParaRPr>
          </a:p>
          <a:p>
            <a:pPr lvl="2"/>
            <a:r>
              <a:rPr lang="zh-CN" altLang="en-US" sz="2000" dirty="0" smtClean="0">
                <a:latin typeface="宋体" panose="02010600030101010101" pitchFamily="2" charset="-122"/>
              </a:rPr>
              <a:t>证明</a:t>
            </a:r>
            <a:r>
              <a:rPr lang="en-US" altLang="zh-CN" sz="2000" dirty="0" smtClean="0">
                <a:latin typeface="宋体" panose="02010600030101010101" pitchFamily="2" charset="-122"/>
              </a:rPr>
              <a:t>f</a:t>
            </a:r>
            <a:r>
              <a:rPr lang="zh-CN" altLang="en-US" sz="2000" dirty="0" smtClean="0">
                <a:latin typeface="宋体" panose="02010600030101010101" pitchFamily="2" charset="-122"/>
              </a:rPr>
              <a:t>为一个多项式变换。</a:t>
            </a:r>
            <a:endParaRPr lang="en-US" altLang="zh-CN" sz="2000" dirty="0" smtClean="0">
              <a:latin typeface="宋体" panose="02010600030101010101" pitchFamily="2" charset="-122"/>
            </a:endParaRPr>
          </a:p>
          <a:p>
            <a:pPr lvl="1"/>
            <a:r>
              <a:rPr lang="zh-CN" altLang="en-US" sz="2400" dirty="0" smtClean="0"/>
              <a:t>证明的起点和依据：</a:t>
            </a:r>
            <a:endParaRPr lang="en-US" altLang="zh-CN" sz="2400" dirty="0" smtClean="0"/>
          </a:p>
          <a:p>
            <a:pPr lvl="2"/>
            <a:r>
              <a:rPr lang="en-US" altLang="zh-CN" sz="2000" dirty="0" smtClean="0">
                <a:latin typeface="宋体" panose="02010600030101010101" pitchFamily="2" charset="-122"/>
              </a:rPr>
              <a:t>Cook</a:t>
            </a:r>
            <a:r>
              <a:rPr lang="zh-CN" altLang="en-US" sz="2000" dirty="0" smtClean="0">
                <a:latin typeface="宋体" panose="02010600030101010101" pitchFamily="2" charset="-122"/>
              </a:rPr>
              <a:t>定理： 可满足性问题是</a:t>
            </a:r>
            <a:r>
              <a:rPr lang="en-US" altLang="zh-CN" sz="2000" dirty="0" smtClean="0">
                <a:latin typeface="宋体" panose="02010600030101010101" pitchFamily="2" charset="-122"/>
              </a:rPr>
              <a:t>NPC-</a:t>
            </a:r>
            <a:r>
              <a:rPr lang="zh-CN" altLang="en-US" sz="2000" dirty="0" smtClean="0">
                <a:latin typeface="宋体" panose="02010600030101010101" pitchFamily="2" charset="-122"/>
              </a:rPr>
              <a:t>问题。</a:t>
            </a:r>
            <a:endParaRPr lang="en-US" altLang="zh-CN" sz="2000" dirty="0" smtClean="0">
              <a:latin typeface="宋体" panose="02010600030101010101" pitchFamily="2" charset="-122"/>
            </a:endParaRPr>
          </a:p>
          <a:p>
            <a:pPr lvl="2"/>
            <a:r>
              <a:rPr lang="zh-CN" altLang="en-US" sz="2000" dirty="0" smtClean="0">
                <a:latin typeface="宋体" panose="02010600030101010101" pitchFamily="2" charset="-122"/>
              </a:rPr>
              <a:t>定理</a:t>
            </a:r>
            <a:r>
              <a:rPr lang="en-US" altLang="zh-CN" sz="2000" dirty="0" smtClean="0">
                <a:latin typeface="宋体" panose="02010600030101010101" pitchFamily="2" charset="-122"/>
              </a:rPr>
              <a:t>2</a:t>
            </a:r>
            <a:r>
              <a:rPr lang="zh-CN" altLang="en-US" sz="2000" dirty="0" smtClean="0">
                <a:latin typeface="宋体" panose="02010600030101010101" pitchFamily="2" charset="-122"/>
              </a:rPr>
              <a:t>：</a:t>
            </a:r>
            <a:r>
              <a:rPr lang="zh-CN" altLang="en-US" sz="2000" dirty="0" smtClean="0">
                <a:latin typeface="Times New Roman" panose="02020603050405020304" pitchFamily="18" charset="0"/>
                <a:sym typeface="Symbol" panose="05050102010706020507" pitchFamily="18" charset="2"/>
              </a:rPr>
              <a:t>若</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 L </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NP</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L  </a:t>
            </a:r>
            <a:r>
              <a:rPr lang="zh-CN" altLang="en-US" sz="2000" dirty="0" smtClean="0">
                <a:latin typeface="Times New Roman" panose="02020603050405020304" pitchFamily="18" charset="0"/>
                <a:sym typeface="Symbol" panose="05050102010706020507" pitchFamily="18" charset="2"/>
              </a:rPr>
              <a:t>则 </a:t>
            </a:r>
            <a:r>
              <a:rPr lang="en-US" altLang="zh-CN" sz="2000" dirty="0" smtClean="0">
                <a:latin typeface="Times New Roman" panose="02020603050405020304" pitchFamily="18" charset="0"/>
              </a:rPr>
              <a:t>L</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NPC  L</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NPC</a:t>
            </a:r>
            <a:r>
              <a:rPr lang="zh-CN" altLang="en-US" sz="2000" dirty="0" smtClean="0">
                <a:latin typeface="Times New Roman" panose="02020603050405020304" pitchFamily="18" charset="0"/>
                <a:sym typeface="Symbol" panose="05050102010706020507" pitchFamily="18" charset="2"/>
              </a:rPr>
              <a:t>。</a:t>
            </a:r>
            <a:endParaRPr lang="zh-CN" altLang="en-US" sz="2000" dirty="0" smtClean="0">
              <a:latin typeface="宋体" panose="02010600030101010101" pitchFamily="2" charset="-122"/>
            </a:endParaRPr>
          </a:p>
        </p:txBody>
      </p:sp>
      <p:graphicFrame>
        <p:nvGraphicFramePr>
          <p:cNvPr id="41986" name="Object 4"/>
          <p:cNvGraphicFramePr>
            <a:graphicFrameLocks noChangeAspect="1"/>
          </p:cNvGraphicFramePr>
          <p:nvPr/>
        </p:nvGraphicFramePr>
        <p:xfrm>
          <a:off x="2143108" y="2571744"/>
          <a:ext cx="1008063" cy="347663"/>
        </p:xfrm>
        <a:graphic>
          <a:graphicData uri="http://schemas.openxmlformats.org/presentationml/2006/ole">
            <mc:AlternateContent xmlns:mc="http://schemas.openxmlformats.org/markup-compatibility/2006">
              <mc:Choice xmlns:v="urn:schemas-microsoft-com:vml" Requires="v">
                <p:oleObj spid="_x0000_s8193" name="Equation" r:id="rId1" imgW="368935" imgH="121285" progId="">
                  <p:embed/>
                </p:oleObj>
              </mc:Choice>
              <mc:Fallback>
                <p:oleObj name="Equation" r:id="rId1" imgW="368935" imgH="121285" progId="">
                  <p:embed/>
                  <p:pic>
                    <p:nvPicPr>
                      <p:cNvPr id="0" name="Object 4"/>
                      <p:cNvPicPr>
                        <a:picLocks noChangeAspect="1"/>
                      </p:cNvPicPr>
                      <p:nvPr/>
                    </p:nvPicPr>
                    <p:blipFill>
                      <a:blip r:embed="rId2"/>
                      <a:stretch>
                        <a:fillRect/>
                      </a:stretch>
                    </p:blipFill>
                    <p:spPr>
                      <a:xfrm>
                        <a:off x="2143108" y="2571744"/>
                        <a:ext cx="1008063" cy="347663"/>
                      </a:xfrm>
                      <a:prstGeom prst="rect">
                        <a:avLst/>
                      </a:prstGeom>
                      <a:noFill/>
                      <a:ln w="9525">
                        <a:noFill/>
                      </a:ln>
                    </p:spPr>
                  </p:pic>
                </p:oleObj>
              </mc:Fallback>
            </mc:AlternateContent>
          </a:graphicData>
        </a:graphic>
      </p:graphicFrame>
      <p:graphicFrame>
        <p:nvGraphicFramePr>
          <p:cNvPr id="41987" name="Object 7"/>
          <p:cNvGraphicFramePr>
            <a:graphicFrameLocks noChangeAspect="1"/>
          </p:cNvGraphicFramePr>
          <p:nvPr/>
        </p:nvGraphicFramePr>
        <p:xfrm>
          <a:off x="2854316" y="3286124"/>
          <a:ext cx="360362" cy="306388"/>
        </p:xfrm>
        <a:graphic>
          <a:graphicData uri="http://schemas.openxmlformats.org/presentationml/2006/ole">
            <mc:AlternateContent xmlns:mc="http://schemas.openxmlformats.org/markup-compatibility/2006">
              <mc:Choice xmlns:v="urn:schemas-microsoft-com:vml" Requires="v">
                <p:oleObj spid="_x0000_s8194" name="Equation" r:id="rId3" imgW="132080" imgH="115570" progId="">
                  <p:embed/>
                </p:oleObj>
              </mc:Choice>
              <mc:Fallback>
                <p:oleObj name="Equation" r:id="rId3" imgW="132080" imgH="115570" progId="">
                  <p:embed/>
                  <p:pic>
                    <p:nvPicPr>
                      <p:cNvPr id="0" name="Object 7"/>
                      <p:cNvPicPr>
                        <a:picLocks noChangeAspect="1"/>
                      </p:cNvPicPr>
                      <p:nvPr/>
                    </p:nvPicPr>
                    <p:blipFill>
                      <a:blip r:embed="rId4"/>
                      <a:stretch>
                        <a:fillRect/>
                      </a:stretch>
                    </p:blipFill>
                    <p:spPr>
                      <a:xfrm>
                        <a:off x="2854316" y="3286124"/>
                        <a:ext cx="360362" cy="306388"/>
                      </a:xfrm>
                      <a:prstGeom prst="rect">
                        <a:avLst/>
                      </a:prstGeom>
                      <a:noFill/>
                      <a:ln w="9525">
                        <a:noFill/>
                      </a:ln>
                    </p:spPr>
                  </p:pic>
                </p:oleObj>
              </mc:Fallback>
            </mc:AlternateContent>
          </a:graphicData>
        </a:graphic>
      </p:graphicFrame>
      <p:graphicFrame>
        <p:nvGraphicFramePr>
          <p:cNvPr id="41988" name="Object 7"/>
          <p:cNvGraphicFramePr>
            <a:graphicFrameLocks noChangeAspect="1"/>
          </p:cNvGraphicFramePr>
          <p:nvPr/>
        </p:nvGraphicFramePr>
        <p:xfrm>
          <a:off x="4643438" y="2928934"/>
          <a:ext cx="360362" cy="306388"/>
        </p:xfrm>
        <a:graphic>
          <a:graphicData uri="http://schemas.openxmlformats.org/presentationml/2006/ole">
            <mc:AlternateContent xmlns:mc="http://schemas.openxmlformats.org/markup-compatibility/2006">
              <mc:Choice xmlns:v="urn:schemas-microsoft-com:vml" Requires="v">
                <p:oleObj spid="_x0000_s8195" name="Equation" r:id="rId5" imgW="132080" imgH="115570" progId="">
                  <p:embed/>
                </p:oleObj>
              </mc:Choice>
              <mc:Fallback>
                <p:oleObj name="Equation" r:id="rId5" imgW="132080" imgH="115570" progId="">
                  <p:embed/>
                  <p:pic>
                    <p:nvPicPr>
                      <p:cNvPr id="0" name="图片 8194"/>
                      <p:cNvPicPr>
                        <a:picLocks noChangeAspect="1"/>
                      </p:cNvPicPr>
                      <p:nvPr/>
                    </p:nvPicPr>
                    <p:blipFill>
                      <a:blip r:embed="rId4"/>
                      <a:stretch>
                        <a:fillRect/>
                      </a:stretch>
                    </p:blipFill>
                    <p:spPr>
                      <a:xfrm>
                        <a:off x="4643438" y="2928934"/>
                        <a:ext cx="360362" cy="306388"/>
                      </a:xfrm>
                      <a:prstGeom prst="rect">
                        <a:avLst/>
                      </a:prstGeom>
                      <a:noFill/>
                      <a:ln w="9525">
                        <a:noFill/>
                      </a:ln>
                    </p:spPr>
                  </p:pic>
                </p:oleObj>
              </mc:Fallback>
            </mc:AlternateContent>
          </a:graphicData>
        </a:graphic>
      </p:graphicFrame>
      <p:graphicFrame>
        <p:nvGraphicFramePr>
          <p:cNvPr id="41989" name="Object 11"/>
          <p:cNvGraphicFramePr>
            <a:graphicFrameLocks noChangeAspect="1"/>
          </p:cNvGraphicFramePr>
          <p:nvPr/>
        </p:nvGraphicFramePr>
        <p:xfrm>
          <a:off x="3428992" y="3300414"/>
          <a:ext cx="288925" cy="271462"/>
        </p:xfrm>
        <a:graphic>
          <a:graphicData uri="http://schemas.openxmlformats.org/presentationml/2006/ole">
            <mc:AlternateContent xmlns:mc="http://schemas.openxmlformats.org/markup-compatibility/2006">
              <mc:Choice xmlns:v="urn:schemas-microsoft-com:vml" Requires="v">
                <p:oleObj spid="_x0000_s8196" name="Equation" r:id="rId6" imgW="115570" imgH="104775" progId="">
                  <p:embed/>
                </p:oleObj>
              </mc:Choice>
              <mc:Fallback>
                <p:oleObj name="Equation" r:id="rId6" imgW="115570" imgH="104775" progId="">
                  <p:embed/>
                  <p:pic>
                    <p:nvPicPr>
                      <p:cNvPr id="0" name="Object 11"/>
                      <p:cNvPicPr>
                        <a:picLocks noChangeAspect="1"/>
                      </p:cNvPicPr>
                      <p:nvPr/>
                    </p:nvPicPr>
                    <p:blipFill>
                      <a:blip r:embed="rId7"/>
                      <a:stretch>
                        <a:fillRect/>
                      </a:stretch>
                    </p:blipFill>
                    <p:spPr>
                      <a:xfrm>
                        <a:off x="3428992" y="3300414"/>
                        <a:ext cx="288925" cy="271462"/>
                      </a:xfrm>
                      <a:prstGeom prst="rect">
                        <a:avLst/>
                      </a:prstGeom>
                      <a:noFill/>
                      <a:ln w="9525">
                        <a:noFill/>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证明新问题是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p:txBody>
          <a:bodyPr/>
          <a:lstStyle/>
          <a:p>
            <a:pPr lvl="1"/>
            <a:r>
              <a:rPr lang="zh-CN" altLang="en-US" sz="2400" dirty="0" smtClean="0">
                <a:latin typeface="宋体" panose="02010600030101010101" pitchFamily="2" charset="-122"/>
              </a:rPr>
              <a:t>证明三元可满足性问题是</a:t>
            </a:r>
            <a:r>
              <a:rPr lang="en-US" altLang="zh-CN" sz="2400" dirty="0" smtClean="0">
                <a:latin typeface="宋体" panose="02010600030101010101" pitchFamily="2" charset="-122"/>
              </a:rPr>
              <a:t>NPC-</a:t>
            </a:r>
            <a:r>
              <a:rPr lang="zh-CN" altLang="en-US" sz="2400" dirty="0" smtClean="0">
                <a:latin typeface="宋体" panose="02010600030101010101" pitchFamily="2" charset="-122"/>
              </a:rPr>
              <a:t>问题。</a:t>
            </a:r>
            <a:endParaRPr lang="en-US" altLang="zh-CN" sz="2400" dirty="0" smtClean="0">
              <a:latin typeface="宋体" panose="02010600030101010101" pitchFamily="2" charset="-122"/>
            </a:endParaRPr>
          </a:p>
          <a:p>
            <a:pPr lvl="2"/>
            <a:r>
              <a:rPr lang="zh-CN" altLang="en-US" sz="2000" dirty="0" smtClean="0">
                <a:latin typeface="宋体" panose="02010600030101010101" pitchFamily="2" charset="-122"/>
              </a:rPr>
              <a:t>选择可满足性问题作为参照物。设布尔变量集</a:t>
            </a:r>
            <a:endParaRPr lang="en-US" altLang="zh-CN" sz="2000" dirty="0" smtClean="0">
              <a:latin typeface="宋体" panose="02010600030101010101" pitchFamily="2" charset="-122"/>
            </a:endParaRPr>
          </a:p>
          <a:p>
            <a:pPr lvl="2">
              <a:buNone/>
            </a:pPr>
            <a:r>
              <a:rPr lang="zh-CN" altLang="en-US" sz="2000" dirty="0" smtClean="0">
                <a:latin typeface="宋体" panose="02010600030101010101" pitchFamily="2" charset="-122"/>
              </a:rPr>
              <a:t>及子句集               构成</a:t>
            </a:r>
            <a:r>
              <a:rPr lang="en-US" altLang="zh-CN" sz="2000" dirty="0" smtClean="0">
                <a:latin typeface="宋体" panose="02010600030101010101" pitchFamily="2" charset="-122"/>
              </a:rPr>
              <a:t>SAT</a:t>
            </a:r>
            <a:r>
              <a:rPr lang="zh-CN" altLang="en-US" sz="2000" dirty="0" smtClean="0">
                <a:latin typeface="宋体" panose="02010600030101010101" pitchFamily="2" charset="-122"/>
              </a:rPr>
              <a:t>的一个一般性例子。</a:t>
            </a:r>
            <a:r>
              <a:rPr lang="zh-CN" altLang="en-US" sz="2000" dirty="0" smtClean="0"/>
              <a:t>我们构造</a:t>
            </a:r>
            <a:endParaRPr lang="en-US" altLang="zh-CN" sz="2000" dirty="0" smtClean="0"/>
          </a:p>
          <a:p>
            <a:pPr lvl="2">
              <a:buNone/>
            </a:pPr>
            <a:r>
              <a:rPr lang="zh-CN" altLang="en-US" sz="2000" dirty="0" smtClean="0"/>
              <a:t>新的布尔变量集    及定义其上的三元子句集 </a:t>
            </a:r>
            <a:r>
              <a:rPr lang="en-US" altLang="zh-CN" sz="2000" dirty="0" smtClean="0"/>
              <a:t>    </a:t>
            </a:r>
            <a:r>
              <a:rPr lang="zh-CN" altLang="en-US" sz="2000" dirty="0" smtClean="0"/>
              <a:t>，使得    可满足当</a:t>
            </a:r>
            <a:endParaRPr lang="en-US" altLang="zh-CN" sz="2000" dirty="0" smtClean="0"/>
          </a:p>
          <a:p>
            <a:pPr lvl="2">
              <a:buNone/>
            </a:pPr>
            <a:r>
              <a:rPr lang="zh-CN" altLang="en-US" sz="2000" dirty="0" smtClean="0"/>
              <a:t>且仅当 </a:t>
            </a:r>
            <a:r>
              <a:rPr lang="en-US" altLang="zh-CN" sz="2000" dirty="0" smtClean="0"/>
              <a:t>C</a:t>
            </a:r>
            <a:r>
              <a:rPr lang="zh-CN" altLang="en-US" sz="2000" dirty="0" smtClean="0"/>
              <a:t>可满足。三元可满足是可满足的特例，显然属于</a:t>
            </a:r>
            <a:r>
              <a:rPr lang="en-US" altLang="zh-CN" sz="2000" dirty="0" smtClean="0"/>
              <a:t>NP</a:t>
            </a:r>
            <a:r>
              <a:rPr lang="zh-CN" altLang="en-US" sz="2000" dirty="0" smtClean="0"/>
              <a:t>。</a:t>
            </a:r>
            <a:endParaRPr lang="zh-CN" altLang="en-US" sz="2000" dirty="0" smtClean="0">
              <a:latin typeface="宋体" panose="02010600030101010101" pitchFamily="2" charset="-122"/>
            </a:endParaRPr>
          </a:p>
          <a:p>
            <a:pPr lvl="2"/>
            <a:r>
              <a:rPr lang="zh-CN" altLang="en-US" sz="2000" dirty="0" smtClean="0">
                <a:latin typeface="宋体" panose="02010600030101010101" pitchFamily="2" charset="-122"/>
              </a:rPr>
              <a:t>对于每个子句</a:t>
            </a:r>
            <a:r>
              <a:rPr lang="en-US" altLang="zh-CN" sz="2000" dirty="0" err="1" smtClean="0">
                <a:latin typeface="宋体" panose="02010600030101010101" pitchFamily="2" charset="-122"/>
              </a:rPr>
              <a:t>c</a:t>
            </a:r>
            <a:r>
              <a:rPr lang="en-US" altLang="zh-CN" sz="2000" baseline="-25000" dirty="0" err="1" smtClean="0">
                <a:latin typeface="宋体" panose="02010600030101010101" pitchFamily="2" charset="-122"/>
              </a:rPr>
              <a:t>j</a:t>
            </a:r>
            <a:r>
              <a:rPr lang="en-US" altLang="zh-CN" sz="2000" dirty="0" smtClean="0">
                <a:latin typeface="宋体" panose="02010600030101010101" pitchFamily="2" charset="-122"/>
              </a:rPr>
              <a:t>,</a:t>
            </a:r>
            <a:r>
              <a:rPr lang="zh-CN" altLang="en-US" sz="2000" dirty="0" smtClean="0">
                <a:latin typeface="宋体" panose="02010600030101010101" pitchFamily="2" charset="-122"/>
              </a:rPr>
              <a:t>设                    </a:t>
            </a:r>
            <a:r>
              <a:rPr lang="en-US" altLang="zh-CN" sz="2000" dirty="0" smtClean="0">
                <a:latin typeface="宋体" panose="02010600030101010101" pitchFamily="2" charset="-122"/>
              </a:rPr>
              <a:t>,</a:t>
            </a:r>
            <a:r>
              <a:rPr lang="zh-CN" altLang="en-US" sz="2000" dirty="0" smtClean="0">
                <a:latin typeface="宋体" panose="02010600030101010101" pitchFamily="2" charset="-122"/>
              </a:rPr>
              <a:t>其中           则</a:t>
            </a:r>
            <a:endParaRPr lang="zh-CN" altLang="en-US" sz="2000" dirty="0" smtClean="0"/>
          </a:p>
          <a:p>
            <a:pPr lvl="2">
              <a:buNone/>
            </a:pPr>
            <a:r>
              <a:rPr lang="en-US" altLang="zh-CN" sz="2000" dirty="0" smtClean="0">
                <a:latin typeface="+mn-ea"/>
              </a:rPr>
              <a:t>(1)</a:t>
            </a:r>
            <a:r>
              <a:rPr lang="zh-CN" altLang="en-US" sz="2000" dirty="0" smtClean="0">
                <a:latin typeface="+mn-ea"/>
              </a:rPr>
              <a:t>若</a:t>
            </a:r>
            <a:r>
              <a:rPr lang="en-US" altLang="zh-CN" sz="2000" dirty="0" smtClean="0">
                <a:latin typeface="+mn-ea"/>
              </a:rPr>
              <a:t>k=1</a:t>
            </a:r>
            <a:r>
              <a:rPr lang="zh-CN" altLang="en-US" sz="2000" dirty="0" smtClean="0">
                <a:latin typeface="+mn-ea"/>
              </a:rPr>
              <a:t>，</a:t>
            </a:r>
            <a:r>
              <a:rPr lang="zh-CN" altLang="en-US" sz="2000" dirty="0" smtClean="0"/>
              <a:t>引入新变元</a:t>
            </a:r>
            <a:r>
              <a:rPr lang="en-US" altLang="zh-CN" sz="2000" dirty="0" smtClean="0"/>
              <a:t>y</a:t>
            </a:r>
            <a:r>
              <a:rPr lang="en-US" altLang="zh-CN" sz="2000" baseline="-25000" dirty="0" smtClean="0"/>
              <a:t>j</a:t>
            </a:r>
            <a:r>
              <a:rPr lang="en-US" altLang="zh-CN" sz="2000" baseline="30000" dirty="0" smtClean="0"/>
              <a:t>1</a:t>
            </a:r>
            <a:r>
              <a:rPr lang="zh-CN" altLang="en-US" sz="2000" dirty="0" smtClean="0"/>
              <a:t>、</a:t>
            </a:r>
            <a:r>
              <a:rPr lang="en-US" altLang="zh-CN" sz="2000" dirty="0" smtClean="0"/>
              <a:t>y</a:t>
            </a:r>
            <a:r>
              <a:rPr lang="en-US" altLang="zh-CN" sz="2000" baseline="-25000" dirty="0" smtClean="0"/>
              <a:t>j</a:t>
            </a:r>
            <a:r>
              <a:rPr lang="en-US" altLang="zh-CN" sz="2000" baseline="30000" dirty="0" smtClean="0"/>
              <a:t>2</a:t>
            </a:r>
            <a:r>
              <a:rPr lang="zh-CN" altLang="en-US" sz="2000" dirty="0" smtClean="0"/>
              <a:t>，</a:t>
            </a:r>
            <a:r>
              <a:rPr lang="zh-CN" altLang="en-US" sz="2000" dirty="0" smtClean="0">
                <a:latin typeface="宋体" panose="02010600030101010101" pitchFamily="2" charset="-122"/>
              </a:rPr>
              <a:t>令</a:t>
            </a:r>
            <a:endParaRPr lang="en-US" altLang="zh-CN" sz="2000" dirty="0" smtClean="0">
              <a:latin typeface="宋体" panose="02010600030101010101" pitchFamily="2" charset="-122"/>
            </a:endParaRPr>
          </a:p>
          <a:p>
            <a:pPr lvl="2">
              <a:buNone/>
            </a:pPr>
            <a:endParaRPr lang="en-US" altLang="zh-CN" sz="2000" dirty="0" smtClean="0">
              <a:latin typeface="宋体" panose="02010600030101010101" pitchFamily="2" charset="-122"/>
            </a:endParaRPr>
          </a:p>
          <a:p>
            <a:pPr lvl="2">
              <a:buNone/>
            </a:pPr>
            <a:r>
              <a:rPr lang="en-US" altLang="zh-CN" sz="2000" dirty="0" smtClean="0">
                <a:latin typeface="宋体" panose="02010600030101010101" pitchFamily="2" charset="-122"/>
              </a:rPr>
              <a:t>(2)</a:t>
            </a:r>
            <a:r>
              <a:rPr lang="zh-CN" altLang="en-US" sz="2000" dirty="0" smtClean="0">
                <a:latin typeface="宋体" panose="02010600030101010101" pitchFamily="2" charset="-122"/>
              </a:rPr>
              <a:t>若</a:t>
            </a:r>
            <a:r>
              <a:rPr lang="en-US" altLang="zh-CN" sz="2000" dirty="0" smtClean="0">
                <a:latin typeface="宋体" panose="02010600030101010101" pitchFamily="2" charset="-122"/>
              </a:rPr>
              <a:t>k=2</a:t>
            </a:r>
            <a:r>
              <a:rPr lang="zh-CN" altLang="en-US" sz="2000" dirty="0" smtClean="0">
                <a:latin typeface="宋体" panose="02010600030101010101" pitchFamily="2" charset="-122"/>
              </a:rPr>
              <a:t>，令</a:t>
            </a:r>
            <a:endParaRPr lang="en-US" altLang="zh-CN" sz="2000" dirty="0" smtClean="0">
              <a:latin typeface="宋体" panose="02010600030101010101" pitchFamily="2" charset="-122"/>
            </a:endParaRPr>
          </a:p>
          <a:p>
            <a:pPr lvl="2">
              <a:buNone/>
            </a:pPr>
            <a:r>
              <a:rPr lang="en-US" altLang="zh-CN" sz="2000" dirty="0" smtClean="0">
                <a:latin typeface="宋体" panose="02010600030101010101" pitchFamily="2" charset="-122"/>
              </a:rPr>
              <a:t>(3)</a:t>
            </a:r>
            <a:r>
              <a:rPr lang="zh-CN" altLang="en-US" sz="2000" dirty="0" smtClean="0">
                <a:latin typeface="宋体" panose="02010600030101010101" pitchFamily="2" charset="-122"/>
              </a:rPr>
              <a:t>若</a:t>
            </a:r>
            <a:r>
              <a:rPr lang="en-US" altLang="zh-CN" sz="2000" dirty="0" smtClean="0">
                <a:latin typeface="宋体" panose="02010600030101010101" pitchFamily="2" charset="-122"/>
              </a:rPr>
              <a:t>k=3</a:t>
            </a:r>
            <a:r>
              <a:rPr lang="zh-CN" altLang="en-US" sz="2000" dirty="0" smtClean="0">
                <a:latin typeface="宋体" panose="02010600030101010101" pitchFamily="2" charset="-122"/>
              </a:rPr>
              <a:t>，令</a:t>
            </a:r>
            <a:endParaRPr lang="en-US" altLang="zh-CN" sz="2000" dirty="0" smtClean="0">
              <a:latin typeface="宋体" panose="02010600030101010101" pitchFamily="2" charset="-122"/>
            </a:endParaRPr>
          </a:p>
          <a:p>
            <a:pPr lvl="2">
              <a:buNone/>
            </a:pPr>
            <a:r>
              <a:rPr lang="en-US" altLang="zh-CN" sz="2000" dirty="0" smtClean="0">
                <a:latin typeface="宋体" panose="02010600030101010101" pitchFamily="2" charset="-122"/>
              </a:rPr>
              <a:t>(4)</a:t>
            </a:r>
            <a:r>
              <a:rPr lang="zh-CN" altLang="en-US" sz="2000" dirty="0" smtClean="0">
                <a:latin typeface="宋体" panose="02010600030101010101" pitchFamily="2" charset="-122"/>
              </a:rPr>
              <a:t>若</a:t>
            </a:r>
            <a:r>
              <a:rPr lang="en-US" altLang="zh-CN" sz="2000" dirty="0" smtClean="0">
                <a:latin typeface="宋体" panose="02010600030101010101" pitchFamily="2" charset="-122"/>
              </a:rPr>
              <a:t>k&gt;3</a:t>
            </a:r>
            <a:r>
              <a:rPr lang="zh-CN" altLang="en-US" sz="2000" dirty="0" smtClean="0">
                <a:latin typeface="宋体" panose="02010600030101010101" pitchFamily="2" charset="-122"/>
              </a:rPr>
              <a:t>，令</a:t>
            </a:r>
            <a:endParaRPr lang="en-US" altLang="zh-CN" sz="2000" dirty="0" smtClean="0">
              <a:latin typeface="宋体" panose="02010600030101010101" pitchFamily="2" charset="-122"/>
            </a:endParaRPr>
          </a:p>
          <a:p>
            <a:pPr lvl="2">
              <a:buNone/>
            </a:pPr>
            <a:endParaRPr lang="en-US" altLang="zh-CN" sz="2000" dirty="0" smtClean="0">
              <a:latin typeface="宋体" panose="02010600030101010101" pitchFamily="2" charset="-122"/>
            </a:endParaRPr>
          </a:p>
        </p:txBody>
      </p:sp>
      <p:graphicFrame>
        <p:nvGraphicFramePr>
          <p:cNvPr id="43010" name="Object 21"/>
          <p:cNvGraphicFramePr>
            <a:graphicFrameLocks noChangeAspect="1"/>
          </p:cNvGraphicFramePr>
          <p:nvPr/>
        </p:nvGraphicFramePr>
        <p:xfrm>
          <a:off x="6700866" y="2071678"/>
          <a:ext cx="1943100" cy="390525"/>
        </p:xfrm>
        <a:graphic>
          <a:graphicData uri="http://schemas.openxmlformats.org/presentationml/2006/ole">
            <mc:AlternateContent xmlns:mc="http://schemas.openxmlformats.org/markup-compatibility/2006">
              <mc:Choice xmlns:v="urn:schemas-microsoft-com:vml" Requires="v">
                <p:oleObj spid="_x0000_s9217" name="Equation" r:id="rId1" imgW="809625" imgH="160020" progId="">
                  <p:embed/>
                </p:oleObj>
              </mc:Choice>
              <mc:Fallback>
                <p:oleObj name="Equation" r:id="rId1" imgW="809625" imgH="160020" progId="">
                  <p:embed/>
                  <p:pic>
                    <p:nvPicPr>
                      <p:cNvPr id="0" name="Object 21"/>
                      <p:cNvPicPr>
                        <a:picLocks noChangeAspect="1"/>
                      </p:cNvPicPr>
                      <p:nvPr/>
                    </p:nvPicPr>
                    <p:blipFill>
                      <a:blip r:embed="rId2"/>
                      <a:stretch>
                        <a:fillRect/>
                      </a:stretch>
                    </p:blipFill>
                    <p:spPr>
                      <a:xfrm>
                        <a:off x="6700866" y="2071678"/>
                        <a:ext cx="1943100" cy="390525"/>
                      </a:xfrm>
                      <a:prstGeom prst="rect">
                        <a:avLst/>
                      </a:prstGeom>
                      <a:noFill/>
                      <a:ln w="9525">
                        <a:noFill/>
                      </a:ln>
                    </p:spPr>
                  </p:pic>
                </p:oleObj>
              </mc:Fallback>
            </mc:AlternateContent>
          </a:graphicData>
        </a:graphic>
      </p:graphicFrame>
      <p:graphicFrame>
        <p:nvGraphicFramePr>
          <p:cNvPr id="43011" name="Object 23"/>
          <p:cNvGraphicFramePr>
            <a:graphicFrameLocks noChangeAspect="1"/>
          </p:cNvGraphicFramePr>
          <p:nvPr/>
        </p:nvGraphicFramePr>
        <p:xfrm>
          <a:off x="2285984" y="2428868"/>
          <a:ext cx="1871663" cy="387350"/>
        </p:xfrm>
        <a:graphic>
          <a:graphicData uri="http://schemas.openxmlformats.org/presentationml/2006/ole">
            <mc:AlternateContent xmlns:mc="http://schemas.openxmlformats.org/markup-compatibility/2006">
              <mc:Choice xmlns:v="urn:schemas-microsoft-com:vml" Requires="v">
                <p:oleObj spid="_x0000_s9218" name="Equation" r:id="rId3" imgW="793115" imgH="160020" progId="">
                  <p:embed/>
                </p:oleObj>
              </mc:Choice>
              <mc:Fallback>
                <p:oleObj name="Equation" r:id="rId3" imgW="793115" imgH="160020" progId="">
                  <p:embed/>
                  <p:pic>
                    <p:nvPicPr>
                      <p:cNvPr id="0" name="Object 23"/>
                      <p:cNvPicPr>
                        <a:picLocks noChangeAspect="1"/>
                      </p:cNvPicPr>
                      <p:nvPr/>
                    </p:nvPicPr>
                    <p:blipFill>
                      <a:blip r:embed="rId4"/>
                      <a:stretch>
                        <a:fillRect/>
                      </a:stretch>
                    </p:blipFill>
                    <p:spPr>
                      <a:xfrm>
                        <a:off x="2285984" y="2428868"/>
                        <a:ext cx="1871663" cy="387350"/>
                      </a:xfrm>
                      <a:prstGeom prst="rect">
                        <a:avLst/>
                      </a:prstGeom>
                      <a:noFill/>
                      <a:ln w="9525">
                        <a:noFill/>
                      </a:ln>
                    </p:spPr>
                  </p:pic>
                </p:oleObj>
              </mc:Fallback>
            </mc:AlternateContent>
          </a:graphicData>
        </a:graphic>
      </p:graphicFrame>
      <p:graphicFrame>
        <p:nvGraphicFramePr>
          <p:cNvPr id="43013" name="Object 25"/>
          <p:cNvGraphicFramePr>
            <a:graphicFrameLocks noChangeAspect="1"/>
          </p:cNvGraphicFramePr>
          <p:nvPr/>
        </p:nvGraphicFramePr>
        <p:xfrm>
          <a:off x="2998779" y="2819398"/>
          <a:ext cx="358775" cy="323850"/>
        </p:xfrm>
        <a:graphic>
          <a:graphicData uri="http://schemas.openxmlformats.org/presentationml/2006/ole">
            <mc:AlternateContent xmlns:mc="http://schemas.openxmlformats.org/markup-compatibility/2006">
              <mc:Choice xmlns:v="urn:schemas-microsoft-com:vml" Requires="v">
                <p:oleObj spid="_x0000_s9219" name="Equation" r:id="rId5" imgW="143510" imgH="121285" progId="">
                  <p:embed/>
                </p:oleObj>
              </mc:Choice>
              <mc:Fallback>
                <p:oleObj name="Equation" r:id="rId5" imgW="143510" imgH="121285" progId="">
                  <p:embed/>
                  <p:pic>
                    <p:nvPicPr>
                      <p:cNvPr id="0" name="Object 25"/>
                      <p:cNvPicPr>
                        <a:picLocks noChangeAspect="1"/>
                      </p:cNvPicPr>
                      <p:nvPr/>
                    </p:nvPicPr>
                    <p:blipFill>
                      <a:blip r:embed="rId6"/>
                      <a:stretch>
                        <a:fillRect/>
                      </a:stretch>
                    </p:blipFill>
                    <p:spPr>
                      <a:xfrm>
                        <a:off x="2998779" y="2819398"/>
                        <a:ext cx="358775" cy="323850"/>
                      </a:xfrm>
                      <a:prstGeom prst="rect">
                        <a:avLst/>
                      </a:prstGeom>
                      <a:noFill/>
                      <a:ln w="9525">
                        <a:noFill/>
                      </a:ln>
                    </p:spPr>
                  </p:pic>
                </p:oleObj>
              </mc:Fallback>
            </mc:AlternateContent>
          </a:graphicData>
        </a:graphic>
      </p:graphicFrame>
      <p:graphicFrame>
        <p:nvGraphicFramePr>
          <p:cNvPr id="43014" name="Object 27"/>
          <p:cNvGraphicFramePr>
            <a:graphicFrameLocks noChangeAspect="1"/>
          </p:cNvGraphicFramePr>
          <p:nvPr/>
        </p:nvGraphicFramePr>
        <p:xfrm>
          <a:off x="6072198" y="2857496"/>
          <a:ext cx="287338" cy="273050"/>
        </p:xfrm>
        <a:graphic>
          <a:graphicData uri="http://schemas.openxmlformats.org/presentationml/2006/ole">
            <mc:AlternateContent xmlns:mc="http://schemas.openxmlformats.org/markup-compatibility/2006">
              <mc:Choice xmlns:v="urn:schemas-microsoft-com:vml" Requires="v">
                <p:oleObj spid="_x0000_s9220" name="Equation" r:id="rId7" imgW="132080" imgH="121285" progId="">
                  <p:embed/>
                </p:oleObj>
              </mc:Choice>
              <mc:Fallback>
                <p:oleObj name="Equation" r:id="rId7" imgW="132080" imgH="121285" progId="">
                  <p:embed/>
                  <p:pic>
                    <p:nvPicPr>
                      <p:cNvPr id="0" name="Object 27"/>
                      <p:cNvPicPr>
                        <a:picLocks noChangeAspect="1"/>
                      </p:cNvPicPr>
                      <p:nvPr/>
                    </p:nvPicPr>
                    <p:blipFill>
                      <a:blip r:embed="rId8"/>
                      <a:stretch>
                        <a:fillRect/>
                      </a:stretch>
                    </p:blipFill>
                    <p:spPr>
                      <a:xfrm>
                        <a:off x="6072198" y="2857496"/>
                        <a:ext cx="287338" cy="273050"/>
                      </a:xfrm>
                      <a:prstGeom prst="rect">
                        <a:avLst/>
                      </a:prstGeom>
                      <a:noFill/>
                      <a:ln w="9525">
                        <a:noFill/>
                      </a:ln>
                    </p:spPr>
                  </p:pic>
                </p:oleObj>
              </mc:Fallback>
            </mc:AlternateContent>
          </a:graphicData>
        </a:graphic>
      </p:graphicFrame>
      <p:graphicFrame>
        <p:nvGraphicFramePr>
          <p:cNvPr id="43015" name="Object 27"/>
          <p:cNvGraphicFramePr>
            <a:graphicFrameLocks noChangeAspect="1"/>
          </p:cNvGraphicFramePr>
          <p:nvPr/>
        </p:nvGraphicFramePr>
        <p:xfrm>
          <a:off x="7143768" y="2857496"/>
          <a:ext cx="287338" cy="273050"/>
        </p:xfrm>
        <a:graphic>
          <a:graphicData uri="http://schemas.openxmlformats.org/presentationml/2006/ole">
            <mc:AlternateContent xmlns:mc="http://schemas.openxmlformats.org/markup-compatibility/2006">
              <mc:Choice xmlns:v="urn:schemas-microsoft-com:vml" Requires="v">
                <p:oleObj spid="_x0000_s9221" name="Equation" r:id="rId9" imgW="132080" imgH="121285" progId="">
                  <p:embed/>
                </p:oleObj>
              </mc:Choice>
              <mc:Fallback>
                <p:oleObj name="Equation" r:id="rId9" imgW="132080" imgH="121285" progId="">
                  <p:embed/>
                  <p:pic>
                    <p:nvPicPr>
                      <p:cNvPr id="0" name="图片 9220"/>
                      <p:cNvPicPr>
                        <a:picLocks noChangeAspect="1"/>
                      </p:cNvPicPr>
                      <p:nvPr/>
                    </p:nvPicPr>
                    <p:blipFill>
                      <a:blip r:embed="rId8"/>
                      <a:stretch>
                        <a:fillRect/>
                      </a:stretch>
                    </p:blipFill>
                    <p:spPr>
                      <a:xfrm>
                        <a:off x="7143768" y="2857496"/>
                        <a:ext cx="287338" cy="273050"/>
                      </a:xfrm>
                      <a:prstGeom prst="rect">
                        <a:avLst/>
                      </a:prstGeom>
                      <a:noFill/>
                      <a:ln w="9525">
                        <a:noFill/>
                      </a:ln>
                    </p:spPr>
                  </p:pic>
                </p:oleObj>
              </mc:Fallback>
            </mc:AlternateContent>
          </a:graphicData>
        </a:graphic>
      </p:graphicFrame>
      <p:graphicFrame>
        <p:nvGraphicFramePr>
          <p:cNvPr id="43016" name="Object 35"/>
          <p:cNvGraphicFramePr>
            <a:graphicFrameLocks noChangeAspect="1"/>
          </p:cNvGraphicFramePr>
          <p:nvPr/>
        </p:nvGraphicFramePr>
        <p:xfrm>
          <a:off x="3714744" y="3500438"/>
          <a:ext cx="2449513" cy="425450"/>
        </p:xfrm>
        <a:graphic>
          <a:graphicData uri="http://schemas.openxmlformats.org/presentationml/2006/ole">
            <mc:AlternateContent xmlns:mc="http://schemas.openxmlformats.org/markup-compatibility/2006">
              <mc:Choice xmlns:v="urn:schemas-microsoft-com:vml" Requires="v">
                <p:oleObj spid="_x0000_s9222" name="Equation" r:id="rId10" imgW="986155" imgH="170815" progId="">
                  <p:embed/>
                </p:oleObj>
              </mc:Choice>
              <mc:Fallback>
                <p:oleObj name="Equation" r:id="rId10" imgW="986155" imgH="170815" progId="">
                  <p:embed/>
                  <p:pic>
                    <p:nvPicPr>
                      <p:cNvPr id="0" name="Object 35"/>
                      <p:cNvPicPr>
                        <a:picLocks noChangeAspect="1"/>
                      </p:cNvPicPr>
                      <p:nvPr/>
                    </p:nvPicPr>
                    <p:blipFill>
                      <a:blip r:embed="rId11"/>
                      <a:stretch>
                        <a:fillRect/>
                      </a:stretch>
                    </p:blipFill>
                    <p:spPr>
                      <a:xfrm>
                        <a:off x="3714744" y="3500438"/>
                        <a:ext cx="2449513" cy="425450"/>
                      </a:xfrm>
                      <a:prstGeom prst="rect">
                        <a:avLst/>
                      </a:prstGeom>
                      <a:noFill/>
                      <a:ln w="9525">
                        <a:noFill/>
                      </a:ln>
                    </p:spPr>
                  </p:pic>
                </p:oleObj>
              </mc:Fallback>
            </mc:AlternateContent>
          </a:graphicData>
        </a:graphic>
      </p:graphicFrame>
      <p:graphicFrame>
        <p:nvGraphicFramePr>
          <p:cNvPr id="43017" name="Object 37"/>
          <p:cNvGraphicFramePr>
            <a:graphicFrameLocks noChangeAspect="1"/>
          </p:cNvGraphicFramePr>
          <p:nvPr/>
        </p:nvGraphicFramePr>
        <p:xfrm>
          <a:off x="6929454" y="3500438"/>
          <a:ext cx="1223962" cy="419100"/>
        </p:xfrm>
        <a:graphic>
          <a:graphicData uri="http://schemas.openxmlformats.org/presentationml/2006/ole">
            <mc:AlternateContent xmlns:mc="http://schemas.openxmlformats.org/markup-compatibility/2006">
              <mc:Choice xmlns:v="urn:schemas-microsoft-com:vml" Requires="v">
                <p:oleObj spid="_x0000_s9223" name="Equation" r:id="rId12" imgW="501015" imgH="170815" progId="">
                  <p:embed/>
                </p:oleObj>
              </mc:Choice>
              <mc:Fallback>
                <p:oleObj name="Equation" r:id="rId12" imgW="501015" imgH="170815" progId="">
                  <p:embed/>
                  <p:pic>
                    <p:nvPicPr>
                      <p:cNvPr id="0" name="Object 37"/>
                      <p:cNvPicPr>
                        <a:picLocks noChangeAspect="1"/>
                      </p:cNvPicPr>
                      <p:nvPr/>
                    </p:nvPicPr>
                    <p:blipFill>
                      <a:blip r:embed="rId13"/>
                      <a:stretch>
                        <a:fillRect/>
                      </a:stretch>
                    </p:blipFill>
                    <p:spPr>
                      <a:xfrm>
                        <a:off x="6929454" y="3500438"/>
                        <a:ext cx="1223962" cy="419100"/>
                      </a:xfrm>
                      <a:prstGeom prst="rect">
                        <a:avLst/>
                      </a:prstGeom>
                      <a:noFill/>
                      <a:ln w="9525">
                        <a:noFill/>
                      </a:ln>
                    </p:spPr>
                  </p:pic>
                </p:oleObj>
              </mc:Fallback>
            </mc:AlternateContent>
          </a:graphicData>
        </a:graphic>
      </p:graphicFrame>
      <p:graphicFrame>
        <p:nvGraphicFramePr>
          <p:cNvPr id="43018" name="Object 4"/>
          <p:cNvGraphicFramePr>
            <a:graphicFrameLocks noChangeAspect="1"/>
          </p:cNvGraphicFramePr>
          <p:nvPr/>
        </p:nvGraphicFramePr>
        <p:xfrm>
          <a:off x="1357290" y="4214818"/>
          <a:ext cx="7345362" cy="444500"/>
        </p:xfrm>
        <a:graphic>
          <a:graphicData uri="http://schemas.openxmlformats.org/presentationml/2006/ole">
            <mc:AlternateContent xmlns:mc="http://schemas.openxmlformats.org/markup-compatibility/2006">
              <mc:Choice xmlns:v="urn:schemas-microsoft-com:vml" Requires="v">
                <p:oleObj spid="_x0000_s9224" name="Equation" r:id="rId14" imgW="3288665" imgH="198120" progId="">
                  <p:embed/>
                </p:oleObj>
              </mc:Choice>
              <mc:Fallback>
                <p:oleObj name="Equation" r:id="rId14" imgW="3288665" imgH="198120" progId="">
                  <p:embed/>
                  <p:pic>
                    <p:nvPicPr>
                      <p:cNvPr id="0" name="Object 4"/>
                      <p:cNvPicPr>
                        <a:picLocks noChangeAspect="1"/>
                      </p:cNvPicPr>
                      <p:nvPr/>
                    </p:nvPicPr>
                    <p:blipFill>
                      <a:blip r:embed="rId15"/>
                      <a:stretch>
                        <a:fillRect/>
                      </a:stretch>
                    </p:blipFill>
                    <p:spPr>
                      <a:xfrm>
                        <a:off x="1357290" y="4214818"/>
                        <a:ext cx="7345362" cy="444500"/>
                      </a:xfrm>
                      <a:prstGeom prst="rect">
                        <a:avLst/>
                      </a:prstGeom>
                      <a:noFill/>
                      <a:ln w="9525">
                        <a:noFill/>
                      </a:ln>
                    </p:spPr>
                  </p:pic>
                </p:oleObj>
              </mc:Fallback>
            </mc:AlternateContent>
          </a:graphicData>
        </a:graphic>
      </p:graphicFrame>
      <p:graphicFrame>
        <p:nvGraphicFramePr>
          <p:cNvPr id="43020" name="Object 9"/>
          <p:cNvGraphicFramePr>
            <a:graphicFrameLocks noChangeAspect="1"/>
          </p:cNvGraphicFramePr>
          <p:nvPr/>
        </p:nvGraphicFramePr>
        <p:xfrm>
          <a:off x="2819422" y="4572008"/>
          <a:ext cx="4824412" cy="481012"/>
        </p:xfrm>
        <a:graphic>
          <a:graphicData uri="http://schemas.openxmlformats.org/presentationml/2006/ole">
            <mc:AlternateContent xmlns:mc="http://schemas.openxmlformats.org/markup-compatibility/2006">
              <mc:Choice xmlns:v="urn:schemas-microsoft-com:vml" Requires="v">
                <p:oleObj spid="_x0000_s9225" name="Equation" r:id="rId16" imgW="1993900" imgH="198120" progId="">
                  <p:embed/>
                </p:oleObj>
              </mc:Choice>
              <mc:Fallback>
                <p:oleObj name="Equation" r:id="rId16" imgW="1993900" imgH="198120" progId="">
                  <p:embed/>
                  <p:pic>
                    <p:nvPicPr>
                      <p:cNvPr id="0" name="Object 9"/>
                      <p:cNvPicPr>
                        <a:picLocks noChangeAspect="1"/>
                      </p:cNvPicPr>
                      <p:nvPr/>
                    </p:nvPicPr>
                    <p:blipFill>
                      <a:blip r:embed="rId17"/>
                      <a:stretch>
                        <a:fillRect/>
                      </a:stretch>
                    </p:blipFill>
                    <p:spPr>
                      <a:xfrm>
                        <a:off x="2819422" y="4572008"/>
                        <a:ext cx="4824412" cy="481012"/>
                      </a:xfrm>
                      <a:prstGeom prst="rect">
                        <a:avLst/>
                      </a:prstGeom>
                      <a:noFill/>
                      <a:ln w="9525">
                        <a:noFill/>
                      </a:ln>
                    </p:spPr>
                  </p:pic>
                </p:oleObj>
              </mc:Fallback>
            </mc:AlternateContent>
          </a:graphicData>
        </a:graphic>
      </p:graphicFrame>
      <p:graphicFrame>
        <p:nvGraphicFramePr>
          <p:cNvPr id="43021" name="Object 14"/>
          <p:cNvGraphicFramePr>
            <a:graphicFrameLocks noChangeAspect="1"/>
          </p:cNvGraphicFramePr>
          <p:nvPr/>
        </p:nvGraphicFramePr>
        <p:xfrm>
          <a:off x="2786050" y="5000636"/>
          <a:ext cx="2159000" cy="396875"/>
        </p:xfrm>
        <a:graphic>
          <a:graphicData uri="http://schemas.openxmlformats.org/presentationml/2006/ole">
            <mc:AlternateContent xmlns:mc="http://schemas.openxmlformats.org/markup-compatibility/2006">
              <mc:Choice xmlns:v="urn:schemas-microsoft-com:vml" Requires="v">
                <p:oleObj spid="_x0000_s9226" name="Equation" r:id="rId18" imgW="930910" imgH="170815" progId="">
                  <p:embed/>
                </p:oleObj>
              </mc:Choice>
              <mc:Fallback>
                <p:oleObj name="Equation" r:id="rId18" imgW="930910" imgH="170815" progId="">
                  <p:embed/>
                  <p:pic>
                    <p:nvPicPr>
                      <p:cNvPr id="0" name="Object 14"/>
                      <p:cNvPicPr>
                        <a:picLocks noChangeAspect="1"/>
                      </p:cNvPicPr>
                      <p:nvPr/>
                    </p:nvPicPr>
                    <p:blipFill>
                      <a:blip r:embed="rId19"/>
                      <a:stretch>
                        <a:fillRect/>
                      </a:stretch>
                    </p:blipFill>
                    <p:spPr>
                      <a:xfrm>
                        <a:off x="2786050" y="5000636"/>
                        <a:ext cx="2159000" cy="396875"/>
                      </a:xfrm>
                      <a:prstGeom prst="rect">
                        <a:avLst/>
                      </a:prstGeom>
                      <a:noFill/>
                      <a:ln w="9525">
                        <a:noFill/>
                      </a:ln>
                    </p:spPr>
                  </p:pic>
                </p:oleObj>
              </mc:Fallback>
            </mc:AlternateContent>
          </a:graphicData>
        </a:graphic>
      </p:graphicFrame>
      <p:graphicFrame>
        <p:nvGraphicFramePr>
          <p:cNvPr id="43022" name="Object 19"/>
          <p:cNvGraphicFramePr>
            <a:graphicFrameLocks noChangeAspect="1"/>
          </p:cNvGraphicFramePr>
          <p:nvPr/>
        </p:nvGraphicFramePr>
        <p:xfrm>
          <a:off x="2786050" y="5357826"/>
          <a:ext cx="2305050" cy="441325"/>
        </p:xfrm>
        <a:graphic>
          <a:graphicData uri="http://schemas.openxmlformats.org/presentationml/2006/ole">
            <mc:AlternateContent xmlns:mc="http://schemas.openxmlformats.org/markup-compatibility/2006">
              <mc:Choice xmlns:v="urn:schemas-microsoft-com:vml" Requires="v">
                <p:oleObj spid="_x0000_s9227" name="Equation" r:id="rId20" imgW="1029970" imgH="198120" progId="">
                  <p:embed/>
                </p:oleObj>
              </mc:Choice>
              <mc:Fallback>
                <p:oleObj name="Equation" r:id="rId20" imgW="1029970" imgH="198120" progId="">
                  <p:embed/>
                  <p:pic>
                    <p:nvPicPr>
                      <p:cNvPr id="0" name="Object 19"/>
                      <p:cNvPicPr>
                        <a:picLocks noChangeAspect="1"/>
                      </p:cNvPicPr>
                      <p:nvPr/>
                    </p:nvPicPr>
                    <p:blipFill>
                      <a:blip r:embed="rId21"/>
                      <a:stretch>
                        <a:fillRect/>
                      </a:stretch>
                    </p:blipFill>
                    <p:spPr>
                      <a:xfrm>
                        <a:off x="2786050" y="5357826"/>
                        <a:ext cx="2305050" cy="441325"/>
                      </a:xfrm>
                      <a:prstGeom prst="rect">
                        <a:avLst/>
                      </a:prstGeom>
                      <a:noFill/>
                      <a:ln w="9525">
                        <a:noFill/>
                      </a:ln>
                    </p:spPr>
                  </p:pic>
                </p:oleObj>
              </mc:Fallback>
            </mc:AlternateContent>
          </a:graphicData>
        </a:graphic>
      </p:graphicFrame>
      <p:graphicFrame>
        <p:nvGraphicFramePr>
          <p:cNvPr id="43023" name="Object 22"/>
          <p:cNvGraphicFramePr>
            <a:graphicFrameLocks noChangeAspect="1"/>
          </p:cNvGraphicFramePr>
          <p:nvPr/>
        </p:nvGraphicFramePr>
        <p:xfrm>
          <a:off x="1500166" y="5715016"/>
          <a:ext cx="6553200" cy="423862"/>
        </p:xfrm>
        <a:graphic>
          <a:graphicData uri="http://schemas.openxmlformats.org/presentationml/2006/ole">
            <mc:AlternateContent xmlns:mc="http://schemas.openxmlformats.org/markup-compatibility/2006">
              <mc:Choice xmlns:v="urn:schemas-microsoft-com:vml" Requires="v">
                <p:oleObj spid="_x0000_s9228" name="Equation" r:id="rId22" imgW="3090545" imgH="198120" progId="">
                  <p:embed/>
                </p:oleObj>
              </mc:Choice>
              <mc:Fallback>
                <p:oleObj name="Equation" r:id="rId22" imgW="3090545" imgH="198120" progId="">
                  <p:embed/>
                  <p:pic>
                    <p:nvPicPr>
                      <p:cNvPr id="0" name="Object 22"/>
                      <p:cNvPicPr>
                        <a:picLocks noChangeAspect="1"/>
                      </p:cNvPicPr>
                      <p:nvPr/>
                    </p:nvPicPr>
                    <p:blipFill>
                      <a:blip r:embed="rId23"/>
                      <a:stretch>
                        <a:fillRect/>
                      </a:stretch>
                    </p:blipFill>
                    <p:spPr>
                      <a:xfrm>
                        <a:off x="1500166" y="5715016"/>
                        <a:ext cx="6553200" cy="423862"/>
                      </a:xfrm>
                      <a:prstGeom prst="rect">
                        <a:avLst/>
                      </a:prstGeom>
                      <a:noFill/>
                      <a:ln w="9525">
                        <a:noFill/>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3600" dirty="0" smtClean="0">
                <a:latin typeface="宋体" panose="02010600030101010101" pitchFamily="2" charset="-122"/>
              </a:rPr>
              <a:t>证明三元可满足性问题是</a:t>
            </a:r>
            <a:r>
              <a:rPr lang="en-US" altLang="zh-CN" sz="3600" dirty="0" smtClean="0">
                <a:latin typeface="宋体" panose="02010600030101010101" pitchFamily="2" charset="-122"/>
              </a:rPr>
              <a:t>NPC-</a:t>
            </a:r>
            <a:r>
              <a:rPr lang="zh-CN" altLang="en-US" sz="3600" dirty="0" smtClean="0">
                <a:latin typeface="宋体" panose="02010600030101010101" pitchFamily="2" charset="-122"/>
              </a:rPr>
              <a:t>问题</a:t>
            </a:r>
            <a:endParaRPr lang="en-US" altLang="zh-CN" sz="3600" dirty="0" smtClean="0">
              <a:latin typeface="宋体" panose="02010600030101010101" pitchFamily="2" charset="-122"/>
            </a:endParaRPr>
          </a:p>
        </p:txBody>
      </p:sp>
      <p:sp>
        <p:nvSpPr>
          <p:cNvPr id="3" name="内容占位符 2"/>
          <p:cNvSpPr>
            <a:spLocks noGrp="1"/>
          </p:cNvSpPr>
          <p:nvPr>
            <p:ph idx="1"/>
          </p:nvPr>
        </p:nvSpPr>
        <p:spPr/>
        <p:txBody>
          <a:bodyPr/>
          <a:lstStyle/>
          <a:p>
            <a:pPr lvl="2"/>
            <a:r>
              <a:rPr lang="zh-CN" altLang="en-US" sz="2000" dirty="0" smtClean="0"/>
              <a:t>然后，令                                  ，往证：</a:t>
            </a:r>
            <a:r>
              <a:rPr lang="en-US" altLang="zh-CN" sz="2000" dirty="0" smtClean="0"/>
              <a:t>C</a:t>
            </a:r>
            <a:r>
              <a:rPr lang="zh-CN" altLang="en-US" sz="2000" dirty="0" smtClean="0"/>
              <a:t>可满足当且仅当</a:t>
            </a:r>
            <a:r>
              <a:rPr lang="en-US" altLang="zh-CN" sz="2000" dirty="0" smtClean="0"/>
              <a:t>C</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000" dirty="0" smtClean="0"/>
              <a:t>    可满足。</a:t>
            </a:r>
            <a:endParaRPr lang="zh-CN" altLang="en-US" sz="2000" dirty="0" smtClean="0"/>
          </a:p>
          <a:p>
            <a:pPr lvl="2"/>
            <a:r>
              <a:rPr lang="zh-CN" altLang="en-US" sz="2000" dirty="0" smtClean="0"/>
              <a:t>设                     是使</a:t>
            </a:r>
            <a:r>
              <a:rPr lang="en-US" altLang="zh-CN" sz="2000" dirty="0" smtClean="0"/>
              <a:t>C</a:t>
            </a:r>
            <a:r>
              <a:rPr lang="zh-CN" altLang="en-US" sz="2000" dirty="0" smtClean="0"/>
              <a:t>满足的一个真赋值。以下说明</a:t>
            </a:r>
            <a:r>
              <a:rPr lang="en-US" altLang="zh-CN" sz="2000" i="1" dirty="0" smtClean="0"/>
              <a:t>t </a:t>
            </a:r>
            <a:r>
              <a:rPr lang="zh-CN" altLang="en-US" sz="2000" dirty="0" smtClean="0"/>
              <a:t>可扩充成</a:t>
            </a:r>
            <a:endParaRPr lang="zh-CN" altLang="en-US" sz="2000" dirty="0" smtClean="0"/>
          </a:p>
          <a:p>
            <a:pPr lvl="2">
              <a:buNone/>
            </a:pPr>
            <a:r>
              <a:rPr lang="zh-CN" altLang="en-US" sz="2000" dirty="0" smtClean="0"/>
              <a:t>满足</a:t>
            </a:r>
            <a:r>
              <a:rPr lang="en-US" altLang="zh-CN" sz="2000" dirty="0" smtClean="0"/>
              <a:t>C</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000" dirty="0" smtClean="0"/>
              <a:t>的一个真赋值：                   。</a:t>
            </a:r>
            <a:endParaRPr lang="zh-CN" altLang="en-US" sz="2000" dirty="0" smtClean="0"/>
          </a:p>
          <a:p>
            <a:pPr lvl="2"/>
            <a:r>
              <a:rPr lang="zh-CN" altLang="en-US" sz="2000" dirty="0" smtClean="0"/>
              <a:t>因为       中的变量可分解成不同的集合                       ，而每个</a:t>
            </a:r>
            <a:endParaRPr lang="zh-CN" altLang="en-US" sz="2000" dirty="0" smtClean="0"/>
          </a:p>
          <a:p>
            <a:pPr lvl="2">
              <a:buNone/>
            </a:pPr>
            <a:r>
              <a:rPr lang="zh-CN" altLang="en-US" sz="2000" dirty="0" smtClean="0"/>
              <a:t>    的变量仅出现在属于     的子句中，我们仅需要说明如何将</a:t>
            </a:r>
            <a:r>
              <a:rPr lang="en-US" altLang="zh-CN" sz="2000" i="1" dirty="0" smtClean="0"/>
              <a:t>t</a:t>
            </a:r>
            <a:r>
              <a:rPr lang="zh-CN" altLang="en-US" sz="2000" dirty="0" smtClean="0"/>
              <a:t> 扩</a:t>
            </a:r>
            <a:endParaRPr lang="zh-CN" altLang="en-US" sz="2000" dirty="0" smtClean="0"/>
          </a:p>
          <a:p>
            <a:pPr lvl="2">
              <a:buNone/>
            </a:pPr>
            <a:r>
              <a:rPr lang="zh-CN" altLang="en-US" sz="2000" dirty="0" smtClean="0"/>
              <a:t>充到各个      即可，且证明在上述四种情形的每一种情形下，   中</a:t>
            </a:r>
            <a:endParaRPr lang="zh-CN" altLang="en-US" sz="2000" dirty="0" smtClean="0"/>
          </a:p>
          <a:p>
            <a:pPr lvl="2">
              <a:buNone/>
            </a:pPr>
            <a:r>
              <a:rPr lang="zh-CN" altLang="en-US" sz="2000" dirty="0" smtClean="0"/>
              <a:t>的所有子句均被满足。</a:t>
            </a:r>
            <a:endParaRPr lang="en-US" altLang="zh-CN" sz="2000" dirty="0" smtClean="0"/>
          </a:p>
          <a:p>
            <a:pPr lvl="2"/>
            <a:r>
              <a:rPr lang="zh-CN" altLang="en-US" sz="2000" dirty="0" smtClean="0"/>
              <a:t>若      属于情形</a:t>
            </a:r>
            <a:r>
              <a:rPr lang="en-US" altLang="zh-CN" sz="2000" dirty="0" smtClean="0"/>
              <a:t>k=1</a:t>
            </a:r>
            <a:r>
              <a:rPr lang="zh-CN" altLang="en-US" sz="2000" dirty="0" smtClean="0"/>
              <a:t>或情形</a:t>
            </a:r>
            <a:r>
              <a:rPr lang="en-US" altLang="zh-CN" sz="2000" dirty="0" smtClean="0"/>
              <a:t>k=2</a:t>
            </a:r>
            <a:r>
              <a:rPr lang="zh-CN" altLang="en-US" sz="2000" dirty="0" smtClean="0"/>
              <a:t>，则     中的子句已被</a:t>
            </a:r>
            <a:r>
              <a:rPr lang="en-US" altLang="zh-CN" sz="2000" i="1" dirty="0" smtClean="0"/>
              <a:t>t</a:t>
            </a:r>
            <a:r>
              <a:rPr lang="en-US" altLang="zh-CN" sz="2000" dirty="0" smtClean="0"/>
              <a:t> </a:t>
            </a:r>
            <a:r>
              <a:rPr lang="zh-CN" altLang="en-US" sz="2000" dirty="0" smtClean="0"/>
              <a:t>所满足，</a:t>
            </a:r>
            <a:endParaRPr lang="zh-CN" altLang="en-US" sz="2000" dirty="0" smtClean="0"/>
          </a:p>
          <a:p>
            <a:pPr lvl="2">
              <a:buNone/>
            </a:pPr>
            <a:r>
              <a:rPr lang="zh-CN" altLang="en-US" sz="2000" dirty="0" smtClean="0"/>
              <a:t>从而可任意地扩展它到      ，例如，对所有的           ，令              </a:t>
            </a:r>
            <a:endParaRPr lang="zh-CN" altLang="en-US" sz="2000" dirty="0" smtClean="0"/>
          </a:p>
          <a:p>
            <a:pPr lvl="2">
              <a:buNone/>
            </a:pPr>
            <a:r>
              <a:rPr lang="zh-CN" altLang="en-US" sz="2000" dirty="0" smtClean="0"/>
              <a:t>若     是由情形</a:t>
            </a:r>
            <a:r>
              <a:rPr lang="en-US" altLang="zh-CN" sz="2000" dirty="0" smtClean="0"/>
              <a:t>k=3</a:t>
            </a:r>
            <a:r>
              <a:rPr lang="zh-CN" altLang="en-US" sz="2000" dirty="0" smtClean="0"/>
              <a:t>所确定的，那么      为空集，而</a:t>
            </a:r>
            <a:r>
              <a:rPr lang="en-US" altLang="zh-CN" sz="2000" i="1" dirty="0" smtClean="0"/>
              <a:t>t</a:t>
            </a:r>
            <a:r>
              <a:rPr lang="zh-CN" altLang="en-US" sz="2000" i="1" dirty="0" smtClean="0"/>
              <a:t> </a:t>
            </a:r>
            <a:r>
              <a:rPr lang="zh-CN" altLang="en-US" sz="2000" dirty="0" smtClean="0"/>
              <a:t>的赋值已经</a:t>
            </a:r>
            <a:endParaRPr lang="zh-CN" altLang="en-US" sz="2000" dirty="0" smtClean="0"/>
          </a:p>
          <a:p>
            <a:pPr lvl="2">
              <a:buNone/>
            </a:pPr>
            <a:r>
              <a:rPr lang="zh-CN" altLang="en-US" sz="2000" dirty="0" smtClean="0"/>
              <a:t>使             中的单个子句取真值。 </a:t>
            </a:r>
            <a:endParaRPr lang="zh-CN" altLang="en-US" sz="2000" dirty="0" smtClean="0"/>
          </a:p>
        </p:txBody>
      </p:sp>
      <p:graphicFrame>
        <p:nvGraphicFramePr>
          <p:cNvPr id="44034" name="Object 25"/>
          <p:cNvGraphicFramePr>
            <a:graphicFrameLocks noChangeAspect="1"/>
          </p:cNvGraphicFramePr>
          <p:nvPr/>
        </p:nvGraphicFramePr>
        <p:xfrm>
          <a:off x="2571736" y="1571612"/>
          <a:ext cx="2374900" cy="590550"/>
        </p:xfrm>
        <a:graphic>
          <a:graphicData uri="http://schemas.openxmlformats.org/presentationml/2006/ole">
            <mc:AlternateContent xmlns:mc="http://schemas.openxmlformats.org/markup-compatibility/2006">
              <mc:Choice xmlns:v="urn:schemas-microsoft-com:vml" Requires="v">
                <p:oleObj spid="_x0000_s10241" name="Equation" r:id="rId1" imgW="1244600" imgH="308610" progId="">
                  <p:embed/>
                </p:oleObj>
              </mc:Choice>
              <mc:Fallback>
                <p:oleObj name="Equation" r:id="rId1" imgW="1244600" imgH="308610" progId="">
                  <p:embed/>
                  <p:pic>
                    <p:nvPicPr>
                      <p:cNvPr id="0" name="Object 25"/>
                      <p:cNvPicPr>
                        <a:picLocks noChangeAspect="1"/>
                      </p:cNvPicPr>
                      <p:nvPr/>
                    </p:nvPicPr>
                    <p:blipFill>
                      <a:blip r:embed="rId2"/>
                      <a:stretch>
                        <a:fillRect/>
                      </a:stretch>
                    </p:blipFill>
                    <p:spPr>
                      <a:xfrm>
                        <a:off x="2571736" y="1571612"/>
                        <a:ext cx="2374900" cy="590550"/>
                      </a:xfrm>
                      <a:prstGeom prst="rect">
                        <a:avLst/>
                      </a:prstGeom>
                      <a:noFill/>
                      <a:ln w="9525">
                        <a:noFill/>
                      </a:ln>
                    </p:spPr>
                  </p:pic>
                </p:oleObj>
              </mc:Fallback>
            </mc:AlternateContent>
          </a:graphicData>
        </a:graphic>
      </p:graphicFrame>
      <p:graphicFrame>
        <p:nvGraphicFramePr>
          <p:cNvPr id="44035" name="Object 34"/>
          <p:cNvGraphicFramePr>
            <a:graphicFrameLocks noChangeAspect="1"/>
          </p:cNvGraphicFramePr>
          <p:nvPr/>
        </p:nvGraphicFramePr>
        <p:xfrm>
          <a:off x="1857356" y="2357430"/>
          <a:ext cx="1439863" cy="328612"/>
        </p:xfrm>
        <a:graphic>
          <a:graphicData uri="http://schemas.openxmlformats.org/presentationml/2006/ole">
            <mc:AlternateContent xmlns:mc="http://schemas.openxmlformats.org/markup-compatibility/2006">
              <mc:Choice xmlns:v="urn:schemas-microsoft-com:vml" Requires="v">
                <p:oleObj spid="_x0000_s10242" name="Equation" r:id="rId3" imgW="628015" imgH="143510" progId="">
                  <p:embed/>
                </p:oleObj>
              </mc:Choice>
              <mc:Fallback>
                <p:oleObj name="Equation" r:id="rId3" imgW="628015" imgH="143510" progId="">
                  <p:embed/>
                  <p:pic>
                    <p:nvPicPr>
                      <p:cNvPr id="0" name="Object 34"/>
                      <p:cNvPicPr>
                        <a:picLocks noChangeAspect="1"/>
                      </p:cNvPicPr>
                      <p:nvPr/>
                    </p:nvPicPr>
                    <p:blipFill>
                      <a:blip r:embed="rId4"/>
                      <a:stretch>
                        <a:fillRect/>
                      </a:stretch>
                    </p:blipFill>
                    <p:spPr>
                      <a:xfrm>
                        <a:off x="1857356" y="2357430"/>
                        <a:ext cx="1439863" cy="328612"/>
                      </a:xfrm>
                      <a:prstGeom prst="rect">
                        <a:avLst/>
                      </a:prstGeom>
                      <a:noFill/>
                      <a:ln w="9525">
                        <a:noFill/>
                      </a:ln>
                    </p:spPr>
                  </p:pic>
                </p:oleObj>
              </mc:Fallback>
            </mc:AlternateContent>
          </a:graphicData>
        </a:graphic>
      </p:graphicFrame>
      <p:graphicFrame>
        <p:nvGraphicFramePr>
          <p:cNvPr id="44036" name="Object 46"/>
          <p:cNvGraphicFramePr>
            <a:graphicFrameLocks noChangeAspect="1"/>
          </p:cNvGraphicFramePr>
          <p:nvPr/>
        </p:nvGraphicFramePr>
        <p:xfrm>
          <a:off x="3643306" y="2714620"/>
          <a:ext cx="1511300" cy="327025"/>
        </p:xfrm>
        <a:graphic>
          <a:graphicData uri="http://schemas.openxmlformats.org/presentationml/2006/ole">
            <mc:AlternateContent xmlns:mc="http://schemas.openxmlformats.org/markup-compatibility/2006">
              <mc:Choice xmlns:v="urn:schemas-microsoft-com:vml" Requires="v">
                <p:oleObj spid="_x0000_s10243" name="Equation" r:id="rId5" imgW="666750" imgH="143510" progId="">
                  <p:embed/>
                </p:oleObj>
              </mc:Choice>
              <mc:Fallback>
                <p:oleObj name="Equation" r:id="rId5" imgW="666750" imgH="143510" progId="">
                  <p:embed/>
                  <p:pic>
                    <p:nvPicPr>
                      <p:cNvPr id="0" name="Object 46"/>
                      <p:cNvPicPr>
                        <a:picLocks noChangeAspect="1"/>
                      </p:cNvPicPr>
                      <p:nvPr/>
                    </p:nvPicPr>
                    <p:blipFill>
                      <a:blip r:embed="rId6"/>
                      <a:stretch>
                        <a:fillRect/>
                      </a:stretch>
                    </p:blipFill>
                    <p:spPr>
                      <a:xfrm>
                        <a:off x="3643306" y="2714620"/>
                        <a:ext cx="1511300" cy="327025"/>
                      </a:xfrm>
                      <a:prstGeom prst="rect">
                        <a:avLst/>
                      </a:prstGeom>
                      <a:noFill/>
                      <a:ln w="9525">
                        <a:noFill/>
                      </a:ln>
                    </p:spPr>
                  </p:pic>
                </p:oleObj>
              </mc:Fallback>
            </mc:AlternateContent>
          </a:graphicData>
        </a:graphic>
      </p:graphicFrame>
      <p:graphicFrame>
        <p:nvGraphicFramePr>
          <p:cNvPr id="44038" name="Object 49"/>
          <p:cNvGraphicFramePr>
            <a:graphicFrameLocks noChangeAspect="1"/>
          </p:cNvGraphicFramePr>
          <p:nvPr/>
        </p:nvGraphicFramePr>
        <p:xfrm>
          <a:off x="2066912" y="3071810"/>
          <a:ext cx="576262" cy="295275"/>
        </p:xfrm>
        <a:graphic>
          <a:graphicData uri="http://schemas.openxmlformats.org/presentationml/2006/ole">
            <mc:AlternateContent xmlns:mc="http://schemas.openxmlformats.org/markup-compatibility/2006">
              <mc:Choice xmlns:v="urn:schemas-microsoft-com:vml" Requires="v">
                <p:oleObj spid="_x0000_s10244" name="Equation" r:id="rId7" imgW="253365" imgH="121285" progId="">
                  <p:embed/>
                </p:oleObj>
              </mc:Choice>
              <mc:Fallback>
                <p:oleObj name="Equation" r:id="rId7" imgW="253365" imgH="121285" progId="">
                  <p:embed/>
                  <p:pic>
                    <p:nvPicPr>
                      <p:cNvPr id="0" name="Object 49"/>
                      <p:cNvPicPr>
                        <a:picLocks noChangeAspect="1"/>
                      </p:cNvPicPr>
                      <p:nvPr/>
                    </p:nvPicPr>
                    <p:blipFill>
                      <a:blip r:embed="rId8"/>
                      <a:stretch>
                        <a:fillRect/>
                      </a:stretch>
                    </p:blipFill>
                    <p:spPr>
                      <a:xfrm>
                        <a:off x="2066912" y="3071810"/>
                        <a:ext cx="576262" cy="295275"/>
                      </a:xfrm>
                      <a:prstGeom prst="rect">
                        <a:avLst/>
                      </a:prstGeom>
                      <a:noFill/>
                      <a:ln w="9525">
                        <a:noFill/>
                      </a:ln>
                    </p:spPr>
                  </p:pic>
                </p:oleObj>
              </mc:Fallback>
            </mc:AlternateContent>
          </a:graphicData>
        </a:graphic>
      </p:graphicFrame>
      <p:graphicFrame>
        <p:nvGraphicFramePr>
          <p:cNvPr id="44039" name="Object 52"/>
          <p:cNvGraphicFramePr>
            <a:graphicFrameLocks noChangeAspect="1"/>
          </p:cNvGraphicFramePr>
          <p:nvPr/>
        </p:nvGraphicFramePr>
        <p:xfrm>
          <a:off x="5857884" y="3000372"/>
          <a:ext cx="1584325" cy="412750"/>
        </p:xfrm>
        <a:graphic>
          <a:graphicData uri="http://schemas.openxmlformats.org/presentationml/2006/ole">
            <mc:AlternateContent xmlns:mc="http://schemas.openxmlformats.org/markup-compatibility/2006">
              <mc:Choice xmlns:v="urn:schemas-microsoft-com:vml" Requires="v">
                <p:oleObj spid="_x0000_s10245" name="Equation" r:id="rId9" imgW="617220" imgH="170815" progId="">
                  <p:embed/>
                </p:oleObj>
              </mc:Choice>
              <mc:Fallback>
                <p:oleObj name="Equation" r:id="rId9" imgW="617220" imgH="170815" progId="">
                  <p:embed/>
                  <p:pic>
                    <p:nvPicPr>
                      <p:cNvPr id="0" name="Object 52"/>
                      <p:cNvPicPr>
                        <a:picLocks noChangeAspect="1"/>
                      </p:cNvPicPr>
                      <p:nvPr/>
                    </p:nvPicPr>
                    <p:blipFill>
                      <a:blip r:embed="rId10"/>
                      <a:stretch>
                        <a:fillRect/>
                      </a:stretch>
                    </p:blipFill>
                    <p:spPr>
                      <a:xfrm>
                        <a:off x="5857884" y="3000372"/>
                        <a:ext cx="1584325" cy="412750"/>
                      </a:xfrm>
                      <a:prstGeom prst="rect">
                        <a:avLst/>
                      </a:prstGeom>
                      <a:noFill/>
                      <a:ln w="9525">
                        <a:noFill/>
                      </a:ln>
                    </p:spPr>
                  </p:pic>
                </p:oleObj>
              </mc:Fallback>
            </mc:AlternateContent>
          </a:graphicData>
        </a:graphic>
      </p:graphicFrame>
      <p:graphicFrame>
        <p:nvGraphicFramePr>
          <p:cNvPr id="44040" name="Object 55"/>
          <p:cNvGraphicFramePr>
            <a:graphicFrameLocks noChangeAspect="1"/>
          </p:cNvGraphicFramePr>
          <p:nvPr/>
        </p:nvGraphicFramePr>
        <p:xfrm>
          <a:off x="1071538" y="3357562"/>
          <a:ext cx="431800" cy="400050"/>
        </p:xfrm>
        <a:graphic>
          <a:graphicData uri="http://schemas.openxmlformats.org/presentationml/2006/ole">
            <mc:AlternateContent xmlns:mc="http://schemas.openxmlformats.org/markup-compatibility/2006">
              <mc:Choice xmlns:v="urn:schemas-microsoft-com:vml" Requires="v">
                <p:oleObj spid="_x0000_s10246" name="Equation" r:id="rId11" imgW="176530" imgH="170815" progId="">
                  <p:embed/>
                </p:oleObj>
              </mc:Choice>
              <mc:Fallback>
                <p:oleObj name="Equation" r:id="rId11" imgW="176530" imgH="170815" progId="">
                  <p:embed/>
                  <p:pic>
                    <p:nvPicPr>
                      <p:cNvPr id="0" name="Object 55"/>
                      <p:cNvPicPr>
                        <a:picLocks noChangeAspect="1"/>
                      </p:cNvPicPr>
                      <p:nvPr/>
                    </p:nvPicPr>
                    <p:blipFill>
                      <a:blip r:embed="rId12"/>
                      <a:stretch>
                        <a:fillRect/>
                      </a:stretch>
                    </p:blipFill>
                    <p:spPr>
                      <a:xfrm>
                        <a:off x="1071538" y="3357562"/>
                        <a:ext cx="431800" cy="400050"/>
                      </a:xfrm>
                      <a:prstGeom prst="rect">
                        <a:avLst/>
                      </a:prstGeom>
                      <a:noFill/>
                      <a:ln w="9525">
                        <a:noFill/>
                      </a:ln>
                    </p:spPr>
                  </p:pic>
                </p:oleObj>
              </mc:Fallback>
            </mc:AlternateContent>
          </a:graphicData>
        </a:graphic>
      </p:graphicFrame>
      <p:graphicFrame>
        <p:nvGraphicFramePr>
          <p:cNvPr id="44041" name="Object 57"/>
          <p:cNvGraphicFramePr>
            <a:graphicFrameLocks noChangeAspect="1"/>
          </p:cNvGraphicFramePr>
          <p:nvPr/>
        </p:nvGraphicFramePr>
        <p:xfrm>
          <a:off x="3786182" y="3425828"/>
          <a:ext cx="360362" cy="360362"/>
        </p:xfrm>
        <a:graphic>
          <a:graphicData uri="http://schemas.openxmlformats.org/presentationml/2006/ole">
            <mc:AlternateContent xmlns:mc="http://schemas.openxmlformats.org/markup-compatibility/2006">
              <mc:Choice xmlns:v="urn:schemas-microsoft-com:vml" Requires="v">
                <p:oleObj spid="_x0000_s10247" name="Equation" r:id="rId13" imgW="170815" imgH="170815" progId="">
                  <p:embed/>
                </p:oleObj>
              </mc:Choice>
              <mc:Fallback>
                <p:oleObj name="Equation" r:id="rId13" imgW="170815" imgH="170815" progId="">
                  <p:embed/>
                  <p:pic>
                    <p:nvPicPr>
                      <p:cNvPr id="0" name="Object 57"/>
                      <p:cNvPicPr>
                        <a:picLocks noChangeAspect="1"/>
                      </p:cNvPicPr>
                      <p:nvPr/>
                    </p:nvPicPr>
                    <p:blipFill>
                      <a:blip r:embed="rId14"/>
                      <a:stretch>
                        <a:fillRect/>
                      </a:stretch>
                    </p:blipFill>
                    <p:spPr>
                      <a:xfrm>
                        <a:off x="3786182" y="3425828"/>
                        <a:ext cx="360362" cy="360362"/>
                      </a:xfrm>
                      <a:prstGeom prst="rect">
                        <a:avLst/>
                      </a:prstGeom>
                      <a:noFill/>
                      <a:ln w="9525">
                        <a:noFill/>
                      </a:ln>
                    </p:spPr>
                  </p:pic>
                </p:oleObj>
              </mc:Fallback>
            </mc:AlternateContent>
          </a:graphicData>
        </a:graphic>
      </p:graphicFrame>
      <p:graphicFrame>
        <p:nvGraphicFramePr>
          <p:cNvPr id="44042" name="Object 62"/>
          <p:cNvGraphicFramePr>
            <a:graphicFrameLocks noChangeAspect="1"/>
          </p:cNvGraphicFramePr>
          <p:nvPr/>
        </p:nvGraphicFramePr>
        <p:xfrm>
          <a:off x="2211374" y="3786190"/>
          <a:ext cx="431800" cy="400050"/>
        </p:xfrm>
        <a:graphic>
          <a:graphicData uri="http://schemas.openxmlformats.org/presentationml/2006/ole">
            <mc:AlternateContent xmlns:mc="http://schemas.openxmlformats.org/markup-compatibility/2006">
              <mc:Choice xmlns:v="urn:schemas-microsoft-com:vml" Requires="v">
                <p:oleObj spid="_x0000_s10248" name="Equation" r:id="rId15" imgW="176530" imgH="170815" progId="">
                  <p:embed/>
                </p:oleObj>
              </mc:Choice>
              <mc:Fallback>
                <p:oleObj name="Equation" r:id="rId15" imgW="176530" imgH="170815" progId="">
                  <p:embed/>
                  <p:pic>
                    <p:nvPicPr>
                      <p:cNvPr id="0" name="Object 62"/>
                      <p:cNvPicPr>
                        <a:picLocks noChangeAspect="1"/>
                      </p:cNvPicPr>
                      <p:nvPr/>
                    </p:nvPicPr>
                    <p:blipFill>
                      <a:blip r:embed="rId16"/>
                      <a:stretch>
                        <a:fillRect/>
                      </a:stretch>
                    </p:blipFill>
                    <p:spPr>
                      <a:xfrm>
                        <a:off x="2211374" y="3786190"/>
                        <a:ext cx="431800" cy="400050"/>
                      </a:xfrm>
                      <a:prstGeom prst="rect">
                        <a:avLst/>
                      </a:prstGeom>
                      <a:noFill/>
                      <a:ln w="9525">
                        <a:noFill/>
                      </a:ln>
                    </p:spPr>
                  </p:pic>
                </p:oleObj>
              </mc:Fallback>
            </mc:AlternateContent>
          </a:graphicData>
        </a:graphic>
      </p:graphicFrame>
      <p:graphicFrame>
        <p:nvGraphicFramePr>
          <p:cNvPr id="44043" name="Object 64"/>
          <p:cNvGraphicFramePr>
            <a:graphicFrameLocks noChangeAspect="1"/>
          </p:cNvGraphicFramePr>
          <p:nvPr/>
        </p:nvGraphicFramePr>
        <p:xfrm>
          <a:off x="7854975" y="3783017"/>
          <a:ext cx="360363" cy="360363"/>
        </p:xfrm>
        <a:graphic>
          <a:graphicData uri="http://schemas.openxmlformats.org/presentationml/2006/ole">
            <mc:AlternateContent xmlns:mc="http://schemas.openxmlformats.org/markup-compatibility/2006">
              <mc:Choice xmlns:v="urn:schemas-microsoft-com:vml" Requires="v">
                <p:oleObj spid="_x0000_s10249" name="Equation" r:id="rId17" imgW="170815" imgH="170815" progId="">
                  <p:embed/>
                </p:oleObj>
              </mc:Choice>
              <mc:Fallback>
                <p:oleObj name="Equation" r:id="rId17" imgW="170815" imgH="170815" progId="">
                  <p:embed/>
                  <p:pic>
                    <p:nvPicPr>
                      <p:cNvPr id="0" name="Object 64"/>
                      <p:cNvPicPr>
                        <a:picLocks noChangeAspect="1"/>
                      </p:cNvPicPr>
                      <p:nvPr/>
                    </p:nvPicPr>
                    <p:blipFill>
                      <a:blip r:embed="rId18"/>
                      <a:stretch>
                        <a:fillRect/>
                      </a:stretch>
                    </p:blipFill>
                    <p:spPr>
                      <a:xfrm>
                        <a:off x="7854975" y="3783017"/>
                        <a:ext cx="360363" cy="360363"/>
                      </a:xfrm>
                      <a:prstGeom prst="rect">
                        <a:avLst/>
                      </a:prstGeom>
                      <a:noFill/>
                      <a:ln w="9525">
                        <a:noFill/>
                      </a:ln>
                    </p:spPr>
                  </p:pic>
                </p:oleObj>
              </mc:Fallback>
            </mc:AlternateContent>
          </a:graphicData>
        </a:graphic>
      </p:graphicFrame>
      <p:graphicFrame>
        <p:nvGraphicFramePr>
          <p:cNvPr id="44044" name="Object 4"/>
          <p:cNvGraphicFramePr>
            <a:graphicFrameLocks noChangeAspect="1"/>
          </p:cNvGraphicFramePr>
          <p:nvPr/>
        </p:nvGraphicFramePr>
        <p:xfrm>
          <a:off x="1854184" y="4457710"/>
          <a:ext cx="431800" cy="400050"/>
        </p:xfrm>
        <a:graphic>
          <a:graphicData uri="http://schemas.openxmlformats.org/presentationml/2006/ole">
            <mc:AlternateContent xmlns:mc="http://schemas.openxmlformats.org/markup-compatibility/2006">
              <mc:Choice xmlns:v="urn:schemas-microsoft-com:vml" Requires="v">
                <p:oleObj spid="_x0000_s10250" name="Equation" r:id="rId19" imgW="176530" imgH="170815" progId="">
                  <p:embed/>
                </p:oleObj>
              </mc:Choice>
              <mc:Fallback>
                <p:oleObj name="Equation" r:id="rId19" imgW="176530" imgH="170815" progId="">
                  <p:embed/>
                  <p:pic>
                    <p:nvPicPr>
                      <p:cNvPr id="0" name="Object 4"/>
                      <p:cNvPicPr>
                        <a:picLocks noChangeAspect="1"/>
                      </p:cNvPicPr>
                      <p:nvPr/>
                    </p:nvPicPr>
                    <p:blipFill>
                      <a:blip r:embed="rId20"/>
                      <a:stretch>
                        <a:fillRect/>
                      </a:stretch>
                    </p:blipFill>
                    <p:spPr>
                      <a:xfrm>
                        <a:off x="1854184" y="4457710"/>
                        <a:ext cx="431800" cy="400050"/>
                      </a:xfrm>
                      <a:prstGeom prst="rect">
                        <a:avLst/>
                      </a:prstGeom>
                      <a:noFill/>
                      <a:ln w="9525">
                        <a:noFill/>
                      </a:ln>
                    </p:spPr>
                  </p:pic>
                </p:oleObj>
              </mc:Fallback>
            </mc:AlternateContent>
          </a:graphicData>
        </a:graphic>
      </p:graphicFrame>
      <p:graphicFrame>
        <p:nvGraphicFramePr>
          <p:cNvPr id="44045" name="Object 12"/>
          <p:cNvGraphicFramePr>
            <a:graphicFrameLocks noChangeAspect="1"/>
          </p:cNvGraphicFramePr>
          <p:nvPr/>
        </p:nvGraphicFramePr>
        <p:xfrm>
          <a:off x="5357818" y="4500570"/>
          <a:ext cx="360363" cy="360363"/>
        </p:xfrm>
        <a:graphic>
          <a:graphicData uri="http://schemas.openxmlformats.org/presentationml/2006/ole">
            <mc:AlternateContent xmlns:mc="http://schemas.openxmlformats.org/markup-compatibility/2006">
              <mc:Choice xmlns:v="urn:schemas-microsoft-com:vml" Requires="v">
                <p:oleObj spid="_x0000_s10251" name="Equation" r:id="rId21" imgW="170815" imgH="170815" progId="">
                  <p:embed/>
                </p:oleObj>
              </mc:Choice>
              <mc:Fallback>
                <p:oleObj name="Equation" r:id="rId21" imgW="170815" imgH="170815" progId="">
                  <p:embed/>
                  <p:pic>
                    <p:nvPicPr>
                      <p:cNvPr id="0" name="Object 12"/>
                      <p:cNvPicPr>
                        <a:picLocks noChangeAspect="1"/>
                      </p:cNvPicPr>
                      <p:nvPr/>
                    </p:nvPicPr>
                    <p:blipFill>
                      <a:blip r:embed="rId22"/>
                      <a:stretch>
                        <a:fillRect/>
                      </a:stretch>
                    </p:blipFill>
                    <p:spPr>
                      <a:xfrm>
                        <a:off x="5357818" y="4500570"/>
                        <a:ext cx="360363" cy="360363"/>
                      </a:xfrm>
                      <a:prstGeom prst="rect">
                        <a:avLst/>
                      </a:prstGeom>
                      <a:noFill/>
                      <a:ln w="9525">
                        <a:noFill/>
                      </a:ln>
                    </p:spPr>
                  </p:pic>
                </p:oleObj>
              </mc:Fallback>
            </mc:AlternateContent>
          </a:graphicData>
        </a:graphic>
      </p:graphicFrame>
      <p:graphicFrame>
        <p:nvGraphicFramePr>
          <p:cNvPr id="44046" name="Object 16"/>
          <p:cNvGraphicFramePr>
            <a:graphicFrameLocks noChangeAspect="1"/>
          </p:cNvGraphicFramePr>
          <p:nvPr/>
        </p:nvGraphicFramePr>
        <p:xfrm>
          <a:off x="3783010" y="4857760"/>
          <a:ext cx="431800" cy="400050"/>
        </p:xfrm>
        <a:graphic>
          <a:graphicData uri="http://schemas.openxmlformats.org/presentationml/2006/ole">
            <mc:AlternateContent xmlns:mc="http://schemas.openxmlformats.org/markup-compatibility/2006">
              <mc:Choice xmlns:v="urn:schemas-microsoft-com:vml" Requires="v">
                <p:oleObj spid="_x0000_s10252" name="Equation" r:id="rId23" imgW="176530" imgH="170815" progId="">
                  <p:embed/>
                </p:oleObj>
              </mc:Choice>
              <mc:Fallback>
                <p:oleObj name="Equation" r:id="rId23" imgW="176530" imgH="170815" progId="">
                  <p:embed/>
                  <p:pic>
                    <p:nvPicPr>
                      <p:cNvPr id="0" name="Object 16"/>
                      <p:cNvPicPr>
                        <a:picLocks noChangeAspect="1"/>
                      </p:cNvPicPr>
                      <p:nvPr/>
                    </p:nvPicPr>
                    <p:blipFill>
                      <a:blip r:embed="rId24"/>
                      <a:stretch>
                        <a:fillRect/>
                      </a:stretch>
                    </p:blipFill>
                    <p:spPr>
                      <a:xfrm>
                        <a:off x="3783010" y="4857760"/>
                        <a:ext cx="431800" cy="400050"/>
                      </a:xfrm>
                      <a:prstGeom prst="rect">
                        <a:avLst/>
                      </a:prstGeom>
                      <a:noFill/>
                      <a:ln w="9525">
                        <a:noFill/>
                      </a:ln>
                    </p:spPr>
                  </p:pic>
                </p:oleObj>
              </mc:Fallback>
            </mc:AlternateContent>
          </a:graphicData>
        </a:graphic>
      </p:graphicFrame>
      <p:graphicFrame>
        <p:nvGraphicFramePr>
          <p:cNvPr id="44047" name="Object 18"/>
          <p:cNvGraphicFramePr>
            <a:graphicFrameLocks noChangeAspect="1"/>
          </p:cNvGraphicFramePr>
          <p:nvPr/>
        </p:nvGraphicFramePr>
        <p:xfrm>
          <a:off x="6215074" y="4826012"/>
          <a:ext cx="792163" cy="388938"/>
        </p:xfrm>
        <a:graphic>
          <a:graphicData uri="http://schemas.openxmlformats.org/presentationml/2006/ole">
            <mc:AlternateContent xmlns:mc="http://schemas.openxmlformats.org/markup-compatibility/2006">
              <mc:Choice xmlns:v="urn:schemas-microsoft-com:vml" Requires="v">
                <p:oleObj spid="_x0000_s10253" name="Equation" r:id="rId25" imgW="341630" imgH="170815" progId="">
                  <p:embed/>
                </p:oleObj>
              </mc:Choice>
              <mc:Fallback>
                <p:oleObj name="Equation" r:id="rId25" imgW="341630" imgH="170815" progId="">
                  <p:embed/>
                  <p:pic>
                    <p:nvPicPr>
                      <p:cNvPr id="0" name="Object 18"/>
                      <p:cNvPicPr>
                        <a:picLocks noChangeAspect="1"/>
                      </p:cNvPicPr>
                      <p:nvPr/>
                    </p:nvPicPr>
                    <p:blipFill>
                      <a:blip r:embed="rId26"/>
                      <a:stretch>
                        <a:fillRect/>
                      </a:stretch>
                    </p:blipFill>
                    <p:spPr>
                      <a:xfrm>
                        <a:off x="6215074" y="4826012"/>
                        <a:ext cx="792163" cy="388938"/>
                      </a:xfrm>
                      <a:prstGeom prst="rect">
                        <a:avLst/>
                      </a:prstGeom>
                      <a:noFill/>
                      <a:ln w="9525">
                        <a:noFill/>
                      </a:ln>
                    </p:spPr>
                  </p:pic>
                </p:oleObj>
              </mc:Fallback>
            </mc:AlternateContent>
          </a:graphicData>
        </a:graphic>
      </p:graphicFrame>
      <p:graphicFrame>
        <p:nvGraphicFramePr>
          <p:cNvPr id="44048" name="Object 20"/>
          <p:cNvGraphicFramePr>
            <a:graphicFrameLocks noChangeAspect="1"/>
          </p:cNvGraphicFramePr>
          <p:nvPr/>
        </p:nvGraphicFramePr>
        <p:xfrm>
          <a:off x="7500958" y="4857760"/>
          <a:ext cx="863600" cy="360363"/>
        </p:xfrm>
        <a:graphic>
          <a:graphicData uri="http://schemas.openxmlformats.org/presentationml/2006/ole">
            <mc:AlternateContent xmlns:mc="http://schemas.openxmlformats.org/markup-compatibility/2006">
              <mc:Choice xmlns:v="urn:schemas-microsoft-com:vml" Requires="v">
                <p:oleObj spid="_x0000_s10254" name="Equation" r:id="rId27" imgW="407670" imgH="143510" progId="">
                  <p:embed/>
                </p:oleObj>
              </mc:Choice>
              <mc:Fallback>
                <p:oleObj name="Equation" r:id="rId27" imgW="407670" imgH="143510" progId="">
                  <p:embed/>
                  <p:pic>
                    <p:nvPicPr>
                      <p:cNvPr id="0" name="Object 20"/>
                      <p:cNvPicPr>
                        <a:picLocks noChangeAspect="1"/>
                      </p:cNvPicPr>
                      <p:nvPr/>
                    </p:nvPicPr>
                    <p:blipFill>
                      <a:blip r:embed="rId28"/>
                      <a:stretch>
                        <a:fillRect/>
                      </a:stretch>
                    </p:blipFill>
                    <p:spPr>
                      <a:xfrm>
                        <a:off x="7500958" y="4857760"/>
                        <a:ext cx="863600" cy="360363"/>
                      </a:xfrm>
                      <a:prstGeom prst="rect">
                        <a:avLst/>
                      </a:prstGeom>
                      <a:noFill/>
                      <a:ln w="9525">
                        <a:noFill/>
                      </a:ln>
                    </p:spPr>
                  </p:pic>
                </p:oleObj>
              </mc:Fallback>
            </mc:AlternateContent>
          </a:graphicData>
        </a:graphic>
      </p:graphicFrame>
      <p:graphicFrame>
        <p:nvGraphicFramePr>
          <p:cNvPr id="44049" name="Object 22"/>
          <p:cNvGraphicFramePr>
            <a:graphicFrameLocks noChangeAspect="1"/>
          </p:cNvGraphicFramePr>
          <p:nvPr/>
        </p:nvGraphicFramePr>
        <p:xfrm>
          <a:off x="1428728" y="5214950"/>
          <a:ext cx="431800" cy="400050"/>
        </p:xfrm>
        <a:graphic>
          <a:graphicData uri="http://schemas.openxmlformats.org/presentationml/2006/ole">
            <mc:AlternateContent xmlns:mc="http://schemas.openxmlformats.org/markup-compatibility/2006">
              <mc:Choice xmlns:v="urn:schemas-microsoft-com:vml" Requires="v">
                <p:oleObj spid="_x0000_s10255" name="Equation" r:id="rId29" imgW="176530" imgH="170815" progId="">
                  <p:embed/>
                </p:oleObj>
              </mc:Choice>
              <mc:Fallback>
                <p:oleObj name="Equation" r:id="rId29" imgW="176530" imgH="170815" progId="">
                  <p:embed/>
                  <p:pic>
                    <p:nvPicPr>
                      <p:cNvPr id="0" name="Object 22"/>
                      <p:cNvPicPr>
                        <a:picLocks noChangeAspect="1"/>
                      </p:cNvPicPr>
                      <p:nvPr/>
                    </p:nvPicPr>
                    <p:blipFill>
                      <a:blip r:embed="rId30"/>
                      <a:stretch>
                        <a:fillRect/>
                      </a:stretch>
                    </p:blipFill>
                    <p:spPr>
                      <a:xfrm>
                        <a:off x="1428728" y="5214950"/>
                        <a:ext cx="431800" cy="400050"/>
                      </a:xfrm>
                      <a:prstGeom prst="rect">
                        <a:avLst/>
                      </a:prstGeom>
                      <a:noFill/>
                      <a:ln w="9525">
                        <a:noFill/>
                      </a:ln>
                    </p:spPr>
                  </p:pic>
                </p:oleObj>
              </mc:Fallback>
            </mc:AlternateContent>
          </a:graphicData>
        </a:graphic>
      </p:graphicFrame>
      <p:graphicFrame>
        <p:nvGraphicFramePr>
          <p:cNvPr id="44050" name="Object 27"/>
          <p:cNvGraphicFramePr>
            <a:graphicFrameLocks noChangeAspect="1"/>
          </p:cNvGraphicFramePr>
          <p:nvPr/>
        </p:nvGraphicFramePr>
        <p:xfrm>
          <a:off x="5000628" y="5214950"/>
          <a:ext cx="431800" cy="400050"/>
        </p:xfrm>
        <a:graphic>
          <a:graphicData uri="http://schemas.openxmlformats.org/presentationml/2006/ole">
            <mc:AlternateContent xmlns:mc="http://schemas.openxmlformats.org/markup-compatibility/2006">
              <mc:Choice xmlns:v="urn:schemas-microsoft-com:vml" Requires="v">
                <p:oleObj spid="_x0000_s10256" name="Equation" r:id="rId31" imgW="176530" imgH="170815" progId="">
                  <p:embed/>
                </p:oleObj>
              </mc:Choice>
              <mc:Fallback>
                <p:oleObj name="Equation" r:id="rId31" imgW="176530" imgH="170815" progId="">
                  <p:embed/>
                  <p:pic>
                    <p:nvPicPr>
                      <p:cNvPr id="0" name="Object 27"/>
                      <p:cNvPicPr>
                        <a:picLocks noChangeAspect="1"/>
                      </p:cNvPicPr>
                      <p:nvPr/>
                    </p:nvPicPr>
                    <p:blipFill>
                      <a:blip r:embed="rId32"/>
                      <a:stretch>
                        <a:fillRect/>
                      </a:stretch>
                    </p:blipFill>
                    <p:spPr>
                      <a:xfrm>
                        <a:off x="5000628" y="5214950"/>
                        <a:ext cx="431800" cy="400050"/>
                      </a:xfrm>
                      <a:prstGeom prst="rect">
                        <a:avLst/>
                      </a:prstGeom>
                      <a:noFill/>
                      <a:ln w="9525">
                        <a:noFill/>
                      </a:ln>
                    </p:spPr>
                  </p:pic>
                </p:oleObj>
              </mc:Fallback>
            </mc:AlternateContent>
          </a:graphicData>
        </a:graphic>
      </p:graphicFrame>
      <p:graphicFrame>
        <p:nvGraphicFramePr>
          <p:cNvPr id="44051" name="Object 32"/>
          <p:cNvGraphicFramePr>
            <a:graphicFrameLocks noChangeAspect="1"/>
          </p:cNvGraphicFramePr>
          <p:nvPr/>
        </p:nvGraphicFramePr>
        <p:xfrm>
          <a:off x="1428728" y="5572140"/>
          <a:ext cx="936625" cy="366713"/>
        </p:xfrm>
        <a:graphic>
          <a:graphicData uri="http://schemas.openxmlformats.org/presentationml/2006/ole">
            <mc:AlternateContent xmlns:mc="http://schemas.openxmlformats.org/markup-compatibility/2006">
              <mc:Choice xmlns:v="urn:schemas-microsoft-com:vml" Requires="v">
                <p:oleObj spid="_x0000_s10257" name="Equation" r:id="rId33" imgW="434975" imgH="170815" progId="">
                  <p:embed/>
                </p:oleObj>
              </mc:Choice>
              <mc:Fallback>
                <p:oleObj name="Equation" r:id="rId33" imgW="434975" imgH="170815" progId="">
                  <p:embed/>
                  <p:pic>
                    <p:nvPicPr>
                      <p:cNvPr id="0" name="Object 32"/>
                      <p:cNvPicPr>
                        <a:picLocks noChangeAspect="1"/>
                      </p:cNvPicPr>
                      <p:nvPr/>
                    </p:nvPicPr>
                    <p:blipFill>
                      <a:blip r:embed="rId34"/>
                      <a:stretch>
                        <a:fillRect/>
                      </a:stretch>
                    </p:blipFill>
                    <p:spPr>
                      <a:xfrm>
                        <a:off x="1428728" y="5572140"/>
                        <a:ext cx="936625" cy="366713"/>
                      </a:xfrm>
                      <a:prstGeom prst="rect">
                        <a:avLst/>
                      </a:prstGeom>
                      <a:noFill/>
                      <a:ln w="9525">
                        <a:noFill/>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3600" dirty="0" smtClean="0">
                <a:latin typeface="宋体" panose="02010600030101010101" pitchFamily="2" charset="-122"/>
              </a:rPr>
              <a:t>证明三元可满足性问题是</a:t>
            </a:r>
            <a:r>
              <a:rPr lang="en-US" altLang="zh-CN" sz="3600" dirty="0" smtClean="0">
                <a:latin typeface="宋体" panose="02010600030101010101" pitchFamily="2" charset="-122"/>
              </a:rPr>
              <a:t>NPC-</a:t>
            </a:r>
            <a:r>
              <a:rPr lang="zh-CN" altLang="en-US" sz="3600" dirty="0" smtClean="0">
                <a:latin typeface="宋体" panose="02010600030101010101" pitchFamily="2" charset="-122"/>
              </a:rPr>
              <a:t>问题</a:t>
            </a:r>
            <a:endParaRPr lang="en-US" altLang="zh-CN" sz="3600" dirty="0" smtClean="0">
              <a:latin typeface="宋体" panose="02010600030101010101" pitchFamily="2" charset="-122"/>
            </a:endParaRPr>
          </a:p>
        </p:txBody>
      </p:sp>
      <p:sp>
        <p:nvSpPr>
          <p:cNvPr id="3" name="内容占位符 2"/>
          <p:cNvSpPr>
            <a:spLocks noGrp="1"/>
          </p:cNvSpPr>
          <p:nvPr>
            <p:ph idx="1"/>
          </p:nvPr>
        </p:nvSpPr>
        <p:spPr>
          <a:xfrm>
            <a:off x="457200" y="1142984"/>
            <a:ext cx="8229600" cy="4987941"/>
          </a:xfrm>
        </p:spPr>
        <p:txBody>
          <a:bodyPr/>
          <a:lstStyle/>
          <a:p>
            <a:pPr lvl="2"/>
            <a:r>
              <a:rPr lang="zh-CN" altLang="en-US" sz="2000" dirty="0" smtClean="0"/>
              <a:t>若     是由情形</a:t>
            </a:r>
            <a:r>
              <a:rPr lang="en-US" altLang="zh-CN" sz="2000" dirty="0" smtClean="0"/>
              <a:t>k&gt;3</a:t>
            </a:r>
            <a:r>
              <a:rPr lang="zh-CN" altLang="en-US" sz="2000" dirty="0" smtClean="0"/>
              <a:t>所确定的，因为</a:t>
            </a:r>
            <a:r>
              <a:rPr lang="en-US" altLang="zh-CN" sz="2000" i="1" dirty="0" smtClean="0"/>
              <a:t>t</a:t>
            </a:r>
            <a:r>
              <a:rPr lang="zh-CN" altLang="en-US" sz="2000" i="1" dirty="0" smtClean="0"/>
              <a:t> </a:t>
            </a:r>
            <a:r>
              <a:rPr lang="zh-CN" altLang="en-US" sz="2000" dirty="0" smtClean="0"/>
              <a:t>为</a:t>
            </a:r>
            <a:r>
              <a:rPr lang="en-US" altLang="zh-CN" sz="2000" dirty="0" smtClean="0"/>
              <a:t>C</a:t>
            </a:r>
            <a:r>
              <a:rPr lang="zh-CN" altLang="en-US" sz="2000" dirty="0" smtClean="0"/>
              <a:t>的一种可满足性真赋</a:t>
            </a:r>
            <a:endParaRPr lang="zh-CN" altLang="en-US" sz="2000" dirty="0" smtClean="0"/>
          </a:p>
          <a:p>
            <a:pPr lvl="2">
              <a:buNone/>
            </a:pPr>
            <a:r>
              <a:rPr lang="zh-CN" altLang="en-US" sz="2000" dirty="0" smtClean="0"/>
              <a:t>值，必然存在一个最小的整数</a:t>
            </a:r>
            <a:r>
              <a:rPr lang="en-US" altLang="zh-CN" sz="2000" dirty="0" smtClean="0"/>
              <a:t>l</a:t>
            </a:r>
            <a:r>
              <a:rPr lang="zh-CN" altLang="en-US" sz="2000" dirty="0" smtClean="0"/>
              <a:t>，使得变量 </a:t>
            </a:r>
            <a:r>
              <a:rPr lang="en-US" altLang="zh-CN" sz="2000" dirty="0" err="1" smtClean="0"/>
              <a:t>z</a:t>
            </a:r>
            <a:r>
              <a:rPr lang="en-US" altLang="zh-CN" sz="2000" baseline="-25000" dirty="0" err="1" smtClean="0"/>
              <a:t>l</a:t>
            </a:r>
            <a:r>
              <a:rPr lang="zh-CN" altLang="en-US" sz="2000" dirty="0" smtClean="0"/>
              <a:t> 在</a:t>
            </a:r>
            <a:r>
              <a:rPr lang="en-US" altLang="zh-CN" sz="2000" i="1" dirty="0" smtClean="0"/>
              <a:t>t</a:t>
            </a:r>
            <a:r>
              <a:rPr lang="zh-CN" altLang="en-US" sz="2000" i="1" dirty="0" smtClean="0"/>
              <a:t> </a:t>
            </a:r>
            <a:r>
              <a:rPr lang="zh-CN" altLang="en-US" sz="2000" dirty="0" smtClean="0"/>
              <a:t>之下被赋予真</a:t>
            </a:r>
            <a:endParaRPr lang="zh-CN" altLang="en-US" sz="2000" dirty="0" smtClean="0"/>
          </a:p>
          <a:p>
            <a:pPr lvl="2">
              <a:buNone/>
            </a:pPr>
            <a:r>
              <a:rPr lang="zh-CN" altLang="en-US" sz="2000" dirty="0" smtClean="0"/>
              <a:t>值，且</a:t>
            </a:r>
            <a:r>
              <a:rPr lang="en-US" altLang="zh-CN" sz="2000" dirty="0" smtClean="0"/>
              <a:t>l≠0</a:t>
            </a:r>
            <a:r>
              <a:rPr lang="zh-CN" altLang="en-US" sz="2000" dirty="0" smtClean="0"/>
              <a:t>。若</a:t>
            </a:r>
            <a:r>
              <a:rPr lang="en-US" altLang="zh-CN" sz="2000" dirty="0" smtClean="0"/>
              <a:t>l</a:t>
            </a:r>
            <a:r>
              <a:rPr lang="zh-CN" altLang="en-US" sz="2000" dirty="0" smtClean="0"/>
              <a:t>为</a:t>
            </a:r>
            <a:r>
              <a:rPr lang="en-US" altLang="zh-CN" sz="2000" dirty="0" smtClean="0"/>
              <a:t>1</a:t>
            </a:r>
            <a:r>
              <a:rPr lang="zh-CN" altLang="en-US" sz="2000" dirty="0" smtClean="0"/>
              <a:t>或</a:t>
            </a:r>
            <a:r>
              <a:rPr lang="en-US" altLang="zh-CN" sz="2000" dirty="0" smtClean="0"/>
              <a:t>2</a:t>
            </a:r>
            <a:r>
              <a:rPr lang="zh-CN" altLang="en-US" sz="2000" dirty="0" smtClean="0"/>
              <a:t>，则可对                       令                ；若</a:t>
            </a:r>
            <a:endParaRPr lang="zh-CN" altLang="en-US" sz="2000" dirty="0" smtClean="0"/>
          </a:p>
          <a:p>
            <a:pPr lvl="2">
              <a:buNone/>
            </a:pPr>
            <a:r>
              <a:rPr lang="zh-CN" altLang="en-US" sz="2000" dirty="0" smtClean="0"/>
              <a:t> </a:t>
            </a:r>
            <a:r>
              <a:rPr lang="en-US" altLang="zh-CN" sz="2000" dirty="0" smtClean="0"/>
              <a:t>l</a:t>
            </a:r>
            <a:r>
              <a:rPr lang="zh-CN" altLang="en-US" sz="2000" dirty="0" smtClean="0"/>
              <a:t>为</a:t>
            </a:r>
            <a:r>
              <a:rPr lang="en-US" altLang="zh-CN" sz="2000" dirty="0" smtClean="0"/>
              <a:t>k-1</a:t>
            </a:r>
            <a:r>
              <a:rPr lang="zh-CN" altLang="en-US" sz="2000" dirty="0" smtClean="0"/>
              <a:t>或</a:t>
            </a:r>
            <a:r>
              <a:rPr lang="en-US" altLang="zh-CN" sz="2000" dirty="0" smtClean="0"/>
              <a:t>k</a:t>
            </a:r>
            <a:r>
              <a:rPr lang="zh-CN" altLang="en-US" sz="2000" dirty="0" smtClean="0"/>
              <a:t>，则对于                     ，令                ；其余情况，</a:t>
            </a:r>
            <a:endParaRPr lang="zh-CN" altLang="en-US" sz="2000" dirty="0" smtClean="0"/>
          </a:p>
          <a:p>
            <a:pPr lvl="2">
              <a:buNone/>
            </a:pPr>
            <a:r>
              <a:rPr lang="zh-CN" altLang="en-US" sz="2000" dirty="0" smtClean="0"/>
              <a:t>令                                    ，                                     。 </a:t>
            </a:r>
            <a:endParaRPr lang="zh-CN" altLang="en-US" sz="2000" dirty="0" smtClean="0"/>
          </a:p>
          <a:p>
            <a:pPr lvl="2"/>
            <a:r>
              <a:rPr lang="zh-CN" altLang="en-US" sz="2000" dirty="0" smtClean="0"/>
              <a:t>容易证明，这些选择将保证    中所有的子句均被满足，进而    中的所有子句也均被赋值 </a:t>
            </a:r>
            <a:r>
              <a:rPr lang="en-US" altLang="zh-CN" sz="2000" i="1" dirty="0" smtClean="0"/>
              <a:t>t</a:t>
            </a:r>
            <a:r>
              <a:rPr lang="zh-CN" altLang="en-US" sz="2000" i="1" dirty="0" smtClean="0"/>
              <a:t> </a:t>
            </a:r>
            <a:r>
              <a:rPr lang="en-US" altLang="zh-CN" sz="200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dirty="0" smtClean="0"/>
              <a:t>满足。</a:t>
            </a:r>
            <a:endParaRPr lang="zh-CN" altLang="en-US" sz="2000" dirty="0" smtClean="0"/>
          </a:p>
          <a:p>
            <a:pPr lvl="2"/>
            <a:r>
              <a:rPr lang="zh-CN" altLang="en-US" sz="2000" dirty="0" smtClean="0"/>
              <a:t>反之，若   为    的一个可满足性真赋值，则不难证明   对于</a:t>
            </a:r>
            <a:r>
              <a:rPr lang="en-US" altLang="zh-CN" sz="2000" dirty="0" smtClean="0"/>
              <a:t>U</a:t>
            </a:r>
            <a:r>
              <a:rPr lang="zh-CN" altLang="en-US" sz="2000" dirty="0" smtClean="0"/>
              <a:t>中变量的限制必形成对</a:t>
            </a:r>
            <a:r>
              <a:rPr lang="en-US" altLang="zh-CN" sz="2000" dirty="0" smtClean="0"/>
              <a:t>C</a:t>
            </a:r>
            <a:r>
              <a:rPr lang="zh-CN" altLang="en-US" sz="2000" dirty="0" smtClean="0"/>
              <a:t>的一个可满足性真赋值。</a:t>
            </a:r>
            <a:endParaRPr lang="zh-CN" altLang="en-US" sz="2000" dirty="0" smtClean="0"/>
          </a:p>
          <a:p>
            <a:pPr lvl="2"/>
            <a:r>
              <a:rPr lang="zh-CN" altLang="en-US" sz="2000" dirty="0" smtClean="0">
                <a:latin typeface="Times New Roman" panose="02020603050405020304" pitchFamily="18" charset="0"/>
              </a:rPr>
              <a:t>至此，我们证明了   可满足当且仅当</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可满足</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反证</a:t>
            </a:r>
            <a:r>
              <a:rPr lang="en-US" altLang="zh-CN" sz="2000" dirty="0" smtClean="0">
                <a:latin typeface="Times New Roman" panose="02020603050405020304" pitchFamily="18" charset="0"/>
              </a:rPr>
              <a:t>:t(</a:t>
            </a:r>
            <a:r>
              <a:rPr lang="en-US" altLang="zh-CN" sz="2000" dirty="0" err="1" smtClean="0">
                <a:latin typeface="Times New Roman" panose="02020603050405020304" pitchFamily="18" charset="0"/>
              </a:rPr>
              <a:t>z</a:t>
            </a:r>
            <a:r>
              <a:rPr lang="en-US" altLang="zh-CN" sz="2000" baseline="-25000" dirty="0" err="1" smtClean="0">
                <a:latin typeface="Times New Roman" panose="02020603050405020304" pitchFamily="18" charset="0"/>
              </a:rPr>
              <a:t>i</a:t>
            </a:r>
            <a:r>
              <a:rPr lang="en-US" altLang="zh-CN" sz="2000" dirty="0" smtClean="0">
                <a:latin typeface="Times New Roman" panose="02020603050405020304" pitchFamily="18" charset="0"/>
              </a:rPr>
              <a:t>)=F,…)</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2"/>
            <a:r>
              <a:rPr lang="zh-CN" altLang="en-US" sz="2000" dirty="0" smtClean="0">
                <a:latin typeface="Times New Roman" panose="02020603050405020304" pitchFamily="18" charset="0"/>
              </a:rPr>
              <a:t> 要证明上述变换可在多项式时间内完成，只需注意到    中三元</a:t>
            </a:r>
            <a:endParaRPr lang="zh-CN" altLang="en-US"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子句的数目被</a:t>
            </a:r>
            <a:r>
              <a:rPr lang="en-US" altLang="zh-CN" sz="2000" dirty="0" err="1" smtClean="0">
                <a:latin typeface="Times New Roman" panose="02020603050405020304" pitchFamily="18" charset="0"/>
              </a:rPr>
              <a:t>m×n</a:t>
            </a:r>
            <a:r>
              <a:rPr lang="zh-CN" altLang="en-US" sz="2000" dirty="0" smtClean="0">
                <a:latin typeface="Times New Roman" panose="02020603050405020304" pitchFamily="18" charset="0"/>
              </a:rPr>
              <a:t>的一个多项式所界定。也就是说，</a:t>
            </a:r>
            <a:r>
              <a:rPr lang="en-US" altLang="zh-CN" sz="2000" dirty="0" smtClean="0">
                <a:latin typeface="Times New Roman" panose="02020603050405020304" pitchFamily="18" charset="0"/>
              </a:rPr>
              <a:t>3SAT</a:t>
            </a:r>
            <a:r>
              <a:rPr lang="zh-CN" altLang="en-US" sz="2000" dirty="0" smtClean="0">
                <a:latin typeface="Times New Roman" panose="02020603050405020304" pitchFamily="18" charset="0"/>
              </a:rPr>
              <a:t>例子的</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大小由</a:t>
            </a:r>
            <a:r>
              <a:rPr lang="en-US" altLang="zh-CN" sz="2000" dirty="0" smtClean="0">
                <a:latin typeface="Times New Roman" panose="02020603050405020304" pitchFamily="18" charset="0"/>
              </a:rPr>
              <a:t>SAT</a:t>
            </a:r>
            <a:r>
              <a:rPr lang="zh-CN" altLang="en-US" sz="2000" dirty="0" smtClean="0">
                <a:latin typeface="Times New Roman" panose="02020603050405020304" pitchFamily="18" charset="0"/>
              </a:rPr>
              <a:t>例子的大小的一个多项式函数所界定。由此，根据上述</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构造方法，不难证明它是一个多项式变换。 证毕。</a:t>
            </a:r>
            <a:endParaRPr lang="zh-CN" altLang="en-US" sz="2000" dirty="0" smtClean="0">
              <a:latin typeface="Times New Roman" panose="02020603050405020304" pitchFamily="18" charset="0"/>
            </a:endParaRPr>
          </a:p>
          <a:p>
            <a:pPr lvl="2"/>
            <a:endParaRPr lang="zh-CN" altLang="en-US" dirty="0"/>
          </a:p>
        </p:txBody>
      </p:sp>
      <p:graphicFrame>
        <p:nvGraphicFramePr>
          <p:cNvPr id="45058" name="Object 35"/>
          <p:cNvGraphicFramePr>
            <a:graphicFrameLocks noChangeAspect="1"/>
          </p:cNvGraphicFramePr>
          <p:nvPr/>
        </p:nvGraphicFramePr>
        <p:xfrm>
          <a:off x="1785918" y="1171562"/>
          <a:ext cx="431800" cy="400050"/>
        </p:xfrm>
        <a:graphic>
          <a:graphicData uri="http://schemas.openxmlformats.org/presentationml/2006/ole">
            <mc:AlternateContent xmlns:mc="http://schemas.openxmlformats.org/markup-compatibility/2006">
              <mc:Choice xmlns:v="urn:schemas-microsoft-com:vml" Requires="v">
                <p:oleObj spid="_x0000_s11265" name="Equation" r:id="rId1" imgW="176530" imgH="170815" progId="">
                  <p:embed/>
                </p:oleObj>
              </mc:Choice>
              <mc:Fallback>
                <p:oleObj name="Equation" r:id="rId1" imgW="176530" imgH="170815" progId="">
                  <p:embed/>
                  <p:pic>
                    <p:nvPicPr>
                      <p:cNvPr id="0" name="Object 35"/>
                      <p:cNvPicPr>
                        <a:picLocks noChangeAspect="1"/>
                      </p:cNvPicPr>
                      <p:nvPr/>
                    </p:nvPicPr>
                    <p:blipFill>
                      <a:blip r:embed="rId2"/>
                      <a:stretch>
                        <a:fillRect/>
                      </a:stretch>
                    </p:blipFill>
                    <p:spPr>
                      <a:xfrm>
                        <a:off x="1785918" y="1171562"/>
                        <a:ext cx="431800" cy="400050"/>
                      </a:xfrm>
                      <a:prstGeom prst="rect">
                        <a:avLst/>
                      </a:prstGeom>
                      <a:noFill/>
                      <a:ln w="9525">
                        <a:noFill/>
                      </a:ln>
                    </p:spPr>
                  </p:pic>
                </p:oleObj>
              </mc:Fallback>
            </mc:AlternateContent>
          </a:graphicData>
        </a:graphic>
      </p:graphicFrame>
      <p:graphicFrame>
        <p:nvGraphicFramePr>
          <p:cNvPr id="45060" name="Object 61"/>
          <p:cNvGraphicFramePr>
            <a:graphicFrameLocks noChangeAspect="1"/>
          </p:cNvGraphicFramePr>
          <p:nvPr/>
        </p:nvGraphicFramePr>
        <p:xfrm>
          <a:off x="4714876" y="1944680"/>
          <a:ext cx="1584325" cy="341312"/>
        </p:xfrm>
        <a:graphic>
          <a:graphicData uri="http://schemas.openxmlformats.org/presentationml/2006/ole">
            <mc:AlternateContent xmlns:mc="http://schemas.openxmlformats.org/markup-compatibility/2006">
              <mc:Choice xmlns:v="urn:schemas-microsoft-com:vml" Requires="v">
                <p:oleObj spid="_x0000_s11266" name="Equation" r:id="rId3" imgW="600710" imgH="121285" progId="">
                  <p:embed/>
                </p:oleObj>
              </mc:Choice>
              <mc:Fallback>
                <p:oleObj name="Equation" r:id="rId3" imgW="600710" imgH="121285" progId="">
                  <p:embed/>
                  <p:pic>
                    <p:nvPicPr>
                      <p:cNvPr id="0" name="Object 61"/>
                      <p:cNvPicPr>
                        <a:picLocks noChangeAspect="1"/>
                      </p:cNvPicPr>
                      <p:nvPr/>
                    </p:nvPicPr>
                    <p:blipFill>
                      <a:blip r:embed="rId4"/>
                      <a:stretch>
                        <a:fillRect/>
                      </a:stretch>
                    </p:blipFill>
                    <p:spPr>
                      <a:xfrm>
                        <a:off x="4714876" y="1944680"/>
                        <a:ext cx="1584325" cy="341312"/>
                      </a:xfrm>
                      <a:prstGeom prst="rect">
                        <a:avLst/>
                      </a:prstGeom>
                      <a:noFill/>
                      <a:ln w="9525">
                        <a:noFill/>
                      </a:ln>
                    </p:spPr>
                  </p:pic>
                </p:oleObj>
              </mc:Fallback>
            </mc:AlternateContent>
          </a:graphicData>
        </a:graphic>
      </p:graphicFrame>
      <p:graphicFrame>
        <p:nvGraphicFramePr>
          <p:cNvPr id="45061" name="Object 64"/>
          <p:cNvGraphicFramePr>
            <a:graphicFrameLocks noChangeAspect="1"/>
          </p:cNvGraphicFramePr>
          <p:nvPr/>
        </p:nvGraphicFramePr>
        <p:xfrm>
          <a:off x="6572264" y="1935155"/>
          <a:ext cx="1081088" cy="422275"/>
        </p:xfrm>
        <a:graphic>
          <a:graphicData uri="http://schemas.openxmlformats.org/presentationml/2006/ole">
            <mc:AlternateContent xmlns:mc="http://schemas.openxmlformats.org/markup-compatibility/2006">
              <mc:Choice xmlns:v="urn:schemas-microsoft-com:vml" Requires="v">
                <p:oleObj spid="_x0000_s11267" name="Equation" r:id="rId5" imgW="473710" imgH="176530" progId="">
                  <p:embed/>
                </p:oleObj>
              </mc:Choice>
              <mc:Fallback>
                <p:oleObj name="Equation" r:id="rId5" imgW="473710" imgH="176530" progId="">
                  <p:embed/>
                  <p:pic>
                    <p:nvPicPr>
                      <p:cNvPr id="0" name="Object 64"/>
                      <p:cNvPicPr>
                        <a:picLocks noChangeAspect="1"/>
                      </p:cNvPicPr>
                      <p:nvPr/>
                    </p:nvPicPr>
                    <p:blipFill>
                      <a:blip r:embed="rId6"/>
                      <a:stretch>
                        <a:fillRect/>
                      </a:stretch>
                    </p:blipFill>
                    <p:spPr>
                      <a:xfrm>
                        <a:off x="6572264" y="1935155"/>
                        <a:ext cx="1081088" cy="422275"/>
                      </a:xfrm>
                      <a:prstGeom prst="rect">
                        <a:avLst/>
                      </a:prstGeom>
                      <a:noFill/>
                      <a:ln w="9525">
                        <a:noFill/>
                      </a:ln>
                    </p:spPr>
                  </p:pic>
                </p:oleObj>
              </mc:Fallback>
            </mc:AlternateContent>
          </a:graphicData>
        </a:graphic>
      </p:graphicFrame>
      <p:graphicFrame>
        <p:nvGraphicFramePr>
          <p:cNvPr id="45062" name="Object 76"/>
          <p:cNvGraphicFramePr>
            <a:graphicFrameLocks noChangeAspect="1"/>
          </p:cNvGraphicFramePr>
          <p:nvPr/>
        </p:nvGraphicFramePr>
        <p:xfrm>
          <a:off x="3286116" y="2285992"/>
          <a:ext cx="1511300" cy="327025"/>
        </p:xfrm>
        <a:graphic>
          <a:graphicData uri="http://schemas.openxmlformats.org/presentationml/2006/ole">
            <mc:AlternateContent xmlns:mc="http://schemas.openxmlformats.org/markup-compatibility/2006">
              <mc:Choice xmlns:v="urn:schemas-microsoft-com:vml" Requires="v">
                <p:oleObj spid="_x0000_s11268" name="Equation" r:id="rId7" imgW="600710" imgH="121285" progId="">
                  <p:embed/>
                </p:oleObj>
              </mc:Choice>
              <mc:Fallback>
                <p:oleObj name="Equation" r:id="rId7" imgW="600710" imgH="121285" progId="">
                  <p:embed/>
                  <p:pic>
                    <p:nvPicPr>
                      <p:cNvPr id="0" name="Object 76"/>
                      <p:cNvPicPr>
                        <a:picLocks noChangeAspect="1"/>
                      </p:cNvPicPr>
                      <p:nvPr/>
                    </p:nvPicPr>
                    <p:blipFill>
                      <a:blip r:embed="rId8"/>
                      <a:stretch>
                        <a:fillRect/>
                      </a:stretch>
                    </p:blipFill>
                    <p:spPr>
                      <a:xfrm>
                        <a:off x="3286116" y="2285992"/>
                        <a:ext cx="1511300" cy="327025"/>
                      </a:xfrm>
                      <a:prstGeom prst="rect">
                        <a:avLst/>
                      </a:prstGeom>
                      <a:noFill/>
                      <a:ln w="9525">
                        <a:noFill/>
                      </a:ln>
                    </p:spPr>
                  </p:pic>
                </p:oleObj>
              </mc:Fallback>
            </mc:AlternateContent>
          </a:graphicData>
        </a:graphic>
      </p:graphicFrame>
      <p:graphicFrame>
        <p:nvGraphicFramePr>
          <p:cNvPr id="45063" name="Object 79"/>
          <p:cNvGraphicFramePr>
            <a:graphicFrameLocks noChangeAspect="1"/>
          </p:cNvGraphicFramePr>
          <p:nvPr/>
        </p:nvGraphicFramePr>
        <p:xfrm>
          <a:off x="5286380" y="2285992"/>
          <a:ext cx="1081088" cy="436562"/>
        </p:xfrm>
        <a:graphic>
          <a:graphicData uri="http://schemas.openxmlformats.org/presentationml/2006/ole">
            <mc:AlternateContent xmlns:mc="http://schemas.openxmlformats.org/markup-compatibility/2006">
              <mc:Choice xmlns:v="urn:schemas-microsoft-com:vml" Requires="v">
                <p:oleObj spid="_x0000_s11269" name="Equation" r:id="rId9" imgW="451485" imgH="176530" progId="">
                  <p:embed/>
                </p:oleObj>
              </mc:Choice>
              <mc:Fallback>
                <p:oleObj name="Equation" r:id="rId9" imgW="451485" imgH="176530" progId="">
                  <p:embed/>
                  <p:pic>
                    <p:nvPicPr>
                      <p:cNvPr id="0" name="Object 79"/>
                      <p:cNvPicPr>
                        <a:picLocks noChangeAspect="1"/>
                      </p:cNvPicPr>
                      <p:nvPr/>
                    </p:nvPicPr>
                    <p:blipFill>
                      <a:blip r:embed="rId10"/>
                      <a:stretch>
                        <a:fillRect/>
                      </a:stretch>
                    </p:blipFill>
                    <p:spPr>
                      <a:xfrm>
                        <a:off x="5286380" y="2285992"/>
                        <a:ext cx="1081088" cy="436562"/>
                      </a:xfrm>
                      <a:prstGeom prst="rect">
                        <a:avLst/>
                      </a:prstGeom>
                      <a:noFill/>
                      <a:ln w="9525">
                        <a:noFill/>
                      </a:ln>
                    </p:spPr>
                  </p:pic>
                </p:oleObj>
              </mc:Fallback>
            </mc:AlternateContent>
          </a:graphicData>
        </a:graphic>
      </p:graphicFrame>
      <p:graphicFrame>
        <p:nvGraphicFramePr>
          <p:cNvPr id="45064" name="Object 82"/>
          <p:cNvGraphicFramePr>
            <a:graphicFrameLocks noChangeAspect="1"/>
          </p:cNvGraphicFramePr>
          <p:nvPr/>
        </p:nvGraphicFramePr>
        <p:xfrm>
          <a:off x="1500166" y="2616198"/>
          <a:ext cx="2376487" cy="455612"/>
        </p:xfrm>
        <a:graphic>
          <a:graphicData uri="http://schemas.openxmlformats.org/presentationml/2006/ole">
            <mc:AlternateContent xmlns:mc="http://schemas.openxmlformats.org/markup-compatibility/2006">
              <mc:Choice xmlns:v="urn:schemas-microsoft-com:vml" Requires="v">
                <p:oleObj spid="_x0000_s11270" name="Equation" r:id="rId11" imgW="969645" imgH="176530" progId="">
                  <p:embed/>
                </p:oleObj>
              </mc:Choice>
              <mc:Fallback>
                <p:oleObj name="Equation" r:id="rId11" imgW="969645" imgH="176530" progId="">
                  <p:embed/>
                  <p:pic>
                    <p:nvPicPr>
                      <p:cNvPr id="0" name="Object 82"/>
                      <p:cNvPicPr>
                        <a:picLocks noChangeAspect="1"/>
                      </p:cNvPicPr>
                      <p:nvPr/>
                    </p:nvPicPr>
                    <p:blipFill>
                      <a:blip r:embed="rId12"/>
                      <a:stretch>
                        <a:fillRect/>
                      </a:stretch>
                    </p:blipFill>
                    <p:spPr>
                      <a:xfrm>
                        <a:off x="1500166" y="2616198"/>
                        <a:ext cx="2376487" cy="455612"/>
                      </a:xfrm>
                      <a:prstGeom prst="rect">
                        <a:avLst/>
                      </a:prstGeom>
                      <a:noFill/>
                      <a:ln w="9525">
                        <a:noFill/>
                      </a:ln>
                    </p:spPr>
                  </p:pic>
                </p:oleObj>
              </mc:Fallback>
            </mc:AlternateContent>
          </a:graphicData>
        </a:graphic>
      </p:graphicFrame>
      <p:graphicFrame>
        <p:nvGraphicFramePr>
          <p:cNvPr id="45065" name="Object 85"/>
          <p:cNvGraphicFramePr>
            <a:graphicFrameLocks noChangeAspect="1"/>
          </p:cNvGraphicFramePr>
          <p:nvPr/>
        </p:nvGraphicFramePr>
        <p:xfrm>
          <a:off x="4071934" y="2643185"/>
          <a:ext cx="2735263" cy="428625"/>
        </p:xfrm>
        <a:graphic>
          <a:graphicData uri="http://schemas.openxmlformats.org/presentationml/2006/ole">
            <mc:AlternateContent xmlns:mc="http://schemas.openxmlformats.org/markup-compatibility/2006">
              <mc:Choice xmlns:v="urn:schemas-microsoft-com:vml" Requires="v">
                <p:oleObj spid="_x0000_s11271" name="Equation" r:id="rId13" imgW="1178560" imgH="176530" progId="">
                  <p:embed/>
                </p:oleObj>
              </mc:Choice>
              <mc:Fallback>
                <p:oleObj name="Equation" r:id="rId13" imgW="1178560" imgH="176530" progId="">
                  <p:embed/>
                  <p:pic>
                    <p:nvPicPr>
                      <p:cNvPr id="0" name="Object 85"/>
                      <p:cNvPicPr>
                        <a:picLocks noChangeAspect="1"/>
                      </p:cNvPicPr>
                      <p:nvPr/>
                    </p:nvPicPr>
                    <p:blipFill>
                      <a:blip r:embed="rId14"/>
                      <a:stretch>
                        <a:fillRect/>
                      </a:stretch>
                    </p:blipFill>
                    <p:spPr>
                      <a:xfrm>
                        <a:off x="4071934" y="2643185"/>
                        <a:ext cx="2735263" cy="428625"/>
                      </a:xfrm>
                      <a:prstGeom prst="rect">
                        <a:avLst/>
                      </a:prstGeom>
                      <a:noFill/>
                      <a:ln w="9525">
                        <a:noFill/>
                      </a:ln>
                    </p:spPr>
                  </p:pic>
                </p:oleObj>
              </mc:Fallback>
            </mc:AlternateContent>
          </a:graphicData>
        </a:graphic>
      </p:graphicFrame>
      <p:graphicFrame>
        <p:nvGraphicFramePr>
          <p:cNvPr id="45066" name="Object 87"/>
          <p:cNvGraphicFramePr>
            <a:graphicFrameLocks noChangeAspect="1"/>
          </p:cNvGraphicFramePr>
          <p:nvPr/>
        </p:nvGraphicFramePr>
        <p:xfrm>
          <a:off x="4572000" y="3000372"/>
          <a:ext cx="360363" cy="360362"/>
        </p:xfrm>
        <a:graphic>
          <a:graphicData uri="http://schemas.openxmlformats.org/presentationml/2006/ole">
            <mc:AlternateContent xmlns:mc="http://schemas.openxmlformats.org/markup-compatibility/2006">
              <mc:Choice xmlns:v="urn:schemas-microsoft-com:vml" Requires="v">
                <p:oleObj spid="_x0000_s11272" name="Equation" r:id="rId15" imgW="170815" imgH="170815" progId="">
                  <p:embed/>
                </p:oleObj>
              </mc:Choice>
              <mc:Fallback>
                <p:oleObj name="Equation" r:id="rId15" imgW="170815" imgH="170815" progId="">
                  <p:embed/>
                  <p:pic>
                    <p:nvPicPr>
                      <p:cNvPr id="0" name="Object 87"/>
                      <p:cNvPicPr>
                        <a:picLocks noChangeAspect="1"/>
                      </p:cNvPicPr>
                      <p:nvPr/>
                    </p:nvPicPr>
                    <p:blipFill>
                      <a:blip r:embed="rId16"/>
                      <a:stretch>
                        <a:fillRect/>
                      </a:stretch>
                    </p:blipFill>
                    <p:spPr>
                      <a:xfrm>
                        <a:off x="4572000" y="3000372"/>
                        <a:ext cx="360363" cy="360362"/>
                      </a:xfrm>
                      <a:prstGeom prst="rect">
                        <a:avLst/>
                      </a:prstGeom>
                      <a:noFill/>
                      <a:ln w="9525">
                        <a:noFill/>
                      </a:ln>
                    </p:spPr>
                  </p:pic>
                </p:oleObj>
              </mc:Fallback>
            </mc:AlternateContent>
          </a:graphicData>
        </a:graphic>
      </p:graphicFrame>
      <p:graphicFrame>
        <p:nvGraphicFramePr>
          <p:cNvPr id="45067" name="Object 90"/>
          <p:cNvGraphicFramePr>
            <a:graphicFrameLocks noChangeAspect="1"/>
          </p:cNvGraphicFramePr>
          <p:nvPr/>
        </p:nvGraphicFramePr>
        <p:xfrm>
          <a:off x="8215338" y="3071810"/>
          <a:ext cx="287338" cy="287338"/>
        </p:xfrm>
        <a:graphic>
          <a:graphicData uri="http://schemas.openxmlformats.org/presentationml/2006/ole">
            <mc:AlternateContent xmlns:mc="http://schemas.openxmlformats.org/markup-compatibility/2006">
              <mc:Choice xmlns:v="urn:schemas-microsoft-com:vml" Requires="v">
                <p:oleObj spid="_x0000_s11273" name="Equation" r:id="rId17" imgW="121285" imgH="121285" progId="">
                  <p:embed/>
                </p:oleObj>
              </mc:Choice>
              <mc:Fallback>
                <p:oleObj name="Equation" r:id="rId17" imgW="121285" imgH="121285" progId="">
                  <p:embed/>
                  <p:pic>
                    <p:nvPicPr>
                      <p:cNvPr id="0" name="Object 90"/>
                      <p:cNvPicPr>
                        <a:picLocks noChangeAspect="1"/>
                      </p:cNvPicPr>
                      <p:nvPr/>
                    </p:nvPicPr>
                    <p:blipFill>
                      <a:blip r:embed="rId18"/>
                      <a:stretch>
                        <a:fillRect/>
                      </a:stretch>
                    </p:blipFill>
                    <p:spPr>
                      <a:xfrm>
                        <a:off x="8215338" y="3071810"/>
                        <a:ext cx="287338" cy="287338"/>
                      </a:xfrm>
                      <a:prstGeom prst="rect">
                        <a:avLst/>
                      </a:prstGeom>
                      <a:noFill/>
                      <a:ln w="9525">
                        <a:noFill/>
                      </a:ln>
                    </p:spPr>
                  </p:pic>
                </p:oleObj>
              </mc:Fallback>
            </mc:AlternateContent>
          </a:graphicData>
        </a:graphic>
      </p:graphicFrame>
      <p:graphicFrame>
        <p:nvGraphicFramePr>
          <p:cNvPr id="45068" name="Object 96"/>
          <p:cNvGraphicFramePr>
            <a:graphicFrameLocks noChangeAspect="1"/>
          </p:cNvGraphicFramePr>
          <p:nvPr/>
        </p:nvGraphicFramePr>
        <p:xfrm>
          <a:off x="2571736" y="3643314"/>
          <a:ext cx="227013" cy="360362"/>
        </p:xfrm>
        <a:graphic>
          <a:graphicData uri="http://schemas.openxmlformats.org/presentationml/2006/ole">
            <mc:AlternateContent xmlns:mc="http://schemas.openxmlformats.org/markup-compatibility/2006">
              <mc:Choice xmlns:v="urn:schemas-microsoft-com:vml" Requires="v">
                <p:oleObj spid="_x0000_s11274" name="Equation" r:id="rId19" imgW="76835" imgH="121285" progId="">
                  <p:embed/>
                </p:oleObj>
              </mc:Choice>
              <mc:Fallback>
                <p:oleObj name="Equation" r:id="rId19" imgW="76835" imgH="121285" progId="">
                  <p:embed/>
                  <p:pic>
                    <p:nvPicPr>
                      <p:cNvPr id="0" name="Object 96"/>
                      <p:cNvPicPr>
                        <a:picLocks noChangeAspect="1"/>
                      </p:cNvPicPr>
                      <p:nvPr/>
                    </p:nvPicPr>
                    <p:blipFill>
                      <a:blip r:embed="rId20"/>
                      <a:stretch>
                        <a:fillRect/>
                      </a:stretch>
                    </p:blipFill>
                    <p:spPr>
                      <a:xfrm>
                        <a:off x="2571736" y="3643314"/>
                        <a:ext cx="227013" cy="360362"/>
                      </a:xfrm>
                      <a:prstGeom prst="rect">
                        <a:avLst/>
                      </a:prstGeom>
                      <a:noFill/>
                      <a:ln w="9525">
                        <a:noFill/>
                      </a:ln>
                    </p:spPr>
                  </p:pic>
                </p:oleObj>
              </mc:Fallback>
            </mc:AlternateContent>
          </a:graphicData>
        </a:graphic>
      </p:graphicFrame>
      <p:graphicFrame>
        <p:nvGraphicFramePr>
          <p:cNvPr id="45069" name="Object 99"/>
          <p:cNvGraphicFramePr>
            <a:graphicFrameLocks noChangeAspect="1"/>
          </p:cNvGraphicFramePr>
          <p:nvPr/>
        </p:nvGraphicFramePr>
        <p:xfrm>
          <a:off x="3000364" y="3714752"/>
          <a:ext cx="288925" cy="288925"/>
        </p:xfrm>
        <a:graphic>
          <a:graphicData uri="http://schemas.openxmlformats.org/presentationml/2006/ole">
            <mc:AlternateContent xmlns:mc="http://schemas.openxmlformats.org/markup-compatibility/2006">
              <mc:Choice xmlns:v="urn:schemas-microsoft-com:vml" Requires="v">
                <p:oleObj spid="_x0000_s11275" name="Equation" r:id="rId21" imgW="121285" imgH="121285" progId="">
                  <p:embed/>
                </p:oleObj>
              </mc:Choice>
              <mc:Fallback>
                <p:oleObj name="Equation" r:id="rId21" imgW="121285" imgH="121285" progId="">
                  <p:embed/>
                  <p:pic>
                    <p:nvPicPr>
                      <p:cNvPr id="0" name="Object 99"/>
                      <p:cNvPicPr>
                        <a:picLocks noChangeAspect="1"/>
                      </p:cNvPicPr>
                      <p:nvPr/>
                    </p:nvPicPr>
                    <p:blipFill>
                      <a:blip r:embed="rId22"/>
                      <a:stretch>
                        <a:fillRect/>
                      </a:stretch>
                    </p:blipFill>
                    <p:spPr>
                      <a:xfrm>
                        <a:off x="3000364" y="3714752"/>
                        <a:ext cx="288925" cy="288925"/>
                      </a:xfrm>
                      <a:prstGeom prst="rect">
                        <a:avLst/>
                      </a:prstGeom>
                      <a:noFill/>
                      <a:ln w="9525">
                        <a:noFill/>
                      </a:ln>
                    </p:spPr>
                  </p:pic>
                </p:oleObj>
              </mc:Fallback>
            </mc:AlternateContent>
          </a:graphicData>
        </a:graphic>
      </p:graphicFrame>
      <p:graphicFrame>
        <p:nvGraphicFramePr>
          <p:cNvPr id="45071" name="Object 4"/>
          <p:cNvGraphicFramePr>
            <a:graphicFrameLocks noChangeAspect="1"/>
          </p:cNvGraphicFramePr>
          <p:nvPr/>
        </p:nvGraphicFramePr>
        <p:xfrm>
          <a:off x="3500430" y="4357694"/>
          <a:ext cx="288925" cy="288925"/>
        </p:xfrm>
        <a:graphic>
          <a:graphicData uri="http://schemas.openxmlformats.org/presentationml/2006/ole">
            <mc:AlternateContent xmlns:mc="http://schemas.openxmlformats.org/markup-compatibility/2006">
              <mc:Choice xmlns:v="urn:schemas-microsoft-com:vml" Requires="v">
                <p:oleObj spid="_x0000_s11276" name="Equation" r:id="rId23" imgW="121285" imgH="121285" progId="">
                  <p:embed/>
                </p:oleObj>
              </mc:Choice>
              <mc:Fallback>
                <p:oleObj name="Equation" r:id="rId23" imgW="121285" imgH="121285" progId="">
                  <p:embed/>
                  <p:pic>
                    <p:nvPicPr>
                      <p:cNvPr id="0" name="Object 4"/>
                      <p:cNvPicPr>
                        <a:picLocks noChangeAspect="1"/>
                      </p:cNvPicPr>
                      <p:nvPr/>
                    </p:nvPicPr>
                    <p:blipFill>
                      <a:blip r:embed="rId24"/>
                      <a:stretch>
                        <a:fillRect/>
                      </a:stretch>
                    </p:blipFill>
                    <p:spPr>
                      <a:xfrm>
                        <a:off x="3500430" y="4357694"/>
                        <a:ext cx="288925" cy="288925"/>
                      </a:xfrm>
                      <a:prstGeom prst="rect">
                        <a:avLst/>
                      </a:prstGeom>
                      <a:noFill/>
                      <a:ln w="9525">
                        <a:noFill/>
                      </a:ln>
                    </p:spPr>
                  </p:pic>
                </p:oleObj>
              </mc:Fallback>
            </mc:AlternateContent>
          </a:graphicData>
        </a:graphic>
      </p:graphicFrame>
      <p:graphicFrame>
        <p:nvGraphicFramePr>
          <p:cNvPr id="45073" name="Object 4"/>
          <p:cNvGraphicFramePr>
            <a:graphicFrameLocks noChangeAspect="1"/>
          </p:cNvGraphicFramePr>
          <p:nvPr/>
        </p:nvGraphicFramePr>
        <p:xfrm>
          <a:off x="7429520" y="4786322"/>
          <a:ext cx="288925" cy="288925"/>
        </p:xfrm>
        <a:graphic>
          <a:graphicData uri="http://schemas.openxmlformats.org/presentationml/2006/ole">
            <mc:AlternateContent xmlns:mc="http://schemas.openxmlformats.org/markup-compatibility/2006">
              <mc:Choice xmlns:v="urn:schemas-microsoft-com:vml" Requires="v">
                <p:oleObj spid="_x0000_s11277" name="Equation" r:id="rId25" imgW="121285" imgH="121285" progId="">
                  <p:embed/>
                </p:oleObj>
              </mc:Choice>
              <mc:Fallback>
                <p:oleObj name="Equation" r:id="rId25" imgW="121285" imgH="121285" progId="">
                  <p:embed/>
                  <p:pic>
                    <p:nvPicPr>
                      <p:cNvPr id="0" name="图片 11276"/>
                      <p:cNvPicPr>
                        <a:picLocks noChangeAspect="1"/>
                      </p:cNvPicPr>
                      <p:nvPr/>
                    </p:nvPicPr>
                    <p:blipFill>
                      <a:blip r:embed="rId24"/>
                      <a:stretch>
                        <a:fillRect/>
                      </a:stretch>
                    </p:blipFill>
                    <p:spPr>
                      <a:xfrm>
                        <a:off x="7429520" y="4786322"/>
                        <a:ext cx="288925" cy="288925"/>
                      </a:xfrm>
                      <a:prstGeom prst="rect">
                        <a:avLst/>
                      </a:prstGeom>
                      <a:noFill/>
                      <a:ln w="9525">
                        <a:noFill/>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问题的计算复杂度</a:t>
            </a:r>
            <a:endParaRPr lang="zh-CN" altLang="en-US" dirty="0"/>
          </a:p>
        </p:txBody>
      </p:sp>
      <p:grpSp>
        <p:nvGrpSpPr>
          <p:cNvPr id="4" name="Group 11"/>
          <p:cNvGrpSpPr/>
          <p:nvPr/>
        </p:nvGrpSpPr>
        <p:grpSpPr bwMode="auto">
          <a:xfrm>
            <a:off x="428597" y="1857364"/>
            <a:ext cx="4429155" cy="3551237"/>
            <a:chOff x="1140" y="11628"/>
            <a:chExt cx="5670" cy="3744"/>
          </a:xfrm>
        </p:grpSpPr>
        <p:sp>
          <p:nvSpPr>
            <p:cNvPr id="5" name="Oval 12"/>
            <p:cNvSpPr>
              <a:spLocks noChangeArrowheads="1"/>
            </p:cNvSpPr>
            <p:nvPr/>
          </p:nvSpPr>
          <p:spPr bwMode="auto">
            <a:xfrm>
              <a:off x="5910" y="14124"/>
              <a:ext cx="540" cy="468"/>
            </a:xfrm>
            <a:prstGeom prst="ellipse">
              <a:avLst/>
            </a:prstGeom>
            <a:solidFill>
              <a:srgbClr val="FFFFFF"/>
            </a:solidFill>
            <a:ln w="9525">
              <a:solidFill>
                <a:srgbClr val="000000"/>
              </a:solidFill>
              <a:round/>
            </a:ln>
          </p:spPr>
          <p:txBody>
            <a:bodyPr/>
            <a:lstStyle/>
            <a:p>
              <a:pPr algn="just"/>
              <a:r>
                <a:rPr lang="en-US" altLang="zh-CN" sz="1600">
                  <a:latin typeface="Times New Roman" panose="02020603050405020304" pitchFamily="18" charset="0"/>
                </a:rPr>
                <a:t>9</a:t>
              </a:r>
              <a:endParaRPr lang="en-US" altLang="zh-CN" sz="1600">
                <a:latin typeface="Verdana" panose="020B0604030504040204" pitchFamily="34" charset="0"/>
              </a:endParaRPr>
            </a:p>
          </p:txBody>
        </p:sp>
        <p:sp>
          <p:nvSpPr>
            <p:cNvPr id="6" name="Oval 13"/>
            <p:cNvSpPr>
              <a:spLocks noChangeArrowheads="1"/>
            </p:cNvSpPr>
            <p:nvPr/>
          </p:nvSpPr>
          <p:spPr bwMode="auto">
            <a:xfrm>
              <a:off x="3330" y="14124"/>
              <a:ext cx="540" cy="468"/>
            </a:xfrm>
            <a:prstGeom prst="ellipse">
              <a:avLst/>
            </a:prstGeom>
            <a:solidFill>
              <a:srgbClr val="FFFFFF"/>
            </a:solidFill>
            <a:ln w="9525">
              <a:solidFill>
                <a:srgbClr val="000000"/>
              </a:solidFill>
              <a:round/>
            </a:ln>
          </p:spPr>
          <p:txBody>
            <a:bodyPr/>
            <a:lstStyle/>
            <a:p>
              <a:pPr algn="just"/>
              <a:r>
                <a:rPr lang="en-US" altLang="zh-CN" sz="1600">
                  <a:latin typeface="Times New Roman" panose="02020603050405020304" pitchFamily="18" charset="0"/>
                </a:rPr>
                <a:t>4</a:t>
              </a:r>
              <a:endParaRPr lang="en-US" altLang="zh-CN" sz="1600">
                <a:latin typeface="Verdana" panose="020B0604030504040204" pitchFamily="34" charset="0"/>
              </a:endParaRPr>
            </a:p>
          </p:txBody>
        </p:sp>
        <p:sp>
          <p:nvSpPr>
            <p:cNvPr id="7" name="Rectangle 14"/>
            <p:cNvSpPr>
              <a:spLocks noChangeArrowheads="1"/>
            </p:cNvSpPr>
            <p:nvPr/>
          </p:nvSpPr>
          <p:spPr bwMode="auto">
            <a:xfrm>
              <a:off x="1140" y="14282"/>
              <a:ext cx="360" cy="312"/>
            </a:xfrm>
            <a:prstGeom prst="rect">
              <a:avLst/>
            </a:prstGeom>
            <a:solidFill>
              <a:srgbClr val="FFFFFF"/>
            </a:solidFill>
            <a:ln w="9525">
              <a:solidFill>
                <a:srgbClr val="000000"/>
              </a:solidFill>
              <a:miter lim="800000"/>
            </a:ln>
          </p:spPr>
          <p:txBody>
            <a:bodyPr/>
            <a:lstStyle/>
            <a:p>
              <a:endParaRPr lang="zh-CN" altLang="en-US"/>
            </a:p>
          </p:txBody>
        </p:sp>
        <p:sp>
          <p:nvSpPr>
            <p:cNvPr id="8" name="Rectangle 15"/>
            <p:cNvSpPr>
              <a:spLocks noChangeArrowheads="1"/>
            </p:cNvSpPr>
            <p:nvPr/>
          </p:nvSpPr>
          <p:spPr bwMode="auto">
            <a:xfrm>
              <a:off x="1890" y="14280"/>
              <a:ext cx="360" cy="312"/>
            </a:xfrm>
            <a:prstGeom prst="rect">
              <a:avLst/>
            </a:prstGeom>
            <a:solidFill>
              <a:srgbClr val="FFFFFF"/>
            </a:solidFill>
            <a:ln w="9525">
              <a:solidFill>
                <a:srgbClr val="000000"/>
              </a:solidFill>
              <a:miter lim="800000"/>
            </a:ln>
          </p:spPr>
          <p:txBody>
            <a:bodyPr/>
            <a:lstStyle/>
            <a:p>
              <a:endParaRPr lang="zh-CN" altLang="en-US"/>
            </a:p>
          </p:txBody>
        </p:sp>
        <p:sp>
          <p:nvSpPr>
            <p:cNvPr id="9" name="Rectangle 16"/>
            <p:cNvSpPr>
              <a:spLocks noChangeArrowheads="1"/>
            </p:cNvSpPr>
            <p:nvPr/>
          </p:nvSpPr>
          <p:spPr bwMode="auto">
            <a:xfrm>
              <a:off x="2610" y="14280"/>
              <a:ext cx="360" cy="312"/>
            </a:xfrm>
            <a:prstGeom prst="rect">
              <a:avLst/>
            </a:prstGeom>
            <a:solidFill>
              <a:srgbClr val="FFFFFF"/>
            </a:solidFill>
            <a:ln w="9525">
              <a:solidFill>
                <a:srgbClr val="000000"/>
              </a:solidFill>
              <a:miter lim="800000"/>
            </a:ln>
          </p:spPr>
          <p:txBody>
            <a:bodyPr/>
            <a:lstStyle/>
            <a:p>
              <a:endParaRPr lang="zh-CN" altLang="en-US"/>
            </a:p>
          </p:txBody>
        </p:sp>
        <p:sp>
          <p:nvSpPr>
            <p:cNvPr id="10" name="Rectangle 17"/>
            <p:cNvSpPr>
              <a:spLocks noChangeArrowheads="1"/>
            </p:cNvSpPr>
            <p:nvPr/>
          </p:nvSpPr>
          <p:spPr bwMode="auto">
            <a:xfrm>
              <a:off x="4110" y="14280"/>
              <a:ext cx="360" cy="312"/>
            </a:xfrm>
            <a:prstGeom prst="rect">
              <a:avLst/>
            </a:prstGeom>
            <a:solidFill>
              <a:srgbClr val="FFFFFF"/>
            </a:solidFill>
            <a:ln w="9525">
              <a:solidFill>
                <a:srgbClr val="000000"/>
              </a:solidFill>
              <a:miter lim="800000"/>
            </a:ln>
          </p:spPr>
          <p:txBody>
            <a:bodyPr/>
            <a:lstStyle/>
            <a:p>
              <a:endParaRPr lang="zh-CN" altLang="en-US"/>
            </a:p>
          </p:txBody>
        </p:sp>
        <p:sp>
          <p:nvSpPr>
            <p:cNvPr id="11" name="Rectangle 18"/>
            <p:cNvSpPr>
              <a:spLocks noChangeArrowheads="1"/>
            </p:cNvSpPr>
            <p:nvPr/>
          </p:nvSpPr>
          <p:spPr bwMode="auto">
            <a:xfrm>
              <a:off x="4830" y="14280"/>
              <a:ext cx="360" cy="312"/>
            </a:xfrm>
            <a:prstGeom prst="rect">
              <a:avLst/>
            </a:prstGeom>
            <a:solidFill>
              <a:srgbClr val="FFFFFF"/>
            </a:solidFill>
            <a:ln w="9525">
              <a:solidFill>
                <a:srgbClr val="000000"/>
              </a:solidFill>
              <a:miter lim="800000"/>
            </a:ln>
          </p:spPr>
          <p:txBody>
            <a:bodyPr/>
            <a:lstStyle/>
            <a:p>
              <a:endParaRPr lang="zh-CN" altLang="en-US"/>
            </a:p>
          </p:txBody>
        </p:sp>
        <p:sp>
          <p:nvSpPr>
            <p:cNvPr id="12" name="Rectangle 19"/>
            <p:cNvSpPr>
              <a:spLocks noChangeArrowheads="1"/>
            </p:cNvSpPr>
            <p:nvPr/>
          </p:nvSpPr>
          <p:spPr bwMode="auto">
            <a:xfrm>
              <a:off x="5370" y="14280"/>
              <a:ext cx="360" cy="312"/>
            </a:xfrm>
            <a:prstGeom prst="rect">
              <a:avLst/>
            </a:prstGeom>
            <a:solidFill>
              <a:srgbClr val="FFFFFF"/>
            </a:solidFill>
            <a:ln w="9525">
              <a:solidFill>
                <a:srgbClr val="000000"/>
              </a:solidFill>
              <a:miter lim="800000"/>
            </a:ln>
          </p:spPr>
          <p:txBody>
            <a:bodyPr/>
            <a:lstStyle/>
            <a:p>
              <a:endParaRPr lang="zh-CN" altLang="en-US"/>
            </a:p>
          </p:txBody>
        </p:sp>
        <p:sp>
          <p:nvSpPr>
            <p:cNvPr id="13" name="Rectangle 20"/>
            <p:cNvSpPr>
              <a:spLocks noChangeArrowheads="1"/>
            </p:cNvSpPr>
            <p:nvPr/>
          </p:nvSpPr>
          <p:spPr bwMode="auto">
            <a:xfrm>
              <a:off x="3190" y="15060"/>
              <a:ext cx="360" cy="312"/>
            </a:xfrm>
            <a:prstGeom prst="rect">
              <a:avLst/>
            </a:prstGeom>
            <a:solidFill>
              <a:srgbClr val="FFFFFF"/>
            </a:solidFill>
            <a:ln w="9525">
              <a:solidFill>
                <a:srgbClr val="000000"/>
              </a:solidFill>
              <a:miter lim="800000"/>
            </a:ln>
          </p:spPr>
          <p:txBody>
            <a:bodyPr/>
            <a:lstStyle/>
            <a:p>
              <a:endParaRPr lang="zh-CN" altLang="en-US"/>
            </a:p>
          </p:txBody>
        </p:sp>
        <p:sp>
          <p:nvSpPr>
            <p:cNvPr id="14" name="Rectangle 21"/>
            <p:cNvSpPr>
              <a:spLocks noChangeArrowheads="1"/>
            </p:cNvSpPr>
            <p:nvPr/>
          </p:nvSpPr>
          <p:spPr bwMode="auto">
            <a:xfrm>
              <a:off x="3750" y="15060"/>
              <a:ext cx="360" cy="312"/>
            </a:xfrm>
            <a:prstGeom prst="rect">
              <a:avLst/>
            </a:prstGeom>
            <a:solidFill>
              <a:srgbClr val="FFFFFF"/>
            </a:solidFill>
            <a:ln w="9525">
              <a:solidFill>
                <a:srgbClr val="000000"/>
              </a:solidFill>
              <a:miter lim="800000"/>
            </a:ln>
          </p:spPr>
          <p:txBody>
            <a:bodyPr/>
            <a:lstStyle/>
            <a:p>
              <a:endParaRPr lang="zh-CN" altLang="en-US"/>
            </a:p>
          </p:txBody>
        </p:sp>
        <p:sp>
          <p:nvSpPr>
            <p:cNvPr id="15" name="Rectangle 22"/>
            <p:cNvSpPr>
              <a:spLocks noChangeArrowheads="1"/>
            </p:cNvSpPr>
            <p:nvPr/>
          </p:nvSpPr>
          <p:spPr bwMode="auto">
            <a:xfrm>
              <a:off x="5730" y="15060"/>
              <a:ext cx="360" cy="312"/>
            </a:xfrm>
            <a:prstGeom prst="rect">
              <a:avLst/>
            </a:prstGeom>
            <a:solidFill>
              <a:srgbClr val="FFFFFF"/>
            </a:solidFill>
            <a:ln w="9525">
              <a:solidFill>
                <a:srgbClr val="000000"/>
              </a:solidFill>
              <a:miter lim="800000"/>
            </a:ln>
          </p:spPr>
          <p:txBody>
            <a:bodyPr/>
            <a:lstStyle/>
            <a:p>
              <a:endParaRPr lang="zh-CN" altLang="en-US"/>
            </a:p>
          </p:txBody>
        </p:sp>
        <p:sp>
          <p:nvSpPr>
            <p:cNvPr id="16" name="Rectangle 23"/>
            <p:cNvSpPr>
              <a:spLocks noChangeArrowheads="1"/>
            </p:cNvSpPr>
            <p:nvPr/>
          </p:nvSpPr>
          <p:spPr bwMode="auto">
            <a:xfrm>
              <a:off x="6450" y="15060"/>
              <a:ext cx="360" cy="312"/>
            </a:xfrm>
            <a:prstGeom prst="rect">
              <a:avLst/>
            </a:prstGeom>
            <a:solidFill>
              <a:srgbClr val="FFFFFF"/>
            </a:solidFill>
            <a:ln w="9525">
              <a:solidFill>
                <a:srgbClr val="000000"/>
              </a:solidFill>
              <a:miter lim="800000"/>
            </a:ln>
          </p:spPr>
          <p:txBody>
            <a:bodyPr/>
            <a:lstStyle/>
            <a:p>
              <a:endParaRPr lang="zh-CN" altLang="en-US"/>
            </a:p>
          </p:txBody>
        </p:sp>
        <p:sp>
          <p:nvSpPr>
            <p:cNvPr id="17" name="Line 24"/>
            <p:cNvSpPr>
              <a:spLocks noChangeShapeType="1"/>
            </p:cNvSpPr>
            <p:nvPr/>
          </p:nvSpPr>
          <p:spPr bwMode="auto">
            <a:xfrm rot="20705758" flipH="1">
              <a:off x="3295" y="14647"/>
              <a:ext cx="290" cy="361"/>
            </a:xfrm>
            <a:prstGeom prst="line">
              <a:avLst/>
            </a:prstGeom>
            <a:noFill/>
            <a:ln w="9525">
              <a:solidFill>
                <a:srgbClr val="000000"/>
              </a:solidFill>
              <a:round/>
            </a:ln>
          </p:spPr>
          <p:txBody>
            <a:bodyPr/>
            <a:lstStyle/>
            <a:p>
              <a:endParaRPr lang="zh-CN" altLang="en-US"/>
            </a:p>
          </p:txBody>
        </p:sp>
        <p:sp>
          <p:nvSpPr>
            <p:cNvPr id="18" name="Line 25"/>
            <p:cNvSpPr>
              <a:spLocks noChangeShapeType="1"/>
            </p:cNvSpPr>
            <p:nvPr/>
          </p:nvSpPr>
          <p:spPr bwMode="auto">
            <a:xfrm>
              <a:off x="3750" y="14592"/>
              <a:ext cx="180" cy="468"/>
            </a:xfrm>
            <a:prstGeom prst="line">
              <a:avLst/>
            </a:prstGeom>
            <a:noFill/>
            <a:ln w="9525">
              <a:solidFill>
                <a:srgbClr val="000000"/>
              </a:solidFill>
              <a:round/>
            </a:ln>
          </p:spPr>
          <p:txBody>
            <a:bodyPr/>
            <a:lstStyle/>
            <a:p>
              <a:endParaRPr lang="zh-CN" altLang="en-US"/>
            </a:p>
          </p:txBody>
        </p:sp>
        <p:sp>
          <p:nvSpPr>
            <p:cNvPr id="19" name="Line 26"/>
            <p:cNvSpPr>
              <a:spLocks noChangeShapeType="1"/>
            </p:cNvSpPr>
            <p:nvPr/>
          </p:nvSpPr>
          <p:spPr bwMode="auto">
            <a:xfrm flipH="1">
              <a:off x="5910" y="14592"/>
              <a:ext cx="180" cy="468"/>
            </a:xfrm>
            <a:prstGeom prst="line">
              <a:avLst/>
            </a:prstGeom>
            <a:noFill/>
            <a:ln w="9525">
              <a:solidFill>
                <a:srgbClr val="000000"/>
              </a:solidFill>
              <a:round/>
            </a:ln>
          </p:spPr>
          <p:txBody>
            <a:bodyPr/>
            <a:lstStyle/>
            <a:p>
              <a:endParaRPr lang="zh-CN" altLang="en-US"/>
            </a:p>
          </p:txBody>
        </p:sp>
        <p:sp>
          <p:nvSpPr>
            <p:cNvPr id="20" name="Line 27"/>
            <p:cNvSpPr>
              <a:spLocks noChangeShapeType="1"/>
            </p:cNvSpPr>
            <p:nvPr/>
          </p:nvSpPr>
          <p:spPr bwMode="auto">
            <a:xfrm>
              <a:off x="6270" y="14592"/>
              <a:ext cx="360" cy="468"/>
            </a:xfrm>
            <a:prstGeom prst="line">
              <a:avLst/>
            </a:prstGeom>
            <a:noFill/>
            <a:ln w="9525">
              <a:solidFill>
                <a:srgbClr val="000000"/>
              </a:solidFill>
              <a:round/>
            </a:ln>
          </p:spPr>
          <p:txBody>
            <a:bodyPr/>
            <a:lstStyle/>
            <a:p>
              <a:endParaRPr lang="zh-CN" altLang="en-US"/>
            </a:p>
          </p:txBody>
        </p:sp>
        <p:sp>
          <p:nvSpPr>
            <p:cNvPr id="21" name="Line 28"/>
            <p:cNvSpPr>
              <a:spLocks noChangeShapeType="1"/>
            </p:cNvSpPr>
            <p:nvPr/>
          </p:nvSpPr>
          <p:spPr bwMode="auto">
            <a:xfrm rot="20720986" flipH="1">
              <a:off x="4540" y="12877"/>
              <a:ext cx="360" cy="468"/>
            </a:xfrm>
            <a:prstGeom prst="line">
              <a:avLst/>
            </a:prstGeom>
            <a:noFill/>
            <a:ln w="9525">
              <a:solidFill>
                <a:srgbClr val="000000"/>
              </a:solidFill>
              <a:round/>
            </a:ln>
          </p:spPr>
          <p:txBody>
            <a:bodyPr/>
            <a:lstStyle/>
            <a:p>
              <a:endParaRPr lang="zh-CN" altLang="en-US"/>
            </a:p>
          </p:txBody>
        </p:sp>
        <p:sp>
          <p:nvSpPr>
            <p:cNvPr id="22" name="Oval 29"/>
            <p:cNvSpPr>
              <a:spLocks noChangeArrowheads="1"/>
            </p:cNvSpPr>
            <p:nvPr/>
          </p:nvSpPr>
          <p:spPr bwMode="auto">
            <a:xfrm>
              <a:off x="3618" y="11628"/>
              <a:ext cx="540" cy="468"/>
            </a:xfrm>
            <a:prstGeom prst="ellipse">
              <a:avLst/>
            </a:prstGeom>
            <a:solidFill>
              <a:srgbClr val="FFFFFF"/>
            </a:solidFill>
            <a:ln w="9525">
              <a:solidFill>
                <a:srgbClr val="000000"/>
              </a:solidFill>
              <a:round/>
            </a:ln>
          </p:spPr>
          <p:txBody>
            <a:bodyPr/>
            <a:lstStyle/>
            <a:p>
              <a:pPr algn="just"/>
              <a:r>
                <a:rPr lang="en-US" altLang="zh-CN" sz="1600" dirty="0">
                  <a:latin typeface="Times New Roman" panose="02020603050405020304" pitchFamily="18" charset="0"/>
                </a:rPr>
                <a:t>5</a:t>
              </a:r>
              <a:endParaRPr lang="en-US" altLang="zh-CN" sz="1600" dirty="0">
                <a:latin typeface="Verdana" panose="020B0604030504040204" pitchFamily="34" charset="0"/>
              </a:endParaRPr>
            </a:p>
          </p:txBody>
        </p:sp>
        <p:sp>
          <p:nvSpPr>
            <p:cNvPr id="23" name="Oval 30"/>
            <p:cNvSpPr>
              <a:spLocks noChangeArrowheads="1"/>
            </p:cNvSpPr>
            <p:nvPr/>
          </p:nvSpPr>
          <p:spPr bwMode="auto">
            <a:xfrm>
              <a:off x="4650" y="12401"/>
              <a:ext cx="540" cy="468"/>
            </a:xfrm>
            <a:prstGeom prst="ellipse">
              <a:avLst/>
            </a:prstGeom>
            <a:solidFill>
              <a:srgbClr val="FFFFFF"/>
            </a:solidFill>
            <a:ln w="9525">
              <a:solidFill>
                <a:srgbClr val="000000"/>
              </a:solidFill>
              <a:round/>
            </a:ln>
          </p:spPr>
          <p:txBody>
            <a:bodyPr/>
            <a:lstStyle/>
            <a:p>
              <a:pPr algn="just"/>
              <a:r>
                <a:rPr lang="en-US" altLang="zh-CN" sz="1600">
                  <a:latin typeface="Times New Roman" panose="02020603050405020304" pitchFamily="18" charset="0"/>
                </a:rPr>
                <a:t>7</a:t>
              </a:r>
              <a:endParaRPr lang="en-US" altLang="zh-CN" sz="1600">
                <a:latin typeface="Verdana" panose="020B0604030504040204" pitchFamily="34" charset="0"/>
              </a:endParaRPr>
            </a:p>
          </p:txBody>
        </p:sp>
        <p:sp>
          <p:nvSpPr>
            <p:cNvPr id="24" name="Oval 31"/>
            <p:cNvSpPr>
              <a:spLocks noChangeArrowheads="1"/>
            </p:cNvSpPr>
            <p:nvPr/>
          </p:nvSpPr>
          <p:spPr bwMode="auto">
            <a:xfrm>
              <a:off x="4245" y="13344"/>
              <a:ext cx="540" cy="468"/>
            </a:xfrm>
            <a:prstGeom prst="ellipse">
              <a:avLst/>
            </a:prstGeom>
            <a:solidFill>
              <a:srgbClr val="FFFFFF"/>
            </a:solidFill>
            <a:ln w="9525">
              <a:solidFill>
                <a:srgbClr val="000000"/>
              </a:solidFill>
              <a:round/>
            </a:ln>
          </p:spPr>
          <p:txBody>
            <a:bodyPr/>
            <a:lstStyle/>
            <a:p>
              <a:pPr algn="just"/>
              <a:r>
                <a:rPr lang="en-US" altLang="zh-CN" sz="1600">
                  <a:latin typeface="Times New Roman" panose="02020603050405020304" pitchFamily="18" charset="0"/>
                </a:rPr>
                <a:t>6</a:t>
              </a:r>
              <a:endParaRPr lang="en-US" altLang="zh-CN" sz="1600">
                <a:latin typeface="Verdana" panose="020B0604030504040204" pitchFamily="34" charset="0"/>
              </a:endParaRPr>
            </a:p>
          </p:txBody>
        </p:sp>
        <p:sp>
          <p:nvSpPr>
            <p:cNvPr id="25" name="Oval 32"/>
            <p:cNvSpPr>
              <a:spLocks noChangeArrowheads="1"/>
            </p:cNvSpPr>
            <p:nvPr/>
          </p:nvSpPr>
          <p:spPr bwMode="auto">
            <a:xfrm>
              <a:off x="1590" y="13344"/>
              <a:ext cx="540" cy="468"/>
            </a:xfrm>
            <a:prstGeom prst="ellipse">
              <a:avLst/>
            </a:prstGeom>
            <a:solidFill>
              <a:srgbClr val="FFFFFF"/>
            </a:solidFill>
            <a:ln w="9525">
              <a:solidFill>
                <a:srgbClr val="000000"/>
              </a:solidFill>
              <a:round/>
            </a:ln>
          </p:spPr>
          <p:txBody>
            <a:bodyPr/>
            <a:lstStyle/>
            <a:p>
              <a:pPr algn="just"/>
              <a:r>
                <a:rPr lang="en-US" altLang="zh-CN" sz="1600">
                  <a:latin typeface="Times New Roman" panose="02020603050405020304" pitchFamily="18" charset="0"/>
                </a:rPr>
                <a:t>1</a:t>
              </a:r>
              <a:endParaRPr lang="en-US" altLang="zh-CN" sz="1600">
                <a:latin typeface="Verdana" panose="020B0604030504040204" pitchFamily="34" charset="0"/>
              </a:endParaRPr>
            </a:p>
          </p:txBody>
        </p:sp>
        <p:sp>
          <p:nvSpPr>
            <p:cNvPr id="26" name="Oval 33"/>
            <p:cNvSpPr>
              <a:spLocks noChangeArrowheads="1"/>
            </p:cNvSpPr>
            <p:nvPr/>
          </p:nvSpPr>
          <p:spPr bwMode="auto">
            <a:xfrm>
              <a:off x="2820" y="13344"/>
              <a:ext cx="540" cy="468"/>
            </a:xfrm>
            <a:prstGeom prst="ellipse">
              <a:avLst/>
            </a:prstGeom>
            <a:solidFill>
              <a:srgbClr val="FFFFFF"/>
            </a:solidFill>
            <a:ln w="9525">
              <a:solidFill>
                <a:srgbClr val="000000"/>
              </a:solidFill>
              <a:round/>
            </a:ln>
          </p:spPr>
          <p:txBody>
            <a:bodyPr/>
            <a:lstStyle/>
            <a:p>
              <a:pPr algn="just"/>
              <a:r>
                <a:rPr lang="en-US" altLang="zh-CN" sz="1600">
                  <a:latin typeface="Times New Roman" panose="02020603050405020304" pitchFamily="18" charset="0"/>
                </a:rPr>
                <a:t>3</a:t>
              </a:r>
              <a:endParaRPr lang="en-US" altLang="zh-CN" sz="1600">
                <a:latin typeface="Verdana" panose="020B0604030504040204" pitchFamily="34" charset="0"/>
              </a:endParaRPr>
            </a:p>
          </p:txBody>
        </p:sp>
        <p:sp>
          <p:nvSpPr>
            <p:cNvPr id="27" name="Oval 34"/>
            <p:cNvSpPr>
              <a:spLocks noChangeArrowheads="1"/>
            </p:cNvSpPr>
            <p:nvPr/>
          </p:nvSpPr>
          <p:spPr bwMode="auto">
            <a:xfrm>
              <a:off x="5370" y="13344"/>
              <a:ext cx="540" cy="468"/>
            </a:xfrm>
            <a:prstGeom prst="ellipse">
              <a:avLst/>
            </a:prstGeom>
            <a:solidFill>
              <a:srgbClr val="FFFFFF"/>
            </a:solidFill>
            <a:ln w="9525">
              <a:solidFill>
                <a:srgbClr val="000000"/>
              </a:solidFill>
              <a:round/>
            </a:ln>
          </p:spPr>
          <p:txBody>
            <a:bodyPr/>
            <a:lstStyle/>
            <a:p>
              <a:pPr algn="just"/>
              <a:r>
                <a:rPr lang="en-US" altLang="zh-CN" sz="1600">
                  <a:latin typeface="Times New Roman" panose="02020603050405020304" pitchFamily="18" charset="0"/>
                </a:rPr>
                <a:t>8</a:t>
              </a:r>
              <a:endParaRPr lang="en-US" altLang="zh-CN" sz="1600">
                <a:latin typeface="Verdana" panose="020B0604030504040204" pitchFamily="34" charset="0"/>
              </a:endParaRPr>
            </a:p>
          </p:txBody>
        </p:sp>
        <p:sp>
          <p:nvSpPr>
            <p:cNvPr id="28" name="Oval 35"/>
            <p:cNvSpPr>
              <a:spLocks noChangeArrowheads="1"/>
            </p:cNvSpPr>
            <p:nvPr/>
          </p:nvSpPr>
          <p:spPr bwMode="auto">
            <a:xfrm>
              <a:off x="2430" y="12408"/>
              <a:ext cx="540" cy="468"/>
            </a:xfrm>
            <a:prstGeom prst="ellipse">
              <a:avLst/>
            </a:prstGeom>
            <a:solidFill>
              <a:srgbClr val="FFFFFF"/>
            </a:solidFill>
            <a:ln w="9525">
              <a:solidFill>
                <a:srgbClr val="000000"/>
              </a:solidFill>
              <a:round/>
            </a:ln>
          </p:spPr>
          <p:txBody>
            <a:bodyPr/>
            <a:lstStyle/>
            <a:p>
              <a:pPr algn="just"/>
              <a:r>
                <a:rPr lang="en-US" altLang="zh-CN" sz="1600">
                  <a:latin typeface="Times New Roman" panose="02020603050405020304" pitchFamily="18" charset="0"/>
                </a:rPr>
                <a:t>2</a:t>
              </a:r>
              <a:endParaRPr lang="en-US" altLang="zh-CN" sz="1600">
                <a:latin typeface="Verdana" panose="020B0604030504040204" pitchFamily="34" charset="0"/>
              </a:endParaRPr>
            </a:p>
          </p:txBody>
        </p:sp>
        <p:sp>
          <p:nvSpPr>
            <p:cNvPr id="29" name="Line 36"/>
            <p:cNvSpPr>
              <a:spLocks noChangeShapeType="1"/>
            </p:cNvSpPr>
            <p:nvPr/>
          </p:nvSpPr>
          <p:spPr bwMode="auto">
            <a:xfrm flipH="1">
              <a:off x="2917" y="11940"/>
              <a:ext cx="692" cy="516"/>
            </a:xfrm>
            <a:prstGeom prst="line">
              <a:avLst/>
            </a:prstGeom>
            <a:noFill/>
            <a:ln w="9525">
              <a:solidFill>
                <a:srgbClr val="000000"/>
              </a:solidFill>
              <a:round/>
            </a:ln>
          </p:spPr>
          <p:txBody>
            <a:bodyPr/>
            <a:lstStyle/>
            <a:p>
              <a:endParaRPr lang="zh-CN" altLang="en-US"/>
            </a:p>
          </p:txBody>
        </p:sp>
        <p:sp>
          <p:nvSpPr>
            <p:cNvPr id="30" name="Line 37"/>
            <p:cNvSpPr>
              <a:spLocks noChangeShapeType="1"/>
            </p:cNvSpPr>
            <p:nvPr/>
          </p:nvSpPr>
          <p:spPr bwMode="auto">
            <a:xfrm rot="21109726" flipH="1">
              <a:off x="2000" y="12877"/>
              <a:ext cx="540" cy="468"/>
            </a:xfrm>
            <a:prstGeom prst="line">
              <a:avLst/>
            </a:prstGeom>
            <a:noFill/>
            <a:ln w="9525">
              <a:solidFill>
                <a:srgbClr val="000000"/>
              </a:solidFill>
              <a:round/>
            </a:ln>
          </p:spPr>
          <p:txBody>
            <a:bodyPr/>
            <a:lstStyle/>
            <a:p>
              <a:endParaRPr lang="zh-CN" altLang="en-US"/>
            </a:p>
          </p:txBody>
        </p:sp>
        <p:sp>
          <p:nvSpPr>
            <p:cNvPr id="31" name="Line 38"/>
            <p:cNvSpPr>
              <a:spLocks noChangeShapeType="1"/>
            </p:cNvSpPr>
            <p:nvPr/>
          </p:nvSpPr>
          <p:spPr bwMode="auto">
            <a:xfrm rot="1314475" flipH="1">
              <a:off x="1410" y="13720"/>
              <a:ext cx="180" cy="624"/>
            </a:xfrm>
            <a:prstGeom prst="line">
              <a:avLst/>
            </a:prstGeom>
            <a:noFill/>
            <a:ln w="9525">
              <a:solidFill>
                <a:srgbClr val="000000"/>
              </a:solidFill>
              <a:round/>
            </a:ln>
          </p:spPr>
          <p:txBody>
            <a:bodyPr/>
            <a:lstStyle/>
            <a:p>
              <a:endParaRPr lang="zh-CN" altLang="en-US"/>
            </a:p>
          </p:txBody>
        </p:sp>
        <p:sp>
          <p:nvSpPr>
            <p:cNvPr id="32" name="Line 39"/>
            <p:cNvSpPr>
              <a:spLocks noChangeShapeType="1"/>
            </p:cNvSpPr>
            <p:nvPr/>
          </p:nvSpPr>
          <p:spPr bwMode="auto">
            <a:xfrm>
              <a:off x="1950" y="13812"/>
              <a:ext cx="180" cy="468"/>
            </a:xfrm>
            <a:prstGeom prst="line">
              <a:avLst/>
            </a:prstGeom>
            <a:noFill/>
            <a:ln w="9525">
              <a:solidFill>
                <a:srgbClr val="000000"/>
              </a:solidFill>
              <a:round/>
            </a:ln>
          </p:spPr>
          <p:txBody>
            <a:bodyPr/>
            <a:lstStyle/>
            <a:p>
              <a:endParaRPr lang="zh-CN" altLang="en-US"/>
            </a:p>
          </p:txBody>
        </p:sp>
        <p:sp>
          <p:nvSpPr>
            <p:cNvPr id="33" name="Line 40"/>
            <p:cNvSpPr>
              <a:spLocks noChangeShapeType="1"/>
            </p:cNvSpPr>
            <p:nvPr/>
          </p:nvSpPr>
          <p:spPr bwMode="auto">
            <a:xfrm flipH="1">
              <a:off x="2820" y="13812"/>
              <a:ext cx="180" cy="468"/>
            </a:xfrm>
            <a:prstGeom prst="line">
              <a:avLst/>
            </a:prstGeom>
            <a:noFill/>
            <a:ln w="9525">
              <a:solidFill>
                <a:srgbClr val="000000"/>
              </a:solidFill>
              <a:round/>
            </a:ln>
          </p:spPr>
          <p:txBody>
            <a:bodyPr/>
            <a:lstStyle/>
            <a:p>
              <a:endParaRPr lang="zh-CN" altLang="en-US"/>
            </a:p>
          </p:txBody>
        </p:sp>
        <p:sp>
          <p:nvSpPr>
            <p:cNvPr id="34" name="Line 41"/>
            <p:cNvSpPr>
              <a:spLocks noChangeShapeType="1"/>
            </p:cNvSpPr>
            <p:nvPr/>
          </p:nvSpPr>
          <p:spPr bwMode="auto">
            <a:xfrm>
              <a:off x="3230" y="13736"/>
              <a:ext cx="240" cy="468"/>
            </a:xfrm>
            <a:prstGeom prst="line">
              <a:avLst/>
            </a:prstGeom>
            <a:noFill/>
            <a:ln w="9525">
              <a:solidFill>
                <a:srgbClr val="000000"/>
              </a:solidFill>
              <a:round/>
            </a:ln>
          </p:spPr>
          <p:txBody>
            <a:bodyPr/>
            <a:lstStyle/>
            <a:p>
              <a:endParaRPr lang="zh-CN" altLang="en-US"/>
            </a:p>
          </p:txBody>
        </p:sp>
        <p:sp>
          <p:nvSpPr>
            <p:cNvPr id="35" name="Line 42"/>
            <p:cNvSpPr>
              <a:spLocks noChangeShapeType="1"/>
            </p:cNvSpPr>
            <p:nvPr/>
          </p:nvSpPr>
          <p:spPr bwMode="auto">
            <a:xfrm flipH="1">
              <a:off x="4245" y="13812"/>
              <a:ext cx="225" cy="468"/>
            </a:xfrm>
            <a:prstGeom prst="line">
              <a:avLst/>
            </a:prstGeom>
            <a:noFill/>
            <a:ln w="9525">
              <a:solidFill>
                <a:srgbClr val="000000"/>
              </a:solidFill>
              <a:round/>
            </a:ln>
          </p:spPr>
          <p:txBody>
            <a:bodyPr/>
            <a:lstStyle/>
            <a:p>
              <a:endParaRPr lang="zh-CN" altLang="en-US"/>
            </a:p>
          </p:txBody>
        </p:sp>
        <p:sp>
          <p:nvSpPr>
            <p:cNvPr id="36" name="Line 43"/>
            <p:cNvSpPr>
              <a:spLocks noChangeShapeType="1"/>
            </p:cNvSpPr>
            <p:nvPr/>
          </p:nvSpPr>
          <p:spPr bwMode="auto">
            <a:xfrm>
              <a:off x="4650" y="13812"/>
              <a:ext cx="360" cy="468"/>
            </a:xfrm>
            <a:prstGeom prst="line">
              <a:avLst/>
            </a:prstGeom>
            <a:noFill/>
            <a:ln w="9525">
              <a:solidFill>
                <a:srgbClr val="000000"/>
              </a:solidFill>
              <a:round/>
            </a:ln>
          </p:spPr>
          <p:txBody>
            <a:bodyPr/>
            <a:lstStyle/>
            <a:p>
              <a:endParaRPr lang="zh-CN" altLang="en-US"/>
            </a:p>
          </p:txBody>
        </p:sp>
        <p:sp>
          <p:nvSpPr>
            <p:cNvPr id="37" name="Line 44"/>
            <p:cNvSpPr>
              <a:spLocks noChangeShapeType="1"/>
            </p:cNvSpPr>
            <p:nvPr/>
          </p:nvSpPr>
          <p:spPr bwMode="auto">
            <a:xfrm rot="717905">
              <a:off x="5610" y="13813"/>
              <a:ext cx="1" cy="468"/>
            </a:xfrm>
            <a:prstGeom prst="line">
              <a:avLst/>
            </a:prstGeom>
            <a:noFill/>
            <a:ln w="9525">
              <a:solidFill>
                <a:srgbClr val="000000"/>
              </a:solidFill>
              <a:round/>
            </a:ln>
          </p:spPr>
          <p:txBody>
            <a:bodyPr/>
            <a:lstStyle/>
            <a:p>
              <a:endParaRPr lang="zh-CN" altLang="en-US"/>
            </a:p>
          </p:txBody>
        </p:sp>
        <p:sp>
          <p:nvSpPr>
            <p:cNvPr id="38" name="Line 45"/>
            <p:cNvSpPr>
              <a:spLocks noChangeShapeType="1"/>
            </p:cNvSpPr>
            <p:nvPr/>
          </p:nvSpPr>
          <p:spPr bwMode="auto">
            <a:xfrm rot="-879337">
              <a:off x="5830" y="13720"/>
              <a:ext cx="180" cy="468"/>
            </a:xfrm>
            <a:prstGeom prst="line">
              <a:avLst/>
            </a:prstGeom>
            <a:noFill/>
            <a:ln w="9525">
              <a:solidFill>
                <a:srgbClr val="000000"/>
              </a:solidFill>
              <a:round/>
            </a:ln>
          </p:spPr>
          <p:txBody>
            <a:bodyPr/>
            <a:lstStyle/>
            <a:p>
              <a:endParaRPr lang="zh-CN" altLang="en-US"/>
            </a:p>
          </p:txBody>
        </p:sp>
        <p:sp>
          <p:nvSpPr>
            <p:cNvPr id="39" name="Line 46"/>
            <p:cNvSpPr>
              <a:spLocks noChangeShapeType="1"/>
            </p:cNvSpPr>
            <p:nvPr/>
          </p:nvSpPr>
          <p:spPr bwMode="auto">
            <a:xfrm>
              <a:off x="2820" y="12876"/>
              <a:ext cx="210" cy="468"/>
            </a:xfrm>
            <a:prstGeom prst="line">
              <a:avLst/>
            </a:prstGeom>
            <a:noFill/>
            <a:ln w="9525">
              <a:solidFill>
                <a:srgbClr val="000000"/>
              </a:solidFill>
              <a:round/>
            </a:ln>
          </p:spPr>
          <p:txBody>
            <a:bodyPr/>
            <a:lstStyle/>
            <a:p>
              <a:endParaRPr lang="zh-CN" altLang="en-US"/>
            </a:p>
          </p:txBody>
        </p:sp>
        <p:sp>
          <p:nvSpPr>
            <p:cNvPr id="40" name="Line 47"/>
            <p:cNvSpPr>
              <a:spLocks noChangeShapeType="1"/>
            </p:cNvSpPr>
            <p:nvPr/>
          </p:nvSpPr>
          <p:spPr bwMode="auto">
            <a:xfrm rot="583040">
              <a:off x="5010" y="12868"/>
              <a:ext cx="541" cy="468"/>
            </a:xfrm>
            <a:prstGeom prst="line">
              <a:avLst/>
            </a:prstGeom>
            <a:noFill/>
            <a:ln w="9525">
              <a:solidFill>
                <a:srgbClr val="000000"/>
              </a:solidFill>
              <a:round/>
            </a:ln>
          </p:spPr>
          <p:txBody>
            <a:bodyPr/>
            <a:lstStyle/>
            <a:p>
              <a:endParaRPr lang="zh-CN" altLang="en-US"/>
            </a:p>
          </p:txBody>
        </p:sp>
        <p:sp>
          <p:nvSpPr>
            <p:cNvPr id="41" name="Line 48"/>
            <p:cNvSpPr>
              <a:spLocks noChangeShapeType="1"/>
            </p:cNvSpPr>
            <p:nvPr/>
          </p:nvSpPr>
          <p:spPr bwMode="auto">
            <a:xfrm rot="571962">
              <a:off x="4110" y="11936"/>
              <a:ext cx="675" cy="468"/>
            </a:xfrm>
            <a:prstGeom prst="line">
              <a:avLst/>
            </a:prstGeom>
            <a:noFill/>
            <a:ln w="9525">
              <a:solidFill>
                <a:srgbClr val="000000"/>
              </a:solidFill>
              <a:round/>
            </a:ln>
          </p:spPr>
          <p:txBody>
            <a:bodyPr/>
            <a:lstStyle/>
            <a:p>
              <a:endParaRPr lang="zh-CN" altLang="en-US"/>
            </a:p>
          </p:txBody>
        </p:sp>
      </p:grpSp>
      <p:sp>
        <p:nvSpPr>
          <p:cNvPr id="42" name="Rectangle 49"/>
          <p:cNvSpPr>
            <a:spLocks noChangeArrowheads="1"/>
          </p:cNvSpPr>
          <p:nvPr/>
        </p:nvSpPr>
        <p:spPr bwMode="auto">
          <a:xfrm>
            <a:off x="971549" y="5643578"/>
            <a:ext cx="3457575" cy="360363"/>
          </a:xfrm>
          <a:prstGeom prst="rect">
            <a:avLst/>
          </a:prstGeom>
          <a:solidFill>
            <a:schemeClr val="bg1"/>
          </a:solidFill>
          <a:ln w="9525">
            <a:noFill/>
            <a:miter lim="800000"/>
          </a:ln>
        </p:spPr>
        <p:txBody>
          <a:bodyPr lIns="18000" tIns="0" rIns="18000" bIns="0"/>
          <a:lstStyle/>
          <a:p>
            <a:pPr algn="just"/>
            <a:r>
              <a:rPr lang="en-US" altLang="zh-CN" sz="2000" dirty="0">
                <a:latin typeface="Times New Roman" panose="02020603050405020304" pitchFamily="18" charset="0"/>
              </a:rPr>
              <a:t>n = 9 </a:t>
            </a:r>
            <a:r>
              <a:rPr lang="zh-CN" altLang="en-US" sz="2000" dirty="0">
                <a:latin typeface="Times New Roman" panose="02020603050405020304" pitchFamily="18" charset="0"/>
                <a:ea typeface="黑体" panose="02010609060101010101" pitchFamily="2" charset="-122"/>
              </a:rPr>
              <a:t>时的折半搜索</a:t>
            </a:r>
            <a:r>
              <a:rPr lang="zh-CN" altLang="en-US" sz="2000" dirty="0" smtClean="0">
                <a:latin typeface="Times New Roman" panose="02020603050405020304" pitchFamily="18" charset="0"/>
                <a:ea typeface="黑体" panose="02010609060101010101" pitchFamily="2" charset="-122"/>
              </a:rPr>
              <a:t>的决策树</a:t>
            </a:r>
            <a:endParaRPr lang="zh-CN" altLang="en-US" sz="2000" dirty="0">
              <a:latin typeface="Verdana" panose="020B0604030504040204" pitchFamily="34" charset="0"/>
              <a:ea typeface="黑体" panose="02010609060101010101" pitchFamily="2" charset="-122"/>
            </a:endParaRPr>
          </a:p>
        </p:txBody>
      </p:sp>
      <p:grpSp>
        <p:nvGrpSpPr>
          <p:cNvPr id="43" name="Group 4"/>
          <p:cNvGrpSpPr/>
          <p:nvPr/>
        </p:nvGrpSpPr>
        <p:grpSpPr bwMode="auto">
          <a:xfrm>
            <a:off x="4214810" y="1428736"/>
            <a:ext cx="4714876" cy="4643470"/>
            <a:chOff x="2880" y="6061"/>
            <a:chExt cx="6120" cy="3588"/>
          </a:xfrm>
        </p:grpSpPr>
        <p:grpSp>
          <p:nvGrpSpPr>
            <p:cNvPr id="44" name="Group 5"/>
            <p:cNvGrpSpPr/>
            <p:nvPr/>
          </p:nvGrpSpPr>
          <p:grpSpPr bwMode="auto">
            <a:xfrm>
              <a:off x="2880" y="6061"/>
              <a:ext cx="6120" cy="3588"/>
              <a:chOff x="2310" y="7421"/>
              <a:chExt cx="6120" cy="3588"/>
            </a:xfrm>
          </p:grpSpPr>
          <p:sp>
            <p:nvSpPr>
              <p:cNvPr id="46" name="Line 6"/>
              <p:cNvSpPr>
                <a:spLocks noChangeShapeType="1"/>
              </p:cNvSpPr>
              <p:nvPr/>
            </p:nvSpPr>
            <p:spPr bwMode="auto">
              <a:xfrm>
                <a:off x="4680" y="8693"/>
                <a:ext cx="900" cy="312"/>
              </a:xfrm>
              <a:prstGeom prst="line">
                <a:avLst/>
              </a:prstGeom>
              <a:noFill/>
              <a:ln w="9525">
                <a:solidFill>
                  <a:srgbClr val="000000"/>
                </a:solidFill>
                <a:round/>
              </a:ln>
            </p:spPr>
            <p:txBody>
              <a:bodyPr/>
              <a:lstStyle/>
              <a:p>
                <a:endParaRPr lang="zh-CN" altLang="en-US"/>
              </a:p>
            </p:txBody>
          </p:sp>
          <p:grpSp>
            <p:nvGrpSpPr>
              <p:cNvPr id="47" name="Group 7"/>
              <p:cNvGrpSpPr/>
              <p:nvPr/>
            </p:nvGrpSpPr>
            <p:grpSpPr bwMode="auto">
              <a:xfrm>
                <a:off x="2310" y="7421"/>
                <a:ext cx="6120" cy="3588"/>
                <a:chOff x="510" y="7444"/>
                <a:chExt cx="6120" cy="3588"/>
              </a:xfrm>
            </p:grpSpPr>
            <p:sp>
              <p:nvSpPr>
                <p:cNvPr id="48" name="AutoShape 8"/>
                <p:cNvSpPr>
                  <a:spLocks noChangeArrowheads="1"/>
                </p:cNvSpPr>
                <p:nvPr/>
              </p:nvSpPr>
              <p:spPr bwMode="auto">
                <a:xfrm>
                  <a:off x="1230" y="7444"/>
                  <a:ext cx="1080" cy="468"/>
                </a:xfrm>
                <a:prstGeom prst="roundRect">
                  <a:avLst>
                    <a:gd name="adj" fmla="val 16667"/>
                  </a:avLst>
                </a:prstGeom>
                <a:solidFill>
                  <a:srgbClr val="FFFFFF"/>
                </a:solidFill>
                <a:ln w="9525">
                  <a:solidFill>
                    <a:srgbClr val="000000"/>
                  </a:solidFill>
                  <a:round/>
                </a:ln>
              </p:spPr>
              <p:txBody>
                <a:bodyPr/>
                <a:lstStyle/>
                <a:p>
                  <a:pPr algn="just"/>
                  <a:r>
                    <a:rPr lang="en-US" altLang="zh-CN">
                      <a:latin typeface="Times New Roman" panose="02020603050405020304" pitchFamily="18" charset="0"/>
                    </a:rPr>
                    <a:t>x</a:t>
                  </a:r>
                  <a:r>
                    <a:rPr lang="en-US" altLang="zh-CN" b="1">
                      <a:latin typeface="Times New Roman" panose="02020603050405020304" pitchFamily="18" charset="0"/>
                    </a:rPr>
                    <a:t>:</a:t>
                  </a:r>
                  <a:r>
                    <a:rPr lang="en-US" altLang="zh-CN">
                      <a:latin typeface="Times New Roman" panose="02020603050405020304" pitchFamily="18" charset="0"/>
                    </a:rPr>
                    <a:t>A[1]</a:t>
                  </a:r>
                  <a:endParaRPr lang="en-US" altLang="zh-CN">
                    <a:latin typeface="Verdana" panose="020B0604030504040204" pitchFamily="34" charset="0"/>
                  </a:endParaRPr>
                </a:p>
              </p:txBody>
            </p:sp>
            <p:sp>
              <p:nvSpPr>
                <p:cNvPr id="49" name="AutoShape 9"/>
                <p:cNvSpPr>
                  <a:spLocks noChangeArrowheads="1"/>
                </p:cNvSpPr>
                <p:nvPr/>
              </p:nvSpPr>
              <p:spPr bwMode="auto">
                <a:xfrm>
                  <a:off x="2310" y="8224"/>
                  <a:ext cx="1080" cy="468"/>
                </a:xfrm>
                <a:prstGeom prst="roundRect">
                  <a:avLst>
                    <a:gd name="adj" fmla="val 16667"/>
                  </a:avLst>
                </a:prstGeom>
                <a:solidFill>
                  <a:srgbClr val="FFFFFF"/>
                </a:solidFill>
                <a:ln w="9525">
                  <a:solidFill>
                    <a:srgbClr val="000000"/>
                  </a:solidFill>
                  <a:round/>
                </a:ln>
              </p:spPr>
              <p:txBody>
                <a:bodyPr/>
                <a:lstStyle/>
                <a:p>
                  <a:pPr algn="just"/>
                  <a:r>
                    <a:rPr lang="en-US" altLang="zh-CN">
                      <a:latin typeface="Times New Roman" panose="02020603050405020304" pitchFamily="18" charset="0"/>
                    </a:rPr>
                    <a:t>x</a:t>
                  </a:r>
                  <a:r>
                    <a:rPr lang="en-US" altLang="zh-CN" b="1">
                      <a:latin typeface="Times New Roman" panose="02020603050405020304" pitchFamily="18" charset="0"/>
                    </a:rPr>
                    <a:t>:</a:t>
                  </a:r>
                  <a:r>
                    <a:rPr lang="en-US" altLang="zh-CN">
                      <a:latin typeface="Times New Roman" panose="02020603050405020304" pitchFamily="18" charset="0"/>
                    </a:rPr>
                    <a:t>A[2]</a:t>
                  </a:r>
                  <a:endParaRPr lang="en-US" altLang="zh-CN">
                    <a:latin typeface="Verdana" panose="020B0604030504040204" pitchFamily="34" charset="0"/>
                  </a:endParaRPr>
                </a:p>
              </p:txBody>
            </p:sp>
            <p:sp>
              <p:nvSpPr>
                <p:cNvPr id="50" name="AutoShape 10"/>
                <p:cNvSpPr>
                  <a:spLocks noChangeArrowheads="1"/>
                </p:cNvSpPr>
                <p:nvPr/>
              </p:nvSpPr>
              <p:spPr bwMode="auto">
                <a:xfrm>
                  <a:off x="5010" y="9628"/>
                  <a:ext cx="1080" cy="468"/>
                </a:xfrm>
                <a:prstGeom prst="roundRect">
                  <a:avLst>
                    <a:gd name="adj" fmla="val 16667"/>
                  </a:avLst>
                </a:prstGeom>
                <a:solidFill>
                  <a:srgbClr val="FFFFFF"/>
                </a:solidFill>
                <a:ln w="9525">
                  <a:solidFill>
                    <a:srgbClr val="000000"/>
                  </a:solidFill>
                  <a:round/>
                </a:ln>
              </p:spPr>
              <p:txBody>
                <a:bodyPr/>
                <a:lstStyle/>
                <a:p>
                  <a:pPr algn="just"/>
                  <a:r>
                    <a:rPr lang="en-US" altLang="zh-CN">
                      <a:latin typeface="Times New Roman" panose="02020603050405020304" pitchFamily="18" charset="0"/>
                    </a:rPr>
                    <a:t>x</a:t>
                  </a:r>
                  <a:r>
                    <a:rPr lang="en-US" altLang="zh-CN" b="1">
                      <a:latin typeface="Times New Roman" panose="02020603050405020304" pitchFamily="18" charset="0"/>
                    </a:rPr>
                    <a:t>:</a:t>
                  </a:r>
                  <a:r>
                    <a:rPr lang="en-US" altLang="zh-CN">
                      <a:latin typeface="Times New Roman" panose="02020603050405020304" pitchFamily="18" charset="0"/>
                    </a:rPr>
                    <a:t>A[n]</a:t>
                  </a:r>
                  <a:endParaRPr lang="en-US" altLang="zh-CN">
                    <a:latin typeface="Verdana" panose="020B0604030504040204" pitchFamily="34" charset="0"/>
                  </a:endParaRPr>
                </a:p>
              </p:txBody>
            </p:sp>
            <p:sp>
              <p:nvSpPr>
                <p:cNvPr id="51" name="Rectangle 11"/>
                <p:cNvSpPr>
                  <a:spLocks noChangeArrowheads="1"/>
                </p:cNvSpPr>
                <p:nvPr/>
              </p:nvSpPr>
              <p:spPr bwMode="auto">
                <a:xfrm>
                  <a:off x="510" y="8224"/>
                  <a:ext cx="1205" cy="468"/>
                </a:xfrm>
                <a:prstGeom prst="rect">
                  <a:avLst/>
                </a:prstGeom>
                <a:solidFill>
                  <a:srgbClr val="FFFFFF"/>
                </a:solidFill>
                <a:ln w="9525">
                  <a:solidFill>
                    <a:srgbClr val="000000"/>
                  </a:solidFill>
                  <a:miter lim="800000"/>
                </a:ln>
              </p:spPr>
              <p:txBody>
                <a:bodyPr/>
                <a:lstStyle/>
                <a:p>
                  <a:pPr algn="just"/>
                  <a:r>
                    <a:rPr lang="zh-CN" altLang="en-US" sz="1600">
                      <a:latin typeface="Times New Roman" panose="02020603050405020304" pitchFamily="18" charset="0"/>
                    </a:rPr>
                    <a:t>不成功</a:t>
                  </a:r>
                  <a:endParaRPr lang="zh-CN" altLang="en-US" sz="1600">
                    <a:latin typeface="Verdana" panose="020B0604030504040204" pitchFamily="34" charset="0"/>
                  </a:endParaRPr>
                </a:p>
              </p:txBody>
            </p:sp>
            <p:sp>
              <p:nvSpPr>
                <p:cNvPr id="52" name="Rectangle 12"/>
                <p:cNvSpPr>
                  <a:spLocks noChangeArrowheads="1"/>
                </p:cNvSpPr>
                <p:nvPr/>
              </p:nvSpPr>
              <p:spPr bwMode="auto">
                <a:xfrm>
                  <a:off x="1770" y="9160"/>
                  <a:ext cx="1244" cy="468"/>
                </a:xfrm>
                <a:prstGeom prst="rect">
                  <a:avLst/>
                </a:prstGeom>
                <a:solidFill>
                  <a:srgbClr val="FFFFFF"/>
                </a:solidFill>
                <a:ln w="9525">
                  <a:solidFill>
                    <a:srgbClr val="000000"/>
                  </a:solidFill>
                  <a:miter lim="800000"/>
                </a:ln>
              </p:spPr>
              <p:txBody>
                <a:bodyPr/>
                <a:lstStyle/>
                <a:p>
                  <a:pPr algn="just"/>
                  <a:r>
                    <a:rPr lang="zh-CN" altLang="en-US" sz="1600" dirty="0">
                      <a:latin typeface="Times New Roman" panose="02020603050405020304" pitchFamily="18" charset="0"/>
                    </a:rPr>
                    <a:t>不成功</a:t>
                  </a:r>
                  <a:endParaRPr lang="zh-CN" altLang="en-US" sz="1600" dirty="0">
                    <a:latin typeface="Verdana" panose="020B0604030504040204" pitchFamily="34" charset="0"/>
                  </a:endParaRPr>
                </a:p>
              </p:txBody>
            </p:sp>
            <p:sp>
              <p:nvSpPr>
                <p:cNvPr id="53" name="Rectangle 13"/>
                <p:cNvSpPr>
                  <a:spLocks noChangeArrowheads="1"/>
                </p:cNvSpPr>
                <p:nvPr/>
              </p:nvSpPr>
              <p:spPr bwMode="auto">
                <a:xfrm>
                  <a:off x="4126" y="10564"/>
                  <a:ext cx="1064" cy="468"/>
                </a:xfrm>
                <a:prstGeom prst="rect">
                  <a:avLst/>
                </a:prstGeom>
                <a:solidFill>
                  <a:srgbClr val="FFFFFF"/>
                </a:solidFill>
                <a:ln w="9525">
                  <a:solidFill>
                    <a:srgbClr val="000000"/>
                  </a:solidFill>
                  <a:miter lim="800000"/>
                </a:ln>
              </p:spPr>
              <p:txBody>
                <a:bodyPr lIns="36000" tIns="36000" rIns="0" bIns="36000"/>
                <a:lstStyle/>
                <a:p>
                  <a:pPr algn="just"/>
                  <a:r>
                    <a:rPr lang="zh-CN" altLang="en-US" sz="1600" dirty="0">
                      <a:latin typeface="Times New Roman" panose="02020603050405020304" pitchFamily="18" charset="0"/>
                    </a:rPr>
                    <a:t>不成功</a:t>
                  </a:r>
                  <a:endParaRPr lang="zh-CN" altLang="en-US" sz="1600" dirty="0">
                    <a:latin typeface="Verdana" panose="020B0604030504040204" pitchFamily="34" charset="0"/>
                  </a:endParaRPr>
                </a:p>
              </p:txBody>
            </p:sp>
            <p:sp>
              <p:nvSpPr>
                <p:cNvPr id="54" name="Rectangle 14"/>
                <p:cNvSpPr>
                  <a:spLocks noChangeArrowheads="1"/>
                </p:cNvSpPr>
                <p:nvPr/>
              </p:nvSpPr>
              <p:spPr bwMode="auto">
                <a:xfrm>
                  <a:off x="5425" y="10564"/>
                  <a:ext cx="1205" cy="468"/>
                </a:xfrm>
                <a:prstGeom prst="rect">
                  <a:avLst/>
                </a:prstGeom>
                <a:solidFill>
                  <a:srgbClr val="FFFFFF"/>
                </a:solidFill>
                <a:ln w="9525">
                  <a:solidFill>
                    <a:srgbClr val="000000"/>
                  </a:solidFill>
                  <a:miter lim="800000"/>
                </a:ln>
              </p:spPr>
              <p:txBody>
                <a:bodyPr/>
                <a:lstStyle/>
                <a:p>
                  <a:pPr algn="just"/>
                  <a:r>
                    <a:rPr lang="zh-CN" altLang="en-US" sz="1600" dirty="0">
                      <a:latin typeface="Times New Roman" panose="02020603050405020304" pitchFamily="18" charset="0"/>
                    </a:rPr>
                    <a:t>不成功</a:t>
                  </a:r>
                  <a:endParaRPr lang="zh-CN" altLang="en-US" sz="1600" dirty="0">
                    <a:latin typeface="Verdana" panose="020B0604030504040204" pitchFamily="34" charset="0"/>
                  </a:endParaRPr>
                </a:p>
              </p:txBody>
            </p:sp>
            <p:sp>
              <p:nvSpPr>
                <p:cNvPr id="55" name="Line 15"/>
                <p:cNvSpPr>
                  <a:spLocks noChangeShapeType="1"/>
                </p:cNvSpPr>
                <p:nvPr/>
              </p:nvSpPr>
              <p:spPr bwMode="auto">
                <a:xfrm>
                  <a:off x="1770" y="7912"/>
                  <a:ext cx="1080" cy="312"/>
                </a:xfrm>
                <a:prstGeom prst="line">
                  <a:avLst/>
                </a:prstGeom>
                <a:noFill/>
                <a:ln w="9525">
                  <a:solidFill>
                    <a:srgbClr val="000000"/>
                  </a:solidFill>
                  <a:round/>
                </a:ln>
              </p:spPr>
              <p:txBody>
                <a:bodyPr/>
                <a:lstStyle/>
                <a:p>
                  <a:endParaRPr lang="zh-CN" altLang="en-US"/>
                </a:p>
              </p:txBody>
            </p:sp>
            <p:sp>
              <p:nvSpPr>
                <p:cNvPr id="56" name="Line 16"/>
                <p:cNvSpPr>
                  <a:spLocks noChangeShapeType="1"/>
                </p:cNvSpPr>
                <p:nvPr/>
              </p:nvSpPr>
              <p:spPr bwMode="auto">
                <a:xfrm flipH="1">
                  <a:off x="870" y="7912"/>
                  <a:ext cx="900" cy="312"/>
                </a:xfrm>
                <a:prstGeom prst="line">
                  <a:avLst/>
                </a:prstGeom>
                <a:noFill/>
                <a:ln w="9525">
                  <a:solidFill>
                    <a:srgbClr val="000000"/>
                  </a:solidFill>
                  <a:round/>
                </a:ln>
              </p:spPr>
              <p:txBody>
                <a:bodyPr/>
                <a:lstStyle/>
                <a:p>
                  <a:endParaRPr lang="zh-CN" altLang="en-US"/>
                </a:p>
              </p:txBody>
            </p:sp>
            <p:sp>
              <p:nvSpPr>
                <p:cNvPr id="57" name="Line 17"/>
                <p:cNvSpPr>
                  <a:spLocks noChangeShapeType="1"/>
                </p:cNvSpPr>
                <p:nvPr/>
              </p:nvSpPr>
              <p:spPr bwMode="auto">
                <a:xfrm flipH="1">
                  <a:off x="2310" y="8692"/>
                  <a:ext cx="540" cy="468"/>
                </a:xfrm>
                <a:prstGeom prst="line">
                  <a:avLst/>
                </a:prstGeom>
                <a:noFill/>
                <a:ln w="9525">
                  <a:solidFill>
                    <a:srgbClr val="000000"/>
                  </a:solidFill>
                  <a:round/>
                </a:ln>
              </p:spPr>
              <p:txBody>
                <a:bodyPr/>
                <a:lstStyle/>
                <a:p>
                  <a:endParaRPr lang="zh-CN" altLang="en-US"/>
                </a:p>
              </p:txBody>
            </p:sp>
            <p:sp>
              <p:nvSpPr>
                <p:cNvPr id="58" name="Line 18"/>
                <p:cNvSpPr>
                  <a:spLocks noChangeShapeType="1"/>
                </p:cNvSpPr>
                <p:nvPr/>
              </p:nvSpPr>
              <p:spPr bwMode="auto">
                <a:xfrm>
                  <a:off x="4650" y="9316"/>
                  <a:ext cx="900" cy="312"/>
                </a:xfrm>
                <a:prstGeom prst="line">
                  <a:avLst/>
                </a:prstGeom>
                <a:noFill/>
                <a:ln w="9525">
                  <a:solidFill>
                    <a:srgbClr val="000000"/>
                  </a:solidFill>
                  <a:round/>
                </a:ln>
              </p:spPr>
              <p:txBody>
                <a:bodyPr/>
                <a:lstStyle/>
                <a:p>
                  <a:endParaRPr lang="zh-CN" altLang="en-US"/>
                </a:p>
              </p:txBody>
            </p:sp>
            <p:sp>
              <p:nvSpPr>
                <p:cNvPr id="59" name="Line 19"/>
                <p:cNvSpPr>
                  <a:spLocks noChangeShapeType="1"/>
                </p:cNvSpPr>
                <p:nvPr/>
              </p:nvSpPr>
              <p:spPr bwMode="auto">
                <a:xfrm>
                  <a:off x="3750" y="9004"/>
                  <a:ext cx="900" cy="312"/>
                </a:xfrm>
                <a:prstGeom prst="line">
                  <a:avLst/>
                </a:prstGeom>
                <a:noFill/>
                <a:ln w="9525">
                  <a:solidFill>
                    <a:srgbClr val="000000"/>
                  </a:solidFill>
                  <a:prstDash val="dash"/>
                  <a:round/>
                </a:ln>
              </p:spPr>
              <p:txBody>
                <a:bodyPr/>
                <a:lstStyle/>
                <a:p>
                  <a:endParaRPr lang="zh-CN" altLang="en-US"/>
                </a:p>
              </p:txBody>
            </p:sp>
            <p:sp>
              <p:nvSpPr>
                <p:cNvPr id="60" name="Line 20"/>
                <p:cNvSpPr>
                  <a:spLocks noChangeShapeType="1"/>
                </p:cNvSpPr>
                <p:nvPr/>
              </p:nvSpPr>
              <p:spPr bwMode="auto">
                <a:xfrm flipH="1">
                  <a:off x="4830" y="10096"/>
                  <a:ext cx="720" cy="468"/>
                </a:xfrm>
                <a:prstGeom prst="line">
                  <a:avLst/>
                </a:prstGeom>
                <a:noFill/>
                <a:ln w="9525">
                  <a:solidFill>
                    <a:srgbClr val="000000"/>
                  </a:solidFill>
                  <a:round/>
                </a:ln>
              </p:spPr>
              <p:txBody>
                <a:bodyPr/>
                <a:lstStyle/>
                <a:p>
                  <a:endParaRPr lang="zh-CN" altLang="en-US"/>
                </a:p>
              </p:txBody>
            </p:sp>
            <p:sp>
              <p:nvSpPr>
                <p:cNvPr id="61" name="Line 21"/>
                <p:cNvSpPr>
                  <a:spLocks noChangeShapeType="1"/>
                </p:cNvSpPr>
                <p:nvPr/>
              </p:nvSpPr>
              <p:spPr bwMode="auto">
                <a:xfrm>
                  <a:off x="5550" y="10096"/>
                  <a:ext cx="540" cy="468"/>
                </a:xfrm>
                <a:prstGeom prst="line">
                  <a:avLst/>
                </a:prstGeom>
                <a:noFill/>
                <a:ln w="9525">
                  <a:solidFill>
                    <a:srgbClr val="000000"/>
                  </a:solidFill>
                  <a:round/>
                </a:ln>
              </p:spPr>
              <p:txBody>
                <a:bodyPr/>
                <a:lstStyle/>
                <a:p>
                  <a:endParaRPr lang="zh-CN" altLang="en-US"/>
                </a:p>
              </p:txBody>
            </p:sp>
          </p:grpSp>
        </p:grpSp>
        <p:sp>
          <p:nvSpPr>
            <p:cNvPr id="45" name="Rectangle 22"/>
            <p:cNvSpPr>
              <a:spLocks noChangeArrowheads="1"/>
            </p:cNvSpPr>
            <p:nvPr/>
          </p:nvSpPr>
          <p:spPr bwMode="auto">
            <a:xfrm>
              <a:off x="2910" y="9157"/>
              <a:ext cx="3240" cy="450"/>
            </a:xfrm>
            <a:prstGeom prst="rect">
              <a:avLst/>
            </a:prstGeom>
            <a:solidFill>
              <a:schemeClr val="bg1"/>
            </a:solidFill>
            <a:ln w="9525">
              <a:noFill/>
              <a:miter lim="800000"/>
            </a:ln>
          </p:spPr>
          <p:txBody>
            <a:bodyPr lIns="18000" tIns="0" rIns="18000" bIns="0"/>
            <a:lstStyle/>
            <a:p>
              <a:pPr algn="just"/>
              <a:r>
                <a:rPr lang="zh-CN" altLang="en-US" b="1">
                  <a:latin typeface="宋体" panose="02010600030101010101" pitchFamily="2" charset="-122"/>
                </a:rPr>
                <a:t>     </a:t>
              </a:r>
              <a:endParaRPr lang="zh-CN" altLang="en-US">
                <a:latin typeface="Verdana" panose="020B0604030504040204" pitchFamily="34" charset="0"/>
              </a:endParaRPr>
            </a:p>
          </p:txBody>
        </p:sp>
      </p:grpSp>
      <p:sp>
        <p:nvSpPr>
          <p:cNvPr id="62" name="矩形 61"/>
          <p:cNvSpPr/>
          <p:nvPr/>
        </p:nvSpPr>
        <p:spPr>
          <a:xfrm>
            <a:off x="6786578" y="2000240"/>
            <a:ext cx="2236510" cy="400110"/>
          </a:xfrm>
          <a:prstGeom prst="rect">
            <a:avLst/>
          </a:prstGeom>
        </p:spPr>
        <p:txBody>
          <a:bodyPr wrap="none">
            <a:spAutoFit/>
          </a:bodyPr>
          <a:lstStyle/>
          <a:p>
            <a:r>
              <a:rPr lang="zh-CN" altLang="en-US" sz="2000" dirty="0" smtClean="0">
                <a:solidFill>
                  <a:schemeClr val="tx1"/>
                </a:solidFill>
              </a:rPr>
              <a:t>线性搜索的决策树</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证明新问题是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p:txBody>
          <a:bodyPr/>
          <a:lstStyle/>
          <a:p>
            <a:pPr lvl="1"/>
            <a:r>
              <a:rPr lang="zh-CN" altLang="en-US" sz="2800" dirty="0" smtClean="0">
                <a:latin typeface="Times New Roman" panose="02020603050405020304" pitchFamily="18" charset="0"/>
              </a:rPr>
              <a:t>证明图的顶点覆盖问题</a:t>
            </a:r>
            <a:r>
              <a:rPr lang="en-US" altLang="zh-CN" sz="2800" dirty="0" smtClean="0">
                <a:latin typeface="Times New Roman" panose="02020603050405020304" pitchFamily="18" charset="0"/>
              </a:rPr>
              <a:t>VC</a:t>
            </a:r>
            <a:r>
              <a:rPr lang="zh-CN" altLang="en-US" sz="2800" dirty="0" smtClean="0">
                <a:latin typeface="Times New Roman" panose="02020603050405020304" pitchFamily="18" charset="0"/>
              </a:rPr>
              <a:t>是</a:t>
            </a:r>
            <a:r>
              <a:rPr lang="en-US" altLang="zh-CN" sz="2800" dirty="0" smtClean="0">
                <a:latin typeface="Times New Roman" panose="02020603050405020304" pitchFamily="18" charset="0"/>
              </a:rPr>
              <a:t>NPC-</a:t>
            </a:r>
            <a:r>
              <a:rPr lang="zh-CN" altLang="en-US" sz="2800" dirty="0" smtClean="0">
                <a:latin typeface="Times New Roman" panose="02020603050405020304" pitchFamily="18" charset="0"/>
              </a:rPr>
              <a:t>问题</a:t>
            </a:r>
            <a:endParaRPr lang="en-US" altLang="zh-CN" sz="2800" dirty="0" smtClean="0">
              <a:latin typeface="Times New Roman" panose="02020603050405020304" pitchFamily="18" charset="0"/>
            </a:endParaRPr>
          </a:p>
          <a:p>
            <a:pPr lvl="2"/>
            <a:r>
              <a:rPr lang="zh-CN" altLang="en-US" sz="2000" dirty="0" smtClean="0">
                <a:latin typeface="Times New Roman" panose="02020603050405020304" pitchFamily="18" charset="0"/>
              </a:rPr>
              <a:t>首先，图的顶点覆盖问题是</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问题。因为求解它的不确定性</a:t>
            </a:r>
            <a:endParaRPr lang="zh-CN" altLang="en-US"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算法只需猜测顶点的一个子集，然后在多项式时间内就可以检验</a:t>
            </a:r>
            <a:endParaRPr lang="zh-CN" altLang="en-US"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该子集是否包含每条边的至少一个端点，并具有适当的大小，即</a:t>
            </a:r>
            <a:endParaRPr lang="zh-CN" altLang="en-US"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该顶点子集中顶点的个数不超过限定的值。</a:t>
            </a:r>
            <a:endParaRPr lang="zh-CN" altLang="en-US" sz="2000" dirty="0" smtClean="0">
              <a:latin typeface="Times New Roman" panose="02020603050405020304" pitchFamily="18" charset="0"/>
            </a:endParaRPr>
          </a:p>
          <a:p>
            <a:pPr lvl="2"/>
            <a:r>
              <a:rPr lang="zh-CN" altLang="en-US" sz="2000" dirty="0" smtClean="0">
                <a:latin typeface="Times New Roman" panose="02020603050405020304" pitchFamily="18" charset="0"/>
              </a:rPr>
              <a:t>选三元可满足性问题做参照物。设</a:t>
            </a:r>
            <a:endParaRPr lang="en-US" altLang="zh-CN" sz="2000" dirty="0" smtClean="0">
              <a:latin typeface="Times New Roman" panose="02020603050405020304" pitchFamily="18" charset="0"/>
            </a:endParaRPr>
          </a:p>
          <a:p>
            <a:pPr lvl="2"/>
            <a:endParaRPr lang="zh-CN" altLang="en-US" sz="8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为</a:t>
            </a:r>
            <a:r>
              <a:rPr lang="en-US" altLang="zh-CN" sz="2000" dirty="0" smtClean="0">
                <a:latin typeface="Times New Roman" panose="02020603050405020304" pitchFamily="18" charset="0"/>
              </a:rPr>
              <a:t>3SAT</a:t>
            </a:r>
            <a:r>
              <a:rPr lang="zh-CN" altLang="en-US" sz="2000" dirty="0" smtClean="0">
                <a:latin typeface="Times New Roman" panose="02020603050405020304" pitchFamily="18" charset="0"/>
              </a:rPr>
              <a:t>的一个一般性例子。我们要构造一个图                  和一个</a:t>
            </a:r>
            <a:endParaRPr lang="zh-CN" altLang="en-US" sz="2000" dirty="0" smtClean="0">
              <a:latin typeface="Times New Roman" panose="02020603050405020304" pitchFamily="18" charset="0"/>
            </a:endParaRPr>
          </a:p>
          <a:p>
            <a:pPr lvl="2">
              <a:buNone/>
            </a:pPr>
            <a:r>
              <a:rPr lang="zh-CN" altLang="en-US" sz="2000" dirty="0" smtClean="0"/>
              <a:t>正整数           ，使得</a:t>
            </a:r>
            <a:r>
              <a:rPr lang="en-US" altLang="zh-CN" sz="2000" dirty="0" smtClean="0"/>
              <a:t>G</a:t>
            </a:r>
            <a:r>
              <a:rPr lang="zh-CN" altLang="en-US" sz="2000" dirty="0" smtClean="0"/>
              <a:t>有一个顶点数不超过</a:t>
            </a:r>
            <a:r>
              <a:rPr lang="en-US" altLang="zh-CN" sz="2000" i="1" dirty="0" smtClean="0"/>
              <a:t>K </a:t>
            </a:r>
            <a:r>
              <a:rPr lang="zh-CN" altLang="en-US" sz="2000" dirty="0" smtClean="0"/>
              <a:t>的覆盖，当且仅当</a:t>
            </a:r>
            <a:r>
              <a:rPr lang="en-US" altLang="zh-CN" sz="2000" dirty="0" smtClean="0"/>
              <a:t>C</a:t>
            </a:r>
            <a:endParaRPr lang="en-US" altLang="zh-CN" sz="2000" dirty="0" smtClean="0"/>
          </a:p>
          <a:p>
            <a:pPr lvl="2">
              <a:buNone/>
            </a:pPr>
            <a:r>
              <a:rPr lang="zh-CN" altLang="en-US" sz="2000" dirty="0" smtClean="0"/>
              <a:t>是可满足的。</a:t>
            </a:r>
            <a:endParaRPr lang="zh-CN" altLang="en-US" sz="2000" dirty="0" smtClean="0"/>
          </a:p>
          <a:p>
            <a:pPr lvl="2">
              <a:buNone/>
            </a:pPr>
            <a:endParaRPr lang="zh-CN" altLang="en-US" sz="2000" dirty="0"/>
          </a:p>
        </p:txBody>
      </p:sp>
      <p:graphicFrame>
        <p:nvGraphicFramePr>
          <p:cNvPr id="47106" name="Object 16"/>
          <p:cNvGraphicFramePr>
            <a:graphicFrameLocks noChangeAspect="1"/>
          </p:cNvGraphicFramePr>
          <p:nvPr/>
        </p:nvGraphicFramePr>
        <p:xfrm>
          <a:off x="1643042" y="3987807"/>
          <a:ext cx="4752975" cy="441325"/>
        </p:xfrm>
        <a:graphic>
          <a:graphicData uri="http://schemas.openxmlformats.org/presentationml/2006/ole">
            <mc:AlternateContent xmlns:mc="http://schemas.openxmlformats.org/markup-compatibility/2006">
              <mc:Choice xmlns:v="urn:schemas-microsoft-com:vml" Requires="v">
                <p:oleObj spid="_x0000_s12289" name="Equation" r:id="rId1" imgW="1993900" imgH="176530" progId="">
                  <p:embed/>
                </p:oleObj>
              </mc:Choice>
              <mc:Fallback>
                <p:oleObj name="Equation" r:id="rId1" imgW="1993900" imgH="176530" progId="">
                  <p:embed/>
                  <p:pic>
                    <p:nvPicPr>
                      <p:cNvPr id="0" name="Object 16"/>
                      <p:cNvPicPr>
                        <a:picLocks noChangeAspect="1"/>
                      </p:cNvPicPr>
                      <p:nvPr/>
                    </p:nvPicPr>
                    <p:blipFill>
                      <a:blip r:embed="rId2"/>
                      <a:stretch>
                        <a:fillRect/>
                      </a:stretch>
                    </p:blipFill>
                    <p:spPr>
                      <a:xfrm>
                        <a:off x="1643042" y="3987807"/>
                        <a:ext cx="4752975" cy="441325"/>
                      </a:xfrm>
                      <a:prstGeom prst="rect">
                        <a:avLst/>
                      </a:prstGeom>
                      <a:noFill/>
                      <a:ln w="9525">
                        <a:noFill/>
                      </a:ln>
                    </p:spPr>
                  </p:pic>
                </p:oleObj>
              </mc:Fallback>
            </mc:AlternateContent>
          </a:graphicData>
        </a:graphic>
      </p:graphicFrame>
      <p:graphicFrame>
        <p:nvGraphicFramePr>
          <p:cNvPr id="47107" name="Object 18"/>
          <p:cNvGraphicFramePr>
            <a:graphicFrameLocks noChangeAspect="1"/>
          </p:cNvGraphicFramePr>
          <p:nvPr/>
        </p:nvGraphicFramePr>
        <p:xfrm>
          <a:off x="6348434" y="4429134"/>
          <a:ext cx="1223962" cy="357188"/>
        </p:xfrm>
        <a:graphic>
          <a:graphicData uri="http://schemas.openxmlformats.org/presentationml/2006/ole">
            <mc:AlternateContent xmlns:mc="http://schemas.openxmlformats.org/markup-compatibility/2006">
              <mc:Choice xmlns:v="urn:schemas-microsoft-com:vml" Requires="v">
                <p:oleObj spid="_x0000_s12290" name="Equation" r:id="rId3" imgW="490220" imgH="143510" progId="">
                  <p:embed/>
                </p:oleObj>
              </mc:Choice>
              <mc:Fallback>
                <p:oleObj name="Equation" r:id="rId3" imgW="490220" imgH="143510" progId="">
                  <p:embed/>
                  <p:pic>
                    <p:nvPicPr>
                      <p:cNvPr id="0" name="Object 18"/>
                      <p:cNvPicPr>
                        <a:picLocks noChangeAspect="1"/>
                      </p:cNvPicPr>
                      <p:nvPr/>
                    </p:nvPicPr>
                    <p:blipFill>
                      <a:blip r:embed="rId4"/>
                      <a:stretch>
                        <a:fillRect/>
                      </a:stretch>
                    </p:blipFill>
                    <p:spPr>
                      <a:xfrm>
                        <a:off x="6348434" y="4429134"/>
                        <a:ext cx="1223962" cy="357188"/>
                      </a:xfrm>
                      <a:prstGeom prst="rect">
                        <a:avLst/>
                      </a:prstGeom>
                      <a:noFill/>
                      <a:ln w="9525">
                        <a:noFill/>
                      </a:ln>
                    </p:spPr>
                  </p:pic>
                </p:oleObj>
              </mc:Fallback>
            </mc:AlternateContent>
          </a:graphicData>
        </a:graphic>
      </p:graphicFrame>
      <p:graphicFrame>
        <p:nvGraphicFramePr>
          <p:cNvPr id="47108" name="Object 20"/>
          <p:cNvGraphicFramePr>
            <a:graphicFrameLocks noChangeAspect="1"/>
          </p:cNvGraphicFramePr>
          <p:nvPr/>
        </p:nvGraphicFramePr>
        <p:xfrm>
          <a:off x="1928794" y="4840300"/>
          <a:ext cx="792162" cy="303212"/>
        </p:xfrm>
        <a:graphic>
          <a:graphicData uri="http://schemas.openxmlformats.org/presentationml/2006/ole">
            <mc:AlternateContent xmlns:mc="http://schemas.openxmlformats.org/markup-compatibility/2006">
              <mc:Choice xmlns:v="urn:schemas-microsoft-com:vml" Requires="v">
                <p:oleObj spid="_x0000_s12291" name="Equation" r:id="rId5" imgW="368935" imgH="143510" progId="">
                  <p:embed/>
                </p:oleObj>
              </mc:Choice>
              <mc:Fallback>
                <p:oleObj name="Equation" r:id="rId5" imgW="368935" imgH="143510" progId="">
                  <p:embed/>
                  <p:pic>
                    <p:nvPicPr>
                      <p:cNvPr id="0" name="Object 20"/>
                      <p:cNvPicPr>
                        <a:picLocks noChangeAspect="1"/>
                      </p:cNvPicPr>
                      <p:nvPr/>
                    </p:nvPicPr>
                    <p:blipFill>
                      <a:blip r:embed="rId6"/>
                      <a:stretch>
                        <a:fillRect/>
                      </a:stretch>
                    </p:blipFill>
                    <p:spPr>
                      <a:xfrm>
                        <a:off x="1928794" y="4840300"/>
                        <a:ext cx="792162" cy="303212"/>
                      </a:xfrm>
                      <a:prstGeom prst="rect">
                        <a:avLst/>
                      </a:prstGeom>
                      <a:noFill/>
                      <a:ln w="9525">
                        <a:noFill/>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3600" dirty="0" smtClean="0">
                <a:latin typeface="Times New Roman" panose="02020603050405020304" pitchFamily="18" charset="0"/>
              </a:rPr>
              <a:t>证明图的顶点覆盖问题</a:t>
            </a:r>
            <a:r>
              <a:rPr lang="en-US" altLang="zh-CN" sz="3600" dirty="0" smtClean="0">
                <a:latin typeface="Times New Roman" panose="02020603050405020304" pitchFamily="18" charset="0"/>
              </a:rPr>
              <a:t>VC</a:t>
            </a:r>
            <a:r>
              <a:rPr lang="zh-CN" altLang="en-US" sz="3600" dirty="0" smtClean="0">
                <a:latin typeface="Times New Roman" panose="02020603050405020304" pitchFamily="18" charset="0"/>
              </a:rPr>
              <a:t>是</a:t>
            </a:r>
            <a:r>
              <a:rPr lang="en-US" altLang="zh-CN" sz="3600" dirty="0" smtClean="0">
                <a:latin typeface="Times New Roman" panose="02020603050405020304" pitchFamily="18" charset="0"/>
              </a:rPr>
              <a:t>NPC-</a:t>
            </a:r>
            <a:r>
              <a:rPr lang="zh-CN" altLang="en-US" sz="3600" dirty="0" smtClean="0">
                <a:latin typeface="Times New Roman" panose="02020603050405020304" pitchFamily="18" charset="0"/>
              </a:rPr>
              <a:t>问题</a:t>
            </a:r>
            <a:br>
              <a:rPr lang="en-US" altLang="zh-CN" sz="2400" dirty="0" smtClean="0">
                <a:latin typeface="Times New Roman" panose="02020603050405020304" pitchFamily="18" charset="0"/>
              </a:rPr>
            </a:br>
            <a:endParaRPr lang="zh-CN" altLang="en-US" dirty="0"/>
          </a:p>
        </p:txBody>
      </p:sp>
      <p:sp>
        <p:nvSpPr>
          <p:cNvPr id="3" name="内容占位符 2"/>
          <p:cNvSpPr>
            <a:spLocks noGrp="1"/>
          </p:cNvSpPr>
          <p:nvPr>
            <p:ph idx="1"/>
          </p:nvPr>
        </p:nvSpPr>
        <p:spPr>
          <a:xfrm>
            <a:off x="214282" y="1357298"/>
            <a:ext cx="8401080" cy="1900238"/>
          </a:xfrm>
        </p:spPr>
        <p:txBody>
          <a:bodyPr/>
          <a:lstStyle/>
          <a:p>
            <a:pPr lvl="2"/>
            <a:r>
              <a:rPr lang="zh-CN" altLang="en-US" sz="2000" dirty="0" smtClean="0"/>
              <a:t>对每个变量          </a:t>
            </a:r>
            <a:r>
              <a:rPr lang="en-US" altLang="zh-CN" sz="2000" dirty="0" smtClean="0"/>
              <a:t>,</a:t>
            </a:r>
            <a:r>
              <a:rPr lang="zh-CN" altLang="en-US" sz="2000" dirty="0" smtClean="0"/>
              <a:t>定义                ，其中                                     ；</a:t>
            </a:r>
            <a:endParaRPr lang="en-US" altLang="zh-CN" sz="2000" dirty="0" smtClean="0"/>
          </a:p>
          <a:p>
            <a:pPr lvl="2">
              <a:buNone/>
            </a:pPr>
            <a:r>
              <a:rPr lang="zh-CN" altLang="en-US" sz="2000" dirty="0" smtClean="0"/>
              <a:t>对于每个子句           </a:t>
            </a:r>
            <a:r>
              <a:rPr lang="en-US" altLang="zh-CN" sz="2000" dirty="0" smtClean="0"/>
              <a:t>,</a:t>
            </a:r>
            <a:r>
              <a:rPr lang="zh-CN" altLang="en-US" sz="2000" dirty="0" smtClean="0"/>
              <a:t>设                         </a:t>
            </a:r>
            <a:r>
              <a:rPr lang="en-US" altLang="zh-CN" sz="2000" dirty="0" smtClean="0"/>
              <a:t>,</a:t>
            </a:r>
            <a:r>
              <a:rPr lang="zh-CN" altLang="en-US" sz="2000" dirty="0" smtClean="0"/>
              <a:t>构造一个三角形</a:t>
            </a:r>
            <a:endParaRPr lang="en-US" altLang="zh-CN" sz="2000" dirty="0" smtClean="0"/>
          </a:p>
          <a:p>
            <a:pPr lvl="2">
              <a:buNone/>
            </a:pPr>
            <a:r>
              <a:rPr lang="zh-CN" altLang="en-US" sz="2000" dirty="0" smtClean="0"/>
              <a:t>其中</a:t>
            </a:r>
            <a:endParaRPr lang="zh-CN" altLang="en-US" sz="2000" dirty="0" smtClean="0"/>
          </a:p>
          <a:p>
            <a:pPr lvl="2">
              <a:buNone/>
            </a:pPr>
            <a:endParaRPr lang="en-US" altLang="zh-CN" sz="800" dirty="0" smtClean="0"/>
          </a:p>
          <a:p>
            <a:pPr lvl="2">
              <a:buNone/>
            </a:pPr>
            <a:r>
              <a:rPr lang="zh-CN" altLang="en-US" sz="2000" dirty="0" smtClean="0"/>
              <a:t>并且构造新的边集                                                            ，如下图。 </a:t>
            </a:r>
            <a:endParaRPr lang="zh-CN" altLang="en-US" sz="2000" dirty="0" smtClean="0"/>
          </a:p>
          <a:p>
            <a:pPr lvl="2"/>
            <a:endParaRPr lang="zh-CN" altLang="en-US" dirty="0"/>
          </a:p>
        </p:txBody>
      </p:sp>
      <p:graphicFrame>
        <p:nvGraphicFramePr>
          <p:cNvPr id="48130" name="Object 6"/>
          <p:cNvGraphicFramePr>
            <a:graphicFrameLocks noChangeAspect="1"/>
          </p:cNvGraphicFramePr>
          <p:nvPr/>
        </p:nvGraphicFramePr>
        <p:xfrm>
          <a:off x="2571736" y="1387461"/>
          <a:ext cx="647700" cy="330200"/>
        </p:xfrm>
        <a:graphic>
          <a:graphicData uri="http://schemas.openxmlformats.org/presentationml/2006/ole">
            <mc:AlternateContent xmlns:mc="http://schemas.openxmlformats.org/markup-compatibility/2006">
              <mc:Choice xmlns:v="urn:schemas-microsoft-com:vml" Requires="v">
                <p:oleObj spid="_x0000_s13313" name="Equation" r:id="rId1" imgW="313690" imgH="160020" progId="">
                  <p:embed/>
                </p:oleObj>
              </mc:Choice>
              <mc:Fallback>
                <p:oleObj name="Equation" r:id="rId1" imgW="313690" imgH="160020" progId="">
                  <p:embed/>
                  <p:pic>
                    <p:nvPicPr>
                      <p:cNvPr id="0" name="Object 6"/>
                      <p:cNvPicPr>
                        <a:picLocks noChangeAspect="1"/>
                      </p:cNvPicPr>
                      <p:nvPr/>
                    </p:nvPicPr>
                    <p:blipFill>
                      <a:blip r:embed="rId2"/>
                      <a:stretch>
                        <a:fillRect/>
                      </a:stretch>
                    </p:blipFill>
                    <p:spPr>
                      <a:xfrm>
                        <a:off x="2571736" y="1387461"/>
                        <a:ext cx="647700" cy="330200"/>
                      </a:xfrm>
                      <a:prstGeom prst="rect">
                        <a:avLst/>
                      </a:prstGeom>
                      <a:noFill/>
                      <a:ln w="9525">
                        <a:noFill/>
                      </a:ln>
                    </p:spPr>
                  </p:pic>
                </p:oleObj>
              </mc:Fallback>
            </mc:AlternateContent>
          </a:graphicData>
        </a:graphic>
      </p:graphicFrame>
      <p:graphicFrame>
        <p:nvGraphicFramePr>
          <p:cNvPr id="48131" name="Object 8"/>
          <p:cNvGraphicFramePr>
            <a:graphicFrameLocks noChangeAspect="1"/>
          </p:cNvGraphicFramePr>
          <p:nvPr/>
        </p:nvGraphicFramePr>
        <p:xfrm>
          <a:off x="3848103" y="1376348"/>
          <a:ext cx="1152525" cy="341313"/>
        </p:xfrm>
        <a:graphic>
          <a:graphicData uri="http://schemas.openxmlformats.org/presentationml/2006/ole">
            <mc:AlternateContent xmlns:mc="http://schemas.openxmlformats.org/markup-compatibility/2006">
              <mc:Choice xmlns:v="urn:schemas-microsoft-com:vml" Requires="v">
                <p:oleObj spid="_x0000_s13314" name="Equation" r:id="rId3" imgW="556260" imgH="160020" progId="">
                  <p:embed/>
                </p:oleObj>
              </mc:Choice>
              <mc:Fallback>
                <p:oleObj name="Equation" r:id="rId3" imgW="556260" imgH="160020" progId="">
                  <p:embed/>
                  <p:pic>
                    <p:nvPicPr>
                      <p:cNvPr id="0" name="Object 8"/>
                      <p:cNvPicPr>
                        <a:picLocks noChangeAspect="1"/>
                      </p:cNvPicPr>
                      <p:nvPr/>
                    </p:nvPicPr>
                    <p:blipFill>
                      <a:blip r:embed="rId4"/>
                      <a:stretch>
                        <a:fillRect/>
                      </a:stretch>
                    </p:blipFill>
                    <p:spPr>
                      <a:xfrm>
                        <a:off x="3848103" y="1376348"/>
                        <a:ext cx="1152525" cy="341313"/>
                      </a:xfrm>
                      <a:prstGeom prst="rect">
                        <a:avLst/>
                      </a:prstGeom>
                      <a:noFill/>
                      <a:ln w="9525">
                        <a:noFill/>
                      </a:ln>
                    </p:spPr>
                  </p:pic>
                </p:oleObj>
              </mc:Fallback>
            </mc:AlternateContent>
          </a:graphicData>
        </a:graphic>
      </p:graphicFrame>
      <p:graphicFrame>
        <p:nvGraphicFramePr>
          <p:cNvPr id="48132" name="Object 10"/>
          <p:cNvGraphicFramePr>
            <a:graphicFrameLocks noChangeAspect="1"/>
          </p:cNvGraphicFramePr>
          <p:nvPr/>
        </p:nvGraphicFramePr>
        <p:xfrm>
          <a:off x="5715008" y="1357298"/>
          <a:ext cx="2592388" cy="415925"/>
        </p:xfrm>
        <a:graphic>
          <a:graphicData uri="http://schemas.openxmlformats.org/presentationml/2006/ole">
            <mc:AlternateContent xmlns:mc="http://schemas.openxmlformats.org/markup-compatibility/2006">
              <mc:Choice xmlns:v="urn:schemas-microsoft-com:vml" Requires="v">
                <p:oleObj spid="_x0000_s13315" name="Equation" r:id="rId5" imgW="1151255" imgH="176530" progId="">
                  <p:embed/>
                </p:oleObj>
              </mc:Choice>
              <mc:Fallback>
                <p:oleObj name="Equation" r:id="rId5" imgW="1151255" imgH="176530" progId="">
                  <p:embed/>
                  <p:pic>
                    <p:nvPicPr>
                      <p:cNvPr id="0" name="Object 10"/>
                      <p:cNvPicPr>
                        <a:picLocks noChangeAspect="1"/>
                      </p:cNvPicPr>
                      <p:nvPr/>
                    </p:nvPicPr>
                    <p:blipFill>
                      <a:blip r:embed="rId6"/>
                      <a:stretch>
                        <a:fillRect/>
                      </a:stretch>
                    </p:blipFill>
                    <p:spPr>
                      <a:xfrm>
                        <a:off x="5715008" y="1357298"/>
                        <a:ext cx="2592388" cy="415925"/>
                      </a:xfrm>
                      <a:prstGeom prst="rect">
                        <a:avLst/>
                      </a:prstGeom>
                      <a:noFill/>
                      <a:ln w="9525">
                        <a:noFill/>
                      </a:ln>
                    </p:spPr>
                  </p:pic>
                </p:oleObj>
              </mc:Fallback>
            </mc:AlternateContent>
          </a:graphicData>
        </a:graphic>
      </p:graphicFrame>
      <p:graphicFrame>
        <p:nvGraphicFramePr>
          <p:cNvPr id="48133" name="Object 12"/>
          <p:cNvGraphicFramePr>
            <a:graphicFrameLocks noChangeAspect="1"/>
          </p:cNvGraphicFramePr>
          <p:nvPr/>
        </p:nvGraphicFramePr>
        <p:xfrm>
          <a:off x="2500298" y="1722428"/>
          <a:ext cx="792163" cy="420688"/>
        </p:xfrm>
        <a:graphic>
          <a:graphicData uri="http://schemas.openxmlformats.org/presentationml/2006/ole">
            <mc:AlternateContent xmlns:mc="http://schemas.openxmlformats.org/markup-compatibility/2006">
              <mc:Choice xmlns:v="urn:schemas-microsoft-com:vml" Requires="v">
                <p:oleObj spid="_x0000_s13316" name="Equation" r:id="rId7" imgW="313690" imgH="170815" progId="">
                  <p:embed/>
                </p:oleObj>
              </mc:Choice>
              <mc:Fallback>
                <p:oleObj name="Equation" r:id="rId7" imgW="313690" imgH="170815" progId="">
                  <p:embed/>
                  <p:pic>
                    <p:nvPicPr>
                      <p:cNvPr id="0" name="Object 12"/>
                      <p:cNvPicPr>
                        <a:picLocks noChangeAspect="1"/>
                      </p:cNvPicPr>
                      <p:nvPr/>
                    </p:nvPicPr>
                    <p:blipFill>
                      <a:blip r:embed="rId8"/>
                      <a:stretch>
                        <a:fillRect/>
                      </a:stretch>
                    </p:blipFill>
                    <p:spPr>
                      <a:xfrm>
                        <a:off x="2500298" y="1722428"/>
                        <a:ext cx="792163" cy="420688"/>
                      </a:xfrm>
                      <a:prstGeom prst="rect">
                        <a:avLst/>
                      </a:prstGeom>
                      <a:noFill/>
                      <a:ln w="9525">
                        <a:noFill/>
                      </a:ln>
                    </p:spPr>
                  </p:pic>
                </p:oleObj>
              </mc:Fallback>
            </mc:AlternateContent>
          </a:graphicData>
        </a:graphic>
      </p:graphicFrame>
      <p:graphicFrame>
        <p:nvGraphicFramePr>
          <p:cNvPr id="48134" name="Object 14"/>
          <p:cNvGraphicFramePr>
            <a:graphicFrameLocks noChangeAspect="1"/>
          </p:cNvGraphicFramePr>
          <p:nvPr/>
        </p:nvGraphicFramePr>
        <p:xfrm>
          <a:off x="3559180" y="1739891"/>
          <a:ext cx="1727200" cy="403225"/>
        </p:xfrm>
        <a:graphic>
          <a:graphicData uri="http://schemas.openxmlformats.org/presentationml/2006/ole">
            <mc:AlternateContent xmlns:mc="http://schemas.openxmlformats.org/markup-compatibility/2006">
              <mc:Choice xmlns:v="urn:schemas-microsoft-com:vml" Requires="v">
                <p:oleObj spid="_x0000_s13317" name="Equation" r:id="rId9" imgW="727075" imgH="170815" progId="">
                  <p:embed/>
                </p:oleObj>
              </mc:Choice>
              <mc:Fallback>
                <p:oleObj name="Equation" r:id="rId9" imgW="727075" imgH="170815" progId="">
                  <p:embed/>
                  <p:pic>
                    <p:nvPicPr>
                      <p:cNvPr id="0" name="Object 14"/>
                      <p:cNvPicPr>
                        <a:picLocks noChangeAspect="1"/>
                      </p:cNvPicPr>
                      <p:nvPr/>
                    </p:nvPicPr>
                    <p:blipFill>
                      <a:blip r:embed="rId10"/>
                      <a:stretch>
                        <a:fillRect/>
                      </a:stretch>
                    </p:blipFill>
                    <p:spPr>
                      <a:xfrm>
                        <a:off x="3559180" y="1739891"/>
                        <a:ext cx="1727200" cy="403225"/>
                      </a:xfrm>
                      <a:prstGeom prst="rect">
                        <a:avLst/>
                      </a:prstGeom>
                      <a:noFill/>
                      <a:ln w="9525">
                        <a:noFill/>
                      </a:ln>
                    </p:spPr>
                  </p:pic>
                </p:oleObj>
              </mc:Fallback>
            </mc:AlternateContent>
          </a:graphicData>
        </a:graphic>
      </p:graphicFrame>
      <p:graphicFrame>
        <p:nvGraphicFramePr>
          <p:cNvPr id="48135" name="Object 16"/>
          <p:cNvGraphicFramePr>
            <a:graphicFrameLocks noChangeAspect="1"/>
          </p:cNvGraphicFramePr>
          <p:nvPr/>
        </p:nvGraphicFramePr>
        <p:xfrm>
          <a:off x="7131078" y="1714488"/>
          <a:ext cx="1512888" cy="377825"/>
        </p:xfrm>
        <a:graphic>
          <a:graphicData uri="http://schemas.openxmlformats.org/presentationml/2006/ole">
            <mc:AlternateContent xmlns:mc="http://schemas.openxmlformats.org/markup-compatibility/2006">
              <mc:Choice xmlns:v="urn:schemas-microsoft-com:vml" Requires="v">
                <p:oleObj spid="_x0000_s13318" name="Equation" r:id="rId11" imgW="683260" imgH="170815" progId="">
                  <p:embed/>
                </p:oleObj>
              </mc:Choice>
              <mc:Fallback>
                <p:oleObj name="Equation" r:id="rId11" imgW="683260" imgH="170815" progId="">
                  <p:embed/>
                  <p:pic>
                    <p:nvPicPr>
                      <p:cNvPr id="0" name="Object 16"/>
                      <p:cNvPicPr>
                        <a:picLocks noChangeAspect="1"/>
                      </p:cNvPicPr>
                      <p:nvPr/>
                    </p:nvPicPr>
                    <p:blipFill>
                      <a:blip r:embed="rId12"/>
                      <a:stretch>
                        <a:fillRect/>
                      </a:stretch>
                    </p:blipFill>
                    <p:spPr>
                      <a:xfrm>
                        <a:off x="7131078" y="1714488"/>
                        <a:ext cx="1512888" cy="377825"/>
                      </a:xfrm>
                      <a:prstGeom prst="rect">
                        <a:avLst/>
                      </a:prstGeom>
                      <a:noFill/>
                      <a:ln w="9525">
                        <a:noFill/>
                      </a:ln>
                    </p:spPr>
                  </p:pic>
                </p:oleObj>
              </mc:Fallback>
            </mc:AlternateContent>
          </a:graphicData>
        </a:graphic>
      </p:graphicFrame>
      <p:graphicFrame>
        <p:nvGraphicFramePr>
          <p:cNvPr id="48136" name="Object 18"/>
          <p:cNvGraphicFramePr>
            <a:graphicFrameLocks noChangeAspect="1"/>
          </p:cNvGraphicFramePr>
          <p:nvPr/>
        </p:nvGraphicFramePr>
        <p:xfrm>
          <a:off x="1500166" y="2085968"/>
          <a:ext cx="7143800" cy="414338"/>
        </p:xfrm>
        <a:graphic>
          <a:graphicData uri="http://schemas.openxmlformats.org/presentationml/2006/ole">
            <mc:AlternateContent xmlns:mc="http://schemas.openxmlformats.org/markup-compatibility/2006">
              <mc:Choice xmlns:v="urn:schemas-microsoft-com:vml" Requires="v">
                <p:oleObj spid="_x0000_s13319" name="Equation" r:id="rId13" imgW="3509010" imgH="176530" progId="">
                  <p:embed/>
                </p:oleObj>
              </mc:Choice>
              <mc:Fallback>
                <p:oleObj name="Equation" r:id="rId13" imgW="3509010" imgH="176530" progId="">
                  <p:embed/>
                  <p:pic>
                    <p:nvPicPr>
                      <p:cNvPr id="0" name="Object 18"/>
                      <p:cNvPicPr>
                        <a:picLocks noChangeAspect="1"/>
                      </p:cNvPicPr>
                      <p:nvPr/>
                    </p:nvPicPr>
                    <p:blipFill>
                      <a:blip r:embed="rId14"/>
                      <a:stretch>
                        <a:fillRect/>
                      </a:stretch>
                    </p:blipFill>
                    <p:spPr>
                      <a:xfrm>
                        <a:off x="1500166" y="2085968"/>
                        <a:ext cx="7143800" cy="414338"/>
                      </a:xfrm>
                      <a:prstGeom prst="rect">
                        <a:avLst/>
                      </a:prstGeom>
                      <a:noFill/>
                      <a:ln w="9525">
                        <a:noFill/>
                      </a:ln>
                    </p:spPr>
                  </p:pic>
                </p:oleObj>
              </mc:Fallback>
            </mc:AlternateContent>
          </a:graphicData>
        </a:graphic>
      </p:graphicFrame>
      <p:graphicFrame>
        <p:nvGraphicFramePr>
          <p:cNvPr id="48137" name="Object 20"/>
          <p:cNvGraphicFramePr>
            <a:graphicFrameLocks noChangeAspect="1"/>
          </p:cNvGraphicFramePr>
          <p:nvPr/>
        </p:nvGraphicFramePr>
        <p:xfrm>
          <a:off x="3000364" y="2514597"/>
          <a:ext cx="4176712" cy="485775"/>
        </p:xfrm>
        <a:graphic>
          <a:graphicData uri="http://schemas.openxmlformats.org/presentationml/2006/ole">
            <mc:AlternateContent xmlns:mc="http://schemas.openxmlformats.org/markup-compatibility/2006">
              <mc:Choice xmlns:v="urn:schemas-microsoft-com:vml" Requires="v">
                <p:oleObj spid="_x0000_s13320" name="Equation" r:id="rId15" imgW="1884045" imgH="214630" progId="">
                  <p:embed/>
                </p:oleObj>
              </mc:Choice>
              <mc:Fallback>
                <p:oleObj name="Equation" r:id="rId15" imgW="1884045" imgH="214630" progId="">
                  <p:embed/>
                  <p:pic>
                    <p:nvPicPr>
                      <p:cNvPr id="0" name="Object 20"/>
                      <p:cNvPicPr>
                        <a:picLocks noChangeAspect="1"/>
                      </p:cNvPicPr>
                      <p:nvPr/>
                    </p:nvPicPr>
                    <p:blipFill>
                      <a:blip r:embed="rId16"/>
                      <a:stretch>
                        <a:fillRect/>
                      </a:stretch>
                    </p:blipFill>
                    <p:spPr>
                      <a:xfrm>
                        <a:off x="3000364" y="2514597"/>
                        <a:ext cx="4176712" cy="485775"/>
                      </a:xfrm>
                      <a:prstGeom prst="rect">
                        <a:avLst/>
                      </a:prstGeom>
                      <a:noFill/>
                      <a:ln w="9525">
                        <a:noFill/>
                      </a:ln>
                    </p:spPr>
                  </p:pic>
                </p:oleObj>
              </mc:Fallback>
            </mc:AlternateContent>
          </a:graphicData>
        </a:graphic>
      </p:graphicFrame>
      <p:grpSp>
        <p:nvGrpSpPr>
          <p:cNvPr id="13" name="Group 102"/>
          <p:cNvGrpSpPr/>
          <p:nvPr/>
        </p:nvGrpSpPr>
        <p:grpSpPr bwMode="auto">
          <a:xfrm>
            <a:off x="685798" y="3000372"/>
            <a:ext cx="7672416" cy="3214710"/>
            <a:chOff x="266" y="1933"/>
            <a:chExt cx="4927" cy="2132"/>
          </a:xfrm>
        </p:grpSpPr>
        <p:grpSp>
          <p:nvGrpSpPr>
            <p:cNvPr id="14" name="Group 99"/>
            <p:cNvGrpSpPr/>
            <p:nvPr/>
          </p:nvGrpSpPr>
          <p:grpSpPr bwMode="auto">
            <a:xfrm>
              <a:off x="761" y="1933"/>
              <a:ext cx="4432" cy="1084"/>
              <a:chOff x="761" y="1933"/>
              <a:chExt cx="4432" cy="1084"/>
            </a:xfrm>
          </p:grpSpPr>
          <p:grpSp>
            <p:nvGrpSpPr>
              <p:cNvPr id="52" name="Group 61"/>
              <p:cNvGrpSpPr/>
              <p:nvPr/>
            </p:nvGrpSpPr>
            <p:grpSpPr bwMode="auto">
              <a:xfrm>
                <a:off x="761" y="2216"/>
                <a:ext cx="113" cy="801"/>
                <a:chOff x="11691" y="8069"/>
                <a:chExt cx="195" cy="1404"/>
              </a:xfrm>
            </p:grpSpPr>
            <p:sp>
              <p:nvSpPr>
                <p:cNvPr id="79" name="Oval 62"/>
                <p:cNvSpPr>
                  <a:spLocks noChangeArrowheads="1"/>
                </p:cNvSpPr>
                <p:nvPr/>
              </p:nvSpPr>
              <p:spPr bwMode="auto">
                <a:xfrm>
                  <a:off x="11691" y="8069"/>
                  <a:ext cx="180" cy="156"/>
                </a:xfrm>
                <a:prstGeom prst="ellipse">
                  <a:avLst/>
                </a:prstGeom>
                <a:noFill/>
                <a:ln w="9525">
                  <a:solidFill>
                    <a:schemeClr val="tx1"/>
                  </a:solidFill>
                  <a:round/>
                </a:ln>
              </p:spPr>
              <p:txBody>
                <a:bodyPr/>
                <a:lstStyle/>
                <a:p>
                  <a:endParaRPr lang="zh-CN" altLang="en-US"/>
                </a:p>
              </p:txBody>
            </p:sp>
            <p:sp>
              <p:nvSpPr>
                <p:cNvPr id="80" name="Oval 63"/>
                <p:cNvSpPr>
                  <a:spLocks noChangeArrowheads="1"/>
                </p:cNvSpPr>
                <p:nvPr/>
              </p:nvSpPr>
              <p:spPr bwMode="auto">
                <a:xfrm>
                  <a:off x="11706" y="9317"/>
                  <a:ext cx="180" cy="156"/>
                </a:xfrm>
                <a:prstGeom prst="ellipse">
                  <a:avLst/>
                </a:prstGeom>
                <a:noFill/>
                <a:ln w="9525">
                  <a:solidFill>
                    <a:schemeClr val="tx1"/>
                  </a:solidFill>
                  <a:round/>
                </a:ln>
              </p:spPr>
              <p:txBody>
                <a:bodyPr/>
                <a:lstStyle/>
                <a:p>
                  <a:endParaRPr lang="zh-CN" altLang="en-US"/>
                </a:p>
              </p:txBody>
            </p:sp>
            <p:sp>
              <p:nvSpPr>
                <p:cNvPr id="81" name="Line 64"/>
                <p:cNvSpPr>
                  <a:spLocks noChangeShapeType="1"/>
                </p:cNvSpPr>
                <p:nvPr/>
              </p:nvSpPr>
              <p:spPr bwMode="auto">
                <a:xfrm flipV="1">
                  <a:off x="11781" y="8225"/>
                  <a:ext cx="0" cy="1092"/>
                </a:xfrm>
                <a:prstGeom prst="line">
                  <a:avLst/>
                </a:prstGeom>
                <a:noFill/>
                <a:ln w="9525">
                  <a:solidFill>
                    <a:schemeClr val="tx1"/>
                  </a:solidFill>
                  <a:round/>
                </a:ln>
              </p:spPr>
              <p:txBody>
                <a:bodyPr/>
                <a:lstStyle/>
                <a:p>
                  <a:endParaRPr lang="zh-CN" altLang="en-US"/>
                </a:p>
              </p:txBody>
            </p:sp>
          </p:grpSp>
          <p:grpSp>
            <p:nvGrpSpPr>
              <p:cNvPr id="53" name="Group 65"/>
              <p:cNvGrpSpPr/>
              <p:nvPr/>
            </p:nvGrpSpPr>
            <p:grpSpPr bwMode="auto">
              <a:xfrm>
                <a:off x="1598" y="2211"/>
                <a:ext cx="113" cy="801"/>
                <a:chOff x="11691" y="8069"/>
                <a:chExt cx="195" cy="1404"/>
              </a:xfrm>
            </p:grpSpPr>
            <p:sp>
              <p:nvSpPr>
                <p:cNvPr id="76" name="Oval 66"/>
                <p:cNvSpPr>
                  <a:spLocks noChangeArrowheads="1"/>
                </p:cNvSpPr>
                <p:nvPr/>
              </p:nvSpPr>
              <p:spPr bwMode="auto">
                <a:xfrm>
                  <a:off x="11691" y="8069"/>
                  <a:ext cx="180" cy="156"/>
                </a:xfrm>
                <a:prstGeom prst="ellipse">
                  <a:avLst/>
                </a:prstGeom>
                <a:noFill/>
                <a:ln w="9525">
                  <a:solidFill>
                    <a:schemeClr val="tx1"/>
                  </a:solidFill>
                  <a:round/>
                </a:ln>
              </p:spPr>
              <p:txBody>
                <a:bodyPr/>
                <a:lstStyle/>
                <a:p>
                  <a:endParaRPr lang="zh-CN" altLang="en-US"/>
                </a:p>
              </p:txBody>
            </p:sp>
            <p:sp>
              <p:nvSpPr>
                <p:cNvPr id="77" name="Oval 67"/>
                <p:cNvSpPr>
                  <a:spLocks noChangeArrowheads="1"/>
                </p:cNvSpPr>
                <p:nvPr/>
              </p:nvSpPr>
              <p:spPr bwMode="auto">
                <a:xfrm>
                  <a:off x="11706" y="9317"/>
                  <a:ext cx="180" cy="156"/>
                </a:xfrm>
                <a:prstGeom prst="ellipse">
                  <a:avLst/>
                </a:prstGeom>
                <a:noFill/>
                <a:ln w="9525">
                  <a:solidFill>
                    <a:schemeClr val="tx1"/>
                  </a:solidFill>
                  <a:round/>
                </a:ln>
              </p:spPr>
              <p:txBody>
                <a:bodyPr/>
                <a:lstStyle/>
                <a:p>
                  <a:endParaRPr lang="zh-CN" altLang="en-US"/>
                </a:p>
              </p:txBody>
            </p:sp>
            <p:sp>
              <p:nvSpPr>
                <p:cNvPr id="78" name="Line 68"/>
                <p:cNvSpPr>
                  <a:spLocks noChangeShapeType="1"/>
                </p:cNvSpPr>
                <p:nvPr/>
              </p:nvSpPr>
              <p:spPr bwMode="auto">
                <a:xfrm flipV="1">
                  <a:off x="11781" y="8225"/>
                  <a:ext cx="0" cy="1092"/>
                </a:xfrm>
                <a:prstGeom prst="line">
                  <a:avLst/>
                </a:prstGeom>
                <a:noFill/>
                <a:ln w="9525">
                  <a:solidFill>
                    <a:schemeClr val="tx1"/>
                  </a:solidFill>
                  <a:round/>
                </a:ln>
              </p:spPr>
              <p:txBody>
                <a:bodyPr/>
                <a:lstStyle/>
                <a:p>
                  <a:endParaRPr lang="zh-CN" altLang="en-US"/>
                </a:p>
              </p:txBody>
            </p:sp>
          </p:grpSp>
          <p:grpSp>
            <p:nvGrpSpPr>
              <p:cNvPr id="54" name="Group 69"/>
              <p:cNvGrpSpPr/>
              <p:nvPr/>
            </p:nvGrpSpPr>
            <p:grpSpPr bwMode="auto">
              <a:xfrm>
                <a:off x="2539" y="2211"/>
                <a:ext cx="113" cy="801"/>
                <a:chOff x="11691" y="8069"/>
                <a:chExt cx="195" cy="1404"/>
              </a:xfrm>
            </p:grpSpPr>
            <p:sp>
              <p:nvSpPr>
                <p:cNvPr id="73" name="Oval 70"/>
                <p:cNvSpPr>
                  <a:spLocks noChangeArrowheads="1"/>
                </p:cNvSpPr>
                <p:nvPr/>
              </p:nvSpPr>
              <p:spPr bwMode="auto">
                <a:xfrm>
                  <a:off x="11691" y="8069"/>
                  <a:ext cx="180" cy="156"/>
                </a:xfrm>
                <a:prstGeom prst="ellipse">
                  <a:avLst/>
                </a:prstGeom>
                <a:noFill/>
                <a:ln w="9525">
                  <a:solidFill>
                    <a:schemeClr val="tx1"/>
                  </a:solidFill>
                  <a:round/>
                </a:ln>
              </p:spPr>
              <p:txBody>
                <a:bodyPr/>
                <a:lstStyle/>
                <a:p>
                  <a:endParaRPr lang="zh-CN" altLang="en-US"/>
                </a:p>
              </p:txBody>
            </p:sp>
            <p:sp>
              <p:nvSpPr>
                <p:cNvPr id="74" name="Oval 71"/>
                <p:cNvSpPr>
                  <a:spLocks noChangeArrowheads="1"/>
                </p:cNvSpPr>
                <p:nvPr/>
              </p:nvSpPr>
              <p:spPr bwMode="auto">
                <a:xfrm>
                  <a:off x="11706" y="9317"/>
                  <a:ext cx="180" cy="156"/>
                </a:xfrm>
                <a:prstGeom prst="ellipse">
                  <a:avLst/>
                </a:prstGeom>
                <a:noFill/>
                <a:ln w="9525">
                  <a:solidFill>
                    <a:schemeClr val="tx1"/>
                  </a:solidFill>
                  <a:round/>
                </a:ln>
              </p:spPr>
              <p:txBody>
                <a:bodyPr/>
                <a:lstStyle/>
                <a:p>
                  <a:endParaRPr lang="zh-CN" altLang="en-US"/>
                </a:p>
              </p:txBody>
            </p:sp>
            <p:sp>
              <p:nvSpPr>
                <p:cNvPr id="75" name="Line 72"/>
                <p:cNvSpPr>
                  <a:spLocks noChangeShapeType="1"/>
                </p:cNvSpPr>
                <p:nvPr/>
              </p:nvSpPr>
              <p:spPr bwMode="auto">
                <a:xfrm flipV="1">
                  <a:off x="11781" y="8225"/>
                  <a:ext cx="0" cy="1092"/>
                </a:xfrm>
                <a:prstGeom prst="line">
                  <a:avLst/>
                </a:prstGeom>
                <a:noFill/>
                <a:ln w="9525">
                  <a:solidFill>
                    <a:schemeClr val="tx1"/>
                  </a:solidFill>
                  <a:round/>
                </a:ln>
              </p:spPr>
              <p:txBody>
                <a:bodyPr/>
                <a:lstStyle/>
                <a:p>
                  <a:endParaRPr lang="zh-CN" altLang="en-US"/>
                </a:p>
              </p:txBody>
            </p:sp>
          </p:grpSp>
          <p:grpSp>
            <p:nvGrpSpPr>
              <p:cNvPr id="55" name="Group 73"/>
              <p:cNvGrpSpPr/>
              <p:nvPr/>
            </p:nvGrpSpPr>
            <p:grpSpPr bwMode="auto">
              <a:xfrm>
                <a:off x="3375" y="2211"/>
                <a:ext cx="114" cy="801"/>
                <a:chOff x="11691" y="8069"/>
                <a:chExt cx="195" cy="1404"/>
              </a:xfrm>
            </p:grpSpPr>
            <p:sp>
              <p:nvSpPr>
                <p:cNvPr id="70" name="Oval 74"/>
                <p:cNvSpPr>
                  <a:spLocks noChangeArrowheads="1"/>
                </p:cNvSpPr>
                <p:nvPr/>
              </p:nvSpPr>
              <p:spPr bwMode="auto">
                <a:xfrm>
                  <a:off x="11691" y="8069"/>
                  <a:ext cx="180" cy="156"/>
                </a:xfrm>
                <a:prstGeom prst="ellipse">
                  <a:avLst/>
                </a:prstGeom>
                <a:noFill/>
                <a:ln w="9525">
                  <a:solidFill>
                    <a:schemeClr val="tx1"/>
                  </a:solidFill>
                  <a:round/>
                </a:ln>
              </p:spPr>
              <p:txBody>
                <a:bodyPr/>
                <a:lstStyle/>
                <a:p>
                  <a:endParaRPr lang="zh-CN" altLang="en-US"/>
                </a:p>
              </p:txBody>
            </p:sp>
            <p:sp>
              <p:nvSpPr>
                <p:cNvPr id="71" name="Oval 75"/>
                <p:cNvSpPr>
                  <a:spLocks noChangeArrowheads="1"/>
                </p:cNvSpPr>
                <p:nvPr/>
              </p:nvSpPr>
              <p:spPr bwMode="auto">
                <a:xfrm>
                  <a:off x="11706" y="9317"/>
                  <a:ext cx="180" cy="156"/>
                </a:xfrm>
                <a:prstGeom prst="ellipse">
                  <a:avLst/>
                </a:prstGeom>
                <a:noFill/>
                <a:ln w="9525">
                  <a:solidFill>
                    <a:schemeClr val="tx1"/>
                  </a:solidFill>
                  <a:round/>
                </a:ln>
              </p:spPr>
              <p:txBody>
                <a:bodyPr/>
                <a:lstStyle/>
                <a:p>
                  <a:endParaRPr lang="zh-CN" altLang="en-US"/>
                </a:p>
              </p:txBody>
            </p:sp>
            <p:sp>
              <p:nvSpPr>
                <p:cNvPr id="72" name="Line 76"/>
                <p:cNvSpPr>
                  <a:spLocks noChangeShapeType="1"/>
                </p:cNvSpPr>
                <p:nvPr/>
              </p:nvSpPr>
              <p:spPr bwMode="auto">
                <a:xfrm flipV="1">
                  <a:off x="11781" y="8225"/>
                  <a:ext cx="0" cy="1092"/>
                </a:xfrm>
                <a:prstGeom prst="line">
                  <a:avLst/>
                </a:prstGeom>
                <a:noFill/>
                <a:ln w="9525">
                  <a:solidFill>
                    <a:schemeClr val="tx1"/>
                  </a:solidFill>
                  <a:round/>
                </a:ln>
              </p:spPr>
              <p:txBody>
                <a:bodyPr/>
                <a:lstStyle/>
                <a:p>
                  <a:endParaRPr lang="zh-CN" altLang="en-US"/>
                </a:p>
              </p:txBody>
            </p:sp>
          </p:grpSp>
          <p:grpSp>
            <p:nvGrpSpPr>
              <p:cNvPr id="56" name="Group 77"/>
              <p:cNvGrpSpPr/>
              <p:nvPr/>
            </p:nvGrpSpPr>
            <p:grpSpPr bwMode="auto">
              <a:xfrm>
                <a:off x="4944" y="2211"/>
                <a:ext cx="113" cy="801"/>
                <a:chOff x="11691" y="8069"/>
                <a:chExt cx="195" cy="1404"/>
              </a:xfrm>
            </p:grpSpPr>
            <p:sp>
              <p:nvSpPr>
                <p:cNvPr id="67" name="Oval 78"/>
                <p:cNvSpPr>
                  <a:spLocks noChangeArrowheads="1"/>
                </p:cNvSpPr>
                <p:nvPr/>
              </p:nvSpPr>
              <p:spPr bwMode="auto">
                <a:xfrm>
                  <a:off x="11691" y="8069"/>
                  <a:ext cx="180" cy="156"/>
                </a:xfrm>
                <a:prstGeom prst="ellipse">
                  <a:avLst/>
                </a:prstGeom>
                <a:noFill/>
                <a:ln w="9525">
                  <a:solidFill>
                    <a:schemeClr val="tx1"/>
                  </a:solidFill>
                  <a:round/>
                </a:ln>
              </p:spPr>
              <p:txBody>
                <a:bodyPr/>
                <a:lstStyle/>
                <a:p>
                  <a:endParaRPr lang="zh-CN" altLang="en-US"/>
                </a:p>
              </p:txBody>
            </p:sp>
            <p:sp>
              <p:nvSpPr>
                <p:cNvPr id="68" name="Oval 79"/>
                <p:cNvSpPr>
                  <a:spLocks noChangeArrowheads="1"/>
                </p:cNvSpPr>
                <p:nvPr/>
              </p:nvSpPr>
              <p:spPr bwMode="auto">
                <a:xfrm>
                  <a:off x="11706" y="9317"/>
                  <a:ext cx="180" cy="156"/>
                </a:xfrm>
                <a:prstGeom prst="ellipse">
                  <a:avLst/>
                </a:prstGeom>
                <a:noFill/>
                <a:ln w="9525">
                  <a:solidFill>
                    <a:schemeClr val="tx1"/>
                  </a:solidFill>
                  <a:round/>
                </a:ln>
              </p:spPr>
              <p:txBody>
                <a:bodyPr/>
                <a:lstStyle/>
                <a:p>
                  <a:endParaRPr lang="zh-CN" altLang="en-US"/>
                </a:p>
              </p:txBody>
            </p:sp>
            <p:sp>
              <p:nvSpPr>
                <p:cNvPr id="69" name="Line 80"/>
                <p:cNvSpPr>
                  <a:spLocks noChangeShapeType="1"/>
                </p:cNvSpPr>
                <p:nvPr/>
              </p:nvSpPr>
              <p:spPr bwMode="auto">
                <a:xfrm flipV="1">
                  <a:off x="11804" y="8225"/>
                  <a:ext cx="0" cy="1092"/>
                </a:xfrm>
                <a:prstGeom prst="line">
                  <a:avLst/>
                </a:prstGeom>
                <a:noFill/>
                <a:ln w="9525">
                  <a:solidFill>
                    <a:schemeClr val="tx1"/>
                  </a:solidFill>
                  <a:round/>
                </a:ln>
              </p:spPr>
              <p:txBody>
                <a:bodyPr/>
                <a:lstStyle/>
                <a:p>
                  <a:endParaRPr lang="zh-CN" altLang="en-US"/>
                </a:p>
              </p:txBody>
            </p:sp>
          </p:grpSp>
          <p:sp>
            <p:nvSpPr>
              <p:cNvPr id="57" name="Rectangle 82"/>
              <p:cNvSpPr>
                <a:spLocks noChangeArrowheads="1"/>
              </p:cNvSpPr>
              <p:nvPr/>
            </p:nvSpPr>
            <p:spPr bwMode="auto">
              <a:xfrm>
                <a:off x="866" y="2733"/>
                <a:ext cx="144" cy="178"/>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u</a:t>
                </a:r>
                <a:r>
                  <a:rPr kumimoji="1" lang="en-US" altLang="zh-CN" sz="1600" baseline="-25000">
                    <a:latin typeface="Times New Roman" panose="02020603050405020304" pitchFamily="18" charset="0"/>
                  </a:rPr>
                  <a:t>1</a:t>
                </a:r>
                <a:endParaRPr kumimoji="1" lang="en-US" altLang="zh-CN" sz="1600">
                  <a:latin typeface="Times New Roman" panose="02020603050405020304" pitchFamily="18" charset="0"/>
                </a:endParaRPr>
              </a:p>
            </p:txBody>
          </p:sp>
          <p:sp>
            <p:nvSpPr>
              <p:cNvPr id="58" name="Rectangle 83"/>
              <p:cNvSpPr>
                <a:spLocks noChangeArrowheads="1"/>
              </p:cNvSpPr>
              <p:nvPr/>
            </p:nvSpPr>
            <p:spPr bwMode="auto">
              <a:xfrm>
                <a:off x="1702" y="2733"/>
                <a:ext cx="145" cy="178"/>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u</a:t>
                </a:r>
                <a:r>
                  <a:rPr kumimoji="1" lang="en-US" altLang="zh-CN" sz="1600" baseline="-25000">
                    <a:latin typeface="Times New Roman" panose="02020603050405020304" pitchFamily="18" charset="0"/>
                  </a:rPr>
                  <a:t>2</a:t>
                </a:r>
                <a:endParaRPr kumimoji="1" lang="en-US" altLang="zh-CN" sz="1600">
                  <a:latin typeface="Times New Roman" panose="02020603050405020304" pitchFamily="18" charset="0"/>
                </a:endParaRPr>
              </a:p>
            </p:txBody>
          </p:sp>
          <p:sp>
            <p:nvSpPr>
              <p:cNvPr id="59" name="Rectangle 84"/>
              <p:cNvSpPr>
                <a:spLocks noChangeArrowheads="1"/>
              </p:cNvSpPr>
              <p:nvPr/>
            </p:nvSpPr>
            <p:spPr bwMode="auto">
              <a:xfrm>
                <a:off x="2643" y="2733"/>
                <a:ext cx="145" cy="178"/>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u</a:t>
                </a:r>
                <a:r>
                  <a:rPr kumimoji="1" lang="en-US" altLang="zh-CN" sz="1600" baseline="-25000">
                    <a:latin typeface="Times New Roman" panose="02020603050405020304" pitchFamily="18" charset="0"/>
                  </a:rPr>
                  <a:t>3</a:t>
                </a:r>
                <a:endParaRPr kumimoji="1" lang="en-US" altLang="zh-CN" sz="1600">
                  <a:latin typeface="Times New Roman" panose="02020603050405020304" pitchFamily="18" charset="0"/>
                </a:endParaRPr>
              </a:p>
            </p:txBody>
          </p:sp>
          <p:sp>
            <p:nvSpPr>
              <p:cNvPr id="60" name="Rectangle 85"/>
              <p:cNvSpPr>
                <a:spLocks noChangeArrowheads="1"/>
              </p:cNvSpPr>
              <p:nvPr/>
            </p:nvSpPr>
            <p:spPr bwMode="auto">
              <a:xfrm>
                <a:off x="3480" y="2733"/>
                <a:ext cx="144" cy="178"/>
              </a:xfrm>
              <a:prstGeom prst="rect">
                <a:avLst/>
              </a:prstGeom>
              <a:noFill/>
              <a:ln w="9525">
                <a:noFill/>
                <a:miter lim="800000"/>
              </a:ln>
            </p:spPr>
            <p:txBody>
              <a:bodyPr lIns="0" tIns="0" rIns="0" bIns="0"/>
              <a:lstStyle/>
              <a:p>
                <a:pPr algn="just"/>
                <a:r>
                  <a:rPr kumimoji="1" lang="en-US" altLang="zh-CN" sz="1600" dirty="0">
                    <a:latin typeface="Times New Roman" panose="02020603050405020304" pitchFamily="18" charset="0"/>
                  </a:rPr>
                  <a:t>u</a:t>
                </a:r>
                <a:r>
                  <a:rPr kumimoji="1" lang="en-US" altLang="zh-CN" sz="1600" baseline="-25000" dirty="0">
                    <a:latin typeface="Times New Roman" panose="02020603050405020304" pitchFamily="18" charset="0"/>
                  </a:rPr>
                  <a:t>4</a:t>
                </a:r>
                <a:endParaRPr kumimoji="1" lang="en-US" altLang="zh-CN" sz="1600" dirty="0">
                  <a:latin typeface="Times New Roman" panose="02020603050405020304" pitchFamily="18" charset="0"/>
                </a:endParaRPr>
              </a:p>
            </p:txBody>
          </p:sp>
          <p:sp>
            <p:nvSpPr>
              <p:cNvPr id="61" name="Rectangle 86"/>
              <p:cNvSpPr>
                <a:spLocks noChangeArrowheads="1"/>
              </p:cNvSpPr>
              <p:nvPr/>
            </p:nvSpPr>
            <p:spPr bwMode="auto">
              <a:xfrm>
                <a:off x="5048" y="2733"/>
                <a:ext cx="145" cy="178"/>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u</a:t>
                </a:r>
                <a:r>
                  <a:rPr kumimoji="1" lang="en-US" altLang="zh-CN" sz="1600" baseline="-25000">
                    <a:latin typeface="Times New Roman" panose="02020603050405020304" pitchFamily="18" charset="0"/>
                  </a:rPr>
                  <a:t>n</a:t>
                </a:r>
                <a:endParaRPr kumimoji="1" lang="en-US" altLang="zh-CN" sz="1600">
                  <a:latin typeface="Times New Roman" panose="02020603050405020304" pitchFamily="18" charset="0"/>
                </a:endParaRPr>
              </a:p>
            </p:txBody>
          </p:sp>
          <p:sp>
            <p:nvSpPr>
              <p:cNvPr id="62" name="Rectangle 87"/>
              <p:cNvSpPr>
                <a:spLocks noChangeArrowheads="1"/>
              </p:cNvSpPr>
              <p:nvPr/>
            </p:nvSpPr>
            <p:spPr bwMode="auto">
              <a:xfrm>
                <a:off x="761" y="1934"/>
                <a:ext cx="145" cy="177"/>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v</a:t>
                </a:r>
                <a:r>
                  <a:rPr kumimoji="1" lang="en-US" altLang="zh-CN" sz="1600" baseline="-25000">
                    <a:latin typeface="Times New Roman" panose="02020603050405020304" pitchFamily="18" charset="0"/>
                  </a:rPr>
                  <a:t>1</a:t>
                </a:r>
                <a:endParaRPr kumimoji="1" lang="en-US" altLang="zh-CN" sz="1600">
                  <a:latin typeface="Times New Roman" panose="02020603050405020304" pitchFamily="18" charset="0"/>
                </a:endParaRPr>
              </a:p>
            </p:txBody>
          </p:sp>
          <p:sp>
            <p:nvSpPr>
              <p:cNvPr id="63" name="Rectangle 88"/>
              <p:cNvSpPr>
                <a:spLocks noChangeArrowheads="1"/>
              </p:cNvSpPr>
              <p:nvPr/>
            </p:nvSpPr>
            <p:spPr bwMode="auto">
              <a:xfrm>
                <a:off x="1598" y="1934"/>
                <a:ext cx="144" cy="177"/>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v</a:t>
                </a:r>
                <a:r>
                  <a:rPr kumimoji="1" lang="en-US" altLang="zh-CN" sz="1600" baseline="-25000">
                    <a:latin typeface="Times New Roman" panose="02020603050405020304" pitchFamily="18" charset="0"/>
                  </a:rPr>
                  <a:t>2</a:t>
                </a:r>
                <a:endParaRPr kumimoji="1" lang="en-US" altLang="zh-CN" sz="1600">
                  <a:latin typeface="Times New Roman" panose="02020603050405020304" pitchFamily="18" charset="0"/>
                </a:endParaRPr>
              </a:p>
            </p:txBody>
          </p:sp>
          <p:sp>
            <p:nvSpPr>
              <p:cNvPr id="64" name="Rectangle 89"/>
              <p:cNvSpPr>
                <a:spLocks noChangeArrowheads="1"/>
              </p:cNvSpPr>
              <p:nvPr/>
            </p:nvSpPr>
            <p:spPr bwMode="auto">
              <a:xfrm>
                <a:off x="2539" y="1934"/>
                <a:ext cx="144" cy="177"/>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v</a:t>
                </a:r>
                <a:r>
                  <a:rPr kumimoji="1" lang="en-US" altLang="zh-CN" sz="1600" baseline="-25000">
                    <a:latin typeface="Times New Roman" panose="02020603050405020304" pitchFamily="18" charset="0"/>
                  </a:rPr>
                  <a:t>3</a:t>
                </a:r>
                <a:endParaRPr kumimoji="1" lang="en-US" altLang="zh-CN" sz="1600">
                  <a:latin typeface="Times New Roman" panose="02020603050405020304" pitchFamily="18" charset="0"/>
                </a:endParaRPr>
              </a:p>
            </p:txBody>
          </p:sp>
          <p:sp>
            <p:nvSpPr>
              <p:cNvPr id="65" name="Rectangle 90"/>
              <p:cNvSpPr>
                <a:spLocks noChangeArrowheads="1"/>
              </p:cNvSpPr>
              <p:nvPr/>
            </p:nvSpPr>
            <p:spPr bwMode="auto">
              <a:xfrm>
                <a:off x="3375" y="1934"/>
                <a:ext cx="145" cy="177"/>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v</a:t>
                </a:r>
                <a:r>
                  <a:rPr kumimoji="1" lang="en-US" altLang="zh-CN" sz="1600" baseline="-25000">
                    <a:latin typeface="Times New Roman" panose="02020603050405020304" pitchFamily="18" charset="0"/>
                  </a:rPr>
                  <a:t>4</a:t>
                </a:r>
                <a:endParaRPr kumimoji="1" lang="en-US" altLang="zh-CN" sz="1600">
                  <a:latin typeface="Times New Roman" panose="02020603050405020304" pitchFamily="18" charset="0"/>
                </a:endParaRPr>
              </a:p>
            </p:txBody>
          </p:sp>
          <p:sp>
            <p:nvSpPr>
              <p:cNvPr id="66" name="Rectangle 91"/>
              <p:cNvSpPr>
                <a:spLocks noChangeArrowheads="1"/>
              </p:cNvSpPr>
              <p:nvPr/>
            </p:nvSpPr>
            <p:spPr bwMode="auto">
              <a:xfrm>
                <a:off x="4944" y="1933"/>
                <a:ext cx="144" cy="178"/>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v</a:t>
                </a:r>
                <a:r>
                  <a:rPr kumimoji="1" lang="en-US" altLang="zh-CN" sz="1600" baseline="-25000">
                    <a:latin typeface="Times New Roman" panose="02020603050405020304" pitchFamily="18" charset="0"/>
                  </a:rPr>
                  <a:t>n</a:t>
                </a:r>
                <a:endParaRPr kumimoji="1" lang="en-US" altLang="zh-CN" sz="1600">
                  <a:latin typeface="Times New Roman" panose="02020603050405020304" pitchFamily="18" charset="0"/>
                </a:endParaRPr>
              </a:p>
            </p:txBody>
          </p:sp>
        </p:grpSp>
        <p:grpSp>
          <p:nvGrpSpPr>
            <p:cNvPr id="15" name="Group 101"/>
            <p:cNvGrpSpPr/>
            <p:nvPr/>
          </p:nvGrpSpPr>
          <p:grpSpPr bwMode="auto">
            <a:xfrm>
              <a:off x="780" y="3256"/>
              <a:ext cx="3216" cy="812"/>
              <a:chOff x="780" y="3256"/>
              <a:chExt cx="3216" cy="812"/>
            </a:xfrm>
          </p:grpSpPr>
          <p:grpSp>
            <p:nvGrpSpPr>
              <p:cNvPr id="30" name="Group 34"/>
              <p:cNvGrpSpPr/>
              <p:nvPr/>
            </p:nvGrpSpPr>
            <p:grpSpPr bwMode="auto">
              <a:xfrm>
                <a:off x="780" y="3266"/>
                <a:ext cx="1189" cy="802"/>
                <a:chOff x="2961" y="268"/>
                <a:chExt cx="2045" cy="1404"/>
              </a:xfrm>
            </p:grpSpPr>
            <p:sp>
              <p:nvSpPr>
                <p:cNvPr id="49" name="Rectangle 35"/>
                <p:cNvSpPr>
                  <a:spLocks noChangeArrowheads="1"/>
                </p:cNvSpPr>
                <p:nvPr/>
              </p:nvSpPr>
              <p:spPr bwMode="auto">
                <a:xfrm>
                  <a:off x="2961" y="268"/>
                  <a:ext cx="425" cy="312"/>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A</a:t>
                  </a:r>
                  <a:r>
                    <a:rPr kumimoji="1" lang="en-US" altLang="zh-CN" sz="1600" baseline="-25000">
                      <a:latin typeface="Times New Roman" panose="02020603050405020304" pitchFamily="18" charset="0"/>
                    </a:rPr>
                    <a:t>1</a:t>
                  </a:r>
                  <a:r>
                    <a:rPr kumimoji="1" lang="en-US" altLang="zh-CN" sz="1600">
                      <a:latin typeface="Times New Roman" panose="02020603050405020304" pitchFamily="18" charset="0"/>
                    </a:rPr>
                    <a:t>(j)</a:t>
                  </a:r>
                  <a:endParaRPr kumimoji="1" lang="en-US" altLang="zh-CN" sz="1600">
                    <a:latin typeface="Times New Roman" panose="02020603050405020304" pitchFamily="18" charset="0"/>
                  </a:endParaRPr>
                </a:p>
              </p:txBody>
            </p:sp>
            <p:sp>
              <p:nvSpPr>
                <p:cNvPr id="50" name="Rectangle 36"/>
                <p:cNvSpPr>
                  <a:spLocks noChangeArrowheads="1"/>
                </p:cNvSpPr>
                <p:nvPr/>
              </p:nvSpPr>
              <p:spPr bwMode="auto">
                <a:xfrm>
                  <a:off x="4581" y="893"/>
                  <a:ext cx="425" cy="312"/>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A</a:t>
                  </a:r>
                  <a:r>
                    <a:rPr kumimoji="1" lang="en-US" altLang="zh-CN" sz="1600" baseline="-25000">
                      <a:latin typeface="Times New Roman" panose="02020603050405020304" pitchFamily="18" charset="0"/>
                    </a:rPr>
                    <a:t>2</a:t>
                  </a:r>
                  <a:r>
                    <a:rPr kumimoji="1" lang="en-US" altLang="zh-CN" sz="1600">
                      <a:latin typeface="Times New Roman" panose="02020603050405020304" pitchFamily="18" charset="0"/>
                    </a:rPr>
                    <a:t>(j)</a:t>
                  </a:r>
                  <a:endParaRPr kumimoji="1" lang="en-US" altLang="zh-CN" sz="1600">
                    <a:latin typeface="Times New Roman" panose="02020603050405020304" pitchFamily="18" charset="0"/>
                  </a:endParaRPr>
                </a:p>
              </p:txBody>
            </p:sp>
            <p:sp>
              <p:nvSpPr>
                <p:cNvPr id="51" name="Rectangle 37"/>
                <p:cNvSpPr>
                  <a:spLocks noChangeArrowheads="1"/>
                </p:cNvSpPr>
                <p:nvPr/>
              </p:nvSpPr>
              <p:spPr bwMode="auto">
                <a:xfrm>
                  <a:off x="3141" y="1360"/>
                  <a:ext cx="425" cy="312"/>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A</a:t>
                  </a:r>
                  <a:r>
                    <a:rPr kumimoji="1" lang="en-US" altLang="zh-CN" sz="1600" baseline="-25000">
                      <a:latin typeface="Times New Roman" panose="02020603050405020304" pitchFamily="18" charset="0"/>
                    </a:rPr>
                    <a:t>3</a:t>
                  </a:r>
                  <a:r>
                    <a:rPr kumimoji="1" lang="en-US" altLang="zh-CN" sz="1600">
                      <a:latin typeface="Times New Roman" panose="02020603050405020304" pitchFamily="18" charset="0"/>
                    </a:rPr>
                    <a:t>(j)</a:t>
                  </a:r>
                  <a:endParaRPr kumimoji="1" lang="en-US" altLang="zh-CN" sz="1600">
                    <a:latin typeface="Times New Roman" panose="02020603050405020304" pitchFamily="18" charset="0"/>
                  </a:endParaRPr>
                </a:p>
              </p:txBody>
            </p:sp>
          </p:grpSp>
          <p:grpSp>
            <p:nvGrpSpPr>
              <p:cNvPr id="31" name="Group 38"/>
              <p:cNvGrpSpPr/>
              <p:nvPr/>
            </p:nvGrpSpPr>
            <p:grpSpPr bwMode="auto">
              <a:xfrm>
                <a:off x="1108" y="3324"/>
                <a:ext cx="630" cy="623"/>
                <a:chOff x="2961" y="1205"/>
                <a:chExt cx="1080" cy="1092"/>
              </a:xfrm>
            </p:grpSpPr>
            <p:sp>
              <p:nvSpPr>
                <p:cNvPr id="43" name="Oval 39"/>
                <p:cNvSpPr>
                  <a:spLocks noChangeArrowheads="1"/>
                </p:cNvSpPr>
                <p:nvPr/>
              </p:nvSpPr>
              <p:spPr bwMode="auto">
                <a:xfrm>
                  <a:off x="2961" y="1205"/>
                  <a:ext cx="180" cy="156"/>
                </a:xfrm>
                <a:prstGeom prst="ellipse">
                  <a:avLst/>
                </a:prstGeom>
                <a:noFill/>
                <a:ln w="9525">
                  <a:solidFill>
                    <a:srgbClr val="FF0000"/>
                  </a:solidFill>
                  <a:round/>
                </a:ln>
              </p:spPr>
              <p:txBody>
                <a:bodyPr/>
                <a:lstStyle/>
                <a:p>
                  <a:endParaRPr lang="zh-CN" altLang="en-US"/>
                </a:p>
              </p:txBody>
            </p:sp>
            <p:sp>
              <p:nvSpPr>
                <p:cNvPr id="44" name="Oval 40"/>
                <p:cNvSpPr>
                  <a:spLocks noChangeArrowheads="1"/>
                </p:cNvSpPr>
                <p:nvPr/>
              </p:nvSpPr>
              <p:spPr bwMode="auto">
                <a:xfrm>
                  <a:off x="2961" y="2141"/>
                  <a:ext cx="180" cy="156"/>
                </a:xfrm>
                <a:prstGeom prst="ellipse">
                  <a:avLst/>
                </a:prstGeom>
                <a:noFill/>
                <a:ln w="9525">
                  <a:solidFill>
                    <a:srgbClr val="FF0000"/>
                  </a:solidFill>
                  <a:round/>
                </a:ln>
              </p:spPr>
              <p:txBody>
                <a:bodyPr/>
                <a:lstStyle/>
                <a:p>
                  <a:endParaRPr lang="zh-CN" altLang="en-US"/>
                </a:p>
              </p:txBody>
            </p:sp>
            <p:sp>
              <p:nvSpPr>
                <p:cNvPr id="45" name="Oval 41"/>
                <p:cNvSpPr>
                  <a:spLocks noChangeArrowheads="1"/>
                </p:cNvSpPr>
                <p:nvPr/>
              </p:nvSpPr>
              <p:spPr bwMode="auto">
                <a:xfrm>
                  <a:off x="3861" y="1673"/>
                  <a:ext cx="180" cy="156"/>
                </a:xfrm>
                <a:prstGeom prst="ellipse">
                  <a:avLst/>
                </a:prstGeom>
                <a:noFill/>
                <a:ln w="9525">
                  <a:solidFill>
                    <a:srgbClr val="FF0000"/>
                  </a:solidFill>
                  <a:round/>
                </a:ln>
              </p:spPr>
              <p:txBody>
                <a:bodyPr/>
                <a:lstStyle/>
                <a:p>
                  <a:endParaRPr lang="zh-CN" altLang="en-US"/>
                </a:p>
              </p:txBody>
            </p:sp>
            <p:sp>
              <p:nvSpPr>
                <p:cNvPr id="46" name="Line 42"/>
                <p:cNvSpPr>
                  <a:spLocks noChangeShapeType="1"/>
                </p:cNvSpPr>
                <p:nvPr/>
              </p:nvSpPr>
              <p:spPr bwMode="auto">
                <a:xfrm>
                  <a:off x="3141" y="1360"/>
                  <a:ext cx="720" cy="312"/>
                </a:xfrm>
                <a:prstGeom prst="line">
                  <a:avLst/>
                </a:prstGeom>
                <a:noFill/>
                <a:ln w="9525">
                  <a:solidFill>
                    <a:srgbClr val="FF0000"/>
                  </a:solidFill>
                  <a:round/>
                </a:ln>
              </p:spPr>
              <p:txBody>
                <a:bodyPr/>
                <a:lstStyle/>
                <a:p>
                  <a:endParaRPr lang="zh-CN" altLang="en-US"/>
                </a:p>
              </p:txBody>
            </p:sp>
            <p:sp>
              <p:nvSpPr>
                <p:cNvPr id="47" name="Line 43"/>
                <p:cNvSpPr>
                  <a:spLocks noChangeShapeType="1"/>
                </p:cNvSpPr>
                <p:nvPr/>
              </p:nvSpPr>
              <p:spPr bwMode="auto">
                <a:xfrm>
                  <a:off x="3051" y="1360"/>
                  <a:ext cx="0" cy="780"/>
                </a:xfrm>
                <a:prstGeom prst="line">
                  <a:avLst/>
                </a:prstGeom>
                <a:noFill/>
                <a:ln w="9525">
                  <a:solidFill>
                    <a:srgbClr val="FF0000"/>
                  </a:solidFill>
                  <a:round/>
                </a:ln>
              </p:spPr>
              <p:txBody>
                <a:bodyPr/>
                <a:lstStyle/>
                <a:p>
                  <a:endParaRPr lang="zh-CN" altLang="en-US"/>
                </a:p>
              </p:txBody>
            </p:sp>
            <p:sp>
              <p:nvSpPr>
                <p:cNvPr id="48" name="Line 44"/>
                <p:cNvSpPr>
                  <a:spLocks noChangeShapeType="1"/>
                </p:cNvSpPr>
                <p:nvPr/>
              </p:nvSpPr>
              <p:spPr bwMode="auto">
                <a:xfrm flipV="1">
                  <a:off x="3141" y="1828"/>
                  <a:ext cx="720" cy="312"/>
                </a:xfrm>
                <a:prstGeom prst="line">
                  <a:avLst/>
                </a:prstGeom>
                <a:noFill/>
                <a:ln w="9525">
                  <a:solidFill>
                    <a:srgbClr val="FF0000"/>
                  </a:solidFill>
                  <a:round/>
                </a:ln>
              </p:spPr>
              <p:txBody>
                <a:bodyPr/>
                <a:lstStyle/>
                <a:p>
                  <a:endParaRPr lang="zh-CN" altLang="en-US"/>
                </a:p>
              </p:txBody>
            </p:sp>
          </p:grpSp>
          <p:grpSp>
            <p:nvGrpSpPr>
              <p:cNvPr id="32" name="Group 49"/>
              <p:cNvGrpSpPr/>
              <p:nvPr/>
            </p:nvGrpSpPr>
            <p:grpSpPr bwMode="auto">
              <a:xfrm>
                <a:off x="3097" y="3346"/>
                <a:ext cx="630" cy="623"/>
                <a:chOff x="2961" y="1205"/>
                <a:chExt cx="1080" cy="1092"/>
              </a:xfrm>
            </p:grpSpPr>
            <p:sp>
              <p:nvSpPr>
                <p:cNvPr id="37" name="Oval 50"/>
                <p:cNvSpPr>
                  <a:spLocks noChangeArrowheads="1"/>
                </p:cNvSpPr>
                <p:nvPr/>
              </p:nvSpPr>
              <p:spPr bwMode="auto">
                <a:xfrm>
                  <a:off x="2961" y="1205"/>
                  <a:ext cx="180" cy="156"/>
                </a:xfrm>
                <a:prstGeom prst="ellipse">
                  <a:avLst/>
                </a:prstGeom>
                <a:noFill/>
                <a:ln w="9525">
                  <a:solidFill>
                    <a:srgbClr val="FF0000"/>
                  </a:solidFill>
                  <a:round/>
                </a:ln>
              </p:spPr>
              <p:txBody>
                <a:bodyPr/>
                <a:lstStyle/>
                <a:p>
                  <a:endParaRPr lang="zh-CN" altLang="en-US"/>
                </a:p>
              </p:txBody>
            </p:sp>
            <p:sp>
              <p:nvSpPr>
                <p:cNvPr id="38" name="Oval 51"/>
                <p:cNvSpPr>
                  <a:spLocks noChangeArrowheads="1"/>
                </p:cNvSpPr>
                <p:nvPr/>
              </p:nvSpPr>
              <p:spPr bwMode="auto">
                <a:xfrm>
                  <a:off x="2961" y="2141"/>
                  <a:ext cx="180" cy="156"/>
                </a:xfrm>
                <a:prstGeom prst="ellipse">
                  <a:avLst/>
                </a:prstGeom>
                <a:noFill/>
                <a:ln w="9525">
                  <a:solidFill>
                    <a:srgbClr val="FF0000"/>
                  </a:solidFill>
                  <a:round/>
                </a:ln>
              </p:spPr>
              <p:txBody>
                <a:bodyPr/>
                <a:lstStyle/>
                <a:p>
                  <a:endParaRPr lang="zh-CN" altLang="en-US"/>
                </a:p>
              </p:txBody>
            </p:sp>
            <p:sp>
              <p:nvSpPr>
                <p:cNvPr id="39" name="Oval 52"/>
                <p:cNvSpPr>
                  <a:spLocks noChangeArrowheads="1"/>
                </p:cNvSpPr>
                <p:nvPr/>
              </p:nvSpPr>
              <p:spPr bwMode="auto">
                <a:xfrm>
                  <a:off x="3861" y="1673"/>
                  <a:ext cx="180" cy="156"/>
                </a:xfrm>
                <a:prstGeom prst="ellipse">
                  <a:avLst/>
                </a:prstGeom>
                <a:noFill/>
                <a:ln w="9525">
                  <a:solidFill>
                    <a:srgbClr val="FF0000"/>
                  </a:solidFill>
                  <a:round/>
                </a:ln>
              </p:spPr>
              <p:txBody>
                <a:bodyPr/>
                <a:lstStyle/>
                <a:p>
                  <a:endParaRPr lang="zh-CN" altLang="en-US"/>
                </a:p>
              </p:txBody>
            </p:sp>
            <p:sp>
              <p:nvSpPr>
                <p:cNvPr id="40" name="Line 53"/>
                <p:cNvSpPr>
                  <a:spLocks noChangeShapeType="1"/>
                </p:cNvSpPr>
                <p:nvPr/>
              </p:nvSpPr>
              <p:spPr bwMode="auto">
                <a:xfrm>
                  <a:off x="3141" y="1360"/>
                  <a:ext cx="720" cy="312"/>
                </a:xfrm>
                <a:prstGeom prst="line">
                  <a:avLst/>
                </a:prstGeom>
                <a:noFill/>
                <a:ln w="9525">
                  <a:solidFill>
                    <a:srgbClr val="FF0000"/>
                  </a:solidFill>
                  <a:round/>
                </a:ln>
              </p:spPr>
              <p:txBody>
                <a:bodyPr/>
                <a:lstStyle/>
                <a:p>
                  <a:endParaRPr lang="zh-CN" altLang="en-US"/>
                </a:p>
              </p:txBody>
            </p:sp>
            <p:sp>
              <p:nvSpPr>
                <p:cNvPr id="41" name="Line 54"/>
                <p:cNvSpPr>
                  <a:spLocks noChangeShapeType="1"/>
                </p:cNvSpPr>
                <p:nvPr/>
              </p:nvSpPr>
              <p:spPr bwMode="auto">
                <a:xfrm>
                  <a:off x="3051" y="1360"/>
                  <a:ext cx="0" cy="780"/>
                </a:xfrm>
                <a:prstGeom prst="line">
                  <a:avLst/>
                </a:prstGeom>
                <a:noFill/>
                <a:ln w="9525">
                  <a:solidFill>
                    <a:srgbClr val="FF0000"/>
                  </a:solidFill>
                  <a:round/>
                </a:ln>
              </p:spPr>
              <p:txBody>
                <a:bodyPr/>
                <a:lstStyle/>
                <a:p>
                  <a:endParaRPr lang="zh-CN" altLang="en-US"/>
                </a:p>
              </p:txBody>
            </p:sp>
            <p:sp>
              <p:nvSpPr>
                <p:cNvPr id="42" name="Line 55"/>
                <p:cNvSpPr>
                  <a:spLocks noChangeShapeType="1"/>
                </p:cNvSpPr>
                <p:nvPr/>
              </p:nvSpPr>
              <p:spPr bwMode="auto">
                <a:xfrm flipV="1">
                  <a:off x="3141" y="1828"/>
                  <a:ext cx="720" cy="312"/>
                </a:xfrm>
                <a:prstGeom prst="line">
                  <a:avLst/>
                </a:prstGeom>
                <a:noFill/>
                <a:ln w="9525">
                  <a:solidFill>
                    <a:srgbClr val="FF0000"/>
                  </a:solidFill>
                  <a:round/>
                </a:ln>
              </p:spPr>
              <p:txBody>
                <a:bodyPr/>
                <a:lstStyle/>
                <a:p>
                  <a:endParaRPr lang="zh-CN" altLang="en-US"/>
                </a:p>
              </p:txBody>
            </p:sp>
          </p:grpSp>
          <p:grpSp>
            <p:nvGrpSpPr>
              <p:cNvPr id="33" name="Group 92"/>
              <p:cNvGrpSpPr/>
              <p:nvPr/>
            </p:nvGrpSpPr>
            <p:grpSpPr bwMode="auto">
              <a:xfrm>
                <a:off x="2775" y="3256"/>
                <a:ext cx="1221" cy="800"/>
                <a:chOff x="6380" y="14133"/>
                <a:chExt cx="2102" cy="1404"/>
              </a:xfrm>
            </p:grpSpPr>
            <p:sp>
              <p:nvSpPr>
                <p:cNvPr id="34" name="Rectangle 93"/>
                <p:cNvSpPr>
                  <a:spLocks noChangeArrowheads="1"/>
                </p:cNvSpPr>
                <p:nvPr/>
              </p:nvSpPr>
              <p:spPr bwMode="auto">
                <a:xfrm>
                  <a:off x="8000" y="14914"/>
                  <a:ext cx="482" cy="312"/>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A</a:t>
                  </a:r>
                  <a:r>
                    <a:rPr kumimoji="1" lang="en-US" altLang="zh-CN" sz="1600" baseline="-25000">
                      <a:latin typeface="Times New Roman" panose="02020603050405020304" pitchFamily="18" charset="0"/>
                    </a:rPr>
                    <a:t>3</a:t>
                  </a:r>
                  <a:r>
                    <a:rPr kumimoji="1" lang="en-US" altLang="zh-CN" sz="1600">
                      <a:latin typeface="Times New Roman" panose="02020603050405020304" pitchFamily="18" charset="0"/>
                    </a:rPr>
                    <a:t>(k)</a:t>
                  </a:r>
                  <a:endParaRPr kumimoji="1" lang="en-US" altLang="zh-CN" sz="1600">
                    <a:latin typeface="Times New Roman" panose="02020603050405020304" pitchFamily="18" charset="0"/>
                  </a:endParaRPr>
                </a:p>
              </p:txBody>
            </p:sp>
            <p:sp>
              <p:nvSpPr>
                <p:cNvPr id="35" name="Rectangle 94"/>
                <p:cNvSpPr>
                  <a:spLocks noChangeArrowheads="1"/>
                </p:cNvSpPr>
                <p:nvPr/>
              </p:nvSpPr>
              <p:spPr bwMode="auto">
                <a:xfrm>
                  <a:off x="6380" y="15225"/>
                  <a:ext cx="482" cy="312"/>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A</a:t>
                  </a:r>
                  <a:r>
                    <a:rPr kumimoji="1" lang="en-US" altLang="zh-CN" sz="1600" baseline="-25000">
                      <a:latin typeface="Times New Roman" panose="02020603050405020304" pitchFamily="18" charset="0"/>
                    </a:rPr>
                    <a:t>2</a:t>
                  </a:r>
                  <a:r>
                    <a:rPr kumimoji="1" lang="en-US" altLang="zh-CN" sz="1600">
                      <a:latin typeface="Times New Roman" panose="02020603050405020304" pitchFamily="18" charset="0"/>
                    </a:rPr>
                    <a:t>(k)</a:t>
                  </a:r>
                  <a:endParaRPr kumimoji="1" lang="en-US" altLang="zh-CN" sz="1600">
                    <a:latin typeface="Times New Roman" panose="02020603050405020304" pitchFamily="18" charset="0"/>
                  </a:endParaRPr>
                </a:p>
              </p:txBody>
            </p:sp>
            <p:sp>
              <p:nvSpPr>
                <p:cNvPr id="36" name="Rectangle 95"/>
                <p:cNvSpPr>
                  <a:spLocks noChangeArrowheads="1"/>
                </p:cNvSpPr>
                <p:nvPr/>
              </p:nvSpPr>
              <p:spPr bwMode="auto">
                <a:xfrm>
                  <a:off x="6380" y="14133"/>
                  <a:ext cx="482" cy="312"/>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A</a:t>
                  </a:r>
                  <a:r>
                    <a:rPr kumimoji="1" lang="en-US" altLang="zh-CN" sz="1600" baseline="-25000">
                      <a:latin typeface="Times New Roman" panose="02020603050405020304" pitchFamily="18" charset="0"/>
                    </a:rPr>
                    <a:t>1</a:t>
                  </a:r>
                  <a:r>
                    <a:rPr kumimoji="1" lang="en-US" altLang="zh-CN" sz="1600">
                      <a:latin typeface="Times New Roman" panose="02020603050405020304" pitchFamily="18" charset="0"/>
                    </a:rPr>
                    <a:t>(k)</a:t>
                  </a:r>
                  <a:endParaRPr kumimoji="1" lang="en-US" altLang="zh-CN" sz="1600">
                    <a:latin typeface="Times New Roman" panose="02020603050405020304" pitchFamily="18" charset="0"/>
                  </a:endParaRPr>
                </a:p>
              </p:txBody>
            </p:sp>
          </p:grpSp>
        </p:grpSp>
        <p:grpSp>
          <p:nvGrpSpPr>
            <p:cNvPr id="16" name="Group 100"/>
            <p:cNvGrpSpPr/>
            <p:nvPr/>
          </p:nvGrpSpPr>
          <p:grpSpPr bwMode="auto">
            <a:xfrm>
              <a:off x="266" y="2160"/>
              <a:ext cx="4710" cy="1760"/>
              <a:chOff x="266" y="2160"/>
              <a:chExt cx="4710" cy="1760"/>
            </a:xfrm>
          </p:grpSpPr>
          <p:sp>
            <p:nvSpPr>
              <p:cNvPr id="17" name="Rectangle 27"/>
              <p:cNvSpPr>
                <a:spLocks noChangeArrowheads="1"/>
              </p:cNvSpPr>
              <p:nvPr/>
            </p:nvSpPr>
            <p:spPr bwMode="auto">
              <a:xfrm>
                <a:off x="1429" y="2160"/>
                <a:ext cx="112" cy="171"/>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x</a:t>
                </a:r>
                <a:r>
                  <a:rPr kumimoji="1" lang="en-US" altLang="zh-CN" sz="1600" baseline="-25000">
                    <a:latin typeface="Times New Roman" panose="02020603050405020304" pitchFamily="18" charset="0"/>
                  </a:rPr>
                  <a:t>j</a:t>
                </a:r>
                <a:endParaRPr kumimoji="1" lang="en-US" altLang="zh-CN" sz="1600">
                  <a:latin typeface="Times New Roman" panose="02020603050405020304" pitchFamily="18" charset="0"/>
                </a:endParaRPr>
              </a:p>
            </p:txBody>
          </p:sp>
          <p:sp>
            <p:nvSpPr>
              <p:cNvPr id="18" name="Rectangle 28"/>
              <p:cNvSpPr>
                <a:spLocks noChangeArrowheads="1"/>
              </p:cNvSpPr>
              <p:nvPr/>
            </p:nvSpPr>
            <p:spPr bwMode="auto">
              <a:xfrm>
                <a:off x="2381" y="2160"/>
                <a:ext cx="112" cy="171"/>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y</a:t>
                </a:r>
                <a:r>
                  <a:rPr kumimoji="1" lang="en-US" altLang="zh-CN" sz="1600" baseline="-25000">
                    <a:latin typeface="Times New Roman" panose="02020603050405020304" pitchFamily="18" charset="0"/>
                  </a:rPr>
                  <a:t>j</a:t>
                </a:r>
                <a:endParaRPr kumimoji="1" lang="en-US" altLang="zh-CN" sz="1600">
                  <a:latin typeface="Times New Roman" panose="02020603050405020304" pitchFamily="18" charset="0"/>
                </a:endParaRPr>
              </a:p>
            </p:txBody>
          </p:sp>
          <p:sp>
            <p:nvSpPr>
              <p:cNvPr id="19" name="Rectangle 29"/>
              <p:cNvSpPr>
                <a:spLocks noChangeArrowheads="1"/>
              </p:cNvSpPr>
              <p:nvPr/>
            </p:nvSpPr>
            <p:spPr bwMode="auto">
              <a:xfrm>
                <a:off x="657" y="2795"/>
                <a:ext cx="112" cy="171"/>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z</a:t>
                </a:r>
                <a:r>
                  <a:rPr kumimoji="1" lang="en-US" altLang="zh-CN" sz="1600" baseline="-25000">
                    <a:latin typeface="Times New Roman" panose="02020603050405020304" pitchFamily="18" charset="0"/>
                  </a:rPr>
                  <a:t>j</a:t>
                </a:r>
                <a:endParaRPr kumimoji="1" lang="en-US" altLang="zh-CN" sz="1600">
                  <a:latin typeface="Times New Roman" panose="02020603050405020304" pitchFamily="18" charset="0"/>
                </a:endParaRPr>
              </a:p>
            </p:txBody>
          </p:sp>
          <p:sp>
            <p:nvSpPr>
              <p:cNvPr id="20" name="Rectangle 30"/>
              <p:cNvSpPr>
                <a:spLocks noChangeArrowheads="1"/>
              </p:cNvSpPr>
              <p:nvPr/>
            </p:nvSpPr>
            <p:spPr bwMode="auto">
              <a:xfrm>
                <a:off x="3507" y="2193"/>
                <a:ext cx="113" cy="171"/>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x</a:t>
                </a:r>
                <a:r>
                  <a:rPr kumimoji="1" lang="en-US" altLang="zh-CN" sz="1600" baseline="-25000">
                    <a:latin typeface="Times New Roman" panose="02020603050405020304" pitchFamily="18" charset="0"/>
                  </a:rPr>
                  <a:t>k</a:t>
                </a:r>
                <a:endParaRPr kumimoji="1" lang="en-US" altLang="zh-CN" sz="1600">
                  <a:latin typeface="Times New Roman" panose="02020603050405020304" pitchFamily="18" charset="0"/>
                </a:endParaRPr>
              </a:p>
            </p:txBody>
          </p:sp>
          <p:sp>
            <p:nvSpPr>
              <p:cNvPr id="21" name="Rectangle 31"/>
              <p:cNvSpPr>
                <a:spLocks noChangeArrowheads="1"/>
              </p:cNvSpPr>
              <p:nvPr/>
            </p:nvSpPr>
            <p:spPr bwMode="auto">
              <a:xfrm>
                <a:off x="2381" y="2840"/>
                <a:ext cx="112" cy="171"/>
              </a:xfrm>
              <a:prstGeom prst="rect">
                <a:avLst/>
              </a:prstGeom>
              <a:noFill/>
              <a:ln w="9525">
                <a:noFill/>
                <a:miter lim="800000"/>
              </a:ln>
            </p:spPr>
            <p:txBody>
              <a:bodyPr lIns="0" tIns="0" rIns="0" bIns="0"/>
              <a:lstStyle/>
              <a:p>
                <a:pPr algn="just"/>
                <a:r>
                  <a:rPr kumimoji="1" lang="en-US" altLang="zh-CN" sz="1600" dirty="0" err="1">
                    <a:latin typeface="Times New Roman" panose="02020603050405020304" pitchFamily="18" charset="0"/>
                  </a:rPr>
                  <a:t>y</a:t>
                </a:r>
                <a:r>
                  <a:rPr kumimoji="1" lang="en-US" altLang="zh-CN" sz="1600" baseline="-25000" dirty="0" err="1">
                    <a:latin typeface="Times New Roman" panose="02020603050405020304" pitchFamily="18" charset="0"/>
                  </a:rPr>
                  <a:t>k</a:t>
                </a:r>
                <a:endParaRPr kumimoji="1" lang="en-US" altLang="zh-CN" sz="1600" dirty="0">
                  <a:latin typeface="Times New Roman" panose="02020603050405020304" pitchFamily="18" charset="0"/>
                </a:endParaRPr>
              </a:p>
            </p:txBody>
          </p:sp>
          <p:sp>
            <p:nvSpPr>
              <p:cNvPr id="22" name="Rectangle 32"/>
              <p:cNvSpPr>
                <a:spLocks noChangeArrowheads="1"/>
              </p:cNvSpPr>
              <p:nvPr/>
            </p:nvSpPr>
            <p:spPr bwMode="auto">
              <a:xfrm>
                <a:off x="4785" y="2795"/>
                <a:ext cx="112" cy="171"/>
              </a:xfrm>
              <a:prstGeom prst="rect">
                <a:avLst/>
              </a:prstGeom>
              <a:noFill/>
              <a:ln w="9525">
                <a:noFill/>
                <a:miter lim="800000"/>
              </a:ln>
            </p:spPr>
            <p:txBody>
              <a:bodyPr lIns="0" tIns="0" rIns="0" bIns="0"/>
              <a:lstStyle/>
              <a:p>
                <a:pPr algn="just"/>
                <a:r>
                  <a:rPr kumimoji="1" lang="en-US" altLang="zh-CN" sz="1600">
                    <a:latin typeface="Times New Roman" panose="02020603050405020304" pitchFamily="18" charset="0"/>
                  </a:rPr>
                  <a:t>z</a:t>
                </a:r>
                <a:r>
                  <a:rPr kumimoji="1" lang="en-US" altLang="zh-CN" sz="1600" baseline="-25000">
                    <a:latin typeface="Times New Roman" panose="02020603050405020304" pitchFamily="18" charset="0"/>
                  </a:rPr>
                  <a:t>k</a:t>
                </a:r>
                <a:endParaRPr kumimoji="1" lang="en-US" altLang="zh-CN" sz="1600">
                  <a:latin typeface="Times New Roman" panose="02020603050405020304" pitchFamily="18" charset="0"/>
                </a:endParaRPr>
              </a:p>
            </p:txBody>
          </p:sp>
          <p:sp>
            <p:nvSpPr>
              <p:cNvPr id="23" name="Freeform 47"/>
              <p:cNvSpPr/>
              <p:nvPr/>
            </p:nvSpPr>
            <p:spPr bwMode="auto">
              <a:xfrm>
                <a:off x="266" y="3023"/>
                <a:ext cx="865" cy="897"/>
              </a:xfrm>
              <a:custGeom>
                <a:avLst/>
                <a:gdLst>
                  <a:gd name="T0" fmla="*/ 99 w 1489"/>
                  <a:gd name="T1" fmla="*/ 95 h 1575"/>
                  <a:gd name="T2" fmla="*/ 78 w 1489"/>
                  <a:gd name="T3" fmla="*/ 87 h 1575"/>
                  <a:gd name="T4" fmla="*/ 59 w 1489"/>
                  <a:gd name="T5" fmla="*/ 83 h 1575"/>
                  <a:gd name="T6" fmla="*/ 48 w 1489"/>
                  <a:gd name="T7" fmla="*/ 80 h 1575"/>
                  <a:gd name="T8" fmla="*/ 23 w 1489"/>
                  <a:gd name="T9" fmla="*/ 67 h 1575"/>
                  <a:gd name="T10" fmla="*/ 19 w 1489"/>
                  <a:gd name="T11" fmla="*/ 64 h 1575"/>
                  <a:gd name="T12" fmla="*/ 11 w 1489"/>
                  <a:gd name="T13" fmla="*/ 59 h 1575"/>
                  <a:gd name="T14" fmla="*/ 1 w 1489"/>
                  <a:gd name="T15" fmla="*/ 40 h 1575"/>
                  <a:gd name="T16" fmla="*/ 1 w 1489"/>
                  <a:gd name="T17" fmla="*/ 23 h 1575"/>
                  <a:gd name="T18" fmla="*/ 8 w 1489"/>
                  <a:gd name="T19" fmla="*/ 16 h 1575"/>
                  <a:gd name="T20" fmla="*/ 49 w 1489"/>
                  <a:gd name="T21" fmla="*/ 3 h 1575"/>
                  <a:gd name="T22" fmla="*/ 62 w 1489"/>
                  <a:gd name="T23" fmla="*/ 0 h 15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9"/>
                  <a:gd name="T37" fmla="*/ 0 h 1575"/>
                  <a:gd name="T38" fmla="*/ 1489 w 1489"/>
                  <a:gd name="T39" fmla="*/ 1575 h 15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9" h="1575">
                    <a:moveTo>
                      <a:pt x="1489" y="1575"/>
                    </a:moveTo>
                    <a:cubicBezTo>
                      <a:pt x="1386" y="1541"/>
                      <a:pt x="1291" y="1492"/>
                      <a:pt x="1189" y="1455"/>
                    </a:cubicBezTo>
                    <a:cubicBezTo>
                      <a:pt x="1040" y="1401"/>
                      <a:pt x="1110" y="1435"/>
                      <a:pt x="889" y="1380"/>
                    </a:cubicBezTo>
                    <a:cubicBezTo>
                      <a:pt x="585" y="1304"/>
                      <a:pt x="983" y="1387"/>
                      <a:pt x="724" y="1335"/>
                    </a:cubicBezTo>
                    <a:cubicBezTo>
                      <a:pt x="594" y="1270"/>
                      <a:pt x="470" y="1206"/>
                      <a:pt x="349" y="1125"/>
                    </a:cubicBezTo>
                    <a:cubicBezTo>
                      <a:pt x="325" y="1109"/>
                      <a:pt x="311" y="1083"/>
                      <a:pt x="289" y="1065"/>
                    </a:cubicBezTo>
                    <a:cubicBezTo>
                      <a:pt x="251" y="1033"/>
                      <a:pt x="209" y="1005"/>
                      <a:pt x="169" y="975"/>
                    </a:cubicBezTo>
                    <a:cubicBezTo>
                      <a:pt x="85" y="912"/>
                      <a:pt x="29" y="774"/>
                      <a:pt x="4" y="675"/>
                    </a:cubicBezTo>
                    <a:cubicBezTo>
                      <a:pt x="9" y="580"/>
                      <a:pt x="0" y="483"/>
                      <a:pt x="19" y="390"/>
                    </a:cubicBezTo>
                    <a:cubicBezTo>
                      <a:pt x="33" y="318"/>
                      <a:pt x="77" y="304"/>
                      <a:pt x="124" y="270"/>
                    </a:cubicBezTo>
                    <a:cubicBezTo>
                      <a:pt x="336" y="119"/>
                      <a:pt x="504" y="130"/>
                      <a:pt x="739" y="60"/>
                    </a:cubicBezTo>
                    <a:cubicBezTo>
                      <a:pt x="795" y="43"/>
                      <a:pt x="873" y="0"/>
                      <a:pt x="934" y="0"/>
                    </a:cubicBezTo>
                  </a:path>
                </a:pathLst>
              </a:custGeom>
              <a:noFill/>
              <a:ln w="9525">
                <a:solidFill>
                  <a:schemeClr val="hlink"/>
                </a:solidFill>
                <a:round/>
              </a:ln>
            </p:spPr>
            <p:txBody>
              <a:bodyPr/>
              <a:lstStyle/>
              <a:p>
                <a:endParaRPr lang="zh-CN" altLang="en-US"/>
              </a:p>
            </p:txBody>
          </p:sp>
          <p:sp>
            <p:nvSpPr>
              <p:cNvPr id="24" name="Freeform 57"/>
              <p:cNvSpPr/>
              <p:nvPr/>
            </p:nvSpPr>
            <p:spPr bwMode="auto">
              <a:xfrm>
                <a:off x="2593" y="2991"/>
                <a:ext cx="493" cy="913"/>
              </a:xfrm>
              <a:custGeom>
                <a:avLst/>
                <a:gdLst>
                  <a:gd name="T0" fmla="*/ 493 w 493"/>
                  <a:gd name="T1" fmla="*/ 913 h 913"/>
                  <a:gd name="T2" fmla="*/ 468 w 493"/>
                  <a:gd name="T3" fmla="*/ 852 h 913"/>
                  <a:gd name="T4" fmla="*/ 410 w 493"/>
                  <a:gd name="T5" fmla="*/ 819 h 913"/>
                  <a:gd name="T6" fmla="*/ 312 w 493"/>
                  <a:gd name="T7" fmla="*/ 753 h 913"/>
                  <a:gd name="T8" fmla="*/ 179 w 493"/>
                  <a:gd name="T9" fmla="*/ 589 h 913"/>
                  <a:gd name="T10" fmla="*/ 135 w 493"/>
                  <a:gd name="T11" fmla="*/ 529 h 913"/>
                  <a:gd name="T12" fmla="*/ 66 w 493"/>
                  <a:gd name="T13" fmla="*/ 427 h 913"/>
                  <a:gd name="T14" fmla="*/ 13 w 493"/>
                  <a:gd name="T15" fmla="*/ 0 h 913"/>
                  <a:gd name="T16" fmla="*/ 0 60000 65536"/>
                  <a:gd name="T17" fmla="*/ 0 60000 65536"/>
                  <a:gd name="T18" fmla="*/ 0 60000 65536"/>
                  <a:gd name="T19" fmla="*/ 0 60000 65536"/>
                  <a:gd name="T20" fmla="*/ 0 60000 65536"/>
                  <a:gd name="T21" fmla="*/ 0 60000 65536"/>
                  <a:gd name="T22" fmla="*/ 0 60000 65536"/>
                  <a:gd name="T23" fmla="*/ 0 60000 65536"/>
                  <a:gd name="T24" fmla="*/ 0 w 493"/>
                  <a:gd name="T25" fmla="*/ 0 h 913"/>
                  <a:gd name="T26" fmla="*/ 493 w 493"/>
                  <a:gd name="T27" fmla="*/ 913 h 9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3" h="913">
                    <a:moveTo>
                      <a:pt x="493" y="913"/>
                    </a:moveTo>
                    <a:cubicBezTo>
                      <a:pt x="490" y="893"/>
                      <a:pt x="474" y="872"/>
                      <a:pt x="468" y="852"/>
                    </a:cubicBezTo>
                    <a:cubicBezTo>
                      <a:pt x="460" y="860"/>
                      <a:pt x="427" y="833"/>
                      <a:pt x="410" y="819"/>
                    </a:cubicBezTo>
                    <a:cubicBezTo>
                      <a:pt x="345" y="761"/>
                      <a:pt x="366" y="788"/>
                      <a:pt x="312" y="753"/>
                    </a:cubicBezTo>
                    <a:cubicBezTo>
                      <a:pt x="265" y="683"/>
                      <a:pt x="237" y="646"/>
                      <a:pt x="179" y="589"/>
                    </a:cubicBezTo>
                    <a:cubicBezTo>
                      <a:pt x="162" y="572"/>
                      <a:pt x="151" y="548"/>
                      <a:pt x="135" y="529"/>
                    </a:cubicBezTo>
                    <a:cubicBezTo>
                      <a:pt x="110" y="496"/>
                      <a:pt x="85" y="464"/>
                      <a:pt x="66" y="427"/>
                    </a:cubicBezTo>
                    <a:cubicBezTo>
                      <a:pt x="0" y="298"/>
                      <a:pt x="13" y="136"/>
                      <a:pt x="13" y="0"/>
                    </a:cubicBezTo>
                  </a:path>
                </a:pathLst>
              </a:custGeom>
              <a:noFill/>
              <a:ln w="9525">
                <a:solidFill>
                  <a:schemeClr val="hlink"/>
                </a:solidFill>
                <a:round/>
              </a:ln>
            </p:spPr>
            <p:txBody>
              <a:bodyPr/>
              <a:lstStyle/>
              <a:p>
                <a:endParaRPr lang="zh-CN" altLang="en-US"/>
              </a:p>
            </p:txBody>
          </p:sp>
          <p:sp>
            <p:nvSpPr>
              <p:cNvPr id="25" name="Freeform 58"/>
              <p:cNvSpPr/>
              <p:nvPr/>
            </p:nvSpPr>
            <p:spPr bwMode="auto">
              <a:xfrm>
                <a:off x="3120" y="2282"/>
                <a:ext cx="323" cy="1067"/>
              </a:xfrm>
              <a:custGeom>
                <a:avLst/>
                <a:gdLst>
                  <a:gd name="T0" fmla="*/ 0 w 323"/>
                  <a:gd name="T1" fmla="*/ 1067 h 1067"/>
                  <a:gd name="T2" fmla="*/ 35 w 323"/>
                  <a:gd name="T3" fmla="*/ 1058 h 1067"/>
                  <a:gd name="T4" fmla="*/ 23 w 323"/>
                  <a:gd name="T5" fmla="*/ 1034 h 1067"/>
                  <a:gd name="T6" fmla="*/ 40 w 323"/>
                  <a:gd name="T7" fmla="*/ 894 h 1067"/>
                  <a:gd name="T8" fmla="*/ 73 w 323"/>
                  <a:gd name="T9" fmla="*/ 565 h 1067"/>
                  <a:gd name="T10" fmla="*/ 139 w 323"/>
                  <a:gd name="T11" fmla="*/ 335 h 1067"/>
                  <a:gd name="T12" fmla="*/ 253 w 323"/>
                  <a:gd name="T13" fmla="*/ 102 h 1067"/>
                  <a:gd name="T14" fmla="*/ 279 w 323"/>
                  <a:gd name="T15" fmla="*/ 77 h 1067"/>
                  <a:gd name="T16" fmla="*/ 314 w 323"/>
                  <a:gd name="T17" fmla="*/ 26 h 1067"/>
                  <a:gd name="T18" fmla="*/ 323 w 323"/>
                  <a:gd name="T19" fmla="*/ 0 h 10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3"/>
                  <a:gd name="T31" fmla="*/ 0 h 1067"/>
                  <a:gd name="T32" fmla="*/ 323 w 323"/>
                  <a:gd name="T33" fmla="*/ 1067 h 10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3" h="1067">
                    <a:moveTo>
                      <a:pt x="0" y="1067"/>
                    </a:moveTo>
                    <a:cubicBezTo>
                      <a:pt x="12" y="1064"/>
                      <a:pt x="26" y="1067"/>
                      <a:pt x="35" y="1058"/>
                    </a:cubicBezTo>
                    <a:cubicBezTo>
                      <a:pt x="44" y="1050"/>
                      <a:pt x="20" y="1046"/>
                      <a:pt x="23" y="1034"/>
                    </a:cubicBezTo>
                    <a:cubicBezTo>
                      <a:pt x="31" y="997"/>
                      <a:pt x="33" y="932"/>
                      <a:pt x="40" y="894"/>
                    </a:cubicBezTo>
                    <a:cubicBezTo>
                      <a:pt x="61" y="769"/>
                      <a:pt x="47" y="690"/>
                      <a:pt x="73" y="565"/>
                    </a:cubicBezTo>
                    <a:cubicBezTo>
                      <a:pt x="87" y="496"/>
                      <a:pt x="89" y="433"/>
                      <a:pt x="139" y="335"/>
                    </a:cubicBezTo>
                    <a:cubicBezTo>
                      <a:pt x="152" y="234"/>
                      <a:pt x="196" y="187"/>
                      <a:pt x="253" y="102"/>
                    </a:cubicBezTo>
                    <a:cubicBezTo>
                      <a:pt x="260" y="92"/>
                      <a:pt x="272" y="86"/>
                      <a:pt x="279" y="77"/>
                    </a:cubicBezTo>
                    <a:cubicBezTo>
                      <a:pt x="292" y="61"/>
                      <a:pt x="303" y="43"/>
                      <a:pt x="314" y="26"/>
                    </a:cubicBezTo>
                    <a:cubicBezTo>
                      <a:pt x="320" y="18"/>
                      <a:pt x="323" y="0"/>
                      <a:pt x="323" y="0"/>
                    </a:cubicBezTo>
                  </a:path>
                </a:pathLst>
              </a:custGeom>
              <a:noFill/>
              <a:ln w="9525">
                <a:solidFill>
                  <a:schemeClr val="hlink"/>
                </a:solidFill>
                <a:round/>
              </a:ln>
            </p:spPr>
            <p:txBody>
              <a:bodyPr/>
              <a:lstStyle/>
              <a:p>
                <a:endParaRPr lang="zh-CN" altLang="en-US"/>
              </a:p>
            </p:txBody>
          </p:sp>
          <p:sp>
            <p:nvSpPr>
              <p:cNvPr id="26" name="Freeform 59"/>
              <p:cNvSpPr/>
              <p:nvPr/>
            </p:nvSpPr>
            <p:spPr bwMode="auto">
              <a:xfrm>
                <a:off x="3704" y="2973"/>
                <a:ext cx="1272" cy="683"/>
              </a:xfrm>
              <a:custGeom>
                <a:avLst/>
                <a:gdLst>
                  <a:gd name="T0" fmla="*/ 0 w 2190"/>
                  <a:gd name="T1" fmla="*/ 72 h 1200"/>
                  <a:gd name="T2" fmla="*/ 7 w 2190"/>
                  <a:gd name="T3" fmla="*/ 69 h 1200"/>
                  <a:gd name="T4" fmla="*/ 17 w 2190"/>
                  <a:gd name="T5" fmla="*/ 67 h 1200"/>
                  <a:gd name="T6" fmla="*/ 37 w 2190"/>
                  <a:gd name="T7" fmla="*/ 63 h 1200"/>
                  <a:gd name="T8" fmla="*/ 51 w 2190"/>
                  <a:gd name="T9" fmla="*/ 59 h 1200"/>
                  <a:gd name="T10" fmla="*/ 64 w 2190"/>
                  <a:gd name="T11" fmla="*/ 53 h 1200"/>
                  <a:gd name="T12" fmla="*/ 70 w 2190"/>
                  <a:gd name="T13" fmla="*/ 51 h 1200"/>
                  <a:gd name="T14" fmla="*/ 81 w 2190"/>
                  <a:gd name="T15" fmla="*/ 46 h 1200"/>
                  <a:gd name="T16" fmla="*/ 96 w 2190"/>
                  <a:gd name="T17" fmla="*/ 39 h 1200"/>
                  <a:gd name="T18" fmla="*/ 111 w 2190"/>
                  <a:gd name="T19" fmla="*/ 31 h 1200"/>
                  <a:gd name="T20" fmla="*/ 124 w 2190"/>
                  <a:gd name="T21" fmla="*/ 22 h 1200"/>
                  <a:gd name="T22" fmla="*/ 128 w 2190"/>
                  <a:gd name="T23" fmla="*/ 19 h 1200"/>
                  <a:gd name="T24" fmla="*/ 139 w 2190"/>
                  <a:gd name="T25" fmla="*/ 11 h 1200"/>
                  <a:gd name="T26" fmla="*/ 141 w 2190"/>
                  <a:gd name="T27" fmla="*/ 8 h 1200"/>
                  <a:gd name="T28" fmla="*/ 143 w 2190"/>
                  <a:gd name="T29" fmla="*/ 6 h 1200"/>
                  <a:gd name="T30" fmla="*/ 145 w 2190"/>
                  <a:gd name="T31" fmla="*/ 0 h 12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90"/>
                  <a:gd name="T49" fmla="*/ 0 h 1200"/>
                  <a:gd name="T50" fmla="*/ 2190 w 2190"/>
                  <a:gd name="T51" fmla="*/ 1200 h 12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90" h="1200">
                    <a:moveTo>
                      <a:pt x="0" y="1200"/>
                    </a:moveTo>
                    <a:cubicBezTo>
                      <a:pt x="36" y="1188"/>
                      <a:pt x="68" y="1165"/>
                      <a:pt x="105" y="1155"/>
                    </a:cubicBezTo>
                    <a:cubicBezTo>
                      <a:pt x="154" y="1141"/>
                      <a:pt x="255" y="1125"/>
                      <a:pt x="255" y="1125"/>
                    </a:cubicBezTo>
                    <a:cubicBezTo>
                      <a:pt x="350" y="1078"/>
                      <a:pt x="452" y="1071"/>
                      <a:pt x="555" y="1050"/>
                    </a:cubicBezTo>
                    <a:cubicBezTo>
                      <a:pt x="649" y="1031"/>
                      <a:pt x="679" y="1019"/>
                      <a:pt x="765" y="990"/>
                    </a:cubicBezTo>
                    <a:cubicBezTo>
                      <a:pt x="839" y="965"/>
                      <a:pt x="905" y="917"/>
                      <a:pt x="975" y="885"/>
                    </a:cubicBezTo>
                    <a:cubicBezTo>
                      <a:pt x="1004" y="872"/>
                      <a:pt x="1037" y="869"/>
                      <a:pt x="1065" y="855"/>
                    </a:cubicBezTo>
                    <a:cubicBezTo>
                      <a:pt x="1121" y="827"/>
                      <a:pt x="1173" y="790"/>
                      <a:pt x="1230" y="765"/>
                    </a:cubicBezTo>
                    <a:cubicBezTo>
                      <a:pt x="1309" y="730"/>
                      <a:pt x="1380" y="705"/>
                      <a:pt x="1455" y="660"/>
                    </a:cubicBezTo>
                    <a:cubicBezTo>
                      <a:pt x="1531" y="614"/>
                      <a:pt x="1595" y="553"/>
                      <a:pt x="1680" y="525"/>
                    </a:cubicBezTo>
                    <a:cubicBezTo>
                      <a:pt x="1746" y="476"/>
                      <a:pt x="1813" y="428"/>
                      <a:pt x="1875" y="375"/>
                    </a:cubicBezTo>
                    <a:cubicBezTo>
                      <a:pt x="1896" y="357"/>
                      <a:pt x="1913" y="333"/>
                      <a:pt x="1935" y="315"/>
                    </a:cubicBezTo>
                    <a:cubicBezTo>
                      <a:pt x="1999" y="264"/>
                      <a:pt x="2058" y="237"/>
                      <a:pt x="2115" y="180"/>
                    </a:cubicBezTo>
                    <a:cubicBezTo>
                      <a:pt x="2120" y="165"/>
                      <a:pt x="2123" y="149"/>
                      <a:pt x="2130" y="135"/>
                    </a:cubicBezTo>
                    <a:cubicBezTo>
                      <a:pt x="2138" y="119"/>
                      <a:pt x="2153" y="106"/>
                      <a:pt x="2160" y="90"/>
                    </a:cubicBezTo>
                    <a:cubicBezTo>
                      <a:pt x="2173" y="61"/>
                      <a:pt x="2190" y="0"/>
                      <a:pt x="2190" y="0"/>
                    </a:cubicBezTo>
                  </a:path>
                </a:pathLst>
              </a:custGeom>
              <a:noFill/>
              <a:ln w="9525">
                <a:solidFill>
                  <a:schemeClr val="hlink"/>
                </a:solidFill>
                <a:round/>
              </a:ln>
            </p:spPr>
            <p:txBody>
              <a:bodyPr/>
              <a:lstStyle/>
              <a:p>
                <a:endParaRPr lang="zh-CN" altLang="en-US"/>
              </a:p>
            </p:txBody>
          </p:sp>
          <p:sp>
            <p:nvSpPr>
              <p:cNvPr id="27" name="Rectangle 81"/>
              <p:cNvSpPr>
                <a:spLocks noChangeArrowheads="1"/>
              </p:cNvSpPr>
              <p:nvPr/>
            </p:nvSpPr>
            <p:spPr bwMode="auto">
              <a:xfrm>
                <a:off x="3480" y="2555"/>
                <a:ext cx="1359" cy="177"/>
              </a:xfrm>
              <a:prstGeom prst="rect">
                <a:avLst/>
              </a:prstGeom>
              <a:noFill/>
              <a:ln w="9525">
                <a:noFill/>
                <a:miter lim="800000"/>
              </a:ln>
            </p:spPr>
            <p:txBody>
              <a:bodyPr lIns="0" tIns="0" rIns="0" bIns="0"/>
              <a:lstStyle/>
              <a:p>
                <a:pPr algn="r"/>
                <a:r>
                  <a:rPr kumimoji="1" lang="en-US" altLang="zh-CN" sz="1600" b="1" dirty="0">
                    <a:latin typeface="Times New Roman" panose="02020603050405020304" pitchFamily="18" charset="0"/>
                  </a:rPr>
                  <a:t>…………………………</a:t>
                </a:r>
                <a:endParaRPr kumimoji="1" lang="en-US" altLang="zh-CN" sz="1600" dirty="0">
                  <a:latin typeface="Times New Roman" panose="02020603050405020304" pitchFamily="18" charset="0"/>
                </a:endParaRPr>
              </a:p>
            </p:txBody>
          </p:sp>
          <p:sp>
            <p:nvSpPr>
              <p:cNvPr id="28" name="Freeform 97"/>
              <p:cNvSpPr/>
              <p:nvPr/>
            </p:nvSpPr>
            <p:spPr bwMode="auto">
              <a:xfrm>
                <a:off x="1156" y="2251"/>
                <a:ext cx="454" cy="1088"/>
              </a:xfrm>
              <a:custGeom>
                <a:avLst/>
                <a:gdLst>
                  <a:gd name="T0" fmla="*/ 0 w 454"/>
                  <a:gd name="T1" fmla="*/ 1088 h 1088"/>
                  <a:gd name="T2" fmla="*/ 70 w 454"/>
                  <a:gd name="T3" fmla="*/ 711 h 1088"/>
                  <a:gd name="T4" fmla="*/ 218 w 454"/>
                  <a:gd name="T5" fmla="*/ 283 h 1088"/>
                  <a:gd name="T6" fmla="*/ 454 w 454"/>
                  <a:gd name="T7" fmla="*/ 0 h 1088"/>
                  <a:gd name="T8" fmla="*/ 0 60000 65536"/>
                  <a:gd name="T9" fmla="*/ 0 60000 65536"/>
                  <a:gd name="T10" fmla="*/ 0 60000 65536"/>
                  <a:gd name="T11" fmla="*/ 0 60000 65536"/>
                  <a:gd name="T12" fmla="*/ 0 w 454"/>
                  <a:gd name="T13" fmla="*/ 0 h 1088"/>
                  <a:gd name="T14" fmla="*/ 454 w 454"/>
                  <a:gd name="T15" fmla="*/ 1088 h 1088"/>
                </a:gdLst>
                <a:ahLst/>
                <a:cxnLst>
                  <a:cxn ang="T8">
                    <a:pos x="T0" y="T1"/>
                  </a:cxn>
                  <a:cxn ang="T9">
                    <a:pos x="T2" y="T3"/>
                  </a:cxn>
                  <a:cxn ang="T10">
                    <a:pos x="T4" y="T5"/>
                  </a:cxn>
                  <a:cxn ang="T11">
                    <a:pos x="T6" y="T7"/>
                  </a:cxn>
                </a:cxnLst>
                <a:rect l="T12" t="T13" r="T14" b="T15"/>
                <a:pathLst>
                  <a:path w="454" h="1088">
                    <a:moveTo>
                      <a:pt x="0" y="1088"/>
                    </a:moveTo>
                    <a:lnTo>
                      <a:pt x="70" y="711"/>
                    </a:lnTo>
                    <a:lnTo>
                      <a:pt x="218" y="283"/>
                    </a:lnTo>
                    <a:lnTo>
                      <a:pt x="454" y="0"/>
                    </a:lnTo>
                  </a:path>
                </a:pathLst>
              </a:custGeom>
              <a:noFill/>
              <a:ln w="9525">
                <a:solidFill>
                  <a:schemeClr val="hlink"/>
                </a:solidFill>
                <a:round/>
              </a:ln>
            </p:spPr>
            <p:txBody>
              <a:bodyPr wrap="none"/>
              <a:lstStyle/>
              <a:p>
                <a:endParaRPr lang="zh-CN" altLang="en-US"/>
              </a:p>
            </p:txBody>
          </p:sp>
          <p:sp>
            <p:nvSpPr>
              <p:cNvPr id="29" name="Freeform 98"/>
              <p:cNvSpPr/>
              <p:nvPr/>
            </p:nvSpPr>
            <p:spPr bwMode="auto">
              <a:xfrm>
                <a:off x="1695" y="2296"/>
                <a:ext cx="867" cy="1292"/>
              </a:xfrm>
              <a:custGeom>
                <a:avLst/>
                <a:gdLst>
                  <a:gd name="T0" fmla="*/ 0 w 867"/>
                  <a:gd name="T1" fmla="*/ 1292 h 1292"/>
                  <a:gd name="T2" fmla="*/ 867 w 867"/>
                  <a:gd name="T3" fmla="*/ 0 h 1292"/>
                  <a:gd name="T4" fmla="*/ 0 60000 65536"/>
                  <a:gd name="T5" fmla="*/ 0 60000 65536"/>
                  <a:gd name="T6" fmla="*/ 0 w 867"/>
                  <a:gd name="T7" fmla="*/ 0 h 1292"/>
                  <a:gd name="T8" fmla="*/ 867 w 867"/>
                  <a:gd name="T9" fmla="*/ 1292 h 1292"/>
                </a:gdLst>
                <a:ahLst/>
                <a:cxnLst>
                  <a:cxn ang="T4">
                    <a:pos x="T0" y="T1"/>
                  </a:cxn>
                  <a:cxn ang="T5">
                    <a:pos x="T2" y="T3"/>
                  </a:cxn>
                </a:cxnLst>
                <a:rect l="T6" t="T7" r="T8" b="T9"/>
                <a:pathLst>
                  <a:path w="867" h="1292">
                    <a:moveTo>
                      <a:pt x="0" y="1292"/>
                    </a:moveTo>
                    <a:lnTo>
                      <a:pt x="867" y="0"/>
                    </a:lnTo>
                  </a:path>
                </a:pathLst>
              </a:custGeom>
              <a:noFill/>
              <a:ln w="9525">
                <a:solidFill>
                  <a:schemeClr val="hlink"/>
                </a:solidFill>
                <a:round/>
              </a:ln>
            </p:spPr>
            <p:txBody>
              <a:bodyPr wrap="none"/>
              <a:lstStyle/>
              <a:p>
                <a:endParaRPr lang="zh-CN" altLang="en-US"/>
              </a:p>
            </p:txBody>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3600" dirty="0" smtClean="0">
                <a:latin typeface="Times New Roman" panose="02020603050405020304" pitchFamily="18" charset="0"/>
              </a:rPr>
              <a:t>证明图的顶点覆盖问题</a:t>
            </a:r>
            <a:r>
              <a:rPr lang="en-US" altLang="zh-CN" sz="3600" dirty="0" smtClean="0">
                <a:latin typeface="Times New Roman" panose="02020603050405020304" pitchFamily="18" charset="0"/>
              </a:rPr>
              <a:t>VC</a:t>
            </a:r>
            <a:r>
              <a:rPr lang="zh-CN" altLang="en-US" sz="3600" dirty="0" smtClean="0">
                <a:latin typeface="Times New Roman" panose="02020603050405020304" pitchFamily="18" charset="0"/>
              </a:rPr>
              <a:t>是</a:t>
            </a:r>
            <a:r>
              <a:rPr lang="en-US" altLang="zh-CN" sz="3600" dirty="0" smtClean="0">
                <a:latin typeface="Times New Roman" panose="02020603050405020304" pitchFamily="18" charset="0"/>
              </a:rPr>
              <a:t>NPC-</a:t>
            </a:r>
            <a:r>
              <a:rPr lang="zh-CN" altLang="en-US" sz="3600" dirty="0" smtClean="0">
                <a:latin typeface="Times New Roman" panose="02020603050405020304" pitchFamily="18" charset="0"/>
              </a:rPr>
              <a:t>问题</a:t>
            </a:r>
            <a:endParaRPr lang="zh-CN" altLang="en-US" sz="3600" dirty="0"/>
          </a:p>
        </p:txBody>
      </p:sp>
      <p:sp>
        <p:nvSpPr>
          <p:cNvPr id="3" name="内容占位符 2"/>
          <p:cNvSpPr>
            <a:spLocks noGrp="1"/>
          </p:cNvSpPr>
          <p:nvPr>
            <p:ph idx="1"/>
          </p:nvPr>
        </p:nvSpPr>
        <p:spPr/>
        <p:txBody>
          <a:bodyPr/>
          <a:lstStyle/>
          <a:p>
            <a:r>
              <a:rPr lang="zh-CN" altLang="en-US" sz="2000" dirty="0" smtClean="0">
                <a:latin typeface="Times New Roman" panose="02020603050405020304" pitchFamily="18" charset="0"/>
              </a:rPr>
              <a:t>其中                                。令</a:t>
            </a:r>
            <a:endParaRPr lang="en-US" altLang="zh-CN" sz="2000" dirty="0" smtClean="0">
              <a:latin typeface="Times New Roman" panose="02020603050405020304" pitchFamily="18" charset="0"/>
            </a:endParaRPr>
          </a:p>
          <a:p>
            <a:endParaRPr lang="en-US" altLang="zh-CN" sz="2000" dirty="0" smtClean="0">
              <a:latin typeface="Times New Roman" panose="02020603050405020304" pitchFamily="18" charset="0"/>
            </a:endParaRPr>
          </a:p>
          <a:p>
            <a:endParaRPr lang="en-US" altLang="zh-CN" sz="2000" dirty="0" smtClean="0">
              <a:latin typeface="Times New Roman" panose="02020603050405020304" pitchFamily="18" charset="0"/>
            </a:endParaRPr>
          </a:p>
          <a:p>
            <a:r>
              <a:rPr lang="zh-CN" altLang="en-US" sz="2000" dirty="0" smtClean="0">
                <a:latin typeface="Times New Roman" panose="02020603050405020304" pitchFamily="18" charset="0"/>
              </a:rPr>
              <a:t>由于                                                                      ，为</a:t>
            </a:r>
            <a:r>
              <a:rPr lang="en-US" altLang="zh-CN" sz="2000" dirty="0" smtClean="0">
                <a:latin typeface="Times New Roman" panose="02020603050405020304" pitchFamily="18" charset="0"/>
              </a:rPr>
              <a:t>n</a:t>
            </a:r>
            <a:r>
              <a:rPr lang="zh-CN" altLang="zh-CN" sz="2000" dirty="0" smtClean="0">
                <a:latin typeface="Times New Roman" panose="02020603050405020304" pitchFamily="18" charset="0"/>
              </a:rPr>
              <a:t>、</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的多项式</a:t>
            </a:r>
            <a:r>
              <a:rPr lang="zh-CN" altLang="en-US" sz="2000" dirty="0" smtClean="0">
                <a:latin typeface="Times New Roman" panose="02020603050405020304" pitchFamily="18" charset="0"/>
              </a:rPr>
              <a:t>，上述构造图的过程一定在多项式时间内完成。以下证明： </a:t>
            </a:r>
            <a:endParaRPr lang="zh-CN" altLang="en-US" sz="2000" dirty="0" smtClean="0">
              <a:latin typeface="Times New Roman" panose="02020603050405020304" pitchFamily="18" charset="0"/>
            </a:endParaRPr>
          </a:p>
          <a:p>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是可满足的当且仅当</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有一个顶点数不超过</a:t>
            </a:r>
            <a:r>
              <a:rPr lang="en-US" altLang="zh-CN" sz="2000" dirty="0" smtClean="0">
                <a:latin typeface="Times New Roman" panose="02020603050405020304" pitchFamily="18" charset="0"/>
              </a:rPr>
              <a:t>K=n+2m</a:t>
            </a:r>
            <a:r>
              <a:rPr lang="zh-CN" altLang="en-US" sz="2000" dirty="0" smtClean="0">
                <a:latin typeface="Times New Roman" panose="02020603050405020304" pitchFamily="18" charset="0"/>
              </a:rPr>
              <a:t>的覆盖。 </a:t>
            </a:r>
            <a:endParaRPr lang="zh-CN" altLang="en-US" sz="2000" dirty="0" smtClean="0">
              <a:latin typeface="Times New Roman" panose="02020603050405020304" pitchFamily="18" charset="0"/>
            </a:endParaRPr>
          </a:p>
          <a:p>
            <a:r>
              <a:rPr lang="zh-CN" altLang="en-US" sz="2000" dirty="0" smtClean="0">
                <a:latin typeface="Times New Roman" panose="02020603050405020304" pitchFamily="18" charset="0"/>
              </a:rPr>
              <a:t>设          是</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的一个顶点覆盖，          。由图</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的构造，  必然包含每</a:t>
            </a:r>
            <a:endParaRPr lang="zh-CN" altLang="en-US" sz="2000" dirty="0" smtClean="0">
              <a:latin typeface="Times New Roman" panose="02020603050405020304" pitchFamily="18" charset="0"/>
            </a:endParaRPr>
          </a:p>
          <a:p>
            <a:pPr>
              <a:buNone/>
            </a:pPr>
            <a:r>
              <a:rPr lang="zh-CN" altLang="en-US" sz="2000" dirty="0" smtClean="0">
                <a:latin typeface="Times New Roman" panose="02020603050405020304" pitchFamily="18" charset="0"/>
              </a:rPr>
              <a:t>  个   中至少一个顶点，和每个  中至少两个顶点，这已经给出了至 少</a:t>
            </a:r>
            <a:endParaRPr lang="en-US" altLang="zh-CN" sz="2000" dirty="0" smtClean="0">
              <a:latin typeface="Times New Roman" panose="02020603050405020304" pitchFamily="18" charset="0"/>
            </a:endParaRPr>
          </a:p>
          <a:p>
            <a:pPr>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           个顶点，故    必然含有每个   中恰好一个顶点和每个    中恰</a:t>
            </a:r>
            <a:endParaRPr lang="en-US" altLang="zh-CN" sz="2000" dirty="0" smtClean="0">
              <a:latin typeface="Times New Roman" panose="02020603050405020304" pitchFamily="18" charset="0"/>
            </a:endParaRPr>
          </a:p>
          <a:p>
            <a:pPr>
              <a:buNone/>
            </a:pPr>
            <a:r>
              <a:rPr lang="zh-CN" altLang="en-US" sz="2000" dirty="0" smtClean="0">
                <a:latin typeface="Times New Roman" panose="02020603050405020304" pitchFamily="18" charset="0"/>
              </a:rPr>
              <a:t>好两个顶点。据此给出</a:t>
            </a:r>
            <a:r>
              <a:rPr lang="en-US" altLang="zh-CN" sz="2000" dirty="0" smtClean="0">
                <a:latin typeface="Times New Roman" panose="02020603050405020304" pitchFamily="18" charset="0"/>
              </a:rPr>
              <a:t>U</a:t>
            </a:r>
            <a:r>
              <a:rPr lang="zh-CN" altLang="en-US" sz="2000" dirty="0" smtClean="0">
                <a:latin typeface="Times New Roman" panose="02020603050405020304" pitchFamily="18" charset="0"/>
              </a:rPr>
              <a:t>的一种真赋值                       如下：</a:t>
            </a:r>
            <a:endParaRPr lang="zh-CN" altLang="en-US" sz="2000" dirty="0" smtClean="0">
              <a:latin typeface="Times New Roman" panose="02020603050405020304" pitchFamily="18" charset="0"/>
            </a:endParaRPr>
          </a:p>
          <a:p>
            <a:pPr>
              <a:buNone/>
            </a:pPr>
            <a:r>
              <a:rPr lang="zh-CN" altLang="en-US" sz="2000" dirty="0" smtClean="0">
                <a:latin typeface="Times New Roman" panose="02020603050405020304" pitchFamily="18" charset="0"/>
              </a:rPr>
              <a:t>                   当           时，             ；而            时，             。</a:t>
            </a:r>
            <a:endParaRPr lang="zh-CN" altLang="en-US" sz="2000" dirty="0" smtClean="0">
              <a:latin typeface="Times New Roman" panose="02020603050405020304" pitchFamily="18" charset="0"/>
            </a:endParaRPr>
          </a:p>
          <a:p>
            <a:pPr>
              <a:buNone/>
            </a:pPr>
            <a:r>
              <a:rPr lang="zh-CN" altLang="en-US" sz="2000" dirty="0" smtClean="0">
                <a:latin typeface="Times New Roman" panose="02020603050405020304" pitchFamily="18" charset="0"/>
              </a:rPr>
              <a:t>  </a:t>
            </a:r>
            <a:endParaRPr lang="zh-CN" altLang="en-US" sz="2000" dirty="0"/>
          </a:p>
        </p:txBody>
      </p:sp>
      <p:graphicFrame>
        <p:nvGraphicFramePr>
          <p:cNvPr id="49154" name="Object 4"/>
          <p:cNvGraphicFramePr>
            <a:graphicFrameLocks noChangeAspect="1"/>
          </p:cNvGraphicFramePr>
          <p:nvPr/>
        </p:nvGraphicFramePr>
        <p:xfrm>
          <a:off x="1428728" y="1571612"/>
          <a:ext cx="2016125" cy="390525"/>
        </p:xfrm>
        <a:graphic>
          <a:graphicData uri="http://schemas.openxmlformats.org/presentationml/2006/ole">
            <mc:AlternateContent xmlns:mc="http://schemas.openxmlformats.org/markup-compatibility/2006">
              <mc:Choice xmlns:v="urn:schemas-microsoft-com:vml" Requires="v">
                <p:oleObj spid="_x0000_s14337" name="Equation" r:id="rId1" imgW="848360" imgH="160020" progId="">
                  <p:embed/>
                </p:oleObj>
              </mc:Choice>
              <mc:Fallback>
                <p:oleObj name="Equation" r:id="rId1" imgW="848360" imgH="160020" progId="">
                  <p:embed/>
                  <p:pic>
                    <p:nvPicPr>
                      <p:cNvPr id="0" name="Object 4"/>
                      <p:cNvPicPr>
                        <a:picLocks noChangeAspect="1"/>
                      </p:cNvPicPr>
                      <p:nvPr/>
                    </p:nvPicPr>
                    <p:blipFill>
                      <a:blip r:embed="rId2"/>
                      <a:stretch>
                        <a:fillRect/>
                      </a:stretch>
                    </p:blipFill>
                    <p:spPr>
                      <a:xfrm>
                        <a:off x="1428728" y="1571612"/>
                        <a:ext cx="2016125" cy="390525"/>
                      </a:xfrm>
                      <a:prstGeom prst="rect">
                        <a:avLst/>
                      </a:prstGeom>
                      <a:noFill/>
                      <a:ln w="9525">
                        <a:noFill/>
                      </a:ln>
                    </p:spPr>
                  </p:pic>
                </p:oleObj>
              </mc:Fallback>
            </mc:AlternateContent>
          </a:graphicData>
        </a:graphic>
      </p:graphicFrame>
      <p:graphicFrame>
        <p:nvGraphicFramePr>
          <p:cNvPr id="49155" name="Object 6"/>
          <p:cNvGraphicFramePr>
            <a:graphicFrameLocks noChangeAspect="1"/>
          </p:cNvGraphicFramePr>
          <p:nvPr/>
        </p:nvGraphicFramePr>
        <p:xfrm>
          <a:off x="928662" y="1857364"/>
          <a:ext cx="5951538" cy="790575"/>
        </p:xfrm>
        <a:graphic>
          <a:graphicData uri="http://schemas.openxmlformats.org/presentationml/2006/ole">
            <mc:AlternateContent xmlns:mc="http://schemas.openxmlformats.org/markup-compatibility/2006">
              <mc:Choice xmlns:v="urn:schemas-microsoft-com:vml" Requires="v">
                <p:oleObj spid="_x0000_s14338" name="Equation" r:id="rId3" imgW="2737485" imgH="363855" progId="">
                  <p:embed/>
                </p:oleObj>
              </mc:Choice>
              <mc:Fallback>
                <p:oleObj name="Equation" r:id="rId3" imgW="2737485" imgH="363855" progId="">
                  <p:embed/>
                  <p:pic>
                    <p:nvPicPr>
                      <p:cNvPr id="0" name="Object 6"/>
                      <p:cNvPicPr>
                        <a:picLocks noChangeAspect="1"/>
                      </p:cNvPicPr>
                      <p:nvPr/>
                    </p:nvPicPr>
                    <p:blipFill>
                      <a:blip r:embed="rId4"/>
                      <a:stretch>
                        <a:fillRect/>
                      </a:stretch>
                    </p:blipFill>
                    <p:spPr>
                      <a:xfrm>
                        <a:off x="928662" y="1857364"/>
                        <a:ext cx="5951538" cy="790575"/>
                      </a:xfrm>
                      <a:prstGeom prst="rect">
                        <a:avLst/>
                      </a:prstGeom>
                      <a:noFill/>
                      <a:ln w="9525">
                        <a:noFill/>
                      </a:ln>
                    </p:spPr>
                  </p:pic>
                </p:oleObj>
              </mc:Fallback>
            </mc:AlternateContent>
          </a:graphicData>
        </a:graphic>
      </p:graphicFrame>
      <p:graphicFrame>
        <p:nvGraphicFramePr>
          <p:cNvPr id="49156" name="Object 8"/>
          <p:cNvGraphicFramePr>
            <a:graphicFrameLocks noChangeAspect="1"/>
          </p:cNvGraphicFramePr>
          <p:nvPr/>
        </p:nvGraphicFramePr>
        <p:xfrm>
          <a:off x="7035775" y="2073264"/>
          <a:ext cx="1295400" cy="419100"/>
        </p:xfrm>
        <a:graphic>
          <a:graphicData uri="http://schemas.openxmlformats.org/presentationml/2006/ole">
            <mc:AlternateContent xmlns:mc="http://schemas.openxmlformats.org/markup-compatibility/2006">
              <mc:Choice xmlns:v="urn:schemas-microsoft-com:vml" Requires="v">
                <p:oleObj spid="_x0000_s14339" name="Equation" r:id="rId5" imgW="479425" imgH="148590" progId="">
                  <p:embed/>
                </p:oleObj>
              </mc:Choice>
              <mc:Fallback>
                <p:oleObj name="Equation" r:id="rId5" imgW="479425" imgH="148590" progId="">
                  <p:embed/>
                  <p:pic>
                    <p:nvPicPr>
                      <p:cNvPr id="0" name="Object 8"/>
                      <p:cNvPicPr>
                        <a:picLocks noChangeAspect="1"/>
                      </p:cNvPicPr>
                      <p:nvPr/>
                    </p:nvPicPr>
                    <p:blipFill>
                      <a:blip r:embed="rId6"/>
                      <a:stretch>
                        <a:fillRect/>
                      </a:stretch>
                    </p:blipFill>
                    <p:spPr>
                      <a:xfrm>
                        <a:off x="7035775" y="2073264"/>
                        <a:ext cx="1295400" cy="419100"/>
                      </a:xfrm>
                      <a:prstGeom prst="rect">
                        <a:avLst/>
                      </a:prstGeom>
                      <a:noFill/>
                      <a:ln w="9525">
                        <a:noFill/>
                      </a:ln>
                    </p:spPr>
                  </p:pic>
                </p:oleObj>
              </mc:Fallback>
            </mc:AlternateContent>
          </a:graphicData>
        </a:graphic>
      </p:graphicFrame>
      <p:graphicFrame>
        <p:nvGraphicFramePr>
          <p:cNvPr id="49158" name="Object 12"/>
          <p:cNvGraphicFramePr>
            <a:graphicFrameLocks noChangeAspect="1"/>
          </p:cNvGraphicFramePr>
          <p:nvPr/>
        </p:nvGraphicFramePr>
        <p:xfrm>
          <a:off x="1357290" y="2714620"/>
          <a:ext cx="4464050" cy="354013"/>
        </p:xfrm>
        <a:graphic>
          <a:graphicData uri="http://schemas.openxmlformats.org/presentationml/2006/ole">
            <mc:AlternateContent xmlns:mc="http://schemas.openxmlformats.org/markup-compatibility/2006">
              <mc:Choice xmlns:v="urn:schemas-microsoft-com:vml" Requires="v">
                <p:oleObj spid="_x0000_s14340" name="Equation" r:id="rId7" imgW="1812290" imgH="143510" progId="">
                  <p:embed/>
                </p:oleObj>
              </mc:Choice>
              <mc:Fallback>
                <p:oleObj name="Equation" r:id="rId7" imgW="1812290" imgH="143510" progId="">
                  <p:embed/>
                  <p:pic>
                    <p:nvPicPr>
                      <p:cNvPr id="0" name="Object 12"/>
                      <p:cNvPicPr>
                        <a:picLocks noChangeAspect="1"/>
                      </p:cNvPicPr>
                      <p:nvPr/>
                    </p:nvPicPr>
                    <p:blipFill>
                      <a:blip r:embed="rId8"/>
                      <a:stretch>
                        <a:fillRect/>
                      </a:stretch>
                    </p:blipFill>
                    <p:spPr>
                      <a:xfrm>
                        <a:off x="1357290" y="2714620"/>
                        <a:ext cx="4464050" cy="354013"/>
                      </a:xfrm>
                      <a:prstGeom prst="rect">
                        <a:avLst/>
                      </a:prstGeom>
                      <a:noFill/>
                      <a:ln w="9525">
                        <a:noFill/>
                      </a:ln>
                    </p:spPr>
                  </p:pic>
                </p:oleObj>
              </mc:Fallback>
            </mc:AlternateContent>
          </a:graphicData>
        </a:graphic>
      </p:graphicFrame>
      <p:graphicFrame>
        <p:nvGraphicFramePr>
          <p:cNvPr id="49160" name="Object 41"/>
          <p:cNvGraphicFramePr>
            <a:graphicFrameLocks noChangeAspect="1"/>
          </p:cNvGraphicFramePr>
          <p:nvPr/>
        </p:nvGraphicFramePr>
        <p:xfrm>
          <a:off x="1142976" y="3786190"/>
          <a:ext cx="720725" cy="306388"/>
        </p:xfrm>
        <a:graphic>
          <a:graphicData uri="http://schemas.openxmlformats.org/presentationml/2006/ole">
            <mc:AlternateContent xmlns:mc="http://schemas.openxmlformats.org/markup-compatibility/2006">
              <mc:Choice xmlns:v="urn:schemas-microsoft-com:vml" Requires="v">
                <p:oleObj spid="_x0000_s14341" name="Equation" r:id="rId9" imgW="313690" imgH="132080" progId="">
                  <p:embed/>
                </p:oleObj>
              </mc:Choice>
              <mc:Fallback>
                <p:oleObj name="Equation" r:id="rId9" imgW="313690" imgH="132080" progId="">
                  <p:embed/>
                  <p:pic>
                    <p:nvPicPr>
                      <p:cNvPr id="0" name="Object 41"/>
                      <p:cNvPicPr>
                        <a:picLocks noChangeAspect="1"/>
                      </p:cNvPicPr>
                      <p:nvPr/>
                    </p:nvPicPr>
                    <p:blipFill>
                      <a:blip r:embed="rId10"/>
                      <a:stretch>
                        <a:fillRect/>
                      </a:stretch>
                    </p:blipFill>
                    <p:spPr>
                      <a:xfrm>
                        <a:off x="1142976" y="3786190"/>
                        <a:ext cx="720725" cy="306388"/>
                      </a:xfrm>
                      <a:prstGeom prst="rect">
                        <a:avLst/>
                      </a:prstGeom>
                      <a:noFill/>
                      <a:ln w="9525">
                        <a:noFill/>
                      </a:ln>
                    </p:spPr>
                  </p:pic>
                </p:oleObj>
              </mc:Fallback>
            </mc:AlternateContent>
          </a:graphicData>
        </a:graphic>
      </p:graphicFrame>
      <p:graphicFrame>
        <p:nvGraphicFramePr>
          <p:cNvPr id="49161" name="Object 43"/>
          <p:cNvGraphicFramePr>
            <a:graphicFrameLocks noChangeAspect="1"/>
          </p:cNvGraphicFramePr>
          <p:nvPr/>
        </p:nvGraphicFramePr>
        <p:xfrm>
          <a:off x="4064002" y="3786190"/>
          <a:ext cx="865188" cy="342900"/>
        </p:xfrm>
        <a:graphic>
          <a:graphicData uri="http://schemas.openxmlformats.org/presentationml/2006/ole">
            <mc:AlternateContent xmlns:mc="http://schemas.openxmlformats.org/markup-compatibility/2006">
              <mc:Choice xmlns:v="urn:schemas-microsoft-com:vml" Requires="v">
                <p:oleObj spid="_x0000_s14342" name="Equation" r:id="rId11" imgW="363855" imgH="143510" progId="">
                  <p:embed/>
                </p:oleObj>
              </mc:Choice>
              <mc:Fallback>
                <p:oleObj name="Equation" r:id="rId11" imgW="363855" imgH="143510" progId="">
                  <p:embed/>
                  <p:pic>
                    <p:nvPicPr>
                      <p:cNvPr id="0" name="Object 43"/>
                      <p:cNvPicPr>
                        <a:picLocks noChangeAspect="1"/>
                      </p:cNvPicPr>
                      <p:nvPr/>
                    </p:nvPicPr>
                    <p:blipFill>
                      <a:blip r:embed="rId12"/>
                      <a:stretch>
                        <a:fillRect/>
                      </a:stretch>
                    </p:blipFill>
                    <p:spPr>
                      <a:xfrm>
                        <a:off x="4064002" y="3786190"/>
                        <a:ext cx="865188" cy="342900"/>
                      </a:xfrm>
                      <a:prstGeom prst="rect">
                        <a:avLst/>
                      </a:prstGeom>
                      <a:noFill/>
                      <a:ln w="9525">
                        <a:noFill/>
                      </a:ln>
                    </p:spPr>
                  </p:pic>
                </p:oleObj>
              </mc:Fallback>
            </mc:AlternateContent>
          </a:graphicData>
        </a:graphic>
      </p:graphicFrame>
      <p:graphicFrame>
        <p:nvGraphicFramePr>
          <p:cNvPr id="49162" name="Object 45"/>
          <p:cNvGraphicFramePr>
            <a:graphicFrameLocks noChangeAspect="1"/>
          </p:cNvGraphicFramePr>
          <p:nvPr/>
        </p:nvGraphicFramePr>
        <p:xfrm>
          <a:off x="6715140" y="3786190"/>
          <a:ext cx="287338" cy="287338"/>
        </p:xfrm>
        <a:graphic>
          <a:graphicData uri="http://schemas.openxmlformats.org/presentationml/2006/ole">
            <mc:AlternateContent xmlns:mc="http://schemas.openxmlformats.org/markup-compatibility/2006">
              <mc:Choice xmlns:v="urn:schemas-microsoft-com:vml" Requires="v">
                <p:oleObj spid="_x0000_s14343" name="Equation" r:id="rId13" imgW="121285" imgH="121285" progId="">
                  <p:embed/>
                </p:oleObj>
              </mc:Choice>
              <mc:Fallback>
                <p:oleObj name="Equation" r:id="rId13" imgW="121285" imgH="121285" progId="">
                  <p:embed/>
                  <p:pic>
                    <p:nvPicPr>
                      <p:cNvPr id="0" name="Object 45"/>
                      <p:cNvPicPr>
                        <a:picLocks noChangeAspect="1"/>
                      </p:cNvPicPr>
                      <p:nvPr/>
                    </p:nvPicPr>
                    <p:blipFill>
                      <a:blip r:embed="rId14"/>
                      <a:stretch>
                        <a:fillRect/>
                      </a:stretch>
                    </p:blipFill>
                    <p:spPr>
                      <a:xfrm>
                        <a:off x="6715140" y="3786190"/>
                        <a:ext cx="287338" cy="287338"/>
                      </a:xfrm>
                      <a:prstGeom prst="rect">
                        <a:avLst/>
                      </a:prstGeom>
                      <a:noFill/>
                      <a:ln w="9525">
                        <a:noFill/>
                      </a:ln>
                    </p:spPr>
                  </p:pic>
                </p:oleObj>
              </mc:Fallback>
            </mc:AlternateContent>
          </a:graphicData>
        </a:graphic>
      </p:graphicFrame>
      <p:graphicFrame>
        <p:nvGraphicFramePr>
          <p:cNvPr id="49163" name="Object 47"/>
          <p:cNvGraphicFramePr>
            <a:graphicFrameLocks noChangeAspect="1"/>
          </p:cNvGraphicFramePr>
          <p:nvPr/>
        </p:nvGraphicFramePr>
        <p:xfrm>
          <a:off x="903264" y="4140207"/>
          <a:ext cx="239712" cy="360363"/>
        </p:xfrm>
        <a:graphic>
          <a:graphicData uri="http://schemas.openxmlformats.org/presentationml/2006/ole">
            <mc:AlternateContent xmlns:mc="http://schemas.openxmlformats.org/markup-compatibility/2006">
              <mc:Choice xmlns:v="urn:schemas-microsoft-com:vml" Requires="v">
                <p:oleObj spid="_x0000_s14344" name="Equation" r:id="rId15" imgW="104775" imgH="160020" progId="">
                  <p:embed/>
                </p:oleObj>
              </mc:Choice>
              <mc:Fallback>
                <p:oleObj name="Equation" r:id="rId15" imgW="104775" imgH="160020" progId="">
                  <p:embed/>
                  <p:pic>
                    <p:nvPicPr>
                      <p:cNvPr id="0" name="Object 47"/>
                      <p:cNvPicPr>
                        <a:picLocks noChangeAspect="1"/>
                      </p:cNvPicPr>
                      <p:nvPr/>
                    </p:nvPicPr>
                    <p:blipFill>
                      <a:blip r:embed="rId16"/>
                      <a:stretch>
                        <a:fillRect/>
                      </a:stretch>
                    </p:blipFill>
                    <p:spPr>
                      <a:xfrm>
                        <a:off x="903264" y="4140207"/>
                        <a:ext cx="239712" cy="360363"/>
                      </a:xfrm>
                      <a:prstGeom prst="rect">
                        <a:avLst/>
                      </a:prstGeom>
                      <a:noFill/>
                      <a:ln w="9525">
                        <a:noFill/>
                      </a:ln>
                    </p:spPr>
                  </p:pic>
                </p:oleObj>
              </mc:Fallback>
            </mc:AlternateContent>
          </a:graphicData>
        </a:graphic>
      </p:graphicFrame>
      <p:graphicFrame>
        <p:nvGraphicFramePr>
          <p:cNvPr id="49164" name="Object 49"/>
          <p:cNvGraphicFramePr>
            <a:graphicFrameLocks noChangeAspect="1"/>
          </p:cNvGraphicFramePr>
          <p:nvPr/>
        </p:nvGraphicFramePr>
        <p:xfrm>
          <a:off x="3854447" y="4143380"/>
          <a:ext cx="288925" cy="360363"/>
        </p:xfrm>
        <a:graphic>
          <a:graphicData uri="http://schemas.openxmlformats.org/presentationml/2006/ole">
            <mc:AlternateContent xmlns:mc="http://schemas.openxmlformats.org/markup-compatibility/2006">
              <mc:Choice xmlns:v="urn:schemas-microsoft-com:vml" Requires="v">
                <p:oleObj spid="_x0000_s14345" name="Equation" r:id="rId17" imgW="132080" imgH="170815" progId="">
                  <p:embed/>
                </p:oleObj>
              </mc:Choice>
              <mc:Fallback>
                <p:oleObj name="Equation" r:id="rId17" imgW="132080" imgH="170815" progId="">
                  <p:embed/>
                  <p:pic>
                    <p:nvPicPr>
                      <p:cNvPr id="0" name="Object 49"/>
                      <p:cNvPicPr>
                        <a:picLocks noChangeAspect="1"/>
                      </p:cNvPicPr>
                      <p:nvPr/>
                    </p:nvPicPr>
                    <p:blipFill>
                      <a:blip r:embed="rId18"/>
                      <a:stretch>
                        <a:fillRect/>
                      </a:stretch>
                    </p:blipFill>
                    <p:spPr>
                      <a:xfrm>
                        <a:off x="3854447" y="4143380"/>
                        <a:ext cx="288925" cy="360363"/>
                      </a:xfrm>
                      <a:prstGeom prst="rect">
                        <a:avLst/>
                      </a:prstGeom>
                      <a:noFill/>
                      <a:ln w="9525">
                        <a:noFill/>
                      </a:ln>
                    </p:spPr>
                  </p:pic>
                </p:oleObj>
              </mc:Fallback>
            </mc:AlternateContent>
          </a:graphicData>
        </a:graphic>
      </p:graphicFrame>
      <p:graphicFrame>
        <p:nvGraphicFramePr>
          <p:cNvPr id="49167" name="Object 51"/>
          <p:cNvGraphicFramePr>
            <a:graphicFrameLocks noChangeAspect="1"/>
          </p:cNvGraphicFramePr>
          <p:nvPr/>
        </p:nvGraphicFramePr>
        <p:xfrm>
          <a:off x="642910" y="4500570"/>
          <a:ext cx="1223962" cy="293688"/>
        </p:xfrm>
        <a:graphic>
          <a:graphicData uri="http://schemas.openxmlformats.org/presentationml/2006/ole">
            <mc:AlternateContent xmlns:mc="http://schemas.openxmlformats.org/markup-compatibility/2006">
              <mc:Choice xmlns:v="urn:schemas-microsoft-com:vml" Requires="v">
                <p:oleObj spid="_x0000_s14346" name="Equation" r:id="rId19" imgW="534035" imgH="121285" progId="">
                  <p:embed/>
                </p:oleObj>
              </mc:Choice>
              <mc:Fallback>
                <p:oleObj name="Equation" r:id="rId19" imgW="534035" imgH="121285" progId="">
                  <p:embed/>
                  <p:pic>
                    <p:nvPicPr>
                      <p:cNvPr id="0" name="Object 51"/>
                      <p:cNvPicPr>
                        <a:picLocks noChangeAspect="1"/>
                      </p:cNvPicPr>
                      <p:nvPr/>
                    </p:nvPicPr>
                    <p:blipFill>
                      <a:blip r:embed="rId20"/>
                      <a:stretch>
                        <a:fillRect/>
                      </a:stretch>
                    </p:blipFill>
                    <p:spPr>
                      <a:xfrm>
                        <a:off x="642910" y="4500570"/>
                        <a:ext cx="1223962" cy="293688"/>
                      </a:xfrm>
                      <a:prstGeom prst="rect">
                        <a:avLst/>
                      </a:prstGeom>
                      <a:noFill/>
                      <a:ln w="9525">
                        <a:noFill/>
                      </a:ln>
                    </p:spPr>
                  </p:pic>
                </p:oleObj>
              </mc:Fallback>
            </mc:AlternateContent>
          </a:graphicData>
        </a:graphic>
      </p:graphicFrame>
      <p:graphicFrame>
        <p:nvGraphicFramePr>
          <p:cNvPr id="49172" name="Object 55"/>
          <p:cNvGraphicFramePr>
            <a:graphicFrameLocks noChangeAspect="1"/>
          </p:cNvGraphicFramePr>
          <p:nvPr/>
        </p:nvGraphicFramePr>
        <p:xfrm>
          <a:off x="4903791" y="4500570"/>
          <a:ext cx="239713" cy="360363"/>
        </p:xfrm>
        <a:graphic>
          <a:graphicData uri="http://schemas.openxmlformats.org/presentationml/2006/ole">
            <mc:AlternateContent xmlns:mc="http://schemas.openxmlformats.org/markup-compatibility/2006">
              <mc:Choice xmlns:v="urn:schemas-microsoft-com:vml" Requires="v">
                <p:oleObj spid="_x0000_s14347" name="Equation" r:id="rId21" imgW="104775" imgH="160020" progId="">
                  <p:embed/>
                </p:oleObj>
              </mc:Choice>
              <mc:Fallback>
                <p:oleObj name="Equation" r:id="rId21" imgW="104775" imgH="160020" progId="">
                  <p:embed/>
                  <p:pic>
                    <p:nvPicPr>
                      <p:cNvPr id="0" name="Object 55"/>
                      <p:cNvPicPr>
                        <a:picLocks noChangeAspect="1"/>
                      </p:cNvPicPr>
                      <p:nvPr/>
                    </p:nvPicPr>
                    <p:blipFill>
                      <a:blip r:embed="rId22"/>
                      <a:stretch>
                        <a:fillRect/>
                      </a:stretch>
                    </p:blipFill>
                    <p:spPr>
                      <a:xfrm>
                        <a:off x="4903791" y="4500570"/>
                        <a:ext cx="239713" cy="360363"/>
                      </a:xfrm>
                      <a:prstGeom prst="rect">
                        <a:avLst/>
                      </a:prstGeom>
                      <a:noFill/>
                      <a:ln w="9525">
                        <a:noFill/>
                      </a:ln>
                    </p:spPr>
                  </p:pic>
                </p:oleObj>
              </mc:Fallback>
            </mc:AlternateContent>
          </a:graphicData>
        </a:graphic>
      </p:graphicFrame>
      <p:graphicFrame>
        <p:nvGraphicFramePr>
          <p:cNvPr id="49173" name="Object 57"/>
          <p:cNvGraphicFramePr>
            <a:graphicFrameLocks noChangeAspect="1"/>
          </p:cNvGraphicFramePr>
          <p:nvPr/>
        </p:nvGraphicFramePr>
        <p:xfrm>
          <a:off x="7640661" y="4500570"/>
          <a:ext cx="288925" cy="360363"/>
        </p:xfrm>
        <a:graphic>
          <a:graphicData uri="http://schemas.openxmlformats.org/presentationml/2006/ole">
            <mc:AlternateContent xmlns:mc="http://schemas.openxmlformats.org/markup-compatibility/2006">
              <mc:Choice xmlns:v="urn:schemas-microsoft-com:vml" Requires="v">
                <p:oleObj spid="_x0000_s14348" name="Equation" r:id="rId23" imgW="132080" imgH="170815" progId="">
                  <p:embed/>
                </p:oleObj>
              </mc:Choice>
              <mc:Fallback>
                <p:oleObj name="Equation" r:id="rId23" imgW="132080" imgH="170815" progId="">
                  <p:embed/>
                  <p:pic>
                    <p:nvPicPr>
                      <p:cNvPr id="0" name="Object 57"/>
                      <p:cNvPicPr>
                        <a:picLocks noChangeAspect="1"/>
                      </p:cNvPicPr>
                      <p:nvPr/>
                    </p:nvPicPr>
                    <p:blipFill>
                      <a:blip r:embed="rId24"/>
                      <a:stretch>
                        <a:fillRect/>
                      </a:stretch>
                    </p:blipFill>
                    <p:spPr>
                      <a:xfrm>
                        <a:off x="7640661" y="4500570"/>
                        <a:ext cx="288925" cy="360363"/>
                      </a:xfrm>
                      <a:prstGeom prst="rect">
                        <a:avLst/>
                      </a:prstGeom>
                      <a:noFill/>
                      <a:ln w="9525">
                        <a:noFill/>
                      </a:ln>
                    </p:spPr>
                  </p:pic>
                </p:oleObj>
              </mc:Fallback>
            </mc:AlternateContent>
          </a:graphicData>
        </a:graphic>
      </p:graphicFrame>
      <p:graphicFrame>
        <p:nvGraphicFramePr>
          <p:cNvPr id="49174" name="Object 59"/>
          <p:cNvGraphicFramePr>
            <a:graphicFrameLocks noChangeAspect="1"/>
          </p:cNvGraphicFramePr>
          <p:nvPr/>
        </p:nvGraphicFramePr>
        <p:xfrm>
          <a:off x="4786314" y="4857760"/>
          <a:ext cx="1511300" cy="334963"/>
        </p:xfrm>
        <a:graphic>
          <a:graphicData uri="http://schemas.openxmlformats.org/presentationml/2006/ole">
            <mc:AlternateContent xmlns:mc="http://schemas.openxmlformats.org/markup-compatibility/2006">
              <mc:Choice xmlns:v="urn:schemas-microsoft-com:vml" Requires="v">
                <p:oleObj spid="_x0000_s14349" name="Equation" r:id="rId25" imgW="644525" imgH="143510" progId="">
                  <p:embed/>
                </p:oleObj>
              </mc:Choice>
              <mc:Fallback>
                <p:oleObj name="Equation" r:id="rId25" imgW="644525" imgH="143510" progId="">
                  <p:embed/>
                  <p:pic>
                    <p:nvPicPr>
                      <p:cNvPr id="0" name="Object 59"/>
                      <p:cNvPicPr>
                        <a:picLocks noChangeAspect="1"/>
                      </p:cNvPicPr>
                      <p:nvPr/>
                    </p:nvPicPr>
                    <p:blipFill>
                      <a:blip r:embed="rId26"/>
                      <a:stretch>
                        <a:fillRect/>
                      </a:stretch>
                    </p:blipFill>
                    <p:spPr>
                      <a:xfrm>
                        <a:off x="4786314" y="4857760"/>
                        <a:ext cx="1511300" cy="334963"/>
                      </a:xfrm>
                      <a:prstGeom prst="rect">
                        <a:avLst/>
                      </a:prstGeom>
                      <a:noFill/>
                      <a:ln w="9525">
                        <a:noFill/>
                      </a:ln>
                    </p:spPr>
                  </p:pic>
                </p:oleObj>
              </mc:Fallback>
            </mc:AlternateContent>
          </a:graphicData>
        </a:graphic>
      </p:graphicFrame>
      <p:graphicFrame>
        <p:nvGraphicFramePr>
          <p:cNvPr id="49175" name="Object 61"/>
          <p:cNvGraphicFramePr>
            <a:graphicFrameLocks noChangeAspect="1"/>
          </p:cNvGraphicFramePr>
          <p:nvPr/>
        </p:nvGraphicFramePr>
        <p:xfrm>
          <a:off x="2000232" y="5246703"/>
          <a:ext cx="719137" cy="366712"/>
        </p:xfrm>
        <a:graphic>
          <a:graphicData uri="http://schemas.openxmlformats.org/presentationml/2006/ole">
            <mc:AlternateContent xmlns:mc="http://schemas.openxmlformats.org/markup-compatibility/2006">
              <mc:Choice xmlns:v="urn:schemas-microsoft-com:vml" Requires="v">
                <p:oleObj spid="_x0000_s14350" name="Equation" r:id="rId27" imgW="313690" imgH="160020" progId="">
                  <p:embed/>
                </p:oleObj>
              </mc:Choice>
              <mc:Fallback>
                <p:oleObj name="Equation" r:id="rId27" imgW="313690" imgH="160020" progId="">
                  <p:embed/>
                  <p:pic>
                    <p:nvPicPr>
                      <p:cNvPr id="0" name="Object 61"/>
                      <p:cNvPicPr>
                        <a:picLocks noChangeAspect="1"/>
                      </p:cNvPicPr>
                      <p:nvPr/>
                    </p:nvPicPr>
                    <p:blipFill>
                      <a:blip r:embed="rId28"/>
                      <a:stretch>
                        <a:fillRect/>
                      </a:stretch>
                    </p:blipFill>
                    <p:spPr>
                      <a:xfrm>
                        <a:off x="2000232" y="5246703"/>
                        <a:ext cx="719137" cy="366712"/>
                      </a:xfrm>
                      <a:prstGeom prst="rect">
                        <a:avLst/>
                      </a:prstGeom>
                      <a:noFill/>
                      <a:ln w="9525">
                        <a:noFill/>
                      </a:ln>
                    </p:spPr>
                  </p:pic>
                </p:oleObj>
              </mc:Fallback>
            </mc:AlternateContent>
          </a:graphicData>
        </a:graphic>
      </p:graphicFrame>
      <p:graphicFrame>
        <p:nvGraphicFramePr>
          <p:cNvPr id="49176" name="Object 63"/>
          <p:cNvGraphicFramePr>
            <a:graphicFrameLocks noChangeAspect="1"/>
          </p:cNvGraphicFramePr>
          <p:nvPr/>
        </p:nvGraphicFramePr>
        <p:xfrm>
          <a:off x="3071802" y="5246703"/>
          <a:ext cx="1008063" cy="396875"/>
        </p:xfrm>
        <a:graphic>
          <a:graphicData uri="http://schemas.openxmlformats.org/presentationml/2006/ole">
            <mc:AlternateContent xmlns:mc="http://schemas.openxmlformats.org/markup-compatibility/2006">
              <mc:Choice xmlns:v="urn:schemas-microsoft-com:vml" Requires="v">
                <p:oleObj spid="_x0000_s14351" name="Equation" r:id="rId29" imgW="418465" imgH="160020" progId="">
                  <p:embed/>
                </p:oleObj>
              </mc:Choice>
              <mc:Fallback>
                <p:oleObj name="Equation" r:id="rId29" imgW="418465" imgH="160020" progId="">
                  <p:embed/>
                  <p:pic>
                    <p:nvPicPr>
                      <p:cNvPr id="0" name="Object 63"/>
                      <p:cNvPicPr>
                        <a:picLocks noChangeAspect="1"/>
                      </p:cNvPicPr>
                      <p:nvPr/>
                    </p:nvPicPr>
                    <p:blipFill>
                      <a:blip r:embed="rId30"/>
                      <a:stretch>
                        <a:fillRect/>
                      </a:stretch>
                    </p:blipFill>
                    <p:spPr>
                      <a:xfrm>
                        <a:off x="3071802" y="5246703"/>
                        <a:ext cx="1008063" cy="396875"/>
                      </a:xfrm>
                      <a:prstGeom prst="rect">
                        <a:avLst/>
                      </a:prstGeom>
                      <a:noFill/>
                      <a:ln w="9525">
                        <a:noFill/>
                      </a:ln>
                    </p:spPr>
                  </p:pic>
                </p:oleObj>
              </mc:Fallback>
            </mc:AlternateContent>
          </a:graphicData>
        </a:graphic>
      </p:graphicFrame>
      <p:graphicFrame>
        <p:nvGraphicFramePr>
          <p:cNvPr id="49177" name="Object 65"/>
          <p:cNvGraphicFramePr>
            <a:graphicFrameLocks noChangeAspect="1"/>
          </p:cNvGraphicFramePr>
          <p:nvPr/>
        </p:nvGraphicFramePr>
        <p:xfrm>
          <a:off x="4500562" y="5246703"/>
          <a:ext cx="792162" cy="396875"/>
        </p:xfrm>
        <a:graphic>
          <a:graphicData uri="http://schemas.openxmlformats.org/presentationml/2006/ole">
            <mc:AlternateContent xmlns:mc="http://schemas.openxmlformats.org/markup-compatibility/2006">
              <mc:Choice xmlns:v="urn:schemas-microsoft-com:vml" Requires="v">
                <p:oleObj spid="_x0000_s14352" name="Equation" r:id="rId31" imgW="325120" imgH="160020" progId="">
                  <p:embed/>
                </p:oleObj>
              </mc:Choice>
              <mc:Fallback>
                <p:oleObj name="Equation" r:id="rId31" imgW="325120" imgH="160020" progId="">
                  <p:embed/>
                  <p:pic>
                    <p:nvPicPr>
                      <p:cNvPr id="0" name="Object 65"/>
                      <p:cNvPicPr>
                        <a:picLocks noChangeAspect="1"/>
                      </p:cNvPicPr>
                      <p:nvPr/>
                    </p:nvPicPr>
                    <p:blipFill>
                      <a:blip r:embed="rId32"/>
                      <a:stretch>
                        <a:fillRect/>
                      </a:stretch>
                    </p:blipFill>
                    <p:spPr>
                      <a:xfrm>
                        <a:off x="4500562" y="5246703"/>
                        <a:ext cx="792162" cy="396875"/>
                      </a:xfrm>
                      <a:prstGeom prst="rect">
                        <a:avLst/>
                      </a:prstGeom>
                      <a:noFill/>
                      <a:ln w="9525">
                        <a:noFill/>
                      </a:ln>
                    </p:spPr>
                  </p:pic>
                </p:oleObj>
              </mc:Fallback>
            </mc:AlternateContent>
          </a:graphicData>
        </a:graphic>
      </p:graphicFrame>
      <p:graphicFrame>
        <p:nvGraphicFramePr>
          <p:cNvPr id="49178" name="Object 67"/>
          <p:cNvGraphicFramePr>
            <a:graphicFrameLocks noChangeAspect="1"/>
          </p:cNvGraphicFramePr>
          <p:nvPr/>
        </p:nvGraphicFramePr>
        <p:xfrm>
          <a:off x="5635640" y="5246703"/>
          <a:ext cx="1008062" cy="377825"/>
        </p:xfrm>
        <a:graphic>
          <a:graphicData uri="http://schemas.openxmlformats.org/presentationml/2006/ole">
            <mc:AlternateContent xmlns:mc="http://schemas.openxmlformats.org/markup-compatibility/2006">
              <mc:Choice xmlns:v="urn:schemas-microsoft-com:vml" Requires="v">
                <p:oleObj spid="_x0000_s14353" name="Equation" r:id="rId33" imgW="434975" imgH="160020" progId="">
                  <p:embed/>
                </p:oleObj>
              </mc:Choice>
              <mc:Fallback>
                <p:oleObj name="Equation" r:id="rId33" imgW="434975" imgH="160020" progId="">
                  <p:embed/>
                  <p:pic>
                    <p:nvPicPr>
                      <p:cNvPr id="0" name="Object 67"/>
                      <p:cNvPicPr>
                        <a:picLocks noChangeAspect="1"/>
                      </p:cNvPicPr>
                      <p:nvPr/>
                    </p:nvPicPr>
                    <p:blipFill>
                      <a:blip r:embed="rId34"/>
                      <a:stretch>
                        <a:fillRect/>
                      </a:stretch>
                    </p:blipFill>
                    <p:spPr>
                      <a:xfrm>
                        <a:off x="5635640" y="5246703"/>
                        <a:ext cx="1008062" cy="377825"/>
                      </a:xfrm>
                      <a:prstGeom prst="rect">
                        <a:avLst/>
                      </a:prstGeom>
                      <a:noFill/>
                      <a:ln w="9525">
                        <a:noFill/>
                      </a:ln>
                    </p:spPr>
                  </p:pic>
                </p:oleObj>
              </mc:Fallback>
            </mc:AlternateContent>
          </a:graphicData>
        </a:graphic>
      </p:graphicFrame>
      <p:graphicFrame>
        <p:nvGraphicFramePr>
          <p:cNvPr id="49179" name="Object 45"/>
          <p:cNvGraphicFramePr>
            <a:graphicFrameLocks noChangeAspect="1"/>
          </p:cNvGraphicFramePr>
          <p:nvPr/>
        </p:nvGraphicFramePr>
        <p:xfrm>
          <a:off x="3141654" y="4500570"/>
          <a:ext cx="287338" cy="287337"/>
        </p:xfrm>
        <a:graphic>
          <a:graphicData uri="http://schemas.openxmlformats.org/presentationml/2006/ole">
            <mc:AlternateContent xmlns:mc="http://schemas.openxmlformats.org/markup-compatibility/2006">
              <mc:Choice xmlns:v="urn:schemas-microsoft-com:vml" Requires="v">
                <p:oleObj spid="_x0000_s14354" name="Equation" r:id="rId35" imgW="121285" imgH="121285" progId="">
                  <p:embed/>
                </p:oleObj>
              </mc:Choice>
              <mc:Fallback>
                <p:oleObj name="Equation" r:id="rId35" imgW="121285" imgH="121285" progId="">
                  <p:embed/>
                  <p:pic>
                    <p:nvPicPr>
                      <p:cNvPr id="0" name="图片 14353"/>
                      <p:cNvPicPr>
                        <a:picLocks noChangeAspect="1"/>
                      </p:cNvPicPr>
                      <p:nvPr/>
                    </p:nvPicPr>
                    <p:blipFill>
                      <a:blip r:embed="rId14"/>
                      <a:stretch>
                        <a:fillRect/>
                      </a:stretch>
                    </p:blipFill>
                    <p:spPr>
                      <a:xfrm>
                        <a:off x="3141654" y="4500570"/>
                        <a:ext cx="287338" cy="287337"/>
                      </a:xfrm>
                      <a:prstGeom prst="rect">
                        <a:avLst/>
                      </a:prstGeom>
                      <a:noFill/>
                      <a:ln w="9525">
                        <a:noFill/>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600" dirty="0" smtClean="0">
                <a:latin typeface="Times New Roman" panose="02020603050405020304" pitchFamily="18" charset="0"/>
              </a:rPr>
              <a:t>证明图的顶点覆盖问题</a:t>
            </a:r>
            <a:r>
              <a:rPr lang="en-US" altLang="zh-CN" sz="3600" dirty="0" smtClean="0">
                <a:latin typeface="Times New Roman" panose="02020603050405020304" pitchFamily="18" charset="0"/>
              </a:rPr>
              <a:t>VC</a:t>
            </a:r>
            <a:r>
              <a:rPr lang="zh-CN" altLang="en-US" sz="3600" dirty="0" smtClean="0">
                <a:latin typeface="Times New Roman" panose="02020603050405020304" pitchFamily="18" charset="0"/>
              </a:rPr>
              <a:t>是</a:t>
            </a:r>
            <a:r>
              <a:rPr lang="en-US" altLang="zh-CN" sz="3600" dirty="0" smtClean="0">
                <a:latin typeface="Times New Roman" panose="02020603050405020304" pitchFamily="18" charset="0"/>
              </a:rPr>
              <a:t>NPC-</a:t>
            </a:r>
            <a:r>
              <a:rPr lang="zh-CN" altLang="en-US" sz="3600" dirty="0" smtClean="0">
                <a:latin typeface="Times New Roman" panose="02020603050405020304" pitchFamily="18" charset="0"/>
              </a:rPr>
              <a:t>问题</a:t>
            </a:r>
            <a:endParaRPr lang="zh-CN" altLang="en-US" sz="3600" dirty="0"/>
          </a:p>
        </p:txBody>
      </p:sp>
      <p:sp>
        <p:nvSpPr>
          <p:cNvPr id="3" name="内容占位符 2"/>
          <p:cNvSpPr>
            <a:spLocks noGrp="1"/>
          </p:cNvSpPr>
          <p:nvPr>
            <p:ph idx="1"/>
          </p:nvPr>
        </p:nvSpPr>
        <p:spPr>
          <a:xfrm>
            <a:off x="457200" y="1600200"/>
            <a:ext cx="8472518" cy="4530725"/>
          </a:xfrm>
        </p:spPr>
        <p:txBody>
          <a:bodyPr/>
          <a:lstStyle/>
          <a:p>
            <a:r>
              <a:rPr lang="zh-CN" altLang="en-US" sz="2000" dirty="0" smtClean="0">
                <a:latin typeface="Times New Roman" panose="02020603050405020304" pitchFamily="18" charset="0"/>
              </a:rPr>
              <a:t>为了说明该赋值满足每个子句          ，考虑     中的三条边。这些边</a:t>
            </a:r>
            <a:endParaRPr lang="zh-CN" altLang="en-US" sz="2000" dirty="0" smtClean="0">
              <a:latin typeface="Times New Roman" panose="02020603050405020304" pitchFamily="18" charset="0"/>
            </a:endParaRPr>
          </a:p>
          <a:p>
            <a:pPr>
              <a:buNone/>
            </a:pPr>
            <a:r>
              <a:rPr lang="zh-CN" altLang="en-US" sz="2000" dirty="0" smtClean="0">
                <a:latin typeface="Times New Roman" panose="02020603050405020304" pitchFamily="18" charset="0"/>
              </a:rPr>
              <a:t>  中恰有两条可被            中的顶点覆盖，剩下的一条边必由属于    的</a:t>
            </a:r>
            <a:endParaRPr lang="zh-CN" altLang="en-US" sz="2000" dirty="0" smtClean="0">
              <a:latin typeface="Times New Roman" panose="02020603050405020304" pitchFamily="18" charset="0"/>
            </a:endParaRPr>
          </a:p>
          <a:p>
            <a:pPr>
              <a:buNone/>
            </a:pPr>
            <a:r>
              <a:rPr lang="zh-CN" altLang="en-US" sz="2000" dirty="0" smtClean="0">
                <a:latin typeface="Times New Roman" panose="02020603050405020304" pitchFamily="18" charset="0"/>
              </a:rPr>
              <a:t>  某个    中的一个顶点覆盖。但这意味着子句   中的相应变量，或者是    </a:t>
            </a:r>
            <a:endParaRPr lang="en-US" altLang="zh-CN" sz="2000" dirty="0" smtClean="0">
              <a:latin typeface="Times New Roman" panose="02020603050405020304" pitchFamily="18" charset="0"/>
            </a:endParaRPr>
          </a:p>
          <a:p>
            <a:pPr>
              <a:buNone/>
            </a:pPr>
            <a:r>
              <a:rPr lang="zh-CN" altLang="en-US" sz="2000" dirty="0" smtClean="0">
                <a:latin typeface="Times New Roman" panose="02020603050405020304" pitchFamily="18" charset="0"/>
              </a:rPr>
              <a:t>或者是    ，在赋值   之下取值为真，从而   可由   满足。</a:t>
            </a:r>
            <a:endParaRPr lang="zh-CN" altLang="en-US" sz="2000" dirty="0" smtClean="0">
              <a:latin typeface="Times New Roman" panose="02020603050405020304" pitchFamily="18" charset="0"/>
            </a:endParaRPr>
          </a:p>
          <a:p>
            <a:pPr>
              <a:lnSpc>
                <a:spcPct val="90000"/>
              </a:lnSpc>
            </a:pPr>
            <a:r>
              <a:rPr lang="zh-CN" altLang="en-US" sz="2000" dirty="0" smtClean="0">
                <a:latin typeface="Times New Roman" panose="02020603050405020304" pitchFamily="18" charset="0"/>
              </a:rPr>
              <a:t>反之，如果                     为</a:t>
            </a:r>
            <a:r>
              <a:rPr lang="en-US" altLang="zh-CN" sz="2000" dirty="0" smtClean="0">
                <a:latin typeface="Times New Roman" panose="02020603050405020304" pitchFamily="18" charset="0"/>
              </a:rPr>
              <a:t>C</a:t>
            </a:r>
            <a:r>
              <a:rPr lang="zh-CN" altLang="en-US" sz="2000" dirty="0" smtClean="0">
                <a:latin typeface="Times New Roman" panose="02020603050405020304" pitchFamily="18" charset="0"/>
              </a:rPr>
              <a:t>的一个可满足性真赋值，我们构造</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的一</a:t>
            </a:r>
            <a:endParaRPr lang="en-US" altLang="zh-CN" sz="2000" dirty="0" smtClean="0">
              <a:latin typeface="Times New Roman" panose="02020603050405020304" pitchFamily="18" charset="0"/>
            </a:endParaRPr>
          </a:p>
          <a:p>
            <a:pPr>
              <a:lnSpc>
                <a:spcPct val="90000"/>
              </a:lnSpc>
              <a:buNone/>
            </a:pPr>
            <a:r>
              <a:rPr lang="zh-CN" altLang="en-US" sz="2000" dirty="0" smtClean="0">
                <a:latin typeface="Times New Roman" panose="02020603050405020304" pitchFamily="18" charset="0"/>
              </a:rPr>
              <a:t>个覆盖如下：对于   中的顶点，如果             ，选取    ，如果     </a:t>
            </a:r>
            <a:endParaRPr lang="zh-CN" altLang="en-US" sz="2000" dirty="0" smtClean="0">
              <a:latin typeface="Times New Roman" panose="02020603050405020304" pitchFamily="18" charset="0"/>
            </a:endParaRPr>
          </a:p>
          <a:p>
            <a:pPr>
              <a:lnSpc>
                <a:spcPct val="90000"/>
              </a:lnSpc>
              <a:buNone/>
            </a:pPr>
            <a:r>
              <a:rPr lang="zh-CN" altLang="en-US" sz="2000" dirty="0" smtClean="0">
                <a:latin typeface="Times New Roman" panose="02020603050405020304" pitchFamily="18" charset="0"/>
              </a:rPr>
              <a:t>则选取    ；对于                     中的顶点，由于                          中至少有一</a:t>
            </a:r>
            <a:endParaRPr lang="zh-CN" altLang="en-US" sz="2000" dirty="0" smtClean="0">
              <a:latin typeface="Times New Roman" panose="02020603050405020304" pitchFamily="18" charset="0"/>
            </a:endParaRPr>
          </a:p>
          <a:p>
            <a:pPr>
              <a:lnSpc>
                <a:spcPct val="90000"/>
              </a:lnSpc>
              <a:buNone/>
            </a:pPr>
            <a:r>
              <a:rPr lang="zh-CN" altLang="en-US" sz="2000" dirty="0" smtClean="0">
                <a:latin typeface="Times New Roman" panose="02020603050405020304" pitchFamily="18" charset="0"/>
              </a:rPr>
              <a:t>个取真值   ，不妨设              ，则在前面诸   中顶点的选取中，   必然被</a:t>
            </a:r>
            <a:endParaRPr lang="en-US" altLang="zh-CN" sz="2000" dirty="0" smtClean="0">
              <a:latin typeface="Times New Roman" panose="02020603050405020304" pitchFamily="18" charset="0"/>
            </a:endParaRPr>
          </a:p>
          <a:p>
            <a:pPr>
              <a:lnSpc>
                <a:spcPct val="90000"/>
              </a:lnSpc>
              <a:buNone/>
            </a:pPr>
            <a:r>
              <a:rPr lang="zh-CN" altLang="en-US" sz="2000" dirty="0" smtClean="0">
                <a:latin typeface="Times New Roman" panose="02020603050405020304" pitchFamily="18" charset="0"/>
              </a:rPr>
              <a:t>选取，此时我们在     中只需选取顶点       、          即可。</a:t>
            </a:r>
            <a:endParaRPr lang="zh-CN" altLang="en-US" sz="2000" dirty="0" smtClean="0">
              <a:latin typeface="Times New Roman" panose="02020603050405020304" pitchFamily="18" charset="0"/>
            </a:endParaRPr>
          </a:p>
          <a:p>
            <a:pPr>
              <a:lnSpc>
                <a:spcPct val="90000"/>
              </a:lnSpc>
            </a:pPr>
            <a:r>
              <a:rPr lang="zh-CN" altLang="en-US" sz="2000" dirty="0" smtClean="0">
                <a:latin typeface="Times New Roman" panose="02020603050405020304" pitchFamily="18" charset="0"/>
              </a:rPr>
              <a:t>上述方法选出的顶点集显然是</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的覆盖，而且顶点数恰好为                   。</a:t>
            </a:r>
            <a:endParaRPr lang="zh-CN" altLang="en-US" sz="2000" dirty="0" smtClean="0">
              <a:latin typeface="Times New Roman" panose="02020603050405020304" pitchFamily="18" charset="0"/>
            </a:endParaRPr>
          </a:p>
          <a:p>
            <a:endParaRPr lang="zh-CN" altLang="en-US" sz="2000" dirty="0"/>
          </a:p>
        </p:txBody>
      </p:sp>
      <p:graphicFrame>
        <p:nvGraphicFramePr>
          <p:cNvPr id="50178" name="Object 69"/>
          <p:cNvGraphicFramePr>
            <a:graphicFrameLocks noChangeAspect="1"/>
          </p:cNvGraphicFramePr>
          <p:nvPr/>
        </p:nvGraphicFramePr>
        <p:xfrm>
          <a:off x="4143372" y="1643050"/>
          <a:ext cx="720725" cy="384175"/>
        </p:xfrm>
        <a:graphic>
          <a:graphicData uri="http://schemas.openxmlformats.org/presentationml/2006/ole">
            <mc:AlternateContent xmlns:mc="http://schemas.openxmlformats.org/markup-compatibility/2006">
              <mc:Choice xmlns:v="urn:schemas-microsoft-com:vml" Requires="v">
                <p:oleObj spid="_x0000_s15361" name="Equation" r:id="rId1" imgW="313690" imgH="170815" progId="">
                  <p:embed/>
                </p:oleObj>
              </mc:Choice>
              <mc:Fallback>
                <p:oleObj name="Equation" r:id="rId1" imgW="313690" imgH="170815" progId="">
                  <p:embed/>
                  <p:pic>
                    <p:nvPicPr>
                      <p:cNvPr id="0" name="Object 69"/>
                      <p:cNvPicPr>
                        <a:picLocks noChangeAspect="1"/>
                      </p:cNvPicPr>
                      <p:nvPr/>
                    </p:nvPicPr>
                    <p:blipFill>
                      <a:blip r:embed="rId2"/>
                      <a:stretch>
                        <a:fillRect/>
                      </a:stretch>
                    </p:blipFill>
                    <p:spPr>
                      <a:xfrm>
                        <a:off x="4143372" y="1643050"/>
                        <a:ext cx="720725" cy="384175"/>
                      </a:xfrm>
                      <a:prstGeom prst="rect">
                        <a:avLst/>
                      </a:prstGeom>
                      <a:noFill/>
                      <a:ln w="9525">
                        <a:noFill/>
                      </a:ln>
                    </p:spPr>
                  </p:pic>
                </p:oleObj>
              </mc:Fallback>
            </mc:AlternateContent>
          </a:graphicData>
        </a:graphic>
      </p:graphicFrame>
      <p:graphicFrame>
        <p:nvGraphicFramePr>
          <p:cNvPr id="50179" name="Object 71"/>
          <p:cNvGraphicFramePr>
            <a:graphicFrameLocks noChangeAspect="1"/>
          </p:cNvGraphicFramePr>
          <p:nvPr/>
        </p:nvGraphicFramePr>
        <p:xfrm>
          <a:off x="5572132" y="1643050"/>
          <a:ext cx="431800" cy="385762"/>
        </p:xfrm>
        <a:graphic>
          <a:graphicData uri="http://schemas.openxmlformats.org/presentationml/2006/ole">
            <mc:AlternateContent xmlns:mc="http://schemas.openxmlformats.org/markup-compatibility/2006">
              <mc:Choice xmlns:v="urn:schemas-microsoft-com:vml" Requires="v">
                <p:oleObj spid="_x0000_s15362" name="Equation" r:id="rId3" imgW="187325" imgH="170815" progId="">
                  <p:embed/>
                </p:oleObj>
              </mc:Choice>
              <mc:Fallback>
                <p:oleObj name="Equation" r:id="rId3" imgW="187325" imgH="170815" progId="">
                  <p:embed/>
                  <p:pic>
                    <p:nvPicPr>
                      <p:cNvPr id="0" name="Object 71"/>
                      <p:cNvPicPr>
                        <a:picLocks noChangeAspect="1"/>
                      </p:cNvPicPr>
                      <p:nvPr/>
                    </p:nvPicPr>
                    <p:blipFill>
                      <a:blip r:embed="rId4"/>
                      <a:stretch>
                        <a:fillRect/>
                      </a:stretch>
                    </p:blipFill>
                    <p:spPr>
                      <a:xfrm>
                        <a:off x="5572132" y="1643050"/>
                        <a:ext cx="431800" cy="385762"/>
                      </a:xfrm>
                      <a:prstGeom prst="rect">
                        <a:avLst/>
                      </a:prstGeom>
                      <a:noFill/>
                      <a:ln w="9525">
                        <a:noFill/>
                      </a:ln>
                    </p:spPr>
                  </p:pic>
                </p:oleObj>
              </mc:Fallback>
            </mc:AlternateContent>
          </a:graphicData>
        </a:graphic>
      </p:graphicFrame>
      <p:graphicFrame>
        <p:nvGraphicFramePr>
          <p:cNvPr id="50180" name="Object 73"/>
          <p:cNvGraphicFramePr>
            <a:graphicFrameLocks noChangeAspect="1"/>
          </p:cNvGraphicFramePr>
          <p:nvPr/>
        </p:nvGraphicFramePr>
        <p:xfrm>
          <a:off x="2424103" y="2000240"/>
          <a:ext cx="790575" cy="379412"/>
        </p:xfrm>
        <a:graphic>
          <a:graphicData uri="http://schemas.openxmlformats.org/presentationml/2006/ole">
            <mc:AlternateContent xmlns:mc="http://schemas.openxmlformats.org/markup-compatibility/2006">
              <mc:Choice xmlns:v="urn:schemas-microsoft-com:vml" Requires="v">
                <p:oleObj spid="_x0000_s15363" name="Equation" r:id="rId5" imgW="352425" imgH="170815" progId="">
                  <p:embed/>
                </p:oleObj>
              </mc:Choice>
              <mc:Fallback>
                <p:oleObj name="Equation" r:id="rId5" imgW="352425" imgH="170815" progId="">
                  <p:embed/>
                  <p:pic>
                    <p:nvPicPr>
                      <p:cNvPr id="0" name="Object 73"/>
                      <p:cNvPicPr>
                        <a:picLocks noChangeAspect="1"/>
                      </p:cNvPicPr>
                      <p:nvPr/>
                    </p:nvPicPr>
                    <p:blipFill>
                      <a:blip r:embed="rId6"/>
                      <a:stretch>
                        <a:fillRect/>
                      </a:stretch>
                    </p:blipFill>
                    <p:spPr>
                      <a:xfrm>
                        <a:off x="2424103" y="2000240"/>
                        <a:ext cx="790575" cy="379412"/>
                      </a:xfrm>
                      <a:prstGeom prst="rect">
                        <a:avLst/>
                      </a:prstGeom>
                      <a:noFill/>
                      <a:ln w="9525">
                        <a:noFill/>
                      </a:ln>
                    </p:spPr>
                  </p:pic>
                </p:oleObj>
              </mc:Fallback>
            </mc:AlternateContent>
          </a:graphicData>
        </a:graphic>
      </p:graphicFrame>
      <p:graphicFrame>
        <p:nvGraphicFramePr>
          <p:cNvPr id="50181" name="Object 75"/>
          <p:cNvGraphicFramePr>
            <a:graphicFrameLocks noChangeAspect="1"/>
          </p:cNvGraphicFramePr>
          <p:nvPr/>
        </p:nvGraphicFramePr>
        <p:xfrm>
          <a:off x="7500958" y="2000240"/>
          <a:ext cx="288925" cy="288925"/>
        </p:xfrm>
        <a:graphic>
          <a:graphicData uri="http://schemas.openxmlformats.org/presentationml/2006/ole">
            <mc:AlternateContent xmlns:mc="http://schemas.openxmlformats.org/markup-compatibility/2006">
              <mc:Choice xmlns:v="urn:schemas-microsoft-com:vml" Requires="v">
                <p:oleObj spid="_x0000_s15364" name="Equation" r:id="rId7" imgW="121285" imgH="121285" progId="">
                  <p:embed/>
                </p:oleObj>
              </mc:Choice>
              <mc:Fallback>
                <p:oleObj name="Equation" r:id="rId7" imgW="121285" imgH="121285" progId="">
                  <p:embed/>
                  <p:pic>
                    <p:nvPicPr>
                      <p:cNvPr id="0" name="Object 75"/>
                      <p:cNvPicPr>
                        <a:picLocks noChangeAspect="1"/>
                      </p:cNvPicPr>
                      <p:nvPr/>
                    </p:nvPicPr>
                    <p:blipFill>
                      <a:blip r:embed="rId8"/>
                      <a:stretch>
                        <a:fillRect/>
                      </a:stretch>
                    </p:blipFill>
                    <p:spPr>
                      <a:xfrm>
                        <a:off x="7500958" y="2000240"/>
                        <a:ext cx="288925" cy="288925"/>
                      </a:xfrm>
                      <a:prstGeom prst="rect">
                        <a:avLst/>
                      </a:prstGeom>
                      <a:noFill/>
                      <a:ln w="9525">
                        <a:noFill/>
                      </a:ln>
                    </p:spPr>
                  </p:pic>
                </p:oleObj>
              </mc:Fallback>
            </mc:AlternateContent>
          </a:graphicData>
        </a:graphic>
      </p:graphicFrame>
      <p:graphicFrame>
        <p:nvGraphicFramePr>
          <p:cNvPr id="50182" name="Object 77"/>
          <p:cNvGraphicFramePr>
            <a:graphicFrameLocks noChangeAspect="1"/>
          </p:cNvGraphicFramePr>
          <p:nvPr/>
        </p:nvGraphicFramePr>
        <p:xfrm>
          <a:off x="1162028" y="2357430"/>
          <a:ext cx="266700" cy="384175"/>
        </p:xfrm>
        <a:graphic>
          <a:graphicData uri="http://schemas.openxmlformats.org/presentationml/2006/ole">
            <mc:AlternateContent xmlns:mc="http://schemas.openxmlformats.org/markup-compatibility/2006">
              <mc:Choice xmlns:v="urn:schemas-microsoft-com:vml" Requires="v">
                <p:oleObj spid="_x0000_s15365" name="Equation" r:id="rId9" imgW="104775" imgH="160020" progId="">
                  <p:embed/>
                </p:oleObj>
              </mc:Choice>
              <mc:Fallback>
                <p:oleObj name="Equation" r:id="rId9" imgW="104775" imgH="160020" progId="">
                  <p:embed/>
                  <p:pic>
                    <p:nvPicPr>
                      <p:cNvPr id="0" name="Object 77"/>
                      <p:cNvPicPr>
                        <a:picLocks noChangeAspect="1"/>
                      </p:cNvPicPr>
                      <p:nvPr/>
                    </p:nvPicPr>
                    <p:blipFill>
                      <a:blip r:embed="rId10"/>
                      <a:stretch>
                        <a:fillRect/>
                      </a:stretch>
                    </p:blipFill>
                    <p:spPr>
                      <a:xfrm>
                        <a:off x="1162028" y="2357430"/>
                        <a:ext cx="266700" cy="384175"/>
                      </a:xfrm>
                      <a:prstGeom prst="rect">
                        <a:avLst/>
                      </a:prstGeom>
                      <a:noFill/>
                      <a:ln w="9525">
                        <a:noFill/>
                      </a:ln>
                    </p:spPr>
                  </p:pic>
                </p:oleObj>
              </mc:Fallback>
            </mc:AlternateContent>
          </a:graphicData>
        </a:graphic>
      </p:graphicFrame>
      <p:graphicFrame>
        <p:nvGraphicFramePr>
          <p:cNvPr id="50183" name="Object 79"/>
          <p:cNvGraphicFramePr>
            <a:graphicFrameLocks noChangeAspect="1"/>
          </p:cNvGraphicFramePr>
          <p:nvPr/>
        </p:nvGraphicFramePr>
        <p:xfrm>
          <a:off x="5470533" y="2357430"/>
          <a:ext cx="244475" cy="360362"/>
        </p:xfrm>
        <a:graphic>
          <a:graphicData uri="http://schemas.openxmlformats.org/presentationml/2006/ole">
            <mc:AlternateContent xmlns:mc="http://schemas.openxmlformats.org/markup-compatibility/2006">
              <mc:Choice xmlns:v="urn:schemas-microsoft-com:vml" Requires="v">
                <p:oleObj spid="_x0000_s15366" name="Equation" r:id="rId11" imgW="115570" imgH="170815" progId="">
                  <p:embed/>
                </p:oleObj>
              </mc:Choice>
              <mc:Fallback>
                <p:oleObj name="Equation" r:id="rId11" imgW="115570" imgH="170815" progId="">
                  <p:embed/>
                  <p:pic>
                    <p:nvPicPr>
                      <p:cNvPr id="0" name="Object 79"/>
                      <p:cNvPicPr>
                        <a:picLocks noChangeAspect="1"/>
                      </p:cNvPicPr>
                      <p:nvPr/>
                    </p:nvPicPr>
                    <p:blipFill>
                      <a:blip r:embed="rId12"/>
                      <a:stretch>
                        <a:fillRect/>
                      </a:stretch>
                    </p:blipFill>
                    <p:spPr>
                      <a:xfrm>
                        <a:off x="5470533" y="2357430"/>
                        <a:ext cx="244475" cy="360362"/>
                      </a:xfrm>
                      <a:prstGeom prst="rect">
                        <a:avLst/>
                      </a:prstGeom>
                      <a:noFill/>
                      <a:ln w="9525">
                        <a:noFill/>
                      </a:ln>
                    </p:spPr>
                  </p:pic>
                </p:oleObj>
              </mc:Fallback>
            </mc:AlternateContent>
          </a:graphicData>
        </a:graphic>
      </p:graphicFrame>
      <p:graphicFrame>
        <p:nvGraphicFramePr>
          <p:cNvPr id="50184" name="Object 4"/>
          <p:cNvGraphicFramePr>
            <a:graphicFrameLocks noChangeAspect="1"/>
          </p:cNvGraphicFramePr>
          <p:nvPr/>
        </p:nvGraphicFramePr>
        <p:xfrm>
          <a:off x="8215338" y="2357430"/>
          <a:ext cx="290512" cy="422275"/>
        </p:xfrm>
        <a:graphic>
          <a:graphicData uri="http://schemas.openxmlformats.org/presentationml/2006/ole">
            <mc:AlternateContent xmlns:mc="http://schemas.openxmlformats.org/markup-compatibility/2006">
              <mc:Choice xmlns:v="urn:schemas-microsoft-com:vml" Requires="v">
                <p:oleObj spid="_x0000_s15367" name="Equation" r:id="rId13" imgW="104775" imgH="160020" progId="">
                  <p:embed/>
                </p:oleObj>
              </mc:Choice>
              <mc:Fallback>
                <p:oleObj name="Equation" r:id="rId13" imgW="104775" imgH="160020" progId="">
                  <p:embed/>
                  <p:pic>
                    <p:nvPicPr>
                      <p:cNvPr id="0" name="Object 4"/>
                      <p:cNvPicPr>
                        <a:picLocks noChangeAspect="1"/>
                      </p:cNvPicPr>
                      <p:nvPr/>
                    </p:nvPicPr>
                    <p:blipFill>
                      <a:blip r:embed="rId14"/>
                      <a:stretch>
                        <a:fillRect/>
                      </a:stretch>
                    </p:blipFill>
                    <p:spPr>
                      <a:xfrm>
                        <a:off x="8215338" y="2357430"/>
                        <a:ext cx="290512" cy="422275"/>
                      </a:xfrm>
                      <a:prstGeom prst="rect">
                        <a:avLst/>
                      </a:prstGeom>
                      <a:noFill/>
                      <a:ln w="9525">
                        <a:noFill/>
                      </a:ln>
                    </p:spPr>
                  </p:pic>
                </p:oleObj>
              </mc:Fallback>
            </mc:AlternateContent>
          </a:graphicData>
        </a:graphic>
      </p:graphicFrame>
      <p:graphicFrame>
        <p:nvGraphicFramePr>
          <p:cNvPr id="50185" name="Object 6"/>
          <p:cNvGraphicFramePr>
            <a:graphicFrameLocks noChangeAspect="1"/>
          </p:cNvGraphicFramePr>
          <p:nvPr/>
        </p:nvGraphicFramePr>
        <p:xfrm>
          <a:off x="1285852" y="2714620"/>
          <a:ext cx="280987" cy="407987"/>
        </p:xfrm>
        <a:graphic>
          <a:graphicData uri="http://schemas.openxmlformats.org/presentationml/2006/ole">
            <mc:AlternateContent xmlns:mc="http://schemas.openxmlformats.org/markup-compatibility/2006">
              <mc:Choice xmlns:v="urn:schemas-microsoft-com:vml" Requires="v">
                <p:oleObj spid="_x0000_s15368" name="Equation" r:id="rId15" imgW="104775" imgH="160020" progId="">
                  <p:embed/>
                </p:oleObj>
              </mc:Choice>
              <mc:Fallback>
                <p:oleObj name="Equation" r:id="rId15" imgW="104775" imgH="160020" progId="">
                  <p:embed/>
                  <p:pic>
                    <p:nvPicPr>
                      <p:cNvPr id="0" name="Object 6"/>
                      <p:cNvPicPr>
                        <a:picLocks noChangeAspect="1"/>
                      </p:cNvPicPr>
                      <p:nvPr/>
                    </p:nvPicPr>
                    <p:blipFill>
                      <a:blip r:embed="rId16"/>
                      <a:stretch>
                        <a:fillRect/>
                      </a:stretch>
                    </p:blipFill>
                    <p:spPr>
                      <a:xfrm>
                        <a:off x="1285852" y="2714620"/>
                        <a:ext cx="280987" cy="407987"/>
                      </a:xfrm>
                      <a:prstGeom prst="rect">
                        <a:avLst/>
                      </a:prstGeom>
                      <a:noFill/>
                      <a:ln w="9525">
                        <a:noFill/>
                      </a:ln>
                    </p:spPr>
                  </p:pic>
                </p:oleObj>
              </mc:Fallback>
            </mc:AlternateContent>
          </a:graphicData>
        </a:graphic>
      </p:graphicFrame>
      <p:graphicFrame>
        <p:nvGraphicFramePr>
          <p:cNvPr id="50186" name="Object 10"/>
          <p:cNvGraphicFramePr>
            <a:graphicFrameLocks noChangeAspect="1"/>
          </p:cNvGraphicFramePr>
          <p:nvPr/>
        </p:nvGraphicFramePr>
        <p:xfrm>
          <a:off x="5715008" y="2782885"/>
          <a:ext cx="163513" cy="288925"/>
        </p:xfrm>
        <a:graphic>
          <a:graphicData uri="http://schemas.openxmlformats.org/presentationml/2006/ole">
            <mc:AlternateContent xmlns:mc="http://schemas.openxmlformats.org/markup-compatibility/2006">
              <mc:Choice xmlns:v="urn:schemas-microsoft-com:vml" Requires="v">
                <p:oleObj spid="_x0000_s15369" name="Equation" r:id="rId17" imgW="60325" imgH="104775" progId="">
                  <p:embed/>
                </p:oleObj>
              </mc:Choice>
              <mc:Fallback>
                <p:oleObj name="Equation" r:id="rId17" imgW="60325" imgH="104775" progId="">
                  <p:embed/>
                  <p:pic>
                    <p:nvPicPr>
                      <p:cNvPr id="0" name="Object 10"/>
                      <p:cNvPicPr>
                        <a:picLocks noChangeAspect="1"/>
                      </p:cNvPicPr>
                      <p:nvPr/>
                    </p:nvPicPr>
                    <p:blipFill>
                      <a:blip r:embed="rId18"/>
                      <a:stretch>
                        <a:fillRect/>
                      </a:stretch>
                    </p:blipFill>
                    <p:spPr>
                      <a:xfrm>
                        <a:off x="5715008" y="2782885"/>
                        <a:ext cx="163513" cy="288925"/>
                      </a:xfrm>
                      <a:prstGeom prst="rect">
                        <a:avLst/>
                      </a:prstGeom>
                      <a:noFill/>
                      <a:ln w="9525">
                        <a:noFill/>
                      </a:ln>
                    </p:spPr>
                  </p:pic>
                </p:oleObj>
              </mc:Fallback>
            </mc:AlternateContent>
          </a:graphicData>
        </a:graphic>
      </p:graphicFrame>
      <p:graphicFrame>
        <p:nvGraphicFramePr>
          <p:cNvPr id="50187" name="Object 12"/>
          <p:cNvGraphicFramePr>
            <a:graphicFrameLocks noChangeAspect="1"/>
          </p:cNvGraphicFramePr>
          <p:nvPr/>
        </p:nvGraphicFramePr>
        <p:xfrm>
          <a:off x="2571736" y="2786058"/>
          <a:ext cx="163512" cy="288925"/>
        </p:xfrm>
        <a:graphic>
          <a:graphicData uri="http://schemas.openxmlformats.org/presentationml/2006/ole">
            <mc:AlternateContent xmlns:mc="http://schemas.openxmlformats.org/markup-compatibility/2006">
              <mc:Choice xmlns:v="urn:schemas-microsoft-com:vml" Requires="v">
                <p:oleObj spid="_x0000_s15370" name="Equation" r:id="rId19" imgW="60325" imgH="104775" progId="">
                  <p:embed/>
                </p:oleObj>
              </mc:Choice>
              <mc:Fallback>
                <p:oleObj name="Equation" r:id="rId19" imgW="60325" imgH="104775" progId="">
                  <p:embed/>
                  <p:pic>
                    <p:nvPicPr>
                      <p:cNvPr id="0" name="Object 12"/>
                      <p:cNvPicPr>
                        <a:picLocks noChangeAspect="1"/>
                      </p:cNvPicPr>
                      <p:nvPr/>
                    </p:nvPicPr>
                    <p:blipFill>
                      <a:blip r:embed="rId20"/>
                      <a:stretch>
                        <a:fillRect/>
                      </a:stretch>
                    </p:blipFill>
                    <p:spPr>
                      <a:xfrm>
                        <a:off x="2571736" y="2786058"/>
                        <a:ext cx="163512" cy="288925"/>
                      </a:xfrm>
                      <a:prstGeom prst="rect">
                        <a:avLst/>
                      </a:prstGeom>
                      <a:noFill/>
                      <a:ln w="9525">
                        <a:noFill/>
                      </a:ln>
                    </p:spPr>
                  </p:pic>
                </p:oleObj>
              </mc:Fallback>
            </mc:AlternateContent>
          </a:graphicData>
        </a:graphic>
      </p:graphicFrame>
      <p:graphicFrame>
        <p:nvGraphicFramePr>
          <p:cNvPr id="50188" name="Object 14"/>
          <p:cNvGraphicFramePr>
            <a:graphicFrameLocks noChangeAspect="1"/>
          </p:cNvGraphicFramePr>
          <p:nvPr/>
        </p:nvGraphicFramePr>
        <p:xfrm>
          <a:off x="5000628" y="2714620"/>
          <a:ext cx="293688" cy="431800"/>
        </p:xfrm>
        <a:graphic>
          <a:graphicData uri="http://schemas.openxmlformats.org/presentationml/2006/ole">
            <mc:AlternateContent xmlns:mc="http://schemas.openxmlformats.org/markup-compatibility/2006">
              <mc:Choice xmlns:v="urn:schemas-microsoft-com:vml" Requires="v">
                <p:oleObj spid="_x0000_s15371" name="Equation" r:id="rId21" imgW="115570" imgH="170815" progId="">
                  <p:embed/>
                </p:oleObj>
              </mc:Choice>
              <mc:Fallback>
                <p:oleObj name="Equation" r:id="rId21" imgW="115570" imgH="170815" progId="">
                  <p:embed/>
                  <p:pic>
                    <p:nvPicPr>
                      <p:cNvPr id="0" name="Object 14"/>
                      <p:cNvPicPr>
                        <a:picLocks noChangeAspect="1"/>
                      </p:cNvPicPr>
                      <p:nvPr/>
                    </p:nvPicPr>
                    <p:blipFill>
                      <a:blip r:embed="rId22"/>
                      <a:stretch>
                        <a:fillRect/>
                      </a:stretch>
                    </p:blipFill>
                    <p:spPr>
                      <a:xfrm>
                        <a:off x="5000628" y="2714620"/>
                        <a:ext cx="293688" cy="431800"/>
                      </a:xfrm>
                      <a:prstGeom prst="rect">
                        <a:avLst/>
                      </a:prstGeom>
                      <a:noFill/>
                      <a:ln w="9525">
                        <a:noFill/>
                      </a:ln>
                    </p:spPr>
                  </p:pic>
                </p:oleObj>
              </mc:Fallback>
            </mc:AlternateContent>
          </a:graphicData>
        </a:graphic>
      </p:graphicFrame>
      <p:graphicFrame>
        <p:nvGraphicFramePr>
          <p:cNvPr id="50190" name="Object 16"/>
          <p:cNvGraphicFramePr>
            <a:graphicFrameLocks noChangeAspect="1"/>
          </p:cNvGraphicFramePr>
          <p:nvPr/>
        </p:nvGraphicFramePr>
        <p:xfrm>
          <a:off x="2143108" y="3055937"/>
          <a:ext cx="1366838" cy="301625"/>
        </p:xfrm>
        <a:graphic>
          <a:graphicData uri="http://schemas.openxmlformats.org/presentationml/2006/ole">
            <mc:AlternateContent xmlns:mc="http://schemas.openxmlformats.org/markup-compatibility/2006">
              <mc:Choice xmlns:v="urn:schemas-microsoft-com:vml" Requires="v">
                <p:oleObj spid="_x0000_s15372" name="Equation" r:id="rId23" imgW="644525" imgH="143510" progId="">
                  <p:embed/>
                </p:oleObj>
              </mc:Choice>
              <mc:Fallback>
                <p:oleObj name="Equation" r:id="rId23" imgW="644525" imgH="143510" progId="">
                  <p:embed/>
                  <p:pic>
                    <p:nvPicPr>
                      <p:cNvPr id="0" name="Object 16"/>
                      <p:cNvPicPr>
                        <a:picLocks noChangeAspect="1"/>
                      </p:cNvPicPr>
                      <p:nvPr/>
                    </p:nvPicPr>
                    <p:blipFill>
                      <a:blip r:embed="rId24"/>
                      <a:stretch>
                        <a:fillRect/>
                      </a:stretch>
                    </p:blipFill>
                    <p:spPr>
                      <a:xfrm>
                        <a:off x="2143108" y="3055937"/>
                        <a:ext cx="1366838" cy="301625"/>
                      </a:xfrm>
                      <a:prstGeom prst="rect">
                        <a:avLst/>
                      </a:prstGeom>
                      <a:noFill/>
                      <a:ln w="9525">
                        <a:noFill/>
                      </a:ln>
                    </p:spPr>
                  </p:pic>
                </p:oleObj>
              </mc:Fallback>
            </mc:AlternateContent>
          </a:graphicData>
        </a:graphic>
      </p:graphicFrame>
      <p:graphicFrame>
        <p:nvGraphicFramePr>
          <p:cNvPr id="50191" name="Object 18"/>
          <p:cNvGraphicFramePr>
            <a:graphicFrameLocks noChangeAspect="1"/>
          </p:cNvGraphicFramePr>
          <p:nvPr/>
        </p:nvGraphicFramePr>
        <p:xfrm>
          <a:off x="2571736" y="3357562"/>
          <a:ext cx="239713" cy="360363"/>
        </p:xfrm>
        <a:graphic>
          <a:graphicData uri="http://schemas.openxmlformats.org/presentationml/2006/ole">
            <mc:AlternateContent xmlns:mc="http://schemas.openxmlformats.org/markup-compatibility/2006">
              <mc:Choice xmlns:v="urn:schemas-microsoft-com:vml" Requires="v">
                <p:oleObj spid="_x0000_s15373" name="Equation" r:id="rId25" imgW="104775" imgH="160020" progId="">
                  <p:embed/>
                </p:oleObj>
              </mc:Choice>
              <mc:Fallback>
                <p:oleObj name="Equation" r:id="rId25" imgW="104775" imgH="160020" progId="">
                  <p:embed/>
                  <p:pic>
                    <p:nvPicPr>
                      <p:cNvPr id="0" name="Object 18"/>
                      <p:cNvPicPr>
                        <a:picLocks noChangeAspect="1"/>
                      </p:cNvPicPr>
                      <p:nvPr/>
                    </p:nvPicPr>
                    <p:blipFill>
                      <a:blip r:embed="rId26"/>
                      <a:stretch>
                        <a:fillRect/>
                      </a:stretch>
                    </p:blipFill>
                    <p:spPr>
                      <a:xfrm>
                        <a:off x="2571736" y="3357562"/>
                        <a:ext cx="239713" cy="360363"/>
                      </a:xfrm>
                      <a:prstGeom prst="rect">
                        <a:avLst/>
                      </a:prstGeom>
                      <a:noFill/>
                      <a:ln w="9525">
                        <a:noFill/>
                      </a:ln>
                    </p:spPr>
                  </p:pic>
                </p:oleObj>
              </mc:Fallback>
            </mc:AlternateContent>
          </a:graphicData>
        </a:graphic>
      </p:graphicFrame>
      <p:graphicFrame>
        <p:nvGraphicFramePr>
          <p:cNvPr id="50192" name="Object 20"/>
          <p:cNvGraphicFramePr>
            <a:graphicFrameLocks noChangeAspect="1"/>
          </p:cNvGraphicFramePr>
          <p:nvPr/>
        </p:nvGraphicFramePr>
        <p:xfrm>
          <a:off x="4500562" y="3417890"/>
          <a:ext cx="936625" cy="368300"/>
        </p:xfrm>
        <a:graphic>
          <a:graphicData uri="http://schemas.openxmlformats.org/presentationml/2006/ole">
            <mc:AlternateContent xmlns:mc="http://schemas.openxmlformats.org/markup-compatibility/2006">
              <mc:Choice xmlns:v="urn:schemas-microsoft-com:vml" Requires="v">
                <p:oleObj spid="_x0000_s15374" name="Equation" r:id="rId27" imgW="418465" imgH="160020" progId="">
                  <p:embed/>
                </p:oleObj>
              </mc:Choice>
              <mc:Fallback>
                <p:oleObj name="Equation" r:id="rId27" imgW="418465" imgH="160020" progId="">
                  <p:embed/>
                  <p:pic>
                    <p:nvPicPr>
                      <p:cNvPr id="0" name="Object 20"/>
                      <p:cNvPicPr>
                        <a:picLocks noChangeAspect="1"/>
                      </p:cNvPicPr>
                      <p:nvPr/>
                    </p:nvPicPr>
                    <p:blipFill>
                      <a:blip r:embed="rId28"/>
                      <a:stretch>
                        <a:fillRect/>
                      </a:stretch>
                    </p:blipFill>
                    <p:spPr>
                      <a:xfrm>
                        <a:off x="4500562" y="3417890"/>
                        <a:ext cx="936625" cy="368300"/>
                      </a:xfrm>
                      <a:prstGeom prst="rect">
                        <a:avLst/>
                      </a:prstGeom>
                      <a:noFill/>
                      <a:ln w="9525">
                        <a:noFill/>
                      </a:ln>
                    </p:spPr>
                  </p:pic>
                </p:oleObj>
              </mc:Fallback>
            </mc:AlternateContent>
          </a:graphicData>
        </a:graphic>
      </p:graphicFrame>
      <p:graphicFrame>
        <p:nvGraphicFramePr>
          <p:cNvPr id="50193" name="Object 22"/>
          <p:cNvGraphicFramePr>
            <a:graphicFrameLocks noChangeAspect="1"/>
          </p:cNvGraphicFramePr>
          <p:nvPr/>
        </p:nvGraphicFramePr>
        <p:xfrm>
          <a:off x="6143636" y="3352803"/>
          <a:ext cx="288925" cy="433387"/>
        </p:xfrm>
        <a:graphic>
          <a:graphicData uri="http://schemas.openxmlformats.org/presentationml/2006/ole">
            <mc:AlternateContent xmlns:mc="http://schemas.openxmlformats.org/markup-compatibility/2006">
              <mc:Choice xmlns:v="urn:schemas-microsoft-com:vml" Requires="v">
                <p:oleObj spid="_x0000_s15375" name="Equation" r:id="rId29" imgW="104775" imgH="160020" progId="">
                  <p:embed/>
                </p:oleObj>
              </mc:Choice>
              <mc:Fallback>
                <p:oleObj name="Equation" r:id="rId29" imgW="104775" imgH="160020" progId="">
                  <p:embed/>
                  <p:pic>
                    <p:nvPicPr>
                      <p:cNvPr id="0" name="Object 22"/>
                      <p:cNvPicPr>
                        <a:picLocks noChangeAspect="1"/>
                      </p:cNvPicPr>
                      <p:nvPr/>
                    </p:nvPicPr>
                    <p:blipFill>
                      <a:blip r:embed="rId30"/>
                      <a:stretch>
                        <a:fillRect/>
                      </a:stretch>
                    </p:blipFill>
                    <p:spPr>
                      <a:xfrm>
                        <a:off x="6143636" y="3352803"/>
                        <a:ext cx="288925" cy="433387"/>
                      </a:xfrm>
                      <a:prstGeom prst="rect">
                        <a:avLst/>
                      </a:prstGeom>
                      <a:noFill/>
                      <a:ln w="9525">
                        <a:noFill/>
                      </a:ln>
                    </p:spPr>
                  </p:pic>
                </p:oleObj>
              </mc:Fallback>
            </mc:AlternateContent>
          </a:graphicData>
        </a:graphic>
      </p:graphicFrame>
      <p:graphicFrame>
        <p:nvGraphicFramePr>
          <p:cNvPr id="50194" name="Object 24"/>
          <p:cNvGraphicFramePr>
            <a:graphicFrameLocks noChangeAspect="1"/>
          </p:cNvGraphicFramePr>
          <p:nvPr/>
        </p:nvGraphicFramePr>
        <p:xfrm>
          <a:off x="7215206" y="3403603"/>
          <a:ext cx="1081088" cy="382587"/>
        </p:xfrm>
        <a:graphic>
          <a:graphicData uri="http://schemas.openxmlformats.org/presentationml/2006/ole">
            <mc:AlternateContent xmlns:mc="http://schemas.openxmlformats.org/markup-compatibility/2006">
              <mc:Choice xmlns:v="urn:schemas-microsoft-com:vml" Requires="v">
                <p:oleObj spid="_x0000_s15376" name="Equation" r:id="rId31" imgW="434975" imgH="160020" progId="">
                  <p:embed/>
                </p:oleObj>
              </mc:Choice>
              <mc:Fallback>
                <p:oleObj name="Equation" r:id="rId31" imgW="434975" imgH="160020" progId="">
                  <p:embed/>
                  <p:pic>
                    <p:nvPicPr>
                      <p:cNvPr id="0" name="Object 24"/>
                      <p:cNvPicPr>
                        <a:picLocks noChangeAspect="1"/>
                      </p:cNvPicPr>
                      <p:nvPr/>
                    </p:nvPicPr>
                    <p:blipFill>
                      <a:blip r:embed="rId32"/>
                      <a:stretch>
                        <a:fillRect/>
                      </a:stretch>
                    </p:blipFill>
                    <p:spPr>
                      <a:xfrm>
                        <a:off x="7215206" y="3403603"/>
                        <a:ext cx="1081088" cy="382587"/>
                      </a:xfrm>
                      <a:prstGeom prst="rect">
                        <a:avLst/>
                      </a:prstGeom>
                      <a:noFill/>
                      <a:ln w="9525">
                        <a:noFill/>
                      </a:ln>
                    </p:spPr>
                  </p:pic>
                </p:oleObj>
              </mc:Fallback>
            </mc:AlternateContent>
          </a:graphicData>
        </a:graphic>
      </p:graphicFrame>
      <p:graphicFrame>
        <p:nvGraphicFramePr>
          <p:cNvPr id="50195" name="Object 26"/>
          <p:cNvGraphicFramePr>
            <a:graphicFrameLocks noChangeAspect="1"/>
          </p:cNvGraphicFramePr>
          <p:nvPr/>
        </p:nvGraphicFramePr>
        <p:xfrm>
          <a:off x="1285852" y="3711580"/>
          <a:ext cx="239713" cy="360362"/>
        </p:xfrm>
        <a:graphic>
          <a:graphicData uri="http://schemas.openxmlformats.org/presentationml/2006/ole">
            <mc:AlternateContent xmlns:mc="http://schemas.openxmlformats.org/markup-compatibility/2006">
              <mc:Choice xmlns:v="urn:schemas-microsoft-com:vml" Requires="v">
                <p:oleObj spid="_x0000_s15377" name="Equation" r:id="rId33" imgW="104775" imgH="160020" progId="">
                  <p:embed/>
                </p:oleObj>
              </mc:Choice>
              <mc:Fallback>
                <p:oleObj name="Equation" r:id="rId33" imgW="104775" imgH="160020" progId="">
                  <p:embed/>
                  <p:pic>
                    <p:nvPicPr>
                      <p:cNvPr id="0" name="Object 26"/>
                      <p:cNvPicPr>
                        <a:picLocks noChangeAspect="1"/>
                      </p:cNvPicPr>
                      <p:nvPr/>
                    </p:nvPicPr>
                    <p:blipFill>
                      <a:blip r:embed="rId34"/>
                      <a:stretch>
                        <a:fillRect/>
                      </a:stretch>
                    </p:blipFill>
                    <p:spPr>
                      <a:xfrm>
                        <a:off x="1285852" y="3711580"/>
                        <a:ext cx="239713" cy="360362"/>
                      </a:xfrm>
                      <a:prstGeom prst="rect">
                        <a:avLst/>
                      </a:prstGeom>
                      <a:noFill/>
                      <a:ln w="9525">
                        <a:noFill/>
                      </a:ln>
                    </p:spPr>
                  </p:pic>
                </p:oleObj>
              </mc:Fallback>
            </mc:AlternateContent>
          </a:graphicData>
        </a:graphic>
      </p:graphicFrame>
      <p:graphicFrame>
        <p:nvGraphicFramePr>
          <p:cNvPr id="50196" name="Object 28"/>
          <p:cNvGraphicFramePr>
            <a:graphicFrameLocks noChangeAspect="1"/>
          </p:cNvGraphicFramePr>
          <p:nvPr/>
        </p:nvGraphicFramePr>
        <p:xfrm>
          <a:off x="2285984" y="3714755"/>
          <a:ext cx="1368425" cy="357187"/>
        </p:xfrm>
        <a:graphic>
          <a:graphicData uri="http://schemas.openxmlformats.org/presentationml/2006/ole">
            <mc:AlternateContent xmlns:mc="http://schemas.openxmlformats.org/markup-compatibility/2006">
              <mc:Choice xmlns:v="urn:schemas-microsoft-com:vml" Requires="v">
                <p:oleObj spid="_x0000_s15378" name="Equation" r:id="rId35" imgW="655320" imgH="170815" progId="">
                  <p:embed/>
                </p:oleObj>
              </mc:Choice>
              <mc:Fallback>
                <p:oleObj name="Equation" r:id="rId35" imgW="655320" imgH="170815" progId="">
                  <p:embed/>
                  <p:pic>
                    <p:nvPicPr>
                      <p:cNvPr id="0" name="Object 28"/>
                      <p:cNvPicPr>
                        <a:picLocks noChangeAspect="1"/>
                      </p:cNvPicPr>
                      <p:nvPr/>
                    </p:nvPicPr>
                    <p:blipFill>
                      <a:blip r:embed="rId36"/>
                      <a:stretch>
                        <a:fillRect/>
                      </a:stretch>
                    </p:blipFill>
                    <p:spPr>
                      <a:xfrm>
                        <a:off x="2285984" y="3714755"/>
                        <a:ext cx="1368425" cy="357187"/>
                      </a:xfrm>
                      <a:prstGeom prst="rect">
                        <a:avLst/>
                      </a:prstGeom>
                      <a:noFill/>
                      <a:ln w="9525">
                        <a:noFill/>
                      </a:ln>
                    </p:spPr>
                  </p:pic>
                </p:oleObj>
              </mc:Fallback>
            </mc:AlternateContent>
          </a:graphicData>
        </a:graphic>
      </p:graphicFrame>
      <p:graphicFrame>
        <p:nvGraphicFramePr>
          <p:cNvPr id="50197" name="Object 30"/>
          <p:cNvGraphicFramePr>
            <a:graphicFrameLocks noChangeAspect="1"/>
          </p:cNvGraphicFramePr>
          <p:nvPr/>
        </p:nvGraphicFramePr>
        <p:xfrm>
          <a:off x="5429256" y="3684592"/>
          <a:ext cx="1655763" cy="387350"/>
        </p:xfrm>
        <a:graphic>
          <a:graphicData uri="http://schemas.openxmlformats.org/presentationml/2006/ole">
            <mc:AlternateContent xmlns:mc="http://schemas.openxmlformats.org/markup-compatibility/2006">
              <mc:Choice xmlns:v="urn:schemas-microsoft-com:vml" Requires="v">
                <p:oleObj spid="_x0000_s15379" name="Equation" r:id="rId37" imgW="727075" imgH="170815" progId="">
                  <p:embed/>
                </p:oleObj>
              </mc:Choice>
              <mc:Fallback>
                <p:oleObj name="Equation" r:id="rId37" imgW="727075" imgH="170815" progId="">
                  <p:embed/>
                  <p:pic>
                    <p:nvPicPr>
                      <p:cNvPr id="0" name="Object 30"/>
                      <p:cNvPicPr>
                        <a:picLocks noChangeAspect="1"/>
                      </p:cNvPicPr>
                      <p:nvPr/>
                    </p:nvPicPr>
                    <p:blipFill>
                      <a:blip r:embed="rId38"/>
                      <a:stretch>
                        <a:fillRect/>
                      </a:stretch>
                    </p:blipFill>
                    <p:spPr>
                      <a:xfrm>
                        <a:off x="5429256" y="3684592"/>
                        <a:ext cx="1655763" cy="387350"/>
                      </a:xfrm>
                      <a:prstGeom prst="rect">
                        <a:avLst/>
                      </a:prstGeom>
                      <a:noFill/>
                      <a:ln w="9525">
                        <a:noFill/>
                      </a:ln>
                    </p:spPr>
                  </p:pic>
                </p:oleObj>
              </mc:Fallback>
            </mc:AlternateContent>
          </a:graphicData>
        </a:graphic>
      </p:graphicFrame>
      <p:graphicFrame>
        <p:nvGraphicFramePr>
          <p:cNvPr id="50198" name="Object 34"/>
          <p:cNvGraphicFramePr>
            <a:graphicFrameLocks noChangeAspect="1"/>
          </p:cNvGraphicFramePr>
          <p:nvPr/>
        </p:nvGraphicFramePr>
        <p:xfrm>
          <a:off x="2714612" y="4057657"/>
          <a:ext cx="936625" cy="371475"/>
        </p:xfrm>
        <a:graphic>
          <a:graphicData uri="http://schemas.openxmlformats.org/presentationml/2006/ole">
            <mc:AlternateContent xmlns:mc="http://schemas.openxmlformats.org/markup-compatibility/2006">
              <mc:Choice xmlns:v="urn:schemas-microsoft-com:vml" Requires="v">
                <p:oleObj spid="_x0000_s15380" name="Equation" r:id="rId39" imgW="424180" imgH="170815" progId="">
                  <p:embed/>
                </p:oleObj>
              </mc:Choice>
              <mc:Fallback>
                <p:oleObj name="Equation" r:id="rId39" imgW="424180" imgH="170815" progId="">
                  <p:embed/>
                  <p:pic>
                    <p:nvPicPr>
                      <p:cNvPr id="0" name="Object 34"/>
                      <p:cNvPicPr>
                        <a:picLocks noChangeAspect="1"/>
                      </p:cNvPicPr>
                      <p:nvPr/>
                    </p:nvPicPr>
                    <p:blipFill>
                      <a:blip r:embed="rId40"/>
                      <a:stretch>
                        <a:fillRect/>
                      </a:stretch>
                    </p:blipFill>
                    <p:spPr>
                      <a:xfrm>
                        <a:off x="2714612" y="4057657"/>
                        <a:ext cx="936625" cy="371475"/>
                      </a:xfrm>
                      <a:prstGeom prst="rect">
                        <a:avLst/>
                      </a:prstGeom>
                      <a:noFill/>
                      <a:ln w="9525">
                        <a:noFill/>
                      </a:ln>
                    </p:spPr>
                  </p:pic>
                </p:oleObj>
              </mc:Fallback>
            </mc:AlternateContent>
          </a:graphicData>
        </a:graphic>
      </p:graphicFrame>
      <p:graphicFrame>
        <p:nvGraphicFramePr>
          <p:cNvPr id="50199" name="Object 32"/>
          <p:cNvGraphicFramePr>
            <a:graphicFrameLocks noChangeAspect="1"/>
          </p:cNvGraphicFramePr>
          <p:nvPr/>
        </p:nvGraphicFramePr>
        <p:xfrm>
          <a:off x="1531918" y="4070357"/>
          <a:ext cx="254000" cy="287337"/>
        </p:xfrm>
        <a:graphic>
          <a:graphicData uri="http://schemas.openxmlformats.org/presentationml/2006/ole">
            <mc:AlternateContent xmlns:mc="http://schemas.openxmlformats.org/markup-compatibility/2006">
              <mc:Choice xmlns:v="urn:schemas-microsoft-com:vml" Requires="v">
                <p:oleObj spid="_x0000_s15381" name="Equation" r:id="rId41" imgW="93345" imgH="115570" progId="">
                  <p:embed/>
                </p:oleObj>
              </mc:Choice>
              <mc:Fallback>
                <p:oleObj name="Equation" r:id="rId41" imgW="93345" imgH="115570" progId="">
                  <p:embed/>
                  <p:pic>
                    <p:nvPicPr>
                      <p:cNvPr id="0" name="Object 32"/>
                      <p:cNvPicPr>
                        <a:picLocks noChangeAspect="1"/>
                      </p:cNvPicPr>
                      <p:nvPr/>
                    </p:nvPicPr>
                    <p:blipFill>
                      <a:blip r:embed="rId42"/>
                      <a:stretch>
                        <a:fillRect/>
                      </a:stretch>
                    </p:blipFill>
                    <p:spPr>
                      <a:xfrm>
                        <a:off x="1531918" y="4070357"/>
                        <a:ext cx="254000" cy="287337"/>
                      </a:xfrm>
                      <a:prstGeom prst="rect">
                        <a:avLst/>
                      </a:prstGeom>
                      <a:noFill/>
                      <a:ln w="9525">
                        <a:noFill/>
                      </a:ln>
                    </p:spPr>
                  </p:pic>
                </p:oleObj>
              </mc:Fallback>
            </mc:AlternateContent>
          </a:graphicData>
        </a:graphic>
      </p:graphicFrame>
      <p:graphicFrame>
        <p:nvGraphicFramePr>
          <p:cNvPr id="50200" name="Object 36"/>
          <p:cNvGraphicFramePr>
            <a:graphicFrameLocks noChangeAspect="1"/>
          </p:cNvGraphicFramePr>
          <p:nvPr/>
        </p:nvGraphicFramePr>
        <p:xfrm>
          <a:off x="5143504" y="4070357"/>
          <a:ext cx="239713" cy="358775"/>
        </p:xfrm>
        <a:graphic>
          <a:graphicData uri="http://schemas.openxmlformats.org/presentationml/2006/ole">
            <mc:AlternateContent xmlns:mc="http://schemas.openxmlformats.org/markup-compatibility/2006">
              <mc:Choice xmlns:v="urn:schemas-microsoft-com:vml" Requires="v">
                <p:oleObj spid="_x0000_s15382" name="Equation" r:id="rId43" imgW="104775" imgH="160020" progId="">
                  <p:embed/>
                </p:oleObj>
              </mc:Choice>
              <mc:Fallback>
                <p:oleObj name="Equation" r:id="rId43" imgW="104775" imgH="160020" progId="">
                  <p:embed/>
                  <p:pic>
                    <p:nvPicPr>
                      <p:cNvPr id="0" name="Object 36"/>
                      <p:cNvPicPr>
                        <a:picLocks noChangeAspect="1"/>
                      </p:cNvPicPr>
                      <p:nvPr/>
                    </p:nvPicPr>
                    <p:blipFill>
                      <a:blip r:embed="rId44"/>
                      <a:stretch>
                        <a:fillRect/>
                      </a:stretch>
                    </p:blipFill>
                    <p:spPr>
                      <a:xfrm>
                        <a:off x="5143504" y="4070357"/>
                        <a:ext cx="239713" cy="358775"/>
                      </a:xfrm>
                      <a:prstGeom prst="rect">
                        <a:avLst/>
                      </a:prstGeom>
                      <a:noFill/>
                      <a:ln w="9525">
                        <a:noFill/>
                      </a:ln>
                    </p:spPr>
                  </p:pic>
                </p:oleObj>
              </mc:Fallback>
            </mc:AlternateContent>
          </a:graphicData>
        </a:graphic>
      </p:graphicFrame>
      <p:graphicFrame>
        <p:nvGraphicFramePr>
          <p:cNvPr id="50201" name="Object 38"/>
          <p:cNvGraphicFramePr>
            <a:graphicFrameLocks noChangeAspect="1"/>
          </p:cNvGraphicFramePr>
          <p:nvPr/>
        </p:nvGraphicFramePr>
        <p:xfrm>
          <a:off x="7286644" y="4068769"/>
          <a:ext cx="274638" cy="360363"/>
        </p:xfrm>
        <a:graphic>
          <a:graphicData uri="http://schemas.openxmlformats.org/presentationml/2006/ole">
            <mc:AlternateContent xmlns:mc="http://schemas.openxmlformats.org/markup-compatibility/2006">
              <mc:Choice xmlns:v="urn:schemas-microsoft-com:vml" Requires="v">
                <p:oleObj spid="_x0000_s15383" name="Equation" r:id="rId45" imgW="121285" imgH="170815" progId="">
                  <p:embed/>
                </p:oleObj>
              </mc:Choice>
              <mc:Fallback>
                <p:oleObj name="Equation" r:id="rId45" imgW="121285" imgH="170815" progId="">
                  <p:embed/>
                  <p:pic>
                    <p:nvPicPr>
                      <p:cNvPr id="0" name="Object 38"/>
                      <p:cNvPicPr>
                        <a:picLocks noChangeAspect="1"/>
                      </p:cNvPicPr>
                      <p:nvPr/>
                    </p:nvPicPr>
                    <p:blipFill>
                      <a:blip r:embed="rId46"/>
                      <a:stretch>
                        <a:fillRect/>
                      </a:stretch>
                    </p:blipFill>
                    <p:spPr>
                      <a:xfrm>
                        <a:off x="7286644" y="4068769"/>
                        <a:ext cx="274638" cy="360363"/>
                      </a:xfrm>
                      <a:prstGeom prst="rect">
                        <a:avLst/>
                      </a:prstGeom>
                      <a:noFill/>
                      <a:ln w="9525">
                        <a:noFill/>
                      </a:ln>
                    </p:spPr>
                  </p:pic>
                </p:oleObj>
              </mc:Fallback>
            </mc:AlternateContent>
          </a:graphicData>
        </a:graphic>
      </p:graphicFrame>
      <p:graphicFrame>
        <p:nvGraphicFramePr>
          <p:cNvPr id="50202" name="Object 40"/>
          <p:cNvGraphicFramePr>
            <a:graphicFrameLocks noChangeAspect="1"/>
          </p:cNvGraphicFramePr>
          <p:nvPr/>
        </p:nvGraphicFramePr>
        <p:xfrm>
          <a:off x="2571736" y="4425960"/>
          <a:ext cx="346075" cy="360362"/>
        </p:xfrm>
        <a:graphic>
          <a:graphicData uri="http://schemas.openxmlformats.org/presentationml/2006/ole">
            <mc:AlternateContent xmlns:mc="http://schemas.openxmlformats.org/markup-compatibility/2006">
              <mc:Choice xmlns:v="urn:schemas-microsoft-com:vml" Requires="v">
                <p:oleObj spid="_x0000_s15384" name="Equation" r:id="rId47" imgW="160020" imgH="170815" progId="">
                  <p:embed/>
                </p:oleObj>
              </mc:Choice>
              <mc:Fallback>
                <p:oleObj name="Equation" r:id="rId47" imgW="160020" imgH="170815" progId="">
                  <p:embed/>
                  <p:pic>
                    <p:nvPicPr>
                      <p:cNvPr id="0" name="Object 40"/>
                      <p:cNvPicPr>
                        <a:picLocks noChangeAspect="1"/>
                      </p:cNvPicPr>
                      <p:nvPr/>
                    </p:nvPicPr>
                    <p:blipFill>
                      <a:blip r:embed="rId48"/>
                      <a:stretch>
                        <a:fillRect/>
                      </a:stretch>
                    </p:blipFill>
                    <p:spPr>
                      <a:xfrm>
                        <a:off x="2571736" y="4425960"/>
                        <a:ext cx="346075" cy="360362"/>
                      </a:xfrm>
                      <a:prstGeom prst="rect">
                        <a:avLst/>
                      </a:prstGeom>
                      <a:noFill/>
                      <a:ln w="9525">
                        <a:noFill/>
                      </a:ln>
                    </p:spPr>
                  </p:pic>
                </p:oleObj>
              </mc:Fallback>
            </mc:AlternateContent>
          </a:graphicData>
        </a:graphic>
      </p:graphicFrame>
      <p:graphicFrame>
        <p:nvGraphicFramePr>
          <p:cNvPr id="50203" name="Object 46"/>
          <p:cNvGraphicFramePr>
            <a:graphicFrameLocks noChangeAspect="1"/>
          </p:cNvGraphicFramePr>
          <p:nvPr/>
        </p:nvGraphicFramePr>
        <p:xfrm>
          <a:off x="4643438" y="4429132"/>
          <a:ext cx="504825" cy="303212"/>
        </p:xfrm>
        <a:graphic>
          <a:graphicData uri="http://schemas.openxmlformats.org/presentationml/2006/ole">
            <mc:AlternateContent xmlns:mc="http://schemas.openxmlformats.org/markup-compatibility/2006">
              <mc:Choice xmlns:v="urn:schemas-microsoft-com:vml" Requires="v">
                <p:oleObj spid="_x0000_s15385" name="Equation" r:id="rId49" imgW="269875" imgH="160020" progId="">
                  <p:embed/>
                </p:oleObj>
              </mc:Choice>
              <mc:Fallback>
                <p:oleObj name="Equation" r:id="rId49" imgW="269875" imgH="160020" progId="">
                  <p:embed/>
                  <p:pic>
                    <p:nvPicPr>
                      <p:cNvPr id="0" name="Object 46"/>
                      <p:cNvPicPr>
                        <a:picLocks noChangeAspect="1"/>
                      </p:cNvPicPr>
                      <p:nvPr/>
                    </p:nvPicPr>
                    <p:blipFill>
                      <a:blip r:embed="rId50"/>
                      <a:stretch>
                        <a:fillRect/>
                      </a:stretch>
                    </p:blipFill>
                    <p:spPr>
                      <a:xfrm>
                        <a:off x="4643438" y="4429132"/>
                        <a:ext cx="504825" cy="303212"/>
                      </a:xfrm>
                      <a:prstGeom prst="rect">
                        <a:avLst/>
                      </a:prstGeom>
                      <a:noFill/>
                      <a:ln w="9525">
                        <a:noFill/>
                      </a:ln>
                    </p:spPr>
                  </p:pic>
                </p:oleObj>
              </mc:Fallback>
            </mc:AlternateContent>
          </a:graphicData>
        </a:graphic>
      </p:graphicFrame>
      <p:graphicFrame>
        <p:nvGraphicFramePr>
          <p:cNvPr id="50204" name="Object 48"/>
          <p:cNvGraphicFramePr>
            <a:graphicFrameLocks noChangeAspect="1"/>
          </p:cNvGraphicFramePr>
          <p:nvPr/>
        </p:nvGraphicFramePr>
        <p:xfrm>
          <a:off x="5357818" y="4429132"/>
          <a:ext cx="574675" cy="344487"/>
        </p:xfrm>
        <a:graphic>
          <a:graphicData uri="http://schemas.openxmlformats.org/presentationml/2006/ole">
            <mc:AlternateContent xmlns:mc="http://schemas.openxmlformats.org/markup-compatibility/2006">
              <mc:Choice xmlns:v="urn:schemas-microsoft-com:vml" Requires="v">
                <p:oleObj spid="_x0000_s15386" name="Equation" r:id="rId51" imgW="269875" imgH="160020" progId="">
                  <p:embed/>
                </p:oleObj>
              </mc:Choice>
              <mc:Fallback>
                <p:oleObj name="Equation" r:id="rId51" imgW="269875" imgH="160020" progId="">
                  <p:embed/>
                  <p:pic>
                    <p:nvPicPr>
                      <p:cNvPr id="0" name="Object 48"/>
                      <p:cNvPicPr>
                        <a:picLocks noChangeAspect="1"/>
                      </p:cNvPicPr>
                      <p:nvPr/>
                    </p:nvPicPr>
                    <p:blipFill>
                      <a:blip r:embed="rId52"/>
                      <a:stretch>
                        <a:fillRect/>
                      </a:stretch>
                    </p:blipFill>
                    <p:spPr>
                      <a:xfrm>
                        <a:off x="5357818" y="4429132"/>
                        <a:ext cx="574675" cy="344487"/>
                      </a:xfrm>
                      <a:prstGeom prst="rect">
                        <a:avLst/>
                      </a:prstGeom>
                      <a:noFill/>
                      <a:ln w="9525">
                        <a:noFill/>
                      </a:ln>
                    </p:spPr>
                  </p:pic>
                </p:oleObj>
              </mc:Fallback>
            </mc:AlternateContent>
          </a:graphicData>
        </a:graphic>
      </p:graphicFrame>
      <p:graphicFrame>
        <p:nvGraphicFramePr>
          <p:cNvPr id="50205" name="Object 50"/>
          <p:cNvGraphicFramePr>
            <a:graphicFrameLocks noChangeAspect="1"/>
          </p:cNvGraphicFramePr>
          <p:nvPr/>
        </p:nvGraphicFramePr>
        <p:xfrm>
          <a:off x="7429520" y="4786322"/>
          <a:ext cx="1258888" cy="301625"/>
        </p:xfrm>
        <a:graphic>
          <a:graphicData uri="http://schemas.openxmlformats.org/presentationml/2006/ole">
            <mc:AlternateContent xmlns:mc="http://schemas.openxmlformats.org/markup-compatibility/2006">
              <mc:Choice xmlns:v="urn:schemas-microsoft-com:vml" Requires="v">
                <p:oleObj spid="_x0000_s15387" name="Equation" r:id="rId53" imgW="534035" imgH="121285" progId="">
                  <p:embed/>
                </p:oleObj>
              </mc:Choice>
              <mc:Fallback>
                <p:oleObj name="Equation" r:id="rId53" imgW="534035" imgH="121285" progId="">
                  <p:embed/>
                  <p:pic>
                    <p:nvPicPr>
                      <p:cNvPr id="0" name="Object 50"/>
                      <p:cNvPicPr>
                        <a:picLocks noChangeAspect="1"/>
                      </p:cNvPicPr>
                      <p:nvPr/>
                    </p:nvPicPr>
                    <p:blipFill>
                      <a:blip r:embed="rId54"/>
                      <a:stretch>
                        <a:fillRect/>
                      </a:stretch>
                    </p:blipFill>
                    <p:spPr>
                      <a:xfrm>
                        <a:off x="7429520" y="4786322"/>
                        <a:ext cx="1258888" cy="301625"/>
                      </a:xfrm>
                      <a:prstGeom prst="rect">
                        <a:avLst/>
                      </a:prstGeom>
                      <a:noFill/>
                      <a:ln w="9525">
                        <a:noFill/>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证明新问题是</a:t>
            </a:r>
            <a:r>
              <a:rPr lang="en-US" altLang="zh-CN" sz="4400" dirty="0" smtClean="0"/>
              <a:t>NPC</a:t>
            </a:r>
            <a:r>
              <a:rPr lang="zh-CN" altLang="en-US" sz="4400" dirty="0" smtClean="0"/>
              <a:t>问题</a:t>
            </a:r>
            <a:endParaRPr lang="zh-CN" altLang="en-US" dirty="0"/>
          </a:p>
        </p:txBody>
      </p:sp>
      <p:sp>
        <p:nvSpPr>
          <p:cNvPr id="3" name="内容占位符 2"/>
          <p:cNvSpPr>
            <a:spLocks noGrp="1"/>
          </p:cNvSpPr>
          <p:nvPr>
            <p:ph idx="1"/>
          </p:nvPr>
        </p:nvSpPr>
        <p:spPr/>
        <p:txBody>
          <a:bodyPr/>
          <a:lstStyle/>
          <a:p>
            <a:pPr lvl="1"/>
            <a:r>
              <a:rPr lang="zh-CN" altLang="en-US" sz="2400" dirty="0" smtClean="0"/>
              <a:t>证明恰好覆盖是</a:t>
            </a:r>
            <a:r>
              <a:rPr lang="en-US" altLang="zh-CN" sz="2400" dirty="0" smtClean="0"/>
              <a:t>NPC</a:t>
            </a:r>
            <a:r>
              <a:rPr lang="zh-CN" altLang="en-US" sz="2400" dirty="0" smtClean="0"/>
              <a:t>问题</a:t>
            </a:r>
            <a:endParaRPr lang="en-US" altLang="zh-CN" sz="2400" dirty="0" smtClean="0"/>
          </a:p>
          <a:p>
            <a:pPr lvl="2"/>
            <a:r>
              <a:rPr lang="zh-CN" altLang="en-US" sz="2000" dirty="0" smtClean="0">
                <a:latin typeface="Times New Roman" panose="02020603050405020304" pitchFamily="18" charset="0"/>
                <a:sym typeface="Symbol" panose="05050102010706020507" pitchFamily="18" charset="2"/>
              </a:rPr>
              <a:t> 例：给定有限集</a:t>
            </a:r>
            <a:r>
              <a:rPr lang="en-US" altLang="zh-CN" sz="2000" dirty="0" smtClean="0">
                <a:latin typeface="Times New Roman" panose="02020603050405020304" pitchFamily="18" charset="0"/>
                <a:sym typeface="Symbol" panose="05050102010706020507" pitchFamily="18" charset="2"/>
              </a:rPr>
              <a:t>A={a</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,a</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,…,a</a:t>
            </a:r>
            <a:r>
              <a:rPr lang="en-US" altLang="zh-CN" sz="2000" baseline="-25000" dirty="0" smtClean="0">
                <a:latin typeface="Times New Roman" panose="02020603050405020304" pitchFamily="18" charset="0"/>
                <a:sym typeface="Symbol" panose="05050102010706020507" pitchFamily="18" charset="2"/>
              </a:rPr>
              <a:t>n</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sym typeface="Symbol" panose="05050102010706020507" pitchFamily="18" charset="2"/>
              </a:rPr>
              <a:t>和</a:t>
            </a:r>
            <a:r>
              <a:rPr lang="en-US" altLang="zh-CN" sz="2000" dirty="0" smtClean="0">
                <a:latin typeface="Times New Roman" panose="02020603050405020304" pitchFamily="18" charset="0"/>
                <a:sym typeface="Symbol" panose="05050102010706020507" pitchFamily="18" charset="2"/>
              </a:rPr>
              <a:t>A</a:t>
            </a:r>
            <a:r>
              <a:rPr lang="zh-CN" altLang="en-US" sz="2000" dirty="0" smtClean="0">
                <a:latin typeface="Times New Roman" panose="02020603050405020304" pitchFamily="18" charset="0"/>
                <a:sym typeface="Symbol" panose="05050102010706020507" pitchFamily="18" charset="2"/>
              </a:rPr>
              <a:t>的子集的集</a:t>
            </a:r>
            <a:r>
              <a:rPr lang="en-US" altLang="zh-CN" sz="2000" dirty="0" smtClean="0">
                <a:latin typeface="Times New Roman" panose="02020603050405020304" pitchFamily="18" charset="0"/>
                <a:sym typeface="Symbol" panose="05050102010706020507" pitchFamily="18" charset="2"/>
              </a:rPr>
              <a:t>W={S</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,S</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sym typeface="Symbol" panose="05050102010706020507" pitchFamily="18" charset="2"/>
              </a:rPr>
              <a:t>S</a:t>
            </a:r>
            <a:r>
              <a:rPr lang="en-US" altLang="zh-CN" sz="2000" baseline="-25000" dirty="0" err="1" smtClean="0">
                <a:latin typeface="Times New Roman" panose="02020603050405020304" pitchFamily="18" charset="0"/>
                <a:sym typeface="Symbol" panose="05050102010706020507" pitchFamily="18" charset="2"/>
              </a:rPr>
              <a:t>m</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sym typeface="Symbol" panose="05050102010706020507" pitchFamily="18" charset="2"/>
              </a:rPr>
              <a:t> 。</a:t>
            </a:r>
            <a:endParaRPr lang="zh-CN" altLang="en-US" sz="2000" dirty="0" smtClean="0">
              <a:latin typeface="Times New Roman" panose="02020603050405020304" pitchFamily="18" charset="0"/>
              <a:sym typeface="Symbol" panose="05050102010706020507" pitchFamily="18" charset="2"/>
            </a:endParaRPr>
          </a:p>
          <a:p>
            <a:pPr lvl="2">
              <a:spcAft>
                <a:spcPct val="10000"/>
              </a:spcAft>
              <a:buNone/>
            </a:pPr>
            <a:r>
              <a:rPr lang="zh-CN" altLang="en-US" sz="2000" dirty="0" smtClean="0">
                <a:latin typeface="Times New Roman" panose="02020603050405020304" pitchFamily="18" charset="0"/>
                <a:sym typeface="Symbol" panose="05050102010706020507" pitchFamily="18" charset="2"/>
              </a:rPr>
              <a:t>       问：存在子集</a:t>
            </a:r>
            <a:r>
              <a:rPr lang="en-US" altLang="zh-CN" sz="2000" dirty="0" smtClean="0">
                <a:latin typeface="Times New Roman" panose="02020603050405020304" pitchFamily="18" charset="0"/>
                <a:sym typeface="Symbol" panose="05050102010706020507" pitchFamily="18" charset="2"/>
              </a:rPr>
              <a:t>U</a:t>
            </a:r>
            <a:r>
              <a:rPr lang="en-US" altLang="zh-CN" sz="2000" dirty="0" smtClean="0">
                <a:latin typeface="Times New Roman" panose="02020603050405020304" pitchFamily="18" charset="0"/>
                <a:sym typeface="Symbol" panose="05050102010706020507"/>
              </a:rPr>
              <a:t>W</a:t>
            </a:r>
            <a:r>
              <a:rPr lang="zh-CN" altLang="en-US" sz="2000" dirty="0" smtClean="0">
                <a:latin typeface="Times New Roman" panose="02020603050405020304" pitchFamily="18" charset="0"/>
                <a:sym typeface="Symbol" panose="05050102010706020507" pitchFamily="18" charset="2"/>
              </a:rPr>
              <a:t>使得</a:t>
            </a:r>
            <a:r>
              <a:rPr lang="en-US" altLang="zh-CN" sz="2000" dirty="0" smtClean="0">
                <a:latin typeface="Times New Roman" panose="02020603050405020304" pitchFamily="18" charset="0"/>
                <a:sym typeface="Symbol" panose="05050102010706020507" pitchFamily="18" charset="2"/>
              </a:rPr>
              <a:t>U</a:t>
            </a:r>
            <a:r>
              <a:rPr lang="zh-CN" altLang="en-US" sz="2000" dirty="0" smtClean="0">
                <a:latin typeface="Times New Roman" panose="02020603050405020304" pitchFamily="18" charset="0"/>
                <a:sym typeface="Symbol" panose="05050102010706020507" pitchFamily="18" charset="2"/>
              </a:rPr>
              <a:t>中的子集都不相交且它们的并集等于</a:t>
            </a:r>
            <a:r>
              <a:rPr lang="en-US" altLang="zh-CN" sz="2000" dirty="0" smtClean="0">
                <a:latin typeface="Times New Roman" panose="02020603050405020304" pitchFamily="18" charset="0"/>
                <a:sym typeface="Symbol" panose="05050102010706020507" pitchFamily="18" charset="2"/>
              </a:rPr>
              <a:t>A?</a:t>
            </a:r>
            <a:r>
              <a:rPr lang="zh-CN" altLang="en-US" sz="2000" dirty="0" smtClean="0">
                <a:latin typeface="Times New Roman" panose="02020603050405020304" pitchFamily="18" charset="0"/>
                <a:sym typeface="Symbol" panose="05050102010706020507" pitchFamily="18" charset="2"/>
              </a:rPr>
              <a:t> 称</a:t>
            </a:r>
            <a:r>
              <a:rPr lang="en-US" altLang="zh-CN" sz="2000" dirty="0" smtClean="0">
                <a:latin typeface="Times New Roman" panose="02020603050405020304" pitchFamily="18" charset="0"/>
                <a:sym typeface="Symbol" panose="05050102010706020507" pitchFamily="18" charset="2"/>
              </a:rPr>
              <a:t>W</a:t>
            </a:r>
            <a:r>
              <a:rPr lang="zh-CN" altLang="en-US" sz="2000" dirty="0" smtClean="0">
                <a:latin typeface="Times New Roman" panose="02020603050405020304" pitchFamily="18" charset="0"/>
                <a:sym typeface="Symbol" panose="05050102010706020507" pitchFamily="18" charset="2"/>
              </a:rPr>
              <a:t>这样的子集</a:t>
            </a:r>
            <a:r>
              <a:rPr lang="en-US" altLang="zh-CN" sz="2000" dirty="0" smtClean="0">
                <a:latin typeface="Times New Roman" panose="02020603050405020304" pitchFamily="18" charset="0"/>
                <a:sym typeface="Symbol" panose="05050102010706020507" pitchFamily="18" charset="2"/>
              </a:rPr>
              <a:t>U</a:t>
            </a:r>
            <a:r>
              <a:rPr lang="zh-CN" altLang="en-US" sz="2000" dirty="0" smtClean="0">
                <a:latin typeface="Times New Roman" panose="02020603050405020304" pitchFamily="18" charset="0"/>
                <a:sym typeface="Symbol" panose="05050102010706020507" pitchFamily="18" charset="2"/>
              </a:rPr>
              <a:t>是</a:t>
            </a:r>
            <a:r>
              <a:rPr lang="en-US" altLang="zh-CN" sz="2000" dirty="0" smtClean="0">
                <a:latin typeface="Times New Roman" panose="02020603050405020304" pitchFamily="18" charset="0"/>
                <a:sym typeface="Symbol" panose="05050102010706020507" pitchFamily="18" charset="2"/>
              </a:rPr>
              <a:t>A</a:t>
            </a:r>
            <a:r>
              <a:rPr lang="zh-CN" altLang="en-US" sz="2000" dirty="0" smtClean="0">
                <a:latin typeface="Times New Roman" panose="02020603050405020304" pitchFamily="18" charset="0"/>
                <a:sym typeface="Symbol" panose="05050102010706020507" pitchFamily="18" charset="2"/>
              </a:rPr>
              <a:t>的恰好覆盖。</a:t>
            </a:r>
            <a:endParaRPr lang="en-US" altLang="zh-CN" sz="2000" dirty="0" smtClean="0">
              <a:latin typeface="Times New Roman" panose="02020603050405020304" pitchFamily="18" charset="0"/>
              <a:sym typeface="Symbol" panose="05050102010706020507" pitchFamily="18" charset="2"/>
            </a:endParaRPr>
          </a:p>
          <a:p>
            <a:pPr lvl="2">
              <a:spcAft>
                <a:spcPct val="10000"/>
              </a:spcAft>
            </a:pPr>
            <a:r>
              <a:rPr lang="zh-CN" altLang="en-US" sz="2000" dirty="0" smtClean="0">
                <a:latin typeface="Times New Roman" panose="02020603050405020304" pitchFamily="18" charset="0"/>
                <a:sym typeface="Symbol" panose="05050102010706020507" pitchFamily="18" charset="2"/>
              </a:rPr>
              <a:t>例子：</a:t>
            </a:r>
            <a:r>
              <a:rPr lang="en-US" altLang="zh-CN" sz="2000" dirty="0" smtClean="0">
                <a:latin typeface="Times New Roman" panose="02020603050405020304" pitchFamily="18" charset="0"/>
                <a:sym typeface="Symbol" panose="05050102010706020507" pitchFamily="18" charset="2"/>
              </a:rPr>
              <a:t>A={1,2,3,4,5},S</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={1,2},S</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={1,3,4},S</a:t>
            </a:r>
            <a:r>
              <a:rPr lang="en-US" altLang="zh-CN" sz="2000" baseline="-25000" dirty="0" smtClean="0">
                <a:latin typeface="Times New Roman" panose="02020603050405020304" pitchFamily="18" charset="0"/>
                <a:sym typeface="Symbol" panose="05050102010706020507" pitchFamily="18" charset="2"/>
              </a:rPr>
              <a:t>3</a:t>
            </a:r>
            <a:r>
              <a:rPr lang="en-US" altLang="zh-CN" sz="2000" dirty="0" smtClean="0">
                <a:latin typeface="Times New Roman" panose="02020603050405020304" pitchFamily="18" charset="0"/>
                <a:sym typeface="Symbol" panose="05050102010706020507" pitchFamily="18" charset="2"/>
              </a:rPr>
              <a:t>={2,4},S</a:t>
            </a:r>
            <a:r>
              <a:rPr lang="en-US" altLang="zh-CN" sz="2000" baseline="-25000" dirty="0" smtClean="0">
                <a:latin typeface="Times New Roman" panose="02020603050405020304" pitchFamily="18" charset="0"/>
                <a:sym typeface="Symbol" panose="05050102010706020507" pitchFamily="18" charset="2"/>
              </a:rPr>
              <a:t>4</a:t>
            </a:r>
            <a:r>
              <a:rPr lang="en-US" altLang="zh-CN" sz="2000" dirty="0" smtClean="0">
                <a:latin typeface="Times New Roman" panose="02020603050405020304" pitchFamily="18" charset="0"/>
                <a:sym typeface="Symbol" panose="05050102010706020507" pitchFamily="18" charset="2"/>
              </a:rPr>
              <a:t>={2,5}</a:t>
            </a:r>
            <a:r>
              <a:rPr lang="zh-CN" altLang="en-US" sz="2000" dirty="0" smtClean="0">
                <a:latin typeface="Times New Roman" panose="02020603050405020304" pitchFamily="18" charset="0"/>
                <a:sym typeface="Symbol" panose="05050102010706020507" pitchFamily="18" charset="2"/>
              </a:rPr>
              <a:t>，则</a:t>
            </a:r>
            <a:r>
              <a:rPr lang="en-US" altLang="zh-CN" sz="2000" dirty="0" smtClean="0">
                <a:latin typeface="Times New Roman" panose="02020603050405020304" pitchFamily="18" charset="0"/>
                <a:sym typeface="Symbol" panose="05050102010706020507" pitchFamily="18" charset="2"/>
              </a:rPr>
              <a:t>{S</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,S</a:t>
            </a:r>
            <a:r>
              <a:rPr lang="en-US" altLang="zh-CN" sz="2000" baseline="-25000" dirty="0" smtClean="0">
                <a:latin typeface="Times New Roman" panose="02020603050405020304" pitchFamily="18" charset="0"/>
                <a:sym typeface="Symbol" panose="05050102010706020507" pitchFamily="18" charset="2"/>
              </a:rPr>
              <a:t>4</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sym typeface="Symbol" panose="05050102010706020507" pitchFamily="18" charset="2"/>
              </a:rPr>
              <a:t>是</a:t>
            </a:r>
            <a:r>
              <a:rPr lang="en-US" altLang="zh-CN" sz="2000" dirty="0" smtClean="0">
                <a:latin typeface="Times New Roman" panose="02020603050405020304" pitchFamily="18" charset="0"/>
                <a:sym typeface="Symbol" panose="05050102010706020507" pitchFamily="18" charset="2"/>
              </a:rPr>
              <a:t>A</a:t>
            </a:r>
            <a:r>
              <a:rPr lang="zh-CN" altLang="en-US" sz="2000" dirty="0" smtClean="0">
                <a:latin typeface="Times New Roman" panose="02020603050405020304" pitchFamily="18" charset="0"/>
                <a:sym typeface="Symbol" panose="05050102010706020507" pitchFamily="18" charset="2"/>
              </a:rPr>
              <a:t>的恰好覆盖。若把</a:t>
            </a:r>
            <a:r>
              <a:rPr lang="en-US" altLang="zh-CN" sz="2000" dirty="0" smtClean="0">
                <a:latin typeface="Times New Roman" panose="02020603050405020304" pitchFamily="18" charset="0"/>
                <a:sym typeface="Symbol" panose="05050102010706020507" pitchFamily="18" charset="2"/>
              </a:rPr>
              <a:t>S</a:t>
            </a:r>
            <a:r>
              <a:rPr lang="en-US" altLang="zh-CN" sz="2000" baseline="-25000" dirty="0" smtClean="0">
                <a:latin typeface="Times New Roman" panose="02020603050405020304" pitchFamily="18" charset="0"/>
                <a:sym typeface="Symbol" panose="05050102010706020507" pitchFamily="18" charset="2"/>
              </a:rPr>
              <a:t>4</a:t>
            </a:r>
            <a:r>
              <a:rPr lang="zh-CN" altLang="en-US" sz="2000" dirty="0" smtClean="0">
                <a:latin typeface="Times New Roman" panose="02020603050405020304" pitchFamily="18" charset="0"/>
                <a:sym typeface="Symbol" panose="05050102010706020507" pitchFamily="18" charset="2"/>
              </a:rPr>
              <a:t>改为</a:t>
            </a:r>
            <a:r>
              <a:rPr lang="en-US" altLang="zh-CN" sz="2000" dirty="0" smtClean="0">
                <a:latin typeface="Times New Roman" panose="02020603050405020304" pitchFamily="18" charset="0"/>
                <a:sym typeface="Symbol" panose="05050102010706020507" pitchFamily="18" charset="2"/>
              </a:rPr>
              <a:t>S</a:t>
            </a:r>
            <a:r>
              <a:rPr lang="en-US" altLang="zh-CN" sz="2000" baseline="-25000" dirty="0" smtClean="0">
                <a:latin typeface="Times New Roman" panose="02020603050405020304" pitchFamily="18" charset="0"/>
                <a:sym typeface="Symbol" panose="05050102010706020507" pitchFamily="18" charset="2"/>
              </a:rPr>
              <a:t>4</a:t>
            </a:r>
            <a:r>
              <a:rPr lang="en-US" altLang="zh-CN" sz="2000" dirty="0" smtClean="0">
                <a:latin typeface="Times New Roman" panose="02020603050405020304" pitchFamily="18" charset="0"/>
                <a:sym typeface="Symbol" panose="05050102010706020507" pitchFamily="18" charset="2"/>
              </a:rPr>
              <a:t>={3,5),</a:t>
            </a:r>
            <a:r>
              <a:rPr lang="zh-CN" altLang="en-US" sz="2000" dirty="0" smtClean="0">
                <a:latin typeface="Times New Roman" panose="02020603050405020304" pitchFamily="18" charset="0"/>
                <a:sym typeface="Symbol" panose="05050102010706020507" pitchFamily="18" charset="2"/>
              </a:rPr>
              <a:t>则不存在</a:t>
            </a:r>
            <a:r>
              <a:rPr lang="en-US" altLang="zh-CN" sz="2000" dirty="0" smtClean="0">
                <a:latin typeface="Times New Roman" panose="02020603050405020304" pitchFamily="18" charset="0"/>
                <a:sym typeface="Symbol" panose="05050102010706020507" pitchFamily="18" charset="2"/>
              </a:rPr>
              <a:t>A</a:t>
            </a:r>
            <a:r>
              <a:rPr lang="zh-CN" altLang="en-US" sz="2000" dirty="0" smtClean="0">
                <a:latin typeface="Times New Roman" panose="02020603050405020304" pitchFamily="18" charset="0"/>
                <a:sym typeface="Symbol" panose="05050102010706020507" pitchFamily="18" charset="2"/>
              </a:rPr>
              <a:t>的恰好覆盖。</a:t>
            </a:r>
            <a:endParaRPr lang="zh-CN" altLang="en-US" sz="2000" dirty="0" smtClean="0">
              <a:latin typeface="Times New Roman" panose="02020603050405020304" pitchFamily="18" charset="0"/>
              <a:sym typeface="Symbol" panose="05050102010706020507" pitchFamily="18" charset="2"/>
            </a:endParaRPr>
          </a:p>
          <a:p>
            <a:pPr lvl="1">
              <a:spcAft>
                <a:spcPct val="10000"/>
              </a:spcAft>
            </a:pPr>
            <a:r>
              <a:rPr lang="zh-CN" altLang="en-US" sz="2400" dirty="0" smtClean="0"/>
              <a:t>证明</a:t>
            </a:r>
            <a:endParaRPr lang="en-US" altLang="zh-CN" sz="2400" dirty="0" smtClean="0"/>
          </a:p>
          <a:p>
            <a:pPr lvl="2">
              <a:spcAft>
                <a:spcPct val="10000"/>
              </a:spcAft>
            </a:pPr>
            <a:r>
              <a:rPr lang="zh-CN" altLang="en-US" sz="2000" dirty="0" smtClean="0"/>
              <a:t>恰好覆盖∈</a:t>
            </a:r>
            <a:r>
              <a:rPr lang="en-US" altLang="zh-CN" sz="2000" dirty="0" smtClean="0"/>
              <a:t>NP</a:t>
            </a:r>
            <a:r>
              <a:rPr lang="zh-CN" altLang="en-US" sz="2000" dirty="0" smtClean="0"/>
              <a:t>。给定</a:t>
            </a:r>
            <a:r>
              <a:rPr lang="en-US" altLang="zh-CN" sz="2000" dirty="0" smtClean="0"/>
              <a:t>A</a:t>
            </a:r>
            <a:r>
              <a:rPr lang="zh-CN" altLang="en-US" sz="2000" dirty="0" smtClean="0"/>
              <a:t>和</a:t>
            </a:r>
            <a:r>
              <a:rPr lang="en-US" altLang="zh-CN" sz="2000" dirty="0" smtClean="0"/>
              <a:t>A</a:t>
            </a:r>
            <a:r>
              <a:rPr lang="zh-CN" altLang="en-US" sz="2000" dirty="0" smtClean="0"/>
              <a:t>的子集的集合</a:t>
            </a:r>
            <a:r>
              <a:rPr lang="en-US" altLang="zh-CN" sz="2000" dirty="0" smtClean="0"/>
              <a:t>W</a:t>
            </a:r>
            <a:r>
              <a:rPr lang="zh-CN" altLang="en-US" sz="2000" dirty="0" smtClean="0"/>
              <a:t>，任意猜想</a:t>
            </a:r>
            <a:r>
              <a:rPr lang="en-US" altLang="zh-CN" sz="2000" dirty="0" smtClean="0"/>
              <a:t>W</a:t>
            </a:r>
            <a:r>
              <a:rPr lang="zh-CN" altLang="en-US" sz="2000" dirty="0" smtClean="0"/>
              <a:t>的一个子集</a:t>
            </a:r>
            <a:r>
              <a:rPr lang="en-US" altLang="zh-CN" sz="2000" dirty="0" smtClean="0"/>
              <a:t>U</a:t>
            </a:r>
            <a:r>
              <a:rPr lang="zh-CN" altLang="en-US" sz="2000" dirty="0" smtClean="0"/>
              <a:t>，验证</a:t>
            </a:r>
            <a:r>
              <a:rPr lang="en-US" altLang="zh-CN" sz="2000" dirty="0" smtClean="0"/>
              <a:t>U</a:t>
            </a:r>
            <a:r>
              <a:rPr lang="zh-CN" altLang="en-US" sz="2000" dirty="0" smtClean="0"/>
              <a:t>是否为</a:t>
            </a:r>
            <a:r>
              <a:rPr lang="en-US" altLang="zh-CN" sz="2000" dirty="0" smtClean="0"/>
              <a:t>A</a:t>
            </a:r>
            <a:r>
              <a:rPr lang="zh-CN" altLang="en-US" sz="2000" dirty="0" smtClean="0"/>
              <a:t>的恰好覆盖可在多项式时间</a:t>
            </a:r>
            <a:r>
              <a:rPr lang="en-US" altLang="zh-CN" sz="2000" dirty="0" smtClean="0"/>
              <a:t>O(n</a:t>
            </a:r>
            <a:r>
              <a:rPr lang="en-US" altLang="zh-CN" sz="2000" baseline="30000" dirty="0" smtClean="0"/>
              <a:t>2</a:t>
            </a:r>
            <a:r>
              <a:rPr lang="en-US" altLang="zh-CN" sz="2000" dirty="0" smtClean="0"/>
              <a:t>m)</a:t>
            </a:r>
            <a:r>
              <a:rPr lang="zh-CN" altLang="en-US" sz="2000" dirty="0" smtClean="0"/>
              <a:t>内完成，能猜到一个恰好覆盖</a:t>
            </a:r>
            <a:r>
              <a:rPr lang="en-US" altLang="zh-CN" sz="2000" dirty="0" smtClean="0"/>
              <a:t>U</a:t>
            </a:r>
            <a:r>
              <a:rPr lang="zh-CN" altLang="en-US" sz="2000" dirty="0" smtClean="0"/>
              <a:t>当且仅当</a:t>
            </a:r>
            <a:r>
              <a:rPr lang="en-US" altLang="zh-CN" sz="2000" dirty="0" smtClean="0"/>
              <a:t>W</a:t>
            </a:r>
            <a:r>
              <a:rPr lang="zh-CN" altLang="en-US" sz="2000" dirty="0" smtClean="0"/>
              <a:t>中存在</a:t>
            </a:r>
            <a:r>
              <a:rPr lang="en-US" altLang="zh-CN" sz="2000" dirty="0" smtClean="0"/>
              <a:t>A</a:t>
            </a:r>
            <a:r>
              <a:rPr lang="zh-CN" altLang="en-US" sz="2000" dirty="0" smtClean="0"/>
              <a:t>的恰好覆盖。</a:t>
            </a:r>
            <a:endParaRPr lang="en-US" altLang="zh-CN" sz="2000" dirty="0" smtClean="0"/>
          </a:p>
          <a:p>
            <a:pPr lvl="2">
              <a:spcAft>
                <a:spcPct val="10000"/>
              </a:spcAft>
            </a:pPr>
            <a:r>
              <a:rPr lang="zh-CN" altLang="en-US" sz="2000" dirty="0" smtClean="0"/>
              <a:t>下面证明可满足性问题</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sym typeface="Symbol" panose="05050102010706020507" pitchFamily="18" charset="2"/>
              </a:rPr>
              <a:t>恰好覆盖问题。</a:t>
            </a:r>
            <a:endParaRPr lang="zh-CN" alt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4000" dirty="0" smtClean="0"/>
              <a:t>证明恰好覆盖是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a:xfrm>
            <a:off x="457200" y="1600200"/>
            <a:ext cx="8401080" cy="4530725"/>
          </a:xfrm>
        </p:spPr>
        <p:txBody>
          <a:bodyPr/>
          <a:lstStyle/>
          <a:p>
            <a:r>
              <a:rPr lang="zh-CN" altLang="en-US" sz="2000" dirty="0" smtClean="0"/>
              <a:t>任给变元</a:t>
            </a:r>
            <a:r>
              <a:rPr lang="en-US" altLang="zh-CN" sz="2000" dirty="0" smtClean="0"/>
              <a:t>x</a:t>
            </a:r>
            <a:r>
              <a:rPr lang="en-US" altLang="zh-CN" sz="2000" baseline="-25000" dirty="0" smtClean="0"/>
              <a:t>1</a:t>
            </a:r>
            <a:r>
              <a:rPr lang="en-US" altLang="zh-CN" sz="2000" dirty="0" smtClean="0"/>
              <a:t>,x</a:t>
            </a:r>
            <a:r>
              <a:rPr lang="en-US" altLang="zh-CN" sz="2000" baseline="-25000" dirty="0" smtClean="0"/>
              <a:t>2</a:t>
            </a:r>
            <a:r>
              <a:rPr lang="en-US" altLang="zh-CN" sz="2000" dirty="0" smtClean="0"/>
              <a:t>,…,</a:t>
            </a:r>
            <a:r>
              <a:rPr lang="en-US" altLang="zh-CN" sz="2000" dirty="0" err="1" smtClean="0"/>
              <a:t>x</a:t>
            </a:r>
            <a:r>
              <a:rPr lang="en-US" altLang="zh-CN" sz="2000" baseline="-25000" dirty="0" err="1" smtClean="0"/>
              <a:t>n</a:t>
            </a:r>
            <a:r>
              <a:rPr lang="zh-CN" altLang="en-US" sz="2000" dirty="0" smtClean="0"/>
              <a:t>的上的子句的合取范式</a:t>
            </a:r>
            <a:r>
              <a:rPr lang="en-US" altLang="zh-CN" sz="2000" dirty="0" smtClean="0"/>
              <a:t>F=C</a:t>
            </a:r>
            <a:r>
              <a:rPr lang="en-US" altLang="zh-CN" sz="2000" baseline="-25000" dirty="0" smtClean="0"/>
              <a:t>1</a:t>
            </a:r>
            <a:r>
              <a:rPr lang="en-US" altLang="zh-CN" sz="2000" dirty="0" smtClean="0"/>
              <a:t>∧C</a:t>
            </a:r>
            <a:r>
              <a:rPr lang="en-US" altLang="zh-CN" sz="2000" baseline="-25000" dirty="0" smtClean="0"/>
              <a:t>2 </a:t>
            </a:r>
            <a:r>
              <a:rPr lang="en-US" altLang="zh-CN" sz="2000" dirty="0" smtClean="0"/>
              <a:t>∧… ∧C</a:t>
            </a:r>
            <a:r>
              <a:rPr lang="en-US" altLang="zh-CN" sz="2000" baseline="-25000" dirty="0" smtClean="0"/>
              <a:t>m</a:t>
            </a:r>
            <a:r>
              <a:rPr lang="zh-CN" altLang="en-US" sz="2000" dirty="0" smtClean="0"/>
              <a:t>，其中</a:t>
            </a:r>
            <a:r>
              <a:rPr lang="en-US" altLang="zh-CN" sz="2000" dirty="0" err="1" smtClean="0"/>
              <a:t>C</a:t>
            </a:r>
            <a:r>
              <a:rPr lang="en-US" altLang="zh-CN" sz="2000" baseline="-25000" dirty="0" err="1" smtClean="0"/>
              <a:t>j</a:t>
            </a:r>
            <a:r>
              <a:rPr lang="en-US" altLang="zh-CN" sz="2000" dirty="0" smtClean="0"/>
              <a:t>=z</a:t>
            </a:r>
            <a:r>
              <a:rPr lang="en-US" altLang="zh-CN" sz="2000" baseline="-25000" dirty="0" smtClean="0"/>
              <a:t>j</a:t>
            </a:r>
            <a:r>
              <a:rPr lang="en-US" altLang="zh-CN" sz="2000" baseline="-40000" dirty="0" smtClean="0"/>
              <a:t>1</a:t>
            </a:r>
            <a:r>
              <a:rPr lang="en-US" altLang="zh-CN" sz="2000" dirty="0" smtClean="0"/>
              <a:t> ∨z</a:t>
            </a:r>
            <a:r>
              <a:rPr lang="en-US" altLang="zh-CN" sz="2000" baseline="-25000" dirty="0" smtClean="0"/>
              <a:t>j</a:t>
            </a:r>
            <a:r>
              <a:rPr lang="en-US" altLang="zh-CN" sz="2000" baseline="-40000" dirty="0" smtClean="0"/>
              <a:t>2</a:t>
            </a:r>
            <a:r>
              <a:rPr lang="en-US" altLang="zh-CN" sz="2000" dirty="0" smtClean="0"/>
              <a:t> ∨… ∨</a:t>
            </a:r>
            <a:r>
              <a:rPr lang="en-US" altLang="zh-CN" sz="2000" dirty="0" err="1" smtClean="0"/>
              <a:t>z</a:t>
            </a:r>
            <a:r>
              <a:rPr lang="en-US" altLang="zh-CN" sz="2000" baseline="-25000" dirty="0" err="1" smtClean="0"/>
              <a:t>j</a:t>
            </a:r>
            <a:r>
              <a:rPr lang="en-US" altLang="zh-CN" sz="2000" baseline="-30000" dirty="0" err="1" smtClean="0"/>
              <a:t>s</a:t>
            </a:r>
            <a:r>
              <a:rPr lang="en-US" altLang="zh-CN" sz="2000" baseline="-50000" dirty="0" err="1" smtClean="0"/>
              <a:t>j</a:t>
            </a:r>
            <a:r>
              <a:rPr lang="zh-CN" altLang="en-US" sz="2000" dirty="0" smtClean="0"/>
              <a:t>，</a:t>
            </a:r>
            <a:r>
              <a:rPr lang="en-US" altLang="zh-CN" sz="2000" dirty="0" smtClean="0"/>
              <a:t>j=1,2,..m</a:t>
            </a:r>
            <a:r>
              <a:rPr lang="zh-CN" altLang="en-US" sz="2000" dirty="0" smtClean="0"/>
              <a:t>，要构造有穷集</a:t>
            </a:r>
            <a:r>
              <a:rPr lang="en-US" altLang="zh-CN" sz="2000" dirty="0" smtClean="0"/>
              <a:t>A</a:t>
            </a:r>
            <a:r>
              <a:rPr lang="zh-CN" altLang="en-US" sz="2000" dirty="0" smtClean="0"/>
              <a:t>和</a:t>
            </a:r>
            <a:r>
              <a:rPr lang="en-US" altLang="zh-CN" sz="2000" dirty="0" smtClean="0"/>
              <a:t>A</a:t>
            </a:r>
            <a:r>
              <a:rPr lang="zh-CN" altLang="en-US" sz="2000" dirty="0" smtClean="0"/>
              <a:t>的子集</a:t>
            </a:r>
            <a:r>
              <a:rPr lang="en-US" altLang="zh-CN" sz="2000" dirty="0" smtClean="0"/>
              <a:t>W</a:t>
            </a:r>
            <a:r>
              <a:rPr lang="zh-CN" altLang="en-US" sz="2000" dirty="0" smtClean="0"/>
              <a:t>使得，</a:t>
            </a:r>
            <a:r>
              <a:rPr lang="en-US" altLang="zh-CN" sz="2000" dirty="0" smtClean="0"/>
              <a:t>F</a:t>
            </a:r>
            <a:r>
              <a:rPr lang="zh-CN" altLang="en-US" sz="2000" dirty="0" smtClean="0"/>
              <a:t>是可满足的当且仅当</a:t>
            </a:r>
            <a:r>
              <a:rPr lang="en-US" altLang="zh-CN" sz="2000" dirty="0" smtClean="0"/>
              <a:t>W</a:t>
            </a:r>
            <a:r>
              <a:rPr lang="zh-CN" altLang="en-US" sz="2000" dirty="0" smtClean="0"/>
              <a:t>含有</a:t>
            </a:r>
            <a:r>
              <a:rPr lang="en-US" altLang="zh-CN" sz="2000" dirty="0" smtClean="0"/>
              <a:t>A</a:t>
            </a:r>
            <a:r>
              <a:rPr lang="zh-CN" altLang="en-US" sz="2000" dirty="0" smtClean="0"/>
              <a:t>的恰好覆盖。使用构件设计法：</a:t>
            </a:r>
            <a:endParaRPr lang="en-US" altLang="zh-CN" sz="2000" dirty="0" smtClean="0"/>
          </a:p>
          <a:p>
            <a:r>
              <a:rPr lang="zh-CN" altLang="en-US" sz="2000" dirty="0" smtClean="0"/>
              <a:t>取</a:t>
            </a:r>
            <a:r>
              <a:rPr lang="en-US" altLang="zh-CN" sz="2000" dirty="0" smtClean="0"/>
              <a:t>A={x</a:t>
            </a:r>
            <a:r>
              <a:rPr lang="en-US" altLang="zh-CN" sz="2000" baseline="-25000" dirty="0" smtClean="0"/>
              <a:t>1</a:t>
            </a:r>
            <a:r>
              <a:rPr lang="en-US" altLang="zh-CN" sz="2000" dirty="0" smtClean="0"/>
              <a:t>,x</a:t>
            </a:r>
            <a:r>
              <a:rPr lang="en-US" altLang="zh-CN" sz="2000" baseline="-25000" dirty="0" smtClean="0"/>
              <a:t>2</a:t>
            </a:r>
            <a:r>
              <a:rPr lang="en-US" altLang="zh-CN" sz="2000" dirty="0" smtClean="0"/>
              <a:t>,…,x</a:t>
            </a:r>
            <a:r>
              <a:rPr lang="en-US" altLang="zh-CN" sz="2000" baseline="-25000" dirty="0" smtClean="0"/>
              <a:t>n</a:t>
            </a:r>
            <a:r>
              <a:rPr lang="en-US" altLang="zh-CN" sz="2000" dirty="0" smtClean="0"/>
              <a:t>,c</a:t>
            </a:r>
            <a:r>
              <a:rPr lang="en-US" altLang="zh-CN" sz="2000" baseline="-25000" dirty="0" smtClean="0"/>
              <a:t>1</a:t>
            </a:r>
            <a:r>
              <a:rPr lang="en-US" altLang="zh-CN" sz="2000" dirty="0" smtClean="0"/>
              <a:t>,c</a:t>
            </a:r>
            <a:r>
              <a:rPr lang="en-US" altLang="zh-CN" sz="2000" baseline="-25000" dirty="0" smtClean="0"/>
              <a:t>2</a:t>
            </a:r>
            <a:r>
              <a:rPr lang="en-US" altLang="zh-CN" sz="2000" dirty="0" smtClean="0"/>
              <a:t>,..,c</a:t>
            </a:r>
            <a:r>
              <a:rPr lang="en-US" altLang="zh-CN" sz="2000" baseline="-25000" dirty="0" smtClean="0"/>
              <a:t>m</a:t>
            </a:r>
            <a:r>
              <a:rPr lang="en-US" altLang="zh-CN" sz="2000" dirty="0" smtClean="0"/>
              <a:t>} ∪{p</a:t>
            </a:r>
            <a:r>
              <a:rPr lang="en-US" altLang="zh-CN" sz="2000" baseline="-25000" dirty="0" smtClean="0"/>
              <a:t>jt</a:t>
            </a:r>
            <a:r>
              <a:rPr lang="en-US" altLang="zh-CN" sz="2000" dirty="0" smtClean="0"/>
              <a:t>|1 ≤t ≤s</a:t>
            </a:r>
            <a:r>
              <a:rPr lang="en-US" altLang="zh-CN" sz="2000" baseline="-25000" dirty="0" smtClean="0"/>
              <a:t>j</a:t>
            </a:r>
            <a:r>
              <a:rPr lang="en-US" altLang="zh-CN" sz="2000" dirty="0" smtClean="0"/>
              <a:t>,1 ≤j ≤m}</a:t>
            </a:r>
            <a:r>
              <a:rPr lang="zh-CN" altLang="en-US" sz="2000" dirty="0" smtClean="0"/>
              <a:t>，其中</a:t>
            </a:r>
            <a:r>
              <a:rPr lang="en-US" altLang="zh-CN" sz="2000" dirty="0" err="1" smtClean="0"/>
              <a:t>P</a:t>
            </a:r>
            <a:r>
              <a:rPr lang="en-US" altLang="zh-CN" sz="2000" baseline="-25000" dirty="0" err="1" smtClean="0"/>
              <a:t>jt</a:t>
            </a:r>
            <a:r>
              <a:rPr lang="zh-CN" altLang="en-US" sz="2000" dirty="0" smtClean="0"/>
              <a:t>对应</a:t>
            </a:r>
            <a:r>
              <a:rPr lang="en-US" altLang="zh-CN" sz="2000" dirty="0" err="1" smtClean="0"/>
              <a:t>C</a:t>
            </a:r>
            <a:r>
              <a:rPr lang="en-US" altLang="zh-CN" sz="2000" baseline="-25000" dirty="0" err="1" smtClean="0"/>
              <a:t>j</a:t>
            </a:r>
            <a:r>
              <a:rPr lang="zh-CN" altLang="en-US" sz="2000" dirty="0" smtClean="0"/>
              <a:t>中的文字</a:t>
            </a:r>
            <a:r>
              <a:rPr lang="en-US" altLang="zh-CN" sz="2000" dirty="0" err="1" smtClean="0"/>
              <a:t>z</a:t>
            </a:r>
            <a:r>
              <a:rPr lang="en-US" altLang="zh-CN" sz="2000" baseline="-25000" dirty="0" err="1" smtClean="0"/>
              <a:t>jt</a:t>
            </a:r>
            <a:r>
              <a:rPr lang="zh-CN" altLang="en-US" sz="2000" dirty="0" smtClean="0"/>
              <a:t>。</a:t>
            </a:r>
            <a:endParaRPr lang="en-US" altLang="zh-CN" sz="2000" dirty="0" smtClean="0"/>
          </a:p>
          <a:p>
            <a:r>
              <a:rPr lang="zh-CN" altLang="en-US" sz="2000" dirty="0" smtClean="0"/>
              <a:t>对每个变元</a:t>
            </a:r>
            <a:r>
              <a:rPr lang="en-US" altLang="zh-CN" sz="2000" dirty="0" smtClean="0"/>
              <a:t>x</a:t>
            </a:r>
            <a:r>
              <a:rPr lang="en-US" altLang="zh-CN" sz="2000" baseline="-25000" dirty="0" smtClean="0"/>
              <a:t>i</a:t>
            </a:r>
            <a:r>
              <a:rPr lang="zh-CN" altLang="en-US" sz="2000" dirty="0" smtClean="0"/>
              <a:t>有</a:t>
            </a:r>
            <a:r>
              <a:rPr lang="en-US" altLang="zh-CN" sz="2000" dirty="0" smtClean="0"/>
              <a:t>2</a:t>
            </a:r>
            <a:r>
              <a:rPr lang="zh-CN" altLang="en-US" sz="2000" dirty="0" smtClean="0"/>
              <a:t>个子集</a:t>
            </a:r>
            <a:r>
              <a:rPr lang="en-US" altLang="zh-CN" sz="2000" dirty="0" err="1" smtClean="0"/>
              <a:t>T</a:t>
            </a:r>
            <a:r>
              <a:rPr lang="en-US" altLang="zh-CN" sz="2000" baseline="30000" dirty="0" err="1" smtClean="0"/>
              <a:t>T</a:t>
            </a:r>
            <a:r>
              <a:rPr lang="en-US" altLang="zh-CN" sz="2000" baseline="-25000" dirty="0" err="1" smtClean="0"/>
              <a:t>i</a:t>
            </a:r>
            <a:r>
              <a:rPr lang="zh-CN" altLang="en-US" sz="2000" dirty="0" smtClean="0"/>
              <a:t>和</a:t>
            </a:r>
            <a:r>
              <a:rPr lang="en-US" altLang="zh-CN" sz="2000" dirty="0" err="1" smtClean="0"/>
              <a:t>T</a:t>
            </a:r>
            <a:r>
              <a:rPr lang="en-US" altLang="zh-CN" sz="2000" baseline="30000" dirty="0" err="1" smtClean="0"/>
              <a:t>F</a:t>
            </a:r>
            <a:r>
              <a:rPr lang="en-US" altLang="zh-CN" sz="2000" baseline="-25000" dirty="0" err="1" smtClean="0"/>
              <a:t>i</a:t>
            </a:r>
            <a:r>
              <a:rPr lang="zh-CN" altLang="en-US" sz="2000" dirty="0" smtClean="0"/>
              <a:t>，</a:t>
            </a:r>
            <a:r>
              <a:rPr lang="en-US" altLang="zh-CN" sz="2000" dirty="0" smtClean="0"/>
              <a:t> </a:t>
            </a:r>
            <a:r>
              <a:rPr lang="en-US" altLang="zh-CN" sz="2000" dirty="0" err="1" smtClean="0"/>
              <a:t>T</a:t>
            </a:r>
            <a:r>
              <a:rPr lang="en-US" altLang="zh-CN" sz="2000" baseline="30000" dirty="0" err="1" smtClean="0"/>
              <a:t>T</a:t>
            </a:r>
            <a:r>
              <a:rPr lang="en-US" altLang="zh-CN" sz="2000" baseline="-25000" dirty="0" err="1" smtClean="0"/>
              <a:t>i</a:t>
            </a:r>
            <a:r>
              <a:rPr lang="zh-CN" altLang="en-US" sz="2000" dirty="0" smtClean="0"/>
              <a:t>包含</a:t>
            </a:r>
            <a:r>
              <a:rPr lang="en-US" altLang="zh-CN" sz="2000" dirty="0" smtClean="0"/>
              <a:t>x</a:t>
            </a:r>
            <a:r>
              <a:rPr lang="en-US" altLang="zh-CN" sz="2000" baseline="-25000" dirty="0" smtClean="0"/>
              <a:t>i</a:t>
            </a:r>
            <a:r>
              <a:rPr lang="zh-CN" altLang="en-US" sz="2000" dirty="0" smtClean="0"/>
              <a:t>及</a:t>
            </a:r>
            <a:r>
              <a:rPr lang="en-US" altLang="zh-CN" sz="2000" baseline="30000" dirty="0" smtClean="0"/>
              <a:t>┐</a:t>
            </a:r>
            <a:r>
              <a:rPr lang="en-US" altLang="zh-CN" sz="2000" dirty="0" smtClean="0"/>
              <a:t>x</a:t>
            </a:r>
            <a:r>
              <a:rPr lang="en-US" altLang="zh-CN" sz="2000" baseline="-25000" dirty="0" smtClean="0"/>
              <a:t>i</a:t>
            </a:r>
            <a:r>
              <a:rPr lang="zh-CN" altLang="en-US" sz="2000" dirty="0" smtClean="0"/>
              <a:t>在所有子句中的出现，</a:t>
            </a:r>
            <a:r>
              <a:rPr lang="en-US" altLang="zh-CN" sz="2000" dirty="0" smtClean="0"/>
              <a:t> </a:t>
            </a:r>
            <a:r>
              <a:rPr lang="en-US" altLang="zh-CN" sz="2000" dirty="0" err="1" smtClean="0"/>
              <a:t>T</a:t>
            </a:r>
            <a:r>
              <a:rPr lang="en-US" altLang="zh-CN" sz="2000" baseline="30000" dirty="0" err="1" smtClean="0"/>
              <a:t>F</a:t>
            </a:r>
            <a:r>
              <a:rPr lang="en-US" altLang="zh-CN" sz="2000" baseline="-25000" dirty="0" err="1" smtClean="0"/>
              <a:t>i</a:t>
            </a:r>
            <a:r>
              <a:rPr lang="zh-CN" altLang="en-US" sz="2000" dirty="0" smtClean="0"/>
              <a:t>包含</a:t>
            </a:r>
            <a:r>
              <a:rPr lang="en-US" altLang="zh-CN" sz="2000" dirty="0" smtClean="0"/>
              <a:t>x</a:t>
            </a:r>
            <a:r>
              <a:rPr lang="en-US" altLang="zh-CN" sz="2000" baseline="-25000" dirty="0" smtClean="0"/>
              <a:t>i</a:t>
            </a:r>
            <a:r>
              <a:rPr lang="zh-CN" altLang="en-US" sz="2000" dirty="0" smtClean="0"/>
              <a:t>及</a:t>
            </a:r>
            <a:r>
              <a:rPr lang="en-US" altLang="zh-CN" sz="2000" dirty="0" smtClean="0"/>
              <a:t>x</a:t>
            </a:r>
            <a:r>
              <a:rPr lang="en-US" altLang="zh-CN" sz="2000" baseline="-25000" dirty="0" smtClean="0"/>
              <a:t>i</a:t>
            </a:r>
            <a:r>
              <a:rPr lang="zh-CN" altLang="en-US" sz="2000" dirty="0" smtClean="0"/>
              <a:t>在所有子句中的出现</a:t>
            </a:r>
            <a:r>
              <a:rPr lang="en-US" altLang="zh-CN" sz="2000" dirty="0" smtClean="0"/>
              <a:t>:</a:t>
            </a:r>
            <a:endParaRPr lang="en-US" altLang="zh-CN" sz="2000" dirty="0" smtClean="0"/>
          </a:p>
          <a:p>
            <a:pPr>
              <a:buNone/>
            </a:pPr>
            <a:r>
              <a:rPr lang="en-US" altLang="zh-CN" sz="2000" dirty="0" smtClean="0"/>
              <a:t>     </a:t>
            </a:r>
            <a:r>
              <a:rPr lang="en-US" altLang="zh-CN" sz="2000" dirty="0" err="1" smtClean="0"/>
              <a:t>T</a:t>
            </a:r>
            <a:r>
              <a:rPr lang="en-US" altLang="zh-CN" sz="2000" baseline="30000" dirty="0" err="1" smtClean="0"/>
              <a:t>T</a:t>
            </a:r>
            <a:r>
              <a:rPr lang="en-US" altLang="zh-CN" sz="2000" baseline="-25000" dirty="0" err="1" smtClean="0"/>
              <a:t>i</a:t>
            </a:r>
            <a:r>
              <a:rPr lang="en-US" altLang="zh-CN" sz="2000" dirty="0" smtClean="0"/>
              <a:t>={</a:t>
            </a:r>
            <a:r>
              <a:rPr lang="en-US" altLang="zh-CN" sz="2000" dirty="0" err="1" smtClean="0"/>
              <a:t>x</a:t>
            </a:r>
            <a:r>
              <a:rPr lang="en-US" altLang="zh-CN" sz="2000" baseline="-25000" dirty="0" err="1" smtClean="0"/>
              <a:t>i</a:t>
            </a:r>
            <a:r>
              <a:rPr lang="en-US" altLang="zh-CN" sz="2000" dirty="0" err="1" smtClean="0"/>
              <a:t>,p</a:t>
            </a:r>
            <a:r>
              <a:rPr lang="en-US" altLang="zh-CN" sz="2000" baseline="-25000" dirty="0" err="1" smtClean="0"/>
              <a:t>jt</a:t>
            </a:r>
            <a:r>
              <a:rPr lang="en-US" altLang="zh-CN" sz="2000" dirty="0" err="1" smtClean="0"/>
              <a:t>|z</a:t>
            </a:r>
            <a:r>
              <a:rPr lang="en-US" altLang="zh-CN" sz="2000" baseline="-25000" dirty="0" err="1" smtClean="0"/>
              <a:t>jt</a:t>
            </a:r>
            <a:r>
              <a:rPr lang="en-US" altLang="zh-CN" sz="2000" dirty="0" smtClean="0"/>
              <a:t>=</a:t>
            </a:r>
            <a:r>
              <a:rPr lang="en-US" altLang="zh-CN" sz="2000" baseline="30000" dirty="0" smtClean="0"/>
              <a:t> ┐</a:t>
            </a:r>
            <a:r>
              <a:rPr lang="en-US" altLang="zh-CN" sz="2000" dirty="0" smtClean="0"/>
              <a:t>x</a:t>
            </a:r>
            <a:r>
              <a:rPr lang="en-US" altLang="zh-CN" sz="2000" baseline="-25000" dirty="0" smtClean="0"/>
              <a:t>i,</a:t>
            </a:r>
            <a:r>
              <a:rPr lang="en-US" altLang="zh-CN" sz="2000" dirty="0" smtClean="0"/>
              <a:t> p</a:t>
            </a:r>
            <a:r>
              <a:rPr lang="en-US" altLang="zh-CN" sz="2000" baseline="-25000" dirty="0" smtClean="0"/>
              <a:t>jt</a:t>
            </a:r>
            <a:r>
              <a:rPr lang="en-US" altLang="zh-CN" sz="2000" dirty="0" smtClean="0"/>
              <a:t>|1 ≤t ≤s</a:t>
            </a:r>
            <a:r>
              <a:rPr lang="en-US" altLang="zh-CN" sz="2000" baseline="-25000" dirty="0" smtClean="0"/>
              <a:t>j</a:t>
            </a:r>
            <a:r>
              <a:rPr lang="en-US" altLang="zh-CN" sz="2000" dirty="0" smtClean="0"/>
              <a:t>,1 ≤j ≤m}, </a:t>
            </a:r>
            <a:r>
              <a:rPr lang="en-US" altLang="zh-CN" sz="2000" dirty="0" err="1" smtClean="0"/>
              <a:t>T</a:t>
            </a:r>
            <a:r>
              <a:rPr lang="en-US" altLang="zh-CN" sz="2000" baseline="30000" dirty="0" err="1" smtClean="0"/>
              <a:t>F</a:t>
            </a:r>
            <a:r>
              <a:rPr lang="en-US" altLang="zh-CN" sz="2000" baseline="-25000" dirty="0" err="1" smtClean="0"/>
              <a:t>i</a:t>
            </a:r>
            <a:r>
              <a:rPr lang="en-US" altLang="zh-CN" sz="2000" dirty="0" smtClean="0"/>
              <a:t>={</a:t>
            </a:r>
            <a:r>
              <a:rPr lang="en-US" altLang="zh-CN" sz="2000" dirty="0" err="1" smtClean="0"/>
              <a:t>x</a:t>
            </a:r>
            <a:r>
              <a:rPr lang="en-US" altLang="zh-CN" sz="2000" baseline="-25000" dirty="0" err="1" smtClean="0"/>
              <a:t>i</a:t>
            </a:r>
            <a:r>
              <a:rPr lang="en-US" altLang="zh-CN" sz="2000" dirty="0" err="1" smtClean="0"/>
              <a:t>,p</a:t>
            </a:r>
            <a:r>
              <a:rPr lang="en-US" altLang="zh-CN" sz="2000" baseline="-25000" dirty="0" err="1" smtClean="0"/>
              <a:t>jt</a:t>
            </a:r>
            <a:r>
              <a:rPr lang="en-US" altLang="zh-CN" sz="2000" dirty="0" err="1" smtClean="0"/>
              <a:t>|z</a:t>
            </a:r>
            <a:r>
              <a:rPr lang="en-US" altLang="zh-CN" sz="2000" baseline="-25000" dirty="0" err="1" smtClean="0"/>
              <a:t>jt</a:t>
            </a:r>
            <a:r>
              <a:rPr lang="en-US" altLang="zh-CN" sz="2000" dirty="0" smtClean="0"/>
              <a:t>=</a:t>
            </a:r>
            <a:r>
              <a:rPr lang="en-US" altLang="zh-CN" sz="2000" baseline="30000" dirty="0" smtClean="0"/>
              <a:t> </a:t>
            </a:r>
            <a:r>
              <a:rPr lang="en-US" altLang="zh-CN" sz="2000" dirty="0" smtClean="0"/>
              <a:t>x</a:t>
            </a:r>
            <a:r>
              <a:rPr lang="en-US" altLang="zh-CN" sz="2000" baseline="-25000" dirty="0" smtClean="0"/>
              <a:t>i,</a:t>
            </a:r>
            <a:r>
              <a:rPr lang="en-US" altLang="zh-CN" sz="2000" dirty="0" smtClean="0"/>
              <a:t> p</a:t>
            </a:r>
            <a:r>
              <a:rPr lang="en-US" altLang="zh-CN" sz="2000" baseline="-25000" dirty="0" smtClean="0"/>
              <a:t>jt</a:t>
            </a:r>
            <a:r>
              <a:rPr lang="en-US" altLang="zh-CN" sz="2000" dirty="0" smtClean="0"/>
              <a:t>|1 ≤t ≤s</a:t>
            </a:r>
            <a:r>
              <a:rPr lang="en-US" altLang="zh-CN" sz="2000" baseline="-25000" dirty="0" smtClean="0"/>
              <a:t>j</a:t>
            </a:r>
            <a:r>
              <a:rPr lang="en-US" altLang="zh-CN" sz="2000" dirty="0" smtClean="0"/>
              <a:t>,1 ≤j ≤m}</a:t>
            </a:r>
            <a:endParaRPr lang="en-US" altLang="zh-CN" sz="2000" dirty="0" smtClean="0"/>
          </a:p>
          <a:p>
            <a:pPr>
              <a:buNone/>
            </a:pPr>
            <a:r>
              <a:rPr lang="en-US" altLang="zh-CN" sz="2000" dirty="0" smtClean="0"/>
              <a:t>      </a:t>
            </a:r>
            <a:r>
              <a:rPr lang="zh-CN" altLang="en-US" sz="2000" dirty="0" smtClean="0"/>
              <a:t>其他的子集都不包含</a:t>
            </a:r>
            <a:r>
              <a:rPr lang="en-US" altLang="zh-CN" sz="2000" dirty="0" smtClean="0"/>
              <a:t>x</a:t>
            </a:r>
            <a:r>
              <a:rPr lang="en-US" altLang="zh-CN" sz="2000" baseline="-25000" dirty="0" smtClean="0"/>
              <a:t>i</a:t>
            </a:r>
            <a:r>
              <a:rPr lang="zh-CN" altLang="en-US" sz="2000" dirty="0" smtClean="0"/>
              <a:t>，因此任何恰好覆盖</a:t>
            </a:r>
            <a:r>
              <a:rPr lang="en-US" altLang="zh-CN" sz="2000" dirty="0" smtClean="0"/>
              <a:t>U</a:t>
            </a:r>
            <a:r>
              <a:rPr lang="zh-CN" altLang="en-US" sz="2000" dirty="0" smtClean="0"/>
              <a:t>必须恰好包含</a:t>
            </a:r>
            <a:r>
              <a:rPr lang="en-US" altLang="zh-CN" sz="2000" dirty="0" err="1" smtClean="0"/>
              <a:t>T</a:t>
            </a:r>
            <a:r>
              <a:rPr lang="en-US" altLang="zh-CN" sz="2000" baseline="30000" dirty="0" err="1" smtClean="0"/>
              <a:t>T</a:t>
            </a:r>
            <a:r>
              <a:rPr lang="en-US" altLang="zh-CN" sz="2000" baseline="-25000" dirty="0" err="1" smtClean="0"/>
              <a:t>i</a:t>
            </a:r>
            <a:r>
              <a:rPr lang="zh-CN" altLang="en-US" sz="2000" dirty="0" smtClean="0"/>
              <a:t>和</a:t>
            </a:r>
            <a:r>
              <a:rPr lang="en-US" altLang="zh-CN" sz="2000" dirty="0" err="1" smtClean="0"/>
              <a:t>T</a:t>
            </a:r>
            <a:r>
              <a:rPr lang="en-US" altLang="zh-CN" sz="2000" baseline="30000" dirty="0" err="1" smtClean="0"/>
              <a:t>f</a:t>
            </a:r>
            <a:r>
              <a:rPr lang="en-US" altLang="zh-CN" sz="2000" baseline="-25000" dirty="0" err="1" smtClean="0"/>
              <a:t>i</a:t>
            </a:r>
            <a:r>
              <a:rPr lang="zh-CN" altLang="en-US" sz="2000" dirty="0" smtClean="0"/>
              <a:t>中的一个。构造</a:t>
            </a:r>
            <a:r>
              <a:rPr lang="en-US" altLang="zh-CN" sz="2000" dirty="0" smtClean="0"/>
              <a:t>U</a:t>
            </a:r>
            <a:r>
              <a:rPr lang="zh-CN" altLang="en-US" sz="2000" dirty="0" smtClean="0"/>
              <a:t>时可令对应</a:t>
            </a:r>
            <a:r>
              <a:rPr lang="en-US" altLang="zh-CN" sz="2000" dirty="0" smtClean="0"/>
              <a:t>t(x</a:t>
            </a:r>
            <a:r>
              <a:rPr lang="en-US" altLang="zh-CN" sz="2000" baseline="-25000" dirty="0" smtClean="0"/>
              <a:t>i</a:t>
            </a:r>
            <a:r>
              <a:rPr lang="en-US" altLang="zh-CN" sz="2000" dirty="0" smtClean="0"/>
              <a:t>)=1</a:t>
            </a:r>
            <a:r>
              <a:rPr lang="zh-CN" altLang="en-US" sz="2000" dirty="0" smtClean="0"/>
              <a:t>时当且仅当</a:t>
            </a:r>
            <a:r>
              <a:rPr lang="en-US" altLang="zh-CN" sz="2000" dirty="0" smtClean="0"/>
              <a:t>U</a:t>
            </a:r>
            <a:r>
              <a:rPr lang="zh-CN" altLang="en-US" sz="2000" dirty="0" smtClean="0"/>
              <a:t>包含</a:t>
            </a:r>
            <a:r>
              <a:rPr lang="en-US" altLang="zh-CN" sz="2000" dirty="0" err="1" smtClean="0"/>
              <a:t>T</a:t>
            </a:r>
            <a:r>
              <a:rPr lang="en-US" altLang="zh-CN" sz="2000" baseline="30000" dirty="0" err="1" smtClean="0"/>
              <a:t>T</a:t>
            </a:r>
            <a:r>
              <a:rPr lang="en-US" altLang="zh-CN" sz="2000" baseline="-25000" dirty="0" err="1" smtClean="0"/>
              <a:t>i</a:t>
            </a:r>
            <a:r>
              <a:rPr lang="en-US" altLang="zh-CN" sz="2000" baseline="-25000" dirty="0" smtClean="0"/>
              <a:t> </a:t>
            </a:r>
            <a:r>
              <a:rPr lang="zh-CN" altLang="en-US" sz="2000" dirty="0" smtClean="0"/>
              <a:t>。</a:t>
            </a:r>
            <a:endParaRPr lang="en-US" altLang="zh-CN" sz="2000" dirty="0" smtClean="0"/>
          </a:p>
          <a:p>
            <a:r>
              <a:rPr lang="zh-CN" altLang="en-US" sz="2000" dirty="0" smtClean="0"/>
              <a:t>对每一个</a:t>
            </a:r>
            <a:r>
              <a:rPr lang="en-US" altLang="zh-CN" sz="2000" dirty="0" err="1" smtClean="0"/>
              <a:t>C</a:t>
            </a:r>
            <a:r>
              <a:rPr lang="en-US" altLang="zh-CN" sz="2000" baseline="-25000" dirty="0" err="1" smtClean="0"/>
              <a:t>j</a:t>
            </a:r>
            <a:r>
              <a:rPr lang="zh-CN" altLang="en-US" sz="2000" dirty="0" smtClean="0"/>
              <a:t>，构造</a:t>
            </a:r>
            <a:r>
              <a:rPr lang="en-US" altLang="zh-CN" sz="2000" dirty="0" err="1" smtClean="0"/>
              <a:t>s</a:t>
            </a:r>
            <a:r>
              <a:rPr lang="en-US" altLang="zh-CN" sz="2000" baseline="-25000" dirty="0" err="1" smtClean="0"/>
              <a:t>j</a:t>
            </a:r>
            <a:r>
              <a:rPr lang="zh-CN" altLang="en-US" sz="2000" dirty="0" smtClean="0"/>
              <a:t>个子集：</a:t>
            </a:r>
            <a:r>
              <a:rPr lang="en-US" altLang="zh-CN" sz="2000" dirty="0" err="1" smtClean="0"/>
              <a:t>C</a:t>
            </a:r>
            <a:r>
              <a:rPr lang="en-US" altLang="zh-CN" sz="2000" baseline="-25000" dirty="0" err="1" smtClean="0"/>
              <a:t>jt</a:t>
            </a:r>
            <a:r>
              <a:rPr lang="en-US" altLang="zh-CN" sz="2000" dirty="0" smtClean="0"/>
              <a:t>={</a:t>
            </a:r>
            <a:r>
              <a:rPr lang="en-US" altLang="zh-CN" sz="2000" dirty="0" err="1" smtClean="0"/>
              <a:t>C</a:t>
            </a:r>
            <a:r>
              <a:rPr lang="en-US" altLang="zh-CN" sz="2000" baseline="-25000" dirty="0" err="1" smtClean="0"/>
              <a:t>j</a:t>
            </a:r>
            <a:r>
              <a:rPr lang="en-US" altLang="zh-CN" sz="2000" dirty="0" err="1" smtClean="0"/>
              <a:t>,p</a:t>
            </a:r>
            <a:r>
              <a:rPr lang="en-US" altLang="zh-CN" sz="2000" baseline="-25000" dirty="0" err="1" smtClean="0"/>
              <a:t>jt</a:t>
            </a:r>
            <a:r>
              <a:rPr lang="en-US" altLang="zh-CN" sz="2000" dirty="0" smtClean="0"/>
              <a:t>},1 ≤t ≤</a:t>
            </a:r>
            <a:r>
              <a:rPr lang="en-US" altLang="zh-CN" sz="2000" dirty="0" err="1" smtClean="0"/>
              <a:t>s</a:t>
            </a:r>
            <a:r>
              <a:rPr lang="en-US" altLang="zh-CN" sz="2000" baseline="-25000" dirty="0" err="1" smtClean="0"/>
              <a:t>j</a:t>
            </a:r>
            <a:r>
              <a:rPr lang="zh-CN" altLang="en-US" sz="2000" dirty="0" smtClean="0"/>
              <a:t>，除此之外，每一个</a:t>
            </a:r>
            <a:r>
              <a:rPr lang="en-US" altLang="zh-CN" sz="2000" dirty="0" err="1" smtClean="0"/>
              <a:t>p</a:t>
            </a:r>
            <a:r>
              <a:rPr lang="en-US" altLang="zh-CN" sz="2000" baseline="-25000" dirty="0" err="1" smtClean="0"/>
              <a:t>jt</a:t>
            </a:r>
            <a:r>
              <a:rPr lang="zh-CN" altLang="en-US" sz="2000" dirty="0" smtClean="0"/>
              <a:t>构成一个单元子集</a:t>
            </a:r>
            <a:r>
              <a:rPr lang="en-US" altLang="zh-CN" sz="2000" dirty="0" smtClean="0"/>
              <a:t>{</a:t>
            </a:r>
            <a:r>
              <a:rPr lang="en-US" altLang="zh-CN" sz="2000" dirty="0" err="1" smtClean="0"/>
              <a:t>p</a:t>
            </a:r>
            <a:r>
              <a:rPr lang="en-US" altLang="zh-CN" sz="2000" baseline="-25000" dirty="0" err="1" smtClean="0"/>
              <a:t>jt</a:t>
            </a:r>
            <a:r>
              <a:rPr lang="en-US" altLang="zh-CN" sz="2000" dirty="0" smtClean="0"/>
              <a:t>}</a:t>
            </a:r>
            <a:r>
              <a:rPr lang="zh-CN" altLang="en-US" sz="2000" dirty="0" smtClean="0"/>
              <a:t>。</a:t>
            </a:r>
            <a:endParaRPr lang="en-US" altLang="zh-CN" sz="20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证明恰好覆盖是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a:xfrm>
            <a:off x="457200" y="1428736"/>
            <a:ext cx="8229600" cy="4702189"/>
          </a:xfrm>
        </p:spPr>
        <p:txBody>
          <a:bodyPr/>
          <a:lstStyle/>
          <a:p>
            <a:r>
              <a:rPr lang="zh-CN" altLang="en-US" sz="2000" dirty="0" smtClean="0"/>
              <a:t>综合起来，</a:t>
            </a:r>
            <a:r>
              <a:rPr lang="en-US" altLang="zh-CN" sz="2000" dirty="0" smtClean="0"/>
              <a:t>W</a:t>
            </a:r>
            <a:r>
              <a:rPr lang="zh-CN" altLang="en-US" sz="2000" dirty="0" smtClean="0"/>
              <a:t>包含下述子集：</a:t>
            </a:r>
            <a:endParaRPr lang="en-US" altLang="zh-CN" sz="2000" dirty="0" smtClean="0"/>
          </a:p>
          <a:p>
            <a:pPr>
              <a:buNone/>
            </a:pPr>
            <a:r>
              <a:rPr lang="en-US" altLang="zh-CN" sz="2000" dirty="0" smtClean="0"/>
              <a:t>       {</a:t>
            </a:r>
            <a:r>
              <a:rPr lang="en-US" altLang="zh-CN" sz="2000" dirty="0" err="1" smtClean="0"/>
              <a:t>p</a:t>
            </a:r>
            <a:r>
              <a:rPr lang="en-US" altLang="zh-CN" sz="2000" baseline="-25000" dirty="0" err="1" smtClean="0"/>
              <a:t>jt</a:t>
            </a:r>
            <a:r>
              <a:rPr lang="en-US" altLang="zh-CN" sz="2000" dirty="0" smtClean="0"/>
              <a:t>}, 1 ≤t ≤s</a:t>
            </a:r>
            <a:r>
              <a:rPr lang="en-US" altLang="zh-CN" sz="2000" baseline="-25000" dirty="0" smtClean="0"/>
              <a:t>j</a:t>
            </a:r>
            <a:r>
              <a:rPr lang="en-US" altLang="zh-CN" sz="2000" dirty="0" smtClean="0"/>
              <a:t>,1 ≤j ≤m</a:t>
            </a:r>
            <a:r>
              <a:rPr lang="zh-CN" altLang="en-US" sz="2000" dirty="0" smtClean="0"/>
              <a:t>；</a:t>
            </a:r>
            <a:r>
              <a:rPr lang="en-US" altLang="zh-CN" sz="2000" dirty="0" smtClean="0"/>
              <a:t> </a:t>
            </a:r>
            <a:r>
              <a:rPr lang="en-US" altLang="zh-CN" sz="2000" dirty="0" err="1" smtClean="0"/>
              <a:t>C</a:t>
            </a:r>
            <a:r>
              <a:rPr lang="en-US" altLang="zh-CN" sz="2000" baseline="-25000" dirty="0" err="1" smtClean="0"/>
              <a:t>jt</a:t>
            </a:r>
            <a:r>
              <a:rPr lang="en-US" altLang="zh-CN" sz="2000" dirty="0" smtClean="0"/>
              <a:t>={</a:t>
            </a:r>
            <a:r>
              <a:rPr lang="en-US" altLang="zh-CN" sz="2000" dirty="0" err="1" smtClean="0"/>
              <a:t>C</a:t>
            </a:r>
            <a:r>
              <a:rPr lang="en-US" altLang="zh-CN" sz="2000" baseline="-25000" dirty="0" err="1" smtClean="0"/>
              <a:t>j</a:t>
            </a:r>
            <a:r>
              <a:rPr lang="en-US" altLang="zh-CN" sz="2000" dirty="0" err="1" smtClean="0"/>
              <a:t>,p</a:t>
            </a:r>
            <a:r>
              <a:rPr lang="en-US" altLang="zh-CN" sz="2000" baseline="-25000" dirty="0" err="1" smtClean="0"/>
              <a:t>jt</a:t>
            </a:r>
            <a:r>
              <a:rPr lang="en-US" altLang="zh-CN" sz="2000" dirty="0" smtClean="0"/>
              <a:t>},1 ≤t ≤s</a:t>
            </a:r>
            <a:r>
              <a:rPr lang="en-US" altLang="zh-CN" sz="2000" baseline="-25000" dirty="0" smtClean="0"/>
              <a:t>j</a:t>
            </a:r>
            <a:r>
              <a:rPr lang="en-US" altLang="zh-CN" sz="2000" dirty="0" smtClean="0"/>
              <a:t>,1 ≤j ≤m</a:t>
            </a:r>
            <a:endParaRPr lang="en-US" altLang="zh-CN" sz="2000" dirty="0" smtClean="0"/>
          </a:p>
          <a:p>
            <a:pPr>
              <a:buNone/>
            </a:pPr>
            <a:r>
              <a:rPr lang="en-US" altLang="zh-CN" sz="2000" dirty="0" smtClean="0"/>
              <a:t>       </a:t>
            </a:r>
            <a:r>
              <a:rPr lang="en-US" altLang="zh-CN" sz="2000" dirty="0" err="1" smtClean="0"/>
              <a:t>T</a:t>
            </a:r>
            <a:r>
              <a:rPr lang="en-US" altLang="zh-CN" sz="2000" baseline="30000" dirty="0" err="1" smtClean="0"/>
              <a:t>T</a:t>
            </a:r>
            <a:r>
              <a:rPr lang="en-US" altLang="zh-CN" sz="2000" baseline="-25000" dirty="0" err="1" smtClean="0"/>
              <a:t>i</a:t>
            </a:r>
            <a:r>
              <a:rPr lang="en-US" altLang="zh-CN" sz="2000" dirty="0" smtClean="0"/>
              <a:t>={</a:t>
            </a:r>
            <a:r>
              <a:rPr lang="en-US" altLang="zh-CN" sz="2000" dirty="0" err="1" smtClean="0"/>
              <a:t>x</a:t>
            </a:r>
            <a:r>
              <a:rPr lang="en-US" altLang="zh-CN" sz="2000" baseline="-25000" dirty="0" err="1" smtClean="0"/>
              <a:t>i</a:t>
            </a:r>
            <a:r>
              <a:rPr lang="en-US" altLang="zh-CN" sz="2000" dirty="0" err="1" smtClean="0"/>
              <a:t>,p</a:t>
            </a:r>
            <a:r>
              <a:rPr lang="en-US" altLang="zh-CN" sz="2000" baseline="-25000" dirty="0" err="1" smtClean="0"/>
              <a:t>jt</a:t>
            </a:r>
            <a:r>
              <a:rPr lang="en-US" altLang="zh-CN" sz="2000" dirty="0" err="1" smtClean="0"/>
              <a:t>|z</a:t>
            </a:r>
            <a:r>
              <a:rPr lang="en-US" altLang="zh-CN" sz="2000" baseline="-25000" dirty="0" err="1" smtClean="0"/>
              <a:t>jt</a:t>
            </a:r>
            <a:r>
              <a:rPr lang="en-US" altLang="zh-CN" sz="2000" dirty="0" smtClean="0"/>
              <a:t>=</a:t>
            </a:r>
            <a:r>
              <a:rPr lang="en-US" altLang="zh-CN" sz="2000" baseline="30000" dirty="0" smtClean="0"/>
              <a:t> ┐</a:t>
            </a:r>
            <a:r>
              <a:rPr lang="en-US" altLang="zh-CN" sz="2000" dirty="0" smtClean="0"/>
              <a:t>x</a:t>
            </a:r>
            <a:r>
              <a:rPr lang="en-US" altLang="zh-CN" sz="2000" baseline="-25000" dirty="0" smtClean="0"/>
              <a:t>i,</a:t>
            </a:r>
            <a:r>
              <a:rPr lang="en-US" altLang="zh-CN" sz="2000" dirty="0" smtClean="0"/>
              <a:t> p</a:t>
            </a:r>
            <a:r>
              <a:rPr lang="en-US" altLang="zh-CN" sz="2000" baseline="-25000" dirty="0" smtClean="0"/>
              <a:t>jt</a:t>
            </a:r>
            <a:r>
              <a:rPr lang="en-US" altLang="zh-CN" sz="2000" dirty="0" smtClean="0"/>
              <a:t>|1 ≤t ≤s</a:t>
            </a:r>
            <a:r>
              <a:rPr lang="en-US" altLang="zh-CN" sz="2000" baseline="-25000" dirty="0" smtClean="0"/>
              <a:t>j</a:t>
            </a:r>
            <a:r>
              <a:rPr lang="en-US" altLang="zh-CN" sz="2000" dirty="0" smtClean="0"/>
              <a:t>,1 ≤j ≤m}</a:t>
            </a:r>
            <a:r>
              <a:rPr lang="zh-CN" altLang="en-US" sz="2000" dirty="0" smtClean="0"/>
              <a:t>，</a:t>
            </a:r>
            <a:r>
              <a:rPr lang="en-US" altLang="zh-CN" sz="2000" dirty="0" smtClean="0"/>
              <a:t>1 ≤</a:t>
            </a:r>
            <a:r>
              <a:rPr lang="en-US" altLang="zh-CN" sz="2000" dirty="0" err="1" smtClean="0"/>
              <a:t>i</a:t>
            </a:r>
            <a:r>
              <a:rPr lang="en-US" altLang="zh-CN" sz="2000" dirty="0" smtClean="0"/>
              <a:t> ≤n</a:t>
            </a:r>
            <a:endParaRPr lang="en-US" altLang="zh-CN" sz="2000" dirty="0" smtClean="0"/>
          </a:p>
          <a:p>
            <a:pPr>
              <a:buNone/>
            </a:pPr>
            <a:r>
              <a:rPr lang="en-US" altLang="zh-CN" sz="2000" dirty="0" smtClean="0"/>
              <a:t>       </a:t>
            </a:r>
            <a:r>
              <a:rPr lang="en-US" altLang="zh-CN" sz="2000" dirty="0" err="1" smtClean="0"/>
              <a:t>T</a:t>
            </a:r>
            <a:r>
              <a:rPr lang="en-US" altLang="zh-CN" sz="2000" baseline="30000" dirty="0" err="1" smtClean="0"/>
              <a:t>F</a:t>
            </a:r>
            <a:r>
              <a:rPr lang="en-US" altLang="zh-CN" sz="2000" baseline="-25000" dirty="0" err="1" smtClean="0"/>
              <a:t>i</a:t>
            </a:r>
            <a:r>
              <a:rPr lang="en-US" altLang="zh-CN" sz="2000" dirty="0" smtClean="0"/>
              <a:t>={</a:t>
            </a:r>
            <a:r>
              <a:rPr lang="en-US" altLang="zh-CN" sz="2000" dirty="0" err="1" smtClean="0"/>
              <a:t>x</a:t>
            </a:r>
            <a:r>
              <a:rPr lang="en-US" altLang="zh-CN" sz="2000" baseline="-25000" dirty="0" err="1" smtClean="0"/>
              <a:t>i</a:t>
            </a:r>
            <a:r>
              <a:rPr lang="en-US" altLang="zh-CN" sz="2000" dirty="0" err="1" smtClean="0"/>
              <a:t>,p</a:t>
            </a:r>
            <a:r>
              <a:rPr lang="en-US" altLang="zh-CN" sz="2000" baseline="-25000" dirty="0" err="1" smtClean="0"/>
              <a:t>jt</a:t>
            </a:r>
            <a:r>
              <a:rPr lang="en-US" altLang="zh-CN" sz="2000" dirty="0" err="1" smtClean="0"/>
              <a:t>|z</a:t>
            </a:r>
            <a:r>
              <a:rPr lang="en-US" altLang="zh-CN" sz="2000" baseline="-25000" dirty="0" err="1" smtClean="0"/>
              <a:t>jt</a:t>
            </a:r>
            <a:r>
              <a:rPr lang="en-US" altLang="zh-CN" sz="2000" dirty="0" smtClean="0"/>
              <a:t>=</a:t>
            </a:r>
            <a:r>
              <a:rPr lang="en-US" altLang="zh-CN" sz="2000" baseline="30000" dirty="0" smtClean="0"/>
              <a:t> </a:t>
            </a:r>
            <a:r>
              <a:rPr lang="en-US" altLang="zh-CN" sz="2000" dirty="0" smtClean="0"/>
              <a:t>x</a:t>
            </a:r>
            <a:r>
              <a:rPr lang="en-US" altLang="zh-CN" sz="2000" baseline="-25000" dirty="0" smtClean="0"/>
              <a:t>i,</a:t>
            </a:r>
            <a:r>
              <a:rPr lang="en-US" altLang="zh-CN" sz="2000" dirty="0" smtClean="0"/>
              <a:t> p</a:t>
            </a:r>
            <a:r>
              <a:rPr lang="en-US" altLang="zh-CN" sz="2000" baseline="-25000" dirty="0" smtClean="0"/>
              <a:t>jt</a:t>
            </a:r>
            <a:r>
              <a:rPr lang="en-US" altLang="zh-CN" sz="2000" dirty="0" smtClean="0"/>
              <a:t>|1 ≤t ≤s</a:t>
            </a:r>
            <a:r>
              <a:rPr lang="en-US" altLang="zh-CN" sz="2000" baseline="-25000" dirty="0" smtClean="0"/>
              <a:t>j</a:t>
            </a:r>
            <a:r>
              <a:rPr lang="en-US" altLang="zh-CN" sz="2000" dirty="0" smtClean="0"/>
              <a:t>,1 ≤j ≤m}, 1 ≤</a:t>
            </a:r>
            <a:r>
              <a:rPr lang="en-US" altLang="zh-CN" sz="2000" dirty="0" err="1" smtClean="0"/>
              <a:t>i</a:t>
            </a:r>
            <a:r>
              <a:rPr lang="en-US" altLang="zh-CN" sz="2000" dirty="0" smtClean="0"/>
              <a:t> ≤n</a:t>
            </a:r>
            <a:endParaRPr lang="en-US" altLang="zh-CN" sz="2000" dirty="0" smtClean="0"/>
          </a:p>
          <a:p>
            <a:r>
              <a:rPr lang="zh-CN" altLang="en-US" sz="2000" dirty="0" smtClean="0"/>
              <a:t>例子：</a:t>
            </a:r>
            <a:r>
              <a:rPr lang="en-US" altLang="zh-CN" sz="2000" dirty="0" smtClean="0"/>
              <a:t>F=C</a:t>
            </a:r>
            <a:r>
              <a:rPr lang="en-US" altLang="zh-CN" sz="2000" baseline="-25000" dirty="0" smtClean="0"/>
              <a:t>1</a:t>
            </a:r>
            <a:r>
              <a:rPr lang="en-US" altLang="zh-CN" sz="2000" dirty="0" smtClean="0"/>
              <a:t> ∧C</a:t>
            </a:r>
            <a:r>
              <a:rPr lang="en-US" altLang="zh-CN" sz="2000" baseline="-25000" dirty="0" smtClean="0"/>
              <a:t>2 </a:t>
            </a:r>
            <a:r>
              <a:rPr lang="en-US" altLang="zh-CN" sz="2000" dirty="0" smtClean="0"/>
              <a:t>∧C</a:t>
            </a:r>
            <a:r>
              <a:rPr lang="en-US" altLang="zh-CN" sz="2000" baseline="-25000" dirty="0" smtClean="0"/>
              <a:t>3</a:t>
            </a:r>
            <a:r>
              <a:rPr lang="en-US" altLang="zh-CN" sz="2000" dirty="0" smtClean="0"/>
              <a:t> ∧C</a:t>
            </a:r>
            <a:r>
              <a:rPr lang="en-US" altLang="zh-CN" sz="2000" baseline="-25000" dirty="0" smtClean="0"/>
              <a:t>4</a:t>
            </a:r>
            <a:r>
              <a:rPr lang="zh-CN" altLang="en-US" sz="2000" dirty="0" smtClean="0"/>
              <a:t>，其中</a:t>
            </a:r>
            <a:r>
              <a:rPr lang="en-US" altLang="zh-CN" sz="2000" dirty="0" smtClean="0"/>
              <a:t>C</a:t>
            </a:r>
            <a:r>
              <a:rPr lang="en-US" altLang="zh-CN" sz="2000" baseline="-25000" dirty="0" smtClean="0"/>
              <a:t>1</a:t>
            </a:r>
            <a:r>
              <a:rPr lang="en-US" altLang="zh-CN" sz="2000" dirty="0" smtClean="0"/>
              <a:t>=x1 ∨</a:t>
            </a:r>
            <a:r>
              <a:rPr lang="en-US" altLang="zh-CN" sz="2000" baseline="30000" dirty="0" smtClean="0"/>
              <a:t> ┐</a:t>
            </a:r>
            <a:r>
              <a:rPr lang="en-US" altLang="zh-CN" sz="2000" dirty="0" smtClean="0"/>
              <a:t>x</a:t>
            </a:r>
            <a:r>
              <a:rPr lang="en-US" altLang="zh-CN" sz="2000" baseline="-25000" dirty="0" smtClean="0"/>
              <a:t>2</a:t>
            </a:r>
            <a:r>
              <a:rPr lang="zh-CN" altLang="en-US" sz="2000" dirty="0" smtClean="0"/>
              <a:t>，</a:t>
            </a:r>
            <a:r>
              <a:rPr lang="en-US" altLang="zh-CN" sz="2000" dirty="0" smtClean="0"/>
              <a:t>C</a:t>
            </a:r>
            <a:r>
              <a:rPr lang="en-US" altLang="zh-CN" sz="2000" baseline="-25000" dirty="0" smtClean="0"/>
              <a:t>2</a:t>
            </a:r>
            <a:r>
              <a:rPr lang="en-US" altLang="zh-CN" sz="2000" dirty="0" smtClean="0"/>
              <a:t>= </a:t>
            </a:r>
            <a:r>
              <a:rPr lang="en-US" altLang="zh-CN" sz="2000" baseline="30000" dirty="0" smtClean="0"/>
              <a:t> ┐</a:t>
            </a:r>
            <a:r>
              <a:rPr lang="en-US" altLang="zh-CN" sz="2000" dirty="0" smtClean="0"/>
              <a:t>x</a:t>
            </a:r>
            <a:r>
              <a:rPr lang="en-US" altLang="zh-CN" sz="2000" baseline="-25000" dirty="0" smtClean="0"/>
              <a:t>1</a:t>
            </a:r>
            <a:r>
              <a:rPr lang="en-US" altLang="zh-CN" sz="2000" dirty="0" smtClean="0"/>
              <a:t> ∨x</a:t>
            </a:r>
            <a:r>
              <a:rPr lang="en-US" altLang="zh-CN" sz="2000" baseline="-25000" dirty="0" smtClean="0"/>
              <a:t>2</a:t>
            </a:r>
            <a:r>
              <a:rPr lang="en-US" altLang="zh-CN" sz="2000" dirty="0" smtClean="0"/>
              <a:t> ∨x</a:t>
            </a:r>
            <a:r>
              <a:rPr lang="en-US" altLang="zh-CN" sz="2000" baseline="-25000" dirty="0" smtClean="0"/>
              <a:t>3</a:t>
            </a:r>
            <a:r>
              <a:rPr lang="zh-CN" altLang="en-US" sz="2000" dirty="0" smtClean="0"/>
              <a:t>，</a:t>
            </a:r>
            <a:r>
              <a:rPr lang="en-US" altLang="zh-CN" sz="2000" dirty="0" smtClean="0"/>
              <a:t>C</a:t>
            </a:r>
            <a:r>
              <a:rPr lang="en-US" altLang="zh-CN" sz="2000" baseline="-25000" dirty="0" smtClean="0"/>
              <a:t>3</a:t>
            </a:r>
            <a:r>
              <a:rPr lang="en-US" altLang="zh-CN" sz="2000" dirty="0" smtClean="0"/>
              <a:t>= x</a:t>
            </a:r>
            <a:r>
              <a:rPr lang="en-US" altLang="zh-CN" sz="2000" baseline="-25000" dirty="0" smtClean="0"/>
              <a:t>1</a:t>
            </a:r>
            <a:r>
              <a:rPr lang="en-US" altLang="zh-CN" sz="2000" dirty="0" smtClean="0"/>
              <a:t> ∨</a:t>
            </a:r>
            <a:r>
              <a:rPr lang="en-US" altLang="zh-CN" sz="2000" baseline="30000" dirty="0" smtClean="0"/>
              <a:t> ┐</a:t>
            </a:r>
            <a:r>
              <a:rPr lang="en-US" altLang="zh-CN" sz="2000" dirty="0" smtClean="0"/>
              <a:t>x</a:t>
            </a:r>
            <a:r>
              <a:rPr lang="en-US" altLang="zh-CN" sz="2000" baseline="-25000" dirty="0" smtClean="0"/>
              <a:t>2</a:t>
            </a:r>
            <a:r>
              <a:rPr lang="en-US" altLang="zh-CN" sz="2000" dirty="0" smtClean="0"/>
              <a:t> ∨</a:t>
            </a:r>
            <a:r>
              <a:rPr lang="en-US" altLang="zh-CN" sz="2000" baseline="30000" dirty="0" smtClean="0"/>
              <a:t> </a:t>
            </a:r>
            <a:r>
              <a:rPr lang="en-US" altLang="zh-CN" sz="2000" dirty="0" smtClean="0"/>
              <a:t>x</a:t>
            </a:r>
            <a:r>
              <a:rPr lang="en-US" altLang="zh-CN" sz="2000" baseline="-25000" dirty="0" smtClean="0"/>
              <a:t>3</a:t>
            </a:r>
            <a:r>
              <a:rPr lang="zh-CN" altLang="en-US" sz="2000" dirty="0" smtClean="0"/>
              <a:t>，</a:t>
            </a:r>
            <a:r>
              <a:rPr lang="en-US" altLang="zh-CN" sz="2000" dirty="0" smtClean="0"/>
              <a:t>C</a:t>
            </a:r>
            <a:r>
              <a:rPr lang="en-US" altLang="zh-CN" sz="2000" baseline="-25000" dirty="0" smtClean="0"/>
              <a:t>4</a:t>
            </a:r>
            <a:r>
              <a:rPr lang="en-US" altLang="zh-CN" sz="2000" dirty="0" smtClean="0"/>
              <a:t>= x</a:t>
            </a:r>
            <a:r>
              <a:rPr lang="en-US" altLang="zh-CN" sz="2000" baseline="-25000" dirty="0" smtClean="0"/>
              <a:t>1</a:t>
            </a:r>
            <a:r>
              <a:rPr lang="en-US" altLang="zh-CN" sz="2000" dirty="0" smtClean="0"/>
              <a:t> ∨</a:t>
            </a:r>
            <a:r>
              <a:rPr lang="en-US" altLang="zh-CN" sz="2000" baseline="30000" dirty="0" smtClean="0"/>
              <a:t> ┐</a:t>
            </a:r>
            <a:r>
              <a:rPr lang="en-US" altLang="zh-CN" sz="2000" dirty="0" smtClean="0"/>
              <a:t>x</a:t>
            </a:r>
            <a:r>
              <a:rPr lang="en-US" altLang="zh-CN" sz="2000" baseline="-25000" dirty="0" smtClean="0"/>
              <a:t>3</a:t>
            </a:r>
            <a:r>
              <a:rPr lang="zh-CN" altLang="en-US" sz="2000" dirty="0" smtClean="0"/>
              <a:t>，则</a:t>
            </a:r>
            <a:endParaRPr lang="en-US" altLang="zh-CN" sz="2000" dirty="0" smtClean="0"/>
          </a:p>
          <a:p>
            <a:pPr>
              <a:buNone/>
            </a:pPr>
            <a:r>
              <a:rPr lang="en-US" altLang="zh-CN" sz="2000" dirty="0" smtClean="0"/>
              <a:t>     A={x</a:t>
            </a:r>
            <a:r>
              <a:rPr lang="en-US" altLang="zh-CN" sz="2000" baseline="-25000" dirty="0" smtClean="0"/>
              <a:t>1</a:t>
            </a:r>
            <a:r>
              <a:rPr lang="en-US" altLang="zh-CN" sz="2000" dirty="0" smtClean="0"/>
              <a:t>,x</a:t>
            </a:r>
            <a:r>
              <a:rPr lang="en-US" altLang="zh-CN" sz="2000" baseline="-25000" dirty="0" smtClean="0"/>
              <a:t>2</a:t>
            </a:r>
            <a:r>
              <a:rPr lang="en-US" altLang="zh-CN" sz="2000" dirty="0" smtClean="0"/>
              <a:t>,x</a:t>
            </a:r>
            <a:r>
              <a:rPr lang="en-US" altLang="zh-CN" sz="2000" baseline="-25000" dirty="0" smtClean="0"/>
              <a:t>3</a:t>
            </a:r>
            <a:r>
              <a:rPr lang="en-US" altLang="zh-CN" sz="2000" dirty="0" smtClean="0"/>
              <a:t>,c</a:t>
            </a:r>
            <a:r>
              <a:rPr lang="en-US" altLang="zh-CN" sz="2000" baseline="-25000" dirty="0" smtClean="0"/>
              <a:t>1</a:t>
            </a:r>
            <a:r>
              <a:rPr lang="en-US" altLang="zh-CN" sz="2000" dirty="0" smtClean="0"/>
              <a:t>,c</a:t>
            </a:r>
            <a:r>
              <a:rPr lang="en-US" altLang="zh-CN" sz="2000" baseline="-25000" dirty="0" smtClean="0"/>
              <a:t>2</a:t>
            </a:r>
            <a:r>
              <a:rPr lang="en-US" altLang="zh-CN" sz="2000" dirty="0" smtClean="0"/>
              <a:t>,c</a:t>
            </a:r>
            <a:r>
              <a:rPr lang="en-US" altLang="zh-CN" sz="2000" baseline="-25000" dirty="0" smtClean="0"/>
              <a:t>3</a:t>
            </a:r>
            <a:r>
              <a:rPr lang="en-US" altLang="zh-CN" sz="2000" dirty="0" smtClean="0"/>
              <a:t>,c</a:t>
            </a:r>
            <a:r>
              <a:rPr lang="en-US" altLang="zh-CN" sz="2000" baseline="-25000" dirty="0" smtClean="0"/>
              <a:t>4</a:t>
            </a:r>
            <a:r>
              <a:rPr lang="en-US" altLang="zh-CN" sz="2000" dirty="0" smtClean="0"/>
              <a:t>,p</a:t>
            </a:r>
            <a:r>
              <a:rPr lang="en-US" altLang="zh-CN" sz="2000" baseline="-25000" dirty="0" smtClean="0"/>
              <a:t>11</a:t>
            </a:r>
            <a:r>
              <a:rPr lang="en-US" altLang="zh-CN" sz="2000" dirty="0" smtClean="0"/>
              <a:t>,p</a:t>
            </a:r>
            <a:r>
              <a:rPr lang="en-US" altLang="zh-CN" sz="2000" baseline="-25000" dirty="0" smtClean="0"/>
              <a:t>12</a:t>
            </a:r>
            <a:r>
              <a:rPr lang="en-US" altLang="zh-CN" sz="2000" dirty="0" smtClean="0"/>
              <a:t>,p</a:t>
            </a:r>
            <a:r>
              <a:rPr lang="en-US" altLang="zh-CN" sz="2000" baseline="-25000" dirty="0" smtClean="0"/>
              <a:t>21</a:t>
            </a:r>
            <a:r>
              <a:rPr lang="en-US" altLang="zh-CN" sz="2000" dirty="0" smtClean="0"/>
              <a:t>,p</a:t>
            </a:r>
            <a:r>
              <a:rPr lang="en-US" altLang="zh-CN" sz="2000" baseline="-25000" dirty="0" smtClean="0"/>
              <a:t>22</a:t>
            </a:r>
            <a:r>
              <a:rPr lang="en-US" altLang="zh-CN" sz="2000" dirty="0" smtClean="0"/>
              <a:t>,p</a:t>
            </a:r>
            <a:r>
              <a:rPr lang="en-US" altLang="zh-CN" sz="2000" baseline="-25000" dirty="0" smtClean="0"/>
              <a:t>23</a:t>
            </a:r>
            <a:r>
              <a:rPr lang="en-US" altLang="zh-CN" sz="2000" dirty="0" smtClean="0"/>
              <a:t>,p</a:t>
            </a:r>
            <a:r>
              <a:rPr lang="en-US" altLang="zh-CN" sz="2000" baseline="-25000" dirty="0" smtClean="0"/>
              <a:t>31</a:t>
            </a:r>
            <a:r>
              <a:rPr lang="en-US" altLang="zh-CN" sz="2000" dirty="0" smtClean="0"/>
              <a:t>,p</a:t>
            </a:r>
            <a:r>
              <a:rPr lang="en-US" altLang="zh-CN" sz="2000" baseline="-25000" dirty="0" smtClean="0"/>
              <a:t>32</a:t>
            </a:r>
            <a:r>
              <a:rPr lang="en-US" altLang="zh-CN" sz="2000" dirty="0" smtClean="0"/>
              <a:t>,p</a:t>
            </a:r>
            <a:r>
              <a:rPr lang="en-US" altLang="zh-CN" sz="2000" baseline="-25000" dirty="0" smtClean="0"/>
              <a:t>33</a:t>
            </a:r>
            <a:r>
              <a:rPr lang="en-US" altLang="zh-CN" sz="2000" dirty="0" smtClean="0"/>
              <a:t>,p</a:t>
            </a:r>
            <a:r>
              <a:rPr lang="en-US" altLang="zh-CN" sz="2000" baseline="-25000" dirty="0" smtClean="0"/>
              <a:t>41</a:t>
            </a:r>
            <a:r>
              <a:rPr lang="en-US" altLang="zh-CN" sz="2000" dirty="0" smtClean="0"/>
              <a:t>,p</a:t>
            </a:r>
            <a:r>
              <a:rPr lang="en-US" altLang="zh-CN" sz="2000" baseline="-25000" dirty="0" smtClean="0"/>
              <a:t>42</a:t>
            </a:r>
            <a:r>
              <a:rPr lang="en-US" altLang="zh-CN" sz="2000" dirty="0" smtClean="0"/>
              <a:t>}</a:t>
            </a:r>
            <a:r>
              <a:rPr lang="zh-CN" altLang="en-US" sz="2000" dirty="0" smtClean="0"/>
              <a:t>，</a:t>
            </a:r>
            <a:endParaRPr lang="en-US" altLang="zh-CN" sz="2000" dirty="0" smtClean="0"/>
          </a:p>
          <a:p>
            <a:pPr>
              <a:buNone/>
            </a:pPr>
            <a:r>
              <a:rPr lang="en-US" altLang="zh-CN" sz="2000" dirty="0" smtClean="0"/>
              <a:t>     W</a:t>
            </a:r>
            <a:r>
              <a:rPr lang="zh-CN" altLang="en-US" sz="2000" dirty="0" smtClean="0"/>
              <a:t>包含下述子集：</a:t>
            </a:r>
            <a:r>
              <a:rPr lang="en-US" altLang="zh-CN" sz="2000" dirty="0" smtClean="0"/>
              <a:t>{p</a:t>
            </a:r>
            <a:r>
              <a:rPr lang="en-US" altLang="zh-CN" sz="2000" baseline="-25000" dirty="0" smtClean="0"/>
              <a:t>11</a:t>
            </a:r>
            <a:r>
              <a:rPr lang="en-US" altLang="zh-CN" sz="2000" dirty="0" smtClean="0"/>
              <a:t>},{p</a:t>
            </a:r>
            <a:r>
              <a:rPr lang="en-US" altLang="zh-CN" sz="2000" baseline="-25000" dirty="0" smtClean="0"/>
              <a:t>12</a:t>
            </a:r>
            <a:r>
              <a:rPr lang="en-US" altLang="zh-CN" sz="2000" dirty="0" smtClean="0"/>
              <a:t>},{p</a:t>
            </a:r>
            <a:r>
              <a:rPr lang="en-US" altLang="zh-CN" sz="2000" baseline="-25000" dirty="0" smtClean="0"/>
              <a:t>21</a:t>
            </a:r>
            <a:r>
              <a:rPr lang="en-US" altLang="zh-CN" sz="2000" dirty="0" smtClean="0"/>
              <a:t>},{p</a:t>
            </a:r>
            <a:r>
              <a:rPr lang="en-US" altLang="zh-CN" sz="2000" baseline="-25000" dirty="0" smtClean="0"/>
              <a:t>22</a:t>
            </a:r>
            <a:r>
              <a:rPr lang="en-US" altLang="zh-CN" sz="2000" dirty="0" smtClean="0"/>
              <a:t>},{p</a:t>
            </a:r>
            <a:r>
              <a:rPr lang="en-US" altLang="zh-CN" sz="2000" baseline="-25000" dirty="0" smtClean="0"/>
              <a:t>23</a:t>
            </a:r>
            <a:r>
              <a:rPr lang="en-US" altLang="zh-CN" sz="2000" dirty="0" smtClean="0"/>
              <a:t>},{p</a:t>
            </a:r>
            <a:r>
              <a:rPr lang="en-US" altLang="zh-CN" sz="2000" baseline="-25000" dirty="0" smtClean="0"/>
              <a:t>31</a:t>
            </a:r>
            <a:r>
              <a:rPr lang="en-US" altLang="zh-CN" sz="2000" dirty="0" smtClean="0"/>
              <a:t>},{p</a:t>
            </a:r>
            <a:r>
              <a:rPr lang="en-US" altLang="zh-CN" sz="2000" baseline="-25000" dirty="0" smtClean="0"/>
              <a:t>32</a:t>
            </a:r>
            <a:r>
              <a:rPr lang="en-US" altLang="zh-CN" sz="2000" dirty="0" smtClean="0"/>
              <a:t>},{p</a:t>
            </a:r>
            <a:r>
              <a:rPr lang="en-US" altLang="zh-CN" sz="2000" baseline="-25000" dirty="0" smtClean="0"/>
              <a:t>33</a:t>
            </a:r>
            <a:r>
              <a:rPr lang="en-US" altLang="zh-CN" sz="2000" dirty="0" smtClean="0"/>
              <a:t>},{p</a:t>
            </a:r>
            <a:r>
              <a:rPr lang="en-US" altLang="zh-CN" sz="2000" baseline="-25000" dirty="0" smtClean="0"/>
              <a:t>41</a:t>
            </a:r>
            <a:r>
              <a:rPr lang="en-US" altLang="zh-CN" sz="2000" dirty="0" smtClean="0"/>
              <a:t>},{p</a:t>
            </a:r>
            <a:r>
              <a:rPr lang="en-US" altLang="zh-CN" sz="2000" baseline="-25000" dirty="0" smtClean="0"/>
              <a:t>42</a:t>
            </a:r>
            <a:r>
              <a:rPr lang="en-US" altLang="zh-CN" sz="2000" dirty="0" smtClean="0"/>
              <a:t>}</a:t>
            </a:r>
            <a:endParaRPr lang="en-US" altLang="zh-CN" sz="2000" dirty="0" smtClean="0"/>
          </a:p>
          <a:p>
            <a:pPr>
              <a:buNone/>
            </a:pPr>
            <a:r>
              <a:rPr lang="en-US" altLang="zh-CN" sz="2000" dirty="0" smtClean="0"/>
              <a:t>        T</a:t>
            </a:r>
            <a:r>
              <a:rPr lang="en-US" altLang="zh-CN" sz="2000" baseline="30000" dirty="0" smtClean="0"/>
              <a:t>T</a:t>
            </a:r>
            <a:r>
              <a:rPr lang="en-US" altLang="zh-CN" sz="2000" baseline="-25000" dirty="0" smtClean="0"/>
              <a:t>1</a:t>
            </a:r>
            <a:r>
              <a:rPr lang="en-US" altLang="zh-CN" sz="2000" dirty="0" smtClean="0"/>
              <a:t>={x</a:t>
            </a:r>
            <a:r>
              <a:rPr lang="en-US" altLang="zh-CN" sz="2000" baseline="-25000" dirty="0" smtClean="0"/>
              <a:t>1,</a:t>
            </a:r>
            <a:r>
              <a:rPr lang="en-US" altLang="zh-CN" sz="2000" dirty="0" smtClean="0"/>
              <a:t>p</a:t>
            </a:r>
            <a:r>
              <a:rPr lang="en-US" altLang="zh-CN" sz="2000" baseline="-25000" dirty="0" smtClean="0"/>
              <a:t>21</a:t>
            </a:r>
            <a:r>
              <a:rPr lang="en-US" altLang="zh-CN" sz="2000" dirty="0" smtClean="0"/>
              <a:t>}</a:t>
            </a:r>
            <a:r>
              <a:rPr lang="zh-CN" altLang="en-US" sz="2000" dirty="0" smtClean="0"/>
              <a:t>，</a:t>
            </a:r>
            <a:r>
              <a:rPr lang="en-US" altLang="zh-CN" sz="2000" dirty="0" smtClean="0"/>
              <a:t>T</a:t>
            </a:r>
            <a:r>
              <a:rPr lang="en-US" altLang="zh-CN" sz="2000" baseline="30000" dirty="0" smtClean="0"/>
              <a:t>F</a:t>
            </a:r>
            <a:r>
              <a:rPr lang="en-US" altLang="zh-CN" sz="2000" baseline="-25000" dirty="0" smtClean="0"/>
              <a:t>1</a:t>
            </a:r>
            <a:r>
              <a:rPr lang="en-US" altLang="zh-CN" sz="2000" dirty="0" smtClean="0"/>
              <a:t>={x</a:t>
            </a:r>
            <a:r>
              <a:rPr lang="en-US" altLang="zh-CN" sz="2000" baseline="-25000" dirty="0" smtClean="0"/>
              <a:t>1,</a:t>
            </a:r>
            <a:r>
              <a:rPr lang="en-US" altLang="zh-CN" sz="2000" dirty="0" smtClean="0"/>
              <a:t>p</a:t>
            </a:r>
            <a:r>
              <a:rPr lang="en-US" altLang="zh-CN" sz="2000" baseline="-25000" dirty="0" smtClean="0"/>
              <a:t>11</a:t>
            </a:r>
            <a:r>
              <a:rPr lang="en-US" altLang="zh-CN" sz="2000" dirty="0" smtClean="0"/>
              <a:t>,p</a:t>
            </a:r>
            <a:r>
              <a:rPr lang="en-US" altLang="zh-CN" sz="2000" baseline="-25000" dirty="0" smtClean="0"/>
              <a:t>31</a:t>
            </a:r>
            <a:r>
              <a:rPr lang="en-US" altLang="zh-CN" sz="2000" dirty="0" smtClean="0"/>
              <a:t>,p</a:t>
            </a:r>
            <a:r>
              <a:rPr lang="en-US" altLang="zh-CN" sz="2000" baseline="-25000" dirty="0" smtClean="0"/>
              <a:t>41</a:t>
            </a:r>
            <a:r>
              <a:rPr lang="en-US" altLang="zh-CN" sz="2000" dirty="0" smtClean="0"/>
              <a:t>}</a:t>
            </a:r>
            <a:r>
              <a:rPr lang="zh-CN" altLang="en-US" sz="2000" dirty="0" smtClean="0"/>
              <a:t>；</a:t>
            </a:r>
            <a:r>
              <a:rPr lang="en-US" altLang="zh-CN" sz="2000" dirty="0" smtClean="0"/>
              <a:t>T</a:t>
            </a:r>
            <a:r>
              <a:rPr lang="en-US" altLang="zh-CN" sz="2000" baseline="30000" dirty="0" smtClean="0"/>
              <a:t>T</a:t>
            </a:r>
            <a:r>
              <a:rPr lang="en-US" altLang="zh-CN" sz="2000" baseline="-25000" dirty="0" smtClean="0"/>
              <a:t>2</a:t>
            </a:r>
            <a:r>
              <a:rPr lang="en-US" altLang="zh-CN" sz="2000" dirty="0" smtClean="0"/>
              <a:t>={x</a:t>
            </a:r>
            <a:r>
              <a:rPr lang="en-US" altLang="zh-CN" sz="2000" baseline="-25000" dirty="0" smtClean="0"/>
              <a:t>2,</a:t>
            </a:r>
            <a:r>
              <a:rPr lang="en-US" altLang="zh-CN" sz="2000" dirty="0" smtClean="0"/>
              <a:t>p</a:t>
            </a:r>
            <a:r>
              <a:rPr lang="en-US" altLang="zh-CN" sz="2000" baseline="-25000" dirty="0" smtClean="0"/>
              <a:t>12</a:t>
            </a:r>
            <a:r>
              <a:rPr lang="en-US" altLang="zh-CN" sz="2000" dirty="0" smtClean="0"/>
              <a:t>,p</a:t>
            </a:r>
            <a:r>
              <a:rPr lang="en-US" altLang="zh-CN" sz="2000" baseline="-25000" dirty="0" smtClean="0"/>
              <a:t>32</a:t>
            </a:r>
            <a:r>
              <a:rPr lang="en-US" altLang="zh-CN" sz="2000" dirty="0" smtClean="0"/>
              <a:t>}</a:t>
            </a:r>
            <a:r>
              <a:rPr lang="zh-CN" altLang="en-US" sz="2000" dirty="0" smtClean="0"/>
              <a:t>，</a:t>
            </a:r>
            <a:r>
              <a:rPr lang="en-US" altLang="zh-CN" sz="2000" dirty="0" smtClean="0"/>
              <a:t>T</a:t>
            </a:r>
            <a:r>
              <a:rPr lang="en-US" altLang="zh-CN" sz="2000" baseline="30000" dirty="0" smtClean="0"/>
              <a:t>F</a:t>
            </a:r>
            <a:r>
              <a:rPr lang="en-US" altLang="zh-CN" sz="2000" baseline="-25000" dirty="0" smtClean="0"/>
              <a:t>2</a:t>
            </a:r>
            <a:r>
              <a:rPr lang="en-US" altLang="zh-CN" sz="2000" dirty="0" smtClean="0"/>
              <a:t>={x</a:t>
            </a:r>
            <a:r>
              <a:rPr lang="en-US" altLang="zh-CN" sz="2000" baseline="-25000" dirty="0" smtClean="0"/>
              <a:t>2,</a:t>
            </a:r>
            <a:r>
              <a:rPr lang="en-US" altLang="zh-CN" sz="2000" dirty="0" smtClean="0"/>
              <a:t>p</a:t>
            </a:r>
            <a:r>
              <a:rPr lang="en-US" altLang="zh-CN" sz="2000" baseline="-25000" dirty="0" smtClean="0"/>
              <a:t>22</a:t>
            </a:r>
            <a:r>
              <a:rPr lang="en-US" altLang="zh-CN" sz="2000" dirty="0" smtClean="0"/>
              <a:t>}</a:t>
            </a:r>
            <a:endParaRPr lang="en-US" altLang="zh-CN" sz="2000" dirty="0" smtClean="0"/>
          </a:p>
          <a:p>
            <a:pPr>
              <a:buNone/>
            </a:pPr>
            <a:r>
              <a:rPr lang="en-US" altLang="zh-CN" sz="2000" dirty="0" smtClean="0"/>
              <a:t>        T</a:t>
            </a:r>
            <a:r>
              <a:rPr lang="en-US" altLang="zh-CN" sz="2000" baseline="30000" dirty="0" smtClean="0"/>
              <a:t>T</a:t>
            </a:r>
            <a:r>
              <a:rPr lang="en-US" altLang="zh-CN" sz="2000" baseline="-25000" dirty="0" smtClean="0"/>
              <a:t>3</a:t>
            </a:r>
            <a:r>
              <a:rPr lang="en-US" altLang="zh-CN" sz="2000" dirty="0" smtClean="0"/>
              <a:t>={x</a:t>
            </a:r>
            <a:r>
              <a:rPr lang="en-US" altLang="zh-CN" sz="2000" baseline="-25000" dirty="0" smtClean="0"/>
              <a:t>3,</a:t>
            </a:r>
            <a:r>
              <a:rPr lang="en-US" altLang="zh-CN" sz="2000" dirty="0" smtClean="0"/>
              <a:t>p</a:t>
            </a:r>
            <a:r>
              <a:rPr lang="en-US" altLang="zh-CN" sz="2000" baseline="-25000" dirty="0" smtClean="0"/>
              <a:t>42</a:t>
            </a:r>
            <a:r>
              <a:rPr lang="en-US" altLang="zh-CN" sz="2000" dirty="0" smtClean="0"/>
              <a:t>}</a:t>
            </a:r>
            <a:r>
              <a:rPr lang="zh-CN" altLang="en-US" sz="2000" dirty="0" smtClean="0"/>
              <a:t>，</a:t>
            </a:r>
            <a:r>
              <a:rPr lang="en-US" altLang="zh-CN" sz="2000" dirty="0" smtClean="0"/>
              <a:t>T</a:t>
            </a:r>
            <a:r>
              <a:rPr lang="en-US" altLang="zh-CN" sz="2000" baseline="30000" dirty="0" smtClean="0"/>
              <a:t>F</a:t>
            </a:r>
            <a:r>
              <a:rPr lang="en-US" altLang="zh-CN" sz="2000" baseline="-25000" dirty="0" smtClean="0"/>
              <a:t>3</a:t>
            </a:r>
            <a:r>
              <a:rPr lang="en-US" altLang="zh-CN" sz="2000" dirty="0" smtClean="0"/>
              <a:t>={x</a:t>
            </a:r>
            <a:r>
              <a:rPr lang="en-US" altLang="zh-CN" sz="2000" baseline="-25000" dirty="0" smtClean="0"/>
              <a:t>3,</a:t>
            </a:r>
            <a:r>
              <a:rPr lang="en-US" altLang="zh-CN" sz="2000" dirty="0" smtClean="0"/>
              <a:t>p</a:t>
            </a:r>
            <a:r>
              <a:rPr lang="en-US" altLang="zh-CN" sz="2000" baseline="-25000" dirty="0" smtClean="0"/>
              <a:t>23</a:t>
            </a:r>
            <a:r>
              <a:rPr lang="en-US" altLang="zh-CN" sz="2000" dirty="0" smtClean="0"/>
              <a:t>,p</a:t>
            </a:r>
            <a:r>
              <a:rPr lang="en-US" altLang="zh-CN" sz="2000" baseline="-25000" dirty="0" smtClean="0"/>
              <a:t>33</a:t>
            </a:r>
            <a:r>
              <a:rPr lang="en-US" altLang="zh-CN" sz="2000" dirty="0" smtClean="0"/>
              <a:t>}</a:t>
            </a:r>
            <a:endParaRPr lang="en-US" altLang="zh-CN" sz="2000" dirty="0" smtClean="0"/>
          </a:p>
          <a:p>
            <a:pPr>
              <a:buNone/>
            </a:pPr>
            <a:r>
              <a:rPr lang="en-US" altLang="zh-CN" sz="2000" dirty="0" smtClean="0"/>
              <a:t>       C</a:t>
            </a:r>
            <a:r>
              <a:rPr lang="en-US" altLang="zh-CN" sz="2000" baseline="-25000" dirty="0" smtClean="0"/>
              <a:t>11</a:t>
            </a:r>
            <a:r>
              <a:rPr lang="en-US" altLang="zh-CN" sz="2000" dirty="0" smtClean="0"/>
              <a:t>={C</a:t>
            </a:r>
            <a:r>
              <a:rPr lang="en-US" altLang="zh-CN" sz="2000" baseline="-25000" dirty="0" smtClean="0"/>
              <a:t>1</a:t>
            </a:r>
            <a:r>
              <a:rPr lang="en-US" altLang="zh-CN" sz="2000" dirty="0" smtClean="0"/>
              <a:t>,p</a:t>
            </a:r>
            <a:r>
              <a:rPr lang="en-US" altLang="zh-CN" sz="2000" baseline="-25000" dirty="0" smtClean="0"/>
              <a:t>11</a:t>
            </a:r>
            <a:r>
              <a:rPr lang="en-US" altLang="zh-CN" sz="2000" dirty="0" smtClean="0"/>
              <a:t>}</a:t>
            </a:r>
            <a:r>
              <a:rPr lang="zh-CN" altLang="en-US" sz="2000" dirty="0" smtClean="0"/>
              <a:t>，</a:t>
            </a:r>
            <a:r>
              <a:rPr lang="en-US" altLang="zh-CN" sz="2000" dirty="0" smtClean="0"/>
              <a:t> C</a:t>
            </a:r>
            <a:r>
              <a:rPr lang="en-US" altLang="zh-CN" sz="2000" baseline="-25000" dirty="0" smtClean="0"/>
              <a:t>12</a:t>
            </a:r>
            <a:r>
              <a:rPr lang="en-US" altLang="zh-CN" sz="2000" dirty="0" smtClean="0"/>
              <a:t>={C</a:t>
            </a:r>
            <a:r>
              <a:rPr lang="en-US" altLang="zh-CN" sz="2000" baseline="-25000" dirty="0" smtClean="0"/>
              <a:t>1</a:t>
            </a:r>
            <a:r>
              <a:rPr lang="en-US" altLang="zh-CN" sz="2000" dirty="0" smtClean="0"/>
              <a:t>,p</a:t>
            </a:r>
            <a:r>
              <a:rPr lang="en-US" altLang="zh-CN" sz="2000" baseline="-25000" dirty="0" smtClean="0"/>
              <a:t>12</a:t>
            </a:r>
            <a:r>
              <a:rPr lang="en-US" altLang="zh-CN" sz="2000" dirty="0" smtClean="0"/>
              <a:t>}</a:t>
            </a:r>
            <a:r>
              <a:rPr lang="zh-CN" altLang="en-US" sz="2000" dirty="0" smtClean="0"/>
              <a:t>，</a:t>
            </a:r>
            <a:r>
              <a:rPr lang="en-US" altLang="zh-CN" sz="2000" dirty="0" smtClean="0"/>
              <a:t> C</a:t>
            </a:r>
            <a:r>
              <a:rPr lang="en-US" altLang="zh-CN" sz="2000" baseline="-25000" dirty="0" smtClean="0"/>
              <a:t>21</a:t>
            </a:r>
            <a:r>
              <a:rPr lang="en-US" altLang="zh-CN" sz="2000" dirty="0" smtClean="0"/>
              <a:t>={C</a:t>
            </a:r>
            <a:r>
              <a:rPr lang="en-US" altLang="zh-CN" sz="2000" baseline="-25000" dirty="0" smtClean="0"/>
              <a:t>2</a:t>
            </a:r>
            <a:r>
              <a:rPr lang="en-US" altLang="zh-CN" sz="2000" dirty="0" smtClean="0"/>
              <a:t>,p</a:t>
            </a:r>
            <a:r>
              <a:rPr lang="en-US" altLang="zh-CN" sz="2000" baseline="-25000" dirty="0" smtClean="0"/>
              <a:t>21</a:t>
            </a:r>
            <a:r>
              <a:rPr lang="en-US" altLang="zh-CN" sz="2000" dirty="0" smtClean="0"/>
              <a:t>}</a:t>
            </a:r>
            <a:r>
              <a:rPr lang="zh-CN" altLang="en-US" sz="2000" dirty="0" smtClean="0"/>
              <a:t>，</a:t>
            </a:r>
            <a:r>
              <a:rPr lang="en-US" altLang="zh-CN" sz="2000" dirty="0" smtClean="0"/>
              <a:t> C</a:t>
            </a:r>
            <a:r>
              <a:rPr lang="en-US" altLang="zh-CN" sz="2000" baseline="-25000" dirty="0" smtClean="0"/>
              <a:t>22</a:t>
            </a:r>
            <a:r>
              <a:rPr lang="en-US" altLang="zh-CN" sz="2000" dirty="0" smtClean="0"/>
              <a:t>={C</a:t>
            </a:r>
            <a:r>
              <a:rPr lang="en-US" altLang="zh-CN" sz="2000" baseline="-25000" dirty="0" smtClean="0"/>
              <a:t>2</a:t>
            </a:r>
            <a:r>
              <a:rPr lang="en-US" altLang="zh-CN" sz="2000" dirty="0" smtClean="0"/>
              <a:t>,p</a:t>
            </a:r>
            <a:r>
              <a:rPr lang="en-US" altLang="zh-CN" sz="2000" baseline="-25000" dirty="0" smtClean="0"/>
              <a:t>22</a:t>
            </a:r>
            <a:r>
              <a:rPr lang="en-US" altLang="zh-CN" sz="2000" dirty="0" smtClean="0"/>
              <a:t>}</a:t>
            </a:r>
            <a:r>
              <a:rPr lang="zh-CN" altLang="en-US" sz="2000" dirty="0" smtClean="0"/>
              <a:t>，</a:t>
            </a:r>
            <a:r>
              <a:rPr lang="en-US" altLang="zh-CN" sz="2000" dirty="0" smtClean="0"/>
              <a:t>   </a:t>
            </a:r>
            <a:endParaRPr lang="en-US" altLang="zh-CN" sz="2000" dirty="0" smtClean="0"/>
          </a:p>
          <a:p>
            <a:pPr>
              <a:buNone/>
            </a:pPr>
            <a:r>
              <a:rPr lang="en-US" altLang="zh-CN" sz="2000" dirty="0" smtClean="0"/>
              <a:t>       C</a:t>
            </a:r>
            <a:r>
              <a:rPr lang="en-US" altLang="zh-CN" sz="2000" baseline="-25000" dirty="0" smtClean="0"/>
              <a:t>23</a:t>
            </a:r>
            <a:r>
              <a:rPr lang="en-US" altLang="zh-CN" sz="2000" dirty="0" smtClean="0"/>
              <a:t>={C</a:t>
            </a:r>
            <a:r>
              <a:rPr lang="en-US" altLang="zh-CN" sz="2000" baseline="-25000" dirty="0" smtClean="0"/>
              <a:t>2</a:t>
            </a:r>
            <a:r>
              <a:rPr lang="en-US" altLang="zh-CN" sz="2000" dirty="0" smtClean="0"/>
              <a:t>,p</a:t>
            </a:r>
            <a:r>
              <a:rPr lang="en-US" altLang="zh-CN" sz="2000" baseline="-25000" dirty="0" smtClean="0"/>
              <a:t>23</a:t>
            </a:r>
            <a:r>
              <a:rPr lang="en-US" altLang="zh-CN" sz="2000" dirty="0" smtClean="0"/>
              <a:t>}</a:t>
            </a:r>
            <a:r>
              <a:rPr lang="zh-CN" altLang="en-US" sz="2000" dirty="0" smtClean="0"/>
              <a:t>，</a:t>
            </a:r>
            <a:r>
              <a:rPr lang="en-US" altLang="zh-CN" sz="2000" dirty="0" smtClean="0"/>
              <a:t> C</a:t>
            </a:r>
            <a:r>
              <a:rPr lang="en-US" altLang="zh-CN" sz="2000" baseline="-25000" dirty="0" smtClean="0"/>
              <a:t>31</a:t>
            </a:r>
            <a:r>
              <a:rPr lang="en-US" altLang="zh-CN" sz="2000" dirty="0" smtClean="0"/>
              <a:t>={C</a:t>
            </a:r>
            <a:r>
              <a:rPr lang="en-US" altLang="zh-CN" sz="2000" baseline="-25000" dirty="0" smtClean="0"/>
              <a:t>3</a:t>
            </a:r>
            <a:r>
              <a:rPr lang="en-US" altLang="zh-CN" sz="2000" dirty="0" smtClean="0"/>
              <a:t>,p</a:t>
            </a:r>
            <a:r>
              <a:rPr lang="en-US" altLang="zh-CN" sz="2000" baseline="-25000" dirty="0" smtClean="0"/>
              <a:t>31</a:t>
            </a:r>
            <a:r>
              <a:rPr lang="en-US" altLang="zh-CN" sz="2000" dirty="0" smtClean="0"/>
              <a:t>}</a:t>
            </a:r>
            <a:r>
              <a:rPr lang="zh-CN" altLang="en-US" sz="2000" dirty="0" smtClean="0"/>
              <a:t>，</a:t>
            </a:r>
            <a:r>
              <a:rPr lang="en-US" altLang="zh-CN" sz="2000" dirty="0" smtClean="0"/>
              <a:t> C</a:t>
            </a:r>
            <a:r>
              <a:rPr lang="en-US" altLang="zh-CN" sz="2000" baseline="-25000" dirty="0" smtClean="0"/>
              <a:t>32</a:t>
            </a:r>
            <a:r>
              <a:rPr lang="en-US" altLang="zh-CN" sz="2000" dirty="0" smtClean="0"/>
              <a:t>={C</a:t>
            </a:r>
            <a:r>
              <a:rPr lang="en-US" altLang="zh-CN" sz="2000" baseline="-25000" dirty="0" smtClean="0"/>
              <a:t>3</a:t>
            </a:r>
            <a:r>
              <a:rPr lang="en-US" altLang="zh-CN" sz="2000" dirty="0" smtClean="0"/>
              <a:t>,p</a:t>
            </a:r>
            <a:r>
              <a:rPr lang="en-US" altLang="zh-CN" sz="2000" baseline="-25000" dirty="0" smtClean="0"/>
              <a:t>32</a:t>
            </a:r>
            <a:r>
              <a:rPr lang="en-US" altLang="zh-CN" sz="2000" dirty="0" smtClean="0"/>
              <a:t>}</a:t>
            </a:r>
            <a:r>
              <a:rPr lang="zh-CN" altLang="en-US" sz="2000" dirty="0" smtClean="0"/>
              <a:t>，</a:t>
            </a:r>
            <a:r>
              <a:rPr lang="en-US" altLang="zh-CN" sz="2000" dirty="0" smtClean="0"/>
              <a:t> C</a:t>
            </a:r>
            <a:r>
              <a:rPr lang="en-US" altLang="zh-CN" sz="2000" baseline="-25000" dirty="0" smtClean="0"/>
              <a:t>33</a:t>
            </a:r>
            <a:r>
              <a:rPr lang="en-US" altLang="zh-CN" sz="2000" dirty="0" smtClean="0"/>
              <a:t>={C</a:t>
            </a:r>
            <a:r>
              <a:rPr lang="en-US" altLang="zh-CN" sz="2000" baseline="-25000" dirty="0" smtClean="0"/>
              <a:t>3</a:t>
            </a:r>
            <a:r>
              <a:rPr lang="en-US" altLang="zh-CN" sz="2000" dirty="0" smtClean="0"/>
              <a:t>,p</a:t>
            </a:r>
            <a:r>
              <a:rPr lang="en-US" altLang="zh-CN" sz="2000" baseline="-25000" dirty="0" smtClean="0"/>
              <a:t>33</a:t>
            </a:r>
            <a:r>
              <a:rPr lang="en-US" altLang="zh-CN" sz="2000" dirty="0" smtClean="0"/>
              <a:t>}</a:t>
            </a:r>
            <a:r>
              <a:rPr lang="zh-CN" altLang="en-US" sz="2000" dirty="0" smtClean="0"/>
              <a:t>，</a:t>
            </a:r>
            <a:r>
              <a:rPr lang="en-US" altLang="zh-CN" sz="2000" dirty="0" smtClean="0"/>
              <a:t> </a:t>
            </a:r>
            <a:endParaRPr lang="en-US" altLang="zh-CN" sz="2000" dirty="0" smtClean="0"/>
          </a:p>
          <a:p>
            <a:pPr>
              <a:buNone/>
            </a:pPr>
            <a:r>
              <a:rPr lang="en-US" altLang="zh-CN" sz="2000" dirty="0" smtClean="0"/>
              <a:t>       C</a:t>
            </a:r>
            <a:r>
              <a:rPr lang="en-US" altLang="zh-CN" sz="2000" baseline="-25000" dirty="0" smtClean="0"/>
              <a:t>41</a:t>
            </a:r>
            <a:r>
              <a:rPr lang="en-US" altLang="zh-CN" sz="2000" dirty="0" smtClean="0"/>
              <a:t>={C</a:t>
            </a:r>
            <a:r>
              <a:rPr lang="en-US" altLang="zh-CN" sz="2000" baseline="-25000" dirty="0" smtClean="0"/>
              <a:t>4</a:t>
            </a:r>
            <a:r>
              <a:rPr lang="en-US" altLang="zh-CN" sz="2000" dirty="0" smtClean="0"/>
              <a:t>,p</a:t>
            </a:r>
            <a:r>
              <a:rPr lang="en-US" altLang="zh-CN" sz="2000" baseline="-25000" dirty="0" smtClean="0"/>
              <a:t>41</a:t>
            </a:r>
            <a:r>
              <a:rPr lang="en-US" altLang="zh-CN" sz="2000" dirty="0" smtClean="0"/>
              <a:t>}</a:t>
            </a:r>
            <a:r>
              <a:rPr lang="zh-CN" altLang="en-US" sz="2000" dirty="0" smtClean="0"/>
              <a:t>，</a:t>
            </a:r>
            <a:r>
              <a:rPr lang="en-US" altLang="zh-CN" sz="2000" dirty="0" smtClean="0"/>
              <a:t> C</a:t>
            </a:r>
            <a:r>
              <a:rPr lang="en-US" altLang="zh-CN" sz="2000" baseline="-25000" dirty="0" smtClean="0"/>
              <a:t>42</a:t>
            </a:r>
            <a:r>
              <a:rPr lang="en-US" altLang="zh-CN" sz="2000" dirty="0" smtClean="0"/>
              <a:t>={C</a:t>
            </a:r>
            <a:r>
              <a:rPr lang="en-US" altLang="zh-CN" sz="2000" baseline="-25000" dirty="0" smtClean="0"/>
              <a:t>4</a:t>
            </a:r>
            <a:r>
              <a:rPr lang="en-US" altLang="zh-CN" sz="2000" dirty="0" smtClean="0"/>
              <a:t>,p</a:t>
            </a:r>
            <a:r>
              <a:rPr lang="en-US" altLang="zh-CN" sz="2000" baseline="-25000" dirty="0" smtClean="0"/>
              <a:t>42</a:t>
            </a:r>
            <a:r>
              <a:rPr lang="en-US" altLang="zh-CN" sz="2000" dirty="0" smtClean="0"/>
              <a:t>}</a:t>
            </a:r>
            <a:endParaRPr lang="en-US" altLang="zh-CN" sz="20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证明恰好覆盖是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a:xfrm>
            <a:off x="523875" y="1246808"/>
            <a:ext cx="8229600" cy="4773627"/>
          </a:xfrm>
        </p:spPr>
        <p:txBody>
          <a:bodyPr/>
          <a:lstStyle/>
          <a:p>
            <a:r>
              <a:rPr lang="zh-CN" altLang="en-US" sz="2000" dirty="0" smtClean="0"/>
              <a:t>要证：</a:t>
            </a:r>
            <a:r>
              <a:rPr lang="en-US" altLang="zh-CN" sz="2000" dirty="0" smtClean="0"/>
              <a:t>F</a:t>
            </a:r>
            <a:r>
              <a:rPr lang="zh-CN" altLang="en-US" sz="2000" dirty="0" smtClean="0"/>
              <a:t>是可满足的当且仅当</a:t>
            </a:r>
            <a:r>
              <a:rPr lang="en-US" altLang="zh-CN" sz="2000" dirty="0" smtClean="0"/>
              <a:t>W</a:t>
            </a:r>
            <a:r>
              <a:rPr lang="zh-CN" altLang="en-US" sz="2000" dirty="0" smtClean="0"/>
              <a:t>含有</a:t>
            </a:r>
            <a:r>
              <a:rPr lang="en-US" altLang="zh-CN" sz="2000" dirty="0" smtClean="0"/>
              <a:t>A</a:t>
            </a:r>
            <a:r>
              <a:rPr lang="zh-CN" altLang="en-US" sz="2000" dirty="0" smtClean="0"/>
              <a:t>的恰好覆盖。</a:t>
            </a:r>
            <a:endParaRPr lang="en-US" altLang="zh-CN" sz="2000" dirty="0" smtClean="0"/>
          </a:p>
          <a:p>
            <a:r>
              <a:rPr lang="zh-CN" altLang="en-US" sz="2000" dirty="0" smtClean="0"/>
              <a:t>设</a:t>
            </a:r>
            <a:r>
              <a:rPr lang="en-US" altLang="zh-CN" sz="2000" dirty="0" smtClean="0"/>
              <a:t>U</a:t>
            </a:r>
            <a:r>
              <a:rPr lang="en-US" altLang="zh-CN" sz="2000" dirty="0" smtClean="0">
                <a:sym typeface="Symbol" panose="05050102010706020507"/>
              </a:rPr>
              <a:t>W</a:t>
            </a:r>
            <a:r>
              <a:rPr lang="zh-CN" altLang="en-US" sz="2000" dirty="0" smtClean="0">
                <a:sym typeface="Symbol" panose="05050102010706020507"/>
              </a:rPr>
              <a:t>是</a:t>
            </a:r>
            <a:r>
              <a:rPr lang="en-US" altLang="zh-CN" sz="2000" dirty="0" smtClean="0">
                <a:sym typeface="Symbol" panose="05050102010706020507"/>
              </a:rPr>
              <a:t>A</a:t>
            </a:r>
            <a:r>
              <a:rPr lang="zh-CN" altLang="en-US" sz="2000" dirty="0" smtClean="0">
                <a:sym typeface="Symbol" panose="05050102010706020507"/>
              </a:rPr>
              <a:t>的一个恰好覆盖。</a:t>
            </a:r>
            <a:r>
              <a:rPr lang="zh-CN" altLang="en-US" sz="2000" dirty="0" smtClean="0"/>
              <a:t>对每一个</a:t>
            </a:r>
            <a:r>
              <a:rPr lang="en-US" altLang="zh-CN" sz="2000" dirty="0" err="1" smtClean="0"/>
              <a:t>i</a:t>
            </a:r>
            <a:r>
              <a:rPr lang="en-US" altLang="zh-CN" sz="2000" dirty="0" smtClean="0"/>
              <a:t>(1≤i ≤n)</a:t>
            </a:r>
            <a:r>
              <a:rPr lang="zh-CN" altLang="en-US" sz="2000" dirty="0" smtClean="0"/>
              <a:t>，若</a:t>
            </a:r>
            <a:r>
              <a:rPr lang="en-US" altLang="zh-CN" sz="2000" dirty="0" err="1" smtClean="0"/>
              <a:t>T</a:t>
            </a:r>
            <a:r>
              <a:rPr lang="en-US" altLang="zh-CN" sz="2000" baseline="30000" dirty="0" err="1" smtClean="0"/>
              <a:t>T</a:t>
            </a:r>
            <a:r>
              <a:rPr lang="en-US" altLang="zh-CN" sz="2000" baseline="-25000" dirty="0" err="1" smtClean="0"/>
              <a:t>i</a:t>
            </a:r>
            <a:r>
              <a:rPr lang="en-US" altLang="zh-CN" sz="2000" dirty="0" err="1" smtClean="0">
                <a:sym typeface="Symbol" panose="05050102010706020507"/>
              </a:rPr>
              <a:t>U</a:t>
            </a:r>
            <a:r>
              <a:rPr lang="zh-CN" altLang="en-US" sz="2000" dirty="0" smtClean="0">
                <a:sym typeface="Symbol" panose="05050102010706020507"/>
              </a:rPr>
              <a:t>，则令</a:t>
            </a:r>
            <a:r>
              <a:rPr lang="en-US" altLang="zh-CN" sz="2000" dirty="0" smtClean="0">
                <a:sym typeface="Symbol" panose="05050102010706020507"/>
              </a:rPr>
              <a:t>t(x</a:t>
            </a:r>
            <a:r>
              <a:rPr lang="en-US" altLang="zh-CN" sz="2000" baseline="-25000" dirty="0" smtClean="0">
                <a:sym typeface="Symbol" panose="05050102010706020507"/>
              </a:rPr>
              <a:t>i</a:t>
            </a:r>
            <a:r>
              <a:rPr lang="en-US" altLang="zh-CN" sz="2000" dirty="0" smtClean="0">
                <a:sym typeface="Symbol" panose="05050102010706020507"/>
              </a:rPr>
              <a:t>)=1</a:t>
            </a:r>
            <a:r>
              <a:rPr lang="zh-CN" altLang="en-US" sz="2000" dirty="0" smtClean="0">
                <a:sym typeface="Symbol" panose="05050102010706020507"/>
              </a:rPr>
              <a:t>；若</a:t>
            </a:r>
            <a:r>
              <a:rPr lang="en-US" altLang="zh-CN" sz="2000" dirty="0" err="1" smtClean="0"/>
              <a:t>T</a:t>
            </a:r>
            <a:r>
              <a:rPr lang="en-US" altLang="zh-CN" sz="2000" baseline="30000" dirty="0" err="1" smtClean="0"/>
              <a:t>F</a:t>
            </a:r>
            <a:r>
              <a:rPr lang="en-US" altLang="zh-CN" sz="2000" baseline="-25000" dirty="0" err="1" smtClean="0"/>
              <a:t>i</a:t>
            </a:r>
            <a:r>
              <a:rPr lang="en-US" altLang="zh-CN" sz="2000" dirty="0" err="1" smtClean="0">
                <a:sym typeface="Symbol" panose="05050102010706020507"/>
              </a:rPr>
              <a:t>U</a:t>
            </a:r>
            <a:r>
              <a:rPr lang="zh-CN" altLang="en-US" sz="2000" dirty="0" smtClean="0">
                <a:sym typeface="Symbol" panose="05050102010706020507"/>
              </a:rPr>
              <a:t>，则令</a:t>
            </a:r>
            <a:r>
              <a:rPr lang="en-US" altLang="zh-CN" sz="2000" dirty="0" smtClean="0">
                <a:sym typeface="Symbol" panose="05050102010706020507"/>
              </a:rPr>
              <a:t>t(x</a:t>
            </a:r>
            <a:r>
              <a:rPr lang="en-US" altLang="zh-CN" sz="2000" baseline="-25000" dirty="0" smtClean="0">
                <a:sym typeface="Symbol" panose="05050102010706020507"/>
              </a:rPr>
              <a:t>i</a:t>
            </a:r>
            <a:r>
              <a:rPr lang="en-US" altLang="zh-CN" sz="2000" dirty="0" smtClean="0">
                <a:sym typeface="Symbol" panose="05050102010706020507"/>
              </a:rPr>
              <a:t>)=0</a:t>
            </a:r>
            <a:r>
              <a:rPr lang="zh-CN" altLang="en-US" sz="2000" dirty="0" smtClean="0">
                <a:sym typeface="Symbol" panose="05050102010706020507"/>
              </a:rPr>
              <a:t>。对每一个</a:t>
            </a:r>
            <a:r>
              <a:rPr lang="en-US" altLang="zh-CN" sz="2000" dirty="0" smtClean="0">
                <a:sym typeface="Symbol" panose="05050102010706020507"/>
              </a:rPr>
              <a:t>j</a:t>
            </a:r>
            <a:r>
              <a:rPr lang="en-US" altLang="zh-CN" sz="2000" dirty="0" smtClean="0"/>
              <a:t>(1≤j ≤m</a:t>
            </a:r>
            <a:r>
              <a:rPr lang="en-US" altLang="zh-CN" sz="2000" dirty="0" smtClean="0">
                <a:sym typeface="Symbol" panose="05050102010706020507"/>
              </a:rPr>
              <a:t>)</a:t>
            </a:r>
            <a:r>
              <a:rPr lang="zh-CN" altLang="en-US" sz="2000" dirty="0" smtClean="0">
                <a:sym typeface="Symbol" panose="05050102010706020507"/>
              </a:rPr>
              <a:t>，必有一个</a:t>
            </a:r>
            <a:r>
              <a:rPr lang="en-US" altLang="zh-CN" sz="2000" dirty="0" err="1" smtClean="0">
                <a:sym typeface="Symbol" panose="05050102010706020507"/>
              </a:rPr>
              <a:t>C</a:t>
            </a:r>
            <a:r>
              <a:rPr lang="en-US" altLang="zh-CN" sz="2000" baseline="-25000" dirty="0" err="1" smtClean="0">
                <a:sym typeface="Symbol" panose="05050102010706020507"/>
              </a:rPr>
              <a:t>jt</a:t>
            </a:r>
            <a:r>
              <a:rPr lang="en-US" altLang="zh-CN" sz="2000" dirty="0" smtClean="0">
                <a:sym typeface="Symbol" panose="05050102010706020507"/>
              </a:rPr>
              <a:t>={</a:t>
            </a:r>
            <a:r>
              <a:rPr lang="en-US" altLang="zh-CN" sz="2000" dirty="0" err="1" smtClean="0"/>
              <a:t>C</a:t>
            </a:r>
            <a:r>
              <a:rPr lang="en-US" altLang="zh-CN" sz="2000" baseline="-25000" dirty="0" err="1" smtClean="0"/>
              <a:t>j</a:t>
            </a:r>
            <a:r>
              <a:rPr lang="en-US" altLang="zh-CN" sz="2000" dirty="0" err="1" smtClean="0"/>
              <a:t>,p</a:t>
            </a:r>
            <a:r>
              <a:rPr lang="en-US" altLang="zh-CN" sz="2000" baseline="-25000" dirty="0" err="1" smtClean="0"/>
              <a:t>jt</a:t>
            </a:r>
            <a:r>
              <a:rPr lang="en-US" altLang="zh-CN" sz="2000" dirty="0" smtClean="0">
                <a:sym typeface="Symbol" panose="05050102010706020507"/>
              </a:rPr>
              <a:t>} U</a:t>
            </a:r>
            <a:r>
              <a:rPr lang="zh-CN" altLang="en-US" sz="2000" dirty="0" smtClean="0">
                <a:sym typeface="Symbol" panose="05050102010706020507"/>
              </a:rPr>
              <a:t>。设</a:t>
            </a:r>
            <a:r>
              <a:rPr lang="en-US" altLang="zh-CN" sz="2000" dirty="0" err="1" smtClean="0">
                <a:sym typeface="Symbol" panose="05050102010706020507"/>
              </a:rPr>
              <a:t>p</a:t>
            </a:r>
            <a:r>
              <a:rPr lang="en-US" altLang="zh-CN" sz="2000" baseline="-25000" dirty="0" err="1" smtClean="0">
                <a:sym typeface="Symbol" panose="05050102010706020507"/>
              </a:rPr>
              <a:t>jt</a:t>
            </a:r>
            <a:r>
              <a:rPr lang="zh-CN" altLang="en-US" sz="2000" dirty="0" smtClean="0">
                <a:sym typeface="Symbol" panose="05050102010706020507"/>
              </a:rPr>
              <a:t>对应的文字为</a:t>
            </a:r>
            <a:r>
              <a:rPr lang="en-US" altLang="zh-CN" sz="2000" dirty="0" err="1" smtClean="0">
                <a:sym typeface="Symbol" panose="05050102010706020507"/>
              </a:rPr>
              <a:t>z</a:t>
            </a:r>
            <a:r>
              <a:rPr lang="en-US" altLang="zh-CN" sz="2000" baseline="-25000" dirty="0" err="1" smtClean="0">
                <a:sym typeface="Symbol" panose="05050102010706020507"/>
              </a:rPr>
              <a:t>jt</a:t>
            </a:r>
            <a:r>
              <a:rPr lang="zh-CN" altLang="en-US" sz="2000" dirty="0" smtClean="0">
                <a:sym typeface="Symbol" panose="05050102010706020507"/>
              </a:rPr>
              <a:t>，</a:t>
            </a:r>
            <a:r>
              <a:rPr lang="en-US" altLang="zh-CN" sz="2000" dirty="0" err="1" smtClean="0">
                <a:sym typeface="Symbol" panose="05050102010706020507"/>
              </a:rPr>
              <a:t>z</a:t>
            </a:r>
            <a:r>
              <a:rPr lang="en-US" altLang="zh-CN" sz="2000" baseline="-25000" dirty="0" err="1" smtClean="0">
                <a:sym typeface="Symbol" panose="05050102010706020507"/>
              </a:rPr>
              <a:t>jt</a:t>
            </a:r>
            <a:r>
              <a:rPr lang="en-US" altLang="zh-CN" sz="2000" dirty="0" smtClean="0">
                <a:sym typeface="Symbol" panose="05050102010706020507"/>
              </a:rPr>
              <a:t>=x</a:t>
            </a:r>
            <a:r>
              <a:rPr lang="en-US" altLang="zh-CN" sz="2000" baseline="-25000" dirty="0" smtClean="0">
                <a:sym typeface="Symbol" panose="05050102010706020507"/>
              </a:rPr>
              <a:t>i</a:t>
            </a:r>
            <a:r>
              <a:rPr lang="zh-CN" altLang="en-US" sz="2000" dirty="0" smtClean="0">
                <a:sym typeface="Symbol" panose="05050102010706020507"/>
              </a:rPr>
              <a:t>或</a:t>
            </a:r>
            <a:r>
              <a:rPr lang="en-US" altLang="zh-CN" sz="2000" baseline="30000" dirty="0" smtClean="0"/>
              <a:t>┐</a:t>
            </a:r>
            <a:r>
              <a:rPr lang="en-US" altLang="zh-CN" sz="2000" dirty="0" smtClean="0"/>
              <a:t>x</a:t>
            </a:r>
            <a:r>
              <a:rPr lang="en-US" altLang="zh-CN" sz="2000" baseline="-25000" dirty="0" smtClean="0"/>
              <a:t>i</a:t>
            </a:r>
            <a:r>
              <a:rPr lang="zh-CN" altLang="en-US" sz="2000" baseline="-25000" dirty="0" smtClean="0"/>
              <a:t>。</a:t>
            </a:r>
            <a:r>
              <a:rPr lang="zh-CN" altLang="en-US" sz="2000" dirty="0" smtClean="0"/>
              <a:t>若</a:t>
            </a:r>
            <a:r>
              <a:rPr lang="en-US" altLang="zh-CN" sz="2000" dirty="0" err="1" smtClean="0"/>
              <a:t>T</a:t>
            </a:r>
            <a:r>
              <a:rPr lang="en-US" altLang="zh-CN" sz="2000" baseline="30000" dirty="0" err="1" smtClean="0"/>
              <a:t>T</a:t>
            </a:r>
            <a:r>
              <a:rPr lang="en-US" altLang="zh-CN" sz="2000" baseline="-25000" dirty="0" err="1" smtClean="0"/>
              <a:t>i</a:t>
            </a:r>
            <a:r>
              <a:rPr lang="en-US" altLang="zh-CN" sz="2000" dirty="0" err="1" smtClean="0">
                <a:sym typeface="Symbol" panose="05050102010706020507"/>
              </a:rPr>
              <a:t>U</a:t>
            </a:r>
            <a:r>
              <a:rPr lang="zh-CN" altLang="en-US" sz="2000" dirty="0" smtClean="0">
                <a:sym typeface="Symbol" panose="05050102010706020507"/>
              </a:rPr>
              <a:t>，则</a:t>
            </a:r>
            <a:r>
              <a:rPr lang="en-US" altLang="zh-CN" sz="2000" dirty="0" err="1" smtClean="0">
                <a:sym typeface="Symbol" panose="05050102010706020507"/>
              </a:rPr>
              <a:t>p</a:t>
            </a:r>
            <a:r>
              <a:rPr lang="en-US" altLang="zh-CN" sz="2000" baseline="-25000" dirty="0" err="1" smtClean="0">
                <a:sym typeface="Symbol" panose="05050102010706020507"/>
              </a:rPr>
              <a:t>jt</a:t>
            </a:r>
            <a:r>
              <a:rPr lang="en-US" altLang="zh-CN" sz="2000" dirty="0" smtClean="0">
                <a:sym typeface="Symbol" panose="05050102010706020507"/>
              </a:rPr>
              <a:t></a:t>
            </a:r>
            <a:r>
              <a:rPr lang="en-US" altLang="zh-CN" sz="2000" dirty="0" smtClean="0"/>
              <a:t> </a:t>
            </a:r>
            <a:r>
              <a:rPr lang="en-US" altLang="zh-CN" sz="2000" dirty="0" err="1" smtClean="0"/>
              <a:t>T</a:t>
            </a:r>
            <a:r>
              <a:rPr lang="en-US" altLang="zh-CN" sz="2000" baseline="30000" dirty="0" err="1" smtClean="0"/>
              <a:t>T</a:t>
            </a:r>
            <a:r>
              <a:rPr lang="en-US" altLang="zh-CN" sz="2000" baseline="-25000" dirty="0" err="1" smtClean="0"/>
              <a:t>i</a:t>
            </a:r>
            <a:r>
              <a:rPr lang="en-US" altLang="zh-CN" sz="2000" baseline="-25000" dirty="0" smtClean="0">
                <a:sym typeface="Symbol" panose="05050102010706020507"/>
              </a:rPr>
              <a:t>,</a:t>
            </a:r>
            <a:r>
              <a:rPr lang="zh-CN" altLang="en-US" sz="2000" baseline="-25000" dirty="0" smtClean="0">
                <a:sym typeface="Symbol" panose="05050102010706020507"/>
              </a:rPr>
              <a:t>，</a:t>
            </a:r>
            <a:r>
              <a:rPr lang="zh-CN" altLang="en-US" sz="2000" dirty="0" smtClean="0">
                <a:sym typeface="Symbol" panose="05050102010706020507"/>
              </a:rPr>
              <a:t>从而</a:t>
            </a:r>
            <a:r>
              <a:rPr lang="en-US" altLang="zh-CN" sz="2000" dirty="0" err="1" smtClean="0">
                <a:sym typeface="Symbol" panose="05050102010706020507"/>
              </a:rPr>
              <a:t>z</a:t>
            </a:r>
            <a:r>
              <a:rPr lang="en-US" altLang="zh-CN" sz="2000" baseline="-25000" dirty="0" err="1" smtClean="0">
                <a:sym typeface="Symbol" panose="05050102010706020507"/>
              </a:rPr>
              <a:t>jt</a:t>
            </a:r>
            <a:r>
              <a:rPr lang="en-US" altLang="zh-CN" sz="2000" dirty="0" smtClean="0">
                <a:sym typeface="Symbol" panose="05050102010706020507"/>
              </a:rPr>
              <a:t>=x</a:t>
            </a:r>
            <a:r>
              <a:rPr lang="en-US" altLang="zh-CN" sz="2000" baseline="-25000" dirty="0" smtClean="0">
                <a:sym typeface="Symbol" panose="05050102010706020507"/>
              </a:rPr>
              <a:t>i</a:t>
            </a:r>
            <a:r>
              <a:rPr lang="zh-CN" altLang="en-US" sz="2000" dirty="0" smtClean="0">
                <a:sym typeface="Symbol" panose="05050102010706020507"/>
              </a:rPr>
              <a:t>，此时有</a:t>
            </a:r>
            <a:r>
              <a:rPr lang="en-US" altLang="zh-CN" sz="2000" dirty="0" smtClean="0">
                <a:sym typeface="Symbol" panose="05050102010706020507"/>
              </a:rPr>
              <a:t>t(x</a:t>
            </a:r>
            <a:r>
              <a:rPr lang="en-US" altLang="zh-CN" sz="2000" baseline="-25000" dirty="0" smtClean="0">
                <a:sym typeface="Symbol" panose="05050102010706020507"/>
              </a:rPr>
              <a:t>i</a:t>
            </a:r>
            <a:r>
              <a:rPr lang="en-US" altLang="zh-CN" sz="2000" dirty="0" smtClean="0">
                <a:sym typeface="Symbol" panose="05050102010706020507"/>
              </a:rPr>
              <a:t>)=1</a:t>
            </a:r>
            <a:r>
              <a:rPr lang="zh-CN" altLang="en-US" sz="2000" dirty="0" smtClean="0">
                <a:sym typeface="Symbol" panose="05050102010706020507"/>
              </a:rPr>
              <a:t>，故</a:t>
            </a:r>
            <a:r>
              <a:rPr lang="en-US" altLang="zh-CN" sz="2000" dirty="0" smtClean="0">
                <a:sym typeface="Symbol" panose="05050102010706020507"/>
              </a:rPr>
              <a:t>t</a:t>
            </a:r>
            <a:r>
              <a:rPr lang="zh-CN" altLang="en-US" sz="2000" dirty="0" smtClean="0">
                <a:sym typeface="Symbol" panose="05050102010706020507"/>
              </a:rPr>
              <a:t>满足</a:t>
            </a:r>
            <a:r>
              <a:rPr lang="en-US" altLang="zh-CN" sz="2000" dirty="0" err="1" smtClean="0">
                <a:sym typeface="Symbol" panose="05050102010706020507"/>
              </a:rPr>
              <a:t>C</a:t>
            </a:r>
            <a:r>
              <a:rPr lang="en-US" altLang="zh-CN" sz="2000" baseline="-25000" dirty="0" err="1" smtClean="0">
                <a:sym typeface="Symbol" panose="05050102010706020507"/>
              </a:rPr>
              <a:t>j</a:t>
            </a:r>
            <a:r>
              <a:rPr lang="zh-CN" altLang="en-US" sz="2000" dirty="0" smtClean="0">
                <a:sym typeface="Symbol" panose="05050102010706020507"/>
              </a:rPr>
              <a:t>；</a:t>
            </a:r>
            <a:r>
              <a:rPr lang="zh-CN" altLang="en-US" sz="2000" dirty="0" smtClean="0"/>
              <a:t>若</a:t>
            </a:r>
            <a:r>
              <a:rPr lang="en-US" altLang="zh-CN" sz="2000" dirty="0" err="1" smtClean="0"/>
              <a:t>T</a:t>
            </a:r>
            <a:r>
              <a:rPr lang="en-US" altLang="zh-CN" sz="2000" baseline="30000" dirty="0" err="1" smtClean="0"/>
              <a:t>F</a:t>
            </a:r>
            <a:r>
              <a:rPr lang="en-US" altLang="zh-CN" sz="2000" baseline="-25000" dirty="0" err="1" smtClean="0"/>
              <a:t>i</a:t>
            </a:r>
            <a:r>
              <a:rPr lang="en-US" altLang="zh-CN" sz="2000" dirty="0" err="1" smtClean="0">
                <a:sym typeface="Symbol" panose="05050102010706020507"/>
              </a:rPr>
              <a:t>U</a:t>
            </a:r>
            <a:r>
              <a:rPr lang="zh-CN" altLang="en-US" sz="2000" dirty="0" smtClean="0">
                <a:sym typeface="Symbol" panose="05050102010706020507"/>
              </a:rPr>
              <a:t>，则</a:t>
            </a:r>
            <a:r>
              <a:rPr lang="en-US" altLang="zh-CN" sz="2000" dirty="0" err="1" smtClean="0">
                <a:sym typeface="Symbol" panose="05050102010706020507"/>
              </a:rPr>
              <a:t>p</a:t>
            </a:r>
            <a:r>
              <a:rPr lang="en-US" altLang="zh-CN" sz="2000" baseline="-25000" dirty="0" err="1" smtClean="0">
                <a:sym typeface="Symbol" panose="05050102010706020507"/>
              </a:rPr>
              <a:t>jt</a:t>
            </a:r>
            <a:r>
              <a:rPr lang="en-US" altLang="zh-CN" sz="2000" dirty="0" smtClean="0">
                <a:sym typeface="Symbol" panose="05050102010706020507"/>
              </a:rPr>
              <a:t></a:t>
            </a:r>
            <a:r>
              <a:rPr lang="en-US" altLang="zh-CN" sz="2000" dirty="0" smtClean="0"/>
              <a:t> </a:t>
            </a:r>
            <a:r>
              <a:rPr lang="en-US" altLang="zh-CN" sz="2000" dirty="0" err="1" smtClean="0"/>
              <a:t>T</a:t>
            </a:r>
            <a:r>
              <a:rPr lang="en-US" altLang="zh-CN" sz="2000" baseline="30000" dirty="0" err="1" smtClean="0"/>
              <a:t>F</a:t>
            </a:r>
            <a:r>
              <a:rPr lang="en-US" altLang="zh-CN" sz="2000" baseline="-25000" dirty="0" err="1" smtClean="0"/>
              <a:t>i</a:t>
            </a:r>
            <a:r>
              <a:rPr lang="en-US" altLang="zh-CN" sz="2000" baseline="-25000" dirty="0" smtClean="0">
                <a:sym typeface="Symbol" panose="05050102010706020507"/>
              </a:rPr>
              <a:t>,</a:t>
            </a:r>
            <a:r>
              <a:rPr lang="zh-CN" altLang="en-US" sz="2000" baseline="-25000" dirty="0" smtClean="0">
                <a:sym typeface="Symbol" panose="05050102010706020507"/>
              </a:rPr>
              <a:t>，</a:t>
            </a:r>
            <a:r>
              <a:rPr lang="zh-CN" altLang="en-US" sz="2000" dirty="0" smtClean="0">
                <a:sym typeface="Symbol" panose="05050102010706020507"/>
              </a:rPr>
              <a:t>从而</a:t>
            </a:r>
            <a:r>
              <a:rPr lang="en-US" altLang="zh-CN" sz="2000" dirty="0" err="1" smtClean="0">
                <a:sym typeface="Symbol" panose="05050102010706020507"/>
              </a:rPr>
              <a:t>z</a:t>
            </a:r>
            <a:r>
              <a:rPr lang="en-US" altLang="zh-CN" sz="2000" baseline="-25000" dirty="0" err="1" smtClean="0">
                <a:sym typeface="Symbol" panose="05050102010706020507"/>
              </a:rPr>
              <a:t>jt</a:t>
            </a:r>
            <a:r>
              <a:rPr lang="en-US" altLang="zh-CN" sz="2000" dirty="0" smtClean="0">
                <a:sym typeface="Symbol" panose="05050102010706020507"/>
              </a:rPr>
              <a:t>=</a:t>
            </a:r>
            <a:r>
              <a:rPr lang="en-US" altLang="zh-CN" sz="2000" baseline="30000" dirty="0" smtClean="0"/>
              <a:t> ┐ </a:t>
            </a:r>
            <a:r>
              <a:rPr lang="en-US" altLang="zh-CN" sz="2000" dirty="0" smtClean="0">
                <a:sym typeface="Symbol" panose="05050102010706020507"/>
              </a:rPr>
              <a:t>x</a:t>
            </a:r>
            <a:r>
              <a:rPr lang="en-US" altLang="zh-CN" sz="2000" baseline="-25000" dirty="0" smtClean="0">
                <a:sym typeface="Symbol" panose="05050102010706020507"/>
              </a:rPr>
              <a:t>i</a:t>
            </a:r>
            <a:r>
              <a:rPr lang="zh-CN" altLang="en-US" sz="2000" dirty="0" smtClean="0">
                <a:sym typeface="Symbol" panose="05050102010706020507"/>
              </a:rPr>
              <a:t>，此时有</a:t>
            </a:r>
            <a:r>
              <a:rPr lang="en-US" altLang="zh-CN" sz="2000" dirty="0" smtClean="0">
                <a:sym typeface="Symbol" panose="05050102010706020507"/>
              </a:rPr>
              <a:t>t(x</a:t>
            </a:r>
            <a:r>
              <a:rPr lang="en-US" altLang="zh-CN" sz="2000" baseline="-25000" dirty="0" smtClean="0">
                <a:sym typeface="Symbol" panose="05050102010706020507"/>
              </a:rPr>
              <a:t>i</a:t>
            </a:r>
            <a:r>
              <a:rPr lang="en-US" altLang="zh-CN" sz="2000" dirty="0" smtClean="0">
                <a:sym typeface="Symbol" panose="05050102010706020507"/>
              </a:rPr>
              <a:t>)=0</a:t>
            </a:r>
            <a:r>
              <a:rPr lang="zh-CN" altLang="en-US" sz="2000" dirty="0" smtClean="0">
                <a:sym typeface="Symbol" panose="05050102010706020507"/>
              </a:rPr>
              <a:t>，故</a:t>
            </a:r>
            <a:r>
              <a:rPr lang="en-US" altLang="zh-CN" sz="2000" dirty="0" smtClean="0">
                <a:sym typeface="Symbol" panose="05050102010706020507"/>
              </a:rPr>
              <a:t>t</a:t>
            </a:r>
            <a:r>
              <a:rPr lang="zh-CN" altLang="en-US" sz="2000" dirty="0" smtClean="0">
                <a:sym typeface="Symbol" panose="05050102010706020507"/>
              </a:rPr>
              <a:t>也满足</a:t>
            </a:r>
            <a:r>
              <a:rPr lang="en-US" altLang="zh-CN" sz="2000" dirty="0" err="1" smtClean="0">
                <a:sym typeface="Symbol" panose="05050102010706020507"/>
              </a:rPr>
              <a:t>C</a:t>
            </a:r>
            <a:r>
              <a:rPr lang="en-US" altLang="zh-CN" sz="2000" baseline="-25000" dirty="0" err="1" smtClean="0">
                <a:sym typeface="Symbol" panose="05050102010706020507"/>
              </a:rPr>
              <a:t>j</a:t>
            </a:r>
            <a:r>
              <a:rPr lang="zh-CN" altLang="en-US" sz="2000" dirty="0" smtClean="0">
                <a:sym typeface="Symbol" panose="05050102010706020507"/>
              </a:rPr>
              <a:t>。得证</a:t>
            </a:r>
            <a:r>
              <a:rPr lang="en-US" altLang="zh-CN" sz="2000" dirty="0" smtClean="0">
                <a:sym typeface="Symbol" panose="05050102010706020507"/>
              </a:rPr>
              <a:t>t</a:t>
            </a:r>
            <a:r>
              <a:rPr lang="zh-CN" altLang="en-US" sz="2000" dirty="0" smtClean="0">
                <a:sym typeface="Symbol" panose="05050102010706020507"/>
              </a:rPr>
              <a:t>是</a:t>
            </a:r>
            <a:r>
              <a:rPr lang="en-US" altLang="zh-CN" sz="2000" dirty="0" smtClean="0">
                <a:sym typeface="Symbol" panose="05050102010706020507"/>
              </a:rPr>
              <a:t>F</a:t>
            </a:r>
            <a:r>
              <a:rPr lang="zh-CN" altLang="en-US" sz="2000" dirty="0" smtClean="0">
                <a:sym typeface="Symbol" panose="05050102010706020507"/>
              </a:rPr>
              <a:t>的成真赋值。</a:t>
            </a:r>
            <a:endParaRPr lang="en-US" altLang="zh-CN" sz="2000" dirty="0" smtClean="0">
              <a:sym typeface="Symbol" panose="05050102010706020507"/>
            </a:endParaRPr>
          </a:p>
          <a:p>
            <a:r>
              <a:rPr lang="zh-CN" altLang="en-US" sz="2000" dirty="0" smtClean="0">
                <a:sym typeface="Symbol" panose="05050102010706020507"/>
              </a:rPr>
              <a:t>反之，设</a:t>
            </a:r>
            <a:r>
              <a:rPr lang="en-US" altLang="zh-CN" sz="2000" dirty="0" smtClean="0">
                <a:sym typeface="Symbol" panose="05050102010706020507"/>
              </a:rPr>
              <a:t>F</a:t>
            </a:r>
            <a:r>
              <a:rPr lang="zh-CN" altLang="en-US" sz="2000" dirty="0" smtClean="0">
                <a:sym typeface="Symbol" panose="05050102010706020507"/>
              </a:rPr>
              <a:t>是可满足的，</a:t>
            </a:r>
            <a:r>
              <a:rPr lang="en-US" altLang="zh-CN" sz="2000" dirty="0" smtClean="0">
                <a:sym typeface="Symbol" panose="05050102010706020507"/>
              </a:rPr>
              <a:t>t</a:t>
            </a:r>
            <a:r>
              <a:rPr lang="zh-CN" altLang="en-US" sz="2000" dirty="0" smtClean="0">
                <a:sym typeface="Symbol" panose="05050102010706020507"/>
              </a:rPr>
              <a:t>是</a:t>
            </a:r>
            <a:r>
              <a:rPr lang="en-US" altLang="zh-CN" sz="2000" dirty="0" smtClean="0">
                <a:sym typeface="Symbol" panose="05050102010706020507"/>
              </a:rPr>
              <a:t>F</a:t>
            </a:r>
            <a:r>
              <a:rPr lang="zh-CN" altLang="en-US" sz="2000" dirty="0" smtClean="0">
                <a:sym typeface="Symbol" panose="05050102010706020507"/>
              </a:rPr>
              <a:t>的成真赋值。对每一个</a:t>
            </a:r>
            <a:r>
              <a:rPr lang="en-US" altLang="zh-CN" sz="2000" dirty="0" err="1" smtClean="0"/>
              <a:t>i</a:t>
            </a:r>
            <a:r>
              <a:rPr lang="en-US" altLang="zh-CN" sz="2000" dirty="0" smtClean="0"/>
              <a:t>(1≤i ≤n)</a:t>
            </a:r>
            <a:r>
              <a:rPr lang="zh-CN" altLang="en-US" sz="2000" dirty="0" smtClean="0"/>
              <a:t>，若</a:t>
            </a:r>
            <a:r>
              <a:rPr lang="en-US" altLang="zh-CN" sz="2000" dirty="0" smtClean="0"/>
              <a:t>t(x</a:t>
            </a:r>
            <a:r>
              <a:rPr lang="en-US" altLang="zh-CN" sz="2000" baseline="-25000" dirty="0" smtClean="0"/>
              <a:t>i</a:t>
            </a:r>
            <a:r>
              <a:rPr lang="en-US" altLang="zh-CN" sz="2000" dirty="0" smtClean="0"/>
              <a:t>)=1</a:t>
            </a:r>
            <a:r>
              <a:rPr lang="zh-CN" altLang="en-US" sz="2000" dirty="0" smtClean="0"/>
              <a:t>，则令</a:t>
            </a:r>
            <a:r>
              <a:rPr lang="en-US" altLang="zh-CN" sz="2000" dirty="0" smtClean="0"/>
              <a:t>U</a:t>
            </a:r>
            <a:r>
              <a:rPr lang="zh-CN" altLang="en-US" sz="2000" dirty="0" smtClean="0"/>
              <a:t>包含</a:t>
            </a:r>
            <a:r>
              <a:rPr lang="en-US" altLang="zh-CN" sz="2000" dirty="0" err="1" smtClean="0"/>
              <a:t>T</a:t>
            </a:r>
            <a:r>
              <a:rPr lang="en-US" altLang="zh-CN" sz="2000" baseline="30000" dirty="0" err="1" smtClean="0"/>
              <a:t>T</a:t>
            </a:r>
            <a:r>
              <a:rPr lang="en-US" altLang="zh-CN" sz="2000" baseline="-25000" dirty="0" err="1" smtClean="0"/>
              <a:t>i</a:t>
            </a:r>
            <a:r>
              <a:rPr lang="zh-CN" altLang="en-US" sz="2000" baseline="-25000" dirty="0" smtClean="0">
                <a:sym typeface="Symbol" panose="05050102010706020507"/>
              </a:rPr>
              <a:t>；</a:t>
            </a:r>
            <a:r>
              <a:rPr lang="zh-CN" altLang="en-US" sz="2000" dirty="0" smtClean="0"/>
              <a:t>若</a:t>
            </a:r>
            <a:r>
              <a:rPr lang="en-US" altLang="zh-CN" sz="2000" dirty="0" smtClean="0"/>
              <a:t>t(x</a:t>
            </a:r>
            <a:r>
              <a:rPr lang="en-US" altLang="zh-CN" sz="2000" baseline="-25000" dirty="0" smtClean="0"/>
              <a:t>i</a:t>
            </a:r>
            <a:r>
              <a:rPr lang="en-US" altLang="zh-CN" sz="2000" dirty="0" smtClean="0"/>
              <a:t>)=0</a:t>
            </a:r>
            <a:r>
              <a:rPr lang="zh-CN" altLang="en-US" sz="2000" dirty="0" smtClean="0"/>
              <a:t>，则令</a:t>
            </a:r>
            <a:r>
              <a:rPr lang="en-US" altLang="zh-CN" sz="2000" dirty="0" smtClean="0"/>
              <a:t>U</a:t>
            </a:r>
            <a:r>
              <a:rPr lang="zh-CN" altLang="en-US" sz="2000" dirty="0" smtClean="0"/>
              <a:t>包含</a:t>
            </a:r>
            <a:r>
              <a:rPr lang="en-US" altLang="zh-CN" sz="2000" dirty="0" err="1" smtClean="0"/>
              <a:t>T</a:t>
            </a:r>
            <a:r>
              <a:rPr lang="en-US" altLang="zh-CN" sz="2000" baseline="30000" dirty="0" err="1" smtClean="0"/>
              <a:t>F</a:t>
            </a:r>
            <a:r>
              <a:rPr lang="en-US" altLang="zh-CN" sz="2000" baseline="-25000" dirty="0" err="1" smtClean="0"/>
              <a:t>i</a:t>
            </a:r>
            <a:r>
              <a:rPr lang="zh-CN" altLang="en-US" sz="2000" baseline="-25000" dirty="0" smtClean="0">
                <a:sym typeface="Symbol" panose="05050102010706020507"/>
              </a:rPr>
              <a:t>。</a:t>
            </a:r>
            <a:r>
              <a:rPr lang="zh-CN" altLang="en-US" sz="2000" dirty="0" smtClean="0">
                <a:sym typeface="Symbol" panose="05050102010706020507"/>
              </a:rPr>
              <a:t>对每一个</a:t>
            </a:r>
            <a:r>
              <a:rPr lang="en-US" altLang="zh-CN" sz="2000" dirty="0" smtClean="0">
                <a:sym typeface="Symbol" panose="05050102010706020507"/>
              </a:rPr>
              <a:t>j </a:t>
            </a:r>
            <a:r>
              <a:rPr lang="en-US" altLang="zh-CN" sz="2000" dirty="0" smtClean="0"/>
              <a:t>(1≤j ≤m</a:t>
            </a:r>
            <a:r>
              <a:rPr lang="en-US" altLang="zh-CN" sz="2000" dirty="0" smtClean="0">
                <a:sym typeface="Symbol" panose="05050102010706020507"/>
              </a:rPr>
              <a:t>)</a:t>
            </a:r>
            <a:r>
              <a:rPr lang="zh-CN" altLang="en-US" sz="2000" dirty="0" smtClean="0">
                <a:sym typeface="Symbol" panose="05050102010706020507"/>
              </a:rPr>
              <a:t>，由于</a:t>
            </a:r>
            <a:r>
              <a:rPr lang="en-US" altLang="zh-CN" sz="2000" dirty="0" smtClean="0">
                <a:sym typeface="Symbol" panose="05050102010706020507"/>
              </a:rPr>
              <a:t>t</a:t>
            </a:r>
            <a:r>
              <a:rPr lang="zh-CN" altLang="en-US" sz="2000" dirty="0" smtClean="0">
                <a:sym typeface="Symbol" panose="05050102010706020507"/>
              </a:rPr>
              <a:t>满足</a:t>
            </a:r>
            <a:r>
              <a:rPr lang="en-US" altLang="zh-CN" sz="2000" dirty="0" err="1" smtClean="0">
                <a:sym typeface="Symbol" panose="05050102010706020507"/>
              </a:rPr>
              <a:t>C</a:t>
            </a:r>
            <a:r>
              <a:rPr lang="en-US" altLang="zh-CN" sz="2000" baseline="-25000" dirty="0" err="1" smtClean="0">
                <a:sym typeface="Symbol" panose="05050102010706020507"/>
              </a:rPr>
              <a:t>j</a:t>
            </a:r>
            <a:r>
              <a:rPr lang="zh-CN" altLang="en-US" sz="2000" dirty="0" smtClean="0">
                <a:sym typeface="Symbol" panose="05050102010706020507"/>
              </a:rPr>
              <a:t>，</a:t>
            </a:r>
            <a:r>
              <a:rPr lang="en-US" altLang="zh-CN" sz="2000" dirty="0" err="1" smtClean="0">
                <a:sym typeface="Symbol" panose="05050102010706020507"/>
              </a:rPr>
              <a:t>C</a:t>
            </a:r>
            <a:r>
              <a:rPr lang="en-US" altLang="zh-CN" sz="2000" baseline="-25000" dirty="0" err="1" smtClean="0">
                <a:sym typeface="Symbol" panose="05050102010706020507"/>
              </a:rPr>
              <a:t>j</a:t>
            </a:r>
            <a:r>
              <a:rPr lang="zh-CN" altLang="en-US" sz="2000" dirty="0" smtClean="0">
                <a:sym typeface="Symbol" panose="05050102010706020507"/>
              </a:rPr>
              <a:t>必有一个文字</a:t>
            </a:r>
            <a:r>
              <a:rPr lang="en-US" altLang="zh-CN" sz="2000" dirty="0" err="1" smtClean="0">
                <a:sym typeface="Symbol" panose="05050102010706020507"/>
              </a:rPr>
              <a:t>z</a:t>
            </a:r>
            <a:r>
              <a:rPr lang="en-US" altLang="zh-CN" sz="2000" baseline="-25000" dirty="0" err="1" smtClean="0">
                <a:sym typeface="Symbol" panose="05050102010706020507"/>
              </a:rPr>
              <a:t>jt</a:t>
            </a:r>
            <a:r>
              <a:rPr lang="en-US" altLang="zh-CN" sz="2000" dirty="0" smtClean="0">
                <a:sym typeface="Symbol" panose="05050102010706020507"/>
              </a:rPr>
              <a:t>=1</a:t>
            </a:r>
            <a:r>
              <a:rPr lang="zh-CN" altLang="en-US" sz="2000" dirty="0" smtClean="0">
                <a:sym typeface="Symbol" panose="05050102010706020507"/>
              </a:rPr>
              <a:t>，从而</a:t>
            </a:r>
            <a:r>
              <a:rPr lang="en-US" altLang="zh-CN" sz="2000" dirty="0" smtClean="0">
                <a:sym typeface="Symbol" panose="05050102010706020507"/>
              </a:rPr>
              <a:t>U</a:t>
            </a:r>
            <a:r>
              <a:rPr lang="zh-CN" altLang="en-US" sz="2000" dirty="0" smtClean="0">
                <a:sym typeface="Symbol" panose="05050102010706020507"/>
              </a:rPr>
              <a:t>中现有子集不包含</a:t>
            </a:r>
            <a:r>
              <a:rPr lang="en-US" altLang="zh-CN" sz="2000" dirty="0" err="1" smtClean="0">
                <a:sym typeface="Symbol" panose="05050102010706020507"/>
              </a:rPr>
              <a:t>p</a:t>
            </a:r>
            <a:r>
              <a:rPr lang="en-US" altLang="zh-CN" sz="2000" baseline="-25000" dirty="0" err="1" smtClean="0">
                <a:sym typeface="Symbol" panose="05050102010706020507"/>
              </a:rPr>
              <a:t>jt</a:t>
            </a:r>
            <a:r>
              <a:rPr lang="en-US" altLang="zh-CN" sz="2000" dirty="0" smtClean="0">
                <a:sym typeface="Symbol" panose="05050102010706020507"/>
              </a:rPr>
              <a:t>(</a:t>
            </a:r>
            <a:r>
              <a:rPr lang="zh-CN" altLang="en-US" sz="2000" dirty="0" smtClean="0">
                <a:sym typeface="Symbol" panose="05050102010706020507"/>
              </a:rPr>
              <a:t>从</a:t>
            </a:r>
            <a:r>
              <a:rPr lang="en-US" altLang="zh-CN" sz="2000" dirty="0" err="1" smtClean="0"/>
              <a:t>T</a:t>
            </a:r>
            <a:r>
              <a:rPr lang="en-US" altLang="zh-CN" sz="2000" baseline="30000" dirty="0" err="1" smtClean="0"/>
              <a:t>T</a:t>
            </a:r>
            <a:r>
              <a:rPr lang="en-US" altLang="zh-CN" sz="2000" baseline="-25000" dirty="0" err="1" smtClean="0"/>
              <a:t>i</a:t>
            </a:r>
            <a:r>
              <a:rPr lang="zh-CN" altLang="en-US" sz="2000" dirty="0" smtClean="0"/>
              <a:t>和</a:t>
            </a:r>
            <a:r>
              <a:rPr lang="en-US" altLang="zh-CN" sz="2000" dirty="0" smtClean="0"/>
              <a:t> </a:t>
            </a:r>
            <a:r>
              <a:rPr lang="en-US" altLang="zh-CN" sz="2000" dirty="0" err="1" smtClean="0"/>
              <a:t>T</a:t>
            </a:r>
            <a:r>
              <a:rPr lang="en-US" altLang="zh-CN" sz="2000" baseline="30000" dirty="0" err="1" smtClean="0"/>
              <a:t>F</a:t>
            </a:r>
            <a:r>
              <a:rPr lang="en-US" altLang="zh-CN" sz="2000" baseline="-25000" dirty="0" err="1" smtClean="0"/>
              <a:t>i</a:t>
            </a:r>
            <a:r>
              <a:rPr lang="zh-CN" altLang="en-US" sz="2000" dirty="0" smtClean="0"/>
              <a:t>的构造可知，它们所含</a:t>
            </a:r>
            <a:r>
              <a:rPr lang="en-US" altLang="zh-CN" sz="2000" dirty="0" err="1" smtClean="0"/>
              <a:t>p</a:t>
            </a:r>
            <a:r>
              <a:rPr lang="en-US" altLang="zh-CN" sz="2000" baseline="-25000" dirty="0" err="1" smtClean="0"/>
              <a:t>jt</a:t>
            </a:r>
            <a:r>
              <a:rPr lang="zh-CN" altLang="en-US" sz="2000" dirty="0" smtClean="0"/>
              <a:t>对应的</a:t>
            </a:r>
            <a:r>
              <a:rPr lang="en-US" altLang="zh-CN" sz="2000" dirty="0" err="1" smtClean="0"/>
              <a:t>z</a:t>
            </a:r>
            <a:r>
              <a:rPr lang="en-US" altLang="zh-CN" sz="2000" baseline="-25000" dirty="0" err="1" smtClean="0"/>
              <a:t>jt</a:t>
            </a:r>
            <a:r>
              <a:rPr lang="en-US" altLang="zh-CN" sz="2000" dirty="0" smtClean="0"/>
              <a:t>=0</a:t>
            </a:r>
            <a:r>
              <a:rPr lang="en-US" altLang="zh-CN" sz="2000" dirty="0" smtClean="0">
                <a:sym typeface="Symbol" panose="05050102010706020507"/>
              </a:rPr>
              <a:t>)</a:t>
            </a:r>
            <a:r>
              <a:rPr lang="zh-CN" altLang="en-US" sz="2000" dirty="0" smtClean="0">
                <a:sym typeface="Symbol" panose="05050102010706020507"/>
              </a:rPr>
              <a:t>。于是可以将</a:t>
            </a:r>
            <a:r>
              <a:rPr lang="en-US" altLang="zh-CN" sz="2000" dirty="0" err="1" smtClean="0">
                <a:sym typeface="Symbol" panose="05050102010706020507"/>
              </a:rPr>
              <a:t>C</a:t>
            </a:r>
            <a:r>
              <a:rPr lang="en-US" altLang="zh-CN" sz="2000" baseline="-25000" dirty="0" err="1" smtClean="0">
                <a:sym typeface="Symbol" panose="05050102010706020507"/>
              </a:rPr>
              <a:t>jt</a:t>
            </a:r>
            <a:r>
              <a:rPr lang="zh-CN" altLang="en-US" sz="2000" dirty="0" smtClean="0">
                <a:sym typeface="Symbol" panose="05050102010706020507"/>
              </a:rPr>
              <a:t>加入</a:t>
            </a:r>
            <a:r>
              <a:rPr lang="en-US" altLang="zh-CN" sz="2000" dirty="0" smtClean="0">
                <a:sym typeface="Symbol" panose="05050102010706020507"/>
              </a:rPr>
              <a:t>U</a:t>
            </a:r>
            <a:r>
              <a:rPr lang="zh-CN" altLang="en-US" sz="2000" dirty="0" smtClean="0">
                <a:sym typeface="Symbol" panose="05050102010706020507"/>
              </a:rPr>
              <a:t>。至此</a:t>
            </a:r>
            <a:r>
              <a:rPr lang="en-US" altLang="zh-CN" sz="2000" dirty="0" smtClean="0">
                <a:sym typeface="Symbol" panose="05050102010706020507"/>
              </a:rPr>
              <a:t>U</a:t>
            </a:r>
            <a:r>
              <a:rPr lang="zh-CN" altLang="en-US" sz="2000" dirty="0" smtClean="0">
                <a:sym typeface="Symbol" panose="05050102010706020507"/>
              </a:rPr>
              <a:t>覆盖了所有的</a:t>
            </a:r>
            <a:r>
              <a:rPr lang="en-US" altLang="zh-CN" sz="2000" dirty="0" smtClean="0">
                <a:sym typeface="Symbol" panose="05050102010706020507"/>
              </a:rPr>
              <a:t>x</a:t>
            </a:r>
            <a:r>
              <a:rPr lang="en-US" altLang="zh-CN" sz="2000" baseline="-25000" dirty="0" smtClean="0">
                <a:sym typeface="Symbol" panose="05050102010706020507"/>
              </a:rPr>
              <a:t>i</a:t>
            </a:r>
            <a:r>
              <a:rPr lang="zh-CN" altLang="en-US" sz="2000" dirty="0" smtClean="0">
                <a:sym typeface="Symbol" panose="05050102010706020507"/>
              </a:rPr>
              <a:t>和</a:t>
            </a:r>
            <a:r>
              <a:rPr lang="en-US" altLang="zh-CN" sz="2000" dirty="0" err="1" smtClean="0">
                <a:sym typeface="Symbol" panose="05050102010706020507"/>
              </a:rPr>
              <a:t>C</a:t>
            </a:r>
            <a:r>
              <a:rPr lang="en-US" altLang="zh-CN" sz="2000" baseline="-25000" dirty="0" err="1" smtClean="0">
                <a:sym typeface="Symbol" panose="05050102010706020507"/>
              </a:rPr>
              <a:t>j</a:t>
            </a:r>
            <a:r>
              <a:rPr lang="zh-CN" altLang="en-US" sz="2000" dirty="0" smtClean="0">
                <a:sym typeface="Symbol" panose="05050102010706020507"/>
              </a:rPr>
              <a:t>及部分</a:t>
            </a:r>
            <a:r>
              <a:rPr lang="en-US" altLang="zh-CN" sz="2000" dirty="0" err="1" smtClean="0">
                <a:sym typeface="Symbol" panose="05050102010706020507"/>
              </a:rPr>
              <a:t>p</a:t>
            </a:r>
            <a:r>
              <a:rPr lang="en-US" altLang="zh-CN" sz="2000" baseline="-25000" dirty="0" err="1" smtClean="0">
                <a:sym typeface="Symbol" panose="05050102010706020507"/>
              </a:rPr>
              <a:t>jt</a:t>
            </a:r>
            <a:r>
              <a:rPr lang="zh-CN" altLang="en-US" sz="2000" dirty="0" smtClean="0">
                <a:sym typeface="Symbol" panose="05050102010706020507"/>
              </a:rPr>
              <a:t>。最后，把那些尚未被覆盖的</a:t>
            </a:r>
            <a:r>
              <a:rPr lang="en-US" altLang="zh-CN" sz="2000" dirty="0" err="1" smtClean="0">
                <a:sym typeface="Symbol" panose="05050102010706020507"/>
              </a:rPr>
              <a:t>p</a:t>
            </a:r>
            <a:r>
              <a:rPr lang="en-US" altLang="zh-CN" sz="2000" baseline="-25000" dirty="0" err="1" smtClean="0">
                <a:sym typeface="Symbol" panose="05050102010706020507"/>
              </a:rPr>
              <a:t>jt</a:t>
            </a:r>
            <a:r>
              <a:rPr lang="zh-CN" altLang="en-US" sz="2000" dirty="0" smtClean="0">
                <a:sym typeface="Symbol" panose="05050102010706020507"/>
              </a:rPr>
              <a:t>构成的单元子集</a:t>
            </a:r>
            <a:r>
              <a:rPr lang="en-US" altLang="zh-CN" sz="2000" dirty="0" smtClean="0">
                <a:sym typeface="Symbol" panose="05050102010706020507"/>
              </a:rPr>
              <a:t>{</a:t>
            </a:r>
            <a:r>
              <a:rPr lang="en-US" altLang="zh-CN" sz="2000" dirty="0" err="1" smtClean="0">
                <a:sym typeface="Symbol" panose="05050102010706020507"/>
              </a:rPr>
              <a:t>p</a:t>
            </a:r>
            <a:r>
              <a:rPr lang="en-US" altLang="zh-CN" sz="2000" baseline="-25000" dirty="0" err="1" smtClean="0">
                <a:sym typeface="Symbol" panose="05050102010706020507"/>
              </a:rPr>
              <a:t>jt</a:t>
            </a:r>
            <a:r>
              <a:rPr lang="en-US" altLang="zh-CN" sz="2000" dirty="0" smtClean="0">
                <a:sym typeface="Symbol" panose="05050102010706020507"/>
              </a:rPr>
              <a:t>}</a:t>
            </a:r>
            <a:r>
              <a:rPr lang="zh-CN" altLang="en-US" sz="2000" dirty="0" smtClean="0">
                <a:sym typeface="Symbol" panose="05050102010706020507"/>
              </a:rPr>
              <a:t>加入</a:t>
            </a:r>
            <a:r>
              <a:rPr lang="en-US" altLang="zh-CN" sz="2000" dirty="0" smtClean="0">
                <a:sym typeface="Symbol" panose="05050102010706020507"/>
              </a:rPr>
              <a:t>U</a:t>
            </a:r>
            <a:r>
              <a:rPr lang="zh-CN" altLang="en-US" sz="2000" dirty="0" smtClean="0">
                <a:sym typeface="Symbol" panose="05050102010706020507"/>
              </a:rPr>
              <a:t>，即可得到</a:t>
            </a:r>
            <a:r>
              <a:rPr lang="en-US" altLang="zh-CN" sz="2000" dirty="0" smtClean="0">
                <a:sym typeface="Symbol" panose="05050102010706020507"/>
              </a:rPr>
              <a:t>A</a:t>
            </a:r>
            <a:r>
              <a:rPr lang="zh-CN" altLang="en-US" sz="2000" dirty="0" smtClean="0">
                <a:sym typeface="Symbol" panose="05050102010706020507"/>
              </a:rPr>
              <a:t>的一个恰好覆盖。</a:t>
            </a:r>
            <a:endParaRPr lang="en-US" altLang="zh-CN" sz="2000" dirty="0" smtClean="0">
              <a:sym typeface="Symbol" panose="05050102010706020507"/>
            </a:endParaRPr>
          </a:p>
          <a:p>
            <a:r>
              <a:rPr lang="en-US" altLang="zh-CN" sz="2000" dirty="0" smtClean="0">
                <a:sym typeface="Symbol" panose="05050102010706020507"/>
              </a:rPr>
              <a:t>F</a:t>
            </a:r>
            <a:r>
              <a:rPr lang="zh-CN" altLang="en-US" sz="2000" dirty="0" smtClean="0">
                <a:sym typeface="Symbol" panose="05050102010706020507"/>
              </a:rPr>
              <a:t>中的文字数不超过</a:t>
            </a:r>
            <a:r>
              <a:rPr lang="en-US" altLang="zh-CN" sz="2000" dirty="0" err="1" smtClean="0">
                <a:sym typeface="Symbol" panose="05050102010706020507"/>
              </a:rPr>
              <a:t>mn</a:t>
            </a:r>
            <a:r>
              <a:rPr lang="zh-CN" altLang="en-US" sz="2000" dirty="0" smtClean="0">
                <a:sym typeface="Symbol" panose="05050102010706020507"/>
              </a:rPr>
              <a:t>，故</a:t>
            </a:r>
            <a:r>
              <a:rPr lang="en-US" altLang="zh-CN" sz="2000" dirty="0" smtClean="0">
                <a:sym typeface="Symbol" panose="05050102010706020507"/>
              </a:rPr>
              <a:t>|A| ≤</a:t>
            </a:r>
            <a:r>
              <a:rPr lang="en-US" altLang="zh-CN" sz="2000" dirty="0" err="1" smtClean="0">
                <a:sym typeface="Symbol" panose="05050102010706020507"/>
              </a:rPr>
              <a:t>n+m+mn</a:t>
            </a:r>
            <a:r>
              <a:rPr lang="zh-CN" altLang="en-US" sz="2000" dirty="0" smtClean="0">
                <a:sym typeface="Symbol" panose="05050102010706020507"/>
              </a:rPr>
              <a:t>，</a:t>
            </a:r>
            <a:r>
              <a:rPr lang="en-US" altLang="zh-CN" sz="2000" dirty="0" smtClean="0">
                <a:sym typeface="Symbol" panose="05050102010706020507"/>
              </a:rPr>
              <a:t>W</a:t>
            </a:r>
            <a:r>
              <a:rPr lang="zh-CN" altLang="en-US" sz="2000" dirty="0" smtClean="0">
                <a:sym typeface="Symbol" panose="05050102010706020507"/>
              </a:rPr>
              <a:t>中的子集不超过</a:t>
            </a:r>
            <a:r>
              <a:rPr lang="en-US" altLang="zh-CN" sz="2000" dirty="0" smtClean="0">
                <a:sym typeface="Symbol" panose="05050102010706020507"/>
              </a:rPr>
              <a:t>2n+2mn</a:t>
            </a:r>
            <a:r>
              <a:rPr lang="zh-CN" altLang="en-US" sz="2000" dirty="0" smtClean="0">
                <a:sym typeface="Symbol" panose="05050102010706020507"/>
              </a:rPr>
              <a:t>，每个子集的大小不超过</a:t>
            </a:r>
            <a:r>
              <a:rPr lang="en-US" altLang="zh-CN" sz="2000" dirty="0" smtClean="0">
                <a:sym typeface="Symbol" panose="05050102010706020507"/>
              </a:rPr>
              <a:t>m</a:t>
            </a:r>
            <a:r>
              <a:rPr lang="en-US" altLang="zh-CN" sz="2000" dirty="0" smtClean="0">
                <a:sym typeface="Symbol" panose="05050102010706020507"/>
              </a:rPr>
              <a:t>+1</a:t>
            </a:r>
            <a:r>
              <a:rPr lang="zh-CN" altLang="en-US" sz="2000" dirty="0" smtClean="0">
                <a:sym typeface="Symbol" panose="05050102010706020507"/>
              </a:rPr>
              <a:t>，显然可在多项式时间内构造完成，得证：可满足性</a:t>
            </a:r>
            <a:r>
              <a:rPr lang="zh-CN" altLang="en-US" sz="2000" dirty="0" smtClean="0">
                <a:latin typeface="Times New Roman" panose="02020603050405020304" pitchFamily="18" charset="0"/>
                <a:sym typeface="Symbol" panose="05050102010706020507" pitchFamily="18" charset="2"/>
              </a:rPr>
              <a:t>恰好覆盖。问题得证。</a:t>
            </a: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证明新问题是</a:t>
            </a:r>
            <a:r>
              <a:rPr lang="en-US" altLang="zh-CN" sz="4000" dirty="0" smtClean="0"/>
              <a:t>NPC</a:t>
            </a:r>
            <a:r>
              <a:rPr lang="zh-CN" altLang="en-US" sz="4000" dirty="0" smtClean="0"/>
              <a:t>问题</a:t>
            </a:r>
            <a:endParaRPr lang="zh-CN" altLang="en-US" dirty="0"/>
          </a:p>
        </p:txBody>
      </p:sp>
      <p:sp>
        <p:nvSpPr>
          <p:cNvPr id="3" name="内容占位符 2"/>
          <p:cNvSpPr>
            <a:spLocks noGrp="1"/>
          </p:cNvSpPr>
          <p:nvPr>
            <p:ph idx="1"/>
          </p:nvPr>
        </p:nvSpPr>
        <p:spPr>
          <a:xfrm>
            <a:off x="457200" y="1285860"/>
            <a:ext cx="8229600" cy="4845065"/>
          </a:xfrm>
        </p:spPr>
        <p:txBody>
          <a:bodyPr/>
          <a:lstStyle/>
          <a:p>
            <a:pPr lvl="1"/>
            <a:r>
              <a:rPr lang="zh-CN" altLang="en-US" sz="2400" dirty="0" smtClean="0"/>
              <a:t>定和子集问题</a:t>
            </a:r>
            <a:r>
              <a:rPr lang="en-US" altLang="zh-CN" sz="2400" dirty="0" smtClean="0"/>
              <a:t>DSS</a:t>
            </a:r>
            <a:endParaRPr lang="en-US" altLang="zh-CN" sz="2400" dirty="0" smtClean="0"/>
          </a:p>
          <a:p>
            <a:pPr lvl="2"/>
            <a:r>
              <a:rPr lang="zh-CN" altLang="en-US" sz="2000" dirty="0" smtClean="0"/>
              <a:t>例：给定非负整数集合</a:t>
            </a:r>
            <a:r>
              <a:rPr lang="en-US" altLang="zh-CN" sz="2000" dirty="0" smtClean="0"/>
              <a:t>S</a:t>
            </a:r>
            <a:r>
              <a:rPr lang="zh-CN" altLang="en-US" sz="2000" dirty="0" smtClean="0"/>
              <a:t>，正整数</a:t>
            </a:r>
            <a:r>
              <a:rPr lang="en-US" altLang="zh-CN" sz="2000" dirty="0" smtClean="0"/>
              <a:t>M</a:t>
            </a:r>
            <a:endParaRPr lang="en-US" altLang="zh-CN" sz="2000" dirty="0" smtClean="0"/>
          </a:p>
          <a:p>
            <a:pPr lvl="2"/>
            <a:r>
              <a:rPr lang="zh-CN" altLang="en-US" sz="2000" dirty="0" smtClean="0"/>
              <a:t>问：是否存在子集</a:t>
            </a:r>
            <a:r>
              <a:rPr lang="en-US" altLang="zh-CN" sz="2000" dirty="0" smtClean="0"/>
              <a:t>C</a:t>
            </a:r>
            <a:r>
              <a:rPr lang="en-US" altLang="zh-CN" sz="2000" dirty="0" smtClean="0">
                <a:sym typeface="Symbol" panose="05050102010706020507"/>
              </a:rPr>
              <a:t>S</a:t>
            </a:r>
            <a:r>
              <a:rPr lang="zh-CN" altLang="en-US" sz="2000" dirty="0" smtClean="0">
                <a:sym typeface="Symbol" panose="05050102010706020507"/>
              </a:rPr>
              <a:t>，使得</a:t>
            </a:r>
            <a:endParaRPr lang="en-US" altLang="zh-CN" sz="2000" dirty="0" smtClean="0">
              <a:sym typeface="Symbol" panose="05050102010706020507"/>
            </a:endParaRPr>
          </a:p>
          <a:p>
            <a:pPr lvl="1"/>
            <a:r>
              <a:rPr lang="zh-CN" altLang="en-US" sz="2400" dirty="0" smtClean="0"/>
              <a:t>证明：利用恰好覆盖证明。</a:t>
            </a:r>
            <a:endParaRPr lang="en-US" altLang="zh-CN" sz="2400" dirty="0" smtClean="0"/>
          </a:p>
          <a:p>
            <a:pPr lvl="2"/>
            <a:r>
              <a:rPr lang="zh-CN" altLang="en-US" sz="2000" dirty="0" smtClean="0"/>
              <a:t>给定恰好覆盖的一个实例：集合</a:t>
            </a:r>
            <a:r>
              <a:rPr lang="en-US" altLang="zh-CN" sz="2000" dirty="0" smtClean="0"/>
              <a:t>F={f</a:t>
            </a:r>
            <a:r>
              <a:rPr lang="en-US" altLang="zh-CN" sz="2000" baseline="-25000" dirty="0" smtClean="0"/>
              <a:t>1</a:t>
            </a:r>
            <a:r>
              <a:rPr lang="en-US" altLang="zh-CN" sz="2000" dirty="0" smtClean="0"/>
              <a:t>,f</a:t>
            </a:r>
            <a:r>
              <a:rPr lang="en-US" altLang="zh-CN" sz="2000" baseline="-25000" dirty="0" smtClean="0"/>
              <a:t>2</a:t>
            </a:r>
            <a:r>
              <a:rPr lang="en-US" altLang="zh-CN" sz="2000" dirty="0" smtClean="0"/>
              <a:t>,…,f</a:t>
            </a:r>
            <a:r>
              <a:rPr lang="en-US" altLang="zh-CN" sz="2000" baseline="-25000" dirty="0" smtClean="0"/>
              <a:t>n</a:t>
            </a:r>
            <a:r>
              <a:rPr lang="en-US" altLang="zh-CN" sz="2000" dirty="0" smtClean="0"/>
              <a:t>}</a:t>
            </a:r>
            <a:r>
              <a:rPr lang="zh-CN" altLang="en-US" sz="2000" dirty="0" smtClean="0"/>
              <a:t>，其子集族</a:t>
            </a:r>
            <a:r>
              <a:rPr lang="en-US" altLang="zh-CN" sz="2000" dirty="0" smtClean="0"/>
              <a:t>T={T</a:t>
            </a:r>
            <a:r>
              <a:rPr lang="en-US" altLang="zh-CN" sz="2000" baseline="-25000" dirty="0" smtClean="0"/>
              <a:t>1</a:t>
            </a:r>
            <a:r>
              <a:rPr lang="en-US" altLang="zh-CN" sz="2000" dirty="0" smtClean="0"/>
              <a:t>,T</a:t>
            </a:r>
            <a:r>
              <a:rPr lang="en-US" altLang="zh-CN" sz="2000" baseline="-25000" dirty="0" smtClean="0"/>
              <a:t>2</a:t>
            </a:r>
            <a:r>
              <a:rPr lang="en-US" altLang="zh-CN" sz="2000" dirty="0" smtClean="0"/>
              <a:t>,…,</a:t>
            </a:r>
            <a:r>
              <a:rPr lang="en-US" altLang="zh-CN" sz="2000" dirty="0" err="1" smtClean="0"/>
              <a:t>T</a:t>
            </a:r>
            <a:r>
              <a:rPr lang="en-US" altLang="zh-CN" sz="2000" baseline="-25000" dirty="0" err="1" smtClean="0"/>
              <a:t>k</a:t>
            </a:r>
            <a:r>
              <a:rPr lang="en-US" altLang="zh-CN" sz="2000" dirty="0" smtClean="0"/>
              <a:t>}</a:t>
            </a:r>
            <a:r>
              <a:rPr lang="zh-CN" altLang="en-US" sz="2000" dirty="0" smtClean="0"/>
              <a:t>，构造定和子集问题的对应实例为：</a:t>
            </a:r>
            <a:endParaRPr lang="en-US" altLang="zh-CN" sz="2000" dirty="0" smtClean="0"/>
          </a:p>
          <a:p>
            <a:pPr lvl="2"/>
            <a:endParaRPr lang="en-US" altLang="zh-CN" sz="800" dirty="0" smtClean="0"/>
          </a:p>
          <a:p>
            <a:pPr lvl="2">
              <a:buNone/>
            </a:pPr>
            <a:r>
              <a:rPr lang="en-US" altLang="zh-CN" sz="2000" dirty="0" smtClean="0"/>
              <a:t>     S={s</a:t>
            </a:r>
            <a:r>
              <a:rPr lang="en-US" altLang="zh-CN" sz="2000" baseline="-25000" dirty="0" smtClean="0"/>
              <a:t>1</a:t>
            </a:r>
            <a:r>
              <a:rPr lang="en-US" altLang="zh-CN" sz="2000" dirty="0" smtClean="0"/>
              <a:t>,s</a:t>
            </a:r>
            <a:r>
              <a:rPr lang="en-US" altLang="zh-CN" sz="2000" baseline="-25000" dirty="0" smtClean="0"/>
              <a:t>2</a:t>
            </a:r>
            <a:r>
              <a:rPr lang="en-US" altLang="zh-CN" sz="2000" dirty="0" smtClean="0"/>
              <a:t>,..,s</a:t>
            </a:r>
            <a:r>
              <a:rPr lang="en-US" altLang="zh-CN" sz="2000" baseline="-25000" dirty="0" smtClean="0"/>
              <a:t>k</a:t>
            </a:r>
            <a:r>
              <a:rPr lang="en-US" altLang="zh-CN" sz="2000" dirty="0" smtClean="0"/>
              <a:t>}</a:t>
            </a:r>
            <a:r>
              <a:rPr lang="zh-CN" altLang="en-US" sz="2000" dirty="0" smtClean="0"/>
              <a:t>，其中</a:t>
            </a:r>
            <a:r>
              <a:rPr lang="en-US" altLang="zh-CN" sz="2000" dirty="0" err="1" smtClean="0"/>
              <a:t>s</a:t>
            </a:r>
            <a:r>
              <a:rPr lang="en-US" altLang="zh-CN" sz="2000" baseline="-25000" dirty="0" err="1" smtClean="0"/>
              <a:t>i</a:t>
            </a:r>
            <a:r>
              <a:rPr lang="en-US" altLang="zh-CN" sz="2000" dirty="0" smtClean="0"/>
              <a:t>=                  </a:t>
            </a:r>
            <a:r>
              <a:rPr lang="zh-CN" altLang="en-US" sz="2000" dirty="0" smtClean="0"/>
              <a:t>，其中，当</a:t>
            </a:r>
            <a:r>
              <a:rPr lang="en-US" altLang="zh-CN" sz="2000" dirty="0" err="1" smtClean="0"/>
              <a:t>f</a:t>
            </a:r>
            <a:r>
              <a:rPr lang="en-US" altLang="zh-CN" sz="2000" baseline="-25000" dirty="0" err="1" smtClean="0"/>
              <a:t>j</a:t>
            </a:r>
            <a:r>
              <a:rPr lang="en-US" altLang="zh-CN" sz="2000" dirty="0" err="1" smtClean="0">
                <a:sym typeface="Symbol" panose="05050102010706020507"/>
              </a:rPr>
              <a:t></a:t>
            </a:r>
            <a:r>
              <a:rPr lang="en-US" altLang="zh-CN" sz="2000" dirty="0" err="1" smtClean="0"/>
              <a:t>T</a:t>
            </a:r>
            <a:r>
              <a:rPr lang="en-US" altLang="zh-CN" sz="2000" baseline="-25000" dirty="0" err="1" smtClean="0"/>
              <a:t>i</a:t>
            </a:r>
            <a:r>
              <a:rPr lang="zh-CN" altLang="en-US" sz="2000" dirty="0" smtClean="0"/>
              <a:t>时，</a:t>
            </a:r>
            <a:r>
              <a:rPr lang="zh-CN" altLang="en-US" sz="2000" dirty="0" smtClean="0">
                <a:sym typeface="Symbol" panose="05050102010706020507"/>
              </a:rPr>
              <a:t></a:t>
            </a:r>
            <a:r>
              <a:rPr lang="en-US" altLang="zh-CN" sz="2000" baseline="-25000" dirty="0" err="1" smtClean="0">
                <a:sym typeface="Symbol" panose="05050102010706020507"/>
              </a:rPr>
              <a:t>ij</a:t>
            </a:r>
            <a:r>
              <a:rPr lang="en-US" altLang="zh-CN" sz="2000" dirty="0" smtClean="0">
                <a:sym typeface="Symbol" panose="05050102010706020507"/>
              </a:rPr>
              <a:t>=1</a:t>
            </a:r>
            <a:r>
              <a:rPr lang="zh-CN" altLang="en-US" sz="2000" dirty="0" smtClean="0">
                <a:sym typeface="Symbol" panose="05050102010706020507"/>
              </a:rPr>
              <a:t>；</a:t>
            </a:r>
            <a:endParaRPr lang="en-US" altLang="zh-CN" sz="2000" dirty="0" smtClean="0">
              <a:sym typeface="Symbol" panose="05050102010706020507"/>
            </a:endParaRPr>
          </a:p>
          <a:p>
            <a:pPr lvl="2"/>
            <a:endParaRPr lang="en-US" altLang="zh-CN" sz="800" dirty="0" smtClean="0">
              <a:sym typeface="Symbol" panose="05050102010706020507"/>
            </a:endParaRPr>
          </a:p>
          <a:p>
            <a:pPr lvl="2">
              <a:buNone/>
            </a:pPr>
            <a:r>
              <a:rPr lang="zh-CN" altLang="en-US" sz="2000" dirty="0" smtClean="0">
                <a:sym typeface="Symbol" panose="05050102010706020507"/>
              </a:rPr>
              <a:t>    当</a:t>
            </a:r>
            <a:r>
              <a:rPr lang="en-US" altLang="zh-CN" sz="2000" dirty="0" err="1" smtClean="0">
                <a:sym typeface="Symbol" panose="05050102010706020507"/>
              </a:rPr>
              <a:t>f</a:t>
            </a:r>
            <a:r>
              <a:rPr lang="en-US" altLang="zh-CN" sz="2000" baseline="-25000" dirty="0" err="1" smtClean="0">
                <a:sym typeface="Symbol" panose="05050102010706020507"/>
              </a:rPr>
              <a:t>j</a:t>
            </a:r>
            <a:r>
              <a:rPr lang="en-US" altLang="zh-CN" sz="2000" dirty="0" err="1" smtClean="0">
                <a:sym typeface="Symbol" panose="05050102010706020507"/>
              </a:rPr>
              <a:t>T</a:t>
            </a:r>
            <a:r>
              <a:rPr lang="en-US" altLang="zh-CN" sz="2000" baseline="-25000" dirty="0" err="1" smtClean="0">
                <a:sym typeface="Symbol" panose="05050102010706020507"/>
              </a:rPr>
              <a:t>i</a:t>
            </a:r>
            <a:r>
              <a:rPr lang="zh-CN" altLang="en-US" sz="2000" dirty="0" smtClean="0">
                <a:sym typeface="Symbol" panose="05050102010706020507"/>
              </a:rPr>
              <a:t>时， </a:t>
            </a:r>
            <a:r>
              <a:rPr lang="en-US" altLang="zh-CN" sz="2000" baseline="-25000" dirty="0" err="1" smtClean="0">
                <a:sym typeface="Symbol" panose="05050102010706020507"/>
              </a:rPr>
              <a:t>ij</a:t>
            </a:r>
            <a:r>
              <a:rPr lang="en-US" altLang="zh-CN" sz="2000" dirty="0" smtClean="0">
                <a:sym typeface="Symbol" panose="05050102010706020507"/>
              </a:rPr>
              <a:t>=0</a:t>
            </a:r>
            <a:r>
              <a:rPr lang="zh-CN" altLang="en-US" sz="2000" dirty="0" smtClean="0">
                <a:sym typeface="Symbol" panose="05050102010706020507"/>
              </a:rPr>
              <a:t>。取  </a:t>
            </a:r>
            <a:r>
              <a:rPr lang="en-US" altLang="zh-CN" sz="2000" dirty="0" smtClean="0">
                <a:sym typeface="Symbol" panose="05050102010706020507"/>
              </a:rPr>
              <a:t>M=                            </a:t>
            </a:r>
            <a:r>
              <a:rPr lang="zh-CN" altLang="en-US" sz="2000" dirty="0" smtClean="0">
                <a:sym typeface="Symbol" panose="05050102010706020507"/>
              </a:rPr>
              <a:t>。</a:t>
            </a:r>
            <a:endParaRPr lang="en-US" altLang="zh-CN" sz="2000" dirty="0" smtClean="0">
              <a:sym typeface="Symbol" panose="05050102010706020507"/>
            </a:endParaRPr>
          </a:p>
          <a:p>
            <a:pPr lvl="2"/>
            <a:r>
              <a:rPr lang="zh-CN" altLang="en-US" sz="2000" dirty="0" smtClean="0">
                <a:sym typeface="Symbol" panose="05050102010706020507"/>
              </a:rPr>
              <a:t>当</a:t>
            </a:r>
            <a:r>
              <a:rPr lang="en-US" altLang="zh-CN" sz="2000" dirty="0" smtClean="0">
                <a:sym typeface="Symbol" panose="05050102010706020507"/>
              </a:rPr>
              <a:t>T</a:t>
            </a:r>
            <a:r>
              <a:rPr lang="zh-CN" altLang="en-US" sz="2000" dirty="0" smtClean="0">
                <a:sym typeface="Symbol" panose="05050102010706020507"/>
              </a:rPr>
              <a:t>有</a:t>
            </a:r>
            <a:r>
              <a:rPr lang="en-US" altLang="zh-CN" sz="2000" dirty="0" smtClean="0">
                <a:sym typeface="Symbol" panose="05050102010706020507"/>
              </a:rPr>
              <a:t>F</a:t>
            </a:r>
            <a:r>
              <a:rPr lang="zh-CN" altLang="en-US" sz="2000" dirty="0" smtClean="0">
                <a:sym typeface="Symbol" panose="05050102010706020507"/>
              </a:rPr>
              <a:t>的恰好覆盖</a:t>
            </a:r>
            <a:r>
              <a:rPr lang="en-US" altLang="zh-CN" sz="2000" dirty="0" smtClean="0">
                <a:sym typeface="Symbol" panose="05050102010706020507"/>
              </a:rPr>
              <a:t>T</a:t>
            </a:r>
            <a:r>
              <a:rPr lang="en-US" altLang="zh-CN" sz="2000" baseline="30000" dirty="0" smtClean="0">
                <a:sym typeface="Symbol" panose="05050102010706020507"/>
              </a:rPr>
              <a:t>/</a:t>
            </a:r>
            <a:r>
              <a:rPr lang="zh-CN" altLang="en-US" sz="2000" dirty="0" smtClean="0">
                <a:sym typeface="Symbol" panose="05050102010706020507"/>
              </a:rPr>
              <a:t>时，令</a:t>
            </a:r>
            <a:r>
              <a:rPr lang="en-US" altLang="zh-CN" sz="2000" dirty="0" smtClean="0">
                <a:sym typeface="Symbol" panose="05050102010706020507"/>
              </a:rPr>
              <a:t>S</a:t>
            </a:r>
            <a:r>
              <a:rPr lang="en-US" altLang="zh-CN" sz="2000" baseline="30000" dirty="0" smtClean="0">
                <a:sym typeface="Symbol" panose="05050102010706020507"/>
              </a:rPr>
              <a:t>/</a:t>
            </a:r>
            <a:r>
              <a:rPr lang="en-US" altLang="zh-CN" sz="2000" dirty="0" smtClean="0">
                <a:sym typeface="Symbol" panose="05050102010706020507"/>
              </a:rPr>
              <a:t>={</a:t>
            </a:r>
            <a:r>
              <a:rPr lang="en-US" altLang="zh-CN" sz="2000" dirty="0" err="1" smtClean="0">
                <a:sym typeface="Symbol" panose="05050102010706020507"/>
              </a:rPr>
              <a:t>s</a:t>
            </a:r>
            <a:r>
              <a:rPr lang="en-US" altLang="zh-CN" sz="2000" baseline="-25000" dirty="0" err="1" smtClean="0">
                <a:sym typeface="Symbol" panose="05050102010706020507"/>
              </a:rPr>
              <a:t>i</a:t>
            </a:r>
            <a:r>
              <a:rPr lang="en-US" altLang="zh-CN" sz="2000" dirty="0" err="1" smtClean="0">
                <a:sym typeface="Symbol" panose="05050102010706020507"/>
              </a:rPr>
              <a:t>|T</a:t>
            </a:r>
            <a:r>
              <a:rPr lang="en-US" altLang="zh-CN" sz="2000" baseline="-25000" dirty="0" err="1" smtClean="0">
                <a:sym typeface="Symbol" panose="05050102010706020507"/>
              </a:rPr>
              <a:t>i</a:t>
            </a:r>
            <a:r>
              <a:rPr lang="en-US" altLang="zh-CN" sz="2000" dirty="0" err="1" smtClean="0">
                <a:sym typeface="Symbol" panose="05050102010706020507"/>
              </a:rPr>
              <a:t>T</a:t>
            </a:r>
            <a:r>
              <a:rPr lang="en-US" altLang="zh-CN" sz="2000" baseline="30000" dirty="0" smtClean="0">
                <a:sym typeface="Symbol" panose="05050102010706020507"/>
              </a:rPr>
              <a:t>/</a:t>
            </a:r>
            <a:r>
              <a:rPr lang="en-US" altLang="zh-CN" sz="2000" dirty="0" smtClean="0">
                <a:sym typeface="Symbol" panose="05050102010706020507"/>
              </a:rPr>
              <a:t>}</a:t>
            </a:r>
            <a:r>
              <a:rPr lang="zh-CN" altLang="en-US" sz="2000" dirty="0" smtClean="0">
                <a:sym typeface="Symbol" panose="05050102010706020507"/>
              </a:rPr>
              <a:t>，则              。</a:t>
            </a:r>
            <a:endParaRPr lang="en-US" altLang="zh-CN" sz="2000" dirty="0" smtClean="0">
              <a:sym typeface="Symbol" panose="05050102010706020507"/>
            </a:endParaRPr>
          </a:p>
          <a:p>
            <a:pPr lvl="2"/>
            <a:endParaRPr lang="en-US" altLang="zh-CN" sz="800" dirty="0" smtClean="0">
              <a:sym typeface="Symbol" panose="05050102010706020507"/>
            </a:endParaRPr>
          </a:p>
          <a:p>
            <a:pPr lvl="2"/>
            <a:r>
              <a:rPr lang="zh-CN" altLang="en-US" sz="2000" dirty="0" smtClean="0">
                <a:sym typeface="Symbol" panose="05050102010706020507"/>
              </a:rPr>
              <a:t>反之，若存在</a:t>
            </a:r>
            <a:r>
              <a:rPr lang="en-US" altLang="zh-CN" sz="2000" dirty="0" smtClean="0">
                <a:sym typeface="Symbol" panose="05050102010706020507"/>
              </a:rPr>
              <a:t>S</a:t>
            </a:r>
            <a:r>
              <a:rPr lang="en-US" altLang="zh-CN" sz="2000" baseline="30000" dirty="0" smtClean="0">
                <a:sym typeface="Symbol" panose="05050102010706020507"/>
              </a:rPr>
              <a:t>/</a:t>
            </a:r>
            <a:r>
              <a:rPr lang="zh-CN" altLang="en-US" sz="2000" dirty="0" smtClean="0">
                <a:sym typeface="Symbol" panose="05050102010706020507"/>
              </a:rPr>
              <a:t>使得              ，令</a:t>
            </a:r>
            <a:r>
              <a:rPr lang="en-US" altLang="zh-CN" sz="2000" dirty="0" smtClean="0">
                <a:sym typeface="Symbol" panose="05050102010706020507"/>
              </a:rPr>
              <a:t>T</a:t>
            </a:r>
            <a:r>
              <a:rPr lang="en-US" altLang="zh-CN" sz="2000" baseline="30000" dirty="0" smtClean="0">
                <a:sym typeface="Symbol" panose="05050102010706020507"/>
              </a:rPr>
              <a:t>/</a:t>
            </a:r>
            <a:r>
              <a:rPr lang="en-US" altLang="zh-CN" sz="2000" dirty="0" smtClean="0">
                <a:sym typeface="Symbol" panose="05050102010706020507"/>
              </a:rPr>
              <a:t>={</a:t>
            </a:r>
            <a:r>
              <a:rPr lang="en-US" altLang="zh-CN" sz="2000" dirty="0" err="1" smtClean="0">
                <a:sym typeface="Symbol" panose="05050102010706020507"/>
              </a:rPr>
              <a:t>T</a:t>
            </a:r>
            <a:r>
              <a:rPr lang="en-US" altLang="zh-CN" sz="2000" baseline="-25000" dirty="0" err="1" smtClean="0">
                <a:sym typeface="Symbol" panose="05050102010706020507"/>
              </a:rPr>
              <a:t>i</a:t>
            </a:r>
            <a:r>
              <a:rPr lang="en-US" altLang="zh-CN" sz="2000" dirty="0" err="1" smtClean="0">
                <a:sym typeface="Symbol" panose="05050102010706020507"/>
              </a:rPr>
              <a:t>|s</a:t>
            </a:r>
            <a:r>
              <a:rPr lang="en-US" altLang="zh-CN" sz="2000" baseline="-25000" dirty="0" err="1" smtClean="0">
                <a:sym typeface="Symbol" panose="05050102010706020507"/>
              </a:rPr>
              <a:t>i</a:t>
            </a:r>
            <a:r>
              <a:rPr lang="en-US" altLang="zh-CN" sz="2000" dirty="0" err="1" smtClean="0">
                <a:sym typeface="Symbol" panose="05050102010706020507"/>
              </a:rPr>
              <a:t>S</a:t>
            </a:r>
            <a:r>
              <a:rPr lang="en-US" altLang="zh-CN" sz="2000" baseline="30000" dirty="0" smtClean="0">
                <a:sym typeface="Symbol" panose="05050102010706020507"/>
              </a:rPr>
              <a:t>/</a:t>
            </a:r>
            <a:r>
              <a:rPr lang="en-US" altLang="zh-CN" sz="2000" dirty="0" smtClean="0">
                <a:sym typeface="Symbol" panose="05050102010706020507"/>
              </a:rPr>
              <a:t>}</a:t>
            </a:r>
            <a:r>
              <a:rPr lang="zh-CN" altLang="en-US" sz="2000" dirty="0" smtClean="0">
                <a:sym typeface="Symbol" panose="05050102010706020507"/>
              </a:rPr>
              <a:t>可知</a:t>
            </a:r>
            <a:r>
              <a:rPr lang="en-US" altLang="zh-CN" sz="2000" dirty="0" smtClean="0">
                <a:sym typeface="Symbol" panose="05050102010706020507"/>
              </a:rPr>
              <a:t>T</a:t>
            </a:r>
            <a:r>
              <a:rPr lang="en-US" altLang="zh-CN" sz="2000" baseline="30000" dirty="0" smtClean="0">
                <a:sym typeface="Symbol" panose="05050102010706020507"/>
              </a:rPr>
              <a:t>/</a:t>
            </a:r>
            <a:r>
              <a:rPr lang="zh-CN" altLang="en-US" sz="2000" dirty="0" smtClean="0">
                <a:sym typeface="Symbol" panose="05050102010706020507"/>
              </a:rPr>
              <a:t>是</a:t>
            </a:r>
            <a:r>
              <a:rPr lang="en-US" altLang="zh-CN" sz="2000" dirty="0" smtClean="0">
                <a:sym typeface="Symbol" panose="05050102010706020507"/>
              </a:rPr>
              <a:t>F</a:t>
            </a:r>
            <a:r>
              <a:rPr lang="zh-CN" altLang="en-US" sz="2000" dirty="0" smtClean="0">
                <a:sym typeface="Symbol" panose="05050102010706020507"/>
              </a:rPr>
              <a:t>的恰好覆盖</a:t>
            </a:r>
            <a:r>
              <a:rPr lang="en-US" altLang="zh-CN" sz="2000" dirty="0" smtClean="0">
                <a:sym typeface="Symbol" panose="05050102010706020507"/>
              </a:rPr>
              <a:t>(</a:t>
            </a:r>
            <a:r>
              <a:rPr lang="zh-CN" altLang="en-US" sz="2000" dirty="0" smtClean="0">
                <a:sym typeface="Symbol" panose="05050102010706020507"/>
              </a:rPr>
              <a:t>不难证明</a:t>
            </a:r>
            <a:r>
              <a:rPr lang="en-US" altLang="zh-CN" sz="2000" dirty="0" smtClean="0">
                <a:sym typeface="Symbol" panose="05050102010706020507"/>
              </a:rPr>
              <a:t>M</a:t>
            </a:r>
            <a:r>
              <a:rPr lang="zh-CN" altLang="en-US" sz="2000" dirty="0" smtClean="0">
                <a:sym typeface="Symbol" panose="05050102010706020507"/>
              </a:rPr>
              <a:t>唯一可分解为              </a:t>
            </a:r>
            <a:r>
              <a:rPr lang="en-US" altLang="zh-CN" sz="2000" dirty="0" smtClean="0">
                <a:sym typeface="Symbol" panose="05050102010706020507"/>
              </a:rPr>
              <a:t>)</a:t>
            </a:r>
            <a:r>
              <a:rPr lang="zh-CN" altLang="en-US" sz="2000" dirty="0" smtClean="0">
                <a:sym typeface="Symbol" panose="05050102010706020507"/>
              </a:rPr>
              <a:t>。  </a:t>
            </a:r>
            <a:endParaRPr lang="en-US" altLang="zh-CN" sz="2000" dirty="0" smtClean="0">
              <a:sym typeface="Symbol" panose="05050102010706020507"/>
            </a:endParaRPr>
          </a:p>
          <a:p>
            <a:pPr lvl="2"/>
            <a:r>
              <a:rPr lang="zh-CN" altLang="en-US" sz="2000" dirty="0" smtClean="0">
                <a:sym typeface="Symbol" panose="05050102010706020507"/>
              </a:rPr>
              <a:t>上述变换可在多项式时间内完成，定和子集问题</a:t>
            </a:r>
            <a:r>
              <a:rPr lang="en-US" altLang="zh-CN" sz="2000" dirty="0" smtClean="0">
                <a:sym typeface="Symbol" panose="05050102010706020507"/>
              </a:rPr>
              <a:t>NP</a:t>
            </a:r>
            <a:r>
              <a:rPr lang="zh-CN" altLang="en-US" sz="2000" dirty="0" smtClean="0">
                <a:sym typeface="Symbol" panose="05050102010706020507"/>
              </a:rPr>
              <a:t>，证毕。       </a:t>
            </a:r>
            <a:endParaRPr lang="zh-CN" altLang="en-US" sz="2000" dirty="0"/>
          </a:p>
        </p:txBody>
      </p:sp>
      <p:graphicFrame>
        <p:nvGraphicFramePr>
          <p:cNvPr id="4" name="对象 3"/>
          <p:cNvGraphicFramePr>
            <a:graphicFrameLocks noChangeAspect="1"/>
          </p:cNvGraphicFramePr>
          <p:nvPr/>
        </p:nvGraphicFramePr>
        <p:xfrm>
          <a:off x="4929190" y="2071678"/>
          <a:ext cx="714380" cy="500066"/>
        </p:xfrm>
        <a:graphic>
          <a:graphicData uri="http://schemas.openxmlformats.org/presentationml/2006/ole">
            <mc:AlternateContent xmlns:mc="http://schemas.openxmlformats.org/markup-compatibility/2006">
              <mc:Choice xmlns:v="urn:schemas-microsoft-com:vml" Requires="v">
                <p:oleObj spid="_x0000_s16385" name="公式" r:id="rId1" imgW="14630400" imgH="8229600" progId="Equation.3">
                  <p:embed/>
                </p:oleObj>
              </mc:Choice>
              <mc:Fallback>
                <p:oleObj name="公式" r:id="rId1" imgW="14630400" imgH="8229600" progId="Equation.3">
                  <p:embed/>
                  <p:pic>
                    <p:nvPicPr>
                      <p:cNvPr id="0" name="图片 16384"/>
                      <p:cNvPicPr>
                        <a:picLocks noChangeAspect="1"/>
                      </p:cNvPicPr>
                      <p:nvPr/>
                    </p:nvPicPr>
                    <p:blipFill>
                      <a:blip r:embed="rId2"/>
                      <a:stretch>
                        <a:fillRect/>
                      </a:stretch>
                    </p:blipFill>
                    <p:spPr>
                      <a:xfrm>
                        <a:off x="4929190" y="2071678"/>
                        <a:ext cx="714380" cy="500066"/>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4000496" y="3714752"/>
          <a:ext cx="1285884" cy="571504"/>
        </p:xfrm>
        <a:graphic>
          <a:graphicData uri="http://schemas.openxmlformats.org/presentationml/2006/ole">
            <mc:AlternateContent xmlns:mc="http://schemas.openxmlformats.org/markup-compatibility/2006">
              <mc:Choice xmlns:v="urn:schemas-microsoft-com:vml" Requires="v">
                <p:oleObj spid="_x0000_s16386" name="公式" r:id="rId3" imgW="22250400" imgH="8534400" progId="Equation.3">
                  <p:embed/>
                </p:oleObj>
              </mc:Choice>
              <mc:Fallback>
                <p:oleObj name="公式" r:id="rId3" imgW="22250400" imgH="8534400" progId="Equation.3">
                  <p:embed/>
                  <p:pic>
                    <p:nvPicPr>
                      <p:cNvPr id="0" name="图片 16385"/>
                      <p:cNvPicPr>
                        <a:picLocks noChangeAspect="1"/>
                      </p:cNvPicPr>
                      <p:nvPr/>
                    </p:nvPicPr>
                    <p:blipFill>
                      <a:blip r:embed="rId4"/>
                      <a:stretch>
                        <a:fillRect/>
                      </a:stretch>
                    </p:blipFill>
                    <p:spPr>
                      <a:xfrm>
                        <a:off x="4000496" y="3714752"/>
                        <a:ext cx="1285884" cy="571504"/>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4238637" y="4071942"/>
          <a:ext cx="2047875" cy="642937"/>
        </p:xfrm>
        <a:graphic>
          <a:graphicData uri="http://schemas.openxmlformats.org/presentationml/2006/ole">
            <mc:AlternateContent xmlns:mc="http://schemas.openxmlformats.org/markup-compatibility/2006">
              <mc:Choice xmlns:v="urn:schemas-microsoft-com:vml" Requires="v">
                <p:oleObj spid="_x0000_s16387" name="公式" r:id="rId5" imgW="36271200" imgH="10972800" progId="Equation.3">
                  <p:embed/>
                </p:oleObj>
              </mc:Choice>
              <mc:Fallback>
                <p:oleObj name="公式" r:id="rId5" imgW="36271200" imgH="10972800" progId="Equation.3">
                  <p:embed/>
                  <p:pic>
                    <p:nvPicPr>
                      <p:cNvPr id="0" name="图片 16386"/>
                      <p:cNvPicPr>
                        <a:picLocks noChangeAspect="1"/>
                      </p:cNvPicPr>
                      <p:nvPr/>
                    </p:nvPicPr>
                    <p:blipFill>
                      <a:blip r:embed="rId6"/>
                      <a:stretch>
                        <a:fillRect/>
                      </a:stretch>
                    </p:blipFill>
                    <p:spPr>
                      <a:xfrm>
                        <a:off x="4238637" y="4071942"/>
                        <a:ext cx="2047875" cy="642937"/>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6429388" y="4572008"/>
          <a:ext cx="928694" cy="571504"/>
        </p:xfrm>
        <a:graphic>
          <a:graphicData uri="http://schemas.openxmlformats.org/presentationml/2006/ole">
            <mc:AlternateContent xmlns:mc="http://schemas.openxmlformats.org/markup-compatibility/2006">
              <mc:Choice xmlns:v="urn:schemas-microsoft-com:vml" Requires="v">
                <p:oleObj spid="_x0000_s16388" name="公式" r:id="rId7" imgW="16154400" imgH="8839200" progId="Equation.3">
                  <p:embed/>
                </p:oleObj>
              </mc:Choice>
              <mc:Fallback>
                <p:oleObj name="公式" r:id="rId7" imgW="16154400" imgH="8839200" progId="Equation.3">
                  <p:embed/>
                  <p:pic>
                    <p:nvPicPr>
                      <p:cNvPr id="0" name="图片 16387"/>
                      <p:cNvPicPr>
                        <a:picLocks noChangeAspect="1"/>
                      </p:cNvPicPr>
                      <p:nvPr/>
                    </p:nvPicPr>
                    <p:blipFill>
                      <a:blip r:embed="rId8"/>
                      <a:stretch>
                        <a:fillRect/>
                      </a:stretch>
                    </p:blipFill>
                    <p:spPr>
                      <a:xfrm>
                        <a:off x="6429388" y="4572008"/>
                        <a:ext cx="928694" cy="571504"/>
                      </a:xfrm>
                      <a:prstGeom prst="rect">
                        <a:avLst/>
                      </a:prstGeom>
                      <a:noFill/>
                      <a:ln w="9525">
                        <a:noFill/>
                      </a:ln>
                    </p:spPr>
                  </p:pic>
                </p:oleObj>
              </mc:Fallback>
            </mc:AlternateContent>
          </a:graphicData>
        </a:graphic>
      </p:graphicFrame>
      <p:graphicFrame>
        <p:nvGraphicFramePr>
          <p:cNvPr id="51206" name="Object 6"/>
          <p:cNvGraphicFramePr>
            <a:graphicFrameLocks noChangeAspect="1"/>
          </p:cNvGraphicFramePr>
          <p:nvPr/>
        </p:nvGraphicFramePr>
        <p:xfrm>
          <a:off x="3786182" y="5000636"/>
          <a:ext cx="928688" cy="571500"/>
        </p:xfrm>
        <a:graphic>
          <a:graphicData uri="http://schemas.openxmlformats.org/presentationml/2006/ole">
            <mc:AlternateContent xmlns:mc="http://schemas.openxmlformats.org/markup-compatibility/2006">
              <mc:Choice xmlns:v="urn:schemas-microsoft-com:vml" Requires="v">
                <p:oleObj spid="_x0000_s16389" name="公式" r:id="rId9" imgW="16154400" imgH="8839200" progId="Equation.3">
                  <p:embed/>
                </p:oleObj>
              </mc:Choice>
              <mc:Fallback>
                <p:oleObj name="公式" r:id="rId9" imgW="16154400" imgH="8839200" progId="Equation.3">
                  <p:embed/>
                  <p:pic>
                    <p:nvPicPr>
                      <p:cNvPr id="0" name="图片 16388"/>
                      <p:cNvPicPr>
                        <a:picLocks noChangeAspect="1"/>
                      </p:cNvPicPr>
                      <p:nvPr/>
                    </p:nvPicPr>
                    <p:blipFill>
                      <a:blip r:embed="rId10"/>
                      <a:stretch>
                        <a:fillRect/>
                      </a:stretch>
                    </p:blipFill>
                    <p:spPr>
                      <a:xfrm>
                        <a:off x="3786182" y="5000636"/>
                        <a:ext cx="928688" cy="571500"/>
                      </a:xfrm>
                      <a:prstGeom prst="rect">
                        <a:avLst/>
                      </a:prstGeom>
                      <a:noFill/>
                      <a:ln w="9525">
                        <a:noFill/>
                      </a:ln>
                    </p:spPr>
                  </p:pic>
                </p:oleObj>
              </mc:Fallback>
            </mc:AlternateContent>
          </a:graphicData>
        </a:graphic>
      </p:graphicFrame>
      <p:graphicFrame>
        <p:nvGraphicFramePr>
          <p:cNvPr id="51207" name="Object 7"/>
          <p:cNvGraphicFramePr>
            <a:graphicFrameLocks noChangeAspect="1"/>
          </p:cNvGraphicFramePr>
          <p:nvPr/>
        </p:nvGraphicFramePr>
        <p:xfrm>
          <a:off x="4857752" y="5429267"/>
          <a:ext cx="1014413" cy="500063"/>
        </p:xfrm>
        <a:graphic>
          <a:graphicData uri="http://schemas.openxmlformats.org/presentationml/2006/ole">
            <mc:AlternateContent xmlns:mc="http://schemas.openxmlformats.org/markup-compatibility/2006">
              <mc:Choice xmlns:v="urn:schemas-microsoft-com:vml" Requires="v">
                <p:oleObj spid="_x0000_s16390" name="公式" r:id="rId11" imgW="17983200" imgH="8534400" progId="Equation.3">
                  <p:embed/>
                </p:oleObj>
              </mc:Choice>
              <mc:Fallback>
                <p:oleObj name="公式" r:id="rId11" imgW="17983200" imgH="8534400" progId="Equation.3">
                  <p:embed/>
                  <p:pic>
                    <p:nvPicPr>
                      <p:cNvPr id="0" name="图片 16389"/>
                      <p:cNvPicPr>
                        <a:picLocks noChangeAspect="1"/>
                      </p:cNvPicPr>
                      <p:nvPr/>
                    </p:nvPicPr>
                    <p:blipFill>
                      <a:blip r:embed="rId12"/>
                      <a:stretch>
                        <a:fillRect/>
                      </a:stretch>
                    </p:blipFill>
                    <p:spPr>
                      <a:xfrm>
                        <a:off x="4857752" y="5429267"/>
                        <a:ext cx="1014413" cy="5000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证明新问题是</a:t>
            </a:r>
            <a:r>
              <a:rPr lang="en-US" altLang="zh-CN" sz="4400" dirty="0" smtClean="0"/>
              <a:t>NPC</a:t>
            </a:r>
            <a:r>
              <a:rPr lang="zh-CN" altLang="en-US" sz="4400" dirty="0" smtClean="0"/>
              <a:t>问题</a:t>
            </a:r>
            <a:endParaRPr lang="zh-CN" altLang="en-US" dirty="0"/>
          </a:p>
        </p:txBody>
      </p:sp>
      <p:sp>
        <p:nvSpPr>
          <p:cNvPr id="3" name="内容占位符 2"/>
          <p:cNvSpPr>
            <a:spLocks noGrp="1"/>
          </p:cNvSpPr>
          <p:nvPr>
            <p:ph idx="1"/>
          </p:nvPr>
        </p:nvSpPr>
        <p:spPr/>
        <p:txBody>
          <a:bodyPr/>
          <a:lstStyle/>
          <a:p>
            <a:pPr lvl="2"/>
            <a:r>
              <a:rPr lang="zh-CN" altLang="en-US" dirty="0" smtClean="0"/>
              <a:t>关于             恰好分解为               的证明</a:t>
            </a:r>
            <a:endParaRPr lang="en-US" altLang="zh-CN" dirty="0" smtClean="0"/>
          </a:p>
          <a:p>
            <a:pPr lvl="2"/>
            <a:endParaRPr lang="en-US" altLang="zh-CN" sz="800" dirty="0" smtClean="0"/>
          </a:p>
          <a:p>
            <a:pPr lvl="3"/>
            <a:r>
              <a:rPr lang="zh-CN" altLang="en-US" dirty="0" smtClean="0"/>
              <a:t>设不然，             </a:t>
            </a:r>
            <a:r>
              <a:rPr lang="en-US" altLang="zh-CN" dirty="0" smtClean="0"/>
              <a:t>=a</a:t>
            </a:r>
            <a:r>
              <a:rPr lang="en-US" altLang="zh-CN" baseline="-25000" dirty="0" smtClean="0"/>
              <a:t>0</a:t>
            </a:r>
            <a:r>
              <a:rPr lang="en-US" altLang="zh-CN" dirty="0" smtClean="0"/>
              <a:t>+a</a:t>
            </a:r>
            <a:r>
              <a:rPr lang="en-US" altLang="zh-CN" baseline="-25000" dirty="0" smtClean="0"/>
              <a:t>1</a:t>
            </a:r>
            <a:r>
              <a:rPr lang="en-US" altLang="zh-CN" dirty="0" smtClean="0"/>
              <a:t>(1+K)+a</a:t>
            </a:r>
            <a:r>
              <a:rPr lang="en-US" altLang="zh-CN" baseline="-25000" dirty="0" smtClean="0"/>
              <a:t>2</a:t>
            </a:r>
            <a:r>
              <a:rPr lang="en-US" altLang="zh-CN" dirty="0" smtClean="0"/>
              <a:t>(1+k)</a:t>
            </a:r>
            <a:r>
              <a:rPr lang="en-US" altLang="zh-CN" baseline="30000" dirty="0" smtClean="0"/>
              <a:t>2</a:t>
            </a:r>
            <a:r>
              <a:rPr lang="en-US" altLang="zh-CN" dirty="0" smtClean="0"/>
              <a:t>+…+a</a:t>
            </a:r>
            <a:r>
              <a:rPr lang="en-US" altLang="zh-CN" baseline="-25000" dirty="0" smtClean="0"/>
              <a:t>n-1</a:t>
            </a:r>
            <a:r>
              <a:rPr lang="en-US" altLang="zh-CN" dirty="0" smtClean="0"/>
              <a:t>(1+K)</a:t>
            </a:r>
            <a:r>
              <a:rPr lang="en-US" altLang="zh-CN" baseline="30000" dirty="0" smtClean="0"/>
              <a:t>n-1</a:t>
            </a:r>
            <a:endParaRPr lang="en-US" altLang="zh-CN" baseline="30000" dirty="0" smtClean="0"/>
          </a:p>
          <a:p>
            <a:pPr lvl="3"/>
            <a:endParaRPr lang="en-US" altLang="zh-CN" baseline="30000" dirty="0" smtClean="0"/>
          </a:p>
          <a:p>
            <a:pPr lvl="3"/>
            <a:r>
              <a:rPr lang="zh-CN" altLang="en-US" dirty="0" smtClean="0"/>
              <a:t>反证。若系数不全为</a:t>
            </a:r>
            <a:r>
              <a:rPr lang="en-US" altLang="zh-CN" dirty="0" smtClean="0"/>
              <a:t>1</a:t>
            </a:r>
            <a:r>
              <a:rPr lang="zh-CN" altLang="en-US" dirty="0" smtClean="0"/>
              <a:t>，设从后向前第一个不为</a:t>
            </a:r>
            <a:r>
              <a:rPr lang="en-US" altLang="zh-CN" dirty="0" smtClean="0"/>
              <a:t>1</a:t>
            </a:r>
            <a:r>
              <a:rPr lang="zh-CN" altLang="en-US" dirty="0" smtClean="0"/>
              <a:t>的为</a:t>
            </a:r>
            <a:r>
              <a:rPr lang="en-US" altLang="zh-CN" dirty="0" smtClean="0"/>
              <a:t>a</a:t>
            </a:r>
            <a:r>
              <a:rPr lang="en-US" altLang="zh-CN" baseline="-25000" dirty="0" smtClean="0"/>
              <a:t>t</a:t>
            </a:r>
            <a:r>
              <a:rPr lang="en-US" altLang="zh-CN" dirty="0" smtClean="0"/>
              <a:t>,</a:t>
            </a:r>
            <a:endParaRPr lang="en-US" altLang="zh-CN" dirty="0" smtClean="0"/>
          </a:p>
          <a:p>
            <a:pPr lvl="3"/>
            <a:r>
              <a:rPr lang="en-US" altLang="zh-CN" dirty="0" smtClean="0"/>
              <a:t>(1)a</a:t>
            </a:r>
            <a:r>
              <a:rPr lang="en-US" altLang="zh-CN" baseline="-25000" dirty="0" smtClean="0"/>
              <a:t>t</a:t>
            </a:r>
            <a:r>
              <a:rPr lang="en-US" altLang="zh-CN" dirty="0" smtClean="0"/>
              <a:t>=0,</a:t>
            </a:r>
            <a:r>
              <a:rPr lang="zh-CN" altLang="en-US" dirty="0" smtClean="0"/>
              <a:t>则</a:t>
            </a:r>
            <a:r>
              <a:rPr lang="en-US" altLang="zh-CN" dirty="0" smtClean="0"/>
              <a:t>a</a:t>
            </a:r>
            <a:r>
              <a:rPr lang="en-US" altLang="zh-CN" baseline="-25000" dirty="0" smtClean="0"/>
              <a:t>0</a:t>
            </a:r>
            <a:r>
              <a:rPr lang="en-US" altLang="zh-CN" dirty="0" smtClean="0"/>
              <a:t>+a</a:t>
            </a:r>
            <a:r>
              <a:rPr lang="en-US" altLang="zh-CN" baseline="-25000" dirty="0" smtClean="0"/>
              <a:t>1</a:t>
            </a:r>
            <a:r>
              <a:rPr lang="en-US" altLang="zh-CN" dirty="0" smtClean="0"/>
              <a:t>(1+K)+a</a:t>
            </a:r>
            <a:r>
              <a:rPr lang="en-US" altLang="zh-CN" baseline="-25000" dirty="0" smtClean="0"/>
              <a:t>2</a:t>
            </a:r>
            <a:r>
              <a:rPr lang="en-US" altLang="zh-CN" dirty="0" smtClean="0"/>
              <a:t>(1+k)</a:t>
            </a:r>
            <a:r>
              <a:rPr lang="en-US" altLang="zh-CN" baseline="30000" dirty="0" smtClean="0"/>
              <a:t>2</a:t>
            </a:r>
            <a:r>
              <a:rPr lang="en-US" altLang="zh-CN" dirty="0" smtClean="0"/>
              <a:t>+…+a</a:t>
            </a:r>
            <a:r>
              <a:rPr lang="en-US" altLang="zh-CN" baseline="-25000" dirty="0" smtClean="0"/>
              <a:t>n-1</a:t>
            </a:r>
            <a:r>
              <a:rPr lang="en-US" altLang="zh-CN" dirty="0" smtClean="0"/>
              <a:t>(1+K)</a:t>
            </a:r>
            <a:r>
              <a:rPr lang="en-US" altLang="zh-CN" baseline="30000" dirty="0" smtClean="0"/>
              <a:t>n-1</a:t>
            </a:r>
            <a:endParaRPr lang="en-US" altLang="zh-CN" dirty="0" smtClean="0"/>
          </a:p>
          <a:p>
            <a:pPr lvl="3">
              <a:buNone/>
            </a:pPr>
            <a:r>
              <a:rPr lang="en-US" altLang="zh-CN" dirty="0" smtClean="0"/>
              <a:t>                   &lt;=k(1+(1+k)+(1+K)</a:t>
            </a:r>
            <a:r>
              <a:rPr lang="en-US" altLang="zh-CN" baseline="30000" dirty="0" smtClean="0"/>
              <a:t>2</a:t>
            </a:r>
            <a:r>
              <a:rPr lang="en-US" altLang="zh-CN" dirty="0" smtClean="0"/>
              <a:t>+..+(1+k)</a:t>
            </a:r>
            <a:r>
              <a:rPr lang="en-US" altLang="zh-CN" baseline="30000" dirty="0" smtClean="0"/>
              <a:t>t-1</a:t>
            </a:r>
            <a:r>
              <a:rPr lang="en-US" altLang="zh-CN" dirty="0" smtClean="0"/>
              <a:t>)+(1+k)</a:t>
            </a:r>
            <a:r>
              <a:rPr lang="en-US" altLang="zh-CN" baseline="30000" dirty="0" smtClean="0"/>
              <a:t>t+1</a:t>
            </a:r>
            <a:r>
              <a:rPr lang="en-US" altLang="zh-CN" dirty="0" smtClean="0"/>
              <a:t>+..</a:t>
            </a:r>
            <a:endParaRPr lang="en-US" altLang="zh-CN" dirty="0" smtClean="0"/>
          </a:p>
          <a:p>
            <a:pPr lvl="3">
              <a:buNone/>
            </a:pPr>
            <a:r>
              <a:rPr lang="en-US" altLang="zh-CN" dirty="0" smtClean="0"/>
              <a:t>                   =K(1+k)</a:t>
            </a:r>
            <a:r>
              <a:rPr lang="en-US" altLang="zh-CN" baseline="30000" dirty="0" smtClean="0"/>
              <a:t>t</a:t>
            </a:r>
            <a:r>
              <a:rPr lang="en-US" altLang="zh-CN" dirty="0" smtClean="0"/>
              <a:t>-1)/k+(1+k)</a:t>
            </a:r>
            <a:r>
              <a:rPr lang="en-US" altLang="zh-CN" baseline="30000" dirty="0" smtClean="0"/>
              <a:t>t+1</a:t>
            </a:r>
            <a:r>
              <a:rPr lang="en-US" altLang="zh-CN" dirty="0" smtClean="0"/>
              <a:t>+…</a:t>
            </a:r>
            <a:endParaRPr lang="en-US" altLang="zh-CN" dirty="0" smtClean="0"/>
          </a:p>
          <a:p>
            <a:pPr lvl="3">
              <a:buNone/>
            </a:pPr>
            <a:r>
              <a:rPr lang="en-US" altLang="zh-CN" dirty="0" smtClean="0"/>
              <a:t>                   &lt;(1+k)</a:t>
            </a:r>
            <a:r>
              <a:rPr lang="en-US" altLang="zh-CN" baseline="30000" dirty="0" smtClean="0"/>
              <a:t>t</a:t>
            </a:r>
            <a:r>
              <a:rPr lang="en-US" altLang="zh-CN" dirty="0" smtClean="0"/>
              <a:t>+(1+k)</a:t>
            </a:r>
            <a:r>
              <a:rPr lang="en-US" altLang="zh-CN" baseline="30000" dirty="0" smtClean="0"/>
              <a:t>t+1</a:t>
            </a:r>
            <a:r>
              <a:rPr lang="en-US" altLang="zh-CN" dirty="0" smtClean="0"/>
              <a:t>+…(1+k)</a:t>
            </a:r>
            <a:r>
              <a:rPr lang="en-US" altLang="zh-CN" baseline="30000" dirty="0" smtClean="0"/>
              <a:t>n-1</a:t>
            </a:r>
            <a:r>
              <a:rPr lang="en-US" altLang="zh-CN" dirty="0" smtClean="0"/>
              <a:t>&lt;M,</a:t>
            </a:r>
            <a:r>
              <a:rPr lang="zh-CN" altLang="en-US" dirty="0" smtClean="0"/>
              <a:t>矛盾。</a:t>
            </a:r>
            <a:endParaRPr lang="en-US" altLang="zh-CN" dirty="0" smtClean="0"/>
          </a:p>
          <a:p>
            <a:pPr lvl="3"/>
            <a:r>
              <a:rPr lang="zh-CN" altLang="en-US" dirty="0" smtClean="0"/>
              <a:t>（</a:t>
            </a:r>
            <a:r>
              <a:rPr lang="en-US" altLang="zh-CN" dirty="0" smtClean="0"/>
              <a:t>2</a:t>
            </a:r>
            <a:r>
              <a:rPr lang="zh-CN" altLang="en-US" dirty="0" smtClean="0"/>
              <a:t>）</a:t>
            </a:r>
            <a:r>
              <a:rPr lang="en-US" altLang="zh-CN" dirty="0" smtClean="0"/>
              <a:t>a</a:t>
            </a:r>
            <a:r>
              <a:rPr lang="en-US" altLang="zh-CN" baseline="-25000" dirty="0" smtClean="0"/>
              <a:t>t</a:t>
            </a:r>
            <a:r>
              <a:rPr lang="en-US" altLang="zh-CN" dirty="0" smtClean="0"/>
              <a:t>&gt;=2,</a:t>
            </a:r>
            <a:r>
              <a:rPr lang="zh-CN" altLang="en-US" dirty="0" smtClean="0"/>
              <a:t>则</a:t>
            </a:r>
            <a:r>
              <a:rPr lang="en-US" altLang="zh-CN" dirty="0" smtClean="0"/>
              <a:t>a</a:t>
            </a:r>
            <a:r>
              <a:rPr lang="en-US" altLang="zh-CN" baseline="-25000" dirty="0" smtClean="0"/>
              <a:t>0</a:t>
            </a:r>
            <a:r>
              <a:rPr lang="en-US" altLang="zh-CN" dirty="0" smtClean="0"/>
              <a:t>+a</a:t>
            </a:r>
            <a:r>
              <a:rPr lang="en-US" altLang="zh-CN" baseline="-25000" dirty="0" smtClean="0"/>
              <a:t>1</a:t>
            </a:r>
            <a:r>
              <a:rPr lang="en-US" altLang="zh-CN" dirty="0" smtClean="0"/>
              <a:t>(1+K)+a</a:t>
            </a:r>
            <a:r>
              <a:rPr lang="en-US" altLang="zh-CN" baseline="-25000" dirty="0" smtClean="0"/>
              <a:t>2</a:t>
            </a:r>
            <a:r>
              <a:rPr lang="en-US" altLang="zh-CN" dirty="0" smtClean="0"/>
              <a:t>(1+k)</a:t>
            </a:r>
            <a:r>
              <a:rPr lang="en-US" altLang="zh-CN" baseline="30000" dirty="0" smtClean="0"/>
              <a:t>2</a:t>
            </a:r>
            <a:r>
              <a:rPr lang="en-US" altLang="zh-CN" dirty="0" smtClean="0"/>
              <a:t>+…+a</a:t>
            </a:r>
            <a:r>
              <a:rPr lang="en-US" altLang="zh-CN" baseline="-25000" dirty="0" smtClean="0"/>
              <a:t>n-1</a:t>
            </a:r>
            <a:r>
              <a:rPr lang="en-US" altLang="zh-CN" dirty="0" smtClean="0"/>
              <a:t>(1+K)</a:t>
            </a:r>
            <a:r>
              <a:rPr lang="en-US" altLang="zh-CN" baseline="30000" dirty="0" smtClean="0"/>
              <a:t>n-1</a:t>
            </a:r>
            <a:endParaRPr lang="en-US" altLang="zh-CN" baseline="30000" dirty="0" smtClean="0"/>
          </a:p>
          <a:p>
            <a:pPr lvl="3">
              <a:buNone/>
            </a:pPr>
            <a:r>
              <a:rPr lang="en-US" altLang="zh-CN" dirty="0" smtClean="0"/>
              <a:t>                          &gt;=2(1+k)</a:t>
            </a:r>
            <a:r>
              <a:rPr lang="en-US" altLang="zh-CN" baseline="30000" dirty="0" smtClean="0"/>
              <a:t>t</a:t>
            </a:r>
            <a:r>
              <a:rPr lang="en-US" altLang="zh-CN" dirty="0" smtClean="0"/>
              <a:t>+(1+k)</a:t>
            </a:r>
            <a:r>
              <a:rPr lang="en-US" altLang="zh-CN" baseline="30000" dirty="0" smtClean="0"/>
              <a:t>t+1</a:t>
            </a:r>
            <a:r>
              <a:rPr lang="en-US" altLang="zh-CN" dirty="0" smtClean="0"/>
              <a:t>+…</a:t>
            </a:r>
            <a:endParaRPr lang="en-US" altLang="zh-CN" dirty="0" smtClean="0"/>
          </a:p>
          <a:p>
            <a:pPr lvl="3">
              <a:buNone/>
            </a:pPr>
            <a:r>
              <a:rPr lang="en-US" altLang="zh-CN" dirty="0" smtClean="0"/>
              <a:t>                          &gt;1+(1+k)+(1+k)</a:t>
            </a:r>
            <a:r>
              <a:rPr lang="en-US" altLang="zh-CN" baseline="30000" dirty="0" smtClean="0"/>
              <a:t>2</a:t>
            </a:r>
            <a:r>
              <a:rPr lang="en-US" altLang="zh-CN" dirty="0" smtClean="0"/>
              <a:t>+…+(1+k)</a:t>
            </a:r>
            <a:r>
              <a:rPr lang="en-US" altLang="zh-CN" baseline="30000" dirty="0" smtClean="0"/>
              <a:t>t-1</a:t>
            </a:r>
            <a:r>
              <a:rPr lang="en-US" altLang="zh-CN" dirty="0" smtClean="0"/>
              <a:t>+(1+k)</a:t>
            </a:r>
            <a:r>
              <a:rPr lang="en-US" altLang="zh-CN" baseline="30000" dirty="0" smtClean="0"/>
              <a:t>t</a:t>
            </a:r>
            <a:r>
              <a:rPr lang="en-US" altLang="zh-CN" dirty="0" smtClean="0"/>
              <a:t>+…</a:t>
            </a:r>
            <a:endParaRPr lang="en-US" altLang="zh-CN" dirty="0" smtClean="0"/>
          </a:p>
          <a:p>
            <a:pPr lvl="3">
              <a:buNone/>
            </a:pPr>
            <a:r>
              <a:rPr lang="en-US" altLang="zh-CN" dirty="0" smtClean="0"/>
              <a:t>                          =M</a:t>
            </a:r>
            <a:r>
              <a:rPr lang="zh-CN" altLang="en-US" dirty="0" smtClean="0"/>
              <a:t>，矛盾。</a:t>
            </a:r>
            <a:endParaRPr lang="zh-CN" altLang="en-US" dirty="0"/>
          </a:p>
        </p:txBody>
      </p:sp>
      <p:graphicFrame>
        <p:nvGraphicFramePr>
          <p:cNvPr id="76802" name="Object 2"/>
          <p:cNvGraphicFramePr>
            <a:graphicFrameLocks noChangeAspect="1"/>
          </p:cNvGraphicFramePr>
          <p:nvPr/>
        </p:nvGraphicFramePr>
        <p:xfrm>
          <a:off x="2143108" y="1571612"/>
          <a:ext cx="928687" cy="571500"/>
        </p:xfrm>
        <a:graphic>
          <a:graphicData uri="http://schemas.openxmlformats.org/presentationml/2006/ole">
            <mc:AlternateContent xmlns:mc="http://schemas.openxmlformats.org/markup-compatibility/2006">
              <mc:Choice xmlns:v="urn:schemas-microsoft-com:vml" Requires="v">
                <p:oleObj spid="_x0000_s17409" name="公式" r:id="rId1" imgW="16154400" imgH="8839200" progId="Equation.3">
                  <p:embed/>
                </p:oleObj>
              </mc:Choice>
              <mc:Fallback>
                <p:oleObj name="公式" r:id="rId1" imgW="16154400" imgH="8839200" progId="Equation.3">
                  <p:embed/>
                  <p:pic>
                    <p:nvPicPr>
                      <p:cNvPr id="0" name="图片 17408"/>
                      <p:cNvPicPr>
                        <a:picLocks noChangeAspect="1"/>
                      </p:cNvPicPr>
                      <p:nvPr/>
                    </p:nvPicPr>
                    <p:blipFill>
                      <a:blip r:embed="rId2"/>
                      <a:stretch>
                        <a:fillRect/>
                      </a:stretch>
                    </p:blipFill>
                    <p:spPr>
                      <a:xfrm>
                        <a:off x="2143108" y="1571612"/>
                        <a:ext cx="928687" cy="571500"/>
                      </a:xfrm>
                      <a:prstGeom prst="rect">
                        <a:avLst/>
                      </a:prstGeom>
                      <a:noFill/>
                      <a:ln w="9525">
                        <a:noFill/>
                      </a:ln>
                    </p:spPr>
                  </p:pic>
                </p:oleObj>
              </mc:Fallback>
            </mc:AlternateContent>
          </a:graphicData>
        </a:graphic>
      </p:graphicFrame>
      <p:graphicFrame>
        <p:nvGraphicFramePr>
          <p:cNvPr id="76803" name="Object 3"/>
          <p:cNvGraphicFramePr>
            <a:graphicFrameLocks noChangeAspect="1"/>
          </p:cNvGraphicFramePr>
          <p:nvPr/>
        </p:nvGraphicFramePr>
        <p:xfrm>
          <a:off x="4572000" y="1571612"/>
          <a:ext cx="1014413" cy="500063"/>
        </p:xfrm>
        <a:graphic>
          <a:graphicData uri="http://schemas.openxmlformats.org/presentationml/2006/ole">
            <mc:AlternateContent xmlns:mc="http://schemas.openxmlformats.org/markup-compatibility/2006">
              <mc:Choice xmlns:v="urn:schemas-microsoft-com:vml" Requires="v">
                <p:oleObj spid="_x0000_s17410" name="公式" r:id="rId3" imgW="17983200" imgH="8534400" progId="Equation.3">
                  <p:embed/>
                </p:oleObj>
              </mc:Choice>
              <mc:Fallback>
                <p:oleObj name="公式" r:id="rId3" imgW="17983200" imgH="8534400" progId="Equation.3">
                  <p:embed/>
                  <p:pic>
                    <p:nvPicPr>
                      <p:cNvPr id="0" name="图片 17409"/>
                      <p:cNvPicPr>
                        <a:picLocks noChangeAspect="1"/>
                      </p:cNvPicPr>
                      <p:nvPr/>
                    </p:nvPicPr>
                    <p:blipFill>
                      <a:blip r:embed="rId4"/>
                      <a:stretch>
                        <a:fillRect/>
                      </a:stretch>
                    </p:blipFill>
                    <p:spPr>
                      <a:xfrm>
                        <a:off x="4572000" y="1571612"/>
                        <a:ext cx="1014413" cy="500063"/>
                      </a:xfrm>
                      <a:prstGeom prst="rect">
                        <a:avLst/>
                      </a:prstGeom>
                      <a:noFill/>
                      <a:ln w="9525">
                        <a:noFill/>
                      </a:ln>
                    </p:spPr>
                  </p:pic>
                </p:oleObj>
              </mc:Fallback>
            </mc:AlternateContent>
          </a:graphicData>
        </a:graphic>
      </p:graphicFrame>
      <p:graphicFrame>
        <p:nvGraphicFramePr>
          <p:cNvPr id="76804" name="Object 4"/>
          <p:cNvGraphicFramePr>
            <a:graphicFrameLocks noChangeAspect="1"/>
          </p:cNvGraphicFramePr>
          <p:nvPr/>
        </p:nvGraphicFramePr>
        <p:xfrm>
          <a:off x="2857488" y="2143120"/>
          <a:ext cx="928688" cy="571500"/>
        </p:xfrm>
        <a:graphic>
          <a:graphicData uri="http://schemas.openxmlformats.org/presentationml/2006/ole">
            <mc:AlternateContent xmlns:mc="http://schemas.openxmlformats.org/markup-compatibility/2006">
              <mc:Choice xmlns:v="urn:schemas-microsoft-com:vml" Requires="v">
                <p:oleObj spid="_x0000_s17411" name="公式" r:id="rId5" imgW="16154400" imgH="8839200" progId="Equation.3">
                  <p:embed/>
                </p:oleObj>
              </mc:Choice>
              <mc:Fallback>
                <p:oleObj name="公式" r:id="rId5" imgW="16154400" imgH="8839200" progId="Equation.3">
                  <p:embed/>
                  <p:pic>
                    <p:nvPicPr>
                      <p:cNvPr id="0" name="图片 17410"/>
                      <p:cNvPicPr>
                        <a:picLocks noChangeAspect="1"/>
                      </p:cNvPicPr>
                      <p:nvPr/>
                    </p:nvPicPr>
                    <p:blipFill>
                      <a:blip r:embed="rId2"/>
                      <a:stretch>
                        <a:fillRect/>
                      </a:stretch>
                    </p:blipFill>
                    <p:spPr>
                      <a:xfrm>
                        <a:off x="2857488" y="2143120"/>
                        <a:ext cx="928688" cy="571500"/>
                      </a:xfrm>
                      <a:prstGeom prst="rect">
                        <a:avLst/>
                      </a:prstGeom>
                      <a:noFill/>
                      <a:ln w="9525">
                        <a:noFill/>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问题的计算复杂度</a:t>
            </a:r>
            <a:endParaRPr lang="zh-CN" altLang="en-US" dirty="0"/>
          </a:p>
        </p:txBody>
      </p:sp>
      <p:sp>
        <p:nvSpPr>
          <p:cNvPr id="3" name="内容占位符 2"/>
          <p:cNvSpPr>
            <a:spLocks noGrp="1"/>
          </p:cNvSpPr>
          <p:nvPr>
            <p:ph idx="1"/>
          </p:nvPr>
        </p:nvSpPr>
        <p:spPr>
          <a:xfrm>
            <a:off x="457200" y="1500174"/>
            <a:ext cx="8229600" cy="4630751"/>
          </a:xfrm>
        </p:spPr>
        <p:txBody>
          <a:bodyPr/>
          <a:lstStyle/>
          <a:p>
            <a:pPr lvl="1"/>
            <a:r>
              <a:rPr lang="zh-CN" altLang="en-US" sz="2400" dirty="0" smtClean="0"/>
              <a:t>以比较为基础的排序问题时间下界：</a:t>
            </a:r>
            <a:endParaRPr lang="en-US" altLang="zh-CN" sz="2400" dirty="0" smtClean="0"/>
          </a:p>
          <a:p>
            <a:pPr lvl="2"/>
            <a:r>
              <a:rPr lang="zh-CN" altLang="en-US" sz="2000" dirty="0" smtClean="0"/>
              <a:t>决策树的构造：设</a:t>
            </a:r>
            <a:r>
              <a:rPr lang="en-US" altLang="zh-CN" sz="2000" dirty="0" smtClean="0"/>
              <a:t>A</a:t>
            </a:r>
            <a:r>
              <a:rPr lang="zh-CN" altLang="en-US" sz="2000" dirty="0" smtClean="0"/>
              <a:t>是以元素比较为基本运算的排序算法，输入</a:t>
            </a:r>
            <a:r>
              <a:rPr lang="en-US" altLang="zh-CN" sz="2000" dirty="0" smtClean="0"/>
              <a:t>L={x</a:t>
            </a:r>
            <a:r>
              <a:rPr lang="en-US" altLang="zh-CN" sz="2000" baseline="-25000" dirty="0" smtClean="0"/>
              <a:t>1</a:t>
            </a:r>
            <a:r>
              <a:rPr lang="en-US" altLang="zh-CN" sz="2000" dirty="0" smtClean="0"/>
              <a:t>,x</a:t>
            </a:r>
            <a:r>
              <a:rPr lang="en-US" altLang="zh-CN" sz="2000" baseline="-25000" dirty="0" smtClean="0"/>
              <a:t>2</a:t>
            </a:r>
            <a:r>
              <a:rPr lang="en-US" altLang="zh-CN" sz="2000" dirty="0" smtClean="0"/>
              <a:t>,…,</a:t>
            </a:r>
            <a:r>
              <a:rPr lang="en-US" altLang="zh-CN" sz="2000" dirty="0" err="1" smtClean="0"/>
              <a:t>x</a:t>
            </a:r>
            <a:r>
              <a:rPr lang="en-US" altLang="zh-CN" sz="2000" baseline="-25000" dirty="0" err="1" smtClean="0"/>
              <a:t>n</a:t>
            </a:r>
            <a:r>
              <a:rPr lang="en-US" altLang="zh-CN" sz="2000" baseline="-25000" dirty="0" smtClean="0"/>
              <a:t>}</a:t>
            </a:r>
            <a:r>
              <a:rPr lang="zh-CN" altLang="en-US" sz="2000" dirty="0" smtClean="0"/>
              <a:t>，它的决策树结点如下生成：</a:t>
            </a:r>
            <a:endParaRPr lang="en-US" altLang="zh-CN" sz="2000" dirty="0" smtClean="0"/>
          </a:p>
          <a:p>
            <a:pPr lvl="3"/>
            <a:r>
              <a:rPr lang="en-US" altLang="zh-CN" dirty="0" smtClean="0"/>
              <a:t>(1)A</a:t>
            </a:r>
            <a:r>
              <a:rPr lang="zh-CN" altLang="en-US" dirty="0" smtClean="0"/>
              <a:t>的第一次比较元素为</a:t>
            </a:r>
            <a:r>
              <a:rPr lang="en-US" altLang="zh-CN" dirty="0" err="1" smtClean="0"/>
              <a:t>x</a:t>
            </a:r>
            <a:r>
              <a:rPr lang="en-US" altLang="zh-CN" baseline="-25000" dirty="0" err="1" smtClean="0"/>
              <a:t>i</a:t>
            </a:r>
            <a:r>
              <a:rPr lang="en-US" altLang="zh-CN" dirty="0" err="1" smtClean="0"/>
              <a:t>,x</a:t>
            </a:r>
            <a:r>
              <a:rPr lang="en-US" altLang="zh-CN" baseline="-25000" dirty="0" err="1" smtClean="0"/>
              <a:t>j</a:t>
            </a:r>
            <a:r>
              <a:rPr lang="zh-CN" altLang="en-US" dirty="0" smtClean="0"/>
              <a:t>，那么记树根为</a:t>
            </a:r>
            <a:r>
              <a:rPr lang="en-US" altLang="zh-CN" dirty="0" smtClean="0"/>
              <a:t>(</a:t>
            </a:r>
            <a:r>
              <a:rPr lang="en-US" altLang="zh-CN" dirty="0" err="1" smtClean="0"/>
              <a:t>i,j</a:t>
            </a:r>
            <a:r>
              <a:rPr lang="en-US" altLang="zh-CN" dirty="0" smtClean="0"/>
              <a:t>)</a:t>
            </a:r>
            <a:r>
              <a:rPr lang="zh-CN" altLang="en-US" dirty="0" smtClean="0"/>
              <a:t>。</a:t>
            </a:r>
            <a:endParaRPr lang="en-US" altLang="zh-CN" dirty="0" smtClean="0"/>
          </a:p>
          <a:p>
            <a:pPr lvl="3"/>
            <a:r>
              <a:rPr lang="en-US" altLang="zh-CN" dirty="0" smtClean="0"/>
              <a:t>(2)</a:t>
            </a:r>
            <a:r>
              <a:rPr lang="zh-CN" altLang="en-US" dirty="0" smtClean="0"/>
              <a:t>假设结点</a:t>
            </a:r>
            <a:r>
              <a:rPr lang="en-US" altLang="zh-CN" dirty="0" smtClean="0"/>
              <a:t>k</a:t>
            </a:r>
            <a:r>
              <a:rPr lang="zh-CN" altLang="en-US" dirty="0" smtClean="0"/>
              <a:t>已标识为</a:t>
            </a:r>
            <a:r>
              <a:rPr lang="en-US" altLang="zh-CN" dirty="0" smtClean="0"/>
              <a:t>(</a:t>
            </a:r>
            <a:r>
              <a:rPr lang="en-US" altLang="zh-CN" dirty="0" err="1" smtClean="0"/>
              <a:t>i,j</a:t>
            </a:r>
            <a:r>
              <a:rPr lang="en-US" altLang="zh-CN" dirty="0" smtClean="0"/>
              <a:t>)</a:t>
            </a:r>
            <a:r>
              <a:rPr lang="zh-CN" altLang="en-US" dirty="0" smtClean="0"/>
              <a:t>，按照下面规则标记</a:t>
            </a:r>
            <a:r>
              <a:rPr lang="en-US" altLang="zh-CN" dirty="0" smtClean="0"/>
              <a:t>k</a:t>
            </a:r>
            <a:r>
              <a:rPr lang="zh-CN" altLang="en-US" dirty="0" smtClean="0"/>
              <a:t>的儿子：</a:t>
            </a:r>
            <a:endParaRPr lang="en-US" altLang="zh-CN" dirty="0" smtClean="0"/>
          </a:p>
          <a:p>
            <a:pPr lvl="3"/>
            <a:r>
              <a:rPr lang="zh-CN" altLang="en-US" dirty="0" smtClean="0"/>
              <a:t>① 当</a:t>
            </a:r>
            <a:r>
              <a:rPr lang="en-US" altLang="zh-CN" dirty="0" smtClean="0"/>
              <a:t>x</a:t>
            </a:r>
            <a:r>
              <a:rPr lang="en-US" altLang="zh-CN" baseline="-25000" dirty="0" smtClean="0"/>
              <a:t>i</a:t>
            </a:r>
            <a:r>
              <a:rPr lang="en-US" altLang="zh-CN" dirty="0" smtClean="0"/>
              <a:t>&lt;</a:t>
            </a:r>
            <a:r>
              <a:rPr lang="en-US" altLang="zh-CN" dirty="0" err="1" smtClean="0"/>
              <a:t>x</a:t>
            </a:r>
            <a:r>
              <a:rPr lang="en-US" altLang="zh-CN" baseline="-25000" dirty="0" err="1" smtClean="0"/>
              <a:t>j</a:t>
            </a:r>
            <a:r>
              <a:rPr lang="zh-CN" altLang="en-US" dirty="0" smtClean="0"/>
              <a:t>时，若算法结束，</a:t>
            </a:r>
            <a:r>
              <a:rPr lang="en-US" altLang="zh-CN" dirty="0" smtClean="0"/>
              <a:t>k</a:t>
            </a:r>
            <a:r>
              <a:rPr lang="zh-CN" altLang="en-US" dirty="0" smtClean="0"/>
              <a:t>的左儿子标记为输出；若下一步比较元素</a:t>
            </a:r>
            <a:r>
              <a:rPr lang="en-US" altLang="zh-CN" dirty="0" err="1" smtClean="0"/>
              <a:t>x</a:t>
            </a:r>
            <a:r>
              <a:rPr lang="en-US" altLang="zh-CN" baseline="-25000" dirty="0" err="1" smtClean="0"/>
              <a:t>p</a:t>
            </a:r>
            <a:r>
              <a:rPr lang="en-US" altLang="zh-CN" dirty="0" err="1" smtClean="0"/>
              <a:t>,x</a:t>
            </a:r>
            <a:r>
              <a:rPr lang="en-US" altLang="zh-CN" baseline="-25000" dirty="0" err="1" smtClean="0"/>
              <a:t>q</a:t>
            </a:r>
            <a:r>
              <a:rPr lang="zh-CN" altLang="en-US" dirty="0" smtClean="0"/>
              <a:t>，那么</a:t>
            </a:r>
            <a:r>
              <a:rPr lang="en-US" altLang="zh-CN" dirty="0" smtClean="0"/>
              <a:t>k</a:t>
            </a:r>
            <a:r>
              <a:rPr lang="zh-CN" altLang="en-US" dirty="0" smtClean="0"/>
              <a:t>的左儿子标记为</a:t>
            </a:r>
            <a:r>
              <a:rPr lang="en-US" altLang="zh-CN" dirty="0" smtClean="0"/>
              <a:t>(</a:t>
            </a:r>
            <a:r>
              <a:rPr lang="en-US" altLang="zh-CN" dirty="0" err="1" smtClean="0"/>
              <a:t>p,q</a:t>
            </a:r>
            <a:r>
              <a:rPr lang="en-US" altLang="zh-CN" dirty="0" smtClean="0"/>
              <a:t>)</a:t>
            </a:r>
            <a:r>
              <a:rPr lang="zh-CN" altLang="en-US" dirty="0" smtClean="0"/>
              <a:t>；</a:t>
            </a:r>
            <a:endParaRPr lang="en-US" altLang="zh-CN" dirty="0" smtClean="0"/>
          </a:p>
          <a:p>
            <a:pPr lvl="3"/>
            <a:r>
              <a:rPr lang="zh-CN" altLang="en-US" dirty="0" smtClean="0"/>
              <a:t>②当</a:t>
            </a:r>
            <a:r>
              <a:rPr lang="en-US" altLang="zh-CN" dirty="0" smtClean="0"/>
              <a:t>x</a:t>
            </a:r>
            <a:r>
              <a:rPr lang="en-US" altLang="zh-CN" baseline="-25000" dirty="0" smtClean="0"/>
              <a:t>i</a:t>
            </a:r>
            <a:r>
              <a:rPr lang="en-US" altLang="zh-CN" dirty="0" smtClean="0"/>
              <a:t>&gt;</a:t>
            </a:r>
            <a:r>
              <a:rPr lang="en-US" altLang="zh-CN" dirty="0" err="1" smtClean="0"/>
              <a:t>x</a:t>
            </a:r>
            <a:r>
              <a:rPr lang="en-US" altLang="zh-CN" baseline="-25000" dirty="0" err="1" smtClean="0"/>
              <a:t>j</a:t>
            </a:r>
            <a:r>
              <a:rPr lang="zh-CN" altLang="en-US" dirty="0" smtClean="0"/>
              <a:t>时，若算法结束，</a:t>
            </a:r>
            <a:r>
              <a:rPr lang="en-US" altLang="zh-CN" dirty="0" smtClean="0"/>
              <a:t>k</a:t>
            </a:r>
            <a:r>
              <a:rPr lang="zh-CN" altLang="en-US" dirty="0" smtClean="0"/>
              <a:t>的右儿子标记为输出；若下一步比较元素</a:t>
            </a:r>
            <a:r>
              <a:rPr lang="en-US" altLang="zh-CN" dirty="0" err="1" smtClean="0"/>
              <a:t>x</a:t>
            </a:r>
            <a:r>
              <a:rPr lang="en-US" altLang="zh-CN" baseline="-25000" dirty="0" err="1" smtClean="0"/>
              <a:t>p</a:t>
            </a:r>
            <a:r>
              <a:rPr lang="en-US" altLang="zh-CN" dirty="0" err="1" smtClean="0"/>
              <a:t>,x</a:t>
            </a:r>
            <a:r>
              <a:rPr lang="en-US" altLang="zh-CN" baseline="-25000" dirty="0" err="1" smtClean="0"/>
              <a:t>q</a:t>
            </a:r>
            <a:r>
              <a:rPr lang="zh-CN" altLang="en-US" dirty="0" smtClean="0"/>
              <a:t>，那么</a:t>
            </a:r>
            <a:r>
              <a:rPr lang="en-US" altLang="zh-CN" dirty="0" smtClean="0"/>
              <a:t>k</a:t>
            </a:r>
            <a:r>
              <a:rPr lang="zh-CN" altLang="en-US" dirty="0" smtClean="0"/>
              <a:t>的右儿子标记为</a:t>
            </a:r>
            <a:r>
              <a:rPr lang="en-US" altLang="zh-CN" dirty="0" smtClean="0"/>
              <a:t>(</a:t>
            </a:r>
            <a:r>
              <a:rPr lang="en-US" altLang="zh-CN" dirty="0" err="1" smtClean="0"/>
              <a:t>p,q</a:t>
            </a:r>
            <a:r>
              <a:rPr lang="en-US" altLang="zh-CN" dirty="0" smtClean="0"/>
              <a:t>)</a:t>
            </a:r>
            <a:r>
              <a:rPr lang="zh-CN" altLang="en-US" dirty="0" smtClean="0"/>
              <a:t>；</a:t>
            </a:r>
            <a:endParaRPr lang="en-US" altLang="zh-CN" dirty="0" smtClean="0"/>
          </a:p>
          <a:p>
            <a:pPr lvl="2"/>
            <a:r>
              <a:rPr lang="zh-CN" altLang="en-US" sz="2000" dirty="0" smtClean="0"/>
              <a:t>对于任意输入</a:t>
            </a:r>
            <a:r>
              <a:rPr lang="en-US" altLang="zh-CN" sz="2000" dirty="0" smtClean="0"/>
              <a:t>L</a:t>
            </a:r>
            <a:r>
              <a:rPr lang="zh-CN" altLang="en-US" sz="2000" dirty="0" smtClean="0"/>
              <a:t>，</a:t>
            </a:r>
            <a:r>
              <a:rPr lang="en-US" altLang="zh-CN" sz="2000" dirty="0" smtClean="0"/>
              <a:t>A</a:t>
            </a:r>
            <a:r>
              <a:rPr lang="zh-CN" altLang="en-US" sz="2000" dirty="0" smtClean="0"/>
              <a:t>的排序过程所进行的比较操作对应了上述决策树中从根到某片树叶的一条路径上的结点个数。不同的排序算法对应的树可能不同，但树叶数都是</a:t>
            </a:r>
            <a:r>
              <a:rPr lang="en-US" altLang="zh-CN" sz="2000" dirty="0" smtClean="0"/>
              <a:t>n!</a:t>
            </a:r>
            <a:r>
              <a:rPr lang="zh-CN" altLang="en-US" sz="2000" dirty="0" smtClean="0"/>
              <a:t>个，因为</a:t>
            </a:r>
            <a:r>
              <a:rPr lang="en-US" altLang="zh-CN" sz="2000" dirty="0" smtClean="0">
                <a:solidFill>
                  <a:srgbClr val="000000"/>
                </a:solidFill>
                <a:latin typeface="Times New Roman" panose="02020603050405020304" pitchFamily="18" charset="0"/>
              </a:rPr>
              <a:t> n</a:t>
            </a:r>
            <a:r>
              <a:rPr lang="zh-CN" altLang="en-US" sz="2000" dirty="0" smtClean="0">
                <a:solidFill>
                  <a:srgbClr val="000000"/>
                </a:solidFill>
                <a:latin typeface="Times New Roman" panose="02020603050405020304" pitchFamily="18" charset="0"/>
              </a:rPr>
              <a:t>个不同元素的不同排列共有</a:t>
            </a:r>
            <a:r>
              <a:rPr lang="en-US" altLang="zh-CN" sz="2000" dirty="0" smtClean="0">
                <a:solidFill>
                  <a:srgbClr val="000000"/>
                </a:solidFill>
                <a:latin typeface="Times New Roman" panose="02020603050405020304" pitchFamily="18" charset="0"/>
              </a:rPr>
              <a:t>n</a:t>
            </a:r>
            <a:r>
              <a:rPr lang="zh-CN" altLang="en-US" sz="2000" dirty="0" smtClean="0">
                <a:solidFill>
                  <a:srgbClr val="000000"/>
                </a:solidFill>
                <a:latin typeface="Times New Roman" panose="02020603050405020304" pitchFamily="18" charset="0"/>
              </a:rPr>
              <a:t>！种。</a:t>
            </a:r>
            <a:endParaRPr lang="zh-CN" altLang="en-US" sz="2000" dirty="0" smtClean="0">
              <a:solidFill>
                <a:srgbClr val="000000"/>
              </a:solidFill>
              <a:latin typeface="Times New Roman" panose="02020603050405020304" pitchFamily="18" charset="0"/>
            </a:endParaRPr>
          </a:p>
        </p:txBody>
      </p:sp>
      <p:graphicFrame>
        <p:nvGraphicFramePr>
          <p:cNvPr id="1026" name="Object 40"/>
          <p:cNvGraphicFramePr>
            <a:graphicFrameLocks noChangeAspect="1"/>
          </p:cNvGraphicFramePr>
          <p:nvPr/>
        </p:nvGraphicFramePr>
        <p:xfrm>
          <a:off x="5857884" y="1571612"/>
          <a:ext cx="1966913" cy="361950"/>
        </p:xfrm>
        <a:graphic>
          <a:graphicData uri="http://schemas.openxmlformats.org/presentationml/2006/ole">
            <mc:AlternateContent xmlns:mc="http://schemas.openxmlformats.org/markup-compatibility/2006">
              <mc:Choice xmlns:v="urn:schemas-microsoft-com:vml" Requires="v">
                <p:oleObj spid="_x0000_s1025" name="Equation" r:id="rId1" imgW="26212800" imgH="4876800" progId="">
                  <p:embed/>
                </p:oleObj>
              </mc:Choice>
              <mc:Fallback>
                <p:oleObj name="Equation" r:id="rId1" imgW="26212800" imgH="4876800" progId="">
                  <p:embed/>
                  <p:pic>
                    <p:nvPicPr>
                      <p:cNvPr id="0" name="Object 40"/>
                      <p:cNvPicPr>
                        <a:picLocks noChangeAspect="1"/>
                      </p:cNvPicPr>
                      <p:nvPr/>
                    </p:nvPicPr>
                    <p:blipFill>
                      <a:blip r:embed="rId2"/>
                      <a:stretch>
                        <a:fillRect/>
                      </a:stretch>
                    </p:blipFill>
                    <p:spPr>
                      <a:xfrm>
                        <a:off x="5857884" y="1571612"/>
                        <a:ext cx="1966913" cy="361950"/>
                      </a:xfrm>
                      <a:prstGeom prst="rect">
                        <a:avLst/>
                      </a:prstGeom>
                      <a:noFill/>
                      <a:ln w="9525">
                        <a:noFill/>
                      </a:ln>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证明新问题是</a:t>
            </a:r>
            <a:r>
              <a:rPr lang="en-US" altLang="zh-CN" sz="4000" dirty="0" smtClean="0"/>
              <a:t>NPC</a:t>
            </a:r>
            <a:r>
              <a:rPr lang="zh-CN" altLang="en-US" sz="4000" dirty="0" smtClean="0"/>
              <a:t>问题</a:t>
            </a:r>
            <a:endParaRPr lang="zh-CN" altLang="en-US" sz="4000" dirty="0"/>
          </a:p>
        </p:txBody>
      </p:sp>
      <p:sp>
        <p:nvSpPr>
          <p:cNvPr id="3" name="内容占位符 2"/>
          <p:cNvSpPr>
            <a:spLocks noGrp="1"/>
          </p:cNvSpPr>
          <p:nvPr>
            <p:ph idx="1"/>
          </p:nvPr>
        </p:nvSpPr>
        <p:spPr>
          <a:xfrm>
            <a:off x="357158" y="1012827"/>
            <a:ext cx="8072494" cy="5130817"/>
          </a:xfrm>
        </p:spPr>
        <p:txBody>
          <a:bodyPr/>
          <a:lstStyle/>
          <a:p>
            <a:pPr lvl="1"/>
            <a:r>
              <a:rPr lang="zh-CN" altLang="en-US" sz="2400" dirty="0" smtClean="0"/>
              <a:t>划分问题</a:t>
            </a:r>
            <a:r>
              <a:rPr lang="en-US" altLang="zh-CN" sz="2400" dirty="0" smtClean="0"/>
              <a:t>PARTS</a:t>
            </a:r>
            <a:endParaRPr lang="en-US" altLang="zh-CN" sz="2400" dirty="0" smtClean="0"/>
          </a:p>
          <a:p>
            <a:pPr lvl="2"/>
            <a:r>
              <a:rPr lang="zh-CN" altLang="en-US" sz="2000" dirty="0" smtClean="0"/>
              <a:t>例：已知一个有限集合</a:t>
            </a:r>
            <a:r>
              <a:rPr lang="en-US" altLang="zh-CN" sz="2000" dirty="0" smtClean="0"/>
              <a:t>A</a:t>
            </a:r>
            <a:r>
              <a:rPr lang="zh-CN" altLang="en-US" sz="2000" dirty="0" smtClean="0"/>
              <a:t>，及对每个</a:t>
            </a:r>
            <a:r>
              <a:rPr lang="en-US" altLang="zh-CN" sz="2000" dirty="0" err="1" smtClean="0"/>
              <a:t>a</a:t>
            </a:r>
            <a:r>
              <a:rPr lang="en-US" altLang="zh-CN" sz="2000" dirty="0" err="1" smtClean="0">
                <a:sym typeface="Symbol" panose="05050102010706020507"/>
              </a:rPr>
              <a:t>A</a:t>
            </a:r>
            <a:r>
              <a:rPr lang="zh-CN" altLang="en-US" sz="2000" dirty="0" smtClean="0">
                <a:sym typeface="Symbol" panose="05050102010706020507"/>
              </a:rPr>
              <a:t>赋予的权值</a:t>
            </a:r>
            <a:r>
              <a:rPr lang="en-US" altLang="zh-CN" sz="2000" dirty="0" smtClean="0">
                <a:sym typeface="Symbol" panose="05050102010706020507"/>
              </a:rPr>
              <a:t>s(a)Z+</a:t>
            </a:r>
            <a:endParaRPr lang="en-US" altLang="zh-CN" sz="2000" dirty="0" smtClean="0">
              <a:sym typeface="Symbol" panose="05050102010706020507"/>
            </a:endParaRPr>
          </a:p>
          <a:p>
            <a:pPr lvl="2"/>
            <a:r>
              <a:rPr lang="zh-CN" altLang="en-US" sz="2000" dirty="0" smtClean="0">
                <a:sym typeface="Symbol" panose="05050102010706020507"/>
              </a:rPr>
              <a:t>问：是否存在一个子集</a:t>
            </a:r>
            <a:r>
              <a:rPr lang="en-US" altLang="zh-CN" sz="2000" dirty="0" smtClean="0">
                <a:sym typeface="Symbol" panose="05050102010706020507"/>
              </a:rPr>
              <a:t>A</a:t>
            </a:r>
            <a:r>
              <a:rPr lang="en-US" altLang="zh-CN" sz="2000" baseline="30000" dirty="0" smtClean="0">
                <a:sym typeface="Symbol" panose="05050102010706020507"/>
              </a:rPr>
              <a:t>/</a:t>
            </a:r>
            <a:r>
              <a:rPr lang="en-US" altLang="zh-CN" sz="2000" dirty="0" smtClean="0">
                <a:sym typeface="Symbol" panose="05050102010706020507"/>
              </a:rPr>
              <a:t>A</a:t>
            </a:r>
            <a:r>
              <a:rPr lang="zh-CN" altLang="en-US" sz="2000" dirty="0" smtClean="0">
                <a:sym typeface="Symbol" panose="05050102010706020507"/>
              </a:rPr>
              <a:t>，使得</a:t>
            </a:r>
            <a:endParaRPr lang="en-US" altLang="zh-CN" sz="2000" dirty="0" smtClean="0">
              <a:sym typeface="Symbol" panose="05050102010706020507"/>
            </a:endParaRPr>
          </a:p>
          <a:p>
            <a:pPr lvl="1"/>
            <a:r>
              <a:rPr lang="zh-CN" altLang="en-US" sz="2400" dirty="0" smtClean="0"/>
              <a:t>证明：以下证明</a:t>
            </a:r>
            <a:r>
              <a:rPr lang="en-US" altLang="zh-CN" sz="2400" dirty="0" smtClean="0"/>
              <a:t>DSS</a:t>
            </a:r>
            <a:r>
              <a:rPr lang="zh-CN" altLang="en-US" sz="2400" dirty="0" smtClean="0">
                <a:latin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sym typeface="Symbol" panose="05050102010706020507" pitchFamily="18" charset="2"/>
              </a:rPr>
              <a:t>PARTS</a:t>
            </a:r>
            <a:endParaRPr lang="en-US" altLang="zh-CN" sz="2400" dirty="0" smtClean="0">
              <a:latin typeface="Times New Roman" panose="02020603050405020304" pitchFamily="18" charset="0"/>
              <a:sym typeface="Symbol" panose="05050102010706020507" pitchFamily="18" charset="2"/>
            </a:endParaRPr>
          </a:p>
          <a:p>
            <a:pPr lvl="2"/>
            <a:r>
              <a:rPr lang="zh-CN" altLang="en-US" sz="2000" dirty="0" smtClean="0">
                <a:latin typeface="Times New Roman" panose="02020603050405020304" pitchFamily="18" charset="0"/>
                <a:sym typeface="Symbol" panose="05050102010706020507" pitchFamily="18" charset="2"/>
              </a:rPr>
              <a:t>给定非负整数集合</a:t>
            </a:r>
            <a:r>
              <a:rPr lang="en-US" altLang="zh-CN" sz="2000" dirty="0" smtClean="0">
                <a:latin typeface="Times New Roman" panose="02020603050405020304" pitchFamily="18" charset="0"/>
                <a:sym typeface="Symbol" panose="05050102010706020507" pitchFamily="18" charset="2"/>
              </a:rPr>
              <a:t>S={s</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,s</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sym typeface="Symbol" panose="05050102010706020507" pitchFamily="18" charset="2"/>
              </a:rPr>
              <a:t>s</a:t>
            </a:r>
            <a:r>
              <a:rPr lang="en-US" altLang="zh-CN" sz="2000" baseline="-25000" dirty="0" err="1" smtClean="0">
                <a:latin typeface="Times New Roman" panose="02020603050405020304" pitchFamily="18" charset="0"/>
                <a:sym typeface="Symbol" panose="05050102010706020507" pitchFamily="18" charset="2"/>
              </a:rPr>
              <a:t>k</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sym typeface="Symbol" panose="05050102010706020507" pitchFamily="18" charset="2"/>
              </a:rPr>
              <a:t>和正整数</a:t>
            </a:r>
            <a:r>
              <a:rPr lang="en-US" altLang="zh-CN" sz="2000" dirty="0" smtClean="0">
                <a:latin typeface="Times New Roman" panose="02020603050405020304" pitchFamily="18" charset="0"/>
                <a:sym typeface="Symbol" panose="05050102010706020507" pitchFamily="18" charset="2"/>
              </a:rPr>
              <a:t>M</a:t>
            </a:r>
            <a:r>
              <a:rPr lang="zh-CN" altLang="en-US" sz="2000" dirty="0" smtClean="0">
                <a:latin typeface="Times New Roman" panose="02020603050405020304" pitchFamily="18" charset="0"/>
                <a:sym typeface="Symbol" panose="05050102010706020507" pitchFamily="18" charset="2"/>
              </a:rPr>
              <a:t>，构造集合</a:t>
            </a:r>
            <a:r>
              <a:rPr lang="en-US" altLang="zh-CN" sz="2000" dirty="0" smtClean="0">
                <a:latin typeface="Times New Roman" panose="02020603050405020304" pitchFamily="18" charset="0"/>
                <a:sym typeface="Symbol" panose="05050102010706020507" pitchFamily="18" charset="2"/>
              </a:rPr>
              <a:t>A={a</a:t>
            </a:r>
            <a:r>
              <a:rPr lang="en-US" altLang="zh-CN" sz="2000" baseline="-25000" dirty="0" smtClean="0">
                <a:latin typeface="Times New Roman" panose="02020603050405020304" pitchFamily="18" charset="0"/>
                <a:sym typeface="Symbol" panose="05050102010706020507" pitchFamily="18" charset="2"/>
              </a:rPr>
              <a:t>1</a:t>
            </a:r>
            <a:r>
              <a:rPr lang="en-US" altLang="zh-CN" sz="2000" dirty="0" smtClean="0">
                <a:latin typeface="Times New Roman" panose="02020603050405020304" pitchFamily="18" charset="0"/>
                <a:sym typeface="Symbol" panose="05050102010706020507" pitchFamily="18" charset="2"/>
              </a:rPr>
              <a:t>,a</a:t>
            </a:r>
            <a:r>
              <a:rPr lang="en-US" altLang="zh-CN" sz="2000" baseline="-25000" dirty="0" smtClean="0">
                <a:latin typeface="Times New Roman" panose="02020603050405020304" pitchFamily="18" charset="0"/>
                <a:sym typeface="Symbol" panose="05050102010706020507" pitchFamily="18" charset="2"/>
              </a:rPr>
              <a:t>2</a:t>
            </a:r>
            <a:r>
              <a:rPr lang="en-US" altLang="zh-CN" sz="2000" dirty="0" smtClean="0">
                <a:latin typeface="Times New Roman" panose="02020603050405020304" pitchFamily="18" charset="0"/>
                <a:sym typeface="Symbol" panose="05050102010706020507" pitchFamily="18" charset="2"/>
              </a:rPr>
              <a:t>,…,a</a:t>
            </a:r>
            <a:r>
              <a:rPr lang="en-US" altLang="zh-CN" sz="2000" baseline="-25000" dirty="0" smtClean="0">
                <a:latin typeface="Times New Roman" panose="02020603050405020304" pitchFamily="18" charset="0"/>
                <a:sym typeface="Symbol" panose="05050102010706020507" pitchFamily="18" charset="2"/>
              </a:rPr>
              <a:t>k</a:t>
            </a:r>
            <a:r>
              <a:rPr lang="en-US" altLang="zh-CN" sz="2000" dirty="0" smtClean="0">
                <a:latin typeface="Times New Roman" panose="02020603050405020304" pitchFamily="18" charset="0"/>
                <a:sym typeface="Symbol" panose="05050102010706020507" pitchFamily="18" charset="2"/>
              </a:rPr>
              <a:t>,a</a:t>
            </a:r>
            <a:r>
              <a:rPr lang="en-US" altLang="zh-CN" sz="2000" baseline="-25000" dirty="0" smtClean="0">
                <a:latin typeface="Times New Roman" panose="02020603050405020304" pitchFamily="18" charset="0"/>
                <a:sym typeface="Symbol" panose="05050102010706020507" pitchFamily="18" charset="2"/>
              </a:rPr>
              <a:t>k+1</a:t>
            </a:r>
            <a:r>
              <a:rPr lang="en-US" altLang="zh-CN" sz="2000" dirty="0" smtClean="0">
                <a:latin typeface="Times New Roman" panose="02020603050405020304" pitchFamily="18" charset="0"/>
                <a:sym typeface="Symbol" panose="05050102010706020507" pitchFamily="18" charset="2"/>
              </a:rPr>
              <a:t>,a</a:t>
            </a:r>
            <a:r>
              <a:rPr lang="en-US" altLang="zh-CN" sz="2000" baseline="-25000" dirty="0" smtClean="0">
                <a:latin typeface="Times New Roman" panose="02020603050405020304" pitchFamily="18" charset="0"/>
                <a:sym typeface="Symbol" panose="05050102010706020507" pitchFamily="18" charset="2"/>
              </a:rPr>
              <a:t>k+2</a:t>
            </a:r>
            <a:r>
              <a:rPr lang="en-US" altLang="zh-CN" sz="2000" dirty="0" smtClean="0">
                <a:latin typeface="Times New Roman" panose="02020603050405020304" pitchFamily="18" charset="0"/>
                <a:sym typeface="Symbol" panose="05050102010706020507" pitchFamily="18" charset="2"/>
              </a:rPr>
              <a:t>}</a:t>
            </a:r>
            <a:r>
              <a:rPr lang="zh-CN" altLang="en-US" sz="2000" dirty="0" smtClean="0">
                <a:latin typeface="Times New Roman" panose="02020603050405020304" pitchFamily="18" charset="0"/>
                <a:sym typeface="Symbol" panose="05050102010706020507" pitchFamily="18" charset="2"/>
              </a:rPr>
              <a:t>，</a:t>
            </a:r>
            <a:endParaRPr lang="en-US" altLang="zh-CN" sz="2000" dirty="0" smtClean="0">
              <a:latin typeface="Times New Roman" panose="02020603050405020304" pitchFamily="18" charset="0"/>
              <a:sym typeface="Symbol" panose="05050102010706020507" pitchFamily="18" charset="2"/>
            </a:endParaRPr>
          </a:p>
          <a:p>
            <a:pPr lvl="2">
              <a:buNone/>
            </a:pPr>
            <a:r>
              <a:rPr lang="zh-CN" altLang="en-US" sz="2000" dirty="0" smtClean="0">
                <a:latin typeface="Times New Roman" panose="02020603050405020304" pitchFamily="18" charset="0"/>
                <a:sym typeface="Symbol" panose="05050102010706020507" pitchFamily="18" charset="2"/>
              </a:rPr>
              <a:t>      其中</a:t>
            </a:r>
            <a:r>
              <a:rPr lang="en-US" altLang="zh-CN" sz="2000" dirty="0" err="1" smtClean="0">
                <a:latin typeface="Times New Roman" panose="02020603050405020304" pitchFamily="18" charset="0"/>
                <a:sym typeface="Symbol" panose="05050102010706020507" pitchFamily="18" charset="2"/>
              </a:rPr>
              <a:t>a</a:t>
            </a:r>
            <a:r>
              <a:rPr lang="en-US" altLang="zh-CN" sz="2000" baseline="-25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=s</a:t>
            </a:r>
            <a:r>
              <a:rPr lang="en-US" altLang="zh-CN" sz="2000" baseline="-25000" dirty="0"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,1 ≤</a:t>
            </a:r>
            <a:r>
              <a:rPr lang="en-US" altLang="zh-CN" sz="2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 ≤k</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a</a:t>
            </a:r>
            <a:r>
              <a:rPr lang="en-US" altLang="zh-CN" sz="2000" baseline="-25000" dirty="0" smtClean="0">
                <a:latin typeface="Times New Roman" panose="02020603050405020304" pitchFamily="18" charset="0"/>
                <a:sym typeface="Symbol" panose="05050102010706020507" pitchFamily="18" charset="2"/>
              </a:rPr>
              <a:t>k+1</a:t>
            </a:r>
            <a:r>
              <a:rPr lang="en-US" altLang="zh-CN" sz="2000" dirty="0" smtClean="0">
                <a:latin typeface="Times New Roman" panose="02020603050405020304" pitchFamily="18" charset="0"/>
                <a:sym typeface="Symbol" panose="05050102010706020507" pitchFamily="18" charset="2"/>
              </a:rPr>
              <a:t>=M+1</a:t>
            </a:r>
            <a:r>
              <a:rPr lang="zh-CN" altLang="en-US"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sym typeface="Symbol" panose="05050102010706020507" pitchFamily="18" charset="2"/>
              </a:rPr>
              <a:t>a</a:t>
            </a:r>
            <a:r>
              <a:rPr lang="en-US" altLang="zh-CN" sz="2000" baseline="-25000" dirty="0" smtClean="0">
                <a:latin typeface="Times New Roman" panose="02020603050405020304" pitchFamily="18" charset="0"/>
                <a:sym typeface="Symbol" panose="05050102010706020507" pitchFamily="18" charset="2"/>
              </a:rPr>
              <a:t>k+2</a:t>
            </a:r>
            <a:r>
              <a:rPr lang="en-US" altLang="zh-CN" sz="2000" dirty="0" smtClean="0">
                <a:latin typeface="Times New Roman" panose="02020603050405020304" pitchFamily="18" charset="0"/>
                <a:sym typeface="Symbol" panose="05050102010706020507" pitchFamily="18" charset="2"/>
              </a:rPr>
              <a:t>=1-M+ </a:t>
            </a:r>
            <a:endParaRPr lang="en-US" altLang="zh-CN" sz="2000" dirty="0" smtClean="0">
              <a:latin typeface="Times New Roman" panose="02020603050405020304" pitchFamily="18" charset="0"/>
              <a:sym typeface="Symbol" panose="05050102010706020507" pitchFamily="18" charset="2"/>
            </a:endParaRPr>
          </a:p>
          <a:p>
            <a:pPr lvl="2"/>
            <a:r>
              <a:rPr lang="zh-CN" altLang="en-US" sz="2000" dirty="0" smtClean="0"/>
              <a:t>如果</a:t>
            </a:r>
            <a:r>
              <a:rPr lang="en-US" altLang="zh-CN" sz="2000" dirty="0" smtClean="0"/>
              <a:t>S</a:t>
            </a:r>
            <a:r>
              <a:rPr lang="zh-CN" altLang="en-US" sz="2000" dirty="0" smtClean="0"/>
              <a:t>有一个和为</a:t>
            </a:r>
            <a:r>
              <a:rPr lang="en-US" altLang="zh-CN" sz="2000" dirty="0" smtClean="0"/>
              <a:t>M</a:t>
            </a:r>
            <a:r>
              <a:rPr lang="zh-CN" altLang="en-US" sz="2000" dirty="0" smtClean="0"/>
              <a:t>的子集</a:t>
            </a:r>
            <a:r>
              <a:rPr lang="en-US" altLang="zh-CN" sz="2000" dirty="0" smtClean="0"/>
              <a:t>S</a:t>
            </a:r>
            <a:r>
              <a:rPr lang="en-US" altLang="zh-CN" sz="2000" baseline="30000" dirty="0" smtClean="0"/>
              <a:t>/</a:t>
            </a:r>
            <a:r>
              <a:rPr lang="zh-CN" altLang="en-US" sz="2000" dirty="0" smtClean="0"/>
              <a:t>，则存在</a:t>
            </a:r>
            <a:r>
              <a:rPr lang="en-US" altLang="zh-CN" sz="2000" dirty="0" smtClean="0"/>
              <a:t>A</a:t>
            </a:r>
            <a:r>
              <a:rPr lang="zh-CN" altLang="en-US" sz="2000" dirty="0" smtClean="0"/>
              <a:t>的划分：</a:t>
            </a:r>
            <a:r>
              <a:rPr lang="en-US" altLang="zh-CN" sz="2000" dirty="0" smtClean="0"/>
              <a:t>A</a:t>
            </a:r>
            <a:r>
              <a:rPr lang="en-US" altLang="zh-CN" sz="2000" baseline="30000" dirty="0" smtClean="0"/>
              <a:t>/</a:t>
            </a:r>
            <a:r>
              <a:rPr lang="en-US" altLang="zh-CN" sz="2000" dirty="0" smtClean="0"/>
              <a:t>={</a:t>
            </a:r>
            <a:r>
              <a:rPr lang="en-US" altLang="zh-CN" sz="2000" dirty="0" err="1" smtClean="0"/>
              <a:t>a</a:t>
            </a:r>
            <a:r>
              <a:rPr lang="en-US" altLang="zh-CN" sz="2000" baseline="-25000" dirty="0" err="1" smtClean="0"/>
              <a:t>i</a:t>
            </a:r>
            <a:r>
              <a:rPr lang="en-US" altLang="zh-CN" sz="2000" dirty="0" err="1" smtClean="0"/>
              <a:t>|a</a:t>
            </a:r>
            <a:r>
              <a:rPr lang="en-US" altLang="zh-CN" sz="2000" baseline="-25000" dirty="0" err="1" smtClean="0"/>
              <a:t>i</a:t>
            </a:r>
            <a:r>
              <a:rPr lang="en-US" altLang="zh-CN" sz="2000" baseline="-25000" dirty="0" smtClean="0"/>
              <a:t> </a:t>
            </a:r>
            <a:r>
              <a:rPr lang="en-US" altLang="zh-CN" sz="2000" dirty="0" smtClean="0">
                <a:sym typeface="Symbol" panose="05050102010706020507"/>
              </a:rPr>
              <a:t>S</a:t>
            </a:r>
            <a:r>
              <a:rPr lang="en-US" altLang="zh-CN" sz="2000" baseline="30000" dirty="0" smtClean="0">
                <a:sym typeface="Symbol" panose="05050102010706020507"/>
              </a:rPr>
              <a:t>/</a:t>
            </a:r>
            <a:r>
              <a:rPr lang="en-US" altLang="zh-CN" sz="2000" dirty="0" smtClean="0">
                <a:sym typeface="Symbol" panose="05050102010706020507"/>
              </a:rPr>
              <a:t>,</a:t>
            </a:r>
            <a:r>
              <a:rPr lang="en-US" altLang="zh-CN" sz="2000" dirty="0" smtClean="0">
                <a:latin typeface="Times New Roman" panose="02020603050405020304" pitchFamily="18" charset="0"/>
                <a:sym typeface="Symbol" panose="05050102010706020507" pitchFamily="18" charset="2"/>
              </a:rPr>
              <a:t>1 ≤</a:t>
            </a:r>
            <a:r>
              <a:rPr lang="en-US" altLang="zh-CN" sz="2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 ≤k</a:t>
            </a:r>
            <a:r>
              <a:rPr lang="en-US" altLang="zh-CN" sz="2000" dirty="0" smtClean="0"/>
              <a:t>}+a</a:t>
            </a:r>
            <a:r>
              <a:rPr lang="en-US" altLang="zh-CN" sz="2000" baseline="-25000" dirty="0" smtClean="0"/>
              <a:t>k+2</a:t>
            </a:r>
            <a:r>
              <a:rPr lang="zh-CN" altLang="en-US" sz="2000" dirty="0" smtClean="0"/>
              <a:t>。</a:t>
            </a:r>
            <a:endParaRPr lang="en-US" altLang="zh-CN" sz="2000" dirty="0" smtClean="0"/>
          </a:p>
          <a:p>
            <a:pPr lvl="2"/>
            <a:r>
              <a:rPr lang="zh-CN" altLang="en-US" sz="2000" dirty="0" smtClean="0"/>
              <a:t>反之，若</a:t>
            </a:r>
            <a:r>
              <a:rPr lang="en-US" altLang="zh-CN" sz="2000" dirty="0" smtClean="0"/>
              <a:t>A</a:t>
            </a:r>
            <a:r>
              <a:rPr lang="zh-CN" altLang="en-US" sz="2000" dirty="0" smtClean="0"/>
              <a:t>有一个划分</a:t>
            </a:r>
            <a:r>
              <a:rPr lang="en-US" altLang="zh-CN" sz="2000" dirty="0" smtClean="0"/>
              <a:t>A</a:t>
            </a:r>
            <a:r>
              <a:rPr lang="en-US" altLang="zh-CN" sz="2000" baseline="30000" dirty="0" smtClean="0"/>
              <a:t>/</a:t>
            </a:r>
            <a:r>
              <a:rPr lang="zh-CN" altLang="en-US" sz="2000" dirty="0" smtClean="0"/>
              <a:t>，</a:t>
            </a:r>
            <a:r>
              <a:rPr lang="en-US" altLang="zh-CN" sz="2000" dirty="0" smtClean="0"/>
              <a:t>A</a:t>
            </a:r>
            <a:r>
              <a:rPr lang="en-US" altLang="zh-CN" sz="2000" baseline="30000" dirty="0" smtClean="0"/>
              <a:t>/</a:t>
            </a:r>
            <a:r>
              <a:rPr lang="zh-CN" altLang="en-US" sz="2000" dirty="0" smtClean="0"/>
              <a:t>一定不能同时含有</a:t>
            </a:r>
            <a:r>
              <a:rPr lang="en-US" altLang="zh-CN" sz="2000" dirty="0" smtClean="0"/>
              <a:t>a</a:t>
            </a:r>
            <a:r>
              <a:rPr lang="en-US" altLang="zh-CN" sz="2000" baseline="-25000" dirty="0" smtClean="0"/>
              <a:t>k+1</a:t>
            </a:r>
            <a:r>
              <a:rPr lang="zh-CN" altLang="en-US" sz="2000" dirty="0" smtClean="0"/>
              <a:t>和</a:t>
            </a:r>
            <a:r>
              <a:rPr lang="en-US" altLang="zh-CN" sz="2000" dirty="0" smtClean="0"/>
              <a:t>a</a:t>
            </a:r>
            <a:r>
              <a:rPr lang="en-US" altLang="zh-CN" sz="2000" baseline="-25000" dirty="0" smtClean="0"/>
              <a:t>k+2</a:t>
            </a:r>
            <a:r>
              <a:rPr lang="zh-CN" altLang="en-US" sz="2000" dirty="0" smtClean="0"/>
              <a:t>，因为</a:t>
            </a:r>
            <a:r>
              <a:rPr lang="en-US" altLang="zh-CN" sz="2000" dirty="0" smtClean="0"/>
              <a:t>a</a:t>
            </a:r>
            <a:r>
              <a:rPr lang="en-US" altLang="zh-CN" sz="2000" baseline="-25000" dirty="0" smtClean="0"/>
              <a:t>k+1</a:t>
            </a:r>
            <a:r>
              <a:rPr lang="en-US" altLang="zh-CN" sz="2000" dirty="0" smtClean="0"/>
              <a:t>+a</a:t>
            </a:r>
            <a:r>
              <a:rPr lang="en-US" altLang="zh-CN" sz="2000" baseline="-25000" dirty="0" smtClean="0"/>
              <a:t>k+2</a:t>
            </a:r>
            <a:r>
              <a:rPr lang="en-US" altLang="zh-CN" sz="2000" dirty="0" smtClean="0"/>
              <a:t>=2+       =2+       &gt;          </a:t>
            </a:r>
            <a:r>
              <a:rPr lang="zh-CN" altLang="en-US" sz="2000" dirty="0" smtClean="0"/>
              <a:t>。不妨设</a:t>
            </a:r>
            <a:r>
              <a:rPr lang="en-US" altLang="zh-CN" sz="2000" dirty="0" smtClean="0"/>
              <a:t>a</a:t>
            </a:r>
            <a:r>
              <a:rPr lang="en-US" altLang="zh-CN" sz="2000" baseline="-25000" dirty="0" smtClean="0"/>
              <a:t>k+2</a:t>
            </a:r>
            <a:r>
              <a:rPr lang="en-US" altLang="zh-CN" sz="2000" dirty="0" smtClean="0">
                <a:sym typeface="Symbol" panose="05050102010706020507"/>
              </a:rPr>
              <a:t>A</a:t>
            </a:r>
            <a:r>
              <a:rPr lang="en-US" altLang="zh-CN" sz="2000" baseline="30000" dirty="0" smtClean="0">
                <a:sym typeface="Symbol" panose="05050102010706020507"/>
              </a:rPr>
              <a:t>/</a:t>
            </a:r>
            <a:r>
              <a:rPr lang="zh-CN" altLang="en-US" sz="2000" dirty="0" smtClean="0">
                <a:sym typeface="Symbol" panose="05050102010706020507"/>
              </a:rPr>
              <a:t>，</a:t>
            </a:r>
            <a:r>
              <a:rPr lang="zh-CN" altLang="en-US" sz="2000" dirty="0" smtClean="0"/>
              <a:t>令</a:t>
            </a:r>
            <a:endParaRPr lang="en-US" altLang="zh-CN" sz="2000" dirty="0" smtClean="0"/>
          </a:p>
          <a:p>
            <a:pPr lvl="2">
              <a:buNone/>
            </a:pPr>
            <a:endParaRPr lang="en-US" altLang="zh-CN" sz="800" dirty="0" smtClean="0"/>
          </a:p>
          <a:p>
            <a:pPr lvl="2">
              <a:buNone/>
            </a:pPr>
            <a:r>
              <a:rPr lang="en-US" altLang="zh-CN" sz="2000" dirty="0" smtClean="0"/>
              <a:t>     S</a:t>
            </a:r>
            <a:r>
              <a:rPr lang="en-US" altLang="zh-CN" sz="2000" baseline="30000" dirty="0" smtClean="0"/>
              <a:t>/</a:t>
            </a:r>
            <a:r>
              <a:rPr lang="en-US" altLang="zh-CN" sz="2000" dirty="0" smtClean="0"/>
              <a:t>={</a:t>
            </a:r>
            <a:r>
              <a:rPr lang="en-US" altLang="zh-CN" sz="2000" dirty="0" err="1" smtClean="0"/>
              <a:t>s</a:t>
            </a:r>
            <a:r>
              <a:rPr lang="en-US" altLang="zh-CN" sz="2000" baseline="-25000" dirty="0" err="1" smtClean="0"/>
              <a:t>i</a:t>
            </a:r>
            <a:r>
              <a:rPr lang="en-US" altLang="zh-CN" sz="2000" dirty="0" err="1" smtClean="0"/>
              <a:t>|a</a:t>
            </a:r>
            <a:r>
              <a:rPr lang="en-US" altLang="zh-CN" sz="2000" baseline="-25000" dirty="0" err="1" smtClean="0"/>
              <a:t>i</a:t>
            </a:r>
            <a:r>
              <a:rPr lang="en-US" altLang="zh-CN" sz="2000" dirty="0" err="1" smtClean="0">
                <a:sym typeface="Symbol" panose="05050102010706020507"/>
              </a:rPr>
              <a:t>A</a:t>
            </a:r>
            <a:r>
              <a:rPr lang="en-US" altLang="zh-CN" sz="2000" baseline="30000" dirty="0" smtClean="0">
                <a:sym typeface="Symbol" panose="05050102010706020507"/>
              </a:rPr>
              <a:t>/</a:t>
            </a:r>
            <a:r>
              <a:rPr lang="en-US" altLang="zh-CN" sz="2000" dirty="0" smtClean="0">
                <a:sym typeface="Symbol" panose="05050102010706020507"/>
              </a:rPr>
              <a:t>\a</a:t>
            </a:r>
            <a:r>
              <a:rPr lang="en-US" altLang="zh-CN" sz="2000" baseline="-25000" dirty="0" smtClean="0">
                <a:sym typeface="Symbol" panose="05050102010706020507"/>
              </a:rPr>
              <a:t>k+2</a:t>
            </a:r>
            <a:r>
              <a:rPr lang="en-US" altLang="zh-CN" sz="2000" dirty="0" smtClean="0"/>
              <a:t>}</a:t>
            </a:r>
            <a:r>
              <a:rPr lang="zh-CN" altLang="en-US" sz="2000" dirty="0" smtClean="0"/>
              <a:t>，则                                                              </a:t>
            </a:r>
            <a:endParaRPr lang="en-US" altLang="zh-CN" sz="2000" dirty="0" smtClean="0"/>
          </a:p>
          <a:p>
            <a:pPr lvl="2">
              <a:buNone/>
            </a:pPr>
            <a:endParaRPr lang="en-US" altLang="zh-CN" sz="800" dirty="0" smtClean="0"/>
          </a:p>
          <a:p>
            <a:pPr lvl="2">
              <a:buNone/>
            </a:pPr>
            <a:r>
              <a:rPr lang="en-US" altLang="zh-CN" sz="2000" dirty="0" smtClean="0"/>
              <a:t>     </a:t>
            </a:r>
            <a:r>
              <a:rPr lang="zh-CN" altLang="en-US" sz="2000" dirty="0" smtClean="0"/>
              <a:t>从而                      ，  </a:t>
            </a:r>
            <a:r>
              <a:rPr lang="en-US" altLang="zh-CN" sz="2000" dirty="0" smtClean="0"/>
              <a:t>S</a:t>
            </a:r>
            <a:r>
              <a:rPr lang="en-US" altLang="zh-CN" sz="2000" baseline="30000" dirty="0" smtClean="0"/>
              <a:t>/</a:t>
            </a:r>
            <a:r>
              <a:rPr lang="zh-CN" altLang="en-US" sz="2000" dirty="0" smtClean="0"/>
              <a:t>是和为</a:t>
            </a:r>
            <a:r>
              <a:rPr lang="en-US" altLang="zh-CN" sz="2000" dirty="0" smtClean="0"/>
              <a:t>M</a:t>
            </a:r>
            <a:r>
              <a:rPr lang="zh-CN" altLang="en-US" sz="2000" dirty="0" smtClean="0"/>
              <a:t>的子集。证毕 。</a:t>
            </a:r>
            <a:endParaRPr lang="en-US" altLang="zh-CN" sz="2000" dirty="0" smtClean="0"/>
          </a:p>
        </p:txBody>
      </p:sp>
      <p:graphicFrame>
        <p:nvGraphicFramePr>
          <p:cNvPr id="4" name="对象 3"/>
          <p:cNvGraphicFramePr>
            <a:graphicFrameLocks noChangeAspect="1"/>
          </p:cNvGraphicFramePr>
          <p:nvPr/>
        </p:nvGraphicFramePr>
        <p:xfrm>
          <a:off x="5286380" y="1785926"/>
          <a:ext cx="1928826" cy="642942"/>
        </p:xfrm>
        <a:graphic>
          <a:graphicData uri="http://schemas.openxmlformats.org/presentationml/2006/ole">
            <mc:AlternateContent xmlns:mc="http://schemas.openxmlformats.org/markup-compatibility/2006">
              <mc:Choice xmlns:v="urn:schemas-microsoft-com:vml" Requires="v">
                <p:oleObj spid="_x0000_s18433" name="公式" r:id="rId1" imgW="27736800" imgH="8534400" progId="Equation.3">
                  <p:embed/>
                </p:oleObj>
              </mc:Choice>
              <mc:Fallback>
                <p:oleObj name="公式" r:id="rId1" imgW="27736800" imgH="8534400" progId="Equation.3">
                  <p:embed/>
                  <p:pic>
                    <p:nvPicPr>
                      <p:cNvPr id="0" name="图片 18432"/>
                      <p:cNvPicPr>
                        <a:picLocks noChangeAspect="1"/>
                      </p:cNvPicPr>
                      <p:nvPr/>
                    </p:nvPicPr>
                    <p:blipFill>
                      <a:blip r:embed="rId2"/>
                      <a:stretch>
                        <a:fillRect/>
                      </a:stretch>
                    </p:blipFill>
                    <p:spPr>
                      <a:xfrm>
                        <a:off x="5286380" y="1785926"/>
                        <a:ext cx="1928826" cy="642942"/>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6072198" y="3143248"/>
          <a:ext cx="571504" cy="642942"/>
        </p:xfrm>
        <a:graphic>
          <a:graphicData uri="http://schemas.openxmlformats.org/presentationml/2006/ole">
            <mc:AlternateContent xmlns:mc="http://schemas.openxmlformats.org/markup-compatibility/2006">
              <mc:Choice xmlns:v="urn:schemas-microsoft-com:vml" Requires="v">
                <p:oleObj spid="_x0000_s18434" name="公式" r:id="rId3" imgW="8534400" imgH="8229600" progId="Equation.3">
                  <p:embed/>
                </p:oleObj>
              </mc:Choice>
              <mc:Fallback>
                <p:oleObj name="公式" r:id="rId3" imgW="8534400" imgH="8229600" progId="Equation.3">
                  <p:embed/>
                  <p:pic>
                    <p:nvPicPr>
                      <p:cNvPr id="0" name="图片 18433"/>
                      <p:cNvPicPr>
                        <a:picLocks noChangeAspect="1"/>
                      </p:cNvPicPr>
                      <p:nvPr/>
                    </p:nvPicPr>
                    <p:blipFill>
                      <a:blip r:embed="rId4"/>
                      <a:stretch>
                        <a:fillRect/>
                      </a:stretch>
                    </p:blipFill>
                    <p:spPr>
                      <a:xfrm>
                        <a:off x="6072198" y="3143248"/>
                        <a:ext cx="571504" cy="642942"/>
                      </a:xfrm>
                      <a:prstGeom prst="rect">
                        <a:avLst/>
                      </a:prstGeom>
                      <a:noFill/>
                      <a:ln w="9525">
                        <a:noFill/>
                      </a:ln>
                    </p:spPr>
                  </p:pic>
                </p:oleObj>
              </mc:Fallback>
            </mc:AlternateContent>
          </a:graphicData>
        </a:graphic>
      </p:graphicFrame>
      <p:graphicFrame>
        <p:nvGraphicFramePr>
          <p:cNvPr id="52228" name="Object 4"/>
          <p:cNvGraphicFramePr>
            <a:graphicFrameLocks noChangeAspect="1"/>
          </p:cNvGraphicFramePr>
          <p:nvPr/>
        </p:nvGraphicFramePr>
        <p:xfrm>
          <a:off x="3071802" y="4572012"/>
          <a:ext cx="571500" cy="642938"/>
        </p:xfrm>
        <a:graphic>
          <a:graphicData uri="http://schemas.openxmlformats.org/presentationml/2006/ole">
            <mc:AlternateContent xmlns:mc="http://schemas.openxmlformats.org/markup-compatibility/2006">
              <mc:Choice xmlns:v="urn:schemas-microsoft-com:vml" Requires="v">
                <p:oleObj spid="_x0000_s18435" name="公式" r:id="rId5" imgW="8534400" imgH="8229600" progId="Equation.3">
                  <p:embed/>
                </p:oleObj>
              </mc:Choice>
              <mc:Fallback>
                <p:oleObj name="公式" r:id="rId5" imgW="8534400" imgH="8229600" progId="Equation.3">
                  <p:embed/>
                  <p:pic>
                    <p:nvPicPr>
                      <p:cNvPr id="0" name="图片 18434"/>
                      <p:cNvPicPr>
                        <a:picLocks noChangeAspect="1"/>
                      </p:cNvPicPr>
                      <p:nvPr/>
                    </p:nvPicPr>
                    <p:blipFill>
                      <a:blip r:embed="rId4"/>
                      <a:stretch>
                        <a:fillRect/>
                      </a:stretch>
                    </p:blipFill>
                    <p:spPr>
                      <a:xfrm>
                        <a:off x="3071802" y="4572012"/>
                        <a:ext cx="571500" cy="642938"/>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4000496" y="4643447"/>
          <a:ext cx="584206" cy="500065"/>
        </p:xfrm>
        <a:graphic>
          <a:graphicData uri="http://schemas.openxmlformats.org/presentationml/2006/ole">
            <mc:AlternateContent xmlns:mc="http://schemas.openxmlformats.org/markup-compatibility/2006">
              <mc:Choice xmlns:v="urn:schemas-microsoft-com:vml" Requires="v">
                <p:oleObj spid="_x0000_s18436" name="公式" r:id="rId6" imgW="9144000" imgH="8229600" progId="Equation.3">
                  <p:embed/>
                </p:oleObj>
              </mc:Choice>
              <mc:Fallback>
                <p:oleObj name="公式" r:id="rId6" imgW="9144000" imgH="8229600" progId="Equation.3">
                  <p:embed/>
                  <p:pic>
                    <p:nvPicPr>
                      <p:cNvPr id="0" name="图片 18435"/>
                      <p:cNvPicPr>
                        <a:picLocks noChangeAspect="1"/>
                      </p:cNvPicPr>
                      <p:nvPr/>
                    </p:nvPicPr>
                    <p:blipFill>
                      <a:blip r:embed="rId7"/>
                      <a:stretch>
                        <a:fillRect/>
                      </a:stretch>
                    </p:blipFill>
                    <p:spPr>
                      <a:xfrm>
                        <a:off x="4000496" y="4643447"/>
                        <a:ext cx="584206" cy="500065"/>
                      </a:xfrm>
                      <a:prstGeom prst="rect">
                        <a:avLst/>
                      </a:prstGeom>
                      <a:noFill/>
                      <a:ln w="9525">
                        <a:noFill/>
                      </a:ln>
                    </p:spPr>
                  </p:pic>
                </p:oleObj>
              </mc:Fallback>
            </mc:AlternateContent>
          </a:graphicData>
        </a:graphic>
      </p:graphicFrame>
      <p:graphicFrame>
        <p:nvGraphicFramePr>
          <p:cNvPr id="52230" name="Object 6"/>
          <p:cNvGraphicFramePr>
            <a:graphicFrameLocks noChangeAspect="1"/>
          </p:cNvGraphicFramePr>
          <p:nvPr/>
        </p:nvGraphicFramePr>
        <p:xfrm>
          <a:off x="4687893" y="4500570"/>
          <a:ext cx="741363" cy="650875"/>
        </p:xfrm>
        <a:graphic>
          <a:graphicData uri="http://schemas.openxmlformats.org/presentationml/2006/ole">
            <mc:AlternateContent xmlns:mc="http://schemas.openxmlformats.org/markup-compatibility/2006">
              <mc:Choice xmlns:v="urn:schemas-microsoft-com:vml" Requires="v">
                <p:oleObj spid="_x0000_s18437" name="公式" r:id="rId8" imgW="11582400" imgH="10668000" progId="Equation.3">
                  <p:embed/>
                </p:oleObj>
              </mc:Choice>
              <mc:Fallback>
                <p:oleObj name="公式" r:id="rId8" imgW="11582400" imgH="10668000" progId="Equation.3">
                  <p:embed/>
                  <p:pic>
                    <p:nvPicPr>
                      <p:cNvPr id="0" name="图片 18436"/>
                      <p:cNvPicPr>
                        <a:picLocks noChangeAspect="1"/>
                      </p:cNvPicPr>
                      <p:nvPr/>
                    </p:nvPicPr>
                    <p:blipFill>
                      <a:blip r:embed="rId9"/>
                      <a:stretch>
                        <a:fillRect/>
                      </a:stretch>
                    </p:blipFill>
                    <p:spPr>
                      <a:xfrm>
                        <a:off x="4687893" y="4500570"/>
                        <a:ext cx="741363" cy="650875"/>
                      </a:xfrm>
                      <a:prstGeom prst="rect">
                        <a:avLst/>
                      </a:prstGeom>
                      <a:noFill/>
                      <a:ln w="9525">
                        <a:noFill/>
                      </a:ln>
                    </p:spPr>
                  </p:pic>
                </p:oleObj>
              </mc:Fallback>
            </mc:AlternateContent>
          </a:graphicData>
        </a:graphic>
      </p:graphicFrame>
      <p:graphicFrame>
        <p:nvGraphicFramePr>
          <p:cNvPr id="9" name="对象 8"/>
          <p:cNvGraphicFramePr>
            <a:graphicFrameLocks noChangeAspect="1"/>
          </p:cNvGraphicFramePr>
          <p:nvPr/>
        </p:nvGraphicFramePr>
        <p:xfrm>
          <a:off x="3714744" y="5000636"/>
          <a:ext cx="4857784" cy="785818"/>
        </p:xfrm>
        <a:graphic>
          <a:graphicData uri="http://schemas.openxmlformats.org/presentationml/2006/ole">
            <mc:AlternateContent xmlns:mc="http://schemas.openxmlformats.org/markup-compatibility/2006">
              <mc:Choice xmlns:v="urn:schemas-microsoft-com:vml" Requires="v">
                <p:oleObj spid="_x0000_s18438" name="公式" r:id="rId10" imgW="83515200" imgH="10668000" progId="Equation.3">
                  <p:embed/>
                </p:oleObj>
              </mc:Choice>
              <mc:Fallback>
                <p:oleObj name="公式" r:id="rId10" imgW="83515200" imgH="10668000" progId="Equation.3">
                  <p:embed/>
                  <p:pic>
                    <p:nvPicPr>
                      <p:cNvPr id="0" name="图片 18437"/>
                      <p:cNvPicPr>
                        <a:picLocks noChangeAspect="1"/>
                      </p:cNvPicPr>
                      <p:nvPr/>
                    </p:nvPicPr>
                    <p:blipFill>
                      <a:blip r:embed="rId11"/>
                      <a:stretch>
                        <a:fillRect/>
                      </a:stretch>
                    </p:blipFill>
                    <p:spPr>
                      <a:xfrm>
                        <a:off x="3714744" y="5000636"/>
                        <a:ext cx="4857784" cy="785818"/>
                      </a:xfrm>
                      <a:prstGeom prst="rect">
                        <a:avLst/>
                      </a:prstGeom>
                      <a:noFill/>
                      <a:ln w="9525">
                        <a:noFill/>
                      </a:ln>
                    </p:spPr>
                  </p:pic>
                </p:oleObj>
              </mc:Fallback>
            </mc:AlternateContent>
          </a:graphicData>
        </a:graphic>
      </p:graphicFrame>
      <p:graphicFrame>
        <p:nvGraphicFramePr>
          <p:cNvPr id="10" name="对象 9"/>
          <p:cNvGraphicFramePr>
            <a:graphicFrameLocks noChangeAspect="1"/>
          </p:cNvGraphicFramePr>
          <p:nvPr/>
        </p:nvGraphicFramePr>
        <p:xfrm>
          <a:off x="1928794" y="5572140"/>
          <a:ext cx="1555750" cy="571504"/>
        </p:xfrm>
        <a:graphic>
          <a:graphicData uri="http://schemas.openxmlformats.org/presentationml/2006/ole">
            <mc:AlternateContent xmlns:mc="http://schemas.openxmlformats.org/markup-compatibility/2006">
              <mc:Choice xmlns:v="urn:schemas-microsoft-com:vml" Requires="v">
                <p:oleObj spid="_x0000_s18439" name="公式" r:id="rId12" imgW="27432000" imgH="8839200" progId="Equation.3">
                  <p:embed/>
                </p:oleObj>
              </mc:Choice>
              <mc:Fallback>
                <p:oleObj name="公式" r:id="rId12" imgW="27432000" imgH="8839200" progId="Equation.3">
                  <p:embed/>
                  <p:pic>
                    <p:nvPicPr>
                      <p:cNvPr id="0" name="图片 18438"/>
                      <p:cNvPicPr>
                        <a:picLocks noChangeAspect="1"/>
                      </p:cNvPicPr>
                      <p:nvPr/>
                    </p:nvPicPr>
                    <p:blipFill>
                      <a:blip r:embed="rId13"/>
                      <a:stretch>
                        <a:fillRect/>
                      </a:stretch>
                    </p:blipFill>
                    <p:spPr>
                      <a:xfrm>
                        <a:off x="1928794" y="5572140"/>
                        <a:ext cx="1555750" cy="571504"/>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证明</a:t>
            </a:r>
            <a:r>
              <a:rPr lang="zh-CN" altLang="en-US" sz="4400" dirty="0" smtClean="0"/>
              <a:t>新问题是</a:t>
            </a:r>
            <a:r>
              <a:rPr lang="en-US" altLang="zh-CN" sz="4400" dirty="0" smtClean="0"/>
              <a:t>NPC</a:t>
            </a:r>
            <a:r>
              <a:rPr lang="zh-CN" altLang="en-US" sz="4400" dirty="0" smtClean="0"/>
              <a:t>问题</a:t>
            </a:r>
            <a:endParaRPr lang="zh-CN" altLang="en-US" dirty="0"/>
          </a:p>
        </p:txBody>
      </p:sp>
      <p:sp>
        <p:nvSpPr>
          <p:cNvPr id="3" name="内容占位符 2"/>
          <p:cNvSpPr>
            <a:spLocks noGrp="1"/>
          </p:cNvSpPr>
          <p:nvPr>
            <p:ph idx="1"/>
          </p:nvPr>
        </p:nvSpPr>
        <p:spPr/>
        <p:txBody>
          <a:bodyPr/>
          <a:lstStyle/>
          <a:p>
            <a:pPr lvl="1"/>
            <a:r>
              <a:rPr lang="zh-CN" altLang="en-US" sz="2800" dirty="0" smtClean="0">
                <a:latin typeface="Times New Roman" panose="02020603050405020304" pitchFamily="18" charset="0"/>
              </a:rPr>
              <a:t>证明 </a:t>
            </a:r>
            <a:r>
              <a:rPr lang="en-US" altLang="zh-CN" sz="2800" dirty="0" smtClean="0">
                <a:latin typeface="Times New Roman" panose="02020603050405020304" pitchFamily="18" charset="0"/>
              </a:rPr>
              <a:t>0/1</a:t>
            </a:r>
            <a:r>
              <a:rPr lang="zh-CN" altLang="en-US" sz="2800" dirty="0" smtClean="0">
                <a:latin typeface="Times New Roman" panose="02020603050405020304" pitchFamily="18" charset="0"/>
              </a:rPr>
              <a:t>背包判定问题是</a:t>
            </a:r>
            <a:r>
              <a:rPr lang="en-US" altLang="zh-CN" sz="2800" dirty="0" smtClean="0">
                <a:latin typeface="Times New Roman" panose="02020603050405020304" pitchFamily="18" charset="0"/>
              </a:rPr>
              <a:t>NPC</a:t>
            </a:r>
            <a:r>
              <a:rPr lang="zh-CN" altLang="en-US" sz="2800" dirty="0" smtClean="0">
                <a:latin typeface="Times New Roman" panose="02020603050405020304" pitchFamily="18" charset="0"/>
              </a:rPr>
              <a:t>问题</a:t>
            </a:r>
            <a:endParaRPr lang="en-US" altLang="zh-CN" sz="2800" dirty="0" smtClean="0">
              <a:latin typeface="Times New Roman" panose="02020603050405020304" pitchFamily="18" charset="0"/>
            </a:endParaRPr>
          </a:p>
          <a:p>
            <a:pPr lvl="2"/>
            <a:r>
              <a:rPr lang="zh-CN" altLang="en-US" sz="2000" dirty="0" smtClean="0">
                <a:latin typeface="Times New Roman" panose="02020603050405020304" pitchFamily="18" charset="0"/>
              </a:rPr>
              <a:t>例：给定一个有限集合</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，对每一个 </a:t>
            </a:r>
            <a:r>
              <a:rPr lang="en-US" altLang="zh-CN" sz="2000" dirty="0" err="1" smtClean="0">
                <a:latin typeface="Times New Roman" panose="02020603050405020304" pitchFamily="18" charset="0"/>
              </a:rPr>
              <a:t>x</a:t>
            </a:r>
            <a:r>
              <a:rPr lang="en-US" altLang="zh-CN" sz="2000" dirty="0" err="1" smtClean="0">
                <a:latin typeface="Times New Roman" panose="02020603050405020304" pitchFamily="18" charset="0"/>
                <a:sym typeface="Symbol" panose="05050102010706020507"/>
              </a:rPr>
              <a:t>X</a:t>
            </a:r>
            <a:r>
              <a:rPr lang="zh-CN" altLang="en-US" sz="2000" dirty="0" smtClean="0">
                <a:latin typeface="Times New Roman" panose="02020603050405020304" pitchFamily="18" charset="0"/>
              </a:rPr>
              <a:t>，对应一个值 </a:t>
            </a:r>
            <a:r>
              <a:rPr lang="en-US" altLang="zh-CN" sz="2000" dirty="0" smtClean="0">
                <a:latin typeface="Times New Roman" panose="02020603050405020304" pitchFamily="18" charset="0"/>
              </a:rPr>
              <a:t>w(x)</a:t>
            </a:r>
            <a:r>
              <a:rPr lang="en-US" altLang="zh-CN" sz="2000" dirty="0" smtClean="0">
                <a:latin typeface="Times New Roman" panose="02020603050405020304" pitchFamily="18" charset="0"/>
                <a:sym typeface="Symbol" panose="05050102010706020507"/>
              </a:rPr>
              <a:t>Z</a:t>
            </a:r>
            <a:r>
              <a:rPr lang="en-US" altLang="zh-CN" sz="2000" baseline="30000" dirty="0" smtClean="0">
                <a:latin typeface="Times New Roman" panose="02020603050405020304" pitchFamily="18" charset="0"/>
                <a:sym typeface="Symbol" panose="05050102010706020507"/>
              </a:rPr>
              <a:t>+</a:t>
            </a:r>
            <a:r>
              <a:rPr lang="en-US" altLang="zh-CN" sz="2000" dirty="0" smtClean="0">
                <a:latin typeface="Times New Roman" panose="02020603050405020304" pitchFamily="18" charset="0"/>
                <a:sym typeface="Symbol" panose="05050102010706020507"/>
              </a:rPr>
              <a:t>,</a:t>
            </a:r>
            <a:r>
              <a:rPr lang="zh-CN" altLang="en-US" sz="2000" dirty="0" smtClean="0">
                <a:latin typeface="Times New Roman" panose="02020603050405020304" pitchFamily="18" charset="0"/>
              </a:rPr>
              <a:t>和相应的值 </a:t>
            </a:r>
            <a:r>
              <a:rPr lang="en-US" altLang="zh-CN" sz="2000" dirty="0" smtClean="0">
                <a:latin typeface="Times New Roman" panose="02020603050405020304" pitchFamily="18" charset="0"/>
              </a:rPr>
              <a:t>p(x)</a:t>
            </a:r>
            <a:r>
              <a:rPr lang="en-US" altLang="zh-CN" sz="2000" dirty="0" smtClean="0">
                <a:latin typeface="Times New Roman" panose="02020603050405020304" pitchFamily="18" charset="0"/>
                <a:sym typeface="Symbol" panose="05050102010706020507"/>
              </a:rPr>
              <a:t>Z</a:t>
            </a:r>
            <a:r>
              <a:rPr lang="en-US" altLang="zh-CN" sz="2000" baseline="30000" dirty="0" smtClean="0">
                <a:latin typeface="Times New Roman" panose="02020603050405020304" pitchFamily="18" charset="0"/>
                <a:sym typeface="Symbol" panose="05050102010706020507"/>
              </a:rPr>
              <a:t>+</a:t>
            </a:r>
            <a:r>
              <a:rPr lang="zh-CN" altLang="en-US" sz="2000" dirty="0" smtClean="0">
                <a:latin typeface="Times New Roman" panose="02020603050405020304" pitchFamily="18" charset="0"/>
              </a:rPr>
              <a:t>。另外，还有一个容量约束 </a:t>
            </a:r>
            <a:r>
              <a:rPr lang="en-US" altLang="zh-CN" sz="2000" dirty="0" smtClean="0">
                <a:latin typeface="Times New Roman" panose="02020603050405020304" pitchFamily="18" charset="0"/>
              </a:rPr>
              <a:t>M</a:t>
            </a:r>
            <a:r>
              <a:rPr lang="en-US" altLang="zh-CN" sz="2000" dirty="0" smtClean="0">
                <a:latin typeface="Times New Roman" panose="02020603050405020304" pitchFamily="18" charset="0"/>
                <a:sym typeface="Symbol" panose="05050102010706020507"/>
              </a:rPr>
              <a:t>Z</a:t>
            </a:r>
            <a:r>
              <a:rPr lang="en-US" altLang="zh-CN" sz="2000" baseline="30000" dirty="0" smtClean="0">
                <a:latin typeface="Times New Roman" panose="02020603050405020304" pitchFamily="18" charset="0"/>
                <a:sym typeface="Symbol" panose="05050102010706020507"/>
              </a:rPr>
              <a:t>+</a:t>
            </a:r>
            <a:r>
              <a:rPr lang="zh-CN" altLang="en-US" sz="2000" dirty="0" smtClean="0">
                <a:latin typeface="Times New Roman" panose="02020603050405020304" pitchFamily="18" charset="0"/>
              </a:rPr>
              <a:t>和一个价值目标</a:t>
            </a:r>
            <a:r>
              <a:rPr lang="en-US" altLang="zh-CN" sz="2000" dirty="0" smtClean="0">
                <a:latin typeface="Times New Roman" panose="02020603050405020304" pitchFamily="18" charset="0"/>
              </a:rPr>
              <a:t>K</a:t>
            </a:r>
            <a:r>
              <a:rPr lang="en-US" altLang="zh-CN" sz="2000" dirty="0" smtClean="0">
                <a:latin typeface="Times New Roman" panose="02020603050405020304" pitchFamily="18" charset="0"/>
                <a:sym typeface="Symbol" panose="05050102010706020507"/>
              </a:rPr>
              <a:t>Z</a:t>
            </a:r>
            <a:r>
              <a:rPr lang="en-US" altLang="zh-CN" sz="2000" baseline="30000" dirty="0" smtClean="0">
                <a:latin typeface="Times New Roman" panose="02020603050405020304" pitchFamily="18" charset="0"/>
                <a:sym typeface="Symbol" panose="05050102010706020507"/>
              </a:rPr>
              <a:t>+</a:t>
            </a:r>
            <a:r>
              <a:rPr lang="zh-CN" altLang="en-US"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lvl="2"/>
            <a:r>
              <a:rPr lang="zh-CN" altLang="en-US" sz="2000" dirty="0" smtClean="0">
                <a:latin typeface="Times New Roman" panose="02020603050405020304" pitchFamily="18" charset="0"/>
              </a:rPr>
              <a:t>问：是否存在</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 的一个子集 </a:t>
            </a:r>
            <a:r>
              <a:rPr lang="en-US" altLang="zh-CN" sz="2000" dirty="0" smtClean="0">
                <a:latin typeface="Times New Roman" panose="02020603050405020304" pitchFamily="18" charset="0"/>
              </a:rPr>
              <a:t>X</a:t>
            </a:r>
            <a:r>
              <a:rPr lang="en-US" altLang="zh-CN" sz="2000" baseline="30000" dirty="0" smtClean="0">
                <a:latin typeface="Times New Roman" panose="02020603050405020304" pitchFamily="18" charset="0"/>
              </a:rPr>
              <a:t>/</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使得                  ，而且</a:t>
            </a:r>
            <a:endParaRPr lang="zh-CN" altLang="en-US" sz="2000" dirty="0" smtClean="0"/>
          </a:p>
          <a:p>
            <a:pPr lvl="1"/>
            <a:r>
              <a:rPr lang="zh-CN" altLang="en-US" sz="2400" dirty="0" smtClean="0">
                <a:latin typeface="Times New Roman" panose="02020603050405020304" pitchFamily="18" charset="0"/>
              </a:rPr>
              <a:t>证明</a:t>
            </a:r>
            <a:r>
              <a:rPr lang="en-US" altLang="zh-CN" sz="2400" dirty="0" smtClean="0">
                <a:latin typeface="Times New Roman" panose="02020603050405020304" pitchFamily="18" charset="0"/>
                <a:sym typeface="Wingdings" panose="05000000000000000000" pitchFamily="2" charset="2"/>
              </a:rPr>
              <a:t>: (</a:t>
            </a:r>
            <a:r>
              <a:rPr lang="zh-CN" altLang="en-US" sz="2400" dirty="0" smtClean="0">
                <a:latin typeface="Times New Roman" panose="02020603050405020304" pitchFamily="18" charset="0"/>
                <a:sym typeface="Wingdings" panose="05000000000000000000" pitchFamily="2" charset="2"/>
              </a:rPr>
              <a:t>限制法</a:t>
            </a:r>
            <a:r>
              <a:rPr lang="en-US" altLang="zh-CN" sz="2400" dirty="0" smtClean="0">
                <a:latin typeface="Times New Roman" panose="02020603050405020304" pitchFamily="18" charset="0"/>
                <a:sym typeface="Wingdings" panose="05000000000000000000" pitchFamily="2" charset="2"/>
              </a:rPr>
              <a:t>)</a:t>
            </a:r>
            <a:endParaRPr lang="en-US" altLang="zh-CN" sz="2400" dirty="0" smtClean="0">
              <a:latin typeface="Times New Roman" panose="02020603050405020304" pitchFamily="18" charset="0"/>
            </a:endParaRPr>
          </a:p>
          <a:p>
            <a:pPr lvl="2"/>
            <a:r>
              <a:rPr lang="en-US" altLang="zh-CN" sz="2000" dirty="0" smtClean="0">
                <a:latin typeface="Times New Roman" panose="02020603050405020304" pitchFamily="18" charset="0"/>
              </a:rPr>
              <a:t>0/1</a:t>
            </a:r>
            <a:r>
              <a:rPr lang="zh-CN" altLang="en-US" sz="2000" dirty="0" smtClean="0">
                <a:latin typeface="Times New Roman" panose="02020603050405020304" pitchFamily="18" charset="0"/>
              </a:rPr>
              <a:t>背包判定问题显然是</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问题。现在我们考虑特殊的 </a:t>
            </a:r>
            <a:r>
              <a:rPr lang="en-US" altLang="zh-CN" sz="2000" dirty="0" smtClean="0">
                <a:latin typeface="Times New Roman" panose="02020603050405020304" pitchFamily="18" charset="0"/>
              </a:rPr>
              <a:t>0/1 </a:t>
            </a:r>
            <a:r>
              <a:rPr lang="zh-CN" altLang="en-US" sz="2000" dirty="0" smtClean="0">
                <a:latin typeface="Times New Roman" panose="02020603050405020304" pitchFamily="18" charset="0"/>
              </a:rPr>
              <a:t>背包</a:t>
            </a:r>
            <a:endParaRPr lang="zh-CN" altLang="en-US"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问题：对所有的</a:t>
            </a:r>
            <a:r>
              <a:rPr lang="en-US" altLang="zh-CN" sz="2000" dirty="0" err="1" smtClean="0">
                <a:latin typeface="Times New Roman" panose="02020603050405020304" pitchFamily="18" charset="0"/>
              </a:rPr>
              <a:t>x</a:t>
            </a:r>
            <a:r>
              <a:rPr lang="en-US" altLang="zh-CN" sz="2000" dirty="0" err="1" smtClean="0">
                <a:latin typeface="Times New Roman" panose="02020603050405020304" pitchFamily="18" charset="0"/>
                <a:sym typeface="Symbol" panose="05050102010706020507"/>
              </a:rPr>
              <a:t>X</a:t>
            </a:r>
            <a:r>
              <a:rPr lang="zh-CN" altLang="en-US" sz="2000" dirty="0" smtClean="0">
                <a:latin typeface="Times New Roman" panose="02020603050405020304" pitchFamily="18" charset="0"/>
              </a:rPr>
              <a:t> 有 </a:t>
            </a:r>
            <a:r>
              <a:rPr lang="en-US" altLang="zh-CN" sz="2000" dirty="0" smtClean="0">
                <a:latin typeface="Times New Roman" panose="02020603050405020304" pitchFamily="18" charset="0"/>
              </a:rPr>
              <a:t>w(x)=p(x), </a:t>
            </a:r>
            <a:r>
              <a:rPr lang="zh-CN" altLang="en-US" sz="2000" dirty="0" smtClean="0">
                <a:latin typeface="Times New Roman" panose="02020603050405020304" pitchFamily="18" charset="0"/>
              </a:rPr>
              <a:t>且取                         。</a:t>
            </a:r>
            <a:endParaRPr lang="en-US" altLang="zh-CN" sz="2000" dirty="0" smtClean="0">
              <a:latin typeface="Times New Roman" panose="02020603050405020304" pitchFamily="18" charset="0"/>
            </a:endParaRPr>
          </a:p>
          <a:p>
            <a:pPr lvl="2">
              <a:buNone/>
            </a:pPr>
            <a:endParaRPr lang="zh-CN" altLang="en-US" sz="800" dirty="0" smtClean="0">
              <a:latin typeface="Times New Roman" panose="02020603050405020304" pitchFamily="18" charset="0"/>
            </a:endParaRPr>
          </a:p>
          <a:p>
            <a:pPr lvl="2"/>
            <a:r>
              <a:rPr lang="zh-CN" altLang="en-US" sz="2000" dirty="0" smtClean="0">
                <a:latin typeface="Times New Roman" panose="02020603050405020304" pitchFamily="18" charset="0"/>
              </a:rPr>
              <a:t>显然，这个</a:t>
            </a:r>
            <a:r>
              <a:rPr lang="en-US" altLang="zh-CN" sz="2000" dirty="0" smtClean="0">
                <a:latin typeface="Times New Roman" panose="02020603050405020304" pitchFamily="18" charset="0"/>
              </a:rPr>
              <a:t>0/1</a:t>
            </a:r>
            <a:r>
              <a:rPr lang="zh-CN" altLang="en-US" sz="2000" dirty="0" smtClean="0">
                <a:latin typeface="Times New Roman" panose="02020603050405020304" pitchFamily="18" charset="0"/>
              </a:rPr>
              <a:t>背包判定问题回答为“是”当且仅当集合</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的划</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分问题回答为“是”。可见，划分问题恰是</a:t>
            </a:r>
            <a:r>
              <a:rPr lang="en-US" altLang="zh-CN" sz="2000" dirty="0" smtClean="0">
                <a:latin typeface="Times New Roman" panose="02020603050405020304" pitchFamily="18" charset="0"/>
              </a:rPr>
              <a:t>0/1 </a:t>
            </a:r>
            <a:r>
              <a:rPr lang="zh-CN" altLang="en-US" sz="2000" dirty="0" smtClean="0">
                <a:latin typeface="Times New Roman" panose="02020603050405020304" pitchFamily="18" charset="0"/>
              </a:rPr>
              <a:t>背包问题的特例。</a:t>
            </a:r>
            <a:endParaRPr lang="en-US" altLang="zh-CN" sz="2000" dirty="0" smtClean="0">
              <a:latin typeface="Times New Roman" panose="02020603050405020304" pitchFamily="18" charset="0"/>
            </a:endParaRPr>
          </a:p>
          <a:p>
            <a:pPr lvl="2"/>
            <a:r>
              <a:rPr lang="zh-CN" altLang="en-US" sz="2000" dirty="0" smtClean="0">
                <a:latin typeface="Times New Roman" panose="02020603050405020304" pitchFamily="18" charset="0"/>
              </a:rPr>
              <a:t>从而由划分问题是</a:t>
            </a:r>
            <a:r>
              <a:rPr lang="en-US" altLang="zh-CN" sz="2000" dirty="0" smtClean="0">
                <a:latin typeface="Times New Roman" panose="02020603050405020304" pitchFamily="18" charset="0"/>
              </a:rPr>
              <a:t>NPC</a:t>
            </a:r>
            <a:r>
              <a:rPr lang="zh-CN" altLang="en-US" sz="2000" dirty="0" smtClean="0">
                <a:latin typeface="Times New Roman" panose="02020603050405020304" pitchFamily="18" charset="0"/>
              </a:rPr>
              <a:t>问题推得</a:t>
            </a:r>
            <a:r>
              <a:rPr lang="en-US" altLang="zh-CN" sz="2000" dirty="0" smtClean="0">
                <a:latin typeface="Times New Roman" panose="02020603050405020304" pitchFamily="18" charset="0"/>
              </a:rPr>
              <a:t>0/1</a:t>
            </a:r>
            <a:r>
              <a:rPr lang="zh-CN" altLang="en-US" sz="2000" dirty="0" smtClean="0">
                <a:latin typeface="Times New Roman" panose="02020603050405020304" pitchFamily="18" charset="0"/>
              </a:rPr>
              <a:t>背包判定问题是</a:t>
            </a:r>
            <a:r>
              <a:rPr lang="en-US" altLang="zh-CN" sz="2000" dirty="0" smtClean="0">
                <a:latin typeface="Times New Roman" panose="02020603050405020304" pitchFamily="18" charset="0"/>
              </a:rPr>
              <a:t>NPC</a:t>
            </a:r>
            <a:r>
              <a:rPr lang="zh-CN" altLang="en-US" sz="2000" dirty="0" smtClean="0">
                <a:latin typeface="Times New Roman" panose="02020603050405020304" pitchFamily="18" charset="0"/>
              </a:rPr>
              <a:t>问题。</a:t>
            </a:r>
            <a:r>
              <a:rPr lang="zh-CN" altLang="en-US" sz="2000" dirty="0" smtClean="0"/>
              <a:t> </a:t>
            </a:r>
            <a:endParaRPr lang="zh-CN" altLang="en-US" sz="2000" dirty="0" smtClean="0"/>
          </a:p>
          <a:p>
            <a:pPr lvl="2"/>
            <a:r>
              <a:rPr lang="zh-CN" altLang="en-US" sz="2000" dirty="0" smtClean="0">
                <a:latin typeface="Times New Roman" panose="02020603050405020304" pitchFamily="18" charset="0"/>
              </a:rPr>
              <a:t>证毕。</a:t>
            </a:r>
            <a:endParaRPr lang="zh-CN" altLang="en-US" sz="2000" dirty="0" smtClean="0">
              <a:latin typeface="Times New Roman" panose="02020603050405020304" pitchFamily="18" charset="0"/>
            </a:endParaRPr>
          </a:p>
        </p:txBody>
      </p:sp>
      <p:graphicFrame>
        <p:nvGraphicFramePr>
          <p:cNvPr id="53250" name="Object 20"/>
          <p:cNvGraphicFramePr>
            <a:graphicFrameLocks noChangeAspect="1"/>
          </p:cNvGraphicFramePr>
          <p:nvPr/>
        </p:nvGraphicFramePr>
        <p:xfrm>
          <a:off x="5572132" y="3079751"/>
          <a:ext cx="1244600" cy="492125"/>
        </p:xfrm>
        <a:graphic>
          <a:graphicData uri="http://schemas.openxmlformats.org/presentationml/2006/ole">
            <mc:AlternateContent xmlns:mc="http://schemas.openxmlformats.org/markup-compatibility/2006">
              <mc:Choice xmlns:v="urn:schemas-microsoft-com:vml" Requires="v">
                <p:oleObj spid="_x0000_s19457" name="Equation" r:id="rId1" imgW="617220" imgH="242570" progId="">
                  <p:embed/>
                </p:oleObj>
              </mc:Choice>
              <mc:Fallback>
                <p:oleObj name="Equation" r:id="rId1" imgW="617220" imgH="242570" progId="">
                  <p:embed/>
                  <p:pic>
                    <p:nvPicPr>
                      <p:cNvPr id="0" name="Object 20"/>
                      <p:cNvPicPr>
                        <a:picLocks noChangeAspect="1"/>
                      </p:cNvPicPr>
                      <p:nvPr/>
                    </p:nvPicPr>
                    <p:blipFill>
                      <a:blip r:embed="rId2"/>
                      <a:stretch>
                        <a:fillRect/>
                      </a:stretch>
                    </p:blipFill>
                    <p:spPr>
                      <a:xfrm>
                        <a:off x="5572132" y="3079751"/>
                        <a:ext cx="1244600" cy="492125"/>
                      </a:xfrm>
                      <a:prstGeom prst="rect">
                        <a:avLst/>
                      </a:prstGeom>
                      <a:noFill/>
                      <a:ln w="9525">
                        <a:noFill/>
                      </a:ln>
                    </p:spPr>
                  </p:pic>
                </p:oleObj>
              </mc:Fallback>
            </mc:AlternateContent>
          </a:graphicData>
        </a:graphic>
      </p:graphicFrame>
      <p:graphicFrame>
        <p:nvGraphicFramePr>
          <p:cNvPr id="53251" name="Object 22"/>
          <p:cNvGraphicFramePr>
            <a:graphicFrameLocks noChangeAspect="1"/>
          </p:cNvGraphicFramePr>
          <p:nvPr/>
        </p:nvGraphicFramePr>
        <p:xfrm>
          <a:off x="7454929" y="3076576"/>
          <a:ext cx="1189037" cy="495300"/>
        </p:xfrm>
        <a:graphic>
          <a:graphicData uri="http://schemas.openxmlformats.org/presentationml/2006/ole">
            <mc:AlternateContent xmlns:mc="http://schemas.openxmlformats.org/markup-compatibility/2006">
              <mc:Choice xmlns:v="urn:schemas-microsoft-com:vml" Requires="v">
                <p:oleObj spid="_x0000_s19458" name="Equation" r:id="rId3" imgW="589280" imgH="242570" progId="">
                  <p:embed/>
                </p:oleObj>
              </mc:Choice>
              <mc:Fallback>
                <p:oleObj name="Equation" r:id="rId3" imgW="589280" imgH="242570" progId="">
                  <p:embed/>
                  <p:pic>
                    <p:nvPicPr>
                      <p:cNvPr id="0" name="Object 22"/>
                      <p:cNvPicPr>
                        <a:picLocks noChangeAspect="1"/>
                      </p:cNvPicPr>
                      <p:nvPr/>
                    </p:nvPicPr>
                    <p:blipFill>
                      <a:blip r:embed="rId4"/>
                      <a:stretch>
                        <a:fillRect/>
                      </a:stretch>
                    </p:blipFill>
                    <p:spPr>
                      <a:xfrm>
                        <a:off x="7454929" y="3076576"/>
                        <a:ext cx="1189037" cy="495300"/>
                      </a:xfrm>
                      <a:prstGeom prst="rect">
                        <a:avLst/>
                      </a:prstGeom>
                      <a:noFill/>
                      <a:ln w="9525">
                        <a:noFill/>
                      </a:ln>
                    </p:spPr>
                  </p:pic>
                </p:oleObj>
              </mc:Fallback>
            </mc:AlternateContent>
          </a:graphicData>
        </a:graphic>
      </p:graphicFrame>
      <p:graphicFrame>
        <p:nvGraphicFramePr>
          <p:cNvPr id="53252" name="Object 28"/>
          <p:cNvGraphicFramePr>
            <a:graphicFrameLocks noChangeAspect="1"/>
          </p:cNvGraphicFramePr>
          <p:nvPr/>
        </p:nvGraphicFramePr>
        <p:xfrm>
          <a:off x="5500694" y="4143380"/>
          <a:ext cx="1646237" cy="642942"/>
        </p:xfrm>
        <a:graphic>
          <a:graphicData uri="http://schemas.openxmlformats.org/presentationml/2006/ole">
            <mc:AlternateContent xmlns:mc="http://schemas.openxmlformats.org/markup-compatibility/2006">
              <mc:Choice xmlns:v="urn:schemas-microsoft-com:vml" Requires="v">
                <p:oleObj spid="_x0000_s19459" name="Equation" r:id="rId5" imgW="887095" imgH="297180" progId="">
                  <p:embed/>
                </p:oleObj>
              </mc:Choice>
              <mc:Fallback>
                <p:oleObj name="Equation" r:id="rId5" imgW="887095" imgH="297180" progId="">
                  <p:embed/>
                  <p:pic>
                    <p:nvPicPr>
                      <p:cNvPr id="0" name="Object 28"/>
                      <p:cNvPicPr>
                        <a:picLocks noChangeAspect="1"/>
                      </p:cNvPicPr>
                      <p:nvPr/>
                    </p:nvPicPr>
                    <p:blipFill>
                      <a:blip r:embed="rId6"/>
                      <a:stretch>
                        <a:fillRect/>
                      </a:stretch>
                    </p:blipFill>
                    <p:spPr>
                      <a:xfrm>
                        <a:off x="5500694" y="4143380"/>
                        <a:ext cx="1646237" cy="642942"/>
                      </a:xfrm>
                      <a:prstGeom prst="rect">
                        <a:avLst/>
                      </a:prstGeom>
                      <a:noFill/>
                      <a:ln w="9525">
                        <a:noFill/>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p:txBody>
          <a:bodyPr/>
          <a:lstStyle/>
          <a:p>
            <a:r>
              <a:rPr lang="en-US" altLang="zh-CN" dirty="0" smtClean="0"/>
              <a:t>8.7 </a:t>
            </a:r>
            <a:r>
              <a:rPr lang="en-US" altLang="zh-CN" sz="3200" dirty="0" smtClean="0">
                <a:latin typeface="Times New Roman" panose="02020603050405020304" pitchFamily="18" charset="0"/>
              </a:rPr>
              <a:t>NP</a:t>
            </a:r>
            <a:r>
              <a:rPr lang="zh-CN" altLang="en-US" sz="3200" dirty="0" smtClean="0">
                <a:latin typeface="Times New Roman" panose="02020603050405020304" pitchFamily="18" charset="0"/>
              </a:rPr>
              <a:t>难问题</a:t>
            </a:r>
            <a:endParaRPr lang="en-US" altLang="zh-CN" sz="3200" dirty="0" smtClean="0">
              <a:latin typeface="Times New Roman" panose="02020603050405020304" pitchFamily="18" charset="0"/>
            </a:endParaRPr>
          </a:p>
          <a:p>
            <a:pPr lvl="1"/>
            <a:r>
              <a:rPr lang="zh-CN" altLang="en-US" sz="2400" dirty="0" smtClean="0">
                <a:latin typeface="Times New Roman" panose="02020603050405020304" pitchFamily="18" charset="0"/>
              </a:rPr>
              <a:t>定义：</a:t>
            </a:r>
            <a:r>
              <a:rPr lang="zh-CN" altLang="en-US" sz="2400" dirty="0" smtClean="0">
                <a:latin typeface="Times New Roman" panose="02020603050405020304" pitchFamily="18" charset="0"/>
                <a:sym typeface="Symbol" panose="05050102010706020507" pitchFamily="18" charset="2"/>
              </a:rPr>
              <a:t>对于任意</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dirty="0" smtClean="0">
                <a:latin typeface="Times New Roman" panose="02020603050405020304" pitchFamily="18" charset="0"/>
                <a:sym typeface="Symbol" panose="05050102010706020507" pitchFamily="18" charset="2"/>
              </a:rPr>
              <a:t>NP </a:t>
            </a:r>
            <a:r>
              <a:rPr lang="zh-CN" altLang="en-US" sz="2400" dirty="0" smtClean="0">
                <a:latin typeface="Times New Roman" panose="02020603050405020304" pitchFamily="18" charset="0"/>
                <a:sym typeface="Symbol" panose="05050102010706020507" pitchFamily="18" charset="2"/>
              </a:rPr>
              <a:t>，都有</a:t>
            </a:r>
            <a:r>
              <a:rPr lang="zh-CN" altLang="en-US" sz="2400" dirty="0" smtClean="0">
                <a:latin typeface="Times New Roman" panose="02020603050405020304" pitchFamily="18" charset="0"/>
              </a:rPr>
              <a:t> </a:t>
            </a:r>
            <a:r>
              <a:rPr lang="zh-CN" altLang="en-US"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sym typeface="Symbol" panose="05050102010706020507" pitchFamily="18" charset="2"/>
              </a:rPr>
              <a:t>  ，称</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sym typeface="Symbol" panose="05050102010706020507" pitchFamily="18" charset="2"/>
              </a:rPr>
              <a:t>是</a:t>
            </a:r>
            <a:r>
              <a:rPr lang="en-US" altLang="zh-CN" sz="2400" dirty="0" smtClean="0">
                <a:latin typeface="Times New Roman" panose="02020603050405020304" pitchFamily="18" charset="0"/>
                <a:sym typeface="Symbol" panose="05050102010706020507" pitchFamily="18" charset="2"/>
              </a:rPr>
              <a:t>NP-</a:t>
            </a:r>
            <a:r>
              <a:rPr lang="zh-CN" altLang="en-US" sz="2400" dirty="0" smtClean="0">
                <a:latin typeface="Times New Roman" panose="02020603050405020304" pitchFamily="18" charset="0"/>
                <a:sym typeface="Symbol" panose="05050102010706020507" pitchFamily="18" charset="2"/>
              </a:rPr>
              <a:t>难的。</a:t>
            </a:r>
            <a:endParaRPr lang="en-US" altLang="zh-CN" sz="2400" dirty="0" smtClean="0">
              <a:latin typeface="Times New Roman" panose="02020603050405020304" pitchFamily="18" charset="0"/>
              <a:sym typeface="Symbol" panose="05050102010706020507" pitchFamily="18" charset="2"/>
            </a:endParaRPr>
          </a:p>
          <a:p>
            <a:pPr lvl="1"/>
            <a:r>
              <a:rPr lang="en-US" altLang="zh-CN" sz="2400" dirty="0" smtClean="0">
                <a:latin typeface="Times New Roman" panose="02020603050405020304" pitchFamily="18" charset="0"/>
                <a:sym typeface="Symbol" panose="05050102010706020507" pitchFamily="18" charset="2"/>
              </a:rPr>
              <a:t>NP-</a:t>
            </a:r>
            <a:r>
              <a:rPr lang="zh-CN" altLang="en-US" sz="2400" dirty="0" smtClean="0">
                <a:latin typeface="Times New Roman" panose="02020603050405020304" pitchFamily="18" charset="0"/>
                <a:sym typeface="Symbol" panose="05050102010706020507" pitchFamily="18" charset="2"/>
              </a:rPr>
              <a:t>难的问题不会比</a:t>
            </a:r>
            <a:r>
              <a:rPr lang="en-US" altLang="zh-CN" sz="2400" dirty="0" smtClean="0">
                <a:latin typeface="Times New Roman" panose="02020603050405020304" pitchFamily="18" charset="0"/>
                <a:sym typeface="Symbol" panose="05050102010706020507" pitchFamily="18" charset="2"/>
              </a:rPr>
              <a:t>NP</a:t>
            </a:r>
            <a:r>
              <a:rPr lang="zh-CN" altLang="en-US" sz="2400" dirty="0" smtClean="0">
                <a:latin typeface="Times New Roman" panose="02020603050405020304" pitchFamily="18" charset="0"/>
                <a:sym typeface="Symbol" panose="05050102010706020507" pitchFamily="18" charset="2"/>
              </a:rPr>
              <a:t>中的任何问题容易。</a:t>
            </a:r>
            <a:endParaRPr lang="en-US" altLang="zh-CN" sz="2400" dirty="0" smtClean="0">
              <a:latin typeface="Times New Roman" panose="02020603050405020304" pitchFamily="18" charset="0"/>
              <a:sym typeface="Symbol" panose="05050102010706020507" pitchFamily="18" charset="2"/>
            </a:endParaRPr>
          </a:p>
          <a:p>
            <a:pPr lvl="1"/>
            <a:r>
              <a:rPr lang="en-US" altLang="zh-CN" sz="2400" dirty="0" smtClean="0">
                <a:latin typeface="Times New Roman" panose="02020603050405020304" pitchFamily="18" charset="0"/>
              </a:rPr>
              <a:t>NP</a:t>
            </a:r>
            <a:r>
              <a:rPr lang="zh-CN" altLang="en-US" sz="2400" dirty="0" smtClean="0">
                <a:latin typeface="Times New Roman" panose="02020603050405020304" pitchFamily="18" charset="0"/>
              </a:rPr>
              <a:t>难问题不要求是</a:t>
            </a:r>
            <a:r>
              <a:rPr lang="en-US" altLang="zh-CN" sz="2400" dirty="0" smtClean="0">
                <a:latin typeface="Times New Roman" panose="02020603050405020304" pitchFamily="18" charset="0"/>
              </a:rPr>
              <a:t>NP</a:t>
            </a:r>
            <a:r>
              <a:rPr lang="zh-CN" altLang="en-US" sz="2400" dirty="0" smtClean="0">
                <a:latin typeface="Times New Roman" panose="02020603050405020304" pitchFamily="18" charset="0"/>
              </a:rPr>
              <a:t>类问题。</a:t>
            </a:r>
            <a:endParaRPr lang="en-US" altLang="zh-CN" sz="2400" dirty="0" smtClean="0">
              <a:latin typeface="Times New Roman" panose="02020603050405020304" pitchFamily="18" charset="0"/>
            </a:endParaRPr>
          </a:p>
          <a:p>
            <a:pPr lvl="1"/>
            <a:r>
              <a:rPr lang="en-US" altLang="zh-CN" sz="2400" dirty="0" smtClean="0">
                <a:latin typeface="Times New Roman" panose="02020603050405020304" pitchFamily="18" charset="0"/>
              </a:rPr>
              <a:t>P</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NP</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NP</a:t>
            </a:r>
            <a:r>
              <a:rPr lang="zh-CN" altLang="en-US" sz="2400" dirty="0" smtClean="0">
                <a:latin typeface="Times New Roman" panose="02020603050405020304" pitchFamily="18" charset="0"/>
              </a:rPr>
              <a:t>完全、</a:t>
            </a:r>
            <a:r>
              <a:rPr lang="en-US" altLang="zh-CN" sz="2400" dirty="0" smtClean="0">
                <a:latin typeface="Times New Roman" panose="02020603050405020304" pitchFamily="18" charset="0"/>
              </a:rPr>
              <a:t>NP</a:t>
            </a:r>
            <a:r>
              <a:rPr lang="zh-CN" altLang="en-US" sz="2400" dirty="0" smtClean="0">
                <a:latin typeface="Times New Roman" panose="02020603050405020304" pitchFamily="18" charset="0"/>
              </a:rPr>
              <a:t>难之间的关系？</a:t>
            </a:r>
            <a:endParaRPr lang="en-US" altLang="zh-CN" sz="2400" dirty="0" smtClean="0">
              <a:latin typeface="Times New Roman" panose="02020603050405020304" pitchFamily="18" charset="0"/>
            </a:endParaRPr>
          </a:p>
          <a:p>
            <a:pPr lvl="2"/>
            <a:r>
              <a:rPr lang="en-US" altLang="zh-CN" sz="2000" dirty="0" smtClean="0">
                <a:latin typeface="Times New Roman" panose="02020603050405020304" pitchFamily="18" charset="0"/>
              </a:rPr>
              <a:t>P</a:t>
            </a:r>
            <a:r>
              <a:rPr lang="en-US" altLang="zh-CN" sz="2000" dirty="0" smtClean="0">
                <a:latin typeface="Times New Roman" panose="02020603050405020304" pitchFamily="18" charset="0"/>
                <a:sym typeface="Symbol" panose="05050102010706020507"/>
              </a:rPr>
              <a:t>NP</a:t>
            </a:r>
            <a:r>
              <a:rPr lang="zh-CN" altLang="en-US" sz="2000" dirty="0" smtClean="0">
                <a:latin typeface="Times New Roman" panose="02020603050405020304" pitchFamily="18" charset="0"/>
                <a:sym typeface="Symbol" panose="05050102010706020507"/>
              </a:rPr>
              <a:t>，</a:t>
            </a:r>
            <a:r>
              <a:rPr lang="en-US" altLang="zh-CN" sz="2000" dirty="0" smtClean="0">
                <a:latin typeface="Times New Roman" panose="02020603050405020304" pitchFamily="18" charset="0"/>
                <a:sym typeface="Symbol" panose="05050102010706020507"/>
              </a:rPr>
              <a:t>P=NP?</a:t>
            </a:r>
            <a:r>
              <a:rPr lang="zh-CN" altLang="en-US" sz="2000" dirty="0" smtClean="0">
                <a:latin typeface="Times New Roman" panose="02020603050405020304" pitchFamily="18" charset="0"/>
                <a:sym typeface="Symbol" panose="05050102010706020507"/>
              </a:rPr>
              <a:t>；</a:t>
            </a:r>
            <a:r>
              <a:rPr lang="en-US" altLang="zh-CN" sz="2000" dirty="0" smtClean="0">
                <a:latin typeface="Times New Roman" panose="02020603050405020304" pitchFamily="18" charset="0"/>
                <a:sym typeface="Symbol" panose="05050102010706020507"/>
              </a:rPr>
              <a:t>NP</a:t>
            </a:r>
            <a:r>
              <a:rPr lang="zh-CN" altLang="en-US" sz="2000" dirty="0" smtClean="0">
                <a:latin typeface="Times New Roman" panose="02020603050405020304" pitchFamily="18" charset="0"/>
                <a:sym typeface="Symbol" panose="05050102010706020507"/>
              </a:rPr>
              <a:t>完全是</a:t>
            </a:r>
            <a:r>
              <a:rPr lang="en-US" altLang="zh-CN" sz="2000" dirty="0" smtClean="0">
                <a:latin typeface="Times New Roman" panose="02020603050405020304" pitchFamily="18" charset="0"/>
                <a:sym typeface="Symbol" panose="05050102010706020507"/>
              </a:rPr>
              <a:t>NP</a:t>
            </a:r>
            <a:r>
              <a:rPr lang="zh-CN" altLang="en-US" sz="2000" dirty="0" smtClean="0">
                <a:latin typeface="Times New Roman" panose="02020603050405020304" pitchFamily="18" charset="0"/>
                <a:sym typeface="Symbol" panose="05050102010706020507"/>
              </a:rPr>
              <a:t>中最难的，即</a:t>
            </a:r>
            <a:r>
              <a:rPr lang="en-US" altLang="zh-CN" sz="2000" dirty="0" smtClean="0">
                <a:latin typeface="Times New Roman" panose="02020603050405020304" pitchFamily="18" charset="0"/>
                <a:sym typeface="Symbol" panose="05050102010706020507"/>
              </a:rPr>
              <a:t>NP</a:t>
            </a:r>
            <a:r>
              <a:rPr lang="zh-CN" altLang="en-US" sz="2000" dirty="0" smtClean="0">
                <a:latin typeface="Times New Roman" panose="02020603050405020304" pitchFamily="18" charset="0"/>
                <a:sym typeface="Symbol" panose="05050102010706020507"/>
              </a:rPr>
              <a:t>完全是</a:t>
            </a:r>
            <a:r>
              <a:rPr lang="en-US" altLang="zh-CN" sz="2000" dirty="0" smtClean="0">
                <a:latin typeface="Times New Roman" panose="02020603050405020304" pitchFamily="18" charset="0"/>
                <a:sym typeface="Symbol" panose="05050102010706020507"/>
              </a:rPr>
              <a:t>NP</a:t>
            </a:r>
            <a:r>
              <a:rPr lang="zh-CN" altLang="en-US" sz="2000" dirty="0" smtClean="0">
                <a:latin typeface="Times New Roman" panose="02020603050405020304" pitchFamily="18" charset="0"/>
                <a:sym typeface="Symbol" panose="05050102010706020507"/>
              </a:rPr>
              <a:t>中的</a:t>
            </a:r>
            <a:r>
              <a:rPr lang="en-US" altLang="zh-CN" sz="2000" dirty="0" smtClean="0">
                <a:latin typeface="Times New Roman" panose="02020603050405020304" pitchFamily="18" charset="0"/>
                <a:sym typeface="Symbol" panose="05050102010706020507"/>
              </a:rPr>
              <a:t>NP</a:t>
            </a:r>
            <a:r>
              <a:rPr lang="zh-CN" altLang="en-US" sz="2000" dirty="0" smtClean="0">
                <a:latin typeface="Times New Roman" panose="02020603050405020304" pitchFamily="18" charset="0"/>
                <a:sym typeface="Symbol" panose="05050102010706020507"/>
              </a:rPr>
              <a:t>难问题，</a:t>
            </a:r>
            <a:r>
              <a:rPr lang="en-US" altLang="zh-CN" sz="2000" dirty="0" smtClean="0">
                <a:latin typeface="Times New Roman" panose="02020603050405020304" pitchFamily="18" charset="0"/>
                <a:sym typeface="Symbol" panose="05050102010706020507"/>
              </a:rPr>
              <a:t> NP-C</a:t>
            </a:r>
            <a:r>
              <a:rPr lang="zh-CN" altLang="en-US" sz="2000" dirty="0" smtClean="0">
                <a:latin typeface="Times New Roman" panose="02020603050405020304" pitchFamily="18" charset="0"/>
                <a:sym typeface="Symbol" panose="05050102010706020507"/>
              </a:rPr>
              <a:t></a:t>
            </a:r>
            <a:r>
              <a:rPr lang="en-US" altLang="zh-CN" sz="2000" dirty="0" smtClean="0">
                <a:latin typeface="Times New Roman" panose="02020603050405020304" pitchFamily="18" charset="0"/>
                <a:sym typeface="Symbol" panose="05050102010706020507"/>
              </a:rPr>
              <a:t> NP-H</a:t>
            </a:r>
            <a:r>
              <a:rPr lang="zh-CN" altLang="en-US" sz="2000" dirty="0" smtClean="0">
                <a:latin typeface="Times New Roman" panose="02020603050405020304" pitchFamily="18" charset="0"/>
                <a:sym typeface="Symbol" panose="05050102010706020507"/>
              </a:rPr>
              <a:t>；</a:t>
            </a:r>
            <a:r>
              <a:rPr lang="en-US" altLang="zh-CN" sz="2000" dirty="0" smtClean="0">
                <a:latin typeface="Times New Roman" panose="02020603050405020304" pitchFamily="18" charset="0"/>
                <a:sym typeface="Symbol" panose="05050102010706020507"/>
              </a:rPr>
              <a:t>NP</a:t>
            </a:r>
            <a:r>
              <a:rPr lang="zh-CN" altLang="en-US" sz="2000" dirty="0" smtClean="0">
                <a:latin typeface="Times New Roman" panose="02020603050405020304" pitchFamily="18" charset="0"/>
                <a:sym typeface="Symbol" panose="05050102010706020507"/>
              </a:rPr>
              <a:t>难不比任何</a:t>
            </a:r>
            <a:r>
              <a:rPr lang="en-US" altLang="zh-CN" sz="2000" dirty="0" smtClean="0">
                <a:latin typeface="Times New Roman" panose="02020603050405020304" pitchFamily="18" charset="0"/>
                <a:sym typeface="Symbol" panose="05050102010706020507"/>
              </a:rPr>
              <a:t>NP</a:t>
            </a:r>
            <a:r>
              <a:rPr lang="zh-CN" altLang="en-US" sz="2000" dirty="0" smtClean="0">
                <a:latin typeface="Times New Roman" panose="02020603050405020304" pitchFamily="18" charset="0"/>
                <a:sym typeface="Symbol" panose="05050102010706020507"/>
              </a:rPr>
              <a:t>容易。</a:t>
            </a:r>
            <a:endParaRPr lang="zh-CN" altLang="en-US" sz="2000" dirty="0" smtClean="0">
              <a:latin typeface="Times New Roman" panose="02020603050405020304" pitchFamily="18" charset="0"/>
            </a:endParaRPr>
          </a:p>
          <a:p>
            <a:pPr lvl="1"/>
            <a:r>
              <a:rPr lang="zh-CN" altLang="en-US" sz="2400" dirty="0" smtClean="0">
                <a:latin typeface="Times New Roman" panose="02020603050405020304" pitchFamily="18" charset="0"/>
              </a:rPr>
              <a:t>例：旅行商问题是</a:t>
            </a:r>
            <a:r>
              <a:rPr lang="en-US" altLang="zh-CN" sz="2400" dirty="0" smtClean="0">
                <a:latin typeface="Times New Roman" panose="02020603050405020304" pitchFamily="18" charset="0"/>
              </a:rPr>
              <a:t>NP</a:t>
            </a:r>
            <a:r>
              <a:rPr lang="zh-CN" altLang="en-US" sz="2400" dirty="0" smtClean="0">
                <a:latin typeface="Times New Roman" panose="02020603050405020304" pitchFamily="18" charset="0"/>
              </a:rPr>
              <a:t>难问题</a:t>
            </a:r>
            <a:endParaRPr lang="zh-CN" altLang="en-US" sz="2400" dirty="0" smtClean="0">
              <a:latin typeface="Times New Roman" panose="02020603050405020304" pitchFamily="18" charset="0"/>
            </a:endParaRPr>
          </a:p>
          <a:p>
            <a:pPr lvl="2">
              <a:lnSpc>
                <a:spcPct val="80000"/>
              </a:lnSpc>
            </a:pPr>
            <a:r>
              <a:rPr lang="zh-CN" altLang="en-US" sz="2000" dirty="0" smtClean="0">
                <a:latin typeface="Times New Roman" panose="02020603050405020304" pitchFamily="18" charset="0"/>
              </a:rPr>
              <a:t>证：旅行商问题不是</a:t>
            </a:r>
            <a:r>
              <a:rPr lang="en-US" altLang="zh-CN" sz="2000" dirty="0" smtClean="0">
                <a:latin typeface="Times New Roman" panose="02020603050405020304" pitchFamily="18" charset="0"/>
              </a:rPr>
              <a:t>NP</a:t>
            </a:r>
            <a:r>
              <a:rPr lang="zh-CN" altLang="en-US" sz="2000" dirty="0" smtClean="0">
                <a:latin typeface="Times New Roman" panose="02020603050405020304" pitchFamily="18" charset="0"/>
              </a:rPr>
              <a:t>的。因为对其解的任一猜想，要检验它是否是最优的，需要同所有其它的环游比较，这样的环游会有指数多个，因而不可能在多项式时间内完成。</a:t>
            </a:r>
            <a:endParaRPr lang="en-US" altLang="zh-CN" sz="2800" dirty="0" smtClean="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dirty="0" smtClean="0">
                <a:latin typeface="Times New Roman" panose="02020603050405020304" pitchFamily="18" charset="0"/>
              </a:rPr>
              <a:t>NP</a:t>
            </a:r>
            <a:r>
              <a:rPr lang="zh-CN" altLang="en-US" sz="4400" dirty="0" smtClean="0">
                <a:latin typeface="Times New Roman" panose="02020603050405020304" pitchFamily="18" charset="0"/>
              </a:rPr>
              <a:t>难问题</a:t>
            </a:r>
            <a:endParaRPr lang="zh-CN" altLang="en-US" dirty="0"/>
          </a:p>
        </p:txBody>
      </p:sp>
      <p:sp>
        <p:nvSpPr>
          <p:cNvPr id="3" name="内容占位符 2"/>
          <p:cNvSpPr>
            <a:spLocks noGrp="1"/>
          </p:cNvSpPr>
          <p:nvPr>
            <p:ph idx="1"/>
          </p:nvPr>
        </p:nvSpPr>
        <p:spPr>
          <a:xfrm>
            <a:off x="428596" y="1428736"/>
            <a:ext cx="8229600" cy="4643470"/>
          </a:xfrm>
        </p:spPr>
        <p:txBody>
          <a:bodyPr/>
          <a:lstStyle/>
          <a:p>
            <a:pPr lvl="2"/>
            <a:r>
              <a:rPr lang="zh-CN" altLang="en-US" dirty="0" smtClean="0">
                <a:latin typeface="Times New Roman" panose="02020603050405020304" pitchFamily="18" charset="0"/>
              </a:rPr>
              <a:t>用图的</a:t>
            </a:r>
            <a:r>
              <a:rPr lang="en-US" altLang="zh-CN" dirty="0" smtClean="0">
                <a:latin typeface="Times New Roman" panose="02020603050405020304" pitchFamily="18" charset="0"/>
              </a:rPr>
              <a:t>Hamilton</a:t>
            </a:r>
            <a:r>
              <a:rPr lang="zh-CN" altLang="en-US" dirty="0" smtClean="0">
                <a:latin typeface="Times New Roman" panose="02020603050405020304" pitchFamily="18" charset="0"/>
              </a:rPr>
              <a:t>回路问题</a:t>
            </a:r>
            <a:r>
              <a:rPr lang="en-US" altLang="zh-CN" dirty="0" smtClean="0">
                <a:latin typeface="Times New Roman" panose="02020603050405020304" pitchFamily="18" charset="0"/>
              </a:rPr>
              <a:t>(NPC</a:t>
            </a:r>
            <a:r>
              <a:rPr lang="zh-CN" altLang="en-US" dirty="0" smtClean="0">
                <a:latin typeface="Times New Roman" panose="02020603050405020304" pitchFamily="18" charset="0"/>
              </a:rPr>
              <a:t>问题</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证明旅行商问题是</a:t>
            </a:r>
            <a:r>
              <a:rPr lang="en-US" altLang="zh-CN" dirty="0" smtClean="0">
                <a:latin typeface="Times New Roman" panose="02020603050405020304" pitchFamily="18" charset="0"/>
              </a:rPr>
              <a:t>NP</a:t>
            </a:r>
            <a:r>
              <a:rPr lang="zh-CN" altLang="en-US" dirty="0" smtClean="0">
                <a:latin typeface="Times New Roman" panose="02020603050405020304" pitchFamily="18" charset="0"/>
              </a:rPr>
              <a:t>难的：</a:t>
            </a:r>
            <a:endParaRPr lang="zh-CN" altLang="en-US" dirty="0" smtClean="0">
              <a:latin typeface="Times New Roman" panose="02020603050405020304" pitchFamily="18" charset="0"/>
            </a:endParaRPr>
          </a:p>
          <a:p>
            <a:pPr lvl="2"/>
            <a:r>
              <a:rPr lang="zh-CN" altLang="en-US" dirty="0" smtClean="0">
                <a:latin typeface="Times New Roman" panose="02020603050405020304" pitchFamily="18" charset="0"/>
              </a:rPr>
              <a:t>已知无向图</a:t>
            </a:r>
            <a:r>
              <a:rPr lang="en-US" altLang="zh-CN" dirty="0" smtClean="0">
                <a:latin typeface="Times New Roman" panose="02020603050405020304" pitchFamily="18" charset="0"/>
              </a:rPr>
              <a:t>G=(V,E), |V|=n,</a:t>
            </a:r>
            <a:r>
              <a:rPr lang="zh-CN" altLang="en-US" dirty="0" smtClean="0">
                <a:latin typeface="Times New Roman" panose="02020603050405020304" pitchFamily="18" charset="0"/>
              </a:rPr>
              <a:t>构造其对应的旅行商问题如下：</a:t>
            </a:r>
            <a:endParaRPr lang="zh-CN" altLang="en-US" dirty="0" smtClean="0">
              <a:latin typeface="Times New Roman" panose="02020603050405020304" pitchFamily="18" charset="0"/>
            </a:endParaRPr>
          </a:p>
          <a:p>
            <a:pPr lvl="2"/>
            <a:endParaRPr lang="zh-CN" altLang="en-US" dirty="0" smtClean="0">
              <a:latin typeface="Times New Roman" panose="02020603050405020304" pitchFamily="18" charset="0"/>
            </a:endParaRPr>
          </a:p>
          <a:p>
            <a:pPr lvl="2"/>
            <a:endParaRPr lang="zh-CN" altLang="en-US" dirty="0" smtClean="0">
              <a:latin typeface="Times New Roman" panose="02020603050405020304" pitchFamily="18" charset="0"/>
            </a:endParaRPr>
          </a:p>
          <a:p>
            <a:pPr lvl="2"/>
            <a:endParaRPr lang="zh-CN" altLang="en-US" dirty="0" smtClean="0">
              <a:latin typeface="Times New Roman" panose="02020603050405020304" pitchFamily="18" charset="0"/>
            </a:endParaRPr>
          </a:p>
          <a:p>
            <a:pPr lvl="2"/>
            <a:r>
              <a:rPr lang="zh-CN" altLang="en-US" dirty="0" smtClean="0">
                <a:latin typeface="Times New Roman" panose="02020603050405020304" pitchFamily="18" charset="0"/>
              </a:rPr>
              <a:t>这一变换可以在多项式时间内完成，而且，图</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有</a:t>
            </a:r>
            <a:r>
              <a:rPr lang="en-US" altLang="zh-CN" dirty="0" smtClean="0">
                <a:latin typeface="Times New Roman" panose="02020603050405020304" pitchFamily="18" charset="0"/>
              </a:rPr>
              <a:t>Hamilton</a:t>
            </a:r>
            <a:r>
              <a:rPr lang="zh-CN" altLang="en-US" dirty="0" smtClean="0">
                <a:latin typeface="Times New Roman" panose="02020603050405020304" pitchFamily="18" charset="0"/>
              </a:rPr>
              <a:t>回路的充要条件是上述构建的旅行商问题有解，且其解对应的路程长度为</a:t>
            </a:r>
            <a:r>
              <a:rPr lang="en-US" altLang="zh-CN" dirty="0" smtClean="0">
                <a:latin typeface="Times New Roman" panose="02020603050405020304" pitchFamily="18" charset="0"/>
              </a:rPr>
              <a:t>n</a:t>
            </a:r>
            <a:r>
              <a:rPr lang="zh-CN" altLang="en-US" dirty="0" smtClean="0">
                <a:latin typeface="Times New Roman" panose="02020603050405020304" pitchFamily="18" charset="0"/>
              </a:rPr>
              <a:t>。得</a:t>
            </a:r>
            <a:r>
              <a:rPr lang="en-US" altLang="zh-CN" dirty="0" smtClean="0">
                <a:latin typeface="Times New Roman" panose="02020603050405020304" pitchFamily="18" charset="0"/>
              </a:rPr>
              <a:t>Hamilton</a:t>
            </a:r>
            <a:r>
              <a:rPr lang="zh-CN" altLang="en-US" dirty="0" smtClean="0">
                <a:latin typeface="Times New Roman" panose="02020603050405020304" pitchFamily="18" charset="0"/>
              </a:rPr>
              <a:t>回路问题</a:t>
            </a:r>
            <a:r>
              <a:rPr lang="zh-CN" altLang="en-US" dirty="0" smtClean="0">
                <a:latin typeface="Times New Roman" panose="02020603050405020304" pitchFamily="18" charset="0"/>
                <a:sym typeface="Symbol" panose="05050102010706020507" pitchFamily="18" charset="2"/>
              </a:rPr>
              <a:t> 旅行商问题。</a:t>
            </a:r>
            <a:endParaRPr lang="en-US" altLang="zh-CN" dirty="0" smtClean="0">
              <a:latin typeface="Times New Roman" panose="02020603050405020304" pitchFamily="18" charset="0"/>
            </a:endParaRPr>
          </a:p>
          <a:p>
            <a:pPr lvl="2"/>
            <a:r>
              <a:rPr lang="zh-CN" altLang="en-US" dirty="0" smtClean="0">
                <a:latin typeface="Times New Roman" panose="02020603050405020304" pitchFamily="18" charset="0"/>
              </a:rPr>
              <a:t>所以，旅行商问题是</a:t>
            </a:r>
            <a:r>
              <a:rPr lang="en-US" altLang="zh-CN" dirty="0" smtClean="0">
                <a:latin typeface="Times New Roman" panose="02020603050405020304" pitchFamily="18" charset="0"/>
              </a:rPr>
              <a:t>NP</a:t>
            </a:r>
            <a:r>
              <a:rPr lang="zh-CN" altLang="en-US" dirty="0" smtClean="0">
                <a:latin typeface="Times New Roman" panose="02020603050405020304" pitchFamily="18" charset="0"/>
              </a:rPr>
              <a:t>困难的</a:t>
            </a:r>
            <a:r>
              <a:rPr lang="zh-CN" altLang="en-US" dirty="0" smtClean="0"/>
              <a:t>。得证。</a:t>
            </a:r>
            <a:endParaRPr lang="zh-CN" altLang="en-US" dirty="0" smtClean="0"/>
          </a:p>
          <a:p>
            <a:pPr lvl="1"/>
            <a:r>
              <a:rPr lang="en-US" altLang="zh-CN" dirty="0" smtClean="0"/>
              <a:t>0/1</a:t>
            </a:r>
            <a:r>
              <a:rPr lang="zh-CN" altLang="en-US" dirty="0" smtClean="0"/>
              <a:t>背包问题也是</a:t>
            </a:r>
            <a:r>
              <a:rPr lang="en-US" altLang="zh-CN" dirty="0" smtClean="0"/>
              <a:t>NP-</a:t>
            </a:r>
            <a:r>
              <a:rPr lang="zh-CN" altLang="en-US" dirty="0" smtClean="0"/>
              <a:t>难的。（习题八、</a:t>
            </a:r>
            <a:r>
              <a:rPr lang="en-US" altLang="zh-CN" dirty="0" smtClean="0"/>
              <a:t>7</a:t>
            </a:r>
            <a:r>
              <a:rPr lang="zh-CN" altLang="en-US" dirty="0" smtClean="0"/>
              <a:t>）</a:t>
            </a:r>
            <a:endParaRPr lang="zh-CN" altLang="en-US" dirty="0"/>
          </a:p>
        </p:txBody>
      </p:sp>
      <p:graphicFrame>
        <p:nvGraphicFramePr>
          <p:cNvPr id="58370" name="Object 4"/>
          <p:cNvGraphicFramePr>
            <a:graphicFrameLocks noChangeAspect="1"/>
          </p:cNvGraphicFramePr>
          <p:nvPr/>
        </p:nvGraphicFramePr>
        <p:xfrm>
          <a:off x="3071802" y="2768601"/>
          <a:ext cx="2592388" cy="803275"/>
        </p:xfrm>
        <a:graphic>
          <a:graphicData uri="http://schemas.openxmlformats.org/presentationml/2006/ole">
            <mc:AlternateContent xmlns:mc="http://schemas.openxmlformats.org/markup-compatibility/2006">
              <mc:Choice xmlns:v="urn:schemas-microsoft-com:vml" Requires="v">
                <p:oleObj spid="_x0000_s20481" name="Equation" r:id="rId1" imgW="1057910" imgH="325120" progId="">
                  <p:embed/>
                </p:oleObj>
              </mc:Choice>
              <mc:Fallback>
                <p:oleObj name="Equation" r:id="rId1" imgW="1057910" imgH="325120" progId="">
                  <p:embed/>
                  <p:pic>
                    <p:nvPicPr>
                      <p:cNvPr id="0" name="Object 4"/>
                      <p:cNvPicPr>
                        <a:picLocks noChangeAspect="1"/>
                      </p:cNvPicPr>
                      <p:nvPr/>
                    </p:nvPicPr>
                    <p:blipFill>
                      <a:blip r:embed="rId2"/>
                      <a:stretch>
                        <a:fillRect/>
                      </a:stretch>
                    </p:blipFill>
                    <p:spPr>
                      <a:xfrm>
                        <a:off x="3071802" y="2768601"/>
                        <a:ext cx="2592388" cy="803275"/>
                      </a:xfrm>
                      <a:prstGeom prst="rect">
                        <a:avLst/>
                      </a:prstGeom>
                      <a:noFill/>
                      <a:ln w="9525">
                        <a:noFill/>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p:txBody>
          <a:bodyPr/>
          <a:lstStyle/>
          <a:p>
            <a:r>
              <a:rPr lang="en-US" altLang="zh-CN" sz="2800" dirty="0" smtClean="0"/>
              <a:t>8.8 </a:t>
            </a:r>
            <a:r>
              <a:rPr lang="zh-CN" altLang="en-US" sz="2800" dirty="0" smtClean="0"/>
              <a:t>总结</a:t>
            </a:r>
            <a:endParaRPr lang="en-US" altLang="zh-CN" sz="2800" dirty="0" smtClean="0"/>
          </a:p>
          <a:p>
            <a:pPr lvl="1"/>
            <a:r>
              <a:rPr lang="zh-CN" altLang="en-US" sz="2400" dirty="0" smtClean="0"/>
              <a:t>假设</a:t>
            </a:r>
            <a:r>
              <a:rPr lang="en-US" altLang="zh-CN" sz="2400" dirty="0" smtClean="0"/>
              <a:t>P≠NP</a:t>
            </a:r>
            <a:r>
              <a:rPr lang="zh-CN" altLang="en-US" sz="2400" dirty="0" smtClean="0"/>
              <a:t>，未被证实，大家基本接受。则如图所示：</a:t>
            </a:r>
            <a:endParaRPr lang="en-US" altLang="zh-CN" sz="2400" dirty="0" smtClean="0"/>
          </a:p>
          <a:p>
            <a:pPr lvl="2"/>
            <a:r>
              <a:rPr lang="en-US" altLang="zh-CN" sz="2400" dirty="0" smtClean="0"/>
              <a:t>P</a:t>
            </a:r>
            <a:r>
              <a:rPr lang="en-US" altLang="zh-CN" sz="2400" dirty="0" smtClean="0">
                <a:sym typeface="Symbol" panose="05050102010706020507"/>
              </a:rPr>
              <a:t>NP</a:t>
            </a:r>
            <a:r>
              <a:rPr lang="zh-CN" altLang="en-US" sz="2400" dirty="0" smtClean="0">
                <a:sym typeface="Symbol" panose="05050102010706020507"/>
              </a:rPr>
              <a:t>，</a:t>
            </a:r>
            <a:r>
              <a:rPr lang="en-US" altLang="zh-CN" sz="2400" dirty="0" smtClean="0">
                <a:sym typeface="Symbol" panose="05050102010706020507"/>
              </a:rPr>
              <a:t>NPCNP-hard</a:t>
            </a:r>
            <a:r>
              <a:rPr lang="zh-CN" altLang="en-US" sz="2400" dirty="0" smtClean="0">
                <a:sym typeface="Symbol" panose="05050102010706020507"/>
              </a:rPr>
              <a:t>，</a:t>
            </a:r>
            <a:r>
              <a:rPr lang="en-US" altLang="zh-CN" sz="2400" dirty="0" smtClean="0">
                <a:sym typeface="Symbol" panose="05050102010706020507"/>
              </a:rPr>
              <a:t>NP</a:t>
            </a:r>
            <a:r>
              <a:rPr lang="zh-CN" altLang="en-US" sz="2400" dirty="0" smtClean="0">
                <a:sym typeface="Symbol" panose="05050102010706020507"/>
              </a:rPr>
              <a:t>与</a:t>
            </a:r>
            <a:r>
              <a:rPr lang="en-US" altLang="zh-CN" sz="2400" dirty="0" smtClean="0">
                <a:sym typeface="Symbol" panose="05050102010706020507"/>
              </a:rPr>
              <a:t>NP-hard</a:t>
            </a:r>
            <a:r>
              <a:rPr lang="zh-CN" altLang="en-US" sz="2400" dirty="0" smtClean="0">
                <a:sym typeface="Symbol" panose="05050102010706020507"/>
              </a:rPr>
              <a:t>的公共部分是</a:t>
            </a:r>
            <a:r>
              <a:rPr lang="en-US" altLang="zh-CN" sz="2400" dirty="0" smtClean="0">
                <a:sym typeface="Symbol" panose="05050102010706020507"/>
              </a:rPr>
              <a:t>NPC</a:t>
            </a:r>
            <a:r>
              <a:rPr lang="zh-CN" altLang="en-US" sz="2400" dirty="0" smtClean="0">
                <a:sym typeface="Symbol" panose="05050102010706020507"/>
              </a:rPr>
              <a:t>。</a:t>
            </a:r>
            <a:endParaRPr lang="en-US" altLang="zh-CN" sz="2400" dirty="0" smtClean="0">
              <a:sym typeface="Symbol" panose="05050102010706020507"/>
            </a:endParaRPr>
          </a:p>
          <a:p>
            <a:pPr lvl="2"/>
            <a:r>
              <a:rPr lang="zh-CN" altLang="en-US" sz="2400" dirty="0" smtClean="0">
                <a:sym typeface="Symbol" panose="05050102010706020507"/>
              </a:rPr>
              <a:t>在</a:t>
            </a:r>
            <a:r>
              <a:rPr lang="en-US" altLang="zh-CN" sz="2400" dirty="0" smtClean="0">
                <a:sym typeface="Symbol" panose="05050102010706020507"/>
              </a:rPr>
              <a:t>NP</a:t>
            </a:r>
            <a:r>
              <a:rPr lang="zh-CN" altLang="en-US" sz="2400" dirty="0" smtClean="0">
                <a:sym typeface="Symbol" panose="05050102010706020507"/>
              </a:rPr>
              <a:t>中，除</a:t>
            </a:r>
            <a:r>
              <a:rPr lang="en-US" altLang="zh-CN" sz="2400" dirty="0" smtClean="0">
                <a:sym typeface="Symbol" panose="05050102010706020507"/>
              </a:rPr>
              <a:t>P</a:t>
            </a:r>
            <a:r>
              <a:rPr lang="zh-CN" altLang="en-US" sz="2400" dirty="0" smtClean="0">
                <a:sym typeface="Symbol" panose="05050102010706020507"/>
              </a:rPr>
              <a:t>和</a:t>
            </a:r>
            <a:r>
              <a:rPr lang="en-US" altLang="zh-CN" sz="2400" dirty="0" smtClean="0">
                <a:sym typeface="Symbol" panose="05050102010706020507"/>
              </a:rPr>
              <a:t>NPC</a:t>
            </a:r>
            <a:r>
              <a:rPr lang="zh-CN" altLang="en-US" sz="2400" dirty="0" smtClean="0">
                <a:sym typeface="Symbol" panose="05050102010706020507"/>
              </a:rPr>
              <a:t>，还有一部分问题的复杂性是未知的。</a:t>
            </a:r>
            <a:endParaRPr lang="zh-CN" altLang="en-US" sz="2400" dirty="0"/>
          </a:p>
        </p:txBody>
      </p:sp>
      <p:pic>
        <p:nvPicPr>
          <p:cNvPr id="4" name="图片 3" descr="复杂性之间的关系.png"/>
          <p:cNvPicPr>
            <a:picLocks noChangeAspect="1"/>
          </p:cNvPicPr>
          <p:nvPr/>
        </p:nvPicPr>
        <p:blipFill>
          <a:blip r:embed="rId1"/>
          <a:stretch>
            <a:fillRect/>
          </a:stretch>
        </p:blipFill>
        <p:spPr>
          <a:xfrm>
            <a:off x="2857488" y="3929066"/>
            <a:ext cx="4643470" cy="214333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总结</a:t>
            </a:r>
            <a:endParaRPr lang="zh-CN" altLang="en-US" dirty="0"/>
          </a:p>
        </p:txBody>
      </p:sp>
      <p:sp>
        <p:nvSpPr>
          <p:cNvPr id="3" name="内容占位符 2"/>
          <p:cNvSpPr>
            <a:spLocks noGrp="1"/>
          </p:cNvSpPr>
          <p:nvPr>
            <p:ph idx="1"/>
          </p:nvPr>
        </p:nvSpPr>
        <p:spPr/>
        <p:txBody>
          <a:bodyPr/>
          <a:lstStyle/>
          <a:p>
            <a:pPr lvl="1"/>
            <a:r>
              <a:rPr lang="zh-CN" altLang="en-US" sz="2800" dirty="0" smtClean="0"/>
              <a:t>指数复杂度意味着什么？</a:t>
            </a:r>
            <a:r>
              <a:rPr lang="en-US" altLang="zh-CN" sz="2800" dirty="0" smtClean="0"/>
              <a:t>(</a:t>
            </a:r>
            <a:r>
              <a:rPr lang="zh-CN" altLang="en-US" sz="2800" dirty="0" smtClean="0"/>
              <a:t>第一章</a:t>
            </a:r>
            <a:r>
              <a:rPr lang="en-US" altLang="zh-CN" sz="2800" dirty="0" smtClean="0"/>
              <a:t>)</a:t>
            </a:r>
            <a:endParaRPr lang="en-US" altLang="zh-CN" sz="2800" dirty="0" smtClean="0"/>
          </a:p>
          <a:p>
            <a:pPr lvl="2"/>
            <a:r>
              <a:rPr lang="zh-CN" altLang="en-US" sz="2400" dirty="0" smtClean="0"/>
              <a:t>旅行商问题</a:t>
            </a:r>
            <a:endParaRPr lang="en-US" altLang="zh-CN" sz="2400" dirty="0" smtClean="0"/>
          </a:p>
          <a:p>
            <a:pPr lvl="1"/>
            <a:endParaRPr lang="en-US" altLang="zh-CN" sz="2800" dirty="0" smtClean="0"/>
          </a:p>
          <a:p>
            <a:pPr lvl="1"/>
            <a:endParaRPr lang="en-US" altLang="zh-CN" sz="2800" dirty="0" smtClean="0"/>
          </a:p>
          <a:p>
            <a:pPr lvl="2"/>
            <a:r>
              <a:rPr lang="zh-CN" altLang="en-US" sz="2000" dirty="0" smtClean="0"/>
              <a:t>用</a:t>
            </a:r>
            <a:r>
              <a:rPr lang="en-US" altLang="zh-CN" sz="2000" dirty="0" smtClean="0"/>
              <a:t>10</a:t>
            </a:r>
            <a:r>
              <a:rPr lang="zh-CN" altLang="en-US" sz="2000" dirty="0" smtClean="0"/>
              <a:t>亿次</a:t>
            </a:r>
            <a:r>
              <a:rPr lang="en-US" altLang="zh-CN" sz="2000" dirty="0" smtClean="0"/>
              <a:t>/</a:t>
            </a:r>
            <a:r>
              <a:rPr lang="zh-CN" altLang="en-US" sz="2000" dirty="0" smtClean="0"/>
              <a:t>秒的超大计算机求解</a:t>
            </a:r>
            <a:r>
              <a:rPr lang="en-US" altLang="zh-CN" sz="2000" dirty="0" smtClean="0"/>
              <a:t>n=100</a:t>
            </a:r>
            <a:r>
              <a:rPr lang="zh-CN" altLang="en-US" sz="2000" dirty="0" smtClean="0"/>
              <a:t>的货郎问题，运算量为</a:t>
            </a:r>
            <a:r>
              <a:rPr lang="en-US" altLang="zh-CN" sz="2000" dirty="0" smtClean="0"/>
              <a:t>100 ×2</a:t>
            </a:r>
            <a:r>
              <a:rPr lang="en-US" altLang="zh-CN" sz="2000" baseline="30000" dirty="0" smtClean="0"/>
              <a:t>100 </a:t>
            </a:r>
            <a:r>
              <a:rPr lang="en-US" altLang="zh-CN" sz="2000" dirty="0" smtClean="0"/>
              <a:t>≈1.8 ×10</a:t>
            </a:r>
            <a:r>
              <a:rPr lang="en-US" altLang="zh-CN" sz="2000" baseline="30000" dirty="0" smtClean="0"/>
              <a:t>32</a:t>
            </a:r>
            <a:r>
              <a:rPr lang="zh-CN" altLang="en-US" sz="2000" dirty="0" smtClean="0"/>
              <a:t>，需</a:t>
            </a:r>
            <a:r>
              <a:rPr lang="en-US" altLang="zh-CN" sz="2000" dirty="0" smtClean="0"/>
              <a:t>1.8 ×10</a:t>
            </a:r>
            <a:r>
              <a:rPr lang="en-US" altLang="zh-CN" sz="2000" baseline="30000" dirty="0" smtClean="0"/>
              <a:t>32</a:t>
            </a:r>
            <a:r>
              <a:rPr lang="en-US" altLang="zh-CN" sz="2000" dirty="0" smtClean="0"/>
              <a:t>/10</a:t>
            </a:r>
            <a:r>
              <a:rPr lang="en-US" altLang="zh-CN" sz="2000" baseline="30000" dirty="0" smtClean="0"/>
              <a:t>9</a:t>
            </a:r>
            <a:r>
              <a:rPr lang="en-US" altLang="zh-CN" sz="2000" dirty="0" smtClean="0"/>
              <a:t>=1.8 ×10</a:t>
            </a:r>
            <a:r>
              <a:rPr lang="en-US" altLang="zh-CN" sz="2000" baseline="30000" dirty="0" smtClean="0"/>
              <a:t>23</a:t>
            </a:r>
            <a:r>
              <a:rPr lang="zh-CN" altLang="en-US" sz="2000" dirty="0" smtClean="0"/>
              <a:t>秒</a:t>
            </a:r>
            <a:r>
              <a:rPr lang="en-US" altLang="zh-CN" sz="2000" dirty="0" smtClean="0"/>
              <a:t>=5.7 × 10</a:t>
            </a:r>
            <a:r>
              <a:rPr lang="en-US" altLang="zh-CN" sz="2000" baseline="30000" dirty="0" smtClean="0"/>
              <a:t>15</a:t>
            </a:r>
            <a:r>
              <a:rPr lang="en-US" altLang="zh-CN" sz="2000" dirty="0" smtClean="0"/>
              <a:t> </a:t>
            </a:r>
            <a:r>
              <a:rPr lang="zh-CN" altLang="en-US" sz="2000" dirty="0" smtClean="0"/>
              <a:t>年</a:t>
            </a:r>
            <a:r>
              <a:rPr lang="en-US" altLang="zh-CN" sz="2000" dirty="0" smtClean="0"/>
              <a:t>(</a:t>
            </a:r>
            <a:r>
              <a:rPr lang="zh-CN" altLang="en-US" sz="2000" dirty="0" smtClean="0"/>
              <a:t>每年是</a:t>
            </a:r>
            <a:r>
              <a:rPr lang="en-US" altLang="zh-CN" sz="2000" dirty="0" smtClean="0"/>
              <a:t>3.15 ×10</a:t>
            </a:r>
            <a:r>
              <a:rPr lang="en-US" altLang="zh-CN" sz="2000" baseline="30000" dirty="0" smtClean="0"/>
              <a:t>7</a:t>
            </a:r>
            <a:r>
              <a:rPr lang="zh-CN" altLang="en-US" sz="2000" dirty="0" smtClean="0"/>
              <a:t>秒</a:t>
            </a:r>
            <a:r>
              <a:rPr lang="en-US" altLang="zh-CN" sz="2000" dirty="0" smtClean="0"/>
              <a:t>)</a:t>
            </a:r>
            <a:r>
              <a:rPr lang="zh-CN" altLang="en-US" sz="2000" dirty="0" smtClean="0"/>
              <a:t>，即</a:t>
            </a:r>
            <a:r>
              <a:rPr lang="en-US" altLang="zh-CN" sz="2000" dirty="0" smtClean="0"/>
              <a:t>5</a:t>
            </a:r>
            <a:r>
              <a:rPr lang="zh-CN" altLang="en-US" sz="2000" dirty="0" smtClean="0"/>
              <a:t>千</a:t>
            </a:r>
            <a:r>
              <a:rPr lang="en-US" altLang="zh-CN" sz="2000" dirty="0" smtClean="0"/>
              <a:t>7</a:t>
            </a:r>
            <a:r>
              <a:rPr lang="zh-CN" altLang="en-US" sz="2000" dirty="0" smtClean="0"/>
              <a:t>百万亿年！</a:t>
            </a:r>
            <a:endParaRPr lang="en-US" altLang="zh-CN" sz="2000" dirty="0" smtClean="0"/>
          </a:p>
          <a:p>
            <a:pPr lvl="2"/>
            <a:r>
              <a:rPr lang="zh-CN" altLang="en-US" sz="2000" dirty="0" smtClean="0"/>
              <a:t>只能解规模较小的问题：如每天可解</a:t>
            </a:r>
            <a:r>
              <a:rPr lang="en-US" altLang="zh-CN" sz="2000" dirty="0" smtClean="0"/>
              <a:t>n=41</a:t>
            </a:r>
            <a:r>
              <a:rPr lang="zh-CN" altLang="en-US" sz="2000" dirty="0" smtClean="0"/>
              <a:t>个城市的货郎问题。</a:t>
            </a:r>
            <a:endParaRPr lang="en-US" altLang="zh-CN" sz="2000" dirty="0" smtClean="0"/>
          </a:p>
          <a:p>
            <a:pPr lvl="2"/>
            <a:r>
              <a:rPr lang="zh-CN" altLang="en-US" sz="2000" dirty="0" smtClean="0"/>
              <a:t>比较多项式复杂度算法：快速排序</a:t>
            </a:r>
            <a:r>
              <a:rPr lang="en-US" altLang="zh-CN" sz="2000" dirty="0" smtClean="0"/>
              <a:t>( O(</a:t>
            </a:r>
            <a:r>
              <a:rPr lang="en-US" altLang="zh-CN" sz="2000" dirty="0" err="1" smtClean="0"/>
              <a:t>nlogn</a:t>
            </a:r>
            <a:r>
              <a:rPr lang="en-US" altLang="zh-CN" sz="2000" dirty="0" smtClean="0"/>
              <a:t>) 10</a:t>
            </a:r>
            <a:r>
              <a:rPr lang="zh-CN" altLang="en-US" sz="2000" dirty="0" smtClean="0"/>
              <a:t>万个数据</a:t>
            </a:r>
            <a:r>
              <a:rPr lang="en-US" altLang="zh-CN" sz="2000" dirty="0" smtClean="0"/>
              <a:t>1.7</a:t>
            </a:r>
            <a:r>
              <a:rPr lang="zh-CN" altLang="en-US" sz="2000" dirty="0" smtClean="0"/>
              <a:t>毫秒，</a:t>
            </a:r>
            <a:r>
              <a:rPr lang="en-US" altLang="zh-CN" sz="2000" dirty="0" err="1" smtClean="0"/>
              <a:t>Dijkstra</a:t>
            </a:r>
            <a:r>
              <a:rPr lang="zh-CN" altLang="en-US" sz="2000" dirty="0" smtClean="0"/>
              <a:t>算法</a:t>
            </a:r>
            <a:r>
              <a:rPr lang="en-US" altLang="zh-CN" sz="2000" dirty="0" smtClean="0"/>
              <a:t>(O(n</a:t>
            </a:r>
            <a:r>
              <a:rPr lang="en-US" altLang="zh-CN" sz="2000" baseline="30000" dirty="0" smtClean="0"/>
              <a:t>2</a:t>
            </a:r>
            <a:r>
              <a:rPr lang="en-US" altLang="zh-CN" sz="2000" dirty="0" smtClean="0"/>
              <a:t>))</a:t>
            </a:r>
            <a:r>
              <a:rPr lang="zh-CN" altLang="en-US" sz="2000" dirty="0" smtClean="0"/>
              <a:t>求解</a:t>
            </a:r>
            <a:r>
              <a:rPr lang="en-US" altLang="zh-CN" sz="2000" dirty="0" smtClean="0"/>
              <a:t>1</a:t>
            </a:r>
            <a:r>
              <a:rPr lang="zh-CN" altLang="en-US" sz="2000" dirty="0" smtClean="0"/>
              <a:t>万个顶点的单源最短路径问题</a:t>
            </a:r>
            <a:r>
              <a:rPr lang="en-US" altLang="zh-CN" sz="2000" dirty="0" smtClean="0"/>
              <a:t>0.1</a:t>
            </a:r>
            <a:r>
              <a:rPr lang="zh-CN" altLang="en-US" sz="2000" dirty="0" smtClean="0"/>
              <a:t>秒。</a:t>
            </a:r>
            <a:endParaRPr lang="en-US" altLang="zh-CN" sz="2000" dirty="0" smtClean="0"/>
          </a:p>
          <a:p>
            <a:pPr lvl="1">
              <a:buNone/>
            </a:pPr>
            <a:endParaRPr lang="zh-CN" altLang="en-US" dirty="0"/>
          </a:p>
        </p:txBody>
      </p:sp>
      <p:graphicFrame>
        <p:nvGraphicFramePr>
          <p:cNvPr id="4" name="表格 3"/>
          <p:cNvGraphicFramePr>
            <a:graphicFrameLocks noGrp="1"/>
          </p:cNvGraphicFramePr>
          <p:nvPr/>
        </p:nvGraphicFramePr>
        <p:xfrm>
          <a:off x="1571604" y="2554604"/>
          <a:ext cx="6762777" cy="731520"/>
        </p:xfrm>
        <a:graphic>
          <a:graphicData uri="http://schemas.openxmlformats.org/drawingml/2006/table">
            <a:tbl>
              <a:tblPr firstRow="1" bandRow="1">
                <a:tableStyleId>{BDBED569-4797-4DF1-A0F4-6AAB3CD982D8}</a:tableStyleId>
              </a:tblPr>
              <a:tblGrid>
                <a:gridCol w="1143009"/>
                <a:gridCol w="476232"/>
                <a:gridCol w="642942"/>
                <a:gridCol w="714380"/>
                <a:gridCol w="642942"/>
                <a:gridCol w="714380"/>
                <a:gridCol w="928694"/>
                <a:gridCol w="785818"/>
                <a:gridCol w="714380"/>
              </a:tblGrid>
              <a:tr h="280672">
                <a:tc>
                  <a:txBody>
                    <a:bodyPr/>
                    <a:lstStyle/>
                    <a:p>
                      <a:r>
                        <a:rPr lang="zh-CN" altLang="en-US" dirty="0" smtClean="0"/>
                        <a:t>城市数</a:t>
                      </a:r>
                      <a:r>
                        <a:rPr lang="en-US" altLang="zh-CN" dirty="0" smtClean="0"/>
                        <a:t>n</a:t>
                      </a:r>
                      <a:endParaRPr lang="zh-CN" altLang="en-US" dirty="0"/>
                    </a:p>
                  </a:txBody>
                  <a:tcPr/>
                </a:tc>
                <a:tc>
                  <a:txBody>
                    <a:bodyPr/>
                    <a:lstStyle/>
                    <a:p>
                      <a:r>
                        <a:rPr lang="en-US" altLang="zh-CN" dirty="0" smtClean="0"/>
                        <a:t>24</a:t>
                      </a:r>
                      <a:endParaRPr lang="zh-CN" altLang="en-US" dirty="0"/>
                    </a:p>
                  </a:txBody>
                  <a:tcPr/>
                </a:tc>
                <a:tc>
                  <a:txBody>
                    <a:bodyPr/>
                    <a:lstStyle/>
                    <a:p>
                      <a:r>
                        <a:rPr lang="en-US" altLang="zh-CN" dirty="0" smtClean="0"/>
                        <a:t>25</a:t>
                      </a:r>
                      <a:endParaRPr lang="zh-CN" altLang="en-US" dirty="0"/>
                    </a:p>
                  </a:txBody>
                  <a:tcPr/>
                </a:tc>
                <a:tc>
                  <a:txBody>
                    <a:bodyPr/>
                    <a:lstStyle/>
                    <a:p>
                      <a:r>
                        <a:rPr lang="en-US" altLang="zh-CN" dirty="0" smtClean="0"/>
                        <a:t>26</a:t>
                      </a:r>
                      <a:endParaRPr lang="zh-CN" altLang="en-US" dirty="0"/>
                    </a:p>
                  </a:txBody>
                  <a:tcPr/>
                </a:tc>
                <a:tc>
                  <a:txBody>
                    <a:bodyPr/>
                    <a:lstStyle/>
                    <a:p>
                      <a:r>
                        <a:rPr lang="en-US" altLang="zh-CN" dirty="0" smtClean="0"/>
                        <a:t>27</a:t>
                      </a:r>
                      <a:endParaRPr lang="zh-CN" altLang="en-US" dirty="0"/>
                    </a:p>
                  </a:txBody>
                  <a:tcPr/>
                </a:tc>
                <a:tc>
                  <a:txBody>
                    <a:bodyPr/>
                    <a:lstStyle/>
                    <a:p>
                      <a:r>
                        <a:rPr lang="en-US" altLang="zh-CN" dirty="0" smtClean="0"/>
                        <a:t>28</a:t>
                      </a:r>
                      <a:endParaRPr lang="zh-CN" altLang="en-US" dirty="0"/>
                    </a:p>
                  </a:txBody>
                  <a:tcPr/>
                </a:tc>
                <a:tc>
                  <a:txBody>
                    <a:bodyPr/>
                    <a:lstStyle/>
                    <a:p>
                      <a:r>
                        <a:rPr lang="en-US" altLang="zh-CN" dirty="0" smtClean="0"/>
                        <a:t>29</a:t>
                      </a:r>
                      <a:endParaRPr lang="zh-CN" altLang="en-US" dirty="0"/>
                    </a:p>
                  </a:txBody>
                  <a:tcPr/>
                </a:tc>
                <a:tc>
                  <a:txBody>
                    <a:bodyPr/>
                    <a:lstStyle/>
                    <a:p>
                      <a:r>
                        <a:rPr lang="en-US" altLang="zh-CN" dirty="0" smtClean="0"/>
                        <a:t>30</a:t>
                      </a:r>
                      <a:endParaRPr lang="zh-CN" altLang="en-US" dirty="0"/>
                    </a:p>
                  </a:txBody>
                  <a:tcPr/>
                </a:tc>
                <a:tc>
                  <a:txBody>
                    <a:bodyPr/>
                    <a:lstStyle/>
                    <a:p>
                      <a:r>
                        <a:rPr lang="en-US" altLang="zh-CN" dirty="0" smtClean="0"/>
                        <a:t>31</a:t>
                      </a:r>
                      <a:endParaRPr lang="zh-CN" altLang="en-US" dirty="0"/>
                    </a:p>
                  </a:txBody>
                  <a:tcPr/>
                </a:tc>
              </a:tr>
              <a:tr h="280672">
                <a:tc>
                  <a:txBody>
                    <a:bodyPr/>
                    <a:lstStyle/>
                    <a:p>
                      <a:r>
                        <a:rPr lang="zh-CN" altLang="en-US" dirty="0" smtClean="0"/>
                        <a:t>计算时间</a:t>
                      </a:r>
                      <a:endParaRPr lang="zh-CN" altLang="en-US" dirty="0"/>
                    </a:p>
                  </a:txBody>
                  <a:tcPr/>
                </a:tc>
                <a:tc>
                  <a:txBody>
                    <a:bodyPr/>
                    <a:lstStyle/>
                    <a:p>
                      <a:r>
                        <a:rPr lang="en-US" altLang="zh-CN" dirty="0" smtClean="0"/>
                        <a:t>1s</a:t>
                      </a:r>
                      <a:endParaRPr lang="zh-CN" altLang="en-US" dirty="0"/>
                    </a:p>
                  </a:txBody>
                  <a:tcPr/>
                </a:tc>
                <a:tc>
                  <a:txBody>
                    <a:bodyPr/>
                    <a:lstStyle/>
                    <a:p>
                      <a:r>
                        <a:rPr lang="en-US" altLang="zh-CN" dirty="0" smtClean="0"/>
                        <a:t>24s</a:t>
                      </a:r>
                      <a:endParaRPr lang="zh-CN" altLang="en-US" dirty="0"/>
                    </a:p>
                  </a:txBody>
                  <a:tcPr/>
                </a:tc>
                <a:tc>
                  <a:txBody>
                    <a:bodyPr/>
                    <a:lstStyle/>
                    <a:p>
                      <a:r>
                        <a:rPr lang="en-US" altLang="zh-CN" dirty="0" smtClean="0"/>
                        <a:t>10m</a:t>
                      </a:r>
                      <a:endParaRPr lang="zh-CN" altLang="en-US" dirty="0"/>
                    </a:p>
                  </a:txBody>
                  <a:tcPr/>
                </a:tc>
                <a:tc>
                  <a:txBody>
                    <a:bodyPr/>
                    <a:lstStyle/>
                    <a:p>
                      <a:r>
                        <a:rPr lang="en-US" altLang="zh-CN" dirty="0" smtClean="0"/>
                        <a:t>4.3h</a:t>
                      </a:r>
                      <a:endParaRPr lang="zh-CN" altLang="en-US" dirty="0"/>
                    </a:p>
                  </a:txBody>
                  <a:tcPr/>
                </a:tc>
                <a:tc>
                  <a:txBody>
                    <a:bodyPr/>
                    <a:lstStyle/>
                    <a:p>
                      <a:r>
                        <a:rPr lang="en-US" altLang="zh-CN" dirty="0" smtClean="0"/>
                        <a:t>4.9d</a:t>
                      </a:r>
                      <a:endParaRPr lang="zh-CN" altLang="en-US" dirty="0"/>
                    </a:p>
                  </a:txBody>
                  <a:tcPr/>
                </a:tc>
                <a:tc>
                  <a:txBody>
                    <a:bodyPr/>
                    <a:lstStyle/>
                    <a:p>
                      <a:r>
                        <a:rPr lang="en-US" altLang="zh-CN" dirty="0" smtClean="0"/>
                        <a:t>136.5d</a:t>
                      </a:r>
                      <a:endParaRPr lang="zh-CN" altLang="en-US" dirty="0"/>
                    </a:p>
                  </a:txBody>
                  <a:tcPr/>
                </a:tc>
                <a:tc>
                  <a:txBody>
                    <a:bodyPr/>
                    <a:lstStyle/>
                    <a:p>
                      <a:r>
                        <a:rPr lang="en-US" altLang="zh-CN" dirty="0" smtClean="0"/>
                        <a:t>10.8y</a:t>
                      </a:r>
                      <a:endParaRPr lang="zh-CN" altLang="en-US" dirty="0"/>
                    </a:p>
                  </a:txBody>
                  <a:tcPr/>
                </a:tc>
                <a:tc>
                  <a:txBody>
                    <a:bodyPr/>
                    <a:lstStyle/>
                    <a:p>
                      <a:r>
                        <a:rPr lang="en-US" altLang="zh-CN" dirty="0" smtClean="0"/>
                        <a:t>325y</a:t>
                      </a:r>
                      <a:endParaRPr lang="zh-CN" altLang="en-US" dirty="0"/>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总结</a:t>
            </a:r>
            <a:endParaRPr lang="zh-CN" altLang="en-US" sz="4000" dirty="0"/>
          </a:p>
        </p:txBody>
      </p:sp>
      <p:sp>
        <p:nvSpPr>
          <p:cNvPr id="3" name="内容占位符 2"/>
          <p:cNvSpPr>
            <a:spLocks noGrp="1"/>
          </p:cNvSpPr>
          <p:nvPr>
            <p:ph idx="1"/>
          </p:nvPr>
        </p:nvSpPr>
        <p:spPr>
          <a:xfrm>
            <a:off x="457200" y="1500174"/>
            <a:ext cx="8229600" cy="4630751"/>
          </a:xfrm>
        </p:spPr>
        <p:txBody>
          <a:bodyPr/>
          <a:lstStyle/>
          <a:p>
            <a:pPr lvl="1"/>
            <a:r>
              <a:rPr lang="zh-CN" altLang="en-US" sz="2800" dirty="0" smtClean="0"/>
              <a:t>解</a:t>
            </a:r>
            <a:r>
              <a:rPr lang="en-US" altLang="zh-CN" sz="2800" dirty="0" smtClean="0"/>
              <a:t>NP-hard</a:t>
            </a:r>
            <a:r>
              <a:rPr lang="zh-CN" altLang="en-US" sz="2800" dirty="0" smtClean="0"/>
              <a:t>问题的方法</a:t>
            </a:r>
            <a:endParaRPr lang="en-US" altLang="zh-CN" sz="2800" dirty="0" smtClean="0"/>
          </a:p>
          <a:p>
            <a:pPr lvl="2"/>
            <a:r>
              <a:rPr lang="zh-CN" altLang="en-US" sz="2000" dirty="0" smtClean="0"/>
              <a:t>迄今为止，所有</a:t>
            </a:r>
            <a:r>
              <a:rPr lang="en-US" altLang="zh-CN" sz="2000" dirty="0" smtClean="0"/>
              <a:t>NP-hard</a:t>
            </a:r>
            <a:r>
              <a:rPr lang="zh-CN" altLang="en-US" sz="2000" dirty="0" smtClean="0"/>
              <a:t>问题均没有多项式时间算法。然而在工程技术、科学研究、经济管理等许多领域中，经常遇到</a:t>
            </a:r>
            <a:r>
              <a:rPr lang="en-US" altLang="zh-CN" sz="2000" dirty="0" smtClean="0"/>
              <a:t>NP-</a:t>
            </a:r>
            <a:r>
              <a:rPr lang="zh-CN" altLang="en-US" sz="2000" dirty="0" smtClean="0"/>
              <a:t>难问题。通常使用如下策略：</a:t>
            </a:r>
            <a:endParaRPr lang="en-US" altLang="zh-CN" sz="2000" dirty="0" smtClean="0"/>
          </a:p>
          <a:p>
            <a:pPr lvl="2"/>
            <a:r>
              <a:rPr lang="en-US" altLang="zh-CN" sz="2000" dirty="0" smtClean="0">
                <a:latin typeface="华文楷体" panose="02010600040101010101" pitchFamily="2" charset="-122"/>
                <a:ea typeface="华文楷体" panose="02010600040101010101" pitchFamily="2" charset="-122"/>
              </a:rPr>
              <a:t>  1.   </a:t>
            </a:r>
            <a:r>
              <a:rPr lang="zh-CN" altLang="en-US" sz="2000" dirty="0" smtClean="0">
                <a:latin typeface="楷体_GB2312" pitchFamily="49" charset="-122"/>
                <a:ea typeface="楷体_GB2312" pitchFamily="49" charset="-122"/>
              </a:rPr>
              <a:t>只对特殊实例求解，不追求一般意义下的</a:t>
            </a:r>
            <a:r>
              <a:rPr lang="zh-CN" altLang="en-US" sz="2000" dirty="0" smtClean="0">
                <a:latin typeface="楷体_GB2312" pitchFamily="49" charset="-122"/>
                <a:ea typeface="楷体_GB2312" pitchFamily="49" charset="-122"/>
              </a:rPr>
              <a:t>解</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约束求解</a:t>
            </a:r>
            <a:r>
              <a:rPr lang="en-US" altLang="zh-CN" sz="2000" dirty="0" smtClean="0">
                <a:latin typeface="楷体_GB2312" pitchFamily="49" charset="-122"/>
                <a:ea typeface="楷体_GB2312" pitchFamily="49" charset="-122"/>
              </a:rPr>
              <a:t>)</a:t>
            </a:r>
            <a:endParaRPr lang="en-US" altLang="zh-CN" sz="2000" dirty="0" smtClean="0">
              <a:latin typeface="华文楷体" panose="02010600040101010101" pitchFamily="2" charset="-122"/>
              <a:ea typeface="华文楷体" panose="02010600040101010101" pitchFamily="2" charset="-122"/>
            </a:endParaRPr>
          </a:p>
          <a:p>
            <a:pPr lvl="2"/>
            <a:r>
              <a:rPr lang="zh-CN" altLang="en-US" sz="2000" dirty="0" smtClean="0">
                <a:latin typeface="楷体_GB2312" pitchFamily="49" charset="-122"/>
                <a:ea typeface="楷体_GB2312" pitchFamily="49" charset="-122"/>
              </a:rPr>
              <a:t> </a:t>
            </a:r>
            <a:r>
              <a:rPr lang="en-US" altLang="zh-CN" sz="2000" dirty="0" smtClean="0">
                <a:latin typeface="楷体_GB2312" pitchFamily="49" charset="-122"/>
                <a:ea typeface="楷体_GB2312" pitchFamily="49" charset="-122"/>
              </a:rPr>
              <a:t>2. </a:t>
            </a:r>
            <a:r>
              <a:rPr lang="zh-CN" altLang="en-US" sz="2000" dirty="0" smtClean="0">
                <a:latin typeface="楷体_GB2312" pitchFamily="49" charset="-122"/>
                <a:ea typeface="楷体_GB2312" pitchFamily="49" charset="-122"/>
              </a:rPr>
              <a:t>智能枚举：回溯算法或分枝限界法求解 </a:t>
            </a:r>
            <a:endParaRPr lang="zh-CN" altLang="en-US" sz="2000" dirty="0" smtClean="0">
              <a:latin typeface="楷体_GB2312" pitchFamily="49" charset="-122"/>
              <a:ea typeface="楷体_GB2312" pitchFamily="49" charset="-122"/>
            </a:endParaRPr>
          </a:p>
          <a:p>
            <a:pPr lvl="2"/>
            <a:r>
              <a:rPr lang="en-US" altLang="zh-CN" sz="2000" dirty="0" smtClean="0">
                <a:latin typeface="楷体_GB2312" pitchFamily="49" charset="-122"/>
                <a:ea typeface="楷体_GB2312" pitchFamily="49" charset="-122"/>
              </a:rPr>
              <a:t> 3. </a:t>
            </a:r>
            <a:r>
              <a:rPr lang="zh-CN" altLang="en-US" sz="2000" dirty="0" smtClean="0">
                <a:latin typeface="楷体_GB2312" pitchFamily="49" charset="-122"/>
                <a:ea typeface="楷体_GB2312" pitchFamily="49" charset="-122"/>
              </a:rPr>
              <a:t>概率算法：舍伍德、拉斯维加斯、蒙特卡罗 </a:t>
            </a:r>
            <a:endParaRPr lang="en-US" altLang="zh-CN" sz="2000" dirty="0" smtClean="0">
              <a:latin typeface="楷体_GB2312" pitchFamily="49" charset="-122"/>
              <a:ea typeface="楷体_GB2312" pitchFamily="49" charset="-122"/>
            </a:endParaRPr>
          </a:p>
          <a:p>
            <a:pPr lvl="2"/>
            <a:r>
              <a:rPr lang="en-US" altLang="zh-CN" sz="2000" dirty="0" smtClean="0">
                <a:latin typeface="楷体_GB2312" pitchFamily="49" charset="-122"/>
                <a:ea typeface="楷体_GB2312" pitchFamily="49" charset="-122"/>
              </a:rPr>
              <a:t> 4. </a:t>
            </a:r>
            <a:r>
              <a:rPr lang="zh-CN" altLang="en-US" sz="2000" dirty="0" smtClean="0">
                <a:latin typeface="楷体_GB2312" pitchFamily="49" charset="-122"/>
                <a:ea typeface="楷体_GB2312" pitchFamily="49" charset="-122"/>
              </a:rPr>
              <a:t>近似算法：用贪心算法、动态规划算法等</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求近似最优解</a:t>
            </a:r>
            <a:endParaRPr lang="zh-CN" altLang="en-US" sz="2000" dirty="0" smtClean="0">
              <a:latin typeface="楷体_GB2312" pitchFamily="49" charset="-122"/>
              <a:ea typeface="楷体_GB2312" pitchFamily="49" charset="-122"/>
            </a:endParaRPr>
          </a:p>
          <a:p>
            <a:pPr lvl="2"/>
            <a:r>
              <a:rPr lang="en-US" altLang="zh-CN" sz="2000" dirty="0" smtClean="0">
                <a:latin typeface="楷体_GB2312" pitchFamily="49" charset="-122"/>
                <a:ea typeface="楷体_GB2312" pitchFamily="49" charset="-122"/>
              </a:rPr>
              <a:t> 5. </a:t>
            </a:r>
            <a:r>
              <a:rPr lang="zh-CN" altLang="en-US" sz="2000" dirty="0" smtClean="0">
                <a:latin typeface="楷体_GB2312" pitchFamily="49" charset="-122"/>
                <a:ea typeface="楷体_GB2312" pitchFamily="49" charset="-122"/>
              </a:rPr>
              <a:t>启发式算法：禁忌搜索、模拟退火、遗传算法、神经网络</a:t>
            </a:r>
            <a:endParaRPr lang="en-US" altLang="zh-CN" sz="2000" dirty="0" smtClean="0">
              <a:latin typeface="楷体_GB2312" pitchFamily="49" charset="-122"/>
              <a:ea typeface="楷体_GB2312" pitchFamily="49" charset="-122"/>
            </a:endParaRPr>
          </a:p>
          <a:p>
            <a:pPr lvl="1"/>
            <a:r>
              <a:rPr lang="zh-CN" altLang="en-US" sz="2400" dirty="0" smtClean="0">
                <a:latin typeface="楷体_GB2312" pitchFamily="49" charset="-122"/>
                <a:ea typeface="楷体_GB2312" pitchFamily="49" charset="-122"/>
              </a:rPr>
              <a:t>问：如果找到了多项式时间求解</a:t>
            </a:r>
            <a:r>
              <a:rPr lang="en-US" altLang="zh-CN" sz="2400" dirty="0" smtClean="0">
                <a:latin typeface="楷体_GB2312" pitchFamily="49" charset="-122"/>
                <a:ea typeface="楷体_GB2312" pitchFamily="49" charset="-122"/>
              </a:rPr>
              <a:t>NP-hard</a:t>
            </a:r>
            <a:r>
              <a:rPr lang="zh-CN" altLang="en-US" sz="2400" dirty="0" smtClean="0">
                <a:latin typeface="楷体_GB2312" pitchFamily="49" charset="-122"/>
                <a:ea typeface="楷体_GB2312" pitchFamily="49" charset="-122"/>
              </a:rPr>
              <a:t>问题的算法，即</a:t>
            </a:r>
            <a:r>
              <a:rPr lang="en-US" altLang="zh-CN" sz="2400" dirty="0" smtClean="0">
                <a:latin typeface="楷体_GB2312" pitchFamily="49" charset="-122"/>
                <a:ea typeface="楷体_GB2312" pitchFamily="49" charset="-122"/>
              </a:rPr>
              <a:t>P=NP</a:t>
            </a:r>
            <a:r>
              <a:rPr lang="zh-CN" altLang="en-US" sz="2400" dirty="0" smtClean="0">
                <a:latin typeface="楷体_GB2312" pitchFamily="49" charset="-122"/>
                <a:ea typeface="楷体_GB2312" pitchFamily="49" charset="-122"/>
              </a:rPr>
              <a:t>，世界将会如何？</a:t>
            </a:r>
            <a:endParaRPr lang="zh-CN" altLang="en-US" sz="2400" dirty="0" smtClean="0">
              <a:latin typeface="楷体_GB2312" pitchFamily="49" charset="-122"/>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问题的计算复杂度</a:t>
            </a:r>
            <a:endParaRPr lang="zh-CN" altLang="en-US" dirty="0"/>
          </a:p>
        </p:txBody>
      </p:sp>
      <p:sp>
        <p:nvSpPr>
          <p:cNvPr id="3" name="内容占位符 2"/>
          <p:cNvSpPr>
            <a:spLocks noGrp="1"/>
          </p:cNvSpPr>
          <p:nvPr>
            <p:ph idx="1"/>
          </p:nvPr>
        </p:nvSpPr>
        <p:spPr>
          <a:xfrm>
            <a:off x="457200" y="1500174"/>
            <a:ext cx="8229600" cy="2143140"/>
          </a:xfrm>
        </p:spPr>
        <p:txBody>
          <a:bodyPr/>
          <a:lstStyle/>
          <a:p>
            <a:pPr lvl="2"/>
            <a:r>
              <a:rPr lang="zh-CN" altLang="en-US" sz="2000" dirty="0" smtClean="0">
                <a:solidFill>
                  <a:srgbClr val="000000"/>
                </a:solidFill>
              </a:rPr>
              <a:t>高是</a:t>
            </a:r>
            <a:r>
              <a:rPr lang="en-US" altLang="zh-CN" sz="2000" dirty="0" smtClean="0">
                <a:solidFill>
                  <a:srgbClr val="000000"/>
                </a:solidFill>
                <a:latin typeface="Times New Roman" panose="02020603050405020304" pitchFamily="18" charset="0"/>
              </a:rPr>
              <a:t>k</a:t>
            </a:r>
            <a:r>
              <a:rPr lang="zh-CN" altLang="en-US" sz="2000" dirty="0" smtClean="0">
                <a:solidFill>
                  <a:srgbClr val="000000"/>
                </a:solidFill>
              </a:rPr>
              <a:t>的二叉树的外结点至多是</a:t>
            </a:r>
            <a:r>
              <a:rPr lang="en-US" altLang="zh-CN" sz="2000" dirty="0" smtClean="0">
                <a:solidFill>
                  <a:srgbClr val="000000"/>
                </a:solidFill>
              </a:rPr>
              <a:t>2</a:t>
            </a:r>
            <a:r>
              <a:rPr lang="en-US" altLang="zh-CN" sz="2000" baseline="30000" dirty="0" smtClean="0">
                <a:solidFill>
                  <a:srgbClr val="000000"/>
                </a:solidFill>
              </a:rPr>
              <a:t>k</a:t>
            </a:r>
            <a:r>
              <a:rPr lang="zh-CN" altLang="en-US" sz="2000" dirty="0" smtClean="0">
                <a:solidFill>
                  <a:srgbClr val="000000"/>
                </a:solidFill>
              </a:rPr>
              <a:t>个，得</a:t>
            </a:r>
            <a:endParaRPr lang="en-US" altLang="zh-CN" sz="2000" dirty="0" smtClean="0">
              <a:solidFill>
                <a:srgbClr val="000000"/>
              </a:solidFill>
            </a:endParaRPr>
          </a:p>
          <a:p>
            <a:pPr lvl="2">
              <a:buNone/>
            </a:pPr>
            <a:r>
              <a:rPr lang="zh-CN" altLang="en-US" sz="2000" dirty="0" smtClean="0">
                <a:solidFill>
                  <a:srgbClr val="000000"/>
                </a:solidFill>
              </a:rPr>
              <a:t>      因为                                                  所以</a:t>
            </a:r>
            <a:endParaRPr lang="en-US" altLang="zh-CN" sz="2000" dirty="0" smtClean="0">
              <a:solidFill>
                <a:srgbClr val="000000"/>
              </a:solidFill>
            </a:endParaRPr>
          </a:p>
          <a:p>
            <a:pPr lvl="2">
              <a:buNone/>
            </a:pPr>
            <a:r>
              <a:rPr lang="en-US" altLang="zh-CN" sz="2000" dirty="0" smtClean="0">
                <a:solidFill>
                  <a:srgbClr val="000000"/>
                </a:solidFill>
              </a:rPr>
              <a:t>                                                      </a:t>
            </a:r>
            <a:endParaRPr lang="en-US" altLang="zh-CN" sz="2000" dirty="0" smtClean="0">
              <a:solidFill>
                <a:srgbClr val="000000"/>
              </a:solidFill>
            </a:endParaRPr>
          </a:p>
          <a:p>
            <a:pPr lvl="2">
              <a:buNone/>
            </a:pPr>
            <a:r>
              <a:rPr lang="en-US" altLang="zh-CN" sz="2000" dirty="0" smtClean="0"/>
              <a:t>                                                            </a:t>
            </a:r>
            <a:r>
              <a:rPr lang="en-US" altLang="zh-CN" sz="2000" dirty="0" smtClean="0">
                <a:solidFill>
                  <a:srgbClr val="000000"/>
                </a:solidFill>
              </a:rPr>
              <a:t>(</a:t>
            </a:r>
            <a:r>
              <a:rPr lang="zh-CN" altLang="en-US" sz="2000" dirty="0" smtClean="0">
                <a:solidFill>
                  <a:srgbClr val="000000"/>
                </a:solidFill>
              </a:rPr>
              <a:t>更紧的界是</a:t>
            </a:r>
            <a:r>
              <a:rPr lang="en-US" altLang="zh-CN" sz="2000" dirty="0" smtClean="0">
                <a:solidFill>
                  <a:srgbClr val="000000"/>
                </a:solidFill>
              </a:rPr>
              <a:t>nlogn-1.5n)</a:t>
            </a:r>
            <a:endParaRPr lang="en-US" altLang="zh-CN" sz="2000" dirty="0" smtClean="0">
              <a:solidFill>
                <a:srgbClr val="000000"/>
              </a:solidFill>
            </a:endParaRPr>
          </a:p>
          <a:p>
            <a:pPr lvl="2"/>
            <a:r>
              <a:rPr lang="zh-CN" altLang="en-US" sz="2000" dirty="0" smtClean="0">
                <a:solidFill>
                  <a:srgbClr val="000000"/>
                </a:solidFill>
              </a:rPr>
              <a:t>例：</a:t>
            </a:r>
            <a:r>
              <a:rPr lang="en-US" altLang="zh-CN" sz="2000" dirty="0" smtClean="0">
                <a:solidFill>
                  <a:srgbClr val="000000"/>
                </a:solidFill>
              </a:rPr>
              <a:t>n=3</a:t>
            </a:r>
            <a:r>
              <a:rPr lang="zh-CN" altLang="en-US" sz="2000" dirty="0" smtClean="0">
                <a:solidFill>
                  <a:srgbClr val="000000"/>
                </a:solidFill>
              </a:rPr>
              <a:t>时冒泡排序的决策树，</a:t>
            </a:r>
            <a:r>
              <a:rPr lang="en-US" altLang="zh-CN" sz="2000" dirty="0" smtClean="0">
                <a:solidFill>
                  <a:srgbClr val="000000"/>
                </a:solidFill>
              </a:rPr>
              <a:t>L={14,10,5}</a:t>
            </a:r>
            <a:r>
              <a:rPr lang="zh-CN" altLang="en-US" sz="2000" dirty="0" smtClean="0">
                <a:solidFill>
                  <a:srgbClr val="000000"/>
                </a:solidFill>
              </a:rPr>
              <a:t>时算法结束于叶子</a:t>
            </a:r>
            <a:r>
              <a:rPr lang="en-US" altLang="zh-CN" sz="2000" dirty="0" smtClean="0">
                <a:solidFill>
                  <a:srgbClr val="000000"/>
                </a:solidFill>
              </a:rPr>
              <a:t>321</a:t>
            </a:r>
            <a:r>
              <a:rPr lang="zh-CN" altLang="en-US" sz="2000" dirty="0" smtClean="0">
                <a:solidFill>
                  <a:srgbClr val="000000"/>
                </a:solidFill>
              </a:rPr>
              <a:t>，决策路径由黄色结点组成。</a:t>
            </a:r>
            <a:endParaRPr lang="zh-CN" altLang="en-US" sz="2000" dirty="0"/>
          </a:p>
        </p:txBody>
      </p:sp>
      <p:graphicFrame>
        <p:nvGraphicFramePr>
          <p:cNvPr id="2050" name="Object 34"/>
          <p:cNvGraphicFramePr>
            <a:graphicFrameLocks noChangeAspect="1"/>
          </p:cNvGraphicFramePr>
          <p:nvPr/>
        </p:nvGraphicFramePr>
        <p:xfrm>
          <a:off x="2117730" y="1857364"/>
          <a:ext cx="3240088" cy="428628"/>
        </p:xfrm>
        <a:graphic>
          <a:graphicData uri="http://schemas.openxmlformats.org/presentationml/2006/ole">
            <mc:AlternateContent xmlns:mc="http://schemas.openxmlformats.org/markup-compatibility/2006">
              <mc:Choice xmlns:v="urn:schemas-microsoft-com:vml" Requires="v">
                <p:oleObj spid="_x0000_s2049" name="Equation" r:id="rId1" imgW="50292000" imgH="5791200" progId="">
                  <p:embed/>
                </p:oleObj>
              </mc:Choice>
              <mc:Fallback>
                <p:oleObj name="Equation" r:id="rId1" imgW="50292000" imgH="5791200" progId="">
                  <p:embed/>
                  <p:pic>
                    <p:nvPicPr>
                      <p:cNvPr id="0" name="Object 34"/>
                      <p:cNvPicPr>
                        <a:picLocks noChangeAspect="1"/>
                      </p:cNvPicPr>
                      <p:nvPr/>
                    </p:nvPicPr>
                    <p:blipFill>
                      <a:blip r:embed="rId2"/>
                      <a:stretch>
                        <a:fillRect/>
                      </a:stretch>
                    </p:blipFill>
                    <p:spPr>
                      <a:xfrm>
                        <a:off x="2117730" y="1857364"/>
                        <a:ext cx="3240088" cy="428628"/>
                      </a:xfrm>
                      <a:prstGeom prst="rect">
                        <a:avLst/>
                      </a:prstGeom>
                      <a:noFill/>
                      <a:ln w="9525">
                        <a:noFill/>
                      </a:ln>
                    </p:spPr>
                  </p:pic>
                </p:oleObj>
              </mc:Fallback>
            </mc:AlternateContent>
          </a:graphicData>
        </a:graphic>
      </p:graphicFrame>
      <p:graphicFrame>
        <p:nvGraphicFramePr>
          <p:cNvPr id="2051" name="Object 32"/>
          <p:cNvGraphicFramePr>
            <a:graphicFrameLocks noChangeAspect="1"/>
          </p:cNvGraphicFramePr>
          <p:nvPr/>
        </p:nvGraphicFramePr>
        <p:xfrm>
          <a:off x="5994416" y="1428736"/>
          <a:ext cx="792162" cy="368300"/>
        </p:xfrm>
        <a:graphic>
          <a:graphicData uri="http://schemas.openxmlformats.org/presentationml/2006/ole">
            <mc:AlternateContent xmlns:mc="http://schemas.openxmlformats.org/markup-compatibility/2006">
              <mc:Choice xmlns:v="urn:schemas-microsoft-com:vml" Requires="v">
                <p:oleObj spid="_x0000_s4" name="Equation" r:id="rId3" imgW="10363200" imgH="4876800" progId="">
                  <p:embed/>
                </p:oleObj>
              </mc:Choice>
              <mc:Fallback>
                <p:oleObj name="Equation" r:id="rId3" imgW="10363200" imgH="4876800" progId="">
                  <p:embed/>
                  <p:pic>
                    <p:nvPicPr>
                      <p:cNvPr id="0" name="Object 32"/>
                      <p:cNvPicPr>
                        <a:picLocks noChangeAspect="1"/>
                      </p:cNvPicPr>
                      <p:nvPr/>
                    </p:nvPicPr>
                    <p:blipFill>
                      <a:blip r:embed="rId4"/>
                      <a:stretch>
                        <a:fillRect/>
                      </a:stretch>
                    </p:blipFill>
                    <p:spPr>
                      <a:xfrm>
                        <a:off x="5994416" y="1428736"/>
                        <a:ext cx="792162" cy="368300"/>
                      </a:xfrm>
                      <a:prstGeom prst="rect">
                        <a:avLst/>
                      </a:prstGeom>
                      <a:noFill/>
                      <a:ln w="9525">
                        <a:noFill/>
                      </a:ln>
                    </p:spPr>
                  </p:pic>
                </p:oleObj>
              </mc:Fallback>
            </mc:AlternateContent>
          </a:graphicData>
        </a:graphic>
      </p:graphicFrame>
      <p:graphicFrame>
        <p:nvGraphicFramePr>
          <p:cNvPr id="2052" name="Object 36"/>
          <p:cNvGraphicFramePr>
            <a:graphicFrameLocks noChangeAspect="1"/>
          </p:cNvGraphicFramePr>
          <p:nvPr/>
        </p:nvGraphicFramePr>
        <p:xfrm>
          <a:off x="1614492" y="2214554"/>
          <a:ext cx="3671888" cy="785812"/>
        </p:xfrm>
        <a:graphic>
          <a:graphicData uri="http://schemas.openxmlformats.org/presentationml/2006/ole">
            <mc:AlternateContent xmlns:mc="http://schemas.openxmlformats.org/markup-compatibility/2006">
              <mc:Choice xmlns:v="urn:schemas-microsoft-com:vml" Requires="v">
                <p:oleObj spid="_x0000_s5" name="Equation" r:id="rId5" imgW="51206400" imgH="10972800" progId="">
                  <p:embed/>
                </p:oleObj>
              </mc:Choice>
              <mc:Fallback>
                <p:oleObj name="Equation" r:id="rId5" imgW="51206400" imgH="10972800" progId="">
                  <p:embed/>
                  <p:pic>
                    <p:nvPicPr>
                      <p:cNvPr id="0" name="Object 36"/>
                      <p:cNvPicPr>
                        <a:picLocks noChangeAspect="1"/>
                      </p:cNvPicPr>
                      <p:nvPr/>
                    </p:nvPicPr>
                    <p:blipFill>
                      <a:blip r:embed="rId6"/>
                      <a:stretch>
                        <a:fillRect/>
                      </a:stretch>
                    </p:blipFill>
                    <p:spPr>
                      <a:xfrm>
                        <a:off x="1614492" y="2214554"/>
                        <a:ext cx="3671888" cy="785812"/>
                      </a:xfrm>
                      <a:prstGeom prst="rect">
                        <a:avLst/>
                      </a:prstGeom>
                      <a:noFill/>
                      <a:ln w="9525">
                        <a:noFill/>
                      </a:ln>
                    </p:spPr>
                  </p:pic>
                </p:oleObj>
              </mc:Fallback>
            </mc:AlternateContent>
          </a:graphicData>
        </a:graphic>
      </p:graphicFrame>
      <p:grpSp>
        <p:nvGrpSpPr>
          <p:cNvPr id="7" name="Group 7"/>
          <p:cNvGrpSpPr/>
          <p:nvPr/>
        </p:nvGrpSpPr>
        <p:grpSpPr bwMode="auto">
          <a:xfrm>
            <a:off x="2301889" y="3763981"/>
            <a:ext cx="4341813" cy="2308225"/>
            <a:chOff x="4242" y="1728"/>
            <a:chExt cx="5181" cy="2721"/>
          </a:xfrm>
        </p:grpSpPr>
        <p:sp>
          <p:nvSpPr>
            <p:cNvPr id="8" name="Oval 8"/>
            <p:cNvSpPr>
              <a:spLocks noChangeArrowheads="1"/>
            </p:cNvSpPr>
            <p:nvPr/>
          </p:nvSpPr>
          <p:spPr bwMode="auto">
            <a:xfrm>
              <a:off x="6120" y="1728"/>
              <a:ext cx="720" cy="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just"/>
              <a:r>
                <a:rPr lang="en-US" altLang="zh-CN" sz="1600" dirty="0">
                  <a:latin typeface="Times New Roman" panose="02020603050405020304" pitchFamily="18" charset="0"/>
                </a:rPr>
                <a:t>1</a:t>
              </a:r>
              <a:r>
                <a:rPr lang="zh-CN" altLang="en-US" sz="1600" dirty="0">
                  <a:latin typeface="Times New Roman" panose="02020603050405020304" pitchFamily="18" charset="0"/>
                </a:rPr>
                <a:t>：</a:t>
              </a:r>
              <a:r>
                <a:rPr lang="en-US" altLang="zh-CN" sz="1600" dirty="0">
                  <a:latin typeface="Times New Roman" panose="02020603050405020304" pitchFamily="18" charset="0"/>
                </a:rPr>
                <a:t>2</a:t>
              </a:r>
              <a:endParaRPr lang="en-US" altLang="zh-CN" sz="1600" dirty="0">
                <a:latin typeface="Verdana" panose="020B0604030504040204" pitchFamily="34" charset="0"/>
              </a:endParaRPr>
            </a:p>
          </p:txBody>
        </p:sp>
        <p:sp>
          <p:nvSpPr>
            <p:cNvPr id="9" name="Oval 9"/>
            <p:cNvSpPr>
              <a:spLocks noChangeArrowheads="1"/>
            </p:cNvSpPr>
            <p:nvPr/>
          </p:nvSpPr>
          <p:spPr bwMode="auto">
            <a:xfrm>
              <a:off x="5193" y="3201"/>
              <a:ext cx="720" cy="468"/>
            </a:xfrm>
            <a:prstGeom prst="ellipse">
              <a:avLst/>
            </a:prstGeom>
            <a:solidFill>
              <a:srgbClr val="FFFFFF"/>
            </a:solidFill>
            <a:ln w="9525">
              <a:solidFill>
                <a:srgbClr val="000000"/>
              </a:solidFill>
              <a:round/>
            </a:ln>
          </p:spPr>
          <p:txBody>
            <a:bodyPr lIns="0" tIns="0" rIns="0" bIns="0"/>
            <a:lstStyle/>
            <a:p>
              <a:pPr algn="just"/>
              <a:r>
                <a:rPr lang="en-US" altLang="zh-CN" sz="1600">
                  <a:latin typeface="Times New Roman" panose="02020603050405020304" pitchFamily="18" charset="0"/>
                </a:rPr>
                <a:t>1</a:t>
              </a:r>
              <a:r>
                <a:rPr lang="zh-CN" altLang="en-US" sz="1600">
                  <a:latin typeface="Times New Roman" panose="02020603050405020304" pitchFamily="18" charset="0"/>
                </a:rPr>
                <a:t>：</a:t>
              </a:r>
              <a:r>
                <a:rPr lang="en-US" altLang="zh-CN" sz="1600">
                  <a:latin typeface="Times New Roman" panose="02020603050405020304" pitchFamily="18" charset="0"/>
                </a:rPr>
                <a:t>3</a:t>
              </a:r>
              <a:endParaRPr lang="en-US" altLang="zh-CN" sz="1600">
                <a:latin typeface="Verdana" panose="020B0604030504040204" pitchFamily="34" charset="0"/>
              </a:endParaRPr>
            </a:p>
          </p:txBody>
        </p:sp>
        <p:sp>
          <p:nvSpPr>
            <p:cNvPr id="10" name="Oval 10"/>
            <p:cNvSpPr>
              <a:spLocks noChangeArrowheads="1"/>
            </p:cNvSpPr>
            <p:nvPr/>
          </p:nvSpPr>
          <p:spPr bwMode="auto">
            <a:xfrm>
              <a:off x="8280" y="3201"/>
              <a:ext cx="720" cy="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just"/>
              <a:r>
                <a:rPr lang="en-US" altLang="zh-CN" sz="1600" dirty="0">
                  <a:latin typeface="Times New Roman" panose="02020603050405020304" pitchFamily="18" charset="0"/>
                </a:rPr>
                <a:t>2</a:t>
              </a:r>
              <a:r>
                <a:rPr lang="zh-CN" altLang="en-US" sz="1600" dirty="0">
                  <a:latin typeface="Times New Roman" panose="02020603050405020304" pitchFamily="18" charset="0"/>
                </a:rPr>
                <a:t>：</a:t>
              </a:r>
              <a:r>
                <a:rPr lang="en-US" altLang="zh-CN" sz="1600" dirty="0">
                  <a:latin typeface="Times New Roman" panose="02020603050405020304" pitchFamily="18" charset="0"/>
                </a:rPr>
                <a:t>3</a:t>
              </a:r>
              <a:endParaRPr lang="en-US" altLang="zh-CN" sz="1600" dirty="0">
                <a:latin typeface="Verdana" panose="020B0604030504040204" pitchFamily="34" charset="0"/>
              </a:endParaRPr>
            </a:p>
          </p:txBody>
        </p:sp>
        <p:sp>
          <p:nvSpPr>
            <p:cNvPr id="11" name="Oval 11"/>
            <p:cNvSpPr>
              <a:spLocks noChangeArrowheads="1"/>
            </p:cNvSpPr>
            <p:nvPr/>
          </p:nvSpPr>
          <p:spPr bwMode="auto">
            <a:xfrm>
              <a:off x="7560" y="2448"/>
              <a:ext cx="720" cy="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just"/>
              <a:r>
                <a:rPr lang="en-US" altLang="zh-CN" sz="1600" dirty="0">
                  <a:latin typeface="Times New Roman" panose="02020603050405020304" pitchFamily="18" charset="0"/>
                </a:rPr>
                <a:t>1</a:t>
              </a:r>
              <a:r>
                <a:rPr lang="zh-CN" altLang="en-US" sz="1600" dirty="0">
                  <a:latin typeface="Times New Roman" panose="02020603050405020304" pitchFamily="18" charset="0"/>
                </a:rPr>
                <a:t>：</a:t>
              </a:r>
              <a:r>
                <a:rPr lang="en-US" altLang="zh-CN" sz="1600" dirty="0">
                  <a:latin typeface="Times New Roman" panose="02020603050405020304" pitchFamily="18" charset="0"/>
                </a:rPr>
                <a:t>3</a:t>
              </a:r>
              <a:endParaRPr lang="en-US" altLang="zh-CN" sz="1600" dirty="0">
                <a:latin typeface="Verdana" panose="020B0604030504040204" pitchFamily="34" charset="0"/>
              </a:endParaRPr>
            </a:p>
          </p:txBody>
        </p:sp>
        <p:sp>
          <p:nvSpPr>
            <p:cNvPr id="12" name="Oval 12"/>
            <p:cNvSpPr>
              <a:spLocks noChangeArrowheads="1"/>
            </p:cNvSpPr>
            <p:nvPr/>
          </p:nvSpPr>
          <p:spPr bwMode="auto">
            <a:xfrm>
              <a:off x="4860" y="2448"/>
              <a:ext cx="720" cy="468"/>
            </a:xfrm>
            <a:prstGeom prst="ellipse">
              <a:avLst/>
            </a:prstGeom>
            <a:solidFill>
              <a:srgbClr val="FFFFFF"/>
            </a:solidFill>
            <a:ln w="9525">
              <a:solidFill>
                <a:srgbClr val="000000"/>
              </a:solidFill>
              <a:round/>
            </a:ln>
          </p:spPr>
          <p:txBody>
            <a:bodyPr lIns="0" tIns="0" rIns="0" bIns="0"/>
            <a:lstStyle/>
            <a:p>
              <a:pPr algn="just"/>
              <a:r>
                <a:rPr lang="en-US" altLang="zh-CN" sz="1600">
                  <a:latin typeface="Times New Roman" panose="02020603050405020304" pitchFamily="18" charset="0"/>
                </a:rPr>
                <a:t>2</a:t>
              </a:r>
              <a:r>
                <a:rPr lang="zh-CN" altLang="en-US" sz="1600">
                  <a:latin typeface="Times New Roman" panose="02020603050405020304" pitchFamily="18" charset="0"/>
                </a:rPr>
                <a:t>：</a:t>
              </a:r>
              <a:r>
                <a:rPr lang="en-US" altLang="zh-CN" sz="1600">
                  <a:latin typeface="Times New Roman" panose="02020603050405020304" pitchFamily="18" charset="0"/>
                </a:rPr>
                <a:t>3</a:t>
              </a:r>
              <a:endParaRPr lang="en-US" altLang="zh-CN" sz="1600">
                <a:latin typeface="Verdana" panose="020B0604030504040204" pitchFamily="34" charset="0"/>
              </a:endParaRPr>
            </a:p>
          </p:txBody>
        </p:sp>
        <p:sp>
          <p:nvSpPr>
            <p:cNvPr id="13" name="Rectangle 13"/>
            <p:cNvSpPr>
              <a:spLocks noChangeArrowheads="1"/>
            </p:cNvSpPr>
            <p:nvPr/>
          </p:nvSpPr>
          <p:spPr bwMode="auto">
            <a:xfrm>
              <a:off x="4920" y="3981"/>
              <a:ext cx="543" cy="468"/>
            </a:xfrm>
            <a:prstGeom prst="rect">
              <a:avLst/>
            </a:prstGeom>
            <a:solidFill>
              <a:srgbClr val="FFFFFF"/>
            </a:solidFill>
            <a:ln w="9525">
              <a:solidFill>
                <a:srgbClr val="000000"/>
              </a:solidFill>
              <a:miter lim="800000"/>
            </a:ln>
          </p:spPr>
          <p:txBody>
            <a:bodyPr lIns="0" tIns="0" rIns="0" bIns="0"/>
            <a:lstStyle/>
            <a:p>
              <a:pPr algn="just"/>
              <a:r>
                <a:rPr lang="en-US" altLang="zh-CN" sz="1600">
                  <a:latin typeface="Times New Roman" panose="02020603050405020304" pitchFamily="18" charset="0"/>
                </a:rPr>
                <a:t>132</a:t>
              </a:r>
              <a:endParaRPr lang="en-US" altLang="zh-CN" sz="1600">
                <a:latin typeface="Verdana" panose="020B0604030504040204" pitchFamily="34" charset="0"/>
              </a:endParaRPr>
            </a:p>
          </p:txBody>
        </p:sp>
        <p:sp>
          <p:nvSpPr>
            <p:cNvPr id="14" name="Rectangle 14"/>
            <p:cNvSpPr>
              <a:spLocks noChangeArrowheads="1"/>
            </p:cNvSpPr>
            <p:nvPr/>
          </p:nvSpPr>
          <p:spPr bwMode="auto">
            <a:xfrm>
              <a:off x="5700" y="3981"/>
              <a:ext cx="543" cy="468"/>
            </a:xfrm>
            <a:prstGeom prst="rect">
              <a:avLst/>
            </a:prstGeom>
            <a:solidFill>
              <a:srgbClr val="FFFFFF"/>
            </a:solidFill>
            <a:ln w="9525">
              <a:solidFill>
                <a:srgbClr val="000000"/>
              </a:solidFill>
              <a:miter lim="800000"/>
            </a:ln>
          </p:spPr>
          <p:txBody>
            <a:bodyPr lIns="0" tIns="0" rIns="0" bIns="0"/>
            <a:lstStyle/>
            <a:p>
              <a:pPr algn="just"/>
              <a:r>
                <a:rPr lang="en-US" altLang="zh-CN" sz="1600">
                  <a:latin typeface="Times New Roman" panose="02020603050405020304" pitchFamily="18" charset="0"/>
                </a:rPr>
                <a:t>312</a:t>
              </a:r>
              <a:endParaRPr lang="en-US" altLang="zh-CN" sz="1600">
                <a:latin typeface="Verdana" panose="020B0604030504040204" pitchFamily="34" charset="0"/>
              </a:endParaRPr>
            </a:p>
          </p:txBody>
        </p:sp>
        <p:sp>
          <p:nvSpPr>
            <p:cNvPr id="15" name="Rectangle 15"/>
            <p:cNvSpPr>
              <a:spLocks noChangeArrowheads="1"/>
            </p:cNvSpPr>
            <p:nvPr/>
          </p:nvSpPr>
          <p:spPr bwMode="auto">
            <a:xfrm>
              <a:off x="4242" y="3201"/>
              <a:ext cx="543" cy="468"/>
            </a:xfrm>
            <a:prstGeom prst="rect">
              <a:avLst/>
            </a:prstGeom>
            <a:solidFill>
              <a:srgbClr val="FFFFFF"/>
            </a:solidFill>
            <a:ln w="9525">
              <a:solidFill>
                <a:srgbClr val="000000"/>
              </a:solidFill>
              <a:miter lim="800000"/>
            </a:ln>
          </p:spPr>
          <p:txBody>
            <a:bodyPr lIns="0" tIns="0" rIns="0" bIns="0"/>
            <a:lstStyle/>
            <a:p>
              <a:pPr algn="just"/>
              <a:r>
                <a:rPr lang="en-US" altLang="zh-CN" sz="1600">
                  <a:latin typeface="Times New Roman" panose="02020603050405020304" pitchFamily="18" charset="0"/>
                </a:rPr>
                <a:t>123</a:t>
              </a:r>
              <a:endParaRPr lang="en-US" altLang="zh-CN" sz="1600">
                <a:latin typeface="Verdana" panose="020B0604030504040204" pitchFamily="34" charset="0"/>
              </a:endParaRPr>
            </a:p>
          </p:txBody>
        </p:sp>
        <p:sp>
          <p:nvSpPr>
            <p:cNvPr id="16" name="Rectangle 16"/>
            <p:cNvSpPr>
              <a:spLocks noChangeArrowheads="1"/>
            </p:cNvSpPr>
            <p:nvPr/>
          </p:nvSpPr>
          <p:spPr bwMode="auto">
            <a:xfrm>
              <a:off x="8022" y="3981"/>
              <a:ext cx="543" cy="468"/>
            </a:xfrm>
            <a:prstGeom prst="rect">
              <a:avLst/>
            </a:prstGeom>
            <a:solidFill>
              <a:srgbClr val="FFFFFF"/>
            </a:solidFill>
            <a:ln w="9525">
              <a:solidFill>
                <a:srgbClr val="000000"/>
              </a:solidFill>
              <a:miter lim="800000"/>
            </a:ln>
          </p:spPr>
          <p:txBody>
            <a:bodyPr lIns="0" tIns="0" rIns="0" bIns="0"/>
            <a:lstStyle/>
            <a:p>
              <a:pPr algn="just"/>
              <a:r>
                <a:rPr lang="en-US" altLang="zh-CN" sz="1600">
                  <a:latin typeface="Times New Roman" panose="02020603050405020304" pitchFamily="18" charset="0"/>
                </a:rPr>
                <a:t>231</a:t>
              </a:r>
              <a:endParaRPr lang="en-US" altLang="zh-CN" sz="1600">
                <a:latin typeface="Verdana" panose="020B0604030504040204" pitchFamily="34" charset="0"/>
              </a:endParaRPr>
            </a:p>
          </p:txBody>
        </p:sp>
        <p:sp>
          <p:nvSpPr>
            <p:cNvPr id="17" name="Rectangle 17"/>
            <p:cNvSpPr>
              <a:spLocks noChangeArrowheads="1"/>
            </p:cNvSpPr>
            <p:nvPr/>
          </p:nvSpPr>
          <p:spPr bwMode="auto">
            <a:xfrm>
              <a:off x="8880" y="3981"/>
              <a:ext cx="543" cy="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lgn="just"/>
              <a:r>
                <a:rPr lang="en-US" altLang="zh-CN" sz="1600" dirty="0">
                  <a:latin typeface="Times New Roman" panose="02020603050405020304" pitchFamily="18" charset="0"/>
                </a:rPr>
                <a:t>321</a:t>
              </a:r>
              <a:endParaRPr lang="en-US" altLang="zh-CN" sz="1600" dirty="0">
                <a:latin typeface="Verdana" panose="020B0604030504040204" pitchFamily="34" charset="0"/>
              </a:endParaRPr>
            </a:p>
          </p:txBody>
        </p:sp>
        <p:sp>
          <p:nvSpPr>
            <p:cNvPr id="18" name="Rectangle 18"/>
            <p:cNvSpPr>
              <a:spLocks noChangeArrowheads="1"/>
            </p:cNvSpPr>
            <p:nvPr/>
          </p:nvSpPr>
          <p:spPr bwMode="auto">
            <a:xfrm>
              <a:off x="7182" y="3201"/>
              <a:ext cx="543" cy="468"/>
            </a:xfrm>
            <a:prstGeom prst="rect">
              <a:avLst/>
            </a:prstGeom>
            <a:solidFill>
              <a:srgbClr val="FFFFFF"/>
            </a:solidFill>
            <a:ln w="9525">
              <a:solidFill>
                <a:srgbClr val="000000"/>
              </a:solidFill>
              <a:miter lim="800000"/>
            </a:ln>
          </p:spPr>
          <p:txBody>
            <a:bodyPr lIns="0" tIns="0" rIns="0" bIns="0"/>
            <a:lstStyle/>
            <a:p>
              <a:pPr algn="just"/>
              <a:r>
                <a:rPr lang="en-US" altLang="zh-CN" sz="1600">
                  <a:latin typeface="Times New Roman" panose="02020603050405020304" pitchFamily="18" charset="0"/>
                </a:rPr>
                <a:t>213</a:t>
              </a:r>
              <a:endParaRPr lang="en-US" altLang="zh-CN" sz="1600">
                <a:latin typeface="Verdana" panose="020B0604030504040204" pitchFamily="34" charset="0"/>
              </a:endParaRPr>
            </a:p>
          </p:txBody>
        </p:sp>
        <p:sp>
          <p:nvSpPr>
            <p:cNvPr id="19" name="Line 19"/>
            <p:cNvSpPr>
              <a:spLocks noChangeShapeType="1"/>
            </p:cNvSpPr>
            <p:nvPr/>
          </p:nvSpPr>
          <p:spPr bwMode="auto">
            <a:xfrm flipH="1">
              <a:off x="5400" y="2109"/>
              <a:ext cx="720" cy="468"/>
            </a:xfrm>
            <a:prstGeom prst="line">
              <a:avLst/>
            </a:prstGeom>
            <a:noFill/>
            <a:ln w="9525">
              <a:solidFill>
                <a:srgbClr val="000000"/>
              </a:solidFill>
              <a:round/>
            </a:ln>
          </p:spPr>
          <p:txBody>
            <a:bodyPr/>
            <a:lstStyle/>
            <a:p>
              <a:endParaRPr lang="zh-CN" altLang="en-US"/>
            </a:p>
          </p:txBody>
        </p:sp>
        <p:sp>
          <p:nvSpPr>
            <p:cNvPr id="20" name="Line 20"/>
            <p:cNvSpPr>
              <a:spLocks noChangeShapeType="1"/>
            </p:cNvSpPr>
            <p:nvPr/>
          </p:nvSpPr>
          <p:spPr bwMode="auto">
            <a:xfrm>
              <a:off x="6840" y="1953"/>
              <a:ext cx="900" cy="495"/>
            </a:xfrm>
            <a:prstGeom prst="line">
              <a:avLst/>
            </a:prstGeom>
            <a:noFill/>
            <a:ln w="9525">
              <a:solidFill>
                <a:srgbClr val="000000"/>
              </a:solidFill>
              <a:round/>
            </a:ln>
          </p:spPr>
          <p:txBody>
            <a:bodyPr/>
            <a:lstStyle/>
            <a:p>
              <a:endParaRPr lang="zh-CN" altLang="en-US"/>
            </a:p>
          </p:txBody>
        </p:sp>
        <p:sp>
          <p:nvSpPr>
            <p:cNvPr id="21" name="Line 21"/>
            <p:cNvSpPr>
              <a:spLocks noChangeShapeType="1"/>
            </p:cNvSpPr>
            <p:nvPr/>
          </p:nvSpPr>
          <p:spPr bwMode="auto">
            <a:xfrm>
              <a:off x="5400" y="2889"/>
              <a:ext cx="180" cy="312"/>
            </a:xfrm>
            <a:prstGeom prst="line">
              <a:avLst/>
            </a:prstGeom>
            <a:noFill/>
            <a:ln w="9525">
              <a:solidFill>
                <a:srgbClr val="000000"/>
              </a:solidFill>
              <a:round/>
            </a:ln>
          </p:spPr>
          <p:txBody>
            <a:bodyPr/>
            <a:lstStyle/>
            <a:p>
              <a:endParaRPr lang="zh-CN" altLang="en-US"/>
            </a:p>
          </p:txBody>
        </p:sp>
        <p:sp>
          <p:nvSpPr>
            <p:cNvPr id="22" name="Line 22"/>
            <p:cNvSpPr>
              <a:spLocks noChangeShapeType="1"/>
            </p:cNvSpPr>
            <p:nvPr/>
          </p:nvSpPr>
          <p:spPr bwMode="auto">
            <a:xfrm>
              <a:off x="5760" y="3669"/>
              <a:ext cx="180" cy="312"/>
            </a:xfrm>
            <a:prstGeom prst="line">
              <a:avLst/>
            </a:prstGeom>
            <a:noFill/>
            <a:ln w="9525">
              <a:solidFill>
                <a:srgbClr val="000000"/>
              </a:solidFill>
              <a:round/>
            </a:ln>
          </p:spPr>
          <p:txBody>
            <a:bodyPr/>
            <a:lstStyle/>
            <a:p>
              <a:endParaRPr lang="zh-CN" altLang="en-US"/>
            </a:p>
          </p:txBody>
        </p:sp>
        <p:sp>
          <p:nvSpPr>
            <p:cNvPr id="23" name="Line 23"/>
            <p:cNvSpPr>
              <a:spLocks noChangeShapeType="1"/>
            </p:cNvSpPr>
            <p:nvPr/>
          </p:nvSpPr>
          <p:spPr bwMode="auto">
            <a:xfrm flipH="1">
              <a:off x="4500" y="2889"/>
              <a:ext cx="540" cy="312"/>
            </a:xfrm>
            <a:prstGeom prst="line">
              <a:avLst/>
            </a:prstGeom>
            <a:noFill/>
            <a:ln w="9525">
              <a:solidFill>
                <a:srgbClr val="000000"/>
              </a:solidFill>
              <a:round/>
            </a:ln>
          </p:spPr>
          <p:txBody>
            <a:bodyPr/>
            <a:lstStyle/>
            <a:p>
              <a:endParaRPr lang="zh-CN" altLang="en-US"/>
            </a:p>
          </p:txBody>
        </p:sp>
        <p:sp>
          <p:nvSpPr>
            <p:cNvPr id="24" name="Line 24"/>
            <p:cNvSpPr>
              <a:spLocks noChangeShapeType="1"/>
            </p:cNvSpPr>
            <p:nvPr/>
          </p:nvSpPr>
          <p:spPr bwMode="auto">
            <a:xfrm flipH="1">
              <a:off x="5193" y="3669"/>
              <a:ext cx="387" cy="312"/>
            </a:xfrm>
            <a:prstGeom prst="line">
              <a:avLst/>
            </a:prstGeom>
            <a:noFill/>
            <a:ln w="9525">
              <a:solidFill>
                <a:srgbClr val="000000"/>
              </a:solidFill>
              <a:round/>
            </a:ln>
          </p:spPr>
          <p:txBody>
            <a:bodyPr/>
            <a:lstStyle/>
            <a:p>
              <a:endParaRPr lang="zh-CN" altLang="en-US"/>
            </a:p>
          </p:txBody>
        </p:sp>
        <p:sp>
          <p:nvSpPr>
            <p:cNvPr id="25" name="Line 25"/>
            <p:cNvSpPr>
              <a:spLocks noChangeShapeType="1"/>
            </p:cNvSpPr>
            <p:nvPr/>
          </p:nvSpPr>
          <p:spPr bwMode="auto">
            <a:xfrm flipH="1">
              <a:off x="7380" y="2916"/>
              <a:ext cx="540" cy="285"/>
            </a:xfrm>
            <a:prstGeom prst="line">
              <a:avLst/>
            </a:prstGeom>
            <a:noFill/>
            <a:ln w="9525">
              <a:solidFill>
                <a:srgbClr val="000000"/>
              </a:solidFill>
              <a:round/>
            </a:ln>
          </p:spPr>
          <p:txBody>
            <a:bodyPr/>
            <a:lstStyle/>
            <a:p>
              <a:endParaRPr lang="zh-CN" altLang="en-US"/>
            </a:p>
          </p:txBody>
        </p:sp>
        <p:sp>
          <p:nvSpPr>
            <p:cNvPr id="26" name="Line 26"/>
            <p:cNvSpPr>
              <a:spLocks noChangeShapeType="1"/>
            </p:cNvSpPr>
            <p:nvPr/>
          </p:nvSpPr>
          <p:spPr bwMode="auto">
            <a:xfrm>
              <a:off x="8100" y="2889"/>
              <a:ext cx="540" cy="312"/>
            </a:xfrm>
            <a:prstGeom prst="line">
              <a:avLst/>
            </a:prstGeom>
            <a:noFill/>
            <a:ln w="9525">
              <a:solidFill>
                <a:srgbClr val="000000"/>
              </a:solidFill>
              <a:round/>
            </a:ln>
          </p:spPr>
          <p:txBody>
            <a:bodyPr/>
            <a:lstStyle/>
            <a:p>
              <a:endParaRPr lang="zh-CN" altLang="en-US"/>
            </a:p>
          </p:txBody>
        </p:sp>
        <p:sp>
          <p:nvSpPr>
            <p:cNvPr id="27" name="Line 27"/>
            <p:cNvSpPr>
              <a:spLocks noChangeShapeType="1"/>
            </p:cNvSpPr>
            <p:nvPr/>
          </p:nvSpPr>
          <p:spPr bwMode="auto">
            <a:xfrm flipH="1">
              <a:off x="8280" y="3669"/>
              <a:ext cx="360" cy="312"/>
            </a:xfrm>
            <a:prstGeom prst="line">
              <a:avLst/>
            </a:prstGeom>
            <a:noFill/>
            <a:ln w="9525">
              <a:solidFill>
                <a:srgbClr val="000000"/>
              </a:solidFill>
              <a:round/>
            </a:ln>
          </p:spPr>
          <p:txBody>
            <a:bodyPr/>
            <a:lstStyle/>
            <a:p>
              <a:endParaRPr lang="zh-CN" altLang="en-US"/>
            </a:p>
          </p:txBody>
        </p:sp>
        <p:sp>
          <p:nvSpPr>
            <p:cNvPr id="28" name="Line 28"/>
            <p:cNvSpPr>
              <a:spLocks noChangeShapeType="1"/>
            </p:cNvSpPr>
            <p:nvPr/>
          </p:nvSpPr>
          <p:spPr bwMode="auto">
            <a:xfrm>
              <a:off x="8880" y="3669"/>
              <a:ext cx="300" cy="312"/>
            </a:xfrm>
            <a:prstGeom prst="line">
              <a:avLst/>
            </a:prstGeom>
            <a:noFill/>
            <a:ln w="9525">
              <a:solidFill>
                <a:srgbClr val="000000"/>
              </a:solidFill>
              <a:round/>
            </a:ln>
          </p:spPr>
          <p:txBody>
            <a:bodyPr/>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问题的计算复杂度</a:t>
            </a:r>
            <a:endParaRPr lang="zh-CN" altLang="en-US" dirty="0"/>
          </a:p>
        </p:txBody>
      </p:sp>
      <p:sp>
        <p:nvSpPr>
          <p:cNvPr id="3" name="内容占位符 2"/>
          <p:cNvSpPr>
            <a:spLocks noGrp="1"/>
          </p:cNvSpPr>
          <p:nvPr>
            <p:ph idx="1"/>
          </p:nvPr>
        </p:nvSpPr>
        <p:spPr/>
        <p:txBody>
          <a:bodyPr/>
          <a:lstStyle/>
          <a:p>
            <a:pPr lvl="1"/>
            <a:r>
              <a:rPr lang="zh-CN" altLang="en-US" dirty="0" smtClean="0"/>
              <a:t>选择问题的时间复杂度</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证明：参考书</a:t>
            </a:r>
            <a:r>
              <a:rPr lang="en-US" altLang="zh-CN" dirty="0" smtClean="0"/>
              <a:t>4,p146-p152</a:t>
            </a:r>
            <a:endParaRPr lang="en-US" altLang="zh-CN" dirty="0" smtClean="0"/>
          </a:p>
        </p:txBody>
      </p:sp>
      <p:graphicFrame>
        <p:nvGraphicFramePr>
          <p:cNvPr id="4" name="表格 3"/>
          <p:cNvGraphicFramePr>
            <a:graphicFrameLocks noGrp="1"/>
          </p:cNvGraphicFramePr>
          <p:nvPr/>
        </p:nvGraphicFramePr>
        <p:xfrm>
          <a:off x="1214414" y="2357430"/>
          <a:ext cx="6381750" cy="2683512"/>
        </p:xfrm>
        <a:graphic>
          <a:graphicData uri="http://schemas.openxmlformats.org/drawingml/2006/table">
            <a:tbl>
              <a:tblPr firstRow="1" bandRow="1">
                <a:tableStyleId>{22838BEF-8BB2-4498-84A7-C5851F593DF1}</a:tableStyleId>
              </a:tblPr>
              <a:tblGrid>
                <a:gridCol w="1428758"/>
                <a:gridCol w="1500200"/>
                <a:gridCol w="1285884"/>
                <a:gridCol w="1285884"/>
                <a:gridCol w="881024"/>
              </a:tblGrid>
              <a:tr h="442278">
                <a:tc>
                  <a:txBody>
                    <a:bodyPr/>
                    <a:lstStyle/>
                    <a:p>
                      <a:pPr algn="ctr"/>
                      <a:r>
                        <a:rPr lang="zh-CN" altLang="en-US" dirty="0" smtClean="0"/>
                        <a:t>问题</a:t>
                      </a:r>
                      <a:endParaRPr lang="zh-CN" altLang="en-US" dirty="0"/>
                    </a:p>
                  </a:txBody>
                  <a:tcPr/>
                </a:tc>
                <a:tc>
                  <a:txBody>
                    <a:bodyPr/>
                    <a:lstStyle/>
                    <a:p>
                      <a:pPr algn="ctr"/>
                      <a:r>
                        <a:rPr lang="zh-CN" altLang="en-US" dirty="0" smtClean="0"/>
                        <a:t>算法</a:t>
                      </a:r>
                      <a:endParaRPr lang="zh-CN" altLang="en-US" dirty="0"/>
                    </a:p>
                  </a:txBody>
                  <a:tcPr/>
                </a:tc>
                <a:tc>
                  <a:txBody>
                    <a:bodyPr/>
                    <a:lstStyle/>
                    <a:p>
                      <a:r>
                        <a:rPr lang="zh-CN" altLang="en-US" dirty="0" smtClean="0"/>
                        <a:t>最坏情况</a:t>
                      </a:r>
                      <a:endParaRPr lang="zh-CN" altLang="en-US" dirty="0"/>
                    </a:p>
                  </a:txBody>
                  <a:tcPr/>
                </a:tc>
                <a:tc>
                  <a:txBody>
                    <a:bodyPr/>
                    <a:lstStyle/>
                    <a:p>
                      <a:r>
                        <a:rPr lang="zh-CN" altLang="en-US" dirty="0" smtClean="0"/>
                        <a:t>问题下界</a:t>
                      </a:r>
                      <a:endParaRPr lang="zh-CN" altLang="en-US" dirty="0"/>
                    </a:p>
                  </a:txBody>
                  <a:tcPr/>
                </a:tc>
                <a:tc>
                  <a:txBody>
                    <a:bodyPr/>
                    <a:lstStyle/>
                    <a:p>
                      <a:pPr algn="ctr"/>
                      <a:r>
                        <a:rPr lang="zh-CN" altLang="en-US" dirty="0" smtClean="0"/>
                        <a:t>最优性</a:t>
                      </a:r>
                      <a:endParaRPr lang="zh-CN" altLang="en-US" dirty="0"/>
                    </a:p>
                  </a:txBody>
                  <a:tcPr/>
                </a:tc>
              </a:tr>
              <a:tr h="442278">
                <a:tc>
                  <a:txBody>
                    <a:bodyPr/>
                    <a:lstStyle/>
                    <a:p>
                      <a:r>
                        <a:rPr lang="zh-CN" altLang="en-US" dirty="0" smtClean="0"/>
                        <a:t>找最大</a:t>
                      </a:r>
                      <a:endParaRPr lang="zh-CN" altLang="en-US" dirty="0"/>
                    </a:p>
                  </a:txBody>
                  <a:tcPr/>
                </a:tc>
                <a:tc>
                  <a:txBody>
                    <a:bodyPr/>
                    <a:lstStyle/>
                    <a:p>
                      <a:r>
                        <a:rPr lang="en-US" altLang="zh-CN" dirty="0" err="1" smtClean="0"/>
                        <a:t>Findmax</a:t>
                      </a:r>
                      <a:endParaRPr lang="zh-CN" altLang="en-US" dirty="0"/>
                    </a:p>
                  </a:txBody>
                  <a:tcPr/>
                </a:tc>
                <a:tc>
                  <a:txBody>
                    <a:bodyPr/>
                    <a:lstStyle/>
                    <a:p>
                      <a:r>
                        <a:rPr lang="en-US" altLang="zh-CN" dirty="0" smtClean="0"/>
                        <a:t>n-1</a:t>
                      </a:r>
                      <a:endParaRPr lang="zh-CN" altLang="en-US" dirty="0"/>
                    </a:p>
                  </a:txBody>
                  <a:tcPr/>
                </a:tc>
                <a:tc>
                  <a:txBody>
                    <a:bodyPr/>
                    <a:lstStyle/>
                    <a:p>
                      <a:r>
                        <a:rPr lang="en-US" altLang="zh-CN" dirty="0" smtClean="0"/>
                        <a:t>n-1</a:t>
                      </a:r>
                      <a:endParaRPr lang="zh-CN" altLang="en-US" dirty="0"/>
                    </a:p>
                  </a:txBody>
                  <a:tcPr/>
                </a:tc>
                <a:tc>
                  <a:txBody>
                    <a:bodyPr/>
                    <a:lstStyle/>
                    <a:p>
                      <a:r>
                        <a:rPr lang="zh-CN" altLang="en-US" dirty="0" smtClean="0"/>
                        <a:t>最优</a:t>
                      </a:r>
                      <a:endParaRPr lang="zh-CN" altLang="en-US" dirty="0"/>
                    </a:p>
                  </a:txBody>
                  <a:tcPr/>
                </a:tc>
              </a:tr>
              <a:tr h="442278">
                <a:tc>
                  <a:txBody>
                    <a:bodyPr/>
                    <a:lstStyle/>
                    <a:p>
                      <a:r>
                        <a:rPr lang="zh-CN" altLang="en-US" dirty="0" smtClean="0"/>
                        <a:t>找最大最小</a:t>
                      </a:r>
                      <a:endParaRPr lang="zh-CN" altLang="en-US" dirty="0"/>
                    </a:p>
                  </a:txBody>
                  <a:tcPr/>
                </a:tc>
                <a:tc>
                  <a:txBody>
                    <a:bodyPr/>
                    <a:lstStyle/>
                    <a:p>
                      <a:r>
                        <a:rPr lang="en-US" altLang="zh-CN" dirty="0" err="1" smtClean="0"/>
                        <a:t>FindMaxMin</a:t>
                      </a:r>
                      <a:endParaRPr lang="zh-CN" altLang="en-US" dirty="0"/>
                    </a:p>
                  </a:txBody>
                  <a:tcPr/>
                </a:tc>
                <a:tc>
                  <a:txBody>
                    <a:bodyPr/>
                    <a:lstStyle/>
                    <a:p>
                      <a:r>
                        <a:rPr lang="zh-CN" altLang="en-US" dirty="0" smtClean="0">
                          <a:sym typeface="Symbol" panose="05050102010706020507"/>
                        </a:rPr>
                        <a:t></a:t>
                      </a:r>
                      <a:r>
                        <a:rPr lang="en-US" altLang="zh-CN" dirty="0" smtClean="0">
                          <a:sym typeface="Symbol" panose="05050102010706020507"/>
                        </a:rPr>
                        <a:t>3n/2</a:t>
                      </a:r>
                      <a:r>
                        <a:rPr lang="zh-CN" altLang="en-US" dirty="0" smtClean="0">
                          <a:sym typeface="Symbol" panose="05050102010706020507"/>
                        </a:rPr>
                        <a:t></a:t>
                      </a:r>
                      <a:r>
                        <a:rPr lang="en-US" altLang="zh-CN" dirty="0" smtClean="0">
                          <a:sym typeface="Symbol" panose="05050102010706020507"/>
                        </a:rPr>
                        <a:t>-2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ym typeface="Symbol" panose="05050102010706020507"/>
                        </a:rPr>
                        <a:t></a:t>
                      </a:r>
                      <a:r>
                        <a:rPr lang="en-US" altLang="zh-CN" dirty="0" smtClean="0">
                          <a:sym typeface="Symbol" panose="05050102010706020507"/>
                        </a:rPr>
                        <a:t>3n/2</a:t>
                      </a:r>
                      <a:r>
                        <a:rPr lang="zh-CN" altLang="en-US" dirty="0" smtClean="0">
                          <a:sym typeface="Symbol" panose="05050102010706020507"/>
                        </a:rPr>
                        <a:t></a:t>
                      </a:r>
                      <a:r>
                        <a:rPr lang="en-US" altLang="zh-CN" dirty="0" smtClean="0">
                          <a:sym typeface="Symbol" panose="05050102010706020507"/>
                        </a:rPr>
                        <a:t>-2</a:t>
                      </a:r>
                      <a:endParaRPr lang="zh-CN" altLang="en-US" dirty="0" smtClean="0"/>
                    </a:p>
                  </a:txBody>
                  <a:tcPr/>
                </a:tc>
                <a:tc>
                  <a:txBody>
                    <a:bodyPr/>
                    <a:lstStyle/>
                    <a:p>
                      <a:r>
                        <a:rPr lang="zh-CN" altLang="en-US" dirty="0" smtClean="0"/>
                        <a:t>最优</a:t>
                      </a:r>
                      <a:endParaRPr lang="zh-CN" altLang="en-US" dirty="0"/>
                    </a:p>
                  </a:txBody>
                  <a:tcPr/>
                </a:tc>
              </a:tr>
              <a:tr h="442278">
                <a:tc>
                  <a:txBody>
                    <a:bodyPr/>
                    <a:lstStyle/>
                    <a:p>
                      <a:r>
                        <a:rPr lang="zh-CN" altLang="en-US" dirty="0" smtClean="0"/>
                        <a:t>找第二大</a:t>
                      </a:r>
                      <a:endParaRPr lang="zh-CN" altLang="en-US" dirty="0"/>
                    </a:p>
                  </a:txBody>
                  <a:tcPr/>
                </a:tc>
                <a:tc>
                  <a:txBody>
                    <a:bodyPr/>
                    <a:lstStyle/>
                    <a:p>
                      <a:r>
                        <a:rPr lang="zh-CN" altLang="en-US" dirty="0" smtClean="0"/>
                        <a:t>锦标赛</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Symbol" panose="05050102010706020507"/>
                        </a:rPr>
                        <a:t>n+</a:t>
                      </a:r>
                      <a:r>
                        <a:rPr lang="zh-CN" altLang="en-US" dirty="0" smtClean="0">
                          <a:sym typeface="Symbol" panose="05050102010706020507"/>
                        </a:rPr>
                        <a:t></a:t>
                      </a:r>
                      <a:r>
                        <a:rPr lang="en-US" altLang="zh-CN" dirty="0" err="1" smtClean="0">
                          <a:sym typeface="Symbol" panose="05050102010706020507"/>
                        </a:rPr>
                        <a:t>logn</a:t>
                      </a:r>
                      <a:r>
                        <a:rPr lang="zh-CN" altLang="en-US" dirty="0" smtClean="0">
                          <a:sym typeface="Symbol" panose="05050102010706020507"/>
                        </a:rPr>
                        <a:t></a:t>
                      </a:r>
                      <a:r>
                        <a:rPr lang="en-US" altLang="zh-CN" dirty="0" smtClean="0">
                          <a:sym typeface="Symbol" panose="05050102010706020507"/>
                        </a:rPr>
                        <a:t>-2</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Symbol" panose="05050102010706020507"/>
                        </a:rPr>
                        <a:t>n+</a:t>
                      </a:r>
                      <a:r>
                        <a:rPr lang="zh-CN" altLang="en-US" dirty="0" smtClean="0">
                          <a:sym typeface="Symbol" panose="05050102010706020507"/>
                        </a:rPr>
                        <a:t></a:t>
                      </a:r>
                      <a:r>
                        <a:rPr lang="en-US" altLang="zh-CN" dirty="0" err="1" smtClean="0">
                          <a:sym typeface="Symbol" panose="05050102010706020507"/>
                        </a:rPr>
                        <a:t>logn</a:t>
                      </a:r>
                      <a:r>
                        <a:rPr lang="zh-CN" altLang="en-US" dirty="0" smtClean="0">
                          <a:sym typeface="Symbol" panose="05050102010706020507"/>
                        </a:rPr>
                        <a:t></a:t>
                      </a:r>
                      <a:r>
                        <a:rPr lang="en-US" altLang="zh-CN" dirty="0" smtClean="0">
                          <a:sym typeface="Symbol" panose="05050102010706020507"/>
                        </a:rPr>
                        <a:t>-2</a:t>
                      </a:r>
                      <a:endParaRPr lang="zh-CN" altLang="en-US" dirty="0" smtClean="0"/>
                    </a:p>
                  </a:txBody>
                  <a:tcPr/>
                </a:tc>
                <a:tc>
                  <a:txBody>
                    <a:bodyPr/>
                    <a:lstStyle/>
                    <a:p>
                      <a:r>
                        <a:rPr lang="zh-CN" altLang="en-US" dirty="0" smtClean="0"/>
                        <a:t>最优</a:t>
                      </a:r>
                      <a:endParaRPr lang="zh-CN" altLang="en-US" dirty="0"/>
                    </a:p>
                  </a:txBody>
                  <a:tcPr/>
                </a:tc>
              </a:tr>
              <a:tr h="442278">
                <a:tc>
                  <a:txBody>
                    <a:bodyPr/>
                    <a:lstStyle/>
                    <a:p>
                      <a:r>
                        <a:rPr lang="zh-CN" altLang="en-US" dirty="0" smtClean="0"/>
                        <a:t>找中位数</a:t>
                      </a:r>
                      <a:endParaRPr lang="en-US" altLang="zh-CN" dirty="0" smtClean="0"/>
                    </a:p>
                    <a:p>
                      <a:r>
                        <a:rPr lang="zh-CN" altLang="en-US" dirty="0" smtClean="0"/>
                        <a:t>找第</a:t>
                      </a:r>
                      <a:r>
                        <a:rPr lang="en-US" altLang="zh-CN" dirty="0" smtClean="0"/>
                        <a:t>k</a:t>
                      </a:r>
                      <a:r>
                        <a:rPr lang="zh-CN" altLang="en-US" dirty="0" smtClean="0"/>
                        <a:t>小</a:t>
                      </a:r>
                      <a:endParaRPr lang="zh-CN" altLang="en-US" dirty="0"/>
                    </a:p>
                  </a:txBody>
                  <a:tcPr/>
                </a:tc>
                <a:tc>
                  <a:txBody>
                    <a:bodyPr/>
                    <a:lstStyle/>
                    <a:p>
                      <a:r>
                        <a:rPr lang="en-US" altLang="zh-CN" dirty="0" smtClean="0"/>
                        <a:t>Select</a:t>
                      </a:r>
                      <a:endParaRPr lang="en-US" altLang="zh-CN" dirty="0" smtClean="0"/>
                    </a:p>
                    <a:p>
                      <a:r>
                        <a:rPr lang="en-US" altLang="zh-CN" dirty="0" smtClean="0"/>
                        <a:t>Select</a:t>
                      </a:r>
                      <a:endParaRPr lang="zh-CN" altLang="en-US" dirty="0"/>
                    </a:p>
                  </a:txBody>
                  <a:tcPr/>
                </a:tc>
                <a:tc>
                  <a:txBody>
                    <a:bodyPr/>
                    <a:lstStyle/>
                    <a:p>
                      <a:r>
                        <a:rPr lang="en-US" altLang="zh-CN" dirty="0" smtClean="0"/>
                        <a:t>O(n)</a:t>
                      </a:r>
                      <a:endParaRPr lang="en-US" altLang="zh-CN" dirty="0" smtClean="0"/>
                    </a:p>
                    <a:p>
                      <a:r>
                        <a:rPr lang="en-US" altLang="zh-CN" dirty="0" smtClean="0"/>
                        <a:t>O(n)</a:t>
                      </a:r>
                      <a:endParaRPr lang="zh-CN" altLang="en-US" dirty="0"/>
                    </a:p>
                  </a:txBody>
                  <a:tcPr/>
                </a:tc>
                <a:tc>
                  <a:txBody>
                    <a:bodyPr/>
                    <a:lstStyle/>
                    <a:p>
                      <a:r>
                        <a:rPr lang="en-US" altLang="zh-CN" dirty="0" smtClean="0"/>
                        <a:t>3n/2-3/2</a:t>
                      </a:r>
                      <a:endParaRPr lang="en-US" altLang="zh-CN" dirty="0" smtClean="0"/>
                    </a:p>
                    <a:p>
                      <a:r>
                        <a:rPr lang="en-US" altLang="zh-CN" dirty="0" err="1" smtClean="0"/>
                        <a:t>n+min</a:t>
                      </a:r>
                      <a:r>
                        <a:rPr lang="en-US" altLang="zh-CN" dirty="0" smtClean="0"/>
                        <a:t>(k,n-k+1)-2</a:t>
                      </a:r>
                      <a:endParaRPr lang="zh-CN" altLang="en-US" dirty="0"/>
                    </a:p>
                  </a:txBody>
                  <a:tcPr/>
                </a:tc>
                <a:tc>
                  <a:txBody>
                    <a:bodyPr/>
                    <a:lstStyle/>
                    <a:p>
                      <a:r>
                        <a:rPr lang="zh-CN" altLang="en-US" dirty="0" smtClean="0"/>
                        <a:t>阶最优</a:t>
                      </a:r>
                      <a:endParaRPr lang="en-US" altLang="zh-CN" dirty="0" smtClean="0"/>
                    </a:p>
                    <a:p>
                      <a:r>
                        <a:rPr lang="zh-CN" altLang="en-US" dirty="0" smtClean="0"/>
                        <a:t>阶最优</a:t>
                      </a:r>
                      <a:endParaRPr lang="zh-CN" alt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计算复杂性与</a:t>
            </a:r>
            <a:r>
              <a:rPr lang="en-US" altLang="zh-CN" sz="4000" dirty="0" smtClean="0"/>
              <a:t>NP</a:t>
            </a:r>
            <a:r>
              <a:rPr lang="zh-CN" altLang="en-US" sz="4000" dirty="0" smtClean="0"/>
              <a:t>完全问题</a:t>
            </a:r>
            <a:endParaRPr lang="zh-CN" altLang="en-US" sz="4000" dirty="0"/>
          </a:p>
        </p:txBody>
      </p:sp>
      <p:sp>
        <p:nvSpPr>
          <p:cNvPr id="3" name="内容占位符 2"/>
          <p:cNvSpPr>
            <a:spLocks noGrp="1"/>
          </p:cNvSpPr>
          <p:nvPr>
            <p:ph idx="1"/>
          </p:nvPr>
        </p:nvSpPr>
        <p:spPr>
          <a:xfrm>
            <a:off x="457200" y="1285860"/>
            <a:ext cx="8229600" cy="4845065"/>
          </a:xfrm>
        </p:spPr>
        <p:txBody>
          <a:bodyPr/>
          <a:lstStyle/>
          <a:p>
            <a:r>
              <a:rPr lang="en-US" altLang="zh-CN" sz="3200" dirty="0" smtClean="0"/>
              <a:t>8.2 </a:t>
            </a:r>
            <a:r>
              <a:rPr lang="zh-CN" altLang="en-US" sz="3200" dirty="0" smtClean="0"/>
              <a:t>问题与算法的描述</a:t>
            </a:r>
            <a:endParaRPr lang="en-US" altLang="zh-CN" sz="3200" dirty="0" smtClean="0"/>
          </a:p>
          <a:p>
            <a:pPr lvl="1"/>
            <a:r>
              <a:rPr lang="zh-CN" altLang="en-US" sz="2400" dirty="0" smtClean="0"/>
              <a:t>问题：有待回答、通常含有几个取值还未确定的自由变量的一般性提问</a:t>
            </a:r>
            <a:r>
              <a:rPr lang="en-US" altLang="zh-CN" sz="2400" dirty="0" smtClean="0"/>
              <a:t>(question)</a:t>
            </a:r>
            <a:r>
              <a:rPr lang="zh-CN" altLang="en-US" sz="2400" dirty="0" smtClean="0"/>
              <a:t>。  表示符号：</a:t>
            </a:r>
            <a:r>
              <a:rPr lang="zh-CN" altLang="en-US" sz="2400" dirty="0" smtClean="0">
                <a:sym typeface="Symbol" panose="05050102010706020507" pitchFamily="18" charset="2"/>
              </a:rPr>
              <a:t>。</a:t>
            </a:r>
            <a:endParaRPr lang="en-US" altLang="zh-CN" sz="2400" dirty="0" smtClean="0"/>
          </a:p>
          <a:p>
            <a:pPr lvl="2"/>
            <a:r>
              <a:rPr lang="zh-CN" altLang="en-US" sz="2000" b="1" dirty="0" smtClean="0"/>
              <a:t>问题的构成</a:t>
            </a:r>
            <a:r>
              <a:rPr lang="zh-CN" altLang="en-US" sz="2000" dirty="0" smtClean="0"/>
              <a:t>：</a:t>
            </a:r>
            <a:endParaRPr lang="zh-CN" altLang="en-US" sz="2000" dirty="0" smtClean="0"/>
          </a:p>
          <a:p>
            <a:pPr lvl="2">
              <a:buNone/>
            </a:pPr>
            <a:r>
              <a:rPr lang="en-US" altLang="zh-CN" sz="2000" dirty="0" smtClean="0"/>
              <a:t>     1)</a:t>
            </a:r>
            <a:r>
              <a:rPr lang="zh-CN" altLang="en-US" sz="2000" dirty="0" smtClean="0"/>
              <a:t>对其关于参数的一般性描述；</a:t>
            </a:r>
            <a:endParaRPr lang="zh-CN" altLang="en-US" sz="2000" dirty="0" smtClean="0"/>
          </a:p>
          <a:p>
            <a:pPr lvl="2">
              <a:buNone/>
            </a:pPr>
            <a:r>
              <a:rPr lang="en-US" altLang="zh-CN" sz="2000" dirty="0" smtClean="0"/>
              <a:t>     2)</a:t>
            </a:r>
            <a:r>
              <a:rPr lang="zh-CN" altLang="en-US" sz="2000" dirty="0" smtClean="0"/>
              <a:t>对该问题的答案所应满足的某些特性的说明。 </a:t>
            </a:r>
            <a:endParaRPr lang="zh-CN" altLang="en-US" sz="2000" dirty="0" smtClean="0"/>
          </a:p>
          <a:p>
            <a:pPr lvl="2"/>
            <a:r>
              <a:rPr lang="zh-CN" altLang="en-US" sz="2000" b="1" dirty="0" smtClean="0"/>
              <a:t>问题的实例</a:t>
            </a:r>
            <a:r>
              <a:rPr lang="zh-CN" altLang="en-US" sz="2000" dirty="0" smtClean="0"/>
              <a:t>：指定问题中所有参数的具体取值 。表示符号：</a:t>
            </a:r>
            <a:r>
              <a:rPr lang="zh-CN" altLang="en-US" sz="2000" dirty="0" smtClean="0">
                <a:sym typeface="Symbol" panose="05050102010706020507" pitchFamily="18" charset="2"/>
              </a:rPr>
              <a:t></a:t>
            </a:r>
            <a:endParaRPr lang="zh-CN" altLang="en-US" sz="2000" dirty="0" smtClean="0"/>
          </a:p>
          <a:p>
            <a:pPr lvl="2"/>
            <a:r>
              <a:rPr lang="zh-CN" altLang="en-US" sz="2000" dirty="0" smtClean="0"/>
              <a:t>例：旅行商问题。参数描述：</a:t>
            </a:r>
            <a:r>
              <a:rPr lang="en-US" altLang="zh-CN" sz="2000" dirty="0" smtClean="0"/>
              <a:t>n</a:t>
            </a:r>
            <a:r>
              <a:rPr lang="zh-CN" altLang="en-US" sz="2000" dirty="0" smtClean="0"/>
              <a:t>个城市</a:t>
            </a:r>
            <a:r>
              <a:rPr lang="en-US" altLang="zh-CN" sz="2000" dirty="0" smtClean="0"/>
              <a:t>C</a:t>
            </a:r>
            <a:r>
              <a:rPr lang="en-US" altLang="zh-CN" sz="2000" baseline="-25000" dirty="0" smtClean="0"/>
              <a:t>1</a:t>
            </a:r>
            <a:r>
              <a:rPr lang="en-US" altLang="zh-CN" sz="2000" dirty="0" smtClean="0"/>
              <a:t>,C</a:t>
            </a:r>
            <a:r>
              <a:rPr lang="en-US" altLang="zh-CN" sz="2000" baseline="-25000" dirty="0" smtClean="0"/>
              <a:t>2</a:t>
            </a:r>
            <a:r>
              <a:rPr lang="en-US" altLang="zh-CN" sz="2000" dirty="0" smtClean="0"/>
              <a:t>,…,</a:t>
            </a:r>
            <a:r>
              <a:rPr lang="en-US" altLang="zh-CN" sz="2000" dirty="0" err="1" smtClean="0"/>
              <a:t>C</a:t>
            </a:r>
            <a:r>
              <a:rPr lang="en-US" altLang="zh-CN" sz="2000" baseline="-25000" dirty="0" err="1" smtClean="0"/>
              <a:t>n</a:t>
            </a:r>
            <a:r>
              <a:rPr lang="zh-CN" altLang="en-US" sz="2000" dirty="0" smtClean="0"/>
              <a:t>，城市间距离</a:t>
            </a:r>
            <a:r>
              <a:rPr lang="en-US" altLang="zh-CN" sz="2000" dirty="0" smtClean="0"/>
              <a:t>d(</a:t>
            </a:r>
            <a:r>
              <a:rPr lang="en-US" altLang="zh-CN" sz="2000" dirty="0" err="1" smtClean="0"/>
              <a:t>C</a:t>
            </a:r>
            <a:r>
              <a:rPr lang="en-US" altLang="zh-CN" sz="2000" baseline="-25000" dirty="0" err="1" smtClean="0"/>
              <a:t>i</a:t>
            </a:r>
            <a:r>
              <a:rPr lang="en-US" altLang="zh-CN" sz="2000" dirty="0" err="1" smtClean="0"/>
              <a:t>,C</a:t>
            </a:r>
            <a:r>
              <a:rPr lang="en-US" altLang="zh-CN" sz="2000" baseline="-25000" dirty="0" err="1" smtClean="0"/>
              <a:t>j</a:t>
            </a:r>
            <a:r>
              <a:rPr lang="en-US" altLang="zh-CN" sz="2000" dirty="0" smtClean="0"/>
              <a:t>)</a:t>
            </a:r>
            <a:r>
              <a:rPr lang="zh-CN" altLang="en-US" sz="2000" dirty="0" smtClean="0"/>
              <a:t>。答案描述：城市的排序：</a:t>
            </a:r>
            <a:r>
              <a:rPr lang="en-US" altLang="zh-CN" sz="2000" dirty="0" smtClean="0"/>
              <a:t>C</a:t>
            </a:r>
            <a:r>
              <a:rPr lang="en-US" altLang="zh-CN" sz="2000" baseline="-25000" dirty="0" smtClean="0">
                <a:sym typeface="Symbol" panose="05050102010706020507" pitchFamily="18" charset="2"/>
              </a:rPr>
              <a:t>(1)</a:t>
            </a:r>
            <a:r>
              <a:rPr lang="en-US" altLang="zh-CN" sz="2000" dirty="0" smtClean="0">
                <a:sym typeface="Symbol" panose="05050102010706020507" pitchFamily="18" charset="2"/>
              </a:rPr>
              <a:t> , </a:t>
            </a:r>
            <a:r>
              <a:rPr lang="en-US" altLang="zh-CN" sz="2000" dirty="0" smtClean="0"/>
              <a:t>C</a:t>
            </a:r>
            <a:r>
              <a:rPr lang="en-US" altLang="zh-CN" sz="2000" baseline="-25000" dirty="0" smtClean="0">
                <a:sym typeface="Symbol" panose="05050102010706020507" pitchFamily="18" charset="2"/>
              </a:rPr>
              <a:t>(2)</a:t>
            </a:r>
            <a:r>
              <a:rPr lang="en-US" altLang="zh-CN" sz="2000" dirty="0" smtClean="0">
                <a:sym typeface="Symbol" panose="05050102010706020507" pitchFamily="18" charset="2"/>
              </a:rPr>
              <a:t> ,…, </a:t>
            </a:r>
            <a:r>
              <a:rPr lang="en-US" altLang="zh-CN" sz="2000" dirty="0" smtClean="0"/>
              <a:t>C</a:t>
            </a:r>
            <a:r>
              <a:rPr lang="en-US" altLang="zh-CN" sz="2000" baseline="-25000" dirty="0" smtClean="0">
                <a:sym typeface="Symbol" panose="05050102010706020507" pitchFamily="18" charset="2"/>
              </a:rPr>
              <a:t>(n)</a:t>
            </a:r>
            <a:r>
              <a:rPr lang="en-US" altLang="zh-CN" sz="2000" dirty="0" smtClean="0">
                <a:sym typeface="Symbol" panose="05050102010706020507" pitchFamily="18" charset="2"/>
              </a:rPr>
              <a:t> </a:t>
            </a:r>
            <a:r>
              <a:rPr lang="zh-CN" altLang="en-US" sz="2000" dirty="0" smtClean="0">
                <a:sym typeface="Symbol" panose="05050102010706020507" pitchFamily="18" charset="2"/>
              </a:rPr>
              <a:t>，最小化目标值</a:t>
            </a:r>
            <a:r>
              <a:rPr lang="en-US" altLang="zh-CN" sz="2000" dirty="0" smtClean="0">
                <a:sym typeface="Symbol" panose="05050102010706020507" pitchFamily="18" charset="2"/>
              </a:rPr>
              <a:t>:</a:t>
            </a:r>
            <a:r>
              <a:rPr lang="zh-CN" altLang="en-US" sz="2000" dirty="0" smtClean="0">
                <a:sym typeface="Symbol" panose="05050102010706020507" pitchFamily="18" charset="2"/>
              </a:rPr>
              <a:t>   </a:t>
            </a:r>
            <a:r>
              <a:rPr lang="en-US" altLang="zh-CN" sz="2000" baseline="-25000" dirty="0" smtClean="0">
                <a:sym typeface="Symbol" panose="05050102010706020507" pitchFamily="18" charset="2"/>
              </a:rPr>
              <a:t>1in-1</a:t>
            </a:r>
            <a:r>
              <a:rPr lang="en-US" altLang="zh-CN" sz="2000" dirty="0" smtClean="0">
                <a:sym typeface="Symbol" panose="05050102010706020507" pitchFamily="18" charset="2"/>
              </a:rPr>
              <a:t> d(</a:t>
            </a:r>
            <a:r>
              <a:rPr lang="en-US" altLang="zh-CN" sz="2000" dirty="0" smtClean="0"/>
              <a:t>C</a:t>
            </a:r>
            <a:r>
              <a:rPr lang="en-US" altLang="zh-CN" sz="2000" baseline="-25000" dirty="0" smtClean="0">
                <a:sym typeface="Symbol" panose="05050102010706020507" pitchFamily="18" charset="2"/>
              </a:rPr>
              <a:t>(</a:t>
            </a:r>
            <a:r>
              <a:rPr lang="en-US" altLang="zh-CN" sz="2000" baseline="-25000" dirty="0" err="1" smtClean="0">
                <a:sym typeface="Symbol" panose="05050102010706020507" pitchFamily="18" charset="2"/>
              </a:rPr>
              <a:t>i</a:t>
            </a:r>
            <a:r>
              <a:rPr lang="en-US" altLang="zh-CN" sz="2000" baseline="-25000" dirty="0" smtClean="0">
                <a:sym typeface="Symbol" panose="05050102010706020507" pitchFamily="18" charset="2"/>
              </a:rPr>
              <a:t>)</a:t>
            </a:r>
            <a:r>
              <a:rPr lang="en-US" altLang="zh-CN" sz="2000" dirty="0" smtClean="0">
                <a:sym typeface="Symbol" panose="05050102010706020507" pitchFamily="18" charset="2"/>
              </a:rPr>
              <a:t> , </a:t>
            </a:r>
            <a:r>
              <a:rPr lang="en-US" altLang="zh-CN" sz="2000" dirty="0" smtClean="0"/>
              <a:t>C</a:t>
            </a:r>
            <a:r>
              <a:rPr lang="en-US" altLang="zh-CN" sz="2000" baseline="-25000" dirty="0" smtClean="0">
                <a:sym typeface="Symbol" panose="05050102010706020507" pitchFamily="18" charset="2"/>
              </a:rPr>
              <a:t>(i+1)</a:t>
            </a:r>
            <a:r>
              <a:rPr lang="en-US" altLang="zh-CN" sz="2000" dirty="0" smtClean="0">
                <a:sym typeface="Symbol" panose="05050102010706020507" pitchFamily="18" charset="2"/>
              </a:rPr>
              <a:t> ) + d(</a:t>
            </a:r>
            <a:r>
              <a:rPr lang="en-US" altLang="zh-CN" sz="2000" dirty="0" smtClean="0"/>
              <a:t>C</a:t>
            </a:r>
            <a:r>
              <a:rPr lang="en-US" altLang="zh-CN" sz="2000" baseline="-25000" dirty="0" smtClean="0">
                <a:sym typeface="Symbol" panose="05050102010706020507" pitchFamily="18" charset="2"/>
              </a:rPr>
              <a:t>(n)</a:t>
            </a:r>
            <a:r>
              <a:rPr lang="en-US" altLang="zh-CN" sz="2000" dirty="0" smtClean="0">
                <a:sym typeface="Symbol" panose="05050102010706020507" pitchFamily="18" charset="2"/>
              </a:rPr>
              <a:t> , </a:t>
            </a:r>
            <a:r>
              <a:rPr lang="en-US" altLang="zh-CN" sz="2000" dirty="0" smtClean="0"/>
              <a:t>C</a:t>
            </a:r>
            <a:r>
              <a:rPr lang="en-US" altLang="zh-CN" sz="2000" baseline="-25000" dirty="0" smtClean="0">
                <a:sym typeface="Symbol" panose="05050102010706020507" pitchFamily="18" charset="2"/>
              </a:rPr>
              <a:t>(1)</a:t>
            </a:r>
            <a:r>
              <a:rPr lang="en-US" altLang="zh-CN" sz="2000" dirty="0" smtClean="0">
                <a:sym typeface="Symbol" panose="05050102010706020507" pitchFamily="18" charset="2"/>
              </a:rPr>
              <a:t> ) </a:t>
            </a:r>
            <a:endParaRPr lang="en-US" altLang="zh-CN" sz="2000" dirty="0" smtClean="0">
              <a:sym typeface="Symbol" panose="05050102010706020507" pitchFamily="18" charset="2"/>
            </a:endParaRPr>
          </a:p>
          <a:p>
            <a:pPr lvl="2"/>
            <a:r>
              <a:rPr lang="zh-CN" altLang="en-US" sz="2000" dirty="0" smtClean="0"/>
              <a:t>旅行商问题实例</a:t>
            </a:r>
            <a:r>
              <a:rPr lang="en-US" altLang="zh-CN" sz="2000" dirty="0" smtClean="0"/>
              <a:t>:   n=4, C</a:t>
            </a:r>
            <a:r>
              <a:rPr lang="en-US" altLang="zh-CN" sz="2000" baseline="-25000" dirty="0" smtClean="0">
                <a:sym typeface="Symbol" panose="05050102010706020507" pitchFamily="18" charset="2"/>
              </a:rPr>
              <a:t>1</a:t>
            </a:r>
            <a:r>
              <a:rPr lang="en-US" altLang="zh-CN" sz="2000" dirty="0" smtClean="0">
                <a:sym typeface="Symbol" panose="05050102010706020507" pitchFamily="18" charset="2"/>
              </a:rPr>
              <a:t> , </a:t>
            </a:r>
            <a:r>
              <a:rPr lang="en-US" altLang="zh-CN" sz="2000" dirty="0" smtClean="0"/>
              <a:t>C</a:t>
            </a:r>
            <a:r>
              <a:rPr lang="en-US" altLang="zh-CN" sz="2000" baseline="-25000" dirty="0" smtClean="0">
                <a:sym typeface="Symbol" panose="05050102010706020507" pitchFamily="18" charset="2"/>
              </a:rPr>
              <a:t>2</a:t>
            </a:r>
            <a:r>
              <a:rPr lang="en-US" altLang="zh-CN" sz="2000" dirty="0" smtClean="0">
                <a:sym typeface="Symbol" panose="05050102010706020507" pitchFamily="18" charset="2"/>
              </a:rPr>
              <a:t> , </a:t>
            </a:r>
            <a:r>
              <a:rPr lang="en-US" altLang="zh-CN" sz="2000" dirty="0" smtClean="0"/>
              <a:t>C</a:t>
            </a:r>
            <a:r>
              <a:rPr lang="en-US" altLang="zh-CN" sz="2000" baseline="-25000" dirty="0" smtClean="0">
                <a:sym typeface="Symbol" panose="05050102010706020507" pitchFamily="18" charset="2"/>
              </a:rPr>
              <a:t>3</a:t>
            </a:r>
            <a:r>
              <a:rPr lang="en-US" altLang="zh-CN" sz="2000" dirty="0" smtClean="0">
                <a:sym typeface="Symbol" panose="05050102010706020507" pitchFamily="18" charset="2"/>
              </a:rPr>
              <a:t> , </a:t>
            </a:r>
            <a:r>
              <a:rPr lang="en-US" altLang="zh-CN" sz="2000" dirty="0" smtClean="0"/>
              <a:t>C</a:t>
            </a:r>
            <a:r>
              <a:rPr lang="en-US" altLang="zh-CN" sz="2000" baseline="-25000" dirty="0" smtClean="0">
                <a:sym typeface="Symbol" panose="05050102010706020507" pitchFamily="18" charset="2"/>
              </a:rPr>
              <a:t>4</a:t>
            </a:r>
            <a:r>
              <a:rPr lang="en-US" altLang="zh-CN" sz="2000" dirty="0" smtClean="0">
                <a:sym typeface="Symbol" panose="05050102010706020507" pitchFamily="18" charset="2"/>
              </a:rPr>
              <a:t> , d(C</a:t>
            </a:r>
            <a:r>
              <a:rPr lang="en-US" altLang="zh-CN" sz="2000" baseline="-25000" dirty="0" smtClean="0">
                <a:sym typeface="Symbol" panose="05050102010706020507" pitchFamily="18" charset="2"/>
              </a:rPr>
              <a:t>1</a:t>
            </a:r>
            <a:r>
              <a:rPr lang="en-US" altLang="zh-CN" sz="2000" dirty="0" smtClean="0">
                <a:sym typeface="Symbol" panose="05050102010706020507" pitchFamily="18" charset="2"/>
              </a:rPr>
              <a:t>,C</a:t>
            </a:r>
            <a:r>
              <a:rPr lang="en-US" altLang="zh-CN" sz="2000" baseline="-25000" dirty="0" smtClean="0">
                <a:sym typeface="Symbol" panose="05050102010706020507" pitchFamily="18" charset="2"/>
              </a:rPr>
              <a:t>2</a:t>
            </a:r>
            <a:r>
              <a:rPr lang="en-US" altLang="zh-CN" sz="2000" dirty="0" smtClean="0">
                <a:sym typeface="Symbol" panose="05050102010706020507" pitchFamily="18" charset="2"/>
              </a:rPr>
              <a:t>)=10,</a:t>
            </a:r>
            <a:endParaRPr lang="en-US" altLang="zh-CN" sz="2000" dirty="0" smtClean="0">
              <a:sym typeface="Symbol" panose="05050102010706020507" pitchFamily="18" charset="2"/>
            </a:endParaRPr>
          </a:p>
          <a:p>
            <a:pPr lvl="2">
              <a:buNone/>
            </a:pPr>
            <a:r>
              <a:rPr lang="en-US" altLang="zh-CN" sz="2000" dirty="0" smtClean="0"/>
              <a:t>    </a:t>
            </a:r>
            <a:r>
              <a:rPr lang="en-US" altLang="zh-CN" sz="2000" dirty="0" smtClean="0">
                <a:sym typeface="Symbol" panose="05050102010706020507" pitchFamily="18" charset="2"/>
              </a:rPr>
              <a:t>d(C</a:t>
            </a:r>
            <a:r>
              <a:rPr lang="en-US" altLang="zh-CN" sz="2000" baseline="-25000" dirty="0" smtClean="0">
                <a:sym typeface="Symbol" panose="05050102010706020507" pitchFamily="18" charset="2"/>
              </a:rPr>
              <a:t>1</a:t>
            </a:r>
            <a:r>
              <a:rPr lang="en-US" altLang="zh-CN" sz="2000" dirty="0" smtClean="0">
                <a:sym typeface="Symbol" panose="05050102010706020507" pitchFamily="18" charset="2"/>
              </a:rPr>
              <a:t>,C</a:t>
            </a:r>
            <a:r>
              <a:rPr lang="en-US" altLang="zh-CN" sz="2000" baseline="-25000" dirty="0" smtClean="0">
                <a:sym typeface="Symbol" panose="05050102010706020507" pitchFamily="18" charset="2"/>
              </a:rPr>
              <a:t>3</a:t>
            </a:r>
            <a:r>
              <a:rPr lang="en-US" altLang="zh-CN" sz="2000" dirty="0" smtClean="0">
                <a:sym typeface="Symbol" panose="05050102010706020507" pitchFamily="18" charset="2"/>
              </a:rPr>
              <a:t>)=5, d(C</a:t>
            </a:r>
            <a:r>
              <a:rPr lang="en-US" altLang="zh-CN" sz="2000" baseline="-25000" dirty="0" smtClean="0">
                <a:sym typeface="Symbol" panose="05050102010706020507" pitchFamily="18" charset="2"/>
              </a:rPr>
              <a:t>1</a:t>
            </a:r>
            <a:r>
              <a:rPr lang="en-US" altLang="zh-CN" sz="2000" dirty="0" smtClean="0">
                <a:sym typeface="Symbol" panose="05050102010706020507" pitchFamily="18" charset="2"/>
              </a:rPr>
              <a:t>,C</a:t>
            </a:r>
            <a:r>
              <a:rPr lang="en-US" altLang="zh-CN" sz="2000" baseline="-25000" dirty="0" smtClean="0">
                <a:sym typeface="Symbol" panose="05050102010706020507" pitchFamily="18" charset="2"/>
              </a:rPr>
              <a:t>4</a:t>
            </a:r>
            <a:r>
              <a:rPr lang="en-US" altLang="zh-CN" sz="2000" dirty="0" smtClean="0">
                <a:sym typeface="Symbol" panose="05050102010706020507" pitchFamily="18" charset="2"/>
              </a:rPr>
              <a:t>)=9, d(C</a:t>
            </a:r>
            <a:r>
              <a:rPr lang="en-US" altLang="zh-CN" sz="2000" baseline="-25000" dirty="0" smtClean="0">
                <a:sym typeface="Symbol" panose="05050102010706020507" pitchFamily="18" charset="2"/>
              </a:rPr>
              <a:t>2</a:t>
            </a:r>
            <a:r>
              <a:rPr lang="en-US" altLang="zh-CN" sz="2000" dirty="0" smtClean="0">
                <a:sym typeface="Symbol" panose="05050102010706020507" pitchFamily="18" charset="2"/>
              </a:rPr>
              <a:t>,C</a:t>
            </a:r>
            <a:r>
              <a:rPr lang="en-US" altLang="zh-CN" sz="2000" baseline="-25000" dirty="0" smtClean="0">
                <a:sym typeface="Symbol" panose="05050102010706020507" pitchFamily="18" charset="2"/>
              </a:rPr>
              <a:t>3</a:t>
            </a:r>
            <a:r>
              <a:rPr lang="en-US" altLang="zh-CN" sz="2000" dirty="0" smtClean="0">
                <a:sym typeface="Symbol" panose="05050102010706020507" pitchFamily="18" charset="2"/>
              </a:rPr>
              <a:t>)=6, d(C</a:t>
            </a:r>
            <a:r>
              <a:rPr lang="en-US" altLang="zh-CN" sz="2000" baseline="-25000" dirty="0" smtClean="0">
                <a:sym typeface="Symbol" panose="05050102010706020507" pitchFamily="18" charset="2"/>
              </a:rPr>
              <a:t>2</a:t>
            </a:r>
            <a:r>
              <a:rPr lang="en-US" altLang="zh-CN" sz="2000" dirty="0" smtClean="0">
                <a:sym typeface="Symbol" panose="05050102010706020507" pitchFamily="18" charset="2"/>
              </a:rPr>
              <a:t>,C</a:t>
            </a:r>
            <a:r>
              <a:rPr lang="en-US" altLang="zh-CN" sz="2000" baseline="-25000" dirty="0" smtClean="0">
                <a:sym typeface="Symbol" panose="05050102010706020507" pitchFamily="18" charset="2"/>
              </a:rPr>
              <a:t>4</a:t>
            </a:r>
            <a:r>
              <a:rPr lang="en-US" altLang="zh-CN" sz="2000" dirty="0" smtClean="0">
                <a:sym typeface="Symbol" panose="05050102010706020507" pitchFamily="18" charset="2"/>
              </a:rPr>
              <a:t>)=9, d(C</a:t>
            </a:r>
            <a:r>
              <a:rPr lang="en-US" altLang="zh-CN" sz="2000" baseline="-25000" dirty="0" smtClean="0">
                <a:sym typeface="Symbol" panose="05050102010706020507" pitchFamily="18" charset="2"/>
              </a:rPr>
              <a:t>3</a:t>
            </a:r>
            <a:r>
              <a:rPr lang="en-US" altLang="zh-CN" sz="2000" dirty="0" smtClean="0">
                <a:sym typeface="Symbol" panose="05050102010706020507" pitchFamily="18" charset="2"/>
              </a:rPr>
              <a:t>,C</a:t>
            </a:r>
            <a:r>
              <a:rPr lang="en-US" altLang="zh-CN" sz="2000" baseline="-25000" dirty="0" smtClean="0">
                <a:sym typeface="Symbol" panose="05050102010706020507" pitchFamily="18" charset="2"/>
              </a:rPr>
              <a:t>4</a:t>
            </a:r>
            <a:r>
              <a:rPr lang="en-US" altLang="zh-CN" sz="2000" dirty="0" smtClean="0">
                <a:sym typeface="Symbol" panose="05050102010706020507" pitchFamily="18" charset="2"/>
              </a:rPr>
              <a:t>)=3</a:t>
            </a:r>
            <a:endParaRPr lang="en-US" altLang="zh-CN" sz="2000" dirty="0" smtClean="0"/>
          </a:p>
          <a:p>
            <a:pPr lvl="2">
              <a:buNone/>
            </a:pPr>
            <a:r>
              <a:rPr lang="en-US" altLang="zh-CN" sz="2000" dirty="0" smtClean="0"/>
              <a:t>    </a:t>
            </a:r>
            <a:r>
              <a:rPr lang="zh-CN" altLang="en-US" sz="2000" dirty="0" smtClean="0"/>
              <a:t>答案：</a:t>
            </a:r>
            <a:r>
              <a:rPr lang="en-US" altLang="zh-CN" sz="2000" dirty="0" smtClean="0"/>
              <a:t>C</a:t>
            </a:r>
            <a:r>
              <a:rPr lang="en-US" altLang="zh-CN" sz="2000" baseline="-25000" dirty="0" smtClean="0"/>
              <a:t>1</a:t>
            </a:r>
            <a:r>
              <a:rPr lang="en-US" altLang="zh-CN" sz="2000" dirty="0" smtClean="0"/>
              <a:t>, C</a:t>
            </a:r>
            <a:r>
              <a:rPr lang="en-US" altLang="zh-CN" sz="2000" baseline="-25000" dirty="0" smtClean="0"/>
              <a:t>3</a:t>
            </a:r>
            <a:r>
              <a:rPr lang="en-US" altLang="zh-CN" sz="2000" dirty="0" smtClean="0"/>
              <a:t>, C</a:t>
            </a:r>
            <a:r>
              <a:rPr lang="en-US" altLang="zh-CN" sz="2000" baseline="-25000" dirty="0" smtClean="0"/>
              <a:t>4</a:t>
            </a:r>
            <a:r>
              <a:rPr lang="en-US" altLang="zh-CN" sz="2000" dirty="0" smtClean="0"/>
              <a:t>,C</a:t>
            </a:r>
            <a:r>
              <a:rPr lang="en-US" altLang="zh-CN" sz="2000" baseline="-25000" dirty="0" smtClean="0"/>
              <a:t>2</a:t>
            </a:r>
            <a:r>
              <a:rPr lang="en-US" altLang="zh-CN" sz="2000" dirty="0" smtClean="0"/>
              <a:t>, </a:t>
            </a:r>
            <a:r>
              <a:rPr lang="zh-CN" altLang="en-US" sz="2000" dirty="0" smtClean="0"/>
              <a:t>长度</a:t>
            </a:r>
            <a:r>
              <a:rPr lang="en-US" altLang="zh-CN" sz="2000" dirty="0" smtClean="0"/>
              <a:t>: 27</a:t>
            </a:r>
            <a:endParaRPr lang="en-US" altLang="zh-CN" sz="2000" dirty="0" smtClean="0"/>
          </a:p>
          <a:p>
            <a:pPr lvl="4"/>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问题与算法的描述</a:t>
            </a:r>
            <a:endParaRPr lang="zh-CN" altLang="en-US" dirty="0"/>
          </a:p>
        </p:txBody>
      </p:sp>
      <p:sp>
        <p:nvSpPr>
          <p:cNvPr id="3" name="内容占位符 2"/>
          <p:cNvSpPr>
            <a:spLocks noGrp="1"/>
          </p:cNvSpPr>
          <p:nvPr>
            <p:ph idx="1"/>
          </p:nvPr>
        </p:nvSpPr>
        <p:spPr>
          <a:xfrm>
            <a:off x="457200" y="1285860"/>
            <a:ext cx="8229600" cy="4773627"/>
          </a:xfrm>
        </p:spPr>
        <p:txBody>
          <a:bodyPr/>
          <a:lstStyle/>
          <a:p>
            <a:pPr lvl="1"/>
            <a:r>
              <a:rPr lang="zh-CN" altLang="en-US" sz="2400" dirty="0" smtClean="0"/>
              <a:t>判定问题：</a:t>
            </a:r>
            <a:r>
              <a:rPr lang="zh-CN" altLang="en-US" sz="2000" dirty="0" smtClean="0"/>
              <a:t>由于技术原因，定义复杂性类时限定在判定问题上</a:t>
            </a:r>
            <a:endParaRPr lang="zh-CN" altLang="en-US" sz="2000" dirty="0" smtClean="0">
              <a:sym typeface="Symbol" panose="05050102010706020507" pitchFamily="18" charset="2"/>
            </a:endParaRPr>
          </a:p>
          <a:p>
            <a:pPr lvl="2"/>
            <a:r>
              <a:rPr lang="zh-CN" altLang="en-US" sz="2000" dirty="0" smtClean="0"/>
              <a:t>一个判定问题</a:t>
            </a:r>
            <a:r>
              <a:rPr lang="zh-CN" altLang="en-US" sz="2000" dirty="0" smtClean="0">
                <a:sym typeface="Symbol" panose="05050102010706020507" pitchFamily="18" charset="2"/>
              </a:rPr>
              <a:t></a:t>
            </a:r>
            <a:r>
              <a:rPr lang="zh-CN" altLang="en-US" sz="2000" dirty="0" smtClean="0"/>
              <a:t>可简单地由实例集合</a:t>
            </a:r>
            <a:r>
              <a:rPr lang="en-US" altLang="zh-CN" sz="2000" dirty="0" smtClean="0"/>
              <a:t>D</a:t>
            </a:r>
            <a:r>
              <a:rPr lang="en-US" altLang="zh-CN" sz="2000" baseline="-25000" dirty="0" smtClean="0">
                <a:sym typeface="Symbol" panose="05050102010706020507" pitchFamily="18" charset="2"/>
              </a:rPr>
              <a:t></a:t>
            </a:r>
            <a:r>
              <a:rPr lang="zh-CN" altLang="en-US" sz="2000" dirty="0" smtClean="0">
                <a:sym typeface="Symbol" panose="05050102010706020507" pitchFamily="18" charset="2"/>
              </a:rPr>
              <a:t>，回答为“是”的集合 </a:t>
            </a:r>
            <a:r>
              <a:rPr lang="en-US" altLang="zh-CN" sz="2000" dirty="0" smtClean="0"/>
              <a:t>Y</a:t>
            </a:r>
            <a:r>
              <a:rPr lang="en-US" altLang="zh-CN" sz="2000" baseline="-25000" dirty="0" smtClean="0">
                <a:sym typeface="Symbol" panose="05050102010706020507" pitchFamily="18" charset="2"/>
              </a:rPr>
              <a:t></a:t>
            </a:r>
            <a:r>
              <a:rPr lang="zh-CN" altLang="en-US" sz="2000" dirty="0" smtClean="0">
                <a:sym typeface="Symbol" panose="05050102010706020507" pitchFamily="18" charset="2"/>
              </a:rPr>
              <a:t>来刻画，</a:t>
            </a:r>
            <a:r>
              <a:rPr lang="en-US" altLang="zh-CN" sz="2000" dirty="0" smtClean="0"/>
              <a:t> Y</a:t>
            </a:r>
            <a:r>
              <a:rPr lang="en-US" altLang="zh-CN" sz="2000" baseline="-25000" dirty="0" smtClean="0">
                <a:sym typeface="Symbol" panose="05050102010706020507" pitchFamily="18" charset="2"/>
              </a:rPr>
              <a:t></a:t>
            </a:r>
            <a:r>
              <a:rPr lang="en-US" altLang="zh-CN" sz="2000" dirty="0" smtClean="0">
                <a:sym typeface="Symbol" panose="05050102010706020507"/>
              </a:rPr>
              <a:t></a:t>
            </a:r>
            <a:r>
              <a:rPr lang="en-US" altLang="zh-CN" sz="2000" dirty="0" smtClean="0"/>
              <a:t> D</a:t>
            </a:r>
            <a:r>
              <a:rPr lang="en-US" altLang="zh-CN" sz="2000" baseline="-25000" dirty="0" smtClean="0">
                <a:sym typeface="Symbol" panose="05050102010706020507" pitchFamily="18" charset="2"/>
              </a:rPr>
              <a:t> </a:t>
            </a:r>
            <a:r>
              <a:rPr lang="zh-CN" altLang="en-US" sz="2000" baseline="-25000" dirty="0" smtClean="0">
                <a:sym typeface="Symbol" panose="05050102010706020507" pitchFamily="18" charset="2"/>
              </a:rPr>
              <a:t>。</a:t>
            </a:r>
            <a:r>
              <a:rPr lang="zh-CN" altLang="en-US" sz="2000" dirty="0" smtClean="0">
                <a:sym typeface="Symbol" panose="05050102010706020507" pitchFamily="18" charset="2"/>
              </a:rPr>
              <a:t>实际中几乎所有问题都可以直接或间接地转述为判定问题：判定问题是难的，则对应问题也难。</a:t>
            </a:r>
            <a:endParaRPr lang="en-US" altLang="zh-CN" sz="2000" dirty="0" smtClean="0">
              <a:sym typeface="Symbol" panose="05050102010706020507" pitchFamily="18" charset="2"/>
            </a:endParaRPr>
          </a:p>
          <a:p>
            <a:pPr lvl="2"/>
            <a:r>
              <a:rPr lang="zh-CN" altLang="en-US" sz="2000" dirty="0" smtClean="0"/>
              <a:t>一般描述方法：分成两个部分，例和问。</a:t>
            </a:r>
            <a:endParaRPr lang="zh-CN" altLang="en-US" sz="2000" dirty="0" smtClean="0"/>
          </a:p>
          <a:p>
            <a:pPr lvl="3">
              <a:lnSpc>
                <a:spcPct val="90000"/>
              </a:lnSpc>
            </a:pPr>
            <a:r>
              <a:rPr lang="zh-CN" altLang="en-US" dirty="0" smtClean="0">
                <a:sym typeface="Symbol" panose="05050102010706020507" pitchFamily="18" charset="2"/>
              </a:rPr>
              <a:t>例：</a:t>
            </a:r>
            <a:r>
              <a:rPr lang="zh-CN" altLang="en-US" dirty="0" smtClean="0"/>
              <a:t>用诸如集合、图、函数等各种描述分量来刻画判定问题</a:t>
            </a:r>
            <a:endParaRPr lang="zh-CN" altLang="en-US" dirty="0" smtClean="0"/>
          </a:p>
          <a:p>
            <a:pPr lvl="3">
              <a:lnSpc>
                <a:spcPct val="90000"/>
              </a:lnSpc>
              <a:buNone/>
            </a:pPr>
            <a:r>
              <a:rPr lang="zh-CN" altLang="en-US" dirty="0" smtClean="0"/>
              <a:t>的一般性实例</a:t>
            </a:r>
            <a:r>
              <a:rPr lang="en-US" altLang="zh-CN" dirty="0" smtClean="0"/>
              <a:t>;</a:t>
            </a:r>
            <a:endParaRPr lang="en-US" altLang="zh-CN" dirty="0" smtClean="0"/>
          </a:p>
          <a:p>
            <a:pPr lvl="3">
              <a:lnSpc>
                <a:spcPct val="90000"/>
              </a:lnSpc>
            </a:pPr>
            <a:r>
              <a:rPr lang="zh-CN" altLang="en-US" dirty="0" smtClean="0"/>
              <a:t>问：陈述基于一般性例子所提出的一个“是</a:t>
            </a:r>
            <a:r>
              <a:rPr lang="en-US" altLang="zh-CN" dirty="0" smtClean="0"/>
              <a:t>/</a:t>
            </a:r>
            <a:r>
              <a:rPr lang="zh-CN" altLang="en-US" dirty="0" smtClean="0"/>
              <a:t>非”提问。</a:t>
            </a:r>
            <a:endParaRPr lang="en-US" altLang="zh-CN" dirty="0" smtClean="0"/>
          </a:p>
          <a:p>
            <a:pPr lvl="2"/>
            <a:r>
              <a:rPr lang="zh-CN" altLang="en-US" dirty="0" smtClean="0">
                <a:sym typeface="Symbol" panose="05050102010706020507" pitchFamily="18" charset="2"/>
              </a:rPr>
              <a:t>例子：</a:t>
            </a:r>
            <a:r>
              <a:rPr lang="zh-CN" altLang="en-US" sz="2000" dirty="0" smtClean="0"/>
              <a:t>旅行商问题：</a:t>
            </a:r>
            <a:endParaRPr lang="zh-CN" altLang="en-US" sz="2000" dirty="0" smtClean="0"/>
          </a:p>
          <a:p>
            <a:pPr lvl="3">
              <a:lnSpc>
                <a:spcPct val="90000"/>
              </a:lnSpc>
            </a:pPr>
            <a:r>
              <a:rPr lang="zh-CN" altLang="en-US" b="1" dirty="0" smtClean="0"/>
              <a:t>例</a:t>
            </a:r>
            <a:r>
              <a:rPr lang="zh-CN" altLang="en-US" dirty="0" smtClean="0"/>
              <a:t> 待访问城市的有限集合</a:t>
            </a:r>
            <a:r>
              <a:rPr lang="en-US" altLang="zh-CN" dirty="0" smtClean="0"/>
              <a:t>C={C</a:t>
            </a:r>
            <a:r>
              <a:rPr lang="en-US" altLang="zh-CN" baseline="-25000" dirty="0" smtClean="0"/>
              <a:t>1</a:t>
            </a:r>
            <a:r>
              <a:rPr lang="en-US" altLang="zh-CN" dirty="0" smtClean="0"/>
              <a:t>,C</a:t>
            </a:r>
            <a:r>
              <a:rPr lang="en-US" altLang="zh-CN" baseline="-25000" dirty="0" smtClean="0"/>
              <a:t>2</a:t>
            </a:r>
            <a:r>
              <a:rPr lang="en-US" altLang="zh-CN" dirty="0" smtClean="0"/>
              <a:t>,…,</a:t>
            </a:r>
            <a:r>
              <a:rPr lang="en-US" altLang="zh-CN" dirty="0" err="1" smtClean="0"/>
              <a:t>C</a:t>
            </a:r>
            <a:r>
              <a:rPr lang="en-US" altLang="zh-CN" baseline="-25000" dirty="0" err="1" smtClean="0"/>
              <a:t>n</a:t>
            </a:r>
            <a:r>
              <a:rPr lang="en-US" altLang="zh-CN" dirty="0" smtClean="0"/>
              <a:t>}</a:t>
            </a:r>
            <a:r>
              <a:rPr lang="zh-CN" altLang="en-US" dirty="0" smtClean="0"/>
              <a:t>、每对城市之间的</a:t>
            </a:r>
            <a:endParaRPr lang="zh-CN" altLang="en-US" dirty="0" smtClean="0"/>
          </a:p>
          <a:p>
            <a:pPr lvl="3">
              <a:lnSpc>
                <a:spcPct val="90000"/>
              </a:lnSpc>
              <a:buNone/>
            </a:pPr>
            <a:r>
              <a:rPr lang="zh-CN" altLang="en-US" dirty="0" smtClean="0"/>
              <a:t>距离 </a:t>
            </a:r>
            <a:r>
              <a:rPr lang="en-US" altLang="zh-CN" dirty="0" smtClean="0"/>
              <a:t>d(</a:t>
            </a:r>
            <a:r>
              <a:rPr lang="en-US" altLang="zh-CN" dirty="0" err="1" smtClean="0"/>
              <a:t>C</a:t>
            </a:r>
            <a:r>
              <a:rPr lang="en-US" altLang="zh-CN" baseline="-25000" dirty="0" err="1" smtClean="0"/>
              <a:t>i</a:t>
            </a:r>
            <a:r>
              <a:rPr lang="en-US" altLang="zh-CN" dirty="0" err="1" smtClean="0"/>
              <a:t>,C</a:t>
            </a:r>
            <a:r>
              <a:rPr lang="en-US" altLang="zh-CN" baseline="-25000" dirty="0" err="1" smtClean="0"/>
              <a:t>j</a:t>
            </a:r>
            <a:r>
              <a:rPr lang="en-US" altLang="zh-CN" dirty="0" smtClean="0"/>
              <a:t>)</a:t>
            </a:r>
            <a:r>
              <a:rPr lang="en-US" altLang="zh-CN" dirty="0" smtClean="0">
                <a:sym typeface="Symbol" panose="05050102010706020507" pitchFamily="18" charset="2"/>
              </a:rPr>
              <a:t></a:t>
            </a:r>
            <a:r>
              <a:rPr lang="en-US" altLang="zh-CN" dirty="0" smtClean="0">
                <a:cs typeface="Times New Roman" panose="02020603050405020304" pitchFamily="18" charset="0"/>
              </a:rPr>
              <a:t>Z</a:t>
            </a:r>
            <a:r>
              <a:rPr lang="en-US" altLang="zh-CN" baseline="30000" dirty="0" smtClean="0">
                <a:cs typeface="Times New Roman" panose="02020603050405020304" pitchFamily="18" charset="0"/>
              </a:rPr>
              <a:t>+ </a:t>
            </a:r>
            <a:r>
              <a:rPr lang="zh-CN" altLang="en-US" dirty="0" smtClean="0"/>
              <a:t>以及一个界</a:t>
            </a:r>
            <a:r>
              <a:rPr lang="en-US" altLang="zh-CN" dirty="0" smtClean="0"/>
              <a:t>D</a:t>
            </a:r>
            <a:r>
              <a:rPr lang="en-US" altLang="zh-CN" dirty="0" smtClean="0">
                <a:sym typeface="Symbol" panose="05050102010706020507" pitchFamily="18" charset="2"/>
              </a:rPr>
              <a:t></a:t>
            </a:r>
            <a:r>
              <a:rPr lang="en-US" altLang="zh-CN" dirty="0" smtClean="0">
                <a:cs typeface="Times New Roman" panose="02020603050405020304" pitchFamily="18" charset="0"/>
              </a:rPr>
              <a:t>Z</a:t>
            </a:r>
            <a:r>
              <a:rPr lang="en-US" altLang="zh-CN" baseline="30000" dirty="0" smtClean="0">
                <a:cs typeface="Times New Roman" panose="02020603050405020304" pitchFamily="18" charset="0"/>
              </a:rPr>
              <a:t>+ </a:t>
            </a:r>
            <a:r>
              <a:rPr lang="zh-CN" altLang="en-US" dirty="0" smtClean="0"/>
              <a:t>。</a:t>
            </a:r>
            <a:endParaRPr lang="zh-CN" altLang="en-US" b="1" dirty="0" smtClean="0"/>
          </a:p>
          <a:p>
            <a:pPr lvl="3">
              <a:lnSpc>
                <a:spcPct val="90000"/>
              </a:lnSpc>
            </a:pPr>
            <a:r>
              <a:rPr lang="zh-CN" altLang="en-US" b="1" dirty="0" smtClean="0"/>
              <a:t>问 </a:t>
            </a:r>
            <a:r>
              <a:rPr lang="zh-CN" altLang="en-US" dirty="0" smtClean="0"/>
              <a:t>在</a:t>
            </a:r>
            <a:r>
              <a:rPr lang="en-US" altLang="zh-CN" dirty="0" smtClean="0"/>
              <a:t>C</a:t>
            </a:r>
            <a:r>
              <a:rPr lang="zh-CN" altLang="en-US" dirty="0" smtClean="0"/>
              <a:t>中存在一个总长不超过</a:t>
            </a:r>
            <a:r>
              <a:rPr lang="en-US" altLang="zh-CN" dirty="0" smtClean="0"/>
              <a:t>D</a:t>
            </a:r>
            <a:r>
              <a:rPr lang="zh-CN" altLang="en-US" dirty="0" smtClean="0"/>
              <a:t>的、通过所有城市的旅行路线吗？即是否存在的一个排序：</a:t>
            </a:r>
            <a:r>
              <a:rPr lang="en-US" altLang="zh-CN" dirty="0" smtClean="0"/>
              <a:t>C</a:t>
            </a:r>
            <a:r>
              <a:rPr lang="en-US" altLang="zh-CN" baseline="-25000" dirty="0" smtClean="0">
                <a:sym typeface="Symbol" panose="05050102010706020507" pitchFamily="18" charset="2"/>
              </a:rPr>
              <a:t>(1)</a:t>
            </a:r>
            <a:r>
              <a:rPr lang="en-US" altLang="zh-CN" dirty="0" smtClean="0">
                <a:sym typeface="Symbol" panose="05050102010706020507" pitchFamily="18" charset="2"/>
              </a:rPr>
              <a:t> , </a:t>
            </a:r>
            <a:r>
              <a:rPr lang="en-US" altLang="zh-CN" dirty="0" smtClean="0"/>
              <a:t>C</a:t>
            </a:r>
            <a:r>
              <a:rPr lang="en-US" altLang="zh-CN" baseline="-25000" dirty="0" smtClean="0">
                <a:sym typeface="Symbol" panose="05050102010706020507" pitchFamily="18" charset="2"/>
              </a:rPr>
              <a:t>(2)</a:t>
            </a:r>
            <a:r>
              <a:rPr lang="en-US" altLang="zh-CN" dirty="0" smtClean="0">
                <a:sym typeface="Symbol" panose="05050102010706020507" pitchFamily="18" charset="2"/>
              </a:rPr>
              <a:t> ,…, </a:t>
            </a:r>
            <a:r>
              <a:rPr lang="en-US" altLang="zh-CN" dirty="0" smtClean="0"/>
              <a:t>C</a:t>
            </a:r>
            <a:r>
              <a:rPr lang="en-US" altLang="zh-CN" baseline="-25000" dirty="0" smtClean="0">
                <a:sym typeface="Symbol" panose="05050102010706020507" pitchFamily="18" charset="2"/>
              </a:rPr>
              <a:t>(n)</a:t>
            </a:r>
            <a:r>
              <a:rPr lang="en-US" altLang="zh-CN" dirty="0" smtClean="0">
                <a:sym typeface="Symbol" panose="05050102010706020507" pitchFamily="18" charset="2"/>
              </a:rPr>
              <a:t> </a:t>
            </a:r>
            <a:r>
              <a:rPr lang="zh-CN" altLang="en-US" dirty="0" smtClean="0">
                <a:sym typeface="Symbol" panose="05050102010706020507" pitchFamily="18" charset="2"/>
              </a:rPr>
              <a:t>，</a:t>
            </a:r>
            <a:r>
              <a:rPr lang="zh-CN" altLang="en-US" dirty="0" smtClean="0"/>
              <a:t>使得</a:t>
            </a:r>
            <a:endParaRPr lang="en-US" altLang="zh-CN" dirty="0" smtClean="0">
              <a:sym typeface="Symbol" panose="05050102010706020507" pitchFamily="18" charset="2"/>
            </a:endParaRPr>
          </a:p>
          <a:p>
            <a:pPr lvl="3">
              <a:lnSpc>
                <a:spcPct val="90000"/>
              </a:lnSpc>
              <a:buNone/>
            </a:pPr>
            <a:r>
              <a:rPr lang="zh-CN" altLang="en-US" dirty="0" smtClean="0">
                <a:sym typeface="Symbol" panose="05050102010706020507" pitchFamily="18" charset="2"/>
              </a:rPr>
              <a:t>     </a:t>
            </a:r>
            <a:r>
              <a:rPr lang="en-US" altLang="zh-CN" baseline="-25000" dirty="0" smtClean="0">
                <a:sym typeface="Symbol" panose="05050102010706020507" pitchFamily="18" charset="2"/>
              </a:rPr>
              <a:t>1in-1</a:t>
            </a:r>
            <a:r>
              <a:rPr lang="en-US" altLang="zh-CN" dirty="0" smtClean="0">
                <a:sym typeface="Symbol" panose="05050102010706020507" pitchFamily="18" charset="2"/>
              </a:rPr>
              <a:t> d(</a:t>
            </a:r>
            <a:r>
              <a:rPr lang="en-US" altLang="zh-CN" dirty="0" smtClean="0"/>
              <a:t>C</a:t>
            </a:r>
            <a:r>
              <a:rPr lang="en-US" altLang="zh-CN" baseline="-25000" dirty="0" smtClean="0">
                <a:sym typeface="Symbol" panose="05050102010706020507" pitchFamily="18" charset="2"/>
              </a:rPr>
              <a:t>(</a:t>
            </a:r>
            <a:r>
              <a:rPr lang="en-US" altLang="zh-CN" baseline="-25000" dirty="0" err="1" smtClean="0">
                <a:sym typeface="Symbol" panose="05050102010706020507" pitchFamily="18" charset="2"/>
              </a:rPr>
              <a:t>i</a:t>
            </a:r>
            <a:r>
              <a:rPr lang="en-US" altLang="zh-CN" baseline="-25000" dirty="0" smtClean="0">
                <a:sym typeface="Symbol" panose="05050102010706020507" pitchFamily="18" charset="2"/>
              </a:rPr>
              <a:t>)</a:t>
            </a:r>
            <a:r>
              <a:rPr lang="en-US" altLang="zh-CN" dirty="0" smtClean="0">
                <a:sym typeface="Symbol" panose="05050102010706020507" pitchFamily="18" charset="2"/>
              </a:rPr>
              <a:t> , </a:t>
            </a:r>
            <a:r>
              <a:rPr lang="en-US" altLang="zh-CN" dirty="0" smtClean="0"/>
              <a:t>C</a:t>
            </a:r>
            <a:r>
              <a:rPr lang="en-US" altLang="zh-CN" baseline="-25000" dirty="0" smtClean="0">
                <a:sym typeface="Symbol" panose="05050102010706020507" pitchFamily="18" charset="2"/>
              </a:rPr>
              <a:t>(i+1)</a:t>
            </a:r>
            <a:r>
              <a:rPr lang="en-US" altLang="zh-CN" dirty="0" smtClean="0">
                <a:sym typeface="Symbol" panose="05050102010706020507" pitchFamily="18" charset="2"/>
              </a:rPr>
              <a:t> ) + d(</a:t>
            </a:r>
            <a:r>
              <a:rPr lang="en-US" altLang="zh-CN" dirty="0" smtClean="0"/>
              <a:t>C</a:t>
            </a:r>
            <a:r>
              <a:rPr lang="en-US" altLang="zh-CN" baseline="-25000" dirty="0" smtClean="0">
                <a:sym typeface="Symbol" panose="05050102010706020507" pitchFamily="18" charset="2"/>
              </a:rPr>
              <a:t>(n)</a:t>
            </a:r>
            <a:r>
              <a:rPr lang="en-US" altLang="zh-CN" dirty="0" smtClean="0">
                <a:sym typeface="Symbol" panose="05050102010706020507" pitchFamily="18" charset="2"/>
              </a:rPr>
              <a:t> , </a:t>
            </a:r>
            <a:r>
              <a:rPr lang="en-US" altLang="zh-CN" dirty="0" smtClean="0"/>
              <a:t>C</a:t>
            </a:r>
            <a:r>
              <a:rPr lang="en-US" altLang="zh-CN" baseline="-25000" dirty="0" smtClean="0">
                <a:sym typeface="Symbol" panose="05050102010706020507" pitchFamily="18" charset="2"/>
              </a:rPr>
              <a:t>(1)</a:t>
            </a:r>
            <a:r>
              <a:rPr lang="en-US" altLang="zh-CN" dirty="0" smtClean="0">
                <a:sym typeface="Symbol" panose="05050102010706020507" pitchFamily="18" charset="2"/>
              </a:rPr>
              <a:t> )  D </a:t>
            </a:r>
            <a:endParaRPr lang="zh-CN" altLang="en-US" dirty="0" smtClean="0">
              <a:sym typeface="Symbol" panose="05050102010706020507" pitchFamily="18" charset="2"/>
            </a:endParaRPr>
          </a:p>
          <a:p>
            <a:pPr lvl="5"/>
            <a:endParaRPr lang="zh-CN" altLang="en-US" dirty="0"/>
          </a:p>
        </p:txBody>
      </p:sp>
    </p:spTree>
  </p:cSld>
  <p:clrMapOvr>
    <a:masterClrMapping/>
  </p:clrMapOvr>
</p:sld>
</file>

<file path=ppt/theme/theme1.xml><?xml version="1.0" encoding="utf-8"?>
<a:theme xmlns:a="http://schemas.openxmlformats.org/drawingml/2006/main" name="multim0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multim01</Template>
  <TotalTime>0</TotalTime>
  <Words>19805</Words>
  <Application>WPS 演示</Application>
  <PresentationFormat>全屏显示(4:3)</PresentationFormat>
  <Paragraphs>942</Paragraphs>
  <Slides>56</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29</vt:i4>
      </vt:variant>
      <vt:variant>
        <vt:lpstr>幻灯片标题</vt:lpstr>
      </vt:variant>
      <vt:variant>
        <vt:i4>56</vt:i4>
      </vt:variant>
    </vt:vector>
  </HeadingPairs>
  <TitlesOfParts>
    <vt:vector size="102" baseType="lpstr">
      <vt:lpstr>Arial</vt:lpstr>
      <vt:lpstr>宋体</vt:lpstr>
      <vt:lpstr>Wingdings</vt:lpstr>
      <vt:lpstr>Garamond</vt:lpstr>
      <vt:lpstr>Verdana</vt:lpstr>
      <vt:lpstr>Symbol</vt:lpstr>
      <vt:lpstr>Times New Roman</vt:lpstr>
      <vt:lpstr>黑体</vt:lpstr>
      <vt:lpstr>Symbol</vt:lpstr>
      <vt:lpstr>微软雅黑</vt:lpstr>
      <vt:lpstr>Arial Unicode MS</vt:lpstr>
      <vt:lpstr>Symath</vt:lpstr>
      <vt:lpstr>Segoe Print</vt:lpstr>
      <vt:lpstr>华文楷体</vt:lpstr>
      <vt:lpstr>楷体_GB2312</vt:lpstr>
      <vt:lpstr>新宋体</vt:lpstr>
      <vt:lpstr>multim01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第八章 计算复杂性与NP完全问题</vt:lpstr>
      <vt:lpstr>问题的计算复杂度</vt:lpstr>
      <vt:lpstr>问题的计算复杂度</vt:lpstr>
      <vt:lpstr>问题的计算复杂度</vt:lpstr>
      <vt:lpstr>问题的计算复杂度</vt:lpstr>
      <vt:lpstr>问题的计算复杂度</vt:lpstr>
      <vt:lpstr>问题的计算复杂度</vt:lpstr>
      <vt:lpstr>计算复杂性与NP完全问题</vt:lpstr>
      <vt:lpstr>问题与算法的描述</vt:lpstr>
      <vt:lpstr>问题与算法的描述</vt:lpstr>
      <vt:lpstr>问题与算法的描述</vt:lpstr>
      <vt:lpstr>问题与算法的描述</vt:lpstr>
      <vt:lpstr>计算复杂性与NP完全问题</vt:lpstr>
      <vt:lpstr>图灵机与P类问题</vt:lpstr>
      <vt:lpstr>图灵机与P类问题</vt:lpstr>
      <vt:lpstr>图灵机与P类问题</vt:lpstr>
      <vt:lpstr>图灵机与P类问题</vt:lpstr>
      <vt:lpstr>图灵机与P类问题</vt:lpstr>
      <vt:lpstr>图灵机与P类问题</vt:lpstr>
      <vt:lpstr>图灵机与P类问题</vt:lpstr>
      <vt:lpstr>计算复杂性与NP完全问题</vt:lpstr>
      <vt:lpstr>非确定性图灵机与NP类问题</vt:lpstr>
      <vt:lpstr>非确定性图灵机与NP类问题</vt:lpstr>
      <vt:lpstr>非确定性图灵机与NP类问题</vt:lpstr>
      <vt:lpstr>非确定性图灵机与NP类问题</vt:lpstr>
      <vt:lpstr>非确定性图灵机与NP类问题</vt:lpstr>
      <vt:lpstr>非确定性图灵机与NP类问题</vt:lpstr>
      <vt:lpstr>非确定性图灵机与NP类问题</vt:lpstr>
      <vt:lpstr>计算复杂性与NP完全问题</vt:lpstr>
      <vt:lpstr>NP完全问题</vt:lpstr>
      <vt:lpstr>NP完全问题</vt:lpstr>
      <vt:lpstr>NP完全问题</vt:lpstr>
      <vt:lpstr>NP完全问题</vt:lpstr>
      <vt:lpstr>NP完全问题</vt:lpstr>
      <vt:lpstr>NP完全问题</vt:lpstr>
      <vt:lpstr>计算复杂性与NP完全问题</vt:lpstr>
      <vt:lpstr>证明新问题是NPC问题</vt:lpstr>
      <vt:lpstr>证明三元可满足性问题是NPC-问题</vt:lpstr>
      <vt:lpstr>证明三元可满足性问题是NPC-问题</vt:lpstr>
      <vt:lpstr>证明新问题是NPC问题</vt:lpstr>
      <vt:lpstr>证明图的顶点覆盖问题VC是NPC-问题 </vt:lpstr>
      <vt:lpstr>证明图的顶点覆盖问题VC是NPC-问题</vt:lpstr>
      <vt:lpstr>证明图的顶点覆盖问题VC是NPC-问题</vt:lpstr>
      <vt:lpstr>证明新问题是NPC问题</vt:lpstr>
      <vt:lpstr>证明恰好覆盖是NPC问题</vt:lpstr>
      <vt:lpstr>证明恰好覆盖是NPC问题</vt:lpstr>
      <vt:lpstr>证明恰好覆盖是NPC问题</vt:lpstr>
      <vt:lpstr>证明新问题是NPC问题</vt:lpstr>
      <vt:lpstr>证明新问题是NPC问题</vt:lpstr>
      <vt:lpstr>证明新问题是NPC问题</vt:lpstr>
      <vt:lpstr>证明新问题是NPC问题</vt:lpstr>
      <vt:lpstr>计算复杂性与NP完全问题</vt:lpstr>
      <vt:lpstr>NP难问题</vt:lpstr>
      <vt:lpstr>计算复杂性与NP完全问题</vt:lpstr>
      <vt:lpstr>总结</vt:lpstr>
      <vt:lpstr>总结</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概述</dc:title>
  <dc:creator>微软用户</dc:creator>
  <cp:lastModifiedBy>沧澜玄夜</cp:lastModifiedBy>
  <cp:revision>329</cp:revision>
  <cp:lastPrinted>2113-01-01T00:00:00Z</cp:lastPrinted>
  <dcterms:created xsi:type="dcterms:W3CDTF">2015-10-09T01:42:00Z</dcterms:created>
  <dcterms:modified xsi:type="dcterms:W3CDTF">2020-11-15T09:38:07Z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y fmtid="{D5CDD505-2E9C-101B-9397-08002B2CF9AE}" pid="3" name="KSOProductBuildVer">
    <vt:lpwstr>2052-11.1.0.10132</vt:lpwstr>
  </property>
</Properties>
</file>