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2" r:id="rId14"/>
    <p:sldId id="273" r:id="rId15"/>
    <p:sldId id="268" r:id="rId16"/>
    <p:sldId id="269" r:id="rId17"/>
    <p:sldId id="270" r:id="rId18"/>
    <p:sldId id="271" r:id="rId19"/>
    <p:sldId id="274"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62"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qndXrHcV1s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DeepStack</a:t>
            </a:r>
            <a:r>
              <a:rPr lang="zh-CN" altLang="en-US" dirty="0"/>
              <a:t>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p>
        </p:txBody>
      </p:sp>
      <p:pic>
        <p:nvPicPr>
          <p:cNvPr id="7" name="图片 6"/>
          <p:cNvPicPr>
            <a:picLocks noChangeAspect="1"/>
          </p:cNvPicPr>
          <p:nvPr/>
        </p:nvPicPr>
        <p:blipFill>
          <a:blip r:embed="rId2"/>
          <a:stretch>
            <a:fillRect/>
          </a:stretch>
        </p:blipFill>
        <p:spPr>
          <a:xfrm>
            <a:off x="2430145" y="1124585"/>
            <a:ext cx="6578600" cy="3295015"/>
          </a:xfrm>
          <a:prstGeom prst="rect">
            <a:avLst/>
          </a:prstGeom>
        </p:spPr>
      </p:pic>
      <p:sp>
        <p:nvSpPr>
          <p:cNvPr id="8" name="文本框 7"/>
          <p:cNvSpPr txBox="1"/>
          <p:nvPr/>
        </p:nvSpPr>
        <p:spPr>
          <a:xfrm>
            <a:off x="609177" y="4330700"/>
            <a:ext cx="11038205" cy="2306955"/>
          </a:xfrm>
          <a:prstGeom prst="rect">
            <a:avLst/>
          </a:prstGeom>
          <a:noFill/>
        </p:spPr>
        <p:txBody>
          <a:bodyPr wrap="square" rtlCol="0">
            <a:spAutoFit/>
          </a:bodyPr>
          <a:lstStyle/>
          <a:p>
            <a:pPr algn="just"/>
            <a:r>
              <a:rPr lang="en-US" altLang="zh-CN" dirty="0"/>
              <a:t>A</a:t>
            </a:r>
            <a:r>
              <a:rPr lang="zh-CN" altLang="en-US" dirty="0"/>
              <a:t>：表示在一个公共状态下计算策略的过程，这里的策略是在每一种手牌的情况下执行各动作的概率。</a:t>
            </a:r>
          </a:p>
          <a:p>
            <a:pPr algn="just"/>
            <a:r>
              <a:rPr lang="zh-CN" altLang="en-US" dirty="0"/>
              <a:t>进行计算时需要利用两个向量，玩家的</a:t>
            </a:r>
            <a:r>
              <a:rPr lang="en-US" altLang="zh-CN" dirty="0"/>
              <a:t>range</a:t>
            </a:r>
            <a:r>
              <a:rPr lang="zh-CN" altLang="en-US" dirty="0"/>
              <a:t>和对手的反事实值（</a:t>
            </a:r>
            <a:r>
              <a:rPr lang="en-US" altLang="zh-CN" dirty="0"/>
              <a:t>opponent counterfactual values</a:t>
            </a:r>
            <a:r>
              <a:rPr lang="zh-CN" altLang="en-US" dirty="0"/>
              <a:t>）。</a:t>
            </a:r>
            <a:r>
              <a:rPr lang="en-US" altLang="zh-CN" dirty="0"/>
              <a:t>range</a:t>
            </a:r>
            <a:r>
              <a:rPr lang="zh-CN" altLang="en-US" dirty="0"/>
              <a:t>可以理解为玩家对各手牌牌型的偏爱程度，</a:t>
            </a:r>
            <a:r>
              <a:rPr lang="en-US" altLang="zh-CN" dirty="0">
                <a:sym typeface="+mn-ea"/>
              </a:rPr>
              <a:t>opponent counterfactual values</a:t>
            </a:r>
            <a:r>
              <a:rPr lang="zh-CN" altLang="en-US" dirty="0">
                <a:sym typeface="+mn-ea"/>
              </a:rPr>
              <a:t>理解</a:t>
            </a:r>
            <a:r>
              <a:rPr lang="zh-CN" altLang="en-US" dirty="0"/>
              <a:t>为对手各手牌可获得的收益的期望。</a:t>
            </a:r>
          </a:p>
          <a:p>
            <a:pPr algn="l"/>
            <a:r>
              <a:rPr lang="zh-CN" altLang="en-US" dirty="0"/>
              <a:t>从当前状态向前探索一定深度，到达深度限制后，利用深度神经网络计算后续子树的值的期望。</a:t>
            </a:r>
          </a:p>
          <a:p>
            <a:pPr algn="l"/>
            <a:endParaRPr lang="zh-CN" altLang="en-US" dirty="0"/>
          </a:p>
          <a:p>
            <a:pPr algn="l"/>
            <a:r>
              <a:rPr lang="en-US" altLang="zh-CN" dirty="0"/>
              <a:t>B</a:t>
            </a:r>
            <a:r>
              <a:rPr lang="zh-CN" altLang="en-US" dirty="0"/>
              <a:t>：神经网络输入公共状态和双方玩家的</a:t>
            </a:r>
            <a:r>
              <a:rPr lang="en-US" altLang="zh-CN" dirty="0"/>
              <a:t>ranges</a:t>
            </a:r>
            <a:r>
              <a:rPr lang="zh-CN" altLang="en-US" dirty="0"/>
              <a:t>，输出双方玩家的反事实价值。</a:t>
            </a:r>
          </a:p>
          <a:p>
            <a:pPr algn="l"/>
            <a:endParaRPr lang="zh-CN" altLang="en-US" dirty="0"/>
          </a:p>
          <a:p>
            <a:pPr algn="l"/>
            <a:r>
              <a:rPr lang="en-US" altLang="zh-CN" dirty="0"/>
              <a:t>C</a:t>
            </a:r>
            <a:r>
              <a:rPr lang="zh-CN" altLang="en-US" dirty="0"/>
              <a:t>：神经网络的训练利用离线随机采样的扑克样本。</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p>
        </p:txBody>
      </p:sp>
      <p:pic>
        <p:nvPicPr>
          <p:cNvPr id="7" name="图片 6"/>
          <p:cNvPicPr>
            <a:picLocks noChangeAspect="1"/>
          </p:cNvPicPr>
          <p:nvPr/>
        </p:nvPicPr>
        <p:blipFill>
          <a:blip r:embed="rId2"/>
          <a:stretch>
            <a:fillRect/>
          </a:stretch>
        </p:blipFill>
        <p:spPr>
          <a:xfrm>
            <a:off x="382905" y="1715135"/>
            <a:ext cx="6578600" cy="3295015"/>
          </a:xfrm>
          <a:prstGeom prst="rect">
            <a:avLst/>
          </a:prstGeom>
        </p:spPr>
      </p:pic>
      <p:sp>
        <p:nvSpPr>
          <p:cNvPr id="2" name="文本框 1"/>
          <p:cNvSpPr txBox="1"/>
          <p:nvPr/>
        </p:nvSpPr>
        <p:spPr>
          <a:xfrm>
            <a:off x="7102475" y="2604770"/>
            <a:ext cx="4447540" cy="2030095"/>
          </a:xfrm>
          <a:prstGeom prst="rect">
            <a:avLst/>
          </a:prstGeom>
          <a:noFill/>
        </p:spPr>
        <p:txBody>
          <a:bodyPr wrap="square" rtlCol="0">
            <a:spAutoFit/>
          </a:bodyPr>
          <a:lstStyle/>
          <a:p>
            <a:r>
              <a:rPr lang="en-US" altLang="zh-CN"/>
              <a:t>deep stack</a:t>
            </a:r>
            <a:r>
              <a:rPr lang="zh-CN" altLang="en-US"/>
              <a:t>使用</a:t>
            </a:r>
            <a:r>
              <a:rPr lang="en-US" altLang="zh-CN"/>
              <a:t>continual re-solvings</a:t>
            </a:r>
            <a:r>
              <a:rPr lang="zh-CN" altLang="en-US"/>
              <a:t>的方法，也就是每到达一个新的公共状态，都根据</a:t>
            </a:r>
            <a:r>
              <a:rPr lang="en-US" altLang="zh-CN"/>
              <a:t>A</a:t>
            </a:r>
            <a:r>
              <a:rPr lang="zh-CN" altLang="en-US"/>
              <a:t>的方式计算策略，尽管前一个公共状态在计算时也迭代计算了该状态的策略。</a:t>
            </a:r>
          </a:p>
          <a:p>
            <a:r>
              <a:rPr lang="zh-CN" altLang="en-US"/>
              <a:t>使用</a:t>
            </a:r>
            <a:r>
              <a:rPr lang="en-US" altLang="zh-CN">
                <a:sym typeface="+mn-ea"/>
              </a:rPr>
              <a:t>continual re-solvings</a:t>
            </a:r>
            <a:r>
              <a:rPr lang="zh-CN" altLang="en-US">
                <a:sym typeface="+mn-ea"/>
              </a:rPr>
              <a:t>方法需要保留</a:t>
            </a:r>
            <a:r>
              <a:rPr lang="en-US" altLang="zh-CN">
                <a:sym typeface="+mn-ea"/>
              </a:rPr>
              <a:t>range</a:t>
            </a:r>
            <a:r>
              <a:rPr lang="zh-CN" altLang="en-US">
                <a:sym typeface="+mn-ea"/>
              </a:rPr>
              <a:t>和</a:t>
            </a:r>
            <a:r>
              <a:rPr lang="en-US" altLang="zh-CN">
                <a:sym typeface="+mn-ea"/>
              </a:rPr>
              <a:t>opponent counterfactual values</a:t>
            </a:r>
            <a:r>
              <a:rPr lang="zh-CN" altLang="en-US">
                <a:sym typeface="+mn-ea"/>
              </a:rPr>
              <a:t>这两个值，图中红框部分。</a:t>
            </a:r>
          </a:p>
        </p:txBody>
      </p:sp>
      <p:sp>
        <p:nvSpPr>
          <p:cNvPr id="5" name="矩形 4"/>
          <p:cNvSpPr/>
          <p:nvPr/>
        </p:nvSpPr>
        <p:spPr>
          <a:xfrm>
            <a:off x="2378075" y="2519045"/>
            <a:ext cx="495300" cy="35242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90850" y="5719445"/>
            <a:ext cx="7124700" cy="368300"/>
          </a:xfrm>
          <a:prstGeom prst="rect">
            <a:avLst/>
          </a:prstGeom>
          <a:noFill/>
        </p:spPr>
        <p:txBody>
          <a:bodyPr wrap="square" rtlCol="0">
            <a:spAutoFit/>
          </a:bodyPr>
          <a:lstStyle/>
          <a:p>
            <a:r>
              <a:rPr lang="zh-CN" altLang="en-US"/>
              <a:t>神经网络的使用使</a:t>
            </a:r>
            <a:r>
              <a:rPr lang="en-US" altLang="zh-CN"/>
              <a:t>continual re-solvings</a:t>
            </a:r>
            <a:r>
              <a:rPr lang="zh-CN" altLang="en-US"/>
              <a:t>方法具有实际可操作性。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35175" y="869950"/>
            <a:ext cx="7800340" cy="4485640"/>
          </a:xfrm>
          <a:prstGeom prst="rect">
            <a:avLst/>
          </a:prstGeom>
        </p:spPr>
      </p:pic>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神经网络</a:t>
            </a:r>
          </a:p>
        </p:txBody>
      </p:sp>
      <p:sp>
        <p:nvSpPr>
          <p:cNvPr id="7" name="文本框 6"/>
          <p:cNvSpPr txBox="1"/>
          <p:nvPr/>
        </p:nvSpPr>
        <p:spPr>
          <a:xfrm>
            <a:off x="1303655" y="5520690"/>
            <a:ext cx="10044430" cy="1198880"/>
          </a:xfrm>
          <a:prstGeom prst="rect">
            <a:avLst/>
          </a:prstGeom>
          <a:noFill/>
        </p:spPr>
        <p:txBody>
          <a:bodyPr wrap="square" rtlCol="0" anchor="t">
            <a:spAutoFit/>
          </a:bodyPr>
          <a:lstStyle/>
          <a:p>
            <a:r>
              <a:rPr lang="zh-CN" altLang="en-US"/>
              <a:t>该网络的输入包括底池大小、公共牌、手牌范围（player ranges），这些首先会被处理成 hand clusters。来自这 7 层全连接隐藏层的输出还要经过后处理（post-processed），从而保证该值（values）满足零和约束（zero-sum constraint），然后这些值又会回过来被映射为 hand counterfactual values。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伪代码</a:t>
            </a:r>
          </a:p>
        </p:txBody>
      </p:sp>
      <p:sp>
        <p:nvSpPr>
          <p:cNvPr id="2" name="文本框 1"/>
          <p:cNvSpPr txBox="1"/>
          <p:nvPr/>
        </p:nvSpPr>
        <p:spPr>
          <a:xfrm>
            <a:off x="842645" y="1776095"/>
            <a:ext cx="10010775" cy="2245360"/>
          </a:xfrm>
          <a:prstGeom prst="rect">
            <a:avLst/>
          </a:prstGeom>
          <a:noFill/>
        </p:spPr>
        <p:txBody>
          <a:bodyPr wrap="square" rtlCol="0">
            <a:spAutoFit/>
          </a:bodyPr>
          <a:lstStyle/>
          <a:p>
            <a:r>
              <a:rPr lang="zh-CN" altLang="en-US" sz="2000" dirty="0"/>
              <a:t>伪代码分为了四个函数，</a:t>
            </a:r>
            <a:r>
              <a:rPr lang="en-US" altLang="zh-CN" sz="2000" dirty="0" err="1"/>
              <a:t>Resolve,Values,Updatesubtreestrategies</a:t>
            </a:r>
            <a:r>
              <a:rPr lang="zh-CN" altLang="en-US" sz="2000" dirty="0"/>
              <a:t>和</a:t>
            </a:r>
            <a:r>
              <a:rPr lang="en-US" altLang="zh-CN" sz="2000" dirty="0" err="1"/>
              <a:t>Rangegadget</a:t>
            </a:r>
            <a:r>
              <a:rPr lang="zh-CN" altLang="en-US" sz="2000" dirty="0"/>
              <a:t>。</a:t>
            </a:r>
          </a:p>
          <a:p>
            <a:endParaRPr lang="zh-CN" altLang="en-US" sz="2000" dirty="0"/>
          </a:p>
          <a:p>
            <a:r>
              <a:rPr lang="en-US" altLang="zh-CN" sz="2000" dirty="0"/>
              <a:t>Resolve</a:t>
            </a:r>
            <a:r>
              <a:rPr lang="zh-CN" altLang="en-US" sz="2000" dirty="0"/>
              <a:t>函数在每次</a:t>
            </a:r>
            <a:r>
              <a:rPr lang="en-US" altLang="zh-CN" sz="2000" dirty="0" err="1"/>
              <a:t>deepstack</a:t>
            </a:r>
            <a:r>
              <a:rPr lang="zh-CN" altLang="en-US" sz="2000" dirty="0"/>
              <a:t>需要进行动作选择时被运行，运行过程中迭代调用其他三个函数来得到各子树的解决方法。</a:t>
            </a:r>
          </a:p>
          <a:p>
            <a:endParaRPr lang="zh-CN" altLang="en-US" sz="2000" dirty="0"/>
          </a:p>
          <a:p>
            <a:r>
              <a:rPr lang="zh-CN" altLang="en-US" sz="2000" dirty="0"/>
              <a:t>经过</a:t>
            </a:r>
            <a:r>
              <a:rPr lang="en-US" altLang="zh-CN" sz="2000" dirty="0"/>
              <a:t>T</a:t>
            </a:r>
            <a:r>
              <a:rPr lang="zh-CN" altLang="en-US" sz="2000" dirty="0"/>
              <a:t>次迭代</a:t>
            </a:r>
            <a:r>
              <a:rPr lang="en-US" altLang="zh-CN" sz="2000" dirty="0"/>
              <a:t>Resolve</a:t>
            </a:r>
            <a:r>
              <a:rPr lang="zh-CN" altLang="en-US" sz="2000" dirty="0"/>
              <a:t>函数得到一个均衡策略，也就是在各手牌情况下执行各动作的概率分布，并根据该概率分布采样得到动作。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伪代码的符号解释</a:t>
            </a:r>
          </a:p>
        </p:txBody>
      </p:sp>
      <p:sp>
        <p:nvSpPr>
          <p:cNvPr id="2" name="文本框 1"/>
          <p:cNvSpPr txBox="1"/>
          <p:nvPr/>
        </p:nvSpPr>
        <p:spPr>
          <a:xfrm>
            <a:off x="1438275" y="1790912"/>
            <a:ext cx="9486900" cy="4495718"/>
          </a:xfrm>
          <a:prstGeom prst="rect">
            <a:avLst/>
          </a:prstGeom>
          <a:noFill/>
        </p:spPr>
        <p:txBody>
          <a:bodyPr wrap="square" rtlCol="0">
            <a:spAutoFit/>
          </a:bodyPr>
          <a:lstStyle/>
          <a:p>
            <a:pPr>
              <a:lnSpc>
                <a:spcPct val="150000"/>
              </a:lnSpc>
            </a:pPr>
            <a:r>
              <a:rPr lang="en-US" altLang="zh-CN" dirty="0"/>
              <a:t>S        </a:t>
            </a:r>
            <a:r>
              <a:rPr lang="zh-CN" altLang="en-US" dirty="0"/>
              <a:t>：表示公共状态，由当前已发的公共牌和到目前状态为止双方玩家执行的动作序列。</a:t>
            </a:r>
          </a:p>
          <a:p>
            <a:pPr>
              <a:lnSpc>
                <a:spcPct val="150000"/>
              </a:lnSpc>
            </a:pPr>
            <a:r>
              <a:rPr lang="en-US" altLang="zh-CN" dirty="0"/>
              <a:t>range</a:t>
            </a:r>
            <a:r>
              <a:rPr lang="zh-CN" altLang="en-US" dirty="0"/>
              <a:t>：牌面范围，可以理解为玩家对自己底牌的偏爱程度，是一个针对底牌的概率分布。</a:t>
            </a:r>
          </a:p>
          <a:p>
            <a:pPr>
              <a:lnSpc>
                <a:spcPct val="150000"/>
              </a:lnSpc>
            </a:pPr>
            <a:r>
              <a:rPr lang="en-US" altLang="zh-CN" dirty="0"/>
              <a:t>v        </a:t>
            </a:r>
            <a:r>
              <a:rPr lang="zh-CN" altLang="en-US" dirty="0"/>
              <a:t>：反事实价值，这里的反事实理解为并不是真实对局计算出的，而是通过算法计算出的价值。是一个向量，表示玩家各手牌情况在当前状态下的价值。</a:t>
            </a:r>
          </a:p>
          <a:p>
            <a:pPr>
              <a:lnSpc>
                <a:spcPct val="150000"/>
              </a:lnSpc>
            </a:pPr>
            <a:r>
              <a:rPr lang="en-US" altLang="zh-CN" dirty="0"/>
              <a:t>R       </a:t>
            </a:r>
            <a:r>
              <a:rPr lang="zh-CN" altLang="en-US" dirty="0"/>
              <a:t>：遗憾值，执行当前动作获得的收益减去按当前策略的概率分布执行动作的期望值。</a:t>
            </a:r>
          </a:p>
          <a:p>
            <a:pPr>
              <a:lnSpc>
                <a:spcPct val="150000"/>
              </a:lnSpc>
            </a:pPr>
            <a:r>
              <a:rPr lang="zh-CN" altLang="en-US" dirty="0">
                <a:sym typeface="+mn-ea"/>
              </a:rPr>
              <a:t>σ</a:t>
            </a:r>
            <a:r>
              <a:rPr lang="zh-CN" altLang="en-US" dirty="0"/>
              <a:t>       ：策略分布，是在每个状态每种手牌的情况下执行各动作的概率。</a:t>
            </a:r>
          </a:p>
          <a:p>
            <a:pPr>
              <a:lnSpc>
                <a:spcPct val="150000"/>
              </a:lnSpc>
            </a:pPr>
            <a:r>
              <a:rPr lang="en-US" altLang="zh-CN" dirty="0"/>
              <a:t>I        </a:t>
            </a:r>
            <a:r>
              <a:rPr lang="zh-CN" altLang="en-US" dirty="0"/>
              <a:t>：信息集，玩家到达一个公共状态要进行决策，但并不知道对手的底牌，只知道对手的底牌有很多种可能。当前状态就称为玩家目前的信息集。信息集中的每一个决策结点对应着对手底牌的每一种情况。</a:t>
            </a:r>
          </a:p>
          <a:p>
            <a:pPr>
              <a:lnSpc>
                <a:spcPct val="150000"/>
              </a:lnSpc>
            </a:pPr>
            <a:endParaRPr lang="zh-CN" altLang="en-US" dirty="0"/>
          </a:p>
          <a:p>
            <a:pPr>
              <a:lnSpc>
                <a:spcPct val="150000"/>
              </a:lnSpc>
            </a:pPr>
            <a:endParaRPr lang="zh-CN" altLang="en-US" baseline="-25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伪代码</a:t>
            </a:r>
          </a:p>
        </p:txBody>
      </p:sp>
      <p:pic>
        <p:nvPicPr>
          <p:cNvPr id="5" name="图片 4"/>
          <p:cNvPicPr>
            <a:picLocks noChangeAspect="1"/>
          </p:cNvPicPr>
          <p:nvPr/>
        </p:nvPicPr>
        <p:blipFill>
          <a:blip r:embed="rId2"/>
          <a:stretch>
            <a:fillRect/>
          </a:stretch>
        </p:blipFill>
        <p:spPr>
          <a:xfrm>
            <a:off x="211455" y="1543050"/>
            <a:ext cx="7454265" cy="3505200"/>
          </a:xfrm>
          <a:prstGeom prst="rect">
            <a:avLst/>
          </a:prstGeom>
        </p:spPr>
      </p:pic>
      <p:sp>
        <p:nvSpPr>
          <p:cNvPr id="15" name="矩形 14"/>
          <p:cNvSpPr/>
          <p:nvPr/>
        </p:nvSpPr>
        <p:spPr>
          <a:xfrm>
            <a:off x="915035" y="2781300"/>
            <a:ext cx="148590" cy="164465"/>
          </a:xfrm>
          <a:prstGeom prst="rect">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sp>
        <p:nvSpPr>
          <p:cNvPr id="7" name="矩形 6"/>
          <p:cNvSpPr/>
          <p:nvPr/>
        </p:nvSpPr>
        <p:spPr>
          <a:xfrm>
            <a:off x="915670" y="2946400"/>
            <a:ext cx="147955" cy="267335"/>
          </a:xfrm>
          <a:prstGeom prst="rect">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8" name="矩形 7"/>
          <p:cNvSpPr/>
          <p:nvPr/>
        </p:nvSpPr>
        <p:spPr>
          <a:xfrm>
            <a:off x="915035" y="3213100"/>
            <a:ext cx="148590" cy="164465"/>
          </a:xfrm>
          <a:prstGeom prst="rect">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9" name="文本框 8"/>
          <p:cNvSpPr txBox="1"/>
          <p:nvPr/>
        </p:nvSpPr>
        <p:spPr>
          <a:xfrm>
            <a:off x="7665720" y="2087880"/>
            <a:ext cx="4154170" cy="2584450"/>
          </a:xfrm>
          <a:prstGeom prst="rect">
            <a:avLst/>
          </a:prstGeom>
          <a:noFill/>
        </p:spPr>
        <p:txBody>
          <a:bodyPr wrap="square" rtlCol="0">
            <a:spAutoFit/>
          </a:bodyPr>
          <a:lstStyle/>
          <a:p>
            <a:r>
              <a:rPr lang="en-US" altLang="zh-CN"/>
              <a:t>1</a:t>
            </a:r>
            <a:r>
              <a:rPr lang="zh-CN" altLang="en-US"/>
              <a:t>：</a:t>
            </a:r>
            <a:r>
              <a:rPr lang="en-US" altLang="zh-CN"/>
              <a:t>values</a:t>
            </a:r>
            <a:r>
              <a:rPr lang="zh-CN" altLang="en-US"/>
              <a:t>函数利用</a:t>
            </a:r>
            <a:r>
              <a:rPr lang="en-US" altLang="zh-CN"/>
              <a:t>CFR</a:t>
            </a:r>
            <a:r>
              <a:rPr lang="zh-CN" altLang="en-US"/>
              <a:t>算法迭代计算当前状态</a:t>
            </a:r>
            <a:r>
              <a:rPr lang="en-US" altLang="zh-CN"/>
              <a:t>S</a:t>
            </a:r>
            <a:r>
              <a:rPr lang="zh-CN" altLang="en-US"/>
              <a:t>和后续状态</a:t>
            </a:r>
            <a:r>
              <a:rPr lang="en-US" altLang="zh-CN"/>
              <a:t>S’</a:t>
            </a:r>
            <a:r>
              <a:rPr lang="zh-CN" altLang="en-US"/>
              <a:t>下双方各手牌的价值</a:t>
            </a:r>
            <a:r>
              <a:rPr lang="en-US" altLang="zh-CN"/>
              <a:t>V</a:t>
            </a:r>
            <a:r>
              <a:rPr lang="zh-CN" altLang="en-US"/>
              <a:t>，</a:t>
            </a:r>
            <a:r>
              <a:rPr lang="en-US" altLang="zh-CN"/>
              <a:t>S</a:t>
            </a:r>
            <a:r>
              <a:rPr lang="zh-CN" altLang="en-US"/>
              <a:t>的</a:t>
            </a:r>
            <a:r>
              <a:rPr lang="en-US" altLang="zh-CN"/>
              <a:t>Value</a:t>
            </a:r>
            <a:r>
              <a:rPr lang="zh-CN" altLang="en-US"/>
              <a:t>是后续状态</a:t>
            </a:r>
            <a:r>
              <a:rPr lang="en-US" altLang="zh-CN"/>
              <a:t>Value</a:t>
            </a:r>
            <a:r>
              <a:rPr lang="zh-CN" altLang="en-US"/>
              <a:t>的数学期望。</a:t>
            </a:r>
          </a:p>
          <a:p>
            <a:endParaRPr lang="zh-CN" altLang="en-US"/>
          </a:p>
          <a:p>
            <a:r>
              <a:rPr lang="en-US" altLang="zh-CN"/>
              <a:t>2.</a:t>
            </a:r>
            <a:r>
              <a:rPr lang="zh-CN" altLang="en-US"/>
              <a:t>利用</a:t>
            </a:r>
            <a:r>
              <a:rPr lang="en-US" altLang="zh-CN"/>
              <a:t>CFR</a:t>
            </a:r>
            <a:r>
              <a:rPr lang="zh-CN" altLang="en-US"/>
              <a:t>算法运行过程中计算的价值和后悔值更新策略</a:t>
            </a:r>
            <a:r>
              <a:rPr lang="zh-CN" altLang="en-US">
                <a:sym typeface="+mn-ea"/>
              </a:rPr>
              <a:t>σ</a:t>
            </a:r>
            <a:r>
              <a:rPr lang="zh-CN" altLang="en-US"/>
              <a:t>和后悔值</a:t>
            </a:r>
            <a:r>
              <a:rPr lang="en-US" altLang="zh-CN"/>
              <a:t>R</a:t>
            </a:r>
          </a:p>
          <a:p>
            <a:endParaRPr lang="en-US" altLang="zh-CN"/>
          </a:p>
          <a:p>
            <a:r>
              <a:rPr lang="en-US" altLang="zh-CN"/>
              <a:t>3.</a:t>
            </a:r>
            <a:r>
              <a:rPr lang="zh-CN" altLang="en-US"/>
              <a:t>计算更新对手的</a:t>
            </a:r>
            <a:r>
              <a:rPr lang="en-US" altLang="zh-CN"/>
              <a:t>range</a:t>
            </a:r>
            <a:endParaRPr lang="zh-CN" altLang="en-US"/>
          </a:p>
        </p:txBody>
      </p:sp>
      <p:sp>
        <p:nvSpPr>
          <p:cNvPr id="10" name="文本框 9"/>
          <p:cNvSpPr txBox="1"/>
          <p:nvPr/>
        </p:nvSpPr>
        <p:spPr>
          <a:xfrm>
            <a:off x="114300" y="5509895"/>
            <a:ext cx="11191240" cy="645160"/>
          </a:xfrm>
          <a:prstGeom prst="rect">
            <a:avLst/>
          </a:prstGeom>
          <a:noFill/>
        </p:spPr>
        <p:txBody>
          <a:bodyPr wrap="square" rtlCol="0">
            <a:spAutoFit/>
          </a:bodyPr>
          <a:lstStyle/>
          <a:p>
            <a:r>
              <a:rPr lang="en-US" altLang="zh-CN"/>
              <a:t>Resolve</a:t>
            </a:r>
            <a:r>
              <a:rPr lang="zh-CN" altLang="en-US"/>
              <a:t>函数输入当前的公共状态</a:t>
            </a:r>
            <a:r>
              <a:rPr lang="en-US" altLang="zh-CN"/>
              <a:t>S</a:t>
            </a:r>
            <a:r>
              <a:rPr lang="zh-CN" altLang="en-US"/>
              <a:t>，玩家的在状态</a:t>
            </a:r>
            <a:r>
              <a:rPr lang="en-US" altLang="zh-CN"/>
              <a:t>S</a:t>
            </a:r>
            <a:r>
              <a:rPr lang="zh-CN" altLang="en-US"/>
              <a:t>上的</a:t>
            </a:r>
            <a:r>
              <a:rPr lang="en-US" altLang="zh-CN"/>
              <a:t>range r1</a:t>
            </a:r>
            <a:r>
              <a:rPr lang="zh-CN" altLang="en-US"/>
              <a:t>和对手的初始反事实价值</a:t>
            </a:r>
            <a:r>
              <a:rPr lang="en-US" altLang="zh-CN"/>
              <a:t>v2</a:t>
            </a:r>
            <a:r>
              <a:rPr lang="zh-CN" altLang="en-US"/>
              <a:t>。</a:t>
            </a:r>
          </a:p>
          <a:p>
            <a:r>
              <a:rPr lang="zh-CN" altLang="en-US"/>
              <a:t>输出当前状态下要执行的动作</a:t>
            </a:r>
            <a:r>
              <a:rPr lang="en-US" altLang="zh-CN"/>
              <a:t>a</a:t>
            </a:r>
            <a:r>
              <a:rPr lang="zh-CN" altLang="en-US"/>
              <a:t>，下一个状态</a:t>
            </a:r>
            <a:r>
              <a:rPr lang="en-US" altLang="zh-CN"/>
              <a:t>S(a)</a:t>
            </a:r>
            <a:r>
              <a:rPr lang="zh-CN" altLang="en-US"/>
              <a:t>，执行动作</a:t>
            </a:r>
            <a:r>
              <a:rPr lang="en-US" altLang="zh-CN"/>
              <a:t>a</a:t>
            </a:r>
            <a:r>
              <a:rPr lang="zh-CN" altLang="en-US"/>
              <a:t>后的</a:t>
            </a:r>
            <a:r>
              <a:rPr lang="en-US" altLang="zh-CN"/>
              <a:t>player range---r</a:t>
            </a:r>
            <a:r>
              <a:rPr lang="en-US" altLang="zh-CN" baseline="-25000"/>
              <a:t>1</a:t>
            </a:r>
            <a:r>
              <a:rPr lang="en-US" altLang="zh-CN"/>
              <a:t>(a),</a:t>
            </a:r>
            <a:r>
              <a:rPr lang="zh-CN" altLang="en-US"/>
              <a:t>对手的反事实价值</a:t>
            </a:r>
            <a:r>
              <a:rPr lang="en-US" altLang="zh-CN"/>
              <a:t>v</a:t>
            </a:r>
            <a:r>
              <a:rPr lang="en-US" altLang="zh-CN" baseline="-25000"/>
              <a:t>2</a:t>
            </a:r>
            <a:r>
              <a:rPr lang="en-US" altLang="zh-CN"/>
              <a:t>(a)</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9260" y="1314450"/>
            <a:ext cx="8094980" cy="5057775"/>
          </a:xfrm>
          <a:prstGeom prst="rect">
            <a:avLst/>
          </a:prstGeom>
        </p:spPr>
      </p:pic>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伪代码</a:t>
            </a:r>
          </a:p>
        </p:txBody>
      </p:sp>
      <p:sp>
        <p:nvSpPr>
          <p:cNvPr id="15" name="矩形 14"/>
          <p:cNvSpPr/>
          <p:nvPr/>
        </p:nvSpPr>
        <p:spPr>
          <a:xfrm>
            <a:off x="296545" y="2807335"/>
            <a:ext cx="4612640" cy="4762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315325" y="2807335"/>
            <a:ext cx="3857625" cy="922020"/>
          </a:xfrm>
          <a:prstGeom prst="rect">
            <a:avLst/>
          </a:prstGeom>
          <a:noFill/>
        </p:spPr>
        <p:txBody>
          <a:bodyPr wrap="square" rtlCol="0">
            <a:spAutoFit/>
          </a:bodyPr>
          <a:lstStyle/>
          <a:p>
            <a:r>
              <a:rPr lang="zh-CN" altLang="en-US"/>
              <a:t>使用</a:t>
            </a:r>
            <a:r>
              <a:rPr lang="en-US" altLang="zh-CN"/>
              <a:t>CFR</a:t>
            </a:r>
            <a:r>
              <a:rPr lang="zh-CN" altLang="en-US"/>
              <a:t>算法前向计算，到达一定深度后使用神经网络来计算各状态的价值。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伪代码</a:t>
            </a:r>
          </a:p>
        </p:txBody>
      </p:sp>
      <p:pic>
        <p:nvPicPr>
          <p:cNvPr id="2" name="图片 1"/>
          <p:cNvPicPr>
            <a:picLocks noChangeAspect="1"/>
          </p:cNvPicPr>
          <p:nvPr/>
        </p:nvPicPr>
        <p:blipFill>
          <a:blip r:embed="rId2"/>
          <a:stretch>
            <a:fillRect/>
          </a:stretch>
        </p:blipFill>
        <p:spPr>
          <a:xfrm>
            <a:off x="482600" y="1866900"/>
            <a:ext cx="8150860" cy="2875915"/>
          </a:xfrm>
          <a:prstGeom prst="rect">
            <a:avLst/>
          </a:prstGeom>
        </p:spPr>
      </p:pic>
      <p:sp>
        <p:nvSpPr>
          <p:cNvPr id="5" name="文本框 4"/>
          <p:cNvSpPr txBox="1"/>
          <p:nvPr/>
        </p:nvSpPr>
        <p:spPr>
          <a:xfrm>
            <a:off x="1994535" y="5357495"/>
            <a:ext cx="3628390" cy="368300"/>
          </a:xfrm>
          <a:prstGeom prst="rect">
            <a:avLst/>
          </a:prstGeom>
          <a:noFill/>
        </p:spPr>
        <p:txBody>
          <a:bodyPr wrap="square" rtlCol="0">
            <a:spAutoFit/>
          </a:bodyPr>
          <a:lstStyle/>
          <a:p>
            <a:r>
              <a:rPr lang="zh-CN" altLang="en-US"/>
              <a:t>计算每个状态的后悔值，更新策略</a:t>
            </a:r>
          </a:p>
        </p:txBody>
      </p:sp>
      <p:sp>
        <p:nvSpPr>
          <p:cNvPr id="6" name="文本框 5"/>
          <p:cNvSpPr txBox="1"/>
          <p:nvPr/>
        </p:nvSpPr>
        <p:spPr>
          <a:xfrm>
            <a:off x="5895975" y="2499995"/>
            <a:ext cx="1257300" cy="368300"/>
          </a:xfrm>
          <a:prstGeom prst="rect">
            <a:avLst/>
          </a:prstGeom>
          <a:noFill/>
        </p:spPr>
        <p:txBody>
          <a:bodyPr wrap="square" rtlCol="0">
            <a:spAutoFit/>
          </a:bodyPr>
          <a:lstStyle/>
          <a:p>
            <a:r>
              <a:rPr lang="zh-CN" altLang="en-US"/>
              <a:t>期望值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57885" y="1643380"/>
            <a:ext cx="10476230" cy="3571240"/>
          </a:xfrm>
          <a:prstGeom prst="rect">
            <a:avLst/>
          </a:prstGeom>
        </p:spPr>
      </p:pic>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伪代码</a:t>
            </a:r>
          </a:p>
        </p:txBody>
      </p:sp>
      <p:sp>
        <p:nvSpPr>
          <p:cNvPr id="5" name="文本框 4"/>
          <p:cNvSpPr txBox="1"/>
          <p:nvPr/>
        </p:nvSpPr>
        <p:spPr>
          <a:xfrm>
            <a:off x="2490470" y="5605145"/>
            <a:ext cx="7210425" cy="368300"/>
          </a:xfrm>
          <a:prstGeom prst="rect">
            <a:avLst/>
          </a:prstGeom>
          <a:noFill/>
        </p:spPr>
        <p:txBody>
          <a:bodyPr wrap="square" rtlCol="0">
            <a:spAutoFit/>
          </a:bodyPr>
          <a:lstStyle/>
          <a:p>
            <a:r>
              <a:rPr lang="zh-CN" altLang="en-US"/>
              <a:t>主要思想：更新对手的</a:t>
            </a:r>
            <a:r>
              <a:rPr lang="en-US" altLang="zh-CN"/>
              <a:t>range</a:t>
            </a:r>
            <a:r>
              <a:rPr lang="zh-CN" altLang="en-US"/>
              <a:t>，利用目前计算出的个状态的价值。</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r>
              <a:rPr lang="en-US" altLang="zh-CN" sz="2400">
                <a:solidFill>
                  <a:schemeClr val="bg1"/>
                </a:solidFill>
              </a:rPr>
              <a:t>——</a:t>
            </a:r>
            <a:r>
              <a:rPr lang="zh-CN" altLang="en-US" sz="2400">
                <a:solidFill>
                  <a:schemeClr val="bg1"/>
                </a:solidFill>
              </a:rPr>
              <a:t>策略</a:t>
            </a:r>
          </a:p>
        </p:txBody>
      </p:sp>
      <p:sp>
        <p:nvSpPr>
          <p:cNvPr id="2" name="文本框 1"/>
          <p:cNvSpPr txBox="1"/>
          <p:nvPr/>
        </p:nvSpPr>
        <p:spPr>
          <a:xfrm>
            <a:off x="1115695" y="2277110"/>
            <a:ext cx="8361680" cy="1198880"/>
          </a:xfrm>
          <a:prstGeom prst="rect">
            <a:avLst/>
          </a:prstGeom>
          <a:noFill/>
        </p:spPr>
        <p:txBody>
          <a:bodyPr wrap="square" rtlCol="0">
            <a:spAutoFit/>
          </a:bodyPr>
          <a:lstStyle/>
          <a:p>
            <a:r>
              <a:rPr lang="zh-CN" altLang="en-US"/>
              <a:t>在每一个状态玩家要进行决策的时候，我们探索一个对双方都有利的策略，是一种接近纳什均衡的策略。纳什均衡是指双方无论谁偏离了这个策略，都会得到更少的期望收益。由于</a:t>
            </a:r>
            <a:r>
              <a:rPr lang="en-US" altLang="zh-CN"/>
              <a:t>DEEPSTACK</a:t>
            </a:r>
            <a:r>
              <a:rPr lang="zh-CN" altLang="en-US"/>
              <a:t>算法会保存</a:t>
            </a:r>
            <a:r>
              <a:rPr lang="en-US" altLang="zh-CN"/>
              <a:t>agent</a:t>
            </a:r>
            <a:r>
              <a:rPr lang="zh-CN" altLang="en-US"/>
              <a:t>在每个状态下的</a:t>
            </a:r>
            <a:r>
              <a:rPr lang="en-US" altLang="zh-CN"/>
              <a:t>range</a:t>
            </a:r>
            <a:r>
              <a:rPr lang="zh-CN" altLang="en-US"/>
              <a:t>和对手的收益值，所以是会针对对手的套路逐步调整的。</a:t>
            </a:r>
            <a:endParaRPr lang="en-US" altLang="zh-CN"/>
          </a:p>
        </p:txBody>
      </p:sp>
      <p:sp>
        <p:nvSpPr>
          <p:cNvPr id="6" name="文本框 5"/>
          <p:cNvSpPr txBox="1"/>
          <p:nvPr/>
        </p:nvSpPr>
        <p:spPr>
          <a:xfrm>
            <a:off x="1292860" y="3852545"/>
            <a:ext cx="7521575" cy="922020"/>
          </a:xfrm>
          <a:prstGeom prst="rect">
            <a:avLst/>
          </a:prstGeom>
          <a:noFill/>
        </p:spPr>
        <p:txBody>
          <a:bodyPr wrap="square" rtlCol="0">
            <a:spAutoFit/>
          </a:bodyPr>
          <a:lstStyle/>
          <a:p>
            <a:r>
              <a:rPr lang="zh-CN" altLang="en-US"/>
              <a:t>双人无限注德州扑克的复杂度在</a:t>
            </a:r>
            <a:r>
              <a:rPr lang="en-US" altLang="zh-CN"/>
              <a:t>10^170</a:t>
            </a:r>
            <a:r>
              <a:rPr lang="zh-CN" altLang="en-US"/>
              <a:t>次方，通过神经网络截断后减少到了</a:t>
            </a:r>
            <a:r>
              <a:rPr lang="en-US" altLang="zh-CN"/>
              <a:t>10^17</a:t>
            </a:r>
            <a:r>
              <a:rPr lang="zh-CN" altLang="en-US"/>
              <a:t>次方，数据量依旧非常大，但达到了可以计算的数量级。</a:t>
            </a:r>
            <a:r>
              <a:rPr lang="en-US" altLang="zh-CN"/>
              <a:t>DeepStack</a:t>
            </a:r>
            <a:r>
              <a:rPr lang="zh-CN" altLang="en-US"/>
              <a:t>对于非完美信息问题的解决具有很深远的意义。</a:t>
            </a:r>
          </a:p>
        </p:txBody>
      </p:sp>
      <p:sp>
        <p:nvSpPr>
          <p:cNvPr id="5" name="矩形 4">
            <a:extLst>
              <a:ext uri="{FF2B5EF4-FFF2-40B4-BE49-F238E27FC236}">
                <a16:creationId xmlns:a16="http://schemas.microsoft.com/office/drawing/2014/main" id="{463E7C2C-A8AC-47CF-9D24-84050247444B}"/>
              </a:ext>
            </a:extLst>
          </p:cNvPr>
          <p:cNvSpPr/>
          <p:nvPr/>
        </p:nvSpPr>
        <p:spPr>
          <a:xfrm>
            <a:off x="1202140" y="5433619"/>
            <a:ext cx="6784742" cy="369332"/>
          </a:xfrm>
          <a:prstGeom prst="rect">
            <a:avLst/>
          </a:prstGeom>
        </p:spPr>
        <p:txBody>
          <a:bodyPr wrap="none">
            <a:spAutoFit/>
          </a:bodyPr>
          <a:lstStyle/>
          <a:p>
            <a:r>
              <a:rPr lang="en-US" altLang="zh-CN" dirty="0">
                <a:hlinkClick r:id="rId2"/>
              </a:rPr>
              <a:t>Michael Bowling- https://www.youtube.com/watch?v=qndXrHcV1sM</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一、</a:t>
            </a:r>
            <a:r>
              <a:rPr lang="en-US" altLang="zh-CN" sz="2400">
                <a:solidFill>
                  <a:schemeClr val="bg1"/>
                </a:solidFill>
              </a:rPr>
              <a:t>CFR</a:t>
            </a:r>
            <a:r>
              <a:rPr lang="zh-CN" altLang="en-US" sz="2400">
                <a:solidFill>
                  <a:schemeClr val="bg1"/>
                </a:solidFill>
              </a:rPr>
              <a:t>算法</a:t>
            </a:r>
          </a:p>
        </p:txBody>
      </p:sp>
      <p:sp>
        <p:nvSpPr>
          <p:cNvPr id="7" name="文本框 6"/>
          <p:cNvSpPr txBox="1"/>
          <p:nvPr/>
        </p:nvSpPr>
        <p:spPr>
          <a:xfrm>
            <a:off x="1125855" y="1864360"/>
            <a:ext cx="10072370" cy="3788858"/>
          </a:xfrm>
          <a:prstGeom prst="rect">
            <a:avLst/>
          </a:prstGeom>
          <a:noFill/>
        </p:spPr>
        <p:txBody>
          <a:bodyPr wrap="square" rtlCol="0">
            <a:spAutoFit/>
          </a:bodyPr>
          <a:lstStyle/>
          <a:p>
            <a:pPr>
              <a:lnSpc>
                <a:spcPct val="150000"/>
              </a:lnSpc>
            </a:pPr>
            <a:r>
              <a:rPr lang="en-US" altLang="zh-CN" dirty="0"/>
              <a:t>CFR</a:t>
            </a:r>
            <a:r>
              <a:rPr lang="zh-CN" altLang="en-US" dirty="0"/>
              <a:t>（Counterfactual Regret Minimization）算法，是一个类似强化学习的算法，但是更高效。让</a:t>
            </a:r>
            <a:r>
              <a:rPr lang="en-US" altLang="zh-CN" dirty="0"/>
              <a:t>AI</a:t>
            </a:r>
            <a:r>
              <a:rPr lang="zh-CN" altLang="en-US" dirty="0"/>
              <a:t>之间对战德州扑克，采用随机的策略，然后每局过后看看在什么地方后悔了，然后尝试不同的战略，再在决策点上复盘。</a:t>
            </a:r>
          </a:p>
          <a:p>
            <a:pPr>
              <a:lnSpc>
                <a:spcPct val="150000"/>
              </a:lnSpc>
            </a:pPr>
            <a:r>
              <a:rPr lang="zh-CN" altLang="en-US" dirty="0"/>
              <a:t>累积经验、评判自己的选择，但这里正确的后悔点很重要。德州扑克具有很强的随机性，所以容易陷入错误的学习方式。</a:t>
            </a:r>
          </a:p>
          <a:p>
            <a:pPr>
              <a:lnSpc>
                <a:spcPct val="150000"/>
              </a:lnSpc>
            </a:pPr>
            <a:r>
              <a:rPr lang="en-US" altLang="zh-CN" dirty="0"/>
              <a:t>CFR</a:t>
            </a:r>
            <a:r>
              <a:rPr lang="zh-CN" altLang="en-US" dirty="0"/>
              <a:t>算法在德州扑克上应用的主要问题是德州扑克的空间太大了，复杂度是</a:t>
            </a:r>
            <a:r>
              <a:rPr lang="en-US" altLang="zh-CN" dirty="0"/>
              <a:t>10^160</a:t>
            </a:r>
            <a:r>
              <a:rPr lang="zh-CN" altLang="en-US" dirty="0"/>
              <a:t>次方。而在</a:t>
            </a:r>
            <a:r>
              <a:rPr lang="en-US" altLang="zh-CN" dirty="0" err="1"/>
              <a:t>deepstack</a:t>
            </a:r>
            <a:r>
              <a:rPr lang="zh-CN" altLang="en-US" dirty="0"/>
              <a:t>中采用的方案是</a:t>
            </a:r>
            <a:r>
              <a:rPr lang="en-US" altLang="zh-CN" dirty="0"/>
              <a:t>CFR+“</a:t>
            </a:r>
            <a:r>
              <a:rPr lang="zh-CN" altLang="en-US" dirty="0"/>
              <a:t>直觉</a:t>
            </a:r>
            <a:r>
              <a:rPr lang="en-US" altLang="zh-CN" dirty="0"/>
              <a:t>”</a:t>
            </a:r>
            <a:r>
              <a:rPr lang="zh-CN" altLang="en-US" dirty="0"/>
              <a:t>。也就是类似于</a:t>
            </a:r>
            <a:r>
              <a:rPr lang="en-US" altLang="zh-CN" dirty="0" err="1"/>
              <a:t>Alphago</a:t>
            </a:r>
            <a:r>
              <a:rPr lang="zh-CN" altLang="en-US" dirty="0"/>
              <a:t>的估值函数，并不搜索到最终局，在树发展到一定深度就进行截断评估。</a:t>
            </a:r>
          </a:p>
          <a:p>
            <a:pPr>
              <a:lnSpc>
                <a:spcPct val="150000"/>
              </a:lnSpc>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一、</a:t>
            </a:r>
            <a:r>
              <a:rPr lang="en-US" altLang="zh-CN" sz="2400">
                <a:solidFill>
                  <a:schemeClr val="bg1"/>
                </a:solidFill>
              </a:rPr>
              <a:t>CFR</a:t>
            </a:r>
            <a:r>
              <a:rPr lang="zh-CN" altLang="en-US" sz="2400">
                <a:solidFill>
                  <a:schemeClr val="bg1"/>
                </a:solidFill>
              </a:rPr>
              <a:t>算法</a:t>
            </a:r>
          </a:p>
        </p:txBody>
      </p:sp>
      <p:sp>
        <p:nvSpPr>
          <p:cNvPr id="3" name="文本框 2"/>
          <p:cNvSpPr txBox="1"/>
          <p:nvPr/>
        </p:nvSpPr>
        <p:spPr>
          <a:xfrm>
            <a:off x="1117600" y="1828800"/>
            <a:ext cx="9172575" cy="1198880"/>
          </a:xfrm>
          <a:prstGeom prst="rect">
            <a:avLst/>
          </a:prstGeom>
          <a:noFill/>
        </p:spPr>
        <p:txBody>
          <a:bodyPr wrap="square" rtlCol="0">
            <a:spAutoFit/>
          </a:bodyPr>
          <a:lstStyle/>
          <a:p>
            <a:r>
              <a:rPr lang="zh-CN" altLang="en-US"/>
              <a:t>遗憾值（</a:t>
            </a:r>
            <a:r>
              <a:rPr lang="en-US" altLang="zh-CN"/>
              <a:t>regret</a:t>
            </a:r>
            <a:r>
              <a:rPr lang="zh-CN" altLang="en-US"/>
              <a:t>）：在一局石头剪刀布中，对手出了布，玩家出了石头，结果是玩家输了</a:t>
            </a:r>
            <a:r>
              <a:rPr lang="en-US" altLang="zh-CN"/>
              <a:t>-1</a:t>
            </a:r>
            <a:r>
              <a:rPr lang="zh-CN" altLang="en-US"/>
              <a:t>。这时的遗憾值为</a:t>
            </a:r>
            <a:r>
              <a:rPr lang="en-US" altLang="zh-CN"/>
              <a:t>{</a:t>
            </a:r>
            <a:r>
              <a:rPr lang="zh-CN" altLang="en-US"/>
              <a:t>石头：</a:t>
            </a:r>
            <a:r>
              <a:rPr lang="en-US" altLang="zh-CN"/>
              <a:t>0</a:t>
            </a:r>
            <a:r>
              <a:rPr lang="zh-CN" altLang="en-US"/>
              <a:t>，布：</a:t>
            </a:r>
            <a:r>
              <a:rPr lang="en-US" altLang="zh-CN"/>
              <a:t>1</a:t>
            </a:r>
            <a:r>
              <a:rPr lang="zh-CN" altLang="en-US"/>
              <a:t>，剪刀：</a:t>
            </a:r>
            <a:r>
              <a:rPr lang="en-US" altLang="zh-CN"/>
              <a:t>2}</a:t>
            </a:r>
            <a:r>
              <a:rPr lang="zh-CN" altLang="en-US"/>
              <a:t>。也就意味着如果执行其他动作会比执行当前的动作有多少优势。</a:t>
            </a:r>
          </a:p>
          <a:p>
            <a:endParaRPr lang="zh-CN" altLang="en-US"/>
          </a:p>
        </p:txBody>
      </p:sp>
      <p:sp>
        <p:nvSpPr>
          <p:cNvPr id="4" name="文本框 3"/>
          <p:cNvSpPr txBox="1"/>
          <p:nvPr/>
        </p:nvSpPr>
        <p:spPr>
          <a:xfrm>
            <a:off x="1117600" y="3556000"/>
            <a:ext cx="9478010" cy="1198880"/>
          </a:xfrm>
          <a:prstGeom prst="rect">
            <a:avLst/>
          </a:prstGeom>
          <a:noFill/>
        </p:spPr>
        <p:txBody>
          <a:bodyPr wrap="square" rtlCol="0">
            <a:spAutoFit/>
          </a:bodyPr>
          <a:lstStyle/>
          <a:p>
            <a:r>
              <a:rPr lang="zh-CN" altLang="en-US" dirty="0"/>
              <a:t>遗憾值匹配（</a:t>
            </a:r>
            <a:r>
              <a:rPr lang="en-US" altLang="zh-CN" dirty="0"/>
              <a:t>regret matching</a:t>
            </a:r>
            <a:r>
              <a:rPr lang="zh-CN" altLang="en-US" dirty="0"/>
              <a:t>）：遗憾匹配，通过计算出的遗憾值更新策略。最常用的是将遗憾动作值归一化为生成概率。这种方法可以通过自我对局来最小化预期的</a:t>
            </a:r>
            <a:r>
              <a:rPr lang="en-US" altLang="zh-CN" dirty="0"/>
              <a:t>regret</a:t>
            </a:r>
            <a:r>
              <a:rPr lang="zh-CN" altLang="en-US" dirty="0"/>
              <a:t>。</a:t>
            </a:r>
          </a:p>
          <a:p>
            <a:r>
              <a:rPr lang="zh-CN" altLang="en-US" dirty="0"/>
              <a:t>对于上面剪刀石头布的例子，根据上述遗憾值进行</a:t>
            </a:r>
            <a:r>
              <a:rPr lang="en-US" altLang="zh-CN" dirty="0"/>
              <a:t>regret matching</a:t>
            </a:r>
            <a:r>
              <a:rPr lang="zh-CN" altLang="en-US" dirty="0"/>
              <a:t>后得到的策略是：</a:t>
            </a:r>
          </a:p>
          <a:p>
            <a:r>
              <a:rPr lang="en-US" altLang="zh-CN" dirty="0"/>
              <a:t>{</a:t>
            </a:r>
            <a:r>
              <a:rPr lang="zh-CN" altLang="en-US" dirty="0"/>
              <a:t>石头：</a:t>
            </a:r>
            <a:r>
              <a:rPr lang="en-US" altLang="zh-CN" dirty="0"/>
              <a:t>0</a:t>
            </a:r>
            <a:r>
              <a:rPr lang="zh-CN" altLang="en-US" dirty="0"/>
              <a:t>，布：</a:t>
            </a:r>
            <a:r>
              <a:rPr lang="en-US" altLang="zh-CN" dirty="0"/>
              <a:t>1/3</a:t>
            </a:r>
            <a:r>
              <a:rPr lang="zh-CN" altLang="en-US" dirty="0"/>
              <a:t>，剪刀：</a:t>
            </a:r>
            <a:r>
              <a:rPr lang="en-US" altLang="zh-CN" dirty="0"/>
              <a:t>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一、</a:t>
            </a:r>
            <a:r>
              <a:rPr lang="en-US" altLang="zh-CN" sz="2400">
                <a:solidFill>
                  <a:schemeClr val="bg1"/>
                </a:solidFill>
              </a:rPr>
              <a:t>CFR</a:t>
            </a:r>
            <a:r>
              <a:rPr lang="zh-CN" altLang="en-US" sz="2400">
                <a:solidFill>
                  <a:schemeClr val="bg1"/>
                </a:solidFill>
              </a:rPr>
              <a:t>算法</a:t>
            </a:r>
          </a:p>
        </p:txBody>
      </p:sp>
      <p:sp>
        <p:nvSpPr>
          <p:cNvPr id="3" name="文本框 2"/>
          <p:cNvSpPr txBox="1"/>
          <p:nvPr/>
        </p:nvSpPr>
        <p:spPr>
          <a:xfrm>
            <a:off x="1527175" y="1943100"/>
            <a:ext cx="10363200" cy="2306955"/>
          </a:xfrm>
          <a:prstGeom prst="rect">
            <a:avLst/>
          </a:prstGeom>
          <a:noFill/>
        </p:spPr>
        <p:txBody>
          <a:bodyPr wrap="square" rtlCol="0">
            <a:spAutoFit/>
          </a:bodyPr>
          <a:lstStyle/>
          <a:p>
            <a:r>
              <a:rPr lang="zh-CN" altLang="en-US" dirty="0"/>
              <a:t>整体流程：</a:t>
            </a:r>
          </a:p>
          <a:p>
            <a:r>
              <a:rPr lang="en-US" altLang="zh-CN" dirty="0"/>
              <a:t>	1</a:t>
            </a:r>
            <a:r>
              <a:rPr lang="zh-CN" altLang="en-US" dirty="0"/>
              <a:t>、对每个玩家，初始化所有的累积</a:t>
            </a:r>
            <a:r>
              <a:rPr lang="en-US" altLang="zh-CN" dirty="0"/>
              <a:t>regret=0</a:t>
            </a:r>
          </a:p>
          <a:p>
            <a:r>
              <a:rPr lang="en-US" altLang="zh-CN" dirty="0"/>
              <a:t>	2</a:t>
            </a:r>
            <a:r>
              <a:rPr lang="zh-CN" altLang="en-US" dirty="0"/>
              <a:t>、迭代一定次数：</a:t>
            </a:r>
          </a:p>
          <a:p>
            <a:r>
              <a:rPr lang="en-US" altLang="zh-CN" dirty="0"/>
              <a:t>	             --</a:t>
            </a:r>
            <a:r>
              <a:rPr lang="zh-CN" altLang="en-US" dirty="0"/>
              <a:t>利用累积的</a:t>
            </a:r>
            <a:r>
              <a:rPr lang="en-US" altLang="zh-CN" dirty="0"/>
              <a:t>regret</a:t>
            </a:r>
            <a:r>
              <a:rPr lang="zh-CN" altLang="en-US" dirty="0"/>
              <a:t>计算一个</a:t>
            </a:r>
            <a:r>
              <a:rPr lang="en-US" altLang="zh-CN" dirty="0"/>
              <a:t>regret matching</a:t>
            </a:r>
            <a:r>
              <a:rPr lang="zh-CN" altLang="en-US" dirty="0"/>
              <a:t>策略组合σ</a:t>
            </a:r>
          </a:p>
          <a:p>
            <a:r>
              <a:rPr lang="en-US" altLang="zh-CN" dirty="0"/>
              <a:t>	             --</a:t>
            </a:r>
            <a:r>
              <a:rPr lang="zh-CN" altLang="en-US" dirty="0"/>
              <a:t>将上述生成的策略组合σ添加到</a:t>
            </a:r>
            <a:r>
              <a:rPr lang="en-US" altLang="zh-CN" dirty="0"/>
              <a:t>sum{σ1</a:t>
            </a:r>
            <a:r>
              <a:rPr lang="zh-CN" altLang="en-US" dirty="0"/>
              <a:t>，σ</a:t>
            </a:r>
            <a:r>
              <a:rPr lang="en-US" altLang="zh-CN" dirty="0"/>
              <a:t>2</a:t>
            </a:r>
            <a:r>
              <a:rPr lang="zh-CN" altLang="en-US" dirty="0"/>
              <a:t>，σ</a:t>
            </a:r>
            <a:r>
              <a:rPr lang="en-US" altLang="zh-CN" dirty="0"/>
              <a:t>3...}</a:t>
            </a:r>
            <a:r>
              <a:rPr lang="zh-CN" altLang="en-US" dirty="0"/>
              <a:t>中去</a:t>
            </a:r>
          </a:p>
          <a:p>
            <a:r>
              <a:rPr lang="zh-CN" altLang="en-US" dirty="0"/>
              <a:t>                               </a:t>
            </a:r>
            <a:r>
              <a:rPr lang="en-US" altLang="zh-CN" dirty="0"/>
              <a:t>--</a:t>
            </a:r>
            <a:r>
              <a:rPr lang="zh-CN" altLang="en-US" dirty="0"/>
              <a:t>计算在当前的策略组合σ下玩家的</a:t>
            </a:r>
            <a:r>
              <a:rPr lang="en-US" altLang="zh-CN" dirty="0"/>
              <a:t>regrets</a:t>
            </a:r>
          </a:p>
          <a:p>
            <a:r>
              <a:rPr lang="en-US" altLang="zh-CN" dirty="0"/>
              <a:t>	             --</a:t>
            </a:r>
            <a:r>
              <a:rPr lang="zh-CN" altLang="en-US" dirty="0"/>
              <a:t>将玩家的</a:t>
            </a:r>
            <a:r>
              <a:rPr lang="en-US" altLang="zh-CN" dirty="0"/>
              <a:t>regrets</a:t>
            </a:r>
            <a:r>
              <a:rPr lang="zh-CN" altLang="en-US" dirty="0"/>
              <a:t>添加进总的累积</a:t>
            </a:r>
            <a:r>
              <a:rPr lang="en-US" altLang="zh-CN" dirty="0"/>
              <a:t>regrets</a:t>
            </a:r>
          </a:p>
          <a:p>
            <a:r>
              <a:rPr lang="en-US" altLang="zh-CN" dirty="0"/>
              <a:t>	3</a:t>
            </a:r>
            <a:r>
              <a:rPr lang="zh-CN" altLang="en-US" dirty="0"/>
              <a:t>、返回平均策略组合，比如（σ</a:t>
            </a:r>
            <a:r>
              <a:rPr lang="en-US" altLang="zh-CN" dirty="0"/>
              <a:t>1+σ2+σ3+...</a:t>
            </a:r>
            <a:r>
              <a:rPr lang="zh-CN" altLang="en-US" dirty="0"/>
              <a:t>）</a:t>
            </a:r>
            <a:r>
              <a:rPr lang="en-US" altLang="zh-CN" dirty="0"/>
              <a:t>/n</a:t>
            </a:r>
          </a:p>
        </p:txBody>
      </p:sp>
      <p:sp>
        <p:nvSpPr>
          <p:cNvPr id="4" name="文本框 3"/>
          <p:cNvSpPr txBox="1"/>
          <p:nvPr/>
        </p:nvSpPr>
        <p:spPr>
          <a:xfrm>
            <a:off x="2117725" y="4600575"/>
            <a:ext cx="7438390" cy="368300"/>
          </a:xfrm>
          <a:prstGeom prst="rect">
            <a:avLst/>
          </a:prstGeom>
          <a:noFill/>
        </p:spPr>
        <p:txBody>
          <a:bodyPr wrap="square" rtlCol="0">
            <a:spAutoFit/>
          </a:bodyPr>
          <a:lstStyle/>
          <a:p>
            <a:r>
              <a:rPr lang="zh-CN" altLang="en-US" dirty="0"/>
              <a:t>策略组合σ是指在每个可能的情况下，执行各可行动作的概率。</a:t>
            </a:r>
            <a:endParaRPr lang="en-US" altLang="zh-CN" dirty="0"/>
          </a:p>
        </p:txBody>
      </p:sp>
      <p:sp>
        <p:nvSpPr>
          <p:cNvPr id="7" name="文本框 6"/>
          <p:cNvSpPr txBox="1"/>
          <p:nvPr/>
        </p:nvSpPr>
        <p:spPr>
          <a:xfrm>
            <a:off x="2117725" y="4968875"/>
            <a:ext cx="5422265" cy="368300"/>
          </a:xfrm>
          <a:prstGeom prst="rect">
            <a:avLst/>
          </a:prstGeom>
          <a:noFill/>
        </p:spPr>
        <p:txBody>
          <a:bodyPr wrap="none" rtlCol="0" anchor="t">
            <a:spAutoFit/>
          </a:bodyPr>
          <a:lstStyle/>
          <a:p>
            <a:r>
              <a:rPr lang="en-US" altLang="zh-CN">
                <a:sym typeface="+mn-ea"/>
              </a:rPr>
              <a:t>regret matching</a:t>
            </a:r>
            <a:r>
              <a:rPr lang="zh-CN" altLang="en-US">
                <a:sym typeface="+mn-ea"/>
              </a:rPr>
              <a:t>：根据目前的累积</a:t>
            </a:r>
            <a:r>
              <a:rPr lang="en-US" altLang="zh-CN">
                <a:sym typeface="+mn-ea"/>
              </a:rPr>
              <a:t>regret</a:t>
            </a:r>
            <a:r>
              <a:rPr lang="zh-CN" altLang="en-US">
                <a:sym typeface="+mn-ea"/>
              </a:rPr>
              <a:t>生成的策略。</a:t>
            </a:r>
          </a:p>
        </p:txBody>
      </p:sp>
      <p:sp>
        <p:nvSpPr>
          <p:cNvPr id="8" name="文本框 7"/>
          <p:cNvSpPr txBox="1"/>
          <p:nvPr/>
        </p:nvSpPr>
        <p:spPr>
          <a:xfrm>
            <a:off x="1778000" y="5883275"/>
            <a:ext cx="2540000" cy="368300"/>
          </a:xfrm>
          <a:prstGeom prst="rect">
            <a:avLst/>
          </a:prstGeom>
          <a:noFill/>
        </p:spPr>
        <p:txBody>
          <a:bodyPr wrap="square" rtlCol="0" anchor="t">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一、</a:t>
            </a:r>
            <a:r>
              <a:rPr lang="en-US" altLang="zh-CN" sz="2400">
                <a:solidFill>
                  <a:schemeClr val="bg1"/>
                </a:solidFill>
              </a:rPr>
              <a:t>CFR</a:t>
            </a:r>
            <a:r>
              <a:rPr lang="zh-CN" altLang="en-US" sz="2400">
                <a:solidFill>
                  <a:schemeClr val="bg1"/>
                </a:solidFill>
              </a:rPr>
              <a:t>算法</a:t>
            </a:r>
          </a:p>
        </p:txBody>
      </p:sp>
      <p:sp>
        <p:nvSpPr>
          <p:cNvPr id="3" name="矩形 2"/>
          <p:cNvSpPr/>
          <p:nvPr/>
        </p:nvSpPr>
        <p:spPr>
          <a:xfrm>
            <a:off x="1279525" y="2505075"/>
            <a:ext cx="2219325" cy="934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利用</a:t>
            </a:r>
            <a:r>
              <a:rPr lang="en-US" altLang="zh-CN"/>
              <a:t>regret matching</a:t>
            </a:r>
            <a:r>
              <a:rPr lang="zh-CN" altLang="en-US"/>
              <a:t>计算当前策略</a:t>
            </a:r>
            <a:r>
              <a:rPr lang="en-US" altLang="zh-CN">
                <a:sym typeface="+mn-ea"/>
              </a:rPr>
              <a:t>σ</a:t>
            </a:r>
            <a:endParaRPr lang="en-US" altLang="zh-CN"/>
          </a:p>
        </p:txBody>
      </p:sp>
      <p:sp>
        <p:nvSpPr>
          <p:cNvPr id="7" name="矩形 6"/>
          <p:cNvSpPr/>
          <p:nvPr/>
        </p:nvSpPr>
        <p:spPr>
          <a:xfrm>
            <a:off x="4452620" y="2505075"/>
            <a:ext cx="1838325" cy="934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计算当前策略</a:t>
            </a:r>
            <a:r>
              <a:rPr lang="en-US" altLang="zh-CN">
                <a:sym typeface="+mn-ea"/>
              </a:rPr>
              <a:t>σ</a:t>
            </a:r>
            <a:r>
              <a:rPr lang="zh-CN" altLang="en-US">
                <a:sym typeface="+mn-ea"/>
              </a:rPr>
              <a:t>在</a:t>
            </a:r>
            <a:r>
              <a:rPr lang="zh-CN" altLang="en-US"/>
              <a:t>每个状态下的每个动作值</a:t>
            </a:r>
          </a:p>
        </p:txBody>
      </p:sp>
      <p:sp>
        <p:nvSpPr>
          <p:cNvPr id="8" name="矩形 7"/>
          <p:cNvSpPr/>
          <p:nvPr/>
        </p:nvSpPr>
        <p:spPr>
          <a:xfrm>
            <a:off x="7646670" y="2505075"/>
            <a:ext cx="1838325" cy="934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计算累积遗憾值</a:t>
            </a:r>
            <a:r>
              <a:rPr lang="en-US" altLang="zh-CN"/>
              <a:t>regret</a:t>
            </a:r>
          </a:p>
        </p:txBody>
      </p:sp>
      <p:cxnSp>
        <p:nvCxnSpPr>
          <p:cNvPr id="9" name="直接箭头连接符 8"/>
          <p:cNvCxnSpPr>
            <a:stCxn id="3" idx="3"/>
            <a:endCxn id="7" idx="1"/>
          </p:cNvCxnSpPr>
          <p:nvPr/>
        </p:nvCxnSpPr>
        <p:spPr>
          <a:xfrm>
            <a:off x="3498850" y="2972435"/>
            <a:ext cx="9537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a:endCxn id="8" idx="1"/>
          </p:cNvCxnSpPr>
          <p:nvPr/>
        </p:nvCxnSpPr>
        <p:spPr>
          <a:xfrm>
            <a:off x="6290945" y="2972435"/>
            <a:ext cx="13557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8" idx="2"/>
            <a:endCxn id="3" idx="2"/>
          </p:cNvCxnSpPr>
          <p:nvPr/>
        </p:nvCxnSpPr>
        <p:spPr>
          <a:xfrm rot="5400000">
            <a:off x="5477828" y="350838"/>
            <a:ext cx="3175" cy="6176645"/>
          </a:xfrm>
          <a:prstGeom prst="bentConnector3">
            <a:avLst>
              <a:gd name="adj1" fmla="val 754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4" idx="0"/>
            <a:endCxn id="7" idx="2"/>
          </p:cNvCxnSpPr>
          <p:nvPr/>
        </p:nvCxnSpPr>
        <p:spPr>
          <a:xfrm flipV="1">
            <a:off x="5372100" y="3439160"/>
            <a:ext cx="0" cy="17551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3295650" y="5194300"/>
            <a:ext cx="4152900" cy="922020"/>
          </a:xfrm>
          <a:prstGeom prst="rect">
            <a:avLst/>
          </a:prstGeom>
          <a:noFill/>
        </p:spPr>
        <p:txBody>
          <a:bodyPr wrap="square" rtlCol="0">
            <a:spAutoFit/>
          </a:bodyPr>
          <a:lstStyle/>
          <a:p>
            <a:r>
              <a:rPr lang="zh-CN" altLang="en-US"/>
              <a:t>在德州扑克中，状态数量呈指数上升，所以这一步的计算量非常大。这里的动作值通过迭代进行计算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91005" y="1457325"/>
            <a:ext cx="8809990" cy="1476375"/>
          </a:xfrm>
          <a:prstGeom prst="rect">
            <a:avLst/>
          </a:prstGeom>
          <a:noFill/>
        </p:spPr>
        <p:txBody>
          <a:bodyPr wrap="square" rtlCol="0">
            <a:spAutoFit/>
          </a:bodyPr>
          <a:lstStyle/>
          <a:p>
            <a:r>
              <a:rPr lang="zh-CN" altLang="en-US" dirty="0"/>
              <a:t>使用树的形式来描述博弈过程，每一个结点表示一个状态，</a:t>
            </a:r>
            <a:r>
              <a:rPr lang="zh-CN" altLang="en-US" dirty="0">
                <a:solidFill>
                  <a:srgbClr val="FF0000"/>
                </a:solidFill>
              </a:rPr>
              <a:t>每一个状态包括公共牌和目前的动作序列</a:t>
            </a:r>
            <a:r>
              <a:rPr lang="zh-CN" altLang="en-US" dirty="0"/>
              <a:t>。计算的策略是为每一个可能存在的状态都生成一个执行动作的概率分布。</a:t>
            </a:r>
          </a:p>
          <a:p>
            <a:endParaRPr lang="zh-CN" altLang="en-US" dirty="0"/>
          </a:p>
          <a:p>
            <a:endParaRPr lang="zh-CN" altLang="en-US" dirty="0"/>
          </a:p>
        </p:txBody>
      </p:sp>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一、</a:t>
            </a:r>
            <a:r>
              <a:rPr lang="en-US" altLang="zh-CN" sz="2400">
                <a:solidFill>
                  <a:schemeClr val="bg1"/>
                </a:solidFill>
              </a:rPr>
              <a:t>CFR</a:t>
            </a:r>
            <a:r>
              <a:rPr lang="zh-CN" altLang="en-US" sz="2400">
                <a:solidFill>
                  <a:schemeClr val="bg1"/>
                </a:solidFill>
              </a:rPr>
              <a:t>算法</a:t>
            </a:r>
            <a:r>
              <a:rPr lang="en-US" altLang="zh-CN" sz="2400">
                <a:solidFill>
                  <a:schemeClr val="bg1"/>
                </a:solidFill>
              </a:rPr>
              <a:t>——</a:t>
            </a:r>
            <a:r>
              <a:rPr lang="zh-CN" altLang="en-US" sz="2400">
                <a:solidFill>
                  <a:schemeClr val="bg1"/>
                </a:solidFill>
              </a:rPr>
              <a:t>细节补充介绍</a:t>
            </a:r>
          </a:p>
        </p:txBody>
      </p:sp>
      <p:pic>
        <p:nvPicPr>
          <p:cNvPr id="7" name="图片 6"/>
          <p:cNvPicPr>
            <a:picLocks noChangeAspect="1"/>
          </p:cNvPicPr>
          <p:nvPr/>
        </p:nvPicPr>
        <p:blipFill>
          <a:blip r:embed="rId2"/>
          <a:stretch>
            <a:fillRect/>
          </a:stretch>
        </p:blipFill>
        <p:spPr>
          <a:xfrm>
            <a:off x="1691640" y="3081655"/>
            <a:ext cx="4803140" cy="2136775"/>
          </a:xfrm>
          <a:prstGeom prst="rect">
            <a:avLst/>
          </a:prstGeom>
        </p:spPr>
      </p:pic>
      <p:sp>
        <p:nvSpPr>
          <p:cNvPr id="8" name="文本框 7"/>
          <p:cNvSpPr txBox="1"/>
          <p:nvPr/>
        </p:nvSpPr>
        <p:spPr>
          <a:xfrm>
            <a:off x="7794625" y="3081655"/>
            <a:ext cx="3656965" cy="645160"/>
          </a:xfrm>
          <a:prstGeom prst="rect">
            <a:avLst/>
          </a:prstGeom>
          <a:noFill/>
        </p:spPr>
        <p:txBody>
          <a:bodyPr wrap="square" rtlCol="0">
            <a:spAutoFit/>
          </a:bodyPr>
          <a:lstStyle/>
          <a:p>
            <a:pPr algn="just"/>
            <a:r>
              <a:rPr lang="en-US" altLang="zh-CN"/>
              <a:t>I</a:t>
            </a:r>
            <a:r>
              <a:rPr lang="zh-CN" altLang="en-US"/>
              <a:t>表示当前的状态，</a:t>
            </a:r>
            <a:r>
              <a:rPr lang="en-US" altLang="zh-CN"/>
              <a:t>P(h)</a:t>
            </a:r>
            <a:r>
              <a:rPr lang="zh-CN" altLang="en-US"/>
              <a:t>表示当前状态下的玩家</a:t>
            </a:r>
          </a:p>
        </p:txBody>
      </p:sp>
      <p:pic>
        <p:nvPicPr>
          <p:cNvPr id="9" name="图片 8"/>
          <p:cNvPicPr>
            <a:picLocks noChangeAspect="1"/>
          </p:cNvPicPr>
          <p:nvPr/>
        </p:nvPicPr>
        <p:blipFill>
          <a:blip r:embed="rId3"/>
          <a:stretch>
            <a:fillRect/>
          </a:stretch>
        </p:blipFill>
        <p:spPr>
          <a:xfrm>
            <a:off x="7794625" y="3896360"/>
            <a:ext cx="1014730" cy="388620"/>
          </a:xfrm>
          <a:prstGeom prst="rect">
            <a:avLst/>
          </a:prstGeom>
        </p:spPr>
      </p:pic>
      <p:sp>
        <p:nvSpPr>
          <p:cNvPr id="10" name="文本框 9"/>
          <p:cNvSpPr txBox="1"/>
          <p:nvPr/>
        </p:nvSpPr>
        <p:spPr>
          <a:xfrm>
            <a:off x="8891905" y="3896360"/>
            <a:ext cx="3028950" cy="922020"/>
          </a:xfrm>
          <a:prstGeom prst="rect">
            <a:avLst/>
          </a:prstGeom>
          <a:noFill/>
        </p:spPr>
        <p:txBody>
          <a:bodyPr wrap="square" rtlCol="0">
            <a:spAutoFit/>
          </a:bodyPr>
          <a:lstStyle/>
          <a:p>
            <a:pPr algn="just"/>
            <a:r>
              <a:rPr lang="zh-CN" altLang="en-US"/>
              <a:t>表示在当前状态</a:t>
            </a:r>
            <a:r>
              <a:rPr lang="en-US" altLang="zh-CN"/>
              <a:t>I</a:t>
            </a:r>
            <a:r>
              <a:rPr lang="zh-CN" altLang="en-US"/>
              <a:t>下执行动作</a:t>
            </a:r>
            <a:r>
              <a:rPr lang="en-US" altLang="zh-CN"/>
              <a:t>a</a:t>
            </a:r>
            <a:r>
              <a:rPr lang="zh-CN" altLang="en-US"/>
              <a:t>得到的收益，通过迭代进行计算。</a:t>
            </a:r>
          </a:p>
        </p:txBody>
      </p:sp>
      <p:pic>
        <p:nvPicPr>
          <p:cNvPr id="11" name="图片 10"/>
          <p:cNvPicPr>
            <a:picLocks noChangeAspect="1"/>
          </p:cNvPicPr>
          <p:nvPr/>
        </p:nvPicPr>
        <p:blipFill>
          <a:blip r:embed="rId4"/>
          <a:stretch>
            <a:fillRect/>
          </a:stretch>
        </p:blipFill>
        <p:spPr>
          <a:xfrm>
            <a:off x="7795260" y="4817745"/>
            <a:ext cx="921385" cy="492125"/>
          </a:xfrm>
          <a:prstGeom prst="rect">
            <a:avLst/>
          </a:prstGeom>
        </p:spPr>
      </p:pic>
      <p:sp>
        <p:nvSpPr>
          <p:cNvPr id="12" name="文本框 11"/>
          <p:cNvSpPr txBox="1"/>
          <p:nvPr/>
        </p:nvSpPr>
        <p:spPr>
          <a:xfrm>
            <a:off x="8980805" y="4818380"/>
            <a:ext cx="3028950" cy="645160"/>
          </a:xfrm>
          <a:prstGeom prst="rect">
            <a:avLst/>
          </a:prstGeom>
          <a:noFill/>
        </p:spPr>
        <p:txBody>
          <a:bodyPr wrap="square" rtlCol="0">
            <a:spAutoFit/>
          </a:bodyPr>
          <a:lstStyle/>
          <a:p>
            <a:pPr algn="just"/>
            <a:r>
              <a:rPr lang="zh-CN" altLang="en-US"/>
              <a:t>表示在当前状态</a:t>
            </a:r>
            <a:r>
              <a:rPr lang="en-US" altLang="zh-CN"/>
              <a:t>I</a:t>
            </a:r>
            <a:r>
              <a:rPr lang="zh-CN" altLang="en-US"/>
              <a:t>下执行动作</a:t>
            </a:r>
            <a:r>
              <a:rPr lang="en-US" altLang="zh-CN"/>
              <a:t>a</a:t>
            </a:r>
            <a:r>
              <a:rPr lang="zh-CN" altLang="en-US"/>
              <a:t>的概率。</a:t>
            </a:r>
          </a:p>
        </p:txBody>
      </p:sp>
      <p:sp>
        <p:nvSpPr>
          <p:cNvPr id="13" name="矩形 12"/>
          <p:cNvSpPr/>
          <p:nvPr/>
        </p:nvSpPr>
        <p:spPr>
          <a:xfrm>
            <a:off x="1822450" y="4724400"/>
            <a:ext cx="3067050" cy="2857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010150" y="4683125"/>
            <a:ext cx="1790700" cy="368300"/>
          </a:xfrm>
          <a:prstGeom prst="rect">
            <a:avLst/>
          </a:prstGeom>
          <a:noFill/>
        </p:spPr>
        <p:txBody>
          <a:bodyPr wrap="square" rtlCol="0">
            <a:spAutoFit/>
          </a:bodyPr>
          <a:lstStyle/>
          <a:p>
            <a:r>
              <a:rPr lang="zh-CN" altLang="en-US">
                <a:solidFill>
                  <a:srgbClr val="FF0000"/>
                </a:solidFill>
              </a:rPr>
              <a:t>计算期望值</a:t>
            </a:r>
          </a:p>
        </p:txBody>
      </p:sp>
      <p:sp>
        <p:nvSpPr>
          <p:cNvPr id="15" name="矩形 14"/>
          <p:cNvSpPr/>
          <p:nvPr/>
        </p:nvSpPr>
        <p:spPr>
          <a:xfrm>
            <a:off x="1934845" y="3578860"/>
            <a:ext cx="4575175" cy="323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2055" y="2933700"/>
            <a:ext cx="2752725" cy="645160"/>
          </a:xfrm>
          <a:prstGeom prst="rect">
            <a:avLst/>
          </a:prstGeom>
          <a:noFill/>
        </p:spPr>
        <p:txBody>
          <a:bodyPr wrap="square" rtlCol="0">
            <a:spAutoFit/>
          </a:bodyPr>
          <a:lstStyle/>
          <a:p>
            <a:r>
              <a:rPr lang="zh-CN" altLang="en-US">
                <a:solidFill>
                  <a:srgbClr val="FF0000"/>
                </a:solidFill>
              </a:rPr>
              <a:t>迭代计算执行动作</a:t>
            </a:r>
            <a:r>
              <a:rPr lang="en-US" altLang="zh-CN">
                <a:solidFill>
                  <a:srgbClr val="FF0000"/>
                </a:solidFill>
              </a:rPr>
              <a:t>a</a:t>
            </a:r>
            <a:r>
              <a:rPr lang="zh-CN" altLang="en-US">
                <a:solidFill>
                  <a:srgbClr val="FF0000"/>
                </a:solidFill>
              </a:rPr>
              <a:t>后的收益期望</a:t>
            </a:r>
          </a:p>
        </p:txBody>
      </p:sp>
      <p:pic>
        <p:nvPicPr>
          <p:cNvPr id="18" name="图片 17"/>
          <p:cNvPicPr>
            <a:picLocks noChangeAspect="1"/>
          </p:cNvPicPr>
          <p:nvPr/>
        </p:nvPicPr>
        <p:blipFill>
          <a:blip r:embed="rId5"/>
          <a:stretch>
            <a:fillRect/>
          </a:stretch>
        </p:blipFill>
        <p:spPr>
          <a:xfrm>
            <a:off x="1755775" y="2521585"/>
            <a:ext cx="4281805" cy="412115"/>
          </a:xfrm>
          <a:prstGeom prst="rect">
            <a:avLst/>
          </a:prstGeom>
        </p:spPr>
      </p:pic>
      <p:sp>
        <p:nvSpPr>
          <p:cNvPr id="19" name="文本框 18"/>
          <p:cNvSpPr txBox="1"/>
          <p:nvPr/>
        </p:nvSpPr>
        <p:spPr>
          <a:xfrm>
            <a:off x="1643380" y="5881370"/>
            <a:ext cx="10367010" cy="368300"/>
          </a:xfrm>
          <a:prstGeom prst="rect">
            <a:avLst/>
          </a:prstGeom>
          <a:noFill/>
        </p:spPr>
        <p:txBody>
          <a:bodyPr wrap="square" rtlCol="0">
            <a:spAutoFit/>
          </a:bodyPr>
          <a:lstStyle/>
          <a:p>
            <a:r>
              <a:rPr lang="zh-CN" altLang="en-US"/>
              <a:t>这里的期望值就是这个状态下玩家的反事实值</a:t>
            </a:r>
            <a:r>
              <a:rPr lang="en-US" altLang="zh-CN"/>
              <a:t>counterfactual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一、</a:t>
            </a:r>
            <a:r>
              <a:rPr lang="en-US" altLang="zh-CN" sz="2400">
                <a:solidFill>
                  <a:schemeClr val="bg1"/>
                </a:solidFill>
              </a:rPr>
              <a:t>CFR</a:t>
            </a:r>
            <a:r>
              <a:rPr lang="zh-CN" altLang="en-US" sz="2400">
                <a:solidFill>
                  <a:schemeClr val="bg1"/>
                </a:solidFill>
              </a:rPr>
              <a:t>算法</a:t>
            </a:r>
            <a:r>
              <a:rPr lang="en-US" altLang="zh-CN" sz="2400">
                <a:solidFill>
                  <a:schemeClr val="bg1"/>
                </a:solidFill>
              </a:rPr>
              <a:t>——</a:t>
            </a:r>
            <a:r>
              <a:rPr lang="zh-CN" altLang="en-US" sz="2400">
                <a:solidFill>
                  <a:schemeClr val="bg1"/>
                </a:solidFill>
              </a:rPr>
              <a:t>细节补充介绍</a:t>
            </a:r>
          </a:p>
        </p:txBody>
      </p:sp>
      <p:pic>
        <p:nvPicPr>
          <p:cNvPr id="3" name="图片 2"/>
          <p:cNvPicPr>
            <a:picLocks noChangeAspect="1"/>
          </p:cNvPicPr>
          <p:nvPr/>
        </p:nvPicPr>
        <p:blipFill>
          <a:blip r:embed="rId2"/>
          <a:stretch>
            <a:fillRect/>
          </a:stretch>
        </p:blipFill>
        <p:spPr>
          <a:xfrm>
            <a:off x="568960" y="1699895"/>
            <a:ext cx="7840980" cy="1172845"/>
          </a:xfrm>
          <a:prstGeom prst="rect">
            <a:avLst/>
          </a:prstGeom>
        </p:spPr>
      </p:pic>
      <p:sp>
        <p:nvSpPr>
          <p:cNvPr id="4" name="文本框 3"/>
          <p:cNvSpPr txBox="1"/>
          <p:nvPr/>
        </p:nvSpPr>
        <p:spPr>
          <a:xfrm>
            <a:off x="568960" y="3566795"/>
            <a:ext cx="7753350" cy="645160"/>
          </a:xfrm>
          <a:prstGeom prst="rect">
            <a:avLst/>
          </a:prstGeom>
          <a:noFill/>
        </p:spPr>
        <p:txBody>
          <a:bodyPr wrap="square" rtlCol="0">
            <a:spAutoFit/>
          </a:bodyPr>
          <a:lstStyle/>
          <a:p>
            <a:r>
              <a:rPr lang="zh-CN" altLang="en-US" dirty="0"/>
              <a:t>计算在状态</a:t>
            </a:r>
            <a:r>
              <a:rPr lang="en-US" altLang="zh-CN" dirty="0"/>
              <a:t>I</a:t>
            </a:r>
            <a:r>
              <a:rPr lang="zh-CN" altLang="en-US" dirty="0"/>
              <a:t>下执行每个动作后的累积后悔值，</a:t>
            </a:r>
            <a:r>
              <a:rPr lang="en-US" altLang="zh-CN" dirty="0" err="1"/>
              <a:t>v</a:t>
            </a:r>
            <a:r>
              <a:rPr lang="en-US" altLang="zh-CN" baseline="-25000" dirty="0" err="1"/>
              <a:t>σ</a:t>
            </a:r>
            <a:r>
              <a:rPr lang="zh-CN" altLang="en-US" dirty="0"/>
              <a:t>是执行各动作的数学期望。</a:t>
            </a:r>
            <a:r>
              <a:rPr lang="en-US" altLang="zh-CN" dirty="0"/>
              <a:t>π</a:t>
            </a:r>
            <a:r>
              <a:rPr lang="en-US" altLang="zh-CN" baseline="-25000" dirty="0"/>
              <a:t>-</a:t>
            </a:r>
            <a:r>
              <a:rPr lang="en-US" altLang="zh-CN" baseline="-25000" dirty="0" err="1"/>
              <a:t>i</a:t>
            </a:r>
            <a:r>
              <a:rPr lang="zh-CN" altLang="en-US" dirty="0"/>
              <a:t>是对手执行各动作到达该状态的概率。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p>
        </p:txBody>
      </p:sp>
      <p:pic>
        <p:nvPicPr>
          <p:cNvPr id="2" name="图片 1"/>
          <p:cNvPicPr>
            <a:picLocks noChangeAspect="1"/>
          </p:cNvPicPr>
          <p:nvPr/>
        </p:nvPicPr>
        <p:blipFill>
          <a:blip r:embed="rId2"/>
          <a:stretch>
            <a:fillRect/>
          </a:stretch>
        </p:blipFill>
        <p:spPr>
          <a:xfrm>
            <a:off x="1266190" y="1132205"/>
            <a:ext cx="7472045" cy="4477385"/>
          </a:xfrm>
          <a:prstGeom prst="rect">
            <a:avLst/>
          </a:prstGeom>
        </p:spPr>
      </p:pic>
      <p:sp>
        <p:nvSpPr>
          <p:cNvPr id="3" name="文本框 2"/>
          <p:cNvSpPr txBox="1"/>
          <p:nvPr/>
        </p:nvSpPr>
        <p:spPr>
          <a:xfrm>
            <a:off x="3078480" y="5957570"/>
            <a:ext cx="4285615" cy="368300"/>
          </a:xfrm>
          <a:prstGeom prst="rect">
            <a:avLst/>
          </a:prstGeom>
          <a:noFill/>
        </p:spPr>
        <p:txBody>
          <a:bodyPr wrap="square" rtlCol="0">
            <a:spAutoFit/>
          </a:bodyPr>
          <a:lstStyle/>
          <a:p>
            <a:r>
              <a:rPr lang="zh-CN" altLang="en-US"/>
              <a:t>双人德州扑克公共树的描述形式</a:t>
            </a:r>
          </a:p>
        </p:txBody>
      </p:sp>
      <p:sp>
        <p:nvSpPr>
          <p:cNvPr id="4" name="文本框 3"/>
          <p:cNvSpPr txBox="1"/>
          <p:nvPr/>
        </p:nvSpPr>
        <p:spPr>
          <a:xfrm>
            <a:off x="9177655" y="1899920"/>
            <a:ext cx="2714625" cy="3138170"/>
          </a:xfrm>
          <a:prstGeom prst="rect">
            <a:avLst/>
          </a:prstGeom>
          <a:noFill/>
        </p:spPr>
        <p:txBody>
          <a:bodyPr wrap="square" rtlCol="0">
            <a:spAutoFit/>
          </a:bodyPr>
          <a:lstStyle/>
          <a:p>
            <a:r>
              <a:rPr lang="zh-CN" altLang="en-US"/>
              <a:t>蓝色结点表示玩家</a:t>
            </a:r>
            <a:r>
              <a:rPr lang="en-US" altLang="zh-CN"/>
              <a:t>1</a:t>
            </a:r>
            <a:r>
              <a:rPr lang="zh-CN" altLang="en-US"/>
              <a:t>的动作选择结点</a:t>
            </a:r>
          </a:p>
          <a:p>
            <a:endParaRPr lang="zh-CN" altLang="en-US"/>
          </a:p>
          <a:p>
            <a:r>
              <a:rPr lang="zh-CN" altLang="en-US"/>
              <a:t>红色结点表示玩家</a:t>
            </a:r>
            <a:r>
              <a:rPr lang="en-US" altLang="zh-CN"/>
              <a:t>2</a:t>
            </a:r>
            <a:r>
              <a:rPr lang="zh-CN" altLang="en-US"/>
              <a:t>的动作选择结点</a:t>
            </a:r>
          </a:p>
          <a:p>
            <a:endParaRPr lang="zh-CN" altLang="en-US"/>
          </a:p>
          <a:p>
            <a:r>
              <a:rPr lang="zh-CN" altLang="en-US"/>
              <a:t>绿色结点表示发牌的</a:t>
            </a:r>
            <a:r>
              <a:rPr lang="en-US" altLang="zh-CN"/>
              <a:t>chance</a:t>
            </a:r>
            <a:r>
              <a:rPr lang="zh-CN" altLang="en-US"/>
              <a:t>结点</a:t>
            </a:r>
          </a:p>
          <a:p>
            <a:endParaRPr lang="zh-CN" altLang="en-US"/>
          </a:p>
          <a:p>
            <a:r>
              <a:rPr lang="zh-CN" altLang="en-US"/>
              <a:t>最后的筹码值表示执行该动作玩家的收益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85" y="56515"/>
            <a:ext cx="12153265" cy="9944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1455" y="323850"/>
            <a:ext cx="8021955" cy="460375"/>
          </a:xfrm>
          <a:prstGeom prst="rect">
            <a:avLst/>
          </a:prstGeom>
          <a:noFill/>
        </p:spPr>
        <p:txBody>
          <a:bodyPr wrap="square" rtlCol="0">
            <a:spAutoFit/>
          </a:bodyPr>
          <a:lstStyle/>
          <a:p>
            <a:r>
              <a:rPr lang="zh-CN" altLang="en-US" sz="2400">
                <a:solidFill>
                  <a:schemeClr val="bg1"/>
                </a:solidFill>
              </a:rPr>
              <a:t>二、</a:t>
            </a:r>
            <a:r>
              <a:rPr lang="en-US" altLang="zh-CN" sz="2400">
                <a:solidFill>
                  <a:schemeClr val="bg1"/>
                </a:solidFill>
              </a:rPr>
              <a:t>DEEPSTACK</a:t>
            </a:r>
            <a:r>
              <a:rPr lang="zh-CN" altLang="en-US" sz="2400">
                <a:solidFill>
                  <a:schemeClr val="bg1"/>
                </a:solidFill>
              </a:rPr>
              <a:t>算法</a:t>
            </a:r>
          </a:p>
        </p:txBody>
      </p:sp>
      <p:pic>
        <p:nvPicPr>
          <p:cNvPr id="2" name="图片 1"/>
          <p:cNvPicPr>
            <a:picLocks noChangeAspect="1"/>
          </p:cNvPicPr>
          <p:nvPr/>
        </p:nvPicPr>
        <p:blipFill>
          <a:blip r:embed="rId2"/>
          <a:stretch>
            <a:fillRect/>
          </a:stretch>
        </p:blipFill>
        <p:spPr>
          <a:xfrm>
            <a:off x="1545590" y="1252220"/>
            <a:ext cx="6578600" cy="3295015"/>
          </a:xfrm>
          <a:prstGeom prst="rect">
            <a:avLst/>
          </a:prstGeom>
        </p:spPr>
      </p:pic>
      <p:sp>
        <p:nvSpPr>
          <p:cNvPr id="3" name="文本框 2"/>
          <p:cNvSpPr txBox="1"/>
          <p:nvPr/>
        </p:nvSpPr>
        <p:spPr>
          <a:xfrm>
            <a:off x="905510" y="5357495"/>
            <a:ext cx="9133840" cy="645160"/>
          </a:xfrm>
          <a:prstGeom prst="rect">
            <a:avLst/>
          </a:prstGeom>
          <a:noFill/>
        </p:spPr>
        <p:txBody>
          <a:bodyPr wrap="square" rtlCol="0">
            <a:spAutoFit/>
          </a:bodyPr>
          <a:lstStyle/>
          <a:p>
            <a:r>
              <a:rPr lang="zh-CN" altLang="en-US"/>
              <a:t>整个</a:t>
            </a:r>
            <a:r>
              <a:rPr lang="en-US" altLang="zh-CN"/>
              <a:t>DEEPSTACK</a:t>
            </a:r>
            <a:r>
              <a:rPr lang="zh-CN" altLang="en-US"/>
              <a:t>算法结构由三部分组成：对当前状态的局部策略计算、深度有限的前向探索和对前向探索动作的约束。后两者是为了降低复杂度以便实现。</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1634</Words>
  <Application>Microsoft Office PowerPoint</Application>
  <PresentationFormat>宽屏</PresentationFormat>
  <Paragraphs>96</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Calibri</vt:lpstr>
      <vt:lpstr>Calibri Light</vt:lpstr>
      <vt:lpstr>Office 主题</vt:lpstr>
      <vt:lpstr>DeepStack算法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lyeby</dc:creator>
  <cp:lastModifiedBy>aoxiang</cp:lastModifiedBy>
  <cp:revision>10</cp:revision>
  <dcterms:created xsi:type="dcterms:W3CDTF">2017-07-31T06:48:00Z</dcterms:created>
  <dcterms:modified xsi:type="dcterms:W3CDTF">2019-11-20T23:57:52Z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