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1"/>
  </p:notesMasterIdLst>
  <p:sldIdLst>
    <p:sldId id="256" r:id="rId3"/>
    <p:sldId id="390" r:id="rId4"/>
    <p:sldId id="396" r:id="rId5"/>
    <p:sldId id="397" r:id="rId6"/>
    <p:sldId id="398" r:id="rId7"/>
    <p:sldId id="399" r:id="rId8"/>
    <p:sldId id="400" r:id="rId9"/>
    <p:sldId id="405" r:id="rId10"/>
    <p:sldId id="394" r:id="rId11"/>
    <p:sldId id="392" r:id="rId12"/>
    <p:sldId id="261" r:id="rId13"/>
    <p:sldId id="393" r:id="rId14"/>
    <p:sldId id="257" r:id="rId15"/>
    <p:sldId id="406" r:id="rId16"/>
    <p:sldId id="401" r:id="rId17"/>
    <p:sldId id="402" r:id="rId18"/>
    <p:sldId id="403" r:id="rId19"/>
    <p:sldId id="407"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5E5FF"/>
    <a:srgbClr val="FFFFCC"/>
    <a:srgbClr val="3333FF"/>
    <a:srgbClr val="D1D1FF"/>
    <a:srgbClr val="B8A9F1"/>
    <a:srgbClr val="84E8E3"/>
    <a:srgbClr val="000042"/>
    <a:srgbClr val="F7F7FF"/>
    <a:srgbClr val="C0B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81239" autoAdjust="0"/>
  </p:normalViewPr>
  <p:slideViewPr>
    <p:cSldViewPr snapToGrid="0">
      <p:cViewPr varScale="1">
        <p:scale>
          <a:sx n="64" d="100"/>
          <a:sy n="64" d="100"/>
        </p:scale>
        <p:origin x="1117" y="3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5231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208181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sz="1200" dirty="0" smtClean="0"/>
              <a:t>最基本的，实现终端（结点）之间</a:t>
            </a:r>
            <a:r>
              <a:rPr lang="zh-CN" altLang="en-US" sz="1200" dirty="0" smtClean="0">
                <a:solidFill>
                  <a:schemeClr val="accent5">
                    <a:lumMod val="50000"/>
                  </a:schemeClr>
                </a:solidFill>
              </a:rPr>
              <a:t>可扩展</a:t>
            </a:r>
            <a:r>
              <a:rPr lang="zh-CN" altLang="en-US" sz="1200" dirty="0" smtClean="0"/>
              <a:t>的连通性，实现任意结点间的通信。</a:t>
            </a:r>
            <a:r>
              <a:rPr lang="zh-CN" altLang="en-US" dirty="0" smtClean="0"/>
              <a:t>最简单的直连网络。。。。，首先需要实现最基本的信号处理和传输（物理层功能）；介质访问控制等数据链路层的功能</a:t>
            </a:r>
            <a:endParaRPr lang="en-US" altLang="zh-CN" dirty="0" smtClean="0"/>
          </a:p>
          <a:p>
            <a:r>
              <a:rPr lang="en-US" altLang="zh-CN" dirty="0" smtClean="0"/>
              <a:t>2</a:t>
            </a:r>
            <a:r>
              <a:rPr lang="zh-CN" altLang="en-US" dirty="0" smtClean="0"/>
              <a:t>、直连网络在结点数量和覆盖范围上有很大的局限性，引入交换网络。交换网络并不是计算机网特有的，传统的电话网已经采用了交换技术，但是计算机网络引入了分组交换。。。。。。</a:t>
            </a:r>
            <a:endParaRPr lang="en-US" altLang="zh-CN" dirty="0" smtClean="0"/>
          </a:p>
          <a:p>
            <a:r>
              <a:rPr lang="en-US" altLang="zh-CN" dirty="0" smtClean="0"/>
              <a:t>3</a:t>
            </a:r>
            <a:r>
              <a:rPr lang="zh-CN" altLang="en-US" dirty="0" smtClean="0"/>
              <a:t>、引入交换技术，利用交换设备也仅能对网络进行线性扩展，扩展规模依然有限（比如交换以太网）。而且随着各种物理网络技术的发展，不同的（异构）网络间也有的互通的需求，比如通过蜂窝网连接的手机和通过以太网连接的笔记本之间，需要一种技术实现真正的全局网络互联（包括任意规模的同构、异构网络），也就是当前互联网最核心的技术</a:t>
            </a:r>
            <a:r>
              <a:rPr lang="en-US" altLang="zh-CN" dirty="0" smtClean="0"/>
              <a:t>IP</a:t>
            </a:r>
          </a:p>
          <a:p>
            <a:r>
              <a:rPr lang="en-US" altLang="zh-CN" dirty="0" smtClean="0"/>
              <a:t>4</a:t>
            </a:r>
            <a:r>
              <a:rPr lang="zh-CN" altLang="en-US" dirty="0" smtClean="0"/>
              <a:t>、计算机网络通信最终要实现的是应用进程与应用进程之间端到端的通信，建立应用进程之间的逻辑通道</a:t>
            </a:r>
            <a:endParaRPr lang="en-US" altLang="zh-CN" dirty="0" smtClean="0"/>
          </a:p>
          <a:p>
            <a:r>
              <a:rPr lang="en-US" altLang="zh-CN" dirty="0" smtClean="0"/>
              <a:t>5</a:t>
            </a:r>
            <a:r>
              <a:rPr lang="zh-CN" altLang="en-US" dirty="0" smtClean="0"/>
              <a:t>、在此之上实现各种类型的应用，并支持新应用的产生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203632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302940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177346-C215-48B2-A047-C101930A03C2}" type="slidenum">
              <a:rPr lang="zh-CN" altLang="en-US" smtClean="0"/>
              <a:pPr/>
              <a:t>4</a:t>
            </a:fld>
            <a:endParaRPr lang="zh-CN" altLang="en-US"/>
          </a:p>
        </p:txBody>
      </p:sp>
    </p:spTree>
    <p:extLst>
      <p:ext uri="{BB962C8B-B14F-4D97-AF65-F5344CB8AC3E}">
        <p14:creationId xmlns:p14="http://schemas.microsoft.com/office/powerpoint/2010/main" val="194099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282319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177346-C215-48B2-A047-C101930A03C2}" type="slidenum">
              <a:rPr lang="zh-CN" altLang="en-US" smtClean="0"/>
              <a:pPr/>
              <a:t>6</a:t>
            </a:fld>
            <a:endParaRPr lang="zh-CN" altLang="en-US"/>
          </a:p>
        </p:txBody>
      </p:sp>
    </p:spTree>
    <p:extLst>
      <p:ext uri="{BB962C8B-B14F-4D97-AF65-F5344CB8AC3E}">
        <p14:creationId xmlns:p14="http://schemas.microsoft.com/office/powerpoint/2010/main" val="376192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177346-C215-48B2-A047-C101930A03C2}" type="slidenum">
              <a:rPr lang="zh-CN" altLang="en-US" smtClean="0"/>
              <a:pPr/>
              <a:t>7</a:t>
            </a:fld>
            <a:endParaRPr lang="zh-CN" altLang="en-US"/>
          </a:p>
        </p:txBody>
      </p:sp>
    </p:spTree>
    <p:extLst>
      <p:ext uri="{BB962C8B-B14F-4D97-AF65-F5344CB8AC3E}">
        <p14:creationId xmlns:p14="http://schemas.microsoft.com/office/powerpoint/2010/main" val="3761924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177346-C215-48B2-A047-C101930A03C2}" type="slidenum">
              <a:rPr lang="zh-CN" altLang="en-US" smtClean="0"/>
              <a:pPr/>
              <a:t>8</a:t>
            </a:fld>
            <a:endParaRPr lang="zh-CN" altLang="en-US"/>
          </a:p>
        </p:txBody>
      </p:sp>
    </p:spTree>
    <p:extLst>
      <p:ext uri="{BB962C8B-B14F-4D97-AF65-F5344CB8AC3E}">
        <p14:creationId xmlns:p14="http://schemas.microsoft.com/office/powerpoint/2010/main" val="376192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98968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99352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2081819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endParaRPr lang="zh-CN" altLang="en-US" noProof="0" dirty="0" smtClean="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smtClean="0"/>
              <a:t>单击此处编辑母版标题样式</a:t>
            </a:r>
            <a:endParaRPr lang="zh-CN" altLang="en-US" noProof="0" dirty="0" smtClean="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A3781D2-0FC0-429B-B9FE-5030B6E54291}" type="datetime1">
              <a:rPr lang="zh-CN" altLang="en-US" smtClean="0"/>
              <a:pPr/>
              <a:t>2020/2/23</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DAEF739-1766-471D-BA9F-A4322C6F8843}" type="datetime1">
              <a:rPr lang="zh-CN" altLang="en-US" smtClean="0"/>
              <a:pPr/>
              <a:t>2020/2/23</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57922407-BCB3-4B2A-B7F9-3492D5F65C0B}" type="datetime1">
              <a:rPr lang="zh-CN" altLang="en-US" smtClean="0"/>
              <a:pPr/>
              <a:t>2020/2/23</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1CED036C-30ED-475C-AF32-13C3C17B8B03}"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151201-E2F4-433C-8650-6712FD08D17C}"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2B3EC36-783B-4B7F-9CA0-04709EFBA722}"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EAC250-9652-46DA-95BA-C2F9287BD97F}"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E2372F-15A7-45C4-87DB-D1434446AB2B}"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17A9C2-71DD-4310-BBAB-E4D4958B0EF8}"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892078-E184-453C-8552-860B07676592}"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327BEB-2C37-43CB-8768-1A49ECD4CEA4}"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a:defRPr sz="1800" b="0" baseline="0">
                <a:latin typeface="Calibri" panose="020F0502020204030204" pitchFamily="34" charset="0"/>
                <a:ea typeface="黑体" panose="02010609060101010101" pitchFamily="49" charset="-122"/>
              </a:defRPr>
            </a:lvl3pPr>
            <a:lvl4pPr>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3DAE9093-A4E2-4ED4-AAFA-F803B756B8DD}" type="datetime1">
              <a:rPr lang="zh-CN" altLang="en-US" smtClean="0"/>
              <a:pPr/>
              <a:t>2020/2/23</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F659AD-F653-4BF1-8B95-DD00660FBC89}"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A5E879-AB21-456C-9121-AD17927CB7B3}"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466897-8650-4CA3-9E1A-F1B827F867B2}"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0AF5F98-A751-4323-93BF-DB3E7A688F2C}"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19636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ED3EE5A-7480-4B4A-838B-B5929882DECF}" type="datetime1">
              <a:rPr lang="zh-CN" altLang="en-US" smtClean="0"/>
              <a:pPr/>
              <a:t>2020/2/23</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760C815E-B128-4FAE-9EDE-FEA89F6F958C}" type="datetime1">
              <a:rPr lang="zh-CN" altLang="en-US" smtClean="0"/>
              <a:pPr/>
              <a:t>2020/2/23</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E86C8468-6983-4678-9AAB-4D2ABEF84341}" type="datetime1">
              <a:rPr lang="zh-CN" altLang="en-US" smtClean="0"/>
              <a:pPr/>
              <a:t>2020/2/23</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922D5C6D-787B-474F-BCC3-F53F5951B20A}" type="datetime1">
              <a:rPr lang="zh-CN" altLang="en-US" smtClean="0"/>
              <a:pPr/>
              <a:t>2020/2/23</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E93B29B9-1B90-4121-8663-FE563B07C9D8}" type="datetime1">
              <a:rPr lang="zh-CN" altLang="en-US" smtClean="0"/>
              <a:pPr/>
              <a:t>2020/2/23</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04397EA2-195E-4D7E-B5BC-907A7C70C3E2}" type="datetime1">
              <a:rPr lang="zh-CN" altLang="en-US" smtClean="0"/>
              <a:pPr/>
              <a:t>2020/2/23</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0EF8BEF2-D925-49E7-9561-3704E2CF9A2D}" type="datetime1">
              <a:rPr lang="zh-CN" altLang="en-US" smtClean="0"/>
              <a:pPr/>
              <a:t>2020/2/23</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642891A-AB75-4714-BBBF-90ED55B80069}" type="datetime1">
              <a:rPr lang="zh-CN" altLang="en-US" smtClean="0"/>
              <a:pPr/>
              <a:t>2020/2/23</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3A97BF3E-1736-4D84-A356-468CCD4E93B7}" type="datetime1">
              <a:rPr lang="zh-CN" altLang="en-US" smtClean="0">
                <a:solidFill>
                  <a:prstClr val="black">
                    <a:tint val="75000"/>
                  </a:prstClr>
                </a:solidFill>
              </a:rPr>
              <a:pPr/>
              <a:t>2020/2/23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wmf"/><Relationship Id="rId3" Type="http://schemas.openxmlformats.org/officeDocument/2006/relationships/notesSlide" Target="../notesSlides/notesSlide11.xm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2246" y="2028036"/>
            <a:ext cx="7560840" cy="2010569"/>
          </a:xfrm>
        </p:spPr>
        <p:txBody>
          <a:bodyPr/>
          <a:lstStyle/>
          <a:p>
            <a:pPr>
              <a:lnSpc>
                <a:spcPct val="150000"/>
              </a:lnSpc>
            </a:pPr>
            <a:r>
              <a:rPr lang="en-US" altLang="zh-CN" smtClean="0"/>
              <a:t>《</a:t>
            </a:r>
            <a:r>
              <a:rPr lang="zh-CN" altLang="en-US" smtClean="0"/>
              <a:t>计算机网络</a:t>
            </a:r>
            <a:r>
              <a:rPr lang="en-US" altLang="zh-CN" smtClean="0"/>
              <a:t>》</a:t>
            </a:r>
            <a:br>
              <a:rPr lang="en-US" altLang="zh-CN" smtClean="0"/>
            </a:br>
            <a:r>
              <a:rPr lang="zh-CN" altLang="en-US" smtClean="0"/>
              <a:t>课程说明</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xmlns:p14="http://schemas.microsoft.com/office/powerpoint/2010/main">
    <mc:Choice Requires="p14">
      <p:transition spd="slow" p14:dur="2000" advTm="45924"/>
    </mc:Choice>
    <mc:Fallback xmlns="">
      <p:transition spd="slow" advTm="4592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理论课内容设置</a:t>
            </a:r>
            <a:endParaRPr lang="zh-CN" altLang="en-US" dirty="0"/>
          </a:p>
        </p:txBody>
      </p:sp>
      <p:sp>
        <p:nvSpPr>
          <p:cNvPr id="3" name="内容占位符 2"/>
          <p:cNvSpPr>
            <a:spLocks noGrp="1"/>
          </p:cNvSpPr>
          <p:nvPr>
            <p:ph idx="1"/>
          </p:nvPr>
        </p:nvSpPr>
        <p:spPr>
          <a:xfrm>
            <a:off x="457200" y="1475975"/>
            <a:ext cx="8229600" cy="4831836"/>
          </a:xfrm>
        </p:spPr>
        <p:txBody>
          <a:bodyPr/>
          <a:lstStyle/>
          <a:p>
            <a:r>
              <a:rPr lang="zh-CN" altLang="en-US" sz="2000" dirty="0" smtClean="0"/>
              <a:t>计算机网络概述（</a:t>
            </a:r>
            <a:r>
              <a:rPr lang="en-US" altLang="zh-CN" sz="2000" dirty="0" smtClean="0"/>
              <a:t>3-4</a:t>
            </a:r>
            <a:r>
              <a:rPr lang="zh-CN" altLang="en-US" sz="2000" dirty="0" smtClean="0"/>
              <a:t>学时）</a:t>
            </a:r>
            <a:endParaRPr lang="en-US" altLang="zh-CN" sz="2000" dirty="0" smtClean="0"/>
          </a:p>
          <a:p>
            <a:r>
              <a:rPr lang="zh-CN" altLang="en-US" sz="2000" dirty="0" smtClean="0"/>
              <a:t>直连网络（</a:t>
            </a:r>
            <a:r>
              <a:rPr lang="en-US" altLang="zh-CN" sz="2000" dirty="0" smtClean="0"/>
              <a:t>6-8</a:t>
            </a:r>
            <a:r>
              <a:rPr lang="zh-CN" altLang="en-US" sz="2000" dirty="0" smtClean="0"/>
              <a:t>学时）</a:t>
            </a:r>
            <a:endParaRPr lang="en-US" altLang="zh-CN" sz="2000" dirty="0" smtClean="0"/>
          </a:p>
          <a:p>
            <a:r>
              <a:rPr lang="zh-CN" altLang="en-US" sz="2000" dirty="0" smtClean="0"/>
              <a:t>分组交换（</a:t>
            </a:r>
            <a:r>
              <a:rPr lang="en-US" altLang="zh-CN" sz="2000" dirty="0" smtClean="0"/>
              <a:t>2-4</a:t>
            </a:r>
            <a:r>
              <a:rPr lang="zh-CN" altLang="en-US" sz="2000" dirty="0" smtClean="0"/>
              <a:t>学时</a:t>
            </a:r>
            <a:r>
              <a:rPr lang="zh-CN" altLang="en-US" sz="2000" dirty="0"/>
              <a:t>）</a:t>
            </a:r>
          </a:p>
          <a:p>
            <a:r>
              <a:rPr lang="zh-CN" altLang="en-US" sz="2000" dirty="0" smtClean="0"/>
              <a:t>网络互连 （</a:t>
            </a:r>
            <a:r>
              <a:rPr lang="en-US" altLang="zh-CN" sz="2000" dirty="0" smtClean="0"/>
              <a:t>10-12</a:t>
            </a:r>
            <a:r>
              <a:rPr lang="zh-CN" altLang="en-US" sz="2000" dirty="0" smtClean="0"/>
              <a:t>学时</a:t>
            </a:r>
            <a:r>
              <a:rPr lang="zh-CN" altLang="en-US" sz="2000" dirty="0"/>
              <a:t>）</a:t>
            </a:r>
          </a:p>
          <a:p>
            <a:r>
              <a:rPr lang="zh-CN" altLang="en-US" sz="2000" dirty="0" smtClean="0"/>
              <a:t>端</a:t>
            </a:r>
            <a:r>
              <a:rPr lang="zh-CN" altLang="en-US" sz="2000" dirty="0"/>
              <a:t>到</a:t>
            </a:r>
            <a:r>
              <a:rPr lang="zh-CN" altLang="en-US" sz="2000" dirty="0" smtClean="0"/>
              <a:t>端传输（</a:t>
            </a:r>
            <a:r>
              <a:rPr lang="en-US" altLang="zh-CN" sz="2000" dirty="0" smtClean="0"/>
              <a:t>8-10</a:t>
            </a:r>
            <a:r>
              <a:rPr lang="zh-CN" altLang="en-US" sz="2000" dirty="0" smtClean="0"/>
              <a:t>学时</a:t>
            </a:r>
            <a:r>
              <a:rPr lang="zh-CN" altLang="en-US" sz="2000" dirty="0"/>
              <a:t>）</a:t>
            </a:r>
          </a:p>
          <a:p>
            <a:r>
              <a:rPr lang="zh-CN" altLang="en-US" sz="2000" dirty="0" smtClean="0"/>
              <a:t>网络应用（</a:t>
            </a:r>
            <a:r>
              <a:rPr lang="en-US" altLang="zh-CN" sz="2000" dirty="0" smtClean="0"/>
              <a:t>6-8</a:t>
            </a:r>
            <a:r>
              <a:rPr lang="zh-CN" altLang="en-US" sz="2000" dirty="0"/>
              <a:t>学时）</a:t>
            </a:r>
            <a:endParaRPr lang="en-US" altLang="zh-CN" sz="2000" dirty="0"/>
          </a:p>
          <a:p>
            <a:r>
              <a:rPr lang="zh-CN" altLang="en-US" sz="2000" smtClean="0"/>
              <a:t>专题：网络</a:t>
            </a:r>
            <a:r>
              <a:rPr lang="zh-CN" altLang="en-US" sz="2000" dirty="0" smtClean="0"/>
              <a:t>安全、</a:t>
            </a:r>
            <a:r>
              <a:rPr lang="en-US" altLang="zh-CN" sz="2000" dirty="0" smtClean="0"/>
              <a:t>IPv6</a:t>
            </a:r>
            <a:r>
              <a:rPr lang="zh-CN" altLang="en-US" sz="2000" dirty="0" smtClean="0"/>
              <a:t>、软件定义网络、</a:t>
            </a:r>
            <a:r>
              <a:rPr lang="zh-CN" altLang="en-US" sz="2000"/>
              <a:t>未来</a:t>
            </a:r>
            <a:r>
              <a:rPr lang="zh-CN" altLang="en-US" sz="2000" smtClean="0"/>
              <a:t>网络体系结构、无线移动通信（</a:t>
            </a:r>
            <a:r>
              <a:rPr lang="en-US" altLang="zh-CN" sz="2000" dirty="0" smtClean="0"/>
              <a:t>12-16</a:t>
            </a:r>
            <a:r>
              <a:rPr lang="zh-CN" altLang="en-US" sz="2000" dirty="0" smtClean="0"/>
              <a:t>学时）</a:t>
            </a:r>
            <a:endParaRPr lang="en-US" altLang="zh-CN" sz="2000" dirty="0" smtClean="0"/>
          </a:p>
          <a:p>
            <a:r>
              <a:rPr lang="zh-CN" altLang="en-US" sz="2000" dirty="0" smtClean="0"/>
              <a:t>习题、答疑与考试（</a:t>
            </a:r>
            <a:r>
              <a:rPr lang="en-US" altLang="zh-CN" sz="2000" dirty="0" smtClean="0"/>
              <a:t>6-10</a:t>
            </a:r>
            <a:r>
              <a:rPr lang="zh-CN" altLang="en-US" sz="2000" dirty="0" smtClean="0"/>
              <a:t>学时）</a:t>
            </a:r>
            <a:endParaRPr lang="en-US" altLang="zh-CN" sz="2000" dirty="0"/>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Tree>
    <p:extLst>
      <p:ext uri="{BB962C8B-B14F-4D97-AF65-F5344CB8AC3E}">
        <p14:creationId xmlns:p14="http://schemas.microsoft.com/office/powerpoint/2010/main" val="4158360324"/>
      </p:ext>
    </p:extLst>
  </p:cSld>
  <p:clrMapOvr>
    <a:masterClrMapping/>
  </p:clrMapOvr>
  <mc:AlternateContent xmlns:mc="http://schemas.openxmlformats.org/markup-compatibility/2006" xmlns:p14="http://schemas.microsoft.com/office/powerpoint/2010/main">
    <mc:Choice Requires="p14">
      <p:transition spd="slow" p14:dur="2000" advTm="36964"/>
    </mc:Choice>
    <mc:Fallback xmlns="">
      <p:transition spd="slow" advTm="369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理论课内容设置</a:t>
            </a:r>
            <a:endParaRPr lang="zh-CN" altLang="en-US" dirty="0"/>
          </a:p>
        </p:txBody>
      </p:sp>
      <p:sp>
        <p:nvSpPr>
          <p:cNvPr id="3" name="内容占位符 2"/>
          <p:cNvSpPr>
            <a:spLocks noGrp="1"/>
          </p:cNvSpPr>
          <p:nvPr>
            <p:ph idx="1"/>
          </p:nvPr>
        </p:nvSpPr>
        <p:spPr>
          <a:xfrm>
            <a:off x="457200" y="1444978"/>
            <a:ext cx="8579555" cy="5034843"/>
          </a:xfrm>
        </p:spPr>
        <p:txBody>
          <a:bodyPr/>
          <a:lstStyle/>
          <a:p>
            <a:r>
              <a:rPr lang="zh-CN" altLang="en-US" b="0" dirty="0" smtClean="0"/>
              <a:t>教科书</a:t>
            </a:r>
            <a:endParaRPr lang="en-US" altLang="zh-CN" b="0" dirty="0" smtClean="0"/>
          </a:p>
          <a:p>
            <a:pPr lvl="1"/>
            <a:r>
              <a:rPr lang="zh-CN" altLang="en-US" b="0" dirty="0" smtClean="0"/>
              <a:t>计算机网络</a:t>
            </a:r>
            <a:r>
              <a:rPr lang="en-US" altLang="zh-CN" b="0" smtClean="0"/>
              <a:t>(</a:t>
            </a:r>
            <a:r>
              <a:rPr lang="zh-CN" altLang="en-US" b="0" smtClean="0"/>
              <a:t>第</a:t>
            </a:r>
            <a:r>
              <a:rPr lang="en-US" altLang="zh-CN" dirty="0" smtClean="0"/>
              <a:t>7</a:t>
            </a:r>
            <a:r>
              <a:rPr lang="zh-CN" altLang="en-US" b="0" smtClean="0"/>
              <a:t>版</a:t>
            </a:r>
            <a:r>
              <a:rPr lang="en-US" altLang="zh-CN" b="0" dirty="0" smtClean="0"/>
              <a:t>), </a:t>
            </a:r>
            <a:r>
              <a:rPr lang="zh-CN" altLang="en-US" b="0" dirty="0" smtClean="0"/>
              <a:t>谢希仁</a:t>
            </a:r>
            <a:r>
              <a:rPr lang="en-US" altLang="zh-CN" b="0" dirty="0" smtClean="0"/>
              <a:t>, </a:t>
            </a:r>
            <a:r>
              <a:rPr lang="zh-CN" altLang="en-US" b="0" dirty="0" smtClean="0"/>
              <a:t>电子工业出版社</a:t>
            </a:r>
            <a:endParaRPr lang="en-US" altLang="zh-CN" b="0" dirty="0" smtClean="0"/>
          </a:p>
          <a:p>
            <a:pPr>
              <a:spcBef>
                <a:spcPts val="1800"/>
              </a:spcBef>
            </a:pPr>
            <a:r>
              <a:rPr lang="zh-CN" altLang="en-US" dirty="0" smtClean="0"/>
              <a:t>其它参考书</a:t>
            </a:r>
            <a:endParaRPr lang="en-US" altLang="zh-CN" b="0" dirty="0" smtClean="0"/>
          </a:p>
          <a:p>
            <a:pPr lvl="1"/>
            <a:r>
              <a:rPr lang="zh-CN" altLang="en-US" smtClean="0"/>
              <a:t>计算机网络</a:t>
            </a:r>
            <a:r>
              <a:rPr lang="en-US" altLang="zh-CN" dirty="0"/>
              <a:t>: </a:t>
            </a:r>
            <a:r>
              <a:rPr lang="zh-CN" altLang="en-US" dirty="0" smtClean="0"/>
              <a:t>系统方法</a:t>
            </a:r>
            <a:r>
              <a:rPr lang="en-US" altLang="zh-CN" dirty="0" smtClean="0"/>
              <a:t>(</a:t>
            </a:r>
            <a:r>
              <a:rPr lang="en-US" altLang="zh-CN" dirty="0"/>
              <a:t>Computer Networks: A Systems </a:t>
            </a:r>
            <a:r>
              <a:rPr lang="en-US" altLang="zh-CN" dirty="0" smtClean="0"/>
              <a:t>Approach), James </a:t>
            </a:r>
            <a:r>
              <a:rPr lang="en-US" altLang="zh-CN" dirty="0"/>
              <a:t>Kurose, Keith Ross, </a:t>
            </a:r>
            <a:r>
              <a:rPr lang="zh-CN" altLang="en-US" dirty="0">
                <a:latin typeface="黑体" panose="02010609060101010101" pitchFamily="49" charset="-122"/>
              </a:rPr>
              <a:t>机械工业</a:t>
            </a:r>
            <a:r>
              <a:rPr lang="zh-CN" altLang="en-US" dirty="0" smtClean="0">
                <a:latin typeface="黑体" panose="02010609060101010101" pitchFamily="49" charset="-122"/>
              </a:rPr>
              <a:t>出版社</a:t>
            </a:r>
            <a:endParaRPr lang="en-US" altLang="zh-CN" dirty="0" smtClean="0"/>
          </a:p>
          <a:p>
            <a:pPr>
              <a:spcBef>
                <a:spcPts val="1800"/>
              </a:spcBef>
            </a:pPr>
            <a:r>
              <a:rPr lang="zh-CN" altLang="en-US" dirty="0"/>
              <a:t>学术论文与文档</a:t>
            </a:r>
          </a:p>
          <a:p>
            <a:pPr lvl="1"/>
            <a:r>
              <a:rPr lang="zh-CN" altLang="en-US" dirty="0" smtClean="0"/>
              <a:t>会议：</a:t>
            </a:r>
            <a:r>
              <a:rPr lang="en-US" altLang="zh-CN" dirty="0" err="1" smtClean="0"/>
              <a:t>Sigcomm</a:t>
            </a:r>
            <a:r>
              <a:rPr lang="zh-CN" altLang="en-US" dirty="0"/>
              <a:t>、</a:t>
            </a:r>
            <a:r>
              <a:rPr lang="en-US" altLang="zh-CN" dirty="0"/>
              <a:t>NSDI</a:t>
            </a:r>
            <a:r>
              <a:rPr lang="zh-CN" altLang="en-US" dirty="0"/>
              <a:t>、</a:t>
            </a:r>
            <a:r>
              <a:rPr lang="en-US" altLang="zh-CN" dirty="0" err="1"/>
              <a:t>CoNEXT</a:t>
            </a:r>
            <a:r>
              <a:rPr lang="zh-CN" altLang="en-US" dirty="0"/>
              <a:t>、</a:t>
            </a:r>
            <a:r>
              <a:rPr lang="en-US" altLang="zh-CN" dirty="0"/>
              <a:t>ANCS</a:t>
            </a:r>
            <a:r>
              <a:rPr lang="zh-CN" altLang="en-US" dirty="0"/>
              <a:t>、</a:t>
            </a:r>
            <a:r>
              <a:rPr lang="en-US" altLang="zh-CN" dirty="0"/>
              <a:t>IMC</a:t>
            </a:r>
            <a:r>
              <a:rPr lang="zh-CN" altLang="en-US" dirty="0"/>
              <a:t>、</a:t>
            </a:r>
            <a:r>
              <a:rPr lang="en-US" altLang="zh-CN" dirty="0"/>
              <a:t>ICNP</a:t>
            </a:r>
            <a:r>
              <a:rPr lang="zh-CN" altLang="en-US" dirty="0"/>
              <a:t>、</a:t>
            </a:r>
            <a:r>
              <a:rPr lang="en-US" altLang="zh-CN" dirty="0" err="1"/>
              <a:t>Infocom</a:t>
            </a:r>
            <a:endParaRPr lang="en-US" altLang="zh-CN" dirty="0"/>
          </a:p>
          <a:p>
            <a:pPr lvl="1"/>
            <a:r>
              <a:rPr lang="zh-CN" altLang="en-US" dirty="0" smtClean="0"/>
              <a:t>期刊：</a:t>
            </a:r>
            <a:r>
              <a:rPr lang="en-US" altLang="zh-CN" dirty="0" err="1" smtClean="0"/>
              <a:t>ToN</a:t>
            </a:r>
            <a:r>
              <a:rPr lang="zh-CN" altLang="en-US" dirty="0"/>
              <a:t>、</a:t>
            </a:r>
            <a:r>
              <a:rPr lang="en-US" altLang="zh-CN" dirty="0"/>
              <a:t>JSAC</a:t>
            </a:r>
            <a:r>
              <a:rPr lang="zh-CN" altLang="en-US" dirty="0"/>
              <a:t>、</a:t>
            </a:r>
            <a:r>
              <a:rPr lang="en-US" altLang="zh-CN" dirty="0"/>
              <a:t>TPDS</a:t>
            </a:r>
            <a:r>
              <a:rPr lang="zh-CN" altLang="en-US" dirty="0"/>
              <a:t>、</a:t>
            </a:r>
            <a:r>
              <a:rPr lang="en-US" altLang="zh-CN" dirty="0" err="1"/>
              <a:t>ToC</a:t>
            </a:r>
            <a:endParaRPr lang="en-US" altLang="zh-CN" dirty="0"/>
          </a:p>
          <a:p>
            <a:pPr lvl="1"/>
            <a:r>
              <a:rPr lang="zh-CN" altLang="en-US" dirty="0" smtClean="0"/>
              <a:t>标准文档：</a:t>
            </a:r>
            <a:r>
              <a:rPr lang="en-US" altLang="zh-CN" dirty="0" smtClean="0"/>
              <a:t>IETF RFCs</a:t>
            </a:r>
            <a:endParaRPr lang="en-US" altLang="zh-CN" dirty="0"/>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Tree>
    <p:extLst>
      <p:ext uri="{BB962C8B-B14F-4D97-AF65-F5344CB8AC3E}">
        <p14:creationId xmlns:p14="http://schemas.microsoft.com/office/powerpoint/2010/main" val="3812416044"/>
      </p:ext>
    </p:extLst>
  </p:cSld>
  <p:clrMapOvr>
    <a:masterClrMapping/>
  </p:clrMapOvr>
  <mc:AlternateContent xmlns:mc="http://schemas.openxmlformats.org/markup-compatibility/2006" xmlns:p14="http://schemas.microsoft.com/office/powerpoint/2010/main">
    <mc:Choice Requires="p14">
      <p:transition spd="slow" p14:dur="2000" advTm="86782"/>
    </mc:Choice>
    <mc:Fallback xmlns="">
      <p:transition spd="slow" advTm="8678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研讨课内容设置</a:t>
            </a:r>
            <a:endParaRPr lang="zh-CN" altLang="en-US" dirty="0"/>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7" name="内容占位符 2"/>
          <p:cNvSpPr>
            <a:spLocks noGrp="1"/>
          </p:cNvSpPr>
          <p:nvPr>
            <p:ph idx="1"/>
          </p:nvPr>
        </p:nvSpPr>
        <p:spPr>
          <a:xfrm>
            <a:off x="457200" y="1444978"/>
            <a:ext cx="3727342" cy="4909327"/>
          </a:xfrm>
        </p:spPr>
        <p:txBody>
          <a:bodyPr/>
          <a:lstStyle/>
          <a:p>
            <a:r>
              <a:rPr lang="zh-CN" altLang="en-US" sz="1800" smtClean="0"/>
              <a:t>互联网系统初识</a:t>
            </a:r>
          </a:p>
          <a:p>
            <a:r>
              <a:rPr lang="zh-CN" altLang="en-US" sz="1800" smtClean="0"/>
              <a:t>互联网性能测量实验</a:t>
            </a:r>
          </a:p>
          <a:p>
            <a:r>
              <a:rPr lang="en-US" altLang="zh-CN" sz="1800" smtClean="0"/>
              <a:t>Socket</a:t>
            </a:r>
            <a:r>
              <a:rPr lang="zh-CN" altLang="en-US" sz="1800" smtClean="0"/>
              <a:t>应用编程实验</a:t>
            </a:r>
          </a:p>
          <a:p>
            <a:r>
              <a:rPr lang="en-US" altLang="zh-CN" sz="1800" smtClean="0"/>
              <a:t>Mininet</a:t>
            </a:r>
            <a:r>
              <a:rPr lang="zh-CN" altLang="en-US" sz="1800" smtClean="0"/>
              <a:t>实验环境初识</a:t>
            </a:r>
          </a:p>
          <a:p>
            <a:r>
              <a:rPr lang="zh-CN" altLang="en-US" sz="1800" smtClean="0"/>
              <a:t>广播网络实验</a:t>
            </a:r>
          </a:p>
          <a:p>
            <a:r>
              <a:rPr lang="zh-CN" altLang="en-US" sz="1800" smtClean="0"/>
              <a:t>交换转发实验</a:t>
            </a:r>
          </a:p>
          <a:p>
            <a:r>
              <a:rPr lang="en-US" altLang="zh-CN" sz="1800" smtClean="0"/>
              <a:t>ARP</a:t>
            </a:r>
            <a:r>
              <a:rPr lang="zh-CN" altLang="en-US" sz="1800" smtClean="0"/>
              <a:t>查找与缓存实验</a:t>
            </a:r>
          </a:p>
          <a:p>
            <a:r>
              <a:rPr lang="zh-CN" altLang="en-US" sz="1800" smtClean="0"/>
              <a:t>交换层实验总结</a:t>
            </a:r>
          </a:p>
          <a:p>
            <a:r>
              <a:rPr lang="en-US" altLang="zh-CN" sz="1800" smtClean="0"/>
              <a:t>IP</a:t>
            </a:r>
            <a:r>
              <a:rPr lang="zh-CN" altLang="en-US" sz="1800" smtClean="0"/>
              <a:t>查找、转发实验</a:t>
            </a:r>
          </a:p>
          <a:p>
            <a:r>
              <a:rPr lang="en-US" altLang="zh-CN" sz="1800" smtClean="0"/>
              <a:t>ICMP</a:t>
            </a:r>
            <a:r>
              <a:rPr lang="zh-CN" altLang="en-US" sz="1800" smtClean="0"/>
              <a:t>实验</a:t>
            </a:r>
            <a:endParaRPr lang="zh-CN" altLang="en-US" sz="1800" dirty="0" smtClean="0"/>
          </a:p>
        </p:txBody>
      </p:sp>
      <p:sp>
        <p:nvSpPr>
          <p:cNvPr id="8" name="内容占位符 2"/>
          <p:cNvSpPr txBox="1">
            <a:spLocks/>
          </p:cNvSpPr>
          <p:nvPr/>
        </p:nvSpPr>
        <p:spPr bwMode="auto">
          <a:xfrm>
            <a:off x="4747566" y="1457896"/>
            <a:ext cx="3727342" cy="503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891" indent="-342891" fontAlgn="base">
              <a:lnSpc>
                <a:spcPct val="150000"/>
              </a:lnSpc>
              <a:spcBef>
                <a:spcPct val="20000"/>
              </a:spcBef>
              <a:spcAft>
                <a:spcPct val="0"/>
              </a:spcAft>
              <a:buClr>
                <a:schemeClr val="bg2"/>
              </a:buClr>
              <a:buSzPct val="75000"/>
              <a:buFont typeface="Wingdings" panose="05000000000000000000" pitchFamily="2" charset="2"/>
              <a:buChar char="n"/>
            </a:pPr>
            <a:r>
              <a:rPr lang="en-US" altLang="zh-CN" smtClean="0"/>
              <a:t>IP</a:t>
            </a:r>
            <a:r>
              <a:rPr lang="zh-CN" altLang="en-US" smtClean="0"/>
              <a:t>路由实验一</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IP</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路由实验二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网络层实验总结</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TCP</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连接管理实验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TCP</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可靠传输实验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TCP</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拥塞控制实验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传输层实验总结</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用户态</a:t>
            </a: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Socket</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机制实验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课程总结</a:t>
            </a:r>
            <a:endParaRPr kumimoji="0" lang="zh-CN" altLang="en-US" b="0" i="0" u="none" strike="noStrike" kern="0" cap="none" spc="0" normalizeH="0" baseline="0" noProof="0" dirty="0" smtClean="0">
              <a:ln>
                <a:noFill/>
              </a:ln>
              <a:solidFill>
                <a:schemeClr val="tx1"/>
              </a:solidFill>
              <a:effectLst/>
              <a:uLnTx/>
              <a:uFillTx/>
              <a:latin typeface="Calibri" panose="020F0502020204030204" pitchFamily="34" charset="0"/>
              <a:ea typeface="黑体" panose="02010609060101010101" pitchFamily="49" charset="-122"/>
              <a:cs typeface="+mn-cs"/>
            </a:endParaRPr>
          </a:p>
        </p:txBody>
      </p:sp>
    </p:spTree>
    <p:extLst>
      <p:ext uri="{BB962C8B-B14F-4D97-AF65-F5344CB8AC3E}">
        <p14:creationId xmlns:p14="http://schemas.microsoft.com/office/powerpoint/2010/main" val="4158360324"/>
      </p:ext>
    </p:extLst>
  </p:cSld>
  <p:clrMapOvr>
    <a:masterClrMapping/>
  </p:clrMapOvr>
  <mc:AlternateContent xmlns:mc="http://schemas.openxmlformats.org/markup-compatibility/2006" xmlns:p14="http://schemas.microsoft.com/office/powerpoint/2010/main">
    <mc:Choice Requires="p14">
      <p:transition spd="slow" p14:dur="2000" advTm="44171"/>
    </mc:Choice>
    <mc:Fallback xmlns="">
      <p:transition spd="slow" advTm="4417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课程授课教师</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6" name="内容占位符 2"/>
          <p:cNvSpPr>
            <a:spLocks noGrp="1"/>
          </p:cNvSpPr>
          <p:nvPr>
            <p:ph idx="1"/>
          </p:nvPr>
        </p:nvSpPr>
        <p:spPr>
          <a:xfrm>
            <a:off x="472698" y="1398484"/>
            <a:ext cx="8229600" cy="4455949"/>
          </a:xfrm>
        </p:spPr>
        <p:txBody>
          <a:bodyPr/>
          <a:lstStyle/>
          <a:p>
            <a:r>
              <a:rPr lang="zh-CN" altLang="en-US" dirty="0" smtClean="0"/>
              <a:t>张玉军：博士，研究员</a:t>
            </a:r>
            <a:endParaRPr lang="en-US" altLang="zh-CN" dirty="0" smtClean="0"/>
          </a:p>
          <a:p>
            <a:pPr lvl="1"/>
            <a:r>
              <a:rPr lang="en-US" altLang="zh-CN" dirty="0" smtClean="0"/>
              <a:t>13911819410</a:t>
            </a:r>
            <a:r>
              <a:rPr lang="zh-CN" altLang="en-US" dirty="0" smtClean="0"/>
              <a:t>，</a:t>
            </a:r>
            <a:r>
              <a:rPr lang="en-US" altLang="zh-CN" dirty="0" smtClean="0"/>
              <a:t>zhmj@ict.ac.cn</a:t>
            </a:r>
          </a:p>
          <a:p>
            <a:r>
              <a:rPr lang="zh-CN" altLang="en-US" dirty="0" smtClean="0"/>
              <a:t>张瀚文：博士，副研究员</a:t>
            </a:r>
            <a:endParaRPr lang="en-US" altLang="zh-CN" dirty="0" smtClean="0"/>
          </a:p>
          <a:p>
            <a:pPr lvl="1"/>
            <a:r>
              <a:rPr lang="en-US" altLang="zh-CN" dirty="0" smtClean="0"/>
              <a:t>18601116196</a:t>
            </a:r>
            <a:r>
              <a:rPr lang="zh-CN" altLang="en-US" dirty="0" smtClean="0"/>
              <a:t>，</a:t>
            </a:r>
            <a:r>
              <a:rPr lang="en-US" altLang="zh-CN" dirty="0" smtClean="0"/>
              <a:t>hwzhang@ict.ac.cn</a:t>
            </a:r>
          </a:p>
          <a:p>
            <a:r>
              <a:rPr lang="zh-CN" altLang="en-US" dirty="0" smtClean="0"/>
              <a:t>武庆华：博士，副研究员</a:t>
            </a:r>
            <a:endParaRPr lang="en-US" altLang="zh-CN" dirty="0" smtClean="0"/>
          </a:p>
          <a:p>
            <a:pPr lvl="1"/>
            <a:r>
              <a:rPr lang="en-US" altLang="zh-CN" dirty="0" smtClean="0"/>
              <a:t>15110037506</a:t>
            </a:r>
            <a:r>
              <a:rPr lang="zh-CN" altLang="en-US" dirty="0" smtClean="0"/>
              <a:t>，</a:t>
            </a:r>
            <a:r>
              <a:rPr lang="en-US" altLang="zh-CN" dirty="0" smtClean="0"/>
              <a:t>wuqinghua@ict.ac.cn</a:t>
            </a:r>
          </a:p>
          <a:p>
            <a:r>
              <a:rPr lang="zh-CN" altLang="en-US" dirty="0" smtClean="0"/>
              <a:t>助教</a:t>
            </a:r>
            <a:endParaRPr lang="en-US" altLang="zh-CN" dirty="0" smtClean="0"/>
          </a:p>
          <a:p>
            <a:pPr lvl="1"/>
            <a:r>
              <a:rPr lang="zh-CN" altLang="en-US" smtClean="0"/>
              <a:t>孟绪颖 博士：</a:t>
            </a:r>
            <a:r>
              <a:rPr lang="en-US" altLang="zh-CN" smtClean="0"/>
              <a:t>18511696429</a:t>
            </a:r>
            <a:r>
              <a:rPr lang="zh-CN" altLang="en-US" smtClean="0"/>
              <a:t>，</a:t>
            </a:r>
            <a:r>
              <a:rPr lang="en-US" altLang="zh-CN" smtClean="0"/>
              <a:t>mengxuying@ict.ac.cn</a:t>
            </a:r>
            <a:endParaRPr lang="en-US" altLang="zh-CN" dirty="0" smtClean="0">
              <a:solidFill>
                <a:srgbClr val="FF0000"/>
              </a:solidFill>
            </a:endParaRPr>
          </a:p>
        </p:txBody>
      </p:sp>
      <p:sp>
        <p:nvSpPr>
          <p:cNvPr id="7" name="TextBox 6"/>
          <p:cNvSpPr txBox="1"/>
          <p:nvPr/>
        </p:nvSpPr>
        <p:spPr>
          <a:xfrm>
            <a:off x="697440" y="6106318"/>
            <a:ext cx="7795636" cy="646331"/>
          </a:xfrm>
          <a:prstGeom prst="rect">
            <a:avLst/>
          </a:prstGeom>
          <a:noFill/>
        </p:spPr>
        <p:txBody>
          <a:bodyPr wrap="square" rtlCol="0">
            <a:spAutoFit/>
          </a:bodyPr>
          <a:lstStyle/>
          <a:p>
            <a:pPr algn="ctr"/>
            <a:r>
              <a:rPr lang="zh-CN" altLang="en-US" sz="3600" b="1" smtClean="0">
                <a:solidFill>
                  <a:srgbClr val="FF0000"/>
                </a:solidFill>
                <a:latin typeface="华文楷体" pitchFamily="2" charset="-122"/>
                <a:ea typeface="华文楷体" pitchFamily="2" charset="-122"/>
              </a:rPr>
              <a:t>理论课和研讨课程统筹组织和实施</a:t>
            </a:r>
            <a:endParaRPr lang="zh-CN" altLang="en-US" sz="3600" b="1">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138264408"/>
      </p:ext>
    </p:extLst>
  </p:cSld>
  <p:clrMapOvr>
    <a:masterClrMapping/>
  </p:clrMapOvr>
  <mc:AlternateContent xmlns:mc="http://schemas.openxmlformats.org/markup-compatibility/2006" xmlns:p14="http://schemas.microsoft.com/office/powerpoint/2010/main">
    <mc:Choice Requires="p14">
      <p:transition spd="slow" p14:dur="2000" advTm="39589"/>
    </mc:Choice>
    <mc:Fallback xmlns="">
      <p:transition spd="slow" advTm="3958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课程交流途径</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6" name="内容占位符 2"/>
          <p:cNvSpPr>
            <a:spLocks noGrp="1"/>
          </p:cNvSpPr>
          <p:nvPr>
            <p:ph idx="1"/>
          </p:nvPr>
        </p:nvSpPr>
        <p:spPr>
          <a:xfrm>
            <a:off x="310239" y="1444979"/>
            <a:ext cx="8229600" cy="3901936"/>
          </a:xfrm>
        </p:spPr>
        <p:txBody>
          <a:bodyPr/>
          <a:lstStyle/>
          <a:p>
            <a:r>
              <a:rPr lang="zh-CN" altLang="en-US" dirty="0" smtClean="0"/>
              <a:t>课程网站平台（</a:t>
            </a:r>
            <a:r>
              <a:rPr lang="en-US" altLang="zh-CN" dirty="0" smtClean="0"/>
              <a:t>sep.ucas.ac.cn</a:t>
            </a:r>
            <a:r>
              <a:rPr lang="zh-CN" altLang="en-US" dirty="0" smtClean="0"/>
              <a:t>）</a:t>
            </a:r>
            <a:endParaRPr lang="en-US" altLang="zh-CN" dirty="0" smtClean="0"/>
          </a:p>
          <a:p>
            <a:pPr lvl="1"/>
            <a:r>
              <a:rPr lang="zh-CN" altLang="en-US" dirty="0" smtClean="0"/>
              <a:t>讲义发布</a:t>
            </a:r>
            <a:endParaRPr lang="en-US" altLang="zh-CN" dirty="0" smtClean="0"/>
          </a:p>
          <a:p>
            <a:pPr lvl="1"/>
            <a:r>
              <a:rPr lang="zh-CN" altLang="en-US" dirty="0" smtClean="0"/>
              <a:t>通知公告</a:t>
            </a:r>
            <a:endParaRPr lang="en-US" altLang="zh-CN" dirty="0" smtClean="0"/>
          </a:p>
          <a:p>
            <a:pPr>
              <a:spcBef>
                <a:spcPts val="1200"/>
              </a:spcBef>
            </a:pPr>
            <a:r>
              <a:rPr lang="zh-CN" altLang="en-US" dirty="0"/>
              <a:t>班级交流补充</a:t>
            </a:r>
            <a:r>
              <a:rPr lang="zh-CN" altLang="en-US"/>
              <a:t>方式</a:t>
            </a:r>
            <a:r>
              <a:rPr lang="zh-CN" altLang="en-US" smtClean="0"/>
              <a:t>：微信群</a:t>
            </a:r>
            <a:endParaRPr lang="en-US" altLang="zh-CN" dirty="0"/>
          </a:p>
          <a:p>
            <a:pPr lvl="1"/>
            <a:r>
              <a:rPr lang="zh-CN" altLang="en-US" dirty="0"/>
              <a:t>群</a:t>
            </a:r>
            <a:r>
              <a:rPr lang="zh-CN" altLang="en-US" smtClean="0"/>
              <a:t>名称：</a:t>
            </a:r>
            <a:r>
              <a:rPr lang="en-US" altLang="zh-CN" smtClean="0"/>
              <a:t>2020</a:t>
            </a:r>
            <a:r>
              <a:rPr lang="zh-CN" altLang="en-US" smtClean="0"/>
              <a:t>春季计算机网络课程群</a:t>
            </a:r>
            <a:endParaRPr lang="en-US" altLang="zh-CN" dirty="0" smtClean="0"/>
          </a:p>
          <a:p>
            <a:pPr>
              <a:spcBef>
                <a:spcPts val="1200"/>
              </a:spcBef>
            </a:pPr>
            <a:r>
              <a:rPr lang="zh-CN" altLang="en-US" dirty="0" smtClean="0"/>
              <a:t>其他：直接联系授课教师或助教</a:t>
            </a:r>
            <a:endParaRPr lang="en-US" altLang="zh-CN" dirty="0" smtClean="0"/>
          </a:p>
        </p:txBody>
      </p:sp>
      <p:pic>
        <p:nvPicPr>
          <p:cNvPr id="7" name="Picture 1"/>
          <p:cNvPicPr>
            <a:picLocks noChangeAspect="1" noChangeArrowheads="1"/>
          </p:cNvPicPr>
          <p:nvPr/>
        </p:nvPicPr>
        <p:blipFill>
          <a:blip r:embed="rId3" cstate="print"/>
          <a:srcRect/>
          <a:stretch>
            <a:fillRect/>
          </a:stretch>
        </p:blipFill>
        <p:spPr bwMode="auto">
          <a:xfrm>
            <a:off x="5421087" y="1000071"/>
            <a:ext cx="3687008" cy="4780234"/>
          </a:xfrm>
          <a:prstGeom prst="rect">
            <a:avLst/>
          </a:prstGeom>
          <a:noFill/>
          <a:ln w="1">
            <a:noFill/>
            <a:miter lim="800000"/>
            <a:headEnd/>
            <a:tailEnd type="none" w="med" len="med"/>
          </a:ln>
          <a:effectLst/>
        </p:spPr>
      </p:pic>
    </p:spTree>
    <p:extLst>
      <p:ext uri="{BB962C8B-B14F-4D97-AF65-F5344CB8AC3E}">
        <p14:creationId xmlns:p14="http://schemas.microsoft.com/office/powerpoint/2010/main" val="4138264408"/>
      </p:ext>
    </p:extLst>
  </p:cSld>
  <p:clrMapOvr>
    <a:masterClrMapping/>
  </p:clrMapOvr>
  <mc:AlternateContent xmlns:mc="http://schemas.openxmlformats.org/markup-compatibility/2006" xmlns:p14="http://schemas.microsoft.com/office/powerpoint/2010/main">
    <mc:Choice Requires="p14">
      <p:transition spd="slow" p14:dur="2000" advTm="60858"/>
    </mc:Choice>
    <mc:Fallback xmlns="">
      <p:transition spd="slow" advTm="6085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初识计算机网络</a:t>
            </a:r>
            <a:endParaRPr lang="zh-CN" altLang="en-US" dirty="0"/>
          </a:p>
        </p:txBody>
      </p:sp>
      <p:sp>
        <p:nvSpPr>
          <p:cNvPr id="3" name="内容占位符 2"/>
          <p:cNvSpPr>
            <a:spLocks noGrp="1"/>
          </p:cNvSpPr>
          <p:nvPr>
            <p:ph idx="1"/>
          </p:nvPr>
        </p:nvSpPr>
        <p:spPr>
          <a:xfrm>
            <a:off x="255726" y="1286360"/>
            <a:ext cx="8686800" cy="5193462"/>
          </a:xfrm>
        </p:spPr>
        <p:txBody>
          <a:bodyPr/>
          <a:lstStyle/>
          <a:p>
            <a:pPr>
              <a:spcBef>
                <a:spcPts val="0"/>
              </a:spcBef>
            </a:pPr>
            <a:r>
              <a:rPr lang="zh-CN" altLang="en-US" sz="2000" dirty="0" smtClean="0"/>
              <a:t>网络</a:t>
            </a:r>
            <a:endParaRPr lang="en-US" altLang="zh-CN" sz="2000" dirty="0" smtClean="0"/>
          </a:p>
          <a:p>
            <a:pPr lvl="1">
              <a:lnSpc>
                <a:spcPct val="150000"/>
              </a:lnSpc>
              <a:spcBef>
                <a:spcPts val="0"/>
              </a:spcBef>
            </a:pPr>
            <a:r>
              <a:rPr lang="zh-CN" altLang="en-US" sz="1800" dirty="0" smtClean="0"/>
              <a:t>曾经，指将哑终端连接到大型机的串行线集合</a:t>
            </a:r>
            <a:endParaRPr lang="en-US" altLang="zh-CN" sz="1800" dirty="0" smtClean="0"/>
          </a:p>
          <a:p>
            <a:pPr lvl="2">
              <a:lnSpc>
                <a:spcPct val="150000"/>
              </a:lnSpc>
              <a:spcBef>
                <a:spcPts val="0"/>
              </a:spcBef>
            </a:pPr>
            <a:r>
              <a:rPr lang="zh-CN" altLang="en-US" dirty="0" smtClean="0"/>
              <a:t>电话网、有线电视网</a:t>
            </a:r>
            <a:endParaRPr lang="en-US" altLang="zh-CN" dirty="0" smtClean="0"/>
          </a:p>
          <a:p>
            <a:pPr lvl="1">
              <a:lnSpc>
                <a:spcPct val="150000"/>
              </a:lnSpc>
              <a:spcBef>
                <a:spcPts val="0"/>
              </a:spcBef>
            </a:pPr>
            <a:r>
              <a:rPr lang="zh-CN" altLang="en-US" sz="1800" dirty="0" smtClean="0"/>
              <a:t>连接专用设备，专门处理某种特定类型的数据</a:t>
            </a:r>
            <a:endParaRPr lang="en-US" altLang="zh-CN" sz="1800" dirty="0" smtClean="0"/>
          </a:p>
          <a:p>
            <a:pPr lvl="2">
              <a:lnSpc>
                <a:spcPct val="150000"/>
              </a:lnSpc>
              <a:spcBef>
                <a:spcPts val="0"/>
              </a:spcBef>
            </a:pPr>
            <a:r>
              <a:rPr lang="zh-CN" altLang="en-US" dirty="0" smtClean="0"/>
              <a:t>按键、音频、视频</a:t>
            </a:r>
            <a:endParaRPr lang="en-US" altLang="zh-CN" dirty="0" smtClean="0"/>
          </a:p>
          <a:p>
            <a:pPr>
              <a:spcBef>
                <a:spcPts val="0"/>
              </a:spcBef>
            </a:pPr>
            <a:r>
              <a:rPr lang="zh-CN" altLang="en-US" sz="2000" dirty="0" smtClean="0"/>
              <a:t>计算机网络的最重要特征：通用性</a:t>
            </a:r>
            <a:endParaRPr lang="en-US" altLang="zh-CN" sz="2000" dirty="0"/>
          </a:p>
          <a:p>
            <a:pPr lvl="1">
              <a:lnSpc>
                <a:spcPct val="150000"/>
              </a:lnSpc>
              <a:spcBef>
                <a:spcPts val="0"/>
              </a:spcBef>
            </a:pPr>
            <a:r>
              <a:rPr lang="zh-CN" altLang="en-US" sz="1800" dirty="0" smtClean="0"/>
              <a:t>由通用可编程硬件构建，不需要为特定应用做任何优化</a:t>
            </a:r>
            <a:endParaRPr lang="en-US" altLang="zh-CN" sz="1800" dirty="0" smtClean="0"/>
          </a:p>
          <a:p>
            <a:pPr lvl="1">
              <a:lnSpc>
                <a:spcPct val="150000"/>
              </a:lnSpc>
              <a:spcBef>
                <a:spcPts val="0"/>
              </a:spcBef>
            </a:pPr>
            <a:r>
              <a:rPr lang="zh-CN" altLang="en-US" sz="1800" dirty="0" smtClean="0"/>
              <a:t>传输多种不同类型的数据，并且支持不断增加的新应用</a:t>
            </a:r>
            <a:endParaRPr lang="en-US" altLang="zh-CN" sz="1800" dirty="0" smtClean="0"/>
          </a:p>
          <a:p>
            <a:pPr lvl="2">
              <a:lnSpc>
                <a:spcPct val="150000"/>
              </a:lnSpc>
              <a:spcBef>
                <a:spcPts val="0"/>
              </a:spcBef>
            </a:pPr>
            <a:r>
              <a:rPr lang="zh-CN" altLang="en-US" dirty="0" smtClean="0"/>
              <a:t>音频、视频、文件共享、电子邮件、</a:t>
            </a:r>
            <a:r>
              <a:rPr lang="en-US" altLang="zh-CN" dirty="0" smtClean="0"/>
              <a:t>web</a:t>
            </a:r>
            <a:r>
              <a:rPr lang="zh-CN" altLang="en-US" dirty="0" smtClean="0"/>
              <a:t>应用、社交网络</a:t>
            </a:r>
            <a:r>
              <a:rPr lang="en-US" altLang="zh-CN" dirty="0" smtClean="0"/>
              <a:t>……</a:t>
            </a:r>
            <a:endParaRPr lang="en-US" altLang="zh-CN" dirty="0"/>
          </a:p>
          <a:p>
            <a:pPr lvl="1">
              <a:lnSpc>
                <a:spcPct val="150000"/>
              </a:lnSpc>
              <a:spcBef>
                <a:spcPts val="0"/>
              </a:spcBef>
            </a:pPr>
            <a:r>
              <a:rPr lang="zh-CN" altLang="en-US" dirty="0" smtClean="0"/>
              <a:t>接管过去由单一用途网络执行的功能</a:t>
            </a:r>
            <a:endParaRPr lang="en-US" altLang="zh-CN" dirty="0" smtClean="0"/>
          </a:p>
          <a:p>
            <a:pPr lvl="2">
              <a:lnSpc>
                <a:spcPct val="150000"/>
              </a:lnSpc>
              <a:spcBef>
                <a:spcPts val="0"/>
              </a:spcBef>
            </a:pPr>
            <a:r>
              <a:rPr lang="zh-CN" altLang="en-US" dirty="0" smtClean="0"/>
              <a:t>融合无线通信网络、有线电视网络</a:t>
            </a:r>
            <a:r>
              <a:rPr lang="en-US" altLang="zh-CN" dirty="0" smtClean="0"/>
              <a:t>…….</a:t>
            </a:r>
          </a:p>
          <a:p>
            <a:pPr lvl="2">
              <a:lnSpc>
                <a:spcPct val="150000"/>
              </a:lnSpc>
              <a:spcBef>
                <a:spcPts val="0"/>
              </a:spcBef>
            </a:pPr>
            <a:r>
              <a:rPr lang="zh-CN" altLang="en-US" dirty="0"/>
              <a:t>最初连接的终端是计算机</a:t>
            </a:r>
            <a:r>
              <a:rPr lang="zh-CN" altLang="en-US" dirty="0" smtClean="0"/>
              <a:t>，当前连接各种非传统终端：智能手机、电视、游戏机、传感设备</a:t>
            </a:r>
            <a:r>
              <a:rPr lang="en-US" altLang="zh-CN" dirty="0" smtClean="0"/>
              <a:t>…….</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extLst>
      <p:ext uri="{BB962C8B-B14F-4D97-AF65-F5344CB8AC3E}">
        <p14:creationId xmlns:p14="http://schemas.microsoft.com/office/powerpoint/2010/main" val="1384659600"/>
      </p:ext>
    </p:extLst>
  </p:cSld>
  <p:clrMapOvr>
    <a:masterClrMapping/>
  </p:clrMapOvr>
  <mc:AlternateContent xmlns:mc="http://schemas.openxmlformats.org/markup-compatibility/2006" xmlns:p14="http://schemas.microsoft.com/office/powerpoint/2010/main">
    <mc:Choice Requires="p14">
      <p:transition spd="slow" p14:dur="2000" advTm="273193"/>
    </mc:Choice>
    <mc:Fallback xmlns="">
      <p:transition spd="slow" advTm="273193"/>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初识计算机网络</a:t>
            </a:r>
            <a:endParaRPr lang="zh-CN" altLang="en-US" dirty="0"/>
          </a:p>
        </p:txBody>
      </p:sp>
      <p:sp>
        <p:nvSpPr>
          <p:cNvPr id="3" name="内容占位符 2"/>
          <p:cNvSpPr>
            <a:spLocks noGrp="1"/>
          </p:cNvSpPr>
          <p:nvPr>
            <p:ph idx="1"/>
          </p:nvPr>
        </p:nvSpPr>
        <p:spPr>
          <a:xfrm>
            <a:off x="359664" y="1312150"/>
            <a:ext cx="8677090" cy="650757"/>
          </a:xfrm>
        </p:spPr>
        <p:txBody>
          <a:bodyPr/>
          <a:lstStyle/>
          <a:p>
            <a:r>
              <a:rPr lang="zh-CN" altLang="en-US" dirty="0" smtClean="0"/>
              <a:t>如何构建计算机网络</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grpSp>
        <p:nvGrpSpPr>
          <p:cNvPr id="5" name="组合 25"/>
          <p:cNvGrpSpPr/>
          <p:nvPr/>
        </p:nvGrpSpPr>
        <p:grpSpPr>
          <a:xfrm>
            <a:off x="2233218" y="2611704"/>
            <a:ext cx="2615185" cy="748233"/>
            <a:chOff x="2782296" y="5281955"/>
            <a:chExt cx="2615185" cy="748233"/>
          </a:xfrm>
        </p:grpSpPr>
        <p:grpSp>
          <p:nvGrpSpPr>
            <p:cNvPr id="6" name="组合 13"/>
            <p:cNvGrpSpPr/>
            <p:nvPr/>
          </p:nvGrpSpPr>
          <p:grpSpPr>
            <a:xfrm>
              <a:off x="2782296" y="5281955"/>
              <a:ext cx="2615185" cy="409798"/>
              <a:chOff x="4901182" y="3031590"/>
              <a:chExt cx="3108961" cy="587909"/>
            </a:xfrm>
          </p:grpSpPr>
          <p:sp>
            <p:nvSpPr>
              <p:cNvPr id="15" name="圆角矩形 14"/>
              <p:cNvSpPr/>
              <p:nvPr/>
            </p:nvSpPr>
            <p:spPr>
              <a:xfrm>
                <a:off x="4901182" y="3573780"/>
                <a:ext cx="3108961" cy="45719"/>
              </a:xfrm>
              <a:prstGeom prst="roundRect">
                <a:avLst/>
              </a:prstGeom>
              <a:solidFill>
                <a:schemeClr val="bg1">
                  <a:lumMod val="7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5365383" y="3385430"/>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4693" y="3031590"/>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p:cNvCxnSpPr/>
              <p:nvPr/>
            </p:nvCxnSpPr>
            <p:spPr>
              <a:xfrm>
                <a:off x="605423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541" y="3037686"/>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a:off x="684671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6021" y="3037686"/>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p:cNvCxnSpPr/>
              <p:nvPr/>
            </p:nvCxnSpPr>
            <p:spPr>
              <a:xfrm>
                <a:off x="7474599" y="3397622"/>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3909" y="304378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 Box 48"/>
            <p:cNvSpPr txBox="1">
              <a:spLocks noChangeArrowheads="1"/>
            </p:cNvSpPr>
            <p:nvPr/>
          </p:nvSpPr>
          <p:spPr bwMode="auto">
            <a:xfrm>
              <a:off x="3638484" y="5768578"/>
              <a:ext cx="8899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kumimoji="1" sz="1100">
                  <a:ea typeface="黑体" panose="02010609060101010101" pitchFamily="49" charset="-122"/>
                </a:defRPr>
              </a:lvl1pPr>
            </a:lstStyle>
            <a:p>
              <a:r>
                <a:rPr lang="zh-CN" altLang="en-US" dirty="0"/>
                <a:t>总线以太网</a:t>
              </a:r>
            </a:p>
          </p:txBody>
        </p:sp>
      </p:grpSp>
      <p:sp>
        <p:nvSpPr>
          <p:cNvPr id="28" name="Freeform 32"/>
          <p:cNvSpPr>
            <a:spLocks/>
          </p:cNvSpPr>
          <p:nvPr/>
        </p:nvSpPr>
        <p:spPr bwMode="auto">
          <a:xfrm>
            <a:off x="6215740" y="5817318"/>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pPr lvl="0"/>
            <a:r>
              <a:rPr lang="zh-CN" altLang="en-US" sz="1600">
                <a:solidFill>
                  <a:srgbClr val="CACAFF">
                    <a:lumMod val="50000"/>
                  </a:srgbClr>
                </a:solidFill>
                <a:latin typeface="Arial" panose="020B0604020202020204" pitchFamily="34" charset="0"/>
                <a:ea typeface="楷体" panose="02010609060101010101" pitchFamily="49" charset="-122"/>
              </a:rPr>
              <a:t>处理链路上原始比特的传输：传输物理信号</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接口</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信号编码调制</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速率</a:t>
            </a:r>
            <a:endParaRPr lang="zh-CN" altLang="en-US" sz="1600" dirty="0">
              <a:solidFill>
                <a:srgbClr val="CACAFF">
                  <a:lumMod val="50000"/>
                </a:srgbClr>
              </a:solidFill>
              <a:latin typeface="Arial" panose="020B0604020202020204" pitchFamily="34" charset="0"/>
              <a:ea typeface="楷体" panose="02010609060101010101" pitchFamily="49" charset="-122"/>
            </a:endParaRPr>
          </a:p>
        </p:txBody>
      </p:sp>
      <p:sp>
        <p:nvSpPr>
          <p:cNvPr id="68" name="Freeform 32"/>
          <p:cNvSpPr>
            <a:spLocks/>
          </p:cNvSpPr>
          <p:nvPr/>
        </p:nvSpPr>
        <p:spPr bwMode="auto">
          <a:xfrm>
            <a:off x="6202918" y="4895483"/>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pPr lvl="0"/>
            <a:r>
              <a:rPr lang="zh-CN" altLang="en-US" sz="1600" dirty="0" smtClean="0">
                <a:solidFill>
                  <a:srgbClr val="CACAFF">
                    <a:lumMod val="50000"/>
                  </a:srgbClr>
                </a:solidFill>
                <a:latin typeface="Arial" panose="020B0604020202020204" pitchFamily="34" charset="0"/>
                <a:ea typeface="楷体" panose="02010609060101010101" pitchFamily="49" charset="-122"/>
              </a:rPr>
              <a:t>实现可靠的点对点数据帧传输：介质访问控制、数据帧可靠传输等</a:t>
            </a:r>
            <a:endParaRPr lang="zh-CN" altLang="en-US" sz="1600" dirty="0">
              <a:solidFill>
                <a:srgbClr val="CACAFF">
                  <a:lumMod val="50000"/>
                </a:srgbClr>
              </a:solidFill>
              <a:latin typeface="Arial" panose="020B0604020202020204" pitchFamily="34" charset="0"/>
              <a:ea typeface="楷体" panose="02010609060101010101" pitchFamily="49" charset="-122"/>
            </a:endParaRPr>
          </a:p>
        </p:txBody>
      </p:sp>
      <p:grpSp>
        <p:nvGrpSpPr>
          <p:cNvPr id="7" name="组合 68"/>
          <p:cNvGrpSpPr/>
          <p:nvPr/>
        </p:nvGrpSpPr>
        <p:grpSpPr>
          <a:xfrm>
            <a:off x="3508485" y="5304857"/>
            <a:ext cx="2776148" cy="1250687"/>
            <a:chOff x="5253816" y="1779807"/>
            <a:chExt cx="2776148" cy="1250687"/>
          </a:xfrm>
        </p:grpSpPr>
        <p:grpSp>
          <p:nvGrpSpPr>
            <p:cNvPr id="8" name="组合 69"/>
            <p:cNvGrpSpPr/>
            <p:nvPr/>
          </p:nvGrpSpPr>
          <p:grpSpPr>
            <a:xfrm>
              <a:off x="5253816" y="1779807"/>
              <a:ext cx="2776148" cy="1250687"/>
              <a:chOff x="643128" y="1370253"/>
              <a:chExt cx="2776148" cy="1250687"/>
            </a:xfrm>
          </p:grpSpPr>
          <p:sp>
            <p:nvSpPr>
              <p:cNvPr id="72" name="椭圆 71"/>
              <p:cNvSpPr/>
              <p:nvPr/>
            </p:nvSpPr>
            <p:spPr>
              <a:xfrm>
                <a:off x="643128" y="1370253"/>
                <a:ext cx="2776148" cy="1250687"/>
              </a:xfrm>
              <a:prstGeom prst="ellipse">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9" name="Group 35"/>
              <p:cNvGrpSpPr>
                <a:grpSpLocks/>
              </p:cNvGrpSpPr>
              <p:nvPr/>
            </p:nvGrpSpPr>
            <p:grpSpPr bwMode="auto">
              <a:xfrm>
                <a:off x="1833931" y="1484497"/>
                <a:ext cx="566452" cy="727085"/>
                <a:chOff x="344" y="1590"/>
                <a:chExt cx="685" cy="1328"/>
              </a:xfrm>
            </p:grpSpPr>
            <p:grpSp>
              <p:nvGrpSpPr>
                <p:cNvPr id="10" name="Group 36"/>
                <p:cNvGrpSpPr>
                  <a:grpSpLocks/>
                </p:cNvGrpSpPr>
                <p:nvPr/>
              </p:nvGrpSpPr>
              <p:grpSpPr bwMode="auto">
                <a:xfrm>
                  <a:off x="344" y="1590"/>
                  <a:ext cx="685" cy="233"/>
                  <a:chOff x="1928" y="1215"/>
                  <a:chExt cx="685" cy="233"/>
                </a:xfrm>
              </p:grpSpPr>
              <p:sp>
                <p:nvSpPr>
                  <p:cNvPr id="100" name="Freeform 37"/>
                  <p:cNvSpPr>
                    <a:spLocks/>
                  </p:cNvSpPr>
                  <p:nvPr/>
                </p:nvSpPr>
                <p:spPr bwMode="auto">
                  <a:xfrm>
                    <a:off x="2400" y="1311"/>
                    <a:ext cx="213" cy="133"/>
                  </a:xfrm>
                  <a:custGeom>
                    <a:avLst/>
                    <a:gdLst>
                      <a:gd name="T0" fmla="*/ 0 w 213"/>
                      <a:gd name="T1" fmla="*/ 132 h 133"/>
                      <a:gd name="T2" fmla="*/ 53 w 213"/>
                      <a:gd name="T3" fmla="*/ 89 h 133"/>
                      <a:gd name="T4" fmla="*/ 60 w 213"/>
                      <a:gd name="T5" fmla="*/ 109 h 133"/>
                      <a:gd name="T6" fmla="*/ 145 w 213"/>
                      <a:gd name="T7" fmla="*/ 36 h 133"/>
                      <a:gd name="T8" fmla="*/ 148 w 213"/>
                      <a:gd name="T9" fmla="*/ 50 h 133"/>
                      <a:gd name="T10" fmla="*/ 212 w 213"/>
                      <a:gd name="T11" fmla="*/ 0 h 133"/>
                    </a:gdLst>
                    <a:ahLst/>
                    <a:cxnLst>
                      <a:cxn ang="0">
                        <a:pos x="T0" y="T1"/>
                      </a:cxn>
                      <a:cxn ang="0">
                        <a:pos x="T2" y="T3"/>
                      </a:cxn>
                      <a:cxn ang="0">
                        <a:pos x="T4" y="T5"/>
                      </a:cxn>
                      <a:cxn ang="0">
                        <a:pos x="T6" y="T7"/>
                      </a:cxn>
                      <a:cxn ang="0">
                        <a:pos x="T8" y="T9"/>
                      </a:cxn>
                      <a:cxn ang="0">
                        <a:pos x="T10" y="T11"/>
                      </a:cxn>
                    </a:cxnLst>
                    <a:rect l="0" t="0" r="r" b="b"/>
                    <a:pathLst>
                      <a:path w="213" h="133">
                        <a:moveTo>
                          <a:pt x="0" y="132"/>
                        </a:moveTo>
                        <a:lnTo>
                          <a:pt x="53" y="89"/>
                        </a:lnTo>
                        <a:lnTo>
                          <a:pt x="60" y="109"/>
                        </a:lnTo>
                        <a:lnTo>
                          <a:pt x="145" y="36"/>
                        </a:lnTo>
                        <a:lnTo>
                          <a:pt x="148" y="50"/>
                        </a:lnTo>
                        <a:lnTo>
                          <a:pt x="212"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Freeform 38"/>
                  <p:cNvSpPr>
                    <a:spLocks/>
                  </p:cNvSpPr>
                  <p:nvPr/>
                </p:nvSpPr>
                <p:spPr bwMode="auto">
                  <a:xfrm>
                    <a:off x="2305" y="1215"/>
                    <a:ext cx="149" cy="203"/>
                  </a:xfrm>
                  <a:custGeom>
                    <a:avLst/>
                    <a:gdLst>
                      <a:gd name="T0" fmla="*/ 0 w 149"/>
                      <a:gd name="T1" fmla="*/ 202 h 203"/>
                      <a:gd name="T2" fmla="*/ 22 w 149"/>
                      <a:gd name="T3" fmla="*/ 146 h 203"/>
                      <a:gd name="T4" fmla="*/ 44 w 149"/>
                      <a:gd name="T5" fmla="*/ 162 h 203"/>
                      <a:gd name="T6" fmla="*/ 91 w 149"/>
                      <a:gd name="T7" fmla="*/ 56 h 203"/>
                      <a:gd name="T8" fmla="*/ 114 w 149"/>
                      <a:gd name="T9" fmla="*/ 73 h 203"/>
                      <a:gd name="T10" fmla="*/ 148 w 149"/>
                      <a:gd name="T11" fmla="*/ 0 h 203"/>
                    </a:gdLst>
                    <a:ahLst/>
                    <a:cxnLst>
                      <a:cxn ang="0">
                        <a:pos x="T0" y="T1"/>
                      </a:cxn>
                      <a:cxn ang="0">
                        <a:pos x="T2" y="T3"/>
                      </a:cxn>
                      <a:cxn ang="0">
                        <a:pos x="T4" y="T5"/>
                      </a:cxn>
                      <a:cxn ang="0">
                        <a:pos x="T6" y="T7"/>
                      </a:cxn>
                      <a:cxn ang="0">
                        <a:pos x="T8" y="T9"/>
                      </a:cxn>
                      <a:cxn ang="0">
                        <a:pos x="T10" y="T11"/>
                      </a:cxn>
                    </a:cxnLst>
                    <a:rect l="0" t="0" r="r" b="b"/>
                    <a:pathLst>
                      <a:path w="149" h="203">
                        <a:moveTo>
                          <a:pt x="0" y="202"/>
                        </a:moveTo>
                        <a:lnTo>
                          <a:pt x="22" y="146"/>
                        </a:lnTo>
                        <a:lnTo>
                          <a:pt x="44" y="162"/>
                        </a:lnTo>
                        <a:lnTo>
                          <a:pt x="91" y="56"/>
                        </a:lnTo>
                        <a:lnTo>
                          <a:pt x="114" y="73"/>
                        </a:lnTo>
                        <a:lnTo>
                          <a:pt x="148"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Freeform 39"/>
                  <p:cNvSpPr>
                    <a:spLocks/>
                  </p:cNvSpPr>
                  <p:nvPr/>
                </p:nvSpPr>
                <p:spPr bwMode="auto">
                  <a:xfrm>
                    <a:off x="2083" y="1215"/>
                    <a:ext cx="150" cy="203"/>
                  </a:xfrm>
                  <a:custGeom>
                    <a:avLst/>
                    <a:gdLst>
                      <a:gd name="T0" fmla="*/ 149 w 150"/>
                      <a:gd name="T1" fmla="*/ 202 h 203"/>
                      <a:gd name="T2" fmla="*/ 127 w 150"/>
                      <a:gd name="T3" fmla="*/ 146 h 203"/>
                      <a:gd name="T4" fmla="*/ 101 w 150"/>
                      <a:gd name="T5" fmla="*/ 162 h 203"/>
                      <a:gd name="T6" fmla="*/ 54 w 150"/>
                      <a:gd name="T7" fmla="*/ 56 h 203"/>
                      <a:gd name="T8" fmla="*/ 35 w 150"/>
                      <a:gd name="T9" fmla="*/ 73 h 203"/>
                      <a:gd name="T10" fmla="*/ 0 w 150"/>
                      <a:gd name="T11" fmla="*/ 0 h 203"/>
                    </a:gdLst>
                    <a:ahLst/>
                    <a:cxnLst>
                      <a:cxn ang="0">
                        <a:pos x="T0" y="T1"/>
                      </a:cxn>
                      <a:cxn ang="0">
                        <a:pos x="T2" y="T3"/>
                      </a:cxn>
                      <a:cxn ang="0">
                        <a:pos x="T4" y="T5"/>
                      </a:cxn>
                      <a:cxn ang="0">
                        <a:pos x="T6" y="T7"/>
                      </a:cxn>
                      <a:cxn ang="0">
                        <a:pos x="T8" y="T9"/>
                      </a:cxn>
                      <a:cxn ang="0">
                        <a:pos x="T10" y="T11"/>
                      </a:cxn>
                    </a:cxnLst>
                    <a:rect l="0" t="0" r="r" b="b"/>
                    <a:pathLst>
                      <a:path w="150" h="203">
                        <a:moveTo>
                          <a:pt x="149" y="202"/>
                        </a:moveTo>
                        <a:lnTo>
                          <a:pt x="127" y="146"/>
                        </a:lnTo>
                        <a:lnTo>
                          <a:pt x="101" y="162"/>
                        </a:lnTo>
                        <a:lnTo>
                          <a:pt x="54" y="56"/>
                        </a:lnTo>
                        <a:lnTo>
                          <a:pt x="35" y="73"/>
                        </a:lnTo>
                        <a:lnTo>
                          <a:pt x="0"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Freeform 40"/>
                  <p:cNvSpPr>
                    <a:spLocks/>
                  </p:cNvSpPr>
                  <p:nvPr/>
                </p:nvSpPr>
                <p:spPr bwMode="auto">
                  <a:xfrm>
                    <a:off x="1928" y="1314"/>
                    <a:ext cx="210" cy="134"/>
                  </a:xfrm>
                  <a:custGeom>
                    <a:avLst/>
                    <a:gdLst>
                      <a:gd name="T0" fmla="*/ 209 w 210"/>
                      <a:gd name="T1" fmla="*/ 133 h 134"/>
                      <a:gd name="T2" fmla="*/ 152 w 210"/>
                      <a:gd name="T3" fmla="*/ 83 h 134"/>
                      <a:gd name="T4" fmla="*/ 152 w 210"/>
                      <a:gd name="T5" fmla="*/ 106 h 134"/>
                      <a:gd name="T6" fmla="*/ 67 w 210"/>
                      <a:gd name="T7" fmla="*/ 30 h 134"/>
                      <a:gd name="T8" fmla="*/ 60 w 210"/>
                      <a:gd name="T9" fmla="*/ 50 h 134"/>
                      <a:gd name="T10" fmla="*/ 0 w 210"/>
                      <a:gd name="T11" fmla="*/ 0 h 134"/>
                    </a:gdLst>
                    <a:ahLst/>
                    <a:cxnLst>
                      <a:cxn ang="0">
                        <a:pos x="T0" y="T1"/>
                      </a:cxn>
                      <a:cxn ang="0">
                        <a:pos x="T2" y="T3"/>
                      </a:cxn>
                      <a:cxn ang="0">
                        <a:pos x="T4" y="T5"/>
                      </a:cxn>
                      <a:cxn ang="0">
                        <a:pos x="T6" y="T7"/>
                      </a:cxn>
                      <a:cxn ang="0">
                        <a:pos x="T8" y="T9"/>
                      </a:cxn>
                      <a:cxn ang="0">
                        <a:pos x="T10" y="T11"/>
                      </a:cxn>
                    </a:cxnLst>
                    <a:rect l="0" t="0" r="r" b="b"/>
                    <a:pathLst>
                      <a:path w="210" h="134">
                        <a:moveTo>
                          <a:pt x="209" y="133"/>
                        </a:moveTo>
                        <a:lnTo>
                          <a:pt x="152" y="83"/>
                        </a:lnTo>
                        <a:lnTo>
                          <a:pt x="152" y="106"/>
                        </a:lnTo>
                        <a:lnTo>
                          <a:pt x="67" y="30"/>
                        </a:lnTo>
                        <a:lnTo>
                          <a:pt x="60" y="50"/>
                        </a:lnTo>
                        <a:lnTo>
                          <a:pt x="0"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41"/>
                <p:cNvGrpSpPr>
                  <a:grpSpLocks/>
                </p:cNvGrpSpPr>
                <p:nvPr/>
              </p:nvGrpSpPr>
              <p:grpSpPr bwMode="auto">
                <a:xfrm>
                  <a:off x="619" y="1849"/>
                  <a:ext cx="135" cy="1069"/>
                  <a:chOff x="2203" y="1474"/>
                  <a:chExt cx="135" cy="1069"/>
                </a:xfrm>
              </p:grpSpPr>
              <p:sp>
                <p:nvSpPr>
                  <p:cNvPr id="84" name="Line 42"/>
                  <p:cNvSpPr>
                    <a:spLocks noChangeShapeType="1"/>
                  </p:cNvSpPr>
                  <p:nvPr/>
                </p:nvSpPr>
                <p:spPr bwMode="auto">
                  <a:xfrm>
                    <a:off x="2254" y="1856"/>
                    <a:ext cx="38"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43"/>
                  <p:cNvGrpSpPr>
                    <a:grpSpLocks/>
                  </p:cNvGrpSpPr>
                  <p:nvPr/>
                </p:nvGrpSpPr>
                <p:grpSpPr bwMode="auto">
                  <a:xfrm>
                    <a:off x="2203" y="1474"/>
                    <a:ext cx="135" cy="1069"/>
                    <a:chOff x="2203" y="1474"/>
                    <a:chExt cx="135" cy="1069"/>
                  </a:xfrm>
                </p:grpSpPr>
                <p:sp>
                  <p:nvSpPr>
                    <p:cNvPr id="86" name="Line 44"/>
                    <p:cNvSpPr>
                      <a:spLocks noChangeShapeType="1"/>
                    </p:cNvSpPr>
                    <p:nvPr/>
                  </p:nvSpPr>
                  <p:spPr bwMode="auto">
                    <a:xfrm flipV="1">
                      <a:off x="2273" y="1483"/>
                      <a:ext cx="0" cy="21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45"/>
                    <p:cNvSpPr>
                      <a:spLocks noChangeShapeType="1"/>
                    </p:cNvSpPr>
                    <p:nvPr/>
                  </p:nvSpPr>
                  <p:spPr bwMode="auto">
                    <a:xfrm flipV="1">
                      <a:off x="2203" y="1694"/>
                      <a:ext cx="53" cy="849"/>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46"/>
                    <p:cNvSpPr>
                      <a:spLocks noChangeShapeType="1"/>
                    </p:cNvSpPr>
                    <p:nvPr/>
                  </p:nvSpPr>
                  <p:spPr bwMode="auto">
                    <a:xfrm>
                      <a:off x="2285" y="1694"/>
                      <a:ext cx="53" cy="849"/>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47"/>
                    <p:cNvSpPr>
                      <a:spLocks noChangeShapeType="1"/>
                    </p:cNvSpPr>
                    <p:nvPr/>
                  </p:nvSpPr>
                  <p:spPr bwMode="auto">
                    <a:xfrm>
                      <a:off x="2210" y="2523"/>
                      <a:ext cx="126"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48"/>
                    <p:cNvSpPr>
                      <a:spLocks noChangeShapeType="1"/>
                    </p:cNvSpPr>
                    <p:nvPr/>
                  </p:nvSpPr>
                  <p:spPr bwMode="auto">
                    <a:xfrm>
                      <a:off x="2226" y="2292"/>
                      <a:ext cx="98"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49"/>
                    <p:cNvSpPr>
                      <a:spLocks noChangeShapeType="1"/>
                    </p:cNvSpPr>
                    <p:nvPr/>
                  </p:nvSpPr>
                  <p:spPr bwMode="auto">
                    <a:xfrm>
                      <a:off x="2223" y="2295"/>
                      <a:ext cx="114" cy="23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50"/>
                    <p:cNvSpPr>
                      <a:spLocks noChangeShapeType="1"/>
                    </p:cNvSpPr>
                    <p:nvPr/>
                  </p:nvSpPr>
                  <p:spPr bwMode="auto">
                    <a:xfrm flipV="1">
                      <a:off x="2213" y="2292"/>
                      <a:ext cx="110" cy="23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51"/>
                    <p:cNvSpPr>
                      <a:spLocks noChangeShapeType="1"/>
                    </p:cNvSpPr>
                    <p:nvPr/>
                  </p:nvSpPr>
                  <p:spPr bwMode="auto">
                    <a:xfrm>
                      <a:off x="2238" y="2064"/>
                      <a:ext cx="70"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52"/>
                    <p:cNvSpPr>
                      <a:spLocks noChangeShapeType="1"/>
                    </p:cNvSpPr>
                    <p:nvPr/>
                  </p:nvSpPr>
                  <p:spPr bwMode="auto">
                    <a:xfrm>
                      <a:off x="2238" y="2064"/>
                      <a:ext cx="82" cy="22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53"/>
                    <p:cNvSpPr>
                      <a:spLocks noChangeShapeType="1"/>
                    </p:cNvSpPr>
                    <p:nvPr/>
                  </p:nvSpPr>
                  <p:spPr bwMode="auto">
                    <a:xfrm flipV="1">
                      <a:off x="2222" y="2064"/>
                      <a:ext cx="85" cy="221"/>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54"/>
                    <p:cNvSpPr>
                      <a:spLocks noChangeShapeType="1"/>
                    </p:cNvSpPr>
                    <p:nvPr/>
                  </p:nvSpPr>
                  <p:spPr bwMode="auto">
                    <a:xfrm>
                      <a:off x="2247" y="1856"/>
                      <a:ext cx="63" cy="208"/>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55"/>
                    <p:cNvSpPr>
                      <a:spLocks noChangeShapeType="1"/>
                    </p:cNvSpPr>
                    <p:nvPr/>
                  </p:nvSpPr>
                  <p:spPr bwMode="auto">
                    <a:xfrm flipV="1">
                      <a:off x="2235" y="1853"/>
                      <a:ext cx="59" cy="211"/>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56"/>
                    <p:cNvSpPr>
                      <a:spLocks noChangeShapeType="1"/>
                    </p:cNvSpPr>
                    <p:nvPr/>
                  </p:nvSpPr>
                  <p:spPr bwMode="auto">
                    <a:xfrm flipV="1">
                      <a:off x="2248" y="1698"/>
                      <a:ext cx="37" cy="158"/>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Oval 57"/>
                    <p:cNvSpPr>
                      <a:spLocks noChangeArrowheads="1"/>
                    </p:cNvSpPr>
                    <p:nvPr/>
                  </p:nvSpPr>
                  <p:spPr bwMode="auto">
                    <a:xfrm>
                      <a:off x="2261" y="1474"/>
                      <a:ext cx="27" cy="15"/>
                    </a:xfrm>
                    <a:prstGeom prst="ellipse">
                      <a:avLst/>
                    </a:prstGeom>
                    <a:solidFill>
                      <a:srgbClr val="FF0033"/>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pic>
            <p:nvPicPr>
              <p:cNvPr id="74" name="Picture 219" descr="汽车"/>
              <p:cNvPicPr>
                <a:picLocks noChangeAspect="1" noChangeArrowheads="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927903" y="1865521"/>
                <a:ext cx="544459" cy="16598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42" descr="generic_lapto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40881" y="1581826"/>
                <a:ext cx="331180" cy="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图片 75"/>
              <p:cNvPicPr>
                <a:picLocks noChangeAspect="1"/>
              </p:cNvPicPr>
              <p:nvPr/>
            </p:nvPicPr>
            <p:blipFill>
              <a:blip r:embed="rId7" cstate="print"/>
              <a:stretch>
                <a:fillRect/>
              </a:stretch>
            </p:blipFill>
            <p:spPr>
              <a:xfrm>
                <a:off x="1369509" y="1511773"/>
                <a:ext cx="207360" cy="376272"/>
              </a:xfrm>
              <a:prstGeom prst="rect">
                <a:avLst/>
              </a:prstGeom>
            </p:spPr>
          </p:pic>
          <p:pic>
            <p:nvPicPr>
              <p:cNvPr id="77" name="图片 76"/>
              <p:cNvPicPr>
                <a:picLocks noChangeAspect="1"/>
              </p:cNvPicPr>
              <p:nvPr/>
            </p:nvPicPr>
            <p:blipFill>
              <a:blip r:embed="rId8" cstate="print"/>
              <a:stretch>
                <a:fillRect/>
              </a:stretch>
            </p:blipFill>
            <p:spPr>
              <a:xfrm>
                <a:off x="1634431" y="1948513"/>
                <a:ext cx="207360" cy="376272"/>
              </a:xfrm>
              <a:prstGeom prst="rect">
                <a:avLst/>
              </a:prstGeom>
            </p:spPr>
          </p:pic>
          <p:cxnSp>
            <p:nvCxnSpPr>
              <p:cNvPr id="78" name="直接连接符 77"/>
              <p:cNvCxnSpPr>
                <a:endCxn id="92" idx="1"/>
              </p:cNvCxnSpPr>
              <p:nvPr/>
            </p:nvCxnSpPr>
            <p:spPr>
              <a:xfrm flipH="1" flipV="1">
                <a:off x="2160571" y="2074158"/>
                <a:ext cx="510379" cy="198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801"/>
              <p:cNvGrpSpPr>
                <a:grpSpLocks/>
              </p:cNvGrpSpPr>
              <p:nvPr/>
            </p:nvGrpSpPr>
            <p:grpSpPr bwMode="auto">
              <a:xfrm>
                <a:off x="2593490" y="2058898"/>
                <a:ext cx="365666" cy="238486"/>
                <a:chOff x="1602" y="2976"/>
                <a:chExt cx="270" cy="253"/>
              </a:xfrm>
            </p:grpSpPr>
            <p:sp>
              <p:nvSpPr>
                <p:cNvPr id="80"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81"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p>
                  <a:endParaRPr lang="zh-CN" altLang="en-US"/>
                </a:p>
              </p:txBody>
            </p:sp>
          </p:grpSp>
        </p:grpSp>
        <p:sp>
          <p:nvSpPr>
            <p:cNvPr id="71" name="Text Box 48"/>
            <p:cNvSpPr txBox="1">
              <a:spLocks noChangeArrowheads="1"/>
            </p:cNvSpPr>
            <p:nvPr/>
          </p:nvSpPr>
          <p:spPr bwMode="auto">
            <a:xfrm>
              <a:off x="6116581" y="2760369"/>
              <a:ext cx="117211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dirty="0" smtClean="0">
                  <a:ea typeface="黑体" panose="02010609060101010101" pitchFamily="49" charset="-122"/>
                </a:rPr>
                <a:t>蜂窝移动通信网</a:t>
              </a:r>
              <a:endParaRPr kumimoji="1" lang="zh-CN" altLang="en-US" sz="1100" dirty="0">
                <a:ea typeface="黑体" panose="02010609060101010101" pitchFamily="49" charset="-122"/>
              </a:endParaRPr>
            </a:p>
          </p:txBody>
        </p:sp>
      </p:grpSp>
      <p:grpSp>
        <p:nvGrpSpPr>
          <p:cNvPr id="14" name="组合 105"/>
          <p:cNvGrpSpPr/>
          <p:nvPr/>
        </p:nvGrpSpPr>
        <p:grpSpPr>
          <a:xfrm>
            <a:off x="1905697" y="3391468"/>
            <a:ext cx="4395812" cy="1993807"/>
            <a:chOff x="2074548" y="2367611"/>
            <a:chExt cx="4395812" cy="1993807"/>
          </a:xfrm>
        </p:grpSpPr>
        <p:sp>
          <p:nvSpPr>
            <p:cNvPr id="107" name="椭圆 106"/>
            <p:cNvSpPr/>
            <p:nvPr/>
          </p:nvSpPr>
          <p:spPr>
            <a:xfrm>
              <a:off x="2074548" y="2367611"/>
              <a:ext cx="4395812" cy="1993807"/>
            </a:xfrm>
            <a:prstGeom prst="ellipse">
              <a:avLst/>
            </a:prstGeom>
            <a:solidFill>
              <a:srgbClr val="F4F4FA"/>
            </a:solidFill>
            <a:ln w="19050">
              <a:solidFill>
                <a:srgbClr val="D7D7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5" name="组合 107"/>
            <p:cNvGrpSpPr/>
            <p:nvPr/>
          </p:nvGrpSpPr>
          <p:grpSpPr>
            <a:xfrm>
              <a:off x="2245803" y="2764324"/>
              <a:ext cx="1560025" cy="834663"/>
              <a:chOff x="3087051" y="2529247"/>
              <a:chExt cx="1560025" cy="834663"/>
            </a:xfrm>
          </p:grpSpPr>
          <p:pic>
            <p:nvPicPr>
              <p:cNvPr id="160" name="Picture 7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7051" y="2747916"/>
                <a:ext cx="1560025" cy="61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 name="Text Box 48"/>
              <p:cNvSpPr txBox="1">
                <a:spLocks noChangeArrowheads="1"/>
              </p:cNvSpPr>
              <p:nvPr/>
            </p:nvSpPr>
            <p:spPr bwMode="auto">
              <a:xfrm>
                <a:off x="3298049" y="2529247"/>
                <a:ext cx="12843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smtClean="0">
                    <a:ea typeface="黑体" panose="02010609060101010101" pitchFamily="49" charset="-122"/>
                  </a:rPr>
                  <a:t>local/regional ISP</a:t>
                </a:r>
                <a:endParaRPr kumimoji="1" lang="zh-CN" altLang="en-US" sz="1100" dirty="0">
                  <a:ea typeface="黑体" panose="02010609060101010101" pitchFamily="49" charset="-122"/>
                </a:endParaRPr>
              </a:p>
            </p:txBody>
          </p:sp>
          <p:cxnSp>
            <p:nvCxnSpPr>
              <p:cNvPr id="162" name="直接连接符 161"/>
              <p:cNvCxnSpPr>
                <a:stCxn id="165" idx="0"/>
                <a:endCxn id="166" idx="2"/>
              </p:cNvCxnSpPr>
              <p:nvPr/>
            </p:nvCxnSpPr>
            <p:spPr>
              <a:xfrm flipH="1">
                <a:off x="3500491" y="2833796"/>
                <a:ext cx="403024" cy="3755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flipV="1">
                <a:off x="3531199" y="3171285"/>
                <a:ext cx="736585" cy="140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65" idx="0"/>
                <a:endCxn id="167" idx="2"/>
              </p:cNvCxnSpPr>
              <p:nvPr/>
            </p:nvCxnSpPr>
            <p:spPr>
              <a:xfrm>
                <a:off x="3903515" y="2833796"/>
                <a:ext cx="371093" cy="38965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65"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51699" y="2833796"/>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6"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8675" y="300099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7"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22792" y="301506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26" name="组合 108"/>
            <p:cNvGrpSpPr/>
            <p:nvPr/>
          </p:nvGrpSpPr>
          <p:grpSpPr>
            <a:xfrm>
              <a:off x="3855520" y="2418376"/>
              <a:ext cx="1924541" cy="1287992"/>
              <a:chOff x="4123744" y="2345224"/>
              <a:chExt cx="1924541" cy="1287992"/>
            </a:xfrm>
          </p:grpSpPr>
          <p:grpSp>
            <p:nvGrpSpPr>
              <p:cNvPr id="27" name="Group 42"/>
              <p:cNvGrpSpPr>
                <a:grpSpLocks/>
              </p:cNvGrpSpPr>
              <p:nvPr/>
            </p:nvGrpSpPr>
            <p:grpSpPr bwMode="auto">
              <a:xfrm>
                <a:off x="4123744" y="2528880"/>
                <a:ext cx="1924541" cy="1104336"/>
                <a:chOff x="3611" y="1812"/>
                <a:chExt cx="1736" cy="1043"/>
              </a:xfrm>
            </p:grpSpPr>
            <p:grpSp>
              <p:nvGrpSpPr>
                <p:cNvPr id="29" name="Group 43"/>
                <p:cNvGrpSpPr>
                  <a:grpSpLocks/>
                </p:cNvGrpSpPr>
                <p:nvPr/>
              </p:nvGrpSpPr>
              <p:grpSpPr bwMode="auto">
                <a:xfrm>
                  <a:off x="3611" y="1816"/>
                  <a:ext cx="1730" cy="1034"/>
                  <a:chOff x="3611" y="1816"/>
                  <a:chExt cx="1730" cy="1034"/>
                </a:xfrm>
              </p:grpSpPr>
              <p:sp>
                <p:nvSpPr>
                  <p:cNvPr id="151"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 name="Group 53"/>
                <p:cNvGrpSpPr>
                  <a:grpSpLocks/>
                </p:cNvGrpSpPr>
                <p:nvPr/>
              </p:nvGrpSpPr>
              <p:grpSpPr bwMode="auto">
                <a:xfrm>
                  <a:off x="3611" y="1812"/>
                  <a:ext cx="1736" cy="1043"/>
                  <a:chOff x="3611" y="1812"/>
                  <a:chExt cx="1736" cy="1043"/>
                </a:xfrm>
              </p:grpSpPr>
              <p:sp>
                <p:nvSpPr>
                  <p:cNvPr id="135"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9"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cxnSp>
            <p:nvCxnSpPr>
              <p:cNvPr id="122" name="直接连接符 121"/>
              <p:cNvCxnSpPr>
                <a:stCxn id="131" idx="1"/>
                <a:endCxn id="128" idx="0"/>
              </p:cNvCxnSpPr>
              <p:nvPr/>
            </p:nvCxnSpPr>
            <p:spPr>
              <a:xfrm flipV="1">
                <a:off x="4516631" y="2739452"/>
                <a:ext cx="621515" cy="29996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9" idx="3"/>
                <a:endCxn id="128" idx="0"/>
              </p:cNvCxnSpPr>
              <p:nvPr/>
            </p:nvCxnSpPr>
            <p:spPr>
              <a:xfrm flipH="1" flipV="1">
                <a:off x="5138146" y="2739452"/>
                <a:ext cx="675309" cy="31403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1"/>
                <a:endCxn id="131" idx="2"/>
              </p:cNvCxnSpPr>
              <p:nvPr/>
            </p:nvCxnSpPr>
            <p:spPr>
              <a:xfrm flipH="1" flipV="1">
                <a:off x="4668447" y="3143616"/>
                <a:ext cx="402348" cy="173184"/>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0" idx="2"/>
                <a:endCxn id="129" idx="2"/>
              </p:cNvCxnSpPr>
              <p:nvPr/>
            </p:nvCxnSpPr>
            <p:spPr>
              <a:xfrm flipV="1">
                <a:off x="5222611" y="3157686"/>
                <a:ext cx="439028" cy="26330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30" idx="2"/>
                <a:endCxn id="128" idx="0"/>
              </p:cNvCxnSpPr>
              <p:nvPr/>
            </p:nvCxnSpPr>
            <p:spPr>
              <a:xfrm flipH="1" flipV="1">
                <a:off x="5138146" y="2739452"/>
                <a:ext cx="84465" cy="681543"/>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9" idx="1"/>
                <a:endCxn id="131" idx="1"/>
              </p:cNvCxnSpPr>
              <p:nvPr/>
            </p:nvCxnSpPr>
            <p:spPr>
              <a:xfrm flipH="1" flipV="1">
                <a:off x="4516631" y="3039421"/>
                <a:ext cx="993192" cy="1407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8"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86330" y="2739452"/>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9"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09823" y="2949295"/>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0"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70795" y="321260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1"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16631" y="2935225"/>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2" name="Text Box 48"/>
              <p:cNvSpPr txBox="1">
                <a:spLocks noChangeArrowheads="1"/>
              </p:cNvSpPr>
              <p:nvPr/>
            </p:nvSpPr>
            <p:spPr bwMode="auto">
              <a:xfrm>
                <a:off x="4442532" y="2345224"/>
                <a:ext cx="13628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smtClean="0">
                    <a:ea typeface="黑体" panose="02010609060101010101" pitchFamily="49" charset="-122"/>
                  </a:rPr>
                  <a:t>national/global ISP</a:t>
                </a:r>
                <a:endParaRPr kumimoji="1" lang="zh-CN" altLang="en-US" sz="1100" dirty="0">
                  <a:ea typeface="黑体" panose="02010609060101010101" pitchFamily="49" charset="-122"/>
                </a:endParaRPr>
              </a:p>
            </p:txBody>
          </p:sp>
        </p:grpSp>
        <p:grpSp>
          <p:nvGrpSpPr>
            <p:cNvPr id="40" name="组合 109"/>
            <p:cNvGrpSpPr/>
            <p:nvPr/>
          </p:nvGrpSpPr>
          <p:grpSpPr>
            <a:xfrm>
              <a:off x="3025428" y="3688448"/>
              <a:ext cx="1560025" cy="615994"/>
              <a:chOff x="3087051" y="2747916"/>
              <a:chExt cx="1560025" cy="615994"/>
            </a:xfrm>
          </p:grpSpPr>
          <p:pic>
            <p:nvPicPr>
              <p:cNvPr id="114" name="Picture 7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7051" y="2747916"/>
                <a:ext cx="1560025" cy="61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5" name="直接连接符 114"/>
              <p:cNvCxnSpPr>
                <a:stCxn id="118" idx="0"/>
                <a:endCxn id="119" idx="2"/>
              </p:cNvCxnSpPr>
              <p:nvPr/>
            </p:nvCxnSpPr>
            <p:spPr>
              <a:xfrm flipH="1">
                <a:off x="3500491" y="2833796"/>
                <a:ext cx="403024" cy="3755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flipV="1">
                <a:off x="3531199" y="3171285"/>
                <a:ext cx="736585" cy="140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18" idx="0"/>
                <a:endCxn id="120" idx="2"/>
              </p:cNvCxnSpPr>
              <p:nvPr/>
            </p:nvCxnSpPr>
            <p:spPr>
              <a:xfrm>
                <a:off x="3903515" y="2833796"/>
                <a:ext cx="371093" cy="38965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8"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51699" y="2833796"/>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9"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8675" y="300099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0" name="Picture 12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22792" y="301506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cxnSp>
          <p:nvCxnSpPr>
            <p:cNvPr id="111" name="直接连接符 110"/>
            <p:cNvCxnSpPr>
              <a:stCxn id="167" idx="3"/>
              <a:endCxn id="131" idx="2"/>
            </p:cNvCxnSpPr>
            <p:nvPr/>
          </p:nvCxnSpPr>
          <p:spPr>
            <a:xfrm flipV="1">
              <a:off x="3585176" y="3216768"/>
              <a:ext cx="815047" cy="13756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18" idx="3"/>
            </p:cNvCxnSpPr>
            <p:nvPr/>
          </p:nvCxnSpPr>
          <p:spPr>
            <a:xfrm flipV="1">
              <a:off x="3993708" y="3360035"/>
              <a:ext cx="1106983" cy="51848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18" idx="0"/>
            </p:cNvCxnSpPr>
            <p:nvPr/>
          </p:nvCxnSpPr>
          <p:spPr>
            <a:xfrm flipV="1">
              <a:off x="3841892" y="3082656"/>
              <a:ext cx="704635" cy="691672"/>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
          <p:cNvGrpSpPr/>
          <p:nvPr/>
        </p:nvGrpSpPr>
        <p:grpSpPr>
          <a:xfrm>
            <a:off x="395140" y="2271021"/>
            <a:ext cx="1690634" cy="1669237"/>
            <a:chOff x="393920" y="4835143"/>
            <a:chExt cx="1690634" cy="1669237"/>
          </a:xfrm>
        </p:grpSpPr>
        <p:grpSp>
          <p:nvGrpSpPr>
            <p:cNvPr id="42" name="组合 51"/>
            <p:cNvGrpSpPr/>
            <p:nvPr/>
          </p:nvGrpSpPr>
          <p:grpSpPr>
            <a:xfrm>
              <a:off x="393920" y="4835143"/>
              <a:ext cx="1690634" cy="1475653"/>
              <a:chOff x="563385" y="2871895"/>
              <a:chExt cx="1690634" cy="1475653"/>
            </a:xfrm>
          </p:grpSpPr>
          <p:grpSp>
            <p:nvGrpSpPr>
              <p:cNvPr id="52" name="组合 52"/>
              <p:cNvGrpSpPr/>
              <p:nvPr/>
            </p:nvGrpSpPr>
            <p:grpSpPr>
              <a:xfrm>
                <a:off x="563385" y="2871895"/>
                <a:ext cx="1690634" cy="1475653"/>
                <a:chOff x="878293" y="2901257"/>
                <a:chExt cx="1585900" cy="1195001"/>
              </a:xfrm>
            </p:grpSpPr>
            <p:sp>
              <p:nvSpPr>
                <p:cNvPr id="66" name="等腰三角形 65"/>
                <p:cNvSpPr/>
                <p:nvPr/>
              </p:nvSpPr>
              <p:spPr>
                <a:xfrm>
                  <a:off x="878293" y="2901257"/>
                  <a:ext cx="1585900" cy="404759"/>
                </a:xfrm>
                <a:prstGeom prst="triangle">
                  <a:avLst>
                    <a:gd name="adj" fmla="val 49107"/>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矩形 66"/>
                <p:cNvSpPr/>
                <p:nvPr/>
              </p:nvSpPr>
              <p:spPr>
                <a:xfrm>
                  <a:off x="1106893" y="3295694"/>
                  <a:ext cx="1152103" cy="800564"/>
                </a:xfrm>
                <a:prstGeom prst="rect">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54"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2518" y="3155367"/>
                <a:ext cx="347908" cy="32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342" descr="generic_lapto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5264" y="3766890"/>
                <a:ext cx="323373" cy="3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55"/>
              <p:cNvPicPr>
                <a:picLocks noChangeAspect="1"/>
              </p:cNvPicPr>
              <p:nvPr/>
            </p:nvPicPr>
            <p:blipFill>
              <a:blip r:embed="rId11" cstate="print"/>
              <a:stretch>
                <a:fillRect/>
              </a:stretch>
            </p:blipFill>
            <p:spPr>
              <a:xfrm>
                <a:off x="986605" y="3671409"/>
                <a:ext cx="220500" cy="400116"/>
              </a:xfrm>
              <a:prstGeom prst="rect">
                <a:avLst/>
              </a:prstGeom>
            </p:spPr>
          </p:pic>
          <p:grpSp>
            <p:nvGrpSpPr>
              <p:cNvPr id="53" name="Group 25"/>
              <p:cNvGrpSpPr>
                <a:grpSpLocks/>
              </p:cNvGrpSpPr>
              <p:nvPr/>
            </p:nvGrpSpPr>
            <p:grpSpPr bwMode="auto">
              <a:xfrm>
                <a:off x="1499364" y="3223455"/>
                <a:ext cx="456345" cy="319953"/>
                <a:chOff x="920" y="1436"/>
                <a:chExt cx="188" cy="129"/>
              </a:xfrm>
            </p:grpSpPr>
            <p:pic>
              <p:nvPicPr>
                <p:cNvPr id="64" name="Picture 26" descr="16ILAJ24"/>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 y="1481"/>
                  <a:ext cx="188" cy="84"/>
                </a:xfrm>
                <a:prstGeom prst="rect">
                  <a:avLst/>
                </a:prstGeom>
                <a:noFill/>
                <a:extLst>
                  <a:ext uri="{909E8E84-426E-40DD-AFC4-6F175D3DCCD1}">
                    <a14:hiddenFill xmlns:a14="http://schemas.microsoft.com/office/drawing/2010/main">
                      <a:solidFill>
                        <a:srgbClr val="FFFFFF"/>
                      </a:solidFill>
                    </a14:hiddenFill>
                  </a:ext>
                </a:extLst>
              </p:spPr>
            </p:pic>
            <p:sp>
              <p:nvSpPr>
                <p:cNvPr id="65" name="Line 27"/>
                <p:cNvSpPr>
                  <a:spLocks noChangeShapeType="1"/>
                </p:cNvSpPr>
                <p:nvPr/>
              </p:nvSpPr>
              <p:spPr bwMode="auto">
                <a:xfrm flipV="1">
                  <a:off x="985" y="1436"/>
                  <a:ext cx="0" cy="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58" name="直接连接符 57"/>
              <p:cNvCxnSpPr/>
              <p:nvPr/>
            </p:nvCxnSpPr>
            <p:spPr>
              <a:xfrm flipH="1" flipV="1">
                <a:off x="1128824" y="3333716"/>
                <a:ext cx="663050" cy="1155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7" name="Group 34"/>
              <p:cNvGrpSpPr>
                <a:grpSpLocks/>
              </p:cNvGrpSpPr>
              <p:nvPr/>
            </p:nvGrpSpPr>
            <p:grpSpPr bwMode="auto">
              <a:xfrm rot="18252759">
                <a:off x="1377413" y="3477907"/>
                <a:ext cx="260529" cy="370336"/>
                <a:chOff x="4201" y="1344"/>
                <a:chExt cx="750" cy="1002"/>
              </a:xfrm>
            </p:grpSpPr>
            <p:sp>
              <p:nvSpPr>
                <p:cNvPr id="61" name="Arc 35"/>
                <p:cNvSpPr>
                  <a:spLocks/>
                </p:cNvSpPr>
                <p:nvPr/>
              </p:nvSpPr>
              <p:spPr bwMode="auto">
                <a:xfrm flipH="1">
                  <a:off x="4201" y="1344"/>
                  <a:ext cx="701" cy="1002"/>
                </a:xfrm>
                <a:custGeom>
                  <a:avLst/>
                  <a:gdLst>
                    <a:gd name="G0" fmla="+- 0 0 0"/>
                    <a:gd name="G1" fmla="+- 13085 0 0"/>
                    <a:gd name="G2" fmla="+- 21600 0 0"/>
                    <a:gd name="T0" fmla="*/ 17185 w 21600"/>
                    <a:gd name="T1" fmla="*/ 0 h 26282"/>
                    <a:gd name="T2" fmla="*/ 17100 w 21600"/>
                    <a:gd name="T3" fmla="*/ 26282 h 26282"/>
                    <a:gd name="T4" fmla="*/ 0 w 21600"/>
                    <a:gd name="T5" fmla="*/ 13085 h 26282"/>
                  </a:gdLst>
                  <a:ahLst/>
                  <a:cxnLst>
                    <a:cxn ang="0">
                      <a:pos x="T0" y="T1"/>
                    </a:cxn>
                    <a:cxn ang="0">
                      <a:pos x="T2" y="T3"/>
                    </a:cxn>
                    <a:cxn ang="0">
                      <a:pos x="T4" y="T5"/>
                    </a:cxn>
                  </a:cxnLst>
                  <a:rect l="0" t="0" r="r" b="b"/>
                  <a:pathLst>
                    <a:path w="21600" h="26282" fill="none" extrusionOk="0">
                      <a:moveTo>
                        <a:pt x="17185" y="-1"/>
                      </a:moveTo>
                      <a:cubicBezTo>
                        <a:pt x="20049" y="3760"/>
                        <a:pt x="21600" y="8357"/>
                        <a:pt x="21600" y="13085"/>
                      </a:cubicBezTo>
                      <a:cubicBezTo>
                        <a:pt x="21600" y="17860"/>
                        <a:pt x="20017" y="22501"/>
                        <a:pt x="17099" y="26281"/>
                      </a:cubicBezTo>
                    </a:path>
                    <a:path w="21600" h="26282" stroke="0" extrusionOk="0">
                      <a:moveTo>
                        <a:pt x="17185" y="-1"/>
                      </a:moveTo>
                      <a:cubicBezTo>
                        <a:pt x="20049" y="3760"/>
                        <a:pt x="21600" y="8357"/>
                        <a:pt x="21600" y="13085"/>
                      </a:cubicBezTo>
                      <a:cubicBezTo>
                        <a:pt x="21600" y="17860"/>
                        <a:pt x="20017" y="22501"/>
                        <a:pt x="17099" y="26281"/>
                      </a:cubicBezTo>
                      <a:lnTo>
                        <a:pt x="0" y="13085"/>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62" name="Arc 36"/>
                <p:cNvSpPr>
                  <a:spLocks/>
                </p:cNvSpPr>
                <p:nvPr/>
              </p:nvSpPr>
              <p:spPr bwMode="auto">
                <a:xfrm flipH="1">
                  <a:off x="4446" y="1478"/>
                  <a:ext cx="430" cy="749"/>
                </a:xfrm>
                <a:custGeom>
                  <a:avLst/>
                  <a:gdLst>
                    <a:gd name="G0" fmla="+- 0 0 0"/>
                    <a:gd name="G1" fmla="+- 15087 0 0"/>
                    <a:gd name="G2" fmla="+- 21600 0 0"/>
                    <a:gd name="T0" fmla="*/ 15458 w 21600"/>
                    <a:gd name="T1" fmla="*/ 0 h 29131"/>
                    <a:gd name="T2" fmla="*/ 16411 w 21600"/>
                    <a:gd name="T3" fmla="*/ 29131 h 29131"/>
                    <a:gd name="T4" fmla="*/ 0 w 21600"/>
                    <a:gd name="T5" fmla="*/ 15087 h 29131"/>
                  </a:gdLst>
                  <a:ahLst/>
                  <a:cxnLst>
                    <a:cxn ang="0">
                      <a:pos x="T0" y="T1"/>
                    </a:cxn>
                    <a:cxn ang="0">
                      <a:pos x="T2" y="T3"/>
                    </a:cxn>
                    <a:cxn ang="0">
                      <a:pos x="T4" y="T5"/>
                    </a:cxn>
                  </a:cxnLst>
                  <a:rect l="0" t="0" r="r" b="b"/>
                  <a:pathLst>
                    <a:path w="21600" h="29131" fill="none" extrusionOk="0">
                      <a:moveTo>
                        <a:pt x="15457" y="0"/>
                      </a:moveTo>
                      <a:cubicBezTo>
                        <a:pt x="19395" y="4034"/>
                        <a:pt x="21600" y="9449"/>
                        <a:pt x="21600" y="15087"/>
                      </a:cubicBezTo>
                      <a:cubicBezTo>
                        <a:pt x="21600" y="20237"/>
                        <a:pt x="19759" y="25218"/>
                        <a:pt x="16411" y="29131"/>
                      </a:cubicBezTo>
                    </a:path>
                    <a:path w="21600" h="29131" stroke="0" extrusionOk="0">
                      <a:moveTo>
                        <a:pt x="15457" y="0"/>
                      </a:moveTo>
                      <a:cubicBezTo>
                        <a:pt x="19395" y="4034"/>
                        <a:pt x="21600" y="9449"/>
                        <a:pt x="21600" y="15087"/>
                      </a:cubicBezTo>
                      <a:cubicBezTo>
                        <a:pt x="21600" y="20237"/>
                        <a:pt x="19759" y="25218"/>
                        <a:pt x="16411" y="29131"/>
                      </a:cubicBezTo>
                      <a:lnTo>
                        <a:pt x="0" y="15087"/>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63" name="Arc 37"/>
                <p:cNvSpPr>
                  <a:spLocks/>
                </p:cNvSpPr>
                <p:nvPr/>
              </p:nvSpPr>
              <p:spPr bwMode="auto">
                <a:xfrm flipH="1">
                  <a:off x="4703" y="1602"/>
                  <a:ext cx="248" cy="501"/>
                </a:xfrm>
                <a:custGeom>
                  <a:avLst/>
                  <a:gdLst>
                    <a:gd name="G0" fmla="+- 0 0 0"/>
                    <a:gd name="G1" fmla="+- 15650 0 0"/>
                    <a:gd name="G2" fmla="+- 21600 0 0"/>
                    <a:gd name="T0" fmla="*/ 14887 w 21600"/>
                    <a:gd name="T1" fmla="*/ 0 h 30009"/>
                    <a:gd name="T2" fmla="*/ 16136 w 21600"/>
                    <a:gd name="T3" fmla="*/ 30009 h 30009"/>
                    <a:gd name="T4" fmla="*/ 0 w 21600"/>
                    <a:gd name="T5" fmla="*/ 15650 h 30009"/>
                  </a:gdLst>
                  <a:ahLst/>
                  <a:cxnLst>
                    <a:cxn ang="0">
                      <a:pos x="T0" y="T1"/>
                    </a:cxn>
                    <a:cxn ang="0">
                      <a:pos x="T2" y="T3"/>
                    </a:cxn>
                    <a:cxn ang="0">
                      <a:pos x="T4" y="T5"/>
                    </a:cxn>
                  </a:cxnLst>
                  <a:rect l="0" t="0" r="r" b="b"/>
                  <a:pathLst>
                    <a:path w="21600" h="30009" fill="none" extrusionOk="0">
                      <a:moveTo>
                        <a:pt x="14887" y="-1"/>
                      </a:moveTo>
                      <a:cubicBezTo>
                        <a:pt x="19173" y="4077"/>
                        <a:pt x="21600" y="9734"/>
                        <a:pt x="21600" y="15650"/>
                      </a:cubicBezTo>
                      <a:cubicBezTo>
                        <a:pt x="21600" y="20944"/>
                        <a:pt x="19655" y="26054"/>
                        <a:pt x="16136" y="30009"/>
                      </a:cubicBezTo>
                    </a:path>
                    <a:path w="21600" h="30009" stroke="0" extrusionOk="0">
                      <a:moveTo>
                        <a:pt x="14887" y="-1"/>
                      </a:moveTo>
                      <a:cubicBezTo>
                        <a:pt x="19173" y="4077"/>
                        <a:pt x="21600" y="9734"/>
                        <a:pt x="21600" y="15650"/>
                      </a:cubicBezTo>
                      <a:cubicBezTo>
                        <a:pt x="21600" y="20944"/>
                        <a:pt x="19655" y="26054"/>
                        <a:pt x="16136" y="30009"/>
                      </a:cubicBezTo>
                      <a:lnTo>
                        <a:pt x="0" y="15650"/>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sp>
            <p:nvSpPr>
              <p:cNvPr id="60" name="Text Box 48"/>
              <p:cNvSpPr txBox="1">
                <a:spLocks noChangeArrowheads="1"/>
              </p:cNvSpPr>
              <p:nvPr/>
            </p:nvSpPr>
            <p:spPr bwMode="auto">
              <a:xfrm>
                <a:off x="915435" y="4062385"/>
                <a:ext cx="109356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smtClean="0">
                    <a:ea typeface="黑体" panose="02010609060101010101" pitchFamily="49" charset="-122"/>
                  </a:rPr>
                  <a:t>home network</a:t>
                </a:r>
                <a:endParaRPr kumimoji="1" lang="zh-CN" altLang="en-US" sz="1100" dirty="0">
                  <a:ea typeface="黑体" panose="02010609060101010101" pitchFamily="49" charset="-122"/>
                </a:endParaRPr>
              </a:p>
            </p:txBody>
          </p:sp>
        </p:grpSp>
        <p:sp>
          <p:nvSpPr>
            <p:cNvPr id="168" name="Text Box 48"/>
            <p:cNvSpPr txBox="1">
              <a:spLocks noChangeArrowheads="1"/>
            </p:cNvSpPr>
            <p:nvPr/>
          </p:nvSpPr>
          <p:spPr bwMode="auto">
            <a:xfrm>
              <a:off x="832332" y="6242770"/>
              <a:ext cx="12197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00" dirty="0" smtClean="0">
                  <a:ea typeface="黑体" panose="02010609060101010101" pitchFamily="49" charset="-122"/>
                </a:rPr>
                <a:t>无线以太网</a:t>
              </a:r>
              <a:endParaRPr kumimoji="1" lang="zh-CN" altLang="en-US" sz="1100" dirty="0">
                <a:ea typeface="黑体" panose="02010609060101010101" pitchFamily="49" charset="-122"/>
              </a:endParaRPr>
            </a:p>
          </p:txBody>
        </p:sp>
      </p:grpSp>
      <p:grpSp>
        <p:nvGrpSpPr>
          <p:cNvPr id="59" name="组合 5"/>
          <p:cNvGrpSpPr/>
          <p:nvPr/>
        </p:nvGrpSpPr>
        <p:grpSpPr>
          <a:xfrm>
            <a:off x="57533" y="4546722"/>
            <a:ext cx="2193792" cy="1671889"/>
            <a:chOff x="2962498" y="4959264"/>
            <a:chExt cx="2193792" cy="1671889"/>
          </a:xfrm>
        </p:grpSpPr>
        <p:grpSp>
          <p:nvGrpSpPr>
            <p:cNvPr id="69" name="组合 28"/>
            <p:cNvGrpSpPr/>
            <p:nvPr/>
          </p:nvGrpSpPr>
          <p:grpSpPr>
            <a:xfrm>
              <a:off x="2962498" y="4959264"/>
              <a:ext cx="2193792" cy="1671886"/>
              <a:chOff x="1414354" y="4036034"/>
              <a:chExt cx="2571975" cy="2047846"/>
            </a:xfrm>
          </p:grpSpPr>
          <p:pic>
            <p:nvPicPr>
              <p:cNvPr id="30" name="Picture 25"/>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14354" y="4624978"/>
                <a:ext cx="2571975" cy="112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接连接符 30"/>
              <p:cNvCxnSpPr>
                <a:stCxn id="34" idx="2"/>
                <a:endCxn id="47" idx="2"/>
              </p:cNvCxnSpPr>
              <p:nvPr/>
            </p:nvCxnSpPr>
            <p:spPr>
              <a:xfrm>
                <a:off x="1654397" y="4412735"/>
                <a:ext cx="184363" cy="96323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817879" y="4818631"/>
                <a:ext cx="862394" cy="42526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2963472" y="5574013"/>
                <a:ext cx="494881" cy="20419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4"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6448" y="4036034"/>
                <a:ext cx="475898" cy="3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直接连接符 34"/>
              <p:cNvCxnSpPr>
                <a:stCxn id="45" idx="2"/>
                <a:endCxn id="47" idx="0"/>
              </p:cNvCxnSpPr>
              <p:nvPr/>
            </p:nvCxnSpPr>
            <p:spPr>
              <a:xfrm flipH="1">
                <a:off x="1838759" y="4441816"/>
                <a:ext cx="288811" cy="67000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1905086" y="5277097"/>
                <a:ext cx="1033314" cy="30410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683380" y="5057070"/>
                <a:ext cx="731917" cy="21478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44" idx="2"/>
              </p:cNvCxnSpPr>
              <p:nvPr/>
            </p:nvCxnSpPr>
            <p:spPr>
              <a:xfrm flipH="1">
                <a:off x="2696114" y="4658353"/>
                <a:ext cx="846700" cy="18581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3"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8941" y="5707180"/>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2"/>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17036" y="4283350"/>
                <a:ext cx="451556" cy="37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2"/>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22753" y="4066813"/>
                <a:ext cx="409632" cy="37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直接连接符 45"/>
              <p:cNvCxnSpPr/>
              <p:nvPr/>
            </p:nvCxnSpPr>
            <p:spPr>
              <a:xfrm flipH="1">
                <a:off x="1827994" y="5243054"/>
                <a:ext cx="868120" cy="884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7" name="Picture 129" descr="抽象图标21黄"/>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45878" y="5111817"/>
                <a:ext cx="385762" cy="26414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29" descr="抽象图标21黄"/>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03233" y="4682568"/>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29" descr="抽象图标21黄"/>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69003" y="5424968"/>
                <a:ext cx="385762" cy="28326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29" descr="抽象图标21黄"/>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94519" y="4861581"/>
                <a:ext cx="385762" cy="28146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29" descr="抽象图标21黄"/>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70939" y="5121799"/>
                <a:ext cx="385762" cy="233200"/>
              </a:xfrm>
              <a:prstGeom prst="rect">
                <a:avLst/>
              </a:prstGeom>
              <a:noFill/>
              <a:extLst>
                <a:ext uri="{909E8E84-426E-40DD-AFC4-6F175D3DCCD1}">
                  <a14:hiddenFill xmlns:a14="http://schemas.microsoft.com/office/drawing/2010/main">
                    <a:solidFill>
                      <a:srgbClr val="FFFFFF"/>
                    </a:solidFill>
                  </a14:hiddenFill>
                </a:ext>
              </a:extLst>
            </p:spPr>
          </p:pic>
        </p:grpSp>
        <p:sp>
          <p:nvSpPr>
            <p:cNvPr id="169" name="Text Box 48"/>
            <p:cNvSpPr txBox="1">
              <a:spLocks noChangeArrowheads="1"/>
            </p:cNvSpPr>
            <p:nvPr/>
          </p:nvSpPr>
          <p:spPr bwMode="auto">
            <a:xfrm>
              <a:off x="3361247" y="6369543"/>
              <a:ext cx="12197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00" dirty="0">
                  <a:ea typeface="黑体" panose="02010609060101010101" pitchFamily="49" charset="-122"/>
                </a:rPr>
                <a:t>交换</a:t>
              </a:r>
              <a:r>
                <a:rPr kumimoji="1" lang="zh-CN" altLang="en-US" sz="1100" dirty="0" smtClean="0">
                  <a:ea typeface="黑体" panose="02010609060101010101" pitchFamily="49" charset="-122"/>
                </a:rPr>
                <a:t>以太网</a:t>
              </a:r>
              <a:endParaRPr kumimoji="1" lang="zh-CN" altLang="en-US" sz="1100" dirty="0">
                <a:ea typeface="黑体" panose="02010609060101010101" pitchFamily="49" charset="-122"/>
              </a:endParaRPr>
            </a:p>
          </p:txBody>
        </p:sp>
      </p:grpSp>
      <p:cxnSp>
        <p:nvCxnSpPr>
          <p:cNvPr id="170" name="直接连接符 169"/>
          <p:cNvCxnSpPr>
            <a:stCxn id="165" idx="0"/>
          </p:cNvCxnSpPr>
          <p:nvPr/>
        </p:nvCxnSpPr>
        <p:spPr>
          <a:xfrm flipH="1" flipV="1">
            <a:off x="1598999" y="3423955"/>
            <a:ext cx="1294417" cy="66877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67" idx="0"/>
            <a:endCxn id="15" idx="1"/>
          </p:cNvCxnSpPr>
          <p:nvPr/>
        </p:nvCxnSpPr>
        <p:spPr>
          <a:xfrm flipH="1" flipV="1">
            <a:off x="2233218" y="3005568"/>
            <a:ext cx="1031291" cy="126843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50" idx="3"/>
          </p:cNvCxnSpPr>
          <p:nvPr/>
        </p:nvCxnSpPr>
        <p:spPr>
          <a:xfrm flipH="1">
            <a:off x="1904983" y="5034826"/>
            <a:ext cx="1336819" cy="30077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92" idx="0"/>
          </p:cNvCxnSpPr>
          <p:nvPr/>
        </p:nvCxnSpPr>
        <p:spPr>
          <a:xfrm flipH="1" flipV="1">
            <a:off x="4128748" y="5108421"/>
            <a:ext cx="806217" cy="102900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76" idx="1"/>
          </p:cNvCxnSpPr>
          <p:nvPr/>
        </p:nvCxnSpPr>
        <p:spPr>
          <a:xfrm flipH="1" flipV="1">
            <a:off x="1680445" y="3502454"/>
            <a:ext cx="2554421" cy="2132059"/>
          </a:xfrm>
          <a:prstGeom prst="line">
            <a:avLst/>
          </a:prstGeom>
          <a:ln w="317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 name="Freeform 32"/>
          <p:cNvSpPr>
            <a:spLocks/>
          </p:cNvSpPr>
          <p:nvPr/>
        </p:nvSpPr>
        <p:spPr bwMode="auto">
          <a:xfrm>
            <a:off x="6178816" y="4201879"/>
            <a:ext cx="2857937" cy="652385"/>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a:solidFill>
                  <a:schemeClr val="accent5">
                    <a:lumMod val="50000"/>
                  </a:schemeClr>
                </a:solidFill>
                <a:latin typeface="Arial" panose="020B0604020202020204" pitchFamily="34" charset="0"/>
                <a:ea typeface="楷体" panose="02010609060101010101" pitchFamily="49" charset="-122"/>
              </a:rPr>
              <a:t>网络</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互联技术</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IP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，实现全局路由</a:t>
            </a:r>
            <a:r>
              <a:rPr lang="zh-CN" altLang="en-US" sz="1600" dirty="0">
                <a:solidFill>
                  <a:schemeClr val="accent5">
                    <a:lumMod val="50000"/>
                  </a:schemeClr>
                </a:solidFill>
                <a:latin typeface="Arial" panose="020B0604020202020204" pitchFamily="34" charset="0"/>
                <a:ea typeface="楷体" panose="02010609060101010101" pitchFamily="49" charset="-122"/>
              </a:rPr>
              <a:t>，实现主机到主机的通信</a:t>
            </a:r>
          </a:p>
        </p:txBody>
      </p:sp>
      <p:sp>
        <p:nvSpPr>
          <p:cNvPr id="185" name="Freeform 32"/>
          <p:cNvSpPr>
            <a:spLocks/>
          </p:cNvSpPr>
          <p:nvPr/>
        </p:nvSpPr>
        <p:spPr bwMode="auto">
          <a:xfrm>
            <a:off x="6178816" y="3533226"/>
            <a:ext cx="2857937" cy="620105"/>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smtClean="0">
                <a:solidFill>
                  <a:schemeClr val="accent5">
                    <a:lumMod val="50000"/>
                  </a:schemeClr>
                </a:solidFill>
                <a:latin typeface="Arial" panose="020B0604020202020204" pitchFamily="34" charset="0"/>
                <a:ea typeface="楷体" panose="02010609060101010101" pitchFamily="49" charset="-122"/>
              </a:rPr>
              <a:t>实现应用进程到应用进程之间端到端的通信</a:t>
            </a:r>
            <a:endParaRPr lang="zh-CN" altLang="en-US" sz="1600" dirty="0">
              <a:solidFill>
                <a:schemeClr val="accent5">
                  <a:lumMod val="50000"/>
                </a:schemeClr>
              </a:solidFill>
              <a:latin typeface="Arial" panose="020B0604020202020204" pitchFamily="34" charset="0"/>
              <a:ea typeface="楷体" panose="02010609060101010101" pitchFamily="49" charset="-122"/>
            </a:endParaRPr>
          </a:p>
        </p:txBody>
      </p:sp>
      <p:sp>
        <p:nvSpPr>
          <p:cNvPr id="186" name="Freeform 32"/>
          <p:cNvSpPr>
            <a:spLocks/>
          </p:cNvSpPr>
          <p:nvPr/>
        </p:nvSpPr>
        <p:spPr bwMode="auto">
          <a:xfrm>
            <a:off x="6168475" y="3070535"/>
            <a:ext cx="2857937" cy="407137"/>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smtClean="0">
                <a:solidFill>
                  <a:schemeClr val="accent5">
                    <a:lumMod val="50000"/>
                  </a:schemeClr>
                </a:solidFill>
                <a:latin typeface="Arial" panose="020B0604020202020204" pitchFamily="34" charset="0"/>
                <a:ea typeface="楷体" panose="02010609060101010101" pitchFamily="49" charset="-122"/>
              </a:rPr>
              <a:t>应用：</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http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email</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QQ…</a:t>
            </a:r>
            <a:endParaRPr lang="zh-CN" altLang="en-US" sz="1600" dirty="0">
              <a:solidFill>
                <a:schemeClr val="accent5">
                  <a:lumMod val="50000"/>
                </a:schemeClr>
              </a:solidFill>
              <a:latin typeface="Arial" panose="020B0604020202020204" pitchFamily="34" charset="0"/>
              <a:ea typeface="楷体" panose="02010609060101010101" pitchFamily="49" charset="-122"/>
            </a:endParaRPr>
          </a:p>
        </p:txBody>
      </p:sp>
      <p:pic>
        <p:nvPicPr>
          <p:cNvPr id="189" name="Picture 3" descr="C:\Users\Administrator\Desktop\3afe8fe6bfe17e05fe49e17f29526623.png"/>
          <p:cNvPicPr>
            <a:picLocks noChangeAspect="1" noChangeArrowheads="1"/>
          </p:cNvPicPr>
          <p:nvPr/>
        </p:nvPicPr>
        <p:blipFill>
          <a:blip r:embed="rId16" cstate="print"/>
          <a:srcRect/>
          <a:stretch>
            <a:fillRect/>
          </a:stretch>
        </p:blipFill>
        <p:spPr bwMode="auto">
          <a:xfrm>
            <a:off x="-4684" y="1716090"/>
            <a:ext cx="1920434" cy="1371646"/>
          </a:xfrm>
          <a:prstGeom prst="rect">
            <a:avLst/>
          </a:prstGeom>
          <a:noFill/>
        </p:spPr>
      </p:pic>
      <p:pic>
        <p:nvPicPr>
          <p:cNvPr id="190" name="图片 189"/>
          <p:cNvPicPr>
            <a:picLocks noChangeAspect="1"/>
          </p:cNvPicPr>
          <p:nvPr/>
        </p:nvPicPr>
        <p:blipFill>
          <a:blip r:embed="rId17" cstate="print"/>
          <a:stretch>
            <a:fillRect/>
          </a:stretch>
        </p:blipFill>
        <p:spPr>
          <a:xfrm>
            <a:off x="4182132" y="4969876"/>
            <a:ext cx="1093628" cy="1624052"/>
          </a:xfrm>
          <a:prstGeom prst="rect">
            <a:avLst/>
          </a:prstGeom>
        </p:spPr>
      </p:pic>
      <p:cxnSp>
        <p:nvCxnSpPr>
          <p:cNvPr id="191" name="直接连接符 190"/>
          <p:cNvCxnSpPr/>
          <p:nvPr/>
        </p:nvCxnSpPr>
        <p:spPr>
          <a:xfrm flipH="1" flipV="1">
            <a:off x="1311661" y="2231846"/>
            <a:ext cx="3200011" cy="2901320"/>
          </a:xfrm>
          <a:prstGeom prst="line">
            <a:avLst/>
          </a:prstGeom>
          <a:ln w="317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93" name="圆角矩形标注 192"/>
          <p:cNvSpPr/>
          <p:nvPr/>
        </p:nvSpPr>
        <p:spPr>
          <a:xfrm>
            <a:off x="4777974" y="1564840"/>
            <a:ext cx="4258779" cy="1055362"/>
          </a:xfrm>
          <a:prstGeom prst="wedgeRoundRectCallout">
            <a:avLst>
              <a:gd name="adj1" fmla="val -55115"/>
              <a:gd name="adj2" fmla="val 107594"/>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FFFFFF"/>
                </a:solidFill>
                <a:latin typeface="黑体" panose="02010609060101010101" pitchFamily="49" charset="-122"/>
                <a:ea typeface="黑体" panose="02010609060101010101" pitchFamily="49" charset="-122"/>
              </a:rPr>
              <a:t>基于</a:t>
            </a:r>
            <a:r>
              <a:rPr lang="en-US" altLang="zh-CN" sz="1600" dirty="0" smtClean="0">
                <a:solidFill>
                  <a:srgbClr val="FFFFFF"/>
                </a:solidFill>
                <a:latin typeface="黑体" panose="02010609060101010101" pitchFamily="49" charset="-122"/>
                <a:ea typeface="黑体" panose="02010609060101010101" pitchFamily="49" charset="-122"/>
              </a:rPr>
              <a:t>IP</a:t>
            </a:r>
            <a:r>
              <a:rPr lang="zh-CN" altLang="en-US" sz="1600" dirty="0" smtClean="0">
                <a:solidFill>
                  <a:srgbClr val="FFFFFF"/>
                </a:solidFill>
                <a:latin typeface="黑体" panose="02010609060101010101" pitchFamily="49" charset="-122"/>
                <a:ea typeface="黑体" panose="02010609060101010101" pitchFamily="49" charset="-122"/>
              </a:rPr>
              <a:t>，网络可以由网络的嵌套来构成，融合各种同构、</a:t>
            </a:r>
            <a:r>
              <a:rPr lang="zh-CN" altLang="en-US" sz="1600" smtClean="0">
                <a:solidFill>
                  <a:srgbClr val="FFFFFF"/>
                </a:solidFill>
                <a:latin typeface="黑体" panose="02010609060101010101" pitchFamily="49" charset="-122"/>
                <a:ea typeface="黑体" panose="02010609060101010101" pitchFamily="49" charset="-122"/>
              </a:rPr>
              <a:t>异构网络</a:t>
            </a:r>
            <a:endParaRPr lang="zh-CN" altLang="en-US" sz="1600" dirty="0">
              <a:solidFill>
                <a:srgbClr val="FFFFFF"/>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039568523"/>
      </p:ext>
    </p:extLst>
  </p:cSld>
  <p:clrMapOvr>
    <a:masterClrMapping/>
  </p:clrMapOvr>
  <mc:AlternateContent xmlns:mc="http://schemas.openxmlformats.org/markup-compatibility/2006" xmlns:p14="http://schemas.microsoft.com/office/powerpoint/2010/main">
    <mc:Choice Requires="p14">
      <p:transition spd="slow" p14:dur="2000" advTm="430756"/>
    </mc:Choice>
    <mc:Fallback xmlns="">
      <p:transition spd="slow" advTm="4307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dissolv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down)">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dissolve">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par>
                          <p:cTn id="36" fill="hold">
                            <p:stCondLst>
                              <p:cond delay="500"/>
                            </p:stCondLst>
                            <p:childTnLst>
                              <p:par>
                                <p:cTn id="37" presetID="16" presetClass="entr" presetSubtype="42" fill="hold" nodeType="after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barn(outHorizontal)">
                                      <p:cBhvr>
                                        <p:cTn id="39" dur="500"/>
                                        <p:tgtEl>
                                          <p:spTgt spid="18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wipe(down)">
                                      <p:cBhvr>
                                        <p:cTn id="44" dur="500"/>
                                        <p:tgtEl>
                                          <p:spTgt spid="10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71"/>
                                        </p:tgtEl>
                                        <p:attrNameLst>
                                          <p:attrName>style.visibility</p:attrName>
                                        </p:attrNameLst>
                                      </p:cBhvr>
                                      <p:to>
                                        <p:strVal val="visible"/>
                                      </p:to>
                                    </p:set>
                                    <p:animEffect transition="in" filter="wipe(down)">
                                      <p:cBhvr>
                                        <p:cTn id="53" dur="500"/>
                                        <p:tgtEl>
                                          <p:spTgt spid="171"/>
                                        </p:tgtEl>
                                      </p:cBhvr>
                                    </p:animEffect>
                                  </p:childTnLst>
                                </p:cTn>
                              </p:par>
                              <p:par>
                                <p:cTn id="54" presetID="22" presetClass="entr" presetSubtype="4" fill="hold" nodeType="withEffect">
                                  <p:stCondLst>
                                    <p:cond delay="0"/>
                                  </p:stCondLst>
                                  <p:childTnLst>
                                    <p:set>
                                      <p:cBhvr>
                                        <p:cTn id="55" dur="1" fill="hold">
                                          <p:stCondLst>
                                            <p:cond delay="0"/>
                                          </p:stCondLst>
                                        </p:cTn>
                                        <p:tgtEl>
                                          <p:spTgt spid="170"/>
                                        </p:tgtEl>
                                        <p:attrNameLst>
                                          <p:attrName>style.visibility</p:attrName>
                                        </p:attrNameLst>
                                      </p:cBhvr>
                                      <p:to>
                                        <p:strVal val="visible"/>
                                      </p:to>
                                    </p:set>
                                    <p:animEffect transition="in" filter="wipe(down)">
                                      <p:cBhvr>
                                        <p:cTn id="56" dur="500"/>
                                        <p:tgtEl>
                                          <p:spTgt spid="170"/>
                                        </p:tgtEl>
                                      </p:cBhvr>
                                    </p:animEffect>
                                  </p:childTnLst>
                                </p:cTn>
                              </p:par>
                              <p:par>
                                <p:cTn id="57" presetID="22" presetClass="entr" presetSubtype="1"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animEffect transition="in" filter="wipe(up)">
                                      <p:cBhvr>
                                        <p:cTn id="59" dur="500"/>
                                        <p:tgtEl>
                                          <p:spTgt spid="173"/>
                                        </p:tgtEl>
                                      </p:cBhvr>
                                    </p:animEffect>
                                  </p:childTnLst>
                                </p:cTn>
                              </p:par>
                              <p:par>
                                <p:cTn id="60" presetID="22" presetClass="entr" presetSubtype="1" fill="hold" nodeType="withEffect">
                                  <p:stCondLst>
                                    <p:cond delay="0"/>
                                  </p:stCondLst>
                                  <p:childTnLst>
                                    <p:set>
                                      <p:cBhvr>
                                        <p:cTn id="61" dur="1" fill="hold">
                                          <p:stCondLst>
                                            <p:cond delay="0"/>
                                          </p:stCondLst>
                                        </p:cTn>
                                        <p:tgtEl>
                                          <p:spTgt spid="178"/>
                                        </p:tgtEl>
                                        <p:attrNameLst>
                                          <p:attrName>style.visibility</p:attrName>
                                        </p:attrNameLst>
                                      </p:cBhvr>
                                      <p:to>
                                        <p:strVal val="visible"/>
                                      </p:to>
                                    </p:set>
                                    <p:animEffect transition="in" filter="wipe(up)">
                                      <p:cBhvr>
                                        <p:cTn id="62" dur="500"/>
                                        <p:tgtEl>
                                          <p:spTgt spid="17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3"/>
                                        </p:tgtEl>
                                        <p:attrNameLst>
                                          <p:attrName>style.visibility</p:attrName>
                                        </p:attrNameLst>
                                      </p:cBhvr>
                                      <p:to>
                                        <p:strVal val="visible"/>
                                      </p:to>
                                    </p:set>
                                    <p:animEffect transition="in" filter="wipe(down)">
                                      <p:cBhvr>
                                        <p:cTn id="67" dur="500"/>
                                        <p:tgtEl>
                                          <p:spTgt spid="19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1" fill="hold" grpId="1" nodeType="clickEffect">
                                  <p:stCondLst>
                                    <p:cond delay="0"/>
                                  </p:stCondLst>
                                  <p:childTnLst>
                                    <p:animEffect transition="out" filter="wipe(up)">
                                      <p:cBhvr>
                                        <p:cTn id="71" dur="500"/>
                                        <p:tgtEl>
                                          <p:spTgt spid="193"/>
                                        </p:tgtEl>
                                      </p:cBhvr>
                                    </p:animEffect>
                                    <p:set>
                                      <p:cBhvr>
                                        <p:cTn id="72" dur="1" fill="hold">
                                          <p:stCondLst>
                                            <p:cond delay="499"/>
                                          </p:stCondLst>
                                        </p:cTn>
                                        <p:tgtEl>
                                          <p:spTgt spid="19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89"/>
                                        </p:tgtEl>
                                        <p:attrNameLst>
                                          <p:attrName>style.visibility</p:attrName>
                                        </p:attrNameLst>
                                      </p:cBhvr>
                                      <p:to>
                                        <p:strVal val="visible"/>
                                      </p:to>
                                    </p:set>
                                    <p:animEffect transition="in" filter="wipe(down)">
                                      <p:cBhvr>
                                        <p:cTn id="77" dur="500"/>
                                        <p:tgtEl>
                                          <p:spTgt spid="189"/>
                                        </p:tgtEl>
                                      </p:cBhvr>
                                    </p:animEffect>
                                  </p:childTnLst>
                                </p:cTn>
                              </p:par>
                              <p:par>
                                <p:cTn id="78" presetID="22" presetClass="entr" presetSubtype="4" fill="hold" nodeType="withEffect">
                                  <p:stCondLst>
                                    <p:cond delay="0"/>
                                  </p:stCondLst>
                                  <p:childTnLst>
                                    <p:set>
                                      <p:cBhvr>
                                        <p:cTn id="79" dur="1" fill="hold">
                                          <p:stCondLst>
                                            <p:cond delay="0"/>
                                          </p:stCondLst>
                                        </p:cTn>
                                        <p:tgtEl>
                                          <p:spTgt spid="190"/>
                                        </p:tgtEl>
                                        <p:attrNameLst>
                                          <p:attrName>style.visibility</p:attrName>
                                        </p:attrNameLst>
                                      </p:cBhvr>
                                      <p:to>
                                        <p:strVal val="visible"/>
                                      </p:to>
                                    </p:set>
                                    <p:animEffect transition="in" filter="wipe(down)">
                                      <p:cBhvr>
                                        <p:cTn id="80" dur="500"/>
                                        <p:tgtEl>
                                          <p:spTgt spid="190"/>
                                        </p:tgtEl>
                                      </p:cBhvr>
                                    </p:animEffect>
                                  </p:childTnLst>
                                </p:cTn>
                              </p:par>
                            </p:childTnLst>
                          </p:cTn>
                        </p:par>
                        <p:par>
                          <p:cTn id="81" fill="hold">
                            <p:stCondLst>
                              <p:cond delay="500"/>
                            </p:stCondLst>
                            <p:childTnLst>
                              <p:par>
                                <p:cTn id="82" presetID="16" presetClass="exit" presetSubtype="21" fill="hold" nodeType="afterEffect">
                                  <p:stCondLst>
                                    <p:cond delay="0"/>
                                  </p:stCondLst>
                                  <p:childTnLst>
                                    <p:animEffect transition="out" filter="barn(inVertical)">
                                      <p:cBhvr>
                                        <p:cTn id="83" dur="500"/>
                                        <p:tgtEl>
                                          <p:spTgt spid="180"/>
                                        </p:tgtEl>
                                      </p:cBhvr>
                                    </p:animEffect>
                                    <p:set>
                                      <p:cBhvr>
                                        <p:cTn id="84" dur="1" fill="hold">
                                          <p:stCondLst>
                                            <p:cond delay="499"/>
                                          </p:stCondLst>
                                        </p:cTn>
                                        <p:tgtEl>
                                          <p:spTgt spid="180"/>
                                        </p:tgtEl>
                                        <p:attrNameLst>
                                          <p:attrName>style.visibility</p:attrName>
                                        </p:attrNameLst>
                                      </p:cBhvr>
                                      <p:to>
                                        <p:strVal val="hidden"/>
                                      </p:to>
                                    </p:set>
                                  </p:childTnLst>
                                </p:cTn>
                              </p:par>
                            </p:childTnLst>
                          </p:cTn>
                        </p:par>
                        <p:par>
                          <p:cTn id="85" fill="hold">
                            <p:stCondLst>
                              <p:cond delay="1000"/>
                            </p:stCondLst>
                            <p:childTnLst>
                              <p:par>
                                <p:cTn id="86" presetID="16" presetClass="entr" presetSubtype="42" fill="hold" nodeType="afterEffect">
                                  <p:stCondLst>
                                    <p:cond delay="0"/>
                                  </p:stCondLst>
                                  <p:childTnLst>
                                    <p:set>
                                      <p:cBhvr>
                                        <p:cTn id="87" dur="1" fill="hold">
                                          <p:stCondLst>
                                            <p:cond delay="0"/>
                                          </p:stCondLst>
                                        </p:cTn>
                                        <p:tgtEl>
                                          <p:spTgt spid="191"/>
                                        </p:tgtEl>
                                        <p:attrNameLst>
                                          <p:attrName>style.visibility</p:attrName>
                                        </p:attrNameLst>
                                      </p:cBhvr>
                                      <p:to>
                                        <p:strVal val="visible"/>
                                      </p:to>
                                    </p:set>
                                    <p:animEffect transition="in" filter="barn(outHorizontal)">
                                      <p:cBhvr>
                                        <p:cTn id="88" dur="500"/>
                                        <p:tgtEl>
                                          <p:spTgt spid="191"/>
                                        </p:tgtEl>
                                      </p:cBhvr>
                                    </p:animEffect>
                                  </p:childTnLst>
                                </p:cTn>
                              </p:par>
                            </p:childTnLst>
                          </p:cTn>
                        </p:par>
                        <p:par>
                          <p:cTn id="89" fill="hold">
                            <p:stCondLst>
                              <p:cond delay="1500"/>
                            </p:stCondLst>
                            <p:childTnLst>
                              <p:par>
                                <p:cTn id="90" presetID="22" presetClass="entr" presetSubtype="4" fill="hold" grpId="0" nodeType="afterEffect">
                                  <p:stCondLst>
                                    <p:cond delay="0"/>
                                  </p:stCondLst>
                                  <p:childTnLst>
                                    <p:set>
                                      <p:cBhvr>
                                        <p:cTn id="91" dur="1" fill="hold">
                                          <p:stCondLst>
                                            <p:cond delay="0"/>
                                          </p:stCondLst>
                                        </p:cTn>
                                        <p:tgtEl>
                                          <p:spTgt spid="185"/>
                                        </p:tgtEl>
                                        <p:attrNameLst>
                                          <p:attrName>style.visibility</p:attrName>
                                        </p:attrNameLst>
                                      </p:cBhvr>
                                      <p:to>
                                        <p:strVal val="visible"/>
                                      </p:to>
                                    </p:set>
                                    <p:animEffect transition="in" filter="wipe(down)">
                                      <p:cBhvr>
                                        <p:cTn id="92" dur="500"/>
                                        <p:tgtEl>
                                          <p:spTgt spid="18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86"/>
                                        </p:tgtEl>
                                        <p:attrNameLst>
                                          <p:attrName>style.visibility</p:attrName>
                                        </p:attrNameLst>
                                      </p:cBhvr>
                                      <p:to>
                                        <p:strVal val="visible"/>
                                      </p:to>
                                    </p:set>
                                    <p:animEffect transition="in" filter="wipe(down)">
                                      <p:cBhvr>
                                        <p:cTn id="97"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animBg="1"/>
      <p:bldP spid="68" grpId="0" animBg="1"/>
      <p:bldP spid="105" grpId="0" animBg="1"/>
      <p:bldP spid="185" grpId="0" animBg="1"/>
      <p:bldP spid="186" grpId="0" animBg="1"/>
      <p:bldP spid="193" grpId="0" animBg="1"/>
      <p:bldP spid="193" grpId="1" animBg="1"/>
    </p:bldLst>
  </p:timing>
  <p:extLst mod="1">
    <p:ext uri="{3A86A75C-4F4B-4683-9AE1-C65F6400EC91}">
      <p14:laserTraceLst xmlns:p14="http://schemas.microsoft.com/office/powerpoint/2010/main">
        <p14:tracePtLst>
          <p14:tracePt t="369183" x="552450" y="5275263"/>
          <p14:tracePt t="369235" x="557213" y="5275263"/>
          <p14:tracePt t="369243" x="568325" y="5283200"/>
          <p14:tracePt t="369251" x="590550" y="5297488"/>
          <p14:tracePt t="369265" x="657225" y="5316538"/>
          <p14:tracePt t="369281" x="1563688" y="5527675"/>
          <p14:tracePt t="369298" x="2384425" y="5688013"/>
          <p14:tracePt t="369314" x="3154363" y="5722938"/>
          <p14:tracePt t="369331" x="3748088" y="5715000"/>
          <p14:tracePt t="369348" x="4230688" y="5681663"/>
          <p14:tracePt t="369365" x="4475163" y="5646738"/>
          <p14:tracePt t="369381" x="4560888" y="5632450"/>
          <p14:tracePt t="369398" x="4568825" y="5632450"/>
          <p14:tracePt t="369415" x="4576763" y="5624513"/>
          <p14:tracePt t="369431" x="4576763" y="5613400"/>
          <p14:tracePt t="369469" x="4576763" y="5605463"/>
          <p14:tracePt t="369481" x="4576763" y="5599113"/>
          <p14:tracePt t="369498" x="4576763" y="5580063"/>
          <p14:tracePt t="369531" x="4576763" y="5564188"/>
          <p14:tracePt t="369548" x="4635500" y="5545138"/>
          <p14:tracePt t="369565" x="4764088" y="5522913"/>
          <p14:tracePt t="369581" x="4879975" y="5497513"/>
          <p14:tracePt t="369598" x="4967288" y="5478463"/>
          <p14:tracePt t="369615" x="5022850" y="5462588"/>
          <p14:tracePt t="369632" x="5049838" y="5437188"/>
          <p14:tracePt t="369648" x="5049838" y="5429250"/>
          <p14:tracePt t="369665" x="5057775" y="5421313"/>
          <p14:tracePt t="369681" x="5057775" y="5410200"/>
          <p14:tracePt t="369698" x="5053013" y="5368925"/>
          <p14:tracePt t="369715" x="5046663" y="5343525"/>
          <p14:tracePt t="369731" x="5027613" y="5286375"/>
          <p14:tracePt t="369748" x="4992688" y="5241925"/>
          <p14:tracePt t="369765" x="4951413" y="5200650"/>
          <p14:tracePt t="369781" x="4926013" y="5173663"/>
          <p14:tracePt t="369798" x="4918075" y="5173663"/>
          <p14:tracePt t="369815" x="4899025" y="5165725"/>
          <p14:tracePt t="369831" x="4891088" y="5165725"/>
          <p14:tracePt t="369848" x="4876800" y="5165725"/>
          <p14:tracePt t="369865" x="4857750" y="5187950"/>
          <p14:tracePt t="369881" x="4824413" y="5241925"/>
          <p14:tracePt t="369898" x="4783138" y="5289550"/>
          <p14:tracePt t="369914" x="4706938" y="5357813"/>
          <p14:tracePt t="369931" x="4654550" y="5410200"/>
          <p14:tracePt t="369948" x="4629150" y="5467350"/>
          <p14:tracePt t="369965" x="4605338" y="5500688"/>
          <p14:tracePt t="369981" x="4587875" y="5527675"/>
          <p14:tracePt t="369998" x="4560888" y="5580063"/>
          <p14:tracePt t="370015" x="4546600" y="5629275"/>
          <p14:tracePt t="370031" x="4519613" y="5695950"/>
          <p14:tracePt t="370048" x="4505325" y="5737225"/>
          <p14:tracePt t="370065" x="4486275" y="5783263"/>
          <p14:tracePt t="370081" x="4459288" y="5816600"/>
          <p14:tracePt t="370098" x="4451350" y="5872163"/>
          <p14:tracePt t="370115" x="4445000" y="5932488"/>
          <p14:tracePt t="370131" x="4437063" y="5992813"/>
          <p14:tracePt t="370148" x="4418013" y="6034088"/>
          <p14:tracePt t="370165" x="4410075" y="6102350"/>
          <p14:tracePt t="370181" x="4410075" y="6154738"/>
          <p14:tracePt t="370198" x="4410075" y="6203950"/>
          <p14:tracePt t="370214" x="4410075" y="6237288"/>
          <p14:tracePt t="370231" x="4425950" y="6272213"/>
          <p14:tracePt t="370248" x="4448175" y="6313488"/>
          <p14:tracePt t="370265" x="4475163" y="6338888"/>
          <p14:tracePt t="370281" x="4568825" y="6391275"/>
          <p14:tracePt t="370298" x="4676775" y="6407150"/>
          <p14:tracePt t="370315" x="4838700" y="6432550"/>
          <p14:tracePt t="370331" x="5057775" y="6448425"/>
          <p14:tracePt t="370348" x="5253038" y="6467475"/>
          <p14:tracePt t="370364" x="5395913" y="6451600"/>
          <p14:tracePt t="370381" x="5462588" y="6437313"/>
          <p14:tracePt t="370398" x="5516563" y="6391275"/>
          <p14:tracePt t="370414" x="5541963" y="6335713"/>
          <p14:tracePt t="370431" x="5583238" y="6215063"/>
          <p14:tracePt t="370448" x="5610225" y="6080125"/>
          <p14:tracePt t="370465" x="5624513" y="5951538"/>
          <p14:tracePt t="370481" x="5651500" y="5816600"/>
          <p14:tracePt t="370498" x="5659438" y="5673725"/>
          <p14:tracePt t="370515" x="5659438" y="5572125"/>
          <p14:tracePt t="370531" x="5643563" y="5470525"/>
          <p14:tracePt t="370548" x="5629275" y="5443538"/>
          <p14:tracePt t="370565" x="5602288" y="5429250"/>
          <p14:tracePt t="370581" x="5588000" y="5410200"/>
          <p14:tracePt t="370598" x="5561013" y="5395913"/>
          <p14:tracePt t="370614" x="5527675" y="5387975"/>
          <p14:tracePt t="370631" x="5492750" y="5368925"/>
          <p14:tracePt t="370648" x="5434013" y="5360988"/>
          <p14:tracePt t="370664" x="5365750" y="5335588"/>
          <p14:tracePt t="370681" x="5256213" y="5308600"/>
          <p14:tracePt t="370698" x="5189538" y="5286375"/>
          <p14:tracePt t="370714" x="5148263" y="5286375"/>
          <p14:tracePt t="370731" x="5102225" y="5275263"/>
          <p14:tracePt t="370748" x="5087938" y="5275263"/>
          <p14:tracePt t="370765" x="5068888" y="5275263"/>
          <p14:tracePt t="370781" x="5019675" y="5289550"/>
          <p14:tracePt t="370798" x="4959350" y="5308600"/>
          <p14:tracePt t="370815" x="4891088" y="5324475"/>
          <p14:tracePt t="370831" x="4816475" y="5343525"/>
          <p14:tracePt t="370848" x="4730750" y="5365750"/>
          <p14:tracePt t="370865" x="4662488" y="5384800"/>
          <p14:tracePt t="370881" x="4594225" y="5391150"/>
          <p14:tracePt t="370898" x="4546600" y="5418138"/>
          <p14:tracePt t="370914" x="4519613" y="5426075"/>
          <p14:tracePt t="370931" x="4459288" y="5451475"/>
          <p14:tracePt t="370948" x="4418013" y="5467350"/>
          <p14:tracePt t="370965" x="4376738" y="5492750"/>
          <p14:tracePt t="370981" x="4335463" y="5534025"/>
          <p14:tracePt t="370998" x="4291013" y="5568950"/>
          <p14:tracePt t="371015" x="4248150" y="5602288"/>
          <p14:tracePt t="371031" x="4222750" y="5635625"/>
          <p14:tracePt t="371048" x="4206875" y="5654675"/>
          <p14:tracePt t="371065" x="4189413" y="5681663"/>
          <p14:tracePt t="371081" x="4189413" y="5737225"/>
          <p14:tracePt t="371098" x="4181475" y="5816600"/>
          <p14:tracePt t="371115" x="4173538" y="5899150"/>
          <p14:tracePt t="371131" x="4173538" y="5967413"/>
          <p14:tracePt t="371148" x="4176713" y="6034088"/>
          <p14:tracePt t="371164" x="4195763" y="6102350"/>
          <p14:tracePt t="371181" x="4244975" y="6188075"/>
          <p14:tracePt t="371198" x="4305300" y="6245225"/>
          <p14:tracePt t="371214" x="4365625" y="6297613"/>
          <p14:tracePt t="371231" x="4425950" y="6330950"/>
          <p14:tracePt t="371248" x="4475163" y="6372225"/>
          <p14:tracePt t="371265" x="4527550" y="6391275"/>
          <p14:tracePt t="371281" x="4629150" y="6407150"/>
          <p14:tracePt t="371298" x="4703763" y="6407150"/>
          <p14:tracePt t="371315" x="4764088" y="6407150"/>
          <p14:tracePt t="371331" x="4832350" y="6384925"/>
          <p14:tracePt t="371348" x="4914900" y="6350000"/>
          <p14:tracePt t="371365" x="4981575" y="6324600"/>
          <p14:tracePt t="371381" x="5041900" y="6300788"/>
          <p14:tracePt t="371398" x="5083175" y="6248400"/>
          <p14:tracePt t="371414" x="5143500" y="6200775"/>
          <p14:tracePt t="371431" x="5219700" y="6113463"/>
          <p14:tracePt t="371448" x="5260975" y="6064250"/>
          <p14:tracePt t="371465" x="5305425" y="6003925"/>
          <p14:tracePt t="371481" x="5338763" y="5943600"/>
          <p14:tracePt t="371498" x="5380038" y="5876925"/>
          <p14:tracePt t="371515" x="5395913" y="5816600"/>
          <p14:tracePt t="371531" x="5429250" y="5700713"/>
          <p14:tracePt t="371548" x="5448300" y="5640388"/>
          <p14:tracePt t="371565" x="5462588" y="5599113"/>
          <p14:tracePt t="371581" x="5481638" y="5564188"/>
          <p14:tracePt t="371598" x="5481638" y="5557838"/>
          <p14:tracePt t="371615" x="5481638" y="5545138"/>
          <p14:tracePt t="373344" x="5489575" y="5545138"/>
          <p14:tracePt t="373361" x="5497513" y="5553075"/>
          <p14:tracePt t="373369" x="5516563" y="5561013"/>
          <p14:tracePt t="373377" x="5522913" y="5568950"/>
          <p14:tracePt t="373383" x="5557838" y="5602288"/>
          <p14:tracePt t="373398" x="5618163" y="5654675"/>
          <p14:tracePt t="373414" x="5854700" y="5872163"/>
          <p14:tracePt t="373431" x="6005513" y="6696075"/>
          <p14:tracePt t="373448" x="5940425" y="6854825"/>
          <p14:tracePt t="374034" x="5934075" y="6813550"/>
          <p14:tracePt t="374043" x="5915025" y="6764338"/>
          <p14:tracePt t="374049" x="5892800" y="6729413"/>
          <p14:tracePt t="374064" x="5857875" y="6711950"/>
          <p14:tracePt t="374081" x="5824538" y="6696075"/>
          <p14:tracePt t="374097" x="5797550" y="6677025"/>
          <p14:tracePt t="374114" x="5791200" y="6662738"/>
          <p14:tracePt t="374131" x="5778500" y="6643688"/>
          <p14:tracePt t="374148" x="5764213" y="6602413"/>
          <p14:tracePt t="374164" x="5764213" y="6583363"/>
          <p14:tracePt t="374180" x="5756275" y="6500813"/>
          <p14:tracePt t="374198" x="5730875" y="6448425"/>
          <p14:tracePt t="374214" x="5711825" y="6391275"/>
          <p14:tracePt t="374231" x="5670550" y="6338888"/>
          <p14:tracePt t="374248" x="5621338" y="6305550"/>
          <p14:tracePt t="374264" x="5602288" y="6278563"/>
          <p14:tracePt t="374281" x="5588000" y="6264275"/>
          <p14:tracePt t="374297" x="5561013" y="6237288"/>
          <p14:tracePt t="374314" x="5541963" y="6223000"/>
          <p14:tracePt t="374331" x="5508625" y="6203950"/>
          <p14:tracePt t="374348" x="5451475" y="6176963"/>
          <p14:tracePt t="374364" x="5384800" y="6143625"/>
          <p14:tracePt t="374381" x="5305425" y="6110288"/>
          <p14:tracePt t="374398" x="5203825" y="6086475"/>
          <p14:tracePt t="374414" x="5181600" y="6075363"/>
          <p14:tracePt t="374431" x="5102225" y="6042025"/>
          <p14:tracePt t="374447" x="5080000" y="6027738"/>
          <p14:tracePt t="374464" x="5060950" y="6019800"/>
          <p14:tracePt t="374481" x="5046663" y="6000750"/>
          <p14:tracePt t="374497" x="5027613" y="5973763"/>
          <p14:tracePt t="374514" x="5011738" y="5940425"/>
          <p14:tracePt t="374531" x="4986338" y="5884863"/>
          <p14:tracePt t="374547" x="4951413" y="5764213"/>
          <p14:tracePt t="374564" x="4926013" y="5681663"/>
          <p14:tracePt t="374581" x="4899025" y="5545138"/>
          <p14:tracePt t="374598" x="4865688" y="5365750"/>
          <p14:tracePt t="374614" x="4797425" y="5146675"/>
          <p14:tracePt t="374631" x="4722813" y="4970463"/>
          <p14:tracePt t="374647" x="4621213" y="4816475"/>
          <p14:tracePt t="374664" x="4519613" y="4665663"/>
          <p14:tracePt t="374680" x="4368800" y="4503738"/>
          <p14:tracePt t="374697" x="4308475" y="4437063"/>
          <p14:tracePt t="374714" x="4241800" y="4376738"/>
          <p14:tracePt t="374731" x="4173538" y="4300538"/>
          <p14:tracePt t="374748" x="4071938" y="4214813"/>
          <p14:tracePt t="374764" x="3910013" y="4071938"/>
          <p14:tracePt t="374781" x="3706813" y="3910013"/>
          <p14:tracePt t="374797" x="3489325" y="3741738"/>
          <p14:tracePt t="374814" x="3376613" y="3651250"/>
          <p14:tracePt t="374830" x="3225800" y="3538538"/>
          <p14:tracePt t="374847" x="3090863" y="3436938"/>
          <p14:tracePt t="374864" x="2970213" y="3354388"/>
          <p14:tracePt t="374881" x="2895600" y="3294063"/>
          <p14:tracePt t="374898" x="2835275" y="3244850"/>
          <p14:tracePt t="374914" x="2760663" y="3184525"/>
          <p14:tracePt t="374930" x="2541588" y="3041650"/>
          <p14:tracePt t="374947" x="2414588" y="2962275"/>
          <p14:tracePt t="374964" x="2305050" y="2895600"/>
          <p14:tracePt t="374981" x="2225675" y="2846388"/>
          <p14:tracePt t="374997" x="2143125" y="2794000"/>
          <p14:tracePt t="375014" x="2057400" y="2744788"/>
          <p14:tracePt t="375030" x="2000250" y="2703513"/>
          <p14:tracePt t="375047" x="1939925" y="2670175"/>
          <p14:tracePt t="375064" x="1920875" y="2651125"/>
          <p14:tracePt t="375081" x="1906588" y="2643188"/>
          <p14:tracePt t="375097" x="1898650" y="2635250"/>
          <p14:tracePt t="375165" x="1887538" y="2635250"/>
          <p14:tracePt t="375518" x="1887538" y="2609850"/>
          <p14:tracePt t="375526" x="1873250" y="2500313"/>
          <p14:tracePt t="375533" x="1873250" y="2365375"/>
          <p14:tracePt t="375547" x="1846263" y="2116138"/>
          <p14:tracePt t="375564" x="1819275" y="2000250"/>
          <p14:tracePt t="375580" x="1804988" y="1931988"/>
          <p14:tracePt t="375597" x="1771650" y="1857375"/>
          <p14:tracePt t="375614" x="1736725" y="1804988"/>
          <p14:tracePt t="375631" x="1684338" y="1755775"/>
          <p14:tracePt t="375647" x="1670050" y="1728788"/>
          <p14:tracePt t="375664" x="1651000" y="1711325"/>
          <p14:tracePt t="375681" x="1643063" y="1703388"/>
          <p14:tracePt t="375751" x="1635125" y="1703388"/>
          <p14:tracePt t="375776" x="1628775" y="1695450"/>
          <p14:tracePt t="375791" x="1616075" y="1687513"/>
          <p14:tracePt t="375798" x="1593850" y="1676400"/>
          <p14:tracePt t="375814" x="1574800" y="1662113"/>
          <p14:tracePt t="375831" x="1533525" y="1643063"/>
          <p14:tracePt t="375847" x="1492250" y="1628775"/>
          <p14:tracePt t="375864" x="1466850" y="1628775"/>
          <p14:tracePt t="375880" x="1439863" y="1643063"/>
          <p14:tracePt t="375897" x="1398588" y="1657350"/>
          <p14:tracePt t="375914" x="1312863" y="1692275"/>
          <p14:tracePt t="375930" x="1296988" y="1711325"/>
          <p14:tracePt t="375947" x="1236663" y="1785938"/>
          <p14:tracePt t="375964" x="1176338" y="1854200"/>
          <p14:tracePt t="375981" x="1135063" y="1901825"/>
          <p14:tracePt t="375998" x="1101725" y="1962150"/>
          <p14:tracePt t="376014" x="1087438" y="2022475"/>
          <p14:tracePt t="376031" x="1068388" y="2057400"/>
          <p14:tracePt t="376047" x="1068388" y="2082800"/>
          <p14:tracePt t="376064" x="1074738" y="2090738"/>
          <p14:tracePt t="376080" x="1090613" y="2105025"/>
          <p14:tracePt t="376097" x="1090613" y="2116138"/>
          <p14:tracePt t="376131" x="1098550" y="2132013"/>
          <p14:tracePt t="376147" x="1123950" y="2151063"/>
          <p14:tracePt t="376164" x="1150938" y="2165350"/>
          <p14:tracePt t="376180" x="1225550" y="2192338"/>
          <p14:tracePt t="376197" x="1277938" y="2184400"/>
          <p14:tracePt t="376214" x="1354138" y="2170113"/>
          <p14:tracePt t="376231" x="1420813" y="2151063"/>
          <p14:tracePt t="376247" x="1455738" y="2116138"/>
          <p14:tracePt t="376264" x="1470025" y="2093913"/>
          <p14:tracePt t="376280" x="1489075" y="2074863"/>
          <p14:tracePt t="376297" x="1497013" y="2049463"/>
          <p14:tracePt t="376314" x="1492250" y="2033588"/>
          <p14:tracePt t="376330" x="1473200" y="2014538"/>
          <p14:tracePt t="376347" x="1458913" y="2000250"/>
          <p14:tracePt t="376364" x="1439863" y="1981200"/>
          <p14:tracePt t="376380" x="1425575" y="1966913"/>
          <p14:tracePt t="376397" x="1406525" y="1958975"/>
          <p14:tracePt t="376414" x="1390650" y="1958975"/>
          <p14:tracePt t="376430" x="1357313" y="1958975"/>
          <p14:tracePt t="376447" x="1277938" y="1970088"/>
          <p14:tracePt t="376464" x="1222375" y="2057400"/>
          <p14:tracePt t="376481" x="1154113" y="2139950"/>
          <p14:tracePt t="376497" x="1074738" y="2252663"/>
          <p14:tracePt t="376514" x="992188" y="2376488"/>
          <p14:tracePt t="376530" x="966788" y="2462213"/>
          <p14:tracePt t="376547" x="955675" y="2557463"/>
          <p14:tracePt t="376564" x="962025" y="2613025"/>
          <p14:tracePt t="376580" x="996950" y="2673350"/>
          <p14:tracePt t="376597" x="1049338" y="2733675"/>
          <p14:tracePt t="376614" x="1109663" y="2782888"/>
          <p14:tracePt t="376630" x="1150938" y="2800350"/>
          <p14:tracePt t="376647" x="1165225" y="2808288"/>
          <p14:tracePt t="376664" x="1184275" y="2816225"/>
          <p14:tracePt t="376680" x="1225550" y="2771775"/>
          <p14:tracePt t="376697" x="1293813" y="2684463"/>
          <p14:tracePt t="376714" x="1319213" y="2582863"/>
          <p14:tracePt t="376730" x="1319213" y="2473325"/>
          <p14:tracePt t="376747" x="1319213" y="2387600"/>
          <p14:tracePt t="376764" x="1304925" y="2330450"/>
          <p14:tracePt t="376780" x="1277938" y="2297113"/>
          <p14:tracePt t="376797" x="1255713" y="2263775"/>
          <p14:tracePt t="376813" x="1244600" y="2252663"/>
          <p14:tracePt t="376892" x="1236663" y="2259013"/>
          <p14:tracePt t="376900" x="1236663" y="2274888"/>
          <p14:tracePt t="376916" x="1236663" y="2293938"/>
          <p14:tracePt t="376931" x="1258888" y="2319338"/>
          <p14:tracePt t="376947" x="1285875" y="2395538"/>
          <p14:tracePt t="376964" x="1319213" y="2436813"/>
          <p14:tracePt t="376981" x="1360488" y="2470150"/>
          <p14:tracePt t="376997" x="1387475" y="2489200"/>
          <p14:tracePt t="377014" x="1414463" y="2503488"/>
          <p14:tracePt t="377031" x="1428750" y="2511425"/>
          <p14:tracePt t="377047" x="1436688" y="2511425"/>
          <p14:tracePt t="377064" x="1455738" y="2511425"/>
          <p14:tracePt t="377081" x="1470025" y="2511425"/>
          <p14:tracePt t="377097" x="1470025" y="2500313"/>
          <p14:tracePt t="377114" x="1481138" y="2481263"/>
          <p14:tracePt t="377130" x="1481138" y="2466975"/>
          <p14:tracePt t="377147" x="1466850" y="2447925"/>
          <p14:tracePt t="377164" x="1466850" y="2439988"/>
          <p14:tracePt t="377377" x="1458913" y="2439988"/>
          <p14:tracePt t="378736" x="1462088" y="2443163"/>
          <p14:tracePt t="378743" x="1481138" y="2455863"/>
          <p14:tracePt t="378751" x="1516063" y="2455863"/>
          <p14:tracePt t="378764" x="1549400" y="2470150"/>
          <p14:tracePt t="378780" x="1733550" y="2544763"/>
          <p14:tracePt t="378797" x="2022475" y="2767013"/>
          <p14:tracePt t="378814" x="2587625" y="3343275"/>
          <p14:tracePt t="378830" x="2868613" y="3978275"/>
          <p14:tracePt t="378847" x="3027363" y="4676775"/>
          <p14:tracePt t="378864" x="3094038" y="4926013"/>
          <p14:tracePt t="379314" x="3113088" y="4849813"/>
          <p14:tracePt t="379321" x="3121025" y="4800600"/>
          <p14:tracePt t="379330" x="3128963" y="4733925"/>
          <p14:tracePt t="379347" x="3162300" y="4605338"/>
          <p14:tracePt t="379364" x="3189288" y="4486275"/>
          <p14:tracePt t="379380" x="3195638" y="4360863"/>
          <p14:tracePt t="379397" x="3214688" y="4206875"/>
          <p14:tracePt t="379414" x="3241675" y="3902075"/>
          <p14:tracePt t="379430" x="3233738" y="3860800"/>
          <p14:tracePt t="379446" x="3192463" y="3725863"/>
          <p14:tracePt t="379464" x="3140075" y="3640138"/>
          <p14:tracePt t="379480" x="3071813" y="3557588"/>
          <p14:tracePt t="379497" x="2997200" y="3470275"/>
          <p14:tracePt t="379513" x="2914650" y="3387725"/>
          <p14:tracePt t="379530" x="2835275" y="3319463"/>
          <p14:tracePt t="379547" x="2778125" y="3259138"/>
          <p14:tracePt t="379563" x="2651125" y="3176588"/>
          <p14:tracePt t="379580" x="2582863" y="3143250"/>
          <p14:tracePt t="379597" x="2522538" y="3116263"/>
          <p14:tracePt t="379613" x="2489200" y="3098800"/>
          <p14:tracePt t="379630" x="2474913" y="3082925"/>
          <p14:tracePt t="379647" x="2455863" y="3063875"/>
          <p14:tracePt t="379664" x="2428875" y="3041650"/>
          <p14:tracePt t="379680" x="2420938" y="3030538"/>
          <p14:tracePt t="379696" x="2395538" y="3014663"/>
          <p14:tracePt t="379713" x="2387600" y="2997200"/>
          <p14:tracePt t="380501" x="2387600" y="3003550"/>
          <p14:tracePt t="380533" x="2395538" y="3011488"/>
          <p14:tracePt t="380541" x="2401888" y="3019425"/>
          <p14:tracePt t="380549" x="2409825" y="3030538"/>
          <p14:tracePt t="380563" x="2428875" y="3044825"/>
          <p14:tracePt t="380580" x="2563813" y="3146425"/>
          <p14:tracePt t="380597" x="2747963" y="3248025"/>
          <p14:tracePt t="380613" x="3011488" y="3368675"/>
          <p14:tracePt t="380630" x="3390900" y="3503613"/>
          <p14:tracePt t="380647" x="3838575" y="3605213"/>
          <p14:tracePt t="380664" x="4541838" y="3789363"/>
          <p14:tracePt t="380680" x="4745038" y="3843338"/>
          <p14:tracePt t="380696" x="5176838" y="3951288"/>
          <p14:tracePt t="380713" x="5327650" y="4011613"/>
          <p14:tracePt t="380730" x="5456238" y="4044950"/>
          <p14:tracePt t="380747" x="5530850" y="4079875"/>
          <p14:tracePt t="380763" x="5576888" y="4121150"/>
          <p14:tracePt t="380780" x="5583238" y="4135438"/>
          <p14:tracePt t="380796" x="5591175" y="4146550"/>
          <p14:tracePt t="380813" x="5610225" y="4170363"/>
          <p14:tracePt t="380830" x="5665788" y="4271963"/>
          <p14:tracePt t="380847" x="5726113" y="4357688"/>
          <p14:tracePt t="380863" x="5786438" y="4451350"/>
          <p14:tracePt t="380880" x="5813425" y="4541838"/>
          <p14:tracePt t="380897" x="5835650" y="4621213"/>
          <p14:tracePt t="380913" x="5854700" y="4687888"/>
          <p14:tracePt t="380930" x="5868988" y="4745038"/>
          <p14:tracePt t="380946" x="5888038" y="4789488"/>
          <p14:tracePt t="380963" x="5921375" y="4857750"/>
          <p14:tracePt t="380980" x="5937250" y="4914900"/>
          <p14:tracePt t="380996" x="5956300" y="4932363"/>
          <p14:tracePt t="381013" x="5964238" y="4948238"/>
          <p14:tracePt t="381030" x="5970588" y="4959350"/>
          <p14:tracePt t="382260" x="5967413" y="4951413"/>
          <p14:tracePt t="382267" x="5959475" y="4951413"/>
          <p14:tracePt t="382283" x="5959475" y="4943475"/>
          <p14:tracePt t="382996" x="5959475" y="4937125"/>
          <p14:tracePt t="383010" x="5964238" y="4918075"/>
          <p14:tracePt t="383018" x="5989638" y="4857750"/>
          <p14:tracePt t="383030" x="6022975" y="4775200"/>
          <p14:tracePt t="383046" x="6091238" y="4552950"/>
          <p14:tracePt t="383063" x="6107113" y="4283075"/>
          <p14:tracePt t="383080" x="6102350" y="3876675"/>
          <p14:tracePt t="383096" x="5880100" y="3143250"/>
          <p14:tracePt t="383113" x="5621338" y="2744788"/>
          <p14:tracePt t="383130" x="5297488" y="2473325"/>
          <p14:tracePt t="383147" x="4926013" y="2286000"/>
          <p14:tracePt t="383163" x="4552950" y="2170113"/>
          <p14:tracePt t="383180" x="4241800" y="2128838"/>
          <p14:tracePt t="383196" x="3944938" y="2093913"/>
          <p14:tracePt t="383213" x="3673475" y="2068513"/>
          <p14:tracePt t="383229" x="3538538" y="2068513"/>
          <p14:tracePt t="383246" x="3409950" y="2068513"/>
          <p14:tracePt t="383263" x="3302000" y="2098675"/>
          <p14:tracePt t="383280" x="3217863" y="2139950"/>
          <p14:tracePt t="383296" x="3132138" y="2192338"/>
          <p14:tracePt t="383313" x="3057525" y="2217738"/>
          <p14:tracePt t="383330" x="2970213" y="2233613"/>
          <p14:tracePt t="383346" x="2879725" y="2266950"/>
          <p14:tracePt t="383363" x="2819400" y="2286000"/>
          <p14:tracePt t="383380" x="2760663" y="2300288"/>
          <p14:tracePt t="383396" x="2700338" y="2319338"/>
          <p14:tracePt t="383413" x="2632075" y="2343150"/>
          <p14:tracePt t="383429" x="2557463" y="2354263"/>
          <p14:tracePt t="383446" x="2447925" y="2368550"/>
          <p14:tracePt t="383463" x="2252663" y="2387600"/>
          <p14:tracePt t="383480" x="2159000" y="2387600"/>
          <p14:tracePt t="383497" x="2090738" y="2395538"/>
          <p14:tracePt t="383513" x="2033588" y="2395538"/>
          <p14:tracePt t="383530" x="1989138" y="2401888"/>
          <p14:tracePt t="383546" x="1931988" y="2401888"/>
          <p14:tracePt t="383563" x="1846263" y="2401888"/>
          <p14:tracePt t="383580" x="1752600" y="2401888"/>
          <p14:tracePt t="383596" x="1695450" y="2398713"/>
          <p14:tracePt t="383613" x="1651000" y="2387600"/>
          <p14:tracePt t="383629" x="1635125" y="2387600"/>
          <p14:tracePt t="383646" x="1628775" y="2379663"/>
          <p14:tracePt t="383663" x="1609725" y="2371725"/>
          <p14:tracePt t="383680" x="1582738" y="2365375"/>
          <p14:tracePt t="383696" x="1574800" y="2365375"/>
          <p14:tracePt t="383713" x="1549400" y="2354263"/>
          <p14:tracePt t="384010" x="1557338" y="2360613"/>
          <p14:tracePt t="384018" x="1563688" y="2376488"/>
          <p14:tracePt t="384042" x="1563688" y="2387600"/>
          <p14:tracePt t="384198" x="1533525" y="2379663"/>
          <p14:tracePt t="384206" x="1508125" y="2365375"/>
          <p14:tracePt t="384213" x="1492250" y="2354263"/>
          <p14:tracePt t="384230" x="1473200" y="2346325"/>
          <p14:tracePt t="384247" x="1458913" y="2338388"/>
          <p14:tracePt t="384263" x="1439863" y="2330450"/>
          <p14:tracePt t="384280" x="1431925" y="2330450"/>
          <p14:tracePt t="384296" x="1425575" y="2330450"/>
          <p14:tracePt t="384315" x="1425575" y="2319338"/>
          <p14:tracePt t="384816" x="1428750" y="2319338"/>
          <p14:tracePt t="384825" x="1462088" y="2360613"/>
          <p14:tracePt t="384832" x="1503363" y="2420938"/>
          <p14:tracePt t="384846" x="1616075" y="2544763"/>
          <p14:tracePt t="384863" x="2470150" y="3384550"/>
          <p14:tracePt t="384880" x="3289300" y="4044950"/>
          <p14:tracePt t="384896" x="4129088" y="4602163"/>
          <p14:tracePt t="384913" x="4873625" y="5049838"/>
          <p14:tracePt t="384930" x="5475288" y="5473700"/>
          <p14:tracePt t="384946" x="5827713" y="5703888"/>
          <p14:tracePt t="384963" x="5937250" y="5772150"/>
          <p14:tracePt t="384995" x="5937250" y="5764213"/>
          <p14:tracePt t="385003" x="5915025" y="5764213"/>
          <p14:tracePt t="385013" x="5880100" y="5764213"/>
          <p14:tracePt t="385029" x="5824538" y="5764213"/>
          <p14:tracePt t="385046" x="5805488" y="5764213"/>
          <p14:tracePt t="385063" x="5791200" y="5778500"/>
          <p14:tracePt t="385079" x="5791200" y="5786438"/>
          <p14:tracePt t="385096" x="5778500" y="5786438"/>
          <p14:tracePt t="385113" x="5778500" y="5794375"/>
          <p14:tracePt t="385129" x="5772150" y="5805488"/>
          <p14:tracePt t="385146" x="5756275" y="5819775"/>
          <p14:tracePt t="385163" x="5737225" y="5872163"/>
          <p14:tracePt t="385180" x="5722938" y="5895975"/>
          <p14:tracePt t="385196" x="5703888" y="5956300"/>
          <p14:tracePt t="385213" x="5676900" y="5997575"/>
          <p14:tracePt t="385229" x="5643563" y="6042025"/>
          <p14:tracePt t="385246" x="5621338" y="6057900"/>
          <p14:tracePt t="385263" x="5588000" y="6075363"/>
          <p14:tracePt t="385279" x="5553075" y="6083300"/>
          <p14:tracePt t="385296" x="5492750" y="6091238"/>
          <p14:tracePt t="385313" x="5434013" y="6091238"/>
          <p14:tracePt t="385330" x="5365750" y="6091238"/>
          <p14:tracePt t="385346" x="5283200" y="6061075"/>
          <p14:tracePt t="385362" x="5222875" y="6034088"/>
          <p14:tracePt t="385379" x="5181600" y="6008688"/>
          <p14:tracePt t="385396" x="5135563" y="5973763"/>
          <p14:tracePt t="385413" x="5113338" y="5967413"/>
          <p14:tracePt t="385429" x="5102225" y="5959475"/>
          <p14:tracePt t="385598" x="5102225" y="5951538"/>
          <p14:tracePt t="397310" x="4764088" y="6157913"/>
          <p14:tracePt t="397318" x="4648200" y="6226175"/>
          <p14:tracePt t="397646" x="4629150" y="6170613"/>
          <p14:tracePt t="397653" x="4629150" y="6129338"/>
          <p14:tracePt t="397661" x="4635500" y="6151563"/>
          <p14:tracePt t="397678" x="4670425" y="6165850"/>
          <p14:tracePt t="397694" x="4684713" y="6184900"/>
          <p14:tracePt t="397711" x="4703763" y="6192838"/>
          <p14:tracePt t="397727" x="4719638" y="6192838"/>
          <p14:tracePt t="397744" x="4752975" y="6192838"/>
          <p14:tracePt t="397761" x="4813300" y="6176963"/>
          <p14:tracePt t="397778" x="4865688" y="6129338"/>
          <p14:tracePt t="397794" x="4956175" y="5899150"/>
          <p14:tracePt t="397811" x="5049838" y="5695950"/>
          <p14:tracePt t="397828" x="5159375" y="5594350"/>
          <p14:tracePt t="397844" x="5211763" y="5545138"/>
          <p14:tracePt t="397861" x="5226050" y="5511800"/>
          <p14:tracePt t="397877" x="5237163" y="5486400"/>
          <p14:tracePt t="397894" x="5245100" y="5459413"/>
          <p14:tracePt t="397911" x="5245100" y="5432425"/>
          <p14:tracePt t="397928" x="5245100" y="5426075"/>
          <p14:tracePt t="397944" x="5237163" y="5426075"/>
          <p14:tracePt t="397977" x="5230813" y="5426075"/>
          <p14:tracePt t="398021" x="5222875" y="5426075"/>
          <p14:tracePt t="398028" x="5214938" y="5426075"/>
          <p14:tracePt t="398035" x="5203825" y="5426075"/>
          <p14:tracePt t="398044" x="5195888" y="5426075"/>
          <p14:tracePt t="398061" x="5181600" y="5426075"/>
          <p14:tracePt t="398078" x="5162550" y="5426075"/>
          <p14:tracePt t="398094" x="5148263" y="5426075"/>
          <p14:tracePt t="398111" x="5135563" y="5426075"/>
          <p14:tracePt t="398161" x="5129213" y="5426075"/>
          <p14:tracePt t="398359" x="5121275" y="5426075"/>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87"/>
          <p:cNvGrpSpPr/>
          <p:nvPr/>
        </p:nvGrpSpPr>
        <p:grpSpPr>
          <a:xfrm>
            <a:off x="538067" y="2869090"/>
            <a:ext cx="2590800" cy="3281363"/>
            <a:chOff x="706198" y="2046890"/>
            <a:chExt cx="2590800" cy="3281363"/>
          </a:xfrm>
        </p:grpSpPr>
        <p:grpSp>
          <p:nvGrpSpPr>
            <p:cNvPr id="6" name="组合 191"/>
            <p:cNvGrpSpPr/>
            <p:nvPr/>
          </p:nvGrpSpPr>
          <p:grpSpPr>
            <a:xfrm>
              <a:off x="706198" y="2046890"/>
              <a:ext cx="2590800" cy="3281363"/>
              <a:chOff x="685800" y="2057400"/>
              <a:chExt cx="2590800" cy="3281363"/>
            </a:xfrm>
          </p:grpSpPr>
          <p:grpSp>
            <p:nvGrpSpPr>
              <p:cNvPr id="7" name="Group 5"/>
              <p:cNvGrpSpPr>
                <a:grpSpLocks/>
              </p:cNvGrpSpPr>
              <p:nvPr/>
            </p:nvGrpSpPr>
            <p:grpSpPr bwMode="auto">
              <a:xfrm>
                <a:off x="755198" y="2251611"/>
                <a:ext cx="2426306" cy="2905079"/>
                <a:chOff x="4155" y="672"/>
                <a:chExt cx="944" cy="1436"/>
              </a:xfrm>
            </p:grpSpPr>
            <p:sp>
              <p:nvSpPr>
                <p:cNvPr id="212" name="Rectangle 6"/>
                <p:cNvSpPr>
                  <a:spLocks noChangeAspect="1" noChangeArrowheads="1"/>
                </p:cNvSpPr>
                <p:nvPr/>
              </p:nvSpPr>
              <p:spPr bwMode="auto">
                <a:xfrm>
                  <a:off x="4176" y="1560"/>
                  <a:ext cx="912" cy="168"/>
                </a:xfrm>
                <a:prstGeom prst="rect">
                  <a:avLst/>
                </a:prstGeom>
                <a:solidFill>
                  <a:srgbClr val="66FFCC"/>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3" name="Rectangle 7"/>
                <p:cNvSpPr>
                  <a:spLocks noChangeAspect="1" noChangeArrowheads="1"/>
                </p:cNvSpPr>
                <p:nvPr/>
              </p:nvSpPr>
              <p:spPr bwMode="auto">
                <a:xfrm>
                  <a:off x="4176" y="1728"/>
                  <a:ext cx="912" cy="168"/>
                </a:xfrm>
                <a:prstGeom prst="rect">
                  <a:avLst/>
                </a:prstGeom>
                <a:solidFill>
                  <a:srgbClr val="66FFCC"/>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4" name="Rectangle 8"/>
                <p:cNvSpPr>
                  <a:spLocks noChangeAspect="1" noChangeArrowheads="1"/>
                </p:cNvSpPr>
                <p:nvPr/>
              </p:nvSpPr>
              <p:spPr bwMode="auto">
                <a:xfrm>
                  <a:off x="4155" y="1892"/>
                  <a:ext cx="912" cy="216"/>
                </a:xfrm>
                <a:prstGeom prst="rect">
                  <a:avLst/>
                </a:prstGeom>
                <a:solidFill>
                  <a:srgbClr val="66FFCC"/>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5" name="Rectangle 9"/>
                <p:cNvSpPr>
                  <a:spLocks noChangeAspect="1" noChangeArrowheads="1"/>
                </p:cNvSpPr>
                <p:nvPr/>
              </p:nvSpPr>
              <p:spPr bwMode="auto">
                <a:xfrm>
                  <a:off x="4176" y="672"/>
                  <a:ext cx="912" cy="249"/>
                </a:xfrm>
                <a:prstGeom prst="rect">
                  <a:avLst/>
                </a:prstGeom>
                <a:solidFill>
                  <a:srgbClr val="FFFF66"/>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6" name="Rectangle 11"/>
                <p:cNvSpPr>
                  <a:spLocks noChangeAspect="1" noChangeArrowheads="1"/>
                </p:cNvSpPr>
                <p:nvPr/>
              </p:nvSpPr>
              <p:spPr bwMode="auto">
                <a:xfrm>
                  <a:off x="4176" y="1339"/>
                  <a:ext cx="912" cy="221"/>
                </a:xfrm>
                <a:prstGeom prst="rect">
                  <a:avLst/>
                </a:prstGeom>
                <a:solidFill>
                  <a:srgbClr val="FFCCFF"/>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7" name="Rectangle 12"/>
                <p:cNvSpPr>
                  <a:spLocks noChangeAspect="1" noChangeArrowheads="1"/>
                </p:cNvSpPr>
                <p:nvPr/>
              </p:nvSpPr>
              <p:spPr bwMode="auto">
                <a:xfrm>
                  <a:off x="4176" y="921"/>
                  <a:ext cx="912" cy="235"/>
                </a:xfrm>
                <a:prstGeom prst="rect">
                  <a:avLst/>
                </a:prstGeom>
                <a:solidFill>
                  <a:srgbClr val="FFFF66"/>
                </a:solidFill>
                <a:ln w="9525">
                  <a:solidFill>
                    <a:schemeClr val="tx1"/>
                  </a:solidFill>
                  <a:miter lim="800000"/>
                  <a:headEnd/>
                  <a:tailEnd/>
                </a:ln>
              </p:spPr>
              <p:txBody>
                <a:bodyPr wrap="none" anchor="ctr"/>
                <a:lstStyle/>
                <a:p>
                  <a:pPr algn="ctr" eaLnBrk="0" hangingPunct="0"/>
                  <a:endParaRPr lang="zh-CN" altLang="zh-CN" sz="1400">
                    <a:solidFill>
                      <a:srgbClr val="FF99CC"/>
                    </a:solidFill>
                    <a:latin typeface="Calibri" pitchFamily="34" charset="0"/>
                  </a:endParaRPr>
                </a:p>
              </p:txBody>
            </p:sp>
            <p:sp>
              <p:nvSpPr>
                <p:cNvPr id="218" name="Rectangle 10"/>
                <p:cNvSpPr>
                  <a:spLocks noChangeAspect="1" noChangeArrowheads="1"/>
                </p:cNvSpPr>
                <p:nvPr/>
              </p:nvSpPr>
              <p:spPr bwMode="auto">
                <a:xfrm>
                  <a:off x="4187" y="1113"/>
                  <a:ext cx="912" cy="226"/>
                </a:xfrm>
                <a:prstGeom prst="rect">
                  <a:avLst/>
                </a:prstGeom>
                <a:solidFill>
                  <a:srgbClr val="FFCCFF"/>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grpSp>
          <p:sp>
            <p:nvSpPr>
              <p:cNvPr id="201" name="Freeform 13"/>
              <p:cNvSpPr>
                <a:spLocks noChangeAspect="1"/>
              </p:cNvSpPr>
              <p:nvPr/>
            </p:nvSpPr>
            <p:spPr bwMode="auto">
              <a:xfrm>
                <a:off x="809172" y="2241497"/>
                <a:ext cx="1025525" cy="1456585"/>
              </a:xfrm>
              <a:custGeom>
                <a:avLst/>
                <a:gdLst>
                  <a:gd name="T0" fmla="*/ 220187556 w 799"/>
                  <a:gd name="T1" fmla="*/ 0 h 1440"/>
                  <a:gd name="T2" fmla="*/ 220187556 w 799"/>
                  <a:gd name="T3" fmla="*/ 784532687 h 1440"/>
                  <a:gd name="T4" fmla="*/ 1491922393 w 799"/>
                  <a:gd name="T5" fmla="*/ 1275504767 h 1440"/>
                  <a:gd name="T6" fmla="*/ 1603045747 w 799"/>
                  <a:gd name="T7" fmla="*/ 1471893498 h 1440"/>
                  <a:gd name="T8" fmla="*/ 0 w 799"/>
                  <a:gd name="T9" fmla="*/ 1472915988 h 1440"/>
                  <a:gd name="T10" fmla="*/ 0 w 799"/>
                  <a:gd name="T11" fmla="*/ 0 h 1440"/>
                  <a:gd name="T12" fmla="*/ 220187556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pPr algn="ctr"/>
                <a:endParaRPr lang="zh-CN" altLang="zh-CN" sz="1400">
                  <a:solidFill>
                    <a:srgbClr val="000000"/>
                  </a:solidFill>
                  <a:latin typeface="Calibri" pitchFamily="34" charset="0"/>
                </a:endParaRPr>
              </a:p>
            </p:txBody>
          </p:sp>
          <p:sp>
            <p:nvSpPr>
              <p:cNvPr id="202" name="Freeform 14"/>
              <p:cNvSpPr>
                <a:spLocks noChangeAspect="1"/>
              </p:cNvSpPr>
              <p:nvPr/>
            </p:nvSpPr>
            <p:spPr bwMode="auto">
              <a:xfrm flipV="1">
                <a:off x="809172" y="3698082"/>
                <a:ext cx="1025525" cy="1456585"/>
              </a:xfrm>
              <a:custGeom>
                <a:avLst/>
                <a:gdLst>
                  <a:gd name="T0" fmla="*/ 220187556 w 799"/>
                  <a:gd name="T1" fmla="*/ 0 h 1440"/>
                  <a:gd name="T2" fmla="*/ 220187556 w 799"/>
                  <a:gd name="T3" fmla="*/ 784532687 h 1440"/>
                  <a:gd name="T4" fmla="*/ 1491922393 w 799"/>
                  <a:gd name="T5" fmla="*/ 1275504767 h 1440"/>
                  <a:gd name="T6" fmla="*/ 1603045747 w 799"/>
                  <a:gd name="T7" fmla="*/ 1471893498 h 1440"/>
                  <a:gd name="T8" fmla="*/ 0 w 799"/>
                  <a:gd name="T9" fmla="*/ 1472915988 h 1440"/>
                  <a:gd name="T10" fmla="*/ 0 w 799"/>
                  <a:gd name="T11" fmla="*/ 0 h 1440"/>
                  <a:gd name="T12" fmla="*/ 220187556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pPr algn="ctr"/>
                <a:endParaRPr lang="zh-CN" altLang="zh-CN" sz="1400">
                  <a:solidFill>
                    <a:srgbClr val="000000"/>
                  </a:solidFill>
                  <a:latin typeface="Calibri" pitchFamily="34" charset="0"/>
                </a:endParaRPr>
              </a:p>
            </p:txBody>
          </p:sp>
          <p:sp>
            <p:nvSpPr>
              <p:cNvPr id="203" name="Freeform 15"/>
              <p:cNvSpPr>
                <a:spLocks noChangeAspect="1"/>
              </p:cNvSpPr>
              <p:nvPr/>
            </p:nvSpPr>
            <p:spPr bwMode="auto">
              <a:xfrm flipH="1">
                <a:off x="2127703" y="2241497"/>
                <a:ext cx="1025525" cy="1456585"/>
              </a:xfrm>
              <a:custGeom>
                <a:avLst/>
                <a:gdLst>
                  <a:gd name="T0" fmla="*/ 220187556 w 799"/>
                  <a:gd name="T1" fmla="*/ 0 h 1440"/>
                  <a:gd name="T2" fmla="*/ 220187556 w 799"/>
                  <a:gd name="T3" fmla="*/ 784532687 h 1440"/>
                  <a:gd name="T4" fmla="*/ 1491922393 w 799"/>
                  <a:gd name="T5" fmla="*/ 1275504767 h 1440"/>
                  <a:gd name="T6" fmla="*/ 1603045747 w 799"/>
                  <a:gd name="T7" fmla="*/ 1471893498 h 1440"/>
                  <a:gd name="T8" fmla="*/ 0 w 799"/>
                  <a:gd name="T9" fmla="*/ 1472915988 h 1440"/>
                  <a:gd name="T10" fmla="*/ 0 w 799"/>
                  <a:gd name="T11" fmla="*/ 0 h 1440"/>
                  <a:gd name="T12" fmla="*/ 220187556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pPr algn="ctr"/>
                <a:endParaRPr lang="zh-CN" altLang="zh-CN" sz="1400">
                  <a:solidFill>
                    <a:srgbClr val="000000"/>
                  </a:solidFill>
                  <a:latin typeface="Calibri" pitchFamily="34" charset="0"/>
                </a:endParaRPr>
              </a:p>
            </p:txBody>
          </p:sp>
          <p:sp>
            <p:nvSpPr>
              <p:cNvPr id="204" name="Freeform 16"/>
              <p:cNvSpPr>
                <a:spLocks noChangeAspect="1"/>
              </p:cNvSpPr>
              <p:nvPr/>
            </p:nvSpPr>
            <p:spPr bwMode="auto">
              <a:xfrm flipH="1" flipV="1">
                <a:off x="2127703" y="3698082"/>
                <a:ext cx="1025525" cy="1456585"/>
              </a:xfrm>
              <a:custGeom>
                <a:avLst/>
                <a:gdLst>
                  <a:gd name="T0" fmla="*/ 220187556 w 799"/>
                  <a:gd name="T1" fmla="*/ 0 h 1440"/>
                  <a:gd name="T2" fmla="*/ 220187556 w 799"/>
                  <a:gd name="T3" fmla="*/ 784532687 h 1440"/>
                  <a:gd name="T4" fmla="*/ 1491922393 w 799"/>
                  <a:gd name="T5" fmla="*/ 1275504767 h 1440"/>
                  <a:gd name="T6" fmla="*/ 1603045747 w 799"/>
                  <a:gd name="T7" fmla="*/ 1471893498 h 1440"/>
                  <a:gd name="T8" fmla="*/ 0 w 799"/>
                  <a:gd name="T9" fmla="*/ 1472915988 h 1440"/>
                  <a:gd name="T10" fmla="*/ 0 w 799"/>
                  <a:gd name="T11" fmla="*/ 0 h 1440"/>
                  <a:gd name="T12" fmla="*/ 220187556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pPr algn="ctr"/>
                <a:endParaRPr lang="zh-CN" altLang="zh-CN" sz="1400">
                  <a:solidFill>
                    <a:srgbClr val="000000"/>
                  </a:solidFill>
                  <a:latin typeface="Calibri" pitchFamily="34" charset="0"/>
                </a:endParaRPr>
              </a:p>
            </p:txBody>
          </p:sp>
          <p:sp>
            <p:nvSpPr>
              <p:cNvPr id="205" name="Rectangle 17"/>
              <p:cNvSpPr>
                <a:spLocks noChangeAspect="1" noChangeArrowheads="1"/>
              </p:cNvSpPr>
              <p:nvPr/>
            </p:nvSpPr>
            <p:spPr bwMode="auto">
              <a:xfrm>
                <a:off x="685800" y="2192944"/>
                <a:ext cx="185058" cy="3010276"/>
              </a:xfrm>
              <a:prstGeom prst="rect">
                <a:avLst/>
              </a:prstGeom>
              <a:solidFill>
                <a:schemeClr val="bg1"/>
              </a:solidFill>
              <a:ln w="9525">
                <a:no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06" name="Rectangle 18"/>
              <p:cNvSpPr>
                <a:spLocks noChangeAspect="1" noChangeArrowheads="1"/>
              </p:cNvSpPr>
              <p:nvPr/>
            </p:nvSpPr>
            <p:spPr bwMode="auto">
              <a:xfrm>
                <a:off x="3130498" y="2192944"/>
                <a:ext cx="61686" cy="3010276"/>
              </a:xfrm>
              <a:prstGeom prst="rect">
                <a:avLst/>
              </a:prstGeom>
              <a:solidFill>
                <a:schemeClr val="bg1"/>
              </a:solidFill>
              <a:ln w="9525">
                <a:no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07" name="AutoShape 19" descr="Oak"/>
              <p:cNvSpPr>
                <a:spLocks noChangeAspect="1" noChangeArrowheads="1"/>
              </p:cNvSpPr>
              <p:nvPr/>
            </p:nvSpPr>
            <p:spPr bwMode="auto">
              <a:xfrm>
                <a:off x="685800" y="2057400"/>
                <a:ext cx="2590800" cy="194211"/>
              </a:xfrm>
              <a:prstGeom prst="roundRect">
                <a:avLst>
                  <a:gd name="adj" fmla="val 50000"/>
                </a:avLst>
              </a:prstGeom>
              <a:blipFill dpi="0" rotWithShape="0">
                <a:blip r:embed="rId4" cstate="print"/>
                <a:srcRect/>
                <a:tile tx="0" ty="0" sx="100000" sy="100000" flip="none" algn="tl"/>
              </a:blipFill>
              <a:ln w="9525">
                <a:noFill/>
                <a:round/>
                <a:headEnd/>
                <a:tailEnd/>
              </a:ln>
            </p:spPr>
            <p:txBody>
              <a:bodyPr wrap="none" anchor="ctr"/>
              <a:lstStyle/>
              <a:p>
                <a:pPr algn="ctr"/>
                <a:endParaRPr lang="zh-CN" altLang="zh-CN" sz="1400">
                  <a:solidFill>
                    <a:srgbClr val="000000"/>
                  </a:solidFill>
                  <a:latin typeface="Calibri" pitchFamily="34" charset="0"/>
                </a:endParaRPr>
              </a:p>
            </p:txBody>
          </p:sp>
          <p:sp>
            <p:nvSpPr>
              <p:cNvPr id="208" name="AutoShape 20" descr="Oak"/>
              <p:cNvSpPr>
                <a:spLocks noChangeAspect="1" noChangeArrowheads="1"/>
              </p:cNvSpPr>
              <p:nvPr/>
            </p:nvSpPr>
            <p:spPr bwMode="auto">
              <a:xfrm>
                <a:off x="685800" y="5144552"/>
                <a:ext cx="2590800" cy="194211"/>
              </a:xfrm>
              <a:prstGeom prst="roundRect">
                <a:avLst>
                  <a:gd name="adj" fmla="val 50000"/>
                </a:avLst>
              </a:prstGeom>
              <a:blipFill dpi="0" rotWithShape="0">
                <a:blip r:embed="rId4" cstate="print"/>
                <a:srcRect/>
                <a:tile tx="0" ty="0" sx="100000" sy="100000" flip="none" algn="tl"/>
              </a:blipFill>
              <a:ln w="9525">
                <a:noFill/>
                <a:round/>
                <a:headEnd/>
                <a:tailEnd/>
              </a:ln>
            </p:spPr>
            <p:txBody>
              <a:bodyPr wrap="none" anchor="ctr"/>
              <a:lstStyle/>
              <a:p>
                <a:pPr algn="ctr"/>
                <a:endParaRPr lang="zh-CN" altLang="zh-CN" sz="1400">
                  <a:solidFill>
                    <a:srgbClr val="000000"/>
                  </a:solidFill>
                  <a:latin typeface="Calibri" pitchFamily="34" charset="0"/>
                </a:endParaRPr>
              </a:p>
            </p:txBody>
          </p:sp>
          <p:sp>
            <p:nvSpPr>
              <p:cNvPr id="209" name="Rectangle 21"/>
              <p:cNvSpPr>
                <a:spLocks noChangeAspect="1" noChangeArrowheads="1"/>
              </p:cNvSpPr>
              <p:nvPr/>
            </p:nvSpPr>
            <p:spPr bwMode="auto">
              <a:xfrm>
                <a:off x="752626" y="3649530"/>
                <a:ext cx="1048658" cy="97106"/>
              </a:xfrm>
              <a:prstGeom prst="rect">
                <a:avLst/>
              </a:prstGeom>
              <a:solidFill>
                <a:schemeClr val="bg1"/>
              </a:solidFill>
              <a:ln w="9525">
                <a:no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0" name="Rectangle 22"/>
              <p:cNvSpPr>
                <a:spLocks noChangeAspect="1" noChangeArrowheads="1"/>
              </p:cNvSpPr>
              <p:nvPr/>
            </p:nvSpPr>
            <p:spPr bwMode="auto">
              <a:xfrm>
                <a:off x="2166258" y="3649530"/>
                <a:ext cx="1048658" cy="97106"/>
              </a:xfrm>
              <a:prstGeom prst="rect">
                <a:avLst/>
              </a:prstGeom>
              <a:solidFill>
                <a:schemeClr val="bg1"/>
              </a:solidFill>
              <a:ln w="9525">
                <a:no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1" name="TextBox 27"/>
              <p:cNvSpPr txBox="1">
                <a:spLocks noChangeArrowheads="1"/>
              </p:cNvSpPr>
              <p:nvPr/>
            </p:nvSpPr>
            <p:spPr bwMode="auto">
              <a:xfrm>
                <a:off x="1813824" y="3714988"/>
                <a:ext cx="320675" cy="304800"/>
              </a:xfrm>
              <a:prstGeom prst="rect">
                <a:avLst/>
              </a:prstGeom>
              <a:noFill/>
              <a:ln w="9525">
                <a:noFill/>
                <a:miter lim="800000"/>
                <a:headEnd/>
                <a:tailEnd/>
              </a:ln>
            </p:spPr>
            <p:txBody>
              <a:bodyPr wrap="none">
                <a:spAutoFit/>
              </a:bodyPr>
              <a:lstStyle/>
              <a:p>
                <a:pPr algn="ctr"/>
                <a:r>
                  <a:rPr lang="en-US" altLang="zh-CN" sz="1400" dirty="0">
                    <a:solidFill>
                      <a:srgbClr val="000000"/>
                    </a:solidFill>
                    <a:latin typeface="Calibri" pitchFamily="34" charset="0"/>
                  </a:rPr>
                  <a:t>IP</a:t>
                </a:r>
              </a:p>
            </p:txBody>
          </p:sp>
        </p:grpSp>
        <p:sp>
          <p:nvSpPr>
            <p:cNvPr id="194" name="矩形 193"/>
            <p:cNvSpPr/>
            <p:nvPr/>
          </p:nvSpPr>
          <p:spPr>
            <a:xfrm>
              <a:off x="833996" y="2341229"/>
              <a:ext cx="2294411" cy="350865"/>
            </a:xfrm>
            <a:prstGeom prst="rect">
              <a:avLst/>
            </a:prstGeom>
          </p:spPr>
          <p:txBody>
            <a:bodyPr wrap="none">
              <a:spAutoFit/>
            </a:bodyPr>
            <a:lstStyle/>
            <a:p>
              <a:pPr algn="ctr" eaLnBrk="0" hangingPunct="0">
                <a:lnSpc>
                  <a:spcPct val="120000"/>
                </a:lnSpc>
                <a:spcBef>
                  <a:spcPct val="50000"/>
                </a:spcBef>
              </a:pPr>
              <a:r>
                <a:rPr lang="en-US" altLang="zh-CN" sz="1400" dirty="0" smtClean="0">
                  <a:solidFill>
                    <a:srgbClr val="000000"/>
                  </a:solidFill>
                  <a:latin typeface="Calibri" pitchFamily="34" charset="0"/>
                </a:rPr>
                <a:t>Email,  Web,  Video, Voice, ...</a:t>
              </a:r>
              <a:endParaRPr lang="en-US" altLang="zh-CN" sz="1400" dirty="0">
                <a:solidFill>
                  <a:srgbClr val="000000"/>
                </a:solidFill>
                <a:latin typeface="Calibri" pitchFamily="34" charset="0"/>
              </a:endParaRPr>
            </a:p>
          </p:txBody>
        </p:sp>
        <p:sp>
          <p:nvSpPr>
            <p:cNvPr id="195" name="矩形 194"/>
            <p:cNvSpPr/>
            <p:nvPr/>
          </p:nvSpPr>
          <p:spPr>
            <a:xfrm>
              <a:off x="1165031" y="2794356"/>
              <a:ext cx="1665521" cy="350865"/>
            </a:xfrm>
            <a:prstGeom prst="rect">
              <a:avLst/>
            </a:prstGeom>
          </p:spPr>
          <p:txBody>
            <a:bodyPr wrap="none">
              <a:spAutoFit/>
            </a:bodyPr>
            <a:lstStyle/>
            <a:p>
              <a:pPr algn="ctr" eaLnBrk="0" hangingPunct="0">
                <a:lnSpc>
                  <a:spcPct val="120000"/>
                </a:lnSpc>
                <a:spcBef>
                  <a:spcPct val="50000"/>
                </a:spcBef>
              </a:pPr>
              <a:r>
                <a:rPr lang="en-US" altLang="zh-CN" sz="1400" dirty="0" smtClean="0">
                  <a:solidFill>
                    <a:srgbClr val="000000"/>
                  </a:solidFill>
                  <a:latin typeface="Calibri" pitchFamily="34" charset="0"/>
                </a:rPr>
                <a:t>SMTP,  HTTP,  RTP, ...</a:t>
              </a:r>
              <a:endParaRPr lang="en-US" altLang="zh-CN" sz="1400" dirty="0">
                <a:solidFill>
                  <a:srgbClr val="000000"/>
                </a:solidFill>
                <a:latin typeface="Calibri" pitchFamily="34" charset="0"/>
              </a:endParaRPr>
            </a:p>
          </p:txBody>
        </p:sp>
        <p:sp>
          <p:nvSpPr>
            <p:cNvPr id="196" name="矩形 195"/>
            <p:cNvSpPr/>
            <p:nvPr/>
          </p:nvSpPr>
          <p:spPr>
            <a:xfrm>
              <a:off x="1538050" y="3195050"/>
              <a:ext cx="840038" cy="350865"/>
            </a:xfrm>
            <a:prstGeom prst="rect">
              <a:avLst/>
            </a:prstGeom>
          </p:spPr>
          <p:txBody>
            <a:bodyPr wrap="none">
              <a:spAutoFit/>
            </a:bodyPr>
            <a:lstStyle/>
            <a:p>
              <a:pPr algn="ctr" eaLnBrk="0" hangingPunct="0">
                <a:lnSpc>
                  <a:spcPct val="120000"/>
                </a:lnSpc>
                <a:spcBef>
                  <a:spcPct val="50000"/>
                </a:spcBef>
              </a:pPr>
              <a:r>
                <a:rPr lang="en-US" altLang="zh-CN" sz="1400" dirty="0" smtClean="0">
                  <a:solidFill>
                    <a:srgbClr val="000000"/>
                  </a:solidFill>
                  <a:latin typeface="Calibri" pitchFamily="34" charset="0"/>
                </a:rPr>
                <a:t>TCP, UDP</a:t>
              </a:r>
            </a:p>
          </p:txBody>
        </p:sp>
        <p:sp>
          <p:nvSpPr>
            <p:cNvPr id="197" name="矩形 196"/>
            <p:cNvSpPr/>
            <p:nvPr/>
          </p:nvSpPr>
          <p:spPr>
            <a:xfrm>
              <a:off x="1238560" y="4085288"/>
              <a:ext cx="1587166" cy="338554"/>
            </a:xfrm>
            <a:prstGeom prst="rect">
              <a:avLst/>
            </a:prstGeom>
          </p:spPr>
          <p:txBody>
            <a:bodyPr wrap="none">
              <a:spAutoFit/>
            </a:bodyPr>
            <a:lstStyle/>
            <a:p>
              <a:r>
                <a:rPr lang="en-US" altLang="zh-CN" sz="1600" dirty="0" smtClean="0">
                  <a:solidFill>
                    <a:srgbClr val="000000"/>
                  </a:solidFill>
                  <a:latin typeface="Calibri" pitchFamily="34" charset="0"/>
                </a:rPr>
                <a:t> Ethernet, PPP, …</a:t>
              </a:r>
              <a:endParaRPr lang="zh-CN" altLang="en-US" sz="1600" dirty="0">
                <a:solidFill>
                  <a:srgbClr val="000000"/>
                </a:solidFill>
              </a:endParaRPr>
            </a:p>
          </p:txBody>
        </p:sp>
        <p:sp>
          <p:nvSpPr>
            <p:cNvPr id="198" name="矩形 197"/>
            <p:cNvSpPr/>
            <p:nvPr/>
          </p:nvSpPr>
          <p:spPr>
            <a:xfrm>
              <a:off x="981348" y="4359758"/>
              <a:ext cx="2093715" cy="387798"/>
            </a:xfrm>
            <a:prstGeom prst="rect">
              <a:avLst/>
            </a:prstGeom>
          </p:spPr>
          <p:txBody>
            <a:bodyPr wrap="none">
              <a:spAutoFit/>
            </a:bodyPr>
            <a:lstStyle/>
            <a:p>
              <a:pPr algn="ctr" eaLnBrk="0" hangingPunct="0">
                <a:lnSpc>
                  <a:spcPct val="120000"/>
                </a:lnSpc>
                <a:spcBef>
                  <a:spcPct val="50000"/>
                </a:spcBef>
              </a:pPr>
              <a:r>
                <a:rPr lang="en-US" altLang="zh-CN" sz="1600" dirty="0" smtClean="0">
                  <a:solidFill>
                    <a:srgbClr val="000000"/>
                  </a:solidFill>
                  <a:latin typeface="Calibri" pitchFamily="34" charset="0"/>
                </a:rPr>
                <a:t>CSMA, </a:t>
              </a:r>
              <a:r>
                <a:rPr lang="en-US" altLang="zh-CN" sz="1600" dirty="0" err="1" smtClean="0">
                  <a:solidFill>
                    <a:srgbClr val="000000"/>
                  </a:solidFill>
                  <a:latin typeface="Calibri" pitchFamily="34" charset="0"/>
                </a:rPr>
                <a:t>Async</a:t>
              </a:r>
              <a:r>
                <a:rPr lang="en-US" altLang="zh-CN" sz="1600" dirty="0" smtClean="0">
                  <a:solidFill>
                    <a:srgbClr val="000000"/>
                  </a:solidFill>
                  <a:latin typeface="Calibri" pitchFamily="34" charset="0"/>
                </a:rPr>
                <a:t>, </a:t>
              </a:r>
              <a:r>
                <a:rPr lang="en-US" altLang="zh-CN" sz="1600" dirty="0" err="1" smtClean="0">
                  <a:solidFill>
                    <a:srgbClr val="000000"/>
                  </a:solidFill>
                  <a:latin typeface="Calibri" pitchFamily="34" charset="0"/>
                </a:rPr>
                <a:t>Sonet</a:t>
              </a:r>
              <a:r>
                <a:rPr lang="en-US" altLang="zh-CN" sz="1600" dirty="0" smtClean="0">
                  <a:solidFill>
                    <a:srgbClr val="000000"/>
                  </a:solidFill>
                  <a:latin typeface="Calibri" pitchFamily="34" charset="0"/>
                </a:rPr>
                <a:t>, ...</a:t>
              </a:r>
              <a:endParaRPr lang="en-US" altLang="zh-CN" sz="1600" dirty="0">
                <a:solidFill>
                  <a:srgbClr val="000000"/>
                </a:solidFill>
                <a:latin typeface="Calibri" pitchFamily="34" charset="0"/>
              </a:endParaRPr>
            </a:p>
          </p:txBody>
        </p:sp>
        <p:sp>
          <p:nvSpPr>
            <p:cNvPr id="199" name="矩形 198"/>
            <p:cNvSpPr/>
            <p:nvPr/>
          </p:nvSpPr>
          <p:spPr>
            <a:xfrm>
              <a:off x="996553" y="4751547"/>
              <a:ext cx="2002472" cy="387798"/>
            </a:xfrm>
            <a:prstGeom prst="rect">
              <a:avLst/>
            </a:prstGeom>
          </p:spPr>
          <p:txBody>
            <a:bodyPr wrap="none">
              <a:spAutoFit/>
            </a:bodyPr>
            <a:lstStyle/>
            <a:p>
              <a:pPr algn="ctr" eaLnBrk="0" hangingPunct="0">
                <a:lnSpc>
                  <a:spcPct val="120000"/>
                </a:lnSpc>
                <a:spcBef>
                  <a:spcPct val="50000"/>
                </a:spcBef>
              </a:pPr>
              <a:r>
                <a:rPr lang="en-US" altLang="zh-CN" sz="1600" dirty="0" smtClean="0">
                  <a:solidFill>
                    <a:srgbClr val="000000"/>
                  </a:solidFill>
                  <a:latin typeface="Calibri" pitchFamily="34" charset="0"/>
                </a:rPr>
                <a:t>Copper, Fiber, </a:t>
              </a:r>
              <a:r>
                <a:rPr lang="en-US" altLang="zh-CN" sz="1600" dirty="0">
                  <a:solidFill>
                    <a:srgbClr val="000000"/>
                  </a:solidFill>
                  <a:latin typeface="Calibri" pitchFamily="34" charset="0"/>
                </a:rPr>
                <a:t>R</a:t>
              </a:r>
              <a:r>
                <a:rPr lang="en-US" altLang="zh-CN" sz="1600" dirty="0" smtClean="0">
                  <a:solidFill>
                    <a:srgbClr val="000000"/>
                  </a:solidFill>
                  <a:latin typeface="Calibri" pitchFamily="34" charset="0"/>
                </a:rPr>
                <a:t>adio...</a:t>
              </a:r>
              <a:endParaRPr lang="en-US" altLang="zh-CN" sz="1600" dirty="0">
                <a:solidFill>
                  <a:srgbClr val="000000"/>
                </a:solidFill>
                <a:latin typeface="Calibri" pitchFamily="34" charset="0"/>
              </a:endParaRPr>
            </a:p>
          </p:txBody>
        </p:sp>
      </p:grpSp>
      <p:sp>
        <p:nvSpPr>
          <p:cNvPr id="2" name="标题 1"/>
          <p:cNvSpPr>
            <a:spLocks noGrp="1"/>
          </p:cNvSpPr>
          <p:nvPr>
            <p:ph type="title"/>
          </p:nvPr>
        </p:nvSpPr>
        <p:spPr/>
        <p:txBody>
          <a:bodyPr/>
          <a:lstStyle/>
          <a:p>
            <a:r>
              <a:rPr lang="zh-CN" altLang="en-US" dirty="0" smtClean="0"/>
              <a:t>初识计算机网络</a:t>
            </a:r>
            <a:endParaRPr lang="zh-CN" altLang="en-US" dirty="0"/>
          </a:p>
        </p:txBody>
      </p:sp>
      <p:sp>
        <p:nvSpPr>
          <p:cNvPr id="3" name="内容占位符 2"/>
          <p:cNvSpPr>
            <a:spLocks noGrp="1"/>
          </p:cNvSpPr>
          <p:nvPr>
            <p:ph idx="1"/>
          </p:nvPr>
        </p:nvSpPr>
        <p:spPr>
          <a:xfrm>
            <a:off x="359664" y="1312150"/>
            <a:ext cx="8677090" cy="650757"/>
          </a:xfrm>
        </p:spPr>
        <p:txBody>
          <a:bodyPr/>
          <a:lstStyle/>
          <a:p>
            <a:r>
              <a:rPr lang="zh-CN" altLang="en-US" dirty="0" smtClean="0"/>
              <a:t>如何构建计算机网络</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28" name="Freeform 32"/>
          <p:cNvSpPr>
            <a:spLocks/>
          </p:cNvSpPr>
          <p:nvPr/>
        </p:nvSpPr>
        <p:spPr bwMode="auto">
          <a:xfrm>
            <a:off x="6215740" y="5817318"/>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pPr lvl="0"/>
            <a:r>
              <a:rPr lang="zh-CN" altLang="en-US" sz="1600">
                <a:solidFill>
                  <a:srgbClr val="CACAFF">
                    <a:lumMod val="50000"/>
                  </a:srgbClr>
                </a:solidFill>
                <a:latin typeface="Arial" panose="020B0604020202020204" pitchFamily="34" charset="0"/>
                <a:ea typeface="楷体" panose="02010609060101010101" pitchFamily="49" charset="-122"/>
              </a:rPr>
              <a:t>处理链路上原始比特的传输：传输物理信号</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接口</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信号编码调制</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速率</a:t>
            </a:r>
            <a:endParaRPr lang="zh-CN" altLang="en-US" sz="1600" dirty="0">
              <a:solidFill>
                <a:srgbClr val="CACAFF">
                  <a:lumMod val="50000"/>
                </a:srgbClr>
              </a:solidFill>
              <a:latin typeface="Arial" panose="020B0604020202020204" pitchFamily="34" charset="0"/>
              <a:ea typeface="楷体" panose="02010609060101010101" pitchFamily="49" charset="-122"/>
            </a:endParaRPr>
          </a:p>
        </p:txBody>
      </p:sp>
      <p:sp>
        <p:nvSpPr>
          <p:cNvPr id="68" name="Freeform 32"/>
          <p:cNvSpPr>
            <a:spLocks/>
          </p:cNvSpPr>
          <p:nvPr/>
        </p:nvSpPr>
        <p:spPr bwMode="auto">
          <a:xfrm>
            <a:off x="6202918" y="4895483"/>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pPr lvl="0"/>
            <a:r>
              <a:rPr lang="zh-CN" altLang="en-US" sz="1600" dirty="0" smtClean="0">
                <a:solidFill>
                  <a:srgbClr val="CACAFF">
                    <a:lumMod val="50000"/>
                  </a:srgbClr>
                </a:solidFill>
                <a:latin typeface="Arial" panose="020B0604020202020204" pitchFamily="34" charset="0"/>
                <a:ea typeface="楷体" panose="02010609060101010101" pitchFamily="49" charset="-122"/>
              </a:rPr>
              <a:t>实现可靠的点对点数据帧传输：介质访问控制、数据帧可靠传输等</a:t>
            </a:r>
            <a:endParaRPr lang="zh-CN" altLang="en-US" sz="1600" dirty="0">
              <a:solidFill>
                <a:srgbClr val="CACAFF">
                  <a:lumMod val="50000"/>
                </a:srgbClr>
              </a:solidFill>
              <a:latin typeface="Arial" panose="020B0604020202020204" pitchFamily="34" charset="0"/>
              <a:ea typeface="楷体" panose="02010609060101010101" pitchFamily="49" charset="-122"/>
            </a:endParaRPr>
          </a:p>
        </p:txBody>
      </p:sp>
      <p:sp>
        <p:nvSpPr>
          <p:cNvPr id="105" name="Freeform 32"/>
          <p:cNvSpPr>
            <a:spLocks/>
          </p:cNvSpPr>
          <p:nvPr/>
        </p:nvSpPr>
        <p:spPr bwMode="auto">
          <a:xfrm>
            <a:off x="6178816" y="4201879"/>
            <a:ext cx="2857937" cy="652385"/>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a:solidFill>
                  <a:schemeClr val="accent5">
                    <a:lumMod val="50000"/>
                  </a:schemeClr>
                </a:solidFill>
                <a:latin typeface="Arial" panose="020B0604020202020204" pitchFamily="34" charset="0"/>
                <a:ea typeface="楷体" panose="02010609060101010101" pitchFamily="49" charset="-122"/>
              </a:rPr>
              <a:t>网络</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互联技术</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IP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，实现全局路由</a:t>
            </a:r>
            <a:r>
              <a:rPr lang="zh-CN" altLang="en-US" sz="1600" dirty="0">
                <a:solidFill>
                  <a:schemeClr val="accent5">
                    <a:lumMod val="50000"/>
                  </a:schemeClr>
                </a:solidFill>
                <a:latin typeface="Arial" panose="020B0604020202020204" pitchFamily="34" charset="0"/>
                <a:ea typeface="楷体" panose="02010609060101010101" pitchFamily="49" charset="-122"/>
              </a:rPr>
              <a:t>，实现主机到主机的通信</a:t>
            </a:r>
          </a:p>
        </p:txBody>
      </p:sp>
      <p:sp>
        <p:nvSpPr>
          <p:cNvPr id="185" name="Freeform 32"/>
          <p:cNvSpPr>
            <a:spLocks/>
          </p:cNvSpPr>
          <p:nvPr/>
        </p:nvSpPr>
        <p:spPr bwMode="auto">
          <a:xfrm>
            <a:off x="6178816" y="3533226"/>
            <a:ext cx="2857937" cy="620105"/>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smtClean="0">
                <a:solidFill>
                  <a:schemeClr val="accent5">
                    <a:lumMod val="50000"/>
                  </a:schemeClr>
                </a:solidFill>
                <a:latin typeface="Arial" panose="020B0604020202020204" pitchFamily="34" charset="0"/>
                <a:ea typeface="楷体" panose="02010609060101010101" pitchFamily="49" charset="-122"/>
              </a:rPr>
              <a:t>实现应用进程到应用进程之间端到端的通信</a:t>
            </a:r>
            <a:endParaRPr lang="zh-CN" altLang="en-US" sz="1600" dirty="0">
              <a:solidFill>
                <a:schemeClr val="accent5">
                  <a:lumMod val="50000"/>
                </a:schemeClr>
              </a:solidFill>
              <a:latin typeface="Arial" panose="020B0604020202020204" pitchFamily="34" charset="0"/>
              <a:ea typeface="楷体" panose="02010609060101010101" pitchFamily="49" charset="-122"/>
            </a:endParaRPr>
          </a:p>
        </p:txBody>
      </p:sp>
      <p:sp>
        <p:nvSpPr>
          <p:cNvPr id="186" name="Freeform 32"/>
          <p:cNvSpPr>
            <a:spLocks/>
          </p:cNvSpPr>
          <p:nvPr/>
        </p:nvSpPr>
        <p:spPr bwMode="auto">
          <a:xfrm>
            <a:off x="6168475" y="3070535"/>
            <a:ext cx="2857937" cy="407137"/>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smtClean="0">
                <a:solidFill>
                  <a:schemeClr val="accent5">
                    <a:lumMod val="50000"/>
                  </a:schemeClr>
                </a:solidFill>
                <a:latin typeface="Arial" panose="020B0604020202020204" pitchFamily="34" charset="0"/>
                <a:ea typeface="楷体" panose="02010609060101010101" pitchFamily="49" charset="-122"/>
              </a:rPr>
              <a:t>应用：</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http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ftp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email…</a:t>
            </a:r>
            <a:endParaRPr lang="zh-CN" altLang="en-US" sz="1600" dirty="0">
              <a:solidFill>
                <a:schemeClr val="accent5">
                  <a:lumMod val="50000"/>
                </a:schemeClr>
              </a:solidFill>
              <a:latin typeface="Arial" panose="020B0604020202020204" pitchFamily="34" charset="0"/>
              <a:ea typeface="楷体" panose="02010609060101010101" pitchFamily="49" charset="-122"/>
            </a:endParaRPr>
          </a:p>
        </p:txBody>
      </p:sp>
      <p:sp>
        <p:nvSpPr>
          <p:cNvPr id="172" name="AutoShape 6"/>
          <p:cNvSpPr>
            <a:spLocks noChangeArrowheads="1"/>
          </p:cNvSpPr>
          <p:nvPr/>
        </p:nvSpPr>
        <p:spPr bwMode="auto">
          <a:xfrm rot="10800000">
            <a:off x="3364135" y="4374278"/>
            <a:ext cx="2164758" cy="609600"/>
          </a:xfrm>
          <a:prstGeom prst="rightArrow">
            <a:avLst>
              <a:gd name="adj1" fmla="val 50000"/>
              <a:gd name="adj2" fmla="val 100000"/>
            </a:avLst>
          </a:prstGeom>
          <a:gradFill rotWithShape="1">
            <a:gsLst>
              <a:gs pos="100000">
                <a:srgbClr val="32457D">
                  <a:alpha val="78000"/>
                </a:srgbClr>
              </a:gs>
              <a:gs pos="66000">
                <a:srgbClr val="7789AE">
                  <a:alpha val="74000"/>
                </a:srgbClr>
              </a:gs>
              <a:gs pos="0">
                <a:srgbClr val="A4BCEF">
                  <a:alpha val="66000"/>
                </a:srgbClr>
              </a:gs>
            </a:gsLst>
            <a:lin ang="0" scaled="1"/>
          </a:gradFill>
          <a:ln w="19050" cmpd="sng">
            <a:solidFill>
              <a:srgbClr val="32457D"/>
            </a:solidFill>
            <a:miter lim="800000"/>
            <a:headEnd/>
            <a:tailEnd/>
          </a:ln>
          <a:effectLst>
            <a:outerShdw blurRad="63500" dist="76200" dir="5400000" rotWithShape="0">
              <a:srgbClr val="000000">
                <a:alpha val="34999"/>
              </a:srgbClr>
            </a:outerShdw>
            <a:softEdge rad="38100"/>
          </a:effectLst>
        </p:spPr>
        <p:txBody>
          <a:bodyPr wrap="none" anchor="ctr"/>
          <a:lstStyle>
            <a:defPPr>
              <a:defRPr lang="en-US"/>
            </a:defPPr>
            <a:lvl1pPr algn="l" rtl="0" fontAlgn="base">
              <a:spcBef>
                <a:spcPct val="0"/>
              </a:spcBef>
              <a:spcAft>
                <a:spcPct val="0"/>
              </a:spcAft>
              <a:defRPr kumimoji="1" sz="2400" kern="1200">
                <a:solidFill>
                  <a:schemeClr val="tx1"/>
                </a:solidFill>
                <a:latin typeface="Times New Roman" charset="0"/>
                <a:ea typeface="宋体" charset="0"/>
                <a:cs typeface="宋体" charset="0"/>
              </a:defRPr>
            </a:lvl1pPr>
            <a:lvl2pPr marL="457200" algn="l" rtl="0" fontAlgn="base">
              <a:spcBef>
                <a:spcPct val="0"/>
              </a:spcBef>
              <a:spcAft>
                <a:spcPct val="0"/>
              </a:spcAft>
              <a:defRPr kumimoji="1" sz="2400" kern="1200">
                <a:solidFill>
                  <a:schemeClr val="tx1"/>
                </a:solidFill>
                <a:latin typeface="Times New Roman" charset="0"/>
                <a:ea typeface="宋体" charset="0"/>
                <a:cs typeface="宋体" charset="0"/>
              </a:defRPr>
            </a:lvl2pPr>
            <a:lvl3pPr marL="914400" algn="l" rtl="0" fontAlgn="base">
              <a:spcBef>
                <a:spcPct val="0"/>
              </a:spcBef>
              <a:spcAft>
                <a:spcPct val="0"/>
              </a:spcAft>
              <a:defRPr kumimoji="1" sz="2400" kern="1200">
                <a:solidFill>
                  <a:schemeClr val="tx1"/>
                </a:solidFill>
                <a:latin typeface="Times New Roman" charset="0"/>
                <a:ea typeface="宋体" charset="0"/>
                <a:cs typeface="宋体" charset="0"/>
              </a:defRPr>
            </a:lvl3pPr>
            <a:lvl4pPr marL="1371600" algn="l" rtl="0" fontAlgn="base">
              <a:spcBef>
                <a:spcPct val="0"/>
              </a:spcBef>
              <a:spcAft>
                <a:spcPct val="0"/>
              </a:spcAft>
              <a:defRPr kumimoji="1" sz="2400" kern="1200">
                <a:solidFill>
                  <a:schemeClr val="tx1"/>
                </a:solidFill>
                <a:latin typeface="Times New Roman" charset="0"/>
                <a:ea typeface="宋体" charset="0"/>
                <a:cs typeface="宋体" charset="0"/>
              </a:defRPr>
            </a:lvl4pPr>
            <a:lvl5pPr marL="1828800" algn="l" rtl="0" fontAlgn="base">
              <a:spcBef>
                <a:spcPct val="0"/>
              </a:spcBef>
              <a:spcAft>
                <a:spcPct val="0"/>
              </a:spcAft>
              <a:defRPr kumimoji="1" sz="2400" kern="1200">
                <a:solidFill>
                  <a:schemeClr val="tx1"/>
                </a:solidFill>
                <a:latin typeface="Times New Roman" charset="0"/>
                <a:ea typeface="宋体" charset="0"/>
                <a:cs typeface="宋体" charset="0"/>
              </a:defRPr>
            </a:lvl5pPr>
            <a:lvl6pPr marL="2286000" algn="l" defTabSz="457200" rtl="0" eaLnBrk="1" latinLnBrk="0" hangingPunct="1">
              <a:defRPr kumimoji="1" sz="2400" kern="1200">
                <a:solidFill>
                  <a:schemeClr val="tx1"/>
                </a:solidFill>
                <a:latin typeface="Times New Roman" charset="0"/>
                <a:ea typeface="宋体" charset="0"/>
                <a:cs typeface="宋体" charset="0"/>
              </a:defRPr>
            </a:lvl6pPr>
            <a:lvl7pPr marL="2743200" algn="l" defTabSz="457200" rtl="0" eaLnBrk="1" latinLnBrk="0" hangingPunct="1">
              <a:defRPr kumimoji="1" sz="2400" kern="1200">
                <a:solidFill>
                  <a:schemeClr val="tx1"/>
                </a:solidFill>
                <a:latin typeface="Times New Roman" charset="0"/>
                <a:ea typeface="宋体" charset="0"/>
                <a:cs typeface="宋体" charset="0"/>
              </a:defRPr>
            </a:lvl7pPr>
            <a:lvl8pPr marL="3200400" algn="l" defTabSz="457200" rtl="0" eaLnBrk="1" latinLnBrk="0" hangingPunct="1">
              <a:defRPr kumimoji="1" sz="2400" kern="1200">
                <a:solidFill>
                  <a:schemeClr val="tx1"/>
                </a:solidFill>
                <a:latin typeface="Times New Roman" charset="0"/>
                <a:ea typeface="宋体" charset="0"/>
                <a:cs typeface="宋体" charset="0"/>
              </a:defRPr>
            </a:lvl8pPr>
            <a:lvl9pPr marL="3657600" algn="l" defTabSz="457200" rtl="0" eaLnBrk="1" latinLnBrk="0" hangingPunct="1">
              <a:defRPr kumimoji="1" sz="2400" kern="1200">
                <a:solidFill>
                  <a:schemeClr val="tx1"/>
                </a:solidFill>
                <a:latin typeface="Times New Roman" charset="0"/>
                <a:ea typeface="宋体" charset="0"/>
                <a:cs typeface="宋体" charset="0"/>
              </a:defRPr>
            </a:lvl9pPr>
          </a:lstStyle>
          <a:p>
            <a:pPr algn="ctr">
              <a:defRPr/>
            </a:pPr>
            <a:endParaRPr lang="zh-CN" altLang="zh-CN" sz="2000" b="1">
              <a:solidFill>
                <a:srgbClr val="FFFFFF"/>
              </a:solidFill>
              <a:effectLst>
                <a:outerShdw blurRad="38100" dist="38100" dir="2700000" algn="tl">
                  <a:srgbClr val="000000"/>
                </a:outerShdw>
              </a:effectLst>
              <a:latin typeface="Arial"/>
              <a:ea typeface="黑体" pitchFamily="2" charset="-122"/>
            </a:endParaRPr>
          </a:p>
        </p:txBody>
      </p:sp>
      <p:sp>
        <p:nvSpPr>
          <p:cNvPr id="174" name="Freeform 32"/>
          <p:cNvSpPr>
            <a:spLocks/>
          </p:cNvSpPr>
          <p:nvPr/>
        </p:nvSpPr>
        <p:spPr bwMode="auto">
          <a:xfrm>
            <a:off x="6168474" y="2420649"/>
            <a:ext cx="2857937" cy="407137"/>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noFill/>
          <a:ln w="9525" cmpd="sng">
            <a:noFill/>
            <a:round/>
            <a:headEnd/>
            <a:tailEnd/>
          </a:ln>
        </p:spPr>
        <p:txBody>
          <a:bodyPr/>
          <a:lstStyle/>
          <a:p>
            <a:pPr algn="ctr"/>
            <a:r>
              <a:rPr lang="zh-CN" altLang="en-US" sz="2400" dirty="0" smtClean="0">
                <a:latin typeface="黑体" panose="02010609060101010101" pitchFamily="49" charset="-122"/>
                <a:ea typeface="黑体" panose="02010609060101010101" pitchFamily="49" charset="-122"/>
              </a:rPr>
              <a:t>网络体系结构</a:t>
            </a:r>
            <a:endParaRPr lang="zh-CN" altLang="en-US" sz="2400" dirty="0">
              <a:latin typeface="黑体" panose="02010609060101010101" pitchFamily="49" charset="-122"/>
              <a:ea typeface="黑体" panose="02010609060101010101" pitchFamily="49" charset="-122"/>
            </a:endParaRPr>
          </a:p>
        </p:txBody>
      </p:sp>
      <p:sp>
        <p:nvSpPr>
          <p:cNvPr id="181" name="Freeform 32"/>
          <p:cNvSpPr>
            <a:spLocks/>
          </p:cNvSpPr>
          <p:nvPr/>
        </p:nvSpPr>
        <p:spPr bwMode="auto">
          <a:xfrm>
            <a:off x="6215740" y="5817318"/>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308BC4"/>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a:solidFill>
                  <a:prstClr val="white"/>
                </a:solidFill>
                <a:latin typeface="Calibri"/>
                <a:ea typeface="微软雅黑" panose="020B0503020204020204" pitchFamily="34" charset="-122"/>
              </a:rPr>
              <a:t>物理层</a:t>
            </a:r>
          </a:p>
        </p:txBody>
      </p:sp>
      <p:sp>
        <p:nvSpPr>
          <p:cNvPr id="182" name="Freeform 32"/>
          <p:cNvSpPr>
            <a:spLocks/>
          </p:cNvSpPr>
          <p:nvPr/>
        </p:nvSpPr>
        <p:spPr bwMode="auto">
          <a:xfrm>
            <a:off x="6215739" y="4906954"/>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73C8FF"/>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smtClean="0">
                <a:solidFill>
                  <a:prstClr val="white"/>
                </a:solidFill>
                <a:latin typeface="Calibri"/>
                <a:ea typeface="微软雅黑" panose="020B0503020204020204" pitchFamily="34" charset="-122"/>
              </a:rPr>
              <a:t>数据链路层</a:t>
            </a:r>
            <a:endParaRPr lang="zh-CN" altLang="en-US" kern="0" dirty="0">
              <a:solidFill>
                <a:prstClr val="white"/>
              </a:solidFill>
              <a:latin typeface="Calibri"/>
              <a:ea typeface="微软雅黑" panose="020B0503020204020204" pitchFamily="34" charset="-122"/>
            </a:endParaRPr>
          </a:p>
        </p:txBody>
      </p:sp>
      <p:sp>
        <p:nvSpPr>
          <p:cNvPr id="183" name="Freeform 32"/>
          <p:cNvSpPr>
            <a:spLocks/>
          </p:cNvSpPr>
          <p:nvPr/>
        </p:nvSpPr>
        <p:spPr bwMode="auto">
          <a:xfrm>
            <a:off x="6185226" y="4201336"/>
            <a:ext cx="2857937" cy="664399"/>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308BC4"/>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a:solidFill>
                  <a:prstClr val="white"/>
                </a:solidFill>
                <a:latin typeface="Calibri"/>
                <a:ea typeface="微软雅黑" panose="020B0503020204020204" pitchFamily="34" charset="-122"/>
              </a:rPr>
              <a:t>网络</a:t>
            </a:r>
            <a:r>
              <a:rPr lang="zh-CN" altLang="en-US" kern="0" dirty="0" smtClean="0">
                <a:solidFill>
                  <a:prstClr val="white"/>
                </a:solidFill>
                <a:latin typeface="Calibri"/>
                <a:ea typeface="微软雅黑" panose="020B0503020204020204" pitchFamily="34" charset="-122"/>
              </a:rPr>
              <a:t>层</a:t>
            </a:r>
            <a:endParaRPr lang="zh-CN" altLang="en-US" kern="0" dirty="0">
              <a:solidFill>
                <a:prstClr val="white"/>
              </a:solidFill>
              <a:latin typeface="Calibri"/>
              <a:ea typeface="微软雅黑" panose="020B0503020204020204" pitchFamily="34" charset="-122"/>
            </a:endParaRPr>
          </a:p>
        </p:txBody>
      </p:sp>
      <p:sp>
        <p:nvSpPr>
          <p:cNvPr id="184" name="Freeform 32"/>
          <p:cNvSpPr>
            <a:spLocks/>
          </p:cNvSpPr>
          <p:nvPr/>
        </p:nvSpPr>
        <p:spPr bwMode="auto">
          <a:xfrm>
            <a:off x="6185259" y="3533226"/>
            <a:ext cx="2857937" cy="611154"/>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73C8FF"/>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smtClean="0">
                <a:solidFill>
                  <a:prstClr val="white"/>
                </a:solidFill>
                <a:latin typeface="Calibri"/>
                <a:ea typeface="微软雅黑" panose="020B0503020204020204" pitchFamily="34" charset="-122"/>
              </a:rPr>
              <a:t>传输层</a:t>
            </a:r>
            <a:endParaRPr lang="zh-CN" altLang="en-US" kern="0" dirty="0">
              <a:solidFill>
                <a:prstClr val="white"/>
              </a:solidFill>
              <a:latin typeface="Calibri"/>
              <a:ea typeface="微软雅黑" panose="020B0503020204020204" pitchFamily="34" charset="-122"/>
            </a:endParaRPr>
          </a:p>
        </p:txBody>
      </p:sp>
      <p:sp>
        <p:nvSpPr>
          <p:cNvPr id="187" name="Freeform 32"/>
          <p:cNvSpPr>
            <a:spLocks/>
          </p:cNvSpPr>
          <p:nvPr/>
        </p:nvSpPr>
        <p:spPr bwMode="auto">
          <a:xfrm>
            <a:off x="6162032" y="3070535"/>
            <a:ext cx="2857937" cy="414143"/>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308BC4"/>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smtClean="0">
                <a:solidFill>
                  <a:prstClr val="white"/>
                </a:solidFill>
                <a:latin typeface="Calibri"/>
                <a:ea typeface="微软雅黑" panose="020B0503020204020204" pitchFamily="34" charset="-122"/>
              </a:rPr>
              <a:t>应用层</a:t>
            </a:r>
            <a:endParaRPr lang="zh-CN" altLang="en-US" kern="0" dirty="0">
              <a:solidFill>
                <a:prstClr val="white"/>
              </a:solidFill>
              <a:latin typeface="Calibri"/>
              <a:ea typeface="微软雅黑" panose="020B0503020204020204" pitchFamily="34" charset="-122"/>
            </a:endParaRPr>
          </a:p>
        </p:txBody>
      </p:sp>
      <p:sp>
        <p:nvSpPr>
          <p:cNvPr id="219" name="椭圆 218"/>
          <p:cNvSpPr/>
          <p:nvPr/>
        </p:nvSpPr>
        <p:spPr>
          <a:xfrm>
            <a:off x="925490" y="4347699"/>
            <a:ext cx="1905404" cy="534344"/>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1" name="线形标注 1 220"/>
          <p:cNvSpPr/>
          <p:nvPr/>
        </p:nvSpPr>
        <p:spPr>
          <a:xfrm>
            <a:off x="2736800" y="1929205"/>
            <a:ext cx="3431674" cy="1690432"/>
          </a:xfrm>
          <a:prstGeom prst="borderCallout1">
            <a:avLst>
              <a:gd name="adj1" fmla="val 37483"/>
              <a:gd name="adj2" fmla="val 377"/>
              <a:gd name="adj3" fmla="val 144714"/>
              <a:gd name="adj4" fmla="val -13319"/>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
            </a:pPr>
            <a:r>
              <a:rPr lang="en-US" altLang="zh-CN" sz="1600" dirty="0" smtClean="0">
                <a:solidFill>
                  <a:srgbClr val="FFFFFF"/>
                </a:solidFill>
                <a:latin typeface="黑体" panose="02010609060101010101" pitchFamily="49" charset="-122"/>
                <a:ea typeface="黑体" panose="02010609060101010101" pitchFamily="49" charset="-122"/>
              </a:rPr>
              <a:t>IP</a:t>
            </a:r>
            <a:r>
              <a:rPr lang="zh-CN" altLang="en-US" sz="1600" dirty="0" smtClean="0">
                <a:solidFill>
                  <a:srgbClr val="FFFFFF"/>
                </a:solidFill>
                <a:latin typeface="黑体" panose="02010609060101010101" pitchFamily="49" charset="-122"/>
                <a:ea typeface="黑体" panose="02010609060101010101" pitchFamily="49" charset="-122"/>
              </a:rPr>
              <a:t>为细腰</a:t>
            </a:r>
            <a:endParaRPr lang="en-US" altLang="zh-CN" sz="1600" dirty="0" smtClean="0">
              <a:solidFill>
                <a:srgbClr val="FFFFFF"/>
              </a:solidFill>
              <a:latin typeface="黑体" panose="02010609060101010101" pitchFamily="49" charset="-122"/>
              <a:ea typeface="黑体" panose="02010609060101010101" pitchFamily="49" charset="-122"/>
            </a:endParaRPr>
          </a:p>
          <a:p>
            <a:pPr marL="360000" lvl="1" indent="-72000">
              <a:spcBef>
                <a:spcPts val="600"/>
              </a:spcBef>
              <a:buFont typeface="Wingdings" panose="05000000000000000000" pitchFamily="2" charset="2"/>
              <a:buChar char=""/>
            </a:pPr>
            <a:r>
              <a:rPr lang="en-US" altLang="zh-CN" sz="1600" dirty="0" smtClean="0">
                <a:solidFill>
                  <a:srgbClr val="FFFFFF"/>
                </a:solidFill>
                <a:latin typeface="黑体" panose="02010609060101010101" pitchFamily="49" charset="-122"/>
                <a:ea typeface="黑体" panose="02010609060101010101" pitchFamily="49" charset="-122"/>
              </a:rPr>
              <a:t> </a:t>
            </a:r>
            <a:r>
              <a:rPr lang="en-US" altLang="zh-CN" sz="1400" dirty="0" smtClean="0">
                <a:solidFill>
                  <a:srgbClr val="FFFFFF"/>
                </a:solidFill>
                <a:latin typeface="黑体" panose="02010609060101010101" pitchFamily="49" charset="-122"/>
                <a:ea typeface="黑体" panose="02010609060101010101" pitchFamily="49" charset="-122"/>
              </a:rPr>
              <a:t>IP over Everything</a:t>
            </a:r>
          </a:p>
          <a:p>
            <a:pPr marL="648000" lvl="2" indent="-108000">
              <a:spcBef>
                <a:spcPts val="600"/>
              </a:spcBef>
              <a:buFont typeface="Wingdings 3" panose="05040102010807070707" pitchFamily="18" charset="2"/>
              <a:buChar char="4"/>
            </a:pPr>
            <a:r>
              <a:rPr lang="en-US" altLang="zh-CN" sz="1400" dirty="0" smtClean="0">
                <a:solidFill>
                  <a:srgbClr val="FFFFFF"/>
                </a:solidFill>
                <a:latin typeface="黑体" panose="02010609060101010101" pitchFamily="49" charset="-122"/>
                <a:ea typeface="黑体" panose="02010609060101010101" pitchFamily="49" charset="-122"/>
              </a:rPr>
              <a:t> IP </a:t>
            </a:r>
            <a:r>
              <a:rPr lang="zh-CN" altLang="en-US" sz="1400" dirty="0">
                <a:solidFill>
                  <a:srgbClr val="FFFFFF"/>
                </a:solidFill>
                <a:latin typeface="黑体" panose="02010609060101010101" pitchFamily="49" charset="-122"/>
                <a:ea typeface="黑体" panose="02010609060101010101" pitchFamily="49" charset="-122"/>
              </a:rPr>
              <a:t>可应用到各式各样的网络</a:t>
            </a:r>
            <a:r>
              <a:rPr lang="zh-CN" altLang="en-US" sz="1400" dirty="0" smtClean="0">
                <a:solidFill>
                  <a:srgbClr val="FFFFFF"/>
                </a:solidFill>
                <a:latin typeface="黑体" panose="02010609060101010101" pitchFamily="49" charset="-122"/>
                <a:ea typeface="黑体" panose="02010609060101010101" pitchFamily="49" charset="-122"/>
              </a:rPr>
              <a:t>上</a:t>
            </a:r>
            <a:endParaRPr lang="en-US" altLang="zh-CN" sz="1400" dirty="0" smtClean="0">
              <a:solidFill>
                <a:srgbClr val="FFFFFF"/>
              </a:solidFill>
              <a:latin typeface="黑体" panose="02010609060101010101" pitchFamily="49" charset="-122"/>
              <a:ea typeface="黑体" panose="02010609060101010101" pitchFamily="49" charset="-122"/>
            </a:endParaRPr>
          </a:p>
          <a:p>
            <a:pPr marL="360000" lvl="1" indent="-72000">
              <a:spcBef>
                <a:spcPts val="600"/>
              </a:spcBef>
              <a:buFont typeface="Wingdings" panose="05000000000000000000" pitchFamily="2" charset="2"/>
              <a:buChar char=""/>
            </a:pPr>
            <a:r>
              <a:rPr lang="en-US" altLang="zh-CN" sz="1600" dirty="0">
                <a:solidFill>
                  <a:srgbClr val="FFFFFF"/>
                </a:solidFill>
                <a:latin typeface="黑体" panose="02010609060101010101" pitchFamily="49" charset="-122"/>
                <a:ea typeface="黑体" panose="02010609060101010101" pitchFamily="49" charset="-122"/>
              </a:rPr>
              <a:t> Everything over </a:t>
            </a:r>
            <a:r>
              <a:rPr lang="en-US" altLang="zh-CN" sz="1600" dirty="0" smtClean="0">
                <a:solidFill>
                  <a:srgbClr val="FFFFFF"/>
                </a:solidFill>
                <a:latin typeface="黑体" panose="02010609060101010101" pitchFamily="49" charset="-122"/>
                <a:ea typeface="黑体" panose="02010609060101010101" pitchFamily="49" charset="-122"/>
              </a:rPr>
              <a:t>IP</a:t>
            </a:r>
          </a:p>
          <a:p>
            <a:pPr marL="648000" lvl="2" indent="-108000">
              <a:spcBef>
                <a:spcPts val="600"/>
              </a:spcBef>
              <a:buFont typeface="Wingdings 3" panose="05040102010807070707" pitchFamily="18" charset="2"/>
              <a:buChar char="4"/>
            </a:pPr>
            <a:r>
              <a:rPr lang="en-US" altLang="zh-CN" sz="1400" dirty="0">
                <a:solidFill>
                  <a:srgbClr val="FFFFFF"/>
                </a:solidFill>
                <a:latin typeface="黑体" panose="02010609060101010101" pitchFamily="49" charset="-122"/>
                <a:ea typeface="黑体" panose="02010609060101010101" pitchFamily="49" charset="-122"/>
              </a:rPr>
              <a:t> </a:t>
            </a:r>
            <a:r>
              <a:rPr lang="zh-CN" altLang="en-US" sz="1400" dirty="0" smtClean="0">
                <a:solidFill>
                  <a:srgbClr val="FFFFFF"/>
                </a:solidFill>
                <a:latin typeface="黑体" panose="02010609060101010101" pitchFamily="49" charset="-122"/>
                <a:ea typeface="黑体" panose="02010609060101010101" pitchFamily="49" charset="-122"/>
              </a:rPr>
              <a:t>各式各样</a:t>
            </a:r>
            <a:r>
              <a:rPr lang="zh-CN" altLang="en-US" sz="1400" dirty="0">
                <a:solidFill>
                  <a:srgbClr val="FFFFFF"/>
                </a:solidFill>
                <a:latin typeface="黑体" panose="02010609060101010101" pitchFamily="49" charset="-122"/>
                <a:ea typeface="黑体" panose="02010609060101010101" pitchFamily="49" charset="-122"/>
              </a:rPr>
              <a:t>的</a:t>
            </a:r>
            <a:r>
              <a:rPr lang="zh-CN" altLang="en-US" sz="1400" dirty="0" smtClean="0">
                <a:solidFill>
                  <a:srgbClr val="FFFFFF"/>
                </a:solidFill>
                <a:latin typeface="黑体" panose="02010609060101010101" pitchFamily="49" charset="-122"/>
                <a:ea typeface="黑体" panose="02010609060101010101" pitchFamily="49" charset="-122"/>
              </a:rPr>
              <a:t>应用可承载在</a:t>
            </a:r>
            <a:r>
              <a:rPr lang="en-US" altLang="zh-CN" sz="1400" dirty="0" smtClean="0">
                <a:solidFill>
                  <a:srgbClr val="FFFFFF"/>
                </a:solidFill>
                <a:latin typeface="黑体" panose="02010609060101010101" pitchFamily="49" charset="-122"/>
                <a:ea typeface="黑体" panose="02010609060101010101" pitchFamily="49" charset="-122"/>
              </a:rPr>
              <a:t>IP</a:t>
            </a:r>
            <a:r>
              <a:rPr lang="zh-CN" altLang="en-US" sz="1400" dirty="0" smtClean="0">
                <a:solidFill>
                  <a:srgbClr val="FFFFFF"/>
                </a:solidFill>
                <a:latin typeface="黑体" panose="02010609060101010101" pitchFamily="49" charset="-122"/>
                <a:ea typeface="黑体" panose="02010609060101010101" pitchFamily="49" charset="-122"/>
              </a:rPr>
              <a:t>之上</a:t>
            </a:r>
            <a:endParaRPr lang="zh-CN" altLang="en-US" sz="1400" dirty="0">
              <a:solidFill>
                <a:srgbClr val="FFFFFF"/>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866183760"/>
      </p:ext>
    </p:extLst>
  </p:cSld>
  <p:clrMapOvr>
    <a:masterClrMapping/>
  </p:clrMapOvr>
  <mc:AlternateContent xmlns:mc="http://schemas.openxmlformats.org/markup-compatibility/2006" xmlns:p14="http://schemas.microsoft.com/office/powerpoint/2010/main">
    <mc:Choice Requires="p14">
      <p:transition spd="slow" p14:dur="2000" advTm="191747"/>
    </mc:Choice>
    <mc:Fallback xmlns="">
      <p:transition spd="slow" advTm="1917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dissolve">
                                      <p:cBhvr>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wipe(left)">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wipe(left)">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wipe(left)">
                                      <p:cBhvr>
                                        <p:cTn id="22" dur="500"/>
                                        <p:tgtEl>
                                          <p:spTgt spid="1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
                                        </p:tgtEl>
                                        <p:attrNameLst>
                                          <p:attrName>style.visibility</p:attrName>
                                        </p:attrNameLst>
                                      </p:cBhvr>
                                      <p:to>
                                        <p:strVal val="visible"/>
                                      </p:to>
                                    </p:set>
                                    <p:animEffect transition="in" filter="wipe(left)">
                                      <p:cBhvr>
                                        <p:cTn id="27" dur="500"/>
                                        <p:tgtEl>
                                          <p:spTgt spid="1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7"/>
                                        </p:tgtEl>
                                        <p:attrNameLst>
                                          <p:attrName>style.visibility</p:attrName>
                                        </p:attrNameLst>
                                      </p:cBhvr>
                                      <p:to>
                                        <p:strVal val="visible"/>
                                      </p:to>
                                    </p:set>
                                    <p:animEffect transition="in" filter="wipe(left)">
                                      <p:cBhvr>
                                        <p:cTn id="32" dur="500"/>
                                        <p:tgtEl>
                                          <p:spTgt spid="1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72"/>
                                        </p:tgtEl>
                                        <p:attrNameLst>
                                          <p:attrName>style.visibility</p:attrName>
                                        </p:attrNameLst>
                                      </p:cBhvr>
                                      <p:to>
                                        <p:strVal val="visible"/>
                                      </p:to>
                                    </p:set>
                                    <p:animEffect transition="in" filter="wipe(right)">
                                      <p:cBhvr>
                                        <p:cTn id="37" dur="500"/>
                                        <p:tgtEl>
                                          <p:spTgt spid="172"/>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9"/>
                                        </p:tgtEl>
                                        <p:attrNameLst>
                                          <p:attrName>style.visibility</p:attrName>
                                        </p:attrNameLst>
                                      </p:cBhvr>
                                      <p:to>
                                        <p:strVal val="visible"/>
                                      </p:to>
                                    </p:set>
                                    <p:animEffect transition="in" filter="wipe(left)">
                                      <p:cBhvr>
                                        <p:cTn id="46" dur="500"/>
                                        <p:tgtEl>
                                          <p:spTgt spid="219"/>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21"/>
                                        </p:tgtEl>
                                        <p:attrNameLst>
                                          <p:attrName>style.visibility</p:attrName>
                                        </p:attrNameLst>
                                      </p:cBhvr>
                                      <p:to>
                                        <p:strVal val="visible"/>
                                      </p:to>
                                    </p:set>
                                    <p:animEffect transition="in" filter="wipe(left)">
                                      <p:cBhvr>
                                        <p:cTn id="50" dur="500"/>
                                        <p:tgtEl>
                                          <p:spTgt spid="2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221"/>
                                        </p:tgtEl>
                                      </p:cBhvr>
                                    </p:animEffect>
                                    <p:set>
                                      <p:cBhvr>
                                        <p:cTn id="55" dur="1" fill="hold">
                                          <p:stCondLst>
                                            <p:cond delay="499"/>
                                          </p:stCondLst>
                                        </p:cTn>
                                        <p:tgtEl>
                                          <p:spTgt spid="2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4" grpId="0"/>
      <p:bldP spid="181" grpId="0" animBg="1"/>
      <p:bldP spid="182" grpId="0" animBg="1"/>
      <p:bldP spid="183" grpId="0" animBg="1"/>
      <p:bldP spid="184" grpId="0" animBg="1"/>
      <p:bldP spid="187" grpId="0" animBg="1"/>
      <p:bldP spid="219" grpId="0" animBg="1"/>
      <p:bldP spid="221" grpId="0" animBg="1"/>
      <p:bldP spid="221" grpId="1" animBg="1"/>
    </p:bldLst>
  </p:timing>
  <p:extLst mod="1">
    <p:ext uri="{3A86A75C-4F4B-4683-9AE1-C65F6400EC91}">
      <p14:laserTraceLst xmlns:p14="http://schemas.microsoft.com/office/powerpoint/2010/main">
        <p14:tracePtLst>
          <p14:tracePt t="113400" x="5124450" y="5426075"/>
          <p14:tracePt t="113412" x="5143500" y="5440363"/>
          <p14:tracePt t="113421" x="5260975" y="5541963"/>
          <p14:tracePt t="113434" x="5373688" y="5670550"/>
          <p14:tracePt t="113451" x="5692775" y="6157913"/>
          <p14:tracePt t="113468" x="5929313" y="6854825"/>
          <p14:tracePt t="113484" x="5926138" y="6854825"/>
          <p14:tracePt t="113501" x="5873750" y="6854825"/>
          <p14:tracePt t="113860" x="5865813" y="6819900"/>
          <p14:tracePt t="113869" x="5813425" y="6583363"/>
          <p14:tracePt t="113876" x="5797550" y="6305550"/>
          <p14:tracePt t="113884" x="5764213" y="6042025"/>
          <p14:tracePt t="113901" x="5745163" y="5545138"/>
          <p14:tracePt t="113917" x="5730875" y="5545138"/>
          <p14:tracePt t="113934" x="5695950" y="5511800"/>
          <p14:tracePt t="113951" x="5689600" y="5492750"/>
          <p14:tracePt t="113968" x="5676900" y="5486400"/>
          <p14:tracePt t="113984" x="5662613" y="5478463"/>
          <p14:tracePt t="114001" x="5621338" y="5467350"/>
          <p14:tracePt t="114017" x="5519738" y="5432425"/>
          <p14:tracePt t="114034" x="5440363" y="5418138"/>
          <p14:tracePt t="114051" x="5332413" y="5391150"/>
          <p14:tracePt t="114067" x="5230813" y="5376863"/>
          <p14:tracePt t="114084" x="5148263" y="5357813"/>
          <p14:tracePt t="114101" x="5087938" y="5357813"/>
          <p14:tracePt t="114117" x="5046663" y="5343525"/>
          <p14:tracePt t="114134" x="5033963" y="5330825"/>
          <p14:tracePt t="114283" x="5033963" y="5283200"/>
          <p14:tracePt t="114291" x="5049838" y="5146675"/>
          <p14:tracePt t="114301" x="5049838" y="4959350"/>
          <p14:tracePt t="114318" x="5046663" y="4462463"/>
          <p14:tracePt t="114334" x="4816475" y="3929063"/>
          <p14:tracePt t="114351" x="4492625" y="3530600"/>
          <p14:tracePt t="114368" x="3929063" y="3109913"/>
          <p14:tracePt t="114384" x="3590925" y="2940050"/>
          <p14:tracePt t="114401" x="3294063" y="2838450"/>
          <p14:tracePt t="114418" x="3071813" y="2805113"/>
          <p14:tracePt t="114434" x="2903538" y="2794000"/>
          <p14:tracePt t="114451" x="2725738" y="2794000"/>
          <p14:tracePt t="114467" x="2522538" y="2849563"/>
          <p14:tracePt t="114484" x="2387600" y="2909888"/>
          <p14:tracePt t="114500" x="2278063" y="2970213"/>
          <p14:tracePt t="114517" x="2192338" y="3044825"/>
          <p14:tracePt t="114534" x="2143125" y="3063875"/>
          <p14:tracePt t="114551" x="2116138" y="3071813"/>
          <p14:tracePt t="114567" x="2109788" y="3079750"/>
          <p14:tracePt t="114601" x="2101850" y="3079750"/>
          <p14:tracePt t="114617" x="2074863" y="3079750"/>
          <p14:tracePt t="114634" x="2016125" y="3079750"/>
          <p14:tracePt t="114651" x="1955800" y="3079750"/>
          <p14:tracePt t="114667" x="1898650" y="3079750"/>
          <p14:tracePt t="114684" x="1846263" y="3086100"/>
          <p14:tracePt t="114701" x="1771650" y="3105150"/>
          <p14:tracePt t="114717" x="1717675" y="3113088"/>
          <p14:tracePt t="114734" x="1651000" y="3140075"/>
          <p14:tracePt t="114751" x="1593850" y="3146425"/>
          <p14:tracePt t="114767" x="1541463" y="3165475"/>
          <p14:tracePt t="114784" x="1492250" y="3181350"/>
          <p14:tracePt t="114801" x="1466850" y="3200400"/>
          <p14:tracePt t="114817" x="1447800" y="3200400"/>
          <p14:tracePt t="114834" x="1447800" y="3206750"/>
          <p14:tracePt t="115418" x="1447800" y="3214688"/>
          <p14:tracePt t="115431" x="1462088" y="3222625"/>
          <p14:tracePt t="115438" x="1470025" y="3233738"/>
          <p14:tracePt t="115450" x="1481138" y="3241675"/>
          <p14:tracePt t="115467" x="1538288" y="3282950"/>
          <p14:tracePt t="115484" x="1616075" y="3316288"/>
          <p14:tracePt t="115500" x="1684338" y="3343275"/>
          <p14:tracePt t="115517" x="1785938" y="3343275"/>
          <p14:tracePt t="115534" x="1819275" y="3343275"/>
          <p14:tracePt t="115550" x="1835150" y="3343275"/>
          <p14:tracePt t="115567" x="1854200" y="3343275"/>
          <p14:tracePt t="138835" x="1854200" y="3349625"/>
          <p14:tracePt t="138846" x="1854200" y="3357563"/>
          <p14:tracePt t="138864" x="1854200" y="3417888"/>
          <p14:tracePt t="138880" x="1736725" y="3748088"/>
          <p14:tracePt t="138898" x="1330325" y="4722813"/>
          <p14:tracePt t="139453" x="1330325" y="4700588"/>
          <p14:tracePt t="139460" x="1330325" y="4673600"/>
          <p14:tracePt t="139468" x="1335088" y="4665663"/>
          <p14:tracePt t="139480" x="1346200" y="4646613"/>
          <p14:tracePt t="139497" x="1379538" y="4640263"/>
          <p14:tracePt t="139514" x="1428750" y="4643438"/>
          <p14:tracePt t="139531" x="1497013" y="4662488"/>
          <p14:tracePt t="139547" x="1557338" y="4670425"/>
          <p14:tracePt t="139564" x="1631950" y="4654550"/>
          <p14:tracePt t="139581" x="1758950" y="4586288"/>
          <p14:tracePt t="139597" x="1936750" y="4586288"/>
          <p14:tracePt t="139614" x="2497138" y="4538663"/>
          <p14:tracePt t="139631" x="2808288" y="4486275"/>
          <p14:tracePt t="139648" x="4019550" y="4267200"/>
          <p14:tracePt t="139664" x="5008563" y="3997325"/>
          <p14:tracePt t="139681" x="6091238" y="3651250"/>
          <p14:tracePt t="139697" x="7072313" y="3259138"/>
          <p14:tracePt t="139714" x="7843838" y="2887663"/>
          <p14:tracePt t="139730" x="8501063" y="2473325"/>
          <p14:tracePt t="139747" x="9137650" y="2033588"/>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标题 1">
            <a:extLst>
              <a:ext uri="{FF2B5EF4-FFF2-40B4-BE49-F238E27FC236}">
                <a16:creationId xmlns:a16="http://schemas.microsoft.com/office/drawing/2014/main" id="{EE704E2A-200F-4FD4-82DE-C9E7CB5B3130}"/>
              </a:ext>
            </a:extLst>
          </p:cNvPr>
          <p:cNvSpPr>
            <a:spLocks noGrp="1"/>
          </p:cNvSpPr>
          <p:nvPr>
            <p:ph type="title"/>
          </p:nvPr>
        </p:nvSpPr>
        <p:spPr>
          <a:xfrm>
            <a:off x="2575927" y="3107840"/>
            <a:ext cx="4800533" cy="855663"/>
          </a:xfrm>
        </p:spPr>
        <p:txBody>
          <a:bodyPr tIns="72000" bIns="72000" anchor="ctr" anchorCtr="0">
            <a:noAutofit/>
          </a:bodyPr>
          <a:lstStyle/>
          <a:p>
            <a:pPr algn="ctr"/>
            <a:r>
              <a:rPr lang="zh-CN" altLang="en-US" sz="6600" dirty="0" smtClean="0">
                <a:solidFill>
                  <a:srgbClr val="0000CC"/>
                </a:solidFill>
                <a:latin typeface="+mn-ea"/>
                <a:ea typeface="+mn-ea"/>
              </a:rPr>
              <a:t>休息！！！</a:t>
            </a:r>
            <a:endParaRPr lang="zh-CN" altLang="en-US" sz="6600" b="1" dirty="0">
              <a:solidFill>
                <a:srgbClr val="0000CC"/>
              </a:solidFill>
              <a:latin typeface="+mn-ea"/>
              <a:ea typeface="+mn-ea"/>
            </a:endParaRPr>
          </a:p>
        </p:txBody>
      </p:sp>
    </p:spTree>
    <p:extLst>
      <p:ext uri="{BB962C8B-B14F-4D97-AF65-F5344CB8AC3E}">
        <p14:creationId xmlns:p14="http://schemas.microsoft.com/office/powerpoint/2010/main" val="1941209571"/>
      </p:ext>
    </p:extLst>
  </p:cSld>
  <p:clrMapOvr>
    <a:masterClrMapping/>
  </p:clrMapOvr>
  <mc:AlternateContent xmlns:mc="http://schemas.openxmlformats.org/markup-compatibility/2006" xmlns:p14="http://schemas.microsoft.com/office/powerpoint/2010/main">
    <mc:Choice Requires="p14">
      <p:transition spd="slow" p14:dur="2000" advTm="6154"/>
    </mc:Choice>
    <mc:Fallback xmlns="">
      <p:transition spd="slow" advTm="615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457200" y="1444978"/>
            <a:ext cx="8229600" cy="4425243"/>
          </a:xfrm>
        </p:spPr>
        <p:txBody>
          <a:bodyPr/>
          <a:lstStyle/>
          <a:p>
            <a:pPr>
              <a:lnSpc>
                <a:spcPct val="150000"/>
              </a:lnSpc>
            </a:pPr>
            <a:r>
              <a:rPr lang="zh-CN" altLang="en-US" dirty="0" smtClean="0"/>
              <a:t>为什么要学习计算机网络课程？</a:t>
            </a:r>
            <a:endParaRPr lang="en-US" altLang="zh-CN" dirty="0" smtClean="0"/>
          </a:p>
          <a:p>
            <a:pPr>
              <a:lnSpc>
                <a:spcPct val="150000"/>
              </a:lnSpc>
            </a:pPr>
            <a:r>
              <a:rPr lang="zh-CN" altLang="en-US" dirty="0" smtClean="0"/>
              <a:t>课程组织形式</a:t>
            </a:r>
            <a:endParaRPr lang="en-US" altLang="zh-CN" dirty="0" smtClean="0"/>
          </a:p>
          <a:p>
            <a:pPr>
              <a:lnSpc>
                <a:spcPct val="150000"/>
              </a:lnSpc>
            </a:pPr>
            <a:r>
              <a:rPr lang="zh-CN" altLang="en-US" dirty="0" smtClean="0"/>
              <a:t>课程内容设置</a:t>
            </a:r>
            <a:endParaRPr lang="en-US" altLang="zh-CN" dirty="0" smtClean="0"/>
          </a:p>
          <a:p>
            <a:pPr>
              <a:lnSpc>
                <a:spcPct val="150000"/>
              </a:lnSpc>
            </a:pPr>
            <a:r>
              <a:rPr lang="zh-CN" altLang="en-US" dirty="0" smtClean="0"/>
              <a:t>课程授课教师</a:t>
            </a:r>
            <a:endParaRPr lang="en-US" altLang="zh-CN" dirty="0" smtClean="0"/>
          </a:p>
          <a:p>
            <a:pPr>
              <a:lnSpc>
                <a:spcPct val="150000"/>
              </a:lnSpc>
            </a:pPr>
            <a:r>
              <a:rPr lang="zh-CN" altLang="en-US" dirty="0" smtClean="0"/>
              <a:t>初识计算机网络</a:t>
            </a:r>
            <a:endParaRPr lang="zh-CN" altLang="en-US" dirty="0"/>
          </a:p>
        </p:txBody>
      </p:sp>
      <p:sp>
        <p:nvSpPr>
          <p:cNvPr id="5" name="文本框 4"/>
          <p:cNvSpPr txBox="1"/>
          <p:nvPr/>
        </p:nvSpPr>
        <p:spPr>
          <a:xfrm>
            <a:off x="225778" y="6243935"/>
            <a:ext cx="8461022" cy="425758"/>
          </a:xfrm>
          <a:prstGeom prst="rect">
            <a:avLst/>
          </a:prstGeom>
          <a:noFill/>
        </p:spPr>
        <p:txBody>
          <a:bodyPr wrap="square" rtlCol="0">
            <a:spAutoFit/>
          </a:bodyPr>
          <a:lstStyle/>
          <a:p>
            <a:pPr fontAlgn="base">
              <a:lnSpc>
                <a:spcPct val="150000"/>
              </a:lnSpc>
              <a:spcBef>
                <a:spcPct val="20000"/>
              </a:spcBef>
              <a:spcAft>
                <a:spcPct val="0"/>
              </a:spcAft>
              <a:buClr>
                <a:schemeClr val="bg2"/>
              </a:buClr>
              <a:buSzPct val="75000"/>
            </a:pPr>
            <a:r>
              <a:rPr lang="zh-CN" altLang="en-US" sz="1600" b="1" dirty="0" smtClean="0">
                <a:solidFill>
                  <a:schemeClr val="tx1">
                    <a:lumMod val="65000"/>
                    <a:lumOff val="35000"/>
                  </a:schemeClr>
                </a:solidFill>
                <a:latin typeface="Calibri" panose="020F0502020204030204" pitchFamily="34" charset="0"/>
                <a:ea typeface="华文楷体" panose="02010600040101010101" pitchFamily="2" charset="-122"/>
              </a:rPr>
              <a:t>课程课件中部分内容及图片</a:t>
            </a: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来源于互联网、教科书</a:t>
            </a:r>
            <a:r>
              <a:rPr lang="zh-CN" altLang="en-US" sz="1600" b="1" dirty="0" smtClean="0">
                <a:solidFill>
                  <a:schemeClr val="tx1">
                    <a:lumMod val="65000"/>
                    <a:lumOff val="35000"/>
                  </a:schemeClr>
                </a:solidFill>
                <a:latin typeface="Calibri" panose="020F0502020204030204" pitchFamily="34" charset="0"/>
                <a:ea typeface="华文楷体" panose="02010600040101010101" pitchFamily="2" charset="-122"/>
              </a:rPr>
              <a:t>，没有</a:t>
            </a: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全部索引标注</a:t>
            </a:r>
            <a:r>
              <a:rPr lang="zh-CN" altLang="en-US" sz="1600" b="1" dirty="0" smtClean="0">
                <a:solidFill>
                  <a:schemeClr val="tx1">
                    <a:lumMod val="65000"/>
                    <a:lumOff val="35000"/>
                  </a:schemeClr>
                </a:solidFill>
                <a:latin typeface="Calibri" panose="020F0502020204030204" pitchFamily="34" charset="0"/>
                <a:ea typeface="华文楷体" panose="02010600040101010101" pitchFamily="2" charset="-122"/>
              </a:rPr>
              <a:t>，版权</a:t>
            </a: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归原作者所有</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p14="http://schemas.microsoft.com/office/powerpoint/2010/main" val="3682551006"/>
      </p:ext>
    </p:extLst>
  </p:cSld>
  <p:clrMapOvr>
    <a:masterClrMapping/>
  </p:clrMapOvr>
  <mc:AlternateContent xmlns:mc="http://schemas.openxmlformats.org/markup-compatibility/2006" xmlns:p14="http://schemas.microsoft.com/office/powerpoint/2010/main">
    <mc:Choice Requires="p14">
      <p:transition spd="slow" p14:dur="1400" advTm="88099">
        <p14:ripple/>
      </p:transition>
    </mc:Choice>
    <mc:Fallback xmlns="">
      <p:transition spd="slow" advTm="8809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为什么要学习计算机网络课程？</a:t>
            </a:r>
            <a:endParaRPr lang="zh-CN" altLang="en-US" dirty="0"/>
          </a:p>
        </p:txBody>
      </p:sp>
      <p:sp>
        <p:nvSpPr>
          <p:cNvPr id="3" name="内容占位符 2"/>
          <p:cNvSpPr>
            <a:spLocks noGrp="1"/>
          </p:cNvSpPr>
          <p:nvPr>
            <p:ph idx="1"/>
          </p:nvPr>
        </p:nvSpPr>
        <p:spPr>
          <a:xfrm>
            <a:off x="457200" y="1475975"/>
            <a:ext cx="8229600" cy="3018530"/>
          </a:xfrm>
        </p:spPr>
        <p:txBody>
          <a:bodyPr/>
          <a:lstStyle/>
          <a:p>
            <a:pPr marL="228600" lvl="1">
              <a:spcBef>
                <a:spcPts val="1000"/>
              </a:spcBef>
            </a:pPr>
            <a:r>
              <a:rPr lang="zh-CN" altLang="en-US" sz="2400" smtClean="0">
                <a:cs typeface="+mn-cs"/>
              </a:rPr>
              <a:t>改变社会生活</a:t>
            </a:r>
            <a:endParaRPr lang="en-US" altLang="zh-CN" sz="2400" smtClean="0">
              <a:cs typeface="+mn-cs"/>
            </a:endParaRPr>
          </a:p>
          <a:p>
            <a:pPr marL="628639" lvl="2">
              <a:spcBef>
                <a:spcPts val="1000"/>
              </a:spcBef>
            </a:pPr>
            <a:r>
              <a:rPr lang="zh-CN" altLang="en-US" sz="2200" smtClean="0">
                <a:cs typeface="+mn-cs"/>
              </a:rPr>
              <a:t>改变</a:t>
            </a:r>
            <a:r>
              <a:rPr lang="zh-CN" altLang="zh-CN" sz="2200" smtClean="0">
                <a:cs typeface="+mn-cs"/>
              </a:rPr>
              <a:t>获取</a:t>
            </a:r>
            <a:r>
              <a:rPr lang="zh-CN" altLang="zh-CN" sz="2200" dirty="0">
                <a:cs typeface="+mn-cs"/>
              </a:rPr>
              <a:t>知识信息的路径</a:t>
            </a:r>
            <a:r>
              <a:rPr lang="zh-CN" altLang="zh-CN" sz="2200" dirty="0" smtClean="0">
                <a:cs typeface="+mn-cs"/>
              </a:rPr>
              <a:t>，</a:t>
            </a:r>
            <a:r>
              <a:rPr lang="zh-CN" altLang="en-US" sz="2200" dirty="0">
                <a:cs typeface="+mn-cs"/>
              </a:rPr>
              <a:t>影响</a:t>
            </a:r>
            <a:r>
              <a:rPr lang="zh-CN" altLang="zh-CN" sz="2200" dirty="0" smtClean="0">
                <a:cs typeface="+mn-cs"/>
              </a:rPr>
              <a:t>社交</a:t>
            </a:r>
            <a:r>
              <a:rPr lang="zh-CN" altLang="zh-CN" sz="2200" dirty="0">
                <a:cs typeface="+mn-cs"/>
              </a:rPr>
              <a:t>、工作、生活方式</a:t>
            </a:r>
            <a:endParaRPr lang="en-US" altLang="zh-CN" sz="2200" dirty="0">
              <a:cs typeface="+mn-cs"/>
            </a:endParaRPr>
          </a:p>
          <a:p>
            <a:pPr marL="228600" lvl="1">
              <a:spcBef>
                <a:spcPts val="1000"/>
              </a:spcBef>
            </a:pPr>
            <a:r>
              <a:rPr lang="zh-CN" altLang="en-US" sz="2400" smtClean="0">
                <a:cs typeface="+mn-cs"/>
              </a:rPr>
              <a:t>推动经济转型</a:t>
            </a:r>
            <a:endParaRPr lang="en-US" altLang="zh-CN" sz="2400" smtClean="0">
              <a:cs typeface="+mn-cs"/>
            </a:endParaRPr>
          </a:p>
          <a:p>
            <a:pPr marL="628639" lvl="2">
              <a:spcBef>
                <a:spcPts val="1000"/>
              </a:spcBef>
            </a:pPr>
            <a:r>
              <a:rPr lang="zh-CN" altLang="zh-CN" sz="2200" smtClean="0">
                <a:cs typeface="+mn-cs"/>
              </a:rPr>
              <a:t>经济</a:t>
            </a:r>
            <a:r>
              <a:rPr lang="zh-CN" altLang="zh-CN" sz="2200" dirty="0">
                <a:cs typeface="+mn-cs"/>
              </a:rPr>
              <a:t>转型升级的</a:t>
            </a:r>
            <a:r>
              <a:rPr lang="zh-CN" altLang="zh-CN" sz="2200" dirty="0" smtClean="0">
                <a:cs typeface="+mn-cs"/>
              </a:rPr>
              <a:t>“新引擎”</a:t>
            </a:r>
            <a:r>
              <a:rPr lang="zh-CN" altLang="en-US" sz="2200" dirty="0">
                <a:cs typeface="+mn-cs"/>
              </a:rPr>
              <a:t>，</a:t>
            </a:r>
            <a:r>
              <a:rPr lang="zh-CN" altLang="zh-CN" sz="2200" dirty="0" smtClean="0">
                <a:cs typeface="+mn-cs"/>
              </a:rPr>
              <a:t>促进</a:t>
            </a:r>
            <a:r>
              <a:rPr lang="zh-CN" altLang="zh-CN" sz="2200" dirty="0">
                <a:cs typeface="+mn-cs"/>
              </a:rPr>
              <a:t>产业转型、催生</a:t>
            </a:r>
            <a:r>
              <a:rPr lang="zh-CN" altLang="zh-CN" sz="2200" dirty="0" smtClean="0">
                <a:cs typeface="+mn-cs"/>
              </a:rPr>
              <a:t>新经济</a:t>
            </a:r>
            <a:endParaRPr lang="en-US" altLang="zh-CN" sz="2200" dirty="0" smtClean="0">
              <a:cs typeface="+mn-cs"/>
            </a:endParaRPr>
          </a:p>
          <a:p>
            <a:pPr marL="228600" lvl="1">
              <a:spcBef>
                <a:spcPts val="1000"/>
              </a:spcBef>
            </a:pPr>
            <a:r>
              <a:rPr lang="zh-CN" altLang="en-US" sz="2400" dirty="0" smtClean="0">
                <a:cs typeface="+mn-cs"/>
              </a:rPr>
              <a:t>促进</a:t>
            </a:r>
            <a:r>
              <a:rPr lang="zh-CN" altLang="en-US" sz="2400" smtClean="0">
                <a:cs typeface="+mn-cs"/>
              </a:rPr>
              <a:t>技术创新</a:t>
            </a:r>
            <a:endParaRPr lang="en-US" altLang="zh-CN" sz="2400" smtClean="0">
              <a:cs typeface="+mn-cs"/>
            </a:endParaRPr>
          </a:p>
          <a:p>
            <a:pPr marL="628639" lvl="2">
              <a:spcBef>
                <a:spcPts val="1000"/>
              </a:spcBef>
            </a:pPr>
            <a:r>
              <a:rPr lang="zh-CN" altLang="en-US" sz="2200" smtClean="0">
                <a:cs typeface="+mn-cs"/>
              </a:rPr>
              <a:t>大量新技术的产生以网络技术为基础</a:t>
            </a:r>
            <a:endParaRPr lang="en-US" altLang="zh-CN" sz="2200" dirty="0" smtClean="0">
              <a:cs typeface="+mn-cs"/>
            </a:endParaRPr>
          </a:p>
        </p:txBody>
      </p:sp>
      <p:sp>
        <p:nvSpPr>
          <p:cNvPr id="5" name="TextBox 4"/>
          <p:cNvSpPr txBox="1"/>
          <p:nvPr/>
        </p:nvSpPr>
        <p:spPr>
          <a:xfrm>
            <a:off x="1208875" y="4881976"/>
            <a:ext cx="6819229" cy="1200329"/>
          </a:xfrm>
          <a:prstGeom prst="rect">
            <a:avLst/>
          </a:prstGeom>
          <a:noFill/>
        </p:spPr>
        <p:txBody>
          <a:bodyPr wrap="square" rtlCol="0">
            <a:spAutoFit/>
          </a:bodyPr>
          <a:lstStyle/>
          <a:p>
            <a:pPr algn="ctr">
              <a:lnSpc>
                <a:spcPct val="150000"/>
              </a:lnSpc>
            </a:pPr>
            <a:r>
              <a:rPr lang="zh-CN" altLang="en-US" sz="2400" b="1" smtClean="0">
                <a:solidFill>
                  <a:srgbClr val="FF0000"/>
                </a:solidFill>
                <a:latin typeface="黑体" pitchFamily="49" charset="-122"/>
                <a:ea typeface="黑体" pitchFamily="49" charset="-122"/>
              </a:rPr>
              <a:t>网络无处不在，成为信息社会的命脉和发展知识经济的重要基础</a:t>
            </a:r>
            <a:endParaRPr lang="zh-CN" altLang="en-US" sz="2400" b="1">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1444535282"/>
      </p:ext>
    </p:extLst>
  </p:cSld>
  <p:clrMapOvr>
    <a:masterClrMapping/>
  </p:clrMapOvr>
  <mc:AlternateContent xmlns:mc="http://schemas.openxmlformats.org/markup-compatibility/2006" xmlns:p14="http://schemas.microsoft.com/office/powerpoint/2010/main">
    <mc:Choice Requires="p14">
      <p:transition spd="slow" p14:dur="2000" advTm="69050"/>
    </mc:Choice>
    <mc:Fallback xmlns="">
      <p:transition spd="slow" advTm="6905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07589" y="1748859"/>
            <a:ext cx="4519399" cy="3815033"/>
          </a:xfrm>
        </p:spPr>
        <p:txBody>
          <a:bodyPr/>
          <a:lstStyle/>
          <a:p>
            <a:pPr>
              <a:lnSpc>
                <a:spcPct val="150000"/>
              </a:lnSpc>
            </a:pPr>
            <a:r>
              <a:rPr lang="zh-CN" altLang="zh-CN" sz="2000" smtClean="0">
                <a:latin typeface="黑体" pitchFamily="49" charset="-122"/>
                <a:ea typeface="黑体" pitchFamily="49" charset="-122"/>
              </a:rPr>
              <a:t>传统</a:t>
            </a:r>
            <a:r>
              <a:rPr lang="zh-CN" altLang="zh-CN" sz="2000" dirty="0" smtClean="0">
                <a:latin typeface="黑体" pitchFamily="49" charset="-122"/>
                <a:ea typeface="黑体" pitchFamily="49" charset="-122"/>
              </a:rPr>
              <a:t>集市</a:t>
            </a:r>
            <a:r>
              <a:rPr lang="en-US" altLang="zh-CN" sz="2000" smtClean="0">
                <a:latin typeface="黑体" pitchFamily="49" charset="-122"/>
                <a:ea typeface="黑体" pitchFamily="49" charset="-122"/>
              </a:rPr>
              <a:t>+</a:t>
            </a:r>
            <a:r>
              <a:rPr lang="zh-CN" altLang="zh-CN" sz="2000" smtClean="0">
                <a:latin typeface="黑体" pitchFamily="49" charset="-122"/>
                <a:ea typeface="黑体" pitchFamily="49" charset="-122"/>
              </a:rPr>
              <a:t>互联网</a:t>
            </a:r>
            <a:r>
              <a:rPr lang="en-US" altLang="zh-CN" sz="2000" smtClean="0">
                <a:latin typeface="黑体" pitchFamily="49" charset="-122"/>
                <a:ea typeface="黑体" pitchFamily="49" charset="-122"/>
                <a:sym typeface="Wingdings" pitchFamily="2" charset="2"/>
              </a:rPr>
              <a:t></a:t>
            </a:r>
            <a:r>
              <a:rPr lang="zh-CN" altLang="zh-CN" sz="2000" smtClean="0">
                <a:latin typeface="黑体" pitchFamily="49" charset="-122"/>
                <a:ea typeface="黑体" pitchFamily="49" charset="-122"/>
              </a:rPr>
              <a:t>淘</a:t>
            </a:r>
            <a:r>
              <a:rPr lang="zh-CN" altLang="zh-CN" sz="2000" dirty="0" smtClean="0">
                <a:latin typeface="黑体" pitchFamily="49" charset="-122"/>
                <a:ea typeface="黑体" pitchFamily="49" charset="-122"/>
              </a:rPr>
              <a:t>宝</a:t>
            </a:r>
            <a:endParaRPr lang="en-US" altLang="zh-CN" sz="2000" dirty="0" smtClean="0">
              <a:latin typeface="黑体" pitchFamily="49" charset="-122"/>
              <a:ea typeface="黑体" pitchFamily="49" charset="-122"/>
            </a:endParaRPr>
          </a:p>
          <a:p>
            <a:pPr>
              <a:lnSpc>
                <a:spcPct val="150000"/>
              </a:lnSpc>
            </a:pPr>
            <a:r>
              <a:rPr lang="zh-CN" altLang="zh-CN" sz="2000" dirty="0" smtClean="0">
                <a:latin typeface="黑体" pitchFamily="49" charset="-122"/>
                <a:ea typeface="黑体" pitchFamily="49" charset="-122"/>
              </a:rPr>
              <a:t>传统百货卖场</a:t>
            </a:r>
            <a:r>
              <a:rPr lang="en-US" altLang="zh-CN" sz="2000" smtClean="0">
                <a:latin typeface="黑体" pitchFamily="49" charset="-122"/>
                <a:ea typeface="黑体" pitchFamily="49" charset="-122"/>
              </a:rPr>
              <a:t>+</a:t>
            </a:r>
            <a:r>
              <a:rPr lang="zh-CN" altLang="zh-CN" sz="2000" smtClean="0">
                <a:latin typeface="黑体" pitchFamily="49" charset="-122"/>
                <a:ea typeface="黑体" pitchFamily="49" charset="-122"/>
              </a:rPr>
              <a:t>互联网</a:t>
            </a:r>
            <a:r>
              <a:rPr lang="en-US" altLang="zh-CN" sz="2000" smtClean="0">
                <a:latin typeface="黑体" pitchFamily="49" charset="-122"/>
                <a:ea typeface="黑体" pitchFamily="49" charset="-122"/>
                <a:sym typeface="Wingdings" pitchFamily="2" charset="2"/>
              </a:rPr>
              <a:t></a:t>
            </a:r>
            <a:r>
              <a:rPr lang="zh-CN" altLang="zh-CN" sz="2000" smtClean="0">
                <a:latin typeface="黑体" pitchFamily="49" charset="-122"/>
                <a:ea typeface="黑体" pitchFamily="49" charset="-122"/>
              </a:rPr>
              <a:t>京</a:t>
            </a:r>
            <a:r>
              <a:rPr lang="zh-CN" altLang="zh-CN" sz="2000" dirty="0" smtClean="0">
                <a:latin typeface="黑体" pitchFamily="49" charset="-122"/>
                <a:ea typeface="黑体" pitchFamily="49" charset="-122"/>
              </a:rPr>
              <a:t>东</a:t>
            </a:r>
            <a:endParaRPr lang="en-US" altLang="zh-CN" sz="2000" dirty="0" smtClean="0">
              <a:latin typeface="黑体" pitchFamily="49" charset="-122"/>
              <a:ea typeface="黑体" pitchFamily="49" charset="-122"/>
            </a:endParaRPr>
          </a:p>
          <a:p>
            <a:pPr>
              <a:lnSpc>
                <a:spcPct val="150000"/>
              </a:lnSpc>
            </a:pPr>
            <a:r>
              <a:rPr lang="zh-CN" altLang="zh-CN" sz="2000" dirty="0" smtClean="0">
                <a:latin typeface="黑体" pitchFamily="49" charset="-122"/>
                <a:ea typeface="黑体" pitchFamily="49" charset="-122"/>
              </a:rPr>
              <a:t>传统银行</a:t>
            </a:r>
            <a:r>
              <a:rPr lang="en-US" altLang="zh-CN" sz="2000" smtClean="0">
                <a:latin typeface="黑体" pitchFamily="49" charset="-122"/>
                <a:ea typeface="黑体" pitchFamily="49" charset="-122"/>
              </a:rPr>
              <a:t>+</a:t>
            </a:r>
            <a:r>
              <a:rPr lang="zh-CN" altLang="zh-CN" sz="2000" smtClean="0">
                <a:latin typeface="黑体" pitchFamily="49" charset="-122"/>
                <a:ea typeface="黑体" pitchFamily="49" charset="-122"/>
              </a:rPr>
              <a:t>互联网</a:t>
            </a:r>
            <a:r>
              <a:rPr lang="en-US" altLang="zh-CN" sz="2000" smtClean="0">
                <a:latin typeface="黑体" pitchFamily="49" charset="-122"/>
                <a:ea typeface="黑体" pitchFamily="49" charset="-122"/>
                <a:sym typeface="Wingdings" pitchFamily="2" charset="2"/>
              </a:rPr>
              <a:t></a:t>
            </a:r>
            <a:r>
              <a:rPr lang="zh-CN" altLang="zh-CN" sz="2000" smtClean="0">
                <a:latin typeface="黑体" pitchFamily="49" charset="-122"/>
                <a:ea typeface="黑体" pitchFamily="49" charset="-122"/>
              </a:rPr>
              <a:t>支付</a:t>
            </a:r>
            <a:r>
              <a:rPr lang="zh-CN" altLang="zh-CN" sz="2000" dirty="0" smtClean="0">
                <a:latin typeface="黑体" pitchFamily="49" charset="-122"/>
                <a:ea typeface="黑体" pitchFamily="49" charset="-122"/>
              </a:rPr>
              <a:t>宝</a:t>
            </a:r>
            <a:endParaRPr lang="en-US" altLang="zh-CN" sz="2000" dirty="0" smtClean="0">
              <a:latin typeface="黑体" pitchFamily="49" charset="-122"/>
              <a:ea typeface="黑体" pitchFamily="49" charset="-122"/>
            </a:endParaRPr>
          </a:p>
          <a:p>
            <a:pPr>
              <a:lnSpc>
                <a:spcPct val="150000"/>
              </a:lnSpc>
            </a:pPr>
            <a:r>
              <a:rPr lang="zh-CN" altLang="zh-CN" sz="2000" dirty="0" smtClean="0">
                <a:latin typeface="黑体" pitchFamily="49" charset="-122"/>
                <a:ea typeface="黑体" pitchFamily="49" charset="-122"/>
              </a:rPr>
              <a:t>传统交通</a:t>
            </a:r>
            <a:r>
              <a:rPr lang="en-US" altLang="zh-CN" sz="2000" smtClean="0">
                <a:latin typeface="黑体" pitchFamily="49" charset="-122"/>
                <a:ea typeface="黑体" pitchFamily="49" charset="-122"/>
              </a:rPr>
              <a:t>+</a:t>
            </a:r>
            <a:r>
              <a:rPr lang="zh-CN" altLang="zh-CN" sz="2000" smtClean="0">
                <a:latin typeface="黑体" pitchFamily="49" charset="-122"/>
                <a:ea typeface="黑体" pitchFamily="49" charset="-122"/>
              </a:rPr>
              <a:t>互联网</a:t>
            </a:r>
            <a:r>
              <a:rPr lang="en-US" altLang="zh-CN" sz="2000" smtClean="0">
                <a:latin typeface="黑体" pitchFamily="49" charset="-122"/>
                <a:ea typeface="黑体" pitchFamily="49" charset="-122"/>
                <a:sym typeface="Wingdings" pitchFamily="2" charset="2"/>
              </a:rPr>
              <a:t></a:t>
            </a:r>
            <a:r>
              <a:rPr lang="zh-CN" altLang="zh-CN" sz="2000" smtClean="0">
                <a:latin typeface="黑体" pitchFamily="49" charset="-122"/>
                <a:ea typeface="黑体" pitchFamily="49" charset="-122"/>
              </a:rPr>
              <a:t>滴滴</a:t>
            </a:r>
            <a:r>
              <a:rPr lang="zh-CN" altLang="en-US" sz="2000" smtClean="0">
                <a:latin typeface="黑体" pitchFamily="49" charset="-122"/>
                <a:ea typeface="黑体" pitchFamily="49" charset="-122"/>
              </a:rPr>
              <a:t>、摩拜、</a:t>
            </a:r>
            <a:r>
              <a:rPr lang="en-US" altLang="zh-CN" sz="2000" smtClean="0">
                <a:latin typeface="黑体" pitchFamily="49" charset="-122"/>
                <a:ea typeface="黑体" pitchFamily="49" charset="-122"/>
              </a:rPr>
              <a:t>….</a:t>
            </a:r>
          </a:p>
          <a:p>
            <a:pPr>
              <a:lnSpc>
                <a:spcPct val="150000"/>
              </a:lnSpc>
            </a:pPr>
            <a:r>
              <a:rPr lang="zh-CN" altLang="en-US" sz="2000" smtClean="0">
                <a:latin typeface="黑体" pitchFamily="49" charset="-122"/>
                <a:ea typeface="黑体" pitchFamily="49" charset="-122"/>
              </a:rPr>
              <a:t>即时通信：微信、</a:t>
            </a:r>
            <a:r>
              <a:rPr lang="en-US" altLang="zh-CN" sz="2000" smtClean="0">
                <a:latin typeface="黑体" pitchFamily="49" charset="-122"/>
                <a:ea typeface="黑体" pitchFamily="49" charset="-122"/>
              </a:rPr>
              <a:t>QQ</a:t>
            </a:r>
          </a:p>
          <a:p>
            <a:pPr>
              <a:lnSpc>
                <a:spcPct val="150000"/>
              </a:lnSpc>
            </a:pPr>
            <a:r>
              <a:rPr lang="en-US" altLang="zh-CN" sz="2000" smtClean="0">
                <a:latin typeface="黑体" pitchFamily="49" charset="-122"/>
                <a:ea typeface="黑体" pitchFamily="49" charset="-122"/>
              </a:rPr>
              <a:t>……</a:t>
            </a:r>
            <a:endParaRPr lang="zh-CN" altLang="en-US" sz="2000" dirty="0" smtClean="0">
              <a:latin typeface="黑体" pitchFamily="49" charset="-122"/>
              <a:ea typeface="黑体" pitchFamily="49" charset="-122"/>
            </a:endParaRPr>
          </a:p>
        </p:txBody>
      </p:sp>
      <p:pic>
        <p:nvPicPr>
          <p:cNvPr id="2050" name="Picture 2" descr="http://www.lsz.gov.cn/lszrmzf/rdtj/1931599/201503100944162369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3929" y="1780001"/>
            <a:ext cx="3704095" cy="34043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0986" y="5997832"/>
            <a:ext cx="8415556" cy="646331"/>
          </a:xfrm>
          <a:prstGeom prst="rect">
            <a:avLst/>
          </a:prstGeom>
          <a:noFill/>
        </p:spPr>
        <p:txBody>
          <a:bodyPr wrap="square" rtlCol="0">
            <a:spAutoFit/>
          </a:bodyPr>
          <a:lstStyle/>
          <a:p>
            <a:pPr algn="ctr"/>
            <a:r>
              <a:rPr lang="zh-CN" altLang="en-US" sz="3600" b="1" smtClean="0">
                <a:solidFill>
                  <a:srgbClr val="FF0000"/>
                </a:solidFill>
                <a:latin typeface="黑体" pitchFamily="49" charset="-122"/>
                <a:ea typeface="黑体" pitchFamily="49" charset="-122"/>
              </a:rPr>
              <a:t>网络改变社会生活</a:t>
            </a:r>
            <a:endParaRPr lang="zh-CN" altLang="en-US" sz="3600" b="1">
              <a:solidFill>
                <a:srgbClr val="FF0000"/>
              </a:solidFill>
              <a:latin typeface="黑体" pitchFamily="49" charset="-122"/>
              <a:ea typeface="黑体" pitchFamily="49" charset="-122"/>
            </a:endParaRPr>
          </a:p>
        </p:txBody>
      </p:sp>
      <p:sp>
        <p:nvSpPr>
          <p:cNvPr id="11" name="标题 1"/>
          <p:cNvSpPr>
            <a:spLocks noGrp="1"/>
          </p:cNvSpPr>
          <p:nvPr>
            <p:ph type="title"/>
          </p:nvPr>
        </p:nvSpPr>
        <p:spPr>
          <a:xfrm>
            <a:off x="457200" y="457200"/>
            <a:ext cx="8299342" cy="736169"/>
          </a:xfrm>
        </p:spPr>
        <p:txBody>
          <a:bodyPr/>
          <a:lstStyle/>
          <a:p>
            <a:r>
              <a:rPr lang="zh-CN" altLang="en-US" sz="3600" b="1" smtClean="0">
                <a:latin typeface="黑体" pitchFamily="49" charset="-122"/>
                <a:ea typeface="黑体" pitchFamily="49" charset="-122"/>
              </a:rPr>
              <a:t>为什么要学习计算机网络课程？</a:t>
            </a:r>
            <a:endParaRPr lang="zh-CN" altLang="en-US" sz="3600" b="1" dirty="0">
              <a:latin typeface="黑体" pitchFamily="49" charset="-122"/>
              <a:ea typeface="黑体" pitchFamily="49" charset="-122"/>
            </a:endParaRPr>
          </a:p>
        </p:txBody>
      </p:sp>
    </p:spTree>
    <p:extLst>
      <p:ext uri="{BB962C8B-B14F-4D97-AF65-F5344CB8AC3E}">
        <p14:creationId xmlns:p14="http://schemas.microsoft.com/office/powerpoint/2010/main" val="4160562008"/>
      </p:ext>
    </p:extLst>
  </p:cSld>
  <p:clrMapOvr>
    <a:masterClrMapping/>
  </p:clrMapOvr>
  <mc:AlternateContent xmlns:mc="http://schemas.openxmlformats.org/markup-compatibility/2006" xmlns:p14="http://schemas.microsoft.com/office/powerpoint/2010/main">
    <mc:Choice Requires="p14">
      <p:transition spd="slow" p14:dur="2000" advTm="74704"/>
    </mc:Choice>
    <mc:Fallback xmlns="">
      <p:transition spd="slow" advTm="7470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697" y="5819590"/>
            <a:ext cx="8229600" cy="811560"/>
          </a:xfrm>
        </p:spPr>
        <p:txBody>
          <a:bodyPr/>
          <a:lstStyle/>
          <a:p>
            <a:pPr algn="ctr"/>
            <a:r>
              <a:rPr lang="zh-CN" altLang="en-US" smtClean="0">
                <a:solidFill>
                  <a:srgbClr val="FF0000"/>
                </a:solidFill>
              </a:rPr>
              <a:t>网络推动经济转型和战略扩展</a:t>
            </a:r>
            <a:endParaRPr lang="zh-CN" altLang="en-US" dirty="0">
              <a:solidFill>
                <a:srgbClr val="FF0000"/>
              </a:solidFill>
            </a:endParaRPr>
          </a:p>
        </p:txBody>
      </p:sp>
      <p:sp>
        <p:nvSpPr>
          <p:cNvPr id="3" name="内容占位符 2"/>
          <p:cNvSpPr>
            <a:spLocks noGrp="1"/>
          </p:cNvSpPr>
          <p:nvPr>
            <p:ph idx="1"/>
          </p:nvPr>
        </p:nvSpPr>
        <p:spPr>
          <a:xfrm>
            <a:off x="317718" y="1816931"/>
            <a:ext cx="8229600" cy="3700448"/>
          </a:xfrm>
        </p:spPr>
        <p:txBody>
          <a:bodyPr>
            <a:noAutofit/>
          </a:bodyPr>
          <a:lstStyle/>
          <a:p>
            <a:pPr>
              <a:lnSpc>
                <a:spcPct val="100000"/>
              </a:lnSpc>
            </a:pPr>
            <a:r>
              <a:rPr lang="zh-CN" altLang="en-US" dirty="0" smtClean="0"/>
              <a:t>智能制造</a:t>
            </a:r>
            <a:endParaRPr lang="en-US" altLang="zh-CN" dirty="0" smtClean="0"/>
          </a:p>
          <a:p>
            <a:pPr lvl="1"/>
            <a:r>
              <a:rPr lang="zh-CN" altLang="en-US" dirty="0" smtClean="0"/>
              <a:t>互联网</a:t>
            </a:r>
            <a:r>
              <a:rPr lang="en-US" altLang="zh-CN" dirty="0" smtClean="0"/>
              <a:t>+</a:t>
            </a:r>
            <a:r>
              <a:rPr lang="zh-CN" altLang="en-US" smtClean="0"/>
              <a:t>传统工业</a:t>
            </a:r>
            <a:endParaRPr lang="en-US" altLang="zh-CN" smtClean="0"/>
          </a:p>
          <a:p>
            <a:pPr lvl="1"/>
            <a:r>
              <a:rPr lang="zh-CN" altLang="en-US" smtClean="0"/>
              <a:t>工业互联网</a:t>
            </a:r>
            <a:endParaRPr lang="en-US" altLang="zh-CN" smtClean="0"/>
          </a:p>
          <a:p>
            <a:pPr>
              <a:lnSpc>
                <a:spcPct val="100000"/>
              </a:lnSpc>
            </a:pPr>
            <a:r>
              <a:rPr lang="zh-CN" altLang="en-US" smtClean="0"/>
              <a:t>移动通信</a:t>
            </a:r>
            <a:endParaRPr lang="en-US" altLang="zh-CN" dirty="0"/>
          </a:p>
          <a:p>
            <a:pPr lvl="1"/>
            <a:r>
              <a:rPr lang="zh-CN" altLang="en-US" smtClean="0"/>
              <a:t>通信技术与网络技术融合的产物</a:t>
            </a:r>
            <a:endParaRPr lang="en-US" altLang="zh-CN" smtClean="0"/>
          </a:p>
          <a:p>
            <a:pPr lvl="1"/>
            <a:r>
              <a:rPr lang="zh-CN" altLang="en-US" smtClean="0"/>
              <a:t>移动互联网是经济发展的重要推动力</a:t>
            </a:r>
            <a:endParaRPr lang="en-US" altLang="zh-CN" smtClean="0"/>
          </a:p>
          <a:p>
            <a:pPr>
              <a:lnSpc>
                <a:spcPct val="100000"/>
              </a:lnSpc>
            </a:pPr>
            <a:r>
              <a:rPr lang="zh-CN" altLang="en-US" smtClean="0"/>
              <a:t>网络空间</a:t>
            </a:r>
            <a:endParaRPr lang="en-US" altLang="zh-CN" smtClean="0"/>
          </a:p>
          <a:p>
            <a:pPr lvl="1"/>
            <a:r>
              <a:rPr lang="zh-CN" altLang="en-US" smtClean="0"/>
              <a:t>海陆空之外的第四领域</a:t>
            </a:r>
            <a:endParaRPr lang="en-US" altLang="zh-CN" dirty="0"/>
          </a:p>
          <a:p>
            <a:pPr lvl="1"/>
            <a:r>
              <a:rPr lang="zh-CN" altLang="en-US" smtClean="0"/>
              <a:t>国家安全的重要组成部分</a:t>
            </a:r>
            <a:endParaRPr lang="zh-CN" altLang="en-US" sz="3600" b="1" kern="1200" dirty="0">
              <a:solidFill>
                <a:srgbClr val="FF0000"/>
              </a:solidFill>
              <a:latin typeface="华文楷体" pitchFamily="2" charset="-122"/>
              <a:ea typeface="华文楷体" pitchFamily="2" charset="-122"/>
            </a:endParaRPr>
          </a:p>
        </p:txBody>
      </p:sp>
      <p:pic>
        <p:nvPicPr>
          <p:cNvPr id="3074" name="Picture 2" descr="https://imgsa.baidu.com/baike/c0%3Dbaike80%2C5%2C5%2C80%2C26/sign=2a9844dc9558d109d0eea1e0b031a7da/377adab44aed2e737c18a18e8001a18b86d6fa9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2816" y="1357562"/>
            <a:ext cx="3546764" cy="2146726"/>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457200" y="457200"/>
            <a:ext cx="8299342" cy="73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chemeClr val="tx1"/>
                </a:solidFill>
                <a:effectLst/>
                <a:uLnTx/>
                <a:uFillTx/>
                <a:latin typeface="黑体" pitchFamily="49" charset="-122"/>
                <a:ea typeface="黑体" pitchFamily="49" charset="-122"/>
                <a:cs typeface="+mj-cs"/>
              </a:rPr>
              <a:t>为什么要学习计算机网络课程？</a:t>
            </a:r>
            <a:endParaRPr kumimoji="0" lang="zh-CN" altLang="en-US" sz="3600" b="1" i="0" u="none" strike="noStrike" kern="0" cap="none" spc="0" normalizeH="0" baseline="0" noProof="0" dirty="0">
              <a:ln>
                <a:noFill/>
              </a:ln>
              <a:solidFill>
                <a:schemeClr val="tx1"/>
              </a:solidFill>
              <a:effectLst/>
              <a:uLnTx/>
              <a:uFillTx/>
              <a:latin typeface="黑体" pitchFamily="49" charset="-122"/>
              <a:ea typeface="黑体" pitchFamily="49" charset="-122"/>
              <a:cs typeface="+mj-cs"/>
            </a:endParaRPr>
          </a:p>
        </p:txBody>
      </p:sp>
    </p:spTree>
    <p:extLst>
      <p:ext uri="{BB962C8B-B14F-4D97-AF65-F5344CB8AC3E}">
        <p14:creationId xmlns:p14="http://schemas.microsoft.com/office/powerpoint/2010/main" val="2722588836"/>
      </p:ext>
    </p:extLst>
  </p:cSld>
  <p:clrMapOvr>
    <a:masterClrMapping/>
  </p:clrMapOvr>
  <mc:AlternateContent xmlns:mc="http://schemas.openxmlformats.org/markup-compatibility/2006" xmlns:p14="http://schemas.microsoft.com/office/powerpoint/2010/main">
    <mc:Choice Requires="p14">
      <p:transition spd="slow" p14:dur="2000" advTm="132639"/>
    </mc:Choice>
    <mc:Fallback xmlns="">
      <p:transition spd="slow" advTm="13263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10705" y="5788611"/>
            <a:ext cx="8229600" cy="811560"/>
          </a:xfrm>
        </p:spPr>
        <p:txBody>
          <a:bodyPr>
            <a:normAutofit/>
          </a:bodyPr>
          <a:lstStyle/>
          <a:p>
            <a:pPr algn="ctr"/>
            <a:r>
              <a:rPr lang="zh-CN" altLang="en-US" smtClean="0">
                <a:solidFill>
                  <a:srgbClr val="FF0000"/>
                </a:solidFill>
              </a:rPr>
              <a:t>网络促进技术创新</a:t>
            </a:r>
            <a:endParaRPr lang="zh-CN" altLang="en-US" dirty="0">
              <a:solidFill>
                <a:srgbClr val="FF0000"/>
              </a:solidFill>
            </a:endParaRPr>
          </a:p>
        </p:txBody>
      </p:sp>
      <p:sp>
        <p:nvSpPr>
          <p:cNvPr id="5" name="内容占位符 4"/>
          <p:cNvSpPr>
            <a:spLocks noGrp="1"/>
          </p:cNvSpPr>
          <p:nvPr>
            <p:ph idx="1"/>
          </p:nvPr>
        </p:nvSpPr>
        <p:spPr>
          <a:xfrm>
            <a:off x="457200" y="1289998"/>
            <a:ext cx="8229600" cy="4382385"/>
          </a:xfrm>
        </p:spPr>
        <p:txBody>
          <a:bodyPr>
            <a:noAutofit/>
          </a:bodyPr>
          <a:lstStyle/>
          <a:p>
            <a:pPr>
              <a:lnSpc>
                <a:spcPct val="100000"/>
              </a:lnSpc>
            </a:pPr>
            <a:r>
              <a:rPr lang="zh-CN" altLang="en-US" dirty="0" smtClean="0"/>
              <a:t>物联网</a:t>
            </a:r>
            <a:endParaRPr lang="en-US" altLang="zh-CN" dirty="0" smtClean="0"/>
          </a:p>
          <a:p>
            <a:pPr lvl="1"/>
            <a:r>
              <a:rPr lang="zh-CN" altLang="en-US" dirty="0" smtClean="0"/>
              <a:t>互联网基础上的延伸和扩展，物</a:t>
            </a:r>
            <a:r>
              <a:rPr lang="zh-CN" altLang="en-US" dirty="0"/>
              <a:t>物相连</a:t>
            </a:r>
            <a:r>
              <a:rPr lang="zh-CN" altLang="en-US"/>
              <a:t>的</a:t>
            </a:r>
            <a:r>
              <a:rPr lang="zh-CN" altLang="en-US" smtClean="0"/>
              <a:t>互联网</a:t>
            </a:r>
            <a:endParaRPr lang="en-US" altLang="zh-CN" dirty="0" smtClean="0"/>
          </a:p>
          <a:p>
            <a:pPr>
              <a:lnSpc>
                <a:spcPct val="100000"/>
              </a:lnSpc>
            </a:pPr>
            <a:r>
              <a:rPr lang="zh-CN" altLang="en-US" dirty="0" smtClean="0"/>
              <a:t>云计算</a:t>
            </a:r>
            <a:endParaRPr lang="en-US" altLang="zh-CN" dirty="0" smtClean="0"/>
          </a:p>
          <a:p>
            <a:pPr lvl="1"/>
            <a:r>
              <a:rPr lang="zh-CN" altLang="en-US" smtClean="0"/>
              <a:t>资源集中部署和管理，通过</a:t>
            </a:r>
            <a:r>
              <a:rPr lang="zh-CN" altLang="en-US" dirty="0"/>
              <a:t>互联网来提供动态易</a:t>
            </a:r>
            <a:r>
              <a:rPr lang="zh-CN" altLang="en-US" dirty="0" smtClean="0"/>
              <a:t>扩展虚拟</a:t>
            </a:r>
            <a:r>
              <a:rPr lang="zh-CN" altLang="en-US" dirty="0"/>
              <a:t>化</a:t>
            </a:r>
            <a:r>
              <a:rPr lang="zh-CN" altLang="en-US"/>
              <a:t>的</a:t>
            </a:r>
            <a:r>
              <a:rPr lang="zh-CN" altLang="en-US" smtClean="0"/>
              <a:t>资源</a:t>
            </a:r>
            <a:endParaRPr lang="en-US" altLang="zh-CN" dirty="0" smtClean="0"/>
          </a:p>
          <a:p>
            <a:pPr>
              <a:lnSpc>
                <a:spcPct val="100000"/>
              </a:lnSpc>
            </a:pPr>
            <a:r>
              <a:rPr lang="zh-CN" altLang="en-US" dirty="0" smtClean="0"/>
              <a:t>大数据</a:t>
            </a:r>
            <a:endParaRPr lang="en-US" altLang="zh-CN" dirty="0" smtClean="0"/>
          </a:p>
          <a:p>
            <a:pPr lvl="1"/>
            <a:r>
              <a:rPr lang="zh-CN" altLang="en-US" smtClean="0"/>
              <a:t>大数据是一种技术性战略资源：市场经济调控、安全防范、灾难预警、社会舆论监督、商业推广</a:t>
            </a:r>
            <a:endParaRPr lang="en-US" altLang="zh-CN" smtClean="0"/>
          </a:p>
          <a:p>
            <a:pPr lvl="1"/>
            <a:r>
              <a:rPr lang="zh-CN" altLang="en-US" smtClean="0"/>
              <a:t>数据收集、传输、存储、计算、分析</a:t>
            </a:r>
            <a:endParaRPr lang="en-US" altLang="zh-CN" smtClean="0"/>
          </a:p>
          <a:p>
            <a:r>
              <a:rPr lang="zh-CN" altLang="en-US" smtClean="0"/>
              <a:t>人工智能</a:t>
            </a:r>
            <a:endParaRPr lang="en-US" altLang="zh-CN" smtClean="0"/>
          </a:p>
          <a:p>
            <a:pPr lvl="1"/>
            <a:r>
              <a:rPr lang="zh-CN" altLang="en-US" smtClean="0"/>
              <a:t>以网络作为各种具体应用的支撑平台</a:t>
            </a:r>
            <a:endParaRPr lang="zh-CN" altLang="en-US" dirty="0"/>
          </a:p>
        </p:txBody>
      </p:sp>
      <p:sp>
        <p:nvSpPr>
          <p:cNvPr id="6" name="标题 1"/>
          <p:cNvSpPr txBox="1">
            <a:spLocks/>
          </p:cNvSpPr>
          <p:nvPr/>
        </p:nvSpPr>
        <p:spPr bwMode="auto">
          <a:xfrm>
            <a:off x="457200" y="457200"/>
            <a:ext cx="8299342" cy="73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chemeClr val="tx1"/>
                </a:solidFill>
                <a:effectLst/>
                <a:uLnTx/>
                <a:uFillTx/>
                <a:latin typeface="黑体" pitchFamily="49" charset="-122"/>
                <a:ea typeface="黑体" pitchFamily="49" charset="-122"/>
                <a:cs typeface="+mj-cs"/>
              </a:rPr>
              <a:t>为什么要学习计算机网络课程？</a:t>
            </a:r>
            <a:endParaRPr kumimoji="0" lang="zh-CN" altLang="en-US" sz="3600" b="1" i="0" u="none" strike="noStrike" kern="0" cap="none" spc="0" normalizeH="0" baseline="0" noProof="0" dirty="0">
              <a:ln>
                <a:noFill/>
              </a:ln>
              <a:solidFill>
                <a:schemeClr val="tx1"/>
              </a:solidFill>
              <a:effectLst/>
              <a:uLnTx/>
              <a:uFillTx/>
              <a:latin typeface="黑体" pitchFamily="49" charset="-122"/>
              <a:ea typeface="黑体" pitchFamily="49" charset="-122"/>
              <a:cs typeface="+mj-cs"/>
            </a:endParaRPr>
          </a:p>
        </p:txBody>
      </p:sp>
    </p:spTree>
    <p:extLst>
      <p:ext uri="{BB962C8B-B14F-4D97-AF65-F5344CB8AC3E}">
        <p14:creationId xmlns:p14="http://schemas.microsoft.com/office/powerpoint/2010/main" val="4021596379"/>
      </p:ext>
    </p:extLst>
  </p:cSld>
  <p:clrMapOvr>
    <a:masterClrMapping/>
  </p:clrMapOvr>
  <mc:AlternateContent xmlns:mc="http://schemas.openxmlformats.org/markup-compatibility/2006" xmlns:p14="http://schemas.microsoft.com/office/powerpoint/2010/main">
    <mc:Choice Requires="p14">
      <p:transition spd="slow" p14:dur="2000" advTm="142511"/>
    </mc:Choice>
    <mc:Fallback xmlns="">
      <p:transition spd="slow" advTm="14251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457200" y="457200"/>
            <a:ext cx="8299342" cy="73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chemeClr val="tx1"/>
                </a:solidFill>
                <a:effectLst/>
                <a:uLnTx/>
                <a:uFillTx/>
                <a:latin typeface="黑体" pitchFamily="49" charset="-122"/>
                <a:ea typeface="黑体" pitchFamily="49" charset="-122"/>
                <a:cs typeface="+mj-cs"/>
              </a:rPr>
              <a:t>为什么要学习计算机网络课程？</a:t>
            </a:r>
            <a:endParaRPr kumimoji="0" lang="zh-CN" altLang="en-US" sz="3600" b="1" i="0" u="none" strike="noStrike" kern="0" cap="none" spc="0" normalizeH="0" baseline="0" noProof="0" dirty="0">
              <a:ln>
                <a:noFill/>
              </a:ln>
              <a:solidFill>
                <a:schemeClr val="tx1"/>
              </a:solidFill>
              <a:effectLst/>
              <a:uLnTx/>
              <a:uFillTx/>
              <a:latin typeface="黑体" pitchFamily="49" charset="-122"/>
              <a:ea typeface="黑体" pitchFamily="49" charset="-122"/>
              <a:cs typeface="+mj-cs"/>
            </a:endParaRPr>
          </a:p>
        </p:txBody>
      </p:sp>
      <p:sp>
        <p:nvSpPr>
          <p:cNvPr id="8" name="内容占位符 2"/>
          <p:cNvSpPr>
            <a:spLocks noGrp="1"/>
          </p:cNvSpPr>
          <p:nvPr>
            <p:ph idx="1"/>
          </p:nvPr>
        </p:nvSpPr>
        <p:spPr>
          <a:xfrm>
            <a:off x="131742" y="1336492"/>
            <a:ext cx="8919270" cy="5034843"/>
          </a:xfrm>
        </p:spPr>
        <p:txBody>
          <a:bodyPr/>
          <a:lstStyle/>
          <a:p>
            <a:r>
              <a:rPr lang="zh-CN" altLang="en-US" sz="2800" smtClean="0"/>
              <a:t>学到什么？</a:t>
            </a:r>
            <a:endParaRPr lang="en-US" altLang="zh-CN" sz="2800" smtClean="0"/>
          </a:p>
          <a:p>
            <a:pPr lvl="1">
              <a:lnSpc>
                <a:spcPct val="150000"/>
              </a:lnSpc>
            </a:pPr>
            <a:r>
              <a:rPr lang="zh-CN" altLang="en-US" sz="2400" smtClean="0"/>
              <a:t>知识：网络技术的基本知识，掌握网络系统的基本运行原理</a:t>
            </a:r>
            <a:endParaRPr lang="en-US" altLang="zh-CN" sz="2400" smtClean="0"/>
          </a:p>
          <a:p>
            <a:pPr lvl="1">
              <a:lnSpc>
                <a:spcPct val="150000"/>
              </a:lnSpc>
            </a:pPr>
            <a:r>
              <a:rPr lang="zh-CN" altLang="en-US" sz="2400" smtClean="0"/>
              <a:t>能力：大量的实验研讨，锻炼编程、协作等各方面能力</a:t>
            </a:r>
            <a:endParaRPr lang="en-US" altLang="zh-CN" sz="2400" smtClean="0"/>
          </a:p>
          <a:p>
            <a:pPr lvl="1">
              <a:lnSpc>
                <a:spcPct val="150000"/>
              </a:lnSpc>
            </a:pPr>
            <a:r>
              <a:rPr lang="zh-CN" altLang="en-US" sz="2400" smtClean="0"/>
              <a:t>思维：分析网络新应用，学习用网络思维解决问题的能力</a:t>
            </a:r>
            <a:endParaRPr lang="en-US" altLang="zh-CN" sz="2400" smtClean="0"/>
          </a:p>
          <a:p>
            <a:pPr lvl="2">
              <a:lnSpc>
                <a:spcPct val="150000"/>
              </a:lnSpc>
            </a:pPr>
            <a:r>
              <a:rPr lang="zh-CN" altLang="en-US" sz="2200" smtClean="0"/>
              <a:t>分层分级、分布式、代理、端到端 </a:t>
            </a:r>
            <a:r>
              <a:rPr lang="en-US" altLang="zh-CN" sz="2200" smtClean="0"/>
              <a:t>…</a:t>
            </a:r>
            <a:r>
              <a:rPr lang="zh-CN" altLang="en-US" sz="2200" smtClean="0"/>
              <a:t> </a:t>
            </a:r>
            <a:r>
              <a:rPr lang="en-US" altLang="zh-CN" sz="2200" smtClean="0"/>
              <a:t>…</a:t>
            </a:r>
            <a:endParaRPr lang="en-US" altLang="zh-CN" sz="2200" dirty="0" smtClean="0"/>
          </a:p>
        </p:txBody>
      </p:sp>
      <p:sp>
        <p:nvSpPr>
          <p:cNvPr id="10" name="TextBox 9"/>
          <p:cNvSpPr txBox="1"/>
          <p:nvPr/>
        </p:nvSpPr>
        <p:spPr>
          <a:xfrm>
            <a:off x="356484" y="5067952"/>
            <a:ext cx="8415556" cy="1323439"/>
          </a:xfrm>
          <a:prstGeom prst="rect">
            <a:avLst/>
          </a:prstGeom>
          <a:noFill/>
        </p:spPr>
        <p:txBody>
          <a:bodyPr wrap="square" rtlCol="0">
            <a:spAutoFit/>
          </a:bodyPr>
          <a:lstStyle/>
          <a:p>
            <a:pPr algn="ctr">
              <a:lnSpc>
                <a:spcPct val="150000"/>
              </a:lnSpc>
            </a:pPr>
            <a:r>
              <a:rPr lang="zh-CN" altLang="en-US" sz="2800" b="1" smtClean="0">
                <a:solidFill>
                  <a:srgbClr val="FF0000"/>
                </a:solidFill>
                <a:latin typeface="华文楷体" pitchFamily="2" charset="-122"/>
                <a:ea typeface="华文楷体" pitchFamily="2" charset="-122"/>
              </a:rPr>
              <a:t>通过文献阅读，解决实际问题，技术报告和研讨，了解科研活动的一般规律和流程，初步锻炼科研能力</a:t>
            </a:r>
            <a:endParaRPr lang="zh-CN" altLang="en-US" sz="2800" b="1">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021596379"/>
      </p:ext>
    </p:extLst>
  </p:cSld>
  <p:clrMapOvr>
    <a:masterClrMapping/>
  </p:clrMapOvr>
  <mc:AlternateContent xmlns:mc="http://schemas.openxmlformats.org/markup-compatibility/2006" xmlns:p14="http://schemas.microsoft.com/office/powerpoint/2010/main">
    <mc:Choice Requires="p14">
      <p:transition spd="slow" p14:dur="2000" advTm="246920"/>
    </mc:Choice>
    <mc:Fallback xmlns="">
      <p:transition spd="slow" advTm="24692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457200" y="457200"/>
            <a:ext cx="8299342" cy="73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b="1" kern="0" smtClean="0">
                <a:latin typeface="黑体" pitchFamily="49" charset="-122"/>
                <a:ea typeface="黑体" pitchFamily="49" charset="-122"/>
                <a:cs typeface="+mj-cs"/>
              </a:rPr>
              <a:t>对课程的整体认知</a:t>
            </a:r>
            <a:endParaRPr kumimoji="0" lang="zh-CN" altLang="en-US" sz="3600" b="1" i="0" u="none" strike="noStrike" kern="0" cap="none" spc="0" normalizeH="0" baseline="0" noProof="0" dirty="0">
              <a:ln>
                <a:noFill/>
              </a:ln>
              <a:solidFill>
                <a:schemeClr val="tx1"/>
              </a:solidFill>
              <a:effectLst/>
              <a:uLnTx/>
              <a:uFillTx/>
              <a:latin typeface="黑体" pitchFamily="49" charset="-122"/>
              <a:ea typeface="黑体" pitchFamily="49" charset="-122"/>
              <a:cs typeface="+mj-cs"/>
            </a:endParaRPr>
          </a:p>
        </p:txBody>
      </p:sp>
      <p:sp>
        <p:nvSpPr>
          <p:cNvPr id="8" name="内容占位符 2"/>
          <p:cNvSpPr>
            <a:spLocks noGrp="1"/>
          </p:cNvSpPr>
          <p:nvPr>
            <p:ph idx="1"/>
          </p:nvPr>
        </p:nvSpPr>
        <p:spPr>
          <a:xfrm>
            <a:off x="131742" y="1274500"/>
            <a:ext cx="8919270" cy="5265785"/>
          </a:xfrm>
        </p:spPr>
        <p:txBody>
          <a:bodyPr/>
          <a:lstStyle/>
          <a:p>
            <a:r>
              <a:rPr lang="zh-CN" altLang="en-US" sz="2800" smtClean="0"/>
              <a:t>理论学习和动手组网脱离</a:t>
            </a:r>
            <a:endParaRPr lang="en-US" altLang="zh-CN" sz="2800" smtClean="0"/>
          </a:p>
          <a:p>
            <a:pPr lvl="1">
              <a:lnSpc>
                <a:spcPct val="150000"/>
              </a:lnSpc>
            </a:pPr>
            <a:r>
              <a:rPr lang="zh-CN" altLang="en-US" smtClean="0"/>
              <a:t>组网只需要了解基本概念和设备手册</a:t>
            </a:r>
            <a:endParaRPr lang="en-US" altLang="zh-CN" smtClean="0"/>
          </a:p>
          <a:p>
            <a:r>
              <a:rPr lang="zh-CN" altLang="en-US" sz="2800" smtClean="0"/>
              <a:t>理论知识本身的系统性</a:t>
            </a:r>
            <a:endParaRPr lang="en-US" altLang="zh-CN" sz="2800" smtClean="0"/>
          </a:p>
          <a:p>
            <a:pPr lvl="1">
              <a:lnSpc>
                <a:spcPct val="150000"/>
              </a:lnSpc>
            </a:pPr>
            <a:r>
              <a:rPr lang="zh-CN" altLang="en-US" smtClean="0"/>
              <a:t>从系统研发与实现的角度看，不太可能涉及从底层到上层的所有层次，更多的是解决特定层次的关键问题</a:t>
            </a:r>
            <a:endParaRPr lang="en-US" altLang="zh-CN" smtClean="0"/>
          </a:p>
          <a:p>
            <a:pPr lvl="1">
              <a:lnSpc>
                <a:spcPct val="150000"/>
              </a:lnSpc>
            </a:pPr>
            <a:r>
              <a:rPr lang="zh-CN" altLang="en-US" smtClean="0"/>
              <a:t>仍然要具有系统的观点，才能够更好地理解各个知识点</a:t>
            </a:r>
            <a:endParaRPr lang="en-US" altLang="zh-CN" smtClean="0"/>
          </a:p>
          <a:p>
            <a:pPr lvl="1">
              <a:lnSpc>
                <a:spcPct val="150000"/>
              </a:lnSpc>
            </a:pPr>
            <a:r>
              <a:rPr lang="zh-CN" altLang="en-US" smtClean="0"/>
              <a:t>许多关键技术具有共性的解决思路（</a:t>
            </a:r>
            <a:r>
              <a:rPr lang="zh-CN" altLang="en-US" smtClean="0">
                <a:solidFill>
                  <a:srgbClr val="FF0000"/>
                </a:solidFill>
              </a:rPr>
              <a:t>思维和能力提升的关键所在</a:t>
            </a:r>
            <a:r>
              <a:rPr lang="zh-CN" altLang="en-US" smtClean="0"/>
              <a:t>）</a:t>
            </a:r>
            <a:endParaRPr lang="en-US" altLang="zh-CN" smtClean="0"/>
          </a:p>
          <a:p>
            <a:r>
              <a:rPr lang="zh-CN" altLang="en-US" sz="2800" smtClean="0"/>
              <a:t>知识的零散性</a:t>
            </a:r>
            <a:endParaRPr lang="en-US" altLang="zh-CN" sz="2800" smtClean="0"/>
          </a:p>
          <a:p>
            <a:pPr lvl="1"/>
            <a:r>
              <a:rPr lang="zh-CN" altLang="en-US" smtClean="0"/>
              <a:t>不同的掌握程度：</a:t>
            </a:r>
            <a:r>
              <a:rPr lang="zh-CN" altLang="en-US" smtClean="0">
                <a:solidFill>
                  <a:srgbClr val="FF0000"/>
                </a:solidFill>
              </a:rPr>
              <a:t>了解、理解、掌握、运用</a:t>
            </a:r>
            <a:endParaRPr lang="en-US" altLang="zh-CN" dirty="0" smtClean="0">
              <a:solidFill>
                <a:srgbClr val="FF0000"/>
              </a:solidFill>
            </a:endParaRPr>
          </a:p>
        </p:txBody>
      </p:sp>
    </p:spTree>
    <p:extLst>
      <p:ext uri="{BB962C8B-B14F-4D97-AF65-F5344CB8AC3E}">
        <p14:creationId xmlns:p14="http://schemas.microsoft.com/office/powerpoint/2010/main" val="4021596379"/>
      </p:ext>
    </p:extLst>
  </p:cSld>
  <p:clrMapOvr>
    <a:masterClrMapping/>
  </p:clrMapOvr>
  <mc:AlternateContent xmlns:mc="http://schemas.openxmlformats.org/markup-compatibility/2006" xmlns:p14="http://schemas.microsoft.com/office/powerpoint/2010/main">
    <mc:Choice Requires="p14">
      <p:transition spd="slow" p14:dur="2000" advTm="255188"/>
    </mc:Choice>
    <mc:Fallback xmlns="">
      <p:transition spd="slow" advTm="25518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课程组织形式</a:t>
            </a:r>
            <a:endParaRPr lang="zh-CN" altLang="en-US" dirty="0"/>
          </a:p>
        </p:txBody>
      </p:sp>
      <p:sp>
        <p:nvSpPr>
          <p:cNvPr id="3" name="内容占位符 2"/>
          <p:cNvSpPr>
            <a:spLocks noGrp="1"/>
          </p:cNvSpPr>
          <p:nvPr>
            <p:ph idx="1"/>
          </p:nvPr>
        </p:nvSpPr>
        <p:spPr>
          <a:xfrm>
            <a:off x="342896" y="1444978"/>
            <a:ext cx="8490857" cy="5034843"/>
          </a:xfrm>
        </p:spPr>
        <p:txBody>
          <a:bodyPr/>
          <a:lstStyle/>
          <a:p>
            <a:r>
              <a:rPr lang="zh-CN" altLang="en-US" dirty="0" smtClean="0"/>
              <a:t>课程设置</a:t>
            </a:r>
            <a:endParaRPr lang="en-US" altLang="zh-CN" dirty="0" smtClean="0"/>
          </a:p>
          <a:p>
            <a:pPr lvl="1"/>
            <a:r>
              <a:rPr lang="zh-CN" altLang="en-US" dirty="0" smtClean="0"/>
              <a:t>计算机网络（理论课）：</a:t>
            </a:r>
            <a:r>
              <a:rPr lang="en-US" altLang="zh-CN" dirty="0" smtClean="0"/>
              <a:t>60</a:t>
            </a:r>
            <a:r>
              <a:rPr lang="zh-CN" altLang="en-US" dirty="0" smtClean="0"/>
              <a:t>学时</a:t>
            </a:r>
            <a:r>
              <a:rPr lang="en-US" altLang="zh-CN" dirty="0" smtClean="0"/>
              <a:t>/3</a:t>
            </a:r>
            <a:r>
              <a:rPr lang="zh-CN" altLang="en-US" dirty="0" smtClean="0"/>
              <a:t>学分，周一（</a:t>
            </a:r>
            <a:r>
              <a:rPr lang="en-US" altLang="zh-CN" dirty="0" smtClean="0"/>
              <a:t>1-2</a:t>
            </a:r>
            <a:r>
              <a:rPr lang="zh-CN" altLang="en-US" dirty="0" smtClean="0"/>
              <a:t>）、周三（</a:t>
            </a:r>
            <a:r>
              <a:rPr lang="en-US" altLang="zh-CN" dirty="0" smtClean="0"/>
              <a:t>1-2</a:t>
            </a:r>
            <a:r>
              <a:rPr lang="zh-CN" altLang="en-US" dirty="0" smtClean="0"/>
              <a:t>），地点：阶二</a:t>
            </a:r>
            <a:r>
              <a:rPr lang="en-US" altLang="zh-CN" dirty="0" smtClean="0"/>
              <a:t>5</a:t>
            </a:r>
            <a:r>
              <a:rPr lang="zh-CN" altLang="en-US" dirty="0" smtClean="0"/>
              <a:t>（</a:t>
            </a:r>
            <a:r>
              <a:rPr lang="zh-CN" altLang="en-US" dirty="0" smtClean="0">
                <a:solidFill>
                  <a:srgbClr val="FF0000"/>
                </a:solidFill>
              </a:rPr>
              <a:t>正式开学前，密切关注课程通知</a:t>
            </a:r>
            <a:r>
              <a:rPr lang="zh-CN" altLang="en-US" dirty="0" smtClean="0"/>
              <a:t>）</a:t>
            </a:r>
            <a:endParaRPr lang="en-US" altLang="zh-CN" dirty="0" smtClean="0"/>
          </a:p>
          <a:p>
            <a:pPr lvl="1"/>
            <a:r>
              <a:rPr lang="zh-CN" altLang="en-US" dirty="0" smtClean="0"/>
              <a:t>计算机网络（研讨课）：</a:t>
            </a:r>
            <a:r>
              <a:rPr lang="en-US" altLang="zh-CN" dirty="0" smtClean="0"/>
              <a:t>40</a:t>
            </a:r>
            <a:r>
              <a:rPr lang="zh-CN" altLang="en-US" dirty="0" smtClean="0"/>
              <a:t>学时</a:t>
            </a:r>
            <a:r>
              <a:rPr lang="en-US" altLang="zh-CN" dirty="0" smtClean="0"/>
              <a:t>/2</a:t>
            </a:r>
            <a:r>
              <a:rPr lang="zh-CN" altLang="en-US" dirty="0" smtClean="0"/>
              <a:t>学分，每周周四（</a:t>
            </a:r>
            <a:r>
              <a:rPr lang="en-US" altLang="zh-CN" dirty="0" smtClean="0"/>
              <a:t>1-2</a:t>
            </a:r>
            <a:r>
              <a:rPr lang="zh-CN" altLang="en-US" dirty="0" smtClean="0"/>
              <a:t>），地点</a:t>
            </a:r>
            <a:r>
              <a:rPr lang="zh-CN" altLang="en-US" dirty="0"/>
              <a:t>：教</a:t>
            </a:r>
            <a:r>
              <a:rPr lang="en-US" altLang="zh-CN" dirty="0" smtClean="0"/>
              <a:t>205</a:t>
            </a:r>
          </a:p>
          <a:p>
            <a:pPr>
              <a:spcBef>
                <a:spcPts val="1800"/>
              </a:spcBef>
            </a:pPr>
            <a:r>
              <a:rPr lang="zh-CN" altLang="en-US" dirty="0" smtClean="0"/>
              <a:t>课程形式</a:t>
            </a:r>
            <a:endParaRPr lang="en-US" altLang="zh-CN" dirty="0" smtClean="0"/>
          </a:p>
          <a:p>
            <a:pPr lvl="1"/>
            <a:r>
              <a:rPr lang="zh-CN" altLang="en-US" dirty="0" smtClean="0"/>
              <a:t>理论（定期）</a:t>
            </a:r>
            <a:r>
              <a:rPr lang="en-US" altLang="zh-CN" dirty="0" smtClean="0"/>
              <a:t>+</a:t>
            </a:r>
            <a:r>
              <a:rPr lang="zh-CN" altLang="en-US" dirty="0" smtClean="0"/>
              <a:t> 研讨（定期）</a:t>
            </a:r>
            <a:r>
              <a:rPr lang="en-US" altLang="zh-CN" dirty="0" smtClean="0"/>
              <a:t>+</a:t>
            </a:r>
            <a:r>
              <a:rPr lang="zh-CN" altLang="en-US" dirty="0" smtClean="0"/>
              <a:t> 习题（不定期）</a:t>
            </a:r>
            <a:endParaRPr lang="en-US" altLang="zh-CN" dirty="0" smtClean="0"/>
          </a:p>
          <a:p>
            <a:r>
              <a:rPr lang="zh-CN" altLang="en-US" dirty="0" smtClean="0"/>
              <a:t>考核方式</a:t>
            </a:r>
            <a:endParaRPr lang="en-US" altLang="zh-CN" dirty="0" smtClean="0"/>
          </a:p>
          <a:p>
            <a:pPr lvl="1"/>
            <a:r>
              <a:rPr lang="zh-CN" altLang="en-US" dirty="0" smtClean="0"/>
              <a:t>理论课：期末考试</a:t>
            </a:r>
            <a:r>
              <a:rPr lang="en-US" altLang="zh-CN" dirty="0" smtClean="0"/>
              <a:t>50%</a:t>
            </a:r>
            <a:r>
              <a:rPr lang="zh-CN" altLang="en-US" dirty="0" smtClean="0"/>
              <a:t>、期中考试</a:t>
            </a:r>
            <a:r>
              <a:rPr lang="en-US" altLang="zh-CN" dirty="0" smtClean="0"/>
              <a:t>20%</a:t>
            </a:r>
            <a:r>
              <a:rPr lang="zh-CN" altLang="en-US" dirty="0" smtClean="0"/>
              <a:t>、考勤及作业</a:t>
            </a:r>
            <a:r>
              <a:rPr lang="en-US" altLang="zh-CN" dirty="0" smtClean="0"/>
              <a:t>30%</a:t>
            </a:r>
          </a:p>
          <a:p>
            <a:pPr lvl="1"/>
            <a:r>
              <a:rPr lang="zh-CN" altLang="en-US" dirty="0" smtClean="0"/>
              <a:t>研讨课：以研讨课要求为准</a:t>
            </a:r>
            <a:endParaRPr lang="en-US" altLang="zh-CN" dirty="0" smtClean="0">
              <a:solidFill>
                <a:srgbClr val="FF0000"/>
              </a:solidFill>
            </a:endParaRPr>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6" name="TextBox 5"/>
          <p:cNvSpPr txBox="1"/>
          <p:nvPr/>
        </p:nvSpPr>
        <p:spPr>
          <a:xfrm>
            <a:off x="697440" y="6106318"/>
            <a:ext cx="7795636" cy="646331"/>
          </a:xfrm>
          <a:prstGeom prst="rect">
            <a:avLst/>
          </a:prstGeom>
          <a:noFill/>
        </p:spPr>
        <p:txBody>
          <a:bodyPr wrap="square" rtlCol="0">
            <a:spAutoFit/>
          </a:bodyPr>
          <a:lstStyle/>
          <a:p>
            <a:pPr algn="ctr"/>
            <a:r>
              <a:rPr lang="zh-CN" altLang="en-US" sz="3600" b="1" smtClean="0">
                <a:solidFill>
                  <a:srgbClr val="FF0000"/>
                </a:solidFill>
                <a:latin typeface="华文楷体" pitchFamily="2" charset="-122"/>
                <a:ea typeface="华文楷体" pitchFamily="2" charset="-122"/>
              </a:rPr>
              <a:t>理论学习和动手实验并重</a:t>
            </a:r>
            <a:endParaRPr lang="zh-CN" altLang="en-US" sz="3600" b="1">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158360324"/>
      </p:ext>
    </p:extLst>
  </p:cSld>
  <p:clrMapOvr>
    <a:masterClrMapping/>
  </p:clrMapOvr>
  <mc:AlternateContent xmlns:mc="http://schemas.openxmlformats.org/markup-compatibility/2006" xmlns:p14="http://schemas.microsoft.com/office/powerpoint/2010/main">
    <mc:Choice Requires="p14">
      <p:transition spd="slow" p14:dur="2000" advTm="103648"/>
    </mc:Choice>
    <mc:Fallback xmlns="">
      <p:transition spd="slow" advTm="103648"/>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6.7|66.2|61.4|1.8|71.6|29.6|16.1|29.4|32.9|3.7|40.2"/>
</p:tagLst>
</file>

<file path=ppt/tags/tag2.xml><?xml version="1.0" encoding="utf-8"?>
<p:tagLst xmlns:a="http://schemas.openxmlformats.org/drawingml/2006/main" xmlns:r="http://schemas.openxmlformats.org/officeDocument/2006/relationships" xmlns:p="http://schemas.openxmlformats.org/presentationml/2006/main">
  <p:tag name="TIMING" val="|24.3|9.2|3.5|3.5|2.5|1.6|45.2|100.1"/>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6829</TotalTime>
  <Words>1545</Words>
  <Application>Microsoft Office PowerPoint</Application>
  <PresentationFormat>全屏显示(4:3)</PresentationFormat>
  <Paragraphs>209</Paragraphs>
  <Slides>18</Slides>
  <Notes>12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18</vt:i4>
      </vt:variant>
    </vt:vector>
  </HeadingPairs>
  <TitlesOfParts>
    <vt:vector size="33" baseType="lpstr">
      <vt:lpstr>MS PGothic</vt:lpstr>
      <vt:lpstr>黑体</vt:lpstr>
      <vt:lpstr>华文楷体</vt:lpstr>
      <vt:lpstr>楷体</vt:lpstr>
      <vt:lpstr>宋体</vt:lpstr>
      <vt:lpstr>微软雅黑</vt:lpstr>
      <vt:lpstr>Arial</vt:lpstr>
      <vt:lpstr>Arial Black</vt:lpstr>
      <vt:lpstr>Arial Narrow</vt:lpstr>
      <vt:lpstr>Calibri</vt:lpstr>
      <vt:lpstr>Times New Roman</vt:lpstr>
      <vt:lpstr>Wingdings</vt:lpstr>
      <vt:lpstr>Wingdings 3</vt:lpstr>
      <vt:lpstr>Pixel</vt:lpstr>
      <vt:lpstr>自定义设计方案</vt:lpstr>
      <vt:lpstr>《计算机网络》 课程说明</vt:lpstr>
      <vt:lpstr>提纲</vt:lpstr>
      <vt:lpstr>为什么要学习计算机网络课程？</vt:lpstr>
      <vt:lpstr>为什么要学习计算机网络课程？</vt:lpstr>
      <vt:lpstr>网络推动经济转型和战略扩展</vt:lpstr>
      <vt:lpstr>网络促进技术创新</vt:lpstr>
      <vt:lpstr>PowerPoint 演示文稿</vt:lpstr>
      <vt:lpstr>PowerPoint 演示文稿</vt:lpstr>
      <vt:lpstr>课程组织形式</vt:lpstr>
      <vt:lpstr>理论课内容设置</vt:lpstr>
      <vt:lpstr>理论课内容设置</vt:lpstr>
      <vt:lpstr>研讨课内容设置</vt:lpstr>
      <vt:lpstr>课程授课教师</vt:lpstr>
      <vt:lpstr>课程交流途径</vt:lpstr>
      <vt:lpstr>初识计算机网络</vt:lpstr>
      <vt:lpstr>初识计算机网络</vt:lpstr>
      <vt:lpstr>初识计算机网络</vt:lpstr>
      <vt:lpstr>休息！！！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zh zz</cp:lastModifiedBy>
  <cp:revision>465</cp:revision>
  <dcterms:created xsi:type="dcterms:W3CDTF">2017-02-02T15:53:23Z</dcterms:created>
  <dcterms:modified xsi:type="dcterms:W3CDTF">2020-02-23T07:30:46Z</dcterms:modified>
</cp:coreProperties>
</file>