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16.xml" ContentType="application/vnd.openxmlformats-officedocument.presentationml.notesSlide+xml"/>
  <Override PartName="/ppt/tags/tag20.xml" ContentType="application/vnd.openxmlformats-officedocument.presentationml.tags+xml"/>
  <Override PartName="/ppt/notesSlides/notesSlide17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8.xml" ContentType="application/vnd.openxmlformats-officedocument.presentationml.notesSlide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39"/>
  </p:notesMasterIdLst>
  <p:sldIdLst>
    <p:sldId id="256" r:id="rId3"/>
    <p:sldId id="390" r:id="rId4"/>
    <p:sldId id="330" r:id="rId5"/>
    <p:sldId id="332" r:id="rId6"/>
    <p:sldId id="333" r:id="rId7"/>
    <p:sldId id="392" r:id="rId8"/>
    <p:sldId id="334" r:id="rId9"/>
    <p:sldId id="335" r:id="rId10"/>
    <p:sldId id="336" r:id="rId11"/>
    <p:sldId id="337" r:id="rId12"/>
    <p:sldId id="340" r:id="rId13"/>
    <p:sldId id="339" r:id="rId14"/>
    <p:sldId id="341" r:id="rId15"/>
    <p:sldId id="342" r:id="rId16"/>
    <p:sldId id="343" r:id="rId17"/>
    <p:sldId id="345" r:id="rId18"/>
    <p:sldId id="346" r:id="rId19"/>
    <p:sldId id="347" r:id="rId20"/>
    <p:sldId id="391" r:id="rId21"/>
    <p:sldId id="311" r:id="rId22"/>
    <p:sldId id="312" r:id="rId23"/>
    <p:sldId id="313" r:id="rId24"/>
    <p:sldId id="314" r:id="rId25"/>
    <p:sldId id="315" r:id="rId26"/>
    <p:sldId id="326" r:id="rId27"/>
    <p:sldId id="316" r:id="rId28"/>
    <p:sldId id="318" r:id="rId29"/>
    <p:sldId id="317" r:id="rId30"/>
    <p:sldId id="320" r:id="rId31"/>
    <p:sldId id="319" r:id="rId32"/>
    <p:sldId id="321" r:id="rId33"/>
    <p:sldId id="322" r:id="rId34"/>
    <p:sldId id="323" r:id="rId35"/>
    <p:sldId id="324" r:id="rId36"/>
    <p:sldId id="325" r:id="rId37"/>
    <p:sldId id="393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E5E5FF"/>
    <a:srgbClr val="FFFFCC"/>
    <a:srgbClr val="3333FF"/>
    <a:srgbClr val="D1D1FF"/>
    <a:srgbClr val="B8A9F1"/>
    <a:srgbClr val="84E8E3"/>
    <a:srgbClr val="000042"/>
    <a:srgbClr val="F7F7FF"/>
    <a:srgbClr val="C0B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85590" autoAdjust="0"/>
  </p:normalViewPr>
  <p:slideViewPr>
    <p:cSldViewPr snapToGrid="0">
      <p:cViewPr varScale="1">
        <p:scale>
          <a:sx n="68" d="100"/>
          <a:sy n="68" d="100"/>
        </p:scale>
        <p:origin x="1011" y="2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5F783-0C0C-4437-971D-53EACF12D7BE}" type="datetimeFigureOut">
              <a:rPr lang="zh-CN" altLang="en-US" smtClean="0"/>
              <a:pPr/>
              <a:t>2020/2/26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C233E-39C6-4AB0-A67B-6BD0A5E8E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3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17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019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680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089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380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144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334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969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470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973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345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876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798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798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22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002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660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1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3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 smtClean="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1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1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6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1" y="2324106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4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 smtClean="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8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6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A3781D2-0FC0-429B-B9FE-5030B6E54291}" type="datetime1">
              <a:rPr lang="zh-CN" altLang="en-US" smtClean="0"/>
              <a:pPr/>
              <a:t>2020/2/26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23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AEF739-1766-471D-BA9F-A4322C6F8843}" type="datetime1">
              <a:rPr lang="zh-CN" altLang="en-US" smtClean="0"/>
              <a:pPr/>
              <a:t>2020/2/26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0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22407-BCB3-4B2A-B7F9-3492D5F65C0B}" type="datetime1">
              <a:rPr lang="zh-CN" altLang="en-US" smtClean="0"/>
              <a:pPr/>
              <a:t>2020/2/26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59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77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6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1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42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45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0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79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6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AE9093-A4E2-4ED4-AAFA-F803B756B8DD}" type="datetime1">
              <a:rPr lang="zh-CN" altLang="en-US" smtClean="0"/>
              <a:pPr/>
              <a:t>2020/2/26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01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65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4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25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636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D3EE5A-7480-4B4A-838B-B5929882DECF}" type="datetime1">
              <a:rPr lang="zh-CN" altLang="en-US" smtClean="0"/>
              <a:pPr/>
              <a:t>2020/2/26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0C815E-B128-4FAE-9EDE-FEA89F6F958C}" type="datetime1">
              <a:rPr lang="zh-CN" altLang="en-US" smtClean="0"/>
              <a:pPr/>
              <a:t>2020/2/26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4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C8468-6983-4678-9AAB-4D2ABEF84341}" type="datetime1">
              <a:rPr lang="zh-CN" altLang="en-US" smtClean="0"/>
              <a:pPr/>
              <a:t>2020/2/26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5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2D5C6D-787B-474F-BCC3-F53F5951B20A}" type="datetime1">
              <a:rPr lang="zh-CN" altLang="en-US" smtClean="0"/>
              <a:pPr/>
              <a:t>2020/2/26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7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3B29B9-1B90-4121-8663-FE563B07C9D8}" type="datetime1">
              <a:rPr lang="zh-CN" altLang="en-US" smtClean="0"/>
              <a:pPr/>
              <a:t>2020/2/26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397EA2-195E-4D7E-B5BC-907A7C70C3E2}" type="datetime1">
              <a:rPr lang="zh-CN" altLang="en-US" smtClean="0"/>
              <a:pPr/>
              <a:t>2020/2/26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9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BEF2-D925-49E7-9561-3704E2CF9A2D}" type="datetime1">
              <a:rPr lang="zh-CN" altLang="en-US" smtClean="0"/>
              <a:pPr/>
              <a:t>2020/2/26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3642891A-AB75-4714-BBBF-90ED55B80069}" type="datetime1">
              <a:rPr lang="zh-CN" altLang="en-US" smtClean="0"/>
              <a:pPr/>
              <a:t>2020/2/26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9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7.wmf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8.wmf"/><Relationship Id="rId11" Type="http://schemas.openxmlformats.org/officeDocument/2006/relationships/image" Target="../media/image32.jpeg"/><Relationship Id="rId5" Type="http://schemas.openxmlformats.org/officeDocument/2006/relationships/image" Target="../media/image27.wmf"/><Relationship Id="rId10" Type="http://schemas.openxmlformats.org/officeDocument/2006/relationships/hyperlink" Target="http://www.testage.net/html/73/n-87473.html" TargetMode="External"/><Relationship Id="rId4" Type="http://schemas.openxmlformats.org/officeDocument/2006/relationships/image" Target="../media/image9.wmf"/><Relationship Id="rId9" Type="http://schemas.openxmlformats.org/officeDocument/2006/relationships/image" Target="../media/image3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34.e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3.bin"/><Relationship Id="rId2" Type="http://schemas.openxmlformats.org/officeDocument/2006/relationships/tags" Target="../tags/tag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2.bin"/><Relationship Id="rId5" Type="http://schemas.openxmlformats.org/officeDocument/2006/relationships/image" Target="../media/image31.wmf"/><Relationship Id="rId15" Type="http://schemas.openxmlformats.org/officeDocument/2006/relationships/image" Target="../media/image38.jpeg"/><Relationship Id="rId10" Type="http://schemas.openxmlformats.org/officeDocument/2006/relationships/image" Target="../media/image33.emf"/><Relationship Id="rId4" Type="http://schemas.openxmlformats.org/officeDocument/2006/relationships/notesSlide" Target="../notesSlides/notesSlide8.xml"/><Relationship Id="rId9" Type="http://schemas.openxmlformats.org/officeDocument/2006/relationships/oleObject" Target="../embeddings/oleObject1.bin"/><Relationship Id="rId14" Type="http://schemas.openxmlformats.org/officeDocument/2006/relationships/hyperlink" Target="http://image.baidu.com/i?ct=503316480&amp;z=0&amp;tn=baiduimagedetail&amp;word=%B5%E7%CA%D3&amp;in=4148&amp;cl=2&amp;cm=1&amp;sc=0&amp;lm=-1&amp;pn=2&amp;rn=1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0.jpeg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1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0.wmf"/><Relationship Id="rId5" Type="http://schemas.openxmlformats.org/officeDocument/2006/relationships/image" Target="../media/image31.wmf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7.wmf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11" Type="http://schemas.openxmlformats.org/officeDocument/2006/relationships/image" Target="../media/image11.png"/><Relationship Id="rId5" Type="http://schemas.openxmlformats.org/officeDocument/2006/relationships/image" Target="../media/image31.wmf"/><Relationship Id="rId10" Type="http://schemas.openxmlformats.org/officeDocument/2006/relationships/image" Target="../media/image42.emf"/><Relationship Id="rId4" Type="http://schemas.openxmlformats.org/officeDocument/2006/relationships/image" Target="../media/image9.wmf"/><Relationship Id="rId9" Type="http://schemas.openxmlformats.org/officeDocument/2006/relationships/image" Target="../media/image2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jpeg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png"/><Relationship Id="rId20" Type="http://schemas.openxmlformats.org/officeDocument/2006/relationships/image" Target="../media/image23.jpeg"/><Relationship Id="rId1" Type="http://schemas.openxmlformats.org/officeDocument/2006/relationships/tags" Target="../tags/tag1.xml"/><Relationship Id="rId6" Type="http://schemas.openxmlformats.org/officeDocument/2006/relationships/image" Target="../media/image9.wmf"/><Relationship Id="rId11" Type="http://schemas.openxmlformats.org/officeDocument/2006/relationships/image" Target="../media/image14.png"/><Relationship Id="rId5" Type="http://schemas.openxmlformats.org/officeDocument/2006/relationships/image" Target="../media/image8.wmf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wmf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6.bin"/><Relationship Id="rId2" Type="http://schemas.openxmlformats.org/officeDocument/2006/relationships/tags" Target="../tags/tag2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.wmf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5.wmf"/><Relationship Id="rId5" Type="http://schemas.openxmlformats.org/officeDocument/2006/relationships/image" Target="../media/image26.jpeg"/><Relationship Id="rId10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第一章 计算机网络概述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50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家庭接入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数字用户线 </a:t>
            </a:r>
            <a:r>
              <a:rPr lang="en-US" altLang="zh-CN" dirty="0" smtClean="0"/>
              <a:t>(Digital Subscriber Line, </a:t>
            </a:r>
            <a:r>
              <a:rPr lang="en-US" altLang="zh-CN" smtClean="0"/>
              <a:t>DSL)</a:t>
            </a:r>
            <a:r>
              <a:rPr lang="zh-CN" altLang="en-US" smtClean="0"/>
              <a:t> </a:t>
            </a:r>
            <a:r>
              <a:rPr lang="en-US" altLang="zh-CN" smtClean="0"/>
              <a:t>–</a:t>
            </a:r>
            <a:r>
              <a:rPr lang="zh-CN" altLang="en-US" smtClean="0"/>
              <a:t> </a:t>
            </a:r>
            <a:r>
              <a:rPr lang="zh-CN" altLang="en-US" sz="2000" smtClean="0"/>
              <a:t>基于电话线路</a:t>
            </a:r>
            <a:endParaRPr lang="en-US" altLang="zh-CN" dirty="0" smtClean="0"/>
          </a:p>
          <a:p>
            <a:r>
              <a:rPr lang="zh-CN" altLang="en-US" dirty="0" smtClean="0"/>
              <a:t>电缆</a:t>
            </a:r>
            <a:endParaRPr lang="en-US" altLang="zh-CN" dirty="0" smtClean="0"/>
          </a:p>
          <a:p>
            <a:r>
              <a:rPr lang="zh-CN" altLang="en-US" dirty="0" smtClean="0"/>
              <a:t>光纤到户 </a:t>
            </a:r>
            <a:r>
              <a:rPr lang="en-US" altLang="zh-CN" dirty="0" smtClean="0"/>
              <a:t>(Fiber to The Home, FTTH)</a:t>
            </a:r>
          </a:p>
          <a:p>
            <a:r>
              <a:rPr lang="zh-CN" altLang="en-US" dirty="0" smtClean="0"/>
              <a:t>拨号</a:t>
            </a:r>
            <a:endParaRPr lang="en-US" altLang="zh-CN" dirty="0" smtClean="0"/>
          </a:p>
          <a:p>
            <a:r>
              <a:rPr lang="zh-CN" altLang="en-US" dirty="0"/>
              <a:t>卫星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8796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家庭接入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3175790"/>
          </a:xfrm>
        </p:spPr>
        <p:txBody>
          <a:bodyPr/>
          <a:lstStyle/>
          <a:p>
            <a:r>
              <a:rPr lang="zh-CN" altLang="en-US" dirty="0" smtClean="0"/>
              <a:t>数字用户线 </a:t>
            </a:r>
            <a:r>
              <a:rPr lang="en-US" altLang="zh-CN" dirty="0" smtClean="0"/>
              <a:t>(Digital Subscriber Line, DSL)</a:t>
            </a:r>
          </a:p>
          <a:p>
            <a:pPr lvl="1"/>
            <a:r>
              <a:rPr lang="zh-CN" altLang="en-US" sz="1800" dirty="0" smtClean="0"/>
              <a:t>从提供本地电话接入的本地电话公司获得</a:t>
            </a:r>
            <a:r>
              <a:rPr lang="en-US" altLang="zh-CN" sz="1800" dirty="0" smtClean="0"/>
              <a:t>DSL Internet</a:t>
            </a:r>
            <a:r>
              <a:rPr lang="zh-CN" altLang="en-US" sz="1800" dirty="0" smtClean="0"/>
              <a:t>接入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用户的</a:t>
            </a:r>
            <a:r>
              <a:rPr lang="en-US" altLang="zh-CN" sz="1800" dirty="0" smtClean="0">
                <a:solidFill>
                  <a:schemeClr val="accent5">
                    <a:lumMod val="75000"/>
                  </a:schemeClr>
                </a:solidFill>
              </a:rPr>
              <a:t>DSL</a:t>
            </a:r>
            <a:r>
              <a:rPr lang="zh-CN" altLang="en-US" sz="1800" dirty="0" smtClean="0">
                <a:solidFill>
                  <a:schemeClr val="accent5">
                    <a:lumMod val="75000"/>
                  </a:schemeClr>
                </a:solidFill>
              </a:rPr>
              <a:t>调制解调器</a:t>
            </a:r>
            <a:r>
              <a:rPr lang="zh-CN" altLang="en-US" sz="1800" dirty="0" smtClean="0"/>
              <a:t>使用</a:t>
            </a:r>
            <a:r>
              <a:rPr lang="zh-CN" altLang="en-US" sz="1800" dirty="0" smtClean="0">
                <a:solidFill>
                  <a:schemeClr val="accent5">
                    <a:lumMod val="75000"/>
                  </a:schemeClr>
                </a:solidFill>
              </a:rPr>
              <a:t>电话线</a:t>
            </a:r>
            <a:r>
              <a:rPr lang="en-US" altLang="zh-CN" sz="18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zh-CN" altLang="en-US" sz="1800" dirty="0" smtClean="0">
                <a:solidFill>
                  <a:schemeClr val="accent5">
                    <a:lumMod val="75000"/>
                  </a:schemeClr>
                </a:solidFill>
              </a:rPr>
              <a:t>双绞线</a:t>
            </a:r>
            <a:r>
              <a:rPr lang="en-US" altLang="zh-CN" sz="18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zh-CN" altLang="en-US" sz="1800" dirty="0" smtClean="0"/>
              <a:t>与电话公司本地中心局的</a:t>
            </a:r>
            <a:r>
              <a:rPr lang="zh-CN" altLang="en-US" sz="1800" dirty="0" smtClean="0">
                <a:solidFill>
                  <a:schemeClr val="accent5">
                    <a:lumMod val="75000"/>
                  </a:schemeClr>
                </a:solidFill>
              </a:rPr>
              <a:t>数字用户线接入复用器</a:t>
            </a:r>
            <a:r>
              <a:rPr lang="en-US" altLang="zh-CN" sz="1800" dirty="0" smtClean="0">
                <a:solidFill>
                  <a:schemeClr val="accent5">
                    <a:lumMod val="75000"/>
                  </a:schemeClr>
                </a:solidFill>
              </a:rPr>
              <a:t>(DSLAM)</a:t>
            </a:r>
            <a:r>
              <a:rPr lang="zh-CN" altLang="en-US" sz="1800" dirty="0" smtClean="0"/>
              <a:t>交换数据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DSL</a:t>
            </a:r>
            <a:r>
              <a:rPr lang="zh-CN" altLang="en-US" sz="1800" dirty="0" smtClean="0"/>
              <a:t>调制解调器、</a:t>
            </a:r>
            <a:r>
              <a:rPr lang="en-US" altLang="zh-CN" sz="1800" dirty="0" smtClean="0"/>
              <a:t>DSLAM</a:t>
            </a:r>
            <a:r>
              <a:rPr lang="zh-CN" altLang="en-US" sz="1800" dirty="0" smtClean="0"/>
              <a:t>将数字信号和模拟</a:t>
            </a:r>
            <a:r>
              <a:rPr lang="en-US" altLang="zh-CN" sz="1800" dirty="0"/>
              <a:t>(</a:t>
            </a:r>
            <a:r>
              <a:rPr lang="zh-CN" altLang="en-US" sz="1800" dirty="0"/>
              <a:t>高音频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信号进行转换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用户侧</a:t>
            </a:r>
            <a:r>
              <a:rPr lang="zh-CN" altLang="en-US" sz="1800" dirty="0" smtClean="0">
                <a:solidFill>
                  <a:schemeClr val="accent5">
                    <a:lumMod val="75000"/>
                  </a:schemeClr>
                </a:solidFill>
              </a:rPr>
              <a:t>分频器</a:t>
            </a:r>
            <a:r>
              <a:rPr lang="zh-CN" altLang="en-US" sz="1800" dirty="0" smtClean="0"/>
              <a:t>将数字信号和电话信号分隔开，共用电话线传输</a:t>
            </a:r>
            <a:endParaRPr lang="en-US" altLang="zh-CN" sz="1800" dirty="0" smtClean="0"/>
          </a:p>
          <a:p>
            <a:pPr lvl="2"/>
            <a:r>
              <a:rPr lang="zh-CN" altLang="en-US" sz="1600" dirty="0" smtClean="0"/>
              <a:t>高速下行信道，</a:t>
            </a:r>
            <a:r>
              <a:rPr lang="en-US" altLang="zh-CN" sz="1600" dirty="0" smtClean="0"/>
              <a:t>50Hz—1MHz</a:t>
            </a:r>
            <a:r>
              <a:rPr lang="zh-CN" altLang="en-US" sz="1600" dirty="0" smtClean="0"/>
              <a:t>频段，速率</a:t>
            </a:r>
            <a:r>
              <a:rPr lang="en-US" altLang="zh-CN" sz="1600" dirty="0" smtClean="0"/>
              <a:t>12Mbps</a:t>
            </a:r>
            <a:r>
              <a:rPr lang="zh-CN" altLang="en-US" sz="1600" dirty="0" smtClean="0"/>
              <a:t>或</a:t>
            </a:r>
            <a:r>
              <a:rPr lang="en-US" altLang="zh-CN" sz="1600" dirty="0" smtClean="0"/>
              <a:t>24Mbps</a:t>
            </a:r>
          </a:p>
          <a:p>
            <a:pPr lvl="2"/>
            <a:r>
              <a:rPr lang="zh-CN" altLang="en-US" sz="1600" dirty="0" smtClean="0"/>
              <a:t>高速上行信道，</a:t>
            </a:r>
            <a:r>
              <a:rPr lang="en-US" altLang="zh-CN" sz="1600" dirty="0" smtClean="0"/>
              <a:t>4kHz—50kHz</a:t>
            </a:r>
            <a:r>
              <a:rPr lang="zh-CN" altLang="en-US" sz="1600" dirty="0" smtClean="0"/>
              <a:t>频段，</a:t>
            </a:r>
            <a:r>
              <a:rPr lang="en-US" altLang="zh-CN" sz="1600" dirty="0" smtClean="0"/>
              <a:t>1.8Mbps</a:t>
            </a:r>
            <a:r>
              <a:rPr lang="zh-CN" altLang="en-US" sz="1600" dirty="0" smtClean="0"/>
              <a:t>或</a:t>
            </a:r>
            <a:r>
              <a:rPr lang="en-US" altLang="zh-CN" sz="1600" dirty="0" smtClean="0"/>
              <a:t>2.5Mbps</a:t>
            </a:r>
            <a:endParaRPr lang="en-US" altLang="zh-CN" sz="1600" dirty="0"/>
          </a:p>
          <a:p>
            <a:pPr lvl="2"/>
            <a:r>
              <a:rPr lang="zh-CN" altLang="en-US" sz="1600" dirty="0" smtClean="0"/>
              <a:t>普通双向电话信道，</a:t>
            </a:r>
            <a:r>
              <a:rPr lang="en-US" altLang="zh-CN" sz="1600" dirty="0" smtClean="0"/>
              <a:t>0Hz—4kHz</a:t>
            </a:r>
            <a:r>
              <a:rPr lang="zh-CN" altLang="en-US" sz="1600" dirty="0" smtClean="0"/>
              <a:t>频段</a:t>
            </a:r>
            <a:endParaRPr lang="en-US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grpSp>
        <p:nvGrpSpPr>
          <p:cNvPr id="110" name="组合 109"/>
          <p:cNvGrpSpPr/>
          <p:nvPr/>
        </p:nvGrpSpPr>
        <p:grpSpPr>
          <a:xfrm>
            <a:off x="248358" y="4620769"/>
            <a:ext cx="8579553" cy="2105499"/>
            <a:chOff x="444500" y="4620769"/>
            <a:chExt cx="8579553" cy="2105499"/>
          </a:xfrm>
        </p:grpSpPr>
        <p:sp>
          <p:nvSpPr>
            <p:cNvPr id="6" name="矩形 5"/>
            <p:cNvSpPr/>
            <p:nvPr/>
          </p:nvSpPr>
          <p:spPr>
            <a:xfrm>
              <a:off x="444500" y="4641437"/>
              <a:ext cx="8579553" cy="2084831"/>
            </a:xfrm>
            <a:prstGeom prst="rect">
              <a:avLst/>
            </a:prstGeom>
            <a:solidFill>
              <a:srgbClr val="F7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pic>
          <p:nvPicPr>
            <p:cNvPr id="79" name="Picture 1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9849" y="5909864"/>
              <a:ext cx="2241523" cy="712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0" name="Group 42"/>
            <p:cNvGrpSpPr>
              <a:grpSpLocks/>
            </p:cNvGrpSpPr>
            <p:nvPr/>
          </p:nvGrpSpPr>
          <p:grpSpPr bwMode="auto">
            <a:xfrm>
              <a:off x="6262097" y="4620769"/>
              <a:ext cx="2440071" cy="1004508"/>
              <a:chOff x="3611" y="1812"/>
              <a:chExt cx="1736" cy="1043"/>
            </a:xfrm>
          </p:grpSpPr>
          <p:grpSp>
            <p:nvGrpSpPr>
              <p:cNvPr id="51" name="Group 43"/>
              <p:cNvGrpSpPr>
                <a:grpSpLocks/>
              </p:cNvGrpSpPr>
              <p:nvPr/>
            </p:nvGrpSpPr>
            <p:grpSpPr bwMode="auto">
              <a:xfrm>
                <a:off x="3611" y="1816"/>
                <a:ext cx="1730" cy="1034"/>
                <a:chOff x="3611" y="1816"/>
                <a:chExt cx="1730" cy="1034"/>
              </a:xfrm>
            </p:grpSpPr>
            <p:sp>
              <p:nvSpPr>
                <p:cNvPr id="69" name="Oval 44"/>
                <p:cNvSpPr>
                  <a:spLocks noChangeArrowheads="1"/>
                </p:cNvSpPr>
                <p:nvPr/>
              </p:nvSpPr>
              <p:spPr bwMode="auto">
                <a:xfrm>
                  <a:off x="4202" y="1816"/>
                  <a:ext cx="754" cy="42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" name="Oval 45"/>
                <p:cNvSpPr>
                  <a:spLocks noChangeArrowheads="1"/>
                </p:cNvSpPr>
                <p:nvPr/>
              </p:nvSpPr>
              <p:spPr bwMode="auto">
                <a:xfrm>
                  <a:off x="3787" y="1929"/>
                  <a:ext cx="578" cy="427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Oval 46"/>
                <p:cNvSpPr>
                  <a:spLocks noChangeArrowheads="1"/>
                </p:cNvSpPr>
                <p:nvPr/>
              </p:nvSpPr>
              <p:spPr bwMode="auto">
                <a:xfrm>
                  <a:off x="3611" y="2186"/>
                  <a:ext cx="390" cy="349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" name="Oval 47"/>
                <p:cNvSpPr>
                  <a:spLocks noChangeArrowheads="1"/>
                </p:cNvSpPr>
                <p:nvPr/>
              </p:nvSpPr>
              <p:spPr bwMode="auto">
                <a:xfrm>
                  <a:off x="3729" y="2340"/>
                  <a:ext cx="586" cy="37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" name="Oval 48"/>
                <p:cNvSpPr>
                  <a:spLocks noChangeArrowheads="1"/>
                </p:cNvSpPr>
                <p:nvPr/>
              </p:nvSpPr>
              <p:spPr bwMode="auto">
                <a:xfrm>
                  <a:off x="4143" y="2402"/>
                  <a:ext cx="876" cy="44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" name="Oval 49"/>
                <p:cNvSpPr>
                  <a:spLocks noChangeArrowheads="1"/>
                </p:cNvSpPr>
                <p:nvPr/>
              </p:nvSpPr>
              <p:spPr bwMode="auto">
                <a:xfrm>
                  <a:off x="4701" y="1941"/>
                  <a:ext cx="561" cy="336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" name="Oval 50"/>
                <p:cNvSpPr>
                  <a:spLocks noChangeArrowheads="1"/>
                </p:cNvSpPr>
                <p:nvPr/>
              </p:nvSpPr>
              <p:spPr bwMode="auto">
                <a:xfrm>
                  <a:off x="4784" y="2157"/>
                  <a:ext cx="557" cy="336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" name="Oval 51"/>
                <p:cNvSpPr>
                  <a:spLocks noChangeArrowheads="1"/>
                </p:cNvSpPr>
                <p:nvPr/>
              </p:nvSpPr>
              <p:spPr bwMode="auto">
                <a:xfrm>
                  <a:off x="4734" y="2228"/>
                  <a:ext cx="553" cy="552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" name="Oval 52"/>
                <p:cNvSpPr>
                  <a:spLocks noChangeArrowheads="1"/>
                </p:cNvSpPr>
                <p:nvPr/>
              </p:nvSpPr>
              <p:spPr bwMode="auto">
                <a:xfrm>
                  <a:off x="3926" y="2061"/>
                  <a:ext cx="1122" cy="553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" name="Group 53"/>
              <p:cNvGrpSpPr>
                <a:grpSpLocks/>
              </p:cNvGrpSpPr>
              <p:nvPr/>
            </p:nvGrpSpPr>
            <p:grpSpPr bwMode="auto">
              <a:xfrm>
                <a:off x="3611" y="1812"/>
                <a:ext cx="1736" cy="1043"/>
                <a:chOff x="3611" y="1812"/>
                <a:chExt cx="1736" cy="1043"/>
              </a:xfrm>
            </p:grpSpPr>
            <p:sp>
              <p:nvSpPr>
                <p:cNvPr id="53" name="Arc 54"/>
                <p:cNvSpPr>
                  <a:spLocks/>
                </p:cNvSpPr>
                <p:nvPr/>
              </p:nvSpPr>
              <p:spPr bwMode="auto">
                <a:xfrm>
                  <a:off x="4222" y="1812"/>
                  <a:ext cx="715" cy="216"/>
                </a:xfrm>
                <a:custGeom>
                  <a:avLst/>
                  <a:gdLst>
                    <a:gd name="G0" fmla="+- 20477 0 0"/>
                    <a:gd name="G1" fmla="+- 21600 0 0"/>
                    <a:gd name="G2" fmla="+- 21600 0 0"/>
                    <a:gd name="T0" fmla="*/ 0 w 40549"/>
                    <a:gd name="T1" fmla="*/ 14725 h 21600"/>
                    <a:gd name="T2" fmla="*/ 40549 w 40549"/>
                    <a:gd name="T3" fmla="*/ 13620 h 21600"/>
                    <a:gd name="T4" fmla="*/ 20477 w 40549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549" h="21600" fill="none" extrusionOk="0">
                      <a:moveTo>
                        <a:pt x="0" y="14725"/>
                      </a:moveTo>
                      <a:cubicBezTo>
                        <a:pt x="2953" y="5927"/>
                        <a:pt x="11196" y="-1"/>
                        <a:pt x="20477" y="0"/>
                      </a:cubicBezTo>
                      <a:cubicBezTo>
                        <a:pt x="29325" y="0"/>
                        <a:pt x="37279" y="5397"/>
                        <a:pt x="40548" y="13620"/>
                      </a:cubicBezTo>
                    </a:path>
                    <a:path w="40549" h="21600" stroke="0" extrusionOk="0">
                      <a:moveTo>
                        <a:pt x="0" y="14725"/>
                      </a:moveTo>
                      <a:cubicBezTo>
                        <a:pt x="2953" y="5927"/>
                        <a:pt x="11196" y="-1"/>
                        <a:pt x="20477" y="0"/>
                      </a:cubicBezTo>
                      <a:cubicBezTo>
                        <a:pt x="29325" y="0"/>
                        <a:pt x="37279" y="5397"/>
                        <a:pt x="40548" y="13620"/>
                      </a:cubicBezTo>
                      <a:lnTo>
                        <a:pt x="20477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" name="Arc 55"/>
                <p:cNvSpPr>
                  <a:spLocks/>
                </p:cNvSpPr>
                <p:nvPr/>
              </p:nvSpPr>
              <p:spPr bwMode="auto">
                <a:xfrm>
                  <a:off x="4226" y="1816"/>
                  <a:ext cx="707" cy="212"/>
                </a:xfrm>
                <a:custGeom>
                  <a:avLst/>
                  <a:gdLst>
                    <a:gd name="G0" fmla="+- 20460 0 0"/>
                    <a:gd name="G1" fmla="+- 21600 0 0"/>
                    <a:gd name="G2" fmla="+- 21600 0 0"/>
                    <a:gd name="T0" fmla="*/ 0 w 40509"/>
                    <a:gd name="T1" fmla="*/ 14674 h 21600"/>
                    <a:gd name="T2" fmla="*/ 40509 w 40509"/>
                    <a:gd name="T3" fmla="*/ 13564 h 21600"/>
                    <a:gd name="T4" fmla="*/ 20460 w 40509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509" h="21600" fill="none" extrusionOk="0">
                      <a:moveTo>
                        <a:pt x="0" y="14674"/>
                      </a:moveTo>
                      <a:cubicBezTo>
                        <a:pt x="2969" y="5902"/>
                        <a:pt x="11199" y="-1"/>
                        <a:pt x="20460" y="0"/>
                      </a:cubicBezTo>
                      <a:cubicBezTo>
                        <a:pt x="29286" y="0"/>
                        <a:pt x="37225" y="5370"/>
                        <a:pt x="40509" y="13563"/>
                      </a:cubicBezTo>
                    </a:path>
                    <a:path w="40509" h="21600" stroke="0" extrusionOk="0">
                      <a:moveTo>
                        <a:pt x="0" y="14674"/>
                      </a:moveTo>
                      <a:cubicBezTo>
                        <a:pt x="2969" y="5902"/>
                        <a:pt x="11199" y="-1"/>
                        <a:pt x="20460" y="0"/>
                      </a:cubicBezTo>
                      <a:cubicBezTo>
                        <a:pt x="29286" y="0"/>
                        <a:pt x="37225" y="5370"/>
                        <a:pt x="40509" y="13563"/>
                      </a:cubicBezTo>
                      <a:lnTo>
                        <a:pt x="2046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" name="Arc 56"/>
                <p:cNvSpPr>
                  <a:spLocks/>
                </p:cNvSpPr>
                <p:nvPr/>
              </p:nvSpPr>
              <p:spPr bwMode="auto">
                <a:xfrm>
                  <a:off x="3787" y="1924"/>
                  <a:ext cx="445" cy="263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509 w 32981"/>
                    <a:gd name="T1" fmla="*/ 26263 h 26263"/>
                    <a:gd name="T2" fmla="*/ 32981 w 32981"/>
                    <a:gd name="T3" fmla="*/ 3241 h 26263"/>
                    <a:gd name="T4" fmla="*/ 21600 w 32981"/>
                    <a:gd name="T5" fmla="*/ 21600 h 26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981" h="26263" fill="none" extrusionOk="0">
                      <a:moveTo>
                        <a:pt x="509" y="26262"/>
                      </a:moveTo>
                      <a:cubicBezTo>
                        <a:pt x="170" y="24731"/>
                        <a:pt x="0" y="231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621" y="-1"/>
                        <a:pt x="29562" y="1122"/>
                        <a:pt x="32980" y="3241"/>
                      </a:cubicBezTo>
                    </a:path>
                    <a:path w="32981" h="26263" stroke="0" extrusionOk="0">
                      <a:moveTo>
                        <a:pt x="509" y="26262"/>
                      </a:moveTo>
                      <a:cubicBezTo>
                        <a:pt x="170" y="24731"/>
                        <a:pt x="0" y="231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621" y="-1"/>
                        <a:pt x="29562" y="1122"/>
                        <a:pt x="32980" y="3241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" name="Arc 57"/>
                <p:cNvSpPr>
                  <a:spLocks/>
                </p:cNvSpPr>
                <p:nvPr/>
              </p:nvSpPr>
              <p:spPr bwMode="auto">
                <a:xfrm>
                  <a:off x="3791" y="1928"/>
                  <a:ext cx="438" cy="258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514 w 32940"/>
                    <a:gd name="T1" fmla="*/ 26284 h 26284"/>
                    <a:gd name="T2" fmla="*/ 32940 w 32940"/>
                    <a:gd name="T3" fmla="*/ 3216 h 26284"/>
                    <a:gd name="T4" fmla="*/ 21600 w 32940"/>
                    <a:gd name="T5" fmla="*/ 21600 h 26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940" h="26284" fill="none" extrusionOk="0">
                      <a:moveTo>
                        <a:pt x="513" y="26284"/>
                      </a:moveTo>
                      <a:cubicBezTo>
                        <a:pt x="172" y="24746"/>
                        <a:pt x="0" y="23175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605" y="-1"/>
                        <a:pt x="29531" y="1113"/>
                        <a:pt x="32939" y="3216"/>
                      </a:cubicBezTo>
                    </a:path>
                    <a:path w="32940" h="26284" stroke="0" extrusionOk="0">
                      <a:moveTo>
                        <a:pt x="513" y="26284"/>
                      </a:moveTo>
                      <a:cubicBezTo>
                        <a:pt x="172" y="24746"/>
                        <a:pt x="0" y="23175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605" y="-1"/>
                        <a:pt x="29531" y="1113"/>
                        <a:pt x="32939" y="3216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Arc 58"/>
                <p:cNvSpPr>
                  <a:spLocks/>
                </p:cNvSpPr>
                <p:nvPr/>
              </p:nvSpPr>
              <p:spPr bwMode="auto">
                <a:xfrm>
                  <a:off x="3724" y="2518"/>
                  <a:ext cx="450" cy="205"/>
                </a:xfrm>
                <a:custGeom>
                  <a:avLst/>
                  <a:gdLst>
                    <a:gd name="G0" fmla="+- 21600 0 0"/>
                    <a:gd name="G1" fmla="+- 1044 0 0"/>
                    <a:gd name="G2" fmla="+- 21600 0 0"/>
                    <a:gd name="T0" fmla="*/ 32166 w 32166"/>
                    <a:gd name="T1" fmla="*/ 19883 h 22644"/>
                    <a:gd name="T2" fmla="*/ 25 w 32166"/>
                    <a:gd name="T3" fmla="*/ 0 h 22644"/>
                    <a:gd name="T4" fmla="*/ 21600 w 32166"/>
                    <a:gd name="T5" fmla="*/ 1044 h 226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166" h="22644" fill="none" extrusionOk="0">
                      <a:moveTo>
                        <a:pt x="32166" y="19883"/>
                      </a:moveTo>
                      <a:cubicBezTo>
                        <a:pt x="28938" y="21693"/>
                        <a:pt x="25300" y="22643"/>
                        <a:pt x="21600" y="22644"/>
                      </a:cubicBezTo>
                      <a:cubicBezTo>
                        <a:pt x="9670" y="22644"/>
                        <a:pt x="0" y="12973"/>
                        <a:pt x="0" y="1044"/>
                      </a:cubicBezTo>
                      <a:cubicBezTo>
                        <a:pt x="-1" y="695"/>
                        <a:pt x="8" y="347"/>
                        <a:pt x="25" y="0"/>
                      </a:cubicBezTo>
                    </a:path>
                    <a:path w="32166" h="22644" stroke="0" extrusionOk="0">
                      <a:moveTo>
                        <a:pt x="32166" y="19883"/>
                      </a:moveTo>
                      <a:cubicBezTo>
                        <a:pt x="28938" y="21693"/>
                        <a:pt x="25300" y="22643"/>
                        <a:pt x="21600" y="22644"/>
                      </a:cubicBezTo>
                      <a:cubicBezTo>
                        <a:pt x="9670" y="22644"/>
                        <a:pt x="0" y="12973"/>
                        <a:pt x="0" y="1044"/>
                      </a:cubicBezTo>
                      <a:cubicBezTo>
                        <a:pt x="-1" y="695"/>
                        <a:pt x="8" y="347"/>
                        <a:pt x="25" y="0"/>
                      </a:cubicBezTo>
                      <a:lnTo>
                        <a:pt x="21600" y="1044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" name="Arc 59"/>
                <p:cNvSpPr>
                  <a:spLocks/>
                </p:cNvSpPr>
                <p:nvPr/>
              </p:nvSpPr>
              <p:spPr bwMode="auto">
                <a:xfrm>
                  <a:off x="3728" y="2518"/>
                  <a:ext cx="443" cy="201"/>
                </a:xfrm>
                <a:custGeom>
                  <a:avLst/>
                  <a:gdLst>
                    <a:gd name="G0" fmla="+- 21600 0 0"/>
                    <a:gd name="G1" fmla="+- 1052 0 0"/>
                    <a:gd name="G2" fmla="+- 21600 0 0"/>
                    <a:gd name="T0" fmla="*/ 32107 w 32107"/>
                    <a:gd name="T1" fmla="*/ 19924 h 22652"/>
                    <a:gd name="T2" fmla="*/ 26 w 32107"/>
                    <a:gd name="T3" fmla="*/ 0 h 22652"/>
                    <a:gd name="T4" fmla="*/ 21600 w 32107"/>
                    <a:gd name="T5" fmla="*/ 1052 h 226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107" h="22652" fill="none" extrusionOk="0">
                      <a:moveTo>
                        <a:pt x="32107" y="19924"/>
                      </a:moveTo>
                      <a:cubicBezTo>
                        <a:pt x="28894" y="21713"/>
                        <a:pt x="25277" y="22651"/>
                        <a:pt x="21600" y="22652"/>
                      </a:cubicBezTo>
                      <a:cubicBezTo>
                        <a:pt x="9670" y="22652"/>
                        <a:pt x="0" y="12981"/>
                        <a:pt x="0" y="1052"/>
                      </a:cubicBezTo>
                      <a:cubicBezTo>
                        <a:pt x="-1" y="701"/>
                        <a:pt x="8" y="350"/>
                        <a:pt x="25" y="-1"/>
                      </a:cubicBezTo>
                    </a:path>
                    <a:path w="32107" h="22652" stroke="0" extrusionOk="0">
                      <a:moveTo>
                        <a:pt x="32107" y="19924"/>
                      </a:moveTo>
                      <a:cubicBezTo>
                        <a:pt x="28894" y="21713"/>
                        <a:pt x="25277" y="22651"/>
                        <a:pt x="21600" y="22652"/>
                      </a:cubicBezTo>
                      <a:cubicBezTo>
                        <a:pt x="9670" y="22652"/>
                        <a:pt x="0" y="12981"/>
                        <a:pt x="0" y="1052"/>
                      </a:cubicBezTo>
                      <a:cubicBezTo>
                        <a:pt x="-1" y="701"/>
                        <a:pt x="8" y="350"/>
                        <a:pt x="25" y="-1"/>
                      </a:cubicBezTo>
                      <a:lnTo>
                        <a:pt x="21600" y="1052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Arc 60"/>
                <p:cNvSpPr>
                  <a:spLocks/>
                </p:cNvSpPr>
                <p:nvPr/>
              </p:nvSpPr>
              <p:spPr bwMode="auto">
                <a:xfrm>
                  <a:off x="4929" y="1937"/>
                  <a:ext cx="337" cy="252"/>
                </a:xfrm>
                <a:custGeom>
                  <a:avLst/>
                  <a:gdLst>
                    <a:gd name="G0" fmla="+- 4379 0 0"/>
                    <a:gd name="G1" fmla="+- 21600 0 0"/>
                    <a:gd name="G2" fmla="+- 21600 0 0"/>
                    <a:gd name="T0" fmla="*/ 0 w 25979"/>
                    <a:gd name="T1" fmla="*/ 449 h 32416"/>
                    <a:gd name="T2" fmla="*/ 23076 w 25979"/>
                    <a:gd name="T3" fmla="*/ 32416 h 32416"/>
                    <a:gd name="T4" fmla="*/ 4379 w 25979"/>
                    <a:gd name="T5" fmla="*/ 21600 h 324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5979" h="32416" fill="none" extrusionOk="0">
                      <a:moveTo>
                        <a:pt x="-1" y="448"/>
                      </a:moveTo>
                      <a:cubicBezTo>
                        <a:pt x="1440" y="150"/>
                        <a:pt x="2907" y="-1"/>
                        <a:pt x="4379" y="0"/>
                      </a:cubicBezTo>
                      <a:cubicBezTo>
                        <a:pt x="16308" y="0"/>
                        <a:pt x="25979" y="9670"/>
                        <a:pt x="25979" y="21600"/>
                      </a:cubicBezTo>
                      <a:cubicBezTo>
                        <a:pt x="25979" y="25397"/>
                        <a:pt x="24977" y="29128"/>
                        <a:pt x="23075" y="32415"/>
                      </a:cubicBezTo>
                    </a:path>
                    <a:path w="25979" h="32416" stroke="0" extrusionOk="0">
                      <a:moveTo>
                        <a:pt x="-1" y="448"/>
                      </a:moveTo>
                      <a:cubicBezTo>
                        <a:pt x="1440" y="150"/>
                        <a:pt x="2907" y="-1"/>
                        <a:pt x="4379" y="0"/>
                      </a:cubicBezTo>
                      <a:cubicBezTo>
                        <a:pt x="16308" y="0"/>
                        <a:pt x="25979" y="9670"/>
                        <a:pt x="25979" y="21600"/>
                      </a:cubicBezTo>
                      <a:cubicBezTo>
                        <a:pt x="25979" y="25397"/>
                        <a:pt x="24977" y="29128"/>
                        <a:pt x="23075" y="32415"/>
                      </a:cubicBezTo>
                      <a:lnTo>
                        <a:pt x="4379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" name="Arc 61"/>
                <p:cNvSpPr>
                  <a:spLocks/>
                </p:cNvSpPr>
                <p:nvPr/>
              </p:nvSpPr>
              <p:spPr bwMode="auto">
                <a:xfrm>
                  <a:off x="4930" y="1941"/>
                  <a:ext cx="332" cy="247"/>
                </a:xfrm>
                <a:custGeom>
                  <a:avLst/>
                  <a:gdLst>
                    <a:gd name="G0" fmla="+- 4338 0 0"/>
                    <a:gd name="G1" fmla="+- 21600 0 0"/>
                    <a:gd name="G2" fmla="+- 21600 0 0"/>
                    <a:gd name="T0" fmla="*/ 0 w 25938"/>
                    <a:gd name="T1" fmla="*/ 440 h 32495"/>
                    <a:gd name="T2" fmla="*/ 22989 w 25938"/>
                    <a:gd name="T3" fmla="*/ 32495 h 32495"/>
                    <a:gd name="T4" fmla="*/ 4338 w 25938"/>
                    <a:gd name="T5" fmla="*/ 21600 h 324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5938" h="32495" fill="none" extrusionOk="0">
                      <a:moveTo>
                        <a:pt x="0" y="440"/>
                      </a:moveTo>
                      <a:cubicBezTo>
                        <a:pt x="1427" y="147"/>
                        <a:pt x="2880" y="-1"/>
                        <a:pt x="4338" y="0"/>
                      </a:cubicBezTo>
                      <a:cubicBezTo>
                        <a:pt x="16267" y="0"/>
                        <a:pt x="25938" y="9670"/>
                        <a:pt x="25938" y="21600"/>
                      </a:cubicBezTo>
                      <a:cubicBezTo>
                        <a:pt x="25938" y="25428"/>
                        <a:pt x="24920" y="29188"/>
                        <a:pt x="22988" y="32494"/>
                      </a:cubicBezTo>
                    </a:path>
                    <a:path w="25938" h="32495" stroke="0" extrusionOk="0">
                      <a:moveTo>
                        <a:pt x="0" y="440"/>
                      </a:moveTo>
                      <a:cubicBezTo>
                        <a:pt x="1427" y="147"/>
                        <a:pt x="2880" y="-1"/>
                        <a:pt x="4338" y="0"/>
                      </a:cubicBezTo>
                      <a:cubicBezTo>
                        <a:pt x="16267" y="0"/>
                        <a:pt x="25938" y="9670"/>
                        <a:pt x="25938" y="21600"/>
                      </a:cubicBezTo>
                      <a:cubicBezTo>
                        <a:pt x="25938" y="25428"/>
                        <a:pt x="24920" y="29188"/>
                        <a:pt x="22988" y="32494"/>
                      </a:cubicBezTo>
                      <a:lnTo>
                        <a:pt x="4338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Arc 62"/>
                <p:cNvSpPr>
                  <a:spLocks/>
                </p:cNvSpPr>
                <p:nvPr/>
              </p:nvSpPr>
              <p:spPr bwMode="auto">
                <a:xfrm>
                  <a:off x="5024" y="2184"/>
                  <a:ext cx="323" cy="250"/>
                </a:xfrm>
                <a:custGeom>
                  <a:avLst/>
                  <a:gdLst>
                    <a:gd name="G0" fmla="+- 0 0 0"/>
                    <a:gd name="G1" fmla="+- 16841 0 0"/>
                    <a:gd name="G2" fmla="+- 21600 0 0"/>
                    <a:gd name="T0" fmla="*/ 13525 w 21600"/>
                    <a:gd name="T1" fmla="*/ 0 h 29495"/>
                    <a:gd name="T2" fmla="*/ 17505 w 21600"/>
                    <a:gd name="T3" fmla="*/ 29495 h 29495"/>
                    <a:gd name="T4" fmla="*/ 0 w 21600"/>
                    <a:gd name="T5" fmla="*/ 16841 h 294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9495" fill="none" extrusionOk="0">
                      <a:moveTo>
                        <a:pt x="13525" y="-1"/>
                      </a:moveTo>
                      <a:cubicBezTo>
                        <a:pt x="18630" y="4099"/>
                        <a:pt x="21600" y="10293"/>
                        <a:pt x="21600" y="16841"/>
                      </a:cubicBezTo>
                      <a:cubicBezTo>
                        <a:pt x="21600" y="21384"/>
                        <a:pt x="20167" y="25812"/>
                        <a:pt x="17505" y="29495"/>
                      </a:cubicBezTo>
                    </a:path>
                    <a:path w="21600" h="29495" stroke="0" extrusionOk="0">
                      <a:moveTo>
                        <a:pt x="13525" y="-1"/>
                      </a:moveTo>
                      <a:cubicBezTo>
                        <a:pt x="18630" y="4099"/>
                        <a:pt x="21600" y="10293"/>
                        <a:pt x="21600" y="16841"/>
                      </a:cubicBezTo>
                      <a:cubicBezTo>
                        <a:pt x="21600" y="21384"/>
                        <a:pt x="20167" y="25812"/>
                        <a:pt x="17505" y="29495"/>
                      </a:cubicBezTo>
                      <a:lnTo>
                        <a:pt x="0" y="1684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Arc 63"/>
                <p:cNvSpPr>
                  <a:spLocks/>
                </p:cNvSpPr>
                <p:nvPr/>
              </p:nvSpPr>
              <p:spPr bwMode="auto">
                <a:xfrm>
                  <a:off x="5024" y="2187"/>
                  <a:ext cx="319" cy="246"/>
                </a:xfrm>
                <a:custGeom>
                  <a:avLst/>
                  <a:gdLst>
                    <a:gd name="G0" fmla="+- 0 0 0"/>
                    <a:gd name="G1" fmla="+- 16905 0 0"/>
                    <a:gd name="G2" fmla="+- 21600 0 0"/>
                    <a:gd name="T0" fmla="*/ 13446 w 21600"/>
                    <a:gd name="T1" fmla="*/ 0 h 29639"/>
                    <a:gd name="T2" fmla="*/ 17447 w 21600"/>
                    <a:gd name="T3" fmla="*/ 29639 h 29639"/>
                    <a:gd name="T4" fmla="*/ 0 w 21600"/>
                    <a:gd name="T5" fmla="*/ 16905 h 296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9639" fill="none" extrusionOk="0">
                      <a:moveTo>
                        <a:pt x="13445" y="0"/>
                      </a:moveTo>
                      <a:cubicBezTo>
                        <a:pt x="18597" y="4098"/>
                        <a:pt x="21600" y="10321"/>
                        <a:pt x="21600" y="16905"/>
                      </a:cubicBezTo>
                      <a:cubicBezTo>
                        <a:pt x="21600" y="21482"/>
                        <a:pt x="20145" y="25941"/>
                        <a:pt x="17447" y="29639"/>
                      </a:cubicBezTo>
                    </a:path>
                    <a:path w="21600" h="29639" stroke="0" extrusionOk="0">
                      <a:moveTo>
                        <a:pt x="13445" y="0"/>
                      </a:moveTo>
                      <a:cubicBezTo>
                        <a:pt x="18597" y="4098"/>
                        <a:pt x="21600" y="10321"/>
                        <a:pt x="21600" y="16905"/>
                      </a:cubicBezTo>
                      <a:cubicBezTo>
                        <a:pt x="21600" y="21482"/>
                        <a:pt x="20145" y="25941"/>
                        <a:pt x="17447" y="29639"/>
                      </a:cubicBezTo>
                      <a:lnTo>
                        <a:pt x="0" y="16905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Arc 64"/>
                <p:cNvSpPr>
                  <a:spLocks/>
                </p:cNvSpPr>
                <p:nvPr/>
              </p:nvSpPr>
              <p:spPr bwMode="auto">
                <a:xfrm>
                  <a:off x="4918" y="2430"/>
                  <a:ext cx="377" cy="358"/>
                </a:xfrm>
                <a:custGeom>
                  <a:avLst/>
                  <a:gdLst>
                    <a:gd name="G0" fmla="+- 7051 0 0"/>
                    <a:gd name="G1" fmla="+- 6188 0 0"/>
                    <a:gd name="G2" fmla="+- 21600 0 0"/>
                    <a:gd name="T0" fmla="*/ 27746 w 28651"/>
                    <a:gd name="T1" fmla="*/ 0 h 27788"/>
                    <a:gd name="T2" fmla="*/ 0 w 28651"/>
                    <a:gd name="T3" fmla="*/ 26605 h 27788"/>
                    <a:gd name="T4" fmla="*/ 7051 w 28651"/>
                    <a:gd name="T5" fmla="*/ 6188 h 27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651" h="27788" fill="none" extrusionOk="0">
                      <a:moveTo>
                        <a:pt x="27745" y="0"/>
                      </a:moveTo>
                      <a:cubicBezTo>
                        <a:pt x="28346" y="2007"/>
                        <a:pt x="28651" y="4092"/>
                        <a:pt x="28651" y="6188"/>
                      </a:cubicBezTo>
                      <a:cubicBezTo>
                        <a:pt x="28651" y="18117"/>
                        <a:pt x="18980" y="27788"/>
                        <a:pt x="7051" y="27788"/>
                      </a:cubicBezTo>
                      <a:cubicBezTo>
                        <a:pt x="4651" y="27788"/>
                        <a:pt x="2268" y="27388"/>
                        <a:pt x="0" y="26604"/>
                      </a:cubicBezTo>
                    </a:path>
                    <a:path w="28651" h="27788" stroke="0" extrusionOk="0">
                      <a:moveTo>
                        <a:pt x="27745" y="0"/>
                      </a:moveTo>
                      <a:cubicBezTo>
                        <a:pt x="28346" y="2007"/>
                        <a:pt x="28651" y="4092"/>
                        <a:pt x="28651" y="6188"/>
                      </a:cubicBezTo>
                      <a:cubicBezTo>
                        <a:pt x="28651" y="18117"/>
                        <a:pt x="18980" y="27788"/>
                        <a:pt x="7051" y="27788"/>
                      </a:cubicBezTo>
                      <a:cubicBezTo>
                        <a:pt x="4651" y="27788"/>
                        <a:pt x="2268" y="27388"/>
                        <a:pt x="0" y="26604"/>
                      </a:cubicBezTo>
                      <a:lnTo>
                        <a:pt x="7051" y="618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" name="Arc 65"/>
                <p:cNvSpPr>
                  <a:spLocks/>
                </p:cNvSpPr>
                <p:nvPr/>
              </p:nvSpPr>
              <p:spPr bwMode="auto">
                <a:xfrm>
                  <a:off x="4919" y="2431"/>
                  <a:ext cx="372" cy="353"/>
                </a:xfrm>
                <a:custGeom>
                  <a:avLst/>
                  <a:gdLst>
                    <a:gd name="G0" fmla="+- 7048 0 0"/>
                    <a:gd name="G1" fmla="+- 6190 0 0"/>
                    <a:gd name="G2" fmla="+- 21600 0 0"/>
                    <a:gd name="T0" fmla="*/ 27742 w 28648"/>
                    <a:gd name="T1" fmla="*/ 0 h 27790"/>
                    <a:gd name="T2" fmla="*/ 0 w 28648"/>
                    <a:gd name="T3" fmla="*/ 26608 h 27790"/>
                    <a:gd name="T4" fmla="*/ 7048 w 28648"/>
                    <a:gd name="T5" fmla="*/ 6190 h 277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648" h="27790" fill="none" extrusionOk="0">
                      <a:moveTo>
                        <a:pt x="27742" y="-1"/>
                      </a:moveTo>
                      <a:cubicBezTo>
                        <a:pt x="28342" y="2008"/>
                        <a:pt x="28648" y="4093"/>
                        <a:pt x="28648" y="6190"/>
                      </a:cubicBezTo>
                      <a:cubicBezTo>
                        <a:pt x="28648" y="18119"/>
                        <a:pt x="18977" y="27790"/>
                        <a:pt x="7048" y="27790"/>
                      </a:cubicBezTo>
                      <a:cubicBezTo>
                        <a:pt x="4649" y="27790"/>
                        <a:pt x="2267" y="27390"/>
                        <a:pt x="0" y="26607"/>
                      </a:cubicBezTo>
                    </a:path>
                    <a:path w="28648" h="27790" stroke="0" extrusionOk="0">
                      <a:moveTo>
                        <a:pt x="27742" y="-1"/>
                      </a:moveTo>
                      <a:cubicBezTo>
                        <a:pt x="28342" y="2008"/>
                        <a:pt x="28648" y="4093"/>
                        <a:pt x="28648" y="6190"/>
                      </a:cubicBezTo>
                      <a:cubicBezTo>
                        <a:pt x="28648" y="18119"/>
                        <a:pt x="18977" y="27790"/>
                        <a:pt x="7048" y="27790"/>
                      </a:cubicBezTo>
                      <a:cubicBezTo>
                        <a:pt x="4649" y="27790"/>
                        <a:pt x="2267" y="27390"/>
                        <a:pt x="0" y="26607"/>
                      </a:cubicBezTo>
                      <a:lnTo>
                        <a:pt x="7048" y="619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" name="Arc 66"/>
                <p:cNvSpPr>
                  <a:spLocks/>
                </p:cNvSpPr>
                <p:nvPr/>
              </p:nvSpPr>
              <p:spPr bwMode="auto">
                <a:xfrm>
                  <a:off x="3611" y="2183"/>
                  <a:ext cx="206" cy="341"/>
                </a:xfrm>
                <a:custGeom>
                  <a:avLst/>
                  <a:gdLst>
                    <a:gd name="G0" fmla="+- 21600 0 0"/>
                    <a:gd name="G1" fmla="+- 21560 0 0"/>
                    <a:gd name="G2" fmla="+- 21600 0 0"/>
                    <a:gd name="T0" fmla="*/ 12798 w 21600"/>
                    <a:gd name="T1" fmla="*/ 41285 h 41285"/>
                    <a:gd name="T2" fmla="*/ 20292 w 21600"/>
                    <a:gd name="T3" fmla="*/ 0 h 41285"/>
                    <a:gd name="T4" fmla="*/ 21600 w 21600"/>
                    <a:gd name="T5" fmla="*/ 21560 h 41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285" fill="none" extrusionOk="0">
                      <a:moveTo>
                        <a:pt x="12797" y="41285"/>
                      </a:moveTo>
                      <a:cubicBezTo>
                        <a:pt x="5013" y="37811"/>
                        <a:pt x="0" y="30084"/>
                        <a:pt x="0" y="21560"/>
                      </a:cubicBezTo>
                      <a:cubicBezTo>
                        <a:pt x="-1" y="10138"/>
                        <a:pt x="8891" y="691"/>
                        <a:pt x="20291" y="-1"/>
                      </a:cubicBezTo>
                    </a:path>
                    <a:path w="21600" h="41285" stroke="0" extrusionOk="0">
                      <a:moveTo>
                        <a:pt x="12797" y="41285"/>
                      </a:moveTo>
                      <a:cubicBezTo>
                        <a:pt x="5013" y="37811"/>
                        <a:pt x="0" y="30084"/>
                        <a:pt x="0" y="21560"/>
                      </a:cubicBezTo>
                      <a:cubicBezTo>
                        <a:pt x="-1" y="10138"/>
                        <a:pt x="8891" y="691"/>
                        <a:pt x="20291" y="-1"/>
                      </a:cubicBezTo>
                      <a:lnTo>
                        <a:pt x="21600" y="2156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" name="Arc 67"/>
                <p:cNvSpPr>
                  <a:spLocks/>
                </p:cNvSpPr>
                <p:nvPr/>
              </p:nvSpPr>
              <p:spPr bwMode="auto">
                <a:xfrm>
                  <a:off x="3615" y="2187"/>
                  <a:ext cx="202" cy="334"/>
                </a:xfrm>
                <a:custGeom>
                  <a:avLst/>
                  <a:gdLst>
                    <a:gd name="G0" fmla="+- 21600 0 0"/>
                    <a:gd name="G1" fmla="+- 21561 0 0"/>
                    <a:gd name="G2" fmla="+- 21600 0 0"/>
                    <a:gd name="T0" fmla="*/ 12820 w 21600"/>
                    <a:gd name="T1" fmla="*/ 41296 h 41296"/>
                    <a:gd name="T2" fmla="*/ 20296 w 21600"/>
                    <a:gd name="T3" fmla="*/ 0 h 41296"/>
                    <a:gd name="T4" fmla="*/ 21600 w 21600"/>
                    <a:gd name="T5" fmla="*/ 21561 h 41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296" fill="none" extrusionOk="0">
                      <a:moveTo>
                        <a:pt x="12819" y="41296"/>
                      </a:moveTo>
                      <a:cubicBezTo>
                        <a:pt x="5023" y="37827"/>
                        <a:pt x="0" y="30094"/>
                        <a:pt x="0" y="21561"/>
                      </a:cubicBezTo>
                      <a:cubicBezTo>
                        <a:pt x="-1" y="10138"/>
                        <a:pt x="8893" y="689"/>
                        <a:pt x="20296" y="0"/>
                      </a:cubicBezTo>
                    </a:path>
                    <a:path w="21600" h="41296" stroke="0" extrusionOk="0">
                      <a:moveTo>
                        <a:pt x="12819" y="41296"/>
                      </a:moveTo>
                      <a:cubicBezTo>
                        <a:pt x="5023" y="37827"/>
                        <a:pt x="0" y="30094"/>
                        <a:pt x="0" y="21561"/>
                      </a:cubicBezTo>
                      <a:cubicBezTo>
                        <a:pt x="-1" y="10138"/>
                        <a:pt x="8893" y="689"/>
                        <a:pt x="20296" y="0"/>
                      </a:cubicBezTo>
                      <a:lnTo>
                        <a:pt x="21600" y="21561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" name="Arc 68"/>
                <p:cNvSpPr>
                  <a:spLocks/>
                </p:cNvSpPr>
                <p:nvPr/>
              </p:nvSpPr>
              <p:spPr bwMode="auto">
                <a:xfrm>
                  <a:off x="4157" y="2647"/>
                  <a:ext cx="773" cy="208"/>
                </a:xfrm>
                <a:custGeom>
                  <a:avLst/>
                  <a:gdLst>
                    <a:gd name="G0" fmla="+- 21169 0 0"/>
                    <a:gd name="G1" fmla="+- 0 0 0"/>
                    <a:gd name="G2" fmla="+- 21600 0 0"/>
                    <a:gd name="T0" fmla="*/ 38935 w 38935"/>
                    <a:gd name="T1" fmla="*/ 12285 h 21600"/>
                    <a:gd name="T2" fmla="*/ 0 w 38935"/>
                    <a:gd name="T3" fmla="*/ 4293 h 21600"/>
                    <a:gd name="T4" fmla="*/ 21169 w 38935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935" h="21600" fill="none" extrusionOk="0">
                      <a:moveTo>
                        <a:pt x="38935" y="12285"/>
                      </a:moveTo>
                      <a:cubicBezTo>
                        <a:pt x="34901" y="18118"/>
                        <a:pt x="28261" y="21599"/>
                        <a:pt x="21169" y="21600"/>
                      </a:cubicBezTo>
                      <a:cubicBezTo>
                        <a:pt x="10894" y="21600"/>
                        <a:pt x="2041" y="14362"/>
                        <a:pt x="-1" y="4293"/>
                      </a:cubicBezTo>
                    </a:path>
                    <a:path w="38935" h="21600" stroke="0" extrusionOk="0">
                      <a:moveTo>
                        <a:pt x="38935" y="12285"/>
                      </a:moveTo>
                      <a:cubicBezTo>
                        <a:pt x="34901" y="18118"/>
                        <a:pt x="28261" y="21599"/>
                        <a:pt x="21169" y="21600"/>
                      </a:cubicBezTo>
                      <a:cubicBezTo>
                        <a:pt x="10894" y="21600"/>
                        <a:pt x="2041" y="14362"/>
                        <a:pt x="-1" y="4293"/>
                      </a:cubicBezTo>
                      <a:lnTo>
                        <a:pt x="21169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" name="Arc 69"/>
                <p:cNvSpPr>
                  <a:spLocks/>
                </p:cNvSpPr>
                <p:nvPr/>
              </p:nvSpPr>
              <p:spPr bwMode="auto">
                <a:xfrm>
                  <a:off x="4161" y="2647"/>
                  <a:ext cx="765" cy="204"/>
                </a:xfrm>
                <a:custGeom>
                  <a:avLst/>
                  <a:gdLst>
                    <a:gd name="G0" fmla="+- 21161 0 0"/>
                    <a:gd name="G1" fmla="+- 0 0 0"/>
                    <a:gd name="G2" fmla="+- 21600 0 0"/>
                    <a:gd name="T0" fmla="*/ 38869 w 38869"/>
                    <a:gd name="T1" fmla="*/ 12368 h 21600"/>
                    <a:gd name="T2" fmla="*/ 0 w 38869"/>
                    <a:gd name="T3" fmla="*/ 4334 h 21600"/>
                    <a:gd name="T4" fmla="*/ 21161 w 38869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869" h="21600" fill="none" extrusionOk="0">
                      <a:moveTo>
                        <a:pt x="38869" y="12368"/>
                      </a:moveTo>
                      <a:cubicBezTo>
                        <a:pt x="34828" y="18153"/>
                        <a:pt x="28217" y="21599"/>
                        <a:pt x="21161" y="21600"/>
                      </a:cubicBezTo>
                      <a:cubicBezTo>
                        <a:pt x="10902" y="21600"/>
                        <a:pt x="2058" y="14384"/>
                        <a:pt x="0" y="4333"/>
                      </a:cubicBezTo>
                    </a:path>
                    <a:path w="38869" h="21600" stroke="0" extrusionOk="0">
                      <a:moveTo>
                        <a:pt x="38869" y="12368"/>
                      </a:moveTo>
                      <a:cubicBezTo>
                        <a:pt x="34828" y="18153"/>
                        <a:pt x="28217" y="21599"/>
                        <a:pt x="21161" y="21600"/>
                      </a:cubicBezTo>
                      <a:cubicBezTo>
                        <a:pt x="10902" y="21600"/>
                        <a:pt x="2058" y="14384"/>
                        <a:pt x="0" y="4333"/>
                      </a:cubicBezTo>
                      <a:lnTo>
                        <a:pt x="21161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7" name="组合 36"/>
            <p:cNvGrpSpPr/>
            <p:nvPr/>
          </p:nvGrpSpPr>
          <p:grpSpPr>
            <a:xfrm>
              <a:off x="5317550" y="4811572"/>
              <a:ext cx="1932047" cy="1655476"/>
              <a:chOff x="908417" y="2893103"/>
              <a:chExt cx="1690634" cy="1475653"/>
            </a:xfrm>
          </p:grpSpPr>
          <p:sp>
            <p:nvSpPr>
              <p:cNvPr id="38" name="等腰三角形 37"/>
              <p:cNvSpPr/>
              <p:nvPr/>
            </p:nvSpPr>
            <p:spPr>
              <a:xfrm>
                <a:off x="908417" y="2893103"/>
                <a:ext cx="1690634" cy="499819"/>
              </a:xfrm>
              <a:prstGeom prst="triangle">
                <a:avLst>
                  <a:gd name="adj" fmla="val 49107"/>
                </a:avLst>
              </a:prstGeom>
              <a:solidFill>
                <a:srgbClr val="FFE497">
                  <a:alpha val="6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1152114" y="3380176"/>
                <a:ext cx="1228189" cy="988580"/>
              </a:xfrm>
              <a:prstGeom prst="rect">
                <a:avLst/>
              </a:prstGeom>
              <a:solidFill>
                <a:srgbClr val="FFE497">
                  <a:alpha val="6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119137" y="6093775"/>
              <a:ext cx="1157485" cy="214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hangingPunct="0"/>
              <a:r>
                <a:rPr lang="en-US" altLang="zh-CN" sz="1200" b="1" dirty="0" smtClean="0">
                  <a:latin typeface="楷体_GB2312" pitchFamily="49" charset="-122"/>
                  <a:ea typeface="楷体_GB2312" pitchFamily="49" charset="-122"/>
                </a:rPr>
                <a:t>DSL</a:t>
              </a:r>
              <a:r>
                <a:rPr lang="zh-CN" altLang="en-US" sz="1200" b="1" dirty="0" smtClean="0">
                  <a:latin typeface="楷体_GB2312" pitchFamily="49" charset="-122"/>
                  <a:ea typeface="楷体_GB2312" pitchFamily="49" charset="-122"/>
                </a:rPr>
                <a:t>调制解调器</a:t>
              </a:r>
              <a:endParaRPr lang="zh-CN" altLang="en-US" sz="12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pic>
          <p:nvPicPr>
            <p:cNvPr id="14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709" y="5969962"/>
              <a:ext cx="697262" cy="469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6" name="直接连接符 15"/>
            <p:cNvCxnSpPr/>
            <p:nvPr/>
          </p:nvCxnSpPr>
          <p:spPr>
            <a:xfrm flipH="1" flipV="1">
              <a:off x="1288284" y="5044786"/>
              <a:ext cx="2161544" cy="67464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1480082" y="5719427"/>
              <a:ext cx="1969746" cy="616537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35" descr="HDSL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086" y="5894513"/>
              <a:ext cx="649414" cy="228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等腰三角形 23"/>
            <p:cNvSpPr/>
            <p:nvPr/>
          </p:nvSpPr>
          <p:spPr>
            <a:xfrm rot="5400000">
              <a:off x="3120169" y="5519739"/>
              <a:ext cx="244790" cy="41452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Picture 24" descr="电话0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653" y="4897171"/>
              <a:ext cx="697262" cy="481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 Box 6"/>
            <p:cNvSpPr txBox="1">
              <a:spLocks noChangeArrowheads="1"/>
            </p:cNvSpPr>
            <p:nvPr/>
          </p:nvSpPr>
          <p:spPr bwMode="auto">
            <a:xfrm>
              <a:off x="901340" y="5337692"/>
              <a:ext cx="735576" cy="200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hangingPunct="0"/>
              <a:r>
                <a:rPr lang="zh-CN" altLang="en-US" sz="1200" b="1" dirty="0" smtClean="0">
                  <a:latin typeface="楷体_GB2312" pitchFamily="49" charset="-122"/>
                  <a:ea typeface="楷体_GB2312" pitchFamily="49" charset="-122"/>
                </a:rPr>
                <a:t>家庭电话</a:t>
              </a:r>
              <a:endParaRPr lang="zh-CN" altLang="en-US" sz="12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793274" y="6467686"/>
              <a:ext cx="735576" cy="200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hangingPunct="0"/>
              <a:r>
                <a:rPr lang="zh-CN" altLang="en-US" sz="1200" b="1" dirty="0" smtClean="0">
                  <a:latin typeface="楷体_GB2312" pitchFamily="49" charset="-122"/>
                  <a:ea typeface="楷体_GB2312" pitchFamily="49" charset="-122"/>
                </a:rPr>
                <a:t>家庭</a:t>
              </a:r>
              <a:r>
                <a:rPr lang="en-US" altLang="zh-CN" sz="1200" b="1" dirty="0" smtClean="0">
                  <a:latin typeface="楷体_GB2312" pitchFamily="49" charset="-122"/>
                  <a:ea typeface="楷体_GB2312" pitchFamily="49" charset="-122"/>
                </a:rPr>
                <a:t>PC</a:t>
              </a:r>
              <a:endParaRPr lang="zh-CN" altLang="en-US" sz="12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9" name="Text Box 6"/>
            <p:cNvSpPr txBox="1">
              <a:spLocks noChangeArrowheads="1"/>
            </p:cNvSpPr>
            <p:nvPr/>
          </p:nvSpPr>
          <p:spPr bwMode="auto">
            <a:xfrm>
              <a:off x="3068033" y="5807925"/>
              <a:ext cx="735576" cy="200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zh-CN" altLang="en-US" sz="1200" b="1" dirty="0" smtClean="0">
                  <a:latin typeface="楷体_GB2312" pitchFamily="49" charset="-122"/>
                  <a:ea typeface="楷体_GB2312" pitchFamily="49" charset="-122"/>
                </a:rPr>
                <a:t>分频器</a:t>
              </a:r>
              <a:endParaRPr lang="zh-CN" altLang="en-US" sz="12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 flipH="1">
              <a:off x="3441704" y="5695683"/>
              <a:ext cx="2435466" cy="2374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135" descr="抽象图标39c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1991" y="5437949"/>
              <a:ext cx="404267" cy="549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 Box 6"/>
            <p:cNvSpPr txBox="1">
              <a:spLocks noChangeArrowheads="1"/>
            </p:cNvSpPr>
            <p:nvPr/>
          </p:nvSpPr>
          <p:spPr bwMode="auto">
            <a:xfrm>
              <a:off x="5599455" y="5985664"/>
              <a:ext cx="735576" cy="200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hangingPunct="0"/>
              <a:r>
                <a:rPr lang="en-US" altLang="zh-CN" sz="1400" dirty="0" smtClean="0">
                  <a:latin typeface="Calibri" panose="020F0502020204030204" pitchFamily="34" charset="0"/>
                  <a:ea typeface="楷体_GB2312" pitchFamily="49" charset="-122"/>
                </a:rPr>
                <a:t>DSLAM</a:t>
              </a:r>
              <a:endParaRPr lang="zh-CN" altLang="en-US" sz="1400" dirty="0"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  <p:sp>
          <p:nvSpPr>
            <p:cNvPr id="82" name="Text Box 6"/>
            <p:cNvSpPr txBox="1">
              <a:spLocks noChangeArrowheads="1"/>
            </p:cNvSpPr>
            <p:nvPr/>
          </p:nvSpPr>
          <p:spPr bwMode="auto">
            <a:xfrm>
              <a:off x="7249751" y="4705954"/>
              <a:ext cx="735576" cy="200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altLang="zh-CN" sz="1400" dirty="0" smtClean="0">
                  <a:latin typeface="Calibri" panose="020F0502020204030204" pitchFamily="34" charset="0"/>
                  <a:ea typeface="楷体_GB2312" pitchFamily="49" charset="-122"/>
                </a:rPr>
                <a:t>Internet</a:t>
              </a:r>
              <a:endParaRPr lang="zh-CN" altLang="en-US" sz="1400" dirty="0"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  <p:sp>
          <p:nvSpPr>
            <p:cNvPr id="83" name="Text Box 6"/>
            <p:cNvSpPr txBox="1">
              <a:spLocks noChangeArrowheads="1"/>
            </p:cNvSpPr>
            <p:nvPr/>
          </p:nvSpPr>
          <p:spPr bwMode="auto">
            <a:xfrm>
              <a:off x="7249751" y="5947096"/>
              <a:ext cx="735576" cy="200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zh-CN" altLang="en-US" sz="1200" b="1" dirty="0" smtClean="0">
                  <a:latin typeface="楷体_GB2312" pitchFamily="49" charset="-122"/>
                  <a:ea typeface="楷体_GB2312" pitchFamily="49" charset="-122"/>
                </a:rPr>
                <a:t>电话网</a:t>
              </a:r>
              <a:endParaRPr lang="zh-CN" altLang="en-US" sz="12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cxnSp>
          <p:nvCxnSpPr>
            <p:cNvPr id="85" name="直接连接符 84"/>
            <p:cNvCxnSpPr>
              <a:stCxn id="78" idx="2"/>
            </p:cNvCxnSpPr>
            <p:nvPr/>
          </p:nvCxnSpPr>
          <p:spPr>
            <a:xfrm flipH="1">
              <a:off x="6738983" y="5200520"/>
              <a:ext cx="836232" cy="159225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81" idx="1"/>
            </p:cNvCxnSpPr>
            <p:nvPr/>
          </p:nvCxnSpPr>
          <p:spPr>
            <a:xfrm flipH="1" flipV="1">
              <a:off x="6753621" y="6255087"/>
              <a:ext cx="590802" cy="117283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76" idx="0"/>
            </p:cNvCxnSpPr>
            <p:nvPr/>
          </p:nvCxnSpPr>
          <p:spPr>
            <a:xfrm flipH="1">
              <a:off x="7661696" y="5021416"/>
              <a:ext cx="567498" cy="49001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endCxn id="78" idx="2"/>
            </p:cNvCxnSpPr>
            <p:nvPr/>
          </p:nvCxnSpPr>
          <p:spPr>
            <a:xfrm flipH="1" flipV="1">
              <a:off x="7575215" y="5200520"/>
              <a:ext cx="694955" cy="21961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7650499" y="6432402"/>
              <a:ext cx="567498" cy="49001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2" descr="PBXSmall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8147" y="5947096"/>
              <a:ext cx="378484" cy="3293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/>
            <p:cNvPicPr>
              <a:picLocks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5054" y="5208276"/>
              <a:ext cx="425260" cy="2638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4"/>
            <p:cNvPicPr>
              <a:picLocks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2585" y="4936693"/>
              <a:ext cx="425260" cy="2638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2" descr="PBXSmall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4423" y="6207693"/>
              <a:ext cx="378484" cy="3293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6" name="直接连接符 95"/>
            <p:cNvCxnSpPr>
              <a:stCxn id="49" idx="2"/>
            </p:cNvCxnSpPr>
            <p:nvPr/>
          </p:nvCxnSpPr>
          <p:spPr>
            <a:xfrm flipH="1">
              <a:off x="6091361" y="5472103"/>
              <a:ext cx="586323" cy="321098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>
              <a:stCxn id="45" idx="1"/>
            </p:cNvCxnSpPr>
            <p:nvPr/>
          </p:nvCxnSpPr>
          <p:spPr>
            <a:xfrm flipH="1" flipV="1">
              <a:off x="6070031" y="5776745"/>
              <a:ext cx="418116" cy="335028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/>
            <p:cNvSpPr txBox="1"/>
            <p:nvPr/>
          </p:nvSpPr>
          <p:spPr>
            <a:xfrm>
              <a:off x="3592209" y="4863744"/>
              <a:ext cx="21543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模拟信号：</a:t>
              </a:r>
              <a:endParaRPr lang="en-US" altLang="zh-CN" sz="1200" dirty="0" smtClean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  <a:p>
              <a:r>
                <a:rPr lang="en-US" altLang="zh-CN" sz="1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0 </a:t>
              </a:r>
              <a:r>
                <a:rPr lang="en-US" altLang="zh-CN" sz="1200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–</a:t>
              </a:r>
              <a:r>
                <a:rPr lang="en-US" altLang="zh-CN" sz="1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 4kHz, </a:t>
              </a:r>
              <a:r>
                <a:rPr lang="zh-CN" altLang="en-US" sz="1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电话</a:t>
              </a:r>
              <a:endParaRPr lang="en-US" altLang="zh-CN" sz="1200" dirty="0" smtClean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  <a:p>
              <a:r>
                <a:rPr lang="en-US" altLang="zh-CN" sz="1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4 – 50kHz, </a:t>
              </a:r>
              <a:r>
                <a:rPr lang="zh-CN" altLang="en-US" sz="1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上行数据</a:t>
              </a:r>
              <a:endParaRPr lang="en-US" altLang="zh-CN" sz="1200" dirty="0" smtClean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  <a:p>
              <a:r>
                <a:rPr lang="en-US" altLang="zh-CN" sz="1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50k – 1MHz, </a:t>
              </a:r>
              <a:r>
                <a:rPr lang="zh-CN" altLang="en-US" sz="1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下行数据</a:t>
              </a:r>
              <a:r>
                <a:rPr lang="en-US" altLang="zh-CN" sz="1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  </a:t>
              </a:r>
              <a:endParaRPr lang="zh-CN" altLang="en-US" sz="12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2" name="Text Box 6"/>
            <p:cNvSpPr txBox="1">
              <a:spLocks noChangeArrowheads="1"/>
            </p:cNvSpPr>
            <p:nvPr/>
          </p:nvSpPr>
          <p:spPr bwMode="auto">
            <a:xfrm>
              <a:off x="5773900" y="6520490"/>
              <a:ext cx="903783" cy="10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zh-CN" altLang="en-US" sz="1200" b="1" dirty="0" smtClean="0">
                  <a:latin typeface="楷体_GB2312" pitchFamily="49" charset="-122"/>
                  <a:ea typeface="楷体_GB2312" pitchFamily="49" charset="-122"/>
                </a:rPr>
                <a:t>本地中心局</a:t>
              </a:r>
              <a:endParaRPr lang="zh-CN" altLang="en-US" sz="12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04" name="Text Box 6"/>
            <p:cNvSpPr txBox="1">
              <a:spLocks noChangeArrowheads="1"/>
            </p:cNvSpPr>
            <p:nvPr/>
          </p:nvSpPr>
          <p:spPr bwMode="auto">
            <a:xfrm>
              <a:off x="2145449" y="5144692"/>
              <a:ext cx="1123164" cy="200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zh-CN" altLang="en-US" sz="1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模拟</a:t>
              </a:r>
              <a:r>
                <a:rPr lang="en-US" altLang="zh-CN" sz="1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zh-CN" altLang="en-US" sz="1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音频</a:t>
              </a:r>
              <a:r>
                <a:rPr lang="en-US" altLang="zh-CN" sz="1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)</a:t>
              </a:r>
              <a:r>
                <a:rPr lang="zh-CN" altLang="en-US" sz="1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信号</a:t>
              </a:r>
              <a:endParaRPr lang="zh-CN" altLang="en-US" sz="1200" dirty="0">
                <a:solidFill>
                  <a:schemeClr val="bg2">
                    <a:lumMod val="40000"/>
                    <a:lumOff val="60000"/>
                  </a:schemeClr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07" name="Text Box 6"/>
            <p:cNvSpPr txBox="1">
              <a:spLocks noChangeArrowheads="1"/>
            </p:cNvSpPr>
            <p:nvPr/>
          </p:nvSpPr>
          <p:spPr bwMode="auto">
            <a:xfrm>
              <a:off x="2330091" y="6356632"/>
              <a:ext cx="735576" cy="200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zh-CN" altLang="en-US" sz="12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数字</a:t>
              </a:r>
              <a:r>
                <a:rPr lang="zh-CN" altLang="en-US" sz="1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信号</a:t>
              </a:r>
              <a:endParaRPr lang="zh-CN" altLang="en-US" sz="1200" dirty="0">
                <a:solidFill>
                  <a:schemeClr val="bg2">
                    <a:lumMod val="40000"/>
                    <a:lumOff val="60000"/>
                  </a:schemeClr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cxnSp>
          <p:nvCxnSpPr>
            <p:cNvPr id="108" name="直接连接符 107"/>
            <p:cNvCxnSpPr/>
            <p:nvPr/>
          </p:nvCxnSpPr>
          <p:spPr>
            <a:xfrm flipH="1" flipV="1">
              <a:off x="1872049" y="6276450"/>
              <a:ext cx="494176" cy="145631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椭圆 110"/>
          <p:cNvSpPr/>
          <p:nvPr/>
        </p:nvSpPr>
        <p:spPr>
          <a:xfrm>
            <a:off x="1856918" y="5793201"/>
            <a:ext cx="730351" cy="451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5433302" y="5334985"/>
            <a:ext cx="730351" cy="961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连接符 113"/>
          <p:cNvCxnSpPr/>
          <p:nvPr/>
        </p:nvCxnSpPr>
        <p:spPr>
          <a:xfrm flipH="1">
            <a:off x="2613156" y="5744712"/>
            <a:ext cx="640530" cy="180146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flipH="1">
            <a:off x="3261881" y="5707518"/>
            <a:ext cx="2366940" cy="38156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/>
          <p:cNvSpPr/>
          <p:nvPr/>
        </p:nvSpPr>
        <p:spPr>
          <a:xfrm>
            <a:off x="2644037" y="5477219"/>
            <a:ext cx="730351" cy="451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187332" y="1724784"/>
            <a:ext cx="4088960" cy="2473184"/>
            <a:chOff x="4187332" y="1724784"/>
            <a:chExt cx="4088960" cy="2473184"/>
          </a:xfrm>
        </p:grpSpPr>
        <p:sp>
          <p:nvSpPr>
            <p:cNvPr id="95" name="线形标注 1 94"/>
            <p:cNvSpPr/>
            <p:nvPr/>
          </p:nvSpPr>
          <p:spPr>
            <a:xfrm>
              <a:off x="4187332" y="1724784"/>
              <a:ext cx="4088960" cy="2473184"/>
            </a:xfrm>
            <a:prstGeom prst="borderCallout1">
              <a:avLst>
                <a:gd name="adj1" fmla="val 69358"/>
                <a:gd name="adj2" fmla="val -4218"/>
                <a:gd name="adj3" fmla="val 171353"/>
                <a:gd name="adj4" fmla="val -48527"/>
              </a:avLst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80" name="Group 18"/>
            <p:cNvGrpSpPr>
              <a:grpSpLocks/>
            </p:cNvGrpSpPr>
            <p:nvPr/>
          </p:nvGrpSpPr>
          <p:grpSpPr bwMode="auto">
            <a:xfrm>
              <a:off x="4382865" y="1798458"/>
              <a:ext cx="3783013" cy="2279650"/>
              <a:chOff x="1610" y="2432"/>
              <a:chExt cx="2383" cy="1436"/>
            </a:xfrm>
          </p:grpSpPr>
          <p:pic>
            <p:nvPicPr>
              <p:cNvPr id="84" name="Picture 12" descr="1_200706231833203">
                <a:hlinkClick r:id="rId10"/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4193" r="-7272"/>
              <a:stretch>
                <a:fillRect/>
              </a:stretch>
            </p:blipFill>
            <p:spPr bwMode="auto">
              <a:xfrm>
                <a:off x="1610" y="2777"/>
                <a:ext cx="2126" cy="10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6" name="Text Box 13"/>
              <p:cNvSpPr txBox="1">
                <a:spLocks noChangeArrowheads="1"/>
              </p:cNvSpPr>
              <p:nvPr/>
            </p:nvSpPr>
            <p:spPr bwMode="auto">
              <a:xfrm>
                <a:off x="1718" y="3674"/>
                <a:ext cx="1046" cy="1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50000"/>
                  </a:spcBef>
                  <a:buClrTx/>
                </a:pPr>
                <a:r>
                  <a:rPr lang="en-US" altLang="zh-CN" sz="1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Power</a:t>
                </a:r>
                <a:r>
                  <a:rPr lang="zh-CN" altLang="en-US" sz="1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：电源接口</a:t>
                </a:r>
              </a:p>
            </p:txBody>
          </p:sp>
          <p:sp>
            <p:nvSpPr>
              <p:cNvPr id="88" name="Text Box 14"/>
              <p:cNvSpPr txBox="1">
                <a:spLocks noChangeArrowheads="1"/>
              </p:cNvSpPr>
              <p:nvPr/>
            </p:nvSpPr>
            <p:spPr bwMode="auto">
              <a:xfrm>
                <a:off x="2727" y="2432"/>
                <a:ext cx="1266" cy="1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50000"/>
                  </a:spcBef>
                  <a:buClrTx/>
                </a:pPr>
                <a:r>
                  <a:rPr lang="en-US" altLang="zh-CN" sz="1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Line: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电话线输入的接口</a:t>
                </a:r>
              </a:p>
            </p:txBody>
          </p:sp>
          <p:sp>
            <p:nvSpPr>
              <p:cNvPr id="90" name="Line 15"/>
              <p:cNvSpPr>
                <a:spLocks noChangeShapeType="1"/>
              </p:cNvSpPr>
              <p:nvPr/>
            </p:nvSpPr>
            <p:spPr bwMode="auto">
              <a:xfrm flipV="1">
                <a:off x="2980" y="2639"/>
                <a:ext cx="0" cy="3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1400"/>
              </a:p>
            </p:txBody>
          </p:sp>
          <p:sp>
            <p:nvSpPr>
              <p:cNvPr id="92" name="Text Box 16"/>
              <p:cNvSpPr txBox="1">
                <a:spLocks noChangeArrowheads="1"/>
              </p:cNvSpPr>
              <p:nvPr/>
            </p:nvSpPr>
            <p:spPr bwMode="auto">
              <a:xfrm>
                <a:off x="2439" y="3254"/>
                <a:ext cx="1081" cy="3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50000"/>
                  </a:spcBef>
                  <a:buClrTx/>
                </a:pPr>
                <a:endPara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l">
                  <a:lnSpc>
                    <a:spcPct val="100000"/>
                  </a:lnSpc>
                  <a:spcBef>
                    <a:spcPct val="50000"/>
                  </a:spcBef>
                  <a:buClrTx/>
                </a:pPr>
                <a:endPara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" name="Text Box 17"/>
              <p:cNvSpPr txBox="1">
                <a:spLocks noChangeArrowheads="1"/>
              </p:cNvSpPr>
              <p:nvPr/>
            </p:nvSpPr>
            <p:spPr bwMode="auto">
              <a:xfrm>
                <a:off x="2151" y="3502"/>
                <a:ext cx="1194" cy="1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50000"/>
                  </a:spcBef>
                  <a:buClrTx/>
                </a:pPr>
                <a:r>
                  <a:rPr lang="en-US" altLang="zh-CN" sz="1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Ethernet: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网卡连接口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54962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1" grpId="1" animBg="1"/>
      <p:bldP spid="113" grpId="0" animBg="1"/>
      <p:bldP spid="113" grpId="1" animBg="1"/>
      <p:bldP spid="119" grpId="0" animBg="1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家庭接入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3175790"/>
          </a:xfrm>
        </p:spPr>
        <p:txBody>
          <a:bodyPr/>
          <a:lstStyle/>
          <a:p>
            <a:r>
              <a:rPr lang="zh-CN" altLang="en-US" dirty="0" smtClean="0"/>
              <a:t>电缆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接入 </a:t>
            </a:r>
            <a:r>
              <a:rPr lang="en-US" altLang="zh-CN" dirty="0" smtClean="0"/>
              <a:t>(cable Internet access)</a:t>
            </a:r>
          </a:p>
          <a:p>
            <a:pPr lvl="1"/>
            <a:r>
              <a:rPr lang="zh-CN" altLang="en-US" sz="1800" dirty="0" smtClean="0"/>
              <a:t>利用有线电视公司已有的有线电视基础设施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也被称为混合光纤同轴</a:t>
            </a:r>
            <a:r>
              <a:rPr lang="en-US" altLang="zh-CN" sz="1800" dirty="0" smtClean="0"/>
              <a:t>(Hybrid Fiber Coax, HFC)</a:t>
            </a:r>
            <a:endParaRPr lang="en-US" altLang="zh-CN" sz="1600" dirty="0"/>
          </a:p>
          <a:p>
            <a:pPr lvl="2"/>
            <a:r>
              <a:rPr lang="zh-CN" altLang="en-US" sz="1600" smtClean="0"/>
              <a:t>电缆将光缆头端连接到地区枢纽，同轴电缆到达各家各户</a:t>
            </a:r>
            <a:endParaRPr lang="en-US" altLang="zh-CN" sz="1600" dirty="0" smtClean="0"/>
          </a:p>
          <a:p>
            <a:pPr lvl="1"/>
            <a:r>
              <a:rPr lang="zh-CN" altLang="en-US" sz="1800" dirty="0"/>
              <a:t>用户侧的</a:t>
            </a:r>
            <a:r>
              <a:rPr lang="zh-CN" altLang="en-US" sz="1800" dirty="0">
                <a:solidFill>
                  <a:schemeClr val="accent5">
                    <a:lumMod val="75000"/>
                  </a:schemeClr>
                </a:solidFill>
              </a:rPr>
              <a:t>电缆调制解调器</a:t>
            </a:r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</a:rPr>
              <a:t>(cable modem)</a:t>
            </a:r>
            <a:r>
              <a:rPr lang="zh-CN" altLang="en-US" sz="1800" dirty="0"/>
              <a:t>、</a:t>
            </a:r>
            <a:r>
              <a:rPr lang="zh-CN" altLang="en-US" sz="1800" dirty="0">
                <a:solidFill>
                  <a:schemeClr val="accent5">
                    <a:lumMod val="75000"/>
                  </a:schemeClr>
                </a:solidFill>
              </a:rPr>
              <a:t>电缆头端的电缆调制解调器端接系统</a:t>
            </a:r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</a:rPr>
              <a:t>(CMTS)</a:t>
            </a:r>
            <a:r>
              <a:rPr lang="zh-CN" altLang="en-US" sz="1800" dirty="0"/>
              <a:t>对数字、模拟信号进行转换</a:t>
            </a:r>
            <a:endParaRPr lang="en-US" altLang="zh-CN" sz="1800" dirty="0"/>
          </a:p>
          <a:p>
            <a:pPr lvl="2"/>
            <a:r>
              <a:rPr lang="en-US" altLang="zh-CN" sz="1600" dirty="0"/>
              <a:t>cable modem</a:t>
            </a:r>
            <a:r>
              <a:rPr lang="zh-CN" altLang="en-US" sz="1600" dirty="0"/>
              <a:t>通过以太网口连接到家庭</a:t>
            </a:r>
            <a:r>
              <a:rPr lang="en-US" altLang="zh-CN" sz="1600" dirty="0"/>
              <a:t>PC</a:t>
            </a:r>
          </a:p>
          <a:p>
            <a:pPr lvl="1"/>
            <a:r>
              <a:rPr lang="zh-CN" altLang="en-US" sz="1800" dirty="0"/>
              <a:t>上下行</a:t>
            </a:r>
            <a:r>
              <a:rPr lang="zh-CN" altLang="en-US" sz="1800" dirty="0" smtClean="0"/>
              <a:t>非对称</a:t>
            </a:r>
            <a:endParaRPr lang="en-US" altLang="zh-CN" sz="1800" dirty="0" smtClean="0"/>
          </a:p>
          <a:p>
            <a:pPr lvl="2"/>
            <a:r>
              <a:rPr lang="zh-CN" altLang="en-US" sz="1600" dirty="0" smtClean="0"/>
              <a:t>下行</a:t>
            </a:r>
            <a:r>
              <a:rPr lang="en-US" altLang="zh-CN" sz="1600" dirty="0" smtClean="0"/>
              <a:t>42.8Mbps</a:t>
            </a:r>
            <a:r>
              <a:rPr lang="zh-CN" altLang="en-US" sz="1600" dirty="0" smtClean="0"/>
              <a:t>，上行</a:t>
            </a:r>
            <a:r>
              <a:rPr lang="en-US" altLang="zh-CN" sz="1600" dirty="0" smtClean="0"/>
              <a:t>30.7Mbps</a:t>
            </a:r>
            <a:endParaRPr lang="en-US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grpSp>
        <p:nvGrpSpPr>
          <p:cNvPr id="174" name="组合 173"/>
          <p:cNvGrpSpPr/>
          <p:nvPr/>
        </p:nvGrpSpPr>
        <p:grpSpPr>
          <a:xfrm>
            <a:off x="248358" y="4592669"/>
            <a:ext cx="8579553" cy="2216563"/>
            <a:chOff x="248358" y="4592669"/>
            <a:chExt cx="8579553" cy="2216563"/>
          </a:xfrm>
        </p:grpSpPr>
        <p:sp>
          <p:nvSpPr>
            <p:cNvPr id="6" name="矩形 5"/>
            <p:cNvSpPr/>
            <p:nvPr/>
          </p:nvSpPr>
          <p:spPr>
            <a:xfrm>
              <a:off x="248358" y="4592669"/>
              <a:ext cx="8579553" cy="2216563"/>
            </a:xfrm>
            <a:prstGeom prst="rect">
              <a:avLst/>
            </a:prstGeom>
            <a:solidFill>
              <a:srgbClr val="F7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grpSp>
          <p:nvGrpSpPr>
            <p:cNvPr id="50" name="Group 42"/>
            <p:cNvGrpSpPr>
              <a:grpSpLocks/>
            </p:cNvGrpSpPr>
            <p:nvPr/>
          </p:nvGrpSpPr>
          <p:grpSpPr bwMode="auto">
            <a:xfrm>
              <a:off x="6757678" y="4620769"/>
              <a:ext cx="2053147" cy="1004508"/>
              <a:chOff x="3611" y="1812"/>
              <a:chExt cx="1736" cy="1043"/>
            </a:xfrm>
          </p:grpSpPr>
          <p:grpSp>
            <p:nvGrpSpPr>
              <p:cNvPr id="51" name="Group 43"/>
              <p:cNvGrpSpPr>
                <a:grpSpLocks/>
              </p:cNvGrpSpPr>
              <p:nvPr/>
            </p:nvGrpSpPr>
            <p:grpSpPr bwMode="auto">
              <a:xfrm>
                <a:off x="3611" y="1816"/>
                <a:ext cx="1730" cy="1034"/>
                <a:chOff x="3611" y="1816"/>
                <a:chExt cx="1730" cy="1034"/>
              </a:xfrm>
            </p:grpSpPr>
            <p:sp>
              <p:nvSpPr>
                <p:cNvPr id="69" name="Oval 44"/>
                <p:cNvSpPr>
                  <a:spLocks noChangeArrowheads="1"/>
                </p:cNvSpPr>
                <p:nvPr/>
              </p:nvSpPr>
              <p:spPr bwMode="auto">
                <a:xfrm>
                  <a:off x="4202" y="1816"/>
                  <a:ext cx="754" cy="42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" name="Oval 45"/>
                <p:cNvSpPr>
                  <a:spLocks noChangeArrowheads="1"/>
                </p:cNvSpPr>
                <p:nvPr/>
              </p:nvSpPr>
              <p:spPr bwMode="auto">
                <a:xfrm>
                  <a:off x="3787" y="1929"/>
                  <a:ext cx="578" cy="427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Oval 46"/>
                <p:cNvSpPr>
                  <a:spLocks noChangeArrowheads="1"/>
                </p:cNvSpPr>
                <p:nvPr/>
              </p:nvSpPr>
              <p:spPr bwMode="auto">
                <a:xfrm>
                  <a:off x="3611" y="2186"/>
                  <a:ext cx="390" cy="349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" name="Oval 47"/>
                <p:cNvSpPr>
                  <a:spLocks noChangeArrowheads="1"/>
                </p:cNvSpPr>
                <p:nvPr/>
              </p:nvSpPr>
              <p:spPr bwMode="auto">
                <a:xfrm>
                  <a:off x="3729" y="2340"/>
                  <a:ext cx="586" cy="37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" name="Oval 48"/>
                <p:cNvSpPr>
                  <a:spLocks noChangeArrowheads="1"/>
                </p:cNvSpPr>
                <p:nvPr/>
              </p:nvSpPr>
              <p:spPr bwMode="auto">
                <a:xfrm>
                  <a:off x="4143" y="2402"/>
                  <a:ext cx="876" cy="44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" name="Oval 49"/>
                <p:cNvSpPr>
                  <a:spLocks noChangeArrowheads="1"/>
                </p:cNvSpPr>
                <p:nvPr/>
              </p:nvSpPr>
              <p:spPr bwMode="auto">
                <a:xfrm>
                  <a:off x="4701" y="1941"/>
                  <a:ext cx="561" cy="336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" name="Oval 50"/>
                <p:cNvSpPr>
                  <a:spLocks noChangeArrowheads="1"/>
                </p:cNvSpPr>
                <p:nvPr/>
              </p:nvSpPr>
              <p:spPr bwMode="auto">
                <a:xfrm>
                  <a:off x="4784" y="2157"/>
                  <a:ext cx="557" cy="336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" name="Oval 51"/>
                <p:cNvSpPr>
                  <a:spLocks noChangeArrowheads="1"/>
                </p:cNvSpPr>
                <p:nvPr/>
              </p:nvSpPr>
              <p:spPr bwMode="auto">
                <a:xfrm>
                  <a:off x="4734" y="2228"/>
                  <a:ext cx="553" cy="552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" name="Oval 52"/>
                <p:cNvSpPr>
                  <a:spLocks noChangeArrowheads="1"/>
                </p:cNvSpPr>
                <p:nvPr/>
              </p:nvSpPr>
              <p:spPr bwMode="auto">
                <a:xfrm>
                  <a:off x="3926" y="2061"/>
                  <a:ext cx="1122" cy="553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" name="Group 53"/>
              <p:cNvGrpSpPr>
                <a:grpSpLocks/>
              </p:cNvGrpSpPr>
              <p:nvPr/>
            </p:nvGrpSpPr>
            <p:grpSpPr bwMode="auto">
              <a:xfrm>
                <a:off x="3611" y="1812"/>
                <a:ext cx="1736" cy="1043"/>
                <a:chOff x="3611" y="1812"/>
                <a:chExt cx="1736" cy="1043"/>
              </a:xfrm>
            </p:grpSpPr>
            <p:sp>
              <p:nvSpPr>
                <p:cNvPr id="53" name="Arc 54"/>
                <p:cNvSpPr>
                  <a:spLocks/>
                </p:cNvSpPr>
                <p:nvPr/>
              </p:nvSpPr>
              <p:spPr bwMode="auto">
                <a:xfrm>
                  <a:off x="4222" y="1812"/>
                  <a:ext cx="715" cy="216"/>
                </a:xfrm>
                <a:custGeom>
                  <a:avLst/>
                  <a:gdLst>
                    <a:gd name="G0" fmla="+- 20477 0 0"/>
                    <a:gd name="G1" fmla="+- 21600 0 0"/>
                    <a:gd name="G2" fmla="+- 21600 0 0"/>
                    <a:gd name="T0" fmla="*/ 0 w 40549"/>
                    <a:gd name="T1" fmla="*/ 14725 h 21600"/>
                    <a:gd name="T2" fmla="*/ 40549 w 40549"/>
                    <a:gd name="T3" fmla="*/ 13620 h 21600"/>
                    <a:gd name="T4" fmla="*/ 20477 w 40549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549" h="21600" fill="none" extrusionOk="0">
                      <a:moveTo>
                        <a:pt x="0" y="14725"/>
                      </a:moveTo>
                      <a:cubicBezTo>
                        <a:pt x="2953" y="5927"/>
                        <a:pt x="11196" y="-1"/>
                        <a:pt x="20477" y="0"/>
                      </a:cubicBezTo>
                      <a:cubicBezTo>
                        <a:pt x="29325" y="0"/>
                        <a:pt x="37279" y="5397"/>
                        <a:pt x="40548" y="13620"/>
                      </a:cubicBezTo>
                    </a:path>
                    <a:path w="40549" h="21600" stroke="0" extrusionOk="0">
                      <a:moveTo>
                        <a:pt x="0" y="14725"/>
                      </a:moveTo>
                      <a:cubicBezTo>
                        <a:pt x="2953" y="5927"/>
                        <a:pt x="11196" y="-1"/>
                        <a:pt x="20477" y="0"/>
                      </a:cubicBezTo>
                      <a:cubicBezTo>
                        <a:pt x="29325" y="0"/>
                        <a:pt x="37279" y="5397"/>
                        <a:pt x="40548" y="13620"/>
                      </a:cubicBezTo>
                      <a:lnTo>
                        <a:pt x="20477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" name="Arc 55"/>
                <p:cNvSpPr>
                  <a:spLocks/>
                </p:cNvSpPr>
                <p:nvPr/>
              </p:nvSpPr>
              <p:spPr bwMode="auto">
                <a:xfrm>
                  <a:off x="4226" y="1816"/>
                  <a:ext cx="707" cy="212"/>
                </a:xfrm>
                <a:custGeom>
                  <a:avLst/>
                  <a:gdLst>
                    <a:gd name="G0" fmla="+- 20460 0 0"/>
                    <a:gd name="G1" fmla="+- 21600 0 0"/>
                    <a:gd name="G2" fmla="+- 21600 0 0"/>
                    <a:gd name="T0" fmla="*/ 0 w 40509"/>
                    <a:gd name="T1" fmla="*/ 14674 h 21600"/>
                    <a:gd name="T2" fmla="*/ 40509 w 40509"/>
                    <a:gd name="T3" fmla="*/ 13564 h 21600"/>
                    <a:gd name="T4" fmla="*/ 20460 w 40509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509" h="21600" fill="none" extrusionOk="0">
                      <a:moveTo>
                        <a:pt x="0" y="14674"/>
                      </a:moveTo>
                      <a:cubicBezTo>
                        <a:pt x="2969" y="5902"/>
                        <a:pt x="11199" y="-1"/>
                        <a:pt x="20460" y="0"/>
                      </a:cubicBezTo>
                      <a:cubicBezTo>
                        <a:pt x="29286" y="0"/>
                        <a:pt x="37225" y="5370"/>
                        <a:pt x="40509" y="13563"/>
                      </a:cubicBezTo>
                    </a:path>
                    <a:path w="40509" h="21600" stroke="0" extrusionOk="0">
                      <a:moveTo>
                        <a:pt x="0" y="14674"/>
                      </a:moveTo>
                      <a:cubicBezTo>
                        <a:pt x="2969" y="5902"/>
                        <a:pt x="11199" y="-1"/>
                        <a:pt x="20460" y="0"/>
                      </a:cubicBezTo>
                      <a:cubicBezTo>
                        <a:pt x="29286" y="0"/>
                        <a:pt x="37225" y="5370"/>
                        <a:pt x="40509" y="13563"/>
                      </a:cubicBezTo>
                      <a:lnTo>
                        <a:pt x="2046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" name="Arc 56"/>
                <p:cNvSpPr>
                  <a:spLocks/>
                </p:cNvSpPr>
                <p:nvPr/>
              </p:nvSpPr>
              <p:spPr bwMode="auto">
                <a:xfrm>
                  <a:off x="3787" y="1924"/>
                  <a:ext cx="445" cy="263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509 w 32981"/>
                    <a:gd name="T1" fmla="*/ 26263 h 26263"/>
                    <a:gd name="T2" fmla="*/ 32981 w 32981"/>
                    <a:gd name="T3" fmla="*/ 3241 h 26263"/>
                    <a:gd name="T4" fmla="*/ 21600 w 32981"/>
                    <a:gd name="T5" fmla="*/ 21600 h 26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981" h="26263" fill="none" extrusionOk="0">
                      <a:moveTo>
                        <a:pt x="509" y="26262"/>
                      </a:moveTo>
                      <a:cubicBezTo>
                        <a:pt x="170" y="24731"/>
                        <a:pt x="0" y="231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621" y="-1"/>
                        <a:pt x="29562" y="1122"/>
                        <a:pt x="32980" y="3241"/>
                      </a:cubicBezTo>
                    </a:path>
                    <a:path w="32981" h="26263" stroke="0" extrusionOk="0">
                      <a:moveTo>
                        <a:pt x="509" y="26262"/>
                      </a:moveTo>
                      <a:cubicBezTo>
                        <a:pt x="170" y="24731"/>
                        <a:pt x="0" y="231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621" y="-1"/>
                        <a:pt x="29562" y="1122"/>
                        <a:pt x="32980" y="3241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" name="Arc 57"/>
                <p:cNvSpPr>
                  <a:spLocks/>
                </p:cNvSpPr>
                <p:nvPr/>
              </p:nvSpPr>
              <p:spPr bwMode="auto">
                <a:xfrm>
                  <a:off x="3791" y="1928"/>
                  <a:ext cx="438" cy="258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514 w 32940"/>
                    <a:gd name="T1" fmla="*/ 26284 h 26284"/>
                    <a:gd name="T2" fmla="*/ 32940 w 32940"/>
                    <a:gd name="T3" fmla="*/ 3216 h 26284"/>
                    <a:gd name="T4" fmla="*/ 21600 w 32940"/>
                    <a:gd name="T5" fmla="*/ 21600 h 26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940" h="26284" fill="none" extrusionOk="0">
                      <a:moveTo>
                        <a:pt x="513" y="26284"/>
                      </a:moveTo>
                      <a:cubicBezTo>
                        <a:pt x="172" y="24746"/>
                        <a:pt x="0" y="23175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605" y="-1"/>
                        <a:pt x="29531" y="1113"/>
                        <a:pt x="32939" y="3216"/>
                      </a:cubicBezTo>
                    </a:path>
                    <a:path w="32940" h="26284" stroke="0" extrusionOk="0">
                      <a:moveTo>
                        <a:pt x="513" y="26284"/>
                      </a:moveTo>
                      <a:cubicBezTo>
                        <a:pt x="172" y="24746"/>
                        <a:pt x="0" y="23175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605" y="-1"/>
                        <a:pt x="29531" y="1113"/>
                        <a:pt x="32939" y="3216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Arc 58"/>
                <p:cNvSpPr>
                  <a:spLocks/>
                </p:cNvSpPr>
                <p:nvPr/>
              </p:nvSpPr>
              <p:spPr bwMode="auto">
                <a:xfrm>
                  <a:off x="3724" y="2518"/>
                  <a:ext cx="450" cy="205"/>
                </a:xfrm>
                <a:custGeom>
                  <a:avLst/>
                  <a:gdLst>
                    <a:gd name="G0" fmla="+- 21600 0 0"/>
                    <a:gd name="G1" fmla="+- 1044 0 0"/>
                    <a:gd name="G2" fmla="+- 21600 0 0"/>
                    <a:gd name="T0" fmla="*/ 32166 w 32166"/>
                    <a:gd name="T1" fmla="*/ 19883 h 22644"/>
                    <a:gd name="T2" fmla="*/ 25 w 32166"/>
                    <a:gd name="T3" fmla="*/ 0 h 22644"/>
                    <a:gd name="T4" fmla="*/ 21600 w 32166"/>
                    <a:gd name="T5" fmla="*/ 1044 h 226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166" h="22644" fill="none" extrusionOk="0">
                      <a:moveTo>
                        <a:pt x="32166" y="19883"/>
                      </a:moveTo>
                      <a:cubicBezTo>
                        <a:pt x="28938" y="21693"/>
                        <a:pt x="25300" y="22643"/>
                        <a:pt x="21600" y="22644"/>
                      </a:cubicBezTo>
                      <a:cubicBezTo>
                        <a:pt x="9670" y="22644"/>
                        <a:pt x="0" y="12973"/>
                        <a:pt x="0" y="1044"/>
                      </a:cubicBezTo>
                      <a:cubicBezTo>
                        <a:pt x="-1" y="695"/>
                        <a:pt x="8" y="347"/>
                        <a:pt x="25" y="0"/>
                      </a:cubicBezTo>
                    </a:path>
                    <a:path w="32166" h="22644" stroke="0" extrusionOk="0">
                      <a:moveTo>
                        <a:pt x="32166" y="19883"/>
                      </a:moveTo>
                      <a:cubicBezTo>
                        <a:pt x="28938" y="21693"/>
                        <a:pt x="25300" y="22643"/>
                        <a:pt x="21600" y="22644"/>
                      </a:cubicBezTo>
                      <a:cubicBezTo>
                        <a:pt x="9670" y="22644"/>
                        <a:pt x="0" y="12973"/>
                        <a:pt x="0" y="1044"/>
                      </a:cubicBezTo>
                      <a:cubicBezTo>
                        <a:pt x="-1" y="695"/>
                        <a:pt x="8" y="347"/>
                        <a:pt x="25" y="0"/>
                      </a:cubicBezTo>
                      <a:lnTo>
                        <a:pt x="21600" y="1044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" name="Arc 59"/>
                <p:cNvSpPr>
                  <a:spLocks/>
                </p:cNvSpPr>
                <p:nvPr/>
              </p:nvSpPr>
              <p:spPr bwMode="auto">
                <a:xfrm>
                  <a:off x="3728" y="2518"/>
                  <a:ext cx="443" cy="201"/>
                </a:xfrm>
                <a:custGeom>
                  <a:avLst/>
                  <a:gdLst>
                    <a:gd name="G0" fmla="+- 21600 0 0"/>
                    <a:gd name="G1" fmla="+- 1052 0 0"/>
                    <a:gd name="G2" fmla="+- 21600 0 0"/>
                    <a:gd name="T0" fmla="*/ 32107 w 32107"/>
                    <a:gd name="T1" fmla="*/ 19924 h 22652"/>
                    <a:gd name="T2" fmla="*/ 26 w 32107"/>
                    <a:gd name="T3" fmla="*/ 0 h 22652"/>
                    <a:gd name="T4" fmla="*/ 21600 w 32107"/>
                    <a:gd name="T5" fmla="*/ 1052 h 226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107" h="22652" fill="none" extrusionOk="0">
                      <a:moveTo>
                        <a:pt x="32107" y="19924"/>
                      </a:moveTo>
                      <a:cubicBezTo>
                        <a:pt x="28894" y="21713"/>
                        <a:pt x="25277" y="22651"/>
                        <a:pt x="21600" y="22652"/>
                      </a:cubicBezTo>
                      <a:cubicBezTo>
                        <a:pt x="9670" y="22652"/>
                        <a:pt x="0" y="12981"/>
                        <a:pt x="0" y="1052"/>
                      </a:cubicBezTo>
                      <a:cubicBezTo>
                        <a:pt x="-1" y="701"/>
                        <a:pt x="8" y="350"/>
                        <a:pt x="25" y="-1"/>
                      </a:cubicBezTo>
                    </a:path>
                    <a:path w="32107" h="22652" stroke="0" extrusionOk="0">
                      <a:moveTo>
                        <a:pt x="32107" y="19924"/>
                      </a:moveTo>
                      <a:cubicBezTo>
                        <a:pt x="28894" y="21713"/>
                        <a:pt x="25277" y="22651"/>
                        <a:pt x="21600" y="22652"/>
                      </a:cubicBezTo>
                      <a:cubicBezTo>
                        <a:pt x="9670" y="22652"/>
                        <a:pt x="0" y="12981"/>
                        <a:pt x="0" y="1052"/>
                      </a:cubicBezTo>
                      <a:cubicBezTo>
                        <a:pt x="-1" y="701"/>
                        <a:pt x="8" y="350"/>
                        <a:pt x="25" y="-1"/>
                      </a:cubicBezTo>
                      <a:lnTo>
                        <a:pt x="21600" y="1052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Arc 60"/>
                <p:cNvSpPr>
                  <a:spLocks/>
                </p:cNvSpPr>
                <p:nvPr/>
              </p:nvSpPr>
              <p:spPr bwMode="auto">
                <a:xfrm>
                  <a:off x="4929" y="1937"/>
                  <a:ext cx="337" cy="252"/>
                </a:xfrm>
                <a:custGeom>
                  <a:avLst/>
                  <a:gdLst>
                    <a:gd name="G0" fmla="+- 4379 0 0"/>
                    <a:gd name="G1" fmla="+- 21600 0 0"/>
                    <a:gd name="G2" fmla="+- 21600 0 0"/>
                    <a:gd name="T0" fmla="*/ 0 w 25979"/>
                    <a:gd name="T1" fmla="*/ 449 h 32416"/>
                    <a:gd name="T2" fmla="*/ 23076 w 25979"/>
                    <a:gd name="T3" fmla="*/ 32416 h 32416"/>
                    <a:gd name="T4" fmla="*/ 4379 w 25979"/>
                    <a:gd name="T5" fmla="*/ 21600 h 324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5979" h="32416" fill="none" extrusionOk="0">
                      <a:moveTo>
                        <a:pt x="-1" y="448"/>
                      </a:moveTo>
                      <a:cubicBezTo>
                        <a:pt x="1440" y="150"/>
                        <a:pt x="2907" y="-1"/>
                        <a:pt x="4379" y="0"/>
                      </a:cubicBezTo>
                      <a:cubicBezTo>
                        <a:pt x="16308" y="0"/>
                        <a:pt x="25979" y="9670"/>
                        <a:pt x="25979" y="21600"/>
                      </a:cubicBezTo>
                      <a:cubicBezTo>
                        <a:pt x="25979" y="25397"/>
                        <a:pt x="24977" y="29128"/>
                        <a:pt x="23075" y="32415"/>
                      </a:cubicBezTo>
                    </a:path>
                    <a:path w="25979" h="32416" stroke="0" extrusionOk="0">
                      <a:moveTo>
                        <a:pt x="-1" y="448"/>
                      </a:moveTo>
                      <a:cubicBezTo>
                        <a:pt x="1440" y="150"/>
                        <a:pt x="2907" y="-1"/>
                        <a:pt x="4379" y="0"/>
                      </a:cubicBezTo>
                      <a:cubicBezTo>
                        <a:pt x="16308" y="0"/>
                        <a:pt x="25979" y="9670"/>
                        <a:pt x="25979" y="21600"/>
                      </a:cubicBezTo>
                      <a:cubicBezTo>
                        <a:pt x="25979" y="25397"/>
                        <a:pt x="24977" y="29128"/>
                        <a:pt x="23075" y="32415"/>
                      </a:cubicBezTo>
                      <a:lnTo>
                        <a:pt x="4379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" name="Arc 61"/>
                <p:cNvSpPr>
                  <a:spLocks/>
                </p:cNvSpPr>
                <p:nvPr/>
              </p:nvSpPr>
              <p:spPr bwMode="auto">
                <a:xfrm>
                  <a:off x="4930" y="1941"/>
                  <a:ext cx="332" cy="247"/>
                </a:xfrm>
                <a:custGeom>
                  <a:avLst/>
                  <a:gdLst>
                    <a:gd name="G0" fmla="+- 4338 0 0"/>
                    <a:gd name="G1" fmla="+- 21600 0 0"/>
                    <a:gd name="G2" fmla="+- 21600 0 0"/>
                    <a:gd name="T0" fmla="*/ 0 w 25938"/>
                    <a:gd name="T1" fmla="*/ 440 h 32495"/>
                    <a:gd name="T2" fmla="*/ 22989 w 25938"/>
                    <a:gd name="T3" fmla="*/ 32495 h 32495"/>
                    <a:gd name="T4" fmla="*/ 4338 w 25938"/>
                    <a:gd name="T5" fmla="*/ 21600 h 324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5938" h="32495" fill="none" extrusionOk="0">
                      <a:moveTo>
                        <a:pt x="0" y="440"/>
                      </a:moveTo>
                      <a:cubicBezTo>
                        <a:pt x="1427" y="147"/>
                        <a:pt x="2880" y="-1"/>
                        <a:pt x="4338" y="0"/>
                      </a:cubicBezTo>
                      <a:cubicBezTo>
                        <a:pt x="16267" y="0"/>
                        <a:pt x="25938" y="9670"/>
                        <a:pt x="25938" y="21600"/>
                      </a:cubicBezTo>
                      <a:cubicBezTo>
                        <a:pt x="25938" y="25428"/>
                        <a:pt x="24920" y="29188"/>
                        <a:pt x="22988" y="32494"/>
                      </a:cubicBezTo>
                    </a:path>
                    <a:path w="25938" h="32495" stroke="0" extrusionOk="0">
                      <a:moveTo>
                        <a:pt x="0" y="440"/>
                      </a:moveTo>
                      <a:cubicBezTo>
                        <a:pt x="1427" y="147"/>
                        <a:pt x="2880" y="-1"/>
                        <a:pt x="4338" y="0"/>
                      </a:cubicBezTo>
                      <a:cubicBezTo>
                        <a:pt x="16267" y="0"/>
                        <a:pt x="25938" y="9670"/>
                        <a:pt x="25938" y="21600"/>
                      </a:cubicBezTo>
                      <a:cubicBezTo>
                        <a:pt x="25938" y="25428"/>
                        <a:pt x="24920" y="29188"/>
                        <a:pt x="22988" y="32494"/>
                      </a:cubicBezTo>
                      <a:lnTo>
                        <a:pt x="4338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Arc 62"/>
                <p:cNvSpPr>
                  <a:spLocks/>
                </p:cNvSpPr>
                <p:nvPr/>
              </p:nvSpPr>
              <p:spPr bwMode="auto">
                <a:xfrm>
                  <a:off x="5024" y="2184"/>
                  <a:ext cx="323" cy="250"/>
                </a:xfrm>
                <a:custGeom>
                  <a:avLst/>
                  <a:gdLst>
                    <a:gd name="G0" fmla="+- 0 0 0"/>
                    <a:gd name="G1" fmla="+- 16841 0 0"/>
                    <a:gd name="G2" fmla="+- 21600 0 0"/>
                    <a:gd name="T0" fmla="*/ 13525 w 21600"/>
                    <a:gd name="T1" fmla="*/ 0 h 29495"/>
                    <a:gd name="T2" fmla="*/ 17505 w 21600"/>
                    <a:gd name="T3" fmla="*/ 29495 h 29495"/>
                    <a:gd name="T4" fmla="*/ 0 w 21600"/>
                    <a:gd name="T5" fmla="*/ 16841 h 294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9495" fill="none" extrusionOk="0">
                      <a:moveTo>
                        <a:pt x="13525" y="-1"/>
                      </a:moveTo>
                      <a:cubicBezTo>
                        <a:pt x="18630" y="4099"/>
                        <a:pt x="21600" y="10293"/>
                        <a:pt x="21600" y="16841"/>
                      </a:cubicBezTo>
                      <a:cubicBezTo>
                        <a:pt x="21600" y="21384"/>
                        <a:pt x="20167" y="25812"/>
                        <a:pt x="17505" y="29495"/>
                      </a:cubicBezTo>
                    </a:path>
                    <a:path w="21600" h="29495" stroke="0" extrusionOk="0">
                      <a:moveTo>
                        <a:pt x="13525" y="-1"/>
                      </a:moveTo>
                      <a:cubicBezTo>
                        <a:pt x="18630" y="4099"/>
                        <a:pt x="21600" y="10293"/>
                        <a:pt x="21600" y="16841"/>
                      </a:cubicBezTo>
                      <a:cubicBezTo>
                        <a:pt x="21600" y="21384"/>
                        <a:pt x="20167" y="25812"/>
                        <a:pt x="17505" y="29495"/>
                      </a:cubicBezTo>
                      <a:lnTo>
                        <a:pt x="0" y="1684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Arc 63"/>
                <p:cNvSpPr>
                  <a:spLocks/>
                </p:cNvSpPr>
                <p:nvPr/>
              </p:nvSpPr>
              <p:spPr bwMode="auto">
                <a:xfrm>
                  <a:off x="5024" y="2187"/>
                  <a:ext cx="319" cy="246"/>
                </a:xfrm>
                <a:custGeom>
                  <a:avLst/>
                  <a:gdLst>
                    <a:gd name="G0" fmla="+- 0 0 0"/>
                    <a:gd name="G1" fmla="+- 16905 0 0"/>
                    <a:gd name="G2" fmla="+- 21600 0 0"/>
                    <a:gd name="T0" fmla="*/ 13446 w 21600"/>
                    <a:gd name="T1" fmla="*/ 0 h 29639"/>
                    <a:gd name="T2" fmla="*/ 17447 w 21600"/>
                    <a:gd name="T3" fmla="*/ 29639 h 29639"/>
                    <a:gd name="T4" fmla="*/ 0 w 21600"/>
                    <a:gd name="T5" fmla="*/ 16905 h 296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9639" fill="none" extrusionOk="0">
                      <a:moveTo>
                        <a:pt x="13445" y="0"/>
                      </a:moveTo>
                      <a:cubicBezTo>
                        <a:pt x="18597" y="4098"/>
                        <a:pt x="21600" y="10321"/>
                        <a:pt x="21600" y="16905"/>
                      </a:cubicBezTo>
                      <a:cubicBezTo>
                        <a:pt x="21600" y="21482"/>
                        <a:pt x="20145" y="25941"/>
                        <a:pt x="17447" y="29639"/>
                      </a:cubicBezTo>
                    </a:path>
                    <a:path w="21600" h="29639" stroke="0" extrusionOk="0">
                      <a:moveTo>
                        <a:pt x="13445" y="0"/>
                      </a:moveTo>
                      <a:cubicBezTo>
                        <a:pt x="18597" y="4098"/>
                        <a:pt x="21600" y="10321"/>
                        <a:pt x="21600" y="16905"/>
                      </a:cubicBezTo>
                      <a:cubicBezTo>
                        <a:pt x="21600" y="21482"/>
                        <a:pt x="20145" y="25941"/>
                        <a:pt x="17447" y="29639"/>
                      </a:cubicBezTo>
                      <a:lnTo>
                        <a:pt x="0" y="16905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Arc 64"/>
                <p:cNvSpPr>
                  <a:spLocks/>
                </p:cNvSpPr>
                <p:nvPr/>
              </p:nvSpPr>
              <p:spPr bwMode="auto">
                <a:xfrm>
                  <a:off x="4918" y="2430"/>
                  <a:ext cx="377" cy="358"/>
                </a:xfrm>
                <a:custGeom>
                  <a:avLst/>
                  <a:gdLst>
                    <a:gd name="G0" fmla="+- 7051 0 0"/>
                    <a:gd name="G1" fmla="+- 6188 0 0"/>
                    <a:gd name="G2" fmla="+- 21600 0 0"/>
                    <a:gd name="T0" fmla="*/ 27746 w 28651"/>
                    <a:gd name="T1" fmla="*/ 0 h 27788"/>
                    <a:gd name="T2" fmla="*/ 0 w 28651"/>
                    <a:gd name="T3" fmla="*/ 26605 h 27788"/>
                    <a:gd name="T4" fmla="*/ 7051 w 28651"/>
                    <a:gd name="T5" fmla="*/ 6188 h 27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651" h="27788" fill="none" extrusionOk="0">
                      <a:moveTo>
                        <a:pt x="27745" y="0"/>
                      </a:moveTo>
                      <a:cubicBezTo>
                        <a:pt x="28346" y="2007"/>
                        <a:pt x="28651" y="4092"/>
                        <a:pt x="28651" y="6188"/>
                      </a:cubicBezTo>
                      <a:cubicBezTo>
                        <a:pt x="28651" y="18117"/>
                        <a:pt x="18980" y="27788"/>
                        <a:pt x="7051" y="27788"/>
                      </a:cubicBezTo>
                      <a:cubicBezTo>
                        <a:pt x="4651" y="27788"/>
                        <a:pt x="2268" y="27388"/>
                        <a:pt x="0" y="26604"/>
                      </a:cubicBezTo>
                    </a:path>
                    <a:path w="28651" h="27788" stroke="0" extrusionOk="0">
                      <a:moveTo>
                        <a:pt x="27745" y="0"/>
                      </a:moveTo>
                      <a:cubicBezTo>
                        <a:pt x="28346" y="2007"/>
                        <a:pt x="28651" y="4092"/>
                        <a:pt x="28651" y="6188"/>
                      </a:cubicBezTo>
                      <a:cubicBezTo>
                        <a:pt x="28651" y="18117"/>
                        <a:pt x="18980" y="27788"/>
                        <a:pt x="7051" y="27788"/>
                      </a:cubicBezTo>
                      <a:cubicBezTo>
                        <a:pt x="4651" y="27788"/>
                        <a:pt x="2268" y="27388"/>
                        <a:pt x="0" y="26604"/>
                      </a:cubicBezTo>
                      <a:lnTo>
                        <a:pt x="7051" y="618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" name="Arc 65"/>
                <p:cNvSpPr>
                  <a:spLocks/>
                </p:cNvSpPr>
                <p:nvPr/>
              </p:nvSpPr>
              <p:spPr bwMode="auto">
                <a:xfrm>
                  <a:off x="4919" y="2431"/>
                  <a:ext cx="372" cy="353"/>
                </a:xfrm>
                <a:custGeom>
                  <a:avLst/>
                  <a:gdLst>
                    <a:gd name="G0" fmla="+- 7048 0 0"/>
                    <a:gd name="G1" fmla="+- 6190 0 0"/>
                    <a:gd name="G2" fmla="+- 21600 0 0"/>
                    <a:gd name="T0" fmla="*/ 27742 w 28648"/>
                    <a:gd name="T1" fmla="*/ 0 h 27790"/>
                    <a:gd name="T2" fmla="*/ 0 w 28648"/>
                    <a:gd name="T3" fmla="*/ 26608 h 27790"/>
                    <a:gd name="T4" fmla="*/ 7048 w 28648"/>
                    <a:gd name="T5" fmla="*/ 6190 h 277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648" h="27790" fill="none" extrusionOk="0">
                      <a:moveTo>
                        <a:pt x="27742" y="-1"/>
                      </a:moveTo>
                      <a:cubicBezTo>
                        <a:pt x="28342" y="2008"/>
                        <a:pt x="28648" y="4093"/>
                        <a:pt x="28648" y="6190"/>
                      </a:cubicBezTo>
                      <a:cubicBezTo>
                        <a:pt x="28648" y="18119"/>
                        <a:pt x="18977" y="27790"/>
                        <a:pt x="7048" y="27790"/>
                      </a:cubicBezTo>
                      <a:cubicBezTo>
                        <a:pt x="4649" y="27790"/>
                        <a:pt x="2267" y="27390"/>
                        <a:pt x="0" y="26607"/>
                      </a:cubicBezTo>
                    </a:path>
                    <a:path w="28648" h="27790" stroke="0" extrusionOk="0">
                      <a:moveTo>
                        <a:pt x="27742" y="-1"/>
                      </a:moveTo>
                      <a:cubicBezTo>
                        <a:pt x="28342" y="2008"/>
                        <a:pt x="28648" y="4093"/>
                        <a:pt x="28648" y="6190"/>
                      </a:cubicBezTo>
                      <a:cubicBezTo>
                        <a:pt x="28648" y="18119"/>
                        <a:pt x="18977" y="27790"/>
                        <a:pt x="7048" y="27790"/>
                      </a:cubicBezTo>
                      <a:cubicBezTo>
                        <a:pt x="4649" y="27790"/>
                        <a:pt x="2267" y="27390"/>
                        <a:pt x="0" y="26607"/>
                      </a:cubicBezTo>
                      <a:lnTo>
                        <a:pt x="7048" y="619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" name="Arc 66"/>
                <p:cNvSpPr>
                  <a:spLocks/>
                </p:cNvSpPr>
                <p:nvPr/>
              </p:nvSpPr>
              <p:spPr bwMode="auto">
                <a:xfrm>
                  <a:off x="3611" y="2183"/>
                  <a:ext cx="206" cy="341"/>
                </a:xfrm>
                <a:custGeom>
                  <a:avLst/>
                  <a:gdLst>
                    <a:gd name="G0" fmla="+- 21600 0 0"/>
                    <a:gd name="G1" fmla="+- 21560 0 0"/>
                    <a:gd name="G2" fmla="+- 21600 0 0"/>
                    <a:gd name="T0" fmla="*/ 12798 w 21600"/>
                    <a:gd name="T1" fmla="*/ 41285 h 41285"/>
                    <a:gd name="T2" fmla="*/ 20292 w 21600"/>
                    <a:gd name="T3" fmla="*/ 0 h 41285"/>
                    <a:gd name="T4" fmla="*/ 21600 w 21600"/>
                    <a:gd name="T5" fmla="*/ 21560 h 41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285" fill="none" extrusionOk="0">
                      <a:moveTo>
                        <a:pt x="12797" y="41285"/>
                      </a:moveTo>
                      <a:cubicBezTo>
                        <a:pt x="5013" y="37811"/>
                        <a:pt x="0" y="30084"/>
                        <a:pt x="0" y="21560"/>
                      </a:cubicBezTo>
                      <a:cubicBezTo>
                        <a:pt x="-1" y="10138"/>
                        <a:pt x="8891" y="691"/>
                        <a:pt x="20291" y="-1"/>
                      </a:cubicBezTo>
                    </a:path>
                    <a:path w="21600" h="41285" stroke="0" extrusionOk="0">
                      <a:moveTo>
                        <a:pt x="12797" y="41285"/>
                      </a:moveTo>
                      <a:cubicBezTo>
                        <a:pt x="5013" y="37811"/>
                        <a:pt x="0" y="30084"/>
                        <a:pt x="0" y="21560"/>
                      </a:cubicBezTo>
                      <a:cubicBezTo>
                        <a:pt x="-1" y="10138"/>
                        <a:pt x="8891" y="691"/>
                        <a:pt x="20291" y="-1"/>
                      </a:cubicBezTo>
                      <a:lnTo>
                        <a:pt x="21600" y="2156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" name="Arc 67"/>
                <p:cNvSpPr>
                  <a:spLocks/>
                </p:cNvSpPr>
                <p:nvPr/>
              </p:nvSpPr>
              <p:spPr bwMode="auto">
                <a:xfrm>
                  <a:off x="3615" y="2187"/>
                  <a:ext cx="202" cy="334"/>
                </a:xfrm>
                <a:custGeom>
                  <a:avLst/>
                  <a:gdLst>
                    <a:gd name="G0" fmla="+- 21600 0 0"/>
                    <a:gd name="G1" fmla="+- 21561 0 0"/>
                    <a:gd name="G2" fmla="+- 21600 0 0"/>
                    <a:gd name="T0" fmla="*/ 12820 w 21600"/>
                    <a:gd name="T1" fmla="*/ 41296 h 41296"/>
                    <a:gd name="T2" fmla="*/ 20296 w 21600"/>
                    <a:gd name="T3" fmla="*/ 0 h 41296"/>
                    <a:gd name="T4" fmla="*/ 21600 w 21600"/>
                    <a:gd name="T5" fmla="*/ 21561 h 41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296" fill="none" extrusionOk="0">
                      <a:moveTo>
                        <a:pt x="12819" y="41296"/>
                      </a:moveTo>
                      <a:cubicBezTo>
                        <a:pt x="5023" y="37827"/>
                        <a:pt x="0" y="30094"/>
                        <a:pt x="0" y="21561"/>
                      </a:cubicBezTo>
                      <a:cubicBezTo>
                        <a:pt x="-1" y="10138"/>
                        <a:pt x="8893" y="689"/>
                        <a:pt x="20296" y="0"/>
                      </a:cubicBezTo>
                    </a:path>
                    <a:path w="21600" h="41296" stroke="0" extrusionOk="0">
                      <a:moveTo>
                        <a:pt x="12819" y="41296"/>
                      </a:moveTo>
                      <a:cubicBezTo>
                        <a:pt x="5023" y="37827"/>
                        <a:pt x="0" y="30094"/>
                        <a:pt x="0" y="21561"/>
                      </a:cubicBezTo>
                      <a:cubicBezTo>
                        <a:pt x="-1" y="10138"/>
                        <a:pt x="8893" y="689"/>
                        <a:pt x="20296" y="0"/>
                      </a:cubicBezTo>
                      <a:lnTo>
                        <a:pt x="21600" y="21561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" name="Arc 68"/>
                <p:cNvSpPr>
                  <a:spLocks/>
                </p:cNvSpPr>
                <p:nvPr/>
              </p:nvSpPr>
              <p:spPr bwMode="auto">
                <a:xfrm>
                  <a:off x="4157" y="2647"/>
                  <a:ext cx="773" cy="208"/>
                </a:xfrm>
                <a:custGeom>
                  <a:avLst/>
                  <a:gdLst>
                    <a:gd name="G0" fmla="+- 21169 0 0"/>
                    <a:gd name="G1" fmla="+- 0 0 0"/>
                    <a:gd name="G2" fmla="+- 21600 0 0"/>
                    <a:gd name="T0" fmla="*/ 38935 w 38935"/>
                    <a:gd name="T1" fmla="*/ 12285 h 21600"/>
                    <a:gd name="T2" fmla="*/ 0 w 38935"/>
                    <a:gd name="T3" fmla="*/ 4293 h 21600"/>
                    <a:gd name="T4" fmla="*/ 21169 w 38935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935" h="21600" fill="none" extrusionOk="0">
                      <a:moveTo>
                        <a:pt x="38935" y="12285"/>
                      </a:moveTo>
                      <a:cubicBezTo>
                        <a:pt x="34901" y="18118"/>
                        <a:pt x="28261" y="21599"/>
                        <a:pt x="21169" y="21600"/>
                      </a:cubicBezTo>
                      <a:cubicBezTo>
                        <a:pt x="10894" y="21600"/>
                        <a:pt x="2041" y="14362"/>
                        <a:pt x="-1" y="4293"/>
                      </a:cubicBezTo>
                    </a:path>
                    <a:path w="38935" h="21600" stroke="0" extrusionOk="0">
                      <a:moveTo>
                        <a:pt x="38935" y="12285"/>
                      </a:moveTo>
                      <a:cubicBezTo>
                        <a:pt x="34901" y="18118"/>
                        <a:pt x="28261" y="21599"/>
                        <a:pt x="21169" y="21600"/>
                      </a:cubicBezTo>
                      <a:cubicBezTo>
                        <a:pt x="10894" y="21600"/>
                        <a:pt x="2041" y="14362"/>
                        <a:pt x="-1" y="4293"/>
                      </a:cubicBezTo>
                      <a:lnTo>
                        <a:pt x="21169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" name="Arc 69"/>
                <p:cNvSpPr>
                  <a:spLocks/>
                </p:cNvSpPr>
                <p:nvPr/>
              </p:nvSpPr>
              <p:spPr bwMode="auto">
                <a:xfrm>
                  <a:off x="4161" y="2647"/>
                  <a:ext cx="765" cy="204"/>
                </a:xfrm>
                <a:custGeom>
                  <a:avLst/>
                  <a:gdLst>
                    <a:gd name="G0" fmla="+- 21161 0 0"/>
                    <a:gd name="G1" fmla="+- 0 0 0"/>
                    <a:gd name="G2" fmla="+- 21600 0 0"/>
                    <a:gd name="T0" fmla="*/ 38869 w 38869"/>
                    <a:gd name="T1" fmla="*/ 12368 h 21600"/>
                    <a:gd name="T2" fmla="*/ 0 w 38869"/>
                    <a:gd name="T3" fmla="*/ 4334 h 21600"/>
                    <a:gd name="T4" fmla="*/ 21161 w 38869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869" h="21600" fill="none" extrusionOk="0">
                      <a:moveTo>
                        <a:pt x="38869" y="12368"/>
                      </a:moveTo>
                      <a:cubicBezTo>
                        <a:pt x="34828" y="18153"/>
                        <a:pt x="28217" y="21599"/>
                        <a:pt x="21161" y="21600"/>
                      </a:cubicBezTo>
                      <a:cubicBezTo>
                        <a:pt x="10902" y="21600"/>
                        <a:pt x="2058" y="14384"/>
                        <a:pt x="0" y="4333"/>
                      </a:cubicBezTo>
                    </a:path>
                    <a:path w="38869" h="21600" stroke="0" extrusionOk="0">
                      <a:moveTo>
                        <a:pt x="38869" y="12368"/>
                      </a:moveTo>
                      <a:cubicBezTo>
                        <a:pt x="34828" y="18153"/>
                        <a:pt x="28217" y="21599"/>
                        <a:pt x="21161" y="21600"/>
                      </a:cubicBezTo>
                      <a:cubicBezTo>
                        <a:pt x="10902" y="21600"/>
                        <a:pt x="2058" y="14384"/>
                        <a:pt x="0" y="4333"/>
                      </a:cubicBezTo>
                      <a:lnTo>
                        <a:pt x="21161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" name="组合 6"/>
            <p:cNvGrpSpPr/>
            <p:nvPr/>
          </p:nvGrpSpPr>
          <p:grpSpPr>
            <a:xfrm>
              <a:off x="6120384" y="4895615"/>
              <a:ext cx="1548849" cy="1571433"/>
              <a:chOff x="6022848" y="4895615"/>
              <a:chExt cx="1548849" cy="1571433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6119063" y="5355610"/>
                <a:ext cx="1354968" cy="1111438"/>
              </a:xfrm>
              <a:prstGeom prst="rect">
                <a:avLst/>
              </a:prstGeom>
              <a:solidFill>
                <a:srgbClr val="FFE497">
                  <a:alpha val="6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梯形 4"/>
              <p:cNvSpPr/>
              <p:nvPr/>
            </p:nvSpPr>
            <p:spPr>
              <a:xfrm>
                <a:off x="6022848" y="4895615"/>
                <a:ext cx="1548849" cy="466043"/>
              </a:xfrm>
              <a:prstGeom prst="trapezoid">
                <a:avLst>
                  <a:gd name="adj" fmla="val 69473"/>
                </a:avLst>
              </a:prstGeom>
              <a:solidFill>
                <a:srgbClr val="FFE497">
                  <a:alpha val="6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0" name="直接连接符 29"/>
            <p:cNvCxnSpPr>
              <a:stCxn id="78" idx="1"/>
            </p:cNvCxnSpPr>
            <p:nvPr/>
          </p:nvCxnSpPr>
          <p:spPr>
            <a:xfrm flipH="1">
              <a:off x="7389256" y="5189177"/>
              <a:ext cx="437373" cy="128873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 Box 6"/>
            <p:cNvSpPr txBox="1">
              <a:spLocks noChangeArrowheads="1"/>
            </p:cNvSpPr>
            <p:nvPr/>
          </p:nvSpPr>
          <p:spPr bwMode="auto">
            <a:xfrm>
              <a:off x="7468137" y="4742530"/>
              <a:ext cx="735576" cy="200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altLang="zh-CN" sz="1200" b="1" dirty="0" smtClean="0">
                  <a:latin typeface="Calibri" panose="020F0502020204030204" pitchFamily="34" charset="0"/>
                  <a:ea typeface="楷体_GB2312" pitchFamily="49" charset="-122"/>
                </a:rPr>
                <a:t>Internet</a:t>
              </a:r>
              <a:endParaRPr lang="zh-CN" altLang="en-US" sz="1200" b="1" dirty="0"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  <p:cxnSp>
          <p:nvCxnSpPr>
            <p:cNvPr id="89" name="直接连接符 88"/>
            <p:cNvCxnSpPr/>
            <p:nvPr/>
          </p:nvCxnSpPr>
          <p:spPr>
            <a:xfrm flipH="1">
              <a:off x="7990773" y="5180444"/>
              <a:ext cx="613308" cy="49001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4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3996" y="5183610"/>
              <a:ext cx="425260" cy="2638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4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6629" y="5057263"/>
              <a:ext cx="425260" cy="2638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" name="Text Box 6"/>
            <p:cNvSpPr txBox="1">
              <a:spLocks noChangeArrowheads="1"/>
            </p:cNvSpPr>
            <p:nvPr/>
          </p:nvSpPr>
          <p:spPr bwMode="auto">
            <a:xfrm>
              <a:off x="6402739" y="6507141"/>
              <a:ext cx="903783" cy="235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zh-CN" altLang="en-US" sz="1200" b="1" dirty="0" smtClean="0">
                  <a:latin typeface="楷体_GB2312" pitchFamily="49" charset="-122"/>
                  <a:ea typeface="楷体_GB2312" pitchFamily="49" charset="-122"/>
                </a:rPr>
                <a:t>电缆头端</a:t>
              </a:r>
              <a:endParaRPr lang="zh-CN" altLang="en-US" sz="12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pic>
          <p:nvPicPr>
            <p:cNvPr id="80" name="Picture 42" descr="File Server_Updated200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5254" y="5395798"/>
              <a:ext cx="330651" cy="600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10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3874" y="5761124"/>
              <a:ext cx="293239" cy="5570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6" name="Text Box 6"/>
            <p:cNvSpPr txBox="1">
              <a:spLocks noChangeArrowheads="1"/>
            </p:cNvSpPr>
            <p:nvPr/>
          </p:nvSpPr>
          <p:spPr bwMode="auto">
            <a:xfrm>
              <a:off x="6242969" y="5178794"/>
              <a:ext cx="584909" cy="203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altLang="zh-CN" sz="1200" b="1" dirty="0" smtClean="0">
                  <a:latin typeface="Calibri" panose="020F0502020204030204" pitchFamily="34" charset="0"/>
                  <a:ea typeface="楷体_GB2312" pitchFamily="49" charset="-122"/>
                </a:rPr>
                <a:t>CMTS</a:t>
              </a:r>
              <a:endParaRPr lang="zh-CN" altLang="en-US" sz="1200" b="1" dirty="0"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  <p:cxnSp>
          <p:nvCxnSpPr>
            <p:cNvPr id="88" name="直接连接符 87"/>
            <p:cNvCxnSpPr>
              <a:stCxn id="49" idx="1"/>
            </p:cNvCxnSpPr>
            <p:nvPr/>
          </p:nvCxnSpPr>
          <p:spPr>
            <a:xfrm flipH="1">
              <a:off x="6640381" y="5315524"/>
              <a:ext cx="323615" cy="48342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49" idx="2"/>
            </p:cNvCxnSpPr>
            <p:nvPr/>
          </p:nvCxnSpPr>
          <p:spPr>
            <a:xfrm flipH="1">
              <a:off x="7154388" y="5447437"/>
              <a:ext cx="22238" cy="295738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1267968" y="5082376"/>
              <a:ext cx="3865462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 Box 6"/>
            <p:cNvSpPr txBox="1">
              <a:spLocks noChangeArrowheads="1"/>
            </p:cNvSpPr>
            <p:nvPr/>
          </p:nvSpPr>
          <p:spPr bwMode="auto">
            <a:xfrm>
              <a:off x="5133429" y="4948708"/>
              <a:ext cx="573592" cy="47825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zh-CN" altLang="en-US" sz="1200" b="1" dirty="0" smtClean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光纤</a:t>
              </a:r>
              <a:endParaRPr lang="en-US" altLang="zh-CN" sz="12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algn="ctr" eaLnBrk="0" hangingPunct="0"/>
              <a:r>
                <a:rPr lang="zh-CN" altLang="en-US" sz="1200" b="1" dirty="0" smtClean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结点</a:t>
              </a:r>
              <a:endParaRPr lang="zh-CN" altLang="en-US" sz="12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 flipH="1" flipV="1">
              <a:off x="3222998" y="5313301"/>
              <a:ext cx="1910432" cy="1272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 flipH="1" flipV="1">
              <a:off x="3000635" y="4861834"/>
              <a:ext cx="314051" cy="23352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flipH="1">
              <a:off x="2508925" y="5097786"/>
              <a:ext cx="457183" cy="267363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flipH="1">
              <a:off x="3866439" y="5313301"/>
              <a:ext cx="571048" cy="36812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5" name="Picture 202" descr="图形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882" y="4620761"/>
              <a:ext cx="454719" cy="445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8" name="直接连接符 117"/>
            <p:cNvCxnSpPr/>
            <p:nvPr/>
          </p:nvCxnSpPr>
          <p:spPr>
            <a:xfrm>
              <a:off x="3463983" y="5175796"/>
              <a:ext cx="200983" cy="14718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flipH="1" flipV="1">
              <a:off x="1739621" y="4802116"/>
              <a:ext cx="325417" cy="2632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flipH="1">
              <a:off x="3186185" y="5318329"/>
              <a:ext cx="342014" cy="218301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 flipH="1">
              <a:off x="1436226" y="5091085"/>
              <a:ext cx="342014" cy="218301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9" name="Object 40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0769435"/>
                </p:ext>
              </p:extLst>
            </p:nvPr>
          </p:nvGraphicFramePr>
          <p:xfrm>
            <a:off x="1969772" y="5118686"/>
            <a:ext cx="780486" cy="658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6" name="CorelDRAW" r:id="rId9" imgW="3262320" imgH="2751480" progId="">
                    <p:embed/>
                  </p:oleObj>
                </mc:Choice>
                <mc:Fallback>
                  <p:oleObj name="CorelDRAW" r:id="rId9" imgW="3262320" imgH="2751480" progId="">
                    <p:embed/>
                    <p:pic>
                      <p:nvPicPr>
                        <p:cNvPr id="0" name="Picture 5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6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9772" y="5118686"/>
                          <a:ext cx="780486" cy="6583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4" name="直接连接符 133"/>
            <p:cNvCxnSpPr/>
            <p:nvPr/>
          </p:nvCxnSpPr>
          <p:spPr>
            <a:xfrm flipH="1">
              <a:off x="1249680" y="6015064"/>
              <a:ext cx="3865462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 Box 6"/>
            <p:cNvSpPr txBox="1">
              <a:spLocks noChangeArrowheads="1"/>
            </p:cNvSpPr>
            <p:nvPr/>
          </p:nvSpPr>
          <p:spPr bwMode="auto">
            <a:xfrm>
              <a:off x="5115141" y="5881396"/>
              <a:ext cx="573592" cy="47825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zh-CN" altLang="en-US" sz="1200" b="1" dirty="0" smtClean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光纤</a:t>
              </a:r>
              <a:endParaRPr lang="en-US" altLang="zh-CN" sz="12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algn="ctr" eaLnBrk="0" hangingPunct="0"/>
              <a:r>
                <a:rPr lang="zh-CN" altLang="en-US" sz="1200" b="1" dirty="0" smtClean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结点</a:t>
              </a:r>
              <a:endParaRPr lang="zh-CN" altLang="en-US" sz="12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cxnSp>
          <p:nvCxnSpPr>
            <p:cNvPr id="136" name="直接连接符 135"/>
            <p:cNvCxnSpPr/>
            <p:nvPr/>
          </p:nvCxnSpPr>
          <p:spPr>
            <a:xfrm flipH="1" flipV="1">
              <a:off x="3204710" y="6245989"/>
              <a:ext cx="1910432" cy="1272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 flipH="1">
              <a:off x="2490637" y="6030474"/>
              <a:ext cx="457183" cy="267363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 flipH="1">
              <a:off x="3848151" y="6245989"/>
              <a:ext cx="571048" cy="36812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1" name="Picture 202" descr="图形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1814" y="6308935"/>
              <a:ext cx="454719" cy="445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2" name="直接连接符 141"/>
            <p:cNvCxnSpPr/>
            <p:nvPr/>
          </p:nvCxnSpPr>
          <p:spPr>
            <a:xfrm>
              <a:off x="3445695" y="6108484"/>
              <a:ext cx="200983" cy="14718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 flipH="1" flipV="1">
              <a:off x="1721333" y="5734804"/>
              <a:ext cx="325417" cy="2632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 flipH="1">
              <a:off x="3167897" y="6251017"/>
              <a:ext cx="342014" cy="218301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 flipH="1">
              <a:off x="1417938" y="6023773"/>
              <a:ext cx="342014" cy="218301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6" name="Object 40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9015776"/>
                </p:ext>
              </p:extLst>
            </p:nvPr>
          </p:nvGraphicFramePr>
          <p:xfrm>
            <a:off x="1951484" y="6051374"/>
            <a:ext cx="780486" cy="658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7" name="CorelDRAW" r:id="rId11" imgW="3262320" imgH="2751480" progId="">
                    <p:embed/>
                  </p:oleObj>
                </mc:Choice>
                <mc:Fallback>
                  <p:oleObj name="CorelDRAW" r:id="rId11" imgW="3262320" imgH="2751480" progId="">
                    <p:embed/>
                    <p:pic>
                      <p:nvPicPr>
                        <p:cNvPr id="0" name="Picture 5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6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1484" y="6051374"/>
                          <a:ext cx="780486" cy="6583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" name="Object 40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055024"/>
                </p:ext>
              </p:extLst>
            </p:nvPr>
          </p:nvGraphicFramePr>
          <p:xfrm>
            <a:off x="3577363" y="5395970"/>
            <a:ext cx="374618" cy="5008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8" name="CorelDRAW" r:id="rId12" imgW="1548000" imgH="2751480" progId="">
                    <p:embed/>
                  </p:oleObj>
                </mc:Choice>
                <mc:Fallback>
                  <p:oleObj name="CorelDRAW" r:id="rId12" imgW="1548000" imgH="2751480" progId="">
                    <p:embed/>
                    <p:pic>
                      <p:nvPicPr>
                        <p:cNvPr id="0" name="Picture 5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lum bright="12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7363" y="5395970"/>
                          <a:ext cx="374618" cy="5008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8" name="直接连接符 147"/>
            <p:cNvCxnSpPr/>
            <p:nvPr/>
          </p:nvCxnSpPr>
          <p:spPr>
            <a:xfrm flipH="1">
              <a:off x="6091513" y="5596077"/>
              <a:ext cx="280938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 flipH="1">
              <a:off x="6102500" y="5875249"/>
              <a:ext cx="280938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>
              <a:endCxn id="99" idx="3"/>
            </p:cNvCxnSpPr>
            <p:nvPr/>
          </p:nvCxnSpPr>
          <p:spPr>
            <a:xfrm flipH="1" flipV="1">
              <a:off x="5707021" y="5187834"/>
              <a:ext cx="413364" cy="40824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>
              <a:endCxn id="135" idx="3"/>
            </p:cNvCxnSpPr>
            <p:nvPr/>
          </p:nvCxnSpPr>
          <p:spPr>
            <a:xfrm flipH="1">
              <a:off x="5688733" y="5875249"/>
              <a:ext cx="427731" cy="245273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 Box 6"/>
            <p:cNvSpPr txBox="1">
              <a:spLocks noChangeArrowheads="1"/>
            </p:cNvSpPr>
            <p:nvPr/>
          </p:nvSpPr>
          <p:spPr bwMode="auto">
            <a:xfrm>
              <a:off x="337388" y="4878893"/>
              <a:ext cx="903783" cy="476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zh-CN" altLang="en-US" sz="1200" b="1" dirty="0" smtClean="0">
                  <a:latin typeface="楷体_GB2312" pitchFamily="49" charset="-122"/>
                  <a:ea typeface="楷体_GB2312" pitchFamily="49" charset="-122"/>
                </a:rPr>
                <a:t>数以百计的家庭</a:t>
              </a:r>
              <a:endParaRPr lang="zh-CN" altLang="en-US" sz="12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cxnSp>
          <p:nvCxnSpPr>
            <p:cNvPr id="163" name="直接连接符 162"/>
            <p:cNvCxnSpPr/>
            <p:nvPr/>
          </p:nvCxnSpPr>
          <p:spPr>
            <a:xfrm flipH="1">
              <a:off x="4042905" y="4766629"/>
              <a:ext cx="3964" cy="255124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 Box 6"/>
            <p:cNvSpPr txBox="1">
              <a:spLocks noChangeArrowheads="1"/>
            </p:cNvSpPr>
            <p:nvPr/>
          </p:nvSpPr>
          <p:spPr bwMode="auto">
            <a:xfrm>
              <a:off x="3938324" y="4640535"/>
              <a:ext cx="903783" cy="205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zh-CN" altLang="en-US" sz="1200" b="1" dirty="0">
                  <a:latin typeface="楷体_GB2312" pitchFamily="49" charset="-122"/>
                  <a:ea typeface="楷体_GB2312" pitchFamily="49" charset="-122"/>
                </a:rPr>
                <a:t>同轴电缆</a:t>
              </a:r>
            </a:p>
          </p:txBody>
        </p:sp>
        <p:sp>
          <p:nvSpPr>
            <p:cNvPr id="166" name="Text Box 6"/>
            <p:cNvSpPr txBox="1">
              <a:spLocks noChangeArrowheads="1"/>
            </p:cNvSpPr>
            <p:nvPr/>
          </p:nvSpPr>
          <p:spPr bwMode="auto">
            <a:xfrm>
              <a:off x="5674911" y="4819661"/>
              <a:ext cx="578798" cy="22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zh-CN" altLang="en-US" sz="1200" b="1" dirty="0" smtClean="0">
                  <a:latin typeface="楷体_GB2312" pitchFamily="49" charset="-122"/>
                  <a:ea typeface="楷体_GB2312" pitchFamily="49" charset="-122"/>
                </a:rPr>
                <a:t>光纤</a:t>
              </a:r>
              <a:endParaRPr lang="zh-CN" altLang="en-US" sz="12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cxnSp>
          <p:nvCxnSpPr>
            <p:cNvPr id="167" name="直接连接符 166"/>
            <p:cNvCxnSpPr>
              <a:stCxn id="166" idx="2"/>
            </p:cNvCxnSpPr>
            <p:nvPr/>
          </p:nvCxnSpPr>
          <p:spPr>
            <a:xfrm flipH="1">
              <a:off x="5911022" y="5047383"/>
              <a:ext cx="53288" cy="244504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4442243" y="566411"/>
            <a:ext cx="4088960" cy="2473184"/>
            <a:chOff x="4442243" y="566411"/>
            <a:chExt cx="4088960" cy="2473184"/>
          </a:xfrm>
        </p:grpSpPr>
        <p:sp>
          <p:nvSpPr>
            <p:cNvPr id="85" name="线形标注 1 84"/>
            <p:cNvSpPr/>
            <p:nvPr/>
          </p:nvSpPr>
          <p:spPr>
            <a:xfrm>
              <a:off x="4442243" y="566411"/>
              <a:ext cx="4088960" cy="2473184"/>
            </a:xfrm>
            <a:prstGeom prst="borderCallout1">
              <a:avLst>
                <a:gd name="adj1" fmla="val 69358"/>
                <a:gd name="adj2" fmla="val -4218"/>
                <a:gd name="adj3" fmla="val 173325"/>
                <a:gd name="adj4" fmla="val -38389"/>
              </a:avLst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4446024" y="803814"/>
              <a:ext cx="3866890" cy="2113847"/>
              <a:chOff x="1241022" y="2299505"/>
              <a:chExt cx="3866890" cy="2113847"/>
            </a:xfrm>
          </p:grpSpPr>
          <p:sp>
            <p:nvSpPr>
              <p:cNvPr id="101" name="Text Box 5"/>
              <p:cNvSpPr txBox="1">
                <a:spLocks noChangeArrowheads="1"/>
              </p:cNvSpPr>
              <p:nvPr/>
            </p:nvSpPr>
            <p:spPr bwMode="auto">
              <a:xfrm>
                <a:off x="2239367" y="3707510"/>
                <a:ext cx="123824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zh-CN"/>
                </a:defPPr>
                <a:lvl1pPr algn="ctr" eaLnBrk="0" hangingPunct="0">
                  <a:defRPr sz="1200">
                    <a:latin typeface="楷体_GB2312" pitchFamily="49" charset="-122"/>
                    <a:ea typeface="楷体_GB2312" pitchFamily="49" charset="-122"/>
                  </a:defRPr>
                </a:lvl1pPr>
              </a:lstStyle>
              <a:p>
                <a:r>
                  <a:rPr lang="en-US" altLang="zh-CN" b="1" dirty="0">
                    <a:latin typeface="Calibri" panose="020F0502020204030204" pitchFamily="34" charset="0"/>
                  </a:rPr>
                  <a:t>Cable Modem</a:t>
                </a:r>
              </a:p>
            </p:txBody>
          </p:sp>
          <p:grpSp>
            <p:nvGrpSpPr>
              <p:cNvPr id="104" name="Group 8"/>
              <p:cNvGrpSpPr>
                <a:grpSpLocks/>
              </p:cNvGrpSpPr>
              <p:nvPr/>
            </p:nvGrpSpPr>
            <p:grpSpPr bwMode="auto">
              <a:xfrm>
                <a:off x="4024450" y="3491486"/>
                <a:ext cx="1004997" cy="921866"/>
                <a:chOff x="4272" y="2016"/>
                <a:chExt cx="935" cy="681"/>
              </a:xfrm>
            </p:grpSpPr>
            <p:grpSp>
              <p:nvGrpSpPr>
                <p:cNvPr id="133" name="Group 9"/>
                <p:cNvGrpSpPr>
                  <a:grpSpLocks/>
                </p:cNvGrpSpPr>
                <p:nvPr/>
              </p:nvGrpSpPr>
              <p:grpSpPr bwMode="auto">
                <a:xfrm>
                  <a:off x="4944" y="2592"/>
                  <a:ext cx="263" cy="105"/>
                  <a:chOff x="2027" y="2421"/>
                  <a:chExt cx="263" cy="105"/>
                </a:xfrm>
              </p:grpSpPr>
              <p:sp>
                <p:nvSpPr>
                  <p:cNvPr id="290" name="Freeform 10"/>
                  <p:cNvSpPr>
                    <a:spLocks/>
                  </p:cNvSpPr>
                  <p:nvPr/>
                </p:nvSpPr>
                <p:spPr bwMode="auto">
                  <a:xfrm>
                    <a:off x="2027" y="2421"/>
                    <a:ext cx="263" cy="69"/>
                  </a:xfrm>
                  <a:custGeom>
                    <a:avLst/>
                    <a:gdLst>
                      <a:gd name="T0" fmla="*/ 0 w 788"/>
                      <a:gd name="T1" fmla="*/ 0 h 206"/>
                      <a:gd name="T2" fmla="*/ 147 w 788"/>
                      <a:gd name="T3" fmla="*/ 10 h 206"/>
                      <a:gd name="T4" fmla="*/ 255 w 788"/>
                      <a:gd name="T5" fmla="*/ 15 h 206"/>
                      <a:gd name="T6" fmla="*/ 353 w 788"/>
                      <a:gd name="T7" fmla="*/ 25 h 206"/>
                      <a:gd name="T8" fmla="*/ 451 w 788"/>
                      <a:gd name="T9" fmla="*/ 38 h 206"/>
                      <a:gd name="T10" fmla="*/ 519 w 788"/>
                      <a:gd name="T11" fmla="*/ 48 h 206"/>
                      <a:gd name="T12" fmla="*/ 602 w 788"/>
                      <a:gd name="T13" fmla="*/ 62 h 206"/>
                      <a:gd name="T14" fmla="*/ 650 w 788"/>
                      <a:gd name="T15" fmla="*/ 71 h 206"/>
                      <a:gd name="T16" fmla="*/ 685 w 788"/>
                      <a:gd name="T17" fmla="*/ 78 h 206"/>
                      <a:gd name="T18" fmla="*/ 705 w 788"/>
                      <a:gd name="T19" fmla="*/ 83 h 206"/>
                      <a:gd name="T20" fmla="*/ 721 w 788"/>
                      <a:gd name="T21" fmla="*/ 87 h 206"/>
                      <a:gd name="T22" fmla="*/ 740 w 788"/>
                      <a:gd name="T23" fmla="*/ 93 h 206"/>
                      <a:gd name="T24" fmla="*/ 760 w 788"/>
                      <a:gd name="T25" fmla="*/ 101 h 206"/>
                      <a:gd name="T26" fmla="*/ 778 w 788"/>
                      <a:gd name="T27" fmla="*/ 111 h 206"/>
                      <a:gd name="T28" fmla="*/ 787 w 788"/>
                      <a:gd name="T29" fmla="*/ 122 h 206"/>
                      <a:gd name="T30" fmla="*/ 788 w 788"/>
                      <a:gd name="T31" fmla="*/ 131 h 206"/>
                      <a:gd name="T32" fmla="*/ 785 w 788"/>
                      <a:gd name="T33" fmla="*/ 144 h 206"/>
                      <a:gd name="T34" fmla="*/ 778 w 788"/>
                      <a:gd name="T35" fmla="*/ 158 h 206"/>
                      <a:gd name="T36" fmla="*/ 768 w 788"/>
                      <a:gd name="T37" fmla="*/ 171 h 206"/>
                      <a:gd name="T38" fmla="*/ 756 w 788"/>
                      <a:gd name="T39" fmla="*/ 179 h 206"/>
                      <a:gd name="T40" fmla="*/ 738 w 788"/>
                      <a:gd name="T41" fmla="*/ 191 h 206"/>
                      <a:gd name="T42" fmla="*/ 720 w 788"/>
                      <a:gd name="T43" fmla="*/ 198 h 206"/>
                      <a:gd name="T44" fmla="*/ 698 w 788"/>
                      <a:gd name="T45" fmla="*/ 201 h 206"/>
                      <a:gd name="T46" fmla="*/ 675 w 788"/>
                      <a:gd name="T47" fmla="*/ 204 h 206"/>
                      <a:gd name="T48" fmla="*/ 646 w 788"/>
                      <a:gd name="T49" fmla="*/ 206 h 206"/>
                      <a:gd name="T50" fmla="*/ 618 w 788"/>
                      <a:gd name="T51" fmla="*/ 203 h 206"/>
                      <a:gd name="T52" fmla="*/ 575 w 788"/>
                      <a:gd name="T53" fmla="*/ 197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788" h="206">
                        <a:moveTo>
                          <a:pt x="0" y="0"/>
                        </a:moveTo>
                        <a:lnTo>
                          <a:pt x="147" y="10"/>
                        </a:lnTo>
                        <a:lnTo>
                          <a:pt x="255" y="15"/>
                        </a:lnTo>
                        <a:lnTo>
                          <a:pt x="353" y="25"/>
                        </a:lnTo>
                        <a:lnTo>
                          <a:pt x="451" y="38"/>
                        </a:lnTo>
                        <a:lnTo>
                          <a:pt x="519" y="48"/>
                        </a:lnTo>
                        <a:lnTo>
                          <a:pt x="602" y="62"/>
                        </a:lnTo>
                        <a:lnTo>
                          <a:pt x="650" y="71"/>
                        </a:lnTo>
                        <a:lnTo>
                          <a:pt x="685" y="78"/>
                        </a:lnTo>
                        <a:lnTo>
                          <a:pt x="705" y="83"/>
                        </a:lnTo>
                        <a:lnTo>
                          <a:pt x="721" y="87"/>
                        </a:lnTo>
                        <a:lnTo>
                          <a:pt x="740" y="93"/>
                        </a:lnTo>
                        <a:lnTo>
                          <a:pt x="760" y="101"/>
                        </a:lnTo>
                        <a:lnTo>
                          <a:pt x="778" y="111"/>
                        </a:lnTo>
                        <a:lnTo>
                          <a:pt x="787" y="122"/>
                        </a:lnTo>
                        <a:lnTo>
                          <a:pt x="788" y="131"/>
                        </a:lnTo>
                        <a:lnTo>
                          <a:pt x="785" y="144"/>
                        </a:lnTo>
                        <a:lnTo>
                          <a:pt x="778" y="158"/>
                        </a:lnTo>
                        <a:lnTo>
                          <a:pt x="768" y="171"/>
                        </a:lnTo>
                        <a:lnTo>
                          <a:pt x="756" y="179"/>
                        </a:lnTo>
                        <a:lnTo>
                          <a:pt x="738" y="191"/>
                        </a:lnTo>
                        <a:lnTo>
                          <a:pt x="720" y="198"/>
                        </a:lnTo>
                        <a:lnTo>
                          <a:pt x="698" y="201"/>
                        </a:lnTo>
                        <a:lnTo>
                          <a:pt x="675" y="204"/>
                        </a:lnTo>
                        <a:lnTo>
                          <a:pt x="646" y="206"/>
                        </a:lnTo>
                        <a:lnTo>
                          <a:pt x="618" y="203"/>
                        </a:lnTo>
                        <a:lnTo>
                          <a:pt x="575" y="197"/>
                        </a:lnTo>
                      </a:path>
                    </a:pathLst>
                  </a:custGeom>
                  <a:noFill/>
                  <a:ln w="11113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400"/>
                  </a:p>
                </p:txBody>
              </p:sp>
              <p:grpSp>
                <p:nvGrpSpPr>
                  <p:cNvPr id="291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2037" y="2455"/>
                    <a:ext cx="186" cy="71"/>
                    <a:chOff x="2037" y="2455"/>
                    <a:chExt cx="186" cy="71"/>
                  </a:xfrm>
                </p:grpSpPr>
                <p:grpSp>
                  <p:nvGrpSpPr>
                    <p:cNvPr id="292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37" y="2455"/>
                      <a:ext cx="186" cy="71"/>
                      <a:chOff x="2037" y="2455"/>
                      <a:chExt cx="186" cy="71"/>
                    </a:xfrm>
                  </p:grpSpPr>
                  <p:sp>
                    <p:nvSpPr>
                      <p:cNvPr id="297" name="Freeform 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37" y="2455"/>
                        <a:ext cx="115" cy="46"/>
                      </a:xfrm>
                      <a:custGeom>
                        <a:avLst/>
                        <a:gdLst>
                          <a:gd name="T0" fmla="*/ 0 w 345"/>
                          <a:gd name="T1" fmla="*/ 83 h 138"/>
                          <a:gd name="T2" fmla="*/ 91 w 345"/>
                          <a:gd name="T3" fmla="*/ 0 h 138"/>
                          <a:gd name="T4" fmla="*/ 345 w 345"/>
                          <a:gd name="T5" fmla="*/ 46 h 138"/>
                          <a:gd name="T6" fmla="*/ 244 w 345"/>
                          <a:gd name="T7" fmla="*/ 138 h 138"/>
                          <a:gd name="T8" fmla="*/ 0 w 345"/>
                          <a:gd name="T9" fmla="*/ 83 h 13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45" h="138">
                            <a:moveTo>
                              <a:pt x="0" y="83"/>
                            </a:moveTo>
                            <a:lnTo>
                              <a:pt x="91" y="0"/>
                            </a:lnTo>
                            <a:lnTo>
                              <a:pt x="345" y="46"/>
                            </a:lnTo>
                            <a:lnTo>
                              <a:pt x="244" y="138"/>
                            </a:lnTo>
                            <a:lnTo>
                              <a:pt x="0" y="83"/>
                            </a:lnTo>
                            <a:close/>
                          </a:path>
                        </a:pathLst>
                      </a:custGeom>
                      <a:solidFill>
                        <a:srgbClr val="DFDFD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400"/>
                      </a:p>
                    </p:txBody>
                  </p:sp>
                  <p:sp>
                    <p:nvSpPr>
                      <p:cNvPr id="298" name="Freeform 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38" y="2483"/>
                        <a:ext cx="81" cy="43"/>
                      </a:xfrm>
                      <a:custGeom>
                        <a:avLst/>
                        <a:gdLst>
                          <a:gd name="T0" fmla="*/ 0 w 244"/>
                          <a:gd name="T1" fmla="*/ 0 h 130"/>
                          <a:gd name="T2" fmla="*/ 0 w 244"/>
                          <a:gd name="T3" fmla="*/ 72 h 130"/>
                          <a:gd name="T4" fmla="*/ 2 w 244"/>
                          <a:gd name="T5" fmla="*/ 72 h 130"/>
                          <a:gd name="T6" fmla="*/ 244 w 244"/>
                          <a:gd name="T7" fmla="*/ 130 h 130"/>
                          <a:gd name="T8" fmla="*/ 244 w 244"/>
                          <a:gd name="T9" fmla="*/ 55 h 130"/>
                          <a:gd name="T10" fmla="*/ 0 w 244"/>
                          <a:gd name="T11" fmla="*/ 0 h 1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244" h="130">
                            <a:moveTo>
                              <a:pt x="0" y="0"/>
                            </a:moveTo>
                            <a:lnTo>
                              <a:pt x="0" y="72"/>
                            </a:lnTo>
                            <a:lnTo>
                              <a:pt x="2" y="72"/>
                            </a:lnTo>
                            <a:lnTo>
                              <a:pt x="244" y="130"/>
                            </a:lnTo>
                            <a:lnTo>
                              <a:pt x="244" y="55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400"/>
                      </a:p>
                    </p:txBody>
                  </p:sp>
                  <p:sp>
                    <p:nvSpPr>
                      <p:cNvPr id="299" name="Freeform 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19" y="2471"/>
                        <a:ext cx="104" cy="55"/>
                      </a:xfrm>
                      <a:custGeom>
                        <a:avLst/>
                        <a:gdLst>
                          <a:gd name="T0" fmla="*/ 0 w 310"/>
                          <a:gd name="T1" fmla="*/ 90 h 167"/>
                          <a:gd name="T2" fmla="*/ 99 w 310"/>
                          <a:gd name="T3" fmla="*/ 0 h 167"/>
                          <a:gd name="T4" fmla="*/ 310 w 310"/>
                          <a:gd name="T5" fmla="*/ 24 h 167"/>
                          <a:gd name="T6" fmla="*/ 310 w 310"/>
                          <a:gd name="T7" fmla="*/ 93 h 167"/>
                          <a:gd name="T8" fmla="*/ 0 w 310"/>
                          <a:gd name="T9" fmla="*/ 167 h 167"/>
                          <a:gd name="T10" fmla="*/ 0 w 310"/>
                          <a:gd name="T11" fmla="*/ 90 h 16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310" h="167">
                            <a:moveTo>
                              <a:pt x="0" y="90"/>
                            </a:moveTo>
                            <a:lnTo>
                              <a:pt x="99" y="0"/>
                            </a:lnTo>
                            <a:lnTo>
                              <a:pt x="310" y="24"/>
                            </a:lnTo>
                            <a:lnTo>
                              <a:pt x="310" y="93"/>
                            </a:lnTo>
                            <a:lnTo>
                              <a:pt x="0" y="167"/>
                            </a:lnTo>
                            <a:lnTo>
                              <a:pt x="0" y="90"/>
                            </a:lnTo>
                            <a:close/>
                          </a:path>
                        </a:pathLst>
                      </a:custGeom>
                      <a:solidFill>
                        <a:srgbClr val="9F9F9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400"/>
                      </a:p>
                    </p:txBody>
                  </p:sp>
                  <p:sp>
                    <p:nvSpPr>
                      <p:cNvPr id="300" name="Freeform 1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68" y="2455"/>
                        <a:ext cx="155" cy="23"/>
                      </a:xfrm>
                      <a:custGeom>
                        <a:avLst/>
                        <a:gdLst>
                          <a:gd name="T0" fmla="*/ 0 w 465"/>
                          <a:gd name="T1" fmla="*/ 0 h 69"/>
                          <a:gd name="T2" fmla="*/ 232 w 465"/>
                          <a:gd name="T3" fmla="*/ 16 h 69"/>
                          <a:gd name="T4" fmla="*/ 465 w 465"/>
                          <a:gd name="T5" fmla="*/ 69 h 69"/>
                          <a:gd name="T6" fmla="*/ 254 w 465"/>
                          <a:gd name="T7" fmla="*/ 46 h 69"/>
                          <a:gd name="T8" fmla="*/ 0 w 465"/>
                          <a:gd name="T9" fmla="*/ 0 h 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65" h="69">
                            <a:moveTo>
                              <a:pt x="0" y="0"/>
                            </a:moveTo>
                            <a:lnTo>
                              <a:pt x="232" y="16"/>
                            </a:lnTo>
                            <a:lnTo>
                              <a:pt x="465" y="69"/>
                            </a:lnTo>
                            <a:lnTo>
                              <a:pt x="254" y="46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7F7F7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400"/>
                      </a:p>
                    </p:txBody>
                  </p:sp>
                </p:grpSp>
                <p:grpSp>
                  <p:nvGrpSpPr>
                    <p:cNvPr id="293" name="Group 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38" y="2477"/>
                      <a:ext cx="183" cy="30"/>
                      <a:chOff x="2038" y="2477"/>
                      <a:chExt cx="183" cy="30"/>
                    </a:xfrm>
                  </p:grpSpPr>
                  <p:sp>
                    <p:nvSpPr>
                      <p:cNvPr id="294" name="Line 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038" y="2488"/>
                        <a:ext cx="82" cy="19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400"/>
                      </a:p>
                    </p:txBody>
                  </p:sp>
                  <p:sp>
                    <p:nvSpPr>
                      <p:cNvPr id="295" name="Line 1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120" y="2477"/>
                        <a:ext cx="34" cy="30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5F5F5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400"/>
                      </a:p>
                    </p:txBody>
                  </p:sp>
                  <p:sp>
                    <p:nvSpPr>
                      <p:cNvPr id="296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55" y="2477"/>
                        <a:ext cx="66" cy="5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5F5F5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400"/>
                      </a:p>
                    </p:txBody>
                  </p:sp>
                </p:grpSp>
              </p:grpSp>
            </p:grpSp>
            <p:grpSp>
              <p:nvGrpSpPr>
                <p:cNvPr id="137" name="Group 21"/>
                <p:cNvGrpSpPr>
                  <a:grpSpLocks/>
                </p:cNvGrpSpPr>
                <p:nvPr/>
              </p:nvGrpSpPr>
              <p:grpSpPr bwMode="auto">
                <a:xfrm>
                  <a:off x="4272" y="2016"/>
                  <a:ext cx="768" cy="672"/>
                  <a:chOff x="1213" y="1682"/>
                  <a:chExt cx="939" cy="822"/>
                </a:xfrm>
              </p:grpSpPr>
              <p:sp>
                <p:nvSpPr>
                  <p:cNvPr id="138" name="Freeform 22"/>
                  <p:cNvSpPr>
                    <a:spLocks/>
                  </p:cNvSpPr>
                  <p:nvPr/>
                </p:nvSpPr>
                <p:spPr bwMode="auto">
                  <a:xfrm>
                    <a:off x="1213" y="2326"/>
                    <a:ext cx="105" cy="62"/>
                  </a:xfrm>
                  <a:custGeom>
                    <a:avLst/>
                    <a:gdLst>
                      <a:gd name="T0" fmla="*/ 309 w 315"/>
                      <a:gd name="T1" fmla="*/ 0 h 188"/>
                      <a:gd name="T2" fmla="*/ 238 w 315"/>
                      <a:gd name="T3" fmla="*/ 0 h 188"/>
                      <a:gd name="T4" fmla="*/ 196 w 315"/>
                      <a:gd name="T5" fmla="*/ 5 h 188"/>
                      <a:gd name="T6" fmla="*/ 157 w 315"/>
                      <a:gd name="T7" fmla="*/ 11 h 188"/>
                      <a:gd name="T8" fmla="*/ 110 w 315"/>
                      <a:gd name="T9" fmla="*/ 20 h 188"/>
                      <a:gd name="T10" fmla="*/ 72 w 315"/>
                      <a:gd name="T11" fmla="*/ 30 h 188"/>
                      <a:gd name="T12" fmla="*/ 47 w 315"/>
                      <a:gd name="T13" fmla="*/ 39 h 188"/>
                      <a:gd name="T14" fmla="*/ 30 w 315"/>
                      <a:gd name="T15" fmla="*/ 49 h 188"/>
                      <a:gd name="T16" fmla="*/ 16 w 315"/>
                      <a:gd name="T17" fmla="*/ 59 h 188"/>
                      <a:gd name="T18" fmla="*/ 6 w 315"/>
                      <a:gd name="T19" fmla="*/ 71 h 188"/>
                      <a:gd name="T20" fmla="*/ 0 w 315"/>
                      <a:gd name="T21" fmla="*/ 85 h 188"/>
                      <a:gd name="T22" fmla="*/ 1 w 315"/>
                      <a:gd name="T23" fmla="*/ 100 h 188"/>
                      <a:gd name="T24" fmla="*/ 10 w 315"/>
                      <a:gd name="T25" fmla="*/ 113 h 188"/>
                      <a:gd name="T26" fmla="*/ 21 w 315"/>
                      <a:gd name="T27" fmla="*/ 120 h 188"/>
                      <a:gd name="T28" fmla="*/ 44 w 315"/>
                      <a:gd name="T29" fmla="*/ 124 h 188"/>
                      <a:gd name="T30" fmla="*/ 70 w 315"/>
                      <a:gd name="T31" fmla="*/ 124 h 188"/>
                      <a:gd name="T32" fmla="*/ 97 w 315"/>
                      <a:gd name="T33" fmla="*/ 121 h 188"/>
                      <a:gd name="T34" fmla="*/ 132 w 315"/>
                      <a:gd name="T35" fmla="*/ 118 h 188"/>
                      <a:gd name="T36" fmla="*/ 166 w 315"/>
                      <a:gd name="T37" fmla="*/ 120 h 188"/>
                      <a:gd name="T38" fmla="*/ 190 w 315"/>
                      <a:gd name="T39" fmla="*/ 124 h 188"/>
                      <a:gd name="T40" fmla="*/ 215 w 315"/>
                      <a:gd name="T41" fmla="*/ 130 h 188"/>
                      <a:gd name="T42" fmla="*/ 241 w 315"/>
                      <a:gd name="T43" fmla="*/ 141 h 188"/>
                      <a:gd name="T44" fmla="*/ 315 w 315"/>
                      <a:gd name="T45" fmla="*/ 188 h 188"/>
                      <a:gd name="T46" fmla="*/ 311 w 315"/>
                      <a:gd name="T47" fmla="*/ 188 h 188"/>
                      <a:gd name="T48" fmla="*/ 313 w 315"/>
                      <a:gd name="T49" fmla="*/ 184 h 1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315" h="188">
                        <a:moveTo>
                          <a:pt x="309" y="0"/>
                        </a:moveTo>
                        <a:lnTo>
                          <a:pt x="238" y="0"/>
                        </a:lnTo>
                        <a:lnTo>
                          <a:pt x="196" y="5"/>
                        </a:lnTo>
                        <a:lnTo>
                          <a:pt x="157" y="11"/>
                        </a:lnTo>
                        <a:lnTo>
                          <a:pt x="110" y="20"/>
                        </a:lnTo>
                        <a:lnTo>
                          <a:pt x="72" y="30"/>
                        </a:lnTo>
                        <a:lnTo>
                          <a:pt x="47" y="39"/>
                        </a:lnTo>
                        <a:lnTo>
                          <a:pt x="30" y="49"/>
                        </a:lnTo>
                        <a:lnTo>
                          <a:pt x="16" y="59"/>
                        </a:lnTo>
                        <a:lnTo>
                          <a:pt x="6" y="71"/>
                        </a:lnTo>
                        <a:lnTo>
                          <a:pt x="0" y="85"/>
                        </a:lnTo>
                        <a:lnTo>
                          <a:pt x="1" y="100"/>
                        </a:lnTo>
                        <a:lnTo>
                          <a:pt x="10" y="113"/>
                        </a:lnTo>
                        <a:lnTo>
                          <a:pt x="21" y="120"/>
                        </a:lnTo>
                        <a:lnTo>
                          <a:pt x="44" y="124"/>
                        </a:lnTo>
                        <a:lnTo>
                          <a:pt x="70" y="124"/>
                        </a:lnTo>
                        <a:lnTo>
                          <a:pt x="97" y="121"/>
                        </a:lnTo>
                        <a:lnTo>
                          <a:pt x="132" y="118"/>
                        </a:lnTo>
                        <a:lnTo>
                          <a:pt x="166" y="120"/>
                        </a:lnTo>
                        <a:lnTo>
                          <a:pt x="190" y="124"/>
                        </a:lnTo>
                        <a:lnTo>
                          <a:pt x="215" y="130"/>
                        </a:lnTo>
                        <a:lnTo>
                          <a:pt x="241" y="141"/>
                        </a:lnTo>
                        <a:lnTo>
                          <a:pt x="315" y="188"/>
                        </a:lnTo>
                        <a:lnTo>
                          <a:pt x="311" y="188"/>
                        </a:lnTo>
                        <a:lnTo>
                          <a:pt x="313" y="184"/>
                        </a:lnTo>
                      </a:path>
                    </a:pathLst>
                  </a:custGeom>
                  <a:noFill/>
                  <a:ln w="20638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400"/>
                  </a:p>
                </p:txBody>
              </p:sp>
              <p:grpSp>
                <p:nvGrpSpPr>
                  <p:cNvPr id="147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1303" y="2149"/>
                    <a:ext cx="846" cy="290"/>
                    <a:chOff x="1303" y="2149"/>
                    <a:chExt cx="846" cy="290"/>
                  </a:xfrm>
                </p:grpSpPr>
                <p:sp>
                  <p:nvSpPr>
                    <p:cNvPr id="283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1309" y="2295"/>
                      <a:ext cx="840" cy="144"/>
                    </a:xfrm>
                    <a:custGeom>
                      <a:avLst/>
                      <a:gdLst>
                        <a:gd name="T0" fmla="*/ 0 w 2521"/>
                        <a:gd name="T1" fmla="*/ 27 h 434"/>
                        <a:gd name="T2" fmla="*/ 0 w 2521"/>
                        <a:gd name="T3" fmla="*/ 218 h 434"/>
                        <a:gd name="T4" fmla="*/ 2047 w 2521"/>
                        <a:gd name="T5" fmla="*/ 434 h 434"/>
                        <a:gd name="T6" fmla="*/ 2521 w 2521"/>
                        <a:gd name="T7" fmla="*/ 169 h 434"/>
                        <a:gd name="T8" fmla="*/ 2521 w 2521"/>
                        <a:gd name="T9" fmla="*/ 0 h 434"/>
                        <a:gd name="T10" fmla="*/ 2029 w 2521"/>
                        <a:gd name="T11" fmla="*/ 229 h 434"/>
                        <a:gd name="T12" fmla="*/ 0 w 2521"/>
                        <a:gd name="T13" fmla="*/ 27 h 4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521" h="434">
                          <a:moveTo>
                            <a:pt x="0" y="27"/>
                          </a:moveTo>
                          <a:lnTo>
                            <a:pt x="0" y="218"/>
                          </a:lnTo>
                          <a:lnTo>
                            <a:pt x="2047" y="434"/>
                          </a:lnTo>
                          <a:lnTo>
                            <a:pt x="2521" y="169"/>
                          </a:lnTo>
                          <a:lnTo>
                            <a:pt x="2521" y="0"/>
                          </a:lnTo>
                          <a:lnTo>
                            <a:pt x="2029" y="229"/>
                          </a:lnTo>
                          <a:lnTo>
                            <a:pt x="0" y="27"/>
                          </a:lnTo>
                          <a:close/>
                        </a:path>
                      </a:pathLst>
                    </a:custGeom>
                    <a:solidFill>
                      <a:srgbClr val="9F9F9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400"/>
                    </a:p>
                  </p:txBody>
                </p:sp>
                <p:sp>
                  <p:nvSpPr>
                    <p:cNvPr id="284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1303" y="2149"/>
                      <a:ext cx="685" cy="224"/>
                    </a:xfrm>
                    <a:custGeom>
                      <a:avLst/>
                      <a:gdLst>
                        <a:gd name="T0" fmla="*/ 0 w 2056"/>
                        <a:gd name="T1" fmla="*/ 0 h 670"/>
                        <a:gd name="T2" fmla="*/ 2056 w 2056"/>
                        <a:gd name="T3" fmla="*/ 147 h 670"/>
                        <a:gd name="T4" fmla="*/ 2056 w 2056"/>
                        <a:gd name="T5" fmla="*/ 670 h 670"/>
                        <a:gd name="T6" fmla="*/ 0 w 2056"/>
                        <a:gd name="T7" fmla="*/ 470 h 670"/>
                        <a:gd name="T8" fmla="*/ 0 w 2056"/>
                        <a:gd name="T9" fmla="*/ 0 h 6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56" h="670">
                          <a:moveTo>
                            <a:pt x="0" y="0"/>
                          </a:moveTo>
                          <a:lnTo>
                            <a:pt x="2056" y="147"/>
                          </a:lnTo>
                          <a:lnTo>
                            <a:pt x="2056" y="670"/>
                          </a:lnTo>
                          <a:lnTo>
                            <a:pt x="0" y="47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400"/>
                    </a:p>
                  </p:txBody>
                </p:sp>
                <p:grpSp>
                  <p:nvGrpSpPr>
                    <p:cNvPr id="285" name="Group 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05" y="2190"/>
                      <a:ext cx="684" cy="89"/>
                      <a:chOff x="1305" y="2190"/>
                      <a:chExt cx="684" cy="89"/>
                    </a:xfrm>
                  </p:grpSpPr>
                  <p:sp>
                    <p:nvSpPr>
                      <p:cNvPr id="286" name="Line 2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305" y="2190"/>
                        <a:ext cx="683" cy="51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400"/>
                      </a:p>
                    </p:txBody>
                  </p:sp>
                  <p:sp>
                    <p:nvSpPr>
                      <p:cNvPr id="287" name="Line 2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806" y="2231"/>
                        <a:ext cx="143" cy="12"/>
                      </a:xfrm>
                      <a:prstGeom prst="line">
                        <a:avLst/>
                      </a:prstGeom>
                      <a:noFill/>
                      <a:ln w="11113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400"/>
                      </a:p>
                    </p:txBody>
                  </p:sp>
                  <p:sp>
                    <p:nvSpPr>
                      <p:cNvPr id="288" name="Line 2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38" y="2219"/>
                        <a:ext cx="144" cy="12"/>
                      </a:xfrm>
                      <a:prstGeom prst="line">
                        <a:avLst/>
                      </a:prstGeom>
                      <a:noFill/>
                      <a:ln w="11113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400"/>
                      </a:p>
                    </p:txBody>
                  </p:sp>
                  <p:sp>
                    <p:nvSpPr>
                      <p:cNvPr id="289" name="Line 3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305" y="2219"/>
                        <a:ext cx="684" cy="60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400"/>
                      </a:p>
                    </p:txBody>
                  </p:sp>
                </p:grpSp>
              </p:grpSp>
              <p:grpSp>
                <p:nvGrpSpPr>
                  <p:cNvPr id="149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1303" y="2119"/>
                    <a:ext cx="848" cy="79"/>
                    <a:chOff x="1303" y="2119"/>
                    <a:chExt cx="848" cy="79"/>
                  </a:xfrm>
                </p:grpSpPr>
                <p:sp>
                  <p:nvSpPr>
                    <p:cNvPr id="281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03" y="2119"/>
                      <a:ext cx="848" cy="79"/>
                    </a:xfrm>
                    <a:custGeom>
                      <a:avLst/>
                      <a:gdLst>
                        <a:gd name="T0" fmla="*/ 0 w 2545"/>
                        <a:gd name="T1" fmla="*/ 92 h 239"/>
                        <a:gd name="T2" fmla="*/ 2055 w 2545"/>
                        <a:gd name="T3" fmla="*/ 239 h 239"/>
                        <a:gd name="T4" fmla="*/ 2545 w 2545"/>
                        <a:gd name="T5" fmla="*/ 99 h 239"/>
                        <a:gd name="T6" fmla="*/ 2372 w 2545"/>
                        <a:gd name="T7" fmla="*/ 80 h 239"/>
                        <a:gd name="T8" fmla="*/ 783 w 2545"/>
                        <a:gd name="T9" fmla="*/ 0 h 239"/>
                        <a:gd name="T10" fmla="*/ 0 w 2545"/>
                        <a:gd name="T11" fmla="*/ 92 h 2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2545" h="239">
                          <a:moveTo>
                            <a:pt x="0" y="92"/>
                          </a:moveTo>
                          <a:lnTo>
                            <a:pt x="2055" y="239"/>
                          </a:lnTo>
                          <a:lnTo>
                            <a:pt x="2545" y="99"/>
                          </a:lnTo>
                          <a:lnTo>
                            <a:pt x="2372" y="80"/>
                          </a:lnTo>
                          <a:lnTo>
                            <a:pt x="783" y="0"/>
                          </a:lnTo>
                          <a:lnTo>
                            <a:pt x="0" y="92"/>
                          </a:lnTo>
                          <a:close/>
                        </a:path>
                      </a:pathLst>
                    </a:custGeom>
                    <a:solidFill>
                      <a:srgbClr val="DFDFD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400"/>
                    </a:p>
                  </p:txBody>
                </p:sp>
                <p:sp>
                  <p:nvSpPr>
                    <p:cNvPr id="282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496" y="2135"/>
                      <a:ext cx="624" cy="51"/>
                    </a:xfrm>
                    <a:custGeom>
                      <a:avLst/>
                      <a:gdLst>
                        <a:gd name="T0" fmla="*/ 152 w 1871"/>
                        <a:gd name="T1" fmla="*/ 0 h 153"/>
                        <a:gd name="T2" fmla="*/ 0 w 1871"/>
                        <a:gd name="T3" fmla="*/ 57 h 153"/>
                        <a:gd name="T4" fmla="*/ 1509 w 1871"/>
                        <a:gd name="T5" fmla="*/ 153 h 153"/>
                        <a:gd name="T6" fmla="*/ 1756 w 1871"/>
                        <a:gd name="T7" fmla="*/ 85 h 153"/>
                        <a:gd name="T8" fmla="*/ 1736 w 1871"/>
                        <a:gd name="T9" fmla="*/ 75 h 153"/>
                        <a:gd name="T10" fmla="*/ 1871 w 1871"/>
                        <a:gd name="T11" fmla="*/ 38 h 153"/>
                        <a:gd name="T12" fmla="*/ 1787 w 1871"/>
                        <a:gd name="T13" fmla="*/ 30 h 153"/>
                        <a:gd name="T14" fmla="*/ 152 w 1871"/>
                        <a:gd name="T15" fmla="*/ 0 h 15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871" h="153">
                          <a:moveTo>
                            <a:pt x="152" y="0"/>
                          </a:moveTo>
                          <a:lnTo>
                            <a:pt x="0" y="57"/>
                          </a:lnTo>
                          <a:lnTo>
                            <a:pt x="1509" y="153"/>
                          </a:lnTo>
                          <a:lnTo>
                            <a:pt x="1756" y="85"/>
                          </a:lnTo>
                          <a:lnTo>
                            <a:pt x="1736" y="75"/>
                          </a:lnTo>
                          <a:lnTo>
                            <a:pt x="1871" y="38"/>
                          </a:lnTo>
                          <a:lnTo>
                            <a:pt x="1787" y="30"/>
                          </a:lnTo>
                          <a:lnTo>
                            <a:pt x="152" y="0"/>
                          </a:lnTo>
                          <a:close/>
                        </a:path>
                      </a:pathLst>
                    </a:custGeom>
                    <a:solidFill>
                      <a:srgbClr val="5F5F5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400"/>
                    </a:p>
                  </p:txBody>
                </p:sp>
              </p:grpSp>
              <p:grpSp>
                <p:nvGrpSpPr>
                  <p:cNvPr id="150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1995" y="1691"/>
                    <a:ext cx="155" cy="485"/>
                    <a:chOff x="1995" y="1691"/>
                    <a:chExt cx="155" cy="485"/>
                  </a:xfrm>
                </p:grpSpPr>
                <p:grpSp>
                  <p:nvGrpSpPr>
                    <p:cNvPr id="251" name="Group 3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55" y="1753"/>
                      <a:ext cx="95" cy="406"/>
                      <a:chOff x="2055" y="1753"/>
                      <a:chExt cx="95" cy="406"/>
                    </a:xfrm>
                  </p:grpSpPr>
                  <p:sp>
                    <p:nvSpPr>
                      <p:cNvPr id="255" name="Freeform 3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55" y="1753"/>
                        <a:ext cx="95" cy="406"/>
                      </a:xfrm>
                      <a:custGeom>
                        <a:avLst/>
                        <a:gdLst>
                          <a:gd name="T0" fmla="*/ 27 w 283"/>
                          <a:gd name="T1" fmla="*/ 0 h 1217"/>
                          <a:gd name="T2" fmla="*/ 283 w 283"/>
                          <a:gd name="T3" fmla="*/ 100 h 1217"/>
                          <a:gd name="T4" fmla="*/ 259 w 283"/>
                          <a:gd name="T5" fmla="*/ 576 h 1217"/>
                          <a:gd name="T6" fmla="*/ 232 w 283"/>
                          <a:gd name="T7" fmla="*/ 1147 h 1217"/>
                          <a:gd name="T8" fmla="*/ 0 w 283"/>
                          <a:gd name="T9" fmla="*/ 1217 h 1217"/>
                          <a:gd name="T10" fmla="*/ 27 w 283"/>
                          <a:gd name="T11" fmla="*/ 0 h 121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283" h="1217">
                            <a:moveTo>
                              <a:pt x="27" y="0"/>
                            </a:moveTo>
                            <a:lnTo>
                              <a:pt x="283" y="100"/>
                            </a:lnTo>
                            <a:lnTo>
                              <a:pt x="259" y="576"/>
                            </a:lnTo>
                            <a:lnTo>
                              <a:pt x="232" y="1147"/>
                            </a:lnTo>
                            <a:lnTo>
                              <a:pt x="0" y="1217"/>
                            </a:lnTo>
                            <a:lnTo>
                              <a:pt x="27" y="0"/>
                            </a:lnTo>
                            <a:close/>
                          </a:path>
                        </a:pathLst>
                      </a:custGeom>
                      <a:solidFill>
                        <a:srgbClr val="9F9F9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400"/>
                      </a:p>
                    </p:txBody>
                  </p:sp>
                  <p:grpSp>
                    <p:nvGrpSpPr>
                      <p:cNvPr id="256" name="Group 3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055" y="1771"/>
                        <a:ext cx="93" cy="340"/>
                        <a:chOff x="2055" y="1771"/>
                        <a:chExt cx="93" cy="340"/>
                      </a:xfrm>
                    </p:grpSpPr>
                    <p:grpSp>
                      <p:nvGrpSpPr>
                        <p:cNvPr id="257" name="Group 3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055" y="1771"/>
                          <a:ext cx="93" cy="340"/>
                          <a:chOff x="2055" y="1771"/>
                          <a:chExt cx="93" cy="340"/>
                        </a:xfrm>
                      </p:grpSpPr>
                      <p:grpSp>
                        <p:nvGrpSpPr>
                          <p:cNvPr id="259" name="Group 3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055" y="1771"/>
                            <a:ext cx="93" cy="203"/>
                            <a:chOff x="2055" y="1771"/>
                            <a:chExt cx="93" cy="203"/>
                          </a:xfrm>
                        </p:grpSpPr>
                        <p:grpSp>
                          <p:nvGrpSpPr>
                            <p:cNvPr id="269" name="Group 4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062" y="1771"/>
                              <a:ext cx="86" cy="109"/>
                              <a:chOff x="2062" y="1771"/>
                              <a:chExt cx="86" cy="109"/>
                            </a:xfrm>
                          </p:grpSpPr>
                          <p:sp>
                            <p:nvSpPr>
                              <p:cNvPr id="275" name="Line 4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065" y="1771"/>
                                <a:ext cx="83" cy="31"/>
                              </a:xfrm>
                              <a:prstGeom prst="line">
                                <a:avLst/>
                              </a:prstGeom>
                              <a:noFill/>
                              <a:ln w="4763">
                                <a:solidFill>
                                  <a:srgbClr val="7F7F7F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 sz="1400"/>
                              </a:p>
                            </p:txBody>
                          </p:sp>
                          <p:sp>
                            <p:nvSpPr>
                              <p:cNvPr id="276" name="Line 4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063" y="1788"/>
                                <a:ext cx="84" cy="29"/>
                              </a:xfrm>
                              <a:prstGeom prst="line">
                                <a:avLst/>
                              </a:prstGeom>
                              <a:noFill/>
                              <a:ln w="4763">
                                <a:solidFill>
                                  <a:srgbClr val="7F7F7F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 sz="1400"/>
                              </a:p>
                            </p:txBody>
                          </p:sp>
                          <p:sp>
                            <p:nvSpPr>
                              <p:cNvPr id="277" name="Line 43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064" y="1806"/>
                                <a:ext cx="83" cy="27"/>
                              </a:xfrm>
                              <a:prstGeom prst="line">
                                <a:avLst/>
                              </a:prstGeom>
                              <a:noFill/>
                              <a:ln w="4763">
                                <a:solidFill>
                                  <a:srgbClr val="7F7F7F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 sz="1400"/>
                              </a:p>
                            </p:txBody>
                          </p:sp>
                          <p:sp>
                            <p:nvSpPr>
                              <p:cNvPr id="278" name="Line 4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063" y="1824"/>
                                <a:ext cx="83" cy="25"/>
                              </a:xfrm>
                              <a:prstGeom prst="line">
                                <a:avLst/>
                              </a:prstGeom>
                              <a:noFill/>
                              <a:ln w="4763">
                                <a:solidFill>
                                  <a:srgbClr val="7F7F7F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 sz="1400"/>
                              </a:p>
                            </p:txBody>
                          </p:sp>
                          <p:sp>
                            <p:nvSpPr>
                              <p:cNvPr id="279" name="Line 45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062" y="1841"/>
                                <a:ext cx="83" cy="24"/>
                              </a:xfrm>
                              <a:prstGeom prst="line">
                                <a:avLst/>
                              </a:prstGeom>
                              <a:noFill/>
                              <a:ln w="4763">
                                <a:solidFill>
                                  <a:srgbClr val="7F7F7F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 sz="1400"/>
                              </a:p>
                            </p:txBody>
                          </p:sp>
                          <p:sp>
                            <p:nvSpPr>
                              <p:cNvPr id="280" name="Line 46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062" y="1859"/>
                                <a:ext cx="82" cy="21"/>
                              </a:xfrm>
                              <a:prstGeom prst="line">
                                <a:avLst/>
                              </a:prstGeom>
                              <a:noFill/>
                              <a:ln w="4763">
                                <a:solidFill>
                                  <a:srgbClr val="7F7F7F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 sz="1400"/>
                              </a:p>
                            </p:txBody>
                          </p:sp>
                        </p:grpSp>
                        <p:sp>
                          <p:nvSpPr>
                            <p:cNvPr id="270" name="Line 4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055" y="1895"/>
                              <a:ext cx="86" cy="16"/>
                            </a:xfrm>
                            <a:prstGeom prst="line">
                              <a:avLst/>
                            </a:prstGeom>
                            <a:noFill/>
                            <a:ln w="4763">
                              <a:solidFill>
                                <a:srgbClr val="7F7F7F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 sz="1400"/>
                            </a:p>
                          </p:txBody>
                        </p:sp>
                        <p:sp>
                          <p:nvSpPr>
                            <p:cNvPr id="271" name="Line 4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056" y="1912"/>
                              <a:ext cx="85" cy="14"/>
                            </a:xfrm>
                            <a:prstGeom prst="line">
                              <a:avLst/>
                            </a:prstGeom>
                            <a:noFill/>
                            <a:ln w="4763">
                              <a:solidFill>
                                <a:srgbClr val="7F7F7F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 sz="1400"/>
                            </a:p>
                          </p:txBody>
                        </p:sp>
                        <p:sp>
                          <p:nvSpPr>
                            <p:cNvPr id="272" name="Line 4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055" y="1930"/>
                              <a:ext cx="85" cy="13"/>
                            </a:xfrm>
                            <a:prstGeom prst="line">
                              <a:avLst/>
                            </a:prstGeom>
                            <a:noFill/>
                            <a:ln w="4763">
                              <a:solidFill>
                                <a:srgbClr val="7F7F7F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 sz="1400"/>
                            </a:p>
                          </p:txBody>
                        </p:sp>
                        <p:sp>
                          <p:nvSpPr>
                            <p:cNvPr id="273" name="Line 5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056" y="1949"/>
                              <a:ext cx="84" cy="9"/>
                            </a:xfrm>
                            <a:prstGeom prst="line">
                              <a:avLst/>
                            </a:prstGeom>
                            <a:noFill/>
                            <a:ln w="4763">
                              <a:solidFill>
                                <a:srgbClr val="7F7F7F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 sz="1400"/>
                            </a:p>
                          </p:txBody>
                        </p:sp>
                        <p:sp>
                          <p:nvSpPr>
                            <p:cNvPr id="274" name="Line 51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057" y="1967"/>
                              <a:ext cx="83" cy="7"/>
                            </a:xfrm>
                            <a:prstGeom prst="line">
                              <a:avLst/>
                            </a:prstGeom>
                            <a:noFill/>
                            <a:ln w="4763">
                              <a:solidFill>
                                <a:srgbClr val="7F7F7F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 sz="1400"/>
                            </a:p>
                          </p:txBody>
                        </p:sp>
                      </p:grpSp>
                      <p:grpSp>
                        <p:nvGrpSpPr>
                          <p:cNvPr id="260" name="Group 5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056" y="1986"/>
                            <a:ext cx="82" cy="125"/>
                            <a:chOff x="2056" y="1986"/>
                            <a:chExt cx="82" cy="125"/>
                          </a:xfrm>
                        </p:grpSpPr>
                        <p:sp>
                          <p:nvSpPr>
                            <p:cNvPr id="261" name="Line 5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057" y="1986"/>
                              <a:ext cx="81" cy="5"/>
                            </a:xfrm>
                            <a:prstGeom prst="line">
                              <a:avLst/>
                            </a:prstGeom>
                            <a:noFill/>
                            <a:ln w="4763">
                              <a:solidFill>
                                <a:srgbClr val="7F7F7F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 sz="1400"/>
                            </a:p>
                          </p:txBody>
                        </p:sp>
                        <p:sp>
                          <p:nvSpPr>
                            <p:cNvPr id="262" name="Line 5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058" y="2003"/>
                              <a:ext cx="79" cy="3"/>
                            </a:xfrm>
                            <a:prstGeom prst="line">
                              <a:avLst/>
                            </a:prstGeom>
                            <a:noFill/>
                            <a:ln w="4763">
                              <a:solidFill>
                                <a:srgbClr val="7F7F7F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 sz="1400"/>
                            </a:p>
                          </p:txBody>
                        </p:sp>
                        <p:sp>
                          <p:nvSpPr>
                            <p:cNvPr id="263" name="Line 55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057" y="2022"/>
                              <a:ext cx="79" cy="1"/>
                            </a:xfrm>
                            <a:prstGeom prst="line">
                              <a:avLst/>
                            </a:prstGeom>
                            <a:noFill/>
                            <a:ln w="4763">
                              <a:solidFill>
                                <a:srgbClr val="7F7F7F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 sz="1400"/>
                            </a:p>
                          </p:txBody>
                        </p:sp>
                        <p:sp>
                          <p:nvSpPr>
                            <p:cNvPr id="264" name="Line 5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V="1">
                              <a:off x="2057" y="2038"/>
                              <a:ext cx="79" cy="2"/>
                            </a:xfrm>
                            <a:prstGeom prst="line">
                              <a:avLst/>
                            </a:prstGeom>
                            <a:noFill/>
                            <a:ln w="4763">
                              <a:solidFill>
                                <a:srgbClr val="7F7F7F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 sz="1400"/>
                            </a:p>
                          </p:txBody>
                        </p:sp>
                        <p:sp>
                          <p:nvSpPr>
                            <p:cNvPr id="265" name="Line 5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V="1">
                              <a:off x="2057" y="2054"/>
                              <a:ext cx="77" cy="3"/>
                            </a:xfrm>
                            <a:prstGeom prst="line">
                              <a:avLst/>
                            </a:prstGeom>
                            <a:noFill/>
                            <a:ln w="4763">
                              <a:solidFill>
                                <a:srgbClr val="7F7F7F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 sz="1400"/>
                            </a:p>
                          </p:txBody>
                        </p:sp>
                        <p:sp>
                          <p:nvSpPr>
                            <p:cNvPr id="266" name="Line 5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V="1">
                              <a:off x="2057" y="2070"/>
                              <a:ext cx="77" cy="6"/>
                            </a:xfrm>
                            <a:prstGeom prst="line">
                              <a:avLst/>
                            </a:prstGeom>
                            <a:noFill/>
                            <a:ln w="4763">
                              <a:solidFill>
                                <a:srgbClr val="7F7F7F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 sz="1400"/>
                            </a:p>
                          </p:txBody>
                        </p:sp>
                        <p:sp>
                          <p:nvSpPr>
                            <p:cNvPr id="267" name="Line 5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V="1">
                              <a:off x="2056" y="2085"/>
                              <a:ext cx="77" cy="8"/>
                            </a:xfrm>
                            <a:prstGeom prst="line">
                              <a:avLst/>
                            </a:prstGeom>
                            <a:noFill/>
                            <a:ln w="4763">
                              <a:solidFill>
                                <a:srgbClr val="7F7F7F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 sz="1400"/>
                            </a:p>
                          </p:txBody>
                        </p:sp>
                        <p:sp>
                          <p:nvSpPr>
                            <p:cNvPr id="268" name="Line 6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V="1">
                              <a:off x="2057" y="2101"/>
                              <a:ext cx="75" cy="10"/>
                            </a:xfrm>
                            <a:prstGeom prst="line">
                              <a:avLst/>
                            </a:prstGeom>
                            <a:noFill/>
                            <a:ln w="4763">
                              <a:solidFill>
                                <a:srgbClr val="7F7F7F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 sz="1400"/>
                            </a:p>
                          </p:txBody>
                        </p:sp>
                      </p:grpSp>
                    </p:grpSp>
                    <p:sp>
                      <p:nvSpPr>
                        <p:cNvPr id="258" name="Line 6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060" y="1877"/>
                          <a:ext cx="83" cy="19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400"/>
                        </a:p>
                      </p:txBody>
                    </p:sp>
                  </p:grpSp>
                </p:grpSp>
                <p:grpSp>
                  <p:nvGrpSpPr>
                    <p:cNvPr id="252" name="Group 6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95" y="1691"/>
                      <a:ext cx="83" cy="485"/>
                      <a:chOff x="1995" y="1691"/>
                      <a:chExt cx="83" cy="485"/>
                    </a:xfrm>
                  </p:grpSpPr>
                  <p:sp>
                    <p:nvSpPr>
                      <p:cNvPr id="253" name="Freeform 6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995" y="1691"/>
                        <a:ext cx="82" cy="485"/>
                      </a:xfrm>
                      <a:custGeom>
                        <a:avLst/>
                        <a:gdLst>
                          <a:gd name="T0" fmla="*/ 58 w 247"/>
                          <a:gd name="T1" fmla="*/ 0 h 1454"/>
                          <a:gd name="T2" fmla="*/ 234 w 247"/>
                          <a:gd name="T3" fmla="*/ 75 h 1454"/>
                          <a:gd name="T4" fmla="*/ 247 w 247"/>
                          <a:gd name="T5" fmla="*/ 91 h 1454"/>
                          <a:gd name="T6" fmla="*/ 195 w 247"/>
                          <a:gd name="T7" fmla="*/ 1395 h 1454"/>
                          <a:gd name="T8" fmla="*/ 172 w 247"/>
                          <a:gd name="T9" fmla="*/ 1411 h 1454"/>
                          <a:gd name="T10" fmla="*/ 0 w 247"/>
                          <a:gd name="T11" fmla="*/ 1454 h 1454"/>
                          <a:gd name="T12" fmla="*/ 22 w 247"/>
                          <a:gd name="T13" fmla="*/ 1430 h 1454"/>
                          <a:gd name="T14" fmla="*/ 23 w 247"/>
                          <a:gd name="T15" fmla="*/ 1412 h 1454"/>
                          <a:gd name="T16" fmla="*/ 58 w 247"/>
                          <a:gd name="T17" fmla="*/ 0 h 145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47" h="1454">
                            <a:moveTo>
                              <a:pt x="58" y="0"/>
                            </a:moveTo>
                            <a:lnTo>
                              <a:pt x="234" y="75"/>
                            </a:lnTo>
                            <a:lnTo>
                              <a:pt x="247" y="91"/>
                            </a:lnTo>
                            <a:lnTo>
                              <a:pt x="195" y="1395"/>
                            </a:lnTo>
                            <a:lnTo>
                              <a:pt x="172" y="1411"/>
                            </a:lnTo>
                            <a:lnTo>
                              <a:pt x="0" y="1454"/>
                            </a:lnTo>
                            <a:lnTo>
                              <a:pt x="22" y="1430"/>
                            </a:lnTo>
                            <a:lnTo>
                              <a:pt x="23" y="1412"/>
                            </a:lnTo>
                            <a:lnTo>
                              <a:pt x="58" y="0"/>
                            </a:lnTo>
                            <a:close/>
                          </a:path>
                        </a:pathLst>
                      </a:custGeom>
                      <a:solidFill>
                        <a:srgbClr val="BFBFB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400"/>
                      </a:p>
                    </p:txBody>
                  </p:sp>
                  <p:sp>
                    <p:nvSpPr>
                      <p:cNvPr id="254" name="Arc 6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71" y="1716"/>
                        <a:ext cx="7" cy="10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464"/>
                          <a:gd name="T1" fmla="*/ 0 h 21600"/>
                          <a:gd name="T2" fmla="*/ 21464 w 21464"/>
                          <a:gd name="T3" fmla="*/ 19179 h 21600"/>
                          <a:gd name="T4" fmla="*/ 0 w 21464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464" h="21600" fill="none" extrusionOk="0">
                            <a:moveTo>
                              <a:pt x="0" y="0"/>
                            </a:moveTo>
                            <a:cubicBezTo>
                              <a:pt x="10992" y="0"/>
                              <a:pt x="20231" y="8255"/>
                              <a:pt x="21463" y="19179"/>
                            </a:cubicBezTo>
                          </a:path>
                          <a:path w="21464" h="21600" stroke="0" extrusionOk="0">
                            <a:moveTo>
                              <a:pt x="0" y="0"/>
                            </a:moveTo>
                            <a:cubicBezTo>
                              <a:pt x="10992" y="0"/>
                              <a:pt x="20231" y="8255"/>
                              <a:pt x="21463" y="19179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solidFill>
                        <a:srgbClr val="BFBFB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400"/>
                      </a:p>
                    </p:txBody>
                  </p:sp>
                </p:grpSp>
              </p:grpSp>
              <p:sp>
                <p:nvSpPr>
                  <p:cNvPr id="152" name="Freeform 65"/>
                  <p:cNvSpPr>
                    <a:spLocks/>
                  </p:cNvSpPr>
                  <p:nvPr/>
                </p:nvSpPr>
                <p:spPr bwMode="auto">
                  <a:xfrm>
                    <a:off x="1990" y="2291"/>
                    <a:ext cx="159" cy="149"/>
                  </a:xfrm>
                  <a:custGeom>
                    <a:avLst/>
                    <a:gdLst>
                      <a:gd name="T0" fmla="*/ 0 w 478"/>
                      <a:gd name="T1" fmla="*/ 224 h 447"/>
                      <a:gd name="T2" fmla="*/ 478 w 478"/>
                      <a:gd name="T3" fmla="*/ 0 h 447"/>
                      <a:gd name="T4" fmla="*/ 478 w 478"/>
                      <a:gd name="T5" fmla="*/ 180 h 447"/>
                      <a:gd name="T6" fmla="*/ 0 w 478"/>
                      <a:gd name="T7" fmla="*/ 447 h 447"/>
                      <a:gd name="T8" fmla="*/ 0 w 478"/>
                      <a:gd name="T9" fmla="*/ 224 h 4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8" h="447">
                        <a:moveTo>
                          <a:pt x="0" y="224"/>
                        </a:moveTo>
                        <a:lnTo>
                          <a:pt x="478" y="0"/>
                        </a:lnTo>
                        <a:lnTo>
                          <a:pt x="478" y="180"/>
                        </a:lnTo>
                        <a:lnTo>
                          <a:pt x="0" y="447"/>
                        </a:lnTo>
                        <a:lnTo>
                          <a:pt x="0" y="224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400"/>
                  </a:p>
                </p:txBody>
              </p:sp>
              <p:sp>
                <p:nvSpPr>
                  <p:cNvPr id="154" name="Freeform 66"/>
                  <p:cNvSpPr>
                    <a:spLocks/>
                  </p:cNvSpPr>
                  <p:nvPr/>
                </p:nvSpPr>
                <p:spPr bwMode="auto">
                  <a:xfrm>
                    <a:off x="1988" y="2152"/>
                    <a:ext cx="164" cy="220"/>
                  </a:xfrm>
                  <a:custGeom>
                    <a:avLst/>
                    <a:gdLst>
                      <a:gd name="T0" fmla="*/ 0 w 493"/>
                      <a:gd name="T1" fmla="*/ 140 h 661"/>
                      <a:gd name="T2" fmla="*/ 493 w 493"/>
                      <a:gd name="T3" fmla="*/ 0 h 661"/>
                      <a:gd name="T4" fmla="*/ 493 w 493"/>
                      <a:gd name="T5" fmla="*/ 437 h 661"/>
                      <a:gd name="T6" fmla="*/ 1 w 493"/>
                      <a:gd name="T7" fmla="*/ 661 h 661"/>
                      <a:gd name="T8" fmla="*/ 0 w 493"/>
                      <a:gd name="T9" fmla="*/ 140 h 6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93" h="661">
                        <a:moveTo>
                          <a:pt x="0" y="140"/>
                        </a:moveTo>
                        <a:lnTo>
                          <a:pt x="493" y="0"/>
                        </a:lnTo>
                        <a:lnTo>
                          <a:pt x="493" y="437"/>
                        </a:lnTo>
                        <a:lnTo>
                          <a:pt x="1" y="661"/>
                        </a:lnTo>
                        <a:lnTo>
                          <a:pt x="0" y="140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400"/>
                  </a:p>
                </p:txBody>
              </p:sp>
              <p:sp>
                <p:nvSpPr>
                  <p:cNvPr id="155" name="Freeform 67"/>
                  <p:cNvSpPr>
                    <a:spLocks/>
                  </p:cNvSpPr>
                  <p:nvPr/>
                </p:nvSpPr>
                <p:spPr bwMode="auto">
                  <a:xfrm>
                    <a:off x="1543" y="1758"/>
                    <a:ext cx="406" cy="337"/>
                  </a:xfrm>
                  <a:custGeom>
                    <a:avLst/>
                    <a:gdLst>
                      <a:gd name="T0" fmla="*/ 49 w 1217"/>
                      <a:gd name="T1" fmla="*/ 0 h 1010"/>
                      <a:gd name="T2" fmla="*/ 1217 w 1217"/>
                      <a:gd name="T3" fmla="*/ 0 h 1010"/>
                      <a:gd name="T4" fmla="*/ 1170 w 1217"/>
                      <a:gd name="T5" fmla="*/ 1010 h 1010"/>
                      <a:gd name="T6" fmla="*/ 0 w 1217"/>
                      <a:gd name="T7" fmla="*/ 952 h 1010"/>
                      <a:gd name="T8" fmla="*/ 49 w 1217"/>
                      <a:gd name="T9" fmla="*/ 0 h 10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17" h="1010">
                        <a:moveTo>
                          <a:pt x="49" y="0"/>
                        </a:moveTo>
                        <a:lnTo>
                          <a:pt x="1217" y="0"/>
                        </a:lnTo>
                        <a:lnTo>
                          <a:pt x="1170" y="1010"/>
                        </a:lnTo>
                        <a:lnTo>
                          <a:pt x="0" y="952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400"/>
                  </a:p>
                </p:txBody>
              </p:sp>
              <p:sp>
                <p:nvSpPr>
                  <p:cNvPr id="157" name="Freeform 68"/>
                  <p:cNvSpPr>
                    <a:spLocks/>
                  </p:cNvSpPr>
                  <p:nvPr/>
                </p:nvSpPr>
                <p:spPr bwMode="auto">
                  <a:xfrm>
                    <a:off x="1278" y="2324"/>
                    <a:ext cx="757" cy="153"/>
                  </a:xfrm>
                  <a:custGeom>
                    <a:avLst/>
                    <a:gdLst>
                      <a:gd name="T0" fmla="*/ 369 w 2269"/>
                      <a:gd name="T1" fmla="*/ 0 h 460"/>
                      <a:gd name="T2" fmla="*/ 2269 w 2269"/>
                      <a:gd name="T3" fmla="*/ 187 h 460"/>
                      <a:gd name="T4" fmla="*/ 2135 w 2269"/>
                      <a:gd name="T5" fmla="*/ 356 h 460"/>
                      <a:gd name="T6" fmla="*/ 2005 w 2269"/>
                      <a:gd name="T7" fmla="*/ 460 h 460"/>
                      <a:gd name="T8" fmla="*/ 0 w 2269"/>
                      <a:gd name="T9" fmla="*/ 230 h 460"/>
                      <a:gd name="T10" fmla="*/ 150 w 2269"/>
                      <a:gd name="T11" fmla="*/ 165 h 460"/>
                      <a:gd name="T12" fmla="*/ 369 w 2269"/>
                      <a:gd name="T13" fmla="*/ 0 h 4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269" h="460">
                        <a:moveTo>
                          <a:pt x="369" y="0"/>
                        </a:moveTo>
                        <a:lnTo>
                          <a:pt x="2269" y="187"/>
                        </a:lnTo>
                        <a:lnTo>
                          <a:pt x="2135" y="356"/>
                        </a:lnTo>
                        <a:lnTo>
                          <a:pt x="2005" y="460"/>
                        </a:lnTo>
                        <a:lnTo>
                          <a:pt x="0" y="230"/>
                        </a:lnTo>
                        <a:lnTo>
                          <a:pt x="150" y="165"/>
                        </a:lnTo>
                        <a:lnTo>
                          <a:pt x="369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400"/>
                  </a:p>
                </p:txBody>
              </p:sp>
              <p:grpSp>
                <p:nvGrpSpPr>
                  <p:cNvPr id="158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1988" y="2166"/>
                    <a:ext cx="163" cy="193"/>
                    <a:chOff x="1988" y="2166"/>
                    <a:chExt cx="163" cy="193"/>
                  </a:xfrm>
                </p:grpSpPr>
                <p:sp>
                  <p:nvSpPr>
                    <p:cNvPr id="242" name="Line 7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88" y="2220"/>
                      <a:ext cx="163" cy="59"/>
                    </a:xfrm>
                    <a:prstGeom prst="line">
                      <a:avLst/>
                    </a:prstGeom>
                    <a:noFill/>
                    <a:ln w="4763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400"/>
                    </a:p>
                  </p:txBody>
                </p:sp>
                <p:sp>
                  <p:nvSpPr>
                    <p:cNvPr id="243" name="Line 7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16" y="2236"/>
                      <a:ext cx="134" cy="53"/>
                    </a:xfrm>
                    <a:prstGeom prst="line">
                      <a:avLst/>
                    </a:prstGeom>
                    <a:noFill/>
                    <a:ln w="4763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400"/>
                    </a:p>
                  </p:txBody>
                </p:sp>
                <p:sp>
                  <p:nvSpPr>
                    <p:cNvPr id="244" name="Line 7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16" y="2253"/>
                      <a:ext cx="134" cy="55"/>
                    </a:xfrm>
                    <a:prstGeom prst="line">
                      <a:avLst/>
                    </a:prstGeom>
                    <a:noFill/>
                    <a:ln w="4763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400"/>
                    </a:p>
                  </p:txBody>
                </p:sp>
                <p:sp>
                  <p:nvSpPr>
                    <p:cNvPr id="245" name="Line 7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16" y="2268"/>
                      <a:ext cx="135" cy="57"/>
                    </a:xfrm>
                    <a:prstGeom prst="line">
                      <a:avLst/>
                    </a:prstGeom>
                    <a:noFill/>
                    <a:ln w="4763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400"/>
                    </a:p>
                  </p:txBody>
                </p:sp>
                <p:sp>
                  <p:nvSpPr>
                    <p:cNvPr id="246" name="Line 7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16" y="2284"/>
                      <a:ext cx="135" cy="60"/>
                    </a:xfrm>
                    <a:prstGeom prst="line">
                      <a:avLst/>
                    </a:prstGeom>
                    <a:noFill/>
                    <a:ln w="4763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400"/>
                    </a:p>
                  </p:txBody>
                </p:sp>
                <p:sp>
                  <p:nvSpPr>
                    <p:cNvPr id="247" name="Line 7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16" y="2203"/>
                      <a:ext cx="134" cy="46"/>
                    </a:xfrm>
                    <a:prstGeom prst="line">
                      <a:avLst/>
                    </a:prstGeom>
                    <a:noFill/>
                    <a:ln w="4763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400"/>
                    </a:p>
                  </p:txBody>
                </p:sp>
                <p:sp>
                  <p:nvSpPr>
                    <p:cNvPr id="248" name="Line 7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17" y="2185"/>
                      <a:ext cx="133" cy="42"/>
                    </a:xfrm>
                    <a:prstGeom prst="line">
                      <a:avLst/>
                    </a:prstGeom>
                    <a:noFill/>
                    <a:ln w="4763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400"/>
                    </a:p>
                  </p:txBody>
                </p:sp>
                <p:sp>
                  <p:nvSpPr>
                    <p:cNvPr id="249" name="Line 7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16" y="2166"/>
                      <a:ext cx="134" cy="40"/>
                    </a:xfrm>
                    <a:prstGeom prst="line">
                      <a:avLst/>
                    </a:prstGeom>
                    <a:noFill/>
                    <a:ln w="4763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400"/>
                    </a:p>
                  </p:txBody>
                </p:sp>
                <p:sp>
                  <p:nvSpPr>
                    <p:cNvPr id="250" name="Line 7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16" y="2192"/>
                      <a:ext cx="1" cy="167"/>
                    </a:xfrm>
                    <a:prstGeom prst="line">
                      <a:avLst/>
                    </a:prstGeom>
                    <a:noFill/>
                    <a:ln w="4763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400"/>
                    </a:p>
                  </p:txBody>
                </p:sp>
              </p:grpSp>
              <p:grpSp>
                <p:nvGrpSpPr>
                  <p:cNvPr id="159" name="Group 79"/>
                  <p:cNvGrpSpPr>
                    <a:grpSpLocks/>
                  </p:cNvGrpSpPr>
                  <p:nvPr/>
                </p:nvGrpSpPr>
                <p:grpSpPr bwMode="auto">
                  <a:xfrm>
                    <a:off x="1488" y="1682"/>
                    <a:ext cx="535" cy="494"/>
                    <a:chOff x="1488" y="1682"/>
                    <a:chExt cx="535" cy="494"/>
                  </a:xfrm>
                </p:grpSpPr>
                <p:grpSp>
                  <p:nvGrpSpPr>
                    <p:cNvPr id="225" name="Group 8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1682"/>
                      <a:ext cx="535" cy="494"/>
                      <a:chOff x="1488" y="1682"/>
                      <a:chExt cx="535" cy="494"/>
                    </a:xfrm>
                  </p:grpSpPr>
                  <p:grpSp>
                    <p:nvGrpSpPr>
                      <p:cNvPr id="227" name="Group 8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88" y="1682"/>
                        <a:ext cx="535" cy="494"/>
                        <a:chOff x="1488" y="1682"/>
                        <a:chExt cx="535" cy="494"/>
                      </a:xfrm>
                    </p:grpSpPr>
                    <p:sp>
                      <p:nvSpPr>
                        <p:cNvPr id="238" name="Freeform 8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488" y="1682"/>
                          <a:ext cx="534" cy="494"/>
                        </a:xfrm>
                        <a:custGeom>
                          <a:avLst/>
                          <a:gdLst>
                            <a:gd name="T0" fmla="*/ 128 w 1603"/>
                            <a:gd name="T1" fmla="*/ 25 h 1484"/>
                            <a:gd name="T2" fmla="*/ 266 w 1603"/>
                            <a:gd name="T3" fmla="*/ 18 h 1484"/>
                            <a:gd name="T4" fmla="*/ 452 w 1603"/>
                            <a:gd name="T5" fmla="*/ 5 h 1484"/>
                            <a:gd name="T6" fmla="*/ 646 w 1603"/>
                            <a:gd name="T7" fmla="*/ 0 h 1484"/>
                            <a:gd name="T8" fmla="*/ 874 w 1603"/>
                            <a:gd name="T9" fmla="*/ 0 h 1484"/>
                            <a:gd name="T10" fmla="*/ 1034 w 1603"/>
                            <a:gd name="T11" fmla="*/ 3 h 1484"/>
                            <a:gd name="T12" fmla="*/ 1279 w 1603"/>
                            <a:gd name="T13" fmla="*/ 11 h 1484"/>
                            <a:gd name="T14" fmla="*/ 1517 w 1603"/>
                            <a:gd name="T15" fmla="*/ 24 h 1484"/>
                            <a:gd name="T16" fmla="*/ 1573 w 1603"/>
                            <a:gd name="T17" fmla="*/ 26 h 1484"/>
                            <a:gd name="T18" fmla="*/ 1586 w 1603"/>
                            <a:gd name="T19" fmla="*/ 31 h 1484"/>
                            <a:gd name="T20" fmla="*/ 1594 w 1603"/>
                            <a:gd name="T21" fmla="*/ 38 h 1484"/>
                            <a:gd name="T22" fmla="*/ 1602 w 1603"/>
                            <a:gd name="T23" fmla="*/ 49 h 1484"/>
                            <a:gd name="T24" fmla="*/ 1603 w 1603"/>
                            <a:gd name="T25" fmla="*/ 61 h 1484"/>
                            <a:gd name="T26" fmla="*/ 1543 w 1603"/>
                            <a:gd name="T27" fmla="*/ 1456 h 1484"/>
                            <a:gd name="T28" fmla="*/ 1536 w 1603"/>
                            <a:gd name="T29" fmla="*/ 1478 h 1484"/>
                            <a:gd name="T30" fmla="*/ 1517 w 1603"/>
                            <a:gd name="T31" fmla="*/ 1484 h 1484"/>
                            <a:gd name="T32" fmla="*/ 999 w 1603"/>
                            <a:gd name="T33" fmla="*/ 1449 h 1484"/>
                            <a:gd name="T34" fmla="*/ 491 w 1603"/>
                            <a:gd name="T35" fmla="*/ 1413 h 1484"/>
                            <a:gd name="T36" fmla="*/ 24 w 1603"/>
                            <a:gd name="T37" fmla="*/ 1379 h 1484"/>
                            <a:gd name="T38" fmla="*/ 0 w 1603"/>
                            <a:gd name="T39" fmla="*/ 1343 h 1484"/>
                            <a:gd name="T40" fmla="*/ 72 w 1603"/>
                            <a:gd name="T41" fmla="*/ 70 h 1484"/>
                            <a:gd name="T42" fmla="*/ 128 w 1603"/>
                            <a:gd name="T43" fmla="*/ 25 h 148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  <a:cxn ang="0">
                              <a:pos x="T40" y="T41"/>
                            </a:cxn>
                            <a:cxn ang="0">
                              <a:pos x="T42" y="T43"/>
                            </a:cxn>
                          </a:cxnLst>
                          <a:rect l="0" t="0" r="r" b="b"/>
                          <a:pathLst>
                            <a:path w="1603" h="1484">
                              <a:moveTo>
                                <a:pt x="128" y="25"/>
                              </a:moveTo>
                              <a:lnTo>
                                <a:pt x="266" y="18"/>
                              </a:lnTo>
                              <a:lnTo>
                                <a:pt x="452" y="5"/>
                              </a:lnTo>
                              <a:lnTo>
                                <a:pt x="646" y="0"/>
                              </a:lnTo>
                              <a:lnTo>
                                <a:pt x="874" y="0"/>
                              </a:lnTo>
                              <a:lnTo>
                                <a:pt x="1034" y="3"/>
                              </a:lnTo>
                              <a:lnTo>
                                <a:pt x="1279" y="11"/>
                              </a:lnTo>
                              <a:lnTo>
                                <a:pt x="1517" y="24"/>
                              </a:lnTo>
                              <a:lnTo>
                                <a:pt x="1573" y="26"/>
                              </a:lnTo>
                              <a:lnTo>
                                <a:pt x="1586" y="31"/>
                              </a:lnTo>
                              <a:lnTo>
                                <a:pt x="1594" y="38"/>
                              </a:lnTo>
                              <a:lnTo>
                                <a:pt x="1602" y="49"/>
                              </a:lnTo>
                              <a:lnTo>
                                <a:pt x="1603" y="61"/>
                              </a:lnTo>
                              <a:lnTo>
                                <a:pt x="1543" y="1456"/>
                              </a:lnTo>
                              <a:lnTo>
                                <a:pt x="1536" y="1478"/>
                              </a:lnTo>
                              <a:lnTo>
                                <a:pt x="1517" y="1484"/>
                              </a:lnTo>
                              <a:lnTo>
                                <a:pt x="999" y="1449"/>
                              </a:lnTo>
                              <a:lnTo>
                                <a:pt x="491" y="1413"/>
                              </a:lnTo>
                              <a:lnTo>
                                <a:pt x="24" y="1379"/>
                              </a:lnTo>
                              <a:lnTo>
                                <a:pt x="0" y="1343"/>
                              </a:lnTo>
                              <a:lnTo>
                                <a:pt x="72" y="70"/>
                              </a:lnTo>
                              <a:lnTo>
                                <a:pt x="128" y="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400"/>
                        </a:p>
                      </p:txBody>
                    </p:sp>
                    <p:sp>
                      <p:nvSpPr>
                        <p:cNvPr id="239" name="Arc 8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009" y="1690"/>
                          <a:ext cx="14" cy="11"/>
                        </a:xfrm>
                        <a:custGeom>
                          <a:avLst/>
                          <a:gdLst>
                            <a:gd name="G0" fmla="+- 0 0 0"/>
                            <a:gd name="G1" fmla="+- 21600 0 0"/>
                            <a:gd name="G2" fmla="+- 21600 0 0"/>
                            <a:gd name="T0" fmla="*/ 0 w 21600"/>
                            <a:gd name="T1" fmla="*/ 0 h 21600"/>
                            <a:gd name="T2" fmla="*/ 21600 w 21600"/>
                            <a:gd name="T3" fmla="*/ 21600 h 21600"/>
                            <a:gd name="T4" fmla="*/ 0 w 21600"/>
                            <a:gd name="T5" fmla="*/ 21600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</a:cxnLst>
                          <a:rect l="0" t="0" r="r" b="b"/>
                          <a:pathLst>
                            <a:path w="21600" h="21600" fill="none" extrusionOk="0">
                              <a:moveTo>
                                <a:pt x="0" y="0"/>
                              </a:moveTo>
                              <a:cubicBezTo>
                                <a:pt x="11929" y="0"/>
                                <a:pt x="21600" y="9670"/>
                                <a:pt x="21600" y="21600"/>
                              </a:cubicBezTo>
                            </a:path>
                            <a:path w="21600" h="21600" stroke="0" extrusionOk="0">
                              <a:moveTo>
                                <a:pt x="0" y="0"/>
                              </a:moveTo>
                              <a:cubicBezTo>
                                <a:pt x="11929" y="0"/>
                                <a:pt x="21600" y="9670"/>
                                <a:pt x="21600" y="21600"/>
                              </a:cubicBez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400"/>
                        </a:p>
                      </p:txBody>
                    </p:sp>
                    <p:sp>
                      <p:nvSpPr>
                        <p:cNvPr id="240" name="Arc 8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511" y="1690"/>
                          <a:ext cx="27" cy="20"/>
                        </a:xfrm>
                        <a:custGeom>
                          <a:avLst/>
                          <a:gdLst>
                            <a:gd name="G0" fmla="+- 21600 0 0"/>
                            <a:gd name="G1" fmla="+- 21585 0 0"/>
                            <a:gd name="G2" fmla="+- 21600 0 0"/>
                            <a:gd name="T0" fmla="*/ 0 w 21600"/>
                            <a:gd name="T1" fmla="*/ 21585 h 21585"/>
                            <a:gd name="T2" fmla="*/ 20785 w 21600"/>
                            <a:gd name="T3" fmla="*/ 0 h 21585"/>
                            <a:gd name="T4" fmla="*/ 21600 w 21600"/>
                            <a:gd name="T5" fmla="*/ 21585 h 2158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</a:cxnLst>
                          <a:rect l="0" t="0" r="r" b="b"/>
                          <a:pathLst>
                            <a:path w="21600" h="21585" fill="none" extrusionOk="0">
                              <a:moveTo>
                                <a:pt x="0" y="21584"/>
                              </a:moveTo>
                              <a:cubicBezTo>
                                <a:pt x="0" y="9972"/>
                                <a:pt x="9181" y="438"/>
                                <a:pt x="20785" y="0"/>
                              </a:cubicBezTo>
                            </a:path>
                            <a:path w="21600" h="21585" stroke="0" extrusionOk="0">
                              <a:moveTo>
                                <a:pt x="0" y="21584"/>
                              </a:moveTo>
                              <a:cubicBezTo>
                                <a:pt x="0" y="9972"/>
                                <a:pt x="9181" y="438"/>
                                <a:pt x="20785" y="0"/>
                              </a:cubicBezTo>
                              <a:lnTo>
                                <a:pt x="21600" y="2158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400"/>
                        </a:p>
                      </p:txBody>
                    </p:sp>
                    <p:sp>
                      <p:nvSpPr>
                        <p:cNvPr id="241" name="Arc 8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488" y="2128"/>
                          <a:ext cx="11" cy="15"/>
                        </a:xfrm>
                        <a:custGeom>
                          <a:avLst/>
                          <a:gdLst>
                            <a:gd name="G0" fmla="+- 21600 0 0"/>
                            <a:gd name="G1" fmla="+- 0 0 0"/>
                            <a:gd name="G2" fmla="+- 21600 0 0"/>
                            <a:gd name="T0" fmla="*/ 21600 w 21600"/>
                            <a:gd name="T1" fmla="*/ 21600 h 21600"/>
                            <a:gd name="T2" fmla="*/ 0 w 21600"/>
                            <a:gd name="T3" fmla="*/ 0 h 21600"/>
                            <a:gd name="T4" fmla="*/ 21600 w 21600"/>
                            <a:gd name="T5" fmla="*/ 0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</a:cxnLst>
                          <a:rect l="0" t="0" r="r" b="b"/>
                          <a:pathLst>
                            <a:path w="21600" h="21600" fill="none" extrusionOk="0">
                              <a:moveTo>
                                <a:pt x="21600" y="21600"/>
                              </a:moveTo>
                              <a:cubicBezTo>
                                <a:pt x="9670" y="21600"/>
                                <a:pt x="0" y="11929"/>
                                <a:pt x="0" y="0"/>
                              </a:cubicBezTo>
                            </a:path>
                            <a:path w="21600" h="21600" stroke="0" extrusionOk="0">
                              <a:moveTo>
                                <a:pt x="21600" y="21600"/>
                              </a:moveTo>
                              <a:cubicBezTo>
                                <a:pt x="9670" y="21600"/>
                                <a:pt x="0" y="11929"/>
                                <a:pt x="0" y="0"/>
                              </a:cubicBez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400"/>
                        </a:p>
                      </p:txBody>
                    </p:sp>
                  </p:grpSp>
                  <p:grpSp>
                    <p:nvGrpSpPr>
                      <p:cNvPr id="228" name="Group 8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544" y="1758"/>
                        <a:ext cx="406" cy="337"/>
                        <a:chOff x="1544" y="1758"/>
                        <a:chExt cx="406" cy="337"/>
                      </a:xfrm>
                    </p:grpSpPr>
                    <p:grpSp>
                      <p:nvGrpSpPr>
                        <p:cNvPr id="229" name="Group 8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544" y="1758"/>
                          <a:ext cx="406" cy="337"/>
                          <a:chOff x="1544" y="1758"/>
                          <a:chExt cx="406" cy="337"/>
                        </a:xfrm>
                      </p:grpSpPr>
                      <p:sp>
                        <p:nvSpPr>
                          <p:cNvPr id="234" name="Freeform 88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560" y="1758"/>
                            <a:ext cx="389" cy="7"/>
                          </a:xfrm>
                          <a:custGeom>
                            <a:avLst/>
                            <a:gdLst>
                              <a:gd name="T0" fmla="*/ 0 w 1167"/>
                              <a:gd name="T1" fmla="*/ 0 h 21"/>
                              <a:gd name="T2" fmla="*/ 1167 w 1167"/>
                              <a:gd name="T3" fmla="*/ 1 h 21"/>
                              <a:gd name="T4" fmla="*/ 1141 w 1167"/>
                              <a:gd name="T5" fmla="*/ 21 h 21"/>
                              <a:gd name="T6" fmla="*/ 25 w 1167"/>
                              <a:gd name="T7" fmla="*/ 21 h 21"/>
                              <a:gd name="T8" fmla="*/ 0 w 1167"/>
                              <a:gd name="T9" fmla="*/ 0 h 21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1167" h="21">
                                <a:moveTo>
                                  <a:pt x="0" y="0"/>
                                </a:moveTo>
                                <a:lnTo>
                                  <a:pt x="1167" y="1"/>
                                </a:lnTo>
                                <a:lnTo>
                                  <a:pt x="1141" y="21"/>
                                </a:lnTo>
                                <a:lnTo>
                                  <a:pt x="25" y="21"/>
                                </a:lnTo>
                                <a:lnTo>
                                  <a:pt x="0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0808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 sz="1400"/>
                          </a:p>
                        </p:txBody>
                      </p:sp>
                      <p:sp>
                        <p:nvSpPr>
                          <p:cNvPr id="235" name="Freeform 89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925" y="1758"/>
                            <a:ext cx="25" cy="337"/>
                          </a:xfrm>
                          <a:custGeom>
                            <a:avLst/>
                            <a:gdLst>
                              <a:gd name="T0" fmla="*/ 47 w 75"/>
                              <a:gd name="T1" fmla="*/ 20 h 1010"/>
                              <a:gd name="T2" fmla="*/ 75 w 75"/>
                              <a:gd name="T3" fmla="*/ 0 h 1010"/>
                              <a:gd name="T4" fmla="*/ 48 w 75"/>
                              <a:gd name="T5" fmla="*/ 548 h 1010"/>
                              <a:gd name="T6" fmla="*/ 25 w 75"/>
                              <a:gd name="T7" fmla="*/ 1010 h 1010"/>
                              <a:gd name="T8" fmla="*/ 0 w 75"/>
                              <a:gd name="T9" fmla="*/ 981 h 1010"/>
                              <a:gd name="T10" fmla="*/ 47 w 75"/>
                              <a:gd name="T11" fmla="*/ 20 h 101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</a:cxnLst>
                            <a:rect l="0" t="0" r="r" b="b"/>
                            <a:pathLst>
                              <a:path w="75" h="1010">
                                <a:moveTo>
                                  <a:pt x="47" y="20"/>
                                </a:moveTo>
                                <a:lnTo>
                                  <a:pt x="75" y="0"/>
                                </a:lnTo>
                                <a:lnTo>
                                  <a:pt x="48" y="548"/>
                                </a:lnTo>
                                <a:lnTo>
                                  <a:pt x="25" y="1010"/>
                                </a:lnTo>
                                <a:lnTo>
                                  <a:pt x="0" y="981"/>
                                </a:lnTo>
                                <a:lnTo>
                                  <a:pt x="47" y="2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 sz="1400"/>
                          </a:p>
                        </p:txBody>
                      </p:sp>
                      <p:sp>
                        <p:nvSpPr>
                          <p:cNvPr id="236" name="Freeform 90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544" y="2067"/>
                            <a:ext cx="389" cy="28"/>
                          </a:xfrm>
                          <a:custGeom>
                            <a:avLst/>
                            <a:gdLst>
                              <a:gd name="T0" fmla="*/ 28 w 1169"/>
                              <a:gd name="T1" fmla="*/ 0 h 83"/>
                              <a:gd name="T2" fmla="*/ 0 w 1169"/>
                              <a:gd name="T3" fmla="*/ 26 h 83"/>
                              <a:gd name="T4" fmla="*/ 1169 w 1169"/>
                              <a:gd name="T5" fmla="*/ 83 h 83"/>
                              <a:gd name="T6" fmla="*/ 1144 w 1169"/>
                              <a:gd name="T7" fmla="*/ 55 h 83"/>
                              <a:gd name="T8" fmla="*/ 28 w 1169"/>
                              <a:gd name="T9" fmla="*/ 0 h 83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1169" h="83">
                                <a:moveTo>
                                  <a:pt x="28" y="0"/>
                                </a:moveTo>
                                <a:lnTo>
                                  <a:pt x="0" y="26"/>
                                </a:lnTo>
                                <a:lnTo>
                                  <a:pt x="1169" y="83"/>
                                </a:lnTo>
                                <a:lnTo>
                                  <a:pt x="1144" y="55"/>
                                </a:lnTo>
                                <a:lnTo>
                                  <a:pt x="28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FDFDF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 sz="1400"/>
                          </a:p>
                        </p:txBody>
                      </p:sp>
                      <p:sp>
                        <p:nvSpPr>
                          <p:cNvPr id="237" name="Freeform 91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544" y="1758"/>
                            <a:ext cx="24" cy="318"/>
                          </a:xfrm>
                          <a:custGeom>
                            <a:avLst/>
                            <a:gdLst>
                              <a:gd name="T0" fmla="*/ 49 w 74"/>
                              <a:gd name="T1" fmla="*/ 0 h 952"/>
                              <a:gd name="T2" fmla="*/ 74 w 74"/>
                              <a:gd name="T3" fmla="*/ 20 h 952"/>
                              <a:gd name="T4" fmla="*/ 28 w 74"/>
                              <a:gd name="T5" fmla="*/ 926 h 952"/>
                              <a:gd name="T6" fmla="*/ 0 w 74"/>
                              <a:gd name="T7" fmla="*/ 952 h 952"/>
                              <a:gd name="T8" fmla="*/ 49 w 74"/>
                              <a:gd name="T9" fmla="*/ 0 h 952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74" h="952">
                                <a:moveTo>
                                  <a:pt x="49" y="0"/>
                                </a:moveTo>
                                <a:lnTo>
                                  <a:pt x="74" y="20"/>
                                </a:lnTo>
                                <a:lnTo>
                                  <a:pt x="28" y="926"/>
                                </a:lnTo>
                                <a:lnTo>
                                  <a:pt x="0" y="952"/>
                                </a:lnTo>
                                <a:lnTo>
                                  <a:pt x="49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BFBFBF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 sz="1400"/>
                          </a:p>
                        </p:txBody>
                      </p:sp>
                    </p:grpSp>
                    <p:grpSp>
                      <p:nvGrpSpPr>
                        <p:cNvPr id="230" name="Group 9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552" y="1765"/>
                          <a:ext cx="388" cy="320"/>
                          <a:chOff x="1552" y="1765"/>
                          <a:chExt cx="388" cy="320"/>
                        </a:xfrm>
                      </p:grpSpPr>
                      <p:sp>
                        <p:nvSpPr>
                          <p:cNvPr id="231" name="Freeform 93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552" y="1765"/>
                            <a:ext cx="388" cy="320"/>
                          </a:xfrm>
                          <a:custGeom>
                            <a:avLst/>
                            <a:gdLst>
                              <a:gd name="T0" fmla="*/ 48 w 1164"/>
                              <a:gd name="T1" fmla="*/ 0 h 961"/>
                              <a:gd name="T2" fmla="*/ 1164 w 1164"/>
                              <a:gd name="T3" fmla="*/ 0 h 961"/>
                              <a:gd name="T4" fmla="*/ 1118 w 1164"/>
                              <a:gd name="T5" fmla="*/ 961 h 961"/>
                              <a:gd name="T6" fmla="*/ 0 w 1164"/>
                              <a:gd name="T7" fmla="*/ 906 h 961"/>
                              <a:gd name="T8" fmla="*/ 48 w 1164"/>
                              <a:gd name="T9" fmla="*/ 0 h 961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1164" h="961">
                                <a:moveTo>
                                  <a:pt x="48" y="0"/>
                                </a:moveTo>
                                <a:lnTo>
                                  <a:pt x="1164" y="0"/>
                                </a:lnTo>
                                <a:lnTo>
                                  <a:pt x="1118" y="961"/>
                                </a:lnTo>
                                <a:lnTo>
                                  <a:pt x="0" y="906"/>
                                </a:lnTo>
                                <a:lnTo>
                                  <a:pt x="48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 sz="1400"/>
                          </a:p>
                        </p:txBody>
                      </p:sp>
                      <p:sp>
                        <p:nvSpPr>
                          <p:cNvPr id="232" name="Freeform 94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566" y="1778"/>
                            <a:ext cx="361" cy="296"/>
                          </a:xfrm>
                          <a:custGeom>
                            <a:avLst/>
                            <a:gdLst>
                              <a:gd name="T0" fmla="*/ 40 w 1085"/>
                              <a:gd name="T1" fmla="*/ 1 h 888"/>
                              <a:gd name="T2" fmla="*/ 1085 w 1085"/>
                              <a:gd name="T3" fmla="*/ 0 h 888"/>
                              <a:gd name="T4" fmla="*/ 1040 w 1085"/>
                              <a:gd name="T5" fmla="*/ 888 h 888"/>
                              <a:gd name="T6" fmla="*/ 0 w 1085"/>
                              <a:gd name="T7" fmla="*/ 843 h 888"/>
                              <a:gd name="T8" fmla="*/ 40 w 1085"/>
                              <a:gd name="T9" fmla="*/ 1 h 888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1085" h="888">
                                <a:moveTo>
                                  <a:pt x="40" y="1"/>
                                </a:moveTo>
                                <a:lnTo>
                                  <a:pt x="1085" y="0"/>
                                </a:lnTo>
                                <a:lnTo>
                                  <a:pt x="1040" y="888"/>
                                </a:lnTo>
                                <a:lnTo>
                                  <a:pt x="0" y="843"/>
                                </a:lnTo>
                                <a:lnTo>
                                  <a:pt x="40" y="1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C0C0C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 sz="1400"/>
                          </a:p>
                        </p:txBody>
                      </p:sp>
                      <p:sp>
                        <p:nvSpPr>
                          <p:cNvPr id="233" name="Freeform 95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572" y="1795"/>
                            <a:ext cx="341" cy="267"/>
                          </a:xfrm>
                          <a:custGeom>
                            <a:avLst/>
                            <a:gdLst>
                              <a:gd name="T0" fmla="*/ 37 w 1023"/>
                              <a:gd name="T1" fmla="*/ 0 h 801"/>
                              <a:gd name="T2" fmla="*/ 1023 w 1023"/>
                              <a:gd name="T3" fmla="*/ 0 h 801"/>
                              <a:gd name="T4" fmla="*/ 982 w 1023"/>
                              <a:gd name="T5" fmla="*/ 801 h 801"/>
                              <a:gd name="T6" fmla="*/ 0 w 1023"/>
                              <a:gd name="T7" fmla="*/ 761 h 801"/>
                              <a:gd name="T8" fmla="*/ 37 w 1023"/>
                              <a:gd name="T9" fmla="*/ 0 h 801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1023" h="801">
                                <a:moveTo>
                                  <a:pt x="37" y="0"/>
                                </a:moveTo>
                                <a:lnTo>
                                  <a:pt x="1023" y="0"/>
                                </a:lnTo>
                                <a:lnTo>
                                  <a:pt x="982" y="801"/>
                                </a:lnTo>
                                <a:lnTo>
                                  <a:pt x="0" y="761"/>
                                </a:lnTo>
                                <a:lnTo>
                                  <a:pt x="37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FF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 sz="1400"/>
                          </a:p>
                        </p:txBody>
                      </p:sp>
                    </p:grpSp>
                  </p:grpSp>
                </p:grpSp>
                <p:sp>
                  <p:nvSpPr>
                    <p:cNvPr id="226" name="Freeform 96"/>
                    <p:cNvSpPr>
                      <a:spLocks/>
                    </p:cNvSpPr>
                    <p:nvPr/>
                  </p:nvSpPr>
                  <p:spPr bwMode="auto">
                    <a:xfrm>
                      <a:off x="1917" y="2136"/>
                      <a:ext cx="22" cy="8"/>
                    </a:xfrm>
                    <a:custGeom>
                      <a:avLst/>
                      <a:gdLst>
                        <a:gd name="T0" fmla="*/ 0 w 67"/>
                        <a:gd name="T1" fmla="*/ 0 h 23"/>
                        <a:gd name="T2" fmla="*/ 67 w 67"/>
                        <a:gd name="T3" fmla="*/ 1 h 23"/>
                        <a:gd name="T4" fmla="*/ 67 w 67"/>
                        <a:gd name="T5" fmla="*/ 23 h 23"/>
                        <a:gd name="T6" fmla="*/ 0 w 67"/>
                        <a:gd name="T7" fmla="*/ 20 h 23"/>
                        <a:gd name="T8" fmla="*/ 0 w 67"/>
                        <a:gd name="T9" fmla="*/ 0 h 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7" h="2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67" y="23"/>
                          </a:lnTo>
                          <a:lnTo>
                            <a:pt x="0" y="2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8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400"/>
                    </a:p>
                  </p:txBody>
                </p:sp>
              </p:grpSp>
              <p:grpSp>
                <p:nvGrpSpPr>
                  <p:cNvPr id="160" name="Group 97"/>
                  <p:cNvGrpSpPr>
                    <a:grpSpLocks/>
                  </p:cNvGrpSpPr>
                  <p:nvPr/>
                </p:nvGrpSpPr>
                <p:grpSpPr bwMode="auto">
                  <a:xfrm>
                    <a:off x="1279" y="2333"/>
                    <a:ext cx="756" cy="171"/>
                    <a:chOff x="1279" y="2333"/>
                    <a:chExt cx="756" cy="171"/>
                  </a:xfrm>
                </p:grpSpPr>
                <p:sp>
                  <p:nvSpPr>
                    <p:cNvPr id="161" name="Freeform 98"/>
                    <p:cNvSpPr>
                      <a:spLocks/>
                    </p:cNvSpPr>
                    <p:nvPr/>
                  </p:nvSpPr>
                  <p:spPr bwMode="auto">
                    <a:xfrm>
                      <a:off x="1800" y="2384"/>
                      <a:ext cx="181" cy="75"/>
                    </a:xfrm>
                    <a:custGeom>
                      <a:avLst/>
                      <a:gdLst>
                        <a:gd name="T0" fmla="*/ 210 w 545"/>
                        <a:gd name="T1" fmla="*/ 0 h 225"/>
                        <a:gd name="T2" fmla="*/ 83 w 545"/>
                        <a:gd name="T3" fmla="*/ 131 h 225"/>
                        <a:gd name="T4" fmla="*/ 0 w 545"/>
                        <a:gd name="T5" fmla="*/ 188 h 225"/>
                        <a:gd name="T6" fmla="*/ 357 w 545"/>
                        <a:gd name="T7" fmla="*/ 225 h 225"/>
                        <a:gd name="T8" fmla="*/ 439 w 545"/>
                        <a:gd name="T9" fmla="*/ 154 h 225"/>
                        <a:gd name="T10" fmla="*/ 545 w 545"/>
                        <a:gd name="T11" fmla="*/ 30 h 225"/>
                        <a:gd name="T12" fmla="*/ 210 w 545"/>
                        <a:gd name="T13" fmla="*/ 0 h 22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545" h="225">
                          <a:moveTo>
                            <a:pt x="210" y="0"/>
                          </a:moveTo>
                          <a:lnTo>
                            <a:pt x="83" y="131"/>
                          </a:lnTo>
                          <a:lnTo>
                            <a:pt x="0" y="188"/>
                          </a:lnTo>
                          <a:lnTo>
                            <a:pt x="357" y="225"/>
                          </a:lnTo>
                          <a:lnTo>
                            <a:pt x="439" y="154"/>
                          </a:lnTo>
                          <a:lnTo>
                            <a:pt x="545" y="30"/>
                          </a:lnTo>
                          <a:lnTo>
                            <a:pt x="210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400"/>
                    </a:p>
                  </p:txBody>
                </p:sp>
                <p:grpSp>
                  <p:nvGrpSpPr>
                    <p:cNvPr id="164" name="Group 9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79" y="2333"/>
                      <a:ext cx="756" cy="171"/>
                      <a:chOff x="1279" y="2333"/>
                      <a:chExt cx="756" cy="171"/>
                    </a:xfrm>
                  </p:grpSpPr>
                  <p:sp>
                    <p:nvSpPr>
                      <p:cNvPr id="168" name="Freeform 10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279" y="2400"/>
                        <a:ext cx="668" cy="104"/>
                      </a:xfrm>
                      <a:custGeom>
                        <a:avLst/>
                        <a:gdLst>
                          <a:gd name="T0" fmla="*/ 0 w 2005"/>
                          <a:gd name="T1" fmla="*/ 0 h 310"/>
                          <a:gd name="T2" fmla="*/ 0 w 2005"/>
                          <a:gd name="T3" fmla="*/ 80 h 310"/>
                          <a:gd name="T4" fmla="*/ 2005 w 2005"/>
                          <a:gd name="T5" fmla="*/ 310 h 310"/>
                          <a:gd name="T6" fmla="*/ 2004 w 2005"/>
                          <a:gd name="T7" fmla="*/ 229 h 310"/>
                          <a:gd name="T8" fmla="*/ 0 w 2005"/>
                          <a:gd name="T9" fmla="*/ 0 h 31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005" h="310">
                            <a:moveTo>
                              <a:pt x="0" y="0"/>
                            </a:moveTo>
                            <a:lnTo>
                              <a:pt x="0" y="80"/>
                            </a:lnTo>
                            <a:lnTo>
                              <a:pt x="2005" y="310"/>
                            </a:lnTo>
                            <a:lnTo>
                              <a:pt x="2004" y="229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400"/>
                      </a:p>
                    </p:txBody>
                  </p:sp>
                  <p:sp>
                    <p:nvSpPr>
                      <p:cNvPr id="169" name="Freeform 10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947" y="2386"/>
                        <a:ext cx="88" cy="118"/>
                      </a:xfrm>
                      <a:custGeom>
                        <a:avLst/>
                        <a:gdLst>
                          <a:gd name="T0" fmla="*/ 0 w 264"/>
                          <a:gd name="T1" fmla="*/ 273 h 353"/>
                          <a:gd name="T2" fmla="*/ 0 w 264"/>
                          <a:gd name="T3" fmla="*/ 353 h 353"/>
                          <a:gd name="T4" fmla="*/ 115 w 264"/>
                          <a:gd name="T5" fmla="*/ 272 h 353"/>
                          <a:gd name="T6" fmla="*/ 161 w 264"/>
                          <a:gd name="T7" fmla="*/ 224 h 353"/>
                          <a:gd name="T8" fmla="*/ 264 w 264"/>
                          <a:gd name="T9" fmla="*/ 100 h 353"/>
                          <a:gd name="T10" fmla="*/ 264 w 264"/>
                          <a:gd name="T11" fmla="*/ 0 h 353"/>
                          <a:gd name="T12" fmla="*/ 130 w 264"/>
                          <a:gd name="T13" fmla="*/ 168 h 353"/>
                          <a:gd name="T14" fmla="*/ 0 w 264"/>
                          <a:gd name="T15" fmla="*/ 273 h 35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264" h="353">
                            <a:moveTo>
                              <a:pt x="0" y="273"/>
                            </a:moveTo>
                            <a:lnTo>
                              <a:pt x="0" y="353"/>
                            </a:lnTo>
                            <a:lnTo>
                              <a:pt x="115" y="272"/>
                            </a:lnTo>
                            <a:lnTo>
                              <a:pt x="161" y="224"/>
                            </a:lnTo>
                            <a:lnTo>
                              <a:pt x="264" y="100"/>
                            </a:lnTo>
                            <a:lnTo>
                              <a:pt x="264" y="0"/>
                            </a:lnTo>
                            <a:lnTo>
                              <a:pt x="130" y="168"/>
                            </a:lnTo>
                            <a:lnTo>
                              <a:pt x="0" y="273"/>
                            </a:lnTo>
                            <a:close/>
                          </a:path>
                        </a:pathLst>
                      </a:custGeom>
                      <a:solidFill>
                        <a:srgbClr val="5F5F5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400"/>
                      </a:p>
                    </p:txBody>
                  </p:sp>
                  <p:sp>
                    <p:nvSpPr>
                      <p:cNvPr id="170" name="Line 10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80" y="2409"/>
                        <a:ext cx="668" cy="75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400"/>
                      </a:p>
                    </p:txBody>
                  </p:sp>
                  <p:grpSp>
                    <p:nvGrpSpPr>
                      <p:cNvPr id="171" name="Group 10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323" y="2333"/>
                        <a:ext cx="643" cy="127"/>
                        <a:chOff x="1323" y="2333"/>
                        <a:chExt cx="643" cy="127"/>
                      </a:xfrm>
                    </p:grpSpPr>
                    <p:sp>
                      <p:nvSpPr>
                        <p:cNvPr id="176" name="Freeform 10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23" y="2338"/>
                          <a:ext cx="494" cy="102"/>
                        </a:xfrm>
                        <a:custGeom>
                          <a:avLst/>
                          <a:gdLst>
                            <a:gd name="T0" fmla="*/ 255 w 1484"/>
                            <a:gd name="T1" fmla="*/ 0 h 308"/>
                            <a:gd name="T2" fmla="*/ 79 w 1484"/>
                            <a:gd name="T3" fmla="*/ 135 h 308"/>
                            <a:gd name="T4" fmla="*/ 0 w 1484"/>
                            <a:gd name="T5" fmla="*/ 177 h 308"/>
                            <a:gd name="T6" fmla="*/ 1259 w 1484"/>
                            <a:gd name="T7" fmla="*/ 308 h 308"/>
                            <a:gd name="T8" fmla="*/ 1349 w 1484"/>
                            <a:gd name="T9" fmla="*/ 248 h 308"/>
                            <a:gd name="T10" fmla="*/ 1484 w 1484"/>
                            <a:gd name="T11" fmla="*/ 124 h 308"/>
                            <a:gd name="T12" fmla="*/ 255 w 1484"/>
                            <a:gd name="T13" fmla="*/ 0 h 3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484" h="308">
                              <a:moveTo>
                                <a:pt x="255" y="0"/>
                              </a:moveTo>
                              <a:lnTo>
                                <a:pt x="79" y="135"/>
                              </a:lnTo>
                              <a:lnTo>
                                <a:pt x="0" y="177"/>
                              </a:lnTo>
                              <a:lnTo>
                                <a:pt x="1259" y="308"/>
                              </a:lnTo>
                              <a:lnTo>
                                <a:pt x="1349" y="248"/>
                              </a:lnTo>
                              <a:lnTo>
                                <a:pt x="1484" y="124"/>
                              </a:lnTo>
                              <a:lnTo>
                                <a:pt x="255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0808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400"/>
                        </a:p>
                      </p:txBody>
                    </p:sp>
                    <p:grpSp>
                      <p:nvGrpSpPr>
                        <p:cNvPr id="177" name="Group 10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335" y="2333"/>
                          <a:ext cx="631" cy="127"/>
                          <a:chOff x="1335" y="2333"/>
                          <a:chExt cx="631" cy="127"/>
                        </a:xfrm>
                      </p:grpSpPr>
                      <p:grpSp>
                        <p:nvGrpSpPr>
                          <p:cNvPr id="178" name="Group 10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345" y="2333"/>
                            <a:ext cx="461" cy="105"/>
                            <a:chOff x="1345" y="2333"/>
                            <a:chExt cx="461" cy="105"/>
                          </a:xfrm>
                        </p:grpSpPr>
                        <p:grpSp>
                          <p:nvGrpSpPr>
                            <p:cNvPr id="192" name="Group 10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345" y="2333"/>
                              <a:ext cx="96" cy="70"/>
                              <a:chOff x="1345" y="2333"/>
                              <a:chExt cx="96" cy="70"/>
                            </a:xfrm>
                          </p:grpSpPr>
                          <p:sp>
                            <p:nvSpPr>
                              <p:cNvPr id="223" name="Line 10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1345" y="2387"/>
                                <a:ext cx="31" cy="16"/>
                              </a:xfrm>
                              <a:prstGeom prst="line">
                                <a:avLst/>
                              </a:prstGeom>
                              <a:noFill/>
                              <a:ln w="4763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 sz="1400"/>
                              </a:p>
                            </p:txBody>
                          </p:sp>
                          <p:sp>
                            <p:nvSpPr>
                              <p:cNvPr id="224" name="Line 10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1376" y="2333"/>
                                <a:ext cx="65" cy="54"/>
                              </a:xfrm>
                              <a:prstGeom prst="line">
                                <a:avLst/>
                              </a:prstGeom>
                              <a:noFill/>
                              <a:ln w="4763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 sz="1400"/>
                              </a:p>
                            </p:txBody>
                          </p:sp>
                        </p:grpSp>
                        <p:grpSp>
                          <p:nvGrpSpPr>
                            <p:cNvPr id="193" name="Group 11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383" y="2336"/>
                              <a:ext cx="96" cy="71"/>
                              <a:chOff x="1383" y="2336"/>
                              <a:chExt cx="96" cy="71"/>
                            </a:xfrm>
                          </p:grpSpPr>
                          <p:sp>
                            <p:nvSpPr>
                              <p:cNvPr id="221" name="Line 11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1383" y="2390"/>
                                <a:ext cx="31" cy="17"/>
                              </a:xfrm>
                              <a:prstGeom prst="line">
                                <a:avLst/>
                              </a:prstGeom>
                              <a:noFill/>
                              <a:ln w="4763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 sz="1400"/>
                              </a:p>
                            </p:txBody>
                          </p:sp>
                          <p:sp>
                            <p:nvSpPr>
                              <p:cNvPr id="222" name="Line 11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1414" y="2336"/>
                                <a:ext cx="65" cy="54"/>
                              </a:xfrm>
                              <a:prstGeom prst="line">
                                <a:avLst/>
                              </a:prstGeom>
                              <a:noFill/>
                              <a:ln w="4763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 sz="1400"/>
                              </a:p>
                            </p:txBody>
                          </p:sp>
                        </p:grpSp>
                        <p:grpSp>
                          <p:nvGrpSpPr>
                            <p:cNvPr id="194" name="Group 11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421" y="2339"/>
                              <a:ext cx="97" cy="70"/>
                              <a:chOff x="1421" y="2339"/>
                              <a:chExt cx="97" cy="70"/>
                            </a:xfrm>
                          </p:grpSpPr>
                          <p:sp>
                            <p:nvSpPr>
                              <p:cNvPr id="219" name="Line 11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1421" y="2393"/>
                                <a:ext cx="32" cy="16"/>
                              </a:xfrm>
                              <a:prstGeom prst="line">
                                <a:avLst/>
                              </a:prstGeom>
                              <a:noFill/>
                              <a:ln w="4763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 sz="1400"/>
                              </a:p>
                            </p:txBody>
                          </p:sp>
                          <p:sp>
                            <p:nvSpPr>
                              <p:cNvPr id="220" name="Line 115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1453" y="2339"/>
                                <a:ext cx="65" cy="54"/>
                              </a:xfrm>
                              <a:prstGeom prst="line">
                                <a:avLst/>
                              </a:prstGeom>
                              <a:noFill/>
                              <a:ln w="4763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 sz="1400"/>
                              </a:p>
                            </p:txBody>
                          </p:sp>
                        </p:grpSp>
                        <p:grpSp>
                          <p:nvGrpSpPr>
                            <p:cNvPr id="195" name="Group 11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457" y="2344"/>
                              <a:ext cx="96" cy="70"/>
                              <a:chOff x="1457" y="2344"/>
                              <a:chExt cx="96" cy="70"/>
                            </a:xfrm>
                          </p:grpSpPr>
                          <p:sp>
                            <p:nvSpPr>
                              <p:cNvPr id="217" name="Line 11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1457" y="2398"/>
                                <a:ext cx="31" cy="16"/>
                              </a:xfrm>
                              <a:prstGeom prst="line">
                                <a:avLst/>
                              </a:prstGeom>
                              <a:noFill/>
                              <a:ln w="4763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 sz="1400"/>
                              </a:p>
                            </p:txBody>
                          </p:sp>
                          <p:sp>
                            <p:nvSpPr>
                              <p:cNvPr id="218" name="Line 11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1488" y="2344"/>
                                <a:ext cx="65" cy="54"/>
                              </a:xfrm>
                              <a:prstGeom prst="line">
                                <a:avLst/>
                              </a:prstGeom>
                              <a:noFill/>
                              <a:ln w="4763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 sz="1400"/>
                              </a:p>
                            </p:txBody>
                          </p:sp>
                        </p:grpSp>
                        <p:grpSp>
                          <p:nvGrpSpPr>
                            <p:cNvPr id="196" name="Group 11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496" y="2346"/>
                              <a:ext cx="96" cy="71"/>
                              <a:chOff x="1496" y="2346"/>
                              <a:chExt cx="96" cy="71"/>
                            </a:xfrm>
                          </p:grpSpPr>
                          <p:sp>
                            <p:nvSpPr>
                              <p:cNvPr id="215" name="Line 12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1496" y="2400"/>
                                <a:ext cx="31" cy="17"/>
                              </a:xfrm>
                              <a:prstGeom prst="line">
                                <a:avLst/>
                              </a:prstGeom>
                              <a:noFill/>
                              <a:ln w="4763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 sz="1400"/>
                              </a:p>
                            </p:txBody>
                          </p:sp>
                          <p:sp>
                            <p:nvSpPr>
                              <p:cNvPr id="216" name="Line 12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1527" y="2346"/>
                                <a:ext cx="65" cy="54"/>
                              </a:xfrm>
                              <a:prstGeom prst="line">
                                <a:avLst/>
                              </a:prstGeom>
                              <a:noFill/>
                              <a:ln w="4763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 sz="1400"/>
                              </a:p>
                            </p:txBody>
                          </p:sp>
                        </p:grpSp>
                        <p:grpSp>
                          <p:nvGrpSpPr>
                            <p:cNvPr id="197" name="Group 12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532" y="2349"/>
                              <a:ext cx="96" cy="70"/>
                              <a:chOff x="1532" y="2349"/>
                              <a:chExt cx="96" cy="70"/>
                            </a:xfrm>
                          </p:grpSpPr>
                          <p:sp>
                            <p:nvSpPr>
                              <p:cNvPr id="213" name="Line 123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1532" y="2403"/>
                                <a:ext cx="31" cy="16"/>
                              </a:xfrm>
                              <a:prstGeom prst="line">
                                <a:avLst/>
                              </a:prstGeom>
                              <a:noFill/>
                              <a:ln w="4763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 sz="1400"/>
                              </a:p>
                            </p:txBody>
                          </p:sp>
                          <p:sp>
                            <p:nvSpPr>
                              <p:cNvPr id="214" name="Line 12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1563" y="2349"/>
                                <a:ext cx="65" cy="54"/>
                              </a:xfrm>
                              <a:prstGeom prst="line">
                                <a:avLst/>
                              </a:prstGeom>
                              <a:noFill/>
                              <a:ln w="4763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 sz="1400"/>
                              </a:p>
                            </p:txBody>
                          </p:sp>
                        </p:grpSp>
                        <p:grpSp>
                          <p:nvGrpSpPr>
                            <p:cNvPr id="198" name="Group 12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568" y="2353"/>
                              <a:ext cx="97" cy="70"/>
                              <a:chOff x="1568" y="2353"/>
                              <a:chExt cx="97" cy="70"/>
                            </a:xfrm>
                          </p:grpSpPr>
                          <p:sp>
                            <p:nvSpPr>
                              <p:cNvPr id="211" name="Line 126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1568" y="2407"/>
                                <a:ext cx="32" cy="16"/>
                              </a:xfrm>
                              <a:prstGeom prst="line">
                                <a:avLst/>
                              </a:prstGeom>
                              <a:noFill/>
                              <a:ln w="4763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 sz="1400"/>
                              </a:p>
                            </p:txBody>
                          </p:sp>
                          <p:sp>
                            <p:nvSpPr>
                              <p:cNvPr id="212" name="Line 12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1600" y="2353"/>
                                <a:ext cx="65" cy="54"/>
                              </a:xfrm>
                              <a:prstGeom prst="line">
                                <a:avLst/>
                              </a:prstGeom>
                              <a:noFill/>
                              <a:ln w="4763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 sz="1400"/>
                              </a:p>
                            </p:txBody>
                          </p:sp>
                        </p:grpSp>
                        <p:grpSp>
                          <p:nvGrpSpPr>
                            <p:cNvPr id="199" name="Group 12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602" y="2358"/>
                              <a:ext cx="96" cy="70"/>
                              <a:chOff x="1602" y="2358"/>
                              <a:chExt cx="96" cy="70"/>
                            </a:xfrm>
                          </p:grpSpPr>
                          <p:sp>
                            <p:nvSpPr>
                              <p:cNvPr id="209" name="Line 12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1602" y="2412"/>
                                <a:ext cx="31" cy="16"/>
                              </a:xfrm>
                              <a:prstGeom prst="line">
                                <a:avLst/>
                              </a:prstGeom>
                              <a:noFill/>
                              <a:ln w="4763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 sz="1400"/>
                              </a:p>
                            </p:txBody>
                          </p:sp>
                          <p:sp>
                            <p:nvSpPr>
                              <p:cNvPr id="210" name="Line 13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1633" y="2358"/>
                                <a:ext cx="65" cy="54"/>
                              </a:xfrm>
                              <a:prstGeom prst="line">
                                <a:avLst/>
                              </a:prstGeom>
                              <a:noFill/>
                              <a:ln w="4763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 sz="1400"/>
                              </a:p>
                            </p:txBody>
                          </p:sp>
                        </p:grpSp>
                        <p:grpSp>
                          <p:nvGrpSpPr>
                            <p:cNvPr id="200" name="Group 13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638" y="2363"/>
                              <a:ext cx="97" cy="70"/>
                              <a:chOff x="1638" y="2363"/>
                              <a:chExt cx="97" cy="70"/>
                            </a:xfrm>
                          </p:grpSpPr>
                          <p:sp>
                            <p:nvSpPr>
                              <p:cNvPr id="207" name="Line 13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1638" y="2417"/>
                                <a:ext cx="32" cy="16"/>
                              </a:xfrm>
                              <a:prstGeom prst="line">
                                <a:avLst/>
                              </a:prstGeom>
                              <a:noFill/>
                              <a:ln w="4763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 sz="1400"/>
                              </a:p>
                            </p:txBody>
                          </p:sp>
                          <p:sp>
                            <p:nvSpPr>
                              <p:cNvPr id="208" name="Line 133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1670" y="2363"/>
                                <a:ext cx="65" cy="54"/>
                              </a:xfrm>
                              <a:prstGeom prst="line">
                                <a:avLst/>
                              </a:prstGeom>
                              <a:noFill/>
                              <a:ln w="4763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 sz="1400"/>
                              </a:p>
                            </p:txBody>
                          </p:sp>
                        </p:grpSp>
                        <p:grpSp>
                          <p:nvGrpSpPr>
                            <p:cNvPr id="201" name="Group 13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675" y="2365"/>
                              <a:ext cx="96" cy="70"/>
                              <a:chOff x="1675" y="2365"/>
                              <a:chExt cx="96" cy="70"/>
                            </a:xfrm>
                          </p:grpSpPr>
                          <p:sp>
                            <p:nvSpPr>
                              <p:cNvPr id="205" name="Line 135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1675" y="2419"/>
                                <a:ext cx="31" cy="16"/>
                              </a:xfrm>
                              <a:prstGeom prst="line">
                                <a:avLst/>
                              </a:prstGeom>
                              <a:noFill/>
                              <a:ln w="4763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 sz="1400"/>
                              </a:p>
                            </p:txBody>
                          </p:sp>
                          <p:sp>
                            <p:nvSpPr>
                              <p:cNvPr id="206" name="Line 136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1706" y="2365"/>
                                <a:ext cx="65" cy="54"/>
                              </a:xfrm>
                              <a:prstGeom prst="line">
                                <a:avLst/>
                              </a:prstGeom>
                              <a:noFill/>
                              <a:ln w="4763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 sz="1400"/>
                              </a:p>
                            </p:txBody>
                          </p:sp>
                        </p:grpSp>
                        <p:grpSp>
                          <p:nvGrpSpPr>
                            <p:cNvPr id="202" name="Group 13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710" y="2368"/>
                              <a:ext cx="96" cy="70"/>
                              <a:chOff x="1710" y="2368"/>
                              <a:chExt cx="96" cy="70"/>
                            </a:xfrm>
                          </p:grpSpPr>
                          <p:sp>
                            <p:nvSpPr>
                              <p:cNvPr id="203" name="Line 13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1710" y="2422"/>
                                <a:ext cx="31" cy="16"/>
                              </a:xfrm>
                              <a:prstGeom prst="line">
                                <a:avLst/>
                              </a:prstGeom>
                              <a:noFill/>
                              <a:ln w="4763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 sz="1400"/>
                              </a:p>
                            </p:txBody>
                          </p:sp>
                          <p:sp>
                            <p:nvSpPr>
                              <p:cNvPr id="204" name="Line 13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1741" y="2368"/>
                                <a:ext cx="65" cy="54"/>
                              </a:xfrm>
                              <a:prstGeom prst="line">
                                <a:avLst/>
                              </a:prstGeom>
                              <a:noFill/>
                              <a:ln w="4763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 sz="1400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79" name="Group 14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2" y="2379"/>
                            <a:ext cx="139" cy="81"/>
                            <a:chOff x="1822" y="2379"/>
                            <a:chExt cx="139" cy="81"/>
                          </a:xfrm>
                        </p:grpSpPr>
                        <p:grpSp>
                          <p:nvGrpSpPr>
                            <p:cNvPr id="183" name="Group 14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880" y="2384"/>
                              <a:ext cx="81" cy="76"/>
                              <a:chOff x="1880" y="2384"/>
                              <a:chExt cx="81" cy="76"/>
                            </a:xfrm>
                          </p:grpSpPr>
                          <p:sp>
                            <p:nvSpPr>
                              <p:cNvPr id="190" name="Line 14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1880" y="2440"/>
                                <a:ext cx="27" cy="20"/>
                              </a:xfrm>
                              <a:prstGeom prst="line">
                                <a:avLst/>
                              </a:prstGeom>
                              <a:noFill/>
                              <a:ln w="4763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 sz="1400"/>
                              </a:p>
                            </p:txBody>
                          </p:sp>
                          <p:sp>
                            <p:nvSpPr>
                              <p:cNvPr id="191" name="Line 143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1907" y="2384"/>
                                <a:ext cx="54" cy="56"/>
                              </a:xfrm>
                              <a:prstGeom prst="line">
                                <a:avLst/>
                              </a:prstGeom>
                              <a:noFill/>
                              <a:ln w="4763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 sz="1400"/>
                              </a:p>
                            </p:txBody>
                          </p:sp>
                        </p:grpSp>
                        <p:grpSp>
                          <p:nvGrpSpPr>
                            <p:cNvPr id="184" name="Group 14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851" y="2380"/>
                              <a:ext cx="83" cy="78"/>
                              <a:chOff x="1851" y="2380"/>
                              <a:chExt cx="83" cy="78"/>
                            </a:xfrm>
                          </p:grpSpPr>
                          <p:sp>
                            <p:nvSpPr>
                              <p:cNvPr id="188" name="Line 145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1851" y="2438"/>
                                <a:ext cx="28" cy="20"/>
                              </a:xfrm>
                              <a:prstGeom prst="line">
                                <a:avLst/>
                              </a:prstGeom>
                              <a:noFill/>
                              <a:ln w="4763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 sz="1400"/>
                              </a:p>
                            </p:txBody>
                          </p:sp>
                          <p:sp>
                            <p:nvSpPr>
                              <p:cNvPr id="189" name="Line 146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1879" y="2380"/>
                                <a:ext cx="55" cy="58"/>
                              </a:xfrm>
                              <a:prstGeom prst="line">
                                <a:avLst/>
                              </a:prstGeom>
                              <a:noFill/>
                              <a:ln w="4763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 sz="1400"/>
                              </a:p>
                            </p:txBody>
                          </p:sp>
                        </p:grpSp>
                        <p:grpSp>
                          <p:nvGrpSpPr>
                            <p:cNvPr id="185" name="Group 14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822" y="2379"/>
                              <a:ext cx="80" cy="75"/>
                              <a:chOff x="1822" y="2379"/>
                              <a:chExt cx="80" cy="75"/>
                            </a:xfrm>
                          </p:grpSpPr>
                          <p:sp>
                            <p:nvSpPr>
                              <p:cNvPr id="186" name="Line 14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1822" y="2434"/>
                                <a:ext cx="28" cy="20"/>
                              </a:xfrm>
                              <a:prstGeom prst="line">
                                <a:avLst/>
                              </a:prstGeom>
                              <a:noFill/>
                              <a:ln w="4763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 sz="1400"/>
                              </a:p>
                            </p:txBody>
                          </p:sp>
                          <p:sp>
                            <p:nvSpPr>
                              <p:cNvPr id="187" name="Line 14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1850" y="2379"/>
                                <a:ext cx="52" cy="55"/>
                              </a:xfrm>
                              <a:prstGeom prst="line">
                                <a:avLst/>
                              </a:prstGeom>
                              <a:noFill/>
                              <a:ln w="4763">
                                <a:solidFill>
                                  <a:srgbClr val="DFDFDF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 sz="1400"/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180" name="Line 15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379" y="2354"/>
                            <a:ext cx="587" cy="56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 sz="1400"/>
                          </a:p>
                        </p:txBody>
                      </p:sp>
                      <p:sp>
                        <p:nvSpPr>
                          <p:cNvPr id="181" name="Line 15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358" y="2369"/>
                            <a:ext cx="598" cy="58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 sz="1400"/>
                          </a:p>
                        </p:txBody>
                      </p:sp>
                      <p:sp>
                        <p:nvSpPr>
                          <p:cNvPr id="182" name="Line 15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335" y="2384"/>
                            <a:ext cx="605" cy="63"/>
                          </a:xfrm>
                          <a:prstGeom prst="line">
                            <a:avLst/>
                          </a:prstGeom>
                          <a:noFill/>
                          <a:ln w="1111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 sz="1400"/>
                          </a:p>
                        </p:txBody>
                      </p:sp>
                    </p:grpSp>
                  </p:grpSp>
                  <p:grpSp>
                    <p:nvGrpSpPr>
                      <p:cNvPr id="172" name="Group 15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947" y="2396"/>
                        <a:ext cx="87" cy="89"/>
                        <a:chOff x="1947" y="2396"/>
                        <a:chExt cx="87" cy="89"/>
                      </a:xfrm>
                    </p:grpSpPr>
                    <p:sp>
                      <p:nvSpPr>
                        <p:cNvPr id="173" name="Line 15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947" y="2447"/>
                          <a:ext cx="45" cy="38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3F3F3F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400"/>
                        </a:p>
                      </p:txBody>
                    </p:sp>
                    <p:sp>
                      <p:nvSpPr>
                        <p:cNvPr id="175" name="Line 15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993" y="2396"/>
                          <a:ext cx="41" cy="51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3F3F3F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400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105" name="Group 156"/>
              <p:cNvGrpSpPr>
                <a:grpSpLocks/>
              </p:cNvGrpSpPr>
              <p:nvPr/>
            </p:nvGrpSpPr>
            <p:grpSpPr bwMode="auto">
              <a:xfrm>
                <a:off x="2932893" y="3913920"/>
                <a:ext cx="722308" cy="324887"/>
                <a:chOff x="2688" y="2208"/>
                <a:chExt cx="672" cy="240"/>
              </a:xfrm>
            </p:grpSpPr>
            <p:sp>
              <p:nvSpPr>
                <p:cNvPr id="12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688" y="2208"/>
                  <a:ext cx="672" cy="240"/>
                </a:xfrm>
                <a:prstGeom prst="cube">
                  <a:avLst>
                    <a:gd name="adj" fmla="val 25000"/>
                  </a:avLst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/>
                </a:p>
              </p:txBody>
            </p:sp>
            <p:sp>
              <p:nvSpPr>
                <p:cNvPr id="128" name="Oval 158"/>
                <p:cNvSpPr>
                  <a:spLocks noChangeArrowheads="1"/>
                </p:cNvSpPr>
                <p:nvPr/>
              </p:nvSpPr>
              <p:spPr bwMode="auto">
                <a:xfrm>
                  <a:off x="2784" y="2352"/>
                  <a:ext cx="48" cy="48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/>
                </a:p>
              </p:txBody>
            </p:sp>
            <p:sp>
              <p:nvSpPr>
                <p:cNvPr id="129" name="Oval 159"/>
                <p:cNvSpPr>
                  <a:spLocks noChangeArrowheads="1"/>
                </p:cNvSpPr>
                <p:nvPr/>
              </p:nvSpPr>
              <p:spPr bwMode="auto">
                <a:xfrm>
                  <a:off x="2880" y="2352"/>
                  <a:ext cx="48" cy="48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/>
                </a:p>
              </p:txBody>
            </p:sp>
            <p:sp>
              <p:nvSpPr>
                <p:cNvPr id="131" name="Oval 160"/>
                <p:cNvSpPr>
                  <a:spLocks noChangeArrowheads="1"/>
                </p:cNvSpPr>
                <p:nvPr/>
              </p:nvSpPr>
              <p:spPr bwMode="auto">
                <a:xfrm>
                  <a:off x="2976" y="2352"/>
                  <a:ext cx="48" cy="48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/>
                </a:p>
              </p:txBody>
            </p:sp>
            <p:sp>
              <p:nvSpPr>
                <p:cNvPr id="132" name="Oval 161"/>
                <p:cNvSpPr>
                  <a:spLocks noChangeArrowheads="1"/>
                </p:cNvSpPr>
                <p:nvPr/>
              </p:nvSpPr>
              <p:spPr bwMode="auto">
                <a:xfrm>
                  <a:off x="3072" y="2352"/>
                  <a:ext cx="48" cy="48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/>
                </a:p>
              </p:txBody>
            </p:sp>
          </p:grpSp>
          <p:sp>
            <p:nvSpPr>
              <p:cNvPr id="107" name="Line 162"/>
              <p:cNvSpPr>
                <a:spLocks noChangeShapeType="1"/>
              </p:cNvSpPr>
              <p:nvPr/>
            </p:nvSpPr>
            <p:spPr bwMode="auto">
              <a:xfrm flipV="1">
                <a:off x="3655201" y="4055057"/>
                <a:ext cx="480880" cy="126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08" name="Rectangle 163"/>
              <p:cNvSpPr>
                <a:spLocks noChangeArrowheads="1"/>
              </p:cNvSpPr>
              <p:nvPr/>
            </p:nvSpPr>
            <p:spPr bwMode="auto">
              <a:xfrm>
                <a:off x="2210585" y="2560471"/>
                <a:ext cx="928682" cy="647066"/>
              </a:xfrm>
              <a:prstGeom prst="rect">
                <a:avLst/>
              </a:prstGeom>
              <a:solidFill>
                <a:srgbClr val="DEDBD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>
                  <a:lnSpc>
                    <a:spcPct val="8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600" dirty="0" smtClean="0">
                    <a:latin typeface="仿宋_GB2312" pitchFamily="49" charset="-122"/>
                    <a:ea typeface="仿宋_GB2312" pitchFamily="49" charset="-122"/>
                  </a:rPr>
                  <a:t>      </a:t>
                </a:r>
                <a:endParaRPr lang="en-US" altLang="zh-CN" sz="1600" dirty="0">
                  <a:latin typeface="仿宋_GB2312" pitchFamily="49" charset="-122"/>
                  <a:ea typeface="仿宋_GB2312" pitchFamily="49" charset="-122"/>
                </a:endParaRPr>
              </a:p>
              <a:p>
                <a:pPr algn="r">
                  <a:lnSpc>
                    <a:spcPct val="8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lang="en-US" altLang="zh-CN" sz="1600" dirty="0">
                  <a:latin typeface="仿宋_GB2312" pitchFamily="49" charset="-122"/>
                  <a:ea typeface="仿宋_GB2312" pitchFamily="49" charset="-122"/>
                </a:endParaRPr>
              </a:p>
            </p:txBody>
          </p:sp>
          <p:sp>
            <p:nvSpPr>
              <p:cNvPr id="110" name="Oval 164"/>
              <p:cNvSpPr>
                <a:spLocks noChangeArrowheads="1"/>
              </p:cNvSpPr>
              <p:nvPr/>
            </p:nvSpPr>
            <p:spPr bwMode="auto">
              <a:xfrm>
                <a:off x="2192742" y="2825796"/>
                <a:ext cx="69436" cy="12995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111" name="Line 165"/>
              <p:cNvSpPr>
                <a:spLocks noChangeShapeType="1"/>
              </p:cNvSpPr>
              <p:nvPr/>
            </p:nvSpPr>
            <p:spPr bwMode="auto">
              <a:xfrm flipH="1" flipV="1">
                <a:off x="1694649" y="2900213"/>
                <a:ext cx="567529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13" name="Oval 166"/>
              <p:cNvSpPr>
                <a:spLocks noChangeArrowheads="1"/>
              </p:cNvSpPr>
              <p:nvPr/>
            </p:nvSpPr>
            <p:spPr bwMode="auto">
              <a:xfrm>
                <a:off x="3087673" y="2695840"/>
                <a:ext cx="51593" cy="12995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114" name="Oval 167"/>
              <p:cNvSpPr>
                <a:spLocks noChangeArrowheads="1"/>
              </p:cNvSpPr>
              <p:nvPr/>
            </p:nvSpPr>
            <p:spPr bwMode="auto">
              <a:xfrm>
                <a:off x="3087673" y="2955749"/>
                <a:ext cx="51593" cy="12995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117" name="Line 168"/>
              <p:cNvSpPr>
                <a:spLocks noChangeShapeType="1"/>
              </p:cNvSpPr>
              <p:nvPr/>
            </p:nvSpPr>
            <p:spPr bwMode="auto">
              <a:xfrm>
                <a:off x="3139266" y="3020727"/>
                <a:ext cx="20637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19" name="Line 169"/>
              <p:cNvSpPr>
                <a:spLocks noChangeShapeType="1"/>
              </p:cNvSpPr>
              <p:nvPr/>
            </p:nvSpPr>
            <p:spPr bwMode="auto">
              <a:xfrm>
                <a:off x="3345640" y="3020727"/>
                <a:ext cx="0" cy="8931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20" name="Line 170"/>
              <p:cNvSpPr>
                <a:spLocks noChangeShapeType="1"/>
              </p:cNvSpPr>
              <p:nvPr/>
            </p:nvSpPr>
            <p:spPr bwMode="auto">
              <a:xfrm flipV="1">
                <a:off x="3139266" y="2760038"/>
                <a:ext cx="927925" cy="7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pic>
            <p:nvPicPr>
              <p:cNvPr id="122" name="Picture 171" descr="u=1189264895,3166647523&amp;gp=46">
                <a:hlinkClick r:id="rId14"/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4450" y="2299505"/>
                <a:ext cx="1083462" cy="10057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3" name="Text Box 173"/>
              <p:cNvSpPr txBox="1">
                <a:spLocks noChangeArrowheads="1"/>
              </p:cNvSpPr>
              <p:nvPr/>
            </p:nvSpPr>
            <p:spPr bwMode="auto">
              <a:xfrm>
                <a:off x="1241022" y="2695840"/>
                <a:ext cx="82549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zh-CN"/>
                </a:defPPr>
                <a:lvl1pPr algn="ctr" eaLnBrk="0" hangingPunct="0">
                  <a:defRPr sz="1200">
                    <a:latin typeface="楷体_GB2312" pitchFamily="49" charset="-122"/>
                    <a:ea typeface="楷体_GB2312" pitchFamily="49" charset="-122"/>
                  </a:defRPr>
                </a:lvl1pPr>
              </a:lstStyle>
              <a:p>
                <a:r>
                  <a:rPr lang="zh-CN" altLang="en-US" b="1" dirty="0">
                    <a:latin typeface="Calibri" panose="020F0502020204030204" pitchFamily="34" charset="0"/>
                  </a:rPr>
                  <a:t>接</a:t>
                </a:r>
                <a:r>
                  <a:rPr lang="en-US" altLang="zh-CN" b="1" dirty="0">
                    <a:latin typeface="Calibri" panose="020F0502020204030204" pitchFamily="34" charset="0"/>
                  </a:rPr>
                  <a:t>CATV</a:t>
                </a:r>
              </a:p>
            </p:txBody>
          </p:sp>
          <p:sp>
            <p:nvSpPr>
              <p:cNvPr id="124" name="Line 174"/>
              <p:cNvSpPr>
                <a:spLocks noChangeShapeType="1"/>
              </p:cNvSpPr>
              <p:nvPr/>
            </p:nvSpPr>
            <p:spPr bwMode="auto">
              <a:xfrm>
                <a:off x="1986369" y="2328823"/>
                <a:ext cx="26647" cy="12906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26" name="Text Box 6"/>
              <p:cNvSpPr txBox="1">
                <a:spLocks noChangeArrowheads="1"/>
              </p:cNvSpPr>
              <p:nvPr/>
            </p:nvSpPr>
            <p:spPr bwMode="auto">
              <a:xfrm>
                <a:off x="2192742" y="2308684"/>
                <a:ext cx="903783" cy="205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0" hangingPunct="0"/>
                <a:r>
                  <a:rPr lang="zh-CN" altLang="en-US" sz="1200" b="1" dirty="0">
                    <a:latin typeface="楷体_GB2312" pitchFamily="49" charset="-122"/>
                    <a:ea typeface="楷体_GB2312" pitchFamily="49" charset="-122"/>
                  </a:rPr>
                  <a:t>分离器</a:t>
                </a:r>
              </a:p>
            </p:txBody>
          </p: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1840715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家庭接入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2737174"/>
          </a:xfrm>
        </p:spPr>
        <p:txBody>
          <a:bodyPr/>
          <a:lstStyle/>
          <a:p>
            <a:r>
              <a:rPr lang="zh-CN" altLang="en-US" dirty="0" smtClean="0"/>
              <a:t>光纤到户 </a:t>
            </a:r>
            <a:r>
              <a:rPr lang="en-US" altLang="zh-CN" dirty="0" smtClean="0"/>
              <a:t>(Fiber to The Home, FTTH)</a:t>
            </a:r>
          </a:p>
          <a:p>
            <a:pPr lvl="1"/>
            <a:r>
              <a:rPr lang="zh-CN" altLang="en-US" sz="1800" dirty="0" smtClean="0"/>
              <a:t>从本地中心局直接到家庭提供一条光纤路径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光纤线路端接器 </a:t>
            </a:r>
            <a:r>
              <a:rPr lang="en-US" altLang="zh-CN" sz="1800" dirty="0"/>
              <a:t>(Optical Line Terminator, OLT)</a:t>
            </a:r>
          </a:p>
          <a:p>
            <a:pPr lvl="2"/>
            <a:r>
              <a:rPr lang="zh-CN" altLang="en-US" sz="1600" dirty="0"/>
              <a:t>光信号和电信号之间的转换</a:t>
            </a:r>
            <a:endParaRPr lang="en-US" altLang="zh-CN" sz="1600" dirty="0"/>
          </a:p>
          <a:p>
            <a:pPr lvl="2"/>
            <a:r>
              <a:rPr lang="zh-CN" altLang="en-US" sz="1600" dirty="0"/>
              <a:t>经过本地电话公司路由器与</a:t>
            </a:r>
            <a:r>
              <a:rPr lang="en-US" altLang="zh-CN" sz="1600" dirty="0"/>
              <a:t>Internet</a:t>
            </a:r>
            <a:r>
              <a:rPr lang="zh-CN" altLang="en-US" sz="1600" dirty="0"/>
              <a:t>相连</a:t>
            </a:r>
            <a:endParaRPr lang="en-US" altLang="zh-CN" sz="1600" dirty="0"/>
          </a:p>
          <a:p>
            <a:pPr lvl="1"/>
            <a:r>
              <a:rPr lang="zh-CN" altLang="en-US" sz="1800" dirty="0" smtClean="0"/>
              <a:t>光纤网络端接收器 </a:t>
            </a:r>
            <a:r>
              <a:rPr lang="en-US" altLang="zh-CN" sz="1800" dirty="0" smtClean="0"/>
              <a:t>(Optical Network Terminator)</a:t>
            </a:r>
          </a:p>
          <a:p>
            <a:pPr lvl="2"/>
            <a:r>
              <a:rPr lang="zh-CN" altLang="en-US" sz="1600" dirty="0"/>
              <a:t>每</a:t>
            </a:r>
            <a:r>
              <a:rPr lang="zh-CN" altLang="en-US" sz="1600" dirty="0" smtClean="0"/>
              <a:t>户一个，由专门的光线连接到临近的光纤分配器 </a:t>
            </a:r>
            <a:r>
              <a:rPr lang="en-US" altLang="zh-CN" sz="1600" dirty="0" smtClean="0"/>
              <a:t>(splitter)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457200" y="4358373"/>
            <a:ext cx="8370711" cy="2367896"/>
            <a:chOff x="457200" y="4358373"/>
            <a:chExt cx="8370711" cy="2367896"/>
          </a:xfrm>
        </p:grpSpPr>
        <p:sp>
          <p:nvSpPr>
            <p:cNvPr id="6" name="矩形 5"/>
            <p:cNvSpPr/>
            <p:nvPr/>
          </p:nvSpPr>
          <p:spPr>
            <a:xfrm>
              <a:off x="457200" y="4358373"/>
              <a:ext cx="8370711" cy="2367896"/>
            </a:xfrm>
            <a:prstGeom prst="rect">
              <a:avLst/>
            </a:prstGeom>
            <a:solidFill>
              <a:srgbClr val="F7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grpSp>
          <p:nvGrpSpPr>
            <p:cNvPr id="50" name="Group 42"/>
            <p:cNvGrpSpPr>
              <a:grpSpLocks/>
            </p:cNvGrpSpPr>
            <p:nvPr/>
          </p:nvGrpSpPr>
          <p:grpSpPr bwMode="auto">
            <a:xfrm>
              <a:off x="6065955" y="4620769"/>
              <a:ext cx="2440071" cy="1004508"/>
              <a:chOff x="3611" y="1812"/>
              <a:chExt cx="1736" cy="1043"/>
            </a:xfrm>
          </p:grpSpPr>
          <p:grpSp>
            <p:nvGrpSpPr>
              <p:cNvPr id="51" name="Group 43"/>
              <p:cNvGrpSpPr>
                <a:grpSpLocks/>
              </p:cNvGrpSpPr>
              <p:nvPr/>
            </p:nvGrpSpPr>
            <p:grpSpPr bwMode="auto">
              <a:xfrm>
                <a:off x="3611" y="1816"/>
                <a:ext cx="1730" cy="1034"/>
                <a:chOff x="3611" y="1816"/>
                <a:chExt cx="1730" cy="1034"/>
              </a:xfrm>
            </p:grpSpPr>
            <p:sp>
              <p:nvSpPr>
                <p:cNvPr id="69" name="Oval 44"/>
                <p:cNvSpPr>
                  <a:spLocks noChangeArrowheads="1"/>
                </p:cNvSpPr>
                <p:nvPr/>
              </p:nvSpPr>
              <p:spPr bwMode="auto">
                <a:xfrm>
                  <a:off x="4202" y="1816"/>
                  <a:ext cx="754" cy="42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" name="Oval 45"/>
                <p:cNvSpPr>
                  <a:spLocks noChangeArrowheads="1"/>
                </p:cNvSpPr>
                <p:nvPr/>
              </p:nvSpPr>
              <p:spPr bwMode="auto">
                <a:xfrm>
                  <a:off x="3787" y="1929"/>
                  <a:ext cx="578" cy="427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Oval 46"/>
                <p:cNvSpPr>
                  <a:spLocks noChangeArrowheads="1"/>
                </p:cNvSpPr>
                <p:nvPr/>
              </p:nvSpPr>
              <p:spPr bwMode="auto">
                <a:xfrm>
                  <a:off x="3611" y="2186"/>
                  <a:ext cx="390" cy="349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" name="Oval 47"/>
                <p:cNvSpPr>
                  <a:spLocks noChangeArrowheads="1"/>
                </p:cNvSpPr>
                <p:nvPr/>
              </p:nvSpPr>
              <p:spPr bwMode="auto">
                <a:xfrm>
                  <a:off x="3729" y="2340"/>
                  <a:ext cx="586" cy="37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" name="Oval 48"/>
                <p:cNvSpPr>
                  <a:spLocks noChangeArrowheads="1"/>
                </p:cNvSpPr>
                <p:nvPr/>
              </p:nvSpPr>
              <p:spPr bwMode="auto">
                <a:xfrm>
                  <a:off x="4143" y="2402"/>
                  <a:ext cx="876" cy="44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" name="Oval 49"/>
                <p:cNvSpPr>
                  <a:spLocks noChangeArrowheads="1"/>
                </p:cNvSpPr>
                <p:nvPr/>
              </p:nvSpPr>
              <p:spPr bwMode="auto">
                <a:xfrm>
                  <a:off x="4701" y="1941"/>
                  <a:ext cx="561" cy="336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" name="Oval 50"/>
                <p:cNvSpPr>
                  <a:spLocks noChangeArrowheads="1"/>
                </p:cNvSpPr>
                <p:nvPr/>
              </p:nvSpPr>
              <p:spPr bwMode="auto">
                <a:xfrm>
                  <a:off x="4784" y="2157"/>
                  <a:ext cx="557" cy="336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" name="Oval 51"/>
                <p:cNvSpPr>
                  <a:spLocks noChangeArrowheads="1"/>
                </p:cNvSpPr>
                <p:nvPr/>
              </p:nvSpPr>
              <p:spPr bwMode="auto">
                <a:xfrm>
                  <a:off x="4734" y="2228"/>
                  <a:ext cx="553" cy="552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" name="Oval 52"/>
                <p:cNvSpPr>
                  <a:spLocks noChangeArrowheads="1"/>
                </p:cNvSpPr>
                <p:nvPr/>
              </p:nvSpPr>
              <p:spPr bwMode="auto">
                <a:xfrm>
                  <a:off x="3926" y="2061"/>
                  <a:ext cx="1122" cy="553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" name="Group 53"/>
              <p:cNvGrpSpPr>
                <a:grpSpLocks/>
              </p:cNvGrpSpPr>
              <p:nvPr/>
            </p:nvGrpSpPr>
            <p:grpSpPr bwMode="auto">
              <a:xfrm>
                <a:off x="3611" y="1812"/>
                <a:ext cx="1736" cy="1043"/>
                <a:chOff x="3611" y="1812"/>
                <a:chExt cx="1736" cy="1043"/>
              </a:xfrm>
            </p:grpSpPr>
            <p:sp>
              <p:nvSpPr>
                <p:cNvPr id="53" name="Arc 54"/>
                <p:cNvSpPr>
                  <a:spLocks/>
                </p:cNvSpPr>
                <p:nvPr/>
              </p:nvSpPr>
              <p:spPr bwMode="auto">
                <a:xfrm>
                  <a:off x="4222" y="1812"/>
                  <a:ext cx="715" cy="216"/>
                </a:xfrm>
                <a:custGeom>
                  <a:avLst/>
                  <a:gdLst>
                    <a:gd name="G0" fmla="+- 20477 0 0"/>
                    <a:gd name="G1" fmla="+- 21600 0 0"/>
                    <a:gd name="G2" fmla="+- 21600 0 0"/>
                    <a:gd name="T0" fmla="*/ 0 w 40549"/>
                    <a:gd name="T1" fmla="*/ 14725 h 21600"/>
                    <a:gd name="T2" fmla="*/ 40549 w 40549"/>
                    <a:gd name="T3" fmla="*/ 13620 h 21600"/>
                    <a:gd name="T4" fmla="*/ 20477 w 40549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549" h="21600" fill="none" extrusionOk="0">
                      <a:moveTo>
                        <a:pt x="0" y="14725"/>
                      </a:moveTo>
                      <a:cubicBezTo>
                        <a:pt x="2953" y="5927"/>
                        <a:pt x="11196" y="-1"/>
                        <a:pt x="20477" y="0"/>
                      </a:cubicBezTo>
                      <a:cubicBezTo>
                        <a:pt x="29325" y="0"/>
                        <a:pt x="37279" y="5397"/>
                        <a:pt x="40548" y="13620"/>
                      </a:cubicBezTo>
                    </a:path>
                    <a:path w="40549" h="21600" stroke="0" extrusionOk="0">
                      <a:moveTo>
                        <a:pt x="0" y="14725"/>
                      </a:moveTo>
                      <a:cubicBezTo>
                        <a:pt x="2953" y="5927"/>
                        <a:pt x="11196" y="-1"/>
                        <a:pt x="20477" y="0"/>
                      </a:cubicBezTo>
                      <a:cubicBezTo>
                        <a:pt x="29325" y="0"/>
                        <a:pt x="37279" y="5397"/>
                        <a:pt x="40548" y="13620"/>
                      </a:cubicBezTo>
                      <a:lnTo>
                        <a:pt x="20477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" name="Arc 55"/>
                <p:cNvSpPr>
                  <a:spLocks/>
                </p:cNvSpPr>
                <p:nvPr/>
              </p:nvSpPr>
              <p:spPr bwMode="auto">
                <a:xfrm>
                  <a:off x="4226" y="1816"/>
                  <a:ext cx="707" cy="212"/>
                </a:xfrm>
                <a:custGeom>
                  <a:avLst/>
                  <a:gdLst>
                    <a:gd name="G0" fmla="+- 20460 0 0"/>
                    <a:gd name="G1" fmla="+- 21600 0 0"/>
                    <a:gd name="G2" fmla="+- 21600 0 0"/>
                    <a:gd name="T0" fmla="*/ 0 w 40509"/>
                    <a:gd name="T1" fmla="*/ 14674 h 21600"/>
                    <a:gd name="T2" fmla="*/ 40509 w 40509"/>
                    <a:gd name="T3" fmla="*/ 13564 h 21600"/>
                    <a:gd name="T4" fmla="*/ 20460 w 40509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509" h="21600" fill="none" extrusionOk="0">
                      <a:moveTo>
                        <a:pt x="0" y="14674"/>
                      </a:moveTo>
                      <a:cubicBezTo>
                        <a:pt x="2969" y="5902"/>
                        <a:pt x="11199" y="-1"/>
                        <a:pt x="20460" y="0"/>
                      </a:cubicBezTo>
                      <a:cubicBezTo>
                        <a:pt x="29286" y="0"/>
                        <a:pt x="37225" y="5370"/>
                        <a:pt x="40509" y="13563"/>
                      </a:cubicBezTo>
                    </a:path>
                    <a:path w="40509" h="21600" stroke="0" extrusionOk="0">
                      <a:moveTo>
                        <a:pt x="0" y="14674"/>
                      </a:moveTo>
                      <a:cubicBezTo>
                        <a:pt x="2969" y="5902"/>
                        <a:pt x="11199" y="-1"/>
                        <a:pt x="20460" y="0"/>
                      </a:cubicBezTo>
                      <a:cubicBezTo>
                        <a:pt x="29286" y="0"/>
                        <a:pt x="37225" y="5370"/>
                        <a:pt x="40509" y="13563"/>
                      </a:cubicBezTo>
                      <a:lnTo>
                        <a:pt x="2046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" name="Arc 56"/>
                <p:cNvSpPr>
                  <a:spLocks/>
                </p:cNvSpPr>
                <p:nvPr/>
              </p:nvSpPr>
              <p:spPr bwMode="auto">
                <a:xfrm>
                  <a:off x="3787" y="1924"/>
                  <a:ext cx="445" cy="263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509 w 32981"/>
                    <a:gd name="T1" fmla="*/ 26263 h 26263"/>
                    <a:gd name="T2" fmla="*/ 32981 w 32981"/>
                    <a:gd name="T3" fmla="*/ 3241 h 26263"/>
                    <a:gd name="T4" fmla="*/ 21600 w 32981"/>
                    <a:gd name="T5" fmla="*/ 21600 h 26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981" h="26263" fill="none" extrusionOk="0">
                      <a:moveTo>
                        <a:pt x="509" y="26262"/>
                      </a:moveTo>
                      <a:cubicBezTo>
                        <a:pt x="170" y="24731"/>
                        <a:pt x="0" y="231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621" y="-1"/>
                        <a:pt x="29562" y="1122"/>
                        <a:pt x="32980" y="3241"/>
                      </a:cubicBezTo>
                    </a:path>
                    <a:path w="32981" h="26263" stroke="0" extrusionOk="0">
                      <a:moveTo>
                        <a:pt x="509" y="26262"/>
                      </a:moveTo>
                      <a:cubicBezTo>
                        <a:pt x="170" y="24731"/>
                        <a:pt x="0" y="231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621" y="-1"/>
                        <a:pt x="29562" y="1122"/>
                        <a:pt x="32980" y="3241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" name="Arc 57"/>
                <p:cNvSpPr>
                  <a:spLocks/>
                </p:cNvSpPr>
                <p:nvPr/>
              </p:nvSpPr>
              <p:spPr bwMode="auto">
                <a:xfrm>
                  <a:off x="3791" y="1928"/>
                  <a:ext cx="438" cy="258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514 w 32940"/>
                    <a:gd name="T1" fmla="*/ 26284 h 26284"/>
                    <a:gd name="T2" fmla="*/ 32940 w 32940"/>
                    <a:gd name="T3" fmla="*/ 3216 h 26284"/>
                    <a:gd name="T4" fmla="*/ 21600 w 32940"/>
                    <a:gd name="T5" fmla="*/ 21600 h 26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940" h="26284" fill="none" extrusionOk="0">
                      <a:moveTo>
                        <a:pt x="513" y="26284"/>
                      </a:moveTo>
                      <a:cubicBezTo>
                        <a:pt x="172" y="24746"/>
                        <a:pt x="0" y="23175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605" y="-1"/>
                        <a:pt x="29531" y="1113"/>
                        <a:pt x="32939" y="3216"/>
                      </a:cubicBezTo>
                    </a:path>
                    <a:path w="32940" h="26284" stroke="0" extrusionOk="0">
                      <a:moveTo>
                        <a:pt x="513" y="26284"/>
                      </a:moveTo>
                      <a:cubicBezTo>
                        <a:pt x="172" y="24746"/>
                        <a:pt x="0" y="23175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605" y="-1"/>
                        <a:pt x="29531" y="1113"/>
                        <a:pt x="32939" y="3216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Arc 58"/>
                <p:cNvSpPr>
                  <a:spLocks/>
                </p:cNvSpPr>
                <p:nvPr/>
              </p:nvSpPr>
              <p:spPr bwMode="auto">
                <a:xfrm>
                  <a:off x="3724" y="2518"/>
                  <a:ext cx="450" cy="205"/>
                </a:xfrm>
                <a:custGeom>
                  <a:avLst/>
                  <a:gdLst>
                    <a:gd name="G0" fmla="+- 21600 0 0"/>
                    <a:gd name="G1" fmla="+- 1044 0 0"/>
                    <a:gd name="G2" fmla="+- 21600 0 0"/>
                    <a:gd name="T0" fmla="*/ 32166 w 32166"/>
                    <a:gd name="T1" fmla="*/ 19883 h 22644"/>
                    <a:gd name="T2" fmla="*/ 25 w 32166"/>
                    <a:gd name="T3" fmla="*/ 0 h 22644"/>
                    <a:gd name="T4" fmla="*/ 21600 w 32166"/>
                    <a:gd name="T5" fmla="*/ 1044 h 226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166" h="22644" fill="none" extrusionOk="0">
                      <a:moveTo>
                        <a:pt x="32166" y="19883"/>
                      </a:moveTo>
                      <a:cubicBezTo>
                        <a:pt x="28938" y="21693"/>
                        <a:pt x="25300" y="22643"/>
                        <a:pt x="21600" y="22644"/>
                      </a:cubicBezTo>
                      <a:cubicBezTo>
                        <a:pt x="9670" y="22644"/>
                        <a:pt x="0" y="12973"/>
                        <a:pt x="0" y="1044"/>
                      </a:cubicBezTo>
                      <a:cubicBezTo>
                        <a:pt x="-1" y="695"/>
                        <a:pt x="8" y="347"/>
                        <a:pt x="25" y="0"/>
                      </a:cubicBezTo>
                    </a:path>
                    <a:path w="32166" h="22644" stroke="0" extrusionOk="0">
                      <a:moveTo>
                        <a:pt x="32166" y="19883"/>
                      </a:moveTo>
                      <a:cubicBezTo>
                        <a:pt x="28938" y="21693"/>
                        <a:pt x="25300" y="22643"/>
                        <a:pt x="21600" y="22644"/>
                      </a:cubicBezTo>
                      <a:cubicBezTo>
                        <a:pt x="9670" y="22644"/>
                        <a:pt x="0" y="12973"/>
                        <a:pt x="0" y="1044"/>
                      </a:cubicBezTo>
                      <a:cubicBezTo>
                        <a:pt x="-1" y="695"/>
                        <a:pt x="8" y="347"/>
                        <a:pt x="25" y="0"/>
                      </a:cubicBezTo>
                      <a:lnTo>
                        <a:pt x="21600" y="1044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" name="Arc 59"/>
                <p:cNvSpPr>
                  <a:spLocks/>
                </p:cNvSpPr>
                <p:nvPr/>
              </p:nvSpPr>
              <p:spPr bwMode="auto">
                <a:xfrm>
                  <a:off x="3728" y="2518"/>
                  <a:ext cx="443" cy="201"/>
                </a:xfrm>
                <a:custGeom>
                  <a:avLst/>
                  <a:gdLst>
                    <a:gd name="G0" fmla="+- 21600 0 0"/>
                    <a:gd name="G1" fmla="+- 1052 0 0"/>
                    <a:gd name="G2" fmla="+- 21600 0 0"/>
                    <a:gd name="T0" fmla="*/ 32107 w 32107"/>
                    <a:gd name="T1" fmla="*/ 19924 h 22652"/>
                    <a:gd name="T2" fmla="*/ 26 w 32107"/>
                    <a:gd name="T3" fmla="*/ 0 h 22652"/>
                    <a:gd name="T4" fmla="*/ 21600 w 32107"/>
                    <a:gd name="T5" fmla="*/ 1052 h 226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107" h="22652" fill="none" extrusionOk="0">
                      <a:moveTo>
                        <a:pt x="32107" y="19924"/>
                      </a:moveTo>
                      <a:cubicBezTo>
                        <a:pt x="28894" y="21713"/>
                        <a:pt x="25277" y="22651"/>
                        <a:pt x="21600" y="22652"/>
                      </a:cubicBezTo>
                      <a:cubicBezTo>
                        <a:pt x="9670" y="22652"/>
                        <a:pt x="0" y="12981"/>
                        <a:pt x="0" y="1052"/>
                      </a:cubicBezTo>
                      <a:cubicBezTo>
                        <a:pt x="-1" y="701"/>
                        <a:pt x="8" y="350"/>
                        <a:pt x="25" y="-1"/>
                      </a:cubicBezTo>
                    </a:path>
                    <a:path w="32107" h="22652" stroke="0" extrusionOk="0">
                      <a:moveTo>
                        <a:pt x="32107" y="19924"/>
                      </a:moveTo>
                      <a:cubicBezTo>
                        <a:pt x="28894" y="21713"/>
                        <a:pt x="25277" y="22651"/>
                        <a:pt x="21600" y="22652"/>
                      </a:cubicBezTo>
                      <a:cubicBezTo>
                        <a:pt x="9670" y="22652"/>
                        <a:pt x="0" y="12981"/>
                        <a:pt x="0" y="1052"/>
                      </a:cubicBezTo>
                      <a:cubicBezTo>
                        <a:pt x="-1" y="701"/>
                        <a:pt x="8" y="350"/>
                        <a:pt x="25" y="-1"/>
                      </a:cubicBezTo>
                      <a:lnTo>
                        <a:pt x="21600" y="1052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Arc 60"/>
                <p:cNvSpPr>
                  <a:spLocks/>
                </p:cNvSpPr>
                <p:nvPr/>
              </p:nvSpPr>
              <p:spPr bwMode="auto">
                <a:xfrm>
                  <a:off x="4929" y="1937"/>
                  <a:ext cx="337" cy="252"/>
                </a:xfrm>
                <a:custGeom>
                  <a:avLst/>
                  <a:gdLst>
                    <a:gd name="G0" fmla="+- 4379 0 0"/>
                    <a:gd name="G1" fmla="+- 21600 0 0"/>
                    <a:gd name="G2" fmla="+- 21600 0 0"/>
                    <a:gd name="T0" fmla="*/ 0 w 25979"/>
                    <a:gd name="T1" fmla="*/ 449 h 32416"/>
                    <a:gd name="T2" fmla="*/ 23076 w 25979"/>
                    <a:gd name="T3" fmla="*/ 32416 h 32416"/>
                    <a:gd name="T4" fmla="*/ 4379 w 25979"/>
                    <a:gd name="T5" fmla="*/ 21600 h 324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5979" h="32416" fill="none" extrusionOk="0">
                      <a:moveTo>
                        <a:pt x="-1" y="448"/>
                      </a:moveTo>
                      <a:cubicBezTo>
                        <a:pt x="1440" y="150"/>
                        <a:pt x="2907" y="-1"/>
                        <a:pt x="4379" y="0"/>
                      </a:cubicBezTo>
                      <a:cubicBezTo>
                        <a:pt x="16308" y="0"/>
                        <a:pt x="25979" y="9670"/>
                        <a:pt x="25979" y="21600"/>
                      </a:cubicBezTo>
                      <a:cubicBezTo>
                        <a:pt x="25979" y="25397"/>
                        <a:pt x="24977" y="29128"/>
                        <a:pt x="23075" y="32415"/>
                      </a:cubicBezTo>
                    </a:path>
                    <a:path w="25979" h="32416" stroke="0" extrusionOk="0">
                      <a:moveTo>
                        <a:pt x="-1" y="448"/>
                      </a:moveTo>
                      <a:cubicBezTo>
                        <a:pt x="1440" y="150"/>
                        <a:pt x="2907" y="-1"/>
                        <a:pt x="4379" y="0"/>
                      </a:cubicBezTo>
                      <a:cubicBezTo>
                        <a:pt x="16308" y="0"/>
                        <a:pt x="25979" y="9670"/>
                        <a:pt x="25979" y="21600"/>
                      </a:cubicBezTo>
                      <a:cubicBezTo>
                        <a:pt x="25979" y="25397"/>
                        <a:pt x="24977" y="29128"/>
                        <a:pt x="23075" y="32415"/>
                      </a:cubicBezTo>
                      <a:lnTo>
                        <a:pt x="4379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" name="Arc 61"/>
                <p:cNvSpPr>
                  <a:spLocks/>
                </p:cNvSpPr>
                <p:nvPr/>
              </p:nvSpPr>
              <p:spPr bwMode="auto">
                <a:xfrm>
                  <a:off x="4930" y="1941"/>
                  <a:ext cx="332" cy="247"/>
                </a:xfrm>
                <a:custGeom>
                  <a:avLst/>
                  <a:gdLst>
                    <a:gd name="G0" fmla="+- 4338 0 0"/>
                    <a:gd name="G1" fmla="+- 21600 0 0"/>
                    <a:gd name="G2" fmla="+- 21600 0 0"/>
                    <a:gd name="T0" fmla="*/ 0 w 25938"/>
                    <a:gd name="T1" fmla="*/ 440 h 32495"/>
                    <a:gd name="T2" fmla="*/ 22989 w 25938"/>
                    <a:gd name="T3" fmla="*/ 32495 h 32495"/>
                    <a:gd name="T4" fmla="*/ 4338 w 25938"/>
                    <a:gd name="T5" fmla="*/ 21600 h 324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5938" h="32495" fill="none" extrusionOk="0">
                      <a:moveTo>
                        <a:pt x="0" y="440"/>
                      </a:moveTo>
                      <a:cubicBezTo>
                        <a:pt x="1427" y="147"/>
                        <a:pt x="2880" y="-1"/>
                        <a:pt x="4338" y="0"/>
                      </a:cubicBezTo>
                      <a:cubicBezTo>
                        <a:pt x="16267" y="0"/>
                        <a:pt x="25938" y="9670"/>
                        <a:pt x="25938" y="21600"/>
                      </a:cubicBezTo>
                      <a:cubicBezTo>
                        <a:pt x="25938" y="25428"/>
                        <a:pt x="24920" y="29188"/>
                        <a:pt x="22988" y="32494"/>
                      </a:cubicBezTo>
                    </a:path>
                    <a:path w="25938" h="32495" stroke="0" extrusionOk="0">
                      <a:moveTo>
                        <a:pt x="0" y="440"/>
                      </a:moveTo>
                      <a:cubicBezTo>
                        <a:pt x="1427" y="147"/>
                        <a:pt x="2880" y="-1"/>
                        <a:pt x="4338" y="0"/>
                      </a:cubicBezTo>
                      <a:cubicBezTo>
                        <a:pt x="16267" y="0"/>
                        <a:pt x="25938" y="9670"/>
                        <a:pt x="25938" y="21600"/>
                      </a:cubicBezTo>
                      <a:cubicBezTo>
                        <a:pt x="25938" y="25428"/>
                        <a:pt x="24920" y="29188"/>
                        <a:pt x="22988" y="32494"/>
                      </a:cubicBezTo>
                      <a:lnTo>
                        <a:pt x="4338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Arc 62"/>
                <p:cNvSpPr>
                  <a:spLocks/>
                </p:cNvSpPr>
                <p:nvPr/>
              </p:nvSpPr>
              <p:spPr bwMode="auto">
                <a:xfrm>
                  <a:off x="5024" y="2184"/>
                  <a:ext cx="323" cy="250"/>
                </a:xfrm>
                <a:custGeom>
                  <a:avLst/>
                  <a:gdLst>
                    <a:gd name="G0" fmla="+- 0 0 0"/>
                    <a:gd name="G1" fmla="+- 16841 0 0"/>
                    <a:gd name="G2" fmla="+- 21600 0 0"/>
                    <a:gd name="T0" fmla="*/ 13525 w 21600"/>
                    <a:gd name="T1" fmla="*/ 0 h 29495"/>
                    <a:gd name="T2" fmla="*/ 17505 w 21600"/>
                    <a:gd name="T3" fmla="*/ 29495 h 29495"/>
                    <a:gd name="T4" fmla="*/ 0 w 21600"/>
                    <a:gd name="T5" fmla="*/ 16841 h 294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9495" fill="none" extrusionOk="0">
                      <a:moveTo>
                        <a:pt x="13525" y="-1"/>
                      </a:moveTo>
                      <a:cubicBezTo>
                        <a:pt x="18630" y="4099"/>
                        <a:pt x="21600" y="10293"/>
                        <a:pt x="21600" y="16841"/>
                      </a:cubicBezTo>
                      <a:cubicBezTo>
                        <a:pt x="21600" y="21384"/>
                        <a:pt x="20167" y="25812"/>
                        <a:pt x="17505" y="29495"/>
                      </a:cubicBezTo>
                    </a:path>
                    <a:path w="21600" h="29495" stroke="0" extrusionOk="0">
                      <a:moveTo>
                        <a:pt x="13525" y="-1"/>
                      </a:moveTo>
                      <a:cubicBezTo>
                        <a:pt x="18630" y="4099"/>
                        <a:pt x="21600" y="10293"/>
                        <a:pt x="21600" y="16841"/>
                      </a:cubicBezTo>
                      <a:cubicBezTo>
                        <a:pt x="21600" y="21384"/>
                        <a:pt x="20167" y="25812"/>
                        <a:pt x="17505" y="29495"/>
                      </a:cubicBezTo>
                      <a:lnTo>
                        <a:pt x="0" y="1684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Arc 63"/>
                <p:cNvSpPr>
                  <a:spLocks/>
                </p:cNvSpPr>
                <p:nvPr/>
              </p:nvSpPr>
              <p:spPr bwMode="auto">
                <a:xfrm>
                  <a:off x="5024" y="2187"/>
                  <a:ext cx="319" cy="246"/>
                </a:xfrm>
                <a:custGeom>
                  <a:avLst/>
                  <a:gdLst>
                    <a:gd name="G0" fmla="+- 0 0 0"/>
                    <a:gd name="G1" fmla="+- 16905 0 0"/>
                    <a:gd name="G2" fmla="+- 21600 0 0"/>
                    <a:gd name="T0" fmla="*/ 13446 w 21600"/>
                    <a:gd name="T1" fmla="*/ 0 h 29639"/>
                    <a:gd name="T2" fmla="*/ 17447 w 21600"/>
                    <a:gd name="T3" fmla="*/ 29639 h 29639"/>
                    <a:gd name="T4" fmla="*/ 0 w 21600"/>
                    <a:gd name="T5" fmla="*/ 16905 h 296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9639" fill="none" extrusionOk="0">
                      <a:moveTo>
                        <a:pt x="13445" y="0"/>
                      </a:moveTo>
                      <a:cubicBezTo>
                        <a:pt x="18597" y="4098"/>
                        <a:pt x="21600" y="10321"/>
                        <a:pt x="21600" y="16905"/>
                      </a:cubicBezTo>
                      <a:cubicBezTo>
                        <a:pt x="21600" y="21482"/>
                        <a:pt x="20145" y="25941"/>
                        <a:pt x="17447" y="29639"/>
                      </a:cubicBezTo>
                    </a:path>
                    <a:path w="21600" h="29639" stroke="0" extrusionOk="0">
                      <a:moveTo>
                        <a:pt x="13445" y="0"/>
                      </a:moveTo>
                      <a:cubicBezTo>
                        <a:pt x="18597" y="4098"/>
                        <a:pt x="21600" y="10321"/>
                        <a:pt x="21600" y="16905"/>
                      </a:cubicBezTo>
                      <a:cubicBezTo>
                        <a:pt x="21600" y="21482"/>
                        <a:pt x="20145" y="25941"/>
                        <a:pt x="17447" y="29639"/>
                      </a:cubicBezTo>
                      <a:lnTo>
                        <a:pt x="0" y="16905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Arc 64"/>
                <p:cNvSpPr>
                  <a:spLocks/>
                </p:cNvSpPr>
                <p:nvPr/>
              </p:nvSpPr>
              <p:spPr bwMode="auto">
                <a:xfrm>
                  <a:off x="4918" y="2430"/>
                  <a:ext cx="377" cy="358"/>
                </a:xfrm>
                <a:custGeom>
                  <a:avLst/>
                  <a:gdLst>
                    <a:gd name="G0" fmla="+- 7051 0 0"/>
                    <a:gd name="G1" fmla="+- 6188 0 0"/>
                    <a:gd name="G2" fmla="+- 21600 0 0"/>
                    <a:gd name="T0" fmla="*/ 27746 w 28651"/>
                    <a:gd name="T1" fmla="*/ 0 h 27788"/>
                    <a:gd name="T2" fmla="*/ 0 w 28651"/>
                    <a:gd name="T3" fmla="*/ 26605 h 27788"/>
                    <a:gd name="T4" fmla="*/ 7051 w 28651"/>
                    <a:gd name="T5" fmla="*/ 6188 h 27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651" h="27788" fill="none" extrusionOk="0">
                      <a:moveTo>
                        <a:pt x="27745" y="0"/>
                      </a:moveTo>
                      <a:cubicBezTo>
                        <a:pt x="28346" y="2007"/>
                        <a:pt x="28651" y="4092"/>
                        <a:pt x="28651" y="6188"/>
                      </a:cubicBezTo>
                      <a:cubicBezTo>
                        <a:pt x="28651" y="18117"/>
                        <a:pt x="18980" y="27788"/>
                        <a:pt x="7051" y="27788"/>
                      </a:cubicBezTo>
                      <a:cubicBezTo>
                        <a:pt x="4651" y="27788"/>
                        <a:pt x="2268" y="27388"/>
                        <a:pt x="0" y="26604"/>
                      </a:cubicBezTo>
                    </a:path>
                    <a:path w="28651" h="27788" stroke="0" extrusionOk="0">
                      <a:moveTo>
                        <a:pt x="27745" y="0"/>
                      </a:moveTo>
                      <a:cubicBezTo>
                        <a:pt x="28346" y="2007"/>
                        <a:pt x="28651" y="4092"/>
                        <a:pt x="28651" y="6188"/>
                      </a:cubicBezTo>
                      <a:cubicBezTo>
                        <a:pt x="28651" y="18117"/>
                        <a:pt x="18980" y="27788"/>
                        <a:pt x="7051" y="27788"/>
                      </a:cubicBezTo>
                      <a:cubicBezTo>
                        <a:pt x="4651" y="27788"/>
                        <a:pt x="2268" y="27388"/>
                        <a:pt x="0" y="26604"/>
                      </a:cubicBezTo>
                      <a:lnTo>
                        <a:pt x="7051" y="618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" name="Arc 65"/>
                <p:cNvSpPr>
                  <a:spLocks/>
                </p:cNvSpPr>
                <p:nvPr/>
              </p:nvSpPr>
              <p:spPr bwMode="auto">
                <a:xfrm>
                  <a:off x="4919" y="2431"/>
                  <a:ext cx="372" cy="353"/>
                </a:xfrm>
                <a:custGeom>
                  <a:avLst/>
                  <a:gdLst>
                    <a:gd name="G0" fmla="+- 7048 0 0"/>
                    <a:gd name="G1" fmla="+- 6190 0 0"/>
                    <a:gd name="G2" fmla="+- 21600 0 0"/>
                    <a:gd name="T0" fmla="*/ 27742 w 28648"/>
                    <a:gd name="T1" fmla="*/ 0 h 27790"/>
                    <a:gd name="T2" fmla="*/ 0 w 28648"/>
                    <a:gd name="T3" fmla="*/ 26608 h 27790"/>
                    <a:gd name="T4" fmla="*/ 7048 w 28648"/>
                    <a:gd name="T5" fmla="*/ 6190 h 277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648" h="27790" fill="none" extrusionOk="0">
                      <a:moveTo>
                        <a:pt x="27742" y="-1"/>
                      </a:moveTo>
                      <a:cubicBezTo>
                        <a:pt x="28342" y="2008"/>
                        <a:pt x="28648" y="4093"/>
                        <a:pt x="28648" y="6190"/>
                      </a:cubicBezTo>
                      <a:cubicBezTo>
                        <a:pt x="28648" y="18119"/>
                        <a:pt x="18977" y="27790"/>
                        <a:pt x="7048" y="27790"/>
                      </a:cubicBezTo>
                      <a:cubicBezTo>
                        <a:pt x="4649" y="27790"/>
                        <a:pt x="2267" y="27390"/>
                        <a:pt x="0" y="26607"/>
                      </a:cubicBezTo>
                    </a:path>
                    <a:path w="28648" h="27790" stroke="0" extrusionOk="0">
                      <a:moveTo>
                        <a:pt x="27742" y="-1"/>
                      </a:moveTo>
                      <a:cubicBezTo>
                        <a:pt x="28342" y="2008"/>
                        <a:pt x="28648" y="4093"/>
                        <a:pt x="28648" y="6190"/>
                      </a:cubicBezTo>
                      <a:cubicBezTo>
                        <a:pt x="28648" y="18119"/>
                        <a:pt x="18977" y="27790"/>
                        <a:pt x="7048" y="27790"/>
                      </a:cubicBezTo>
                      <a:cubicBezTo>
                        <a:pt x="4649" y="27790"/>
                        <a:pt x="2267" y="27390"/>
                        <a:pt x="0" y="26607"/>
                      </a:cubicBezTo>
                      <a:lnTo>
                        <a:pt x="7048" y="619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" name="Arc 66"/>
                <p:cNvSpPr>
                  <a:spLocks/>
                </p:cNvSpPr>
                <p:nvPr/>
              </p:nvSpPr>
              <p:spPr bwMode="auto">
                <a:xfrm>
                  <a:off x="3611" y="2183"/>
                  <a:ext cx="206" cy="341"/>
                </a:xfrm>
                <a:custGeom>
                  <a:avLst/>
                  <a:gdLst>
                    <a:gd name="G0" fmla="+- 21600 0 0"/>
                    <a:gd name="G1" fmla="+- 21560 0 0"/>
                    <a:gd name="G2" fmla="+- 21600 0 0"/>
                    <a:gd name="T0" fmla="*/ 12798 w 21600"/>
                    <a:gd name="T1" fmla="*/ 41285 h 41285"/>
                    <a:gd name="T2" fmla="*/ 20292 w 21600"/>
                    <a:gd name="T3" fmla="*/ 0 h 41285"/>
                    <a:gd name="T4" fmla="*/ 21600 w 21600"/>
                    <a:gd name="T5" fmla="*/ 21560 h 41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285" fill="none" extrusionOk="0">
                      <a:moveTo>
                        <a:pt x="12797" y="41285"/>
                      </a:moveTo>
                      <a:cubicBezTo>
                        <a:pt x="5013" y="37811"/>
                        <a:pt x="0" y="30084"/>
                        <a:pt x="0" y="21560"/>
                      </a:cubicBezTo>
                      <a:cubicBezTo>
                        <a:pt x="-1" y="10138"/>
                        <a:pt x="8891" y="691"/>
                        <a:pt x="20291" y="-1"/>
                      </a:cubicBezTo>
                    </a:path>
                    <a:path w="21600" h="41285" stroke="0" extrusionOk="0">
                      <a:moveTo>
                        <a:pt x="12797" y="41285"/>
                      </a:moveTo>
                      <a:cubicBezTo>
                        <a:pt x="5013" y="37811"/>
                        <a:pt x="0" y="30084"/>
                        <a:pt x="0" y="21560"/>
                      </a:cubicBezTo>
                      <a:cubicBezTo>
                        <a:pt x="-1" y="10138"/>
                        <a:pt x="8891" y="691"/>
                        <a:pt x="20291" y="-1"/>
                      </a:cubicBezTo>
                      <a:lnTo>
                        <a:pt x="21600" y="2156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" name="Arc 67"/>
                <p:cNvSpPr>
                  <a:spLocks/>
                </p:cNvSpPr>
                <p:nvPr/>
              </p:nvSpPr>
              <p:spPr bwMode="auto">
                <a:xfrm>
                  <a:off x="3615" y="2187"/>
                  <a:ext cx="202" cy="334"/>
                </a:xfrm>
                <a:custGeom>
                  <a:avLst/>
                  <a:gdLst>
                    <a:gd name="G0" fmla="+- 21600 0 0"/>
                    <a:gd name="G1" fmla="+- 21561 0 0"/>
                    <a:gd name="G2" fmla="+- 21600 0 0"/>
                    <a:gd name="T0" fmla="*/ 12820 w 21600"/>
                    <a:gd name="T1" fmla="*/ 41296 h 41296"/>
                    <a:gd name="T2" fmla="*/ 20296 w 21600"/>
                    <a:gd name="T3" fmla="*/ 0 h 41296"/>
                    <a:gd name="T4" fmla="*/ 21600 w 21600"/>
                    <a:gd name="T5" fmla="*/ 21561 h 41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296" fill="none" extrusionOk="0">
                      <a:moveTo>
                        <a:pt x="12819" y="41296"/>
                      </a:moveTo>
                      <a:cubicBezTo>
                        <a:pt x="5023" y="37827"/>
                        <a:pt x="0" y="30094"/>
                        <a:pt x="0" y="21561"/>
                      </a:cubicBezTo>
                      <a:cubicBezTo>
                        <a:pt x="-1" y="10138"/>
                        <a:pt x="8893" y="689"/>
                        <a:pt x="20296" y="0"/>
                      </a:cubicBezTo>
                    </a:path>
                    <a:path w="21600" h="41296" stroke="0" extrusionOk="0">
                      <a:moveTo>
                        <a:pt x="12819" y="41296"/>
                      </a:moveTo>
                      <a:cubicBezTo>
                        <a:pt x="5023" y="37827"/>
                        <a:pt x="0" y="30094"/>
                        <a:pt x="0" y="21561"/>
                      </a:cubicBezTo>
                      <a:cubicBezTo>
                        <a:pt x="-1" y="10138"/>
                        <a:pt x="8893" y="689"/>
                        <a:pt x="20296" y="0"/>
                      </a:cubicBezTo>
                      <a:lnTo>
                        <a:pt x="21600" y="21561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" name="Arc 68"/>
                <p:cNvSpPr>
                  <a:spLocks/>
                </p:cNvSpPr>
                <p:nvPr/>
              </p:nvSpPr>
              <p:spPr bwMode="auto">
                <a:xfrm>
                  <a:off x="4157" y="2647"/>
                  <a:ext cx="773" cy="208"/>
                </a:xfrm>
                <a:custGeom>
                  <a:avLst/>
                  <a:gdLst>
                    <a:gd name="G0" fmla="+- 21169 0 0"/>
                    <a:gd name="G1" fmla="+- 0 0 0"/>
                    <a:gd name="G2" fmla="+- 21600 0 0"/>
                    <a:gd name="T0" fmla="*/ 38935 w 38935"/>
                    <a:gd name="T1" fmla="*/ 12285 h 21600"/>
                    <a:gd name="T2" fmla="*/ 0 w 38935"/>
                    <a:gd name="T3" fmla="*/ 4293 h 21600"/>
                    <a:gd name="T4" fmla="*/ 21169 w 38935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935" h="21600" fill="none" extrusionOk="0">
                      <a:moveTo>
                        <a:pt x="38935" y="12285"/>
                      </a:moveTo>
                      <a:cubicBezTo>
                        <a:pt x="34901" y="18118"/>
                        <a:pt x="28261" y="21599"/>
                        <a:pt x="21169" y="21600"/>
                      </a:cubicBezTo>
                      <a:cubicBezTo>
                        <a:pt x="10894" y="21600"/>
                        <a:pt x="2041" y="14362"/>
                        <a:pt x="-1" y="4293"/>
                      </a:cubicBezTo>
                    </a:path>
                    <a:path w="38935" h="21600" stroke="0" extrusionOk="0">
                      <a:moveTo>
                        <a:pt x="38935" y="12285"/>
                      </a:moveTo>
                      <a:cubicBezTo>
                        <a:pt x="34901" y="18118"/>
                        <a:pt x="28261" y="21599"/>
                        <a:pt x="21169" y="21600"/>
                      </a:cubicBezTo>
                      <a:cubicBezTo>
                        <a:pt x="10894" y="21600"/>
                        <a:pt x="2041" y="14362"/>
                        <a:pt x="-1" y="4293"/>
                      </a:cubicBezTo>
                      <a:lnTo>
                        <a:pt x="21169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" name="Arc 69"/>
                <p:cNvSpPr>
                  <a:spLocks/>
                </p:cNvSpPr>
                <p:nvPr/>
              </p:nvSpPr>
              <p:spPr bwMode="auto">
                <a:xfrm>
                  <a:off x="4161" y="2647"/>
                  <a:ext cx="765" cy="204"/>
                </a:xfrm>
                <a:custGeom>
                  <a:avLst/>
                  <a:gdLst>
                    <a:gd name="G0" fmla="+- 21161 0 0"/>
                    <a:gd name="G1" fmla="+- 0 0 0"/>
                    <a:gd name="G2" fmla="+- 21600 0 0"/>
                    <a:gd name="T0" fmla="*/ 38869 w 38869"/>
                    <a:gd name="T1" fmla="*/ 12368 h 21600"/>
                    <a:gd name="T2" fmla="*/ 0 w 38869"/>
                    <a:gd name="T3" fmla="*/ 4334 h 21600"/>
                    <a:gd name="T4" fmla="*/ 21161 w 38869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869" h="21600" fill="none" extrusionOk="0">
                      <a:moveTo>
                        <a:pt x="38869" y="12368"/>
                      </a:moveTo>
                      <a:cubicBezTo>
                        <a:pt x="34828" y="18153"/>
                        <a:pt x="28217" y="21599"/>
                        <a:pt x="21161" y="21600"/>
                      </a:cubicBezTo>
                      <a:cubicBezTo>
                        <a:pt x="10902" y="21600"/>
                        <a:pt x="2058" y="14384"/>
                        <a:pt x="0" y="4333"/>
                      </a:cubicBezTo>
                    </a:path>
                    <a:path w="38869" h="21600" stroke="0" extrusionOk="0">
                      <a:moveTo>
                        <a:pt x="38869" y="12368"/>
                      </a:moveTo>
                      <a:cubicBezTo>
                        <a:pt x="34828" y="18153"/>
                        <a:pt x="28217" y="21599"/>
                        <a:pt x="21161" y="21600"/>
                      </a:cubicBezTo>
                      <a:cubicBezTo>
                        <a:pt x="10902" y="21600"/>
                        <a:pt x="2058" y="14384"/>
                        <a:pt x="0" y="4333"/>
                      </a:cubicBezTo>
                      <a:lnTo>
                        <a:pt x="21161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7" name="组合 36"/>
            <p:cNvGrpSpPr/>
            <p:nvPr/>
          </p:nvGrpSpPr>
          <p:grpSpPr>
            <a:xfrm>
              <a:off x="5121408" y="4811572"/>
              <a:ext cx="1932047" cy="1655476"/>
              <a:chOff x="908417" y="2893103"/>
              <a:chExt cx="1690634" cy="1475653"/>
            </a:xfrm>
          </p:grpSpPr>
          <p:sp>
            <p:nvSpPr>
              <p:cNvPr id="38" name="等腰三角形 37"/>
              <p:cNvSpPr/>
              <p:nvPr/>
            </p:nvSpPr>
            <p:spPr>
              <a:xfrm>
                <a:off x="908417" y="2893103"/>
                <a:ext cx="1690634" cy="499819"/>
              </a:xfrm>
              <a:prstGeom prst="triangle">
                <a:avLst>
                  <a:gd name="adj" fmla="val 49107"/>
                </a:avLst>
              </a:prstGeom>
              <a:solidFill>
                <a:srgbClr val="FFE497">
                  <a:alpha val="6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1152114" y="3380176"/>
                <a:ext cx="1228189" cy="988580"/>
              </a:xfrm>
              <a:prstGeom prst="rect">
                <a:avLst/>
              </a:prstGeom>
              <a:solidFill>
                <a:srgbClr val="FFE497">
                  <a:alpha val="6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6" name="直接连接符 15"/>
            <p:cNvCxnSpPr>
              <a:endCxn id="90" idx="3"/>
            </p:cNvCxnSpPr>
            <p:nvPr/>
          </p:nvCxnSpPr>
          <p:spPr>
            <a:xfrm flipH="1" flipV="1">
              <a:off x="2319800" y="4988803"/>
              <a:ext cx="864070" cy="58201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2205520" y="5853662"/>
              <a:ext cx="993092" cy="61848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 Box 6"/>
            <p:cNvSpPr txBox="1">
              <a:spLocks noChangeArrowheads="1"/>
            </p:cNvSpPr>
            <p:nvPr/>
          </p:nvSpPr>
          <p:spPr bwMode="auto">
            <a:xfrm>
              <a:off x="3252092" y="5902930"/>
              <a:ext cx="813546" cy="254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zh-CN" altLang="en-US" sz="1200" b="1" dirty="0" smtClean="0">
                  <a:latin typeface="楷体_GB2312" pitchFamily="49" charset="-122"/>
                  <a:ea typeface="楷体_GB2312" pitchFamily="49" charset="-122"/>
                </a:rPr>
                <a:t>光纤分配器</a:t>
              </a:r>
              <a:endParaRPr lang="zh-CN" altLang="en-US" sz="12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 flipH="1" flipV="1">
              <a:off x="1255776" y="5719426"/>
              <a:ext cx="4196048" cy="667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 Box 6"/>
            <p:cNvSpPr txBox="1">
              <a:spLocks noChangeArrowheads="1"/>
            </p:cNvSpPr>
            <p:nvPr/>
          </p:nvSpPr>
          <p:spPr bwMode="auto">
            <a:xfrm>
              <a:off x="5403313" y="5985664"/>
              <a:ext cx="735576" cy="200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hangingPunct="0"/>
              <a:r>
                <a:rPr lang="en-US" altLang="zh-CN" sz="1400" dirty="0" smtClean="0">
                  <a:latin typeface="Calibri" panose="020F0502020204030204" pitchFamily="34" charset="0"/>
                  <a:ea typeface="楷体_GB2312" pitchFamily="49" charset="-122"/>
                </a:rPr>
                <a:t>OLT</a:t>
              </a:r>
              <a:endParaRPr lang="zh-CN" altLang="en-US" sz="1400" dirty="0"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  <p:sp>
          <p:nvSpPr>
            <p:cNvPr id="82" name="Text Box 6"/>
            <p:cNvSpPr txBox="1">
              <a:spLocks noChangeArrowheads="1"/>
            </p:cNvSpPr>
            <p:nvPr/>
          </p:nvSpPr>
          <p:spPr bwMode="auto">
            <a:xfrm>
              <a:off x="7053609" y="4705954"/>
              <a:ext cx="735576" cy="200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altLang="zh-CN" sz="1400" dirty="0" smtClean="0">
                  <a:latin typeface="Calibri" panose="020F0502020204030204" pitchFamily="34" charset="0"/>
                  <a:ea typeface="楷体_GB2312" pitchFamily="49" charset="-122"/>
                </a:rPr>
                <a:t>Internet</a:t>
              </a:r>
              <a:endParaRPr lang="zh-CN" altLang="en-US" sz="1400" dirty="0"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  <p:cxnSp>
          <p:nvCxnSpPr>
            <p:cNvPr id="85" name="直接连接符 84"/>
            <p:cNvCxnSpPr>
              <a:stCxn id="78" idx="2"/>
            </p:cNvCxnSpPr>
            <p:nvPr/>
          </p:nvCxnSpPr>
          <p:spPr>
            <a:xfrm flipH="1">
              <a:off x="6542841" y="5200520"/>
              <a:ext cx="836232" cy="159225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76" idx="0"/>
            </p:cNvCxnSpPr>
            <p:nvPr/>
          </p:nvCxnSpPr>
          <p:spPr>
            <a:xfrm flipH="1">
              <a:off x="7465554" y="5021416"/>
              <a:ext cx="567498" cy="49001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endCxn id="78" idx="2"/>
            </p:cNvCxnSpPr>
            <p:nvPr/>
          </p:nvCxnSpPr>
          <p:spPr>
            <a:xfrm flipH="1" flipV="1">
              <a:off x="7379073" y="5200520"/>
              <a:ext cx="694955" cy="21961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8912" y="5208276"/>
              <a:ext cx="425260" cy="2638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6443" y="4936693"/>
              <a:ext cx="425260" cy="2638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6" name="直接连接符 95"/>
            <p:cNvCxnSpPr>
              <a:stCxn id="49" idx="2"/>
            </p:cNvCxnSpPr>
            <p:nvPr/>
          </p:nvCxnSpPr>
          <p:spPr>
            <a:xfrm flipH="1">
              <a:off x="5895219" y="5472103"/>
              <a:ext cx="586323" cy="321098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 Box 6"/>
            <p:cNvSpPr txBox="1">
              <a:spLocks noChangeArrowheads="1"/>
            </p:cNvSpPr>
            <p:nvPr/>
          </p:nvSpPr>
          <p:spPr bwMode="auto">
            <a:xfrm>
              <a:off x="5577758" y="6520490"/>
              <a:ext cx="903783" cy="10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zh-CN" altLang="en-US" sz="1200" b="1" dirty="0" smtClean="0">
                  <a:latin typeface="楷体_GB2312" pitchFamily="49" charset="-122"/>
                  <a:ea typeface="楷体_GB2312" pitchFamily="49" charset="-122"/>
                </a:rPr>
                <a:t>本地中心局</a:t>
              </a:r>
              <a:endParaRPr lang="zh-CN" altLang="en-US" sz="12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5400000">
              <a:off x="3106035" y="5496638"/>
              <a:ext cx="560712" cy="417343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0" name="直接连接符 79"/>
            <p:cNvCxnSpPr/>
            <p:nvPr/>
          </p:nvCxnSpPr>
          <p:spPr>
            <a:xfrm>
              <a:off x="3772804" y="5215962"/>
              <a:ext cx="154102" cy="487868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2886063" y="5215962"/>
              <a:ext cx="518034" cy="249983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 Box 6"/>
            <p:cNvSpPr txBox="1">
              <a:spLocks noChangeArrowheads="1"/>
            </p:cNvSpPr>
            <p:nvPr/>
          </p:nvSpPr>
          <p:spPr bwMode="auto">
            <a:xfrm>
              <a:off x="3306720" y="5021416"/>
              <a:ext cx="613159" cy="238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zh-CN" altLang="en-US" sz="1200" b="1" dirty="0" smtClean="0">
                  <a:latin typeface="楷体_GB2312" pitchFamily="49" charset="-122"/>
                  <a:ea typeface="楷体_GB2312" pitchFamily="49" charset="-122"/>
                </a:rPr>
                <a:t>光纤</a:t>
              </a:r>
              <a:endParaRPr lang="zh-CN" altLang="en-US" sz="12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92" name="Object 5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6315669"/>
                </p:ext>
              </p:extLst>
            </p:nvPr>
          </p:nvGraphicFramePr>
          <p:xfrm>
            <a:off x="5468527" y="5397505"/>
            <a:ext cx="609600" cy="561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6" name="CorelDRAW" r:id="rId5" imgW="1433520" imgH="1319040" progId="">
                    <p:embed/>
                  </p:oleObj>
                </mc:Choice>
                <mc:Fallback>
                  <p:oleObj name="CorelDRAW" r:id="rId5" imgW="1433520" imgH="1319040" progId="">
                    <p:embed/>
                    <p:pic>
                      <p:nvPicPr>
                        <p:cNvPr id="0" name="Picture 1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8527" y="5397505"/>
                          <a:ext cx="609600" cy="561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" name="组合 11"/>
            <p:cNvGrpSpPr/>
            <p:nvPr/>
          </p:nvGrpSpPr>
          <p:grpSpPr>
            <a:xfrm>
              <a:off x="1460523" y="4401338"/>
              <a:ext cx="986980" cy="883357"/>
              <a:chOff x="679152" y="4618860"/>
              <a:chExt cx="986980" cy="883357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679152" y="4618860"/>
                <a:ext cx="986980" cy="883357"/>
                <a:chOff x="6574579" y="1791106"/>
                <a:chExt cx="1932047" cy="1655476"/>
              </a:xfrm>
            </p:grpSpPr>
            <p:sp>
              <p:nvSpPr>
                <p:cNvPr id="88" name="等腰三角形 87"/>
                <p:cNvSpPr/>
                <p:nvPr/>
              </p:nvSpPr>
              <p:spPr>
                <a:xfrm>
                  <a:off x="6574579" y="1791106"/>
                  <a:ext cx="1932047" cy="560727"/>
                </a:xfrm>
                <a:prstGeom prst="triangle">
                  <a:avLst>
                    <a:gd name="adj" fmla="val 49107"/>
                  </a:avLst>
                </a:prstGeom>
                <a:solidFill>
                  <a:srgbClr val="E7ED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矩形 89"/>
                <p:cNvSpPr/>
                <p:nvPr/>
              </p:nvSpPr>
              <p:spPr>
                <a:xfrm>
                  <a:off x="6853075" y="2337534"/>
                  <a:ext cx="1403567" cy="1109048"/>
                </a:xfrm>
                <a:prstGeom prst="rect">
                  <a:avLst/>
                </a:prstGeom>
                <a:solidFill>
                  <a:srgbClr val="E7ED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93" name="Picture 9" descr="ATU"/>
              <p:cNvPicPr>
                <a:picLocks noChangeAspect="1" noChangeArrowheads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3675" y="4933793"/>
                <a:ext cx="365555" cy="3145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5" name="Text Box 6"/>
              <p:cNvSpPr txBox="1">
                <a:spLocks noChangeArrowheads="1"/>
              </p:cNvSpPr>
              <p:nvPr/>
            </p:nvSpPr>
            <p:spPr bwMode="auto">
              <a:xfrm>
                <a:off x="812137" y="5295301"/>
                <a:ext cx="735576" cy="200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0" hangingPunct="0"/>
                <a:r>
                  <a:rPr lang="en-US" altLang="zh-CN" sz="1400" dirty="0" smtClean="0">
                    <a:latin typeface="Calibri" panose="020F0502020204030204" pitchFamily="34" charset="0"/>
                    <a:ea typeface="楷体_GB2312" pitchFamily="49" charset="-122"/>
                  </a:rPr>
                  <a:t>ONT</a:t>
                </a:r>
                <a:endParaRPr lang="zh-CN" altLang="en-US" sz="1400" dirty="0">
                  <a:latin typeface="Calibri" panose="020F0502020204030204" pitchFamily="34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624140" y="5007121"/>
              <a:ext cx="986980" cy="883357"/>
              <a:chOff x="679152" y="4618860"/>
              <a:chExt cx="986980" cy="883357"/>
            </a:xfrm>
          </p:grpSpPr>
          <p:grpSp>
            <p:nvGrpSpPr>
              <p:cNvPr id="99" name="组合 98"/>
              <p:cNvGrpSpPr/>
              <p:nvPr/>
            </p:nvGrpSpPr>
            <p:grpSpPr>
              <a:xfrm>
                <a:off x="679152" y="4618860"/>
                <a:ext cx="986980" cy="883357"/>
                <a:chOff x="6574579" y="1791106"/>
                <a:chExt cx="1932047" cy="1655476"/>
              </a:xfrm>
            </p:grpSpPr>
            <p:sp>
              <p:nvSpPr>
                <p:cNvPr id="105" name="等腰三角形 104"/>
                <p:cNvSpPr/>
                <p:nvPr/>
              </p:nvSpPr>
              <p:spPr>
                <a:xfrm>
                  <a:off x="6574579" y="1791106"/>
                  <a:ext cx="1932047" cy="560727"/>
                </a:xfrm>
                <a:prstGeom prst="triangle">
                  <a:avLst>
                    <a:gd name="adj" fmla="val 49107"/>
                  </a:avLst>
                </a:prstGeom>
                <a:solidFill>
                  <a:srgbClr val="E7ED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" name="矩形 105"/>
                <p:cNvSpPr/>
                <p:nvPr/>
              </p:nvSpPr>
              <p:spPr>
                <a:xfrm>
                  <a:off x="6853075" y="2337534"/>
                  <a:ext cx="1403567" cy="1109048"/>
                </a:xfrm>
                <a:prstGeom prst="rect">
                  <a:avLst/>
                </a:prstGeom>
                <a:solidFill>
                  <a:srgbClr val="E7ED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100" name="Picture 9" descr="ATU"/>
              <p:cNvPicPr>
                <a:picLocks noChangeAspect="1" noChangeArrowheads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3675" y="4933793"/>
                <a:ext cx="365555" cy="3145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" name="Text Box 6"/>
              <p:cNvSpPr txBox="1">
                <a:spLocks noChangeArrowheads="1"/>
              </p:cNvSpPr>
              <p:nvPr/>
            </p:nvSpPr>
            <p:spPr bwMode="auto">
              <a:xfrm>
                <a:off x="812137" y="5295301"/>
                <a:ext cx="735576" cy="200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0" hangingPunct="0"/>
                <a:r>
                  <a:rPr lang="en-US" altLang="zh-CN" sz="1400" dirty="0" smtClean="0">
                    <a:latin typeface="Calibri" panose="020F0502020204030204" pitchFamily="34" charset="0"/>
                    <a:ea typeface="楷体_GB2312" pitchFamily="49" charset="-122"/>
                  </a:rPr>
                  <a:t>ONT</a:t>
                </a:r>
                <a:endParaRPr lang="zh-CN" altLang="en-US" sz="1400" dirty="0">
                  <a:latin typeface="Calibri" panose="020F0502020204030204" pitchFamily="34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1538380" y="5793472"/>
              <a:ext cx="986980" cy="883357"/>
              <a:chOff x="679152" y="4618860"/>
              <a:chExt cx="986980" cy="883357"/>
            </a:xfrm>
          </p:grpSpPr>
          <p:grpSp>
            <p:nvGrpSpPr>
              <p:cNvPr id="112" name="组合 111"/>
              <p:cNvGrpSpPr/>
              <p:nvPr/>
            </p:nvGrpSpPr>
            <p:grpSpPr>
              <a:xfrm>
                <a:off x="679152" y="4618860"/>
                <a:ext cx="986980" cy="883357"/>
                <a:chOff x="6574579" y="1791106"/>
                <a:chExt cx="1932047" cy="1655476"/>
              </a:xfrm>
            </p:grpSpPr>
            <p:sp>
              <p:nvSpPr>
                <p:cNvPr id="118" name="等腰三角形 117"/>
                <p:cNvSpPr/>
                <p:nvPr/>
              </p:nvSpPr>
              <p:spPr>
                <a:xfrm>
                  <a:off x="6574579" y="1791106"/>
                  <a:ext cx="1932047" cy="560727"/>
                </a:xfrm>
                <a:prstGeom prst="triangle">
                  <a:avLst>
                    <a:gd name="adj" fmla="val 49107"/>
                  </a:avLst>
                </a:prstGeom>
                <a:solidFill>
                  <a:srgbClr val="E7ED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0" name="矩形 119"/>
                <p:cNvSpPr/>
                <p:nvPr/>
              </p:nvSpPr>
              <p:spPr>
                <a:xfrm>
                  <a:off x="6853075" y="2337534"/>
                  <a:ext cx="1403567" cy="1109048"/>
                </a:xfrm>
                <a:prstGeom prst="rect">
                  <a:avLst/>
                </a:prstGeom>
                <a:solidFill>
                  <a:srgbClr val="E7ED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115" name="Picture 9" descr="ATU"/>
              <p:cNvPicPr>
                <a:picLocks noChangeAspect="1" noChangeArrowheads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3675" y="4933793"/>
                <a:ext cx="365555" cy="3145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6" name="Text Box 6"/>
              <p:cNvSpPr txBox="1">
                <a:spLocks noChangeArrowheads="1"/>
              </p:cNvSpPr>
              <p:nvPr/>
            </p:nvSpPr>
            <p:spPr bwMode="auto">
              <a:xfrm>
                <a:off x="812137" y="5295301"/>
                <a:ext cx="735576" cy="200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0" hangingPunct="0"/>
                <a:r>
                  <a:rPr lang="en-US" altLang="zh-CN" sz="1400" dirty="0" smtClean="0">
                    <a:latin typeface="Calibri" panose="020F0502020204030204" pitchFamily="34" charset="0"/>
                    <a:ea typeface="楷体_GB2312" pitchFamily="49" charset="-122"/>
                  </a:rPr>
                  <a:t>ONT</a:t>
                </a:r>
                <a:endParaRPr lang="zh-CN" altLang="en-US" sz="1400" dirty="0">
                  <a:latin typeface="Calibri" panose="020F0502020204030204" pitchFamily="34" charset="0"/>
                  <a:ea typeface="楷体_GB2312" pitchFamily="49" charset="-122"/>
                </a:endParaRPr>
              </a:p>
            </p:txBody>
          </p: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2360940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企业</a:t>
            </a:r>
            <a:r>
              <a:rPr lang="en-US" altLang="zh-CN" dirty="0" smtClean="0"/>
              <a:t>(</a:t>
            </a:r>
            <a:r>
              <a:rPr lang="zh-CN" altLang="en-US" dirty="0" smtClean="0"/>
              <a:t>和家庭</a:t>
            </a:r>
            <a:r>
              <a:rPr lang="en-US" altLang="zh-CN" dirty="0" smtClean="0"/>
              <a:t>)</a:t>
            </a:r>
            <a:r>
              <a:rPr lang="zh-CN" altLang="en-US" dirty="0" smtClean="0"/>
              <a:t>接入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局域网接入  以太网</a:t>
            </a:r>
            <a:endParaRPr lang="en-US" altLang="zh-CN" dirty="0" smtClean="0"/>
          </a:p>
          <a:p>
            <a:r>
              <a:rPr lang="zh-CN" altLang="en-US" dirty="0" smtClean="0"/>
              <a:t>无线局域网接入  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 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0415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企业</a:t>
            </a:r>
            <a:r>
              <a:rPr lang="en-US" altLang="zh-CN" dirty="0" smtClean="0"/>
              <a:t>(</a:t>
            </a:r>
            <a:r>
              <a:rPr lang="zh-CN" altLang="en-US" dirty="0" smtClean="0"/>
              <a:t>和家庭</a:t>
            </a:r>
            <a:r>
              <a:rPr lang="en-US" altLang="zh-CN" dirty="0" smtClean="0"/>
              <a:t>)</a:t>
            </a:r>
            <a:r>
              <a:rPr lang="zh-CN" altLang="en-US" dirty="0" smtClean="0"/>
              <a:t>接入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479536" cy="1960460"/>
          </a:xfrm>
        </p:spPr>
        <p:txBody>
          <a:bodyPr/>
          <a:lstStyle/>
          <a:p>
            <a:r>
              <a:rPr lang="zh-CN" altLang="en-US" dirty="0" smtClean="0"/>
              <a:t>局域网 </a:t>
            </a:r>
            <a:r>
              <a:rPr lang="en-US" altLang="zh-CN" dirty="0" smtClean="0"/>
              <a:t>(LAN) </a:t>
            </a:r>
            <a:r>
              <a:rPr lang="zh-CN" altLang="en-US" dirty="0" smtClean="0"/>
              <a:t>接入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以太网，企业、学校、家庭网络中最流行的局域网</a:t>
            </a:r>
            <a:r>
              <a:rPr lang="zh-CN" altLang="en-US" sz="1800" dirty="0"/>
              <a:t>接入</a:t>
            </a:r>
            <a:r>
              <a:rPr lang="zh-CN" altLang="en-US" sz="1800" dirty="0" smtClean="0"/>
              <a:t>技术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采用</a:t>
            </a:r>
            <a:r>
              <a:rPr lang="zh-CN" altLang="en-US" sz="1800" dirty="0"/>
              <a:t>光缆</a:t>
            </a:r>
            <a:r>
              <a:rPr lang="en-US" altLang="zh-CN" sz="1800" dirty="0"/>
              <a:t>+</a:t>
            </a:r>
            <a:r>
              <a:rPr lang="zh-CN" altLang="en-US" sz="1800" dirty="0"/>
              <a:t>双绞线对社区进行综合</a:t>
            </a:r>
            <a:r>
              <a:rPr lang="zh-CN" altLang="en-US" sz="1800" dirty="0" smtClean="0"/>
              <a:t>布线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用户使用双绞铜线与以太网交换机相连</a:t>
            </a:r>
            <a:endParaRPr lang="en-US" altLang="zh-CN" sz="1800" dirty="0" smtClean="0"/>
          </a:p>
          <a:p>
            <a:pPr lvl="1"/>
            <a:r>
              <a:rPr lang="en-US" altLang="zh-CN" sz="1800" smtClean="0"/>
              <a:t>100M</a:t>
            </a:r>
            <a:r>
              <a:rPr lang="zh-CN" altLang="en-US" sz="1800" smtClean="0"/>
              <a:t>、</a:t>
            </a:r>
            <a:r>
              <a:rPr lang="en-US" altLang="zh-CN" sz="1800" smtClean="0"/>
              <a:t>1000M</a:t>
            </a:r>
            <a:r>
              <a:rPr lang="zh-CN" altLang="en-US" sz="1800" smtClean="0"/>
              <a:t>、</a:t>
            </a:r>
            <a:r>
              <a:rPr lang="en-US" altLang="zh-CN" sz="1800" smtClean="0"/>
              <a:t>10Gbps</a:t>
            </a:r>
            <a:r>
              <a:rPr lang="zh-CN" altLang="en-US" sz="1600"/>
              <a:t>接入</a:t>
            </a:r>
            <a:r>
              <a:rPr lang="zh-CN" altLang="en-US" sz="1600" smtClean="0"/>
              <a:t>速率</a:t>
            </a:r>
            <a:endParaRPr lang="en-US" altLang="zh-CN" sz="1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grpSp>
        <p:nvGrpSpPr>
          <p:cNvPr id="151" name="组合 150"/>
          <p:cNvGrpSpPr/>
          <p:nvPr/>
        </p:nvGrpSpPr>
        <p:grpSpPr>
          <a:xfrm>
            <a:off x="538480" y="3645408"/>
            <a:ext cx="8035431" cy="3010631"/>
            <a:chOff x="792480" y="3645408"/>
            <a:chExt cx="8035431" cy="3010631"/>
          </a:xfrm>
        </p:grpSpPr>
        <p:sp>
          <p:nvSpPr>
            <p:cNvPr id="6" name="矩形 5"/>
            <p:cNvSpPr/>
            <p:nvPr/>
          </p:nvSpPr>
          <p:spPr>
            <a:xfrm>
              <a:off x="792480" y="3645408"/>
              <a:ext cx="8035431" cy="3010631"/>
            </a:xfrm>
            <a:prstGeom prst="rect">
              <a:avLst/>
            </a:prstGeom>
            <a:solidFill>
              <a:srgbClr val="F7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pic>
          <p:nvPicPr>
            <p:cNvPr id="7" name="Picture 1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2751" y="4336339"/>
              <a:ext cx="2348069" cy="14110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8" name="Group 42"/>
            <p:cNvGrpSpPr>
              <a:grpSpLocks/>
            </p:cNvGrpSpPr>
            <p:nvPr/>
          </p:nvGrpSpPr>
          <p:grpSpPr bwMode="auto">
            <a:xfrm>
              <a:off x="6681216" y="4328161"/>
              <a:ext cx="2019882" cy="1004508"/>
              <a:chOff x="3611" y="1812"/>
              <a:chExt cx="1736" cy="1043"/>
            </a:xfrm>
          </p:grpSpPr>
          <p:grpSp>
            <p:nvGrpSpPr>
              <p:cNvPr id="43" name="Group 43"/>
              <p:cNvGrpSpPr>
                <a:grpSpLocks/>
              </p:cNvGrpSpPr>
              <p:nvPr/>
            </p:nvGrpSpPr>
            <p:grpSpPr bwMode="auto">
              <a:xfrm>
                <a:off x="3611" y="1816"/>
                <a:ext cx="1730" cy="1034"/>
                <a:chOff x="3611" y="1816"/>
                <a:chExt cx="1730" cy="1034"/>
              </a:xfrm>
            </p:grpSpPr>
            <p:sp>
              <p:nvSpPr>
                <p:cNvPr id="61" name="Oval 44"/>
                <p:cNvSpPr>
                  <a:spLocks noChangeArrowheads="1"/>
                </p:cNvSpPr>
                <p:nvPr/>
              </p:nvSpPr>
              <p:spPr bwMode="auto">
                <a:xfrm>
                  <a:off x="4202" y="1816"/>
                  <a:ext cx="754" cy="42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Oval 45"/>
                <p:cNvSpPr>
                  <a:spLocks noChangeArrowheads="1"/>
                </p:cNvSpPr>
                <p:nvPr/>
              </p:nvSpPr>
              <p:spPr bwMode="auto">
                <a:xfrm>
                  <a:off x="3787" y="1929"/>
                  <a:ext cx="578" cy="427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Oval 46"/>
                <p:cNvSpPr>
                  <a:spLocks noChangeArrowheads="1"/>
                </p:cNvSpPr>
                <p:nvPr/>
              </p:nvSpPr>
              <p:spPr bwMode="auto">
                <a:xfrm>
                  <a:off x="3611" y="2186"/>
                  <a:ext cx="390" cy="349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" name="Oval 47"/>
                <p:cNvSpPr>
                  <a:spLocks noChangeArrowheads="1"/>
                </p:cNvSpPr>
                <p:nvPr/>
              </p:nvSpPr>
              <p:spPr bwMode="auto">
                <a:xfrm>
                  <a:off x="3729" y="2340"/>
                  <a:ext cx="586" cy="37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" name="Oval 48"/>
                <p:cNvSpPr>
                  <a:spLocks noChangeArrowheads="1"/>
                </p:cNvSpPr>
                <p:nvPr/>
              </p:nvSpPr>
              <p:spPr bwMode="auto">
                <a:xfrm>
                  <a:off x="4143" y="2402"/>
                  <a:ext cx="876" cy="44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" name="Oval 49"/>
                <p:cNvSpPr>
                  <a:spLocks noChangeArrowheads="1"/>
                </p:cNvSpPr>
                <p:nvPr/>
              </p:nvSpPr>
              <p:spPr bwMode="auto">
                <a:xfrm>
                  <a:off x="4701" y="1941"/>
                  <a:ext cx="561" cy="336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" name="Oval 50"/>
                <p:cNvSpPr>
                  <a:spLocks noChangeArrowheads="1"/>
                </p:cNvSpPr>
                <p:nvPr/>
              </p:nvSpPr>
              <p:spPr bwMode="auto">
                <a:xfrm>
                  <a:off x="4784" y="2157"/>
                  <a:ext cx="557" cy="336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" name="Oval 51"/>
                <p:cNvSpPr>
                  <a:spLocks noChangeArrowheads="1"/>
                </p:cNvSpPr>
                <p:nvPr/>
              </p:nvSpPr>
              <p:spPr bwMode="auto">
                <a:xfrm>
                  <a:off x="4734" y="2228"/>
                  <a:ext cx="553" cy="552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" name="Oval 52"/>
                <p:cNvSpPr>
                  <a:spLocks noChangeArrowheads="1"/>
                </p:cNvSpPr>
                <p:nvPr/>
              </p:nvSpPr>
              <p:spPr bwMode="auto">
                <a:xfrm>
                  <a:off x="3926" y="2061"/>
                  <a:ext cx="1122" cy="553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Group 53"/>
              <p:cNvGrpSpPr>
                <a:grpSpLocks/>
              </p:cNvGrpSpPr>
              <p:nvPr/>
            </p:nvGrpSpPr>
            <p:grpSpPr bwMode="auto">
              <a:xfrm>
                <a:off x="3611" y="1812"/>
                <a:ext cx="1736" cy="1043"/>
                <a:chOff x="3611" y="1812"/>
                <a:chExt cx="1736" cy="1043"/>
              </a:xfrm>
            </p:grpSpPr>
            <p:sp>
              <p:nvSpPr>
                <p:cNvPr id="45" name="Arc 54"/>
                <p:cNvSpPr>
                  <a:spLocks/>
                </p:cNvSpPr>
                <p:nvPr/>
              </p:nvSpPr>
              <p:spPr bwMode="auto">
                <a:xfrm>
                  <a:off x="4222" y="1812"/>
                  <a:ext cx="715" cy="216"/>
                </a:xfrm>
                <a:custGeom>
                  <a:avLst/>
                  <a:gdLst>
                    <a:gd name="G0" fmla="+- 20477 0 0"/>
                    <a:gd name="G1" fmla="+- 21600 0 0"/>
                    <a:gd name="G2" fmla="+- 21600 0 0"/>
                    <a:gd name="T0" fmla="*/ 0 w 40549"/>
                    <a:gd name="T1" fmla="*/ 14725 h 21600"/>
                    <a:gd name="T2" fmla="*/ 40549 w 40549"/>
                    <a:gd name="T3" fmla="*/ 13620 h 21600"/>
                    <a:gd name="T4" fmla="*/ 20477 w 40549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549" h="21600" fill="none" extrusionOk="0">
                      <a:moveTo>
                        <a:pt x="0" y="14725"/>
                      </a:moveTo>
                      <a:cubicBezTo>
                        <a:pt x="2953" y="5927"/>
                        <a:pt x="11196" y="-1"/>
                        <a:pt x="20477" y="0"/>
                      </a:cubicBezTo>
                      <a:cubicBezTo>
                        <a:pt x="29325" y="0"/>
                        <a:pt x="37279" y="5397"/>
                        <a:pt x="40548" y="13620"/>
                      </a:cubicBezTo>
                    </a:path>
                    <a:path w="40549" h="21600" stroke="0" extrusionOk="0">
                      <a:moveTo>
                        <a:pt x="0" y="14725"/>
                      </a:moveTo>
                      <a:cubicBezTo>
                        <a:pt x="2953" y="5927"/>
                        <a:pt x="11196" y="-1"/>
                        <a:pt x="20477" y="0"/>
                      </a:cubicBezTo>
                      <a:cubicBezTo>
                        <a:pt x="29325" y="0"/>
                        <a:pt x="37279" y="5397"/>
                        <a:pt x="40548" y="13620"/>
                      </a:cubicBezTo>
                      <a:lnTo>
                        <a:pt x="20477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" name="Arc 55"/>
                <p:cNvSpPr>
                  <a:spLocks/>
                </p:cNvSpPr>
                <p:nvPr/>
              </p:nvSpPr>
              <p:spPr bwMode="auto">
                <a:xfrm>
                  <a:off x="4226" y="1816"/>
                  <a:ext cx="707" cy="212"/>
                </a:xfrm>
                <a:custGeom>
                  <a:avLst/>
                  <a:gdLst>
                    <a:gd name="G0" fmla="+- 20460 0 0"/>
                    <a:gd name="G1" fmla="+- 21600 0 0"/>
                    <a:gd name="G2" fmla="+- 21600 0 0"/>
                    <a:gd name="T0" fmla="*/ 0 w 40509"/>
                    <a:gd name="T1" fmla="*/ 14674 h 21600"/>
                    <a:gd name="T2" fmla="*/ 40509 w 40509"/>
                    <a:gd name="T3" fmla="*/ 13564 h 21600"/>
                    <a:gd name="T4" fmla="*/ 20460 w 40509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509" h="21600" fill="none" extrusionOk="0">
                      <a:moveTo>
                        <a:pt x="0" y="14674"/>
                      </a:moveTo>
                      <a:cubicBezTo>
                        <a:pt x="2969" y="5902"/>
                        <a:pt x="11199" y="-1"/>
                        <a:pt x="20460" y="0"/>
                      </a:cubicBezTo>
                      <a:cubicBezTo>
                        <a:pt x="29286" y="0"/>
                        <a:pt x="37225" y="5370"/>
                        <a:pt x="40509" y="13563"/>
                      </a:cubicBezTo>
                    </a:path>
                    <a:path w="40509" h="21600" stroke="0" extrusionOk="0">
                      <a:moveTo>
                        <a:pt x="0" y="14674"/>
                      </a:moveTo>
                      <a:cubicBezTo>
                        <a:pt x="2969" y="5902"/>
                        <a:pt x="11199" y="-1"/>
                        <a:pt x="20460" y="0"/>
                      </a:cubicBezTo>
                      <a:cubicBezTo>
                        <a:pt x="29286" y="0"/>
                        <a:pt x="37225" y="5370"/>
                        <a:pt x="40509" y="13563"/>
                      </a:cubicBezTo>
                      <a:lnTo>
                        <a:pt x="2046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Arc 56"/>
                <p:cNvSpPr>
                  <a:spLocks/>
                </p:cNvSpPr>
                <p:nvPr/>
              </p:nvSpPr>
              <p:spPr bwMode="auto">
                <a:xfrm>
                  <a:off x="3787" y="1924"/>
                  <a:ext cx="445" cy="263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509 w 32981"/>
                    <a:gd name="T1" fmla="*/ 26263 h 26263"/>
                    <a:gd name="T2" fmla="*/ 32981 w 32981"/>
                    <a:gd name="T3" fmla="*/ 3241 h 26263"/>
                    <a:gd name="T4" fmla="*/ 21600 w 32981"/>
                    <a:gd name="T5" fmla="*/ 21600 h 26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981" h="26263" fill="none" extrusionOk="0">
                      <a:moveTo>
                        <a:pt x="509" y="26262"/>
                      </a:moveTo>
                      <a:cubicBezTo>
                        <a:pt x="170" y="24731"/>
                        <a:pt x="0" y="231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621" y="-1"/>
                        <a:pt x="29562" y="1122"/>
                        <a:pt x="32980" y="3241"/>
                      </a:cubicBezTo>
                    </a:path>
                    <a:path w="32981" h="26263" stroke="0" extrusionOk="0">
                      <a:moveTo>
                        <a:pt x="509" y="26262"/>
                      </a:moveTo>
                      <a:cubicBezTo>
                        <a:pt x="170" y="24731"/>
                        <a:pt x="0" y="231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621" y="-1"/>
                        <a:pt x="29562" y="1122"/>
                        <a:pt x="32980" y="3241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" name="Arc 57"/>
                <p:cNvSpPr>
                  <a:spLocks/>
                </p:cNvSpPr>
                <p:nvPr/>
              </p:nvSpPr>
              <p:spPr bwMode="auto">
                <a:xfrm>
                  <a:off x="3791" y="1928"/>
                  <a:ext cx="438" cy="258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514 w 32940"/>
                    <a:gd name="T1" fmla="*/ 26284 h 26284"/>
                    <a:gd name="T2" fmla="*/ 32940 w 32940"/>
                    <a:gd name="T3" fmla="*/ 3216 h 26284"/>
                    <a:gd name="T4" fmla="*/ 21600 w 32940"/>
                    <a:gd name="T5" fmla="*/ 21600 h 26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940" h="26284" fill="none" extrusionOk="0">
                      <a:moveTo>
                        <a:pt x="513" y="26284"/>
                      </a:moveTo>
                      <a:cubicBezTo>
                        <a:pt x="172" y="24746"/>
                        <a:pt x="0" y="23175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605" y="-1"/>
                        <a:pt x="29531" y="1113"/>
                        <a:pt x="32939" y="3216"/>
                      </a:cubicBezTo>
                    </a:path>
                    <a:path w="32940" h="26284" stroke="0" extrusionOk="0">
                      <a:moveTo>
                        <a:pt x="513" y="26284"/>
                      </a:moveTo>
                      <a:cubicBezTo>
                        <a:pt x="172" y="24746"/>
                        <a:pt x="0" y="23175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605" y="-1"/>
                        <a:pt x="29531" y="1113"/>
                        <a:pt x="32939" y="3216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" name="Arc 58"/>
                <p:cNvSpPr>
                  <a:spLocks/>
                </p:cNvSpPr>
                <p:nvPr/>
              </p:nvSpPr>
              <p:spPr bwMode="auto">
                <a:xfrm>
                  <a:off x="3724" y="2518"/>
                  <a:ext cx="450" cy="205"/>
                </a:xfrm>
                <a:custGeom>
                  <a:avLst/>
                  <a:gdLst>
                    <a:gd name="G0" fmla="+- 21600 0 0"/>
                    <a:gd name="G1" fmla="+- 1044 0 0"/>
                    <a:gd name="G2" fmla="+- 21600 0 0"/>
                    <a:gd name="T0" fmla="*/ 32166 w 32166"/>
                    <a:gd name="T1" fmla="*/ 19883 h 22644"/>
                    <a:gd name="T2" fmla="*/ 25 w 32166"/>
                    <a:gd name="T3" fmla="*/ 0 h 22644"/>
                    <a:gd name="T4" fmla="*/ 21600 w 32166"/>
                    <a:gd name="T5" fmla="*/ 1044 h 226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166" h="22644" fill="none" extrusionOk="0">
                      <a:moveTo>
                        <a:pt x="32166" y="19883"/>
                      </a:moveTo>
                      <a:cubicBezTo>
                        <a:pt x="28938" y="21693"/>
                        <a:pt x="25300" y="22643"/>
                        <a:pt x="21600" y="22644"/>
                      </a:cubicBezTo>
                      <a:cubicBezTo>
                        <a:pt x="9670" y="22644"/>
                        <a:pt x="0" y="12973"/>
                        <a:pt x="0" y="1044"/>
                      </a:cubicBezTo>
                      <a:cubicBezTo>
                        <a:pt x="-1" y="695"/>
                        <a:pt x="8" y="347"/>
                        <a:pt x="25" y="0"/>
                      </a:cubicBezTo>
                    </a:path>
                    <a:path w="32166" h="22644" stroke="0" extrusionOk="0">
                      <a:moveTo>
                        <a:pt x="32166" y="19883"/>
                      </a:moveTo>
                      <a:cubicBezTo>
                        <a:pt x="28938" y="21693"/>
                        <a:pt x="25300" y="22643"/>
                        <a:pt x="21600" y="22644"/>
                      </a:cubicBezTo>
                      <a:cubicBezTo>
                        <a:pt x="9670" y="22644"/>
                        <a:pt x="0" y="12973"/>
                        <a:pt x="0" y="1044"/>
                      </a:cubicBezTo>
                      <a:cubicBezTo>
                        <a:pt x="-1" y="695"/>
                        <a:pt x="8" y="347"/>
                        <a:pt x="25" y="0"/>
                      </a:cubicBezTo>
                      <a:lnTo>
                        <a:pt x="21600" y="1044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" name="Arc 59"/>
                <p:cNvSpPr>
                  <a:spLocks/>
                </p:cNvSpPr>
                <p:nvPr/>
              </p:nvSpPr>
              <p:spPr bwMode="auto">
                <a:xfrm>
                  <a:off x="3728" y="2518"/>
                  <a:ext cx="443" cy="201"/>
                </a:xfrm>
                <a:custGeom>
                  <a:avLst/>
                  <a:gdLst>
                    <a:gd name="G0" fmla="+- 21600 0 0"/>
                    <a:gd name="G1" fmla="+- 1052 0 0"/>
                    <a:gd name="G2" fmla="+- 21600 0 0"/>
                    <a:gd name="T0" fmla="*/ 32107 w 32107"/>
                    <a:gd name="T1" fmla="*/ 19924 h 22652"/>
                    <a:gd name="T2" fmla="*/ 26 w 32107"/>
                    <a:gd name="T3" fmla="*/ 0 h 22652"/>
                    <a:gd name="T4" fmla="*/ 21600 w 32107"/>
                    <a:gd name="T5" fmla="*/ 1052 h 226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107" h="22652" fill="none" extrusionOk="0">
                      <a:moveTo>
                        <a:pt x="32107" y="19924"/>
                      </a:moveTo>
                      <a:cubicBezTo>
                        <a:pt x="28894" y="21713"/>
                        <a:pt x="25277" y="22651"/>
                        <a:pt x="21600" y="22652"/>
                      </a:cubicBezTo>
                      <a:cubicBezTo>
                        <a:pt x="9670" y="22652"/>
                        <a:pt x="0" y="12981"/>
                        <a:pt x="0" y="1052"/>
                      </a:cubicBezTo>
                      <a:cubicBezTo>
                        <a:pt x="-1" y="701"/>
                        <a:pt x="8" y="350"/>
                        <a:pt x="25" y="-1"/>
                      </a:cubicBezTo>
                    </a:path>
                    <a:path w="32107" h="22652" stroke="0" extrusionOk="0">
                      <a:moveTo>
                        <a:pt x="32107" y="19924"/>
                      </a:moveTo>
                      <a:cubicBezTo>
                        <a:pt x="28894" y="21713"/>
                        <a:pt x="25277" y="22651"/>
                        <a:pt x="21600" y="22652"/>
                      </a:cubicBezTo>
                      <a:cubicBezTo>
                        <a:pt x="9670" y="22652"/>
                        <a:pt x="0" y="12981"/>
                        <a:pt x="0" y="1052"/>
                      </a:cubicBezTo>
                      <a:cubicBezTo>
                        <a:pt x="-1" y="701"/>
                        <a:pt x="8" y="350"/>
                        <a:pt x="25" y="-1"/>
                      </a:cubicBezTo>
                      <a:lnTo>
                        <a:pt x="21600" y="1052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" name="Arc 60"/>
                <p:cNvSpPr>
                  <a:spLocks/>
                </p:cNvSpPr>
                <p:nvPr/>
              </p:nvSpPr>
              <p:spPr bwMode="auto">
                <a:xfrm>
                  <a:off x="4929" y="1937"/>
                  <a:ext cx="337" cy="252"/>
                </a:xfrm>
                <a:custGeom>
                  <a:avLst/>
                  <a:gdLst>
                    <a:gd name="G0" fmla="+- 4379 0 0"/>
                    <a:gd name="G1" fmla="+- 21600 0 0"/>
                    <a:gd name="G2" fmla="+- 21600 0 0"/>
                    <a:gd name="T0" fmla="*/ 0 w 25979"/>
                    <a:gd name="T1" fmla="*/ 449 h 32416"/>
                    <a:gd name="T2" fmla="*/ 23076 w 25979"/>
                    <a:gd name="T3" fmla="*/ 32416 h 32416"/>
                    <a:gd name="T4" fmla="*/ 4379 w 25979"/>
                    <a:gd name="T5" fmla="*/ 21600 h 324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5979" h="32416" fill="none" extrusionOk="0">
                      <a:moveTo>
                        <a:pt x="-1" y="448"/>
                      </a:moveTo>
                      <a:cubicBezTo>
                        <a:pt x="1440" y="150"/>
                        <a:pt x="2907" y="-1"/>
                        <a:pt x="4379" y="0"/>
                      </a:cubicBezTo>
                      <a:cubicBezTo>
                        <a:pt x="16308" y="0"/>
                        <a:pt x="25979" y="9670"/>
                        <a:pt x="25979" y="21600"/>
                      </a:cubicBezTo>
                      <a:cubicBezTo>
                        <a:pt x="25979" y="25397"/>
                        <a:pt x="24977" y="29128"/>
                        <a:pt x="23075" y="32415"/>
                      </a:cubicBezTo>
                    </a:path>
                    <a:path w="25979" h="32416" stroke="0" extrusionOk="0">
                      <a:moveTo>
                        <a:pt x="-1" y="448"/>
                      </a:moveTo>
                      <a:cubicBezTo>
                        <a:pt x="1440" y="150"/>
                        <a:pt x="2907" y="-1"/>
                        <a:pt x="4379" y="0"/>
                      </a:cubicBezTo>
                      <a:cubicBezTo>
                        <a:pt x="16308" y="0"/>
                        <a:pt x="25979" y="9670"/>
                        <a:pt x="25979" y="21600"/>
                      </a:cubicBezTo>
                      <a:cubicBezTo>
                        <a:pt x="25979" y="25397"/>
                        <a:pt x="24977" y="29128"/>
                        <a:pt x="23075" y="32415"/>
                      </a:cubicBezTo>
                      <a:lnTo>
                        <a:pt x="4379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" name="Arc 61"/>
                <p:cNvSpPr>
                  <a:spLocks/>
                </p:cNvSpPr>
                <p:nvPr/>
              </p:nvSpPr>
              <p:spPr bwMode="auto">
                <a:xfrm>
                  <a:off x="4930" y="1941"/>
                  <a:ext cx="332" cy="247"/>
                </a:xfrm>
                <a:custGeom>
                  <a:avLst/>
                  <a:gdLst>
                    <a:gd name="G0" fmla="+- 4338 0 0"/>
                    <a:gd name="G1" fmla="+- 21600 0 0"/>
                    <a:gd name="G2" fmla="+- 21600 0 0"/>
                    <a:gd name="T0" fmla="*/ 0 w 25938"/>
                    <a:gd name="T1" fmla="*/ 440 h 32495"/>
                    <a:gd name="T2" fmla="*/ 22989 w 25938"/>
                    <a:gd name="T3" fmla="*/ 32495 h 32495"/>
                    <a:gd name="T4" fmla="*/ 4338 w 25938"/>
                    <a:gd name="T5" fmla="*/ 21600 h 324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5938" h="32495" fill="none" extrusionOk="0">
                      <a:moveTo>
                        <a:pt x="0" y="440"/>
                      </a:moveTo>
                      <a:cubicBezTo>
                        <a:pt x="1427" y="147"/>
                        <a:pt x="2880" y="-1"/>
                        <a:pt x="4338" y="0"/>
                      </a:cubicBezTo>
                      <a:cubicBezTo>
                        <a:pt x="16267" y="0"/>
                        <a:pt x="25938" y="9670"/>
                        <a:pt x="25938" y="21600"/>
                      </a:cubicBezTo>
                      <a:cubicBezTo>
                        <a:pt x="25938" y="25428"/>
                        <a:pt x="24920" y="29188"/>
                        <a:pt x="22988" y="32494"/>
                      </a:cubicBezTo>
                    </a:path>
                    <a:path w="25938" h="32495" stroke="0" extrusionOk="0">
                      <a:moveTo>
                        <a:pt x="0" y="440"/>
                      </a:moveTo>
                      <a:cubicBezTo>
                        <a:pt x="1427" y="147"/>
                        <a:pt x="2880" y="-1"/>
                        <a:pt x="4338" y="0"/>
                      </a:cubicBezTo>
                      <a:cubicBezTo>
                        <a:pt x="16267" y="0"/>
                        <a:pt x="25938" y="9670"/>
                        <a:pt x="25938" y="21600"/>
                      </a:cubicBezTo>
                      <a:cubicBezTo>
                        <a:pt x="25938" y="25428"/>
                        <a:pt x="24920" y="29188"/>
                        <a:pt x="22988" y="32494"/>
                      </a:cubicBezTo>
                      <a:lnTo>
                        <a:pt x="4338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" name="Arc 62"/>
                <p:cNvSpPr>
                  <a:spLocks/>
                </p:cNvSpPr>
                <p:nvPr/>
              </p:nvSpPr>
              <p:spPr bwMode="auto">
                <a:xfrm>
                  <a:off x="5024" y="2184"/>
                  <a:ext cx="323" cy="250"/>
                </a:xfrm>
                <a:custGeom>
                  <a:avLst/>
                  <a:gdLst>
                    <a:gd name="G0" fmla="+- 0 0 0"/>
                    <a:gd name="G1" fmla="+- 16841 0 0"/>
                    <a:gd name="G2" fmla="+- 21600 0 0"/>
                    <a:gd name="T0" fmla="*/ 13525 w 21600"/>
                    <a:gd name="T1" fmla="*/ 0 h 29495"/>
                    <a:gd name="T2" fmla="*/ 17505 w 21600"/>
                    <a:gd name="T3" fmla="*/ 29495 h 29495"/>
                    <a:gd name="T4" fmla="*/ 0 w 21600"/>
                    <a:gd name="T5" fmla="*/ 16841 h 294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9495" fill="none" extrusionOk="0">
                      <a:moveTo>
                        <a:pt x="13525" y="-1"/>
                      </a:moveTo>
                      <a:cubicBezTo>
                        <a:pt x="18630" y="4099"/>
                        <a:pt x="21600" y="10293"/>
                        <a:pt x="21600" y="16841"/>
                      </a:cubicBezTo>
                      <a:cubicBezTo>
                        <a:pt x="21600" y="21384"/>
                        <a:pt x="20167" y="25812"/>
                        <a:pt x="17505" y="29495"/>
                      </a:cubicBezTo>
                    </a:path>
                    <a:path w="21600" h="29495" stroke="0" extrusionOk="0">
                      <a:moveTo>
                        <a:pt x="13525" y="-1"/>
                      </a:moveTo>
                      <a:cubicBezTo>
                        <a:pt x="18630" y="4099"/>
                        <a:pt x="21600" y="10293"/>
                        <a:pt x="21600" y="16841"/>
                      </a:cubicBezTo>
                      <a:cubicBezTo>
                        <a:pt x="21600" y="21384"/>
                        <a:pt x="20167" y="25812"/>
                        <a:pt x="17505" y="29495"/>
                      </a:cubicBezTo>
                      <a:lnTo>
                        <a:pt x="0" y="1684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" name="Arc 63"/>
                <p:cNvSpPr>
                  <a:spLocks/>
                </p:cNvSpPr>
                <p:nvPr/>
              </p:nvSpPr>
              <p:spPr bwMode="auto">
                <a:xfrm>
                  <a:off x="5024" y="2187"/>
                  <a:ext cx="319" cy="246"/>
                </a:xfrm>
                <a:custGeom>
                  <a:avLst/>
                  <a:gdLst>
                    <a:gd name="G0" fmla="+- 0 0 0"/>
                    <a:gd name="G1" fmla="+- 16905 0 0"/>
                    <a:gd name="G2" fmla="+- 21600 0 0"/>
                    <a:gd name="T0" fmla="*/ 13446 w 21600"/>
                    <a:gd name="T1" fmla="*/ 0 h 29639"/>
                    <a:gd name="T2" fmla="*/ 17447 w 21600"/>
                    <a:gd name="T3" fmla="*/ 29639 h 29639"/>
                    <a:gd name="T4" fmla="*/ 0 w 21600"/>
                    <a:gd name="T5" fmla="*/ 16905 h 296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9639" fill="none" extrusionOk="0">
                      <a:moveTo>
                        <a:pt x="13445" y="0"/>
                      </a:moveTo>
                      <a:cubicBezTo>
                        <a:pt x="18597" y="4098"/>
                        <a:pt x="21600" y="10321"/>
                        <a:pt x="21600" y="16905"/>
                      </a:cubicBezTo>
                      <a:cubicBezTo>
                        <a:pt x="21600" y="21482"/>
                        <a:pt x="20145" y="25941"/>
                        <a:pt x="17447" y="29639"/>
                      </a:cubicBezTo>
                    </a:path>
                    <a:path w="21600" h="29639" stroke="0" extrusionOk="0">
                      <a:moveTo>
                        <a:pt x="13445" y="0"/>
                      </a:moveTo>
                      <a:cubicBezTo>
                        <a:pt x="18597" y="4098"/>
                        <a:pt x="21600" y="10321"/>
                        <a:pt x="21600" y="16905"/>
                      </a:cubicBezTo>
                      <a:cubicBezTo>
                        <a:pt x="21600" y="21482"/>
                        <a:pt x="20145" y="25941"/>
                        <a:pt x="17447" y="29639"/>
                      </a:cubicBezTo>
                      <a:lnTo>
                        <a:pt x="0" y="16905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" name="Arc 64"/>
                <p:cNvSpPr>
                  <a:spLocks/>
                </p:cNvSpPr>
                <p:nvPr/>
              </p:nvSpPr>
              <p:spPr bwMode="auto">
                <a:xfrm>
                  <a:off x="4918" y="2430"/>
                  <a:ext cx="377" cy="358"/>
                </a:xfrm>
                <a:custGeom>
                  <a:avLst/>
                  <a:gdLst>
                    <a:gd name="G0" fmla="+- 7051 0 0"/>
                    <a:gd name="G1" fmla="+- 6188 0 0"/>
                    <a:gd name="G2" fmla="+- 21600 0 0"/>
                    <a:gd name="T0" fmla="*/ 27746 w 28651"/>
                    <a:gd name="T1" fmla="*/ 0 h 27788"/>
                    <a:gd name="T2" fmla="*/ 0 w 28651"/>
                    <a:gd name="T3" fmla="*/ 26605 h 27788"/>
                    <a:gd name="T4" fmla="*/ 7051 w 28651"/>
                    <a:gd name="T5" fmla="*/ 6188 h 27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651" h="27788" fill="none" extrusionOk="0">
                      <a:moveTo>
                        <a:pt x="27745" y="0"/>
                      </a:moveTo>
                      <a:cubicBezTo>
                        <a:pt x="28346" y="2007"/>
                        <a:pt x="28651" y="4092"/>
                        <a:pt x="28651" y="6188"/>
                      </a:cubicBezTo>
                      <a:cubicBezTo>
                        <a:pt x="28651" y="18117"/>
                        <a:pt x="18980" y="27788"/>
                        <a:pt x="7051" y="27788"/>
                      </a:cubicBezTo>
                      <a:cubicBezTo>
                        <a:pt x="4651" y="27788"/>
                        <a:pt x="2268" y="27388"/>
                        <a:pt x="0" y="26604"/>
                      </a:cubicBezTo>
                    </a:path>
                    <a:path w="28651" h="27788" stroke="0" extrusionOk="0">
                      <a:moveTo>
                        <a:pt x="27745" y="0"/>
                      </a:moveTo>
                      <a:cubicBezTo>
                        <a:pt x="28346" y="2007"/>
                        <a:pt x="28651" y="4092"/>
                        <a:pt x="28651" y="6188"/>
                      </a:cubicBezTo>
                      <a:cubicBezTo>
                        <a:pt x="28651" y="18117"/>
                        <a:pt x="18980" y="27788"/>
                        <a:pt x="7051" y="27788"/>
                      </a:cubicBezTo>
                      <a:cubicBezTo>
                        <a:pt x="4651" y="27788"/>
                        <a:pt x="2268" y="27388"/>
                        <a:pt x="0" y="26604"/>
                      </a:cubicBezTo>
                      <a:lnTo>
                        <a:pt x="7051" y="618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" name="Arc 65"/>
                <p:cNvSpPr>
                  <a:spLocks/>
                </p:cNvSpPr>
                <p:nvPr/>
              </p:nvSpPr>
              <p:spPr bwMode="auto">
                <a:xfrm>
                  <a:off x="4919" y="2431"/>
                  <a:ext cx="372" cy="353"/>
                </a:xfrm>
                <a:custGeom>
                  <a:avLst/>
                  <a:gdLst>
                    <a:gd name="G0" fmla="+- 7048 0 0"/>
                    <a:gd name="G1" fmla="+- 6190 0 0"/>
                    <a:gd name="G2" fmla="+- 21600 0 0"/>
                    <a:gd name="T0" fmla="*/ 27742 w 28648"/>
                    <a:gd name="T1" fmla="*/ 0 h 27790"/>
                    <a:gd name="T2" fmla="*/ 0 w 28648"/>
                    <a:gd name="T3" fmla="*/ 26608 h 27790"/>
                    <a:gd name="T4" fmla="*/ 7048 w 28648"/>
                    <a:gd name="T5" fmla="*/ 6190 h 277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648" h="27790" fill="none" extrusionOk="0">
                      <a:moveTo>
                        <a:pt x="27742" y="-1"/>
                      </a:moveTo>
                      <a:cubicBezTo>
                        <a:pt x="28342" y="2008"/>
                        <a:pt x="28648" y="4093"/>
                        <a:pt x="28648" y="6190"/>
                      </a:cubicBezTo>
                      <a:cubicBezTo>
                        <a:pt x="28648" y="18119"/>
                        <a:pt x="18977" y="27790"/>
                        <a:pt x="7048" y="27790"/>
                      </a:cubicBezTo>
                      <a:cubicBezTo>
                        <a:pt x="4649" y="27790"/>
                        <a:pt x="2267" y="27390"/>
                        <a:pt x="0" y="26607"/>
                      </a:cubicBezTo>
                    </a:path>
                    <a:path w="28648" h="27790" stroke="0" extrusionOk="0">
                      <a:moveTo>
                        <a:pt x="27742" y="-1"/>
                      </a:moveTo>
                      <a:cubicBezTo>
                        <a:pt x="28342" y="2008"/>
                        <a:pt x="28648" y="4093"/>
                        <a:pt x="28648" y="6190"/>
                      </a:cubicBezTo>
                      <a:cubicBezTo>
                        <a:pt x="28648" y="18119"/>
                        <a:pt x="18977" y="27790"/>
                        <a:pt x="7048" y="27790"/>
                      </a:cubicBezTo>
                      <a:cubicBezTo>
                        <a:pt x="4649" y="27790"/>
                        <a:pt x="2267" y="27390"/>
                        <a:pt x="0" y="26607"/>
                      </a:cubicBezTo>
                      <a:lnTo>
                        <a:pt x="7048" y="619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Arc 66"/>
                <p:cNvSpPr>
                  <a:spLocks/>
                </p:cNvSpPr>
                <p:nvPr/>
              </p:nvSpPr>
              <p:spPr bwMode="auto">
                <a:xfrm>
                  <a:off x="3611" y="2183"/>
                  <a:ext cx="206" cy="341"/>
                </a:xfrm>
                <a:custGeom>
                  <a:avLst/>
                  <a:gdLst>
                    <a:gd name="G0" fmla="+- 21600 0 0"/>
                    <a:gd name="G1" fmla="+- 21560 0 0"/>
                    <a:gd name="G2" fmla="+- 21600 0 0"/>
                    <a:gd name="T0" fmla="*/ 12798 w 21600"/>
                    <a:gd name="T1" fmla="*/ 41285 h 41285"/>
                    <a:gd name="T2" fmla="*/ 20292 w 21600"/>
                    <a:gd name="T3" fmla="*/ 0 h 41285"/>
                    <a:gd name="T4" fmla="*/ 21600 w 21600"/>
                    <a:gd name="T5" fmla="*/ 21560 h 41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285" fill="none" extrusionOk="0">
                      <a:moveTo>
                        <a:pt x="12797" y="41285"/>
                      </a:moveTo>
                      <a:cubicBezTo>
                        <a:pt x="5013" y="37811"/>
                        <a:pt x="0" y="30084"/>
                        <a:pt x="0" y="21560"/>
                      </a:cubicBezTo>
                      <a:cubicBezTo>
                        <a:pt x="-1" y="10138"/>
                        <a:pt x="8891" y="691"/>
                        <a:pt x="20291" y="-1"/>
                      </a:cubicBezTo>
                    </a:path>
                    <a:path w="21600" h="41285" stroke="0" extrusionOk="0">
                      <a:moveTo>
                        <a:pt x="12797" y="41285"/>
                      </a:moveTo>
                      <a:cubicBezTo>
                        <a:pt x="5013" y="37811"/>
                        <a:pt x="0" y="30084"/>
                        <a:pt x="0" y="21560"/>
                      </a:cubicBezTo>
                      <a:cubicBezTo>
                        <a:pt x="-1" y="10138"/>
                        <a:pt x="8891" y="691"/>
                        <a:pt x="20291" y="-1"/>
                      </a:cubicBezTo>
                      <a:lnTo>
                        <a:pt x="21600" y="2156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" name="Arc 67"/>
                <p:cNvSpPr>
                  <a:spLocks/>
                </p:cNvSpPr>
                <p:nvPr/>
              </p:nvSpPr>
              <p:spPr bwMode="auto">
                <a:xfrm>
                  <a:off x="3615" y="2187"/>
                  <a:ext cx="202" cy="334"/>
                </a:xfrm>
                <a:custGeom>
                  <a:avLst/>
                  <a:gdLst>
                    <a:gd name="G0" fmla="+- 21600 0 0"/>
                    <a:gd name="G1" fmla="+- 21561 0 0"/>
                    <a:gd name="G2" fmla="+- 21600 0 0"/>
                    <a:gd name="T0" fmla="*/ 12820 w 21600"/>
                    <a:gd name="T1" fmla="*/ 41296 h 41296"/>
                    <a:gd name="T2" fmla="*/ 20296 w 21600"/>
                    <a:gd name="T3" fmla="*/ 0 h 41296"/>
                    <a:gd name="T4" fmla="*/ 21600 w 21600"/>
                    <a:gd name="T5" fmla="*/ 21561 h 41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296" fill="none" extrusionOk="0">
                      <a:moveTo>
                        <a:pt x="12819" y="41296"/>
                      </a:moveTo>
                      <a:cubicBezTo>
                        <a:pt x="5023" y="37827"/>
                        <a:pt x="0" y="30094"/>
                        <a:pt x="0" y="21561"/>
                      </a:cubicBezTo>
                      <a:cubicBezTo>
                        <a:pt x="-1" y="10138"/>
                        <a:pt x="8893" y="689"/>
                        <a:pt x="20296" y="0"/>
                      </a:cubicBezTo>
                    </a:path>
                    <a:path w="21600" h="41296" stroke="0" extrusionOk="0">
                      <a:moveTo>
                        <a:pt x="12819" y="41296"/>
                      </a:moveTo>
                      <a:cubicBezTo>
                        <a:pt x="5023" y="37827"/>
                        <a:pt x="0" y="30094"/>
                        <a:pt x="0" y="21561"/>
                      </a:cubicBezTo>
                      <a:cubicBezTo>
                        <a:pt x="-1" y="10138"/>
                        <a:pt x="8893" y="689"/>
                        <a:pt x="20296" y="0"/>
                      </a:cubicBezTo>
                      <a:lnTo>
                        <a:pt x="21600" y="21561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Arc 68"/>
                <p:cNvSpPr>
                  <a:spLocks/>
                </p:cNvSpPr>
                <p:nvPr/>
              </p:nvSpPr>
              <p:spPr bwMode="auto">
                <a:xfrm>
                  <a:off x="4157" y="2647"/>
                  <a:ext cx="773" cy="208"/>
                </a:xfrm>
                <a:custGeom>
                  <a:avLst/>
                  <a:gdLst>
                    <a:gd name="G0" fmla="+- 21169 0 0"/>
                    <a:gd name="G1" fmla="+- 0 0 0"/>
                    <a:gd name="G2" fmla="+- 21600 0 0"/>
                    <a:gd name="T0" fmla="*/ 38935 w 38935"/>
                    <a:gd name="T1" fmla="*/ 12285 h 21600"/>
                    <a:gd name="T2" fmla="*/ 0 w 38935"/>
                    <a:gd name="T3" fmla="*/ 4293 h 21600"/>
                    <a:gd name="T4" fmla="*/ 21169 w 38935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935" h="21600" fill="none" extrusionOk="0">
                      <a:moveTo>
                        <a:pt x="38935" y="12285"/>
                      </a:moveTo>
                      <a:cubicBezTo>
                        <a:pt x="34901" y="18118"/>
                        <a:pt x="28261" y="21599"/>
                        <a:pt x="21169" y="21600"/>
                      </a:cubicBezTo>
                      <a:cubicBezTo>
                        <a:pt x="10894" y="21600"/>
                        <a:pt x="2041" y="14362"/>
                        <a:pt x="-1" y="4293"/>
                      </a:cubicBezTo>
                    </a:path>
                    <a:path w="38935" h="21600" stroke="0" extrusionOk="0">
                      <a:moveTo>
                        <a:pt x="38935" y="12285"/>
                      </a:moveTo>
                      <a:cubicBezTo>
                        <a:pt x="34901" y="18118"/>
                        <a:pt x="28261" y="21599"/>
                        <a:pt x="21169" y="21600"/>
                      </a:cubicBezTo>
                      <a:cubicBezTo>
                        <a:pt x="10894" y="21600"/>
                        <a:pt x="2041" y="14362"/>
                        <a:pt x="-1" y="4293"/>
                      </a:cubicBezTo>
                      <a:lnTo>
                        <a:pt x="21169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" name="Arc 69"/>
                <p:cNvSpPr>
                  <a:spLocks/>
                </p:cNvSpPr>
                <p:nvPr/>
              </p:nvSpPr>
              <p:spPr bwMode="auto">
                <a:xfrm>
                  <a:off x="4161" y="2647"/>
                  <a:ext cx="765" cy="204"/>
                </a:xfrm>
                <a:custGeom>
                  <a:avLst/>
                  <a:gdLst>
                    <a:gd name="G0" fmla="+- 21161 0 0"/>
                    <a:gd name="G1" fmla="+- 0 0 0"/>
                    <a:gd name="G2" fmla="+- 21600 0 0"/>
                    <a:gd name="T0" fmla="*/ 38869 w 38869"/>
                    <a:gd name="T1" fmla="*/ 12368 h 21600"/>
                    <a:gd name="T2" fmla="*/ 0 w 38869"/>
                    <a:gd name="T3" fmla="*/ 4334 h 21600"/>
                    <a:gd name="T4" fmla="*/ 21161 w 38869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869" h="21600" fill="none" extrusionOk="0">
                      <a:moveTo>
                        <a:pt x="38869" y="12368"/>
                      </a:moveTo>
                      <a:cubicBezTo>
                        <a:pt x="34828" y="18153"/>
                        <a:pt x="28217" y="21599"/>
                        <a:pt x="21161" y="21600"/>
                      </a:cubicBezTo>
                      <a:cubicBezTo>
                        <a:pt x="10902" y="21600"/>
                        <a:pt x="2058" y="14384"/>
                        <a:pt x="0" y="4333"/>
                      </a:cubicBezTo>
                    </a:path>
                    <a:path w="38869" h="21600" stroke="0" extrusionOk="0">
                      <a:moveTo>
                        <a:pt x="38869" y="12368"/>
                      </a:moveTo>
                      <a:cubicBezTo>
                        <a:pt x="34828" y="18153"/>
                        <a:pt x="28217" y="21599"/>
                        <a:pt x="21161" y="21600"/>
                      </a:cubicBezTo>
                      <a:cubicBezTo>
                        <a:pt x="10902" y="21600"/>
                        <a:pt x="2058" y="14384"/>
                        <a:pt x="0" y="4333"/>
                      </a:cubicBezTo>
                      <a:lnTo>
                        <a:pt x="21161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11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9481" y="3797028"/>
              <a:ext cx="697262" cy="469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0" name="直接连接符 19"/>
            <p:cNvCxnSpPr/>
            <p:nvPr/>
          </p:nvCxnSpPr>
          <p:spPr>
            <a:xfrm flipH="1">
              <a:off x="5768096" y="4896387"/>
              <a:ext cx="913119" cy="21073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 Box 6"/>
            <p:cNvSpPr txBox="1">
              <a:spLocks noChangeArrowheads="1"/>
            </p:cNvSpPr>
            <p:nvPr/>
          </p:nvSpPr>
          <p:spPr bwMode="auto">
            <a:xfrm>
              <a:off x="7024080" y="4697026"/>
              <a:ext cx="1493847" cy="2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latin typeface="楷体_GB2312" pitchFamily="49" charset="-122"/>
                  <a:ea typeface="楷体_GB2312" pitchFamily="49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>
                <a:defRPr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>
                <a:defRPr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>
                <a:defRPr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>
                <a:defRPr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400" smtClean="0">
                  <a:latin typeface="Calibri" panose="020F0502020204030204" pitchFamily="34" charset="0"/>
                </a:rPr>
                <a:t>到企业的 </a:t>
              </a:r>
              <a:r>
                <a:rPr lang="en-US" altLang="zh-CN" sz="1400" dirty="0" smtClean="0">
                  <a:latin typeface="Calibri" panose="020F0502020204030204" pitchFamily="34" charset="0"/>
                </a:rPr>
                <a:t>ISP</a:t>
              </a:r>
              <a:endParaRPr lang="zh-CN" altLang="en-US" sz="1400" dirty="0">
                <a:latin typeface="Calibri" panose="020F0502020204030204" pitchFamily="34" charset="0"/>
              </a:endParaRPr>
            </a:p>
          </p:txBody>
        </p:sp>
        <p:pic>
          <p:nvPicPr>
            <p:cNvPr id="31" name="Picture 4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9763" y="4685470"/>
              <a:ext cx="547978" cy="4150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29" descr="抽象图标21黄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7205" y="4804013"/>
              <a:ext cx="554866" cy="391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Text Box 6"/>
            <p:cNvSpPr txBox="1">
              <a:spLocks noChangeArrowheads="1"/>
            </p:cNvSpPr>
            <p:nvPr/>
          </p:nvSpPr>
          <p:spPr bwMode="auto">
            <a:xfrm>
              <a:off x="5183218" y="5085443"/>
              <a:ext cx="891297" cy="172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zh-CN" altLang="en-US" sz="1200" b="1" smtClean="0">
                  <a:latin typeface="楷体_GB2312" pitchFamily="49" charset="-122"/>
                  <a:ea typeface="楷体_GB2312" pitchFamily="49" charset="-122"/>
                </a:rPr>
                <a:t>企业路由器</a:t>
              </a:r>
              <a:endParaRPr lang="zh-CN" altLang="en-US" sz="12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74" name="Text Box 6"/>
            <p:cNvSpPr txBox="1">
              <a:spLocks noChangeArrowheads="1"/>
            </p:cNvSpPr>
            <p:nvPr/>
          </p:nvSpPr>
          <p:spPr bwMode="auto">
            <a:xfrm>
              <a:off x="4252692" y="4623886"/>
              <a:ext cx="985657" cy="143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zh-CN" altLang="en-US" sz="1200" b="1" dirty="0" smtClean="0">
                  <a:latin typeface="楷体_GB2312" pitchFamily="49" charset="-122"/>
                  <a:ea typeface="楷体_GB2312" pitchFamily="49" charset="-122"/>
                </a:rPr>
                <a:t>以太网交换机</a:t>
              </a:r>
              <a:endParaRPr lang="zh-CN" altLang="en-US" sz="12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 flipH="1">
              <a:off x="4699966" y="5041849"/>
              <a:ext cx="863245" cy="5245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stCxn id="72" idx="1"/>
            </p:cNvCxnSpPr>
            <p:nvPr/>
          </p:nvCxnSpPr>
          <p:spPr>
            <a:xfrm flipH="1" flipV="1">
              <a:off x="2393061" y="4145280"/>
              <a:ext cx="1844144" cy="854441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15" y="4460627"/>
              <a:ext cx="697262" cy="469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5" name="直接连接符 84"/>
            <p:cNvCxnSpPr/>
            <p:nvPr/>
          </p:nvCxnSpPr>
          <p:spPr>
            <a:xfrm flipH="1" flipV="1">
              <a:off x="1813473" y="4697026"/>
              <a:ext cx="2360901" cy="37105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8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4070" y="5564610"/>
              <a:ext cx="697262" cy="469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9" name="直接连接符 88"/>
            <p:cNvCxnSpPr/>
            <p:nvPr/>
          </p:nvCxnSpPr>
          <p:spPr>
            <a:xfrm flipH="1">
              <a:off x="2012694" y="5172916"/>
              <a:ext cx="2339851" cy="681793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flipH="1" flipV="1">
              <a:off x="2570836" y="5172916"/>
              <a:ext cx="1582482" cy="3023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72" idx="2"/>
            </p:cNvCxnSpPr>
            <p:nvPr/>
          </p:nvCxnSpPr>
          <p:spPr>
            <a:xfrm flipH="1">
              <a:off x="3437209" y="5195428"/>
              <a:ext cx="1077429" cy="822122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28"/>
            <p:cNvGrpSpPr>
              <a:grpSpLocks/>
            </p:cNvGrpSpPr>
            <p:nvPr/>
          </p:nvGrpSpPr>
          <p:grpSpPr bwMode="auto">
            <a:xfrm>
              <a:off x="3050296" y="5861273"/>
              <a:ext cx="485257" cy="680642"/>
              <a:chOff x="3345" y="2809"/>
              <a:chExt cx="338" cy="429"/>
            </a:xfrm>
          </p:grpSpPr>
          <p:sp>
            <p:nvSpPr>
              <p:cNvPr id="99" name="Freeform 29"/>
              <p:cNvSpPr>
                <a:spLocks/>
              </p:cNvSpPr>
              <p:nvPr/>
            </p:nvSpPr>
            <p:spPr bwMode="auto">
              <a:xfrm>
                <a:off x="3444" y="2838"/>
                <a:ext cx="229" cy="7"/>
              </a:xfrm>
              <a:custGeom>
                <a:avLst/>
                <a:gdLst>
                  <a:gd name="T0" fmla="*/ 0 w 229"/>
                  <a:gd name="T1" fmla="*/ 0 h 7"/>
                  <a:gd name="T2" fmla="*/ 14 w 229"/>
                  <a:gd name="T3" fmla="*/ 7 h 7"/>
                  <a:gd name="T4" fmla="*/ 229 w 229"/>
                  <a:gd name="T5" fmla="*/ 7 h 7"/>
                  <a:gd name="T6" fmla="*/ 223 w 229"/>
                  <a:gd name="T7" fmla="*/ 0 h 7"/>
                  <a:gd name="T8" fmla="*/ 0 w 22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9" h="7">
                    <a:moveTo>
                      <a:pt x="0" y="0"/>
                    </a:moveTo>
                    <a:lnTo>
                      <a:pt x="14" y="7"/>
                    </a:lnTo>
                    <a:lnTo>
                      <a:pt x="229" y="7"/>
                    </a:lnTo>
                    <a:lnTo>
                      <a:pt x="22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Freeform 30"/>
              <p:cNvSpPr>
                <a:spLocks/>
              </p:cNvSpPr>
              <p:nvPr/>
            </p:nvSpPr>
            <p:spPr bwMode="auto">
              <a:xfrm>
                <a:off x="3444" y="2837"/>
                <a:ext cx="58" cy="399"/>
              </a:xfrm>
              <a:custGeom>
                <a:avLst/>
                <a:gdLst>
                  <a:gd name="T0" fmla="*/ 0 w 58"/>
                  <a:gd name="T1" fmla="*/ 386 h 399"/>
                  <a:gd name="T2" fmla="*/ 12 w 58"/>
                  <a:gd name="T3" fmla="*/ 399 h 399"/>
                  <a:gd name="T4" fmla="*/ 58 w 58"/>
                  <a:gd name="T5" fmla="*/ 133 h 399"/>
                  <a:gd name="T6" fmla="*/ 15 w 58"/>
                  <a:gd name="T7" fmla="*/ 7 h 399"/>
                  <a:gd name="T8" fmla="*/ 1 w 58"/>
                  <a:gd name="T9" fmla="*/ 0 h 399"/>
                  <a:gd name="T10" fmla="*/ 0 w 58"/>
                  <a:gd name="T11" fmla="*/ 146 h 399"/>
                  <a:gd name="T12" fmla="*/ 0 w 58"/>
                  <a:gd name="T13" fmla="*/ 386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399">
                    <a:moveTo>
                      <a:pt x="0" y="386"/>
                    </a:moveTo>
                    <a:lnTo>
                      <a:pt x="12" y="399"/>
                    </a:lnTo>
                    <a:lnTo>
                      <a:pt x="58" y="133"/>
                    </a:lnTo>
                    <a:lnTo>
                      <a:pt x="15" y="7"/>
                    </a:lnTo>
                    <a:lnTo>
                      <a:pt x="1" y="0"/>
                    </a:lnTo>
                    <a:lnTo>
                      <a:pt x="0" y="146"/>
                    </a:lnTo>
                    <a:lnTo>
                      <a:pt x="0" y="386"/>
                    </a:lnTo>
                    <a:close/>
                  </a:path>
                </a:pathLst>
              </a:custGeom>
              <a:solidFill>
                <a:srgbClr val="A0A0A0"/>
              </a:solidFill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Freeform 31"/>
              <p:cNvSpPr>
                <a:spLocks/>
              </p:cNvSpPr>
              <p:nvPr/>
            </p:nvSpPr>
            <p:spPr bwMode="auto">
              <a:xfrm>
                <a:off x="3345" y="2809"/>
                <a:ext cx="100" cy="413"/>
              </a:xfrm>
              <a:custGeom>
                <a:avLst/>
                <a:gdLst>
                  <a:gd name="T0" fmla="*/ 0 w 100"/>
                  <a:gd name="T1" fmla="*/ 0 h 413"/>
                  <a:gd name="T2" fmla="*/ 100 w 100"/>
                  <a:gd name="T3" fmla="*/ 28 h 413"/>
                  <a:gd name="T4" fmla="*/ 100 w 100"/>
                  <a:gd name="T5" fmla="*/ 413 h 413"/>
                  <a:gd name="T6" fmla="*/ 0 w 100"/>
                  <a:gd name="T7" fmla="*/ 316 h 413"/>
                  <a:gd name="T8" fmla="*/ 0 w 100"/>
                  <a:gd name="T9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413">
                    <a:moveTo>
                      <a:pt x="0" y="0"/>
                    </a:moveTo>
                    <a:lnTo>
                      <a:pt x="100" y="28"/>
                    </a:lnTo>
                    <a:lnTo>
                      <a:pt x="100" y="413"/>
                    </a:lnTo>
                    <a:lnTo>
                      <a:pt x="0" y="3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0A0A0"/>
              </a:solidFill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Freeform 32"/>
              <p:cNvSpPr>
                <a:spLocks/>
              </p:cNvSpPr>
              <p:nvPr/>
            </p:nvSpPr>
            <p:spPr bwMode="auto">
              <a:xfrm>
                <a:off x="3345" y="2809"/>
                <a:ext cx="322" cy="29"/>
              </a:xfrm>
              <a:custGeom>
                <a:avLst/>
                <a:gdLst>
                  <a:gd name="T0" fmla="*/ 100 w 322"/>
                  <a:gd name="T1" fmla="*/ 29 h 29"/>
                  <a:gd name="T2" fmla="*/ 322 w 322"/>
                  <a:gd name="T3" fmla="*/ 29 h 29"/>
                  <a:gd name="T4" fmla="*/ 167 w 322"/>
                  <a:gd name="T5" fmla="*/ 0 h 29"/>
                  <a:gd name="T6" fmla="*/ 0 w 322"/>
                  <a:gd name="T7" fmla="*/ 0 h 29"/>
                  <a:gd name="T8" fmla="*/ 100 w 322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" h="29">
                    <a:moveTo>
                      <a:pt x="100" y="29"/>
                    </a:moveTo>
                    <a:lnTo>
                      <a:pt x="322" y="29"/>
                    </a:lnTo>
                    <a:lnTo>
                      <a:pt x="167" y="0"/>
                    </a:lnTo>
                    <a:lnTo>
                      <a:pt x="0" y="0"/>
                    </a:lnTo>
                    <a:lnTo>
                      <a:pt x="100" y="29"/>
                    </a:lnTo>
                    <a:close/>
                  </a:path>
                </a:pathLst>
              </a:custGeom>
              <a:solidFill>
                <a:srgbClr val="E0E0E0"/>
              </a:solidFill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Rectangle 33"/>
              <p:cNvSpPr>
                <a:spLocks noChangeArrowheads="1"/>
              </p:cNvSpPr>
              <p:nvPr/>
            </p:nvSpPr>
            <p:spPr bwMode="auto">
              <a:xfrm>
                <a:off x="3456" y="2984"/>
                <a:ext cx="213" cy="254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Freeform 34"/>
              <p:cNvSpPr>
                <a:spLocks/>
              </p:cNvSpPr>
              <p:nvPr/>
            </p:nvSpPr>
            <p:spPr bwMode="auto">
              <a:xfrm>
                <a:off x="3458" y="2844"/>
                <a:ext cx="225" cy="127"/>
              </a:xfrm>
              <a:custGeom>
                <a:avLst/>
                <a:gdLst>
                  <a:gd name="T0" fmla="*/ 0 w 225"/>
                  <a:gd name="T1" fmla="*/ 0 h 127"/>
                  <a:gd name="T2" fmla="*/ 215 w 225"/>
                  <a:gd name="T3" fmla="*/ 0 h 127"/>
                  <a:gd name="T4" fmla="*/ 225 w 225"/>
                  <a:gd name="T5" fmla="*/ 127 h 127"/>
                  <a:gd name="T6" fmla="*/ 9 w 225"/>
                  <a:gd name="T7" fmla="*/ 127 h 127"/>
                  <a:gd name="T8" fmla="*/ 0 w 225"/>
                  <a:gd name="T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27">
                    <a:moveTo>
                      <a:pt x="0" y="0"/>
                    </a:moveTo>
                    <a:lnTo>
                      <a:pt x="215" y="0"/>
                    </a:lnTo>
                    <a:lnTo>
                      <a:pt x="225" y="127"/>
                    </a:lnTo>
                    <a:lnTo>
                      <a:pt x="9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Freeform 35"/>
              <p:cNvSpPr>
                <a:spLocks/>
              </p:cNvSpPr>
              <p:nvPr/>
            </p:nvSpPr>
            <p:spPr bwMode="auto">
              <a:xfrm>
                <a:off x="3455" y="2971"/>
                <a:ext cx="228" cy="13"/>
              </a:xfrm>
              <a:custGeom>
                <a:avLst/>
                <a:gdLst>
                  <a:gd name="T0" fmla="*/ 0 w 228"/>
                  <a:gd name="T1" fmla="*/ 13 h 13"/>
                  <a:gd name="T2" fmla="*/ 210 w 228"/>
                  <a:gd name="T3" fmla="*/ 13 h 13"/>
                  <a:gd name="T4" fmla="*/ 228 w 228"/>
                  <a:gd name="T5" fmla="*/ 0 h 13"/>
                  <a:gd name="T6" fmla="*/ 12 w 228"/>
                  <a:gd name="T7" fmla="*/ 0 h 13"/>
                  <a:gd name="T8" fmla="*/ 0 w 228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" h="13">
                    <a:moveTo>
                      <a:pt x="0" y="13"/>
                    </a:moveTo>
                    <a:lnTo>
                      <a:pt x="210" y="13"/>
                    </a:lnTo>
                    <a:lnTo>
                      <a:pt x="228" y="0"/>
                    </a:lnTo>
                    <a:lnTo>
                      <a:pt x="12" y="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A0A0A0"/>
              </a:solidFill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Freeform 36"/>
              <p:cNvSpPr>
                <a:spLocks/>
              </p:cNvSpPr>
              <p:nvPr/>
            </p:nvSpPr>
            <p:spPr bwMode="auto">
              <a:xfrm>
                <a:off x="3459" y="2838"/>
                <a:ext cx="18" cy="398"/>
              </a:xfrm>
              <a:custGeom>
                <a:avLst/>
                <a:gdLst>
                  <a:gd name="T0" fmla="*/ 0 w 18"/>
                  <a:gd name="T1" fmla="*/ 0 h 398"/>
                  <a:gd name="T2" fmla="*/ 10 w 18"/>
                  <a:gd name="T3" fmla="*/ 7 h 398"/>
                  <a:gd name="T4" fmla="*/ 18 w 18"/>
                  <a:gd name="T5" fmla="*/ 133 h 398"/>
                  <a:gd name="T6" fmla="*/ 8 w 18"/>
                  <a:gd name="T7" fmla="*/ 148 h 398"/>
                  <a:gd name="T8" fmla="*/ 8 w 18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98">
                    <a:moveTo>
                      <a:pt x="0" y="0"/>
                    </a:moveTo>
                    <a:lnTo>
                      <a:pt x="10" y="7"/>
                    </a:lnTo>
                    <a:lnTo>
                      <a:pt x="18" y="133"/>
                    </a:lnTo>
                    <a:lnTo>
                      <a:pt x="8" y="148"/>
                    </a:lnTo>
                    <a:lnTo>
                      <a:pt x="8" y="398"/>
                    </a:lnTo>
                  </a:path>
                </a:pathLst>
              </a:custGeom>
              <a:noFill/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Freeform 37"/>
              <p:cNvSpPr>
                <a:spLocks/>
              </p:cNvSpPr>
              <p:nvPr/>
            </p:nvSpPr>
            <p:spPr bwMode="auto">
              <a:xfrm>
                <a:off x="3466" y="2838"/>
                <a:ext cx="17" cy="398"/>
              </a:xfrm>
              <a:custGeom>
                <a:avLst/>
                <a:gdLst>
                  <a:gd name="T0" fmla="*/ 0 w 17"/>
                  <a:gd name="T1" fmla="*/ 0 h 398"/>
                  <a:gd name="T2" fmla="*/ 8 w 17"/>
                  <a:gd name="T3" fmla="*/ 7 h 398"/>
                  <a:gd name="T4" fmla="*/ 17 w 17"/>
                  <a:gd name="T5" fmla="*/ 133 h 398"/>
                  <a:gd name="T6" fmla="*/ 8 w 17"/>
                  <a:gd name="T7" fmla="*/ 148 h 398"/>
                  <a:gd name="T8" fmla="*/ 8 w 17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98">
                    <a:moveTo>
                      <a:pt x="0" y="0"/>
                    </a:moveTo>
                    <a:lnTo>
                      <a:pt x="8" y="7"/>
                    </a:lnTo>
                    <a:lnTo>
                      <a:pt x="17" y="133"/>
                    </a:lnTo>
                    <a:lnTo>
                      <a:pt x="8" y="148"/>
                    </a:lnTo>
                    <a:lnTo>
                      <a:pt x="8" y="398"/>
                    </a:lnTo>
                  </a:path>
                </a:pathLst>
              </a:custGeom>
              <a:noFill/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Freeform 38"/>
              <p:cNvSpPr>
                <a:spLocks/>
              </p:cNvSpPr>
              <p:nvPr/>
            </p:nvSpPr>
            <p:spPr bwMode="auto">
              <a:xfrm>
                <a:off x="3472" y="2838"/>
                <a:ext cx="19" cy="398"/>
              </a:xfrm>
              <a:custGeom>
                <a:avLst/>
                <a:gdLst>
                  <a:gd name="T0" fmla="*/ 0 w 19"/>
                  <a:gd name="T1" fmla="*/ 0 h 398"/>
                  <a:gd name="T2" fmla="*/ 10 w 19"/>
                  <a:gd name="T3" fmla="*/ 7 h 398"/>
                  <a:gd name="T4" fmla="*/ 19 w 19"/>
                  <a:gd name="T5" fmla="*/ 133 h 398"/>
                  <a:gd name="T6" fmla="*/ 8 w 19"/>
                  <a:gd name="T7" fmla="*/ 148 h 398"/>
                  <a:gd name="T8" fmla="*/ 8 w 19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398">
                    <a:moveTo>
                      <a:pt x="0" y="0"/>
                    </a:moveTo>
                    <a:lnTo>
                      <a:pt x="10" y="7"/>
                    </a:lnTo>
                    <a:lnTo>
                      <a:pt x="19" y="133"/>
                    </a:lnTo>
                    <a:lnTo>
                      <a:pt x="8" y="148"/>
                    </a:lnTo>
                    <a:lnTo>
                      <a:pt x="8" y="398"/>
                    </a:lnTo>
                  </a:path>
                </a:pathLst>
              </a:custGeom>
              <a:noFill/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Freeform 39"/>
              <p:cNvSpPr>
                <a:spLocks/>
              </p:cNvSpPr>
              <p:nvPr/>
            </p:nvSpPr>
            <p:spPr bwMode="auto">
              <a:xfrm>
                <a:off x="3478" y="2838"/>
                <a:ext cx="19" cy="397"/>
              </a:xfrm>
              <a:custGeom>
                <a:avLst/>
                <a:gdLst>
                  <a:gd name="T0" fmla="*/ 0 w 19"/>
                  <a:gd name="T1" fmla="*/ 0 h 397"/>
                  <a:gd name="T2" fmla="*/ 10 w 19"/>
                  <a:gd name="T3" fmla="*/ 6 h 397"/>
                  <a:gd name="T4" fmla="*/ 19 w 19"/>
                  <a:gd name="T5" fmla="*/ 132 h 397"/>
                  <a:gd name="T6" fmla="*/ 10 w 19"/>
                  <a:gd name="T7" fmla="*/ 146 h 397"/>
                  <a:gd name="T8" fmla="*/ 8 w 19"/>
                  <a:gd name="T9" fmla="*/ 397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397">
                    <a:moveTo>
                      <a:pt x="0" y="0"/>
                    </a:moveTo>
                    <a:lnTo>
                      <a:pt x="10" y="6"/>
                    </a:lnTo>
                    <a:lnTo>
                      <a:pt x="19" y="132"/>
                    </a:lnTo>
                    <a:lnTo>
                      <a:pt x="10" y="146"/>
                    </a:lnTo>
                    <a:lnTo>
                      <a:pt x="8" y="397"/>
                    </a:lnTo>
                  </a:path>
                </a:pathLst>
              </a:custGeom>
              <a:noFill/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Freeform 40"/>
              <p:cNvSpPr>
                <a:spLocks/>
              </p:cNvSpPr>
              <p:nvPr/>
            </p:nvSpPr>
            <p:spPr bwMode="auto">
              <a:xfrm>
                <a:off x="3485" y="2838"/>
                <a:ext cx="19" cy="397"/>
              </a:xfrm>
              <a:custGeom>
                <a:avLst/>
                <a:gdLst>
                  <a:gd name="T0" fmla="*/ 0 w 19"/>
                  <a:gd name="T1" fmla="*/ 0 h 397"/>
                  <a:gd name="T2" fmla="*/ 9 w 19"/>
                  <a:gd name="T3" fmla="*/ 7 h 397"/>
                  <a:gd name="T4" fmla="*/ 19 w 19"/>
                  <a:gd name="T5" fmla="*/ 132 h 397"/>
                  <a:gd name="T6" fmla="*/ 9 w 19"/>
                  <a:gd name="T7" fmla="*/ 146 h 397"/>
                  <a:gd name="T8" fmla="*/ 8 w 19"/>
                  <a:gd name="T9" fmla="*/ 397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397">
                    <a:moveTo>
                      <a:pt x="0" y="0"/>
                    </a:moveTo>
                    <a:lnTo>
                      <a:pt x="9" y="7"/>
                    </a:lnTo>
                    <a:lnTo>
                      <a:pt x="19" y="132"/>
                    </a:lnTo>
                    <a:lnTo>
                      <a:pt x="9" y="146"/>
                    </a:lnTo>
                    <a:lnTo>
                      <a:pt x="8" y="397"/>
                    </a:lnTo>
                  </a:path>
                </a:pathLst>
              </a:custGeom>
              <a:noFill/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Freeform 41"/>
              <p:cNvSpPr>
                <a:spLocks/>
              </p:cNvSpPr>
              <p:nvPr/>
            </p:nvSpPr>
            <p:spPr bwMode="auto">
              <a:xfrm>
                <a:off x="3491" y="2838"/>
                <a:ext cx="19" cy="397"/>
              </a:xfrm>
              <a:custGeom>
                <a:avLst/>
                <a:gdLst>
                  <a:gd name="T0" fmla="*/ 0 w 19"/>
                  <a:gd name="T1" fmla="*/ 0 h 397"/>
                  <a:gd name="T2" fmla="*/ 10 w 19"/>
                  <a:gd name="T3" fmla="*/ 7 h 397"/>
                  <a:gd name="T4" fmla="*/ 19 w 19"/>
                  <a:gd name="T5" fmla="*/ 132 h 397"/>
                  <a:gd name="T6" fmla="*/ 10 w 19"/>
                  <a:gd name="T7" fmla="*/ 146 h 397"/>
                  <a:gd name="T8" fmla="*/ 8 w 19"/>
                  <a:gd name="T9" fmla="*/ 397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397">
                    <a:moveTo>
                      <a:pt x="0" y="0"/>
                    </a:moveTo>
                    <a:lnTo>
                      <a:pt x="10" y="7"/>
                    </a:lnTo>
                    <a:lnTo>
                      <a:pt x="19" y="132"/>
                    </a:lnTo>
                    <a:lnTo>
                      <a:pt x="10" y="146"/>
                    </a:lnTo>
                    <a:lnTo>
                      <a:pt x="8" y="397"/>
                    </a:lnTo>
                  </a:path>
                </a:pathLst>
              </a:custGeom>
              <a:noFill/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" name="Freeform 42"/>
              <p:cNvSpPr>
                <a:spLocks/>
              </p:cNvSpPr>
              <p:nvPr/>
            </p:nvSpPr>
            <p:spPr bwMode="auto">
              <a:xfrm>
                <a:off x="3499" y="2838"/>
                <a:ext cx="17" cy="398"/>
              </a:xfrm>
              <a:custGeom>
                <a:avLst/>
                <a:gdLst>
                  <a:gd name="T0" fmla="*/ 0 w 17"/>
                  <a:gd name="T1" fmla="*/ 0 h 398"/>
                  <a:gd name="T2" fmla="*/ 8 w 17"/>
                  <a:gd name="T3" fmla="*/ 7 h 398"/>
                  <a:gd name="T4" fmla="*/ 17 w 17"/>
                  <a:gd name="T5" fmla="*/ 132 h 398"/>
                  <a:gd name="T6" fmla="*/ 6 w 17"/>
                  <a:gd name="T7" fmla="*/ 146 h 398"/>
                  <a:gd name="T8" fmla="*/ 6 w 17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98">
                    <a:moveTo>
                      <a:pt x="0" y="0"/>
                    </a:moveTo>
                    <a:lnTo>
                      <a:pt x="8" y="7"/>
                    </a:lnTo>
                    <a:lnTo>
                      <a:pt x="17" y="132"/>
                    </a:lnTo>
                    <a:lnTo>
                      <a:pt x="6" y="146"/>
                    </a:lnTo>
                    <a:lnTo>
                      <a:pt x="6" y="398"/>
                    </a:lnTo>
                  </a:path>
                </a:pathLst>
              </a:custGeom>
              <a:noFill/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Freeform 43"/>
              <p:cNvSpPr>
                <a:spLocks/>
              </p:cNvSpPr>
              <p:nvPr/>
            </p:nvSpPr>
            <p:spPr bwMode="auto">
              <a:xfrm>
                <a:off x="3505" y="2838"/>
                <a:ext cx="16" cy="397"/>
              </a:xfrm>
              <a:custGeom>
                <a:avLst/>
                <a:gdLst>
                  <a:gd name="T0" fmla="*/ 0 w 16"/>
                  <a:gd name="T1" fmla="*/ 0 h 397"/>
                  <a:gd name="T2" fmla="*/ 7 w 16"/>
                  <a:gd name="T3" fmla="*/ 7 h 397"/>
                  <a:gd name="T4" fmla="*/ 16 w 16"/>
                  <a:gd name="T5" fmla="*/ 132 h 397"/>
                  <a:gd name="T6" fmla="*/ 7 w 16"/>
                  <a:gd name="T7" fmla="*/ 146 h 397"/>
                  <a:gd name="T8" fmla="*/ 7 w 16"/>
                  <a:gd name="T9" fmla="*/ 397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97">
                    <a:moveTo>
                      <a:pt x="0" y="0"/>
                    </a:moveTo>
                    <a:lnTo>
                      <a:pt x="7" y="7"/>
                    </a:lnTo>
                    <a:lnTo>
                      <a:pt x="16" y="132"/>
                    </a:lnTo>
                    <a:lnTo>
                      <a:pt x="7" y="146"/>
                    </a:lnTo>
                    <a:lnTo>
                      <a:pt x="7" y="397"/>
                    </a:lnTo>
                  </a:path>
                </a:pathLst>
              </a:custGeom>
              <a:noFill/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Rectangle 44"/>
              <p:cNvSpPr>
                <a:spLocks noChangeArrowheads="1"/>
              </p:cNvSpPr>
              <p:nvPr/>
            </p:nvSpPr>
            <p:spPr bwMode="auto">
              <a:xfrm>
                <a:off x="3520" y="3015"/>
                <a:ext cx="131" cy="191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Rectangle 45"/>
              <p:cNvSpPr>
                <a:spLocks noChangeArrowheads="1"/>
              </p:cNvSpPr>
              <p:nvPr/>
            </p:nvSpPr>
            <p:spPr bwMode="auto">
              <a:xfrm>
                <a:off x="3520" y="3060"/>
                <a:ext cx="131" cy="29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Rectangle 46"/>
              <p:cNvSpPr>
                <a:spLocks noChangeArrowheads="1"/>
              </p:cNvSpPr>
              <p:nvPr/>
            </p:nvSpPr>
            <p:spPr bwMode="auto">
              <a:xfrm>
                <a:off x="3520" y="3096"/>
                <a:ext cx="131" cy="29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Rectangle 47"/>
              <p:cNvSpPr>
                <a:spLocks noChangeArrowheads="1"/>
              </p:cNvSpPr>
              <p:nvPr/>
            </p:nvSpPr>
            <p:spPr bwMode="auto">
              <a:xfrm>
                <a:off x="3520" y="3132"/>
                <a:ext cx="131" cy="38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" name="Rectangle 48"/>
              <p:cNvSpPr>
                <a:spLocks noChangeArrowheads="1"/>
              </p:cNvSpPr>
              <p:nvPr/>
            </p:nvSpPr>
            <p:spPr bwMode="auto">
              <a:xfrm>
                <a:off x="3540" y="3060"/>
                <a:ext cx="91" cy="20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Rectangle 49"/>
              <p:cNvSpPr>
                <a:spLocks noChangeArrowheads="1"/>
              </p:cNvSpPr>
              <p:nvPr/>
            </p:nvSpPr>
            <p:spPr bwMode="auto">
              <a:xfrm>
                <a:off x="3540" y="3105"/>
                <a:ext cx="91" cy="20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Freeform 50"/>
              <p:cNvSpPr>
                <a:spLocks/>
              </p:cNvSpPr>
              <p:nvPr/>
            </p:nvSpPr>
            <p:spPr bwMode="auto">
              <a:xfrm>
                <a:off x="3605" y="3022"/>
                <a:ext cx="5" cy="26"/>
              </a:xfrm>
              <a:custGeom>
                <a:avLst/>
                <a:gdLst>
                  <a:gd name="T0" fmla="*/ 5 w 5"/>
                  <a:gd name="T1" fmla="*/ 0 h 26"/>
                  <a:gd name="T2" fmla="*/ 5 w 5"/>
                  <a:gd name="T3" fmla="*/ 26 h 26"/>
                  <a:gd name="T4" fmla="*/ 0 w 5"/>
                  <a:gd name="T5" fmla="*/ 12 h 26"/>
                  <a:gd name="T6" fmla="*/ 5 w 5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6">
                    <a:moveTo>
                      <a:pt x="5" y="0"/>
                    </a:moveTo>
                    <a:lnTo>
                      <a:pt x="5" y="26"/>
                    </a:lnTo>
                    <a:lnTo>
                      <a:pt x="0" y="12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" name="Rectangle 51"/>
              <p:cNvSpPr>
                <a:spLocks noChangeArrowheads="1"/>
              </p:cNvSpPr>
              <p:nvPr/>
            </p:nvSpPr>
            <p:spPr bwMode="auto">
              <a:xfrm>
                <a:off x="3520" y="3015"/>
                <a:ext cx="131" cy="37"/>
              </a:xfrm>
              <a:prstGeom prst="rect">
                <a:avLst/>
              </a:prstGeom>
              <a:solidFill>
                <a:srgbClr val="A0A0A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Freeform 52"/>
              <p:cNvSpPr>
                <a:spLocks/>
              </p:cNvSpPr>
              <p:nvPr/>
            </p:nvSpPr>
            <p:spPr bwMode="auto">
              <a:xfrm>
                <a:off x="3583" y="3022"/>
                <a:ext cx="27" cy="12"/>
              </a:xfrm>
              <a:custGeom>
                <a:avLst/>
                <a:gdLst>
                  <a:gd name="T0" fmla="*/ 27 w 27"/>
                  <a:gd name="T1" fmla="*/ 0 h 12"/>
                  <a:gd name="T2" fmla="*/ 2 w 27"/>
                  <a:gd name="T3" fmla="*/ 0 h 12"/>
                  <a:gd name="T4" fmla="*/ 0 w 27"/>
                  <a:gd name="T5" fmla="*/ 12 h 12"/>
                  <a:gd name="T6" fmla="*/ 24 w 27"/>
                  <a:gd name="T7" fmla="*/ 12 h 12"/>
                  <a:gd name="T8" fmla="*/ 27 w 27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2">
                    <a:moveTo>
                      <a:pt x="27" y="0"/>
                    </a:moveTo>
                    <a:lnTo>
                      <a:pt x="2" y="0"/>
                    </a:lnTo>
                    <a:lnTo>
                      <a:pt x="0" y="12"/>
                    </a:lnTo>
                    <a:lnTo>
                      <a:pt x="24" y="12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Freeform 53"/>
              <p:cNvSpPr>
                <a:spLocks/>
              </p:cNvSpPr>
              <p:nvPr/>
            </p:nvSpPr>
            <p:spPr bwMode="auto">
              <a:xfrm>
                <a:off x="3583" y="3038"/>
                <a:ext cx="63" cy="10"/>
              </a:xfrm>
              <a:custGeom>
                <a:avLst/>
                <a:gdLst>
                  <a:gd name="T0" fmla="*/ 63 w 63"/>
                  <a:gd name="T1" fmla="*/ 10 h 10"/>
                  <a:gd name="T2" fmla="*/ 2 w 63"/>
                  <a:gd name="T3" fmla="*/ 10 h 10"/>
                  <a:gd name="T4" fmla="*/ 0 w 63"/>
                  <a:gd name="T5" fmla="*/ 0 h 10"/>
                  <a:gd name="T6" fmla="*/ 60 w 63"/>
                  <a:gd name="T7" fmla="*/ 0 h 10"/>
                  <a:gd name="T8" fmla="*/ 63 w 63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0">
                    <a:moveTo>
                      <a:pt x="63" y="10"/>
                    </a:moveTo>
                    <a:lnTo>
                      <a:pt x="2" y="10"/>
                    </a:lnTo>
                    <a:lnTo>
                      <a:pt x="0" y="0"/>
                    </a:lnTo>
                    <a:lnTo>
                      <a:pt x="60" y="0"/>
                    </a:lnTo>
                    <a:lnTo>
                      <a:pt x="63" y="1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Freeform 54"/>
              <p:cNvSpPr>
                <a:spLocks/>
              </p:cNvSpPr>
              <p:nvPr/>
            </p:nvSpPr>
            <p:spPr bwMode="auto">
              <a:xfrm>
                <a:off x="3610" y="3026"/>
                <a:ext cx="36" cy="6"/>
              </a:xfrm>
              <a:custGeom>
                <a:avLst/>
                <a:gdLst>
                  <a:gd name="T0" fmla="*/ 36 w 36"/>
                  <a:gd name="T1" fmla="*/ 0 h 6"/>
                  <a:gd name="T2" fmla="*/ 1 w 36"/>
                  <a:gd name="T3" fmla="*/ 0 h 6"/>
                  <a:gd name="T4" fmla="*/ 0 w 36"/>
                  <a:gd name="T5" fmla="*/ 6 h 6"/>
                  <a:gd name="T6" fmla="*/ 33 w 36"/>
                  <a:gd name="T7" fmla="*/ 6 h 6"/>
                  <a:gd name="T8" fmla="*/ 36 w 3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6">
                    <a:moveTo>
                      <a:pt x="36" y="0"/>
                    </a:moveTo>
                    <a:lnTo>
                      <a:pt x="1" y="0"/>
                    </a:lnTo>
                    <a:lnTo>
                      <a:pt x="0" y="6"/>
                    </a:lnTo>
                    <a:lnTo>
                      <a:pt x="33" y="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Freeform 55"/>
              <p:cNvSpPr>
                <a:spLocks/>
              </p:cNvSpPr>
              <p:nvPr/>
            </p:nvSpPr>
            <p:spPr bwMode="auto">
              <a:xfrm>
                <a:off x="3642" y="3026"/>
                <a:ext cx="4" cy="22"/>
              </a:xfrm>
              <a:custGeom>
                <a:avLst/>
                <a:gdLst>
                  <a:gd name="T0" fmla="*/ 4 w 4"/>
                  <a:gd name="T1" fmla="*/ 0 h 22"/>
                  <a:gd name="T2" fmla="*/ 4 w 4"/>
                  <a:gd name="T3" fmla="*/ 22 h 22"/>
                  <a:gd name="T4" fmla="*/ 0 w 4"/>
                  <a:gd name="T5" fmla="*/ 8 h 22"/>
                  <a:gd name="T6" fmla="*/ 4 w 4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2">
                    <a:moveTo>
                      <a:pt x="4" y="0"/>
                    </a:moveTo>
                    <a:lnTo>
                      <a:pt x="4" y="22"/>
                    </a:lnTo>
                    <a:lnTo>
                      <a:pt x="0" y="8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Oval 56"/>
              <p:cNvSpPr>
                <a:spLocks noChangeArrowheads="1"/>
              </p:cNvSpPr>
              <p:nvPr/>
            </p:nvSpPr>
            <p:spPr bwMode="auto">
              <a:xfrm>
                <a:off x="3610" y="3042"/>
                <a:ext cx="1" cy="3"/>
              </a:xfrm>
              <a:prstGeom prst="ellipse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Freeform 57"/>
              <p:cNvSpPr>
                <a:spLocks/>
              </p:cNvSpPr>
              <p:nvPr/>
            </p:nvSpPr>
            <p:spPr bwMode="auto">
              <a:xfrm>
                <a:off x="3610" y="3021"/>
                <a:ext cx="11" cy="30"/>
              </a:xfrm>
              <a:custGeom>
                <a:avLst/>
                <a:gdLst>
                  <a:gd name="T0" fmla="*/ 8 w 11"/>
                  <a:gd name="T1" fmla="*/ 0 h 30"/>
                  <a:gd name="T2" fmla="*/ 5 w 11"/>
                  <a:gd name="T3" fmla="*/ 0 h 30"/>
                  <a:gd name="T4" fmla="*/ 1 w 11"/>
                  <a:gd name="T5" fmla="*/ 1 h 30"/>
                  <a:gd name="T6" fmla="*/ 0 w 11"/>
                  <a:gd name="T7" fmla="*/ 4 h 30"/>
                  <a:gd name="T8" fmla="*/ 0 w 11"/>
                  <a:gd name="T9" fmla="*/ 11 h 30"/>
                  <a:gd name="T10" fmla="*/ 1 w 11"/>
                  <a:gd name="T11" fmla="*/ 29 h 30"/>
                  <a:gd name="T12" fmla="*/ 5 w 11"/>
                  <a:gd name="T13" fmla="*/ 30 h 30"/>
                  <a:gd name="T14" fmla="*/ 5 w 11"/>
                  <a:gd name="T15" fmla="*/ 14 h 30"/>
                  <a:gd name="T16" fmla="*/ 9 w 11"/>
                  <a:gd name="T17" fmla="*/ 7 h 30"/>
                  <a:gd name="T18" fmla="*/ 11 w 11"/>
                  <a:gd name="T19" fmla="*/ 4 h 30"/>
                  <a:gd name="T20" fmla="*/ 11 w 11"/>
                  <a:gd name="T21" fmla="*/ 1 h 30"/>
                  <a:gd name="T22" fmla="*/ 8 w 11"/>
                  <a:gd name="T2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" h="30">
                    <a:moveTo>
                      <a:pt x="8" y="0"/>
                    </a:moveTo>
                    <a:lnTo>
                      <a:pt x="5" y="0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0" y="11"/>
                    </a:lnTo>
                    <a:lnTo>
                      <a:pt x="1" y="29"/>
                    </a:lnTo>
                    <a:lnTo>
                      <a:pt x="5" y="30"/>
                    </a:lnTo>
                    <a:lnTo>
                      <a:pt x="5" y="14"/>
                    </a:lnTo>
                    <a:lnTo>
                      <a:pt x="9" y="7"/>
                    </a:lnTo>
                    <a:lnTo>
                      <a:pt x="11" y="4"/>
                    </a:lnTo>
                    <a:lnTo>
                      <a:pt x="11" y="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Freeform 58"/>
              <p:cNvSpPr>
                <a:spLocks/>
              </p:cNvSpPr>
              <p:nvPr/>
            </p:nvSpPr>
            <p:spPr bwMode="auto">
              <a:xfrm>
                <a:off x="3610" y="3021"/>
                <a:ext cx="13" cy="30"/>
              </a:xfrm>
              <a:custGeom>
                <a:avLst/>
                <a:gdLst>
                  <a:gd name="T0" fmla="*/ 9 w 13"/>
                  <a:gd name="T1" fmla="*/ 0 h 30"/>
                  <a:gd name="T2" fmla="*/ 5 w 13"/>
                  <a:gd name="T3" fmla="*/ 0 h 30"/>
                  <a:gd name="T4" fmla="*/ 1 w 13"/>
                  <a:gd name="T5" fmla="*/ 1 h 30"/>
                  <a:gd name="T6" fmla="*/ 1 w 13"/>
                  <a:gd name="T7" fmla="*/ 4 h 30"/>
                  <a:gd name="T8" fmla="*/ 0 w 13"/>
                  <a:gd name="T9" fmla="*/ 11 h 30"/>
                  <a:gd name="T10" fmla="*/ 3 w 13"/>
                  <a:gd name="T11" fmla="*/ 30 h 30"/>
                  <a:gd name="T12" fmla="*/ 5 w 13"/>
                  <a:gd name="T13" fmla="*/ 30 h 30"/>
                  <a:gd name="T14" fmla="*/ 5 w 13"/>
                  <a:gd name="T15" fmla="*/ 14 h 30"/>
                  <a:gd name="T16" fmla="*/ 11 w 13"/>
                  <a:gd name="T17" fmla="*/ 7 h 30"/>
                  <a:gd name="T18" fmla="*/ 13 w 13"/>
                  <a:gd name="T19" fmla="*/ 4 h 30"/>
                  <a:gd name="T20" fmla="*/ 13 w 13"/>
                  <a:gd name="T21" fmla="*/ 1 h 30"/>
                  <a:gd name="T22" fmla="*/ 9 w 13"/>
                  <a:gd name="T2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30">
                    <a:moveTo>
                      <a:pt x="9" y="0"/>
                    </a:moveTo>
                    <a:lnTo>
                      <a:pt x="5" y="0"/>
                    </a:lnTo>
                    <a:lnTo>
                      <a:pt x="1" y="1"/>
                    </a:lnTo>
                    <a:lnTo>
                      <a:pt x="1" y="4"/>
                    </a:lnTo>
                    <a:lnTo>
                      <a:pt x="0" y="11"/>
                    </a:lnTo>
                    <a:lnTo>
                      <a:pt x="3" y="30"/>
                    </a:lnTo>
                    <a:lnTo>
                      <a:pt x="5" y="30"/>
                    </a:lnTo>
                    <a:lnTo>
                      <a:pt x="5" y="14"/>
                    </a:lnTo>
                    <a:lnTo>
                      <a:pt x="11" y="7"/>
                    </a:lnTo>
                    <a:lnTo>
                      <a:pt x="13" y="4"/>
                    </a:lnTo>
                    <a:lnTo>
                      <a:pt x="13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Rectangle 59"/>
              <p:cNvSpPr>
                <a:spLocks noChangeArrowheads="1"/>
              </p:cNvSpPr>
              <p:nvPr/>
            </p:nvSpPr>
            <p:spPr bwMode="auto">
              <a:xfrm>
                <a:off x="3550" y="3068"/>
                <a:ext cx="69" cy="3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Freeform 60"/>
              <p:cNvSpPr>
                <a:spLocks/>
              </p:cNvSpPr>
              <p:nvPr/>
            </p:nvSpPr>
            <p:spPr bwMode="auto">
              <a:xfrm>
                <a:off x="3573" y="3077"/>
                <a:ext cx="34" cy="7"/>
              </a:xfrm>
              <a:custGeom>
                <a:avLst/>
                <a:gdLst>
                  <a:gd name="T0" fmla="*/ 0 w 34"/>
                  <a:gd name="T1" fmla="*/ 7 h 7"/>
                  <a:gd name="T2" fmla="*/ 0 w 34"/>
                  <a:gd name="T3" fmla="*/ 0 h 7"/>
                  <a:gd name="T4" fmla="*/ 34 w 34"/>
                  <a:gd name="T5" fmla="*/ 0 h 7"/>
                  <a:gd name="T6" fmla="*/ 34 w 34"/>
                  <a:gd name="T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7">
                    <a:moveTo>
                      <a:pt x="0" y="7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34" y="6"/>
                    </a:lnTo>
                  </a:path>
                </a:pathLst>
              </a:custGeom>
              <a:noFill/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Freeform 61"/>
              <p:cNvSpPr>
                <a:spLocks/>
              </p:cNvSpPr>
              <p:nvPr/>
            </p:nvSpPr>
            <p:spPr bwMode="auto">
              <a:xfrm>
                <a:off x="3477" y="2864"/>
                <a:ext cx="32" cy="29"/>
              </a:xfrm>
              <a:custGeom>
                <a:avLst/>
                <a:gdLst>
                  <a:gd name="T0" fmla="*/ 28 w 32"/>
                  <a:gd name="T1" fmla="*/ 0 h 29"/>
                  <a:gd name="T2" fmla="*/ 0 w 32"/>
                  <a:gd name="T3" fmla="*/ 0 h 29"/>
                  <a:gd name="T4" fmla="*/ 3 w 32"/>
                  <a:gd name="T5" fmla="*/ 29 h 29"/>
                  <a:gd name="T6" fmla="*/ 32 w 32"/>
                  <a:gd name="T7" fmla="*/ 29 h 29"/>
                  <a:gd name="T8" fmla="*/ 28 w 3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9">
                    <a:moveTo>
                      <a:pt x="28" y="0"/>
                    </a:moveTo>
                    <a:lnTo>
                      <a:pt x="0" y="0"/>
                    </a:lnTo>
                    <a:lnTo>
                      <a:pt x="3" y="29"/>
                    </a:lnTo>
                    <a:lnTo>
                      <a:pt x="32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Freeform 62"/>
              <p:cNvSpPr>
                <a:spLocks/>
              </p:cNvSpPr>
              <p:nvPr/>
            </p:nvSpPr>
            <p:spPr bwMode="auto">
              <a:xfrm>
                <a:off x="3480" y="2915"/>
                <a:ext cx="33" cy="30"/>
              </a:xfrm>
              <a:custGeom>
                <a:avLst/>
                <a:gdLst>
                  <a:gd name="T0" fmla="*/ 32 w 33"/>
                  <a:gd name="T1" fmla="*/ 0 h 30"/>
                  <a:gd name="T2" fmla="*/ 0 w 33"/>
                  <a:gd name="T3" fmla="*/ 0 h 30"/>
                  <a:gd name="T4" fmla="*/ 3 w 33"/>
                  <a:gd name="T5" fmla="*/ 30 h 30"/>
                  <a:gd name="T6" fmla="*/ 33 w 33"/>
                  <a:gd name="T7" fmla="*/ 30 h 30"/>
                  <a:gd name="T8" fmla="*/ 32 w 33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0">
                    <a:moveTo>
                      <a:pt x="32" y="0"/>
                    </a:moveTo>
                    <a:lnTo>
                      <a:pt x="0" y="0"/>
                    </a:lnTo>
                    <a:lnTo>
                      <a:pt x="3" y="30"/>
                    </a:lnTo>
                    <a:lnTo>
                      <a:pt x="33" y="3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Rectangle 63"/>
              <p:cNvSpPr>
                <a:spLocks noChangeArrowheads="1"/>
              </p:cNvSpPr>
              <p:nvPr/>
            </p:nvSpPr>
            <p:spPr bwMode="auto">
              <a:xfrm>
                <a:off x="3531" y="2915"/>
                <a:ext cx="130" cy="20"/>
              </a:xfrm>
              <a:prstGeom prst="rect">
                <a:avLst/>
              </a:prstGeom>
              <a:solidFill>
                <a:srgbClr val="60606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Rectangle 64"/>
              <p:cNvSpPr>
                <a:spLocks noChangeArrowheads="1"/>
              </p:cNvSpPr>
              <p:nvPr/>
            </p:nvSpPr>
            <p:spPr bwMode="auto">
              <a:xfrm>
                <a:off x="3550" y="2915"/>
                <a:ext cx="9" cy="1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Rectangle 65"/>
              <p:cNvSpPr>
                <a:spLocks noChangeArrowheads="1"/>
              </p:cNvSpPr>
              <p:nvPr/>
            </p:nvSpPr>
            <p:spPr bwMode="auto">
              <a:xfrm>
                <a:off x="3550" y="2934"/>
                <a:ext cx="9" cy="1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" name="Rectangle 66"/>
              <p:cNvSpPr>
                <a:spLocks noChangeArrowheads="1"/>
              </p:cNvSpPr>
              <p:nvPr/>
            </p:nvSpPr>
            <p:spPr bwMode="auto">
              <a:xfrm>
                <a:off x="3589" y="2924"/>
                <a:ext cx="2" cy="2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" name="Oval 67"/>
              <p:cNvSpPr>
                <a:spLocks noChangeArrowheads="1"/>
              </p:cNvSpPr>
              <p:nvPr/>
            </p:nvSpPr>
            <p:spPr bwMode="auto">
              <a:xfrm>
                <a:off x="3540" y="2924"/>
                <a:ext cx="3" cy="4"/>
              </a:xfrm>
              <a:prstGeom prst="ellipse">
                <a:avLst/>
              </a:pr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5" name="Text Box 6"/>
            <p:cNvSpPr txBox="1">
              <a:spLocks noChangeArrowheads="1"/>
            </p:cNvSpPr>
            <p:nvPr/>
          </p:nvSpPr>
          <p:spPr bwMode="auto">
            <a:xfrm>
              <a:off x="3475804" y="6372382"/>
              <a:ext cx="582976" cy="188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zh-CN" altLang="en-US" sz="1200" b="1" dirty="0">
                  <a:latin typeface="楷体_GB2312" pitchFamily="49" charset="-122"/>
                  <a:ea typeface="楷体_GB2312" pitchFamily="49" charset="-122"/>
                </a:rPr>
                <a:t>服务器</a:t>
              </a:r>
            </a:p>
          </p:txBody>
        </p:sp>
        <p:sp>
          <p:nvSpPr>
            <p:cNvPr id="146" name="Text Box 6"/>
            <p:cNvSpPr txBox="1">
              <a:spLocks noChangeArrowheads="1"/>
            </p:cNvSpPr>
            <p:nvPr/>
          </p:nvSpPr>
          <p:spPr bwMode="auto">
            <a:xfrm>
              <a:off x="2006696" y="5099113"/>
              <a:ext cx="582976" cy="188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altLang="zh-CN" sz="1200" b="1" dirty="0" smtClean="0">
                  <a:latin typeface="楷体_GB2312" pitchFamily="49" charset="-122"/>
                  <a:ea typeface="楷体_GB2312" pitchFamily="49" charset="-122"/>
                </a:rPr>
                <a:t>……</a:t>
              </a:r>
              <a:endParaRPr lang="zh-CN" altLang="en-US" sz="12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48" name="Text Box 6"/>
            <p:cNvSpPr txBox="1">
              <a:spLocks noChangeArrowheads="1"/>
            </p:cNvSpPr>
            <p:nvPr/>
          </p:nvSpPr>
          <p:spPr bwMode="auto">
            <a:xfrm>
              <a:off x="2323186" y="4603270"/>
              <a:ext cx="985657" cy="143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altLang="zh-CN" sz="1400" smtClean="0">
                  <a:latin typeface="楷体_GB2312" pitchFamily="49" charset="-122"/>
                  <a:ea typeface="楷体_GB2312" pitchFamily="49" charset="-122"/>
                </a:rPr>
                <a:t>1000Mbps</a:t>
              </a:r>
              <a:endParaRPr lang="zh-CN" altLang="en-US" sz="1400" dirty="0">
                <a:latin typeface="楷体_GB2312" pitchFamily="49" charset="-122"/>
                <a:ea typeface="楷体_GB2312" pitchFamily="49" charset="-122"/>
              </a:endParaRPr>
            </a:p>
          </p:txBody>
        </p:sp>
        <p:cxnSp>
          <p:nvCxnSpPr>
            <p:cNvPr id="149" name="直接连接符 148"/>
            <p:cNvCxnSpPr/>
            <p:nvPr/>
          </p:nvCxnSpPr>
          <p:spPr>
            <a:xfrm flipH="1">
              <a:off x="3178985" y="4227554"/>
              <a:ext cx="518034" cy="249983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 Box 6"/>
            <p:cNvSpPr txBox="1">
              <a:spLocks noChangeArrowheads="1"/>
            </p:cNvSpPr>
            <p:nvPr/>
          </p:nvSpPr>
          <p:spPr bwMode="auto">
            <a:xfrm>
              <a:off x="3599642" y="4033008"/>
              <a:ext cx="613159" cy="238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zh-CN" altLang="en-US" sz="1200" b="1" dirty="0">
                  <a:latin typeface="楷体_GB2312" pitchFamily="49" charset="-122"/>
                  <a:ea typeface="楷体_GB2312" pitchFamily="49" charset="-122"/>
                </a:rPr>
                <a:t>双绞线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21215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企业</a:t>
            </a:r>
            <a:r>
              <a:rPr lang="en-US" altLang="zh-CN" dirty="0" smtClean="0"/>
              <a:t>(</a:t>
            </a:r>
            <a:r>
              <a:rPr lang="zh-CN" altLang="en-US" dirty="0" smtClean="0"/>
              <a:t>和家庭</a:t>
            </a:r>
            <a:r>
              <a:rPr lang="en-US" altLang="zh-CN" dirty="0" smtClean="0"/>
              <a:t>)</a:t>
            </a:r>
            <a:r>
              <a:rPr lang="zh-CN" altLang="en-US" dirty="0" smtClean="0"/>
              <a:t>接入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479536" cy="1068740"/>
          </a:xfrm>
        </p:spPr>
        <p:txBody>
          <a:bodyPr/>
          <a:lstStyle/>
          <a:p>
            <a:r>
              <a:rPr lang="zh-CN" altLang="en-US" dirty="0" smtClean="0"/>
              <a:t>无线局域网 </a:t>
            </a:r>
            <a:r>
              <a:rPr lang="en-US" altLang="zh-CN" dirty="0" smtClean="0"/>
              <a:t>(WLAN) </a:t>
            </a:r>
            <a:r>
              <a:rPr lang="zh-CN" altLang="en-US" dirty="0" smtClean="0"/>
              <a:t>接入</a:t>
            </a:r>
            <a:endParaRPr lang="en-US" altLang="zh-CN" dirty="0" smtClean="0"/>
          </a:p>
          <a:p>
            <a:pPr lvl="1"/>
            <a:r>
              <a:rPr lang="en-US" altLang="zh-CN" sz="1800" dirty="0" err="1" smtClean="0"/>
              <a:t>WiFi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IEEE802.11</a:t>
            </a:r>
            <a:endParaRPr lang="zh-CN" altLang="en-US" sz="1800" dirty="0"/>
          </a:p>
          <a:p>
            <a:pPr lvl="1"/>
            <a:endParaRPr lang="en-US" altLang="zh-CN" sz="1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651369" y="3294579"/>
            <a:ext cx="8035431" cy="3010631"/>
            <a:chOff x="651369" y="3294579"/>
            <a:chExt cx="8035431" cy="3010631"/>
          </a:xfrm>
        </p:grpSpPr>
        <p:sp>
          <p:nvSpPr>
            <p:cNvPr id="140" name="矩形 139"/>
            <p:cNvSpPr/>
            <p:nvPr/>
          </p:nvSpPr>
          <p:spPr>
            <a:xfrm>
              <a:off x="651369" y="3294579"/>
              <a:ext cx="8035431" cy="3010631"/>
            </a:xfrm>
            <a:prstGeom prst="rect">
              <a:avLst/>
            </a:prstGeom>
            <a:solidFill>
              <a:srgbClr val="F7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pic>
          <p:nvPicPr>
            <p:cNvPr id="141" name="Picture 1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4555" y="4080307"/>
              <a:ext cx="2348069" cy="14110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42" name="Group 42"/>
            <p:cNvGrpSpPr>
              <a:grpSpLocks/>
            </p:cNvGrpSpPr>
            <p:nvPr/>
          </p:nvGrpSpPr>
          <p:grpSpPr bwMode="auto">
            <a:xfrm>
              <a:off x="6443020" y="4072129"/>
              <a:ext cx="2019882" cy="1004508"/>
              <a:chOff x="3611" y="1812"/>
              <a:chExt cx="1736" cy="1043"/>
            </a:xfrm>
          </p:grpSpPr>
          <p:grpSp>
            <p:nvGrpSpPr>
              <p:cNvPr id="209" name="Group 43"/>
              <p:cNvGrpSpPr>
                <a:grpSpLocks/>
              </p:cNvGrpSpPr>
              <p:nvPr/>
            </p:nvGrpSpPr>
            <p:grpSpPr bwMode="auto">
              <a:xfrm>
                <a:off x="3611" y="1816"/>
                <a:ext cx="1730" cy="1034"/>
                <a:chOff x="3611" y="1816"/>
                <a:chExt cx="1730" cy="1034"/>
              </a:xfrm>
            </p:grpSpPr>
            <p:sp>
              <p:nvSpPr>
                <p:cNvPr id="227" name="Oval 44"/>
                <p:cNvSpPr>
                  <a:spLocks noChangeArrowheads="1"/>
                </p:cNvSpPr>
                <p:nvPr/>
              </p:nvSpPr>
              <p:spPr bwMode="auto">
                <a:xfrm>
                  <a:off x="4202" y="1816"/>
                  <a:ext cx="754" cy="42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8" name="Oval 45"/>
                <p:cNvSpPr>
                  <a:spLocks noChangeArrowheads="1"/>
                </p:cNvSpPr>
                <p:nvPr/>
              </p:nvSpPr>
              <p:spPr bwMode="auto">
                <a:xfrm>
                  <a:off x="3787" y="1929"/>
                  <a:ext cx="578" cy="427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" name="Oval 46"/>
                <p:cNvSpPr>
                  <a:spLocks noChangeArrowheads="1"/>
                </p:cNvSpPr>
                <p:nvPr/>
              </p:nvSpPr>
              <p:spPr bwMode="auto">
                <a:xfrm>
                  <a:off x="3611" y="2186"/>
                  <a:ext cx="390" cy="349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0" name="Oval 47"/>
                <p:cNvSpPr>
                  <a:spLocks noChangeArrowheads="1"/>
                </p:cNvSpPr>
                <p:nvPr/>
              </p:nvSpPr>
              <p:spPr bwMode="auto">
                <a:xfrm>
                  <a:off x="3729" y="2340"/>
                  <a:ext cx="586" cy="37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1" name="Oval 48"/>
                <p:cNvSpPr>
                  <a:spLocks noChangeArrowheads="1"/>
                </p:cNvSpPr>
                <p:nvPr/>
              </p:nvSpPr>
              <p:spPr bwMode="auto">
                <a:xfrm>
                  <a:off x="4143" y="2402"/>
                  <a:ext cx="876" cy="44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2" name="Oval 49"/>
                <p:cNvSpPr>
                  <a:spLocks noChangeArrowheads="1"/>
                </p:cNvSpPr>
                <p:nvPr/>
              </p:nvSpPr>
              <p:spPr bwMode="auto">
                <a:xfrm>
                  <a:off x="4701" y="1941"/>
                  <a:ext cx="561" cy="336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3" name="Oval 50"/>
                <p:cNvSpPr>
                  <a:spLocks noChangeArrowheads="1"/>
                </p:cNvSpPr>
                <p:nvPr/>
              </p:nvSpPr>
              <p:spPr bwMode="auto">
                <a:xfrm>
                  <a:off x="4784" y="2157"/>
                  <a:ext cx="557" cy="336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4" name="Oval 51"/>
                <p:cNvSpPr>
                  <a:spLocks noChangeArrowheads="1"/>
                </p:cNvSpPr>
                <p:nvPr/>
              </p:nvSpPr>
              <p:spPr bwMode="auto">
                <a:xfrm>
                  <a:off x="4734" y="2228"/>
                  <a:ext cx="553" cy="552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" name="Oval 52"/>
                <p:cNvSpPr>
                  <a:spLocks noChangeArrowheads="1"/>
                </p:cNvSpPr>
                <p:nvPr/>
              </p:nvSpPr>
              <p:spPr bwMode="auto">
                <a:xfrm>
                  <a:off x="3926" y="2061"/>
                  <a:ext cx="1122" cy="553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0" name="Group 53"/>
              <p:cNvGrpSpPr>
                <a:grpSpLocks/>
              </p:cNvGrpSpPr>
              <p:nvPr/>
            </p:nvGrpSpPr>
            <p:grpSpPr bwMode="auto">
              <a:xfrm>
                <a:off x="3611" y="1812"/>
                <a:ext cx="1736" cy="1043"/>
                <a:chOff x="3611" y="1812"/>
                <a:chExt cx="1736" cy="1043"/>
              </a:xfrm>
            </p:grpSpPr>
            <p:sp>
              <p:nvSpPr>
                <p:cNvPr id="211" name="Arc 54"/>
                <p:cNvSpPr>
                  <a:spLocks/>
                </p:cNvSpPr>
                <p:nvPr/>
              </p:nvSpPr>
              <p:spPr bwMode="auto">
                <a:xfrm>
                  <a:off x="4222" y="1812"/>
                  <a:ext cx="715" cy="216"/>
                </a:xfrm>
                <a:custGeom>
                  <a:avLst/>
                  <a:gdLst>
                    <a:gd name="G0" fmla="+- 20477 0 0"/>
                    <a:gd name="G1" fmla="+- 21600 0 0"/>
                    <a:gd name="G2" fmla="+- 21600 0 0"/>
                    <a:gd name="T0" fmla="*/ 0 w 40549"/>
                    <a:gd name="T1" fmla="*/ 14725 h 21600"/>
                    <a:gd name="T2" fmla="*/ 40549 w 40549"/>
                    <a:gd name="T3" fmla="*/ 13620 h 21600"/>
                    <a:gd name="T4" fmla="*/ 20477 w 40549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549" h="21600" fill="none" extrusionOk="0">
                      <a:moveTo>
                        <a:pt x="0" y="14725"/>
                      </a:moveTo>
                      <a:cubicBezTo>
                        <a:pt x="2953" y="5927"/>
                        <a:pt x="11196" y="-1"/>
                        <a:pt x="20477" y="0"/>
                      </a:cubicBezTo>
                      <a:cubicBezTo>
                        <a:pt x="29325" y="0"/>
                        <a:pt x="37279" y="5397"/>
                        <a:pt x="40548" y="13620"/>
                      </a:cubicBezTo>
                    </a:path>
                    <a:path w="40549" h="21600" stroke="0" extrusionOk="0">
                      <a:moveTo>
                        <a:pt x="0" y="14725"/>
                      </a:moveTo>
                      <a:cubicBezTo>
                        <a:pt x="2953" y="5927"/>
                        <a:pt x="11196" y="-1"/>
                        <a:pt x="20477" y="0"/>
                      </a:cubicBezTo>
                      <a:cubicBezTo>
                        <a:pt x="29325" y="0"/>
                        <a:pt x="37279" y="5397"/>
                        <a:pt x="40548" y="13620"/>
                      </a:cubicBezTo>
                      <a:lnTo>
                        <a:pt x="20477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2" name="Arc 55"/>
                <p:cNvSpPr>
                  <a:spLocks/>
                </p:cNvSpPr>
                <p:nvPr/>
              </p:nvSpPr>
              <p:spPr bwMode="auto">
                <a:xfrm>
                  <a:off x="4226" y="1816"/>
                  <a:ext cx="707" cy="212"/>
                </a:xfrm>
                <a:custGeom>
                  <a:avLst/>
                  <a:gdLst>
                    <a:gd name="G0" fmla="+- 20460 0 0"/>
                    <a:gd name="G1" fmla="+- 21600 0 0"/>
                    <a:gd name="G2" fmla="+- 21600 0 0"/>
                    <a:gd name="T0" fmla="*/ 0 w 40509"/>
                    <a:gd name="T1" fmla="*/ 14674 h 21600"/>
                    <a:gd name="T2" fmla="*/ 40509 w 40509"/>
                    <a:gd name="T3" fmla="*/ 13564 h 21600"/>
                    <a:gd name="T4" fmla="*/ 20460 w 40509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509" h="21600" fill="none" extrusionOk="0">
                      <a:moveTo>
                        <a:pt x="0" y="14674"/>
                      </a:moveTo>
                      <a:cubicBezTo>
                        <a:pt x="2969" y="5902"/>
                        <a:pt x="11199" y="-1"/>
                        <a:pt x="20460" y="0"/>
                      </a:cubicBezTo>
                      <a:cubicBezTo>
                        <a:pt x="29286" y="0"/>
                        <a:pt x="37225" y="5370"/>
                        <a:pt x="40509" y="13563"/>
                      </a:cubicBezTo>
                    </a:path>
                    <a:path w="40509" h="21600" stroke="0" extrusionOk="0">
                      <a:moveTo>
                        <a:pt x="0" y="14674"/>
                      </a:moveTo>
                      <a:cubicBezTo>
                        <a:pt x="2969" y="5902"/>
                        <a:pt x="11199" y="-1"/>
                        <a:pt x="20460" y="0"/>
                      </a:cubicBezTo>
                      <a:cubicBezTo>
                        <a:pt x="29286" y="0"/>
                        <a:pt x="37225" y="5370"/>
                        <a:pt x="40509" y="13563"/>
                      </a:cubicBezTo>
                      <a:lnTo>
                        <a:pt x="2046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3" name="Arc 56"/>
                <p:cNvSpPr>
                  <a:spLocks/>
                </p:cNvSpPr>
                <p:nvPr/>
              </p:nvSpPr>
              <p:spPr bwMode="auto">
                <a:xfrm>
                  <a:off x="3787" y="1924"/>
                  <a:ext cx="445" cy="263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509 w 32981"/>
                    <a:gd name="T1" fmla="*/ 26263 h 26263"/>
                    <a:gd name="T2" fmla="*/ 32981 w 32981"/>
                    <a:gd name="T3" fmla="*/ 3241 h 26263"/>
                    <a:gd name="T4" fmla="*/ 21600 w 32981"/>
                    <a:gd name="T5" fmla="*/ 21600 h 26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981" h="26263" fill="none" extrusionOk="0">
                      <a:moveTo>
                        <a:pt x="509" y="26262"/>
                      </a:moveTo>
                      <a:cubicBezTo>
                        <a:pt x="170" y="24731"/>
                        <a:pt x="0" y="231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621" y="-1"/>
                        <a:pt x="29562" y="1122"/>
                        <a:pt x="32980" y="3241"/>
                      </a:cubicBezTo>
                    </a:path>
                    <a:path w="32981" h="26263" stroke="0" extrusionOk="0">
                      <a:moveTo>
                        <a:pt x="509" y="26262"/>
                      </a:moveTo>
                      <a:cubicBezTo>
                        <a:pt x="170" y="24731"/>
                        <a:pt x="0" y="231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621" y="-1"/>
                        <a:pt x="29562" y="1122"/>
                        <a:pt x="32980" y="3241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4" name="Arc 57"/>
                <p:cNvSpPr>
                  <a:spLocks/>
                </p:cNvSpPr>
                <p:nvPr/>
              </p:nvSpPr>
              <p:spPr bwMode="auto">
                <a:xfrm>
                  <a:off x="3791" y="1928"/>
                  <a:ext cx="438" cy="258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514 w 32940"/>
                    <a:gd name="T1" fmla="*/ 26284 h 26284"/>
                    <a:gd name="T2" fmla="*/ 32940 w 32940"/>
                    <a:gd name="T3" fmla="*/ 3216 h 26284"/>
                    <a:gd name="T4" fmla="*/ 21600 w 32940"/>
                    <a:gd name="T5" fmla="*/ 21600 h 26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940" h="26284" fill="none" extrusionOk="0">
                      <a:moveTo>
                        <a:pt x="513" y="26284"/>
                      </a:moveTo>
                      <a:cubicBezTo>
                        <a:pt x="172" y="24746"/>
                        <a:pt x="0" y="23175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605" y="-1"/>
                        <a:pt x="29531" y="1113"/>
                        <a:pt x="32939" y="3216"/>
                      </a:cubicBezTo>
                    </a:path>
                    <a:path w="32940" h="26284" stroke="0" extrusionOk="0">
                      <a:moveTo>
                        <a:pt x="513" y="26284"/>
                      </a:moveTo>
                      <a:cubicBezTo>
                        <a:pt x="172" y="24746"/>
                        <a:pt x="0" y="23175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605" y="-1"/>
                        <a:pt x="29531" y="1113"/>
                        <a:pt x="32939" y="3216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" name="Arc 58"/>
                <p:cNvSpPr>
                  <a:spLocks/>
                </p:cNvSpPr>
                <p:nvPr/>
              </p:nvSpPr>
              <p:spPr bwMode="auto">
                <a:xfrm>
                  <a:off x="3724" y="2518"/>
                  <a:ext cx="450" cy="205"/>
                </a:xfrm>
                <a:custGeom>
                  <a:avLst/>
                  <a:gdLst>
                    <a:gd name="G0" fmla="+- 21600 0 0"/>
                    <a:gd name="G1" fmla="+- 1044 0 0"/>
                    <a:gd name="G2" fmla="+- 21600 0 0"/>
                    <a:gd name="T0" fmla="*/ 32166 w 32166"/>
                    <a:gd name="T1" fmla="*/ 19883 h 22644"/>
                    <a:gd name="T2" fmla="*/ 25 w 32166"/>
                    <a:gd name="T3" fmla="*/ 0 h 22644"/>
                    <a:gd name="T4" fmla="*/ 21600 w 32166"/>
                    <a:gd name="T5" fmla="*/ 1044 h 226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166" h="22644" fill="none" extrusionOk="0">
                      <a:moveTo>
                        <a:pt x="32166" y="19883"/>
                      </a:moveTo>
                      <a:cubicBezTo>
                        <a:pt x="28938" y="21693"/>
                        <a:pt x="25300" y="22643"/>
                        <a:pt x="21600" y="22644"/>
                      </a:cubicBezTo>
                      <a:cubicBezTo>
                        <a:pt x="9670" y="22644"/>
                        <a:pt x="0" y="12973"/>
                        <a:pt x="0" y="1044"/>
                      </a:cubicBezTo>
                      <a:cubicBezTo>
                        <a:pt x="-1" y="695"/>
                        <a:pt x="8" y="347"/>
                        <a:pt x="25" y="0"/>
                      </a:cubicBezTo>
                    </a:path>
                    <a:path w="32166" h="22644" stroke="0" extrusionOk="0">
                      <a:moveTo>
                        <a:pt x="32166" y="19883"/>
                      </a:moveTo>
                      <a:cubicBezTo>
                        <a:pt x="28938" y="21693"/>
                        <a:pt x="25300" y="22643"/>
                        <a:pt x="21600" y="22644"/>
                      </a:cubicBezTo>
                      <a:cubicBezTo>
                        <a:pt x="9670" y="22644"/>
                        <a:pt x="0" y="12973"/>
                        <a:pt x="0" y="1044"/>
                      </a:cubicBezTo>
                      <a:cubicBezTo>
                        <a:pt x="-1" y="695"/>
                        <a:pt x="8" y="347"/>
                        <a:pt x="25" y="0"/>
                      </a:cubicBezTo>
                      <a:lnTo>
                        <a:pt x="21600" y="1044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" name="Arc 59"/>
                <p:cNvSpPr>
                  <a:spLocks/>
                </p:cNvSpPr>
                <p:nvPr/>
              </p:nvSpPr>
              <p:spPr bwMode="auto">
                <a:xfrm>
                  <a:off x="3728" y="2518"/>
                  <a:ext cx="443" cy="201"/>
                </a:xfrm>
                <a:custGeom>
                  <a:avLst/>
                  <a:gdLst>
                    <a:gd name="G0" fmla="+- 21600 0 0"/>
                    <a:gd name="G1" fmla="+- 1052 0 0"/>
                    <a:gd name="G2" fmla="+- 21600 0 0"/>
                    <a:gd name="T0" fmla="*/ 32107 w 32107"/>
                    <a:gd name="T1" fmla="*/ 19924 h 22652"/>
                    <a:gd name="T2" fmla="*/ 26 w 32107"/>
                    <a:gd name="T3" fmla="*/ 0 h 22652"/>
                    <a:gd name="T4" fmla="*/ 21600 w 32107"/>
                    <a:gd name="T5" fmla="*/ 1052 h 226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107" h="22652" fill="none" extrusionOk="0">
                      <a:moveTo>
                        <a:pt x="32107" y="19924"/>
                      </a:moveTo>
                      <a:cubicBezTo>
                        <a:pt x="28894" y="21713"/>
                        <a:pt x="25277" y="22651"/>
                        <a:pt x="21600" y="22652"/>
                      </a:cubicBezTo>
                      <a:cubicBezTo>
                        <a:pt x="9670" y="22652"/>
                        <a:pt x="0" y="12981"/>
                        <a:pt x="0" y="1052"/>
                      </a:cubicBezTo>
                      <a:cubicBezTo>
                        <a:pt x="-1" y="701"/>
                        <a:pt x="8" y="350"/>
                        <a:pt x="25" y="-1"/>
                      </a:cubicBezTo>
                    </a:path>
                    <a:path w="32107" h="22652" stroke="0" extrusionOk="0">
                      <a:moveTo>
                        <a:pt x="32107" y="19924"/>
                      </a:moveTo>
                      <a:cubicBezTo>
                        <a:pt x="28894" y="21713"/>
                        <a:pt x="25277" y="22651"/>
                        <a:pt x="21600" y="22652"/>
                      </a:cubicBezTo>
                      <a:cubicBezTo>
                        <a:pt x="9670" y="22652"/>
                        <a:pt x="0" y="12981"/>
                        <a:pt x="0" y="1052"/>
                      </a:cubicBezTo>
                      <a:cubicBezTo>
                        <a:pt x="-1" y="701"/>
                        <a:pt x="8" y="350"/>
                        <a:pt x="25" y="-1"/>
                      </a:cubicBezTo>
                      <a:lnTo>
                        <a:pt x="21600" y="1052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" name="Arc 60"/>
                <p:cNvSpPr>
                  <a:spLocks/>
                </p:cNvSpPr>
                <p:nvPr/>
              </p:nvSpPr>
              <p:spPr bwMode="auto">
                <a:xfrm>
                  <a:off x="4929" y="1937"/>
                  <a:ext cx="337" cy="252"/>
                </a:xfrm>
                <a:custGeom>
                  <a:avLst/>
                  <a:gdLst>
                    <a:gd name="G0" fmla="+- 4379 0 0"/>
                    <a:gd name="G1" fmla="+- 21600 0 0"/>
                    <a:gd name="G2" fmla="+- 21600 0 0"/>
                    <a:gd name="T0" fmla="*/ 0 w 25979"/>
                    <a:gd name="T1" fmla="*/ 449 h 32416"/>
                    <a:gd name="T2" fmla="*/ 23076 w 25979"/>
                    <a:gd name="T3" fmla="*/ 32416 h 32416"/>
                    <a:gd name="T4" fmla="*/ 4379 w 25979"/>
                    <a:gd name="T5" fmla="*/ 21600 h 324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5979" h="32416" fill="none" extrusionOk="0">
                      <a:moveTo>
                        <a:pt x="-1" y="448"/>
                      </a:moveTo>
                      <a:cubicBezTo>
                        <a:pt x="1440" y="150"/>
                        <a:pt x="2907" y="-1"/>
                        <a:pt x="4379" y="0"/>
                      </a:cubicBezTo>
                      <a:cubicBezTo>
                        <a:pt x="16308" y="0"/>
                        <a:pt x="25979" y="9670"/>
                        <a:pt x="25979" y="21600"/>
                      </a:cubicBezTo>
                      <a:cubicBezTo>
                        <a:pt x="25979" y="25397"/>
                        <a:pt x="24977" y="29128"/>
                        <a:pt x="23075" y="32415"/>
                      </a:cubicBezTo>
                    </a:path>
                    <a:path w="25979" h="32416" stroke="0" extrusionOk="0">
                      <a:moveTo>
                        <a:pt x="-1" y="448"/>
                      </a:moveTo>
                      <a:cubicBezTo>
                        <a:pt x="1440" y="150"/>
                        <a:pt x="2907" y="-1"/>
                        <a:pt x="4379" y="0"/>
                      </a:cubicBezTo>
                      <a:cubicBezTo>
                        <a:pt x="16308" y="0"/>
                        <a:pt x="25979" y="9670"/>
                        <a:pt x="25979" y="21600"/>
                      </a:cubicBezTo>
                      <a:cubicBezTo>
                        <a:pt x="25979" y="25397"/>
                        <a:pt x="24977" y="29128"/>
                        <a:pt x="23075" y="32415"/>
                      </a:cubicBezTo>
                      <a:lnTo>
                        <a:pt x="4379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8" name="Arc 61"/>
                <p:cNvSpPr>
                  <a:spLocks/>
                </p:cNvSpPr>
                <p:nvPr/>
              </p:nvSpPr>
              <p:spPr bwMode="auto">
                <a:xfrm>
                  <a:off x="4930" y="1941"/>
                  <a:ext cx="332" cy="247"/>
                </a:xfrm>
                <a:custGeom>
                  <a:avLst/>
                  <a:gdLst>
                    <a:gd name="G0" fmla="+- 4338 0 0"/>
                    <a:gd name="G1" fmla="+- 21600 0 0"/>
                    <a:gd name="G2" fmla="+- 21600 0 0"/>
                    <a:gd name="T0" fmla="*/ 0 w 25938"/>
                    <a:gd name="T1" fmla="*/ 440 h 32495"/>
                    <a:gd name="T2" fmla="*/ 22989 w 25938"/>
                    <a:gd name="T3" fmla="*/ 32495 h 32495"/>
                    <a:gd name="T4" fmla="*/ 4338 w 25938"/>
                    <a:gd name="T5" fmla="*/ 21600 h 324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5938" h="32495" fill="none" extrusionOk="0">
                      <a:moveTo>
                        <a:pt x="0" y="440"/>
                      </a:moveTo>
                      <a:cubicBezTo>
                        <a:pt x="1427" y="147"/>
                        <a:pt x="2880" y="-1"/>
                        <a:pt x="4338" y="0"/>
                      </a:cubicBezTo>
                      <a:cubicBezTo>
                        <a:pt x="16267" y="0"/>
                        <a:pt x="25938" y="9670"/>
                        <a:pt x="25938" y="21600"/>
                      </a:cubicBezTo>
                      <a:cubicBezTo>
                        <a:pt x="25938" y="25428"/>
                        <a:pt x="24920" y="29188"/>
                        <a:pt x="22988" y="32494"/>
                      </a:cubicBezTo>
                    </a:path>
                    <a:path w="25938" h="32495" stroke="0" extrusionOk="0">
                      <a:moveTo>
                        <a:pt x="0" y="440"/>
                      </a:moveTo>
                      <a:cubicBezTo>
                        <a:pt x="1427" y="147"/>
                        <a:pt x="2880" y="-1"/>
                        <a:pt x="4338" y="0"/>
                      </a:cubicBezTo>
                      <a:cubicBezTo>
                        <a:pt x="16267" y="0"/>
                        <a:pt x="25938" y="9670"/>
                        <a:pt x="25938" y="21600"/>
                      </a:cubicBezTo>
                      <a:cubicBezTo>
                        <a:pt x="25938" y="25428"/>
                        <a:pt x="24920" y="29188"/>
                        <a:pt x="22988" y="32494"/>
                      </a:cubicBezTo>
                      <a:lnTo>
                        <a:pt x="4338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9" name="Arc 62"/>
                <p:cNvSpPr>
                  <a:spLocks/>
                </p:cNvSpPr>
                <p:nvPr/>
              </p:nvSpPr>
              <p:spPr bwMode="auto">
                <a:xfrm>
                  <a:off x="5024" y="2184"/>
                  <a:ext cx="323" cy="250"/>
                </a:xfrm>
                <a:custGeom>
                  <a:avLst/>
                  <a:gdLst>
                    <a:gd name="G0" fmla="+- 0 0 0"/>
                    <a:gd name="G1" fmla="+- 16841 0 0"/>
                    <a:gd name="G2" fmla="+- 21600 0 0"/>
                    <a:gd name="T0" fmla="*/ 13525 w 21600"/>
                    <a:gd name="T1" fmla="*/ 0 h 29495"/>
                    <a:gd name="T2" fmla="*/ 17505 w 21600"/>
                    <a:gd name="T3" fmla="*/ 29495 h 29495"/>
                    <a:gd name="T4" fmla="*/ 0 w 21600"/>
                    <a:gd name="T5" fmla="*/ 16841 h 294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9495" fill="none" extrusionOk="0">
                      <a:moveTo>
                        <a:pt x="13525" y="-1"/>
                      </a:moveTo>
                      <a:cubicBezTo>
                        <a:pt x="18630" y="4099"/>
                        <a:pt x="21600" y="10293"/>
                        <a:pt x="21600" y="16841"/>
                      </a:cubicBezTo>
                      <a:cubicBezTo>
                        <a:pt x="21600" y="21384"/>
                        <a:pt x="20167" y="25812"/>
                        <a:pt x="17505" y="29495"/>
                      </a:cubicBezTo>
                    </a:path>
                    <a:path w="21600" h="29495" stroke="0" extrusionOk="0">
                      <a:moveTo>
                        <a:pt x="13525" y="-1"/>
                      </a:moveTo>
                      <a:cubicBezTo>
                        <a:pt x="18630" y="4099"/>
                        <a:pt x="21600" y="10293"/>
                        <a:pt x="21600" y="16841"/>
                      </a:cubicBezTo>
                      <a:cubicBezTo>
                        <a:pt x="21600" y="21384"/>
                        <a:pt x="20167" y="25812"/>
                        <a:pt x="17505" y="29495"/>
                      </a:cubicBezTo>
                      <a:lnTo>
                        <a:pt x="0" y="1684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0" name="Arc 63"/>
                <p:cNvSpPr>
                  <a:spLocks/>
                </p:cNvSpPr>
                <p:nvPr/>
              </p:nvSpPr>
              <p:spPr bwMode="auto">
                <a:xfrm>
                  <a:off x="5024" y="2187"/>
                  <a:ext cx="319" cy="246"/>
                </a:xfrm>
                <a:custGeom>
                  <a:avLst/>
                  <a:gdLst>
                    <a:gd name="G0" fmla="+- 0 0 0"/>
                    <a:gd name="G1" fmla="+- 16905 0 0"/>
                    <a:gd name="G2" fmla="+- 21600 0 0"/>
                    <a:gd name="T0" fmla="*/ 13446 w 21600"/>
                    <a:gd name="T1" fmla="*/ 0 h 29639"/>
                    <a:gd name="T2" fmla="*/ 17447 w 21600"/>
                    <a:gd name="T3" fmla="*/ 29639 h 29639"/>
                    <a:gd name="T4" fmla="*/ 0 w 21600"/>
                    <a:gd name="T5" fmla="*/ 16905 h 296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9639" fill="none" extrusionOk="0">
                      <a:moveTo>
                        <a:pt x="13445" y="0"/>
                      </a:moveTo>
                      <a:cubicBezTo>
                        <a:pt x="18597" y="4098"/>
                        <a:pt x="21600" y="10321"/>
                        <a:pt x="21600" y="16905"/>
                      </a:cubicBezTo>
                      <a:cubicBezTo>
                        <a:pt x="21600" y="21482"/>
                        <a:pt x="20145" y="25941"/>
                        <a:pt x="17447" y="29639"/>
                      </a:cubicBezTo>
                    </a:path>
                    <a:path w="21600" h="29639" stroke="0" extrusionOk="0">
                      <a:moveTo>
                        <a:pt x="13445" y="0"/>
                      </a:moveTo>
                      <a:cubicBezTo>
                        <a:pt x="18597" y="4098"/>
                        <a:pt x="21600" y="10321"/>
                        <a:pt x="21600" y="16905"/>
                      </a:cubicBezTo>
                      <a:cubicBezTo>
                        <a:pt x="21600" y="21482"/>
                        <a:pt x="20145" y="25941"/>
                        <a:pt x="17447" y="29639"/>
                      </a:cubicBezTo>
                      <a:lnTo>
                        <a:pt x="0" y="16905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1" name="Arc 64"/>
                <p:cNvSpPr>
                  <a:spLocks/>
                </p:cNvSpPr>
                <p:nvPr/>
              </p:nvSpPr>
              <p:spPr bwMode="auto">
                <a:xfrm>
                  <a:off x="4918" y="2430"/>
                  <a:ext cx="377" cy="358"/>
                </a:xfrm>
                <a:custGeom>
                  <a:avLst/>
                  <a:gdLst>
                    <a:gd name="G0" fmla="+- 7051 0 0"/>
                    <a:gd name="G1" fmla="+- 6188 0 0"/>
                    <a:gd name="G2" fmla="+- 21600 0 0"/>
                    <a:gd name="T0" fmla="*/ 27746 w 28651"/>
                    <a:gd name="T1" fmla="*/ 0 h 27788"/>
                    <a:gd name="T2" fmla="*/ 0 w 28651"/>
                    <a:gd name="T3" fmla="*/ 26605 h 27788"/>
                    <a:gd name="T4" fmla="*/ 7051 w 28651"/>
                    <a:gd name="T5" fmla="*/ 6188 h 27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651" h="27788" fill="none" extrusionOk="0">
                      <a:moveTo>
                        <a:pt x="27745" y="0"/>
                      </a:moveTo>
                      <a:cubicBezTo>
                        <a:pt x="28346" y="2007"/>
                        <a:pt x="28651" y="4092"/>
                        <a:pt x="28651" y="6188"/>
                      </a:cubicBezTo>
                      <a:cubicBezTo>
                        <a:pt x="28651" y="18117"/>
                        <a:pt x="18980" y="27788"/>
                        <a:pt x="7051" y="27788"/>
                      </a:cubicBezTo>
                      <a:cubicBezTo>
                        <a:pt x="4651" y="27788"/>
                        <a:pt x="2268" y="27388"/>
                        <a:pt x="0" y="26604"/>
                      </a:cubicBezTo>
                    </a:path>
                    <a:path w="28651" h="27788" stroke="0" extrusionOk="0">
                      <a:moveTo>
                        <a:pt x="27745" y="0"/>
                      </a:moveTo>
                      <a:cubicBezTo>
                        <a:pt x="28346" y="2007"/>
                        <a:pt x="28651" y="4092"/>
                        <a:pt x="28651" y="6188"/>
                      </a:cubicBezTo>
                      <a:cubicBezTo>
                        <a:pt x="28651" y="18117"/>
                        <a:pt x="18980" y="27788"/>
                        <a:pt x="7051" y="27788"/>
                      </a:cubicBezTo>
                      <a:cubicBezTo>
                        <a:pt x="4651" y="27788"/>
                        <a:pt x="2268" y="27388"/>
                        <a:pt x="0" y="26604"/>
                      </a:cubicBezTo>
                      <a:lnTo>
                        <a:pt x="7051" y="618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2" name="Arc 65"/>
                <p:cNvSpPr>
                  <a:spLocks/>
                </p:cNvSpPr>
                <p:nvPr/>
              </p:nvSpPr>
              <p:spPr bwMode="auto">
                <a:xfrm>
                  <a:off x="4919" y="2431"/>
                  <a:ext cx="372" cy="353"/>
                </a:xfrm>
                <a:custGeom>
                  <a:avLst/>
                  <a:gdLst>
                    <a:gd name="G0" fmla="+- 7048 0 0"/>
                    <a:gd name="G1" fmla="+- 6190 0 0"/>
                    <a:gd name="G2" fmla="+- 21600 0 0"/>
                    <a:gd name="T0" fmla="*/ 27742 w 28648"/>
                    <a:gd name="T1" fmla="*/ 0 h 27790"/>
                    <a:gd name="T2" fmla="*/ 0 w 28648"/>
                    <a:gd name="T3" fmla="*/ 26608 h 27790"/>
                    <a:gd name="T4" fmla="*/ 7048 w 28648"/>
                    <a:gd name="T5" fmla="*/ 6190 h 277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648" h="27790" fill="none" extrusionOk="0">
                      <a:moveTo>
                        <a:pt x="27742" y="-1"/>
                      </a:moveTo>
                      <a:cubicBezTo>
                        <a:pt x="28342" y="2008"/>
                        <a:pt x="28648" y="4093"/>
                        <a:pt x="28648" y="6190"/>
                      </a:cubicBezTo>
                      <a:cubicBezTo>
                        <a:pt x="28648" y="18119"/>
                        <a:pt x="18977" y="27790"/>
                        <a:pt x="7048" y="27790"/>
                      </a:cubicBezTo>
                      <a:cubicBezTo>
                        <a:pt x="4649" y="27790"/>
                        <a:pt x="2267" y="27390"/>
                        <a:pt x="0" y="26607"/>
                      </a:cubicBezTo>
                    </a:path>
                    <a:path w="28648" h="27790" stroke="0" extrusionOk="0">
                      <a:moveTo>
                        <a:pt x="27742" y="-1"/>
                      </a:moveTo>
                      <a:cubicBezTo>
                        <a:pt x="28342" y="2008"/>
                        <a:pt x="28648" y="4093"/>
                        <a:pt x="28648" y="6190"/>
                      </a:cubicBezTo>
                      <a:cubicBezTo>
                        <a:pt x="28648" y="18119"/>
                        <a:pt x="18977" y="27790"/>
                        <a:pt x="7048" y="27790"/>
                      </a:cubicBezTo>
                      <a:cubicBezTo>
                        <a:pt x="4649" y="27790"/>
                        <a:pt x="2267" y="27390"/>
                        <a:pt x="0" y="26607"/>
                      </a:cubicBezTo>
                      <a:lnTo>
                        <a:pt x="7048" y="619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3" name="Arc 66"/>
                <p:cNvSpPr>
                  <a:spLocks/>
                </p:cNvSpPr>
                <p:nvPr/>
              </p:nvSpPr>
              <p:spPr bwMode="auto">
                <a:xfrm>
                  <a:off x="3611" y="2183"/>
                  <a:ext cx="206" cy="341"/>
                </a:xfrm>
                <a:custGeom>
                  <a:avLst/>
                  <a:gdLst>
                    <a:gd name="G0" fmla="+- 21600 0 0"/>
                    <a:gd name="G1" fmla="+- 21560 0 0"/>
                    <a:gd name="G2" fmla="+- 21600 0 0"/>
                    <a:gd name="T0" fmla="*/ 12798 w 21600"/>
                    <a:gd name="T1" fmla="*/ 41285 h 41285"/>
                    <a:gd name="T2" fmla="*/ 20292 w 21600"/>
                    <a:gd name="T3" fmla="*/ 0 h 41285"/>
                    <a:gd name="T4" fmla="*/ 21600 w 21600"/>
                    <a:gd name="T5" fmla="*/ 21560 h 41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285" fill="none" extrusionOk="0">
                      <a:moveTo>
                        <a:pt x="12797" y="41285"/>
                      </a:moveTo>
                      <a:cubicBezTo>
                        <a:pt x="5013" y="37811"/>
                        <a:pt x="0" y="30084"/>
                        <a:pt x="0" y="21560"/>
                      </a:cubicBezTo>
                      <a:cubicBezTo>
                        <a:pt x="-1" y="10138"/>
                        <a:pt x="8891" y="691"/>
                        <a:pt x="20291" y="-1"/>
                      </a:cubicBezTo>
                    </a:path>
                    <a:path w="21600" h="41285" stroke="0" extrusionOk="0">
                      <a:moveTo>
                        <a:pt x="12797" y="41285"/>
                      </a:moveTo>
                      <a:cubicBezTo>
                        <a:pt x="5013" y="37811"/>
                        <a:pt x="0" y="30084"/>
                        <a:pt x="0" y="21560"/>
                      </a:cubicBezTo>
                      <a:cubicBezTo>
                        <a:pt x="-1" y="10138"/>
                        <a:pt x="8891" y="691"/>
                        <a:pt x="20291" y="-1"/>
                      </a:cubicBezTo>
                      <a:lnTo>
                        <a:pt x="21600" y="2156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4" name="Arc 67"/>
                <p:cNvSpPr>
                  <a:spLocks/>
                </p:cNvSpPr>
                <p:nvPr/>
              </p:nvSpPr>
              <p:spPr bwMode="auto">
                <a:xfrm>
                  <a:off x="3615" y="2187"/>
                  <a:ext cx="202" cy="334"/>
                </a:xfrm>
                <a:custGeom>
                  <a:avLst/>
                  <a:gdLst>
                    <a:gd name="G0" fmla="+- 21600 0 0"/>
                    <a:gd name="G1" fmla="+- 21561 0 0"/>
                    <a:gd name="G2" fmla="+- 21600 0 0"/>
                    <a:gd name="T0" fmla="*/ 12820 w 21600"/>
                    <a:gd name="T1" fmla="*/ 41296 h 41296"/>
                    <a:gd name="T2" fmla="*/ 20296 w 21600"/>
                    <a:gd name="T3" fmla="*/ 0 h 41296"/>
                    <a:gd name="T4" fmla="*/ 21600 w 21600"/>
                    <a:gd name="T5" fmla="*/ 21561 h 41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296" fill="none" extrusionOk="0">
                      <a:moveTo>
                        <a:pt x="12819" y="41296"/>
                      </a:moveTo>
                      <a:cubicBezTo>
                        <a:pt x="5023" y="37827"/>
                        <a:pt x="0" y="30094"/>
                        <a:pt x="0" y="21561"/>
                      </a:cubicBezTo>
                      <a:cubicBezTo>
                        <a:pt x="-1" y="10138"/>
                        <a:pt x="8893" y="689"/>
                        <a:pt x="20296" y="0"/>
                      </a:cubicBezTo>
                    </a:path>
                    <a:path w="21600" h="41296" stroke="0" extrusionOk="0">
                      <a:moveTo>
                        <a:pt x="12819" y="41296"/>
                      </a:moveTo>
                      <a:cubicBezTo>
                        <a:pt x="5023" y="37827"/>
                        <a:pt x="0" y="30094"/>
                        <a:pt x="0" y="21561"/>
                      </a:cubicBezTo>
                      <a:cubicBezTo>
                        <a:pt x="-1" y="10138"/>
                        <a:pt x="8893" y="689"/>
                        <a:pt x="20296" y="0"/>
                      </a:cubicBezTo>
                      <a:lnTo>
                        <a:pt x="21600" y="21561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" name="Arc 68"/>
                <p:cNvSpPr>
                  <a:spLocks/>
                </p:cNvSpPr>
                <p:nvPr/>
              </p:nvSpPr>
              <p:spPr bwMode="auto">
                <a:xfrm>
                  <a:off x="4157" y="2647"/>
                  <a:ext cx="773" cy="208"/>
                </a:xfrm>
                <a:custGeom>
                  <a:avLst/>
                  <a:gdLst>
                    <a:gd name="G0" fmla="+- 21169 0 0"/>
                    <a:gd name="G1" fmla="+- 0 0 0"/>
                    <a:gd name="G2" fmla="+- 21600 0 0"/>
                    <a:gd name="T0" fmla="*/ 38935 w 38935"/>
                    <a:gd name="T1" fmla="*/ 12285 h 21600"/>
                    <a:gd name="T2" fmla="*/ 0 w 38935"/>
                    <a:gd name="T3" fmla="*/ 4293 h 21600"/>
                    <a:gd name="T4" fmla="*/ 21169 w 38935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935" h="21600" fill="none" extrusionOk="0">
                      <a:moveTo>
                        <a:pt x="38935" y="12285"/>
                      </a:moveTo>
                      <a:cubicBezTo>
                        <a:pt x="34901" y="18118"/>
                        <a:pt x="28261" y="21599"/>
                        <a:pt x="21169" y="21600"/>
                      </a:cubicBezTo>
                      <a:cubicBezTo>
                        <a:pt x="10894" y="21600"/>
                        <a:pt x="2041" y="14362"/>
                        <a:pt x="-1" y="4293"/>
                      </a:cubicBezTo>
                    </a:path>
                    <a:path w="38935" h="21600" stroke="0" extrusionOk="0">
                      <a:moveTo>
                        <a:pt x="38935" y="12285"/>
                      </a:moveTo>
                      <a:cubicBezTo>
                        <a:pt x="34901" y="18118"/>
                        <a:pt x="28261" y="21599"/>
                        <a:pt x="21169" y="21600"/>
                      </a:cubicBezTo>
                      <a:cubicBezTo>
                        <a:pt x="10894" y="21600"/>
                        <a:pt x="2041" y="14362"/>
                        <a:pt x="-1" y="4293"/>
                      </a:cubicBezTo>
                      <a:lnTo>
                        <a:pt x="21169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" name="Arc 69"/>
                <p:cNvSpPr>
                  <a:spLocks/>
                </p:cNvSpPr>
                <p:nvPr/>
              </p:nvSpPr>
              <p:spPr bwMode="auto">
                <a:xfrm>
                  <a:off x="4161" y="2647"/>
                  <a:ext cx="765" cy="204"/>
                </a:xfrm>
                <a:custGeom>
                  <a:avLst/>
                  <a:gdLst>
                    <a:gd name="G0" fmla="+- 21161 0 0"/>
                    <a:gd name="G1" fmla="+- 0 0 0"/>
                    <a:gd name="G2" fmla="+- 21600 0 0"/>
                    <a:gd name="T0" fmla="*/ 38869 w 38869"/>
                    <a:gd name="T1" fmla="*/ 12368 h 21600"/>
                    <a:gd name="T2" fmla="*/ 0 w 38869"/>
                    <a:gd name="T3" fmla="*/ 4334 h 21600"/>
                    <a:gd name="T4" fmla="*/ 21161 w 38869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869" h="21600" fill="none" extrusionOk="0">
                      <a:moveTo>
                        <a:pt x="38869" y="12368"/>
                      </a:moveTo>
                      <a:cubicBezTo>
                        <a:pt x="34828" y="18153"/>
                        <a:pt x="28217" y="21599"/>
                        <a:pt x="21161" y="21600"/>
                      </a:cubicBezTo>
                      <a:cubicBezTo>
                        <a:pt x="10902" y="21600"/>
                        <a:pt x="2058" y="14384"/>
                        <a:pt x="0" y="4333"/>
                      </a:cubicBezTo>
                    </a:path>
                    <a:path w="38869" h="21600" stroke="0" extrusionOk="0">
                      <a:moveTo>
                        <a:pt x="38869" y="12368"/>
                      </a:moveTo>
                      <a:cubicBezTo>
                        <a:pt x="34828" y="18153"/>
                        <a:pt x="28217" y="21599"/>
                        <a:pt x="21161" y="21600"/>
                      </a:cubicBezTo>
                      <a:cubicBezTo>
                        <a:pt x="10902" y="21600"/>
                        <a:pt x="2058" y="14384"/>
                        <a:pt x="0" y="4333"/>
                      </a:cubicBezTo>
                      <a:lnTo>
                        <a:pt x="21161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143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1285" y="3540996"/>
              <a:ext cx="697262" cy="469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4" name="直接连接符 143"/>
            <p:cNvCxnSpPr/>
            <p:nvPr/>
          </p:nvCxnSpPr>
          <p:spPr>
            <a:xfrm flipH="1">
              <a:off x="5529900" y="4640355"/>
              <a:ext cx="913119" cy="21073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 Box 6"/>
            <p:cNvSpPr txBox="1">
              <a:spLocks noChangeArrowheads="1"/>
            </p:cNvSpPr>
            <p:nvPr/>
          </p:nvSpPr>
          <p:spPr bwMode="auto">
            <a:xfrm>
              <a:off x="6785884" y="4440994"/>
              <a:ext cx="1493847" cy="2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latin typeface="楷体_GB2312" pitchFamily="49" charset="-122"/>
                  <a:ea typeface="楷体_GB2312" pitchFamily="49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>
                <a:defRPr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>
                <a:defRPr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>
                <a:defRPr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>
                <a:defRPr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400" smtClean="0">
                  <a:latin typeface="Calibri" panose="020F0502020204030204" pitchFamily="34" charset="0"/>
                </a:rPr>
                <a:t>到企业的 </a:t>
              </a:r>
              <a:r>
                <a:rPr lang="en-US" altLang="zh-CN" sz="1400" dirty="0" smtClean="0">
                  <a:latin typeface="Calibri" panose="020F0502020204030204" pitchFamily="34" charset="0"/>
                </a:rPr>
                <a:t>ISP</a:t>
              </a:r>
              <a:endParaRPr lang="zh-CN" altLang="en-US" sz="1400" dirty="0">
                <a:latin typeface="Calibri" panose="020F0502020204030204" pitchFamily="34" charset="0"/>
              </a:endParaRPr>
            </a:p>
          </p:txBody>
        </p:sp>
        <p:pic>
          <p:nvPicPr>
            <p:cNvPr id="152" name="Picture 4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1567" y="4429438"/>
              <a:ext cx="547978" cy="4150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" name="Picture 129" descr="抽象图标21黄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9009" y="4547981"/>
              <a:ext cx="554866" cy="391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4" name="Text Box 6"/>
            <p:cNvSpPr txBox="1">
              <a:spLocks noChangeArrowheads="1"/>
            </p:cNvSpPr>
            <p:nvPr/>
          </p:nvSpPr>
          <p:spPr bwMode="auto">
            <a:xfrm>
              <a:off x="4945022" y="4829411"/>
              <a:ext cx="891297" cy="172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zh-CN" altLang="en-US" sz="1200" b="1" smtClean="0">
                  <a:latin typeface="楷体_GB2312" pitchFamily="49" charset="-122"/>
                  <a:ea typeface="楷体_GB2312" pitchFamily="49" charset="-122"/>
                </a:rPr>
                <a:t>企业路由器</a:t>
              </a:r>
              <a:endParaRPr lang="zh-CN" altLang="en-US" sz="12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55" name="Text Box 6"/>
            <p:cNvSpPr txBox="1">
              <a:spLocks noChangeArrowheads="1"/>
            </p:cNvSpPr>
            <p:nvPr/>
          </p:nvSpPr>
          <p:spPr bwMode="auto">
            <a:xfrm>
              <a:off x="4014496" y="4367854"/>
              <a:ext cx="985657" cy="143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zh-CN" altLang="en-US" sz="1200" b="1" dirty="0" smtClean="0">
                  <a:latin typeface="楷体_GB2312" pitchFamily="49" charset="-122"/>
                  <a:ea typeface="楷体_GB2312" pitchFamily="49" charset="-122"/>
                </a:rPr>
                <a:t>以太网交换机</a:t>
              </a:r>
              <a:endParaRPr lang="zh-CN" altLang="en-US" sz="12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>
            <a:xfrm flipH="1">
              <a:off x="4461770" y="4785817"/>
              <a:ext cx="863245" cy="5245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>
              <a:stCxn id="153" idx="1"/>
            </p:cNvCxnSpPr>
            <p:nvPr/>
          </p:nvCxnSpPr>
          <p:spPr>
            <a:xfrm flipH="1" flipV="1">
              <a:off x="2154865" y="3889248"/>
              <a:ext cx="1844144" cy="854441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>
              <a:stCxn id="153" idx="2"/>
            </p:cNvCxnSpPr>
            <p:nvPr/>
          </p:nvCxnSpPr>
          <p:spPr>
            <a:xfrm flipH="1">
              <a:off x="3199013" y="4939396"/>
              <a:ext cx="1077429" cy="822122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4" name="Group 28"/>
            <p:cNvGrpSpPr>
              <a:grpSpLocks/>
            </p:cNvGrpSpPr>
            <p:nvPr/>
          </p:nvGrpSpPr>
          <p:grpSpPr bwMode="auto">
            <a:xfrm>
              <a:off x="2812100" y="5605241"/>
              <a:ext cx="485257" cy="680642"/>
              <a:chOff x="3345" y="2809"/>
              <a:chExt cx="338" cy="429"/>
            </a:xfrm>
          </p:grpSpPr>
          <p:sp>
            <p:nvSpPr>
              <p:cNvPr id="170" name="Freeform 29"/>
              <p:cNvSpPr>
                <a:spLocks/>
              </p:cNvSpPr>
              <p:nvPr/>
            </p:nvSpPr>
            <p:spPr bwMode="auto">
              <a:xfrm>
                <a:off x="3444" y="2838"/>
                <a:ext cx="229" cy="7"/>
              </a:xfrm>
              <a:custGeom>
                <a:avLst/>
                <a:gdLst>
                  <a:gd name="T0" fmla="*/ 0 w 229"/>
                  <a:gd name="T1" fmla="*/ 0 h 7"/>
                  <a:gd name="T2" fmla="*/ 14 w 229"/>
                  <a:gd name="T3" fmla="*/ 7 h 7"/>
                  <a:gd name="T4" fmla="*/ 229 w 229"/>
                  <a:gd name="T5" fmla="*/ 7 h 7"/>
                  <a:gd name="T6" fmla="*/ 223 w 229"/>
                  <a:gd name="T7" fmla="*/ 0 h 7"/>
                  <a:gd name="T8" fmla="*/ 0 w 22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9" h="7">
                    <a:moveTo>
                      <a:pt x="0" y="0"/>
                    </a:moveTo>
                    <a:lnTo>
                      <a:pt x="14" y="7"/>
                    </a:lnTo>
                    <a:lnTo>
                      <a:pt x="229" y="7"/>
                    </a:lnTo>
                    <a:lnTo>
                      <a:pt x="22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" name="Freeform 30"/>
              <p:cNvSpPr>
                <a:spLocks/>
              </p:cNvSpPr>
              <p:nvPr/>
            </p:nvSpPr>
            <p:spPr bwMode="auto">
              <a:xfrm>
                <a:off x="3444" y="2837"/>
                <a:ext cx="58" cy="399"/>
              </a:xfrm>
              <a:custGeom>
                <a:avLst/>
                <a:gdLst>
                  <a:gd name="T0" fmla="*/ 0 w 58"/>
                  <a:gd name="T1" fmla="*/ 386 h 399"/>
                  <a:gd name="T2" fmla="*/ 12 w 58"/>
                  <a:gd name="T3" fmla="*/ 399 h 399"/>
                  <a:gd name="T4" fmla="*/ 58 w 58"/>
                  <a:gd name="T5" fmla="*/ 133 h 399"/>
                  <a:gd name="T6" fmla="*/ 15 w 58"/>
                  <a:gd name="T7" fmla="*/ 7 h 399"/>
                  <a:gd name="T8" fmla="*/ 1 w 58"/>
                  <a:gd name="T9" fmla="*/ 0 h 399"/>
                  <a:gd name="T10" fmla="*/ 0 w 58"/>
                  <a:gd name="T11" fmla="*/ 146 h 399"/>
                  <a:gd name="T12" fmla="*/ 0 w 58"/>
                  <a:gd name="T13" fmla="*/ 386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399">
                    <a:moveTo>
                      <a:pt x="0" y="386"/>
                    </a:moveTo>
                    <a:lnTo>
                      <a:pt x="12" y="399"/>
                    </a:lnTo>
                    <a:lnTo>
                      <a:pt x="58" y="133"/>
                    </a:lnTo>
                    <a:lnTo>
                      <a:pt x="15" y="7"/>
                    </a:lnTo>
                    <a:lnTo>
                      <a:pt x="1" y="0"/>
                    </a:lnTo>
                    <a:lnTo>
                      <a:pt x="0" y="146"/>
                    </a:lnTo>
                    <a:lnTo>
                      <a:pt x="0" y="386"/>
                    </a:lnTo>
                    <a:close/>
                  </a:path>
                </a:pathLst>
              </a:custGeom>
              <a:solidFill>
                <a:srgbClr val="A0A0A0"/>
              </a:solidFill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2" name="Freeform 31"/>
              <p:cNvSpPr>
                <a:spLocks/>
              </p:cNvSpPr>
              <p:nvPr/>
            </p:nvSpPr>
            <p:spPr bwMode="auto">
              <a:xfrm>
                <a:off x="3345" y="2809"/>
                <a:ext cx="100" cy="413"/>
              </a:xfrm>
              <a:custGeom>
                <a:avLst/>
                <a:gdLst>
                  <a:gd name="T0" fmla="*/ 0 w 100"/>
                  <a:gd name="T1" fmla="*/ 0 h 413"/>
                  <a:gd name="T2" fmla="*/ 100 w 100"/>
                  <a:gd name="T3" fmla="*/ 28 h 413"/>
                  <a:gd name="T4" fmla="*/ 100 w 100"/>
                  <a:gd name="T5" fmla="*/ 413 h 413"/>
                  <a:gd name="T6" fmla="*/ 0 w 100"/>
                  <a:gd name="T7" fmla="*/ 316 h 413"/>
                  <a:gd name="T8" fmla="*/ 0 w 100"/>
                  <a:gd name="T9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413">
                    <a:moveTo>
                      <a:pt x="0" y="0"/>
                    </a:moveTo>
                    <a:lnTo>
                      <a:pt x="100" y="28"/>
                    </a:lnTo>
                    <a:lnTo>
                      <a:pt x="100" y="413"/>
                    </a:lnTo>
                    <a:lnTo>
                      <a:pt x="0" y="3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0A0A0"/>
              </a:solidFill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" name="Freeform 32"/>
              <p:cNvSpPr>
                <a:spLocks/>
              </p:cNvSpPr>
              <p:nvPr/>
            </p:nvSpPr>
            <p:spPr bwMode="auto">
              <a:xfrm>
                <a:off x="3345" y="2809"/>
                <a:ext cx="322" cy="29"/>
              </a:xfrm>
              <a:custGeom>
                <a:avLst/>
                <a:gdLst>
                  <a:gd name="T0" fmla="*/ 100 w 322"/>
                  <a:gd name="T1" fmla="*/ 29 h 29"/>
                  <a:gd name="T2" fmla="*/ 322 w 322"/>
                  <a:gd name="T3" fmla="*/ 29 h 29"/>
                  <a:gd name="T4" fmla="*/ 167 w 322"/>
                  <a:gd name="T5" fmla="*/ 0 h 29"/>
                  <a:gd name="T6" fmla="*/ 0 w 322"/>
                  <a:gd name="T7" fmla="*/ 0 h 29"/>
                  <a:gd name="T8" fmla="*/ 100 w 322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" h="29">
                    <a:moveTo>
                      <a:pt x="100" y="29"/>
                    </a:moveTo>
                    <a:lnTo>
                      <a:pt x="322" y="29"/>
                    </a:lnTo>
                    <a:lnTo>
                      <a:pt x="167" y="0"/>
                    </a:lnTo>
                    <a:lnTo>
                      <a:pt x="0" y="0"/>
                    </a:lnTo>
                    <a:lnTo>
                      <a:pt x="100" y="29"/>
                    </a:lnTo>
                    <a:close/>
                  </a:path>
                </a:pathLst>
              </a:custGeom>
              <a:solidFill>
                <a:srgbClr val="E0E0E0"/>
              </a:solidFill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" name="Rectangle 33"/>
              <p:cNvSpPr>
                <a:spLocks noChangeArrowheads="1"/>
              </p:cNvSpPr>
              <p:nvPr/>
            </p:nvSpPr>
            <p:spPr bwMode="auto">
              <a:xfrm>
                <a:off x="3456" y="2984"/>
                <a:ext cx="213" cy="254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" name="Freeform 34"/>
              <p:cNvSpPr>
                <a:spLocks/>
              </p:cNvSpPr>
              <p:nvPr/>
            </p:nvSpPr>
            <p:spPr bwMode="auto">
              <a:xfrm>
                <a:off x="3458" y="2844"/>
                <a:ext cx="225" cy="127"/>
              </a:xfrm>
              <a:custGeom>
                <a:avLst/>
                <a:gdLst>
                  <a:gd name="T0" fmla="*/ 0 w 225"/>
                  <a:gd name="T1" fmla="*/ 0 h 127"/>
                  <a:gd name="T2" fmla="*/ 215 w 225"/>
                  <a:gd name="T3" fmla="*/ 0 h 127"/>
                  <a:gd name="T4" fmla="*/ 225 w 225"/>
                  <a:gd name="T5" fmla="*/ 127 h 127"/>
                  <a:gd name="T6" fmla="*/ 9 w 225"/>
                  <a:gd name="T7" fmla="*/ 127 h 127"/>
                  <a:gd name="T8" fmla="*/ 0 w 225"/>
                  <a:gd name="T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27">
                    <a:moveTo>
                      <a:pt x="0" y="0"/>
                    </a:moveTo>
                    <a:lnTo>
                      <a:pt x="215" y="0"/>
                    </a:lnTo>
                    <a:lnTo>
                      <a:pt x="225" y="127"/>
                    </a:lnTo>
                    <a:lnTo>
                      <a:pt x="9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" name="Freeform 35"/>
              <p:cNvSpPr>
                <a:spLocks/>
              </p:cNvSpPr>
              <p:nvPr/>
            </p:nvSpPr>
            <p:spPr bwMode="auto">
              <a:xfrm>
                <a:off x="3455" y="2971"/>
                <a:ext cx="228" cy="13"/>
              </a:xfrm>
              <a:custGeom>
                <a:avLst/>
                <a:gdLst>
                  <a:gd name="T0" fmla="*/ 0 w 228"/>
                  <a:gd name="T1" fmla="*/ 13 h 13"/>
                  <a:gd name="T2" fmla="*/ 210 w 228"/>
                  <a:gd name="T3" fmla="*/ 13 h 13"/>
                  <a:gd name="T4" fmla="*/ 228 w 228"/>
                  <a:gd name="T5" fmla="*/ 0 h 13"/>
                  <a:gd name="T6" fmla="*/ 12 w 228"/>
                  <a:gd name="T7" fmla="*/ 0 h 13"/>
                  <a:gd name="T8" fmla="*/ 0 w 228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" h="13">
                    <a:moveTo>
                      <a:pt x="0" y="13"/>
                    </a:moveTo>
                    <a:lnTo>
                      <a:pt x="210" y="13"/>
                    </a:lnTo>
                    <a:lnTo>
                      <a:pt x="228" y="0"/>
                    </a:lnTo>
                    <a:lnTo>
                      <a:pt x="12" y="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A0A0A0"/>
              </a:solidFill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7" name="Freeform 36"/>
              <p:cNvSpPr>
                <a:spLocks/>
              </p:cNvSpPr>
              <p:nvPr/>
            </p:nvSpPr>
            <p:spPr bwMode="auto">
              <a:xfrm>
                <a:off x="3459" y="2838"/>
                <a:ext cx="18" cy="398"/>
              </a:xfrm>
              <a:custGeom>
                <a:avLst/>
                <a:gdLst>
                  <a:gd name="T0" fmla="*/ 0 w 18"/>
                  <a:gd name="T1" fmla="*/ 0 h 398"/>
                  <a:gd name="T2" fmla="*/ 10 w 18"/>
                  <a:gd name="T3" fmla="*/ 7 h 398"/>
                  <a:gd name="T4" fmla="*/ 18 w 18"/>
                  <a:gd name="T5" fmla="*/ 133 h 398"/>
                  <a:gd name="T6" fmla="*/ 8 w 18"/>
                  <a:gd name="T7" fmla="*/ 148 h 398"/>
                  <a:gd name="T8" fmla="*/ 8 w 18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98">
                    <a:moveTo>
                      <a:pt x="0" y="0"/>
                    </a:moveTo>
                    <a:lnTo>
                      <a:pt x="10" y="7"/>
                    </a:lnTo>
                    <a:lnTo>
                      <a:pt x="18" y="133"/>
                    </a:lnTo>
                    <a:lnTo>
                      <a:pt x="8" y="148"/>
                    </a:lnTo>
                    <a:lnTo>
                      <a:pt x="8" y="398"/>
                    </a:lnTo>
                  </a:path>
                </a:pathLst>
              </a:custGeom>
              <a:noFill/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" name="Freeform 37"/>
              <p:cNvSpPr>
                <a:spLocks/>
              </p:cNvSpPr>
              <p:nvPr/>
            </p:nvSpPr>
            <p:spPr bwMode="auto">
              <a:xfrm>
                <a:off x="3466" y="2838"/>
                <a:ext cx="17" cy="398"/>
              </a:xfrm>
              <a:custGeom>
                <a:avLst/>
                <a:gdLst>
                  <a:gd name="T0" fmla="*/ 0 w 17"/>
                  <a:gd name="T1" fmla="*/ 0 h 398"/>
                  <a:gd name="T2" fmla="*/ 8 w 17"/>
                  <a:gd name="T3" fmla="*/ 7 h 398"/>
                  <a:gd name="T4" fmla="*/ 17 w 17"/>
                  <a:gd name="T5" fmla="*/ 133 h 398"/>
                  <a:gd name="T6" fmla="*/ 8 w 17"/>
                  <a:gd name="T7" fmla="*/ 148 h 398"/>
                  <a:gd name="T8" fmla="*/ 8 w 17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98">
                    <a:moveTo>
                      <a:pt x="0" y="0"/>
                    </a:moveTo>
                    <a:lnTo>
                      <a:pt x="8" y="7"/>
                    </a:lnTo>
                    <a:lnTo>
                      <a:pt x="17" y="133"/>
                    </a:lnTo>
                    <a:lnTo>
                      <a:pt x="8" y="148"/>
                    </a:lnTo>
                    <a:lnTo>
                      <a:pt x="8" y="398"/>
                    </a:lnTo>
                  </a:path>
                </a:pathLst>
              </a:custGeom>
              <a:noFill/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" name="Freeform 38"/>
              <p:cNvSpPr>
                <a:spLocks/>
              </p:cNvSpPr>
              <p:nvPr/>
            </p:nvSpPr>
            <p:spPr bwMode="auto">
              <a:xfrm>
                <a:off x="3472" y="2838"/>
                <a:ext cx="19" cy="398"/>
              </a:xfrm>
              <a:custGeom>
                <a:avLst/>
                <a:gdLst>
                  <a:gd name="T0" fmla="*/ 0 w 19"/>
                  <a:gd name="T1" fmla="*/ 0 h 398"/>
                  <a:gd name="T2" fmla="*/ 10 w 19"/>
                  <a:gd name="T3" fmla="*/ 7 h 398"/>
                  <a:gd name="T4" fmla="*/ 19 w 19"/>
                  <a:gd name="T5" fmla="*/ 133 h 398"/>
                  <a:gd name="T6" fmla="*/ 8 w 19"/>
                  <a:gd name="T7" fmla="*/ 148 h 398"/>
                  <a:gd name="T8" fmla="*/ 8 w 19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398">
                    <a:moveTo>
                      <a:pt x="0" y="0"/>
                    </a:moveTo>
                    <a:lnTo>
                      <a:pt x="10" y="7"/>
                    </a:lnTo>
                    <a:lnTo>
                      <a:pt x="19" y="133"/>
                    </a:lnTo>
                    <a:lnTo>
                      <a:pt x="8" y="148"/>
                    </a:lnTo>
                    <a:lnTo>
                      <a:pt x="8" y="398"/>
                    </a:lnTo>
                  </a:path>
                </a:pathLst>
              </a:custGeom>
              <a:noFill/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0" name="Freeform 39"/>
              <p:cNvSpPr>
                <a:spLocks/>
              </p:cNvSpPr>
              <p:nvPr/>
            </p:nvSpPr>
            <p:spPr bwMode="auto">
              <a:xfrm>
                <a:off x="3478" y="2838"/>
                <a:ext cx="19" cy="397"/>
              </a:xfrm>
              <a:custGeom>
                <a:avLst/>
                <a:gdLst>
                  <a:gd name="T0" fmla="*/ 0 w 19"/>
                  <a:gd name="T1" fmla="*/ 0 h 397"/>
                  <a:gd name="T2" fmla="*/ 10 w 19"/>
                  <a:gd name="T3" fmla="*/ 6 h 397"/>
                  <a:gd name="T4" fmla="*/ 19 w 19"/>
                  <a:gd name="T5" fmla="*/ 132 h 397"/>
                  <a:gd name="T6" fmla="*/ 10 w 19"/>
                  <a:gd name="T7" fmla="*/ 146 h 397"/>
                  <a:gd name="T8" fmla="*/ 8 w 19"/>
                  <a:gd name="T9" fmla="*/ 397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397">
                    <a:moveTo>
                      <a:pt x="0" y="0"/>
                    </a:moveTo>
                    <a:lnTo>
                      <a:pt x="10" y="6"/>
                    </a:lnTo>
                    <a:lnTo>
                      <a:pt x="19" y="132"/>
                    </a:lnTo>
                    <a:lnTo>
                      <a:pt x="10" y="146"/>
                    </a:lnTo>
                    <a:lnTo>
                      <a:pt x="8" y="397"/>
                    </a:lnTo>
                  </a:path>
                </a:pathLst>
              </a:custGeom>
              <a:noFill/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1" name="Freeform 40"/>
              <p:cNvSpPr>
                <a:spLocks/>
              </p:cNvSpPr>
              <p:nvPr/>
            </p:nvSpPr>
            <p:spPr bwMode="auto">
              <a:xfrm>
                <a:off x="3485" y="2838"/>
                <a:ext cx="19" cy="397"/>
              </a:xfrm>
              <a:custGeom>
                <a:avLst/>
                <a:gdLst>
                  <a:gd name="T0" fmla="*/ 0 w 19"/>
                  <a:gd name="T1" fmla="*/ 0 h 397"/>
                  <a:gd name="T2" fmla="*/ 9 w 19"/>
                  <a:gd name="T3" fmla="*/ 7 h 397"/>
                  <a:gd name="T4" fmla="*/ 19 w 19"/>
                  <a:gd name="T5" fmla="*/ 132 h 397"/>
                  <a:gd name="T6" fmla="*/ 9 w 19"/>
                  <a:gd name="T7" fmla="*/ 146 h 397"/>
                  <a:gd name="T8" fmla="*/ 8 w 19"/>
                  <a:gd name="T9" fmla="*/ 397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397">
                    <a:moveTo>
                      <a:pt x="0" y="0"/>
                    </a:moveTo>
                    <a:lnTo>
                      <a:pt x="9" y="7"/>
                    </a:lnTo>
                    <a:lnTo>
                      <a:pt x="19" y="132"/>
                    </a:lnTo>
                    <a:lnTo>
                      <a:pt x="9" y="146"/>
                    </a:lnTo>
                    <a:lnTo>
                      <a:pt x="8" y="397"/>
                    </a:lnTo>
                  </a:path>
                </a:pathLst>
              </a:custGeom>
              <a:noFill/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2" name="Freeform 41"/>
              <p:cNvSpPr>
                <a:spLocks/>
              </p:cNvSpPr>
              <p:nvPr/>
            </p:nvSpPr>
            <p:spPr bwMode="auto">
              <a:xfrm>
                <a:off x="3491" y="2838"/>
                <a:ext cx="19" cy="397"/>
              </a:xfrm>
              <a:custGeom>
                <a:avLst/>
                <a:gdLst>
                  <a:gd name="T0" fmla="*/ 0 w 19"/>
                  <a:gd name="T1" fmla="*/ 0 h 397"/>
                  <a:gd name="T2" fmla="*/ 10 w 19"/>
                  <a:gd name="T3" fmla="*/ 7 h 397"/>
                  <a:gd name="T4" fmla="*/ 19 w 19"/>
                  <a:gd name="T5" fmla="*/ 132 h 397"/>
                  <a:gd name="T6" fmla="*/ 10 w 19"/>
                  <a:gd name="T7" fmla="*/ 146 h 397"/>
                  <a:gd name="T8" fmla="*/ 8 w 19"/>
                  <a:gd name="T9" fmla="*/ 397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397">
                    <a:moveTo>
                      <a:pt x="0" y="0"/>
                    </a:moveTo>
                    <a:lnTo>
                      <a:pt x="10" y="7"/>
                    </a:lnTo>
                    <a:lnTo>
                      <a:pt x="19" y="132"/>
                    </a:lnTo>
                    <a:lnTo>
                      <a:pt x="10" y="146"/>
                    </a:lnTo>
                    <a:lnTo>
                      <a:pt x="8" y="397"/>
                    </a:lnTo>
                  </a:path>
                </a:pathLst>
              </a:custGeom>
              <a:noFill/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" name="Freeform 42"/>
              <p:cNvSpPr>
                <a:spLocks/>
              </p:cNvSpPr>
              <p:nvPr/>
            </p:nvSpPr>
            <p:spPr bwMode="auto">
              <a:xfrm>
                <a:off x="3499" y="2838"/>
                <a:ext cx="17" cy="398"/>
              </a:xfrm>
              <a:custGeom>
                <a:avLst/>
                <a:gdLst>
                  <a:gd name="T0" fmla="*/ 0 w 17"/>
                  <a:gd name="T1" fmla="*/ 0 h 398"/>
                  <a:gd name="T2" fmla="*/ 8 w 17"/>
                  <a:gd name="T3" fmla="*/ 7 h 398"/>
                  <a:gd name="T4" fmla="*/ 17 w 17"/>
                  <a:gd name="T5" fmla="*/ 132 h 398"/>
                  <a:gd name="T6" fmla="*/ 6 w 17"/>
                  <a:gd name="T7" fmla="*/ 146 h 398"/>
                  <a:gd name="T8" fmla="*/ 6 w 17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98">
                    <a:moveTo>
                      <a:pt x="0" y="0"/>
                    </a:moveTo>
                    <a:lnTo>
                      <a:pt x="8" y="7"/>
                    </a:lnTo>
                    <a:lnTo>
                      <a:pt x="17" y="132"/>
                    </a:lnTo>
                    <a:lnTo>
                      <a:pt x="6" y="146"/>
                    </a:lnTo>
                    <a:lnTo>
                      <a:pt x="6" y="398"/>
                    </a:lnTo>
                  </a:path>
                </a:pathLst>
              </a:custGeom>
              <a:noFill/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" name="Freeform 43"/>
              <p:cNvSpPr>
                <a:spLocks/>
              </p:cNvSpPr>
              <p:nvPr/>
            </p:nvSpPr>
            <p:spPr bwMode="auto">
              <a:xfrm>
                <a:off x="3505" y="2838"/>
                <a:ext cx="16" cy="397"/>
              </a:xfrm>
              <a:custGeom>
                <a:avLst/>
                <a:gdLst>
                  <a:gd name="T0" fmla="*/ 0 w 16"/>
                  <a:gd name="T1" fmla="*/ 0 h 397"/>
                  <a:gd name="T2" fmla="*/ 7 w 16"/>
                  <a:gd name="T3" fmla="*/ 7 h 397"/>
                  <a:gd name="T4" fmla="*/ 16 w 16"/>
                  <a:gd name="T5" fmla="*/ 132 h 397"/>
                  <a:gd name="T6" fmla="*/ 7 w 16"/>
                  <a:gd name="T7" fmla="*/ 146 h 397"/>
                  <a:gd name="T8" fmla="*/ 7 w 16"/>
                  <a:gd name="T9" fmla="*/ 397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97">
                    <a:moveTo>
                      <a:pt x="0" y="0"/>
                    </a:moveTo>
                    <a:lnTo>
                      <a:pt x="7" y="7"/>
                    </a:lnTo>
                    <a:lnTo>
                      <a:pt x="16" y="132"/>
                    </a:lnTo>
                    <a:lnTo>
                      <a:pt x="7" y="146"/>
                    </a:lnTo>
                    <a:lnTo>
                      <a:pt x="7" y="397"/>
                    </a:lnTo>
                  </a:path>
                </a:pathLst>
              </a:custGeom>
              <a:noFill/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" name="Rectangle 44"/>
              <p:cNvSpPr>
                <a:spLocks noChangeArrowheads="1"/>
              </p:cNvSpPr>
              <p:nvPr/>
            </p:nvSpPr>
            <p:spPr bwMode="auto">
              <a:xfrm>
                <a:off x="3520" y="3015"/>
                <a:ext cx="131" cy="191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" name="Rectangle 45"/>
              <p:cNvSpPr>
                <a:spLocks noChangeArrowheads="1"/>
              </p:cNvSpPr>
              <p:nvPr/>
            </p:nvSpPr>
            <p:spPr bwMode="auto">
              <a:xfrm>
                <a:off x="3520" y="3060"/>
                <a:ext cx="131" cy="29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" name="Rectangle 46"/>
              <p:cNvSpPr>
                <a:spLocks noChangeArrowheads="1"/>
              </p:cNvSpPr>
              <p:nvPr/>
            </p:nvSpPr>
            <p:spPr bwMode="auto">
              <a:xfrm>
                <a:off x="3520" y="3096"/>
                <a:ext cx="131" cy="29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8" name="Rectangle 47"/>
              <p:cNvSpPr>
                <a:spLocks noChangeArrowheads="1"/>
              </p:cNvSpPr>
              <p:nvPr/>
            </p:nvSpPr>
            <p:spPr bwMode="auto">
              <a:xfrm>
                <a:off x="3520" y="3132"/>
                <a:ext cx="131" cy="38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9" name="Rectangle 48"/>
              <p:cNvSpPr>
                <a:spLocks noChangeArrowheads="1"/>
              </p:cNvSpPr>
              <p:nvPr/>
            </p:nvSpPr>
            <p:spPr bwMode="auto">
              <a:xfrm>
                <a:off x="3540" y="3060"/>
                <a:ext cx="91" cy="20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0" name="Rectangle 49"/>
              <p:cNvSpPr>
                <a:spLocks noChangeArrowheads="1"/>
              </p:cNvSpPr>
              <p:nvPr/>
            </p:nvSpPr>
            <p:spPr bwMode="auto">
              <a:xfrm>
                <a:off x="3540" y="3105"/>
                <a:ext cx="91" cy="20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" name="Freeform 50"/>
              <p:cNvSpPr>
                <a:spLocks/>
              </p:cNvSpPr>
              <p:nvPr/>
            </p:nvSpPr>
            <p:spPr bwMode="auto">
              <a:xfrm>
                <a:off x="3605" y="3022"/>
                <a:ext cx="5" cy="26"/>
              </a:xfrm>
              <a:custGeom>
                <a:avLst/>
                <a:gdLst>
                  <a:gd name="T0" fmla="*/ 5 w 5"/>
                  <a:gd name="T1" fmla="*/ 0 h 26"/>
                  <a:gd name="T2" fmla="*/ 5 w 5"/>
                  <a:gd name="T3" fmla="*/ 26 h 26"/>
                  <a:gd name="T4" fmla="*/ 0 w 5"/>
                  <a:gd name="T5" fmla="*/ 12 h 26"/>
                  <a:gd name="T6" fmla="*/ 5 w 5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6">
                    <a:moveTo>
                      <a:pt x="5" y="0"/>
                    </a:moveTo>
                    <a:lnTo>
                      <a:pt x="5" y="26"/>
                    </a:lnTo>
                    <a:lnTo>
                      <a:pt x="0" y="12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2" name="Rectangle 51"/>
              <p:cNvSpPr>
                <a:spLocks noChangeArrowheads="1"/>
              </p:cNvSpPr>
              <p:nvPr/>
            </p:nvSpPr>
            <p:spPr bwMode="auto">
              <a:xfrm>
                <a:off x="3520" y="3015"/>
                <a:ext cx="131" cy="37"/>
              </a:xfrm>
              <a:prstGeom prst="rect">
                <a:avLst/>
              </a:prstGeom>
              <a:solidFill>
                <a:srgbClr val="A0A0A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3" name="Freeform 52"/>
              <p:cNvSpPr>
                <a:spLocks/>
              </p:cNvSpPr>
              <p:nvPr/>
            </p:nvSpPr>
            <p:spPr bwMode="auto">
              <a:xfrm>
                <a:off x="3583" y="3022"/>
                <a:ext cx="27" cy="12"/>
              </a:xfrm>
              <a:custGeom>
                <a:avLst/>
                <a:gdLst>
                  <a:gd name="T0" fmla="*/ 27 w 27"/>
                  <a:gd name="T1" fmla="*/ 0 h 12"/>
                  <a:gd name="T2" fmla="*/ 2 w 27"/>
                  <a:gd name="T3" fmla="*/ 0 h 12"/>
                  <a:gd name="T4" fmla="*/ 0 w 27"/>
                  <a:gd name="T5" fmla="*/ 12 h 12"/>
                  <a:gd name="T6" fmla="*/ 24 w 27"/>
                  <a:gd name="T7" fmla="*/ 12 h 12"/>
                  <a:gd name="T8" fmla="*/ 27 w 27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2">
                    <a:moveTo>
                      <a:pt x="27" y="0"/>
                    </a:moveTo>
                    <a:lnTo>
                      <a:pt x="2" y="0"/>
                    </a:lnTo>
                    <a:lnTo>
                      <a:pt x="0" y="12"/>
                    </a:lnTo>
                    <a:lnTo>
                      <a:pt x="24" y="12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" name="Freeform 53"/>
              <p:cNvSpPr>
                <a:spLocks/>
              </p:cNvSpPr>
              <p:nvPr/>
            </p:nvSpPr>
            <p:spPr bwMode="auto">
              <a:xfrm>
                <a:off x="3583" y="3038"/>
                <a:ext cx="63" cy="10"/>
              </a:xfrm>
              <a:custGeom>
                <a:avLst/>
                <a:gdLst>
                  <a:gd name="T0" fmla="*/ 63 w 63"/>
                  <a:gd name="T1" fmla="*/ 10 h 10"/>
                  <a:gd name="T2" fmla="*/ 2 w 63"/>
                  <a:gd name="T3" fmla="*/ 10 h 10"/>
                  <a:gd name="T4" fmla="*/ 0 w 63"/>
                  <a:gd name="T5" fmla="*/ 0 h 10"/>
                  <a:gd name="T6" fmla="*/ 60 w 63"/>
                  <a:gd name="T7" fmla="*/ 0 h 10"/>
                  <a:gd name="T8" fmla="*/ 63 w 63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0">
                    <a:moveTo>
                      <a:pt x="63" y="10"/>
                    </a:moveTo>
                    <a:lnTo>
                      <a:pt x="2" y="10"/>
                    </a:lnTo>
                    <a:lnTo>
                      <a:pt x="0" y="0"/>
                    </a:lnTo>
                    <a:lnTo>
                      <a:pt x="60" y="0"/>
                    </a:lnTo>
                    <a:lnTo>
                      <a:pt x="63" y="1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" name="Freeform 54"/>
              <p:cNvSpPr>
                <a:spLocks/>
              </p:cNvSpPr>
              <p:nvPr/>
            </p:nvSpPr>
            <p:spPr bwMode="auto">
              <a:xfrm>
                <a:off x="3610" y="3026"/>
                <a:ext cx="36" cy="6"/>
              </a:xfrm>
              <a:custGeom>
                <a:avLst/>
                <a:gdLst>
                  <a:gd name="T0" fmla="*/ 36 w 36"/>
                  <a:gd name="T1" fmla="*/ 0 h 6"/>
                  <a:gd name="T2" fmla="*/ 1 w 36"/>
                  <a:gd name="T3" fmla="*/ 0 h 6"/>
                  <a:gd name="T4" fmla="*/ 0 w 36"/>
                  <a:gd name="T5" fmla="*/ 6 h 6"/>
                  <a:gd name="T6" fmla="*/ 33 w 36"/>
                  <a:gd name="T7" fmla="*/ 6 h 6"/>
                  <a:gd name="T8" fmla="*/ 36 w 3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6">
                    <a:moveTo>
                      <a:pt x="36" y="0"/>
                    </a:moveTo>
                    <a:lnTo>
                      <a:pt x="1" y="0"/>
                    </a:lnTo>
                    <a:lnTo>
                      <a:pt x="0" y="6"/>
                    </a:lnTo>
                    <a:lnTo>
                      <a:pt x="33" y="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" name="Freeform 55"/>
              <p:cNvSpPr>
                <a:spLocks/>
              </p:cNvSpPr>
              <p:nvPr/>
            </p:nvSpPr>
            <p:spPr bwMode="auto">
              <a:xfrm>
                <a:off x="3642" y="3026"/>
                <a:ext cx="4" cy="22"/>
              </a:xfrm>
              <a:custGeom>
                <a:avLst/>
                <a:gdLst>
                  <a:gd name="T0" fmla="*/ 4 w 4"/>
                  <a:gd name="T1" fmla="*/ 0 h 22"/>
                  <a:gd name="T2" fmla="*/ 4 w 4"/>
                  <a:gd name="T3" fmla="*/ 22 h 22"/>
                  <a:gd name="T4" fmla="*/ 0 w 4"/>
                  <a:gd name="T5" fmla="*/ 8 h 22"/>
                  <a:gd name="T6" fmla="*/ 4 w 4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2">
                    <a:moveTo>
                      <a:pt x="4" y="0"/>
                    </a:moveTo>
                    <a:lnTo>
                      <a:pt x="4" y="22"/>
                    </a:lnTo>
                    <a:lnTo>
                      <a:pt x="0" y="8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" name="Oval 56"/>
              <p:cNvSpPr>
                <a:spLocks noChangeArrowheads="1"/>
              </p:cNvSpPr>
              <p:nvPr/>
            </p:nvSpPr>
            <p:spPr bwMode="auto">
              <a:xfrm>
                <a:off x="3610" y="3042"/>
                <a:ext cx="1" cy="3"/>
              </a:xfrm>
              <a:prstGeom prst="ellipse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8" name="Freeform 57"/>
              <p:cNvSpPr>
                <a:spLocks/>
              </p:cNvSpPr>
              <p:nvPr/>
            </p:nvSpPr>
            <p:spPr bwMode="auto">
              <a:xfrm>
                <a:off x="3610" y="3021"/>
                <a:ext cx="11" cy="30"/>
              </a:xfrm>
              <a:custGeom>
                <a:avLst/>
                <a:gdLst>
                  <a:gd name="T0" fmla="*/ 8 w 11"/>
                  <a:gd name="T1" fmla="*/ 0 h 30"/>
                  <a:gd name="T2" fmla="*/ 5 w 11"/>
                  <a:gd name="T3" fmla="*/ 0 h 30"/>
                  <a:gd name="T4" fmla="*/ 1 w 11"/>
                  <a:gd name="T5" fmla="*/ 1 h 30"/>
                  <a:gd name="T6" fmla="*/ 0 w 11"/>
                  <a:gd name="T7" fmla="*/ 4 h 30"/>
                  <a:gd name="T8" fmla="*/ 0 w 11"/>
                  <a:gd name="T9" fmla="*/ 11 h 30"/>
                  <a:gd name="T10" fmla="*/ 1 w 11"/>
                  <a:gd name="T11" fmla="*/ 29 h 30"/>
                  <a:gd name="T12" fmla="*/ 5 w 11"/>
                  <a:gd name="T13" fmla="*/ 30 h 30"/>
                  <a:gd name="T14" fmla="*/ 5 w 11"/>
                  <a:gd name="T15" fmla="*/ 14 h 30"/>
                  <a:gd name="T16" fmla="*/ 9 w 11"/>
                  <a:gd name="T17" fmla="*/ 7 h 30"/>
                  <a:gd name="T18" fmla="*/ 11 w 11"/>
                  <a:gd name="T19" fmla="*/ 4 h 30"/>
                  <a:gd name="T20" fmla="*/ 11 w 11"/>
                  <a:gd name="T21" fmla="*/ 1 h 30"/>
                  <a:gd name="T22" fmla="*/ 8 w 11"/>
                  <a:gd name="T2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" h="30">
                    <a:moveTo>
                      <a:pt x="8" y="0"/>
                    </a:moveTo>
                    <a:lnTo>
                      <a:pt x="5" y="0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0" y="11"/>
                    </a:lnTo>
                    <a:lnTo>
                      <a:pt x="1" y="29"/>
                    </a:lnTo>
                    <a:lnTo>
                      <a:pt x="5" y="30"/>
                    </a:lnTo>
                    <a:lnTo>
                      <a:pt x="5" y="14"/>
                    </a:lnTo>
                    <a:lnTo>
                      <a:pt x="9" y="7"/>
                    </a:lnTo>
                    <a:lnTo>
                      <a:pt x="11" y="4"/>
                    </a:lnTo>
                    <a:lnTo>
                      <a:pt x="11" y="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9" name="Freeform 58"/>
              <p:cNvSpPr>
                <a:spLocks/>
              </p:cNvSpPr>
              <p:nvPr/>
            </p:nvSpPr>
            <p:spPr bwMode="auto">
              <a:xfrm>
                <a:off x="3610" y="3021"/>
                <a:ext cx="13" cy="30"/>
              </a:xfrm>
              <a:custGeom>
                <a:avLst/>
                <a:gdLst>
                  <a:gd name="T0" fmla="*/ 9 w 13"/>
                  <a:gd name="T1" fmla="*/ 0 h 30"/>
                  <a:gd name="T2" fmla="*/ 5 w 13"/>
                  <a:gd name="T3" fmla="*/ 0 h 30"/>
                  <a:gd name="T4" fmla="*/ 1 w 13"/>
                  <a:gd name="T5" fmla="*/ 1 h 30"/>
                  <a:gd name="T6" fmla="*/ 1 w 13"/>
                  <a:gd name="T7" fmla="*/ 4 h 30"/>
                  <a:gd name="T8" fmla="*/ 0 w 13"/>
                  <a:gd name="T9" fmla="*/ 11 h 30"/>
                  <a:gd name="T10" fmla="*/ 3 w 13"/>
                  <a:gd name="T11" fmla="*/ 30 h 30"/>
                  <a:gd name="T12" fmla="*/ 5 w 13"/>
                  <a:gd name="T13" fmla="*/ 30 h 30"/>
                  <a:gd name="T14" fmla="*/ 5 w 13"/>
                  <a:gd name="T15" fmla="*/ 14 h 30"/>
                  <a:gd name="T16" fmla="*/ 11 w 13"/>
                  <a:gd name="T17" fmla="*/ 7 h 30"/>
                  <a:gd name="T18" fmla="*/ 13 w 13"/>
                  <a:gd name="T19" fmla="*/ 4 h 30"/>
                  <a:gd name="T20" fmla="*/ 13 w 13"/>
                  <a:gd name="T21" fmla="*/ 1 h 30"/>
                  <a:gd name="T22" fmla="*/ 9 w 13"/>
                  <a:gd name="T2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30">
                    <a:moveTo>
                      <a:pt x="9" y="0"/>
                    </a:moveTo>
                    <a:lnTo>
                      <a:pt x="5" y="0"/>
                    </a:lnTo>
                    <a:lnTo>
                      <a:pt x="1" y="1"/>
                    </a:lnTo>
                    <a:lnTo>
                      <a:pt x="1" y="4"/>
                    </a:lnTo>
                    <a:lnTo>
                      <a:pt x="0" y="11"/>
                    </a:lnTo>
                    <a:lnTo>
                      <a:pt x="3" y="30"/>
                    </a:lnTo>
                    <a:lnTo>
                      <a:pt x="5" y="30"/>
                    </a:lnTo>
                    <a:lnTo>
                      <a:pt x="5" y="14"/>
                    </a:lnTo>
                    <a:lnTo>
                      <a:pt x="11" y="7"/>
                    </a:lnTo>
                    <a:lnTo>
                      <a:pt x="13" y="4"/>
                    </a:lnTo>
                    <a:lnTo>
                      <a:pt x="13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0" name="Rectangle 59"/>
              <p:cNvSpPr>
                <a:spLocks noChangeArrowheads="1"/>
              </p:cNvSpPr>
              <p:nvPr/>
            </p:nvSpPr>
            <p:spPr bwMode="auto">
              <a:xfrm>
                <a:off x="3550" y="3068"/>
                <a:ext cx="69" cy="3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1" name="Freeform 60"/>
              <p:cNvSpPr>
                <a:spLocks/>
              </p:cNvSpPr>
              <p:nvPr/>
            </p:nvSpPr>
            <p:spPr bwMode="auto">
              <a:xfrm>
                <a:off x="3573" y="3077"/>
                <a:ext cx="34" cy="7"/>
              </a:xfrm>
              <a:custGeom>
                <a:avLst/>
                <a:gdLst>
                  <a:gd name="T0" fmla="*/ 0 w 34"/>
                  <a:gd name="T1" fmla="*/ 7 h 7"/>
                  <a:gd name="T2" fmla="*/ 0 w 34"/>
                  <a:gd name="T3" fmla="*/ 0 h 7"/>
                  <a:gd name="T4" fmla="*/ 34 w 34"/>
                  <a:gd name="T5" fmla="*/ 0 h 7"/>
                  <a:gd name="T6" fmla="*/ 34 w 34"/>
                  <a:gd name="T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7">
                    <a:moveTo>
                      <a:pt x="0" y="7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34" y="6"/>
                    </a:lnTo>
                  </a:path>
                </a:pathLst>
              </a:custGeom>
              <a:noFill/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" name="Freeform 61"/>
              <p:cNvSpPr>
                <a:spLocks/>
              </p:cNvSpPr>
              <p:nvPr/>
            </p:nvSpPr>
            <p:spPr bwMode="auto">
              <a:xfrm>
                <a:off x="3477" y="2864"/>
                <a:ext cx="32" cy="29"/>
              </a:xfrm>
              <a:custGeom>
                <a:avLst/>
                <a:gdLst>
                  <a:gd name="T0" fmla="*/ 28 w 32"/>
                  <a:gd name="T1" fmla="*/ 0 h 29"/>
                  <a:gd name="T2" fmla="*/ 0 w 32"/>
                  <a:gd name="T3" fmla="*/ 0 h 29"/>
                  <a:gd name="T4" fmla="*/ 3 w 32"/>
                  <a:gd name="T5" fmla="*/ 29 h 29"/>
                  <a:gd name="T6" fmla="*/ 32 w 32"/>
                  <a:gd name="T7" fmla="*/ 29 h 29"/>
                  <a:gd name="T8" fmla="*/ 28 w 3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9">
                    <a:moveTo>
                      <a:pt x="28" y="0"/>
                    </a:moveTo>
                    <a:lnTo>
                      <a:pt x="0" y="0"/>
                    </a:lnTo>
                    <a:lnTo>
                      <a:pt x="3" y="29"/>
                    </a:lnTo>
                    <a:lnTo>
                      <a:pt x="32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3" name="Freeform 62"/>
              <p:cNvSpPr>
                <a:spLocks/>
              </p:cNvSpPr>
              <p:nvPr/>
            </p:nvSpPr>
            <p:spPr bwMode="auto">
              <a:xfrm>
                <a:off x="3480" y="2915"/>
                <a:ext cx="33" cy="30"/>
              </a:xfrm>
              <a:custGeom>
                <a:avLst/>
                <a:gdLst>
                  <a:gd name="T0" fmla="*/ 32 w 33"/>
                  <a:gd name="T1" fmla="*/ 0 h 30"/>
                  <a:gd name="T2" fmla="*/ 0 w 33"/>
                  <a:gd name="T3" fmla="*/ 0 h 30"/>
                  <a:gd name="T4" fmla="*/ 3 w 33"/>
                  <a:gd name="T5" fmla="*/ 30 h 30"/>
                  <a:gd name="T6" fmla="*/ 33 w 33"/>
                  <a:gd name="T7" fmla="*/ 30 h 30"/>
                  <a:gd name="T8" fmla="*/ 32 w 33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0">
                    <a:moveTo>
                      <a:pt x="32" y="0"/>
                    </a:moveTo>
                    <a:lnTo>
                      <a:pt x="0" y="0"/>
                    </a:lnTo>
                    <a:lnTo>
                      <a:pt x="3" y="30"/>
                    </a:lnTo>
                    <a:lnTo>
                      <a:pt x="33" y="3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" name="Rectangle 63"/>
              <p:cNvSpPr>
                <a:spLocks noChangeArrowheads="1"/>
              </p:cNvSpPr>
              <p:nvPr/>
            </p:nvSpPr>
            <p:spPr bwMode="auto">
              <a:xfrm>
                <a:off x="3531" y="2915"/>
                <a:ext cx="130" cy="20"/>
              </a:xfrm>
              <a:prstGeom prst="rect">
                <a:avLst/>
              </a:prstGeom>
              <a:solidFill>
                <a:srgbClr val="60606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" name="Rectangle 64"/>
              <p:cNvSpPr>
                <a:spLocks noChangeArrowheads="1"/>
              </p:cNvSpPr>
              <p:nvPr/>
            </p:nvSpPr>
            <p:spPr bwMode="auto">
              <a:xfrm>
                <a:off x="3550" y="2915"/>
                <a:ext cx="9" cy="1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" name="Rectangle 65"/>
              <p:cNvSpPr>
                <a:spLocks noChangeArrowheads="1"/>
              </p:cNvSpPr>
              <p:nvPr/>
            </p:nvSpPr>
            <p:spPr bwMode="auto">
              <a:xfrm>
                <a:off x="3550" y="2934"/>
                <a:ext cx="9" cy="1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" name="Rectangle 66"/>
              <p:cNvSpPr>
                <a:spLocks noChangeArrowheads="1"/>
              </p:cNvSpPr>
              <p:nvPr/>
            </p:nvSpPr>
            <p:spPr bwMode="auto">
              <a:xfrm>
                <a:off x="3589" y="2924"/>
                <a:ext cx="2" cy="2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" name="Oval 67"/>
              <p:cNvSpPr>
                <a:spLocks noChangeArrowheads="1"/>
              </p:cNvSpPr>
              <p:nvPr/>
            </p:nvSpPr>
            <p:spPr bwMode="auto">
              <a:xfrm>
                <a:off x="3540" y="2924"/>
                <a:ext cx="3" cy="4"/>
              </a:xfrm>
              <a:prstGeom prst="ellipse">
                <a:avLst/>
              </a:pr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5" name="Text Box 6"/>
            <p:cNvSpPr txBox="1">
              <a:spLocks noChangeArrowheads="1"/>
            </p:cNvSpPr>
            <p:nvPr/>
          </p:nvSpPr>
          <p:spPr bwMode="auto">
            <a:xfrm>
              <a:off x="3237608" y="6116350"/>
              <a:ext cx="582976" cy="188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zh-CN" altLang="en-US" sz="1200" b="1" dirty="0">
                  <a:latin typeface="楷体_GB2312" pitchFamily="49" charset="-122"/>
                  <a:ea typeface="楷体_GB2312" pitchFamily="49" charset="-122"/>
                </a:rPr>
                <a:t>服务器</a:t>
              </a:r>
            </a:p>
          </p:txBody>
        </p:sp>
        <p:sp>
          <p:nvSpPr>
            <p:cNvPr id="169" name="Text Box 6"/>
            <p:cNvSpPr txBox="1">
              <a:spLocks noChangeArrowheads="1"/>
            </p:cNvSpPr>
            <p:nvPr/>
          </p:nvSpPr>
          <p:spPr bwMode="auto">
            <a:xfrm>
              <a:off x="3361446" y="3776976"/>
              <a:ext cx="613159" cy="238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zh-CN" altLang="en-US" sz="1200" b="1" dirty="0">
                  <a:latin typeface="楷体_GB2312" pitchFamily="49" charset="-122"/>
                  <a:ea typeface="楷体_GB2312" pitchFamily="49" charset="-122"/>
                </a:rPr>
                <a:t>双绞线</a:t>
              </a:r>
            </a:p>
          </p:txBody>
        </p:sp>
        <p:graphicFrame>
          <p:nvGraphicFramePr>
            <p:cNvPr id="236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8512103"/>
                </p:ext>
              </p:extLst>
            </p:nvPr>
          </p:nvGraphicFramePr>
          <p:xfrm>
            <a:off x="806754" y="4152078"/>
            <a:ext cx="2072464" cy="1621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4" name="CorelDRAW" r:id="rId7" imgW="3136680" imgH="2261520" progId="">
                    <p:embed/>
                  </p:oleObj>
                </mc:Choice>
                <mc:Fallback>
                  <p:oleObj name="CorelDRAW" r:id="rId7" imgW="3136680" imgH="2261520" progId="">
                    <p:embed/>
                    <p:pic>
                      <p:nvPicPr>
                        <p:cNvPr id="0" name="Picture 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6754" y="4152078"/>
                          <a:ext cx="2072464" cy="1621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2" name="直接连接符 161"/>
            <p:cNvCxnSpPr>
              <a:endCxn id="241" idx="3"/>
            </p:cNvCxnSpPr>
            <p:nvPr/>
          </p:nvCxnSpPr>
          <p:spPr>
            <a:xfrm flipH="1">
              <a:off x="2426952" y="4683332"/>
              <a:ext cx="1631782" cy="54206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8" name="Picture 4"/>
            <p:cNvPicPr>
              <a:picLocks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7152" y="4825327"/>
              <a:ext cx="368746" cy="246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9" name="Picture 4"/>
            <p:cNvPicPr>
              <a:picLocks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5804" y="5161345"/>
              <a:ext cx="368746" cy="275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1" name="Picture 68" descr="Wireless Router, Added 04/20/2004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4429" y="5050456"/>
              <a:ext cx="392523" cy="349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2" name="图片 24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36852" y="4675138"/>
              <a:ext cx="220500" cy="400116"/>
            </a:xfrm>
            <a:prstGeom prst="rect">
              <a:avLst/>
            </a:prstGeom>
          </p:spPr>
        </p:pic>
        <p:grpSp>
          <p:nvGrpSpPr>
            <p:cNvPr id="247" name="Group 34"/>
            <p:cNvGrpSpPr>
              <a:grpSpLocks/>
            </p:cNvGrpSpPr>
            <p:nvPr/>
          </p:nvGrpSpPr>
          <p:grpSpPr bwMode="auto">
            <a:xfrm rot="1480621">
              <a:off x="1811592" y="5028775"/>
              <a:ext cx="256831" cy="306631"/>
              <a:chOff x="4201" y="1344"/>
              <a:chExt cx="750" cy="1002"/>
            </a:xfrm>
          </p:grpSpPr>
          <p:sp>
            <p:nvSpPr>
              <p:cNvPr id="248" name="Arc 35"/>
              <p:cNvSpPr>
                <a:spLocks/>
              </p:cNvSpPr>
              <p:nvPr/>
            </p:nvSpPr>
            <p:spPr bwMode="auto">
              <a:xfrm flipH="1">
                <a:off x="4201" y="1344"/>
                <a:ext cx="701" cy="1002"/>
              </a:xfrm>
              <a:custGeom>
                <a:avLst/>
                <a:gdLst>
                  <a:gd name="G0" fmla="+- 0 0 0"/>
                  <a:gd name="G1" fmla="+- 13085 0 0"/>
                  <a:gd name="G2" fmla="+- 21600 0 0"/>
                  <a:gd name="T0" fmla="*/ 17185 w 21600"/>
                  <a:gd name="T1" fmla="*/ 0 h 26282"/>
                  <a:gd name="T2" fmla="*/ 17100 w 21600"/>
                  <a:gd name="T3" fmla="*/ 26282 h 26282"/>
                  <a:gd name="T4" fmla="*/ 0 w 21600"/>
                  <a:gd name="T5" fmla="*/ 13085 h 26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6282" fill="none" extrusionOk="0">
                    <a:moveTo>
                      <a:pt x="17185" y="-1"/>
                    </a:moveTo>
                    <a:cubicBezTo>
                      <a:pt x="20049" y="3760"/>
                      <a:pt x="21600" y="8357"/>
                      <a:pt x="21600" y="13085"/>
                    </a:cubicBezTo>
                    <a:cubicBezTo>
                      <a:pt x="21600" y="17860"/>
                      <a:pt x="20017" y="22501"/>
                      <a:pt x="17099" y="26281"/>
                    </a:cubicBezTo>
                  </a:path>
                  <a:path w="21600" h="26282" stroke="0" extrusionOk="0">
                    <a:moveTo>
                      <a:pt x="17185" y="-1"/>
                    </a:moveTo>
                    <a:cubicBezTo>
                      <a:pt x="20049" y="3760"/>
                      <a:pt x="21600" y="8357"/>
                      <a:pt x="21600" y="13085"/>
                    </a:cubicBezTo>
                    <a:cubicBezTo>
                      <a:pt x="21600" y="17860"/>
                      <a:pt x="20017" y="22501"/>
                      <a:pt x="17099" y="26281"/>
                    </a:cubicBezTo>
                    <a:lnTo>
                      <a:pt x="0" y="13085"/>
                    </a:lnTo>
                    <a:close/>
                  </a:path>
                </a:pathLst>
              </a:custGeom>
              <a:noFill/>
              <a:ln w="25400">
                <a:solidFill>
                  <a:srgbClr val="00B4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9" name="Arc 36"/>
              <p:cNvSpPr>
                <a:spLocks/>
              </p:cNvSpPr>
              <p:nvPr/>
            </p:nvSpPr>
            <p:spPr bwMode="auto">
              <a:xfrm flipH="1">
                <a:off x="4446" y="1478"/>
                <a:ext cx="430" cy="749"/>
              </a:xfrm>
              <a:custGeom>
                <a:avLst/>
                <a:gdLst>
                  <a:gd name="G0" fmla="+- 0 0 0"/>
                  <a:gd name="G1" fmla="+- 15087 0 0"/>
                  <a:gd name="G2" fmla="+- 21600 0 0"/>
                  <a:gd name="T0" fmla="*/ 15458 w 21600"/>
                  <a:gd name="T1" fmla="*/ 0 h 29131"/>
                  <a:gd name="T2" fmla="*/ 16411 w 21600"/>
                  <a:gd name="T3" fmla="*/ 29131 h 29131"/>
                  <a:gd name="T4" fmla="*/ 0 w 21600"/>
                  <a:gd name="T5" fmla="*/ 15087 h 29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9131" fill="none" extrusionOk="0">
                    <a:moveTo>
                      <a:pt x="15457" y="0"/>
                    </a:moveTo>
                    <a:cubicBezTo>
                      <a:pt x="19395" y="4034"/>
                      <a:pt x="21600" y="9449"/>
                      <a:pt x="21600" y="15087"/>
                    </a:cubicBezTo>
                    <a:cubicBezTo>
                      <a:pt x="21600" y="20237"/>
                      <a:pt x="19759" y="25218"/>
                      <a:pt x="16411" y="29131"/>
                    </a:cubicBezTo>
                  </a:path>
                  <a:path w="21600" h="29131" stroke="0" extrusionOk="0">
                    <a:moveTo>
                      <a:pt x="15457" y="0"/>
                    </a:moveTo>
                    <a:cubicBezTo>
                      <a:pt x="19395" y="4034"/>
                      <a:pt x="21600" y="9449"/>
                      <a:pt x="21600" y="15087"/>
                    </a:cubicBezTo>
                    <a:cubicBezTo>
                      <a:pt x="21600" y="20237"/>
                      <a:pt x="19759" y="25218"/>
                      <a:pt x="16411" y="29131"/>
                    </a:cubicBezTo>
                    <a:lnTo>
                      <a:pt x="0" y="15087"/>
                    </a:lnTo>
                    <a:close/>
                  </a:path>
                </a:pathLst>
              </a:custGeom>
              <a:noFill/>
              <a:ln w="25400">
                <a:solidFill>
                  <a:srgbClr val="00B4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0" name="Arc 37"/>
              <p:cNvSpPr>
                <a:spLocks/>
              </p:cNvSpPr>
              <p:nvPr/>
            </p:nvSpPr>
            <p:spPr bwMode="auto">
              <a:xfrm flipH="1">
                <a:off x="4703" y="1602"/>
                <a:ext cx="248" cy="501"/>
              </a:xfrm>
              <a:custGeom>
                <a:avLst/>
                <a:gdLst>
                  <a:gd name="G0" fmla="+- 0 0 0"/>
                  <a:gd name="G1" fmla="+- 15650 0 0"/>
                  <a:gd name="G2" fmla="+- 21600 0 0"/>
                  <a:gd name="T0" fmla="*/ 14887 w 21600"/>
                  <a:gd name="T1" fmla="*/ 0 h 30009"/>
                  <a:gd name="T2" fmla="*/ 16136 w 21600"/>
                  <a:gd name="T3" fmla="*/ 30009 h 30009"/>
                  <a:gd name="T4" fmla="*/ 0 w 21600"/>
                  <a:gd name="T5" fmla="*/ 15650 h 300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0009" fill="none" extrusionOk="0">
                    <a:moveTo>
                      <a:pt x="14887" y="-1"/>
                    </a:moveTo>
                    <a:cubicBezTo>
                      <a:pt x="19173" y="4077"/>
                      <a:pt x="21600" y="9734"/>
                      <a:pt x="21600" y="15650"/>
                    </a:cubicBezTo>
                    <a:cubicBezTo>
                      <a:pt x="21600" y="20944"/>
                      <a:pt x="19655" y="26054"/>
                      <a:pt x="16136" y="30009"/>
                    </a:cubicBezTo>
                  </a:path>
                  <a:path w="21600" h="30009" stroke="0" extrusionOk="0">
                    <a:moveTo>
                      <a:pt x="14887" y="-1"/>
                    </a:moveTo>
                    <a:cubicBezTo>
                      <a:pt x="19173" y="4077"/>
                      <a:pt x="21600" y="9734"/>
                      <a:pt x="21600" y="15650"/>
                    </a:cubicBezTo>
                    <a:cubicBezTo>
                      <a:pt x="21600" y="20944"/>
                      <a:pt x="19655" y="26054"/>
                      <a:pt x="16136" y="30009"/>
                    </a:cubicBezTo>
                    <a:lnTo>
                      <a:pt x="0" y="15650"/>
                    </a:lnTo>
                    <a:close/>
                  </a:path>
                </a:pathLst>
              </a:custGeom>
              <a:noFill/>
              <a:ln w="25400">
                <a:solidFill>
                  <a:srgbClr val="00B4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51" name="Text Box 6"/>
            <p:cNvSpPr txBox="1">
              <a:spLocks noChangeArrowheads="1"/>
            </p:cNvSpPr>
            <p:nvPr/>
          </p:nvSpPr>
          <p:spPr bwMode="auto">
            <a:xfrm>
              <a:off x="1914474" y="5415062"/>
              <a:ext cx="1007106" cy="186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zh-CN" altLang="en-US" sz="1200" b="1" dirty="0" smtClean="0">
                  <a:latin typeface="楷体_GB2312" pitchFamily="49" charset="-122"/>
                  <a:ea typeface="楷体_GB2312" pitchFamily="49" charset="-122"/>
                </a:rPr>
                <a:t>无线路由器</a:t>
              </a:r>
              <a:endParaRPr lang="zh-CN" altLang="en-US" sz="1200" b="1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5890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网络核心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2695713"/>
          </a:xfrm>
        </p:spPr>
        <p:txBody>
          <a:bodyPr/>
          <a:lstStyle/>
          <a:p>
            <a:r>
              <a:rPr lang="zh-CN" altLang="en-US" dirty="0"/>
              <a:t>互联端系统的分组交换机和链路构成的网状网络</a:t>
            </a:r>
          </a:p>
          <a:p>
            <a:pPr lvl="1"/>
            <a:r>
              <a:rPr lang="zh-CN" altLang="en-US" sz="1800" dirty="0"/>
              <a:t>向网络边缘中的大量主机</a:t>
            </a:r>
            <a:r>
              <a:rPr lang="zh-CN" altLang="en-US" sz="1800"/>
              <a:t>提供</a:t>
            </a:r>
            <a:r>
              <a:rPr lang="zh-CN" altLang="en-US" sz="1800" smtClean="0">
                <a:solidFill>
                  <a:srgbClr val="FF0000"/>
                </a:solidFill>
              </a:rPr>
              <a:t>连通性（非具体业务）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网络核心部分起特殊作用的</a:t>
            </a:r>
            <a:r>
              <a:rPr lang="zh-CN" altLang="en-US" dirty="0" smtClean="0"/>
              <a:t>是分组交换机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主要两类</a:t>
            </a:r>
            <a:r>
              <a:rPr lang="zh-CN" altLang="en-US" sz="1800" smtClean="0"/>
              <a:t>：路由器（三层交换机）、二层交换机</a:t>
            </a:r>
            <a:endParaRPr lang="zh-CN" altLang="en-US" sz="1800" dirty="0"/>
          </a:p>
          <a:p>
            <a:pPr lvl="1"/>
            <a:r>
              <a:rPr lang="zh-CN" altLang="en-US" sz="1800" dirty="0" smtClean="0"/>
              <a:t>以存储转发传输模式对分组进行传输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如何传输？二层转发、三层转发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grpSp>
        <p:nvGrpSpPr>
          <p:cNvPr id="71" name="组合 70"/>
          <p:cNvGrpSpPr/>
          <p:nvPr/>
        </p:nvGrpSpPr>
        <p:grpSpPr>
          <a:xfrm>
            <a:off x="1509456" y="4272054"/>
            <a:ext cx="6076991" cy="2432845"/>
            <a:chOff x="1509456" y="3981747"/>
            <a:chExt cx="6076991" cy="2723151"/>
          </a:xfrm>
        </p:grpSpPr>
        <p:grpSp>
          <p:nvGrpSpPr>
            <p:cNvPr id="5" name="组合 4"/>
            <p:cNvGrpSpPr/>
            <p:nvPr/>
          </p:nvGrpSpPr>
          <p:grpSpPr>
            <a:xfrm>
              <a:off x="1509456" y="3981747"/>
              <a:ext cx="6076991" cy="2723151"/>
              <a:chOff x="1378516" y="2032177"/>
              <a:chExt cx="5752140" cy="3245753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1378516" y="2032177"/>
                <a:ext cx="5752140" cy="3245753"/>
              </a:xfrm>
              <a:prstGeom prst="ellipse">
                <a:avLst/>
              </a:prstGeom>
              <a:solidFill>
                <a:srgbClr val="FFF5D9">
                  <a:alpha val="61000"/>
                </a:srgbClr>
              </a:solidFill>
              <a:ln w="12700">
                <a:solidFill>
                  <a:srgbClr val="7E5D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69" name="Text Box 48"/>
              <p:cNvSpPr txBox="1">
                <a:spLocks noChangeArrowheads="1"/>
              </p:cNvSpPr>
              <p:nvPr/>
            </p:nvSpPr>
            <p:spPr bwMode="auto">
              <a:xfrm>
                <a:off x="3612549" y="2032177"/>
                <a:ext cx="1335141" cy="4927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zh-CN" alt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黑体" panose="02010609060101010101" pitchFamily="49" charset="-122"/>
                  </a:rPr>
                  <a:t>网络边缘</a:t>
                </a:r>
                <a:endPara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374093" y="4362720"/>
              <a:ext cx="4395812" cy="1993807"/>
              <a:chOff x="2074548" y="2367611"/>
              <a:chExt cx="4395812" cy="1993807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074548" y="2367611"/>
                <a:ext cx="4395812" cy="1993807"/>
              </a:xfrm>
              <a:prstGeom prst="ellipse">
                <a:avLst/>
              </a:prstGeom>
              <a:solidFill>
                <a:srgbClr val="F4F4FA"/>
              </a:solidFill>
              <a:ln w="19050">
                <a:solidFill>
                  <a:srgbClr val="D7D7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45803" y="2764324"/>
                <a:ext cx="1560025" cy="834663"/>
                <a:chOff x="3087051" y="2529247"/>
                <a:chExt cx="1560025" cy="834663"/>
              </a:xfrm>
            </p:grpSpPr>
            <p:pic>
              <p:nvPicPr>
                <p:cNvPr id="60" name="Picture 70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87051" y="2747916"/>
                  <a:ext cx="1560025" cy="615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61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3298049" y="2529247"/>
                  <a:ext cx="1284326" cy="2616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folHlink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en-US" altLang="zh-CN" sz="1100" dirty="0" smtClean="0">
                      <a:ea typeface="黑体" panose="02010609060101010101" pitchFamily="49" charset="-122"/>
                    </a:rPr>
                    <a:t>local/regional ISP</a:t>
                  </a:r>
                  <a:endParaRPr kumimoji="1" lang="zh-CN" altLang="en-US" sz="1100" dirty="0">
                    <a:ea typeface="黑体" panose="02010609060101010101" pitchFamily="49" charset="-122"/>
                  </a:endParaRPr>
                </a:p>
              </p:txBody>
            </p:sp>
            <p:cxnSp>
              <p:nvCxnSpPr>
                <p:cNvPr id="62" name="直接连接符 61"/>
                <p:cNvCxnSpPr>
                  <a:stCxn id="65" idx="0"/>
                  <a:endCxn id="66" idx="2"/>
                </p:cNvCxnSpPr>
                <p:nvPr/>
              </p:nvCxnSpPr>
              <p:spPr>
                <a:xfrm flipH="1">
                  <a:off x="3500491" y="2833796"/>
                  <a:ext cx="403024" cy="375589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/>
                <p:cNvCxnSpPr/>
                <p:nvPr/>
              </p:nvCxnSpPr>
              <p:spPr>
                <a:xfrm flipH="1" flipV="1">
                  <a:off x="3531199" y="3171285"/>
                  <a:ext cx="736585" cy="1407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/>
                <p:cNvCxnSpPr>
                  <a:stCxn id="65" idx="0"/>
                  <a:endCxn id="67" idx="2"/>
                </p:cNvCxnSpPr>
                <p:nvPr/>
              </p:nvCxnSpPr>
              <p:spPr>
                <a:xfrm>
                  <a:off x="3903515" y="2833796"/>
                  <a:ext cx="371093" cy="389659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5" name="Picture 121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51699" y="2833796"/>
                  <a:ext cx="303632" cy="2083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66" name="Picture 121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8675" y="3000994"/>
                  <a:ext cx="303632" cy="2083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67" name="Picture 121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22792" y="3015064"/>
                  <a:ext cx="303632" cy="2083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9" name="组合 8"/>
              <p:cNvGrpSpPr/>
              <p:nvPr/>
            </p:nvGrpSpPr>
            <p:grpSpPr>
              <a:xfrm>
                <a:off x="3855520" y="2418376"/>
                <a:ext cx="1924541" cy="1287992"/>
                <a:chOff x="4123744" y="2345224"/>
                <a:chExt cx="1924541" cy="1287992"/>
              </a:xfrm>
            </p:grpSpPr>
            <p:grpSp>
              <p:nvGrpSpPr>
                <p:cNvPr id="21" name="Group 42"/>
                <p:cNvGrpSpPr>
                  <a:grpSpLocks/>
                </p:cNvGrpSpPr>
                <p:nvPr/>
              </p:nvGrpSpPr>
              <p:grpSpPr bwMode="auto">
                <a:xfrm>
                  <a:off x="4123744" y="2528880"/>
                  <a:ext cx="1924541" cy="1104336"/>
                  <a:chOff x="3611" y="1812"/>
                  <a:chExt cx="1736" cy="1043"/>
                </a:xfrm>
              </p:grpSpPr>
              <p:grpSp>
                <p:nvGrpSpPr>
                  <p:cNvPr id="33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3611" y="1816"/>
                    <a:ext cx="1730" cy="1034"/>
                    <a:chOff x="3611" y="1816"/>
                    <a:chExt cx="1730" cy="1034"/>
                  </a:xfrm>
                </p:grpSpPr>
                <p:sp>
                  <p:nvSpPr>
                    <p:cNvPr id="51" name="Oval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02" y="1816"/>
                      <a:ext cx="754" cy="428"/>
                    </a:xfrm>
                    <a:prstGeom prst="ellipse">
                      <a:avLst/>
                    </a:prstGeom>
                    <a:solidFill>
                      <a:srgbClr val="E7EDE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52" name="Oval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7" y="1929"/>
                      <a:ext cx="578" cy="427"/>
                    </a:xfrm>
                    <a:prstGeom prst="ellipse">
                      <a:avLst/>
                    </a:prstGeom>
                    <a:solidFill>
                      <a:srgbClr val="E7EDE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53" name="Oval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11" y="2186"/>
                      <a:ext cx="390" cy="349"/>
                    </a:xfrm>
                    <a:prstGeom prst="ellipse">
                      <a:avLst/>
                    </a:prstGeom>
                    <a:solidFill>
                      <a:srgbClr val="E7EDE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54" name="Oval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29" y="2340"/>
                      <a:ext cx="586" cy="378"/>
                    </a:xfrm>
                    <a:prstGeom prst="ellipse">
                      <a:avLst/>
                    </a:prstGeom>
                    <a:solidFill>
                      <a:srgbClr val="E7EDE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55" name="Oval 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43" y="2402"/>
                      <a:ext cx="876" cy="448"/>
                    </a:xfrm>
                    <a:prstGeom prst="ellipse">
                      <a:avLst/>
                    </a:prstGeom>
                    <a:solidFill>
                      <a:srgbClr val="E7EDE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56" name="Oval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01" y="1941"/>
                      <a:ext cx="561" cy="336"/>
                    </a:xfrm>
                    <a:prstGeom prst="ellipse">
                      <a:avLst/>
                    </a:prstGeom>
                    <a:solidFill>
                      <a:srgbClr val="E7EDE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57" name="Oval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84" y="2157"/>
                      <a:ext cx="557" cy="336"/>
                    </a:xfrm>
                    <a:prstGeom prst="ellipse">
                      <a:avLst/>
                    </a:prstGeom>
                    <a:solidFill>
                      <a:srgbClr val="E7EDE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58" name="Oval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34" y="2228"/>
                      <a:ext cx="553" cy="552"/>
                    </a:xfrm>
                    <a:prstGeom prst="ellipse">
                      <a:avLst/>
                    </a:prstGeom>
                    <a:solidFill>
                      <a:srgbClr val="E7EDE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59" name="Oval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6" y="2061"/>
                      <a:ext cx="1122" cy="553"/>
                    </a:xfrm>
                    <a:prstGeom prst="ellipse">
                      <a:avLst/>
                    </a:prstGeom>
                    <a:solidFill>
                      <a:srgbClr val="E7EDE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4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3611" y="1812"/>
                    <a:ext cx="1736" cy="1043"/>
                    <a:chOff x="3611" y="1812"/>
                    <a:chExt cx="1736" cy="1043"/>
                  </a:xfrm>
                </p:grpSpPr>
                <p:sp>
                  <p:nvSpPr>
                    <p:cNvPr id="35" name="Arc 54"/>
                    <p:cNvSpPr>
                      <a:spLocks/>
                    </p:cNvSpPr>
                    <p:nvPr/>
                  </p:nvSpPr>
                  <p:spPr bwMode="auto">
                    <a:xfrm>
                      <a:off x="4222" y="1812"/>
                      <a:ext cx="715" cy="216"/>
                    </a:xfrm>
                    <a:custGeom>
                      <a:avLst/>
                      <a:gdLst>
                        <a:gd name="G0" fmla="+- 20477 0 0"/>
                        <a:gd name="G1" fmla="+- 21600 0 0"/>
                        <a:gd name="G2" fmla="+- 21600 0 0"/>
                        <a:gd name="T0" fmla="*/ 0 w 40549"/>
                        <a:gd name="T1" fmla="*/ 14725 h 21600"/>
                        <a:gd name="T2" fmla="*/ 40549 w 40549"/>
                        <a:gd name="T3" fmla="*/ 13620 h 21600"/>
                        <a:gd name="T4" fmla="*/ 20477 w 40549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40549" h="21600" fill="none" extrusionOk="0">
                          <a:moveTo>
                            <a:pt x="0" y="14725"/>
                          </a:moveTo>
                          <a:cubicBezTo>
                            <a:pt x="2953" y="5927"/>
                            <a:pt x="11196" y="-1"/>
                            <a:pt x="20477" y="0"/>
                          </a:cubicBezTo>
                          <a:cubicBezTo>
                            <a:pt x="29325" y="0"/>
                            <a:pt x="37279" y="5397"/>
                            <a:pt x="40548" y="13620"/>
                          </a:cubicBezTo>
                        </a:path>
                        <a:path w="40549" h="21600" stroke="0" extrusionOk="0">
                          <a:moveTo>
                            <a:pt x="0" y="14725"/>
                          </a:moveTo>
                          <a:cubicBezTo>
                            <a:pt x="2953" y="5927"/>
                            <a:pt x="11196" y="-1"/>
                            <a:pt x="20477" y="0"/>
                          </a:cubicBezTo>
                          <a:cubicBezTo>
                            <a:pt x="29325" y="0"/>
                            <a:pt x="37279" y="5397"/>
                            <a:pt x="40548" y="13620"/>
                          </a:cubicBezTo>
                          <a:lnTo>
                            <a:pt x="20477" y="21600"/>
                          </a:lnTo>
                          <a:close/>
                        </a:path>
                      </a:pathLst>
                    </a:custGeom>
                    <a:solidFill>
                      <a:srgbClr val="E7EDE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36" name="Arc 55"/>
                    <p:cNvSpPr>
                      <a:spLocks/>
                    </p:cNvSpPr>
                    <p:nvPr/>
                  </p:nvSpPr>
                  <p:spPr bwMode="auto">
                    <a:xfrm>
                      <a:off x="4226" y="1816"/>
                      <a:ext cx="707" cy="212"/>
                    </a:xfrm>
                    <a:custGeom>
                      <a:avLst/>
                      <a:gdLst>
                        <a:gd name="G0" fmla="+- 20460 0 0"/>
                        <a:gd name="G1" fmla="+- 21600 0 0"/>
                        <a:gd name="G2" fmla="+- 21600 0 0"/>
                        <a:gd name="T0" fmla="*/ 0 w 40509"/>
                        <a:gd name="T1" fmla="*/ 14674 h 21600"/>
                        <a:gd name="T2" fmla="*/ 40509 w 40509"/>
                        <a:gd name="T3" fmla="*/ 13564 h 21600"/>
                        <a:gd name="T4" fmla="*/ 20460 w 40509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40509" h="21600" fill="none" extrusionOk="0">
                          <a:moveTo>
                            <a:pt x="0" y="14674"/>
                          </a:moveTo>
                          <a:cubicBezTo>
                            <a:pt x="2969" y="5902"/>
                            <a:pt x="11199" y="-1"/>
                            <a:pt x="20460" y="0"/>
                          </a:cubicBezTo>
                          <a:cubicBezTo>
                            <a:pt x="29286" y="0"/>
                            <a:pt x="37225" y="5370"/>
                            <a:pt x="40509" y="13563"/>
                          </a:cubicBezTo>
                        </a:path>
                        <a:path w="40509" h="21600" stroke="0" extrusionOk="0">
                          <a:moveTo>
                            <a:pt x="0" y="14674"/>
                          </a:moveTo>
                          <a:cubicBezTo>
                            <a:pt x="2969" y="5902"/>
                            <a:pt x="11199" y="-1"/>
                            <a:pt x="20460" y="0"/>
                          </a:cubicBezTo>
                          <a:cubicBezTo>
                            <a:pt x="29286" y="0"/>
                            <a:pt x="37225" y="5370"/>
                            <a:pt x="40509" y="13563"/>
                          </a:cubicBezTo>
                          <a:lnTo>
                            <a:pt x="20460" y="21600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6C8F93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37" name="Arc 56"/>
                    <p:cNvSpPr>
                      <a:spLocks/>
                    </p:cNvSpPr>
                    <p:nvPr/>
                  </p:nvSpPr>
                  <p:spPr bwMode="auto">
                    <a:xfrm>
                      <a:off x="3787" y="1924"/>
                      <a:ext cx="445" cy="263"/>
                    </a:xfrm>
                    <a:custGeom>
                      <a:avLst/>
                      <a:gdLst>
                        <a:gd name="G0" fmla="+- 21600 0 0"/>
                        <a:gd name="G1" fmla="+- 21600 0 0"/>
                        <a:gd name="G2" fmla="+- 21600 0 0"/>
                        <a:gd name="T0" fmla="*/ 509 w 32981"/>
                        <a:gd name="T1" fmla="*/ 26263 h 26263"/>
                        <a:gd name="T2" fmla="*/ 32981 w 32981"/>
                        <a:gd name="T3" fmla="*/ 3241 h 26263"/>
                        <a:gd name="T4" fmla="*/ 21600 w 32981"/>
                        <a:gd name="T5" fmla="*/ 21600 h 262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2981" h="26263" fill="none" extrusionOk="0">
                          <a:moveTo>
                            <a:pt x="509" y="26262"/>
                          </a:moveTo>
                          <a:cubicBezTo>
                            <a:pt x="170" y="24731"/>
                            <a:pt x="0" y="23168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25621" y="-1"/>
                            <a:pt x="29562" y="1122"/>
                            <a:pt x="32980" y="3241"/>
                          </a:cubicBezTo>
                        </a:path>
                        <a:path w="32981" h="26263" stroke="0" extrusionOk="0">
                          <a:moveTo>
                            <a:pt x="509" y="26262"/>
                          </a:moveTo>
                          <a:cubicBezTo>
                            <a:pt x="170" y="24731"/>
                            <a:pt x="0" y="23168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25621" y="-1"/>
                            <a:pt x="29562" y="1122"/>
                            <a:pt x="32980" y="3241"/>
                          </a:cubicBez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solidFill>
                      <a:srgbClr val="E7EDE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38" name="Arc 57"/>
                    <p:cNvSpPr>
                      <a:spLocks/>
                    </p:cNvSpPr>
                    <p:nvPr/>
                  </p:nvSpPr>
                  <p:spPr bwMode="auto">
                    <a:xfrm>
                      <a:off x="3791" y="1928"/>
                      <a:ext cx="438" cy="258"/>
                    </a:xfrm>
                    <a:custGeom>
                      <a:avLst/>
                      <a:gdLst>
                        <a:gd name="G0" fmla="+- 21600 0 0"/>
                        <a:gd name="G1" fmla="+- 21600 0 0"/>
                        <a:gd name="G2" fmla="+- 21600 0 0"/>
                        <a:gd name="T0" fmla="*/ 514 w 32940"/>
                        <a:gd name="T1" fmla="*/ 26284 h 26284"/>
                        <a:gd name="T2" fmla="*/ 32940 w 32940"/>
                        <a:gd name="T3" fmla="*/ 3216 h 26284"/>
                        <a:gd name="T4" fmla="*/ 21600 w 32940"/>
                        <a:gd name="T5" fmla="*/ 21600 h 262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2940" h="26284" fill="none" extrusionOk="0">
                          <a:moveTo>
                            <a:pt x="513" y="26284"/>
                          </a:moveTo>
                          <a:cubicBezTo>
                            <a:pt x="172" y="24746"/>
                            <a:pt x="0" y="23175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25605" y="-1"/>
                            <a:pt x="29531" y="1113"/>
                            <a:pt x="32939" y="3216"/>
                          </a:cubicBezTo>
                        </a:path>
                        <a:path w="32940" h="26284" stroke="0" extrusionOk="0">
                          <a:moveTo>
                            <a:pt x="513" y="26284"/>
                          </a:moveTo>
                          <a:cubicBezTo>
                            <a:pt x="172" y="24746"/>
                            <a:pt x="0" y="23175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25605" y="-1"/>
                            <a:pt x="29531" y="1113"/>
                            <a:pt x="32939" y="3216"/>
                          </a:cubicBez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6C8F93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39" name="Arc 58"/>
                    <p:cNvSpPr>
                      <a:spLocks/>
                    </p:cNvSpPr>
                    <p:nvPr/>
                  </p:nvSpPr>
                  <p:spPr bwMode="auto">
                    <a:xfrm>
                      <a:off x="3724" y="2518"/>
                      <a:ext cx="450" cy="205"/>
                    </a:xfrm>
                    <a:custGeom>
                      <a:avLst/>
                      <a:gdLst>
                        <a:gd name="G0" fmla="+- 21600 0 0"/>
                        <a:gd name="G1" fmla="+- 1044 0 0"/>
                        <a:gd name="G2" fmla="+- 21600 0 0"/>
                        <a:gd name="T0" fmla="*/ 32166 w 32166"/>
                        <a:gd name="T1" fmla="*/ 19883 h 22644"/>
                        <a:gd name="T2" fmla="*/ 25 w 32166"/>
                        <a:gd name="T3" fmla="*/ 0 h 22644"/>
                        <a:gd name="T4" fmla="*/ 21600 w 32166"/>
                        <a:gd name="T5" fmla="*/ 1044 h 226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2166" h="22644" fill="none" extrusionOk="0">
                          <a:moveTo>
                            <a:pt x="32166" y="19883"/>
                          </a:moveTo>
                          <a:cubicBezTo>
                            <a:pt x="28938" y="21693"/>
                            <a:pt x="25300" y="22643"/>
                            <a:pt x="21600" y="22644"/>
                          </a:cubicBezTo>
                          <a:cubicBezTo>
                            <a:pt x="9670" y="22644"/>
                            <a:pt x="0" y="12973"/>
                            <a:pt x="0" y="1044"/>
                          </a:cubicBezTo>
                          <a:cubicBezTo>
                            <a:pt x="-1" y="695"/>
                            <a:pt x="8" y="347"/>
                            <a:pt x="25" y="0"/>
                          </a:cubicBezTo>
                        </a:path>
                        <a:path w="32166" h="22644" stroke="0" extrusionOk="0">
                          <a:moveTo>
                            <a:pt x="32166" y="19883"/>
                          </a:moveTo>
                          <a:cubicBezTo>
                            <a:pt x="28938" y="21693"/>
                            <a:pt x="25300" y="22643"/>
                            <a:pt x="21600" y="22644"/>
                          </a:cubicBezTo>
                          <a:cubicBezTo>
                            <a:pt x="9670" y="22644"/>
                            <a:pt x="0" y="12973"/>
                            <a:pt x="0" y="1044"/>
                          </a:cubicBezTo>
                          <a:cubicBezTo>
                            <a:pt x="-1" y="695"/>
                            <a:pt x="8" y="347"/>
                            <a:pt x="25" y="0"/>
                          </a:cubicBezTo>
                          <a:lnTo>
                            <a:pt x="21600" y="1044"/>
                          </a:lnTo>
                          <a:close/>
                        </a:path>
                      </a:pathLst>
                    </a:custGeom>
                    <a:solidFill>
                      <a:srgbClr val="E7EDE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40" name="Arc 59"/>
                    <p:cNvSpPr>
                      <a:spLocks/>
                    </p:cNvSpPr>
                    <p:nvPr/>
                  </p:nvSpPr>
                  <p:spPr bwMode="auto">
                    <a:xfrm>
                      <a:off x="3728" y="2518"/>
                      <a:ext cx="443" cy="201"/>
                    </a:xfrm>
                    <a:custGeom>
                      <a:avLst/>
                      <a:gdLst>
                        <a:gd name="G0" fmla="+- 21600 0 0"/>
                        <a:gd name="G1" fmla="+- 1052 0 0"/>
                        <a:gd name="G2" fmla="+- 21600 0 0"/>
                        <a:gd name="T0" fmla="*/ 32107 w 32107"/>
                        <a:gd name="T1" fmla="*/ 19924 h 22652"/>
                        <a:gd name="T2" fmla="*/ 26 w 32107"/>
                        <a:gd name="T3" fmla="*/ 0 h 22652"/>
                        <a:gd name="T4" fmla="*/ 21600 w 32107"/>
                        <a:gd name="T5" fmla="*/ 1052 h 226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2107" h="22652" fill="none" extrusionOk="0">
                          <a:moveTo>
                            <a:pt x="32107" y="19924"/>
                          </a:moveTo>
                          <a:cubicBezTo>
                            <a:pt x="28894" y="21713"/>
                            <a:pt x="25277" y="22651"/>
                            <a:pt x="21600" y="22652"/>
                          </a:cubicBezTo>
                          <a:cubicBezTo>
                            <a:pt x="9670" y="22652"/>
                            <a:pt x="0" y="12981"/>
                            <a:pt x="0" y="1052"/>
                          </a:cubicBezTo>
                          <a:cubicBezTo>
                            <a:pt x="-1" y="701"/>
                            <a:pt x="8" y="350"/>
                            <a:pt x="25" y="-1"/>
                          </a:cubicBezTo>
                        </a:path>
                        <a:path w="32107" h="22652" stroke="0" extrusionOk="0">
                          <a:moveTo>
                            <a:pt x="32107" y="19924"/>
                          </a:moveTo>
                          <a:cubicBezTo>
                            <a:pt x="28894" y="21713"/>
                            <a:pt x="25277" y="22651"/>
                            <a:pt x="21600" y="22652"/>
                          </a:cubicBezTo>
                          <a:cubicBezTo>
                            <a:pt x="9670" y="22652"/>
                            <a:pt x="0" y="12981"/>
                            <a:pt x="0" y="1052"/>
                          </a:cubicBezTo>
                          <a:cubicBezTo>
                            <a:pt x="-1" y="701"/>
                            <a:pt x="8" y="350"/>
                            <a:pt x="25" y="-1"/>
                          </a:cubicBezTo>
                          <a:lnTo>
                            <a:pt x="21600" y="1052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6C8F93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41" name="Arc 60"/>
                    <p:cNvSpPr>
                      <a:spLocks/>
                    </p:cNvSpPr>
                    <p:nvPr/>
                  </p:nvSpPr>
                  <p:spPr bwMode="auto">
                    <a:xfrm>
                      <a:off x="4929" y="1937"/>
                      <a:ext cx="337" cy="252"/>
                    </a:xfrm>
                    <a:custGeom>
                      <a:avLst/>
                      <a:gdLst>
                        <a:gd name="G0" fmla="+- 4379 0 0"/>
                        <a:gd name="G1" fmla="+- 21600 0 0"/>
                        <a:gd name="G2" fmla="+- 21600 0 0"/>
                        <a:gd name="T0" fmla="*/ 0 w 25979"/>
                        <a:gd name="T1" fmla="*/ 449 h 32416"/>
                        <a:gd name="T2" fmla="*/ 23076 w 25979"/>
                        <a:gd name="T3" fmla="*/ 32416 h 32416"/>
                        <a:gd name="T4" fmla="*/ 4379 w 25979"/>
                        <a:gd name="T5" fmla="*/ 21600 h 324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5979" h="32416" fill="none" extrusionOk="0">
                          <a:moveTo>
                            <a:pt x="-1" y="448"/>
                          </a:moveTo>
                          <a:cubicBezTo>
                            <a:pt x="1440" y="150"/>
                            <a:pt x="2907" y="-1"/>
                            <a:pt x="4379" y="0"/>
                          </a:cubicBezTo>
                          <a:cubicBezTo>
                            <a:pt x="16308" y="0"/>
                            <a:pt x="25979" y="9670"/>
                            <a:pt x="25979" y="21600"/>
                          </a:cubicBezTo>
                          <a:cubicBezTo>
                            <a:pt x="25979" y="25397"/>
                            <a:pt x="24977" y="29128"/>
                            <a:pt x="23075" y="32415"/>
                          </a:cubicBezTo>
                        </a:path>
                        <a:path w="25979" h="32416" stroke="0" extrusionOk="0">
                          <a:moveTo>
                            <a:pt x="-1" y="448"/>
                          </a:moveTo>
                          <a:cubicBezTo>
                            <a:pt x="1440" y="150"/>
                            <a:pt x="2907" y="-1"/>
                            <a:pt x="4379" y="0"/>
                          </a:cubicBezTo>
                          <a:cubicBezTo>
                            <a:pt x="16308" y="0"/>
                            <a:pt x="25979" y="9670"/>
                            <a:pt x="25979" y="21600"/>
                          </a:cubicBezTo>
                          <a:cubicBezTo>
                            <a:pt x="25979" y="25397"/>
                            <a:pt x="24977" y="29128"/>
                            <a:pt x="23075" y="32415"/>
                          </a:cubicBezTo>
                          <a:lnTo>
                            <a:pt x="4379" y="21600"/>
                          </a:lnTo>
                          <a:close/>
                        </a:path>
                      </a:pathLst>
                    </a:custGeom>
                    <a:solidFill>
                      <a:srgbClr val="E7EDE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42" name="Arc 61"/>
                    <p:cNvSpPr>
                      <a:spLocks/>
                    </p:cNvSpPr>
                    <p:nvPr/>
                  </p:nvSpPr>
                  <p:spPr bwMode="auto">
                    <a:xfrm>
                      <a:off x="4930" y="1941"/>
                      <a:ext cx="332" cy="247"/>
                    </a:xfrm>
                    <a:custGeom>
                      <a:avLst/>
                      <a:gdLst>
                        <a:gd name="G0" fmla="+- 4338 0 0"/>
                        <a:gd name="G1" fmla="+- 21600 0 0"/>
                        <a:gd name="G2" fmla="+- 21600 0 0"/>
                        <a:gd name="T0" fmla="*/ 0 w 25938"/>
                        <a:gd name="T1" fmla="*/ 440 h 32495"/>
                        <a:gd name="T2" fmla="*/ 22989 w 25938"/>
                        <a:gd name="T3" fmla="*/ 32495 h 32495"/>
                        <a:gd name="T4" fmla="*/ 4338 w 25938"/>
                        <a:gd name="T5" fmla="*/ 21600 h 324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5938" h="32495" fill="none" extrusionOk="0">
                          <a:moveTo>
                            <a:pt x="0" y="440"/>
                          </a:moveTo>
                          <a:cubicBezTo>
                            <a:pt x="1427" y="147"/>
                            <a:pt x="2880" y="-1"/>
                            <a:pt x="4338" y="0"/>
                          </a:cubicBezTo>
                          <a:cubicBezTo>
                            <a:pt x="16267" y="0"/>
                            <a:pt x="25938" y="9670"/>
                            <a:pt x="25938" y="21600"/>
                          </a:cubicBezTo>
                          <a:cubicBezTo>
                            <a:pt x="25938" y="25428"/>
                            <a:pt x="24920" y="29188"/>
                            <a:pt x="22988" y="32494"/>
                          </a:cubicBezTo>
                        </a:path>
                        <a:path w="25938" h="32495" stroke="0" extrusionOk="0">
                          <a:moveTo>
                            <a:pt x="0" y="440"/>
                          </a:moveTo>
                          <a:cubicBezTo>
                            <a:pt x="1427" y="147"/>
                            <a:pt x="2880" y="-1"/>
                            <a:pt x="4338" y="0"/>
                          </a:cubicBezTo>
                          <a:cubicBezTo>
                            <a:pt x="16267" y="0"/>
                            <a:pt x="25938" y="9670"/>
                            <a:pt x="25938" y="21600"/>
                          </a:cubicBezTo>
                          <a:cubicBezTo>
                            <a:pt x="25938" y="25428"/>
                            <a:pt x="24920" y="29188"/>
                            <a:pt x="22988" y="32494"/>
                          </a:cubicBezTo>
                          <a:lnTo>
                            <a:pt x="4338" y="21600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6C8F93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43" name="Arc 62"/>
                    <p:cNvSpPr>
                      <a:spLocks/>
                    </p:cNvSpPr>
                    <p:nvPr/>
                  </p:nvSpPr>
                  <p:spPr bwMode="auto">
                    <a:xfrm>
                      <a:off x="5024" y="2184"/>
                      <a:ext cx="323" cy="250"/>
                    </a:xfrm>
                    <a:custGeom>
                      <a:avLst/>
                      <a:gdLst>
                        <a:gd name="G0" fmla="+- 0 0 0"/>
                        <a:gd name="G1" fmla="+- 16841 0 0"/>
                        <a:gd name="G2" fmla="+- 21600 0 0"/>
                        <a:gd name="T0" fmla="*/ 13525 w 21600"/>
                        <a:gd name="T1" fmla="*/ 0 h 29495"/>
                        <a:gd name="T2" fmla="*/ 17505 w 21600"/>
                        <a:gd name="T3" fmla="*/ 29495 h 29495"/>
                        <a:gd name="T4" fmla="*/ 0 w 21600"/>
                        <a:gd name="T5" fmla="*/ 16841 h 294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9495" fill="none" extrusionOk="0">
                          <a:moveTo>
                            <a:pt x="13525" y="-1"/>
                          </a:moveTo>
                          <a:cubicBezTo>
                            <a:pt x="18630" y="4099"/>
                            <a:pt x="21600" y="10293"/>
                            <a:pt x="21600" y="16841"/>
                          </a:cubicBezTo>
                          <a:cubicBezTo>
                            <a:pt x="21600" y="21384"/>
                            <a:pt x="20167" y="25812"/>
                            <a:pt x="17505" y="29495"/>
                          </a:cubicBezTo>
                        </a:path>
                        <a:path w="21600" h="29495" stroke="0" extrusionOk="0">
                          <a:moveTo>
                            <a:pt x="13525" y="-1"/>
                          </a:moveTo>
                          <a:cubicBezTo>
                            <a:pt x="18630" y="4099"/>
                            <a:pt x="21600" y="10293"/>
                            <a:pt x="21600" y="16841"/>
                          </a:cubicBezTo>
                          <a:cubicBezTo>
                            <a:pt x="21600" y="21384"/>
                            <a:pt x="20167" y="25812"/>
                            <a:pt x="17505" y="29495"/>
                          </a:cubicBezTo>
                          <a:lnTo>
                            <a:pt x="0" y="16841"/>
                          </a:lnTo>
                          <a:close/>
                        </a:path>
                      </a:pathLst>
                    </a:custGeom>
                    <a:solidFill>
                      <a:srgbClr val="E7EDE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44" name="Arc 63"/>
                    <p:cNvSpPr>
                      <a:spLocks/>
                    </p:cNvSpPr>
                    <p:nvPr/>
                  </p:nvSpPr>
                  <p:spPr bwMode="auto">
                    <a:xfrm>
                      <a:off x="5024" y="2187"/>
                      <a:ext cx="319" cy="246"/>
                    </a:xfrm>
                    <a:custGeom>
                      <a:avLst/>
                      <a:gdLst>
                        <a:gd name="G0" fmla="+- 0 0 0"/>
                        <a:gd name="G1" fmla="+- 16905 0 0"/>
                        <a:gd name="G2" fmla="+- 21600 0 0"/>
                        <a:gd name="T0" fmla="*/ 13446 w 21600"/>
                        <a:gd name="T1" fmla="*/ 0 h 29639"/>
                        <a:gd name="T2" fmla="*/ 17447 w 21600"/>
                        <a:gd name="T3" fmla="*/ 29639 h 29639"/>
                        <a:gd name="T4" fmla="*/ 0 w 21600"/>
                        <a:gd name="T5" fmla="*/ 16905 h 296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9639" fill="none" extrusionOk="0">
                          <a:moveTo>
                            <a:pt x="13445" y="0"/>
                          </a:moveTo>
                          <a:cubicBezTo>
                            <a:pt x="18597" y="4098"/>
                            <a:pt x="21600" y="10321"/>
                            <a:pt x="21600" y="16905"/>
                          </a:cubicBezTo>
                          <a:cubicBezTo>
                            <a:pt x="21600" y="21482"/>
                            <a:pt x="20145" y="25941"/>
                            <a:pt x="17447" y="29639"/>
                          </a:cubicBezTo>
                        </a:path>
                        <a:path w="21600" h="29639" stroke="0" extrusionOk="0">
                          <a:moveTo>
                            <a:pt x="13445" y="0"/>
                          </a:moveTo>
                          <a:cubicBezTo>
                            <a:pt x="18597" y="4098"/>
                            <a:pt x="21600" y="10321"/>
                            <a:pt x="21600" y="16905"/>
                          </a:cubicBezTo>
                          <a:cubicBezTo>
                            <a:pt x="21600" y="21482"/>
                            <a:pt x="20145" y="25941"/>
                            <a:pt x="17447" y="29639"/>
                          </a:cubicBezTo>
                          <a:lnTo>
                            <a:pt x="0" y="16905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6C8F93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45" name="Arc 64"/>
                    <p:cNvSpPr>
                      <a:spLocks/>
                    </p:cNvSpPr>
                    <p:nvPr/>
                  </p:nvSpPr>
                  <p:spPr bwMode="auto">
                    <a:xfrm>
                      <a:off x="4918" y="2430"/>
                      <a:ext cx="377" cy="358"/>
                    </a:xfrm>
                    <a:custGeom>
                      <a:avLst/>
                      <a:gdLst>
                        <a:gd name="G0" fmla="+- 7051 0 0"/>
                        <a:gd name="G1" fmla="+- 6188 0 0"/>
                        <a:gd name="G2" fmla="+- 21600 0 0"/>
                        <a:gd name="T0" fmla="*/ 27746 w 28651"/>
                        <a:gd name="T1" fmla="*/ 0 h 27788"/>
                        <a:gd name="T2" fmla="*/ 0 w 28651"/>
                        <a:gd name="T3" fmla="*/ 26605 h 27788"/>
                        <a:gd name="T4" fmla="*/ 7051 w 28651"/>
                        <a:gd name="T5" fmla="*/ 6188 h 277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8651" h="27788" fill="none" extrusionOk="0">
                          <a:moveTo>
                            <a:pt x="27745" y="0"/>
                          </a:moveTo>
                          <a:cubicBezTo>
                            <a:pt x="28346" y="2007"/>
                            <a:pt x="28651" y="4092"/>
                            <a:pt x="28651" y="6188"/>
                          </a:cubicBezTo>
                          <a:cubicBezTo>
                            <a:pt x="28651" y="18117"/>
                            <a:pt x="18980" y="27788"/>
                            <a:pt x="7051" y="27788"/>
                          </a:cubicBezTo>
                          <a:cubicBezTo>
                            <a:pt x="4651" y="27788"/>
                            <a:pt x="2268" y="27388"/>
                            <a:pt x="0" y="26604"/>
                          </a:cubicBezTo>
                        </a:path>
                        <a:path w="28651" h="27788" stroke="0" extrusionOk="0">
                          <a:moveTo>
                            <a:pt x="27745" y="0"/>
                          </a:moveTo>
                          <a:cubicBezTo>
                            <a:pt x="28346" y="2007"/>
                            <a:pt x="28651" y="4092"/>
                            <a:pt x="28651" y="6188"/>
                          </a:cubicBezTo>
                          <a:cubicBezTo>
                            <a:pt x="28651" y="18117"/>
                            <a:pt x="18980" y="27788"/>
                            <a:pt x="7051" y="27788"/>
                          </a:cubicBezTo>
                          <a:cubicBezTo>
                            <a:pt x="4651" y="27788"/>
                            <a:pt x="2268" y="27388"/>
                            <a:pt x="0" y="26604"/>
                          </a:cubicBezTo>
                          <a:lnTo>
                            <a:pt x="7051" y="6188"/>
                          </a:lnTo>
                          <a:close/>
                        </a:path>
                      </a:pathLst>
                    </a:custGeom>
                    <a:solidFill>
                      <a:srgbClr val="E7EDE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46" name="Arc 65"/>
                    <p:cNvSpPr>
                      <a:spLocks/>
                    </p:cNvSpPr>
                    <p:nvPr/>
                  </p:nvSpPr>
                  <p:spPr bwMode="auto">
                    <a:xfrm>
                      <a:off x="4919" y="2431"/>
                      <a:ext cx="372" cy="353"/>
                    </a:xfrm>
                    <a:custGeom>
                      <a:avLst/>
                      <a:gdLst>
                        <a:gd name="G0" fmla="+- 7048 0 0"/>
                        <a:gd name="G1" fmla="+- 6190 0 0"/>
                        <a:gd name="G2" fmla="+- 21600 0 0"/>
                        <a:gd name="T0" fmla="*/ 27742 w 28648"/>
                        <a:gd name="T1" fmla="*/ 0 h 27790"/>
                        <a:gd name="T2" fmla="*/ 0 w 28648"/>
                        <a:gd name="T3" fmla="*/ 26608 h 27790"/>
                        <a:gd name="T4" fmla="*/ 7048 w 28648"/>
                        <a:gd name="T5" fmla="*/ 6190 h 2779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8648" h="27790" fill="none" extrusionOk="0">
                          <a:moveTo>
                            <a:pt x="27742" y="-1"/>
                          </a:moveTo>
                          <a:cubicBezTo>
                            <a:pt x="28342" y="2008"/>
                            <a:pt x="28648" y="4093"/>
                            <a:pt x="28648" y="6190"/>
                          </a:cubicBezTo>
                          <a:cubicBezTo>
                            <a:pt x="28648" y="18119"/>
                            <a:pt x="18977" y="27790"/>
                            <a:pt x="7048" y="27790"/>
                          </a:cubicBezTo>
                          <a:cubicBezTo>
                            <a:pt x="4649" y="27790"/>
                            <a:pt x="2267" y="27390"/>
                            <a:pt x="0" y="26607"/>
                          </a:cubicBezTo>
                        </a:path>
                        <a:path w="28648" h="27790" stroke="0" extrusionOk="0">
                          <a:moveTo>
                            <a:pt x="27742" y="-1"/>
                          </a:moveTo>
                          <a:cubicBezTo>
                            <a:pt x="28342" y="2008"/>
                            <a:pt x="28648" y="4093"/>
                            <a:pt x="28648" y="6190"/>
                          </a:cubicBezTo>
                          <a:cubicBezTo>
                            <a:pt x="28648" y="18119"/>
                            <a:pt x="18977" y="27790"/>
                            <a:pt x="7048" y="27790"/>
                          </a:cubicBezTo>
                          <a:cubicBezTo>
                            <a:pt x="4649" y="27790"/>
                            <a:pt x="2267" y="27390"/>
                            <a:pt x="0" y="26607"/>
                          </a:cubicBezTo>
                          <a:lnTo>
                            <a:pt x="7048" y="6190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6C8F93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47" name="Arc 66"/>
                    <p:cNvSpPr>
                      <a:spLocks/>
                    </p:cNvSpPr>
                    <p:nvPr/>
                  </p:nvSpPr>
                  <p:spPr bwMode="auto">
                    <a:xfrm>
                      <a:off x="3611" y="2183"/>
                      <a:ext cx="206" cy="341"/>
                    </a:xfrm>
                    <a:custGeom>
                      <a:avLst/>
                      <a:gdLst>
                        <a:gd name="G0" fmla="+- 21600 0 0"/>
                        <a:gd name="G1" fmla="+- 21560 0 0"/>
                        <a:gd name="G2" fmla="+- 21600 0 0"/>
                        <a:gd name="T0" fmla="*/ 12798 w 21600"/>
                        <a:gd name="T1" fmla="*/ 41285 h 41285"/>
                        <a:gd name="T2" fmla="*/ 20292 w 21600"/>
                        <a:gd name="T3" fmla="*/ 0 h 41285"/>
                        <a:gd name="T4" fmla="*/ 21600 w 21600"/>
                        <a:gd name="T5" fmla="*/ 21560 h 412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41285" fill="none" extrusionOk="0">
                          <a:moveTo>
                            <a:pt x="12797" y="41285"/>
                          </a:moveTo>
                          <a:cubicBezTo>
                            <a:pt x="5013" y="37811"/>
                            <a:pt x="0" y="30084"/>
                            <a:pt x="0" y="21560"/>
                          </a:cubicBezTo>
                          <a:cubicBezTo>
                            <a:pt x="-1" y="10138"/>
                            <a:pt x="8891" y="691"/>
                            <a:pt x="20291" y="-1"/>
                          </a:cubicBezTo>
                        </a:path>
                        <a:path w="21600" h="41285" stroke="0" extrusionOk="0">
                          <a:moveTo>
                            <a:pt x="12797" y="41285"/>
                          </a:moveTo>
                          <a:cubicBezTo>
                            <a:pt x="5013" y="37811"/>
                            <a:pt x="0" y="30084"/>
                            <a:pt x="0" y="21560"/>
                          </a:cubicBezTo>
                          <a:cubicBezTo>
                            <a:pt x="-1" y="10138"/>
                            <a:pt x="8891" y="691"/>
                            <a:pt x="20291" y="-1"/>
                          </a:cubicBezTo>
                          <a:lnTo>
                            <a:pt x="21600" y="21560"/>
                          </a:lnTo>
                          <a:close/>
                        </a:path>
                      </a:pathLst>
                    </a:custGeom>
                    <a:solidFill>
                      <a:srgbClr val="E7EDE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48" name="Arc 67"/>
                    <p:cNvSpPr>
                      <a:spLocks/>
                    </p:cNvSpPr>
                    <p:nvPr/>
                  </p:nvSpPr>
                  <p:spPr bwMode="auto">
                    <a:xfrm>
                      <a:off x="3615" y="2187"/>
                      <a:ext cx="202" cy="334"/>
                    </a:xfrm>
                    <a:custGeom>
                      <a:avLst/>
                      <a:gdLst>
                        <a:gd name="G0" fmla="+- 21600 0 0"/>
                        <a:gd name="G1" fmla="+- 21561 0 0"/>
                        <a:gd name="G2" fmla="+- 21600 0 0"/>
                        <a:gd name="T0" fmla="*/ 12820 w 21600"/>
                        <a:gd name="T1" fmla="*/ 41296 h 41296"/>
                        <a:gd name="T2" fmla="*/ 20296 w 21600"/>
                        <a:gd name="T3" fmla="*/ 0 h 41296"/>
                        <a:gd name="T4" fmla="*/ 21600 w 21600"/>
                        <a:gd name="T5" fmla="*/ 21561 h 4129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41296" fill="none" extrusionOk="0">
                          <a:moveTo>
                            <a:pt x="12819" y="41296"/>
                          </a:moveTo>
                          <a:cubicBezTo>
                            <a:pt x="5023" y="37827"/>
                            <a:pt x="0" y="30094"/>
                            <a:pt x="0" y="21561"/>
                          </a:cubicBezTo>
                          <a:cubicBezTo>
                            <a:pt x="-1" y="10138"/>
                            <a:pt x="8893" y="689"/>
                            <a:pt x="20296" y="0"/>
                          </a:cubicBezTo>
                        </a:path>
                        <a:path w="21600" h="41296" stroke="0" extrusionOk="0">
                          <a:moveTo>
                            <a:pt x="12819" y="41296"/>
                          </a:moveTo>
                          <a:cubicBezTo>
                            <a:pt x="5023" y="37827"/>
                            <a:pt x="0" y="30094"/>
                            <a:pt x="0" y="21561"/>
                          </a:cubicBezTo>
                          <a:cubicBezTo>
                            <a:pt x="-1" y="10138"/>
                            <a:pt x="8893" y="689"/>
                            <a:pt x="20296" y="0"/>
                          </a:cubicBezTo>
                          <a:lnTo>
                            <a:pt x="21600" y="21561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6C8F93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49" name="Arc 68"/>
                    <p:cNvSpPr>
                      <a:spLocks/>
                    </p:cNvSpPr>
                    <p:nvPr/>
                  </p:nvSpPr>
                  <p:spPr bwMode="auto">
                    <a:xfrm>
                      <a:off x="4157" y="2647"/>
                      <a:ext cx="773" cy="208"/>
                    </a:xfrm>
                    <a:custGeom>
                      <a:avLst/>
                      <a:gdLst>
                        <a:gd name="G0" fmla="+- 21169 0 0"/>
                        <a:gd name="G1" fmla="+- 0 0 0"/>
                        <a:gd name="G2" fmla="+- 21600 0 0"/>
                        <a:gd name="T0" fmla="*/ 38935 w 38935"/>
                        <a:gd name="T1" fmla="*/ 12285 h 21600"/>
                        <a:gd name="T2" fmla="*/ 0 w 38935"/>
                        <a:gd name="T3" fmla="*/ 4293 h 21600"/>
                        <a:gd name="T4" fmla="*/ 21169 w 38935"/>
                        <a:gd name="T5" fmla="*/ 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8935" h="21600" fill="none" extrusionOk="0">
                          <a:moveTo>
                            <a:pt x="38935" y="12285"/>
                          </a:moveTo>
                          <a:cubicBezTo>
                            <a:pt x="34901" y="18118"/>
                            <a:pt x="28261" y="21599"/>
                            <a:pt x="21169" y="21600"/>
                          </a:cubicBezTo>
                          <a:cubicBezTo>
                            <a:pt x="10894" y="21600"/>
                            <a:pt x="2041" y="14362"/>
                            <a:pt x="-1" y="4293"/>
                          </a:cubicBezTo>
                        </a:path>
                        <a:path w="38935" h="21600" stroke="0" extrusionOk="0">
                          <a:moveTo>
                            <a:pt x="38935" y="12285"/>
                          </a:moveTo>
                          <a:cubicBezTo>
                            <a:pt x="34901" y="18118"/>
                            <a:pt x="28261" y="21599"/>
                            <a:pt x="21169" y="21600"/>
                          </a:cubicBezTo>
                          <a:cubicBezTo>
                            <a:pt x="10894" y="21600"/>
                            <a:pt x="2041" y="14362"/>
                            <a:pt x="-1" y="4293"/>
                          </a:cubicBezTo>
                          <a:lnTo>
                            <a:pt x="21169" y="0"/>
                          </a:lnTo>
                          <a:close/>
                        </a:path>
                      </a:pathLst>
                    </a:custGeom>
                    <a:solidFill>
                      <a:srgbClr val="E7EDE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50" name="Arc 69"/>
                    <p:cNvSpPr>
                      <a:spLocks/>
                    </p:cNvSpPr>
                    <p:nvPr/>
                  </p:nvSpPr>
                  <p:spPr bwMode="auto">
                    <a:xfrm>
                      <a:off x="4161" y="2647"/>
                      <a:ext cx="765" cy="204"/>
                    </a:xfrm>
                    <a:custGeom>
                      <a:avLst/>
                      <a:gdLst>
                        <a:gd name="G0" fmla="+- 21161 0 0"/>
                        <a:gd name="G1" fmla="+- 0 0 0"/>
                        <a:gd name="G2" fmla="+- 21600 0 0"/>
                        <a:gd name="T0" fmla="*/ 38869 w 38869"/>
                        <a:gd name="T1" fmla="*/ 12368 h 21600"/>
                        <a:gd name="T2" fmla="*/ 0 w 38869"/>
                        <a:gd name="T3" fmla="*/ 4334 h 21600"/>
                        <a:gd name="T4" fmla="*/ 21161 w 38869"/>
                        <a:gd name="T5" fmla="*/ 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8869" h="21600" fill="none" extrusionOk="0">
                          <a:moveTo>
                            <a:pt x="38869" y="12368"/>
                          </a:moveTo>
                          <a:cubicBezTo>
                            <a:pt x="34828" y="18153"/>
                            <a:pt x="28217" y="21599"/>
                            <a:pt x="21161" y="21600"/>
                          </a:cubicBezTo>
                          <a:cubicBezTo>
                            <a:pt x="10902" y="21600"/>
                            <a:pt x="2058" y="14384"/>
                            <a:pt x="0" y="4333"/>
                          </a:cubicBezTo>
                        </a:path>
                        <a:path w="38869" h="21600" stroke="0" extrusionOk="0">
                          <a:moveTo>
                            <a:pt x="38869" y="12368"/>
                          </a:moveTo>
                          <a:cubicBezTo>
                            <a:pt x="34828" y="18153"/>
                            <a:pt x="28217" y="21599"/>
                            <a:pt x="21161" y="21600"/>
                          </a:cubicBezTo>
                          <a:cubicBezTo>
                            <a:pt x="10902" y="21600"/>
                            <a:pt x="2058" y="14384"/>
                            <a:pt x="0" y="4333"/>
                          </a:cubicBezTo>
                          <a:lnTo>
                            <a:pt x="21161" y="0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6C8F93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</p:grpSp>
            </p:grpSp>
            <p:cxnSp>
              <p:nvCxnSpPr>
                <p:cNvPr id="22" name="直接连接符 21"/>
                <p:cNvCxnSpPr>
                  <a:stCxn id="31" idx="1"/>
                  <a:endCxn id="28" idx="0"/>
                </p:cNvCxnSpPr>
                <p:nvPr/>
              </p:nvCxnSpPr>
              <p:spPr>
                <a:xfrm flipV="1">
                  <a:off x="4516631" y="2739452"/>
                  <a:ext cx="621515" cy="299969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>
                  <a:stCxn id="29" idx="3"/>
                  <a:endCxn id="28" idx="0"/>
                </p:cNvCxnSpPr>
                <p:nvPr/>
              </p:nvCxnSpPr>
              <p:spPr>
                <a:xfrm flipH="1" flipV="1">
                  <a:off x="5138146" y="2739452"/>
                  <a:ext cx="675309" cy="314039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>
                  <a:stCxn id="30" idx="1"/>
                  <a:endCxn id="31" idx="2"/>
                </p:cNvCxnSpPr>
                <p:nvPr/>
              </p:nvCxnSpPr>
              <p:spPr>
                <a:xfrm flipH="1" flipV="1">
                  <a:off x="4668447" y="3143616"/>
                  <a:ext cx="402348" cy="173184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>
                  <a:stCxn id="30" idx="2"/>
                  <a:endCxn id="29" idx="2"/>
                </p:cNvCxnSpPr>
                <p:nvPr/>
              </p:nvCxnSpPr>
              <p:spPr>
                <a:xfrm flipV="1">
                  <a:off x="5222611" y="3157686"/>
                  <a:ext cx="439028" cy="263309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>
                  <a:stCxn id="30" idx="2"/>
                  <a:endCxn id="28" idx="0"/>
                </p:cNvCxnSpPr>
                <p:nvPr/>
              </p:nvCxnSpPr>
              <p:spPr>
                <a:xfrm flipH="1" flipV="1">
                  <a:off x="5138146" y="2739452"/>
                  <a:ext cx="84465" cy="681543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>
                  <a:stCxn id="29" idx="1"/>
                  <a:endCxn id="31" idx="1"/>
                </p:cNvCxnSpPr>
                <p:nvPr/>
              </p:nvCxnSpPr>
              <p:spPr>
                <a:xfrm flipH="1" flipV="1">
                  <a:off x="4516631" y="3039421"/>
                  <a:ext cx="993192" cy="14070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8" name="Picture 121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86330" y="2739452"/>
                  <a:ext cx="303632" cy="2083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9" name="Picture 121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09823" y="2949295"/>
                  <a:ext cx="303632" cy="2083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0" name="Picture 121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70795" y="3212604"/>
                  <a:ext cx="303632" cy="2083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1" name="Picture 121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16631" y="2935225"/>
                  <a:ext cx="303632" cy="2083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2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442532" y="2345224"/>
                  <a:ext cx="1362874" cy="2616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folHlink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en-US" altLang="zh-CN" sz="1100" dirty="0" smtClean="0">
                      <a:ea typeface="黑体" panose="02010609060101010101" pitchFamily="49" charset="-122"/>
                    </a:rPr>
                    <a:t>national/global ISP</a:t>
                  </a:r>
                  <a:endParaRPr kumimoji="1" lang="zh-CN" altLang="en-US" sz="1100" dirty="0"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3025428" y="3688448"/>
                <a:ext cx="1560025" cy="615994"/>
                <a:chOff x="3087051" y="2747916"/>
                <a:chExt cx="1560025" cy="615994"/>
              </a:xfrm>
            </p:grpSpPr>
            <p:pic>
              <p:nvPicPr>
                <p:cNvPr id="14" name="Picture 70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87051" y="2747916"/>
                  <a:ext cx="1560025" cy="615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5" name="直接连接符 14"/>
                <p:cNvCxnSpPr>
                  <a:stCxn id="18" idx="0"/>
                  <a:endCxn id="19" idx="2"/>
                </p:cNvCxnSpPr>
                <p:nvPr/>
              </p:nvCxnSpPr>
              <p:spPr>
                <a:xfrm flipH="1">
                  <a:off x="3500491" y="2833796"/>
                  <a:ext cx="403024" cy="375589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/>
                <p:nvPr/>
              </p:nvCxnSpPr>
              <p:spPr>
                <a:xfrm flipH="1" flipV="1">
                  <a:off x="3531199" y="3171285"/>
                  <a:ext cx="736585" cy="1407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>
                  <a:stCxn id="18" idx="0"/>
                  <a:endCxn id="20" idx="2"/>
                </p:cNvCxnSpPr>
                <p:nvPr/>
              </p:nvCxnSpPr>
              <p:spPr>
                <a:xfrm>
                  <a:off x="3903515" y="2833796"/>
                  <a:ext cx="371093" cy="389659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8" name="Picture 121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51699" y="2833796"/>
                  <a:ext cx="303632" cy="2083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9" name="Picture 121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8675" y="3000994"/>
                  <a:ext cx="303632" cy="2083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0" name="Picture 121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22792" y="3015064"/>
                  <a:ext cx="303632" cy="2083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</p:grpSp>
          <p:cxnSp>
            <p:nvCxnSpPr>
              <p:cNvPr id="11" name="直接连接符 10"/>
              <p:cNvCxnSpPr>
                <a:stCxn id="67" idx="3"/>
                <a:endCxn id="31" idx="2"/>
              </p:cNvCxnSpPr>
              <p:nvPr/>
            </p:nvCxnSpPr>
            <p:spPr>
              <a:xfrm flipV="1">
                <a:off x="3585176" y="3216768"/>
                <a:ext cx="815047" cy="137569"/>
              </a:xfrm>
              <a:prstGeom prst="line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stCxn id="18" idx="3"/>
              </p:cNvCxnSpPr>
              <p:nvPr/>
            </p:nvCxnSpPr>
            <p:spPr>
              <a:xfrm flipV="1">
                <a:off x="3993708" y="3360035"/>
                <a:ext cx="1106983" cy="518489"/>
              </a:xfrm>
              <a:prstGeom prst="line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stCxn id="18" idx="0"/>
              </p:cNvCxnSpPr>
              <p:nvPr/>
            </p:nvCxnSpPr>
            <p:spPr>
              <a:xfrm flipV="1">
                <a:off x="3841892" y="3082656"/>
                <a:ext cx="704635" cy="691672"/>
              </a:xfrm>
              <a:prstGeom prst="line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 Box 48"/>
            <p:cNvSpPr txBox="1">
              <a:spLocks noChangeArrowheads="1"/>
            </p:cNvSpPr>
            <p:nvPr/>
          </p:nvSpPr>
          <p:spPr bwMode="auto">
            <a:xfrm>
              <a:off x="4681872" y="5646764"/>
              <a:ext cx="1547175" cy="413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黑体" panose="02010609060101010101" pitchFamily="49" charset="-122"/>
                </a:rPr>
                <a:t>网络核心</a:t>
              </a:r>
              <a:endPara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24547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网络核心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1729091"/>
          </a:xfrm>
        </p:spPr>
        <p:txBody>
          <a:bodyPr/>
          <a:lstStyle/>
          <a:p>
            <a:r>
              <a:rPr lang="en-US" altLang="zh-CN" dirty="0" smtClean="0"/>
              <a:t>Internet</a:t>
            </a:r>
            <a:r>
              <a:rPr lang="zh-CN" altLang="en-US" dirty="0" smtClean="0"/>
              <a:t>网络核心组成</a:t>
            </a:r>
            <a:endParaRPr lang="zh-CN" altLang="en-US" dirty="0"/>
          </a:p>
          <a:p>
            <a:pPr lvl="1"/>
            <a:r>
              <a:rPr lang="zh-CN" altLang="en-US" sz="1800" dirty="0" smtClean="0"/>
              <a:t>十多个第一层</a:t>
            </a:r>
            <a:r>
              <a:rPr lang="en-US" altLang="zh-CN" sz="1800" dirty="0" smtClean="0"/>
              <a:t>ISP</a:t>
            </a:r>
            <a:r>
              <a:rPr lang="zh-CN" altLang="en-US" sz="1800" dirty="0" smtClean="0"/>
              <a:t>和数十万个较低层</a:t>
            </a:r>
            <a:r>
              <a:rPr lang="en-US" altLang="zh-CN" sz="1800" dirty="0" smtClean="0"/>
              <a:t>ISP</a:t>
            </a:r>
            <a:r>
              <a:rPr lang="zh-CN" altLang="en-US" sz="1800" dirty="0" smtClean="0"/>
              <a:t>组成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近年来，主要的内容提供商也已创建自己的网络，直接在可能的地方与较低层</a:t>
            </a:r>
            <a:r>
              <a:rPr lang="en-US" altLang="zh-CN" sz="1800" dirty="0" smtClean="0"/>
              <a:t>ISP</a:t>
            </a:r>
            <a:r>
              <a:rPr lang="zh-CN" altLang="en-US" sz="1800" dirty="0" smtClean="0"/>
              <a:t>互联</a:t>
            </a:r>
            <a:endParaRPr lang="en-US" altLang="zh-CN" sz="1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grpSp>
        <p:nvGrpSpPr>
          <p:cNvPr id="72" name="组合 71"/>
          <p:cNvGrpSpPr/>
          <p:nvPr/>
        </p:nvGrpSpPr>
        <p:grpSpPr>
          <a:xfrm>
            <a:off x="521169" y="3350287"/>
            <a:ext cx="8101661" cy="2587441"/>
            <a:chOff x="804671" y="4218432"/>
            <a:chExt cx="8101661" cy="2587441"/>
          </a:xfrm>
        </p:grpSpPr>
        <p:sp>
          <p:nvSpPr>
            <p:cNvPr id="73" name="圆角矩形 72"/>
            <p:cNvSpPr/>
            <p:nvPr/>
          </p:nvSpPr>
          <p:spPr>
            <a:xfrm>
              <a:off x="804671" y="4218432"/>
              <a:ext cx="8101661" cy="2587441"/>
            </a:xfrm>
            <a:prstGeom prst="roundRect">
              <a:avLst>
                <a:gd name="adj" fmla="val 5988"/>
              </a:avLst>
            </a:prstGeom>
            <a:solidFill>
              <a:srgbClr val="F9F9FC"/>
            </a:solidFill>
            <a:ln>
              <a:solidFill>
                <a:srgbClr val="DFDF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4" name="Oval 182"/>
            <p:cNvSpPr>
              <a:spLocks noChangeArrowheads="1"/>
            </p:cNvSpPr>
            <p:nvPr/>
          </p:nvSpPr>
          <p:spPr bwMode="auto">
            <a:xfrm>
              <a:off x="1367556" y="4361430"/>
              <a:ext cx="1868083" cy="36643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lumMod val="95000"/>
                  <a:lumOff val="5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sz="1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主干</a:t>
              </a:r>
              <a:r>
                <a:rPr kumimoji="1" lang="en-US" altLang="zh-CN" sz="1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ISP</a:t>
              </a:r>
              <a:endParaRPr kumimoji="1" lang="en-US" altLang="zh-CN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75" name="直接连接符 74"/>
            <p:cNvCxnSpPr>
              <a:stCxn id="74" idx="4"/>
            </p:cNvCxnSpPr>
            <p:nvPr/>
          </p:nvCxnSpPr>
          <p:spPr>
            <a:xfrm>
              <a:off x="2301598" y="4727861"/>
              <a:ext cx="1006526" cy="7354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74" idx="4"/>
              <a:endCxn id="77" idx="0"/>
            </p:cNvCxnSpPr>
            <p:nvPr/>
          </p:nvCxnSpPr>
          <p:spPr>
            <a:xfrm flipH="1">
              <a:off x="1290307" y="4727861"/>
              <a:ext cx="1011291" cy="1541252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182"/>
            <p:cNvSpPr>
              <a:spLocks noChangeArrowheads="1"/>
            </p:cNvSpPr>
            <p:nvPr/>
          </p:nvSpPr>
          <p:spPr bwMode="auto">
            <a:xfrm>
              <a:off x="898248" y="6269113"/>
              <a:ext cx="784118" cy="3664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>
              <a:outerShdw dist="35921" dir="2700000" algn="ctr" rotWithShape="0">
                <a:schemeClr val="bg1">
                  <a:lumMod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接入</a:t>
              </a:r>
              <a:r>
                <a:rPr kumimoji="1" lang="en-US" altLang="zh-CN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ISP</a:t>
              </a:r>
              <a:endParaRPr kumimoji="1"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8" name="Oval 182"/>
            <p:cNvSpPr>
              <a:spLocks noChangeArrowheads="1"/>
            </p:cNvSpPr>
            <p:nvPr/>
          </p:nvSpPr>
          <p:spPr bwMode="auto">
            <a:xfrm>
              <a:off x="2596316" y="5481921"/>
              <a:ext cx="1423616" cy="366431"/>
            </a:xfrm>
            <a:prstGeom prst="ellipse">
              <a:avLst/>
            </a:prstGeom>
            <a:solidFill>
              <a:srgbClr val="CDCDCD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>
              <a:outerShdw dist="35921" dir="2700000" algn="ctr" rotWithShape="0">
                <a:schemeClr val="bg1">
                  <a:lumMod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sz="1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区域</a:t>
              </a:r>
              <a:r>
                <a:rPr kumimoji="1" lang="en-US" altLang="zh-CN" sz="1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ISP</a:t>
              </a:r>
              <a:endParaRPr kumimoji="1"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9" name="Oval 182"/>
            <p:cNvSpPr>
              <a:spLocks noChangeArrowheads="1"/>
            </p:cNvSpPr>
            <p:nvPr/>
          </p:nvSpPr>
          <p:spPr bwMode="auto">
            <a:xfrm>
              <a:off x="1903881" y="6261072"/>
              <a:ext cx="784118" cy="3664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>
              <a:outerShdw dist="35921" dir="2700000" algn="ctr" rotWithShape="0">
                <a:schemeClr val="bg1">
                  <a:lumMod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接入</a:t>
              </a:r>
              <a:r>
                <a:rPr kumimoji="1" lang="en-US" altLang="zh-CN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ISP</a:t>
              </a:r>
              <a:endParaRPr kumimoji="1"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0" name="Oval 182"/>
            <p:cNvSpPr>
              <a:spLocks noChangeArrowheads="1"/>
            </p:cNvSpPr>
            <p:nvPr/>
          </p:nvSpPr>
          <p:spPr bwMode="auto">
            <a:xfrm>
              <a:off x="2901221" y="6266844"/>
              <a:ext cx="784118" cy="3664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>
              <a:outerShdw dist="35921" dir="2700000" algn="ctr" rotWithShape="0">
                <a:schemeClr val="bg1">
                  <a:lumMod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接入</a:t>
              </a:r>
              <a:r>
                <a:rPr kumimoji="1" lang="en-US" altLang="zh-CN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ISP</a:t>
              </a:r>
              <a:endParaRPr kumimoji="1"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1" name="Oval 182"/>
            <p:cNvSpPr>
              <a:spLocks noChangeArrowheads="1"/>
            </p:cNvSpPr>
            <p:nvPr/>
          </p:nvSpPr>
          <p:spPr bwMode="auto">
            <a:xfrm>
              <a:off x="3906854" y="6258803"/>
              <a:ext cx="784118" cy="3664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>
              <a:outerShdw dist="35921" dir="2700000" algn="ctr" rotWithShape="0">
                <a:schemeClr val="bg1">
                  <a:lumMod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接入</a:t>
              </a:r>
              <a:r>
                <a:rPr kumimoji="1" lang="en-US" altLang="zh-CN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ISP</a:t>
              </a:r>
              <a:endParaRPr kumimoji="1"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2" name="Oval 182"/>
            <p:cNvSpPr>
              <a:spLocks noChangeArrowheads="1"/>
            </p:cNvSpPr>
            <p:nvPr/>
          </p:nvSpPr>
          <p:spPr bwMode="auto">
            <a:xfrm>
              <a:off x="4894076" y="6277154"/>
              <a:ext cx="784118" cy="3664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>
              <a:outerShdw dist="35921" dir="2700000" algn="ctr" rotWithShape="0">
                <a:schemeClr val="bg1">
                  <a:lumMod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接入</a:t>
              </a:r>
              <a:r>
                <a:rPr kumimoji="1" lang="en-US" altLang="zh-CN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ISP</a:t>
              </a:r>
              <a:endParaRPr kumimoji="1"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3" name="Oval 182"/>
            <p:cNvSpPr>
              <a:spLocks noChangeArrowheads="1"/>
            </p:cNvSpPr>
            <p:nvPr/>
          </p:nvSpPr>
          <p:spPr bwMode="auto">
            <a:xfrm>
              <a:off x="5899709" y="6269113"/>
              <a:ext cx="784118" cy="3664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>
              <a:outerShdw dist="35921" dir="2700000" algn="ctr" rotWithShape="0">
                <a:schemeClr val="bg1">
                  <a:lumMod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接入</a:t>
              </a:r>
              <a:r>
                <a:rPr kumimoji="1" lang="en-US" altLang="zh-CN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ISP</a:t>
              </a:r>
              <a:endParaRPr kumimoji="1"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4" name="Oval 182"/>
            <p:cNvSpPr>
              <a:spLocks noChangeArrowheads="1"/>
            </p:cNvSpPr>
            <p:nvPr/>
          </p:nvSpPr>
          <p:spPr bwMode="auto">
            <a:xfrm>
              <a:off x="6897049" y="6274885"/>
              <a:ext cx="784118" cy="3664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>
              <a:outerShdw dist="35921" dir="2700000" algn="ctr" rotWithShape="0">
                <a:schemeClr val="bg1">
                  <a:lumMod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接入</a:t>
              </a:r>
              <a:r>
                <a:rPr kumimoji="1" lang="en-US" altLang="zh-CN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ISP</a:t>
              </a:r>
              <a:endParaRPr kumimoji="1"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5" name="Oval 182"/>
            <p:cNvSpPr>
              <a:spLocks noChangeArrowheads="1"/>
            </p:cNvSpPr>
            <p:nvPr/>
          </p:nvSpPr>
          <p:spPr bwMode="auto">
            <a:xfrm>
              <a:off x="7902682" y="6266844"/>
              <a:ext cx="784118" cy="3664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>
              <a:outerShdw dist="35921" dir="2700000" algn="ctr" rotWithShape="0">
                <a:schemeClr val="bg1">
                  <a:lumMod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接入</a:t>
              </a:r>
              <a:r>
                <a:rPr kumimoji="1" lang="en-US" altLang="zh-CN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ISP</a:t>
              </a:r>
              <a:endParaRPr kumimoji="1"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6" name="Oval 182"/>
            <p:cNvSpPr>
              <a:spLocks noChangeArrowheads="1"/>
            </p:cNvSpPr>
            <p:nvPr/>
          </p:nvSpPr>
          <p:spPr bwMode="auto">
            <a:xfrm>
              <a:off x="5152492" y="5463281"/>
              <a:ext cx="1423616" cy="366431"/>
            </a:xfrm>
            <a:prstGeom prst="ellipse">
              <a:avLst/>
            </a:prstGeom>
            <a:solidFill>
              <a:srgbClr val="CDCDCD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>
              <a:outerShdw dist="35921" dir="2700000" algn="ctr" rotWithShape="0">
                <a:schemeClr val="bg1">
                  <a:lumMod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sz="1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区域</a:t>
              </a:r>
              <a:r>
                <a:rPr kumimoji="1" lang="en-US" altLang="zh-CN" sz="1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ISP</a:t>
              </a:r>
              <a:endParaRPr kumimoji="1"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87" name="直接连接符 86"/>
            <p:cNvCxnSpPr>
              <a:stCxn id="97" idx="4"/>
              <a:endCxn id="78" idx="0"/>
            </p:cNvCxnSpPr>
            <p:nvPr/>
          </p:nvCxnSpPr>
          <p:spPr>
            <a:xfrm flipH="1">
              <a:off x="3308124" y="4740259"/>
              <a:ext cx="1585952" cy="741662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stCxn id="97" idx="4"/>
              <a:endCxn id="86" idx="0"/>
            </p:cNvCxnSpPr>
            <p:nvPr/>
          </p:nvCxnSpPr>
          <p:spPr>
            <a:xfrm>
              <a:off x="4894076" y="4740259"/>
              <a:ext cx="970224" cy="723022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74" idx="4"/>
              <a:endCxn id="79" idx="0"/>
            </p:cNvCxnSpPr>
            <p:nvPr/>
          </p:nvCxnSpPr>
          <p:spPr>
            <a:xfrm flipH="1">
              <a:off x="2295940" y="4727861"/>
              <a:ext cx="5658" cy="1533211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78" idx="4"/>
              <a:endCxn id="80" idx="0"/>
            </p:cNvCxnSpPr>
            <p:nvPr/>
          </p:nvCxnSpPr>
          <p:spPr>
            <a:xfrm flipH="1">
              <a:off x="3293280" y="5848352"/>
              <a:ext cx="14844" cy="418492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stCxn id="78" idx="3"/>
              <a:endCxn id="79" idx="7"/>
            </p:cNvCxnSpPr>
            <p:nvPr/>
          </p:nvCxnSpPr>
          <p:spPr>
            <a:xfrm flipH="1">
              <a:off x="2573168" y="5794689"/>
              <a:ext cx="231632" cy="520046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stCxn id="78" idx="5"/>
              <a:endCxn id="81" idx="0"/>
            </p:cNvCxnSpPr>
            <p:nvPr/>
          </p:nvCxnSpPr>
          <p:spPr>
            <a:xfrm>
              <a:off x="3811448" y="5794689"/>
              <a:ext cx="487465" cy="464114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86" idx="3"/>
              <a:endCxn id="82" idx="0"/>
            </p:cNvCxnSpPr>
            <p:nvPr/>
          </p:nvCxnSpPr>
          <p:spPr>
            <a:xfrm flipH="1">
              <a:off x="5286135" y="5776049"/>
              <a:ext cx="74841" cy="501105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86" idx="4"/>
              <a:endCxn id="83" idx="0"/>
            </p:cNvCxnSpPr>
            <p:nvPr/>
          </p:nvCxnSpPr>
          <p:spPr>
            <a:xfrm>
              <a:off x="5864300" y="5829712"/>
              <a:ext cx="427468" cy="439401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86" idx="5"/>
              <a:endCxn id="84" idx="0"/>
            </p:cNvCxnSpPr>
            <p:nvPr/>
          </p:nvCxnSpPr>
          <p:spPr>
            <a:xfrm>
              <a:off x="6367624" y="5776049"/>
              <a:ext cx="921484" cy="498836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stCxn id="74" idx="6"/>
              <a:endCxn id="97" idx="2"/>
            </p:cNvCxnSpPr>
            <p:nvPr/>
          </p:nvCxnSpPr>
          <p:spPr>
            <a:xfrm>
              <a:off x="3235639" y="4544646"/>
              <a:ext cx="724395" cy="1239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182"/>
            <p:cNvSpPr>
              <a:spLocks noChangeArrowheads="1"/>
            </p:cNvSpPr>
            <p:nvPr/>
          </p:nvSpPr>
          <p:spPr bwMode="auto">
            <a:xfrm>
              <a:off x="3960034" y="4373828"/>
              <a:ext cx="1868083" cy="36643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lumMod val="95000"/>
                  <a:lumOff val="5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sz="1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主干</a:t>
              </a:r>
              <a:r>
                <a:rPr kumimoji="1" lang="en-US" altLang="zh-CN" sz="1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ISP</a:t>
              </a:r>
              <a:endParaRPr kumimoji="1" lang="en-US" altLang="zh-CN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98" name="直接连接符 97"/>
            <p:cNvCxnSpPr>
              <a:stCxn id="78" idx="6"/>
              <a:endCxn id="86" idx="2"/>
            </p:cNvCxnSpPr>
            <p:nvPr/>
          </p:nvCxnSpPr>
          <p:spPr>
            <a:xfrm flipV="1">
              <a:off x="4019932" y="5646497"/>
              <a:ext cx="1132560" cy="1864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2433641" y="5063481"/>
              <a:ext cx="643396" cy="307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ffectLst>
              <a:outerShdw dist="35921" dir="2700000" algn="ctr" rotWithShape="0">
                <a:schemeClr val="bg1">
                  <a:lumMod val="85000"/>
                </a:scheme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algn="ctr">
                <a:defRPr kumimoji="1" sz="1400" b="1"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</a:lstStyle>
            <a:p>
              <a:r>
                <a:rPr lang="en-US" altLang="zh-CN" dirty="0">
                  <a:solidFill>
                    <a:schemeClr val="bg1"/>
                  </a:solidFill>
                </a:rPr>
                <a:t>IXP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4962488" y="4991275"/>
              <a:ext cx="643396" cy="307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ffectLst>
              <a:outerShdw dist="35921" dir="2700000" algn="ctr" rotWithShape="0">
                <a:schemeClr val="bg1">
                  <a:lumMod val="85000"/>
                </a:scheme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algn="ctr">
                <a:defRPr kumimoji="1" sz="1400" b="1"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</a:lstStyle>
            <a:p>
              <a:r>
                <a:rPr lang="en-US" altLang="zh-CN" dirty="0">
                  <a:solidFill>
                    <a:schemeClr val="bg1"/>
                  </a:solidFill>
                </a:rPr>
                <a:t>IXP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01" name="直接连接符 100"/>
            <p:cNvCxnSpPr>
              <a:stCxn id="99" idx="1"/>
              <a:endCxn id="77" idx="7"/>
            </p:cNvCxnSpPr>
            <p:nvPr/>
          </p:nvCxnSpPr>
          <p:spPr>
            <a:xfrm flipH="1">
              <a:off x="1567535" y="5217370"/>
              <a:ext cx="866106" cy="1105406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100" idx="1"/>
              <a:endCxn id="78" idx="7"/>
            </p:cNvCxnSpPr>
            <p:nvPr/>
          </p:nvCxnSpPr>
          <p:spPr>
            <a:xfrm flipH="1">
              <a:off x="3811448" y="5145164"/>
              <a:ext cx="1151040" cy="390420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82"/>
            <p:cNvSpPr>
              <a:spLocks noChangeArrowheads="1"/>
            </p:cNvSpPr>
            <p:nvPr/>
          </p:nvSpPr>
          <p:spPr bwMode="auto">
            <a:xfrm>
              <a:off x="6543090" y="4322535"/>
              <a:ext cx="1868083" cy="53105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lumMod val="95000"/>
                  <a:lumOff val="5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sz="1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内容提供商网络</a:t>
              </a:r>
              <a:endParaRPr kumimoji="1" lang="en-US" altLang="zh-CN" sz="1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kumimoji="1" lang="zh-CN" altLang="en-US" sz="1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如</a:t>
              </a:r>
              <a:r>
                <a:rPr kumimoji="1" lang="en-US" altLang="zh-CN" sz="1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google</a:t>
              </a:r>
              <a:endParaRPr kumimoji="1" lang="en-US" altLang="zh-CN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7753350" y="5328967"/>
              <a:ext cx="643396" cy="307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ffectLst>
              <a:outerShdw dist="35921" dir="2700000" algn="ctr" rotWithShape="0">
                <a:schemeClr val="bg1">
                  <a:lumMod val="85000"/>
                </a:scheme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algn="ctr">
                <a:defRPr kumimoji="1" sz="1400" b="1"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</a:lstStyle>
            <a:p>
              <a:r>
                <a:rPr lang="en-US" altLang="zh-CN" dirty="0">
                  <a:solidFill>
                    <a:schemeClr val="bg1"/>
                  </a:solidFill>
                </a:rPr>
                <a:t>IXP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直接连接符 104"/>
            <p:cNvCxnSpPr>
              <a:stCxn id="103" idx="3"/>
              <a:endCxn id="100" idx="3"/>
            </p:cNvCxnSpPr>
            <p:nvPr/>
          </p:nvCxnSpPr>
          <p:spPr>
            <a:xfrm flipH="1">
              <a:off x="5605884" y="4775817"/>
              <a:ext cx="1210780" cy="369347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103" idx="2"/>
              <a:endCxn id="99" idx="3"/>
            </p:cNvCxnSpPr>
            <p:nvPr/>
          </p:nvCxnSpPr>
          <p:spPr>
            <a:xfrm flipH="1">
              <a:off x="3077037" y="4588062"/>
              <a:ext cx="3466053" cy="62930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>
              <a:stCxn id="103" idx="4"/>
              <a:endCxn id="84" idx="0"/>
            </p:cNvCxnSpPr>
            <p:nvPr/>
          </p:nvCxnSpPr>
          <p:spPr>
            <a:xfrm flipH="1">
              <a:off x="7289108" y="4853588"/>
              <a:ext cx="188024" cy="1421297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>
              <a:stCxn id="103" idx="5"/>
              <a:endCxn id="104" idx="0"/>
            </p:cNvCxnSpPr>
            <p:nvPr/>
          </p:nvCxnSpPr>
          <p:spPr>
            <a:xfrm flipH="1">
              <a:off x="8075048" y="4775817"/>
              <a:ext cx="62551" cy="5531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>
              <a:stCxn id="104" idx="2"/>
              <a:endCxn id="85" idx="0"/>
            </p:cNvCxnSpPr>
            <p:nvPr/>
          </p:nvCxnSpPr>
          <p:spPr>
            <a:xfrm>
              <a:off x="8075048" y="5636744"/>
              <a:ext cx="219693" cy="630100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>
              <a:stCxn id="97" idx="6"/>
              <a:endCxn id="104" idx="1"/>
            </p:cNvCxnSpPr>
            <p:nvPr/>
          </p:nvCxnSpPr>
          <p:spPr>
            <a:xfrm>
              <a:off x="5828117" y="4557044"/>
              <a:ext cx="1925233" cy="925812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endCxn id="86" idx="6"/>
            </p:cNvCxnSpPr>
            <p:nvPr/>
          </p:nvCxnSpPr>
          <p:spPr>
            <a:xfrm flipH="1">
              <a:off x="6576108" y="5463281"/>
              <a:ext cx="1145352" cy="183216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04" idx="2"/>
              <a:endCxn id="83" idx="7"/>
            </p:cNvCxnSpPr>
            <p:nvPr/>
          </p:nvCxnSpPr>
          <p:spPr>
            <a:xfrm flipH="1">
              <a:off x="6568996" y="5636744"/>
              <a:ext cx="1506052" cy="686032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97" idx="6"/>
              <a:endCxn id="103" idx="2"/>
            </p:cNvCxnSpPr>
            <p:nvPr/>
          </p:nvCxnSpPr>
          <p:spPr>
            <a:xfrm>
              <a:off x="5828117" y="4557044"/>
              <a:ext cx="714973" cy="3101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7614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37967"/>
            <a:ext cx="7586420" cy="4149910"/>
          </a:xfrm>
        </p:spPr>
        <p:txBody>
          <a:bodyPr/>
          <a:lstStyle/>
          <a:p>
            <a:r>
              <a:rPr lang="zh-CN" altLang="en-US" sz="3200" smtClean="0"/>
              <a:t>计算机网络</a:t>
            </a:r>
            <a:r>
              <a:rPr lang="zh-CN" altLang="en-US" sz="3200" dirty="0" smtClean="0"/>
              <a:t>的起源与发展</a:t>
            </a:r>
            <a:r>
              <a:rPr lang="en-US" altLang="zh-CN" sz="3200" dirty="0" smtClean="0"/>
              <a:t>  </a:t>
            </a:r>
          </a:p>
          <a:p>
            <a:r>
              <a:rPr lang="en-US" altLang="zh-CN" sz="3200" dirty="0" smtClean="0"/>
              <a:t> Internet</a:t>
            </a:r>
            <a:r>
              <a:rPr lang="zh-CN" altLang="en-US" sz="3200" dirty="0" smtClean="0"/>
              <a:t>的组成</a:t>
            </a:r>
            <a:endParaRPr lang="en-US" altLang="zh-CN" sz="3200" dirty="0" smtClean="0"/>
          </a:p>
          <a:p>
            <a:r>
              <a:rPr lang="zh-CN" altLang="en-US" sz="3200" dirty="0">
                <a:solidFill>
                  <a:srgbClr val="FF0000"/>
                </a:solidFill>
              </a:rPr>
              <a:t>计算机网络的性能</a:t>
            </a:r>
          </a:p>
          <a:p>
            <a:r>
              <a:rPr lang="zh-CN" altLang="en-US" sz="3200" dirty="0"/>
              <a:t>计算机网络</a:t>
            </a:r>
            <a:r>
              <a:rPr lang="zh-CN" altLang="en-US" sz="3200"/>
              <a:t>体系结构 </a:t>
            </a:r>
            <a:endParaRPr lang="en-US" altLang="zh-CN" sz="32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225778" y="6243935"/>
            <a:ext cx="8461022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课程课件中部分内容及图片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来源于互联网、教科书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，没有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全部索引标注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，版权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归原作者所有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25510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37967"/>
            <a:ext cx="7586420" cy="4149910"/>
          </a:xfrm>
        </p:spPr>
        <p:txBody>
          <a:bodyPr/>
          <a:lstStyle/>
          <a:p>
            <a:r>
              <a:rPr lang="zh-CN" altLang="en-US" sz="3200" smtClean="0"/>
              <a:t>计算机网络</a:t>
            </a:r>
            <a:r>
              <a:rPr lang="zh-CN" altLang="en-US" sz="3200" dirty="0" smtClean="0"/>
              <a:t>的起源与发展</a:t>
            </a:r>
            <a:r>
              <a:rPr lang="en-US" altLang="zh-CN" sz="3200" dirty="0" smtClean="0"/>
              <a:t>  </a:t>
            </a:r>
          </a:p>
          <a:p>
            <a:r>
              <a:rPr lang="en-US" altLang="zh-CN" sz="3200" dirty="0" smtClean="0">
                <a:solidFill>
                  <a:srgbClr val="FF0000"/>
                </a:solidFill>
              </a:rPr>
              <a:t> Internet</a:t>
            </a:r>
            <a:r>
              <a:rPr lang="zh-CN" altLang="en-US" sz="3200" dirty="0" smtClean="0">
                <a:solidFill>
                  <a:srgbClr val="FF0000"/>
                </a:solidFill>
              </a:rPr>
              <a:t>的组成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r>
              <a:rPr lang="zh-CN" altLang="en-US" sz="3200" dirty="0"/>
              <a:t>计算机网络的性能</a:t>
            </a:r>
          </a:p>
          <a:p>
            <a:r>
              <a:rPr lang="zh-CN" altLang="en-US" sz="3200" dirty="0"/>
              <a:t>计算机网络</a:t>
            </a:r>
            <a:r>
              <a:rPr lang="zh-CN" altLang="en-US" sz="3200"/>
              <a:t>体系结构 </a:t>
            </a:r>
            <a:endParaRPr lang="en-US" altLang="zh-CN" sz="32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225778" y="6243935"/>
            <a:ext cx="8461022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课程课件中部分内容及图片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来源于互联网、教科书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，没有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全部索引标注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，版权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归原作者所有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25510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计算机网络的性能指标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260621"/>
          </a:xfrm>
        </p:spPr>
        <p:txBody>
          <a:bodyPr/>
          <a:lstStyle/>
          <a:p>
            <a:r>
              <a:rPr lang="zh-CN" altLang="en-US" dirty="0" smtClean="0"/>
              <a:t>速率 </a:t>
            </a:r>
            <a:r>
              <a:rPr lang="en-US" altLang="zh-CN" dirty="0" smtClean="0"/>
              <a:t>(data rate)</a:t>
            </a:r>
          </a:p>
          <a:p>
            <a:r>
              <a:rPr lang="zh-CN" altLang="en-US" dirty="0" smtClean="0"/>
              <a:t>带宽 </a:t>
            </a:r>
            <a:r>
              <a:rPr lang="en-US" altLang="zh-CN" dirty="0" smtClean="0"/>
              <a:t>(bandwidth)</a:t>
            </a:r>
          </a:p>
          <a:p>
            <a:r>
              <a:rPr lang="zh-CN" altLang="en-US" dirty="0" smtClean="0"/>
              <a:t>吞吐量 </a:t>
            </a:r>
            <a:r>
              <a:rPr lang="en-US" altLang="zh-CN" dirty="0" smtClean="0"/>
              <a:t>(throughput)</a:t>
            </a:r>
          </a:p>
          <a:p>
            <a:r>
              <a:rPr lang="zh-CN" altLang="en-US" dirty="0" smtClean="0"/>
              <a:t>时延</a:t>
            </a:r>
            <a:r>
              <a:rPr lang="en-US" altLang="zh-CN" dirty="0" smtClean="0"/>
              <a:t>/</a:t>
            </a:r>
            <a:r>
              <a:rPr lang="zh-CN" altLang="en-US" dirty="0" smtClean="0"/>
              <a:t>延迟 </a:t>
            </a:r>
            <a:r>
              <a:rPr lang="en-US" altLang="zh-CN" dirty="0" smtClean="0"/>
              <a:t>(latency/delay)</a:t>
            </a:r>
          </a:p>
          <a:p>
            <a:r>
              <a:rPr lang="zh-CN" altLang="en-US" dirty="0" smtClean="0"/>
              <a:t>时延带宽积 </a:t>
            </a:r>
            <a:r>
              <a:rPr lang="en-US" altLang="zh-CN" dirty="0" smtClean="0"/>
              <a:t>(delay</a:t>
            </a:r>
            <a:r>
              <a:rPr lang="zh-CN" altLang="en-US" dirty="0" smtClean="0"/>
              <a:t>*</a:t>
            </a:r>
            <a:r>
              <a:rPr lang="en-US" altLang="zh-CN" dirty="0" smtClean="0"/>
              <a:t>bandwidth product)</a:t>
            </a:r>
          </a:p>
          <a:p>
            <a:r>
              <a:rPr lang="zh-CN" altLang="en-US" dirty="0"/>
              <a:t>利用率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05085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速率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数据率</a:t>
            </a:r>
            <a:r>
              <a:rPr lang="en-US" altLang="zh-CN" dirty="0" smtClean="0"/>
              <a:t>(data rate)/</a:t>
            </a:r>
            <a:r>
              <a:rPr lang="zh-CN" altLang="en-US" dirty="0" smtClean="0"/>
              <a:t>比特率</a:t>
            </a:r>
            <a:r>
              <a:rPr lang="en-US" altLang="zh-CN" dirty="0" smtClean="0"/>
              <a:t>(bit rate)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比特</a:t>
            </a:r>
            <a:r>
              <a:rPr lang="en-US" altLang="zh-CN" dirty="0" smtClean="0"/>
              <a:t>(bit)</a:t>
            </a:r>
            <a:r>
              <a:rPr lang="zh-CN" altLang="en-US" dirty="0" smtClean="0"/>
              <a:t>是计算机中数据量的单位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1bit</a:t>
            </a:r>
            <a:r>
              <a:rPr lang="zh-CN" altLang="en-US" dirty="0" smtClean="0"/>
              <a:t>即</a:t>
            </a:r>
            <a:r>
              <a:rPr lang="en-US" altLang="zh-CN" dirty="0"/>
              <a:t>1</a:t>
            </a:r>
            <a:r>
              <a:rPr lang="zh-CN" altLang="en-US" dirty="0"/>
              <a:t>个二进制数</a:t>
            </a:r>
            <a:r>
              <a:rPr lang="zh-CN" altLang="en-US" dirty="0" smtClean="0"/>
              <a:t>字 </a:t>
            </a:r>
            <a:r>
              <a:rPr lang="en-US" altLang="zh-CN" dirty="0" smtClean="0"/>
              <a:t>(0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1)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 smtClean="0"/>
              <a:t>网络技术中的数据率即数字信道上传送数据的速率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 smtClean="0"/>
              <a:t>单位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b/s (bit/s, bps)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kb/s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Mb/s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Gb/s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Tb/s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754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带宽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370711" cy="5034843"/>
          </a:xfrm>
        </p:spPr>
        <p:txBody>
          <a:bodyPr/>
          <a:lstStyle/>
          <a:p>
            <a:r>
              <a:rPr lang="zh-CN" altLang="en-US" dirty="0"/>
              <a:t>计算机网络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 “</a:t>
            </a:r>
            <a:r>
              <a:rPr lang="zh-CN" altLang="en-US" dirty="0" smtClean="0"/>
              <a:t>带宽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即数字</a:t>
            </a:r>
            <a:r>
              <a:rPr lang="zh-CN" altLang="en-US" dirty="0"/>
              <a:t>信道所能传送</a:t>
            </a:r>
            <a:r>
              <a:rPr lang="zh-CN" altLang="en-US" dirty="0" smtClean="0"/>
              <a:t>的</a:t>
            </a:r>
            <a:r>
              <a:rPr lang="en-US" altLang="zh-CN" dirty="0"/>
              <a:t> </a:t>
            </a:r>
            <a:r>
              <a:rPr lang="en-US" altLang="zh-CN" dirty="0" smtClean="0"/>
              <a:t>“</a:t>
            </a:r>
            <a:r>
              <a:rPr lang="zh-CN" altLang="en-US" dirty="0" smtClean="0"/>
              <a:t>最高</a:t>
            </a:r>
            <a:r>
              <a:rPr lang="zh-CN" altLang="en-US" dirty="0"/>
              <a:t>数据</a:t>
            </a:r>
            <a:r>
              <a:rPr lang="zh-CN" altLang="en-US" dirty="0" smtClean="0"/>
              <a:t>率</a:t>
            </a:r>
            <a:r>
              <a:rPr lang="en-US" altLang="zh-CN" dirty="0" smtClean="0"/>
              <a:t>” </a:t>
            </a:r>
          </a:p>
          <a:p>
            <a:pPr lvl="1"/>
            <a:r>
              <a:rPr lang="zh-CN" altLang="en-US" dirty="0" smtClean="0"/>
              <a:t>在通信领域</a:t>
            </a:r>
            <a:r>
              <a:rPr lang="en-US" altLang="zh-CN" dirty="0" smtClean="0"/>
              <a:t>, “</a:t>
            </a:r>
            <a:r>
              <a:rPr lang="zh-CN" altLang="en-US" dirty="0" smtClean="0"/>
              <a:t>带宽</a:t>
            </a:r>
            <a:r>
              <a:rPr lang="en-US" altLang="zh-CN" dirty="0" smtClean="0"/>
              <a:t>”(</a:t>
            </a:r>
            <a:r>
              <a:rPr lang="en-US" altLang="zh-CN" dirty="0"/>
              <a:t>bandwidth)</a:t>
            </a:r>
            <a:r>
              <a:rPr lang="zh-CN" altLang="en-US" dirty="0"/>
              <a:t>本来是指信号具有的</a:t>
            </a:r>
            <a:r>
              <a:rPr lang="zh-CN" altLang="en-US" dirty="0" smtClean="0"/>
              <a:t>频带宽度</a:t>
            </a:r>
            <a:r>
              <a:rPr lang="en-US" altLang="zh-CN" dirty="0" smtClean="0"/>
              <a:t>, </a:t>
            </a:r>
            <a:r>
              <a:rPr lang="zh-CN" altLang="en-US" dirty="0" smtClean="0"/>
              <a:t>单位是赫兹 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</a:t>
            </a:r>
            <a:r>
              <a:rPr lang="zh-CN" altLang="en-US" dirty="0"/>
              <a:t>千赫、兆赫、吉赫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常用的带宽单位</a:t>
            </a:r>
            <a:endParaRPr lang="en-US" altLang="zh-CN" dirty="0" smtClean="0"/>
          </a:p>
          <a:p>
            <a:pPr lvl="1">
              <a:lnSpc>
                <a:spcPct val="135000"/>
              </a:lnSpc>
            </a:pPr>
            <a:r>
              <a:rPr lang="zh-CN" altLang="en-US" smtClean="0"/>
              <a:t>千比特每秒</a:t>
            </a:r>
            <a:r>
              <a:rPr lang="en-US" altLang="zh-CN" dirty="0" smtClean="0"/>
              <a:t>, </a:t>
            </a:r>
            <a:r>
              <a:rPr lang="zh-CN" altLang="en-US" dirty="0" smtClean="0"/>
              <a:t>即 </a:t>
            </a:r>
            <a:r>
              <a:rPr lang="zh-CN" altLang="zh-CN" dirty="0" smtClean="0"/>
              <a:t>kb</a:t>
            </a:r>
            <a:r>
              <a:rPr lang="zh-CN" altLang="zh-CN" dirty="0"/>
              <a:t>/s </a:t>
            </a:r>
            <a:r>
              <a:rPr lang="zh-CN" altLang="en-US" dirty="0" smtClean="0"/>
              <a:t>（</a:t>
            </a:r>
            <a:r>
              <a:rPr lang="zh-CN" altLang="zh-CN" dirty="0" smtClean="0"/>
              <a:t>10</a:t>
            </a:r>
            <a:r>
              <a:rPr lang="zh-CN" altLang="zh-CN" baseline="30000" dirty="0" smtClean="0"/>
              <a:t>3</a:t>
            </a:r>
            <a:r>
              <a:rPr lang="zh-CN" altLang="zh-CN" dirty="0" smtClean="0"/>
              <a:t> b/s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lvl="1">
              <a:lnSpc>
                <a:spcPct val="135000"/>
              </a:lnSpc>
            </a:pPr>
            <a:r>
              <a:rPr lang="zh-CN" altLang="en-US"/>
              <a:t>兆</a:t>
            </a:r>
            <a:r>
              <a:rPr lang="zh-CN" altLang="en-US" smtClean="0"/>
              <a:t>比特每秒</a:t>
            </a:r>
            <a:r>
              <a:rPr lang="en-US" altLang="zh-CN" dirty="0" smtClean="0"/>
              <a:t>, </a:t>
            </a:r>
            <a:r>
              <a:rPr lang="zh-CN" altLang="en-US" dirty="0" smtClean="0"/>
              <a:t>即 </a:t>
            </a:r>
            <a:r>
              <a:rPr lang="zh-CN" altLang="zh-CN" dirty="0"/>
              <a:t>Mb/s</a:t>
            </a:r>
            <a:r>
              <a:rPr lang="zh-CN" altLang="en-US" dirty="0"/>
              <a:t>（</a:t>
            </a:r>
            <a:r>
              <a:rPr lang="zh-CN" altLang="zh-CN" dirty="0"/>
              <a:t>10</a:t>
            </a:r>
            <a:r>
              <a:rPr lang="zh-CN" altLang="zh-CN" baseline="30000" dirty="0"/>
              <a:t>6</a:t>
            </a:r>
            <a:r>
              <a:rPr lang="zh-CN" altLang="zh-CN" dirty="0"/>
              <a:t> b/s</a:t>
            </a:r>
            <a:r>
              <a:rPr lang="zh-CN" altLang="en-US" dirty="0"/>
              <a:t>）</a:t>
            </a:r>
          </a:p>
          <a:p>
            <a:pPr lvl="1">
              <a:lnSpc>
                <a:spcPct val="135000"/>
              </a:lnSpc>
            </a:pPr>
            <a:r>
              <a:rPr lang="zh-CN" altLang="en-US"/>
              <a:t>吉</a:t>
            </a:r>
            <a:r>
              <a:rPr lang="zh-CN" altLang="en-US" smtClean="0"/>
              <a:t>比特每秒</a:t>
            </a:r>
            <a:r>
              <a:rPr lang="en-US" altLang="zh-CN" dirty="0" smtClean="0"/>
              <a:t>, </a:t>
            </a:r>
            <a:r>
              <a:rPr lang="zh-CN" altLang="en-US" dirty="0" smtClean="0"/>
              <a:t>即 </a:t>
            </a:r>
            <a:r>
              <a:rPr lang="zh-CN" altLang="zh-CN" dirty="0"/>
              <a:t>Gb/s</a:t>
            </a:r>
            <a:r>
              <a:rPr lang="zh-CN" altLang="en-US" dirty="0"/>
              <a:t>（</a:t>
            </a:r>
            <a:r>
              <a:rPr lang="zh-CN" altLang="zh-CN" dirty="0"/>
              <a:t>10</a:t>
            </a:r>
            <a:r>
              <a:rPr lang="zh-CN" altLang="zh-CN" baseline="30000" dirty="0"/>
              <a:t>9</a:t>
            </a:r>
            <a:r>
              <a:rPr lang="zh-CN" altLang="zh-CN" dirty="0"/>
              <a:t> b/s</a:t>
            </a:r>
            <a:r>
              <a:rPr lang="zh-CN" altLang="en-US" dirty="0"/>
              <a:t>）</a:t>
            </a:r>
          </a:p>
          <a:p>
            <a:pPr lvl="1">
              <a:lnSpc>
                <a:spcPct val="135000"/>
              </a:lnSpc>
            </a:pPr>
            <a:r>
              <a:rPr lang="zh-CN" altLang="en-US"/>
              <a:t>太</a:t>
            </a:r>
            <a:r>
              <a:rPr lang="zh-CN" altLang="en-US" smtClean="0"/>
              <a:t>比特每秒</a:t>
            </a:r>
            <a:r>
              <a:rPr lang="en-US" altLang="zh-CN" dirty="0" smtClean="0"/>
              <a:t>, </a:t>
            </a:r>
            <a:r>
              <a:rPr lang="zh-CN" altLang="en-US" dirty="0" smtClean="0"/>
              <a:t>即 </a:t>
            </a:r>
            <a:r>
              <a:rPr lang="zh-CN" altLang="zh-CN" dirty="0"/>
              <a:t>Tb/s</a:t>
            </a:r>
            <a:r>
              <a:rPr lang="zh-CN" altLang="en-US" dirty="0"/>
              <a:t>（</a:t>
            </a:r>
            <a:r>
              <a:rPr lang="zh-CN" altLang="zh-CN" dirty="0"/>
              <a:t>10</a:t>
            </a:r>
            <a:r>
              <a:rPr lang="zh-CN" altLang="zh-CN" baseline="30000" dirty="0"/>
              <a:t>12</a:t>
            </a:r>
            <a:r>
              <a:rPr lang="zh-CN" altLang="zh-CN" dirty="0"/>
              <a:t> b/s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35000"/>
              </a:lnSpc>
            </a:pPr>
            <a:endParaRPr lang="zh-CN" altLang="en-US" dirty="0"/>
          </a:p>
          <a:p>
            <a:pPr lvl="1"/>
            <a:r>
              <a:rPr lang="zh-CN" altLang="en-US" dirty="0"/>
              <a:t>注：在</a:t>
            </a:r>
            <a:r>
              <a:rPr lang="zh-CN" altLang="en-US" dirty="0" smtClean="0"/>
              <a:t>计算机领域</a:t>
            </a:r>
            <a:r>
              <a:rPr lang="en-US" altLang="zh-CN" dirty="0" smtClean="0"/>
              <a:t>, K </a:t>
            </a:r>
            <a:r>
              <a:rPr lang="en-US" altLang="zh-CN" dirty="0"/>
              <a:t>= 2</a:t>
            </a:r>
            <a:r>
              <a:rPr lang="en-US" altLang="zh-CN" baseline="30000" dirty="0"/>
              <a:t>10</a:t>
            </a:r>
            <a:r>
              <a:rPr lang="en-US" altLang="zh-CN" dirty="0"/>
              <a:t> = </a:t>
            </a:r>
            <a:r>
              <a:rPr lang="en-US" altLang="zh-CN" dirty="0" smtClean="0"/>
              <a:t>1024, M </a:t>
            </a:r>
            <a:r>
              <a:rPr lang="en-US" altLang="zh-CN" dirty="0"/>
              <a:t>= 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20</a:t>
            </a:r>
            <a:r>
              <a:rPr lang="en-US" altLang="zh-CN" dirty="0" smtClean="0"/>
              <a:t>, </a:t>
            </a:r>
            <a:r>
              <a:rPr lang="en-US" altLang="zh-CN" dirty="0"/>
              <a:t>G = 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30</a:t>
            </a:r>
            <a:r>
              <a:rPr lang="en-US" altLang="zh-CN" dirty="0" smtClean="0"/>
              <a:t>, </a:t>
            </a:r>
            <a:r>
              <a:rPr lang="en-US" altLang="zh-CN" dirty="0"/>
              <a:t>T = 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40</a:t>
            </a:r>
            <a:r>
              <a:rPr lang="zh-CN" altLang="en-US" dirty="0" smtClean="0"/>
              <a:t>，比如存储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6910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带宽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370711" cy="1280696"/>
          </a:xfrm>
        </p:spPr>
        <p:txBody>
          <a:bodyPr/>
          <a:lstStyle/>
          <a:p>
            <a:r>
              <a:rPr lang="zh-CN" altLang="en-US" dirty="0"/>
              <a:t>网络的带宽：在一段特定的时间内网络</a:t>
            </a:r>
            <a:r>
              <a:rPr lang="zh-CN" altLang="en-US" dirty="0" smtClean="0"/>
              <a:t>所能</a:t>
            </a:r>
            <a:r>
              <a:rPr lang="zh-CN" altLang="en-US" dirty="0"/>
              <a:t>传送的比特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lvl="1"/>
            <a:r>
              <a:rPr lang="zh-CN" altLang="en-US" dirty="0"/>
              <a:t>以特定带宽传送的比特可以看作有一定的</a:t>
            </a:r>
            <a:r>
              <a:rPr lang="zh-CN" altLang="en-US" dirty="0" smtClean="0"/>
              <a:t>宽度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grpSp>
        <p:nvGrpSpPr>
          <p:cNvPr id="81" name="组合 80"/>
          <p:cNvGrpSpPr/>
          <p:nvPr/>
        </p:nvGrpSpPr>
        <p:grpSpPr>
          <a:xfrm>
            <a:off x="1207007" y="2736339"/>
            <a:ext cx="7147243" cy="1674117"/>
            <a:chOff x="1207007" y="2736339"/>
            <a:chExt cx="7147243" cy="1674117"/>
          </a:xfrm>
        </p:grpSpPr>
        <p:sp>
          <p:nvSpPr>
            <p:cNvPr id="76" name="矩形 75"/>
            <p:cNvSpPr/>
            <p:nvPr/>
          </p:nvSpPr>
          <p:spPr>
            <a:xfrm>
              <a:off x="1207007" y="2736339"/>
              <a:ext cx="7147243" cy="1616203"/>
            </a:xfrm>
            <a:prstGeom prst="rect">
              <a:avLst/>
            </a:prstGeom>
            <a:solidFill>
              <a:srgbClr val="E5E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3719640" y="4029456"/>
              <a:ext cx="1173162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zh-CN" b="1" dirty="0">
                  <a:solidFill>
                    <a:srgbClr val="3366FF"/>
                  </a:solidFill>
                </a:rPr>
                <a:t>1 </a:t>
              </a:r>
              <a:r>
                <a:rPr lang="zh-CN" altLang="en-US" b="1" dirty="0">
                  <a:solidFill>
                    <a:srgbClr val="3366FF"/>
                  </a:solidFill>
                </a:rPr>
                <a:t>秒钟</a:t>
              </a:r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1843215" y="3267456"/>
              <a:ext cx="1587" cy="419100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843215" y="3267456"/>
              <a:ext cx="468312" cy="1588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2311527" y="3267456"/>
              <a:ext cx="1588" cy="419100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2304288" y="3686556"/>
              <a:ext cx="477139" cy="7620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781427" y="3291269"/>
              <a:ext cx="1588" cy="419100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781427" y="3291269"/>
              <a:ext cx="468313" cy="1587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 flipV="1">
              <a:off x="3197352" y="3324606"/>
              <a:ext cx="0" cy="381000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3249740" y="3686556"/>
              <a:ext cx="469900" cy="1588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719640" y="3291269"/>
              <a:ext cx="1587" cy="419100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719640" y="3291269"/>
              <a:ext cx="468312" cy="1587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V="1">
              <a:off x="4187952" y="3267456"/>
              <a:ext cx="1588" cy="419100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4187952" y="3686556"/>
              <a:ext cx="469900" cy="1588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4657852" y="3291269"/>
              <a:ext cx="1588" cy="419100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657852" y="3291269"/>
              <a:ext cx="468313" cy="1587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V="1">
              <a:off x="5126165" y="3291269"/>
              <a:ext cx="1587" cy="419100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V="1">
              <a:off x="5126165" y="3710369"/>
              <a:ext cx="469900" cy="1587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5596065" y="3710369"/>
              <a:ext cx="703262" cy="1587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 flipV="1">
              <a:off x="6769227" y="3291269"/>
              <a:ext cx="1588" cy="419100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 flipV="1">
              <a:off x="6299327" y="3710369"/>
              <a:ext cx="469900" cy="1587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7237540" y="3313494"/>
              <a:ext cx="1587" cy="420687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6769227" y="3313494"/>
              <a:ext cx="468313" cy="1587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1843215" y="3873881"/>
              <a:ext cx="1587" cy="233363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7237540" y="3873881"/>
              <a:ext cx="1587" cy="233363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V="1">
              <a:off x="1843215" y="3926269"/>
              <a:ext cx="5394325" cy="17462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314768" y="2831439"/>
              <a:ext cx="59829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38" indent="-285750" fontAlgn="base">
                <a:spcBef>
                  <a:spcPct val="20000"/>
                </a:spcBef>
                <a:spcAft>
                  <a:spcPct val="0"/>
                </a:spcAft>
                <a:buClr>
                  <a:srgbClr val="7474BA"/>
                </a:buClr>
                <a:buSzPct val="80000"/>
                <a:buFont typeface="Wingdings" panose="05000000000000000000" pitchFamily="2" charset="2"/>
                <a:buChar char="¥"/>
              </a:pPr>
              <a:r>
                <a:rPr lang="zh-CN" altLang="zh-CN" dirty="0" smtClean="0">
                  <a:latin typeface="Calibri" panose="020F0502020204030204" pitchFamily="34" charset="0"/>
                  <a:ea typeface="黑体" panose="02010609060101010101" pitchFamily="49" charset="-122"/>
                </a:rPr>
                <a:t>1</a:t>
              </a:r>
              <a:r>
                <a:rPr lang="zh-CN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Mbps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带宽传输比特 </a:t>
              </a:r>
              <a:r>
                <a:rPr lang="zh-CN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(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每个比特</a:t>
              </a:r>
              <a:r>
                <a:rPr lang="zh-CN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1μs)</a:t>
              </a: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207007" y="4634168"/>
            <a:ext cx="7147243" cy="1961704"/>
            <a:chOff x="1207007" y="4634168"/>
            <a:chExt cx="7147243" cy="1961704"/>
          </a:xfrm>
        </p:grpSpPr>
        <p:sp>
          <p:nvSpPr>
            <p:cNvPr id="75" name="矩形 74"/>
            <p:cNvSpPr/>
            <p:nvPr/>
          </p:nvSpPr>
          <p:spPr>
            <a:xfrm>
              <a:off x="1207007" y="4634168"/>
              <a:ext cx="7147243" cy="1961704"/>
            </a:xfrm>
            <a:prstGeom prst="rect">
              <a:avLst/>
            </a:prstGeom>
            <a:solidFill>
              <a:srgbClr val="E5E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1818831" y="5211255"/>
              <a:ext cx="1587" cy="419100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1818831" y="5211255"/>
              <a:ext cx="234950" cy="1587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V="1">
              <a:off x="2053781" y="5187442"/>
              <a:ext cx="1587" cy="419100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 flipV="1">
              <a:off x="2053781" y="5606542"/>
              <a:ext cx="233362" cy="1588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2287143" y="5211255"/>
              <a:ext cx="1588" cy="419100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2287143" y="5211255"/>
              <a:ext cx="234950" cy="1587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2757043" y="5211255"/>
              <a:ext cx="1588" cy="419100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>
              <a:off x="2757043" y="5211255"/>
              <a:ext cx="234950" cy="1587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V="1">
              <a:off x="2522093" y="5187442"/>
              <a:ext cx="1588" cy="419100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 flipV="1">
              <a:off x="2522093" y="5606542"/>
              <a:ext cx="234950" cy="1588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>
              <a:off x="3225356" y="5211255"/>
              <a:ext cx="234950" cy="1587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 flipV="1">
              <a:off x="2991993" y="5187442"/>
              <a:ext cx="1588" cy="419100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V="1">
              <a:off x="2991993" y="5606542"/>
              <a:ext cx="233363" cy="1588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 flipV="1">
              <a:off x="3930206" y="5187442"/>
              <a:ext cx="1587" cy="419100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 flipV="1">
              <a:off x="3930206" y="5606542"/>
              <a:ext cx="233362" cy="1588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3695256" y="5211255"/>
              <a:ext cx="1587" cy="419100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3695256" y="5211255"/>
              <a:ext cx="234950" cy="1587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 flipV="1">
              <a:off x="3460306" y="5187442"/>
              <a:ext cx="1587" cy="419100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48"/>
            <p:cNvSpPr>
              <a:spLocks noChangeShapeType="1"/>
            </p:cNvSpPr>
            <p:nvPr/>
          </p:nvSpPr>
          <p:spPr bwMode="auto">
            <a:xfrm flipV="1">
              <a:off x="3460306" y="5606542"/>
              <a:ext cx="234950" cy="1588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9"/>
            <p:cNvSpPr>
              <a:spLocks noChangeShapeType="1"/>
            </p:cNvSpPr>
            <p:nvPr/>
          </p:nvSpPr>
          <p:spPr bwMode="auto">
            <a:xfrm flipV="1">
              <a:off x="4398518" y="5187442"/>
              <a:ext cx="1588" cy="419100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50"/>
            <p:cNvSpPr>
              <a:spLocks noChangeShapeType="1"/>
            </p:cNvSpPr>
            <p:nvPr/>
          </p:nvSpPr>
          <p:spPr bwMode="auto">
            <a:xfrm flipV="1">
              <a:off x="4398518" y="5606542"/>
              <a:ext cx="234950" cy="1588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51"/>
            <p:cNvSpPr>
              <a:spLocks noChangeShapeType="1"/>
            </p:cNvSpPr>
            <p:nvPr/>
          </p:nvSpPr>
          <p:spPr bwMode="auto">
            <a:xfrm>
              <a:off x="4163568" y="5211255"/>
              <a:ext cx="1588" cy="419100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52"/>
            <p:cNvSpPr>
              <a:spLocks noChangeShapeType="1"/>
            </p:cNvSpPr>
            <p:nvPr/>
          </p:nvSpPr>
          <p:spPr bwMode="auto">
            <a:xfrm>
              <a:off x="4163568" y="5211255"/>
              <a:ext cx="234950" cy="1587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 flipV="1">
              <a:off x="4868418" y="5187442"/>
              <a:ext cx="1588" cy="419100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 flipV="1">
              <a:off x="4868418" y="5606542"/>
              <a:ext cx="233363" cy="1588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>
              <a:off x="4633468" y="5211255"/>
              <a:ext cx="1588" cy="419100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56"/>
            <p:cNvSpPr>
              <a:spLocks noChangeShapeType="1"/>
            </p:cNvSpPr>
            <p:nvPr/>
          </p:nvSpPr>
          <p:spPr bwMode="auto">
            <a:xfrm>
              <a:off x="4633468" y="5211255"/>
              <a:ext cx="234950" cy="1587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57"/>
            <p:cNvSpPr>
              <a:spLocks noChangeShapeType="1"/>
            </p:cNvSpPr>
            <p:nvPr/>
          </p:nvSpPr>
          <p:spPr bwMode="auto">
            <a:xfrm flipV="1">
              <a:off x="5336731" y="5187442"/>
              <a:ext cx="1587" cy="419100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58"/>
            <p:cNvSpPr>
              <a:spLocks noChangeShapeType="1"/>
            </p:cNvSpPr>
            <p:nvPr/>
          </p:nvSpPr>
          <p:spPr bwMode="auto">
            <a:xfrm flipV="1">
              <a:off x="5336731" y="5606542"/>
              <a:ext cx="234950" cy="1588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59"/>
            <p:cNvSpPr>
              <a:spLocks noChangeShapeType="1"/>
            </p:cNvSpPr>
            <p:nvPr/>
          </p:nvSpPr>
          <p:spPr bwMode="auto">
            <a:xfrm>
              <a:off x="5101781" y="5211255"/>
              <a:ext cx="1587" cy="419100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60"/>
            <p:cNvSpPr>
              <a:spLocks noChangeShapeType="1"/>
            </p:cNvSpPr>
            <p:nvPr/>
          </p:nvSpPr>
          <p:spPr bwMode="auto">
            <a:xfrm>
              <a:off x="5101781" y="5211255"/>
              <a:ext cx="234950" cy="1587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61"/>
            <p:cNvSpPr>
              <a:spLocks noChangeShapeType="1"/>
            </p:cNvSpPr>
            <p:nvPr/>
          </p:nvSpPr>
          <p:spPr bwMode="auto">
            <a:xfrm>
              <a:off x="5571681" y="5606542"/>
              <a:ext cx="703262" cy="1588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62"/>
            <p:cNvSpPr>
              <a:spLocks noChangeShapeType="1"/>
            </p:cNvSpPr>
            <p:nvPr/>
          </p:nvSpPr>
          <p:spPr bwMode="auto">
            <a:xfrm flipH="1" flipV="1">
              <a:off x="6979793" y="5187442"/>
              <a:ext cx="1588" cy="419100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 flipH="1" flipV="1">
              <a:off x="6744843" y="5606542"/>
              <a:ext cx="234950" cy="1588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64"/>
            <p:cNvSpPr>
              <a:spLocks noChangeShapeType="1"/>
            </p:cNvSpPr>
            <p:nvPr/>
          </p:nvSpPr>
          <p:spPr bwMode="auto">
            <a:xfrm flipH="1">
              <a:off x="7213156" y="5211255"/>
              <a:ext cx="1587" cy="419100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65"/>
            <p:cNvSpPr>
              <a:spLocks noChangeShapeType="1"/>
            </p:cNvSpPr>
            <p:nvPr/>
          </p:nvSpPr>
          <p:spPr bwMode="auto">
            <a:xfrm flipH="1">
              <a:off x="6979793" y="5211255"/>
              <a:ext cx="233363" cy="1587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66"/>
            <p:cNvSpPr>
              <a:spLocks noChangeShapeType="1"/>
            </p:cNvSpPr>
            <p:nvPr/>
          </p:nvSpPr>
          <p:spPr bwMode="auto">
            <a:xfrm flipV="1">
              <a:off x="6492431" y="5187442"/>
              <a:ext cx="17462" cy="438150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67"/>
            <p:cNvSpPr>
              <a:spLocks noChangeShapeType="1"/>
            </p:cNvSpPr>
            <p:nvPr/>
          </p:nvSpPr>
          <p:spPr bwMode="auto">
            <a:xfrm flipH="1" flipV="1">
              <a:off x="6274943" y="5606542"/>
              <a:ext cx="234950" cy="1588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68"/>
            <p:cNvSpPr>
              <a:spLocks noChangeShapeType="1"/>
            </p:cNvSpPr>
            <p:nvPr/>
          </p:nvSpPr>
          <p:spPr bwMode="auto">
            <a:xfrm flipH="1">
              <a:off x="6744843" y="5211255"/>
              <a:ext cx="1588" cy="419100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69"/>
            <p:cNvSpPr>
              <a:spLocks noChangeShapeType="1"/>
            </p:cNvSpPr>
            <p:nvPr/>
          </p:nvSpPr>
          <p:spPr bwMode="auto">
            <a:xfrm flipH="1">
              <a:off x="6509893" y="5211255"/>
              <a:ext cx="234950" cy="1587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Text Box 70"/>
            <p:cNvSpPr txBox="1">
              <a:spLocks noChangeArrowheads="1"/>
            </p:cNvSpPr>
            <p:nvPr/>
          </p:nvSpPr>
          <p:spPr bwMode="auto">
            <a:xfrm>
              <a:off x="3706368" y="6031992"/>
              <a:ext cx="1173163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zh-CN" b="1" dirty="0">
                  <a:solidFill>
                    <a:srgbClr val="3366FF"/>
                  </a:solidFill>
                </a:rPr>
                <a:t>1 </a:t>
              </a:r>
              <a:r>
                <a:rPr lang="zh-CN" altLang="en-US" b="1" dirty="0">
                  <a:solidFill>
                    <a:srgbClr val="3366FF"/>
                  </a:solidFill>
                </a:rPr>
                <a:t>秒钟</a:t>
              </a:r>
            </a:p>
          </p:txBody>
        </p:sp>
        <p:sp>
          <p:nvSpPr>
            <p:cNvPr id="71" name="Line 71"/>
            <p:cNvSpPr>
              <a:spLocks noChangeShapeType="1"/>
            </p:cNvSpPr>
            <p:nvPr/>
          </p:nvSpPr>
          <p:spPr bwMode="auto">
            <a:xfrm>
              <a:off x="1818831" y="5839905"/>
              <a:ext cx="1587" cy="185737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72"/>
            <p:cNvSpPr>
              <a:spLocks noChangeShapeType="1"/>
            </p:cNvSpPr>
            <p:nvPr/>
          </p:nvSpPr>
          <p:spPr bwMode="auto">
            <a:xfrm>
              <a:off x="7213156" y="5839905"/>
              <a:ext cx="1587" cy="185737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73"/>
            <p:cNvSpPr>
              <a:spLocks noChangeShapeType="1"/>
            </p:cNvSpPr>
            <p:nvPr/>
          </p:nvSpPr>
          <p:spPr bwMode="auto">
            <a:xfrm>
              <a:off x="1818831" y="5933567"/>
              <a:ext cx="5394325" cy="1588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74"/>
            <p:cNvSpPr>
              <a:spLocks noChangeShapeType="1"/>
            </p:cNvSpPr>
            <p:nvPr/>
          </p:nvSpPr>
          <p:spPr bwMode="auto">
            <a:xfrm flipV="1">
              <a:off x="3190431" y="5193792"/>
              <a:ext cx="1587" cy="419100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308672" y="4690719"/>
              <a:ext cx="59829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38" indent="-285750" fontAlgn="base">
                <a:spcBef>
                  <a:spcPct val="20000"/>
                </a:spcBef>
                <a:spcAft>
                  <a:spcPct val="0"/>
                </a:spcAft>
                <a:buClr>
                  <a:srgbClr val="7474BA"/>
                </a:buClr>
                <a:buSzPct val="80000"/>
                <a:buFont typeface="Wingdings" panose="05000000000000000000" pitchFamily="2" charset="2"/>
                <a:buChar char="¥"/>
              </a:pPr>
              <a:r>
                <a:rPr lang="en-US" altLang="zh-CN" dirty="0" smtClean="0">
                  <a:latin typeface="Calibri" panose="020F0502020204030204" pitchFamily="34" charset="0"/>
                  <a:ea typeface="黑体" panose="02010609060101010101" pitchFamily="49" charset="-122"/>
                </a:rPr>
                <a:t>2Mbps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带宽传输比特 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(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每个比特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0.5μs</a:t>
              </a:r>
              <a:r>
                <a:rPr lang="en-US" altLang="zh-CN" dirty="0" smtClean="0">
                  <a:latin typeface="Calibri" panose="020F0502020204030204" pitchFamily="34" charset="0"/>
                  <a:ea typeface="黑体" panose="02010609060101010101" pitchFamily="49" charset="-122"/>
                </a:rPr>
                <a:t>)</a:t>
              </a:r>
              <a:endParaRPr lang="en-US" altLang="zh-CN" dirty="0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89891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吞吐量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5034843"/>
          </a:xfrm>
        </p:spPr>
        <p:txBody>
          <a:bodyPr/>
          <a:lstStyle/>
          <a:p>
            <a:r>
              <a:rPr lang="zh-CN" altLang="en-US" dirty="0" smtClean="0"/>
              <a:t>吞吐量</a:t>
            </a:r>
            <a:r>
              <a:rPr lang="en-US" altLang="zh-CN" dirty="0" smtClean="0"/>
              <a:t>(throughput)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单位</a:t>
            </a:r>
            <a:r>
              <a:rPr lang="zh-CN" altLang="en-US" sz="1800" dirty="0"/>
              <a:t>时间内通过某个网络（或信道、接口）的数据</a:t>
            </a:r>
            <a:r>
              <a:rPr lang="zh-CN" altLang="en-US" sz="1800" dirty="0" smtClean="0"/>
              <a:t>量</a:t>
            </a:r>
            <a:endParaRPr lang="en-US" altLang="zh-CN" sz="1800" dirty="0" smtClean="0"/>
          </a:p>
          <a:p>
            <a:r>
              <a:rPr lang="zh-CN" altLang="en-US" dirty="0" smtClean="0"/>
              <a:t>带宽与吞吐量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带宽一般指链路上每秒能传输的比特数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吞吐量表示系统的测量性能，即每秒实际传输的比特数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例如：一段带宽为</a:t>
            </a:r>
            <a:r>
              <a:rPr lang="en-US" altLang="zh-CN" sz="1800" dirty="0" smtClean="0"/>
              <a:t>10Mbps</a:t>
            </a:r>
            <a:r>
              <a:rPr lang="zh-CN" altLang="en-US" sz="1800" dirty="0" smtClean="0"/>
              <a:t>的链路连接的一对节点可能只达到</a:t>
            </a:r>
            <a:r>
              <a:rPr lang="en-US" altLang="zh-CN" sz="1800" dirty="0" smtClean="0"/>
              <a:t>2Mbps</a:t>
            </a:r>
            <a:r>
              <a:rPr lang="zh-CN" altLang="en-US" sz="1800" dirty="0" smtClean="0"/>
              <a:t>的吞吐量</a:t>
            </a:r>
            <a:endParaRPr lang="en-US" altLang="zh-CN" sz="1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7351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吞吐量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686800" cy="5034843"/>
          </a:xfrm>
        </p:spPr>
        <p:txBody>
          <a:bodyPr/>
          <a:lstStyle/>
          <a:p>
            <a:r>
              <a:rPr lang="zh-CN" altLang="en-US" dirty="0" smtClean="0"/>
              <a:t>计算：</a:t>
            </a:r>
            <a:r>
              <a:rPr lang="en-US" altLang="zh-CN" dirty="0" smtClean="0"/>
              <a:t>Throughput = </a:t>
            </a:r>
            <a:r>
              <a:rPr lang="en-US" altLang="zh-CN" dirty="0" err="1" smtClean="0"/>
              <a:t>Transfersize</a:t>
            </a:r>
            <a:r>
              <a:rPr lang="en-US" altLang="zh-CN" dirty="0" smtClean="0"/>
              <a:t> </a:t>
            </a:r>
            <a:r>
              <a:rPr lang="en-US" altLang="zh-CN" dirty="0"/>
              <a:t>/ </a:t>
            </a:r>
            <a:r>
              <a:rPr lang="en-US" altLang="zh-CN" dirty="0" err="1"/>
              <a:t>Transfertime</a:t>
            </a:r>
            <a:endParaRPr lang="en-US" altLang="zh-CN" dirty="0"/>
          </a:p>
          <a:p>
            <a:pPr lvl="1"/>
            <a:r>
              <a:rPr lang="en-US" altLang="zh-CN" sz="1800" dirty="0" err="1" smtClean="0"/>
              <a:t>Transfertime</a:t>
            </a:r>
            <a:r>
              <a:rPr lang="zh-CN" altLang="en-US" sz="1800" dirty="0" smtClean="0"/>
              <a:t>包括：</a:t>
            </a:r>
            <a:r>
              <a:rPr lang="en-US" altLang="zh-CN" sz="1800" dirty="0" smtClean="0"/>
              <a:t>1)</a:t>
            </a:r>
            <a:r>
              <a:rPr lang="zh-CN" altLang="en-US" sz="1800" dirty="0" smtClean="0"/>
              <a:t>发请求并返回数据的时间</a:t>
            </a:r>
            <a:r>
              <a:rPr lang="en-US" altLang="zh-CN" sz="1800" dirty="0" smtClean="0"/>
              <a:t>RTT; 2)</a:t>
            </a:r>
            <a:r>
              <a:rPr lang="zh-CN" altLang="en-US" sz="1800" dirty="0" smtClean="0"/>
              <a:t>把数据传到网上的时间</a:t>
            </a:r>
            <a:r>
              <a:rPr lang="en-US" altLang="zh-CN" sz="1800" dirty="0" smtClean="0"/>
              <a:t> </a:t>
            </a:r>
          </a:p>
          <a:p>
            <a:pPr marL="457188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en-US" altLang="zh-CN" dirty="0" err="1" smtClean="0"/>
              <a:t>Transfertime</a:t>
            </a:r>
            <a:r>
              <a:rPr lang="en-US" altLang="zh-CN" dirty="0" smtClean="0"/>
              <a:t> = RTT+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1/Bandwidth</a:t>
            </a:r>
            <a:r>
              <a:rPr lang="zh-CN" altLang="en-US" dirty="0" smtClean="0"/>
              <a:t>）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Transfersize</a:t>
            </a:r>
            <a:endParaRPr lang="en-US" altLang="zh-CN" dirty="0"/>
          </a:p>
          <a:p>
            <a:pPr lvl="1"/>
            <a:endParaRPr lang="zh-CN" altLang="en-US" dirty="0" smtClean="0"/>
          </a:p>
          <a:p>
            <a:pPr lvl="1"/>
            <a:r>
              <a:rPr lang="zh-CN" altLang="en-US" sz="1800" dirty="0" smtClean="0"/>
              <a:t>例：在带宽</a:t>
            </a:r>
            <a:r>
              <a:rPr lang="en-US" altLang="zh-CN" sz="1800" dirty="0" smtClean="0"/>
              <a:t>1Gbps</a:t>
            </a:r>
            <a:r>
              <a:rPr lang="zh-CN" altLang="en-US" sz="1800" dirty="0"/>
              <a:t>的网络上</a:t>
            </a:r>
            <a:r>
              <a:rPr lang="zh-CN" altLang="en-US" sz="1800" dirty="0" smtClean="0"/>
              <a:t>，往返</a:t>
            </a:r>
            <a:r>
              <a:rPr lang="zh-CN" altLang="en-US" sz="1800" dirty="0"/>
              <a:t>时间为</a:t>
            </a:r>
            <a:r>
              <a:rPr lang="en-US" altLang="zh-CN" sz="1800" dirty="0"/>
              <a:t>100ms</a:t>
            </a:r>
            <a:r>
              <a:rPr lang="zh-CN" altLang="en-US" sz="1800" dirty="0"/>
              <a:t>，</a:t>
            </a:r>
            <a:r>
              <a:rPr lang="zh-CN" altLang="en-US" sz="1800" dirty="0" smtClean="0"/>
              <a:t>用户取 </a:t>
            </a:r>
            <a:r>
              <a:rPr lang="en-US" altLang="zh-CN" sz="1800" dirty="0"/>
              <a:t>1MB  </a:t>
            </a:r>
            <a:r>
              <a:rPr lang="zh-CN" altLang="en-US" sz="1800" dirty="0"/>
              <a:t>的</a:t>
            </a:r>
            <a:r>
              <a:rPr lang="zh-CN" altLang="en-US" sz="1800" dirty="0" smtClean="0"/>
              <a:t>文件</a:t>
            </a:r>
            <a:endParaRPr lang="zh-CN" altLang="en-US" sz="1800" dirty="0"/>
          </a:p>
          <a:p>
            <a:pPr marL="457188" lvl="1" indent="0">
              <a:buNone/>
            </a:pPr>
            <a:r>
              <a:rPr lang="zh-CN" altLang="en-US" dirty="0" smtClean="0"/>
              <a:t>              </a:t>
            </a:r>
            <a:r>
              <a:rPr lang="en-US" altLang="zh-CN" dirty="0" err="1" smtClean="0"/>
              <a:t>Transfertime</a:t>
            </a:r>
            <a:r>
              <a:rPr lang="en-US" altLang="zh-CN" dirty="0" smtClean="0"/>
              <a:t>=100+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1/1Gbps</a:t>
            </a:r>
            <a:r>
              <a:rPr lang="zh-CN" altLang="en-US" dirty="0" smtClean="0"/>
              <a:t>）</a:t>
            </a:r>
            <a:r>
              <a:rPr lang="en-US" altLang="zh-CN" dirty="0" smtClean="0"/>
              <a:t>*1MB=108ms  </a:t>
            </a:r>
          </a:p>
          <a:p>
            <a:pPr marL="457188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   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此时</a:t>
            </a:r>
            <a:r>
              <a:rPr lang="en-US" altLang="zh-CN" sz="1800" dirty="0" err="1" smtClean="0"/>
              <a:t>Transfertime</a:t>
            </a:r>
            <a:r>
              <a:rPr lang="zh-CN" altLang="en-US" sz="1800" dirty="0"/>
              <a:t>由往返时间</a:t>
            </a:r>
            <a:r>
              <a:rPr lang="en-US" altLang="zh-CN" sz="1800" dirty="0" smtClean="0"/>
              <a:t>RTT</a:t>
            </a:r>
            <a:r>
              <a:rPr lang="zh-CN" altLang="en-US" sz="1800" dirty="0"/>
              <a:t>决定</a:t>
            </a:r>
            <a:r>
              <a:rPr lang="en-US" altLang="zh-CN" sz="1800" dirty="0"/>
              <a:t>)</a:t>
            </a:r>
            <a:endParaRPr lang="en-US" altLang="zh-CN" dirty="0"/>
          </a:p>
          <a:p>
            <a:pPr marL="457188" lvl="1" indent="0">
              <a:buNone/>
            </a:pPr>
            <a:r>
              <a:rPr lang="en-US" altLang="zh-CN" dirty="0" smtClean="0"/>
              <a:t>              Throughput=1MB/108ms=74.1 </a:t>
            </a:r>
            <a:r>
              <a:rPr lang="en-US" altLang="zh-CN" dirty="0"/>
              <a:t>Mbps</a:t>
            </a:r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zh-CN" altLang="en-US" sz="2000" dirty="0"/>
              <a:t>传输更大量的数据有助于提高</a:t>
            </a:r>
            <a:r>
              <a:rPr lang="zh-CN" altLang="en-US" sz="2000" dirty="0" smtClean="0"/>
              <a:t>吞吐量，当</a:t>
            </a:r>
            <a:r>
              <a:rPr lang="zh-CN" altLang="en-US" sz="2000" dirty="0"/>
              <a:t>数据量趋于无限大时，吞吐量将接近网络</a:t>
            </a:r>
            <a:r>
              <a:rPr lang="zh-CN" altLang="en-US" sz="2000" dirty="0" smtClean="0"/>
              <a:t>带宽</a:t>
            </a:r>
            <a:endParaRPr lang="en-US" altLang="zh-CN" sz="2000" dirty="0" smtClean="0"/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对网络结点的转发性能进行测量时，往往更关注转发小包</a:t>
            </a:r>
            <a:r>
              <a:rPr lang="zh-CN" altLang="en-US" sz="1600"/>
              <a:t>的</a:t>
            </a:r>
            <a:r>
              <a:rPr lang="zh-CN" altLang="en-US" sz="1600" smtClean="0"/>
              <a:t>吞吐量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6299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时延</a:t>
            </a:r>
            <a:r>
              <a:rPr lang="en-US" altLang="zh-CN" dirty="0" smtClean="0"/>
              <a:t>/</a:t>
            </a:r>
            <a:r>
              <a:rPr lang="zh-CN" altLang="en-US" dirty="0" smtClean="0"/>
              <a:t>延迟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时延</a:t>
            </a:r>
            <a:r>
              <a:rPr lang="en-US" altLang="zh-CN" dirty="0" smtClean="0"/>
              <a:t>/</a:t>
            </a:r>
            <a:r>
              <a:rPr lang="zh-CN" altLang="en-US" dirty="0" smtClean="0"/>
              <a:t>延迟</a:t>
            </a:r>
            <a:r>
              <a:rPr lang="en-US" altLang="zh-CN" dirty="0"/>
              <a:t>(latency/delay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数据从网络</a:t>
            </a:r>
            <a:r>
              <a:rPr lang="zh-CN" altLang="en-US" smtClean="0"/>
              <a:t>的一端传送</a:t>
            </a:r>
            <a:r>
              <a:rPr lang="zh-CN" altLang="en-US" dirty="0" smtClean="0"/>
              <a:t>到另一端所需花费的时间</a:t>
            </a: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zh-CN" altLang="en-US" dirty="0" smtClean="0"/>
              <a:t>往返时间</a:t>
            </a:r>
            <a:r>
              <a:rPr lang="en-US" altLang="zh-CN" dirty="0" smtClean="0"/>
              <a:t>RTT (round-trip time)</a:t>
            </a:r>
          </a:p>
          <a:p>
            <a:pPr lvl="1"/>
            <a:r>
              <a:rPr lang="zh-CN" altLang="en-US" dirty="0" smtClean="0"/>
              <a:t>数据从网络的一端传到另一端并返回所花费的时间</a:t>
            </a: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zh-CN" altLang="en-US" dirty="0"/>
              <a:t>时延由四部分组成</a:t>
            </a:r>
            <a:endParaRPr lang="en-US" altLang="zh-CN" dirty="0"/>
          </a:p>
          <a:p>
            <a:pPr lvl="1"/>
            <a:r>
              <a:rPr lang="zh-CN" altLang="en-US" dirty="0" smtClean="0"/>
              <a:t>总时延</a:t>
            </a:r>
            <a:r>
              <a:rPr lang="en-US" altLang="zh-CN" dirty="0" smtClean="0"/>
              <a:t> = </a:t>
            </a:r>
            <a:r>
              <a:rPr lang="zh-CN" altLang="en-US" dirty="0" smtClean="0"/>
              <a:t>发送时延</a:t>
            </a:r>
            <a:r>
              <a:rPr lang="en-US" altLang="zh-CN" dirty="0" smtClean="0"/>
              <a:t>+</a:t>
            </a:r>
            <a:r>
              <a:rPr lang="zh-CN" altLang="en-US" dirty="0" smtClean="0"/>
              <a:t>传播时延</a:t>
            </a:r>
            <a:r>
              <a:rPr lang="en-US" altLang="zh-CN" dirty="0" smtClean="0"/>
              <a:t>+</a:t>
            </a:r>
            <a:r>
              <a:rPr lang="zh-CN" altLang="en-US" dirty="0" smtClean="0"/>
              <a:t>处理时延</a:t>
            </a:r>
            <a:r>
              <a:rPr lang="en-US" altLang="zh-CN" dirty="0" smtClean="0"/>
              <a:t>+</a:t>
            </a:r>
            <a:r>
              <a:rPr lang="zh-CN" altLang="en-US" dirty="0" smtClean="0"/>
              <a:t>排队时延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611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时延</a:t>
            </a:r>
            <a:r>
              <a:rPr lang="en-US" altLang="zh-CN" dirty="0" smtClean="0"/>
              <a:t>/</a:t>
            </a:r>
            <a:r>
              <a:rPr lang="zh-CN" altLang="en-US" dirty="0" smtClean="0"/>
              <a:t>延迟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456718"/>
          </a:xfrm>
        </p:spPr>
        <p:txBody>
          <a:bodyPr/>
          <a:lstStyle/>
          <a:p>
            <a:r>
              <a:rPr lang="zh-CN" altLang="en-US" dirty="0" smtClean="0"/>
              <a:t>发送时延</a:t>
            </a:r>
            <a:endParaRPr lang="en-US" altLang="zh-CN" dirty="0" smtClean="0"/>
          </a:p>
          <a:p>
            <a:pPr lvl="1"/>
            <a:r>
              <a:rPr lang="zh-CN" altLang="en-US" dirty="0"/>
              <a:t>发送数据时，数据块从结点进入到传输介质所需要的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pPr lvl="2">
              <a:spcBef>
                <a:spcPts val="600"/>
              </a:spcBef>
            </a:pPr>
            <a:r>
              <a:rPr lang="zh-CN" altLang="en-US" dirty="0"/>
              <a:t>即</a:t>
            </a:r>
            <a:r>
              <a:rPr lang="zh-CN" altLang="en-US" dirty="0" smtClean="0"/>
              <a:t>从发送第一</a:t>
            </a:r>
            <a:r>
              <a:rPr lang="zh-CN" altLang="en-US" dirty="0"/>
              <a:t>个</a:t>
            </a:r>
            <a:r>
              <a:rPr lang="zh-CN" altLang="en-US" dirty="0" smtClean="0"/>
              <a:t>比特起</a:t>
            </a:r>
            <a:r>
              <a:rPr lang="zh-CN" altLang="en-US" dirty="0"/>
              <a:t>，</a:t>
            </a:r>
            <a:r>
              <a:rPr lang="zh-CN" altLang="en-US" dirty="0" smtClean="0"/>
              <a:t>到最后</a:t>
            </a:r>
            <a:r>
              <a:rPr lang="zh-CN" altLang="en-US" dirty="0"/>
              <a:t>一个比特发送完毕所需的时间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780031" y="2828545"/>
                <a:ext cx="5205985" cy="908531"/>
              </a:xfrm>
              <a:prstGeom prst="rect">
                <a:avLst/>
              </a:prstGeom>
              <a:solidFill>
                <a:srgbClr val="E5E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发送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时延 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zh-CN" alt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数据块长度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num>
                      <m:den>
                        <m:r>
                          <a:rPr lang="zh-CN" alt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发送速率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(</m:t>
                        </m:r>
                        <m:f>
                          <m:fPr>
                            <m:type m:val="lin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</m:den>
                        </m:f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031" y="2828545"/>
                <a:ext cx="5205985" cy="908531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199" y="3810228"/>
            <a:ext cx="8370712" cy="20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/>
              <a:t>传播时延</a:t>
            </a:r>
            <a:endParaRPr lang="en-US" altLang="zh-CN" kern="0" dirty="0" smtClean="0"/>
          </a:p>
          <a:p>
            <a:pPr lvl="1"/>
            <a:r>
              <a:rPr lang="zh-CN" altLang="en-US" kern="0" dirty="0"/>
              <a:t>电磁波在信道中需要传播一定的距离而花费的</a:t>
            </a:r>
            <a:r>
              <a:rPr lang="zh-CN" altLang="en-US" kern="0" dirty="0" smtClean="0"/>
              <a:t>时间</a:t>
            </a:r>
            <a:endParaRPr lang="en-US" altLang="zh-CN" kern="0" dirty="0" smtClean="0"/>
          </a:p>
          <a:p>
            <a:pPr lvl="2">
              <a:spcBef>
                <a:spcPts val="600"/>
              </a:spcBef>
            </a:pPr>
            <a:r>
              <a:rPr lang="zh-CN" altLang="en-US" kern="0" dirty="0" smtClean="0"/>
              <a:t>在不同介质的信道中的传播速度不同：光纤</a:t>
            </a:r>
            <a:r>
              <a:rPr lang="en-US" altLang="zh-CN" kern="0" dirty="0" smtClean="0"/>
              <a:t>2</a:t>
            </a:r>
            <a:r>
              <a:rPr lang="zh-CN" altLang="en-US" kern="0" dirty="0" smtClean="0"/>
              <a:t>*</a:t>
            </a:r>
            <a:r>
              <a:rPr lang="en-US" altLang="zh-CN" kern="0" dirty="0" smtClean="0"/>
              <a:t>10</a:t>
            </a:r>
            <a:r>
              <a:rPr lang="en-US" altLang="zh-CN" kern="0" baseline="30000" dirty="0" smtClean="0"/>
              <a:t>8</a:t>
            </a:r>
            <a:r>
              <a:rPr lang="en-US" altLang="zh-CN" kern="0" dirty="0" smtClean="0"/>
              <a:t>m/s, </a:t>
            </a:r>
            <a:r>
              <a:rPr lang="zh-CN" altLang="en-US" kern="0" dirty="0" smtClean="0"/>
              <a:t>电缆</a:t>
            </a:r>
            <a:r>
              <a:rPr lang="en-US" altLang="zh-CN" kern="0" dirty="0" smtClean="0"/>
              <a:t>2.3</a:t>
            </a:r>
            <a:r>
              <a:rPr lang="zh-CN" altLang="en-US" kern="0" dirty="0" smtClean="0"/>
              <a:t>*</a:t>
            </a:r>
            <a:r>
              <a:rPr lang="en-US" altLang="zh-CN" kern="0" dirty="0"/>
              <a:t>10</a:t>
            </a:r>
            <a:r>
              <a:rPr lang="en-US" altLang="zh-CN" kern="0" baseline="30000" dirty="0"/>
              <a:t>8</a:t>
            </a:r>
            <a:r>
              <a:rPr lang="en-US" altLang="zh-CN" kern="0" dirty="0"/>
              <a:t>m/s</a:t>
            </a:r>
            <a:endParaRPr lang="en-US" altLang="zh-CN" kern="0" dirty="0" smtClean="0"/>
          </a:p>
          <a:p>
            <a:pPr lvl="2">
              <a:spcBef>
                <a:spcPts val="600"/>
              </a:spcBef>
            </a:pPr>
            <a:r>
              <a:rPr lang="zh-CN" altLang="en-US" kern="0" dirty="0" smtClean="0"/>
              <a:t>注意</a:t>
            </a:r>
            <a:r>
              <a:rPr lang="en-US" altLang="zh-CN" kern="0" dirty="0" smtClean="0"/>
              <a:t>: </a:t>
            </a:r>
            <a:r>
              <a:rPr lang="zh-CN" altLang="en-US" kern="0" dirty="0" smtClean="0"/>
              <a:t>信号</a:t>
            </a:r>
            <a:r>
              <a:rPr lang="zh-CN" altLang="en-US" kern="0" dirty="0" smtClean="0">
                <a:solidFill>
                  <a:schemeClr val="accent5">
                    <a:lumMod val="50000"/>
                  </a:schemeClr>
                </a:solidFill>
              </a:rPr>
              <a:t>传输速率</a:t>
            </a:r>
            <a:r>
              <a:rPr lang="en-US" altLang="zh-CN" kern="0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zh-CN" altLang="en-US" kern="0" dirty="0" smtClean="0">
                <a:solidFill>
                  <a:schemeClr val="accent5">
                    <a:lumMod val="50000"/>
                  </a:schemeClr>
                </a:solidFill>
              </a:rPr>
              <a:t>即发送速率</a:t>
            </a:r>
            <a:r>
              <a:rPr lang="en-US" altLang="zh-CN" kern="0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zh-CN" altLang="en-US" kern="0" dirty="0" smtClean="0"/>
              <a:t>和</a:t>
            </a:r>
            <a:r>
              <a:rPr lang="zh-CN" altLang="en-US" kern="0" dirty="0"/>
              <a:t>信号在信道上的</a:t>
            </a:r>
            <a:r>
              <a:rPr lang="zh-CN" altLang="en-US" kern="0" dirty="0">
                <a:solidFill>
                  <a:schemeClr val="accent5">
                    <a:lumMod val="50000"/>
                  </a:schemeClr>
                </a:solidFill>
              </a:rPr>
              <a:t>传播速率</a:t>
            </a:r>
            <a:r>
              <a:rPr lang="zh-CN" altLang="en-US" kern="0" dirty="0"/>
              <a:t>是完全不同的</a:t>
            </a:r>
            <a:r>
              <a:rPr lang="zh-CN" altLang="en-US" kern="0" dirty="0" smtClean="0"/>
              <a:t>概念</a:t>
            </a:r>
            <a:endParaRPr lang="en-US" altLang="zh-CN" kern="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780031" y="5827778"/>
                <a:ext cx="5547361" cy="908531"/>
              </a:xfrm>
              <a:prstGeom prst="rect">
                <a:avLst/>
              </a:prstGeom>
              <a:solidFill>
                <a:srgbClr val="E5E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传播时延 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信道</m:t>
                        </m:r>
                        <m:r>
                          <a:rPr lang="zh-CN" alt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长度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m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num>
                      <m:den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信号在信道上的传播速率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f>
                          <m:fPr>
                            <m:type m:val="lin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m</m:t>
                            </m:r>
                          </m:num>
                          <m:den>
                            <m: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</m:den>
                        </m:f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031" y="5827778"/>
                <a:ext cx="5547361" cy="908531"/>
              </a:xfrm>
              <a:prstGeom prst="rect">
                <a:avLst/>
              </a:prstGeom>
              <a:blipFill rotWithShape="0">
                <a:blip r:embed="rId7" cstate="print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67739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  <p:extLst mod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时延</a:t>
            </a:r>
            <a:r>
              <a:rPr lang="en-US" altLang="zh-CN" dirty="0" smtClean="0"/>
              <a:t>/</a:t>
            </a:r>
            <a:r>
              <a:rPr lang="zh-CN" altLang="en-US" dirty="0" smtClean="0"/>
              <a:t>延迟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3773197"/>
          </a:xfrm>
        </p:spPr>
        <p:txBody>
          <a:bodyPr/>
          <a:lstStyle/>
          <a:p>
            <a:r>
              <a:rPr lang="zh-CN" altLang="en-US" dirty="0" smtClean="0"/>
              <a:t>处理时延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主机或路由器在收到分组时进行一些必要的处理所花费的时间</a:t>
            </a:r>
            <a:endParaRPr lang="en-US" altLang="zh-CN" dirty="0" smtClean="0"/>
          </a:p>
          <a:p>
            <a:pPr lvl="2">
              <a:spcBef>
                <a:spcPts val="600"/>
              </a:spcBef>
            </a:pPr>
            <a:r>
              <a:rPr lang="zh-CN" altLang="en-US" dirty="0" smtClean="0"/>
              <a:t>比如分析分组首部、差错检验、查找路由等</a:t>
            </a:r>
            <a:endParaRPr lang="en-US" altLang="zh-CN" dirty="0" smtClean="0"/>
          </a:p>
          <a:p>
            <a:r>
              <a:rPr lang="zh-CN" altLang="en-US" dirty="0"/>
              <a:t>排队时延</a:t>
            </a:r>
            <a:endParaRPr lang="en-US" altLang="zh-CN" dirty="0"/>
          </a:p>
          <a:p>
            <a:pPr lvl="1"/>
            <a:r>
              <a:rPr lang="zh-CN" altLang="en-US" dirty="0"/>
              <a:t>结点缓存队列中分组排队所经历的时延</a:t>
            </a:r>
            <a:endParaRPr lang="en-US" altLang="zh-CN" dirty="0"/>
          </a:p>
          <a:p>
            <a:pPr lvl="2">
              <a:spcBef>
                <a:spcPts val="600"/>
              </a:spcBef>
            </a:pPr>
            <a:r>
              <a:rPr lang="zh-CN" altLang="en-US" dirty="0"/>
              <a:t>排队时延的长短往往取决于网络中当时的</a:t>
            </a:r>
            <a:r>
              <a:rPr lang="zh-CN" altLang="en-US" dirty="0" smtClean="0"/>
              <a:t>通信量</a:t>
            </a:r>
            <a:endParaRPr lang="en-US" altLang="zh-CN" dirty="0" smtClean="0"/>
          </a:p>
          <a:p>
            <a:pPr>
              <a:spcBef>
                <a:spcPts val="600"/>
              </a:spcBef>
            </a:pPr>
            <a:r>
              <a:rPr lang="zh-CN" altLang="en-US" dirty="0"/>
              <a:t>四</a:t>
            </a:r>
            <a:r>
              <a:rPr lang="zh-CN" altLang="en-US" dirty="0" smtClean="0"/>
              <a:t>种延迟发生的地方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827911" y="6717791"/>
            <a:ext cx="208843" cy="152401"/>
          </a:xfrm>
        </p:spPr>
        <p:txBody>
          <a:bodyPr/>
          <a:lstStyle/>
          <a:p>
            <a:fld id="{1A7A0873-376A-4A4E-91BA-7081C35D808C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203903" y="5070983"/>
            <a:ext cx="8797349" cy="1701245"/>
            <a:chOff x="203903" y="5070983"/>
            <a:chExt cx="8797349" cy="170124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209927" y="5604383"/>
              <a:ext cx="5522913" cy="265113"/>
            </a:xfrm>
            <a:prstGeom prst="rect">
              <a:avLst/>
            </a:prstGeom>
            <a:gradFill rotWithShape="1">
              <a:gsLst>
                <a:gs pos="0">
                  <a:srgbClr val="B2B2B2">
                    <a:gamma/>
                    <a:shade val="27451"/>
                    <a:invGamma/>
                  </a:srgbClr>
                </a:gs>
                <a:gs pos="50000">
                  <a:srgbClr val="B2B2B2"/>
                </a:gs>
                <a:gs pos="100000">
                  <a:srgbClr val="B2B2B2">
                    <a:gamma/>
                    <a:shade val="27451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941515" y="5070983"/>
              <a:ext cx="1358900" cy="1331913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FFF99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7642352" y="5070983"/>
              <a:ext cx="1358900" cy="1331913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FFF99">
                    <a:gamma/>
                    <a:shade val="66667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" name="Group 11"/>
            <p:cNvGrpSpPr>
              <a:grpSpLocks/>
            </p:cNvGrpSpPr>
            <p:nvPr/>
          </p:nvGrpSpPr>
          <p:grpSpPr bwMode="auto">
            <a:xfrm>
              <a:off x="1303465" y="5478971"/>
              <a:ext cx="723900" cy="458787"/>
              <a:chOff x="1567" y="1056"/>
              <a:chExt cx="384" cy="336"/>
            </a:xfrm>
          </p:grpSpPr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1663" y="1056"/>
                <a:ext cx="288" cy="336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Freeform 13"/>
              <p:cNvSpPr>
                <a:spLocks/>
              </p:cNvSpPr>
              <p:nvPr/>
            </p:nvSpPr>
            <p:spPr bwMode="auto">
              <a:xfrm>
                <a:off x="1567" y="1056"/>
                <a:ext cx="384" cy="336"/>
              </a:xfrm>
              <a:custGeom>
                <a:avLst/>
                <a:gdLst>
                  <a:gd name="T0" fmla="*/ 0 w 384"/>
                  <a:gd name="T1" fmla="*/ 0 h 336"/>
                  <a:gd name="T2" fmla="*/ 384 w 384"/>
                  <a:gd name="T3" fmla="*/ 0 h 336"/>
                  <a:gd name="T4" fmla="*/ 384 w 384"/>
                  <a:gd name="T5" fmla="*/ 336 h 336"/>
                  <a:gd name="T6" fmla="*/ 0 w 384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4" h="336">
                    <a:moveTo>
                      <a:pt x="0" y="0"/>
                    </a:moveTo>
                    <a:lnTo>
                      <a:pt x="384" y="0"/>
                    </a:lnTo>
                    <a:lnTo>
                      <a:pt x="384" y="336"/>
                    </a:lnTo>
                    <a:lnTo>
                      <a:pt x="0" y="336"/>
                    </a:lnTo>
                  </a:path>
                </a:pathLst>
              </a:custGeom>
              <a:noFill/>
              <a:ln w="28575" cmpd="sng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14"/>
              <p:cNvSpPr>
                <a:spLocks noChangeShapeType="1"/>
              </p:cNvSpPr>
              <p:nvPr/>
            </p:nvSpPr>
            <p:spPr bwMode="auto">
              <a:xfrm>
                <a:off x="1855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>
                <a:off x="1759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>
                <a:off x="1663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2022602" y="5725033"/>
              <a:ext cx="271463" cy="635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2084515" y="5631371"/>
              <a:ext cx="169862" cy="19367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AutoShape 21"/>
            <p:cNvSpPr>
              <a:spLocks noChangeArrowheads="1"/>
            </p:cNvSpPr>
            <p:nvPr/>
          </p:nvSpPr>
          <p:spPr bwMode="auto">
            <a:xfrm>
              <a:off x="2843340" y="5656771"/>
              <a:ext cx="1266825" cy="177800"/>
            </a:xfrm>
            <a:prstGeom prst="rightArrow">
              <a:avLst>
                <a:gd name="adj1" fmla="val 50000"/>
                <a:gd name="adj2" fmla="val 178125"/>
              </a:avLst>
            </a:prstGeom>
            <a:solidFill>
              <a:srgbClr val="00FFCC"/>
            </a:solidFill>
            <a:ln w="9525" algn="ctr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AutoShape 26"/>
            <p:cNvSpPr>
              <a:spLocks noChangeArrowheads="1"/>
            </p:cNvSpPr>
            <p:nvPr/>
          </p:nvSpPr>
          <p:spPr bwMode="auto">
            <a:xfrm>
              <a:off x="212852" y="5656771"/>
              <a:ext cx="1268413" cy="177800"/>
            </a:xfrm>
            <a:prstGeom prst="rightArrow">
              <a:avLst>
                <a:gd name="adj1" fmla="val 50000"/>
                <a:gd name="adj2" fmla="val 178348"/>
              </a:avLst>
            </a:prstGeom>
            <a:solidFill>
              <a:srgbClr val="00FFCC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AutoShape 27"/>
            <p:cNvSpPr>
              <a:spLocks noChangeArrowheads="1"/>
            </p:cNvSpPr>
            <p:nvPr/>
          </p:nvSpPr>
          <p:spPr bwMode="auto">
            <a:xfrm>
              <a:off x="6637465" y="5648833"/>
              <a:ext cx="1266825" cy="176213"/>
            </a:xfrm>
            <a:prstGeom prst="rightArrow">
              <a:avLst>
                <a:gd name="adj1" fmla="val 50000"/>
                <a:gd name="adj2" fmla="val 179729"/>
              </a:avLst>
            </a:prstGeom>
            <a:solidFill>
              <a:srgbClr val="00FFCC"/>
            </a:solidFill>
            <a:ln w="9525" algn="ctr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28"/>
            <p:cNvSpPr txBox="1">
              <a:spLocks noChangeArrowheads="1"/>
            </p:cNvSpPr>
            <p:nvPr/>
          </p:nvSpPr>
          <p:spPr bwMode="auto">
            <a:xfrm>
              <a:off x="4133977" y="5547233"/>
              <a:ext cx="159226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333399"/>
                  </a:solidFill>
                </a:rPr>
                <a:t>1 0 1 1 0 0 1</a:t>
              </a:r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5748465" y="5413883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333399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4" name="Text Box 32"/>
            <p:cNvSpPr txBox="1">
              <a:spLocks noChangeArrowheads="1"/>
            </p:cNvSpPr>
            <p:nvPr/>
          </p:nvSpPr>
          <p:spPr bwMode="auto">
            <a:xfrm>
              <a:off x="2305177" y="6375908"/>
              <a:ext cx="87716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solidFill>
                    <a:srgbClr val="3333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发送器</a:t>
              </a:r>
            </a:p>
          </p:txBody>
        </p:sp>
        <p:sp>
          <p:nvSpPr>
            <p:cNvPr id="25" name="Text Box 34"/>
            <p:cNvSpPr txBox="1">
              <a:spLocks noChangeArrowheads="1"/>
            </p:cNvSpPr>
            <p:nvPr/>
          </p:nvSpPr>
          <p:spPr bwMode="auto">
            <a:xfrm>
              <a:off x="1260602" y="5890133"/>
              <a:ext cx="6463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solidFill>
                    <a:srgbClr val="3333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队列</a:t>
              </a:r>
            </a:p>
          </p:txBody>
        </p:sp>
        <p:sp>
          <p:nvSpPr>
            <p:cNvPr id="26" name="Text Box 37"/>
            <p:cNvSpPr txBox="1">
              <a:spLocks noChangeArrowheads="1"/>
            </p:cNvSpPr>
            <p:nvPr/>
          </p:nvSpPr>
          <p:spPr bwMode="auto">
            <a:xfrm>
              <a:off x="7963572" y="6402896"/>
              <a:ext cx="86433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dirty="0">
                  <a:solidFill>
                    <a:srgbClr val="3333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结点</a:t>
              </a:r>
              <a:r>
                <a:rPr kumimoji="1" lang="zh-CN" altLang="en-US" dirty="0">
                  <a:solidFill>
                    <a:srgbClr val="333399"/>
                  </a:solidFill>
                  <a:ea typeface="黑体" panose="02010609060101010101" pitchFamily="49" charset="-122"/>
                </a:rPr>
                <a:t> </a:t>
              </a:r>
              <a:r>
                <a:rPr kumimoji="1" lang="en-US" altLang="zh-CN" dirty="0">
                  <a:solidFill>
                    <a:srgbClr val="333399"/>
                  </a:solidFill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27" name="Text Box 38"/>
            <p:cNvSpPr txBox="1">
              <a:spLocks noChangeArrowheads="1"/>
            </p:cNvSpPr>
            <p:nvPr/>
          </p:nvSpPr>
          <p:spPr bwMode="auto">
            <a:xfrm>
              <a:off x="1114298" y="6375908"/>
              <a:ext cx="85158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dirty="0">
                  <a:solidFill>
                    <a:srgbClr val="3333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结点</a:t>
              </a:r>
              <a:r>
                <a:rPr kumimoji="1" lang="zh-CN" altLang="en-US" dirty="0">
                  <a:solidFill>
                    <a:srgbClr val="333399"/>
                  </a:solidFill>
                  <a:ea typeface="黑体" panose="02010609060101010101" pitchFamily="49" charset="-122"/>
                </a:rPr>
                <a:t> </a:t>
              </a:r>
              <a:r>
                <a:rPr kumimoji="1" lang="en-US" altLang="zh-CN" dirty="0">
                  <a:solidFill>
                    <a:srgbClr val="333399"/>
                  </a:solidFill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28" name="Line 41"/>
            <p:cNvSpPr>
              <a:spLocks noChangeShapeType="1"/>
            </p:cNvSpPr>
            <p:nvPr/>
          </p:nvSpPr>
          <p:spPr bwMode="auto">
            <a:xfrm flipH="1" flipV="1">
              <a:off x="2160715" y="5799646"/>
              <a:ext cx="431800" cy="64770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203903" y="5355701"/>
              <a:ext cx="6463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solidFill>
                    <a:srgbClr val="3333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数据</a:t>
              </a:r>
              <a:endParaRPr kumimoji="1" lang="zh-CN" altLang="en-US">
                <a:solidFill>
                  <a:srgbClr val="333399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0" name="Text Box 48"/>
            <p:cNvSpPr txBox="1">
              <a:spLocks noChangeArrowheads="1"/>
            </p:cNvSpPr>
            <p:nvPr/>
          </p:nvSpPr>
          <p:spPr bwMode="auto">
            <a:xfrm>
              <a:off x="4429252" y="5915533"/>
              <a:ext cx="6463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dirty="0">
                  <a:solidFill>
                    <a:srgbClr val="3333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链路</a:t>
              </a:r>
              <a:endParaRPr kumimoji="1" lang="zh-CN" altLang="en-US" dirty="0">
                <a:solidFill>
                  <a:srgbClr val="333399"/>
                </a:solidFill>
                <a:ea typeface="黑体" panose="02010609060101010101" pitchFamily="49" charset="-122"/>
              </a:endParaRPr>
            </a:p>
          </p:txBody>
        </p:sp>
      </p:grpSp>
      <p:sp>
        <p:nvSpPr>
          <p:cNvPr id="34" name="线形标注 1 33"/>
          <p:cNvSpPr/>
          <p:nvPr/>
        </p:nvSpPr>
        <p:spPr>
          <a:xfrm>
            <a:off x="2376615" y="3404207"/>
            <a:ext cx="2653284" cy="813535"/>
          </a:xfrm>
          <a:prstGeom prst="borderCallout1">
            <a:avLst>
              <a:gd name="adj1" fmla="val 37483"/>
              <a:gd name="adj2" fmla="val 377"/>
              <a:gd name="adj3" fmla="val 234317"/>
              <a:gd name="adj4" fmla="val -30104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在结点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中产生</a:t>
            </a:r>
            <a:r>
              <a:rPr lang="zh-CN" altLang="en-US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处理时延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排队</a:t>
            </a:r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线形标注 1 35"/>
          <p:cNvSpPr/>
          <p:nvPr/>
        </p:nvSpPr>
        <p:spPr>
          <a:xfrm>
            <a:off x="2930141" y="4413450"/>
            <a:ext cx="2653284" cy="813535"/>
          </a:xfrm>
          <a:prstGeom prst="borderCallout1">
            <a:avLst>
              <a:gd name="adj1" fmla="val 37483"/>
              <a:gd name="adj2" fmla="val 377"/>
              <a:gd name="adj3" fmla="val 164068"/>
              <a:gd name="adj4" fmla="val -27233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在发送器产生</a:t>
            </a:r>
            <a:r>
              <a:rPr lang="zh-CN" altLang="en-US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发送时延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  <a:r>
              <a:rPr lang="zh-CN" altLang="en-US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传输时延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37" name="线形标注 1 36"/>
          <p:cNvSpPr/>
          <p:nvPr/>
        </p:nvSpPr>
        <p:spPr>
          <a:xfrm>
            <a:off x="6164974" y="3928390"/>
            <a:ext cx="2653284" cy="813535"/>
          </a:xfrm>
          <a:prstGeom prst="borderCallout1">
            <a:avLst>
              <a:gd name="adj1" fmla="val 37483"/>
              <a:gd name="adj2" fmla="val 377"/>
              <a:gd name="adj3" fmla="val 229634"/>
              <a:gd name="adj4" fmla="val -31541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在链路上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产生</a:t>
            </a:r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传播</a:t>
            </a:r>
            <a:r>
              <a:rPr lang="zh-CN" altLang="en-US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3171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7" grpId="0" animBg="1"/>
    </p:bldLst>
  </p:timing>
  <p:extLst mod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时延</a:t>
            </a:r>
            <a:r>
              <a:rPr lang="en-US" altLang="zh-CN" dirty="0" smtClean="0"/>
              <a:t>/</a:t>
            </a:r>
            <a:r>
              <a:rPr lang="zh-CN" altLang="en-US" dirty="0" smtClean="0"/>
              <a:t>延迟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容易产生的错误概念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/>
              <a:t>对于高速网络链路，我们提高的仅仅是数据的发送速率而不是比特在链路上的传播</a:t>
            </a:r>
            <a:r>
              <a:rPr lang="zh-CN" altLang="en-US" dirty="0" smtClean="0"/>
              <a:t>速率 </a:t>
            </a:r>
            <a:endParaRPr lang="zh-CN" altLang="en-US" dirty="0"/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/>
              <a:t>提高链路</a:t>
            </a:r>
            <a:r>
              <a:rPr lang="zh-CN" altLang="en-US" dirty="0" smtClean="0"/>
              <a:t>带宽可以降低数据</a:t>
            </a:r>
            <a:r>
              <a:rPr lang="zh-CN" altLang="en-US" dirty="0"/>
              <a:t>的发送</a:t>
            </a:r>
            <a:r>
              <a:rPr lang="zh-CN" altLang="en-US" dirty="0" smtClean="0"/>
              <a:t>时延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1255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209" y="926592"/>
            <a:ext cx="8193905" cy="5818247"/>
            <a:chOff x="1378516" y="1863043"/>
            <a:chExt cx="5752140" cy="3414887"/>
          </a:xfrm>
        </p:grpSpPr>
        <p:sp>
          <p:nvSpPr>
            <p:cNvPr id="323" name="椭圆 322"/>
            <p:cNvSpPr/>
            <p:nvPr/>
          </p:nvSpPr>
          <p:spPr>
            <a:xfrm>
              <a:off x="1378516" y="1863043"/>
              <a:ext cx="5752140" cy="3414887"/>
            </a:xfrm>
            <a:prstGeom prst="ellipse">
              <a:avLst/>
            </a:prstGeom>
            <a:solidFill>
              <a:srgbClr val="FFF5D9">
                <a:alpha val="61000"/>
              </a:srgbClr>
            </a:solidFill>
            <a:ln w="12700">
              <a:solidFill>
                <a:srgbClr val="7E5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328" name="Text Box 48"/>
            <p:cNvSpPr txBox="1">
              <a:spLocks noChangeArrowheads="1"/>
            </p:cNvSpPr>
            <p:nvPr/>
          </p:nvSpPr>
          <p:spPr bwMode="auto">
            <a:xfrm>
              <a:off x="3612549" y="2032177"/>
              <a:ext cx="133514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黑体" panose="02010609060101010101" pitchFamily="49" charset="-122"/>
                </a:rPr>
                <a:t>网络边缘</a:t>
              </a:r>
              <a:endPara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endParaRPr>
            </a:p>
          </p:txBody>
        </p:sp>
      </p:grpSp>
      <p:sp>
        <p:nvSpPr>
          <p:cNvPr id="324" name="椭圆 323"/>
          <p:cNvSpPr/>
          <p:nvPr/>
        </p:nvSpPr>
        <p:spPr>
          <a:xfrm>
            <a:off x="2090559" y="2385720"/>
            <a:ext cx="4422934" cy="1993807"/>
          </a:xfrm>
          <a:prstGeom prst="ellipse">
            <a:avLst/>
          </a:prstGeom>
          <a:solidFill>
            <a:srgbClr val="F4F4FA"/>
          </a:solidFill>
          <a:ln w="19050">
            <a:solidFill>
              <a:srgbClr val="D7D7E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网络</a:t>
            </a:r>
            <a:r>
              <a:rPr kumimoji="1"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核心</a:t>
            </a:r>
            <a:endParaRPr kumimoji="1"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Internet</a:t>
            </a:r>
            <a:r>
              <a:rPr lang="zh-CN" altLang="en-US" dirty="0"/>
              <a:t>组</a:t>
            </a:r>
            <a:r>
              <a:rPr lang="zh-CN" altLang="en-US" dirty="0" smtClean="0"/>
              <a:t>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827911" y="6961631"/>
            <a:ext cx="208843" cy="152401"/>
          </a:xfrm>
        </p:spPr>
        <p:txBody>
          <a:bodyPr/>
          <a:lstStyle/>
          <a:p>
            <a:fld id="{1A7A0873-376A-4A4E-91BA-7081C35D808C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074548" y="2367611"/>
            <a:ext cx="4395812" cy="1993807"/>
            <a:chOff x="2074548" y="2367611"/>
            <a:chExt cx="4395812" cy="1993807"/>
          </a:xfrm>
        </p:grpSpPr>
        <p:sp>
          <p:nvSpPr>
            <p:cNvPr id="8" name="椭圆 7"/>
            <p:cNvSpPr/>
            <p:nvPr/>
          </p:nvSpPr>
          <p:spPr>
            <a:xfrm>
              <a:off x="2074548" y="2367611"/>
              <a:ext cx="4395812" cy="1993807"/>
            </a:xfrm>
            <a:prstGeom prst="ellipse">
              <a:avLst/>
            </a:prstGeom>
            <a:solidFill>
              <a:srgbClr val="F4F4FA"/>
            </a:solidFill>
            <a:ln w="19050">
              <a:solidFill>
                <a:srgbClr val="D7D7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2245803" y="2764324"/>
              <a:ext cx="1560025" cy="834663"/>
              <a:chOff x="3087051" y="2529247"/>
              <a:chExt cx="1560025" cy="834663"/>
            </a:xfrm>
          </p:grpSpPr>
          <p:pic>
            <p:nvPicPr>
              <p:cNvPr id="7" name="Picture 70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7051" y="2747916"/>
                <a:ext cx="1560025" cy="6159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4" name="Text Box 48"/>
              <p:cNvSpPr txBox="1">
                <a:spLocks noChangeArrowheads="1"/>
              </p:cNvSpPr>
              <p:nvPr/>
            </p:nvSpPr>
            <p:spPr bwMode="auto">
              <a:xfrm>
                <a:off x="3298049" y="2529247"/>
                <a:ext cx="1284326" cy="2616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100" dirty="0" smtClean="0">
                    <a:ea typeface="黑体" panose="02010609060101010101" pitchFamily="49" charset="-122"/>
                  </a:rPr>
                  <a:t>local/regional ISP</a:t>
                </a:r>
                <a:endParaRPr kumimoji="1" lang="zh-CN" altLang="en-US" sz="1100" dirty="0">
                  <a:ea typeface="黑体" panose="02010609060101010101" pitchFamily="49" charset="-122"/>
                </a:endParaRPr>
              </a:p>
            </p:txBody>
          </p:sp>
          <p:cxnSp>
            <p:nvCxnSpPr>
              <p:cNvPr id="46" name="直接连接符 45"/>
              <p:cNvCxnSpPr>
                <a:stCxn id="39" idx="0"/>
                <a:endCxn id="42" idx="2"/>
              </p:cNvCxnSpPr>
              <p:nvPr/>
            </p:nvCxnSpPr>
            <p:spPr>
              <a:xfrm flipH="1">
                <a:off x="3500491" y="2833796"/>
                <a:ext cx="403024" cy="375589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H="1" flipV="1">
                <a:off x="3531199" y="3171285"/>
                <a:ext cx="736585" cy="1407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>
                <a:stCxn id="39" idx="0"/>
                <a:endCxn id="43" idx="2"/>
              </p:cNvCxnSpPr>
              <p:nvPr/>
            </p:nvCxnSpPr>
            <p:spPr>
              <a:xfrm>
                <a:off x="3903515" y="2833796"/>
                <a:ext cx="371093" cy="389659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" name="Picture 121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51699" y="2833796"/>
                <a:ext cx="303632" cy="2083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42" name="Picture 121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8675" y="3000994"/>
                <a:ext cx="303632" cy="2083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43" name="Picture 121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2792" y="3015064"/>
                <a:ext cx="303632" cy="2083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" name="组合 2"/>
            <p:cNvGrpSpPr/>
            <p:nvPr/>
          </p:nvGrpSpPr>
          <p:grpSpPr>
            <a:xfrm>
              <a:off x="3855520" y="2418376"/>
              <a:ext cx="1924541" cy="1287992"/>
              <a:chOff x="4123744" y="2345224"/>
              <a:chExt cx="1924541" cy="1287992"/>
            </a:xfrm>
          </p:grpSpPr>
          <p:grpSp>
            <p:nvGrpSpPr>
              <p:cNvPr id="10" name="Group 42"/>
              <p:cNvGrpSpPr>
                <a:grpSpLocks/>
              </p:cNvGrpSpPr>
              <p:nvPr/>
            </p:nvGrpSpPr>
            <p:grpSpPr bwMode="auto">
              <a:xfrm>
                <a:off x="4123744" y="2528880"/>
                <a:ext cx="1924541" cy="1104336"/>
                <a:chOff x="3611" y="1812"/>
                <a:chExt cx="1736" cy="1043"/>
              </a:xfrm>
            </p:grpSpPr>
            <p:grpSp>
              <p:nvGrpSpPr>
                <p:cNvPr id="11" name="Group 43"/>
                <p:cNvGrpSpPr>
                  <a:grpSpLocks/>
                </p:cNvGrpSpPr>
                <p:nvPr/>
              </p:nvGrpSpPr>
              <p:grpSpPr bwMode="auto">
                <a:xfrm>
                  <a:off x="3611" y="1816"/>
                  <a:ext cx="1730" cy="1034"/>
                  <a:chOff x="3611" y="1816"/>
                  <a:chExt cx="1730" cy="1034"/>
                </a:xfrm>
              </p:grpSpPr>
              <p:sp>
                <p:nvSpPr>
                  <p:cNvPr id="29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4202" y="1816"/>
                    <a:ext cx="754" cy="428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3787" y="1929"/>
                    <a:ext cx="578" cy="427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3611" y="2186"/>
                    <a:ext cx="390" cy="349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3729" y="2340"/>
                    <a:ext cx="586" cy="378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4143" y="2402"/>
                    <a:ext cx="876" cy="448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4701" y="1941"/>
                    <a:ext cx="561" cy="336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4784" y="2157"/>
                    <a:ext cx="557" cy="336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4734" y="2228"/>
                    <a:ext cx="553" cy="552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Oval 52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2061"/>
                    <a:ext cx="1122" cy="553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" name="Group 53"/>
                <p:cNvGrpSpPr>
                  <a:grpSpLocks/>
                </p:cNvGrpSpPr>
                <p:nvPr/>
              </p:nvGrpSpPr>
              <p:grpSpPr bwMode="auto">
                <a:xfrm>
                  <a:off x="3611" y="1812"/>
                  <a:ext cx="1736" cy="1043"/>
                  <a:chOff x="3611" y="1812"/>
                  <a:chExt cx="1736" cy="1043"/>
                </a:xfrm>
              </p:grpSpPr>
              <p:sp>
                <p:nvSpPr>
                  <p:cNvPr id="13" name="Arc 54"/>
                  <p:cNvSpPr>
                    <a:spLocks/>
                  </p:cNvSpPr>
                  <p:nvPr/>
                </p:nvSpPr>
                <p:spPr bwMode="auto">
                  <a:xfrm>
                    <a:off x="4222" y="1812"/>
                    <a:ext cx="715" cy="216"/>
                  </a:xfrm>
                  <a:custGeom>
                    <a:avLst/>
                    <a:gdLst>
                      <a:gd name="G0" fmla="+- 20477 0 0"/>
                      <a:gd name="G1" fmla="+- 21600 0 0"/>
                      <a:gd name="G2" fmla="+- 21600 0 0"/>
                      <a:gd name="T0" fmla="*/ 0 w 40549"/>
                      <a:gd name="T1" fmla="*/ 14725 h 21600"/>
                      <a:gd name="T2" fmla="*/ 40549 w 40549"/>
                      <a:gd name="T3" fmla="*/ 13620 h 21600"/>
                      <a:gd name="T4" fmla="*/ 20477 w 40549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0549" h="21600" fill="none" extrusionOk="0">
                        <a:moveTo>
                          <a:pt x="0" y="14725"/>
                        </a:moveTo>
                        <a:cubicBezTo>
                          <a:pt x="2953" y="5927"/>
                          <a:pt x="11196" y="-1"/>
                          <a:pt x="20477" y="0"/>
                        </a:cubicBezTo>
                        <a:cubicBezTo>
                          <a:pt x="29325" y="0"/>
                          <a:pt x="37279" y="5397"/>
                          <a:pt x="40548" y="13620"/>
                        </a:cubicBezTo>
                      </a:path>
                      <a:path w="40549" h="21600" stroke="0" extrusionOk="0">
                        <a:moveTo>
                          <a:pt x="0" y="14725"/>
                        </a:moveTo>
                        <a:cubicBezTo>
                          <a:pt x="2953" y="5927"/>
                          <a:pt x="11196" y="-1"/>
                          <a:pt x="20477" y="0"/>
                        </a:cubicBezTo>
                        <a:cubicBezTo>
                          <a:pt x="29325" y="0"/>
                          <a:pt x="37279" y="5397"/>
                          <a:pt x="40548" y="13620"/>
                        </a:cubicBezTo>
                        <a:lnTo>
                          <a:pt x="20477" y="21600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" name="Arc 55"/>
                  <p:cNvSpPr>
                    <a:spLocks/>
                  </p:cNvSpPr>
                  <p:nvPr/>
                </p:nvSpPr>
                <p:spPr bwMode="auto">
                  <a:xfrm>
                    <a:off x="4226" y="1816"/>
                    <a:ext cx="707" cy="212"/>
                  </a:xfrm>
                  <a:custGeom>
                    <a:avLst/>
                    <a:gdLst>
                      <a:gd name="G0" fmla="+- 20460 0 0"/>
                      <a:gd name="G1" fmla="+- 21600 0 0"/>
                      <a:gd name="G2" fmla="+- 21600 0 0"/>
                      <a:gd name="T0" fmla="*/ 0 w 40509"/>
                      <a:gd name="T1" fmla="*/ 14674 h 21600"/>
                      <a:gd name="T2" fmla="*/ 40509 w 40509"/>
                      <a:gd name="T3" fmla="*/ 13564 h 21600"/>
                      <a:gd name="T4" fmla="*/ 20460 w 40509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0509" h="21600" fill="none" extrusionOk="0">
                        <a:moveTo>
                          <a:pt x="0" y="14674"/>
                        </a:moveTo>
                        <a:cubicBezTo>
                          <a:pt x="2969" y="5902"/>
                          <a:pt x="11199" y="-1"/>
                          <a:pt x="20460" y="0"/>
                        </a:cubicBezTo>
                        <a:cubicBezTo>
                          <a:pt x="29286" y="0"/>
                          <a:pt x="37225" y="5370"/>
                          <a:pt x="40509" y="13563"/>
                        </a:cubicBezTo>
                      </a:path>
                      <a:path w="40509" h="21600" stroke="0" extrusionOk="0">
                        <a:moveTo>
                          <a:pt x="0" y="14674"/>
                        </a:moveTo>
                        <a:cubicBezTo>
                          <a:pt x="2969" y="5902"/>
                          <a:pt x="11199" y="-1"/>
                          <a:pt x="20460" y="0"/>
                        </a:cubicBezTo>
                        <a:cubicBezTo>
                          <a:pt x="29286" y="0"/>
                          <a:pt x="37225" y="5370"/>
                          <a:pt x="40509" y="13563"/>
                        </a:cubicBezTo>
                        <a:lnTo>
                          <a:pt x="2046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" name="Arc 56"/>
                  <p:cNvSpPr>
                    <a:spLocks/>
                  </p:cNvSpPr>
                  <p:nvPr/>
                </p:nvSpPr>
                <p:spPr bwMode="auto">
                  <a:xfrm>
                    <a:off x="3787" y="1924"/>
                    <a:ext cx="445" cy="263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509 w 32981"/>
                      <a:gd name="T1" fmla="*/ 26263 h 26263"/>
                      <a:gd name="T2" fmla="*/ 32981 w 32981"/>
                      <a:gd name="T3" fmla="*/ 3241 h 26263"/>
                      <a:gd name="T4" fmla="*/ 21600 w 32981"/>
                      <a:gd name="T5" fmla="*/ 21600 h 262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981" h="26263" fill="none" extrusionOk="0">
                        <a:moveTo>
                          <a:pt x="509" y="26262"/>
                        </a:moveTo>
                        <a:cubicBezTo>
                          <a:pt x="170" y="24731"/>
                          <a:pt x="0" y="2316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621" y="-1"/>
                          <a:pt x="29562" y="1122"/>
                          <a:pt x="32980" y="3241"/>
                        </a:cubicBezTo>
                      </a:path>
                      <a:path w="32981" h="26263" stroke="0" extrusionOk="0">
                        <a:moveTo>
                          <a:pt x="509" y="26262"/>
                        </a:moveTo>
                        <a:cubicBezTo>
                          <a:pt x="170" y="24731"/>
                          <a:pt x="0" y="2316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621" y="-1"/>
                          <a:pt x="29562" y="1122"/>
                          <a:pt x="32980" y="3241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" name="Arc 57"/>
                  <p:cNvSpPr>
                    <a:spLocks/>
                  </p:cNvSpPr>
                  <p:nvPr/>
                </p:nvSpPr>
                <p:spPr bwMode="auto">
                  <a:xfrm>
                    <a:off x="3791" y="1928"/>
                    <a:ext cx="438" cy="258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514 w 32940"/>
                      <a:gd name="T1" fmla="*/ 26284 h 26284"/>
                      <a:gd name="T2" fmla="*/ 32940 w 32940"/>
                      <a:gd name="T3" fmla="*/ 3216 h 26284"/>
                      <a:gd name="T4" fmla="*/ 21600 w 32940"/>
                      <a:gd name="T5" fmla="*/ 21600 h 262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940" h="26284" fill="none" extrusionOk="0">
                        <a:moveTo>
                          <a:pt x="513" y="26284"/>
                        </a:moveTo>
                        <a:cubicBezTo>
                          <a:pt x="172" y="24746"/>
                          <a:pt x="0" y="2317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605" y="-1"/>
                          <a:pt x="29531" y="1113"/>
                          <a:pt x="32939" y="3216"/>
                        </a:cubicBezTo>
                      </a:path>
                      <a:path w="32940" h="26284" stroke="0" extrusionOk="0">
                        <a:moveTo>
                          <a:pt x="513" y="26284"/>
                        </a:moveTo>
                        <a:cubicBezTo>
                          <a:pt x="172" y="24746"/>
                          <a:pt x="0" y="2317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605" y="-1"/>
                          <a:pt x="29531" y="1113"/>
                          <a:pt x="32939" y="3216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" name="Arc 58"/>
                  <p:cNvSpPr>
                    <a:spLocks/>
                  </p:cNvSpPr>
                  <p:nvPr/>
                </p:nvSpPr>
                <p:spPr bwMode="auto">
                  <a:xfrm>
                    <a:off x="3724" y="2518"/>
                    <a:ext cx="450" cy="205"/>
                  </a:xfrm>
                  <a:custGeom>
                    <a:avLst/>
                    <a:gdLst>
                      <a:gd name="G0" fmla="+- 21600 0 0"/>
                      <a:gd name="G1" fmla="+- 1044 0 0"/>
                      <a:gd name="G2" fmla="+- 21600 0 0"/>
                      <a:gd name="T0" fmla="*/ 32166 w 32166"/>
                      <a:gd name="T1" fmla="*/ 19883 h 22644"/>
                      <a:gd name="T2" fmla="*/ 25 w 32166"/>
                      <a:gd name="T3" fmla="*/ 0 h 22644"/>
                      <a:gd name="T4" fmla="*/ 21600 w 32166"/>
                      <a:gd name="T5" fmla="*/ 1044 h 226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166" h="22644" fill="none" extrusionOk="0">
                        <a:moveTo>
                          <a:pt x="32166" y="19883"/>
                        </a:moveTo>
                        <a:cubicBezTo>
                          <a:pt x="28938" y="21693"/>
                          <a:pt x="25300" y="22643"/>
                          <a:pt x="21600" y="22644"/>
                        </a:cubicBezTo>
                        <a:cubicBezTo>
                          <a:pt x="9670" y="22644"/>
                          <a:pt x="0" y="12973"/>
                          <a:pt x="0" y="1044"/>
                        </a:cubicBezTo>
                        <a:cubicBezTo>
                          <a:pt x="-1" y="695"/>
                          <a:pt x="8" y="347"/>
                          <a:pt x="25" y="0"/>
                        </a:cubicBezTo>
                      </a:path>
                      <a:path w="32166" h="22644" stroke="0" extrusionOk="0">
                        <a:moveTo>
                          <a:pt x="32166" y="19883"/>
                        </a:moveTo>
                        <a:cubicBezTo>
                          <a:pt x="28938" y="21693"/>
                          <a:pt x="25300" y="22643"/>
                          <a:pt x="21600" y="22644"/>
                        </a:cubicBezTo>
                        <a:cubicBezTo>
                          <a:pt x="9670" y="22644"/>
                          <a:pt x="0" y="12973"/>
                          <a:pt x="0" y="1044"/>
                        </a:cubicBezTo>
                        <a:cubicBezTo>
                          <a:pt x="-1" y="695"/>
                          <a:pt x="8" y="347"/>
                          <a:pt x="25" y="0"/>
                        </a:cubicBezTo>
                        <a:lnTo>
                          <a:pt x="21600" y="1044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" name="Arc 59"/>
                  <p:cNvSpPr>
                    <a:spLocks/>
                  </p:cNvSpPr>
                  <p:nvPr/>
                </p:nvSpPr>
                <p:spPr bwMode="auto">
                  <a:xfrm>
                    <a:off x="3728" y="2518"/>
                    <a:ext cx="443" cy="201"/>
                  </a:xfrm>
                  <a:custGeom>
                    <a:avLst/>
                    <a:gdLst>
                      <a:gd name="G0" fmla="+- 21600 0 0"/>
                      <a:gd name="G1" fmla="+- 1052 0 0"/>
                      <a:gd name="G2" fmla="+- 21600 0 0"/>
                      <a:gd name="T0" fmla="*/ 32107 w 32107"/>
                      <a:gd name="T1" fmla="*/ 19924 h 22652"/>
                      <a:gd name="T2" fmla="*/ 26 w 32107"/>
                      <a:gd name="T3" fmla="*/ 0 h 22652"/>
                      <a:gd name="T4" fmla="*/ 21600 w 32107"/>
                      <a:gd name="T5" fmla="*/ 1052 h 226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107" h="22652" fill="none" extrusionOk="0">
                        <a:moveTo>
                          <a:pt x="32107" y="19924"/>
                        </a:moveTo>
                        <a:cubicBezTo>
                          <a:pt x="28894" y="21713"/>
                          <a:pt x="25277" y="22651"/>
                          <a:pt x="21600" y="22652"/>
                        </a:cubicBezTo>
                        <a:cubicBezTo>
                          <a:pt x="9670" y="22652"/>
                          <a:pt x="0" y="12981"/>
                          <a:pt x="0" y="1052"/>
                        </a:cubicBezTo>
                        <a:cubicBezTo>
                          <a:pt x="-1" y="701"/>
                          <a:pt x="8" y="350"/>
                          <a:pt x="25" y="-1"/>
                        </a:cubicBezTo>
                      </a:path>
                      <a:path w="32107" h="22652" stroke="0" extrusionOk="0">
                        <a:moveTo>
                          <a:pt x="32107" y="19924"/>
                        </a:moveTo>
                        <a:cubicBezTo>
                          <a:pt x="28894" y="21713"/>
                          <a:pt x="25277" y="22651"/>
                          <a:pt x="21600" y="22652"/>
                        </a:cubicBezTo>
                        <a:cubicBezTo>
                          <a:pt x="9670" y="22652"/>
                          <a:pt x="0" y="12981"/>
                          <a:pt x="0" y="1052"/>
                        </a:cubicBezTo>
                        <a:cubicBezTo>
                          <a:pt x="-1" y="701"/>
                          <a:pt x="8" y="350"/>
                          <a:pt x="25" y="-1"/>
                        </a:cubicBezTo>
                        <a:lnTo>
                          <a:pt x="21600" y="1052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" name="Arc 60"/>
                  <p:cNvSpPr>
                    <a:spLocks/>
                  </p:cNvSpPr>
                  <p:nvPr/>
                </p:nvSpPr>
                <p:spPr bwMode="auto">
                  <a:xfrm>
                    <a:off x="4929" y="1937"/>
                    <a:ext cx="337" cy="252"/>
                  </a:xfrm>
                  <a:custGeom>
                    <a:avLst/>
                    <a:gdLst>
                      <a:gd name="G0" fmla="+- 4379 0 0"/>
                      <a:gd name="G1" fmla="+- 21600 0 0"/>
                      <a:gd name="G2" fmla="+- 21600 0 0"/>
                      <a:gd name="T0" fmla="*/ 0 w 25979"/>
                      <a:gd name="T1" fmla="*/ 449 h 32416"/>
                      <a:gd name="T2" fmla="*/ 23076 w 25979"/>
                      <a:gd name="T3" fmla="*/ 32416 h 32416"/>
                      <a:gd name="T4" fmla="*/ 4379 w 25979"/>
                      <a:gd name="T5" fmla="*/ 21600 h 324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5979" h="32416" fill="none" extrusionOk="0">
                        <a:moveTo>
                          <a:pt x="-1" y="448"/>
                        </a:moveTo>
                        <a:cubicBezTo>
                          <a:pt x="1440" y="150"/>
                          <a:pt x="2907" y="-1"/>
                          <a:pt x="4379" y="0"/>
                        </a:cubicBezTo>
                        <a:cubicBezTo>
                          <a:pt x="16308" y="0"/>
                          <a:pt x="25979" y="9670"/>
                          <a:pt x="25979" y="21600"/>
                        </a:cubicBezTo>
                        <a:cubicBezTo>
                          <a:pt x="25979" y="25397"/>
                          <a:pt x="24977" y="29128"/>
                          <a:pt x="23075" y="32415"/>
                        </a:cubicBezTo>
                      </a:path>
                      <a:path w="25979" h="32416" stroke="0" extrusionOk="0">
                        <a:moveTo>
                          <a:pt x="-1" y="448"/>
                        </a:moveTo>
                        <a:cubicBezTo>
                          <a:pt x="1440" y="150"/>
                          <a:pt x="2907" y="-1"/>
                          <a:pt x="4379" y="0"/>
                        </a:cubicBezTo>
                        <a:cubicBezTo>
                          <a:pt x="16308" y="0"/>
                          <a:pt x="25979" y="9670"/>
                          <a:pt x="25979" y="21600"/>
                        </a:cubicBezTo>
                        <a:cubicBezTo>
                          <a:pt x="25979" y="25397"/>
                          <a:pt x="24977" y="29128"/>
                          <a:pt x="23075" y="32415"/>
                        </a:cubicBezTo>
                        <a:lnTo>
                          <a:pt x="4379" y="21600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" name="Arc 61"/>
                  <p:cNvSpPr>
                    <a:spLocks/>
                  </p:cNvSpPr>
                  <p:nvPr/>
                </p:nvSpPr>
                <p:spPr bwMode="auto">
                  <a:xfrm>
                    <a:off x="4930" y="1941"/>
                    <a:ext cx="332" cy="247"/>
                  </a:xfrm>
                  <a:custGeom>
                    <a:avLst/>
                    <a:gdLst>
                      <a:gd name="G0" fmla="+- 4338 0 0"/>
                      <a:gd name="G1" fmla="+- 21600 0 0"/>
                      <a:gd name="G2" fmla="+- 21600 0 0"/>
                      <a:gd name="T0" fmla="*/ 0 w 25938"/>
                      <a:gd name="T1" fmla="*/ 440 h 32495"/>
                      <a:gd name="T2" fmla="*/ 22989 w 25938"/>
                      <a:gd name="T3" fmla="*/ 32495 h 32495"/>
                      <a:gd name="T4" fmla="*/ 4338 w 25938"/>
                      <a:gd name="T5" fmla="*/ 21600 h 324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5938" h="32495" fill="none" extrusionOk="0">
                        <a:moveTo>
                          <a:pt x="0" y="440"/>
                        </a:moveTo>
                        <a:cubicBezTo>
                          <a:pt x="1427" y="147"/>
                          <a:pt x="2880" y="-1"/>
                          <a:pt x="4338" y="0"/>
                        </a:cubicBezTo>
                        <a:cubicBezTo>
                          <a:pt x="16267" y="0"/>
                          <a:pt x="25938" y="9670"/>
                          <a:pt x="25938" y="21600"/>
                        </a:cubicBezTo>
                        <a:cubicBezTo>
                          <a:pt x="25938" y="25428"/>
                          <a:pt x="24920" y="29188"/>
                          <a:pt x="22988" y="32494"/>
                        </a:cubicBezTo>
                      </a:path>
                      <a:path w="25938" h="32495" stroke="0" extrusionOk="0">
                        <a:moveTo>
                          <a:pt x="0" y="440"/>
                        </a:moveTo>
                        <a:cubicBezTo>
                          <a:pt x="1427" y="147"/>
                          <a:pt x="2880" y="-1"/>
                          <a:pt x="4338" y="0"/>
                        </a:cubicBezTo>
                        <a:cubicBezTo>
                          <a:pt x="16267" y="0"/>
                          <a:pt x="25938" y="9670"/>
                          <a:pt x="25938" y="21600"/>
                        </a:cubicBezTo>
                        <a:cubicBezTo>
                          <a:pt x="25938" y="25428"/>
                          <a:pt x="24920" y="29188"/>
                          <a:pt x="22988" y="32494"/>
                        </a:cubicBezTo>
                        <a:lnTo>
                          <a:pt x="4338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" name="Arc 62"/>
                  <p:cNvSpPr>
                    <a:spLocks/>
                  </p:cNvSpPr>
                  <p:nvPr/>
                </p:nvSpPr>
                <p:spPr bwMode="auto">
                  <a:xfrm>
                    <a:off x="5024" y="2184"/>
                    <a:ext cx="323" cy="250"/>
                  </a:xfrm>
                  <a:custGeom>
                    <a:avLst/>
                    <a:gdLst>
                      <a:gd name="G0" fmla="+- 0 0 0"/>
                      <a:gd name="G1" fmla="+- 16841 0 0"/>
                      <a:gd name="G2" fmla="+- 21600 0 0"/>
                      <a:gd name="T0" fmla="*/ 13525 w 21600"/>
                      <a:gd name="T1" fmla="*/ 0 h 29495"/>
                      <a:gd name="T2" fmla="*/ 17505 w 21600"/>
                      <a:gd name="T3" fmla="*/ 29495 h 29495"/>
                      <a:gd name="T4" fmla="*/ 0 w 21600"/>
                      <a:gd name="T5" fmla="*/ 16841 h 294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9495" fill="none" extrusionOk="0">
                        <a:moveTo>
                          <a:pt x="13525" y="-1"/>
                        </a:moveTo>
                        <a:cubicBezTo>
                          <a:pt x="18630" y="4099"/>
                          <a:pt x="21600" y="10293"/>
                          <a:pt x="21600" y="16841"/>
                        </a:cubicBezTo>
                        <a:cubicBezTo>
                          <a:pt x="21600" y="21384"/>
                          <a:pt x="20167" y="25812"/>
                          <a:pt x="17505" y="29495"/>
                        </a:cubicBezTo>
                      </a:path>
                      <a:path w="21600" h="29495" stroke="0" extrusionOk="0">
                        <a:moveTo>
                          <a:pt x="13525" y="-1"/>
                        </a:moveTo>
                        <a:cubicBezTo>
                          <a:pt x="18630" y="4099"/>
                          <a:pt x="21600" y="10293"/>
                          <a:pt x="21600" y="16841"/>
                        </a:cubicBezTo>
                        <a:cubicBezTo>
                          <a:pt x="21600" y="21384"/>
                          <a:pt x="20167" y="25812"/>
                          <a:pt x="17505" y="29495"/>
                        </a:cubicBezTo>
                        <a:lnTo>
                          <a:pt x="0" y="16841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" name="Arc 63"/>
                  <p:cNvSpPr>
                    <a:spLocks/>
                  </p:cNvSpPr>
                  <p:nvPr/>
                </p:nvSpPr>
                <p:spPr bwMode="auto">
                  <a:xfrm>
                    <a:off x="5024" y="2187"/>
                    <a:ext cx="319" cy="246"/>
                  </a:xfrm>
                  <a:custGeom>
                    <a:avLst/>
                    <a:gdLst>
                      <a:gd name="G0" fmla="+- 0 0 0"/>
                      <a:gd name="G1" fmla="+- 16905 0 0"/>
                      <a:gd name="G2" fmla="+- 21600 0 0"/>
                      <a:gd name="T0" fmla="*/ 13446 w 21600"/>
                      <a:gd name="T1" fmla="*/ 0 h 29639"/>
                      <a:gd name="T2" fmla="*/ 17447 w 21600"/>
                      <a:gd name="T3" fmla="*/ 29639 h 29639"/>
                      <a:gd name="T4" fmla="*/ 0 w 21600"/>
                      <a:gd name="T5" fmla="*/ 16905 h 296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9639" fill="none" extrusionOk="0">
                        <a:moveTo>
                          <a:pt x="13445" y="0"/>
                        </a:moveTo>
                        <a:cubicBezTo>
                          <a:pt x="18597" y="4098"/>
                          <a:pt x="21600" y="10321"/>
                          <a:pt x="21600" y="16905"/>
                        </a:cubicBezTo>
                        <a:cubicBezTo>
                          <a:pt x="21600" y="21482"/>
                          <a:pt x="20145" y="25941"/>
                          <a:pt x="17447" y="29639"/>
                        </a:cubicBezTo>
                      </a:path>
                      <a:path w="21600" h="29639" stroke="0" extrusionOk="0">
                        <a:moveTo>
                          <a:pt x="13445" y="0"/>
                        </a:moveTo>
                        <a:cubicBezTo>
                          <a:pt x="18597" y="4098"/>
                          <a:pt x="21600" y="10321"/>
                          <a:pt x="21600" y="16905"/>
                        </a:cubicBezTo>
                        <a:cubicBezTo>
                          <a:pt x="21600" y="21482"/>
                          <a:pt x="20145" y="25941"/>
                          <a:pt x="17447" y="29639"/>
                        </a:cubicBezTo>
                        <a:lnTo>
                          <a:pt x="0" y="16905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" name="Arc 64"/>
                  <p:cNvSpPr>
                    <a:spLocks/>
                  </p:cNvSpPr>
                  <p:nvPr/>
                </p:nvSpPr>
                <p:spPr bwMode="auto">
                  <a:xfrm>
                    <a:off x="4918" y="2430"/>
                    <a:ext cx="377" cy="358"/>
                  </a:xfrm>
                  <a:custGeom>
                    <a:avLst/>
                    <a:gdLst>
                      <a:gd name="G0" fmla="+- 7051 0 0"/>
                      <a:gd name="G1" fmla="+- 6188 0 0"/>
                      <a:gd name="G2" fmla="+- 21600 0 0"/>
                      <a:gd name="T0" fmla="*/ 27746 w 28651"/>
                      <a:gd name="T1" fmla="*/ 0 h 27788"/>
                      <a:gd name="T2" fmla="*/ 0 w 28651"/>
                      <a:gd name="T3" fmla="*/ 26605 h 27788"/>
                      <a:gd name="T4" fmla="*/ 7051 w 28651"/>
                      <a:gd name="T5" fmla="*/ 6188 h 277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8651" h="27788" fill="none" extrusionOk="0">
                        <a:moveTo>
                          <a:pt x="27745" y="0"/>
                        </a:moveTo>
                        <a:cubicBezTo>
                          <a:pt x="28346" y="2007"/>
                          <a:pt x="28651" y="4092"/>
                          <a:pt x="28651" y="6188"/>
                        </a:cubicBezTo>
                        <a:cubicBezTo>
                          <a:pt x="28651" y="18117"/>
                          <a:pt x="18980" y="27788"/>
                          <a:pt x="7051" y="27788"/>
                        </a:cubicBezTo>
                        <a:cubicBezTo>
                          <a:pt x="4651" y="27788"/>
                          <a:pt x="2268" y="27388"/>
                          <a:pt x="0" y="26604"/>
                        </a:cubicBezTo>
                      </a:path>
                      <a:path w="28651" h="27788" stroke="0" extrusionOk="0">
                        <a:moveTo>
                          <a:pt x="27745" y="0"/>
                        </a:moveTo>
                        <a:cubicBezTo>
                          <a:pt x="28346" y="2007"/>
                          <a:pt x="28651" y="4092"/>
                          <a:pt x="28651" y="6188"/>
                        </a:cubicBezTo>
                        <a:cubicBezTo>
                          <a:pt x="28651" y="18117"/>
                          <a:pt x="18980" y="27788"/>
                          <a:pt x="7051" y="27788"/>
                        </a:cubicBezTo>
                        <a:cubicBezTo>
                          <a:pt x="4651" y="27788"/>
                          <a:pt x="2268" y="27388"/>
                          <a:pt x="0" y="26604"/>
                        </a:cubicBezTo>
                        <a:lnTo>
                          <a:pt x="7051" y="6188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Arc 65"/>
                  <p:cNvSpPr>
                    <a:spLocks/>
                  </p:cNvSpPr>
                  <p:nvPr/>
                </p:nvSpPr>
                <p:spPr bwMode="auto">
                  <a:xfrm>
                    <a:off x="4919" y="2431"/>
                    <a:ext cx="372" cy="353"/>
                  </a:xfrm>
                  <a:custGeom>
                    <a:avLst/>
                    <a:gdLst>
                      <a:gd name="G0" fmla="+- 7048 0 0"/>
                      <a:gd name="G1" fmla="+- 6190 0 0"/>
                      <a:gd name="G2" fmla="+- 21600 0 0"/>
                      <a:gd name="T0" fmla="*/ 27742 w 28648"/>
                      <a:gd name="T1" fmla="*/ 0 h 27790"/>
                      <a:gd name="T2" fmla="*/ 0 w 28648"/>
                      <a:gd name="T3" fmla="*/ 26608 h 27790"/>
                      <a:gd name="T4" fmla="*/ 7048 w 28648"/>
                      <a:gd name="T5" fmla="*/ 6190 h 277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8648" h="27790" fill="none" extrusionOk="0">
                        <a:moveTo>
                          <a:pt x="27742" y="-1"/>
                        </a:moveTo>
                        <a:cubicBezTo>
                          <a:pt x="28342" y="2008"/>
                          <a:pt x="28648" y="4093"/>
                          <a:pt x="28648" y="6190"/>
                        </a:cubicBezTo>
                        <a:cubicBezTo>
                          <a:pt x="28648" y="18119"/>
                          <a:pt x="18977" y="27790"/>
                          <a:pt x="7048" y="27790"/>
                        </a:cubicBezTo>
                        <a:cubicBezTo>
                          <a:pt x="4649" y="27790"/>
                          <a:pt x="2267" y="27390"/>
                          <a:pt x="0" y="26607"/>
                        </a:cubicBezTo>
                      </a:path>
                      <a:path w="28648" h="27790" stroke="0" extrusionOk="0">
                        <a:moveTo>
                          <a:pt x="27742" y="-1"/>
                        </a:moveTo>
                        <a:cubicBezTo>
                          <a:pt x="28342" y="2008"/>
                          <a:pt x="28648" y="4093"/>
                          <a:pt x="28648" y="6190"/>
                        </a:cubicBezTo>
                        <a:cubicBezTo>
                          <a:pt x="28648" y="18119"/>
                          <a:pt x="18977" y="27790"/>
                          <a:pt x="7048" y="27790"/>
                        </a:cubicBezTo>
                        <a:cubicBezTo>
                          <a:pt x="4649" y="27790"/>
                          <a:pt x="2267" y="27390"/>
                          <a:pt x="0" y="26607"/>
                        </a:cubicBezTo>
                        <a:lnTo>
                          <a:pt x="7048" y="619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Arc 66"/>
                  <p:cNvSpPr>
                    <a:spLocks/>
                  </p:cNvSpPr>
                  <p:nvPr/>
                </p:nvSpPr>
                <p:spPr bwMode="auto">
                  <a:xfrm>
                    <a:off x="3611" y="2183"/>
                    <a:ext cx="206" cy="341"/>
                  </a:xfrm>
                  <a:custGeom>
                    <a:avLst/>
                    <a:gdLst>
                      <a:gd name="G0" fmla="+- 21600 0 0"/>
                      <a:gd name="G1" fmla="+- 21560 0 0"/>
                      <a:gd name="G2" fmla="+- 21600 0 0"/>
                      <a:gd name="T0" fmla="*/ 12798 w 21600"/>
                      <a:gd name="T1" fmla="*/ 41285 h 41285"/>
                      <a:gd name="T2" fmla="*/ 20292 w 21600"/>
                      <a:gd name="T3" fmla="*/ 0 h 41285"/>
                      <a:gd name="T4" fmla="*/ 21600 w 21600"/>
                      <a:gd name="T5" fmla="*/ 21560 h 412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1285" fill="none" extrusionOk="0">
                        <a:moveTo>
                          <a:pt x="12797" y="41285"/>
                        </a:moveTo>
                        <a:cubicBezTo>
                          <a:pt x="5013" y="37811"/>
                          <a:pt x="0" y="30084"/>
                          <a:pt x="0" y="21560"/>
                        </a:cubicBezTo>
                        <a:cubicBezTo>
                          <a:pt x="-1" y="10138"/>
                          <a:pt x="8891" y="691"/>
                          <a:pt x="20291" y="-1"/>
                        </a:cubicBezTo>
                      </a:path>
                      <a:path w="21600" h="41285" stroke="0" extrusionOk="0">
                        <a:moveTo>
                          <a:pt x="12797" y="41285"/>
                        </a:moveTo>
                        <a:cubicBezTo>
                          <a:pt x="5013" y="37811"/>
                          <a:pt x="0" y="30084"/>
                          <a:pt x="0" y="21560"/>
                        </a:cubicBezTo>
                        <a:cubicBezTo>
                          <a:pt x="-1" y="10138"/>
                          <a:pt x="8891" y="691"/>
                          <a:pt x="20291" y="-1"/>
                        </a:cubicBezTo>
                        <a:lnTo>
                          <a:pt x="21600" y="21560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Arc 67"/>
                  <p:cNvSpPr>
                    <a:spLocks/>
                  </p:cNvSpPr>
                  <p:nvPr/>
                </p:nvSpPr>
                <p:spPr bwMode="auto">
                  <a:xfrm>
                    <a:off x="3615" y="2187"/>
                    <a:ext cx="202" cy="334"/>
                  </a:xfrm>
                  <a:custGeom>
                    <a:avLst/>
                    <a:gdLst>
                      <a:gd name="G0" fmla="+- 21600 0 0"/>
                      <a:gd name="G1" fmla="+- 21561 0 0"/>
                      <a:gd name="G2" fmla="+- 21600 0 0"/>
                      <a:gd name="T0" fmla="*/ 12820 w 21600"/>
                      <a:gd name="T1" fmla="*/ 41296 h 41296"/>
                      <a:gd name="T2" fmla="*/ 20296 w 21600"/>
                      <a:gd name="T3" fmla="*/ 0 h 41296"/>
                      <a:gd name="T4" fmla="*/ 21600 w 21600"/>
                      <a:gd name="T5" fmla="*/ 21561 h 412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1296" fill="none" extrusionOk="0">
                        <a:moveTo>
                          <a:pt x="12819" y="41296"/>
                        </a:moveTo>
                        <a:cubicBezTo>
                          <a:pt x="5023" y="37827"/>
                          <a:pt x="0" y="30094"/>
                          <a:pt x="0" y="21561"/>
                        </a:cubicBezTo>
                        <a:cubicBezTo>
                          <a:pt x="-1" y="10138"/>
                          <a:pt x="8893" y="689"/>
                          <a:pt x="20296" y="0"/>
                        </a:cubicBezTo>
                      </a:path>
                      <a:path w="21600" h="41296" stroke="0" extrusionOk="0">
                        <a:moveTo>
                          <a:pt x="12819" y="41296"/>
                        </a:moveTo>
                        <a:cubicBezTo>
                          <a:pt x="5023" y="37827"/>
                          <a:pt x="0" y="30094"/>
                          <a:pt x="0" y="21561"/>
                        </a:cubicBezTo>
                        <a:cubicBezTo>
                          <a:pt x="-1" y="10138"/>
                          <a:pt x="8893" y="689"/>
                          <a:pt x="20296" y="0"/>
                        </a:cubicBezTo>
                        <a:lnTo>
                          <a:pt x="21600" y="21561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Arc 68"/>
                  <p:cNvSpPr>
                    <a:spLocks/>
                  </p:cNvSpPr>
                  <p:nvPr/>
                </p:nvSpPr>
                <p:spPr bwMode="auto">
                  <a:xfrm>
                    <a:off x="4157" y="2647"/>
                    <a:ext cx="773" cy="208"/>
                  </a:xfrm>
                  <a:custGeom>
                    <a:avLst/>
                    <a:gdLst>
                      <a:gd name="G0" fmla="+- 21169 0 0"/>
                      <a:gd name="G1" fmla="+- 0 0 0"/>
                      <a:gd name="G2" fmla="+- 21600 0 0"/>
                      <a:gd name="T0" fmla="*/ 38935 w 38935"/>
                      <a:gd name="T1" fmla="*/ 12285 h 21600"/>
                      <a:gd name="T2" fmla="*/ 0 w 38935"/>
                      <a:gd name="T3" fmla="*/ 4293 h 21600"/>
                      <a:gd name="T4" fmla="*/ 21169 w 38935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8935" h="21600" fill="none" extrusionOk="0">
                        <a:moveTo>
                          <a:pt x="38935" y="12285"/>
                        </a:moveTo>
                        <a:cubicBezTo>
                          <a:pt x="34901" y="18118"/>
                          <a:pt x="28261" y="21599"/>
                          <a:pt x="21169" y="21600"/>
                        </a:cubicBezTo>
                        <a:cubicBezTo>
                          <a:pt x="10894" y="21600"/>
                          <a:pt x="2041" y="14362"/>
                          <a:pt x="-1" y="4293"/>
                        </a:cubicBezTo>
                      </a:path>
                      <a:path w="38935" h="21600" stroke="0" extrusionOk="0">
                        <a:moveTo>
                          <a:pt x="38935" y="12285"/>
                        </a:moveTo>
                        <a:cubicBezTo>
                          <a:pt x="34901" y="18118"/>
                          <a:pt x="28261" y="21599"/>
                          <a:pt x="21169" y="21600"/>
                        </a:cubicBezTo>
                        <a:cubicBezTo>
                          <a:pt x="10894" y="21600"/>
                          <a:pt x="2041" y="14362"/>
                          <a:pt x="-1" y="4293"/>
                        </a:cubicBezTo>
                        <a:lnTo>
                          <a:pt x="21169" y="0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Arc 69"/>
                  <p:cNvSpPr>
                    <a:spLocks/>
                  </p:cNvSpPr>
                  <p:nvPr/>
                </p:nvSpPr>
                <p:spPr bwMode="auto">
                  <a:xfrm>
                    <a:off x="4161" y="2647"/>
                    <a:ext cx="765" cy="204"/>
                  </a:xfrm>
                  <a:custGeom>
                    <a:avLst/>
                    <a:gdLst>
                      <a:gd name="G0" fmla="+- 21161 0 0"/>
                      <a:gd name="G1" fmla="+- 0 0 0"/>
                      <a:gd name="G2" fmla="+- 21600 0 0"/>
                      <a:gd name="T0" fmla="*/ 38869 w 38869"/>
                      <a:gd name="T1" fmla="*/ 12368 h 21600"/>
                      <a:gd name="T2" fmla="*/ 0 w 38869"/>
                      <a:gd name="T3" fmla="*/ 4334 h 21600"/>
                      <a:gd name="T4" fmla="*/ 21161 w 38869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8869" h="21600" fill="none" extrusionOk="0">
                        <a:moveTo>
                          <a:pt x="38869" y="12368"/>
                        </a:moveTo>
                        <a:cubicBezTo>
                          <a:pt x="34828" y="18153"/>
                          <a:pt x="28217" y="21599"/>
                          <a:pt x="21161" y="21600"/>
                        </a:cubicBezTo>
                        <a:cubicBezTo>
                          <a:pt x="10902" y="21600"/>
                          <a:pt x="2058" y="14384"/>
                          <a:pt x="0" y="4333"/>
                        </a:cubicBezTo>
                      </a:path>
                      <a:path w="38869" h="21600" stroke="0" extrusionOk="0">
                        <a:moveTo>
                          <a:pt x="38869" y="12368"/>
                        </a:moveTo>
                        <a:cubicBezTo>
                          <a:pt x="34828" y="18153"/>
                          <a:pt x="28217" y="21599"/>
                          <a:pt x="21161" y="21600"/>
                        </a:cubicBezTo>
                        <a:cubicBezTo>
                          <a:pt x="10902" y="21600"/>
                          <a:pt x="2058" y="14384"/>
                          <a:pt x="0" y="4333"/>
                        </a:cubicBezTo>
                        <a:lnTo>
                          <a:pt x="21161" y="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cxnSp>
            <p:nvCxnSpPr>
              <p:cNvPr id="70" name="直接连接符 69"/>
              <p:cNvCxnSpPr>
                <a:stCxn id="67" idx="1"/>
                <a:endCxn id="66" idx="0"/>
              </p:cNvCxnSpPr>
              <p:nvPr/>
            </p:nvCxnSpPr>
            <p:spPr>
              <a:xfrm flipV="1">
                <a:off x="4516631" y="2739452"/>
                <a:ext cx="621515" cy="299969"/>
              </a:xfrm>
              <a:prstGeom prst="line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>
                <a:stCxn id="68" idx="3"/>
                <a:endCxn id="66" idx="0"/>
              </p:cNvCxnSpPr>
              <p:nvPr/>
            </p:nvCxnSpPr>
            <p:spPr>
              <a:xfrm flipH="1" flipV="1">
                <a:off x="5138146" y="2739452"/>
                <a:ext cx="675309" cy="314039"/>
              </a:xfrm>
              <a:prstGeom prst="line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>
                <a:stCxn id="69" idx="1"/>
                <a:endCxn id="67" idx="2"/>
              </p:cNvCxnSpPr>
              <p:nvPr/>
            </p:nvCxnSpPr>
            <p:spPr>
              <a:xfrm flipH="1" flipV="1">
                <a:off x="4668447" y="3143616"/>
                <a:ext cx="402348" cy="173184"/>
              </a:xfrm>
              <a:prstGeom prst="line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>
                <a:stCxn id="69" idx="2"/>
                <a:endCxn id="68" idx="2"/>
              </p:cNvCxnSpPr>
              <p:nvPr/>
            </p:nvCxnSpPr>
            <p:spPr>
              <a:xfrm flipV="1">
                <a:off x="5222611" y="3157686"/>
                <a:ext cx="439028" cy="263309"/>
              </a:xfrm>
              <a:prstGeom prst="line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>
                <a:stCxn id="69" idx="2"/>
                <a:endCxn id="66" idx="0"/>
              </p:cNvCxnSpPr>
              <p:nvPr/>
            </p:nvCxnSpPr>
            <p:spPr>
              <a:xfrm flipH="1" flipV="1">
                <a:off x="5138146" y="2739452"/>
                <a:ext cx="84465" cy="681543"/>
              </a:xfrm>
              <a:prstGeom prst="line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>
                <a:stCxn id="68" idx="1"/>
                <a:endCxn id="67" idx="1"/>
              </p:cNvCxnSpPr>
              <p:nvPr/>
            </p:nvCxnSpPr>
            <p:spPr>
              <a:xfrm flipH="1" flipV="1">
                <a:off x="4516631" y="3039421"/>
                <a:ext cx="993192" cy="14070"/>
              </a:xfrm>
              <a:prstGeom prst="line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6" name="Picture 121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6330" y="2739452"/>
                <a:ext cx="303632" cy="2083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68" name="Picture 121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9823" y="2949295"/>
                <a:ext cx="303632" cy="2083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69" name="Picture 121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0795" y="3212604"/>
                <a:ext cx="303632" cy="2083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67" name="Picture 121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16631" y="2935225"/>
                <a:ext cx="303632" cy="2083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sp>
            <p:nvSpPr>
              <p:cNvPr id="91" name="Text Box 48"/>
              <p:cNvSpPr txBox="1">
                <a:spLocks noChangeArrowheads="1"/>
              </p:cNvSpPr>
              <p:nvPr/>
            </p:nvSpPr>
            <p:spPr bwMode="auto">
              <a:xfrm>
                <a:off x="4442532" y="2345224"/>
                <a:ext cx="1362874" cy="2616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100" dirty="0" smtClean="0">
                    <a:ea typeface="黑体" panose="02010609060101010101" pitchFamily="49" charset="-122"/>
                  </a:rPr>
                  <a:t>national/global ISP</a:t>
                </a:r>
                <a:endParaRPr kumimoji="1" lang="zh-CN" altLang="en-US" sz="1100" dirty="0"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3025428" y="3688448"/>
              <a:ext cx="1560025" cy="615994"/>
              <a:chOff x="3087051" y="2747916"/>
              <a:chExt cx="1560025" cy="615994"/>
            </a:xfrm>
          </p:grpSpPr>
          <p:pic>
            <p:nvPicPr>
              <p:cNvPr id="95" name="Picture 70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7051" y="2747916"/>
                <a:ext cx="1560025" cy="6159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97" name="直接连接符 96"/>
              <p:cNvCxnSpPr>
                <a:stCxn id="100" idx="0"/>
                <a:endCxn id="101" idx="2"/>
              </p:cNvCxnSpPr>
              <p:nvPr/>
            </p:nvCxnSpPr>
            <p:spPr>
              <a:xfrm flipH="1">
                <a:off x="3500491" y="2833796"/>
                <a:ext cx="403024" cy="375589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flipH="1" flipV="1">
                <a:off x="3531199" y="3171285"/>
                <a:ext cx="736585" cy="1407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>
                <a:stCxn id="100" idx="0"/>
                <a:endCxn id="102" idx="2"/>
              </p:cNvCxnSpPr>
              <p:nvPr/>
            </p:nvCxnSpPr>
            <p:spPr>
              <a:xfrm>
                <a:off x="3903515" y="2833796"/>
                <a:ext cx="371093" cy="389659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0" name="Picture 121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51699" y="2833796"/>
                <a:ext cx="303632" cy="2083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101" name="Picture 121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8675" y="3000994"/>
                <a:ext cx="303632" cy="2083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102" name="Picture 121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2792" y="3015064"/>
                <a:ext cx="303632" cy="2083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03" name="直接连接符 102"/>
            <p:cNvCxnSpPr>
              <a:stCxn id="43" idx="3"/>
              <a:endCxn id="67" idx="2"/>
            </p:cNvCxnSpPr>
            <p:nvPr/>
          </p:nvCxnSpPr>
          <p:spPr>
            <a:xfrm flipV="1">
              <a:off x="3585176" y="3216768"/>
              <a:ext cx="815047" cy="137569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100" idx="3"/>
            </p:cNvCxnSpPr>
            <p:nvPr/>
          </p:nvCxnSpPr>
          <p:spPr>
            <a:xfrm flipV="1">
              <a:off x="3993708" y="3360035"/>
              <a:ext cx="1106983" cy="518489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>
              <a:stCxn id="100" idx="0"/>
            </p:cNvCxnSpPr>
            <p:nvPr/>
          </p:nvCxnSpPr>
          <p:spPr>
            <a:xfrm flipV="1">
              <a:off x="3841892" y="3082656"/>
              <a:ext cx="704635" cy="691672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组合 132"/>
          <p:cNvGrpSpPr/>
          <p:nvPr/>
        </p:nvGrpSpPr>
        <p:grpSpPr>
          <a:xfrm>
            <a:off x="6209" y="2893103"/>
            <a:ext cx="1690634" cy="1475653"/>
            <a:chOff x="563385" y="2871895"/>
            <a:chExt cx="1690634" cy="1475653"/>
          </a:xfrm>
        </p:grpSpPr>
        <p:grpSp>
          <p:nvGrpSpPr>
            <p:cNvPr id="115" name="组合 114"/>
            <p:cNvGrpSpPr/>
            <p:nvPr/>
          </p:nvGrpSpPr>
          <p:grpSpPr>
            <a:xfrm>
              <a:off x="563385" y="2871895"/>
              <a:ext cx="1690634" cy="1475653"/>
              <a:chOff x="878293" y="2901257"/>
              <a:chExt cx="1585900" cy="1195001"/>
            </a:xfrm>
          </p:grpSpPr>
          <p:sp>
            <p:nvSpPr>
              <p:cNvPr id="112" name="等腰三角形 111"/>
              <p:cNvSpPr/>
              <p:nvPr/>
            </p:nvSpPr>
            <p:spPr>
              <a:xfrm>
                <a:off x="878293" y="2901257"/>
                <a:ext cx="1585900" cy="404759"/>
              </a:xfrm>
              <a:prstGeom prst="triangle">
                <a:avLst>
                  <a:gd name="adj" fmla="val 49107"/>
                </a:avLst>
              </a:prstGeom>
              <a:solidFill>
                <a:srgbClr val="FFF5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1106893" y="3295694"/>
                <a:ext cx="1152103" cy="800564"/>
              </a:xfrm>
              <a:prstGeom prst="rect">
                <a:avLst/>
              </a:prstGeom>
              <a:solidFill>
                <a:srgbClr val="FFF5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16" name="Picture 37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518" y="3155367"/>
              <a:ext cx="347908" cy="324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7" name="Picture 342" descr="generic_laptop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5264" y="3766890"/>
              <a:ext cx="323373" cy="314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8" name="图片 1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6605" y="3671409"/>
              <a:ext cx="220500" cy="400116"/>
            </a:xfrm>
            <a:prstGeom prst="rect">
              <a:avLst/>
            </a:prstGeom>
          </p:spPr>
        </p:pic>
        <p:grpSp>
          <p:nvGrpSpPr>
            <p:cNvPr id="119" name="Group 25"/>
            <p:cNvGrpSpPr>
              <a:grpSpLocks/>
            </p:cNvGrpSpPr>
            <p:nvPr/>
          </p:nvGrpSpPr>
          <p:grpSpPr bwMode="auto">
            <a:xfrm>
              <a:off x="1499364" y="3223455"/>
              <a:ext cx="456345" cy="319953"/>
              <a:chOff x="920" y="1436"/>
              <a:chExt cx="188" cy="129"/>
            </a:xfrm>
          </p:grpSpPr>
          <p:pic>
            <p:nvPicPr>
              <p:cNvPr id="120" name="Picture 26" descr="16ILAJ24"/>
              <p:cNvPicPr>
                <a:picLocks noChangeAspect="1" noChangeArrowheads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0" y="1481"/>
                <a:ext cx="188" cy="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1" name="Line 27"/>
              <p:cNvSpPr>
                <a:spLocks noChangeShapeType="1"/>
              </p:cNvSpPr>
              <p:nvPr/>
            </p:nvSpPr>
            <p:spPr bwMode="auto">
              <a:xfrm flipV="1">
                <a:off x="985" y="1436"/>
                <a:ext cx="0" cy="6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124" name="直接连接符 123"/>
            <p:cNvCxnSpPr/>
            <p:nvPr/>
          </p:nvCxnSpPr>
          <p:spPr>
            <a:xfrm flipH="1" flipV="1">
              <a:off x="1128824" y="3333716"/>
              <a:ext cx="663050" cy="11557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oup 34"/>
            <p:cNvGrpSpPr>
              <a:grpSpLocks/>
            </p:cNvGrpSpPr>
            <p:nvPr/>
          </p:nvGrpSpPr>
          <p:grpSpPr bwMode="auto">
            <a:xfrm rot="18252759">
              <a:off x="1377413" y="3477907"/>
              <a:ext cx="260529" cy="370336"/>
              <a:chOff x="4201" y="1344"/>
              <a:chExt cx="750" cy="1002"/>
            </a:xfrm>
          </p:grpSpPr>
          <p:sp>
            <p:nvSpPr>
              <p:cNvPr id="127" name="Arc 35"/>
              <p:cNvSpPr>
                <a:spLocks/>
              </p:cNvSpPr>
              <p:nvPr/>
            </p:nvSpPr>
            <p:spPr bwMode="auto">
              <a:xfrm flipH="1">
                <a:off x="4201" y="1344"/>
                <a:ext cx="701" cy="1002"/>
              </a:xfrm>
              <a:custGeom>
                <a:avLst/>
                <a:gdLst>
                  <a:gd name="G0" fmla="+- 0 0 0"/>
                  <a:gd name="G1" fmla="+- 13085 0 0"/>
                  <a:gd name="G2" fmla="+- 21600 0 0"/>
                  <a:gd name="T0" fmla="*/ 17185 w 21600"/>
                  <a:gd name="T1" fmla="*/ 0 h 26282"/>
                  <a:gd name="T2" fmla="*/ 17100 w 21600"/>
                  <a:gd name="T3" fmla="*/ 26282 h 26282"/>
                  <a:gd name="T4" fmla="*/ 0 w 21600"/>
                  <a:gd name="T5" fmla="*/ 13085 h 26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6282" fill="none" extrusionOk="0">
                    <a:moveTo>
                      <a:pt x="17185" y="-1"/>
                    </a:moveTo>
                    <a:cubicBezTo>
                      <a:pt x="20049" y="3760"/>
                      <a:pt x="21600" y="8357"/>
                      <a:pt x="21600" y="13085"/>
                    </a:cubicBezTo>
                    <a:cubicBezTo>
                      <a:pt x="21600" y="17860"/>
                      <a:pt x="20017" y="22501"/>
                      <a:pt x="17099" y="26281"/>
                    </a:cubicBezTo>
                  </a:path>
                  <a:path w="21600" h="26282" stroke="0" extrusionOk="0">
                    <a:moveTo>
                      <a:pt x="17185" y="-1"/>
                    </a:moveTo>
                    <a:cubicBezTo>
                      <a:pt x="20049" y="3760"/>
                      <a:pt x="21600" y="8357"/>
                      <a:pt x="21600" y="13085"/>
                    </a:cubicBezTo>
                    <a:cubicBezTo>
                      <a:pt x="21600" y="17860"/>
                      <a:pt x="20017" y="22501"/>
                      <a:pt x="17099" y="26281"/>
                    </a:cubicBezTo>
                    <a:lnTo>
                      <a:pt x="0" y="13085"/>
                    </a:lnTo>
                    <a:close/>
                  </a:path>
                </a:pathLst>
              </a:custGeom>
              <a:noFill/>
              <a:ln w="222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8" name="Arc 36"/>
              <p:cNvSpPr>
                <a:spLocks/>
              </p:cNvSpPr>
              <p:nvPr/>
            </p:nvSpPr>
            <p:spPr bwMode="auto">
              <a:xfrm flipH="1">
                <a:off x="4446" y="1478"/>
                <a:ext cx="430" cy="749"/>
              </a:xfrm>
              <a:custGeom>
                <a:avLst/>
                <a:gdLst>
                  <a:gd name="G0" fmla="+- 0 0 0"/>
                  <a:gd name="G1" fmla="+- 15087 0 0"/>
                  <a:gd name="G2" fmla="+- 21600 0 0"/>
                  <a:gd name="T0" fmla="*/ 15458 w 21600"/>
                  <a:gd name="T1" fmla="*/ 0 h 29131"/>
                  <a:gd name="T2" fmla="*/ 16411 w 21600"/>
                  <a:gd name="T3" fmla="*/ 29131 h 29131"/>
                  <a:gd name="T4" fmla="*/ 0 w 21600"/>
                  <a:gd name="T5" fmla="*/ 15087 h 29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9131" fill="none" extrusionOk="0">
                    <a:moveTo>
                      <a:pt x="15457" y="0"/>
                    </a:moveTo>
                    <a:cubicBezTo>
                      <a:pt x="19395" y="4034"/>
                      <a:pt x="21600" y="9449"/>
                      <a:pt x="21600" y="15087"/>
                    </a:cubicBezTo>
                    <a:cubicBezTo>
                      <a:pt x="21600" y="20237"/>
                      <a:pt x="19759" y="25218"/>
                      <a:pt x="16411" y="29131"/>
                    </a:cubicBezTo>
                  </a:path>
                  <a:path w="21600" h="29131" stroke="0" extrusionOk="0">
                    <a:moveTo>
                      <a:pt x="15457" y="0"/>
                    </a:moveTo>
                    <a:cubicBezTo>
                      <a:pt x="19395" y="4034"/>
                      <a:pt x="21600" y="9449"/>
                      <a:pt x="21600" y="15087"/>
                    </a:cubicBezTo>
                    <a:cubicBezTo>
                      <a:pt x="21600" y="20237"/>
                      <a:pt x="19759" y="25218"/>
                      <a:pt x="16411" y="29131"/>
                    </a:cubicBezTo>
                    <a:lnTo>
                      <a:pt x="0" y="15087"/>
                    </a:lnTo>
                    <a:close/>
                  </a:path>
                </a:pathLst>
              </a:custGeom>
              <a:noFill/>
              <a:ln w="222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9" name="Arc 37"/>
              <p:cNvSpPr>
                <a:spLocks/>
              </p:cNvSpPr>
              <p:nvPr/>
            </p:nvSpPr>
            <p:spPr bwMode="auto">
              <a:xfrm flipH="1">
                <a:off x="4703" y="1602"/>
                <a:ext cx="248" cy="501"/>
              </a:xfrm>
              <a:custGeom>
                <a:avLst/>
                <a:gdLst>
                  <a:gd name="G0" fmla="+- 0 0 0"/>
                  <a:gd name="G1" fmla="+- 15650 0 0"/>
                  <a:gd name="G2" fmla="+- 21600 0 0"/>
                  <a:gd name="T0" fmla="*/ 14887 w 21600"/>
                  <a:gd name="T1" fmla="*/ 0 h 30009"/>
                  <a:gd name="T2" fmla="*/ 16136 w 21600"/>
                  <a:gd name="T3" fmla="*/ 30009 h 30009"/>
                  <a:gd name="T4" fmla="*/ 0 w 21600"/>
                  <a:gd name="T5" fmla="*/ 15650 h 300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0009" fill="none" extrusionOk="0">
                    <a:moveTo>
                      <a:pt x="14887" y="-1"/>
                    </a:moveTo>
                    <a:cubicBezTo>
                      <a:pt x="19173" y="4077"/>
                      <a:pt x="21600" y="9734"/>
                      <a:pt x="21600" y="15650"/>
                    </a:cubicBezTo>
                    <a:cubicBezTo>
                      <a:pt x="21600" y="20944"/>
                      <a:pt x="19655" y="26054"/>
                      <a:pt x="16136" y="30009"/>
                    </a:cubicBezTo>
                  </a:path>
                  <a:path w="21600" h="30009" stroke="0" extrusionOk="0">
                    <a:moveTo>
                      <a:pt x="14887" y="-1"/>
                    </a:moveTo>
                    <a:cubicBezTo>
                      <a:pt x="19173" y="4077"/>
                      <a:pt x="21600" y="9734"/>
                      <a:pt x="21600" y="15650"/>
                    </a:cubicBezTo>
                    <a:cubicBezTo>
                      <a:pt x="21600" y="20944"/>
                      <a:pt x="19655" y="26054"/>
                      <a:pt x="16136" y="30009"/>
                    </a:cubicBezTo>
                    <a:lnTo>
                      <a:pt x="0" y="15650"/>
                    </a:lnTo>
                    <a:close/>
                  </a:path>
                </a:pathLst>
              </a:custGeom>
              <a:noFill/>
              <a:ln w="222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2" name="Text Box 48"/>
            <p:cNvSpPr txBox="1">
              <a:spLocks noChangeArrowheads="1"/>
            </p:cNvSpPr>
            <p:nvPr/>
          </p:nvSpPr>
          <p:spPr bwMode="auto">
            <a:xfrm>
              <a:off x="915435" y="4062385"/>
              <a:ext cx="109356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100" dirty="0" smtClean="0">
                  <a:ea typeface="黑体" panose="02010609060101010101" pitchFamily="49" charset="-122"/>
                </a:rPr>
                <a:t>home network</a:t>
              </a:r>
              <a:endParaRPr kumimoji="1" lang="zh-CN" altLang="en-US" sz="1100" dirty="0">
                <a:ea typeface="黑体" panose="02010609060101010101" pitchFamily="49" charset="-122"/>
              </a:endParaRPr>
            </a:p>
          </p:txBody>
        </p:sp>
      </p:grpSp>
      <p:cxnSp>
        <p:nvCxnSpPr>
          <p:cNvPr id="130" name="直接连接符 129"/>
          <p:cNvCxnSpPr>
            <a:stCxn id="42" idx="1"/>
            <a:endCxn id="120" idx="3"/>
          </p:cNvCxnSpPr>
          <p:nvPr/>
        </p:nvCxnSpPr>
        <p:spPr>
          <a:xfrm flipH="1">
            <a:off x="1398533" y="3340267"/>
            <a:ext cx="1108894" cy="12017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连接符 342"/>
          <p:cNvCxnSpPr>
            <a:stCxn id="101" idx="2"/>
            <a:endCxn id="414" idx="2"/>
          </p:cNvCxnSpPr>
          <p:nvPr/>
        </p:nvCxnSpPr>
        <p:spPr>
          <a:xfrm flipH="1">
            <a:off x="2519185" y="4149917"/>
            <a:ext cx="919683" cy="48237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/>
          <p:cNvGrpSpPr/>
          <p:nvPr/>
        </p:nvGrpSpPr>
        <p:grpSpPr>
          <a:xfrm>
            <a:off x="6333824" y="1779526"/>
            <a:ext cx="2896664" cy="1563909"/>
            <a:chOff x="6126978" y="1499616"/>
            <a:chExt cx="2896664" cy="1563909"/>
          </a:xfrm>
        </p:grpSpPr>
        <p:grpSp>
          <p:nvGrpSpPr>
            <p:cNvPr id="60" name="组合 59"/>
            <p:cNvGrpSpPr/>
            <p:nvPr/>
          </p:nvGrpSpPr>
          <p:grpSpPr>
            <a:xfrm>
              <a:off x="6126978" y="1499616"/>
              <a:ext cx="2896664" cy="1482558"/>
              <a:chOff x="6114453" y="1506672"/>
              <a:chExt cx="2896664" cy="1482558"/>
            </a:xfrm>
          </p:grpSpPr>
          <p:pic>
            <p:nvPicPr>
              <p:cNvPr id="206" name="Picture 8" descr="云3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4453" y="1506672"/>
                <a:ext cx="2896664" cy="14714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07" name="组合 206"/>
              <p:cNvGrpSpPr/>
              <p:nvPr/>
            </p:nvGrpSpPr>
            <p:grpSpPr>
              <a:xfrm>
                <a:off x="6932724" y="1591277"/>
                <a:ext cx="798101" cy="625959"/>
                <a:chOff x="2564728" y="3197467"/>
                <a:chExt cx="1036593" cy="831664"/>
              </a:xfrm>
            </p:grpSpPr>
            <p:pic>
              <p:nvPicPr>
                <p:cNvPr id="235" name="Picture 17" descr="未标题-1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64728" y="3390646"/>
                  <a:ext cx="542088" cy="4279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36" name="Group 18"/>
                <p:cNvGrpSpPr>
                  <a:grpSpLocks/>
                </p:cNvGrpSpPr>
                <p:nvPr/>
              </p:nvGrpSpPr>
              <p:grpSpPr bwMode="auto">
                <a:xfrm>
                  <a:off x="3002013" y="3197467"/>
                  <a:ext cx="599308" cy="831664"/>
                  <a:chOff x="3548" y="1649"/>
                  <a:chExt cx="791" cy="604"/>
                </a:xfrm>
              </p:grpSpPr>
              <p:grpSp>
                <p:nvGrpSpPr>
                  <p:cNvPr id="240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3608" y="1649"/>
                    <a:ext cx="731" cy="492"/>
                    <a:chOff x="2789" y="669"/>
                    <a:chExt cx="480" cy="315"/>
                  </a:xfrm>
                </p:grpSpPr>
                <p:pic>
                  <p:nvPicPr>
                    <p:cNvPr id="243" name="Picture 20" descr="3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789" y="769"/>
                      <a:ext cx="480" cy="21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316" name="Picture 21" descr="3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789" y="721"/>
                      <a:ext cx="480" cy="21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318" name="Picture 22" descr="3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789" y="669"/>
                      <a:ext cx="480" cy="21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sp>
                <p:nvSpPr>
                  <p:cNvPr id="242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48" y="2073"/>
                    <a:ext cx="791" cy="1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5634" tIns="47817" rIns="95634" bIns="47817">
                    <a:spAutoFit/>
                  </a:bodyPr>
                  <a:lstStyle>
                    <a:lvl1pPr defTabSz="957263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defTabSz="957263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defTabSz="957263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defTabSz="957263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defTabSz="957263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defTabSz="957263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defTabSz="957263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defTabSz="957263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defTabSz="957263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endParaRPr kumimoji="0" lang="zh-CN" altLang="en-US" sz="1000" b="1">
                      <a:latin typeface="FrutigerNext LT BlackCn" charset="-122"/>
                      <a:ea typeface="黑体" panose="02010609060101010101" pitchFamily="49" charset="-122"/>
                    </a:endParaRPr>
                  </a:p>
                </p:txBody>
              </p:sp>
            </p:grpSp>
          </p:grpSp>
          <p:grpSp>
            <p:nvGrpSpPr>
              <p:cNvPr id="208" name="Group 25"/>
              <p:cNvGrpSpPr>
                <a:grpSpLocks noChangeAspect="1"/>
              </p:cNvGrpSpPr>
              <p:nvPr/>
            </p:nvGrpSpPr>
            <p:grpSpPr bwMode="auto">
              <a:xfrm>
                <a:off x="6699823" y="1837063"/>
                <a:ext cx="165556" cy="82973"/>
                <a:chOff x="1320" y="425"/>
                <a:chExt cx="428" cy="176"/>
              </a:xfrm>
            </p:grpSpPr>
            <p:sp>
              <p:nvSpPr>
                <p:cNvPr id="232" name="Rectangle 36"/>
                <p:cNvSpPr>
                  <a:spLocks noChangeAspect="1" noChangeArrowheads="1"/>
                </p:cNvSpPr>
                <p:nvPr/>
              </p:nvSpPr>
              <p:spPr bwMode="auto">
                <a:xfrm>
                  <a:off x="1320" y="595"/>
                  <a:ext cx="70" cy="6"/>
                </a:xfrm>
                <a:prstGeom prst="rect">
                  <a:avLst/>
                </a:prstGeom>
                <a:solidFill>
                  <a:srgbClr val="5D76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kumimoji="0" lang="zh-CN" altLang="en-US" sz="180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233" name="Rectangle 59"/>
                <p:cNvSpPr>
                  <a:spLocks noChangeAspect="1" noChangeArrowheads="1"/>
                </p:cNvSpPr>
                <p:nvPr/>
              </p:nvSpPr>
              <p:spPr bwMode="auto">
                <a:xfrm>
                  <a:off x="1682" y="425"/>
                  <a:ext cx="10" cy="24"/>
                </a:xfrm>
                <a:prstGeom prst="rect">
                  <a:avLst/>
                </a:prstGeom>
                <a:solidFill>
                  <a:srgbClr val="7F9D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kumimoji="0" lang="zh-CN" altLang="en-US" sz="180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234" name="Rectangle 66"/>
                <p:cNvSpPr>
                  <a:spLocks noChangeAspect="1" noChangeArrowheads="1"/>
                </p:cNvSpPr>
                <p:nvPr/>
              </p:nvSpPr>
              <p:spPr bwMode="auto">
                <a:xfrm>
                  <a:off x="1730" y="455"/>
                  <a:ext cx="18" cy="10"/>
                </a:xfrm>
                <a:prstGeom prst="rect">
                  <a:avLst/>
                </a:prstGeom>
                <a:solidFill>
                  <a:srgbClr val="5D76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kumimoji="0" lang="zh-CN" altLang="en-US" sz="1800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209" name="Text Box 87"/>
              <p:cNvSpPr txBox="1">
                <a:spLocks noChangeArrowheads="1"/>
              </p:cNvSpPr>
              <p:nvPr/>
            </p:nvSpPr>
            <p:spPr bwMode="auto">
              <a:xfrm>
                <a:off x="8243159" y="2192139"/>
                <a:ext cx="145615" cy="1866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634" tIns="47817" rIns="95634" bIns="47817">
                <a:spAutoFit/>
              </a:bodyPr>
              <a:lstStyle>
                <a:lvl1pPr defTabSz="957263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957263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957263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957263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957263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95726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95726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95726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95726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endParaRPr kumimoji="0" lang="zh-CN" altLang="en-US" sz="1000" b="1">
                  <a:latin typeface="FrutigerNext LT BlackCn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10" name="Text Box 93"/>
              <p:cNvSpPr txBox="1">
                <a:spLocks noChangeArrowheads="1"/>
              </p:cNvSpPr>
              <p:nvPr/>
            </p:nvSpPr>
            <p:spPr bwMode="auto">
              <a:xfrm>
                <a:off x="6975750" y="2516710"/>
                <a:ext cx="463279" cy="1866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634" tIns="47817" rIns="95634" bIns="47817">
                <a:spAutoFit/>
              </a:bodyPr>
              <a:lstStyle>
                <a:lvl1pPr defTabSz="957263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957263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957263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957263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957263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95726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95726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95726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95726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kumimoji="0" lang="zh-CN" altLang="en-US" sz="1000" b="1">
                  <a:latin typeface="FrutigerNext LT BlackCn" charset="-122"/>
                  <a:ea typeface="黑体" panose="02010609060101010101" pitchFamily="49" charset="-122"/>
                </a:endParaRPr>
              </a:p>
            </p:txBody>
          </p:sp>
          <p:pic>
            <p:nvPicPr>
              <p:cNvPr id="211" name="Picture 6" descr="server 4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69613" y="1667431"/>
                <a:ext cx="776134" cy="610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12" name="组合 211"/>
              <p:cNvGrpSpPr/>
              <p:nvPr/>
            </p:nvGrpSpPr>
            <p:grpSpPr>
              <a:xfrm>
                <a:off x="7361120" y="2241252"/>
                <a:ext cx="837668" cy="747978"/>
                <a:chOff x="2062393" y="4105990"/>
                <a:chExt cx="1087984" cy="993782"/>
              </a:xfrm>
            </p:grpSpPr>
            <p:sp>
              <p:nvSpPr>
                <p:cNvPr id="221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2062393" y="4283915"/>
                  <a:ext cx="156603" cy="247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5634" tIns="47817" rIns="95634" bIns="47817">
                  <a:spAutoFit/>
                </a:bodyPr>
                <a:lstStyle>
                  <a:lvl1pPr defTabSz="957263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957263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957263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957263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957263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957263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957263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957263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957263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endParaRPr kumimoji="0" lang="zh-CN" altLang="en-US" sz="1000" b="1">
                    <a:latin typeface="FrutigerNext LT BlackCn" charset="-122"/>
                    <a:ea typeface="黑体" panose="02010609060101010101" pitchFamily="49" charset="-122"/>
                  </a:endParaRPr>
                </a:p>
              </p:txBody>
            </p:sp>
            <p:pic>
              <p:nvPicPr>
                <p:cNvPr id="222" name="Picture 17" descr="未标题-1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05518" y="4297896"/>
                  <a:ext cx="542088" cy="4279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23" name="Group 10"/>
                <p:cNvGrpSpPr>
                  <a:grpSpLocks/>
                </p:cNvGrpSpPr>
                <p:nvPr/>
              </p:nvGrpSpPr>
              <p:grpSpPr bwMode="auto">
                <a:xfrm>
                  <a:off x="2532999" y="4105990"/>
                  <a:ext cx="617378" cy="993782"/>
                  <a:chOff x="3525" y="1560"/>
                  <a:chExt cx="814" cy="722"/>
                </a:xfrm>
              </p:grpSpPr>
              <p:grpSp>
                <p:nvGrpSpPr>
                  <p:cNvPr id="224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3525" y="1560"/>
                    <a:ext cx="813" cy="505"/>
                    <a:chOff x="2735" y="613"/>
                    <a:chExt cx="534" cy="324"/>
                  </a:xfrm>
                </p:grpSpPr>
                <p:pic>
                  <p:nvPicPr>
                    <p:cNvPr id="229" name="Picture 12" descr="3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789" y="722"/>
                      <a:ext cx="480" cy="21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230" name="Picture 13" descr="3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789" y="668"/>
                      <a:ext cx="480" cy="21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231" name="Picture 14" descr="3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735" y="613"/>
                      <a:ext cx="480" cy="21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sp>
                <p:nvSpPr>
                  <p:cNvPr id="228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48" y="2080"/>
                    <a:ext cx="791" cy="20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5634" tIns="47817" rIns="95634" bIns="47817">
                    <a:spAutoFit/>
                  </a:bodyPr>
                  <a:lstStyle>
                    <a:lvl1pPr defTabSz="957263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defTabSz="957263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defTabSz="957263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defTabSz="957263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defTabSz="957263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defTabSz="957263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defTabSz="957263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defTabSz="957263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defTabSz="957263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endParaRPr kumimoji="0" lang="zh-CN" altLang="en-US" sz="1200" b="1">
                      <a:latin typeface="Calibri" panose="020F0502020204030204" pitchFamily="34" charset="0"/>
                      <a:ea typeface="黑体" panose="02010609060101010101" pitchFamily="49" charset="-122"/>
                    </a:endParaRPr>
                  </a:p>
                </p:txBody>
              </p:sp>
            </p:grpSp>
          </p:grpSp>
          <p:pic>
            <p:nvPicPr>
              <p:cNvPr id="213" name="Picture 121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64605" y="2310751"/>
                <a:ext cx="327696" cy="2360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14" name="直接连接符 213"/>
              <p:cNvCxnSpPr>
                <a:endCxn id="218" idx="0"/>
              </p:cNvCxnSpPr>
              <p:nvPr/>
            </p:nvCxnSpPr>
            <p:spPr>
              <a:xfrm flipH="1">
                <a:off x="7115878" y="2025467"/>
                <a:ext cx="259982" cy="16977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接连接符 214"/>
              <p:cNvCxnSpPr>
                <a:stCxn id="231" idx="1"/>
                <a:endCxn id="218" idx="2"/>
              </p:cNvCxnSpPr>
              <p:nvPr/>
            </p:nvCxnSpPr>
            <p:spPr>
              <a:xfrm flipH="1">
                <a:off x="7115878" y="2415642"/>
                <a:ext cx="607574" cy="9948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接连接符 215"/>
              <p:cNvCxnSpPr>
                <a:stCxn id="218" idx="2"/>
              </p:cNvCxnSpPr>
              <p:nvPr/>
            </p:nvCxnSpPr>
            <p:spPr>
              <a:xfrm flipV="1">
                <a:off x="7115878" y="2143072"/>
                <a:ext cx="949823" cy="282518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接连接符 216"/>
              <p:cNvCxnSpPr>
                <a:stCxn id="218" idx="2"/>
                <a:endCxn id="213" idx="2"/>
              </p:cNvCxnSpPr>
              <p:nvPr/>
            </p:nvCxnSpPr>
            <p:spPr>
              <a:xfrm flipH="1">
                <a:off x="6628453" y="2425590"/>
                <a:ext cx="487425" cy="121167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8" name="Picture 129" descr="抽象图标21黄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48859" y="2195238"/>
                <a:ext cx="334037" cy="2303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19" name="Text Box 48"/>
            <p:cNvSpPr txBox="1">
              <a:spLocks noChangeArrowheads="1"/>
            </p:cNvSpPr>
            <p:nvPr/>
          </p:nvSpPr>
          <p:spPr bwMode="auto">
            <a:xfrm>
              <a:off x="6704253" y="2801915"/>
              <a:ext cx="2056973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100" dirty="0" smtClean="0">
                  <a:ea typeface="黑体" panose="02010609060101010101" pitchFamily="49" charset="-122"/>
                </a:rPr>
                <a:t>cloud</a:t>
              </a:r>
              <a:r>
                <a:rPr kumimoji="1" lang="zh-CN" altLang="en-US" sz="1100" dirty="0" smtClean="0">
                  <a:ea typeface="黑体" panose="02010609060101010101" pitchFamily="49" charset="-122"/>
                </a:rPr>
                <a:t> </a:t>
              </a:r>
              <a:r>
                <a:rPr kumimoji="1" lang="en-US" altLang="zh-CN" sz="1100" dirty="0" smtClean="0">
                  <a:ea typeface="黑体" panose="02010609060101010101" pitchFamily="49" charset="-122"/>
                </a:rPr>
                <a:t>service/content provider</a:t>
              </a:r>
              <a:endParaRPr kumimoji="1" lang="zh-CN" altLang="en-US" sz="1100" dirty="0">
                <a:ea typeface="黑体" panose="02010609060101010101" pitchFamily="49" charset="-122"/>
              </a:endParaRPr>
            </a:p>
          </p:txBody>
        </p:sp>
      </p:grpSp>
      <p:cxnSp>
        <p:nvCxnSpPr>
          <p:cNvPr id="321" name="直接连接符 320"/>
          <p:cNvCxnSpPr>
            <a:stCxn id="68" idx="3"/>
            <a:endCxn id="213" idx="1"/>
          </p:cNvCxnSpPr>
          <p:nvPr/>
        </p:nvCxnSpPr>
        <p:spPr>
          <a:xfrm flipV="1">
            <a:off x="5545231" y="2701608"/>
            <a:ext cx="1138745" cy="42503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内容占位符 2"/>
          <p:cNvSpPr txBox="1">
            <a:spLocks/>
          </p:cNvSpPr>
          <p:nvPr/>
        </p:nvSpPr>
        <p:spPr bwMode="auto">
          <a:xfrm>
            <a:off x="4322034" y="5030750"/>
            <a:ext cx="4688294" cy="1714090"/>
          </a:xfrm>
          <a:prstGeom prst="rect">
            <a:avLst/>
          </a:prstGeom>
          <a:solidFill>
            <a:srgbClr val="EEEEF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800" dirty="0"/>
              <a:t>传统</a:t>
            </a:r>
            <a:r>
              <a:rPr lang="zh-CN" altLang="en-US" sz="1800" dirty="0" smtClean="0"/>
              <a:t>地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认为由网络边缘和网络核心组成</a:t>
            </a:r>
            <a:endParaRPr lang="en-US" altLang="zh-CN" sz="1800" dirty="0" smtClean="0"/>
          </a:p>
          <a:p>
            <a:pPr marL="540000" lvl="1" indent="-216000"/>
            <a:r>
              <a:rPr lang="zh-CN" altLang="en-US" sz="1400" dirty="0" smtClean="0"/>
              <a:t>网络边缘</a:t>
            </a:r>
            <a:endParaRPr lang="en-US" altLang="zh-CN" sz="1400" dirty="0" smtClean="0"/>
          </a:p>
          <a:p>
            <a:pPr marL="720000" lvl="2" indent="-216000"/>
            <a:r>
              <a:rPr lang="zh-CN" altLang="en-US" sz="1400" dirty="0" smtClean="0"/>
              <a:t>主机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端系统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、接入网</a:t>
            </a:r>
            <a:endParaRPr lang="en-US" altLang="zh-CN" sz="1400" kern="0" dirty="0" smtClean="0"/>
          </a:p>
          <a:p>
            <a:pPr marL="540000" lvl="1" indent="-216000"/>
            <a:r>
              <a:rPr lang="zh-CN" altLang="en-US" sz="1400" dirty="0"/>
              <a:t>网络核心</a:t>
            </a:r>
            <a:endParaRPr lang="en-US" altLang="zh-CN" sz="1400" dirty="0"/>
          </a:p>
          <a:p>
            <a:pPr marL="720000" lvl="2" indent="-216000"/>
            <a:r>
              <a:rPr lang="zh-CN" altLang="en-US" sz="1400" dirty="0"/>
              <a:t>互联端系统的分组交换机和链路构成的网状网络</a:t>
            </a:r>
            <a:endParaRPr lang="en-US" altLang="zh-CN" sz="1400" dirty="0"/>
          </a:p>
          <a:p>
            <a:pPr marL="720000" lvl="2" indent="-216000"/>
            <a:r>
              <a:rPr lang="zh-CN" altLang="en-US" sz="1400" dirty="0"/>
              <a:t>向网络</a:t>
            </a:r>
            <a:r>
              <a:rPr lang="zh-CN" altLang="en-US" sz="1400" dirty="0" smtClean="0"/>
              <a:t>边缘的</a:t>
            </a:r>
            <a:r>
              <a:rPr lang="zh-CN" altLang="en-US" sz="1400" dirty="0"/>
              <a:t>大量主机提供连通性</a:t>
            </a:r>
            <a:endParaRPr lang="en-US" altLang="zh-CN" sz="1400" dirty="0"/>
          </a:p>
        </p:txBody>
      </p:sp>
      <p:sp>
        <p:nvSpPr>
          <p:cNvPr id="331" name="内容占位符 2"/>
          <p:cNvSpPr txBox="1">
            <a:spLocks/>
          </p:cNvSpPr>
          <p:nvPr/>
        </p:nvSpPr>
        <p:spPr bwMode="auto">
          <a:xfrm>
            <a:off x="4613498" y="5544001"/>
            <a:ext cx="3691878" cy="452121"/>
          </a:xfrm>
          <a:prstGeom prst="rect">
            <a:avLst/>
          </a:prstGeom>
          <a:solidFill>
            <a:srgbClr val="EEEEF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CN" altLang="en-US" sz="1800" dirty="0" smtClean="0"/>
              <a:t>如今，演变为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“</a:t>
            </a:r>
            <a:r>
              <a:rPr lang="zh-CN" altLang="en-US" sz="1800" dirty="0" smtClean="0"/>
              <a:t>端 </a:t>
            </a:r>
            <a:r>
              <a:rPr lang="zh-CN" altLang="en-US" sz="1800" dirty="0" smtClean="0">
                <a:sym typeface="Wingdings" panose="05000000000000000000" pitchFamily="2" charset="2"/>
              </a:rPr>
              <a:t> </a:t>
            </a:r>
            <a:r>
              <a:rPr lang="zh-CN" altLang="en-US" sz="1800" dirty="0" smtClean="0"/>
              <a:t>网 </a:t>
            </a:r>
            <a:r>
              <a:rPr lang="zh-CN" altLang="en-US" sz="1800" dirty="0" smtClean="0">
                <a:sym typeface="Wingdings" panose="05000000000000000000" pitchFamily="2" charset="2"/>
              </a:rPr>
              <a:t> </a:t>
            </a:r>
            <a:r>
              <a:rPr lang="zh-CN" altLang="en-US" sz="1800" dirty="0" smtClean="0"/>
              <a:t>云</a:t>
            </a:r>
            <a:r>
              <a:rPr lang="en-US" altLang="zh-CN" sz="1800" smtClean="0"/>
              <a:t>”</a:t>
            </a:r>
            <a:endParaRPr lang="en-US" altLang="zh-CN" sz="1800" dirty="0" smtClean="0"/>
          </a:p>
        </p:txBody>
      </p:sp>
      <p:grpSp>
        <p:nvGrpSpPr>
          <p:cNvPr id="356" name="组合 355"/>
          <p:cNvGrpSpPr/>
          <p:nvPr/>
        </p:nvGrpSpPr>
        <p:grpSpPr>
          <a:xfrm>
            <a:off x="932790" y="1316011"/>
            <a:ext cx="2776148" cy="1250687"/>
            <a:chOff x="5253816" y="1779807"/>
            <a:chExt cx="2776148" cy="1250687"/>
          </a:xfrm>
        </p:grpSpPr>
        <p:grpSp>
          <p:nvGrpSpPr>
            <p:cNvPr id="357" name="组合 356"/>
            <p:cNvGrpSpPr/>
            <p:nvPr/>
          </p:nvGrpSpPr>
          <p:grpSpPr>
            <a:xfrm>
              <a:off x="5253816" y="1779807"/>
              <a:ext cx="2776148" cy="1250687"/>
              <a:chOff x="643128" y="1370253"/>
              <a:chExt cx="2776148" cy="1250687"/>
            </a:xfrm>
          </p:grpSpPr>
          <p:sp>
            <p:nvSpPr>
              <p:cNvPr id="359" name="椭圆 358"/>
              <p:cNvSpPr/>
              <p:nvPr/>
            </p:nvSpPr>
            <p:spPr>
              <a:xfrm>
                <a:off x="643128" y="1370253"/>
                <a:ext cx="2776148" cy="1250687"/>
              </a:xfrm>
              <a:prstGeom prst="ellipse">
                <a:avLst/>
              </a:prstGeom>
              <a:solidFill>
                <a:srgbClr val="FFF5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60" name="Group 35"/>
              <p:cNvGrpSpPr>
                <a:grpSpLocks/>
              </p:cNvGrpSpPr>
              <p:nvPr/>
            </p:nvGrpSpPr>
            <p:grpSpPr bwMode="auto">
              <a:xfrm>
                <a:off x="1833931" y="1484497"/>
                <a:ext cx="566452" cy="727085"/>
                <a:chOff x="344" y="1590"/>
                <a:chExt cx="685" cy="1328"/>
              </a:xfrm>
            </p:grpSpPr>
            <p:grpSp>
              <p:nvGrpSpPr>
                <p:cNvPr id="369" name="Group 36"/>
                <p:cNvGrpSpPr>
                  <a:grpSpLocks/>
                </p:cNvGrpSpPr>
                <p:nvPr/>
              </p:nvGrpSpPr>
              <p:grpSpPr bwMode="auto">
                <a:xfrm>
                  <a:off x="344" y="1590"/>
                  <a:ext cx="685" cy="233"/>
                  <a:chOff x="1928" y="1215"/>
                  <a:chExt cx="685" cy="233"/>
                </a:xfrm>
              </p:grpSpPr>
              <p:sp>
                <p:nvSpPr>
                  <p:cNvPr id="387" name="Freeform 37"/>
                  <p:cNvSpPr>
                    <a:spLocks/>
                  </p:cNvSpPr>
                  <p:nvPr/>
                </p:nvSpPr>
                <p:spPr bwMode="auto">
                  <a:xfrm>
                    <a:off x="2400" y="1311"/>
                    <a:ext cx="213" cy="133"/>
                  </a:xfrm>
                  <a:custGeom>
                    <a:avLst/>
                    <a:gdLst>
                      <a:gd name="T0" fmla="*/ 0 w 213"/>
                      <a:gd name="T1" fmla="*/ 132 h 133"/>
                      <a:gd name="T2" fmla="*/ 53 w 213"/>
                      <a:gd name="T3" fmla="*/ 89 h 133"/>
                      <a:gd name="T4" fmla="*/ 60 w 213"/>
                      <a:gd name="T5" fmla="*/ 109 h 133"/>
                      <a:gd name="T6" fmla="*/ 145 w 213"/>
                      <a:gd name="T7" fmla="*/ 36 h 133"/>
                      <a:gd name="T8" fmla="*/ 148 w 213"/>
                      <a:gd name="T9" fmla="*/ 50 h 133"/>
                      <a:gd name="T10" fmla="*/ 212 w 213"/>
                      <a:gd name="T11" fmla="*/ 0 h 1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13" h="133">
                        <a:moveTo>
                          <a:pt x="0" y="132"/>
                        </a:moveTo>
                        <a:lnTo>
                          <a:pt x="53" y="89"/>
                        </a:lnTo>
                        <a:lnTo>
                          <a:pt x="60" y="109"/>
                        </a:lnTo>
                        <a:lnTo>
                          <a:pt x="145" y="36"/>
                        </a:lnTo>
                        <a:lnTo>
                          <a:pt x="148" y="50"/>
                        </a:lnTo>
                        <a:lnTo>
                          <a:pt x="212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FF00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8" name="Freeform 38"/>
                  <p:cNvSpPr>
                    <a:spLocks/>
                  </p:cNvSpPr>
                  <p:nvPr/>
                </p:nvSpPr>
                <p:spPr bwMode="auto">
                  <a:xfrm>
                    <a:off x="2305" y="1215"/>
                    <a:ext cx="149" cy="203"/>
                  </a:xfrm>
                  <a:custGeom>
                    <a:avLst/>
                    <a:gdLst>
                      <a:gd name="T0" fmla="*/ 0 w 149"/>
                      <a:gd name="T1" fmla="*/ 202 h 203"/>
                      <a:gd name="T2" fmla="*/ 22 w 149"/>
                      <a:gd name="T3" fmla="*/ 146 h 203"/>
                      <a:gd name="T4" fmla="*/ 44 w 149"/>
                      <a:gd name="T5" fmla="*/ 162 h 203"/>
                      <a:gd name="T6" fmla="*/ 91 w 149"/>
                      <a:gd name="T7" fmla="*/ 56 h 203"/>
                      <a:gd name="T8" fmla="*/ 114 w 149"/>
                      <a:gd name="T9" fmla="*/ 73 h 203"/>
                      <a:gd name="T10" fmla="*/ 148 w 149"/>
                      <a:gd name="T11" fmla="*/ 0 h 2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49" h="203">
                        <a:moveTo>
                          <a:pt x="0" y="202"/>
                        </a:moveTo>
                        <a:lnTo>
                          <a:pt x="22" y="146"/>
                        </a:lnTo>
                        <a:lnTo>
                          <a:pt x="44" y="162"/>
                        </a:lnTo>
                        <a:lnTo>
                          <a:pt x="91" y="56"/>
                        </a:lnTo>
                        <a:lnTo>
                          <a:pt x="114" y="73"/>
                        </a:lnTo>
                        <a:lnTo>
                          <a:pt x="148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FF00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" name="Freeform 39"/>
                  <p:cNvSpPr>
                    <a:spLocks/>
                  </p:cNvSpPr>
                  <p:nvPr/>
                </p:nvSpPr>
                <p:spPr bwMode="auto">
                  <a:xfrm>
                    <a:off x="2083" y="1215"/>
                    <a:ext cx="150" cy="203"/>
                  </a:xfrm>
                  <a:custGeom>
                    <a:avLst/>
                    <a:gdLst>
                      <a:gd name="T0" fmla="*/ 149 w 150"/>
                      <a:gd name="T1" fmla="*/ 202 h 203"/>
                      <a:gd name="T2" fmla="*/ 127 w 150"/>
                      <a:gd name="T3" fmla="*/ 146 h 203"/>
                      <a:gd name="T4" fmla="*/ 101 w 150"/>
                      <a:gd name="T5" fmla="*/ 162 h 203"/>
                      <a:gd name="T6" fmla="*/ 54 w 150"/>
                      <a:gd name="T7" fmla="*/ 56 h 203"/>
                      <a:gd name="T8" fmla="*/ 35 w 150"/>
                      <a:gd name="T9" fmla="*/ 73 h 203"/>
                      <a:gd name="T10" fmla="*/ 0 w 150"/>
                      <a:gd name="T11" fmla="*/ 0 h 2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50" h="203">
                        <a:moveTo>
                          <a:pt x="149" y="202"/>
                        </a:moveTo>
                        <a:lnTo>
                          <a:pt x="127" y="146"/>
                        </a:lnTo>
                        <a:lnTo>
                          <a:pt x="101" y="162"/>
                        </a:lnTo>
                        <a:lnTo>
                          <a:pt x="54" y="56"/>
                        </a:lnTo>
                        <a:lnTo>
                          <a:pt x="35" y="73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FF00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" name="Freeform 40"/>
                  <p:cNvSpPr>
                    <a:spLocks/>
                  </p:cNvSpPr>
                  <p:nvPr/>
                </p:nvSpPr>
                <p:spPr bwMode="auto">
                  <a:xfrm>
                    <a:off x="1928" y="1314"/>
                    <a:ext cx="210" cy="134"/>
                  </a:xfrm>
                  <a:custGeom>
                    <a:avLst/>
                    <a:gdLst>
                      <a:gd name="T0" fmla="*/ 209 w 210"/>
                      <a:gd name="T1" fmla="*/ 133 h 134"/>
                      <a:gd name="T2" fmla="*/ 152 w 210"/>
                      <a:gd name="T3" fmla="*/ 83 h 134"/>
                      <a:gd name="T4" fmla="*/ 152 w 210"/>
                      <a:gd name="T5" fmla="*/ 106 h 134"/>
                      <a:gd name="T6" fmla="*/ 67 w 210"/>
                      <a:gd name="T7" fmla="*/ 30 h 134"/>
                      <a:gd name="T8" fmla="*/ 60 w 210"/>
                      <a:gd name="T9" fmla="*/ 50 h 134"/>
                      <a:gd name="T10" fmla="*/ 0 w 210"/>
                      <a:gd name="T11" fmla="*/ 0 h 1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10" h="134">
                        <a:moveTo>
                          <a:pt x="209" y="133"/>
                        </a:moveTo>
                        <a:lnTo>
                          <a:pt x="152" y="83"/>
                        </a:lnTo>
                        <a:lnTo>
                          <a:pt x="152" y="106"/>
                        </a:lnTo>
                        <a:lnTo>
                          <a:pt x="67" y="30"/>
                        </a:lnTo>
                        <a:lnTo>
                          <a:pt x="60" y="5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FF00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70" name="Group 41"/>
                <p:cNvGrpSpPr>
                  <a:grpSpLocks/>
                </p:cNvGrpSpPr>
                <p:nvPr/>
              </p:nvGrpSpPr>
              <p:grpSpPr bwMode="auto">
                <a:xfrm>
                  <a:off x="619" y="1849"/>
                  <a:ext cx="135" cy="1069"/>
                  <a:chOff x="2203" y="1474"/>
                  <a:chExt cx="135" cy="1069"/>
                </a:xfrm>
              </p:grpSpPr>
              <p:sp>
                <p:nvSpPr>
                  <p:cNvPr id="371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2254" y="1856"/>
                    <a:ext cx="38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66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72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2203" y="1474"/>
                    <a:ext cx="135" cy="1069"/>
                    <a:chOff x="2203" y="1474"/>
                    <a:chExt cx="135" cy="1069"/>
                  </a:xfrm>
                </p:grpSpPr>
                <p:sp>
                  <p:nvSpPr>
                    <p:cNvPr id="373" name="Line 4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73" y="1483"/>
                      <a:ext cx="0" cy="21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66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4" name="Line 4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03" y="1694"/>
                      <a:ext cx="53" cy="84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66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5" name="Line 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85" y="1694"/>
                      <a:ext cx="53" cy="84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66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6" name="Line 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10" y="2523"/>
                      <a:ext cx="126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66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7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26" y="2292"/>
                      <a:ext cx="9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66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8" name="Line 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23" y="2295"/>
                      <a:ext cx="114" cy="23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66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9" name="Line 5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13" y="2292"/>
                      <a:ext cx="110" cy="23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66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0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38" y="2064"/>
                      <a:ext cx="7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66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1" name="Line 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38" y="2064"/>
                      <a:ext cx="82" cy="22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66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2" name="Line 5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22" y="2064"/>
                      <a:ext cx="85" cy="22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66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3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47" y="1856"/>
                      <a:ext cx="63" cy="20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66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4" name="Line 5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35" y="1853"/>
                      <a:ext cx="59" cy="21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66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5" name="Line 5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48" y="1698"/>
                      <a:ext cx="37" cy="15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66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6" name="Oval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61" y="1474"/>
                      <a:ext cx="27" cy="15"/>
                    </a:xfrm>
                    <a:prstGeom prst="ellipse">
                      <a:avLst/>
                    </a:prstGeom>
                    <a:solidFill>
                      <a:srgbClr val="FF0033"/>
                    </a:solidFill>
                    <a:ln w="127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pic>
            <p:nvPicPr>
              <p:cNvPr id="361" name="Picture 219" descr="汽车"/>
              <p:cNvPicPr>
                <a:picLocks noChangeAspect="1" noChangeArrowheads="1"/>
              </p:cNvPicPr>
              <p:nvPr/>
            </p:nvPicPr>
            <p:blipFill>
              <a:blip r:embed="rId18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7903" y="1865521"/>
                <a:ext cx="544459" cy="165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2" name="Picture 342" descr="generic_laptop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0881" y="1581826"/>
                <a:ext cx="331180" cy="322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3" name="图片 36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369509" y="1511773"/>
                <a:ext cx="207360" cy="376272"/>
              </a:xfrm>
              <a:prstGeom prst="rect">
                <a:avLst/>
              </a:prstGeom>
            </p:spPr>
          </p:pic>
          <p:pic>
            <p:nvPicPr>
              <p:cNvPr id="364" name="图片 363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634431" y="1948513"/>
                <a:ext cx="207360" cy="376272"/>
              </a:xfrm>
              <a:prstGeom prst="rect">
                <a:avLst/>
              </a:prstGeom>
            </p:spPr>
          </p:pic>
          <p:cxnSp>
            <p:nvCxnSpPr>
              <p:cNvPr id="365" name="直接连接符 364"/>
              <p:cNvCxnSpPr>
                <a:endCxn id="379" idx="1"/>
              </p:cNvCxnSpPr>
              <p:nvPr/>
            </p:nvCxnSpPr>
            <p:spPr>
              <a:xfrm flipH="1" flipV="1">
                <a:off x="2160571" y="2074158"/>
                <a:ext cx="510379" cy="19869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6" name="Group 801"/>
              <p:cNvGrpSpPr>
                <a:grpSpLocks/>
              </p:cNvGrpSpPr>
              <p:nvPr/>
            </p:nvGrpSpPr>
            <p:grpSpPr bwMode="auto">
              <a:xfrm>
                <a:off x="2593490" y="2058898"/>
                <a:ext cx="365666" cy="238486"/>
                <a:chOff x="1602" y="2976"/>
                <a:chExt cx="270" cy="253"/>
              </a:xfrm>
            </p:grpSpPr>
            <p:sp>
              <p:nvSpPr>
                <p:cNvPr id="367" name="AutoShape 802"/>
                <p:cNvSpPr>
                  <a:spLocks noChangeArrowheads="1"/>
                </p:cNvSpPr>
                <p:nvPr/>
              </p:nvSpPr>
              <p:spPr bwMode="auto">
                <a:xfrm>
                  <a:off x="1602" y="2976"/>
                  <a:ext cx="270" cy="253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FF9933"/>
                    </a:gs>
                    <a:gs pos="100000">
                      <a:srgbClr val="99330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55771" tIns="27886" rIns="55771" bIns="27886" anchor="ctr"/>
                <a:lstStyle/>
                <a:p>
                  <a:pPr algn="ctr"/>
                  <a:endParaRPr kumimoji="1" lang="en-US" altLang="ja-JP" sz="1200">
                    <a:solidFill>
                      <a:srgbClr val="000000"/>
                    </a:solidFill>
                    <a:latin typeface="Arial Narrow" panose="020B060602020203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368" name="AutoShape 803"/>
                <p:cNvSpPr>
                  <a:spLocks noChangeArrowheads="1"/>
                </p:cNvSpPr>
                <p:nvPr/>
              </p:nvSpPr>
              <p:spPr bwMode="auto">
                <a:xfrm>
                  <a:off x="1636" y="2982"/>
                  <a:ext cx="202" cy="102"/>
                </a:xfrm>
                <a:custGeom>
                  <a:avLst/>
                  <a:gdLst>
                    <a:gd name="G0" fmla="+- 6480 0 0"/>
                    <a:gd name="G1" fmla="+- 8640 0 0"/>
                    <a:gd name="G2" fmla="+- 4320 0 0"/>
                    <a:gd name="G3" fmla="+- 21600 0 6480"/>
                    <a:gd name="G4" fmla="+- 21600 0 8640"/>
                    <a:gd name="G5" fmla="+- 21600 0 4320"/>
                    <a:gd name="G6" fmla="+- 6480 0 10800"/>
                    <a:gd name="G7" fmla="+- 8640 0 10800"/>
                    <a:gd name="G8" fmla="*/ G7 4320 G6"/>
                    <a:gd name="G9" fmla="+- 21600 0 G8"/>
                    <a:gd name="T0" fmla="*/ G8 w 21600"/>
                    <a:gd name="T1" fmla="*/ G1 h 21600"/>
                    <a:gd name="T2" fmla="*/ G9 w 21600"/>
                    <a:gd name="T3" fmla="*/ G4 h 21600"/>
                  </a:gdLst>
                  <a:ahLst/>
                  <a:cxnLst>
                    <a:cxn ang="0">
                      <a:pos x="r" y="vc"/>
                    </a:cxn>
                    <a:cxn ang="5400000">
                      <a:pos x="hc" y="b"/>
                    </a:cxn>
                    <a:cxn ang="10800000">
                      <a:pos x="l" y="vc"/>
                    </a:cxn>
                    <a:cxn ang="16200000">
                      <a:pos x="hc" y="t"/>
                    </a:cxn>
                  </a:cxnLst>
                  <a:rect l="T0" t="T1" r="T2" b="T3"/>
                  <a:pathLst>
                    <a:path w="21600" h="21600">
                      <a:moveTo>
                        <a:pt x="10800" y="0"/>
                      </a:moveTo>
                      <a:lnTo>
                        <a:pt x="6480" y="4320"/>
                      </a:lnTo>
                      <a:lnTo>
                        <a:pt x="8640" y="4320"/>
                      </a:lnTo>
                      <a:lnTo>
                        <a:pt x="8640" y="8640"/>
                      </a:lnTo>
                      <a:lnTo>
                        <a:pt x="4320" y="8640"/>
                      </a:lnTo>
                      <a:lnTo>
                        <a:pt x="4320" y="6480"/>
                      </a:lnTo>
                      <a:lnTo>
                        <a:pt x="0" y="10800"/>
                      </a:lnTo>
                      <a:lnTo>
                        <a:pt x="4320" y="15120"/>
                      </a:lnTo>
                      <a:lnTo>
                        <a:pt x="4320" y="12960"/>
                      </a:lnTo>
                      <a:lnTo>
                        <a:pt x="8640" y="12960"/>
                      </a:lnTo>
                      <a:lnTo>
                        <a:pt x="8640" y="17280"/>
                      </a:lnTo>
                      <a:lnTo>
                        <a:pt x="6480" y="17280"/>
                      </a:lnTo>
                      <a:lnTo>
                        <a:pt x="10800" y="21600"/>
                      </a:lnTo>
                      <a:lnTo>
                        <a:pt x="15120" y="17280"/>
                      </a:lnTo>
                      <a:lnTo>
                        <a:pt x="12960" y="17280"/>
                      </a:lnTo>
                      <a:lnTo>
                        <a:pt x="12960" y="12960"/>
                      </a:lnTo>
                      <a:lnTo>
                        <a:pt x="17280" y="12960"/>
                      </a:lnTo>
                      <a:lnTo>
                        <a:pt x="17280" y="15120"/>
                      </a:lnTo>
                      <a:lnTo>
                        <a:pt x="21600" y="10800"/>
                      </a:lnTo>
                      <a:lnTo>
                        <a:pt x="17280" y="6480"/>
                      </a:lnTo>
                      <a:lnTo>
                        <a:pt x="17280" y="8640"/>
                      </a:lnTo>
                      <a:lnTo>
                        <a:pt x="12960" y="8640"/>
                      </a:lnTo>
                      <a:lnTo>
                        <a:pt x="12960" y="4320"/>
                      </a:lnTo>
                      <a:lnTo>
                        <a:pt x="15120" y="4320"/>
                      </a:lnTo>
                      <a:close/>
                    </a:path>
                  </a:pathLst>
                </a:custGeom>
                <a:solidFill>
                  <a:srgbClr val="FFFFCC"/>
                </a:solidFill>
                <a:ln>
                  <a:noFill/>
                </a:ln>
                <a:effectLst>
                  <a:outerShdw dist="12700" dir="5400000" algn="ctr" rotWithShape="0">
                    <a:srgbClr val="000000"/>
                  </a:outerShdw>
                </a:effectLst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58" name="Text Box 48"/>
            <p:cNvSpPr txBox="1">
              <a:spLocks noChangeArrowheads="1"/>
            </p:cNvSpPr>
            <p:nvPr/>
          </p:nvSpPr>
          <p:spPr bwMode="auto">
            <a:xfrm>
              <a:off x="6116581" y="2760369"/>
              <a:ext cx="113364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100" dirty="0" smtClean="0">
                  <a:ea typeface="黑体" panose="02010609060101010101" pitchFamily="49" charset="-122"/>
                </a:rPr>
                <a:t>mobile network</a:t>
              </a:r>
              <a:endParaRPr kumimoji="1" lang="zh-CN" altLang="en-US" sz="1100" dirty="0">
                <a:ea typeface="黑体" panose="02010609060101010101" pitchFamily="49" charset="-122"/>
              </a:endParaRPr>
            </a:p>
          </p:txBody>
        </p:sp>
      </p:grpSp>
      <p:cxnSp>
        <p:nvCxnSpPr>
          <p:cNvPr id="227" name="直接连接符 226"/>
          <p:cNvCxnSpPr>
            <a:stCxn id="66" idx="0"/>
          </p:cNvCxnSpPr>
          <p:nvPr/>
        </p:nvCxnSpPr>
        <p:spPr>
          <a:xfrm flipH="1" flipV="1">
            <a:off x="3281544" y="2157340"/>
            <a:ext cx="1588378" cy="65526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组合 255"/>
          <p:cNvGrpSpPr/>
          <p:nvPr/>
        </p:nvGrpSpPr>
        <p:grpSpPr>
          <a:xfrm>
            <a:off x="662613" y="4578560"/>
            <a:ext cx="3813727" cy="1620086"/>
            <a:chOff x="1970296" y="4612571"/>
            <a:chExt cx="3813727" cy="1620086"/>
          </a:xfrm>
        </p:grpSpPr>
        <p:sp>
          <p:nvSpPr>
            <p:cNvPr id="332" name="圆角矩形 331"/>
            <p:cNvSpPr/>
            <p:nvPr/>
          </p:nvSpPr>
          <p:spPr>
            <a:xfrm>
              <a:off x="1970296" y="4639178"/>
              <a:ext cx="3813727" cy="1554960"/>
            </a:xfrm>
            <a:prstGeom prst="roundRect">
              <a:avLst>
                <a:gd name="adj" fmla="val 8195"/>
              </a:avLst>
            </a:prstGeom>
            <a:solidFill>
              <a:srgbClr val="FFF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336" name="Picture 129" descr="抽象图标21黄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6705" y="5155488"/>
              <a:ext cx="320561" cy="226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8" name="Picture 37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8360" y="5244365"/>
              <a:ext cx="363077" cy="249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40" name="Group 25"/>
            <p:cNvGrpSpPr>
              <a:grpSpLocks/>
            </p:cNvGrpSpPr>
            <p:nvPr/>
          </p:nvGrpSpPr>
          <p:grpSpPr bwMode="auto">
            <a:xfrm>
              <a:off x="3347761" y="5269273"/>
              <a:ext cx="418383" cy="274631"/>
              <a:chOff x="920" y="1436"/>
              <a:chExt cx="188" cy="129"/>
            </a:xfrm>
          </p:grpSpPr>
          <p:pic>
            <p:nvPicPr>
              <p:cNvPr id="475" name="Picture 26" descr="16ILAJ24"/>
              <p:cNvPicPr>
                <a:picLocks noChangeAspect="1" noChangeArrowheads="1"/>
              </p:cNvPicPr>
              <p:nvPr/>
            </p:nvPicPr>
            <p:blipFill>
              <a:blip r:embed="rId2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0" y="1481"/>
                <a:ext cx="188" cy="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6" name="Line 27"/>
              <p:cNvSpPr>
                <a:spLocks noChangeShapeType="1"/>
              </p:cNvSpPr>
              <p:nvPr/>
            </p:nvSpPr>
            <p:spPr bwMode="auto">
              <a:xfrm flipV="1">
                <a:off x="985" y="1436"/>
                <a:ext cx="0" cy="6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342" name="Picture 37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5136" y="4831682"/>
              <a:ext cx="363077" cy="249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2" name="Picture 37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918" y="5536751"/>
              <a:ext cx="363077" cy="249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3" name="Picture 4"/>
            <p:cNvPicPr>
              <a:picLocks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8488" y="5510368"/>
              <a:ext cx="368746" cy="246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4" name="Picture 4"/>
            <p:cNvPicPr>
              <a:picLocks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8827" y="5690581"/>
              <a:ext cx="368746" cy="246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55" name="Group 34"/>
            <p:cNvGrpSpPr>
              <a:grpSpLocks/>
            </p:cNvGrpSpPr>
            <p:nvPr/>
          </p:nvGrpSpPr>
          <p:grpSpPr bwMode="auto">
            <a:xfrm rot="12549869">
              <a:off x="3760477" y="5421012"/>
              <a:ext cx="206287" cy="246564"/>
              <a:chOff x="4201" y="1344"/>
              <a:chExt cx="750" cy="1002"/>
            </a:xfrm>
          </p:grpSpPr>
          <p:sp>
            <p:nvSpPr>
              <p:cNvPr id="472" name="Arc 35"/>
              <p:cNvSpPr>
                <a:spLocks/>
              </p:cNvSpPr>
              <p:nvPr/>
            </p:nvSpPr>
            <p:spPr bwMode="auto">
              <a:xfrm flipH="1">
                <a:off x="4201" y="1344"/>
                <a:ext cx="701" cy="1002"/>
              </a:xfrm>
              <a:custGeom>
                <a:avLst/>
                <a:gdLst>
                  <a:gd name="G0" fmla="+- 0 0 0"/>
                  <a:gd name="G1" fmla="+- 13085 0 0"/>
                  <a:gd name="G2" fmla="+- 21600 0 0"/>
                  <a:gd name="T0" fmla="*/ 17185 w 21600"/>
                  <a:gd name="T1" fmla="*/ 0 h 26282"/>
                  <a:gd name="T2" fmla="*/ 17100 w 21600"/>
                  <a:gd name="T3" fmla="*/ 26282 h 26282"/>
                  <a:gd name="T4" fmla="*/ 0 w 21600"/>
                  <a:gd name="T5" fmla="*/ 13085 h 26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6282" fill="none" extrusionOk="0">
                    <a:moveTo>
                      <a:pt x="17185" y="-1"/>
                    </a:moveTo>
                    <a:cubicBezTo>
                      <a:pt x="20049" y="3760"/>
                      <a:pt x="21600" y="8357"/>
                      <a:pt x="21600" y="13085"/>
                    </a:cubicBezTo>
                    <a:cubicBezTo>
                      <a:pt x="21600" y="17860"/>
                      <a:pt x="20017" y="22501"/>
                      <a:pt x="17099" y="26281"/>
                    </a:cubicBezTo>
                  </a:path>
                  <a:path w="21600" h="26282" stroke="0" extrusionOk="0">
                    <a:moveTo>
                      <a:pt x="17185" y="-1"/>
                    </a:moveTo>
                    <a:cubicBezTo>
                      <a:pt x="20049" y="3760"/>
                      <a:pt x="21600" y="8357"/>
                      <a:pt x="21600" y="13085"/>
                    </a:cubicBezTo>
                    <a:cubicBezTo>
                      <a:pt x="21600" y="17860"/>
                      <a:pt x="20017" y="22501"/>
                      <a:pt x="17099" y="26281"/>
                    </a:cubicBezTo>
                    <a:lnTo>
                      <a:pt x="0" y="13085"/>
                    </a:ln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73" name="Arc 36"/>
              <p:cNvSpPr>
                <a:spLocks/>
              </p:cNvSpPr>
              <p:nvPr/>
            </p:nvSpPr>
            <p:spPr bwMode="auto">
              <a:xfrm flipH="1">
                <a:off x="4446" y="1478"/>
                <a:ext cx="430" cy="749"/>
              </a:xfrm>
              <a:custGeom>
                <a:avLst/>
                <a:gdLst>
                  <a:gd name="G0" fmla="+- 0 0 0"/>
                  <a:gd name="G1" fmla="+- 15087 0 0"/>
                  <a:gd name="G2" fmla="+- 21600 0 0"/>
                  <a:gd name="T0" fmla="*/ 15458 w 21600"/>
                  <a:gd name="T1" fmla="*/ 0 h 29131"/>
                  <a:gd name="T2" fmla="*/ 16411 w 21600"/>
                  <a:gd name="T3" fmla="*/ 29131 h 29131"/>
                  <a:gd name="T4" fmla="*/ 0 w 21600"/>
                  <a:gd name="T5" fmla="*/ 15087 h 29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9131" fill="none" extrusionOk="0">
                    <a:moveTo>
                      <a:pt x="15457" y="0"/>
                    </a:moveTo>
                    <a:cubicBezTo>
                      <a:pt x="19395" y="4034"/>
                      <a:pt x="21600" y="9449"/>
                      <a:pt x="21600" y="15087"/>
                    </a:cubicBezTo>
                    <a:cubicBezTo>
                      <a:pt x="21600" y="20237"/>
                      <a:pt x="19759" y="25218"/>
                      <a:pt x="16411" y="29131"/>
                    </a:cubicBezTo>
                  </a:path>
                  <a:path w="21600" h="29131" stroke="0" extrusionOk="0">
                    <a:moveTo>
                      <a:pt x="15457" y="0"/>
                    </a:moveTo>
                    <a:cubicBezTo>
                      <a:pt x="19395" y="4034"/>
                      <a:pt x="21600" y="9449"/>
                      <a:pt x="21600" y="15087"/>
                    </a:cubicBezTo>
                    <a:cubicBezTo>
                      <a:pt x="21600" y="20237"/>
                      <a:pt x="19759" y="25218"/>
                      <a:pt x="16411" y="29131"/>
                    </a:cubicBezTo>
                    <a:lnTo>
                      <a:pt x="0" y="15087"/>
                    </a:ln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74" name="Arc 37"/>
              <p:cNvSpPr>
                <a:spLocks/>
              </p:cNvSpPr>
              <p:nvPr/>
            </p:nvSpPr>
            <p:spPr bwMode="auto">
              <a:xfrm flipH="1">
                <a:off x="4703" y="1602"/>
                <a:ext cx="248" cy="501"/>
              </a:xfrm>
              <a:custGeom>
                <a:avLst/>
                <a:gdLst>
                  <a:gd name="G0" fmla="+- 0 0 0"/>
                  <a:gd name="G1" fmla="+- 15650 0 0"/>
                  <a:gd name="G2" fmla="+- 21600 0 0"/>
                  <a:gd name="T0" fmla="*/ 14887 w 21600"/>
                  <a:gd name="T1" fmla="*/ 0 h 30009"/>
                  <a:gd name="T2" fmla="*/ 16136 w 21600"/>
                  <a:gd name="T3" fmla="*/ 30009 h 30009"/>
                  <a:gd name="T4" fmla="*/ 0 w 21600"/>
                  <a:gd name="T5" fmla="*/ 15650 h 300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0009" fill="none" extrusionOk="0">
                    <a:moveTo>
                      <a:pt x="14887" y="-1"/>
                    </a:moveTo>
                    <a:cubicBezTo>
                      <a:pt x="19173" y="4077"/>
                      <a:pt x="21600" y="9734"/>
                      <a:pt x="21600" y="15650"/>
                    </a:cubicBezTo>
                    <a:cubicBezTo>
                      <a:pt x="21600" y="20944"/>
                      <a:pt x="19655" y="26054"/>
                      <a:pt x="16136" y="30009"/>
                    </a:cubicBezTo>
                  </a:path>
                  <a:path w="21600" h="30009" stroke="0" extrusionOk="0">
                    <a:moveTo>
                      <a:pt x="14887" y="-1"/>
                    </a:moveTo>
                    <a:cubicBezTo>
                      <a:pt x="19173" y="4077"/>
                      <a:pt x="21600" y="9734"/>
                      <a:pt x="21600" y="15650"/>
                    </a:cubicBezTo>
                    <a:cubicBezTo>
                      <a:pt x="21600" y="20944"/>
                      <a:pt x="19655" y="26054"/>
                      <a:pt x="16136" y="30009"/>
                    </a:cubicBezTo>
                    <a:lnTo>
                      <a:pt x="0" y="15650"/>
                    </a:ln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cxnSp>
          <p:nvCxnSpPr>
            <p:cNvPr id="391" name="直接连接符 390"/>
            <p:cNvCxnSpPr>
              <a:stCxn id="336" idx="1"/>
            </p:cNvCxnSpPr>
            <p:nvPr/>
          </p:nvCxnSpPr>
          <p:spPr>
            <a:xfrm flipH="1" flipV="1">
              <a:off x="2267583" y="5023957"/>
              <a:ext cx="449122" cy="24459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连接符 391"/>
            <p:cNvCxnSpPr>
              <a:stCxn id="336" idx="1"/>
            </p:cNvCxnSpPr>
            <p:nvPr/>
          </p:nvCxnSpPr>
          <p:spPr>
            <a:xfrm flipH="1">
              <a:off x="2423909" y="5268554"/>
              <a:ext cx="292796" cy="11665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392"/>
            <p:cNvCxnSpPr>
              <a:stCxn id="336" idx="2"/>
            </p:cNvCxnSpPr>
            <p:nvPr/>
          </p:nvCxnSpPr>
          <p:spPr>
            <a:xfrm flipH="1">
              <a:off x="2865972" y="5381619"/>
              <a:ext cx="11014" cy="17574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/>
            <p:cNvCxnSpPr/>
            <p:nvPr/>
          </p:nvCxnSpPr>
          <p:spPr>
            <a:xfrm flipH="1">
              <a:off x="2949167" y="5015219"/>
              <a:ext cx="690100" cy="25582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/>
            <p:nvPr/>
          </p:nvCxnSpPr>
          <p:spPr>
            <a:xfrm flipH="1">
              <a:off x="3503495" y="4805286"/>
              <a:ext cx="359478" cy="20859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/>
            <p:cNvCxnSpPr/>
            <p:nvPr/>
          </p:nvCxnSpPr>
          <p:spPr>
            <a:xfrm flipH="1">
              <a:off x="3492629" y="5011539"/>
              <a:ext cx="935134" cy="4141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/>
            <p:cNvCxnSpPr>
              <a:endCxn id="413" idx="4"/>
            </p:cNvCxnSpPr>
            <p:nvPr/>
          </p:nvCxnSpPr>
          <p:spPr>
            <a:xfrm flipH="1" flipV="1">
              <a:off x="4146487" y="4731814"/>
              <a:ext cx="472939" cy="17403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>
              <a:stCxn id="403" idx="0"/>
            </p:cNvCxnSpPr>
            <p:nvPr/>
          </p:nvCxnSpPr>
          <p:spPr>
            <a:xfrm flipH="1" flipV="1">
              <a:off x="4685814" y="5062390"/>
              <a:ext cx="293208" cy="19066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/>
            <p:cNvCxnSpPr/>
            <p:nvPr/>
          </p:nvCxnSpPr>
          <p:spPr>
            <a:xfrm flipH="1">
              <a:off x="5476071" y="5250191"/>
              <a:ext cx="2659" cy="14321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/>
            <p:cNvCxnSpPr/>
            <p:nvPr/>
          </p:nvCxnSpPr>
          <p:spPr>
            <a:xfrm flipH="1" flipV="1">
              <a:off x="5246061" y="5835764"/>
              <a:ext cx="2065" cy="757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1" name="Group 156"/>
            <p:cNvGrpSpPr>
              <a:grpSpLocks/>
            </p:cNvGrpSpPr>
            <p:nvPr/>
          </p:nvGrpSpPr>
          <p:grpSpPr bwMode="auto">
            <a:xfrm>
              <a:off x="5300870" y="5023647"/>
              <a:ext cx="296824" cy="403198"/>
              <a:chOff x="1169" y="1139"/>
              <a:chExt cx="393" cy="622"/>
            </a:xfrm>
          </p:grpSpPr>
          <p:sp>
            <p:nvSpPr>
              <p:cNvPr id="440" name="AutoShape 157"/>
              <p:cNvSpPr>
                <a:spLocks noChangeAspect="1" noChangeArrowheads="1" noTextEdit="1"/>
              </p:cNvSpPr>
              <p:nvPr/>
            </p:nvSpPr>
            <p:spPr bwMode="auto">
              <a:xfrm>
                <a:off x="1169" y="1139"/>
                <a:ext cx="393" cy="6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" name="Freeform 158"/>
              <p:cNvSpPr>
                <a:spLocks/>
              </p:cNvSpPr>
              <p:nvPr/>
            </p:nvSpPr>
            <p:spPr bwMode="auto">
              <a:xfrm>
                <a:off x="1173" y="1187"/>
                <a:ext cx="339" cy="572"/>
              </a:xfrm>
              <a:custGeom>
                <a:avLst/>
                <a:gdLst>
                  <a:gd name="T0" fmla="*/ 0 w 339"/>
                  <a:gd name="T1" fmla="*/ 0 h 572"/>
                  <a:gd name="T2" fmla="*/ 0 w 339"/>
                  <a:gd name="T3" fmla="*/ 572 h 572"/>
                  <a:gd name="T4" fmla="*/ 339 w 339"/>
                  <a:gd name="T5" fmla="*/ 572 h 572"/>
                  <a:gd name="T6" fmla="*/ 339 w 339"/>
                  <a:gd name="T7" fmla="*/ 0 h 572"/>
                  <a:gd name="T8" fmla="*/ 0 w 339"/>
                  <a:gd name="T9" fmla="*/ 0 h 572"/>
                  <a:gd name="T10" fmla="*/ 0 w 339"/>
                  <a:gd name="T11" fmla="*/ 0 h 572"/>
                  <a:gd name="T12" fmla="*/ 0 w 339"/>
                  <a:gd name="T13" fmla="*/ 0 h 572"/>
                  <a:gd name="T14" fmla="*/ 0 w 339"/>
                  <a:gd name="T15" fmla="*/ 0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9" h="572">
                    <a:moveTo>
                      <a:pt x="0" y="0"/>
                    </a:moveTo>
                    <a:lnTo>
                      <a:pt x="0" y="572"/>
                    </a:lnTo>
                    <a:lnTo>
                      <a:pt x="339" y="572"/>
                    </a:lnTo>
                    <a:lnTo>
                      <a:pt x="33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6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2" name="Freeform 159"/>
              <p:cNvSpPr>
                <a:spLocks noEditPoints="1"/>
              </p:cNvSpPr>
              <p:nvPr/>
            </p:nvSpPr>
            <p:spPr bwMode="auto">
              <a:xfrm>
                <a:off x="1171" y="1185"/>
                <a:ext cx="343" cy="576"/>
              </a:xfrm>
              <a:custGeom>
                <a:avLst/>
                <a:gdLst>
                  <a:gd name="T0" fmla="*/ 1 w 170"/>
                  <a:gd name="T1" fmla="*/ 0 h 286"/>
                  <a:gd name="T2" fmla="*/ 0 w 170"/>
                  <a:gd name="T3" fmla="*/ 1 h 286"/>
                  <a:gd name="T4" fmla="*/ 0 w 170"/>
                  <a:gd name="T5" fmla="*/ 285 h 286"/>
                  <a:gd name="T6" fmla="*/ 1 w 170"/>
                  <a:gd name="T7" fmla="*/ 286 h 286"/>
                  <a:gd name="T8" fmla="*/ 169 w 170"/>
                  <a:gd name="T9" fmla="*/ 286 h 286"/>
                  <a:gd name="T10" fmla="*/ 170 w 170"/>
                  <a:gd name="T11" fmla="*/ 285 h 286"/>
                  <a:gd name="T12" fmla="*/ 170 w 170"/>
                  <a:gd name="T13" fmla="*/ 1 h 286"/>
                  <a:gd name="T14" fmla="*/ 169 w 170"/>
                  <a:gd name="T15" fmla="*/ 0 h 286"/>
                  <a:gd name="T16" fmla="*/ 1 w 170"/>
                  <a:gd name="T17" fmla="*/ 0 h 286"/>
                  <a:gd name="T18" fmla="*/ 168 w 170"/>
                  <a:gd name="T19" fmla="*/ 2 h 286"/>
                  <a:gd name="T20" fmla="*/ 168 w 170"/>
                  <a:gd name="T21" fmla="*/ 284 h 286"/>
                  <a:gd name="T22" fmla="*/ 2 w 170"/>
                  <a:gd name="T23" fmla="*/ 284 h 286"/>
                  <a:gd name="T24" fmla="*/ 2 w 170"/>
                  <a:gd name="T25" fmla="*/ 2 h 286"/>
                  <a:gd name="T26" fmla="*/ 168 w 170"/>
                  <a:gd name="T27" fmla="*/ 2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0" h="286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85"/>
                      <a:pt x="0" y="285"/>
                      <a:pt x="0" y="285"/>
                    </a:cubicBezTo>
                    <a:cubicBezTo>
                      <a:pt x="1" y="286"/>
                      <a:pt x="1" y="286"/>
                      <a:pt x="1" y="286"/>
                    </a:cubicBezTo>
                    <a:cubicBezTo>
                      <a:pt x="169" y="286"/>
                      <a:pt x="169" y="286"/>
                      <a:pt x="169" y="286"/>
                    </a:cubicBezTo>
                    <a:cubicBezTo>
                      <a:pt x="170" y="285"/>
                      <a:pt x="170" y="285"/>
                      <a:pt x="170" y="285"/>
                    </a:cubicBezTo>
                    <a:cubicBezTo>
                      <a:pt x="170" y="1"/>
                      <a:pt x="170" y="1"/>
                      <a:pt x="170" y="1"/>
                    </a:cubicBezTo>
                    <a:cubicBezTo>
                      <a:pt x="169" y="0"/>
                      <a:pt x="169" y="0"/>
                      <a:pt x="169" y="0"/>
                    </a:cubicBezTo>
                    <a:lnTo>
                      <a:pt x="1" y="0"/>
                    </a:lnTo>
                    <a:close/>
                    <a:moveTo>
                      <a:pt x="168" y="2"/>
                    </a:moveTo>
                    <a:cubicBezTo>
                      <a:pt x="168" y="4"/>
                      <a:pt x="168" y="282"/>
                      <a:pt x="168" y="284"/>
                    </a:cubicBezTo>
                    <a:cubicBezTo>
                      <a:pt x="166" y="284"/>
                      <a:pt x="5" y="284"/>
                      <a:pt x="2" y="284"/>
                    </a:cubicBezTo>
                    <a:cubicBezTo>
                      <a:pt x="2" y="282"/>
                      <a:pt x="2" y="4"/>
                      <a:pt x="2" y="2"/>
                    </a:cubicBezTo>
                    <a:cubicBezTo>
                      <a:pt x="5" y="2"/>
                      <a:pt x="166" y="2"/>
                      <a:pt x="168" y="2"/>
                    </a:cubicBezTo>
                    <a:close/>
                  </a:path>
                </a:pathLst>
              </a:custGeom>
              <a:solidFill>
                <a:srgbClr val="AA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" name="Freeform 160"/>
              <p:cNvSpPr>
                <a:spLocks/>
              </p:cNvSpPr>
              <p:nvPr/>
            </p:nvSpPr>
            <p:spPr bwMode="auto">
              <a:xfrm>
                <a:off x="1173" y="1141"/>
                <a:ext cx="385" cy="46"/>
              </a:xfrm>
              <a:custGeom>
                <a:avLst/>
                <a:gdLst>
                  <a:gd name="T0" fmla="*/ 0 w 385"/>
                  <a:gd name="T1" fmla="*/ 46 h 46"/>
                  <a:gd name="T2" fmla="*/ 46 w 385"/>
                  <a:gd name="T3" fmla="*/ 0 h 46"/>
                  <a:gd name="T4" fmla="*/ 385 w 385"/>
                  <a:gd name="T5" fmla="*/ 0 h 46"/>
                  <a:gd name="T6" fmla="*/ 339 w 385"/>
                  <a:gd name="T7" fmla="*/ 46 h 46"/>
                  <a:gd name="T8" fmla="*/ 0 w 385"/>
                  <a:gd name="T9" fmla="*/ 46 h 46"/>
                  <a:gd name="T10" fmla="*/ 0 w 385"/>
                  <a:gd name="T11" fmla="*/ 46 h 46"/>
                  <a:gd name="T12" fmla="*/ 0 w 385"/>
                  <a:gd name="T13" fmla="*/ 46 h 46"/>
                  <a:gd name="T14" fmla="*/ 0 w 385"/>
                  <a:gd name="T15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5" h="46">
                    <a:moveTo>
                      <a:pt x="0" y="46"/>
                    </a:moveTo>
                    <a:lnTo>
                      <a:pt x="46" y="0"/>
                    </a:lnTo>
                    <a:lnTo>
                      <a:pt x="385" y="0"/>
                    </a:lnTo>
                    <a:lnTo>
                      <a:pt x="339" y="46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B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4" name="Freeform 161"/>
              <p:cNvSpPr>
                <a:spLocks noEditPoints="1"/>
              </p:cNvSpPr>
              <p:nvPr/>
            </p:nvSpPr>
            <p:spPr bwMode="auto">
              <a:xfrm>
                <a:off x="1173" y="1139"/>
                <a:ext cx="385" cy="50"/>
              </a:xfrm>
              <a:custGeom>
                <a:avLst/>
                <a:gdLst>
                  <a:gd name="T0" fmla="*/ 23 w 191"/>
                  <a:gd name="T1" fmla="*/ 0 h 25"/>
                  <a:gd name="T2" fmla="*/ 23 w 191"/>
                  <a:gd name="T3" fmla="*/ 0 h 25"/>
                  <a:gd name="T4" fmla="*/ 0 w 191"/>
                  <a:gd name="T5" fmla="*/ 23 h 25"/>
                  <a:gd name="T6" fmla="*/ 0 w 191"/>
                  <a:gd name="T7" fmla="*/ 25 h 25"/>
                  <a:gd name="T8" fmla="*/ 168 w 191"/>
                  <a:gd name="T9" fmla="*/ 25 h 25"/>
                  <a:gd name="T10" fmla="*/ 169 w 191"/>
                  <a:gd name="T11" fmla="*/ 24 h 25"/>
                  <a:gd name="T12" fmla="*/ 191 w 191"/>
                  <a:gd name="T13" fmla="*/ 2 h 25"/>
                  <a:gd name="T14" fmla="*/ 191 w 191"/>
                  <a:gd name="T15" fmla="*/ 0 h 25"/>
                  <a:gd name="T16" fmla="*/ 23 w 191"/>
                  <a:gd name="T17" fmla="*/ 0 h 25"/>
                  <a:gd name="T18" fmla="*/ 188 w 191"/>
                  <a:gd name="T19" fmla="*/ 2 h 25"/>
                  <a:gd name="T20" fmla="*/ 168 w 191"/>
                  <a:gd name="T21" fmla="*/ 23 h 25"/>
                  <a:gd name="T22" fmla="*/ 3 w 191"/>
                  <a:gd name="T23" fmla="*/ 23 h 25"/>
                  <a:gd name="T24" fmla="*/ 24 w 191"/>
                  <a:gd name="T25" fmla="*/ 2 h 25"/>
                  <a:gd name="T26" fmla="*/ 188 w 191"/>
                  <a:gd name="T27" fmla="*/ 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1" h="25">
                    <a:moveTo>
                      <a:pt x="23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9" y="24"/>
                      <a:pt x="169" y="24"/>
                      <a:pt x="169" y="24"/>
                    </a:cubicBezTo>
                    <a:cubicBezTo>
                      <a:pt x="191" y="2"/>
                      <a:pt x="191" y="2"/>
                      <a:pt x="191" y="2"/>
                    </a:cubicBezTo>
                    <a:cubicBezTo>
                      <a:pt x="191" y="0"/>
                      <a:pt x="191" y="0"/>
                      <a:pt x="191" y="0"/>
                    </a:cubicBezTo>
                    <a:lnTo>
                      <a:pt x="23" y="0"/>
                    </a:lnTo>
                    <a:close/>
                    <a:moveTo>
                      <a:pt x="188" y="2"/>
                    </a:moveTo>
                    <a:cubicBezTo>
                      <a:pt x="185" y="5"/>
                      <a:pt x="168" y="22"/>
                      <a:pt x="168" y="23"/>
                    </a:cubicBezTo>
                    <a:cubicBezTo>
                      <a:pt x="167" y="23"/>
                      <a:pt x="8" y="23"/>
                      <a:pt x="3" y="23"/>
                    </a:cubicBezTo>
                    <a:cubicBezTo>
                      <a:pt x="6" y="20"/>
                      <a:pt x="23" y="3"/>
                      <a:pt x="24" y="2"/>
                    </a:cubicBezTo>
                    <a:cubicBezTo>
                      <a:pt x="24" y="2"/>
                      <a:pt x="184" y="2"/>
                      <a:pt x="188" y="2"/>
                    </a:cubicBezTo>
                    <a:close/>
                  </a:path>
                </a:pathLst>
              </a:custGeom>
              <a:solidFill>
                <a:srgbClr val="AA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5" name="Freeform 162"/>
              <p:cNvSpPr>
                <a:spLocks/>
              </p:cNvSpPr>
              <p:nvPr/>
            </p:nvSpPr>
            <p:spPr bwMode="auto">
              <a:xfrm>
                <a:off x="1193" y="1222"/>
                <a:ext cx="151" cy="70"/>
              </a:xfrm>
              <a:custGeom>
                <a:avLst/>
                <a:gdLst>
                  <a:gd name="T0" fmla="*/ 0 w 151"/>
                  <a:gd name="T1" fmla="*/ 0 h 70"/>
                  <a:gd name="T2" fmla="*/ 151 w 151"/>
                  <a:gd name="T3" fmla="*/ 0 h 70"/>
                  <a:gd name="T4" fmla="*/ 151 w 151"/>
                  <a:gd name="T5" fmla="*/ 70 h 70"/>
                  <a:gd name="T6" fmla="*/ 0 w 151"/>
                  <a:gd name="T7" fmla="*/ 70 h 70"/>
                  <a:gd name="T8" fmla="*/ 0 w 151"/>
                  <a:gd name="T9" fmla="*/ 0 h 70"/>
                  <a:gd name="T10" fmla="*/ 0 w 151"/>
                  <a:gd name="T11" fmla="*/ 0 h 70"/>
                  <a:gd name="T12" fmla="*/ 0 w 151"/>
                  <a:gd name="T1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1" h="70">
                    <a:moveTo>
                      <a:pt x="0" y="0"/>
                    </a:moveTo>
                    <a:lnTo>
                      <a:pt x="151" y="0"/>
                    </a:lnTo>
                    <a:lnTo>
                      <a:pt x="151" y="70"/>
                    </a:lnTo>
                    <a:lnTo>
                      <a:pt x="0" y="7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C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6" name="Freeform 163"/>
              <p:cNvSpPr>
                <a:spLocks noEditPoints="1"/>
              </p:cNvSpPr>
              <p:nvPr/>
            </p:nvSpPr>
            <p:spPr bwMode="auto">
              <a:xfrm>
                <a:off x="1191" y="1218"/>
                <a:ext cx="155" cy="76"/>
              </a:xfrm>
              <a:custGeom>
                <a:avLst/>
                <a:gdLst>
                  <a:gd name="T0" fmla="*/ 76 w 77"/>
                  <a:gd name="T1" fmla="*/ 0 h 38"/>
                  <a:gd name="T2" fmla="*/ 0 w 77"/>
                  <a:gd name="T3" fmla="*/ 0 h 38"/>
                  <a:gd name="T4" fmla="*/ 0 w 77"/>
                  <a:gd name="T5" fmla="*/ 38 h 38"/>
                  <a:gd name="T6" fmla="*/ 77 w 77"/>
                  <a:gd name="T7" fmla="*/ 38 h 38"/>
                  <a:gd name="T8" fmla="*/ 77 w 77"/>
                  <a:gd name="T9" fmla="*/ 0 h 38"/>
                  <a:gd name="T10" fmla="*/ 76 w 77"/>
                  <a:gd name="T11" fmla="*/ 0 h 38"/>
                  <a:gd name="T12" fmla="*/ 75 w 77"/>
                  <a:gd name="T13" fmla="*/ 3 h 38"/>
                  <a:gd name="T14" fmla="*/ 75 w 77"/>
                  <a:gd name="T15" fmla="*/ 36 h 38"/>
                  <a:gd name="T16" fmla="*/ 2 w 77"/>
                  <a:gd name="T17" fmla="*/ 36 h 38"/>
                  <a:gd name="T18" fmla="*/ 2 w 77"/>
                  <a:gd name="T19" fmla="*/ 3 h 38"/>
                  <a:gd name="T20" fmla="*/ 75 w 77"/>
                  <a:gd name="T21" fmla="*/ 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7" h="38">
                    <a:moveTo>
                      <a:pt x="7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77" y="38"/>
                      <a:pt x="77" y="38"/>
                      <a:pt x="77" y="38"/>
                    </a:cubicBezTo>
                    <a:cubicBezTo>
                      <a:pt x="77" y="0"/>
                      <a:pt x="77" y="0"/>
                      <a:pt x="77" y="0"/>
                    </a:cubicBezTo>
                    <a:lnTo>
                      <a:pt x="76" y="0"/>
                    </a:lnTo>
                    <a:close/>
                    <a:moveTo>
                      <a:pt x="75" y="3"/>
                    </a:moveTo>
                    <a:cubicBezTo>
                      <a:pt x="75" y="4"/>
                      <a:pt x="75" y="34"/>
                      <a:pt x="75" y="36"/>
                    </a:cubicBezTo>
                    <a:cubicBezTo>
                      <a:pt x="73" y="36"/>
                      <a:pt x="4" y="36"/>
                      <a:pt x="2" y="36"/>
                    </a:cubicBezTo>
                    <a:cubicBezTo>
                      <a:pt x="2" y="34"/>
                      <a:pt x="2" y="4"/>
                      <a:pt x="2" y="3"/>
                    </a:cubicBezTo>
                    <a:cubicBezTo>
                      <a:pt x="4" y="3"/>
                      <a:pt x="73" y="3"/>
                      <a:pt x="75" y="3"/>
                    </a:cubicBezTo>
                    <a:close/>
                  </a:path>
                </a:pathLst>
              </a:custGeom>
              <a:solidFill>
                <a:srgbClr val="005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7" name="Freeform 164"/>
              <p:cNvSpPr>
                <a:spLocks/>
              </p:cNvSpPr>
              <p:nvPr/>
            </p:nvSpPr>
            <p:spPr bwMode="auto">
              <a:xfrm>
                <a:off x="1215" y="1252"/>
                <a:ext cx="107" cy="8"/>
              </a:xfrm>
              <a:custGeom>
                <a:avLst/>
                <a:gdLst>
                  <a:gd name="T0" fmla="*/ 103 w 107"/>
                  <a:gd name="T1" fmla="*/ 0 h 8"/>
                  <a:gd name="T2" fmla="*/ 0 w 107"/>
                  <a:gd name="T3" fmla="*/ 0 h 8"/>
                  <a:gd name="T4" fmla="*/ 0 w 107"/>
                  <a:gd name="T5" fmla="*/ 8 h 8"/>
                  <a:gd name="T6" fmla="*/ 107 w 107"/>
                  <a:gd name="T7" fmla="*/ 8 h 8"/>
                  <a:gd name="T8" fmla="*/ 107 w 107"/>
                  <a:gd name="T9" fmla="*/ 0 h 8"/>
                  <a:gd name="T10" fmla="*/ 103 w 107"/>
                  <a:gd name="T11" fmla="*/ 0 h 8"/>
                  <a:gd name="T12" fmla="*/ 103 w 107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7" h="8">
                    <a:moveTo>
                      <a:pt x="103" y="0"/>
                    </a:moveTo>
                    <a:lnTo>
                      <a:pt x="0" y="0"/>
                    </a:lnTo>
                    <a:lnTo>
                      <a:pt x="0" y="8"/>
                    </a:lnTo>
                    <a:lnTo>
                      <a:pt x="107" y="8"/>
                    </a:lnTo>
                    <a:lnTo>
                      <a:pt x="107" y="0"/>
                    </a:lnTo>
                    <a:lnTo>
                      <a:pt x="103" y="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AA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8" name="Freeform 165"/>
              <p:cNvSpPr>
                <a:spLocks/>
              </p:cNvSpPr>
              <p:nvPr/>
            </p:nvSpPr>
            <p:spPr bwMode="auto">
              <a:xfrm>
                <a:off x="1512" y="1141"/>
                <a:ext cx="46" cy="618"/>
              </a:xfrm>
              <a:custGeom>
                <a:avLst/>
                <a:gdLst>
                  <a:gd name="T0" fmla="*/ 0 w 46"/>
                  <a:gd name="T1" fmla="*/ 618 h 618"/>
                  <a:gd name="T2" fmla="*/ 46 w 46"/>
                  <a:gd name="T3" fmla="*/ 574 h 618"/>
                  <a:gd name="T4" fmla="*/ 46 w 46"/>
                  <a:gd name="T5" fmla="*/ 0 h 618"/>
                  <a:gd name="T6" fmla="*/ 0 w 46"/>
                  <a:gd name="T7" fmla="*/ 46 h 618"/>
                  <a:gd name="T8" fmla="*/ 0 w 46"/>
                  <a:gd name="T9" fmla="*/ 618 h 618"/>
                  <a:gd name="T10" fmla="*/ 0 w 46"/>
                  <a:gd name="T11" fmla="*/ 618 h 618"/>
                  <a:gd name="T12" fmla="*/ 0 w 46"/>
                  <a:gd name="T13" fmla="*/ 618 h 618"/>
                  <a:gd name="T14" fmla="*/ 0 w 46"/>
                  <a:gd name="T15" fmla="*/ 618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618">
                    <a:moveTo>
                      <a:pt x="0" y="618"/>
                    </a:moveTo>
                    <a:lnTo>
                      <a:pt x="46" y="574"/>
                    </a:lnTo>
                    <a:lnTo>
                      <a:pt x="46" y="0"/>
                    </a:lnTo>
                    <a:lnTo>
                      <a:pt x="0" y="46"/>
                    </a:lnTo>
                    <a:lnTo>
                      <a:pt x="0" y="618"/>
                    </a:lnTo>
                    <a:lnTo>
                      <a:pt x="0" y="618"/>
                    </a:lnTo>
                    <a:lnTo>
                      <a:pt x="0" y="618"/>
                    </a:lnTo>
                    <a:lnTo>
                      <a:pt x="0" y="618"/>
                    </a:lnTo>
                    <a:close/>
                  </a:path>
                </a:pathLst>
              </a:custGeom>
              <a:solidFill>
                <a:srgbClr val="005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9" name="Freeform 166"/>
              <p:cNvSpPr>
                <a:spLocks noEditPoints="1"/>
              </p:cNvSpPr>
              <p:nvPr/>
            </p:nvSpPr>
            <p:spPr bwMode="auto">
              <a:xfrm>
                <a:off x="1510" y="1139"/>
                <a:ext cx="50" cy="622"/>
              </a:xfrm>
              <a:custGeom>
                <a:avLst/>
                <a:gdLst>
                  <a:gd name="T0" fmla="*/ 1 w 25"/>
                  <a:gd name="T1" fmla="*/ 23 h 309"/>
                  <a:gd name="T2" fmla="*/ 0 w 25"/>
                  <a:gd name="T3" fmla="*/ 24 h 309"/>
                  <a:gd name="T4" fmla="*/ 0 w 25"/>
                  <a:gd name="T5" fmla="*/ 308 h 309"/>
                  <a:gd name="T6" fmla="*/ 2 w 25"/>
                  <a:gd name="T7" fmla="*/ 309 h 309"/>
                  <a:gd name="T8" fmla="*/ 24 w 25"/>
                  <a:gd name="T9" fmla="*/ 286 h 309"/>
                  <a:gd name="T10" fmla="*/ 25 w 25"/>
                  <a:gd name="T11" fmla="*/ 286 h 309"/>
                  <a:gd name="T12" fmla="*/ 25 w 25"/>
                  <a:gd name="T13" fmla="*/ 1 h 309"/>
                  <a:gd name="T14" fmla="*/ 23 w 25"/>
                  <a:gd name="T15" fmla="*/ 0 h 309"/>
                  <a:gd name="T16" fmla="*/ 1 w 25"/>
                  <a:gd name="T17" fmla="*/ 23 h 309"/>
                  <a:gd name="T18" fmla="*/ 23 w 25"/>
                  <a:gd name="T19" fmla="*/ 3 h 309"/>
                  <a:gd name="T20" fmla="*/ 23 w 25"/>
                  <a:gd name="T21" fmla="*/ 285 h 309"/>
                  <a:gd name="T22" fmla="*/ 2 w 25"/>
                  <a:gd name="T23" fmla="*/ 306 h 309"/>
                  <a:gd name="T24" fmla="*/ 2 w 25"/>
                  <a:gd name="T25" fmla="*/ 24 h 309"/>
                  <a:gd name="T26" fmla="*/ 23 w 25"/>
                  <a:gd name="T27" fmla="*/ 3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" h="309">
                    <a:moveTo>
                      <a:pt x="1" y="23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308"/>
                      <a:pt x="0" y="308"/>
                      <a:pt x="0" y="308"/>
                    </a:cubicBezTo>
                    <a:cubicBezTo>
                      <a:pt x="2" y="309"/>
                      <a:pt x="2" y="309"/>
                      <a:pt x="2" y="309"/>
                    </a:cubicBezTo>
                    <a:cubicBezTo>
                      <a:pt x="24" y="286"/>
                      <a:pt x="24" y="286"/>
                      <a:pt x="24" y="286"/>
                    </a:cubicBezTo>
                    <a:cubicBezTo>
                      <a:pt x="25" y="286"/>
                      <a:pt x="25" y="286"/>
                      <a:pt x="25" y="286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3" y="0"/>
                      <a:pt x="23" y="0"/>
                      <a:pt x="23" y="0"/>
                    </a:cubicBezTo>
                    <a:lnTo>
                      <a:pt x="1" y="23"/>
                    </a:lnTo>
                    <a:close/>
                    <a:moveTo>
                      <a:pt x="23" y="3"/>
                    </a:moveTo>
                    <a:cubicBezTo>
                      <a:pt x="23" y="8"/>
                      <a:pt x="23" y="284"/>
                      <a:pt x="23" y="285"/>
                    </a:cubicBezTo>
                    <a:cubicBezTo>
                      <a:pt x="22" y="286"/>
                      <a:pt x="5" y="303"/>
                      <a:pt x="2" y="306"/>
                    </a:cubicBezTo>
                    <a:cubicBezTo>
                      <a:pt x="2" y="301"/>
                      <a:pt x="2" y="25"/>
                      <a:pt x="2" y="24"/>
                    </a:cubicBezTo>
                    <a:cubicBezTo>
                      <a:pt x="3" y="23"/>
                      <a:pt x="20" y="6"/>
                      <a:pt x="23" y="3"/>
                    </a:cubicBezTo>
                    <a:close/>
                  </a:path>
                </a:pathLst>
              </a:custGeom>
              <a:solidFill>
                <a:srgbClr val="AA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" name="Freeform 167"/>
              <p:cNvSpPr>
                <a:spLocks/>
              </p:cNvSpPr>
              <p:nvPr/>
            </p:nvSpPr>
            <p:spPr bwMode="auto">
              <a:xfrm>
                <a:off x="1175" y="1717"/>
                <a:ext cx="335" cy="8"/>
              </a:xfrm>
              <a:custGeom>
                <a:avLst/>
                <a:gdLst>
                  <a:gd name="T0" fmla="*/ 331 w 335"/>
                  <a:gd name="T1" fmla="*/ 0 h 8"/>
                  <a:gd name="T2" fmla="*/ 0 w 335"/>
                  <a:gd name="T3" fmla="*/ 0 h 8"/>
                  <a:gd name="T4" fmla="*/ 0 w 335"/>
                  <a:gd name="T5" fmla="*/ 8 h 8"/>
                  <a:gd name="T6" fmla="*/ 335 w 335"/>
                  <a:gd name="T7" fmla="*/ 8 h 8"/>
                  <a:gd name="T8" fmla="*/ 335 w 335"/>
                  <a:gd name="T9" fmla="*/ 0 h 8"/>
                  <a:gd name="T10" fmla="*/ 331 w 335"/>
                  <a:gd name="T11" fmla="*/ 0 h 8"/>
                  <a:gd name="T12" fmla="*/ 331 w 335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5" h="8">
                    <a:moveTo>
                      <a:pt x="331" y="0"/>
                    </a:moveTo>
                    <a:lnTo>
                      <a:pt x="0" y="0"/>
                    </a:lnTo>
                    <a:lnTo>
                      <a:pt x="0" y="8"/>
                    </a:lnTo>
                    <a:lnTo>
                      <a:pt x="335" y="8"/>
                    </a:lnTo>
                    <a:lnTo>
                      <a:pt x="335" y="0"/>
                    </a:lnTo>
                    <a:lnTo>
                      <a:pt x="331" y="0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AA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" name="Freeform 168"/>
              <p:cNvSpPr>
                <a:spLocks/>
              </p:cNvSpPr>
              <p:nvPr/>
            </p:nvSpPr>
            <p:spPr bwMode="auto">
              <a:xfrm>
                <a:off x="1175" y="1342"/>
                <a:ext cx="335" cy="8"/>
              </a:xfrm>
              <a:custGeom>
                <a:avLst/>
                <a:gdLst>
                  <a:gd name="T0" fmla="*/ 331 w 335"/>
                  <a:gd name="T1" fmla="*/ 0 h 8"/>
                  <a:gd name="T2" fmla="*/ 0 w 335"/>
                  <a:gd name="T3" fmla="*/ 0 h 8"/>
                  <a:gd name="T4" fmla="*/ 0 w 335"/>
                  <a:gd name="T5" fmla="*/ 8 h 8"/>
                  <a:gd name="T6" fmla="*/ 335 w 335"/>
                  <a:gd name="T7" fmla="*/ 8 h 8"/>
                  <a:gd name="T8" fmla="*/ 335 w 335"/>
                  <a:gd name="T9" fmla="*/ 0 h 8"/>
                  <a:gd name="T10" fmla="*/ 331 w 335"/>
                  <a:gd name="T11" fmla="*/ 0 h 8"/>
                  <a:gd name="T12" fmla="*/ 331 w 335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5" h="8">
                    <a:moveTo>
                      <a:pt x="331" y="0"/>
                    </a:moveTo>
                    <a:lnTo>
                      <a:pt x="0" y="0"/>
                    </a:lnTo>
                    <a:lnTo>
                      <a:pt x="0" y="8"/>
                    </a:lnTo>
                    <a:lnTo>
                      <a:pt x="335" y="8"/>
                    </a:lnTo>
                    <a:lnTo>
                      <a:pt x="335" y="0"/>
                    </a:lnTo>
                    <a:lnTo>
                      <a:pt x="331" y="0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AA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2" name="Freeform 169"/>
              <p:cNvSpPr>
                <a:spLocks/>
              </p:cNvSpPr>
              <p:nvPr/>
            </p:nvSpPr>
            <p:spPr bwMode="auto">
              <a:xfrm>
                <a:off x="1173" y="1715"/>
                <a:ext cx="339" cy="8"/>
              </a:xfrm>
              <a:custGeom>
                <a:avLst/>
                <a:gdLst>
                  <a:gd name="T0" fmla="*/ 335 w 339"/>
                  <a:gd name="T1" fmla="*/ 0 h 8"/>
                  <a:gd name="T2" fmla="*/ 0 w 339"/>
                  <a:gd name="T3" fmla="*/ 0 h 8"/>
                  <a:gd name="T4" fmla="*/ 0 w 339"/>
                  <a:gd name="T5" fmla="*/ 8 h 8"/>
                  <a:gd name="T6" fmla="*/ 339 w 339"/>
                  <a:gd name="T7" fmla="*/ 8 h 8"/>
                  <a:gd name="T8" fmla="*/ 339 w 339"/>
                  <a:gd name="T9" fmla="*/ 0 h 8"/>
                  <a:gd name="T10" fmla="*/ 335 w 339"/>
                  <a:gd name="T11" fmla="*/ 0 h 8"/>
                  <a:gd name="T12" fmla="*/ 335 w 339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9" h="8">
                    <a:moveTo>
                      <a:pt x="335" y="0"/>
                    </a:moveTo>
                    <a:lnTo>
                      <a:pt x="0" y="0"/>
                    </a:lnTo>
                    <a:lnTo>
                      <a:pt x="0" y="8"/>
                    </a:lnTo>
                    <a:lnTo>
                      <a:pt x="339" y="8"/>
                    </a:lnTo>
                    <a:lnTo>
                      <a:pt x="339" y="0"/>
                    </a:lnTo>
                    <a:lnTo>
                      <a:pt x="335" y="0"/>
                    </a:lnTo>
                    <a:lnTo>
                      <a:pt x="335" y="0"/>
                    </a:lnTo>
                    <a:close/>
                  </a:path>
                </a:pathLst>
              </a:custGeom>
              <a:solidFill>
                <a:srgbClr val="005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3" name="Freeform 170"/>
              <p:cNvSpPr>
                <a:spLocks/>
              </p:cNvSpPr>
              <p:nvPr/>
            </p:nvSpPr>
            <p:spPr bwMode="auto">
              <a:xfrm>
                <a:off x="1175" y="1340"/>
                <a:ext cx="339" cy="8"/>
              </a:xfrm>
              <a:custGeom>
                <a:avLst/>
                <a:gdLst>
                  <a:gd name="T0" fmla="*/ 333 w 339"/>
                  <a:gd name="T1" fmla="*/ 0 h 8"/>
                  <a:gd name="T2" fmla="*/ 0 w 339"/>
                  <a:gd name="T3" fmla="*/ 0 h 8"/>
                  <a:gd name="T4" fmla="*/ 0 w 339"/>
                  <a:gd name="T5" fmla="*/ 8 h 8"/>
                  <a:gd name="T6" fmla="*/ 339 w 339"/>
                  <a:gd name="T7" fmla="*/ 8 h 8"/>
                  <a:gd name="T8" fmla="*/ 339 w 339"/>
                  <a:gd name="T9" fmla="*/ 0 h 8"/>
                  <a:gd name="T10" fmla="*/ 333 w 339"/>
                  <a:gd name="T11" fmla="*/ 0 h 8"/>
                  <a:gd name="T12" fmla="*/ 333 w 339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9" h="8">
                    <a:moveTo>
                      <a:pt x="333" y="0"/>
                    </a:moveTo>
                    <a:lnTo>
                      <a:pt x="0" y="0"/>
                    </a:lnTo>
                    <a:lnTo>
                      <a:pt x="0" y="8"/>
                    </a:lnTo>
                    <a:lnTo>
                      <a:pt x="339" y="8"/>
                    </a:lnTo>
                    <a:lnTo>
                      <a:pt x="339" y="0"/>
                    </a:lnTo>
                    <a:lnTo>
                      <a:pt x="333" y="0"/>
                    </a:lnTo>
                    <a:lnTo>
                      <a:pt x="333" y="0"/>
                    </a:lnTo>
                    <a:close/>
                  </a:path>
                </a:pathLst>
              </a:custGeom>
              <a:solidFill>
                <a:srgbClr val="005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4" name="Freeform 171"/>
              <p:cNvSpPr>
                <a:spLocks/>
              </p:cNvSpPr>
              <p:nvPr/>
            </p:nvSpPr>
            <p:spPr bwMode="auto">
              <a:xfrm>
                <a:off x="1191" y="1218"/>
                <a:ext cx="155" cy="76"/>
              </a:xfrm>
              <a:custGeom>
                <a:avLst/>
                <a:gdLst>
                  <a:gd name="T0" fmla="*/ 76 w 77"/>
                  <a:gd name="T1" fmla="*/ 0 h 38"/>
                  <a:gd name="T2" fmla="*/ 1 w 77"/>
                  <a:gd name="T3" fmla="*/ 0 h 38"/>
                  <a:gd name="T4" fmla="*/ 0 w 77"/>
                  <a:gd name="T5" fmla="*/ 2 h 38"/>
                  <a:gd name="T6" fmla="*/ 0 w 77"/>
                  <a:gd name="T7" fmla="*/ 38 h 38"/>
                  <a:gd name="T8" fmla="*/ 2 w 77"/>
                  <a:gd name="T9" fmla="*/ 38 h 38"/>
                  <a:gd name="T10" fmla="*/ 2 w 77"/>
                  <a:gd name="T11" fmla="*/ 3 h 38"/>
                  <a:gd name="T12" fmla="*/ 77 w 77"/>
                  <a:gd name="T13" fmla="*/ 3 h 38"/>
                  <a:gd name="T14" fmla="*/ 77 w 77"/>
                  <a:gd name="T15" fmla="*/ 0 h 38"/>
                  <a:gd name="T16" fmla="*/ 76 w 77"/>
                  <a:gd name="T1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38">
                    <a:moveTo>
                      <a:pt x="7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4"/>
                      <a:pt x="2" y="3"/>
                    </a:cubicBezTo>
                    <a:cubicBezTo>
                      <a:pt x="4" y="3"/>
                      <a:pt x="77" y="3"/>
                      <a:pt x="77" y="3"/>
                    </a:cubicBezTo>
                    <a:cubicBezTo>
                      <a:pt x="77" y="0"/>
                      <a:pt x="77" y="0"/>
                      <a:pt x="77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AA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5" name="Freeform 172"/>
              <p:cNvSpPr>
                <a:spLocks/>
              </p:cNvSpPr>
              <p:nvPr/>
            </p:nvSpPr>
            <p:spPr bwMode="auto">
              <a:xfrm>
                <a:off x="1219" y="1375"/>
                <a:ext cx="65" cy="157"/>
              </a:xfrm>
              <a:custGeom>
                <a:avLst/>
                <a:gdLst>
                  <a:gd name="T0" fmla="*/ 23 w 65"/>
                  <a:gd name="T1" fmla="*/ 157 h 157"/>
                  <a:gd name="T2" fmla="*/ 23 w 65"/>
                  <a:gd name="T3" fmla="*/ 40 h 157"/>
                  <a:gd name="T4" fmla="*/ 0 w 65"/>
                  <a:gd name="T5" fmla="*/ 40 h 157"/>
                  <a:gd name="T6" fmla="*/ 33 w 65"/>
                  <a:gd name="T7" fmla="*/ 0 h 157"/>
                  <a:gd name="T8" fmla="*/ 65 w 65"/>
                  <a:gd name="T9" fmla="*/ 40 h 157"/>
                  <a:gd name="T10" fmla="*/ 41 w 65"/>
                  <a:gd name="T11" fmla="*/ 40 h 157"/>
                  <a:gd name="T12" fmla="*/ 41 w 65"/>
                  <a:gd name="T13" fmla="*/ 130 h 157"/>
                  <a:gd name="T14" fmla="*/ 23 w 65"/>
                  <a:gd name="T15" fmla="*/ 157 h 157"/>
                  <a:gd name="T16" fmla="*/ 23 w 65"/>
                  <a:gd name="T17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157">
                    <a:moveTo>
                      <a:pt x="23" y="157"/>
                    </a:moveTo>
                    <a:lnTo>
                      <a:pt x="23" y="40"/>
                    </a:lnTo>
                    <a:lnTo>
                      <a:pt x="0" y="40"/>
                    </a:lnTo>
                    <a:lnTo>
                      <a:pt x="33" y="0"/>
                    </a:lnTo>
                    <a:lnTo>
                      <a:pt x="65" y="40"/>
                    </a:lnTo>
                    <a:lnTo>
                      <a:pt x="41" y="40"/>
                    </a:lnTo>
                    <a:lnTo>
                      <a:pt x="41" y="130"/>
                    </a:lnTo>
                    <a:lnTo>
                      <a:pt x="23" y="157"/>
                    </a:lnTo>
                    <a:lnTo>
                      <a:pt x="23" y="15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6" name="Freeform 173"/>
              <p:cNvSpPr>
                <a:spLocks/>
              </p:cNvSpPr>
              <p:nvPr/>
            </p:nvSpPr>
            <p:spPr bwMode="auto">
              <a:xfrm>
                <a:off x="1340" y="1405"/>
                <a:ext cx="157" cy="64"/>
              </a:xfrm>
              <a:custGeom>
                <a:avLst/>
                <a:gdLst>
                  <a:gd name="T0" fmla="*/ 0 w 157"/>
                  <a:gd name="T1" fmla="*/ 22 h 64"/>
                  <a:gd name="T2" fmla="*/ 117 w 157"/>
                  <a:gd name="T3" fmla="*/ 22 h 64"/>
                  <a:gd name="T4" fmla="*/ 117 w 157"/>
                  <a:gd name="T5" fmla="*/ 0 h 64"/>
                  <a:gd name="T6" fmla="*/ 157 w 157"/>
                  <a:gd name="T7" fmla="*/ 32 h 64"/>
                  <a:gd name="T8" fmla="*/ 117 w 157"/>
                  <a:gd name="T9" fmla="*/ 64 h 64"/>
                  <a:gd name="T10" fmla="*/ 117 w 157"/>
                  <a:gd name="T11" fmla="*/ 40 h 64"/>
                  <a:gd name="T12" fmla="*/ 27 w 157"/>
                  <a:gd name="T13" fmla="*/ 40 h 64"/>
                  <a:gd name="T14" fmla="*/ 0 w 157"/>
                  <a:gd name="T15" fmla="*/ 22 h 64"/>
                  <a:gd name="T16" fmla="*/ 0 w 157"/>
                  <a:gd name="T17" fmla="*/ 2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" h="64">
                    <a:moveTo>
                      <a:pt x="0" y="22"/>
                    </a:moveTo>
                    <a:lnTo>
                      <a:pt x="117" y="22"/>
                    </a:lnTo>
                    <a:lnTo>
                      <a:pt x="117" y="0"/>
                    </a:lnTo>
                    <a:lnTo>
                      <a:pt x="157" y="32"/>
                    </a:lnTo>
                    <a:lnTo>
                      <a:pt x="117" y="64"/>
                    </a:lnTo>
                    <a:lnTo>
                      <a:pt x="117" y="40"/>
                    </a:lnTo>
                    <a:lnTo>
                      <a:pt x="27" y="40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7" name="Freeform 174"/>
              <p:cNvSpPr>
                <a:spLocks/>
              </p:cNvSpPr>
              <p:nvPr/>
            </p:nvSpPr>
            <p:spPr bwMode="auto">
              <a:xfrm>
                <a:off x="1399" y="1532"/>
                <a:ext cx="64" cy="157"/>
              </a:xfrm>
              <a:custGeom>
                <a:avLst/>
                <a:gdLst>
                  <a:gd name="T0" fmla="*/ 42 w 64"/>
                  <a:gd name="T1" fmla="*/ 0 h 157"/>
                  <a:gd name="T2" fmla="*/ 42 w 64"/>
                  <a:gd name="T3" fmla="*/ 116 h 157"/>
                  <a:gd name="T4" fmla="*/ 64 w 64"/>
                  <a:gd name="T5" fmla="*/ 116 h 157"/>
                  <a:gd name="T6" fmla="*/ 32 w 64"/>
                  <a:gd name="T7" fmla="*/ 157 h 157"/>
                  <a:gd name="T8" fmla="*/ 0 w 64"/>
                  <a:gd name="T9" fmla="*/ 116 h 157"/>
                  <a:gd name="T10" fmla="*/ 24 w 64"/>
                  <a:gd name="T11" fmla="*/ 116 h 157"/>
                  <a:gd name="T12" fmla="*/ 24 w 64"/>
                  <a:gd name="T13" fmla="*/ 26 h 157"/>
                  <a:gd name="T14" fmla="*/ 22 w 64"/>
                  <a:gd name="T15" fmla="*/ 26 h 157"/>
                  <a:gd name="T16" fmla="*/ 42 w 64"/>
                  <a:gd name="T17" fmla="*/ 0 h 157"/>
                  <a:gd name="T18" fmla="*/ 42 w 64"/>
                  <a:gd name="T1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157">
                    <a:moveTo>
                      <a:pt x="42" y="0"/>
                    </a:moveTo>
                    <a:lnTo>
                      <a:pt x="42" y="116"/>
                    </a:lnTo>
                    <a:lnTo>
                      <a:pt x="64" y="116"/>
                    </a:lnTo>
                    <a:lnTo>
                      <a:pt x="32" y="157"/>
                    </a:lnTo>
                    <a:lnTo>
                      <a:pt x="0" y="116"/>
                    </a:lnTo>
                    <a:lnTo>
                      <a:pt x="24" y="116"/>
                    </a:lnTo>
                    <a:lnTo>
                      <a:pt x="24" y="26"/>
                    </a:lnTo>
                    <a:lnTo>
                      <a:pt x="22" y="26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8" name="Freeform 175"/>
              <p:cNvSpPr>
                <a:spLocks/>
              </p:cNvSpPr>
              <p:nvPr/>
            </p:nvSpPr>
            <p:spPr bwMode="auto">
              <a:xfrm>
                <a:off x="1187" y="1594"/>
                <a:ext cx="155" cy="64"/>
              </a:xfrm>
              <a:custGeom>
                <a:avLst/>
                <a:gdLst>
                  <a:gd name="T0" fmla="*/ 155 w 155"/>
                  <a:gd name="T1" fmla="*/ 40 h 64"/>
                  <a:gd name="T2" fmla="*/ 38 w 155"/>
                  <a:gd name="T3" fmla="*/ 40 h 64"/>
                  <a:gd name="T4" fmla="*/ 38 w 155"/>
                  <a:gd name="T5" fmla="*/ 64 h 64"/>
                  <a:gd name="T6" fmla="*/ 0 w 155"/>
                  <a:gd name="T7" fmla="*/ 32 h 64"/>
                  <a:gd name="T8" fmla="*/ 38 w 155"/>
                  <a:gd name="T9" fmla="*/ 0 h 64"/>
                  <a:gd name="T10" fmla="*/ 38 w 155"/>
                  <a:gd name="T11" fmla="*/ 24 h 64"/>
                  <a:gd name="T12" fmla="*/ 129 w 155"/>
                  <a:gd name="T13" fmla="*/ 24 h 64"/>
                  <a:gd name="T14" fmla="*/ 155 w 155"/>
                  <a:gd name="T15" fmla="*/ 40 h 64"/>
                  <a:gd name="T16" fmla="*/ 155 w 155"/>
                  <a:gd name="T17" fmla="*/ 4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5" h="64">
                    <a:moveTo>
                      <a:pt x="155" y="40"/>
                    </a:moveTo>
                    <a:lnTo>
                      <a:pt x="38" y="40"/>
                    </a:lnTo>
                    <a:lnTo>
                      <a:pt x="38" y="64"/>
                    </a:lnTo>
                    <a:lnTo>
                      <a:pt x="0" y="32"/>
                    </a:lnTo>
                    <a:lnTo>
                      <a:pt x="38" y="0"/>
                    </a:lnTo>
                    <a:lnTo>
                      <a:pt x="38" y="24"/>
                    </a:lnTo>
                    <a:lnTo>
                      <a:pt x="129" y="24"/>
                    </a:lnTo>
                    <a:lnTo>
                      <a:pt x="155" y="40"/>
                    </a:lnTo>
                    <a:lnTo>
                      <a:pt x="155" y="4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9" name="Freeform 176"/>
              <p:cNvSpPr>
                <a:spLocks noEditPoints="1"/>
              </p:cNvSpPr>
              <p:nvPr/>
            </p:nvSpPr>
            <p:spPr bwMode="auto">
              <a:xfrm>
                <a:off x="1244" y="1427"/>
                <a:ext cx="197" cy="207"/>
              </a:xfrm>
              <a:custGeom>
                <a:avLst/>
                <a:gdLst>
                  <a:gd name="T0" fmla="*/ 0 w 98"/>
                  <a:gd name="T1" fmla="*/ 52 h 103"/>
                  <a:gd name="T2" fmla="*/ 49 w 98"/>
                  <a:gd name="T3" fmla="*/ 103 h 103"/>
                  <a:gd name="T4" fmla="*/ 98 w 98"/>
                  <a:gd name="T5" fmla="*/ 52 h 103"/>
                  <a:gd name="T6" fmla="*/ 49 w 98"/>
                  <a:gd name="T7" fmla="*/ 0 h 103"/>
                  <a:gd name="T8" fmla="*/ 0 w 98"/>
                  <a:gd name="T9" fmla="*/ 52 h 103"/>
                  <a:gd name="T10" fmla="*/ 8 w 98"/>
                  <a:gd name="T11" fmla="*/ 52 h 103"/>
                  <a:gd name="T12" fmla="*/ 49 w 98"/>
                  <a:gd name="T13" fmla="*/ 8 h 103"/>
                  <a:gd name="T14" fmla="*/ 90 w 98"/>
                  <a:gd name="T15" fmla="*/ 52 h 103"/>
                  <a:gd name="T16" fmla="*/ 49 w 98"/>
                  <a:gd name="T17" fmla="*/ 95 h 103"/>
                  <a:gd name="T18" fmla="*/ 8 w 98"/>
                  <a:gd name="T19" fmla="*/ 5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8" h="103">
                    <a:moveTo>
                      <a:pt x="0" y="52"/>
                    </a:moveTo>
                    <a:cubicBezTo>
                      <a:pt x="0" y="80"/>
                      <a:pt x="22" y="103"/>
                      <a:pt x="49" y="103"/>
                    </a:cubicBezTo>
                    <a:cubicBezTo>
                      <a:pt x="76" y="103"/>
                      <a:pt x="98" y="80"/>
                      <a:pt x="98" y="52"/>
                    </a:cubicBezTo>
                    <a:cubicBezTo>
                      <a:pt x="98" y="23"/>
                      <a:pt x="76" y="0"/>
                      <a:pt x="49" y="0"/>
                    </a:cubicBezTo>
                    <a:cubicBezTo>
                      <a:pt x="22" y="0"/>
                      <a:pt x="0" y="23"/>
                      <a:pt x="0" y="52"/>
                    </a:cubicBezTo>
                    <a:close/>
                    <a:moveTo>
                      <a:pt x="8" y="52"/>
                    </a:moveTo>
                    <a:cubicBezTo>
                      <a:pt x="8" y="27"/>
                      <a:pt x="26" y="8"/>
                      <a:pt x="49" y="8"/>
                    </a:cubicBezTo>
                    <a:cubicBezTo>
                      <a:pt x="71" y="8"/>
                      <a:pt x="90" y="27"/>
                      <a:pt x="90" y="52"/>
                    </a:cubicBezTo>
                    <a:cubicBezTo>
                      <a:pt x="90" y="75"/>
                      <a:pt x="71" y="95"/>
                      <a:pt x="49" y="95"/>
                    </a:cubicBezTo>
                    <a:cubicBezTo>
                      <a:pt x="26" y="95"/>
                      <a:pt x="8" y="75"/>
                      <a:pt x="8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" name="Freeform 177"/>
              <p:cNvSpPr>
                <a:spLocks/>
              </p:cNvSpPr>
              <p:nvPr/>
            </p:nvSpPr>
            <p:spPr bwMode="auto">
              <a:xfrm>
                <a:off x="1223" y="1379"/>
                <a:ext cx="63" cy="157"/>
              </a:xfrm>
              <a:custGeom>
                <a:avLst/>
                <a:gdLst>
                  <a:gd name="T0" fmla="*/ 23 w 63"/>
                  <a:gd name="T1" fmla="*/ 157 h 157"/>
                  <a:gd name="T2" fmla="*/ 23 w 63"/>
                  <a:gd name="T3" fmla="*/ 38 h 157"/>
                  <a:gd name="T4" fmla="*/ 0 w 63"/>
                  <a:gd name="T5" fmla="*/ 38 h 157"/>
                  <a:gd name="T6" fmla="*/ 33 w 63"/>
                  <a:gd name="T7" fmla="*/ 0 h 157"/>
                  <a:gd name="T8" fmla="*/ 63 w 63"/>
                  <a:gd name="T9" fmla="*/ 38 h 157"/>
                  <a:gd name="T10" fmla="*/ 39 w 63"/>
                  <a:gd name="T11" fmla="*/ 38 h 157"/>
                  <a:gd name="T12" fmla="*/ 39 w 63"/>
                  <a:gd name="T13" fmla="*/ 130 h 157"/>
                  <a:gd name="T14" fmla="*/ 23 w 63"/>
                  <a:gd name="T15" fmla="*/ 157 h 157"/>
                  <a:gd name="T16" fmla="*/ 23 w 63"/>
                  <a:gd name="T17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157">
                    <a:moveTo>
                      <a:pt x="23" y="157"/>
                    </a:moveTo>
                    <a:lnTo>
                      <a:pt x="23" y="38"/>
                    </a:lnTo>
                    <a:lnTo>
                      <a:pt x="0" y="38"/>
                    </a:lnTo>
                    <a:lnTo>
                      <a:pt x="33" y="0"/>
                    </a:lnTo>
                    <a:lnTo>
                      <a:pt x="63" y="38"/>
                    </a:lnTo>
                    <a:lnTo>
                      <a:pt x="39" y="38"/>
                    </a:lnTo>
                    <a:lnTo>
                      <a:pt x="39" y="130"/>
                    </a:lnTo>
                    <a:lnTo>
                      <a:pt x="23" y="157"/>
                    </a:lnTo>
                    <a:lnTo>
                      <a:pt x="23" y="15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" name="Freeform 178"/>
              <p:cNvSpPr>
                <a:spLocks/>
              </p:cNvSpPr>
              <p:nvPr/>
            </p:nvSpPr>
            <p:spPr bwMode="auto">
              <a:xfrm>
                <a:off x="1344" y="1409"/>
                <a:ext cx="155" cy="64"/>
              </a:xfrm>
              <a:custGeom>
                <a:avLst/>
                <a:gdLst>
                  <a:gd name="T0" fmla="*/ 0 w 155"/>
                  <a:gd name="T1" fmla="*/ 22 h 64"/>
                  <a:gd name="T2" fmla="*/ 117 w 155"/>
                  <a:gd name="T3" fmla="*/ 22 h 64"/>
                  <a:gd name="T4" fmla="*/ 117 w 155"/>
                  <a:gd name="T5" fmla="*/ 0 h 64"/>
                  <a:gd name="T6" fmla="*/ 155 w 155"/>
                  <a:gd name="T7" fmla="*/ 32 h 64"/>
                  <a:gd name="T8" fmla="*/ 117 w 155"/>
                  <a:gd name="T9" fmla="*/ 64 h 64"/>
                  <a:gd name="T10" fmla="*/ 117 w 155"/>
                  <a:gd name="T11" fmla="*/ 40 h 64"/>
                  <a:gd name="T12" fmla="*/ 27 w 155"/>
                  <a:gd name="T13" fmla="*/ 40 h 64"/>
                  <a:gd name="T14" fmla="*/ 0 w 155"/>
                  <a:gd name="T15" fmla="*/ 22 h 64"/>
                  <a:gd name="T16" fmla="*/ 0 w 155"/>
                  <a:gd name="T17" fmla="*/ 2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5" h="64">
                    <a:moveTo>
                      <a:pt x="0" y="22"/>
                    </a:moveTo>
                    <a:lnTo>
                      <a:pt x="117" y="22"/>
                    </a:lnTo>
                    <a:lnTo>
                      <a:pt x="117" y="0"/>
                    </a:lnTo>
                    <a:lnTo>
                      <a:pt x="155" y="32"/>
                    </a:lnTo>
                    <a:lnTo>
                      <a:pt x="117" y="64"/>
                    </a:lnTo>
                    <a:lnTo>
                      <a:pt x="117" y="40"/>
                    </a:lnTo>
                    <a:lnTo>
                      <a:pt x="27" y="40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2" name="Freeform 179"/>
              <p:cNvSpPr>
                <a:spLocks/>
              </p:cNvSpPr>
              <p:nvPr/>
            </p:nvSpPr>
            <p:spPr bwMode="auto">
              <a:xfrm>
                <a:off x="1403" y="1536"/>
                <a:ext cx="64" cy="155"/>
              </a:xfrm>
              <a:custGeom>
                <a:avLst/>
                <a:gdLst>
                  <a:gd name="T0" fmla="*/ 40 w 64"/>
                  <a:gd name="T1" fmla="*/ 0 h 155"/>
                  <a:gd name="T2" fmla="*/ 40 w 64"/>
                  <a:gd name="T3" fmla="*/ 116 h 155"/>
                  <a:gd name="T4" fmla="*/ 64 w 64"/>
                  <a:gd name="T5" fmla="*/ 116 h 155"/>
                  <a:gd name="T6" fmla="*/ 32 w 64"/>
                  <a:gd name="T7" fmla="*/ 155 h 155"/>
                  <a:gd name="T8" fmla="*/ 0 w 64"/>
                  <a:gd name="T9" fmla="*/ 116 h 155"/>
                  <a:gd name="T10" fmla="*/ 24 w 64"/>
                  <a:gd name="T11" fmla="*/ 116 h 155"/>
                  <a:gd name="T12" fmla="*/ 24 w 64"/>
                  <a:gd name="T13" fmla="*/ 24 h 155"/>
                  <a:gd name="T14" fmla="*/ 20 w 64"/>
                  <a:gd name="T15" fmla="*/ 24 h 155"/>
                  <a:gd name="T16" fmla="*/ 40 w 64"/>
                  <a:gd name="T17" fmla="*/ 0 h 155"/>
                  <a:gd name="T18" fmla="*/ 40 w 64"/>
                  <a:gd name="T19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155">
                    <a:moveTo>
                      <a:pt x="40" y="0"/>
                    </a:moveTo>
                    <a:lnTo>
                      <a:pt x="40" y="116"/>
                    </a:lnTo>
                    <a:lnTo>
                      <a:pt x="64" y="116"/>
                    </a:lnTo>
                    <a:lnTo>
                      <a:pt x="32" y="155"/>
                    </a:lnTo>
                    <a:lnTo>
                      <a:pt x="0" y="116"/>
                    </a:lnTo>
                    <a:lnTo>
                      <a:pt x="24" y="116"/>
                    </a:lnTo>
                    <a:lnTo>
                      <a:pt x="24" y="24"/>
                    </a:lnTo>
                    <a:lnTo>
                      <a:pt x="20" y="24"/>
                    </a:lnTo>
                    <a:lnTo>
                      <a:pt x="40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3" name="Freeform 180"/>
              <p:cNvSpPr>
                <a:spLocks/>
              </p:cNvSpPr>
              <p:nvPr/>
            </p:nvSpPr>
            <p:spPr bwMode="auto">
              <a:xfrm>
                <a:off x="1189" y="1598"/>
                <a:ext cx="157" cy="64"/>
              </a:xfrm>
              <a:custGeom>
                <a:avLst/>
                <a:gdLst>
                  <a:gd name="T0" fmla="*/ 157 w 157"/>
                  <a:gd name="T1" fmla="*/ 40 h 64"/>
                  <a:gd name="T2" fmla="*/ 41 w 157"/>
                  <a:gd name="T3" fmla="*/ 40 h 64"/>
                  <a:gd name="T4" fmla="*/ 41 w 157"/>
                  <a:gd name="T5" fmla="*/ 64 h 64"/>
                  <a:gd name="T6" fmla="*/ 0 w 157"/>
                  <a:gd name="T7" fmla="*/ 30 h 64"/>
                  <a:gd name="T8" fmla="*/ 41 w 157"/>
                  <a:gd name="T9" fmla="*/ 0 h 64"/>
                  <a:gd name="T10" fmla="*/ 41 w 157"/>
                  <a:gd name="T11" fmla="*/ 24 h 64"/>
                  <a:gd name="T12" fmla="*/ 131 w 157"/>
                  <a:gd name="T13" fmla="*/ 24 h 64"/>
                  <a:gd name="T14" fmla="*/ 157 w 157"/>
                  <a:gd name="T15" fmla="*/ 40 h 64"/>
                  <a:gd name="T16" fmla="*/ 157 w 157"/>
                  <a:gd name="T17" fmla="*/ 4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" h="64">
                    <a:moveTo>
                      <a:pt x="157" y="40"/>
                    </a:moveTo>
                    <a:lnTo>
                      <a:pt x="41" y="40"/>
                    </a:lnTo>
                    <a:lnTo>
                      <a:pt x="41" y="64"/>
                    </a:lnTo>
                    <a:lnTo>
                      <a:pt x="0" y="30"/>
                    </a:lnTo>
                    <a:lnTo>
                      <a:pt x="41" y="0"/>
                    </a:lnTo>
                    <a:lnTo>
                      <a:pt x="41" y="24"/>
                    </a:lnTo>
                    <a:lnTo>
                      <a:pt x="131" y="24"/>
                    </a:lnTo>
                    <a:lnTo>
                      <a:pt x="157" y="40"/>
                    </a:lnTo>
                    <a:lnTo>
                      <a:pt x="157" y="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4" name="Freeform 181"/>
              <p:cNvSpPr>
                <a:spLocks noEditPoints="1"/>
              </p:cNvSpPr>
              <p:nvPr/>
            </p:nvSpPr>
            <p:spPr bwMode="auto">
              <a:xfrm>
                <a:off x="1246" y="1431"/>
                <a:ext cx="197" cy="207"/>
              </a:xfrm>
              <a:custGeom>
                <a:avLst/>
                <a:gdLst>
                  <a:gd name="T0" fmla="*/ 0 w 98"/>
                  <a:gd name="T1" fmla="*/ 51 h 103"/>
                  <a:gd name="T2" fmla="*/ 49 w 98"/>
                  <a:gd name="T3" fmla="*/ 103 h 103"/>
                  <a:gd name="T4" fmla="*/ 98 w 98"/>
                  <a:gd name="T5" fmla="*/ 51 h 103"/>
                  <a:gd name="T6" fmla="*/ 49 w 98"/>
                  <a:gd name="T7" fmla="*/ 0 h 103"/>
                  <a:gd name="T8" fmla="*/ 0 w 98"/>
                  <a:gd name="T9" fmla="*/ 51 h 103"/>
                  <a:gd name="T10" fmla="*/ 8 w 98"/>
                  <a:gd name="T11" fmla="*/ 51 h 103"/>
                  <a:gd name="T12" fmla="*/ 49 w 98"/>
                  <a:gd name="T13" fmla="*/ 8 h 103"/>
                  <a:gd name="T14" fmla="*/ 90 w 98"/>
                  <a:gd name="T15" fmla="*/ 51 h 103"/>
                  <a:gd name="T16" fmla="*/ 49 w 98"/>
                  <a:gd name="T17" fmla="*/ 95 h 103"/>
                  <a:gd name="T18" fmla="*/ 8 w 98"/>
                  <a:gd name="T19" fmla="*/ 5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8" h="103">
                    <a:moveTo>
                      <a:pt x="0" y="51"/>
                    </a:moveTo>
                    <a:cubicBezTo>
                      <a:pt x="0" y="80"/>
                      <a:pt x="22" y="103"/>
                      <a:pt x="49" y="103"/>
                    </a:cubicBezTo>
                    <a:cubicBezTo>
                      <a:pt x="76" y="103"/>
                      <a:pt x="98" y="80"/>
                      <a:pt x="98" y="51"/>
                    </a:cubicBezTo>
                    <a:cubicBezTo>
                      <a:pt x="98" y="23"/>
                      <a:pt x="76" y="0"/>
                      <a:pt x="49" y="0"/>
                    </a:cubicBezTo>
                    <a:cubicBezTo>
                      <a:pt x="22" y="0"/>
                      <a:pt x="0" y="23"/>
                      <a:pt x="0" y="51"/>
                    </a:cubicBezTo>
                    <a:close/>
                    <a:moveTo>
                      <a:pt x="8" y="51"/>
                    </a:moveTo>
                    <a:cubicBezTo>
                      <a:pt x="8" y="27"/>
                      <a:pt x="27" y="8"/>
                      <a:pt x="49" y="8"/>
                    </a:cubicBezTo>
                    <a:cubicBezTo>
                      <a:pt x="72" y="8"/>
                      <a:pt x="90" y="27"/>
                      <a:pt x="90" y="51"/>
                    </a:cubicBezTo>
                    <a:cubicBezTo>
                      <a:pt x="90" y="75"/>
                      <a:pt x="72" y="95"/>
                      <a:pt x="49" y="95"/>
                    </a:cubicBezTo>
                    <a:cubicBezTo>
                      <a:pt x="27" y="95"/>
                      <a:pt x="8" y="75"/>
                      <a:pt x="8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65" name="Group 182"/>
              <p:cNvGrpSpPr>
                <a:grpSpLocks noChangeAspect="1"/>
              </p:cNvGrpSpPr>
              <p:nvPr/>
            </p:nvGrpSpPr>
            <p:grpSpPr bwMode="auto">
              <a:xfrm>
                <a:off x="1274" y="1494"/>
                <a:ext cx="141" cy="77"/>
                <a:chOff x="2628" y="2023"/>
                <a:chExt cx="503" cy="276"/>
              </a:xfrm>
            </p:grpSpPr>
            <p:sp>
              <p:nvSpPr>
                <p:cNvPr id="469" name="AutoShape 18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628" y="2023"/>
                  <a:ext cx="503" cy="2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0" name="Freeform 184"/>
                <p:cNvSpPr>
                  <a:spLocks/>
                </p:cNvSpPr>
                <p:nvPr/>
              </p:nvSpPr>
              <p:spPr bwMode="auto">
                <a:xfrm>
                  <a:off x="2628" y="2023"/>
                  <a:ext cx="234" cy="276"/>
                </a:xfrm>
                <a:custGeom>
                  <a:avLst/>
                  <a:gdLst>
                    <a:gd name="T0" fmla="*/ 85 w 99"/>
                    <a:gd name="T1" fmla="*/ 75 h 117"/>
                    <a:gd name="T2" fmla="*/ 99 w 99"/>
                    <a:gd name="T3" fmla="*/ 79 h 117"/>
                    <a:gd name="T4" fmla="*/ 83 w 99"/>
                    <a:gd name="T5" fmla="*/ 107 h 117"/>
                    <a:gd name="T6" fmla="*/ 53 w 99"/>
                    <a:gd name="T7" fmla="*/ 117 h 117"/>
                    <a:gd name="T8" fmla="*/ 23 w 99"/>
                    <a:gd name="T9" fmla="*/ 109 h 117"/>
                    <a:gd name="T10" fmla="*/ 6 w 99"/>
                    <a:gd name="T11" fmla="*/ 88 h 117"/>
                    <a:gd name="T12" fmla="*/ 0 w 99"/>
                    <a:gd name="T13" fmla="*/ 58 h 117"/>
                    <a:gd name="T14" fmla="*/ 7 w 99"/>
                    <a:gd name="T15" fmla="*/ 27 h 117"/>
                    <a:gd name="T16" fmla="*/ 26 w 99"/>
                    <a:gd name="T17" fmla="*/ 7 h 117"/>
                    <a:gd name="T18" fmla="*/ 53 w 99"/>
                    <a:gd name="T19" fmla="*/ 0 h 117"/>
                    <a:gd name="T20" fmla="*/ 81 w 99"/>
                    <a:gd name="T21" fmla="*/ 9 h 117"/>
                    <a:gd name="T22" fmla="*/ 98 w 99"/>
                    <a:gd name="T23" fmla="*/ 33 h 117"/>
                    <a:gd name="T24" fmla="*/ 83 w 99"/>
                    <a:gd name="T25" fmla="*/ 36 h 117"/>
                    <a:gd name="T26" fmla="*/ 71 w 99"/>
                    <a:gd name="T27" fmla="*/ 19 h 117"/>
                    <a:gd name="T28" fmla="*/ 53 w 99"/>
                    <a:gd name="T29" fmla="*/ 13 h 117"/>
                    <a:gd name="T30" fmla="*/ 31 w 99"/>
                    <a:gd name="T31" fmla="*/ 19 h 117"/>
                    <a:gd name="T32" fmla="*/ 19 w 99"/>
                    <a:gd name="T33" fmla="*/ 36 h 117"/>
                    <a:gd name="T34" fmla="*/ 15 w 99"/>
                    <a:gd name="T35" fmla="*/ 58 h 117"/>
                    <a:gd name="T36" fmla="*/ 19 w 99"/>
                    <a:gd name="T37" fmla="*/ 83 h 117"/>
                    <a:gd name="T38" fmla="*/ 32 w 99"/>
                    <a:gd name="T39" fmla="*/ 99 h 117"/>
                    <a:gd name="T40" fmla="*/ 52 w 99"/>
                    <a:gd name="T41" fmla="*/ 104 h 117"/>
                    <a:gd name="T42" fmla="*/ 73 w 99"/>
                    <a:gd name="T43" fmla="*/ 97 h 117"/>
                    <a:gd name="T44" fmla="*/ 85 w 99"/>
                    <a:gd name="T45" fmla="*/ 75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99" h="117">
                      <a:moveTo>
                        <a:pt x="85" y="75"/>
                      </a:moveTo>
                      <a:cubicBezTo>
                        <a:pt x="99" y="79"/>
                        <a:pt x="99" y="79"/>
                        <a:pt x="99" y="79"/>
                      </a:cubicBezTo>
                      <a:cubicBezTo>
                        <a:pt x="96" y="91"/>
                        <a:pt x="91" y="101"/>
                        <a:pt x="83" y="107"/>
                      </a:cubicBezTo>
                      <a:cubicBezTo>
                        <a:pt x="74" y="113"/>
                        <a:pt x="65" y="117"/>
                        <a:pt x="53" y="117"/>
                      </a:cubicBezTo>
                      <a:cubicBezTo>
                        <a:pt x="41" y="117"/>
                        <a:pt x="31" y="114"/>
                        <a:pt x="23" y="109"/>
                      </a:cubicBezTo>
                      <a:cubicBezTo>
                        <a:pt x="16" y="104"/>
                        <a:pt x="10" y="97"/>
                        <a:pt x="6" y="88"/>
                      </a:cubicBezTo>
                      <a:cubicBezTo>
                        <a:pt x="2" y="78"/>
                        <a:pt x="0" y="68"/>
                        <a:pt x="0" y="58"/>
                      </a:cubicBezTo>
                      <a:cubicBezTo>
                        <a:pt x="0" y="46"/>
                        <a:pt x="2" y="36"/>
                        <a:pt x="7" y="27"/>
                      </a:cubicBezTo>
                      <a:cubicBezTo>
                        <a:pt x="11" y="18"/>
                        <a:pt x="17" y="12"/>
                        <a:pt x="26" y="7"/>
                      </a:cubicBezTo>
                      <a:cubicBezTo>
                        <a:pt x="34" y="2"/>
                        <a:pt x="43" y="0"/>
                        <a:pt x="53" y="0"/>
                      </a:cubicBezTo>
                      <a:cubicBezTo>
                        <a:pt x="64" y="0"/>
                        <a:pt x="74" y="3"/>
                        <a:pt x="81" y="9"/>
                      </a:cubicBezTo>
                      <a:cubicBezTo>
                        <a:pt x="89" y="15"/>
                        <a:pt x="94" y="23"/>
                        <a:pt x="98" y="33"/>
                      </a:cubicBezTo>
                      <a:cubicBezTo>
                        <a:pt x="83" y="36"/>
                        <a:pt x="83" y="36"/>
                        <a:pt x="83" y="36"/>
                      </a:cubicBezTo>
                      <a:cubicBezTo>
                        <a:pt x="80" y="28"/>
                        <a:pt x="76" y="22"/>
                        <a:pt x="71" y="19"/>
                      </a:cubicBezTo>
                      <a:cubicBezTo>
                        <a:pt x="67" y="15"/>
                        <a:pt x="60" y="13"/>
                        <a:pt x="53" y="13"/>
                      </a:cubicBezTo>
                      <a:cubicBezTo>
                        <a:pt x="44" y="13"/>
                        <a:pt x="37" y="15"/>
                        <a:pt x="31" y="19"/>
                      </a:cubicBezTo>
                      <a:cubicBezTo>
                        <a:pt x="25" y="23"/>
                        <a:pt x="21" y="29"/>
                        <a:pt x="19" y="36"/>
                      </a:cubicBezTo>
                      <a:cubicBezTo>
                        <a:pt x="16" y="43"/>
                        <a:pt x="15" y="50"/>
                        <a:pt x="15" y="58"/>
                      </a:cubicBezTo>
                      <a:cubicBezTo>
                        <a:pt x="15" y="67"/>
                        <a:pt x="17" y="75"/>
                        <a:pt x="19" y="83"/>
                      </a:cubicBezTo>
                      <a:cubicBezTo>
                        <a:pt x="22" y="90"/>
                        <a:pt x="27" y="95"/>
                        <a:pt x="32" y="99"/>
                      </a:cubicBezTo>
                      <a:cubicBezTo>
                        <a:pt x="38" y="102"/>
                        <a:pt x="45" y="104"/>
                        <a:pt x="52" y="104"/>
                      </a:cubicBezTo>
                      <a:cubicBezTo>
                        <a:pt x="60" y="104"/>
                        <a:pt x="67" y="102"/>
                        <a:pt x="73" y="97"/>
                      </a:cubicBezTo>
                      <a:cubicBezTo>
                        <a:pt x="79" y="92"/>
                        <a:pt x="82" y="85"/>
                        <a:pt x="85" y="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" name="Freeform 185"/>
                <p:cNvSpPr>
                  <a:spLocks/>
                </p:cNvSpPr>
                <p:nvPr/>
              </p:nvSpPr>
              <p:spPr bwMode="auto">
                <a:xfrm>
                  <a:off x="2895" y="2023"/>
                  <a:ext cx="236" cy="276"/>
                </a:xfrm>
                <a:custGeom>
                  <a:avLst/>
                  <a:gdLst>
                    <a:gd name="T0" fmla="*/ 85 w 100"/>
                    <a:gd name="T1" fmla="*/ 75 h 117"/>
                    <a:gd name="T2" fmla="*/ 100 w 100"/>
                    <a:gd name="T3" fmla="*/ 79 h 117"/>
                    <a:gd name="T4" fmla="*/ 83 w 100"/>
                    <a:gd name="T5" fmla="*/ 107 h 117"/>
                    <a:gd name="T6" fmla="*/ 53 w 100"/>
                    <a:gd name="T7" fmla="*/ 117 h 117"/>
                    <a:gd name="T8" fmla="*/ 24 w 100"/>
                    <a:gd name="T9" fmla="*/ 109 h 117"/>
                    <a:gd name="T10" fmla="*/ 6 w 100"/>
                    <a:gd name="T11" fmla="*/ 88 h 117"/>
                    <a:gd name="T12" fmla="*/ 0 w 100"/>
                    <a:gd name="T13" fmla="*/ 58 h 117"/>
                    <a:gd name="T14" fmla="*/ 7 w 100"/>
                    <a:gd name="T15" fmla="*/ 27 h 117"/>
                    <a:gd name="T16" fmla="*/ 26 w 100"/>
                    <a:gd name="T17" fmla="*/ 7 h 117"/>
                    <a:gd name="T18" fmla="*/ 54 w 100"/>
                    <a:gd name="T19" fmla="*/ 0 h 117"/>
                    <a:gd name="T20" fmla="*/ 82 w 100"/>
                    <a:gd name="T21" fmla="*/ 9 h 117"/>
                    <a:gd name="T22" fmla="*/ 98 w 100"/>
                    <a:gd name="T23" fmla="*/ 33 h 117"/>
                    <a:gd name="T24" fmla="*/ 83 w 100"/>
                    <a:gd name="T25" fmla="*/ 36 h 117"/>
                    <a:gd name="T26" fmla="*/ 72 w 100"/>
                    <a:gd name="T27" fmla="*/ 19 h 117"/>
                    <a:gd name="T28" fmla="*/ 53 w 100"/>
                    <a:gd name="T29" fmla="*/ 13 h 117"/>
                    <a:gd name="T30" fmla="*/ 32 w 100"/>
                    <a:gd name="T31" fmla="*/ 19 h 117"/>
                    <a:gd name="T32" fmla="*/ 19 w 100"/>
                    <a:gd name="T33" fmla="*/ 36 h 117"/>
                    <a:gd name="T34" fmla="*/ 16 w 100"/>
                    <a:gd name="T35" fmla="*/ 58 h 117"/>
                    <a:gd name="T36" fmla="*/ 20 w 100"/>
                    <a:gd name="T37" fmla="*/ 83 h 117"/>
                    <a:gd name="T38" fmla="*/ 33 w 100"/>
                    <a:gd name="T39" fmla="*/ 99 h 117"/>
                    <a:gd name="T40" fmla="*/ 52 w 100"/>
                    <a:gd name="T41" fmla="*/ 104 h 117"/>
                    <a:gd name="T42" fmla="*/ 73 w 100"/>
                    <a:gd name="T43" fmla="*/ 97 h 117"/>
                    <a:gd name="T44" fmla="*/ 85 w 100"/>
                    <a:gd name="T45" fmla="*/ 75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0" h="117">
                      <a:moveTo>
                        <a:pt x="85" y="75"/>
                      </a:moveTo>
                      <a:cubicBezTo>
                        <a:pt x="100" y="79"/>
                        <a:pt x="100" y="79"/>
                        <a:pt x="100" y="79"/>
                      </a:cubicBezTo>
                      <a:cubicBezTo>
                        <a:pt x="97" y="91"/>
                        <a:pt x="91" y="101"/>
                        <a:pt x="83" y="107"/>
                      </a:cubicBezTo>
                      <a:cubicBezTo>
                        <a:pt x="75" y="113"/>
                        <a:pt x="65" y="117"/>
                        <a:pt x="53" y="117"/>
                      </a:cubicBezTo>
                      <a:cubicBezTo>
                        <a:pt x="41" y="117"/>
                        <a:pt x="31" y="114"/>
                        <a:pt x="24" y="109"/>
                      </a:cubicBezTo>
                      <a:cubicBezTo>
                        <a:pt x="16" y="104"/>
                        <a:pt x="10" y="97"/>
                        <a:pt x="6" y="88"/>
                      </a:cubicBezTo>
                      <a:cubicBezTo>
                        <a:pt x="2" y="78"/>
                        <a:pt x="0" y="68"/>
                        <a:pt x="0" y="58"/>
                      </a:cubicBezTo>
                      <a:cubicBezTo>
                        <a:pt x="0" y="46"/>
                        <a:pt x="3" y="36"/>
                        <a:pt x="7" y="27"/>
                      </a:cubicBezTo>
                      <a:cubicBezTo>
                        <a:pt x="12" y="18"/>
                        <a:pt x="18" y="12"/>
                        <a:pt x="26" y="7"/>
                      </a:cubicBezTo>
                      <a:cubicBezTo>
                        <a:pt x="35" y="2"/>
                        <a:pt x="44" y="0"/>
                        <a:pt x="54" y="0"/>
                      </a:cubicBezTo>
                      <a:cubicBezTo>
                        <a:pt x="65" y="0"/>
                        <a:pt x="74" y="3"/>
                        <a:pt x="82" y="9"/>
                      </a:cubicBezTo>
                      <a:cubicBezTo>
                        <a:pt x="90" y="15"/>
                        <a:pt x="95" y="23"/>
                        <a:pt x="98" y="33"/>
                      </a:cubicBezTo>
                      <a:cubicBezTo>
                        <a:pt x="83" y="36"/>
                        <a:pt x="83" y="36"/>
                        <a:pt x="83" y="36"/>
                      </a:cubicBezTo>
                      <a:cubicBezTo>
                        <a:pt x="81" y="28"/>
                        <a:pt x="77" y="22"/>
                        <a:pt x="72" y="19"/>
                      </a:cubicBezTo>
                      <a:cubicBezTo>
                        <a:pt x="67" y="15"/>
                        <a:pt x="61" y="13"/>
                        <a:pt x="53" y="13"/>
                      </a:cubicBezTo>
                      <a:cubicBezTo>
                        <a:pt x="45" y="13"/>
                        <a:pt x="37" y="15"/>
                        <a:pt x="32" y="19"/>
                      </a:cubicBezTo>
                      <a:cubicBezTo>
                        <a:pt x="26" y="23"/>
                        <a:pt x="22" y="29"/>
                        <a:pt x="19" y="36"/>
                      </a:cubicBezTo>
                      <a:cubicBezTo>
                        <a:pt x="17" y="43"/>
                        <a:pt x="16" y="50"/>
                        <a:pt x="16" y="58"/>
                      </a:cubicBezTo>
                      <a:cubicBezTo>
                        <a:pt x="16" y="67"/>
                        <a:pt x="17" y="75"/>
                        <a:pt x="20" y="83"/>
                      </a:cubicBezTo>
                      <a:cubicBezTo>
                        <a:pt x="23" y="90"/>
                        <a:pt x="27" y="95"/>
                        <a:pt x="33" y="99"/>
                      </a:cubicBezTo>
                      <a:cubicBezTo>
                        <a:pt x="39" y="102"/>
                        <a:pt x="45" y="104"/>
                        <a:pt x="52" y="104"/>
                      </a:cubicBezTo>
                      <a:cubicBezTo>
                        <a:pt x="61" y="104"/>
                        <a:pt x="68" y="102"/>
                        <a:pt x="73" y="97"/>
                      </a:cubicBezTo>
                      <a:cubicBezTo>
                        <a:pt x="79" y="92"/>
                        <a:pt x="83" y="85"/>
                        <a:pt x="85" y="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6" name="Group 186"/>
              <p:cNvGrpSpPr>
                <a:grpSpLocks/>
              </p:cNvGrpSpPr>
              <p:nvPr/>
            </p:nvGrpSpPr>
            <p:grpSpPr bwMode="auto">
              <a:xfrm>
                <a:off x="1280" y="1496"/>
                <a:ext cx="141" cy="77"/>
                <a:chOff x="1612" y="1864"/>
                <a:chExt cx="141" cy="77"/>
              </a:xfrm>
            </p:grpSpPr>
            <p:sp>
              <p:nvSpPr>
                <p:cNvPr id="467" name="Freeform 187"/>
                <p:cNvSpPr>
                  <a:spLocks/>
                </p:cNvSpPr>
                <p:nvPr/>
              </p:nvSpPr>
              <p:spPr bwMode="auto">
                <a:xfrm>
                  <a:off x="1612" y="1864"/>
                  <a:ext cx="66" cy="77"/>
                </a:xfrm>
                <a:custGeom>
                  <a:avLst/>
                  <a:gdLst>
                    <a:gd name="T0" fmla="*/ 85 w 99"/>
                    <a:gd name="T1" fmla="*/ 75 h 117"/>
                    <a:gd name="T2" fmla="*/ 99 w 99"/>
                    <a:gd name="T3" fmla="*/ 79 h 117"/>
                    <a:gd name="T4" fmla="*/ 83 w 99"/>
                    <a:gd name="T5" fmla="*/ 107 h 117"/>
                    <a:gd name="T6" fmla="*/ 53 w 99"/>
                    <a:gd name="T7" fmla="*/ 117 h 117"/>
                    <a:gd name="T8" fmla="*/ 23 w 99"/>
                    <a:gd name="T9" fmla="*/ 109 h 117"/>
                    <a:gd name="T10" fmla="*/ 6 w 99"/>
                    <a:gd name="T11" fmla="*/ 88 h 117"/>
                    <a:gd name="T12" fmla="*/ 0 w 99"/>
                    <a:gd name="T13" fmla="*/ 58 h 117"/>
                    <a:gd name="T14" fmla="*/ 7 w 99"/>
                    <a:gd name="T15" fmla="*/ 27 h 117"/>
                    <a:gd name="T16" fmla="*/ 26 w 99"/>
                    <a:gd name="T17" fmla="*/ 7 h 117"/>
                    <a:gd name="T18" fmla="*/ 53 w 99"/>
                    <a:gd name="T19" fmla="*/ 0 h 117"/>
                    <a:gd name="T20" fmla="*/ 81 w 99"/>
                    <a:gd name="T21" fmla="*/ 9 h 117"/>
                    <a:gd name="T22" fmla="*/ 98 w 99"/>
                    <a:gd name="T23" fmla="*/ 33 h 117"/>
                    <a:gd name="T24" fmla="*/ 83 w 99"/>
                    <a:gd name="T25" fmla="*/ 36 h 117"/>
                    <a:gd name="T26" fmla="*/ 71 w 99"/>
                    <a:gd name="T27" fmla="*/ 19 h 117"/>
                    <a:gd name="T28" fmla="*/ 53 w 99"/>
                    <a:gd name="T29" fmla="*/ 13 h 117"/>
                    <a:gd name="T30" fmla="*/ 31 w 99"/>
                    <a:gd name="T31" fmla="*/ 19 h 117"/>
                    <a:gd name="T32" fmla="*/ 19 w 99"/>
                    <a:gd name="T33" fmla="*/ 36 h 117"/>
                    <a:gd name="T34" fmla="*/ 15 w 99"/>
                    <a:gd name="T35" fmla="*/ 58 h 117"/>
                    <a:gd name="T36" fmla="*/ 19 w 99"/>
                    <a:gd name="T37" fmla="*/ 83 h 117"/>
                    <a:gd name="T38" fmla="*/ 32 w 99"/>
                    <a:gd name="T39" fmla="*/ 99 h 117"/>
                    <a:gd name="T40" fmla="*/ 52 w 99"/>
                    <a:gd name="T41" fmla="*/ 104 h 117"/>
                    <a:gd name="T42" fmla="*/ 73 w 99"/>
                    <a:gd name="T43" fmla="*/ 97 h 117"/>
                    <a:gd name="T44" fmla="*/ 85 w 99"/>
                    <a:gd name="T45" fmla="*/ 75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99" h="117">
                      <a:moveTo>
                        <a:pt x="85" y="75"/>
                      </a:moveTo>
                      <a:cubicBezTo>
                        <a:pt x="99" y="79"/>
                        <a:pt x="99" y="79"/>
                        <a:pt x="99" y="79"/>
                      </a:cubicBezTo>
                      <a:cubicBezTo>
                        <a:pt x="96" y="91"/>
                        <a:pt x="91" y="101"/>
                        <a:pt x="83" y="107"/>
                      </a:cubicBezTo>
                      <a:cubicBezTo>
                        <a:pt x="74" y="113"/>
                        <a:pt x="65" y="117"/>
                        <a:pt x="53" y="117"/>
                      </a:cubicBezTo>
                      <a:cubicBezTo>
                        <a:pt x="41" y="117"/>
                        <a:pt x="31" y="114"/>
                        <a:pt x="23" y="109"/>
                      </a:cubicBezTo>
                      <a:cubicBezTo>
                        <a:pt x="16" y="104"/>
                        <a:pt x="10" y="97"/>
                        <a:pt x="6" y="88"/>
                      </a:cubicBezTo>
                      <a:cubicBezTo>
                        <a:pt x="2" y="78"/>
                        <a:pt x="0" y="68"/>
                        <a:pt x="0" y="58"/>
                      </a:cubicBezTo>
                      <a:cubicBezTo>
                        <a:pt x="0" y="46"/>
                        <a:pt x="2" y="36"/>
                        <a:pt x="7" y="27"/>
                      </a:cubicBezTo>
                      <a:cubicBezTo>
                        <a:pt x="11" y="18"/>
                        <a:pt x="17" y="12"/>
                        <a:pt x="26" y="7"/>
                      </a:cubicBezTo>
                      <a:cubicBezTo>
                        <a:pt x="34" y="2"/>
                        <a:pt x="43" y="0"/>
                        <a:pt x="53" y="0"/>
                      </a:cubicBezTo>
                      <a:cubicBezTo>
                        <a:pt x="64" y="0"/>
                        <a:pt x="74" y="3"/>
                        <a:pt x="81" y="9"/>
                      </a:cubicBezTo>
                      <a:cubicBezTo>
                        <a:pt x="89" y="15"/>
                        <a:pt x="94" y="23"/>
                        <a:pt x="98" y="33"/>
                      </a:cubicBezTo>
                      <a:cubicBezTo>
                        <a:pt x="83" y="36"/>
                        <a:pt x="83" y="36"/>
                        <a:pt x="83" y="36"/>
                      </a:cubicBezTo>
                      <a:cubicBezTo>
                        <a:pt x="80" y="28"/>
                        <a:pt x="76" y="22"/>
                        <a:pt x="71" y="19"/>
                      </a:cubicBezTo>
                      <a:cubicBezTo>
                        <a:pt x="67" y="15"/>
                        <a:pt x="60" y="13"/>
                        <a:pt x="53" y="13"/>
                      </a:cubicBezTo>
                      <a:cubicBezTo>
                        <a:pt x="44" y="13"/>
                        <a:pt x="37" y="15"/>
                        <a:pt x="31" y="19"/>
                      </a:cubicBezTo>
                      <a:cubicBezTo>
                        <a:pt x="25" y="23"/>
                        <a:pt x="21" y="29"/>
                        <a:pt x="19" y="36"/>
                      </a:cubicBezTo>
                      <a:cubicBezTo>
                        <a:pt x="16" y="43"/>
                        <a:pt x="15" y="50"/>
                        <a:pt x="15" y="58"/>
                      </a:cubicBezTo>
                      <a:cubicBezTo>
                        <a:pt x="15" y="67"/>
                        <a:pt x="17" y="75"/>
                        <a:pt x="19" y="83"/>
                      </a:cubicBezTo>
                      <a:cubicBezTo>
                        <a:pt x="22" y="90"/>
                        <a:pt x="27" y="95"/>
                        <a:pt x="32" y="99"/>
                      </a:cubicBezTo>
                      <a:cubicBezTo>
                        <a:pt x="38" y="102"/>
                        <a:pt x="45" y="104"/>
                        <a:pt x="52" y="104"/>
                      </a:cubicBezTo>
                      <a:cubicBezTo>
                        <a:pt x="60" y="104"/>
                        <a:pt x="67" y="102"/>
                        <a:pt x="73" y="97"/>
                      </a:cubicBezTo>
                      <a:cubicBezTo>
                        <a:pt x="79" y="92"/>
                        <a:pt x="82" y="85"/>
                        <a:pt x="85" y="7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8" name="Freeform 188"/>
                <p:cNvSpPr>
                  <a:spLocks/>
                </p:cNvSpPr>
                <p:nvPr/>
              </p:nvSpPr>
              <p:spPr bwMode="auto">
                <a:xfrm>
                  <a:off x="1687" y="1864"/>
                  <a:ext cx="66" cy="77"/>
                </a:xfrm>
                <a:custGeom>
                  <a:avLst/>
                  <a:gdLst>
                    <a:gd name="T0" fmla="*/ 85 w 100"/>
                    <a:gd name="T1" fmla="*/ 75 h 117"/>
                    <a:gd name="T2" fmla="*/ 100 w 100"/>
                    <a:gd name="T3" fmla="*/ 79 h 117"/>
                    <a:gd name="T4" fmla="*/ 83 w 100"/>
                    <a:gd name="T5" fmla="*/ 107 h 117"/>
                    <a:gd name="T6" fmla="*/ 53 w 100"/>
                    <a:gd name="T7" fmla="*/ 117 h 117"/>
                    <a:gd name="T8" fmla="*/ 24 w 100"/>
                    <a:gd name="T9" fmla="*/ 109 h 117"/>
                    <a:gd name="T10" fmla="*/ 6 w 100"/>
                    <a:gd name="T11" fmla="*/ 88 h 117"/>
                    <a:gd name="T12" fmla="*/ 0 w 100"/>
                    <a:gd name="T13" fmla="*/ 58 h 117"/>
                    <a:gd name="T14" fmla="*/ 7 w 100"/>
                    <a:gd name="T15" fmla="*/ 27 h 117"/>
                    <a:gd name="T16" fmla="*/ 26 w 100"/>
                    <a:gd name="T17" fmla="*/ 7 h 117"/>
                    <a:gd name="T18" fmla="*/ 54 w 100"/>
                    <a:gd name="T19" fmla="*/ 0 h 117"/>
                    <a:gd name="T20" fmla="*/ 82 w 100"/>
                    <a:gd name="T21" fmla="*/ 9 h 117"/>
                    <a:gd name="T22" fmla="*/ 98 w 100"/>
                    <a:gd name="T23" fmla="*/ 33 h 117"/>
                    <a:gd name="T24" fmla="*/ 83 w 100"/>
                    <a:gd name="T25" fmla="*/ 36 h 117"/>
                    <a:gd name="T26" fmla="*/ 72 w 100"/>
                    <a:gd name="T27" fmla="*/ 19 h 117"/>
                    <a:gd name="T28" fmla="*/ 53 w 100"/>
                    <a:gd name="T29" fmla="*/ 13 h 117"/>
                    <a:gd name="T30" fmla="*/ 32 w 100"/>
                    <a:gd name="T31" fmla="*/ 19 h 117"/>
                    <a:gd name="T32" fmla="*/ 19 w 100"/>
                    <a:gd name="T33" fmla="*/ 36 h 117"/>
                    <a:gd name="T34" fmla="*/ 16 w 100"/>
                    <a:gd name="T35" fmla="*/ 58 h 117"/>
                    <a:gd name="T36" fmla="*/ 20 w 100"/>
                    <a:gd name="T37" fmla="*/ 83 h 117"/>
                    <a:gd name="T38" fmla="*/ 33 w 100"/>
                    <a:gd name="T39" fmla="*/ 99 h 117"/>
                    <a:gd name="T40" fmla="*/ 52 w 100"/>
                    <a:gd name="T41" fmla="*/ 104 h 117"/>
                    <a:gd name="T42" fmla="*/ 73 w 100"/>
                    <a:gd name="T43" fmla="*/ 97 h 117"/>
                    <a:gd name="T44" fmla="*/ 85 w 100"/>
                    <a:gd name="T45" fmla="*/ 75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0" h="117">
                      <a:moveTo>
                        <a:pt x="85" y="75"/>
                      </a:moveTo>
                      <a:cubicBezTo>
                        <a:pt x="100" y="79"/>
                        <a:pt x="100" y="79"/>
                        <a:pt x="100" y="79"/>
                      </a:cubicBezTo>
                      <a:cubicBezTo>
                        <a:pt x="97" y="91"/>
                        <a:pt x="91" y="101"/>
                        <a:pt x="83" y="107"/>
                      </a:cubicBezTo>
                      <a:cubicBezTo>
                        <a:pt x="75" y="113"/>
                        <a:pt x="65" y="117"/>
                        <a:pt x="53" y="117"/>
                      </a:cubicBezTo>
                      <a:cubicBezTo>
                        <a:pt x="41" y="117"/>
                        <a:pt x="31" y="114"/>
                        <a:pt x="24" y="109"/>
                      </a:cubicBezTo>
                      <a:cubicBezTo>
                        <a:pt x="16" y="104"/>
                        <a:pt x="10" y="97"/>
                        <a:pt x="6" y="88"/>
                      </a:cubicBezTo>
                      <a:cubicBezTo>
                        <a:pt x="2" y="78"/>
                        <a:pt x="0" y="68"/>
                        <a:pt x="0" y="58"/>
                      </a:cubicBezTo>
                      <a:cubicBezTo>
                        <a:pt x="0" y="46"/>
                        <a:pt x="3" y="36"/>
                        <a:pt x="7" y="27"/>
                      </a:cubicBezTo>
                      <a:cubicBezTo>
                        <a:pt x="12" y="18"/>
                        <a:pt x="18" y="12"/>
                        <a:pt x="26" y="7"/>
                      </a:cubicBezTo>
                      <a:cubicBezTo>
                        <a:pt x="35" y="2"/>
                        <a:pt x="44" y="0"/>
                        <a:pt x="54" y="0"/>
                      </a:cubicBezTo>
                      <a:cubicBezTo>
                        <a:pt x="65" y="0"/>
                        <a:pt x="74" y="3"/>
                        <a:pt x="82" y="9"/>
                      </a:cubicBezTo>
                      <a:cubicBezTo>
                        <a:pt x="90" y="15"/>
                        <a:pt x="95" y="23"/>
                        <a:pt x="98" y="33"/>
                      </a:cubicBezTo>
                      <a:cubicBezTo>
                        <a:pt x="83" y="36"/>
                        <a:pt x="83" y="36"/>
                        <a:pt x="83" y="36"/>
                      </a:cubicBezTo>
                      <a:cubicBezTo>
                        <a:pt x="81" y="28"/>
                        <a:pt x="77" y="22"/>
                        <a:pt x="72" y="19"/>
                      </a:cubicBezTo>
                      <a:cubicBezTo>
                        <a:pt x="67" y="15"/>
                        <a:pt x="61" y="13"/>
                        <a:pt x="53" y="13"/>
                      </a:cubicBezTo>
                      <a:cubicBezTo>
                        <a:pt x="45" y="13"/>
                        <a:pt x="37" y="15"/>
                        <a:pt x="32" y="19"/>
                      </a:cubicBezTo>
                      <a:cubicBezTo>
                        <a:pt x="26" y="23"/>
                        <a:pt x="22" y="29"/>
                        <a:pt x="19" y="36"/>
                      </a:cubicBezTo>
                      <a:cubicBezTo>
                        <a:pt x="17" y="43"/>
                        <a:pt x="16" y="50"/>
                        <a:pt x="16" y="58"/>
                      </a:cubicBezTo>
                      <a:cubicBezTo>
                        <a:pt x="16" y="67"/>
                        <a:pt x="17" y="75"/>
                        <a:pt x="20" y="83"/>
                      </a:cubicBezTo>
                      <a:cubicBezTo>
                        <a:pt x="23" y="90"/>
                        <a:pt x="27" y="95"/>
                        <a:pt x="33" y="99"/>
                      </a:cubicBezTo>
                      <a:cubicBezTo>
                        <a:pt x="39" y="102"/>
                        <a:pt x="45" y="104"/>
                        <a:pt x="52" y="104"/>
                      </a:cubicBezTo>
                      <a:cubicBezTo>
                        <a:pt x="61" y="104"/>
                        <a:pt x="68" y="102"/>
                        <a:pt x="73" y="97"/>
                      </a:cubicBezTo>
                      <a:cubicBezTo>
                        <a:pt x="79" y="92"/>
                        <a:pt x="83" y="85"/>
                        <a:pt x="85" y="7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02" name="Group 278"/>
            <p:cNvGrpSpPr>
              <a:grpSpLocks/>
            </p:cNvGrpSpPr>
            <p:nvPr/>
          </p:nvGrpSpPr>
          <p:grpSpPr bwMode="auto">
            <a:xfrm>
              <a:off x="5099279" y="5561280"/>
              <a:ext cx="309075" cy="414674"/>
              <a:chOff x="3108" y="2521"/>
              <a:chExt cx="374" cy="591"/>
            </a:xfrm>
          </p:grpSpPr>
          <p:sp>
            <p:nvSpPr>
              <p:cNvPr id="417" name="AutoShape 279"/>
              <p:cNvSpPr>
                <a:spLocks noChangeAspect="1" noChangeArrowheads="1" noTextEdit="1"/>
              </p:cNvSpPr>
              <p:nvPr/>
            </p:nvSpPr>
            <p:spPr bwMode="auto">
              <a:xfrm>
                <a:off x="3108" y="2521"/>
                <a:ext cx="374" cy="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8" name="Freeform 280"/>
              <p:cNvSpPr>
                <a:spLocks/>
              </p:cNvSpPr>
              <p:nvPr/>
            </p:nvSpPr>
            <p:spPr bwMode="auto">
              <a:xfrm>
                <a:off x="3112" y="2577"/>
                <a:ext cx="318" cy="535"/>
              </a:xfrm>
              <a:custGeom>
                <a:avLst/>
                <a:gdLst>
                  <a:gd name="T0" fmla="*/ 0 w 318"/>
                  <a:gd name="T1" fmla="*/ 0 h 535"/>
                  <a:gd name="T2" fmla="*/ 0 w 318"/>
                  <a:gd name="T3" fmla="*/ 535 h 535"/>
                  <a:gd name="T4" fmla="*/ 318 w 318"/>
                  <a:gd name="T5" fmla="*/ 535 h 535"/>
                  <a:gd name="T6" fmla="*/ 318 w 318"/>
                  <a:gd name="T7" fmla="*/ 0 h 535"/>
                  <a:gd name="T8" fmla="*/ 0 w 318"/>
                  <a:gd name="T9" fmla="*/ 0 h 535"/>
                  <a:gd name="T10" fmla="*/ 0 w 318"/>
                  <a:gd name="T11" fmla="*/ 0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8" h="535">
                    <a:moveTo>
                      <a:pt x="0" y="0"/>
                    </a:moveTo>
                    <a:lnTo>
                      <a:pt x="0" y="535"/>
                    </a:lnTo>
                    <a:lnTo>
                      <a:pt x="318" y="535"/>
                    </a:lnTo>
                    <a:lnTo>
                      <a:pt x="3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6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" name="Freeform 281"/>
              <p:cNvSpPr>
                <a:spLocks/>
              </p:cNvSpPr>
              <p:nvPr/>
            </p:nvSpPr>
            <p:spPr bwMode="auto">
              <a:xfrm>
                <a:off x="3112" y="2525"/>
                <a:ext cx="370" cy="52"/>
              </a:xfrm>
              <a:custGeom>
                <a:avLst/>
                <a:gdLst>
                  <a:gd name="T0" fmla="*/ 0 w 370"/>
                  <a:gd name="T1" fmla="*/ 52 h 52"/>
                  <a:gd name="T2" fmla="*/ 52 w 370"/>
                  <a:gd name="T3" fmla="*/ 0 h 52"/>
                  <a:gd name="T4" fmla="*/ 370 w 370"/>
                  <a:gd name="T5" fmla="*/ 0 h 52"/>
                  <a:gd name="T6" fmla="*/ 318 w 370"/>
                  <a:gd name="T7" fmla="*/ 52 h 52"/>
                  <a:gd name="T8" fmla="*/ 0 w 370"/>
                  <a:gd name="T9" fmla="*/ 52 h 52"/>
                  <a:gd name="T10" fmla="*/ 0 w 370"/>
                  <a:gd name="T1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0" h="52">
                    <a:moveTo>
                      <a:pt x="0" y="52"/>
                    </a:moveTo>
                    <a:lnTo>
                      <a:pt x="52" y="0"/>
                    </a:lnTo>
                    <a:lnTo>
                      <a:pt x="370" y="0"/>
                    </a:lnTo>
                    <a:lnTo>
                      <a:pt x="318" y="52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00B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" name="Freeform 282"/>
              <p:cNvSpPr>
                <a:spLocks/>
              </p:cNvSpPr>
              <p:nvPr/>
            </p:nvSpPr>
            <p:spPr bwMode="auto">
              <a:xfrm>
                <a:off x="3430" y="2525"/>
                <a:ext cx="52" cy="587"/>
              </a:xfrm>
              <a:custGeom>
                <a:avLst/>
                <a:gdLst>
                  <a:gd name="T0" fmla="*/ 0 w 52"/>
                  <a:gd name="T1" fmla="*/ 52 h 587"/>
                  <a:gd name="T2" fmla="*/ 0 w 52"/>
                  <a:gd name="T3" fmla="*/ 52 h 587"/>
                  <a:gd name="T4" fmla="*/ 52 w 52"/>
                  <a:gd name="T5" fmla="*/ 0 h 587"/>
                  <a:gd name="T6" fmla="*/ 52 w 52"/>
                  <a:gd name="T7" fmla="*/ 535 h 587"/>
                  <a:gd name="T8" fmla="*/ 0 w 52"/>
                  <a:gd name="T9" fmla="*/ 587 h 587"/>
                  <a:gd name="T10" fmla="*/ 0 w 52"/>
                  <a:gd name="T11" fmla="*/ 52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87">
                    <a:moveTo>
                      <a:pt x="0" y="52"/>
                    </a:moveTo>
                    <a:lnTo>
                      <a:pt x="0" y="52"/>
                    </a:lnTo>
                    <a:lnTo>
                      <a:pt x="52" y="0"/>
                    </a:lnTo>
                    <a:lnTo>
                      <a:pt x="52" y="535"/>
                    </a:lnTo>
                    <a:lnTo>
                      <a:pt x="0" y="587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005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" name="Freeform 283"/>
              <p:cNvSpPr>
                <a:spLocks/>
              </p:cNvSpPr>
              <p:nvPr/>
            </p:nvSpPr>
            <p:spPr bwMode="auto">
              <a:xfrm>
                <a:off x="3430" y="2525"/>
                <a:ext cx="52" cy="587"/>
              </a:xfrm>
              <a:custGeom>
                <a:avLst/>
                <a:gdLst>
                  <a:gd name="T0" fmla="*/ 0 w 52"/>
                  <a:gd name="T1" fmla="*/ 52 h 587"/>
                  <a:gd name="T2" fmla="*/ 0 w 52"/>
                  <a:gd name="T3" fmla="*/ 52 h 587"/>
                  <a:gd name="T4" fmla="*/ 52 w 52"/>
                  <a:gd name="T5" fmla="*/ 0 h 587"/>
                  <a:gd name="T6" fmla="*/ 52 w 52"/>
                  <a:gd name="T7" fmla="*/ 535 h 587"/>
                  <a:gd name="T8" fmla="*/ 0 w 52"/>
                  <a:gd name="T9" fmla="*/ 587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87">
                    <a:moveTo>
                      <a:pt x="0" y="52"/>
                    </a:moveTo>
                    <a:lnTo>
                      <a:pt x="0" y="52"/>
                    </a:lnTo>
                    <a:lnTo>
                      <a:pt x="52" y="0"/>
                    </a:lnTo>
                    <a:lnTo>
                      <a:pt x="52" y="535"/>
                    </a:lnTo>
                    <a:lnTo>
                      <a:pt x="0" y="58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2" name="Freeform 284"/>
              <p:cNvSpPr>
                <a:spLocks/>
              </p:cNvSpPr>
              <p:nvPr/>
            </p:nvSpPr>
            <p:spPr bwMode="auto">
              <a:xfrm>
                <a:off x="3112" y="2577"/>
                <a:ext cx="318" cy="535"/>
              </a:xfrm>
              <a:custGeom>
                <a:avLst/>
                <a:gdLst>
                  <a:gd name="T0" fmla="*/ 0 w 318"/>
                  <a:gd name="T1" fmla="*/ 0 h 535"/>
                  <a:gd name="T2" fmla="*/ 0 w 318"/>
                  <a:gd name="T3" fmla="*/ 535 h 535"/>
                  <a:gd name="T4" fmla="*/ 318 w 318"/>
                  <a:gd name="T5" fmla="*/ 535 h 535"/>
                  <a:gd name="T6" fmla="*/ 318 w 318"/>
                  <a:gd name="T7" fmla="*/ 0 h 535"/>
                  <a:gd name="T8" fmla="*/ 0 w 318"/>
                  <a:gd name="T9" fmla="*/ 0 h 535"/>
                  <a:gd name="T10" fmla="*/ 0 w 318"/>
                  <a:gd name="T11" fmla="*/ 0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8" h="535">
                    <a:moveTo>
                      <a:pt x="0" y="0"/>
                    </a:moveTo>
                    <a:lnTo>
                      <a:pt x="0" y="535"/>
                    </a:lnTo>
                    <a:lnTo>
                      <a:pt x="318" y="535"/>
                    </a:lnTo>
                    <a:lnTo>
                      <a:pt x="3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AAE6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3" name="Freeform 285"/>
              <p:cNvSpPr>
                <a:spLocks/>
              </p:cNvSpPr>
              <p:nvPr/>
            </p:nvSpPr>
            <p:spPr bwMode="auto">
              <a:xfrm>
                <a:off x="3138" y="2603"/>
                <a:ext cx="266" cy="483"/>
              </a:xfrm>
              <a:custGeom>
                <a:avLst/>
                <a:gdLst>
                  <a:gd name="T0" fmla="*/ 0 w 266"/>
                  <a:gd name="T1" fmla="*/ 0 h 483"/>
                  <a:gd name="T2" fmla="*/ 0 w 266"/>
                  <a:gd name="T3" fmla="*/ 483 h 483"/>
                  <a:gd name="T4" fmla="*/ 266 w 266"/>
                  <a:gd name="T5" fmla="*/ 483 h 483"/>
                  <a:gd name="T6" fmla="*/ 266 w 266"/>
                  <a:gd name="T7" fmla="*/ 0 h 483"/>
                  <a:gd name="T8" fmla="*/ 0 w 266"/>
                  <a:gd name="T9" fmla="*/ 0 h 483"/>
                  <a:gd name="T10" fmla="*/ 0 w 266"/>
                  <a:gd name="T11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6" h="483">
                    <a:moveTo>
                      <a:pt x="0" y="0"/>
                    </a:moveTo>
                    <a:lnTo>
                      <a:pt x="0" y="483"/>
                    </a:lnTo>
                    <a:lnTo>
                      <a:pt x="266" y="483"/>
                    </a:lnTo>
                    <a:lnTo>
                      <a:pt x="26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AAE6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4" name="Freeform 286"/>
              <p:cNvSpPr>
                <a:spLocks/>
              </p:cNvSpPr>
              <p:nvPr/>
            </p:nvSpPr>
            <p:spPr bwMode="auto">
              <a:xfrm>
                <a:off x="3112" y="2525"/>
                <a:ext cx="370" cy="52"/>
              </a:xfrm>
              <a:custGeom>
                <a:avLst/>
                <a:gdLst>
                  <a:gd name="T0" fmla="*/ 0 w 370"/>
                  <a:gd name="T1" fmla="*/ 52 h 52"/>
                  <a:gd name="T2" fmla="*/ 52 w 370"/>
                  <a:gd name="T3" fmla="*/ 0 h 52"/>
                  <a:gd name="T4" fmla="*/ 370 w 370"/>
                  <a:gd name="T5" fmla="*/ 0 h 52"/>
                  <a:gd name="T6" fmla="*/ 318 w 370"/>
                  <a:gd name="T7" fmla="*/ 52 h 52"/>
                  <a:gd name="T8" fmla="*/ 0 w 370"/>
                  <a:gd name="T9" fmla="*/ 52 h 52"/>
                  <a:gd name="T10" fmla="*/ 0 w 370"/>
                  <a:gd name="T1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0" h="52">
                    <a:moveTo>
                      <a:pt x="0" y="52"/>
                    </a:moveTo>
                    <a:lnTo>
                      <a:pt x="52" y="0"/>
                    </a:lnTo>
                    <a:lnTo>
                      <a:pt x="370" y="0"/>
                    </a:lnTo>
                    <a:lnTo>
                      <a:pt x="318" y="52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AAE6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5" name="Freeform 287"/>
              <p:cNvSpPr>
                <a:spLocks/>
              </p:cNvSpPr>
              <p:nvPr/>
            </p:nvSpPr>
            <p:spPr bwMode="auto">
              <a:xfrm>
                <a:off x="3430" y="2525"/>
                <a:ext cx="52" cy="587"/>
              </a:xfrm>
              <a:custGeom>
                <a:avLst/>
                <a:gdLst>
                  <a:gd name="T0" fmla="*/ 0 w 52"/>
                  <a:gd name="T1" fmla="*/ 52 h 587"/>
                  <a:gd name="T2" fmla="*/ 0 w 52"/>
                  <a:gd name="T3" fmla="*/ 52 h 587"/>
                  <a:gd name="T4" fmla="*/ 52 w 52"/>
                  <a:gd name="T5" fmla="*/ 0 h 587"/>
                  <a:gd name="T6" fmla="*/ 52 w 52"/>
                  <a:gd name="T7" fmla="*/ 535 h 587"/>
                  <a:gd name="T8" fmla="*/ 0 w 52"/>
                  <a:gd name="T9" fmla="*/ 587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87">
                    <a:moveTo>
                      <a:pt x="0" y="52"/>
                    </a:moveTo>
                    <a:lnTo>
                      <a:pt x="0" y="52"/>
                    </a:lnTo>
                    <a:lnTo>
                      <a:pt x="52" y="0"/>
                    </a:lnTo>
                    <a:lnTo>
                      <a:pt x="52" y="535"/>
                    </a:lnTo>
                    <a:lnTo>
                      <a:pt x="0" y="587"/>
                    </a:lnTo>
                  </a:path>
                </a:pathLst>
              </a:custGeom>
              <a:noFill/>
              <a:ln w="6350" cap="rnd">
                <a:solidFill>
                  <a:srgbClr val="AAE6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6" name="Freeform 288"/>
              <p:cNvSpPr>
                <a:spLocks/>
              </p:cNvSpPr>
              <p:nvPr/>
            </p:nvSpPr>
            <p:spPr bwMode="auto">
              <a:xfrm>
                <a:off x="3156" y="2640"/>
                <a:ext cx="231" cy="62"/>
              </a:xfrm>
              <a:custGeom>
                <a:avLst/>
                <a:gdLst>
                  <a:gd name="T0" fmla="*/ 0 w 231"/>
                  <a:gd name="T1" fmla="*/ 40 h 62"/>
                  <a:gd name="T2" fmla="*/ 0 w 231"/>
                  <a:gd name="T3" fmla="*/ 24 h 62"/>
                  <a:gd name="T4" fmla="*/ 193 w 231"/>
                  <a:gd name="T5" fmla="*/ 24 h 62"/>
                  <a:gd name="T6" fmla="*/ 193 w 231"/>
                  <a:gd name="T7" fmla="*/ 0 h 62"/>
                  <a:gd name="T8" fmla="*/ 231 w 231"/>
                  <a:gd name="T9" fmla="*/ 30 h 62"/>
                  <a:gd name="T10" fmla="*/ 193 w 231"/>
                  <a:gd name="T11" fmla="*/ 62 h 62"/>
                  <a:gd name="T12" fmla="*/ 193 w 231"/>
                  <a:gd name="T13" fmla="*/ 40 h 62"/>
                  <a:gd name="T14" fmla="*/ 0 w 231"/>
                  <a:gd name="T15" fmla="*/ 4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1" h="62">
                    <a:moveTo>
                      <a:pt x="0" y="40"/>
                    </a:moveTo>
                    <a:lnTo>
                      <a:pt x="0" y="24"/>
                    </a:lnTo>
                    <a:lnTo>
                      <a:pt x="193" y="24"/>
                    </a:lnTo>
                    <a:lnTo>
                      <a:pt x="193" y="0"/>
                    </a:lnTo>
                    <a:lnTo>
                      <a:pt x="231" y="30"/>
                    </a:lnTo>
                    <a:lnTo>
                      <a:pt x="193" y="62"/>
                    </a:lnTo>
                    <a:lnTo>
                      <a:pt x="193" y="4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7" name="Freeform 289"/>
              <p:cNvSpPr>
                <a:spLocks/>
              </p:cNvSpPr>
              <p:nvPr/>
            </p:nvSpPr>
            <p:spPr bwMode="auto">
              <a:xfrm>
                <a:off x="3158" y="2642"/>
                <a:ext cx="233" cy="64"/>
              </a:xfrm>
              <a:custGeom>
                <a:avLst/>
                <a:gdLst>
                  <a:gd name="T0" fmla="*/ 0 w 233"/>
                  <a:gd name="T1" fmla="*/ 40 h 64"/>
                  <a:gd name="T2" fmla="*/ 0 w 233"/>
                  <a:gd name="T3" fmla="*/ 24 h 64"/>
                  <a:gd name="T4" fmla="*/ 193 w 233"/>
                  <a:gd name="T5" fmla="*/ 24 h 64"/>
                  <a:gd name="T6" fmla="*/ 193 w 233"/>
                  <a:gd name="T7" fmla="*/ 0 h 64"/>
                  <a:gd name="T8" fmla="*/ 233 w 233"/>
                  <a:gd name="T9" fmla="*/ 32 h 64"/>
                  <a:gd name="T10" fmla="*/ 193 w 233"/>
                  <a:gd name="T11" fmla="*/ 64 h 64"/>
                  <a:gd name="T12" fmla="*/ 193 w 233"/>
                  <a:gd name="T13" fmla="*/ 40 h 64"/>
                  <a:gd name="T14" fmla="*/ 0 w 233"/>
                  <a:gd name="T15" fmla="*/ 4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64">
                    <a:moveTo>
                      <a:pt x="0" y="40"/>
                    </a:moveTo>
                    <a:lnTo>
                      <a:pt x="0" y="24"/>
                    </a:lnTo>
                    <a:lnTo>
                      <a:pt x="193" y="24"/>
                    </a:lnTo>
                    <a:lnTo>
                      <a:pt x="193" y="0"/>
                    </a:lnTo>
                    <a:lnTo>
                      <a:pt x="233" y="32"/>
                    </a:lnTo>
                    <a:lnTo>
                      <a:pt x="193" y="64"/>
                    </a:lnTo>
                    <a:lnTo>
                      <a:pt x="193" y="4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" name="Freeform 290"/>
              <p:cNvSpPr>
                <a:spLocks/>
              </p:cNvSpPr>
              <p:nvPr/>
            </p:nvSpPr>
            <p:spPr bwMode="auto">
              <a:xfrm>
                <a:off x="3150" y="2829"/>
                <a:ext cx="233" cy="62"/>
              </a:xfrm>
              <a:custGeom>
                <a:avLst/>
                <a:gdLst>
                  <a:gd name="T0" fmla="*/ 233 w 233"/>
                  <a:gd name="T1" fmla="*/ 40 h 62"/>
                  <a:gd name="T2" fmla="*/ 233 w 233"/>
                  <a:gd name="T3" fmla="*/ 24 h 62"/>
                  <a:gd name="T4" fmla="*/ 38 w 233"/>
                  <a:gd name="T5" fmla="*/ 24 h 62"/>
                  <a:gd name="T6" fmla="*/ 38 w 233"/>
                  <a:gd name="T7" fmla="*/ 0 h 62"/>
                  <a:gd name="T8" fmla="*/ 0 w 233"/>
                  <a:gd name="T9" fmla="*/ 30 h 62"/>
                  <a:gd name="T10" fmla="*/ 38 w 233"/>
                  <a:gd name="T11" fmla="*/ 62 h 62"/>
                  <a:gd name="T12" fmla="*/ 38 w 233"/>
                  <a:gd name="T13" fmla="*/ 40 h 62"/>
                  <a:gd name="T14" fmla="*/ 233 w 233"/>
                  <a:gd name="T15" fmla="*/ 4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62">
                    <a:moveTo>
                      <a:pt x="233" y="40"/>
                    </a:moveTo>
                    <a:lnTo>
                      <a:pt x="233" y="24"/>
                    </a:lnTo>
                    <a:lnTo>
                      <a:pt x="38" y="24"/>
                    </a:lnTo>
                    <a:lnTo>
                      <a:pt x="38" y="0"/>
                    </a:lnTo>
                    <a:lnTo>
                      <a:pt x="0" y="30"/>
                    </a:lnTo>
                    <a:lnTo>
                      <a:pt x="38" y="62"/>
                    </a:lnTo>
                    <a:lnTo>
                      <a:pt x="38" y="40"/>
                    </a:lnTo>
                    <a:lnTo>
                      <a:pt x="233" y="4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9" name="Freeform 291"/>
              <p:cNvSpPr>
                <a:spLocks/>
              </p:cNvSpPr>
              <p:nvPr/>
            </p:nvSpPr>
            <p:spPr bwMode="auto">
              <a:xfrm>
                <a:off x="3152" y="2831"/>
                <a:ext cx="233" cy="64"/>
              </a:xfrm>
              <a:custGeom>
                <a:avLst/>
                <a:gdLst>
                  <a:gd name="T0" fmla="*/ 233 w 233"/>
                  <a:gd name="T1" fmla="*/ 40 h 64"/>
                  <a:gd name="T2" fmla="*/ 233 w 233"/>
                  <a:gd name="T3" fmla="*/ 24 h 64"/>
                  <a:gd name="T4" fmla="*/ 40 w 233"/>
                  <a:gd name="T5" fmla="*/ 24 h 64"/>
                  <a:gd name="T6" fmla="*/ 40 w 233"/>
                  <a:gd name="T7" fmla="*/ 0 h 64"/>
                  <a:gd name="T8" fmla="*/ 0 w 233"/>
                  <a:gd name="T9" fmla="*/ 32 h 64"/>
                  <a:gd name="T10" fmla="*/ 40 w 233"/>
                  <a:gd name="T11" fmla="*/ 64 h 64"/>
                  <a:gd name="T12" fmla="*/ 40 w 233"/>
                  <a:gd name="T13" fmla="*/ 40 h 64"/>
                  <a:gd name="T14" fmla="*/ 233 w 233"/>
                  <a:gd name="T15" fmla="*/ 4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64">
                    <a:moveTo>
                      <a:pt x="233" y="40"/>
                    </a:moveTo>
                    <a:lnTo>
                      <a:pt x="233" y="24"/>
                    </a:lnTo>
                    <a:lnTo>
                      <a:pt x="40" y="24"/>
                    </a:lnTo>
                    <a:lnTo>
                      <a:pt x="40" y="0"/>
                    </a:lnTo>
                    <a:lnTo>
                      <a:pt x="0" y="32"/>
                    </a:lnTo>
                    <a:lnTo>
                      <a:pt x="40" y="64"/>
                    </a:lnTo>
                    <a:lnTo>
                      <a:pt x="40" y="40"/>
                    </a:lnTo>
                    <a:lnTo>
                      <a:pt x="233" y="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" name="Rectangle 292"/>
              <p:cNvSpPr>
                <a:spLocks noChangeArrowheads="1"/>
              </p:cNvSpPr>
              <p:nvPr/>
            </p:nvSpPr>
            <p:spPr bwMode="auto">
              <a:xfrm>
                <a:off x="3194" y="2927"/>
                <a:ext cx="153" cy="9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" name="Freeform 293"/>
              <p:cNvSpPr>
                <a:spLocks/>
              </p:cNvSpPr>
              <p:nvPr/>
            </p:nvSpPr>
            <p:spPr bwMode="auto">
              <a:xfrm>
                <a:off x="3194" y="2927"/>
                <a:ext cx="153" cy="97"/>
              </a:xfrm>
              <a:custGeom>
                <a:avLst/>
                <a:gdLst>
                  <a:gd name="T0" fmla="*/ 153 w 153"/>
                  <a:gd name="T1" fmla="*/ 97 h 97"/>
                  <a:gd name="T2" fmla="*/ 0 w 153"/>
                  <a:gd name="T3" fmla="*/ 97 h 97"/>
                  <a:gd name="T4" fmla="*/ 0 w 153"/>
                  <a:gd name="T5" fmla="*/ 0 h 97"/>
                  <a:gd name="T6" fmla="*/ 75 w 153"/>
                  <a:gd name="T7" fmla="*/ 54 h 97"/>
                  <a:gd name="T8" fmla="*/ 153 w 153"/>
                  <a:gd name="T9" fmla="*/ 0 h 97"/>
                  <a:gd name="T10" fmla="*/ 153 w 153"/>
                  <a:gd name="T11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3" h="97">
                    <a:moveTo>
                      <a:pt x="153" y="97"/>
                    </a:moveTo>
                    <a:lnTo>
                      <a:pt x="0" y="97"/>
                    </a:lnTo>
                    <a:lnTo>
                      <a:pt x="0" y="0"/>
                    </a:lnTo>
                    <a:lnTo>
                      <a:pt x="75" y="54"/>
                    </a:lnTo>
                    <a:lnTo>
                      <a:pt x="153" y="0"/>
                    </a:lnTo>
                    <a:lnTo>
                      <a:pt x="153" y="97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32" name="Group 294"/>
              <p:cNvGrpSpPr>
                <a:grpSpLocks/>
              </p:cNvGrpSpPr>
              <p:nvPr/>
            </p:nvGrpSpPr>
            <p:grpSpPr bwMode="auto">
              <a:xfrm>
                <a:off x="3156" y="2735"/>
                <a:ext cx="233" cy="61"/>
                <a:chOff x="2718" y="2232"/>
                <a:chExt cx="319" cy="83"/>
              </a:xfrm>
            </p:grpSpPr>
            <p:sp>
              <p:nvSpPr>
                <p:cNvPr id="437" name="Freeform 295"/>
                <p:cNvSpPr>
                  <a:spLocks/>
                </p:cNvSpPr>
                <p:nvPr/>
              </p:nvSpPr>
              <p:spPr bwMode="auto">
                <a:xfrm>
                  <a:off x="2718" y="2232"/>
                  <a:ext cx="104" cy="83"/>
                </a:xfrm>
                <a:custGeom>
                  <a:avLst/>
                  <a:gdLst>
                    <a:gd name="T0" fmla="*/ 9 w 44"/>
                    <a:gd name="T1" fmla="*/ 35 h 35"/>
                    <a:gd name="T2" fmla="*/ 0 w 44"/>
                    <a:gd name="T3" fmla="*/ 0 h 35"/>
                    <a:gd name="T4" fmla="*/ 5 w 44"/>
                    <a:gd name="T5" fmla="*/ 0 h 35"/>
                    <a:gd name="T6" fmla="*/ 10 w 44"/>
                    <a:gd name="T7" fmla="*/ 23 h 35"/>
                    <a:gd name="T8" fmla="*/ 11 w 44"/>
                    <a:gd name="T9" fmla="*/ 30 h 35"/>
                    <a:gd name="T10" fmla="*/ 13 w 44"/>
                    <a:gd name="T11" fmla="*/ 24 h 35"/>
                    <a:gd name="T12" fmla="*/ 19 w 44"/>
                    <a:gd name="T13" fmla="*/ 0 h 35"/>
                    <a:gd name="T14" fmla="*/ 25 w 44"/>
                    <a:gd name="T15" fmla="*/ 0 h 35"/>
                    <a:gd name="T16" fmla="*/ 30 w 44"/>
                    <a:gd name="T17" fmla="*/ 18 h 35"/>
                    <a:gd name="T18" fmla="*/ 32 w 44"/>
                    <a:gd name="T19" fmla="*/ 30 h 35"/>
                    <a:gd name="T20" fmla="*/ 34 w 44"/>
                    <a:gd name="T21" fmla="*/ 22 h 35"/>
                    <a:gd name="T22" fmla="*/ 40 w 44"/>
                    <a:gd name="T23" fmla="*/ 0 h 35"/>
                    <a:gd name="T24" fmla="*/ 44 w 44"/>
                    <a:gd name="T25" fmla="*/ 0 h 35"/>
                    <a:gd name="T26" fmla="*/ 35 w 44"/>
                    <a:gd name="T27" fmla="*/ 35 h 35"/>
                    <a:gd name="T28" fmla="*/ 30 w 44"/>
                    <a:gd name="T29" fmla="*/ 35 h 35"/>
                    <a:gd name="T30" fmla="*/ 23 w 44"/>
                    <a:gd name="T31" fmla="*/ 9 h 35"/>
                    <a:gd name="T32" fmla="*/ 22 w 44"/>
                    <a:gd name="T33" fmla="*/ 4 h 35"/>
                    <a:gd name="T34" fmla="*/ 21 w 44"/>
                    <a:gd name="T35" fmla="*/ 9 h 35"/>
                    <a:gd name="T36" fmla="*/ 14 w 44"/>
                    <a:gd name="T37" fmla="*/ 35 h 35"/>
                    <a:gd name="T38" fmla="*/ 9 w 44"/>
                    <a:gd name="T39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4" h="35">
                      <a:moveTo>
                        <a:pt x="9" y="35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10" y="25"/>
                        <a:pt x="11" y="28"/>
                        <a:pt x="11" y="30"/>
                      </a:cubicBezTo>
                      <a:cubicBezTo>
                        <a:pt x="12" y="26"/>
                        <a:pt x="13" y="24"/>
                        <a:pt x="13" y="24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31" y="22"/>
                        <a:pt x="32" y="26"/>
                        <a:pt x="32" y="30"/>
                      </a:cubicBezTo>
                      <a:cubicBezTo>
                        <a:pt x="33" y="28"/>
                        <a:pt x="34" y="25"/>
                        <a:pt x="34" y="22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35" y="35"/>
                        <a:pt x="35" y="35"/>
                        <a:pt x="35" y="35"/>
                      </a:cubicBezTo>
                      <a:cubicBezTo>
                        <a:pt x="30" y="35"/>
                        <a:pt x="30" y="35"/>
                        <a:pt x="30" y="35"/>
                      </a:cubicBezTo>
                      <a:cubicBezTo>
                        <a:pt x="23" y="9"/>
                        <a:pt x="23" y="9"/>
                        <a:pt x="23" y="9"/>
                      </a:cubicBezTo>
                      <a:cubicBezTo>
                        <a:pt x="23" y="6"/>
                        <a:pt x="22" y="5"/>
                        <a:pt x="22" y="4"/>
                      </a:cubicBezTo>
                      <a:cubicBezTo>
                        <a:pt x="22" y="6"/>
                        <a:pt x="21" y="7"/>
                        <a:pt x="21" y="9"/>
                      </a:cubicBezTo>
                      <a:cubicBezTo>
                        <a:pt x="14" y="35"/>
                        <a:pt x="14" y="35"/>
                        <a:pt x="14" y="35"/>
                      </a:cubicBezTo>
                      <a:lnTo>
                        <a:pt x="9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296"/>
                <p:cNvSpPr>
                  <a:spLocks/>
                </p:cNvSpPr>
                <p:nvPr/>
              </p:nvSpPr>
              <p:spPr bwMode="auto">
                <a:xfrm>
                  <a:off x="2824" y="2232"/>
                  <a:ext cx="104" cy="83"/>
                </a:xfrm>
                <a:custGeom>
                  <a:avLst/>
                  <a:gdLst>
                    <a:gd name="T0" fmla="*/ 9 w 44"/>
                    <a:gd name="T1" fmla="*/ 35 h 35"/>
                    <a:gd name="T2" fmla="*/ 0 w 44"/>
                    <a:gd name="T3" fmla="*/ 0 h 35"/>
                    <a:gd name="T4" fmla="*/ 5 w 44"/>
                    <a:gd name="T5" fmla="*/ 0 h 35"/>
                    <a:gd name="T6" fmla="*/ 10 w 44"/>
                    <a:gd name="T7" fmla="*/ 23 h 35"/>
                    <a:gd name="T8" fmla="*/ 12 w 44"/>
                    <a:gd name="T9" fmla="*/ 30 h 35"/>
                    <a:gd name="T10" fmla="*/ 13 w 44"/>
                    <a:gd name="T11" fmla="*/ 24 h 35"/>
                    <a:gd name="T12" fmla="*/ 20 w 44"/>
                    <a:gd name="T13" fmla="*/ 0 h 35"/>
                    <a:gd name="T14" fmla="*/ 25 w 44"/>
                    <a:gd name="T15" fmla="*/ 0 h 35"/>
                    <a:gd name="T16" fmla="*/ 30 w 44"/>
                    <a:gd name="T17" fmla="*/ 18 h 35"/>
                    <a:gd name="T18" fmla="*/ 33 w 44"/>
                    <a:gd name="T19" fmla="*/ 30 h 35"/>
                    <a:gd name="T20" fmla="*/ 35 w 44"/>
                    <a:gd name="T21" fmla="*/ 22 h 35"/>
                    <a:gd name="T22" fmla="*/ 40 w 44"/>
                    <a:gd name="T23" fmla="*/ 0 h 35"/>
                    <a:gd name="T24" fmla="*/ 44 w 44"/>
                    <a:gd name="T25" fmla="*/ 0 h 35"/>
                    <a:gd name="T26" fmla="*/ 35 w 44"/>
                    <a:gd name="T27" fmla="*/ 35 h 35"/>
                    <a:gd name="T28" fmla="*/ 31 w 44"/>
                    <a:gd name="T29" fmla="*/ 35 h 35"/>
                    <a:gd name="T30" fmla="*/ 23 w 44"/>
                    <a:gd name="T31" fmla="*/ 9 h 35"/>
                    <a:gd name="T32" fmla="*/ 22 w 44"/>
                    <a:gd name="T33" fmla="*/ 4 h 35"/>
                    <a:gd name="T34" fmla="*/ 21 w 44"/>
                    <a:gd name="T35" fmla="*/ 9 h 35"/>
                    <a:gd name="T36" fmla="*/ 14 w 44"/>
                    <a:gd name="T37" fmla="*/ 35 h 35"/>
                    <a:gd name="T38" fmla="*/ 9 w 44"/>
                    <a:gd name="T39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4" h="35">
                      <a:moveTo>
                        <a:pt x="9" y="35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11" y="25"/>
                        <a:pt x="11" y="28"/>
                        <a:pt x="12" y="30"/>
                      </a:cubicBezTo>
                      <a:cubicBezTo>
                        <a:pt x="13" y="26"/>
                        <a:pt x="13" y="24"/>
                        <a:pt x="13" y="24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31" y="22"/>
                        <a:pt x="32" y="26"/>
                        <a:pt x="33" y="30"/>
                      </a:cubicBezTo>
                      <a:cubicBezTo>
                        <a:pt x="33" y="28"/>
                        <a:pt x="34" y="25"/>
                        <a:pt x="35" y="22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35" y="35"/>
                        <a:pt x="35" y="35"/>
                        <a:pt x="35" y="35"/>
                      </a:cubicBezTo>
                      <a:cubicBezTo>
                        <a:pt x="31" y="35"/>
                        <a:pt x="31" y="35"/>
                        <a:pt x="31" y="35"/>
                      </a:cubicBezTo>
                      <a:cubicBezTo>
                        <a:pt x="23" y="9"/>
                        <a:pt x="23" y="9"/>
                        <a:pt x="23" y="9"/>
                      </a:cubicBezTo>
                      <a:cubicBezTo>
                        <a:pt x="23" y="6"/>
                        <a:pt x="22" y="5"/>
                        <a:pt x="22" y="4"/>
                      </a:cubicBezTo>
                      <a:cubicBezTo>
                        <a:pt x="22" y="6"/>
                        <a:pt x="22" y="7"/>
                        <a:pt x="21" y="9"/>
                      </a:cubicBezTo>
                      <a:cubicBezTo>
                        <a:pt x="14" y="35"/>
                        <a:pt x="14" y="35"/>
                        <a:pt x="14" y="35"/>
                      </a:cubicBezTo>
                      <a:lnTo>
                        <a:pt x="9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297"/>
                <p:cNvSpPr>
                  <a:spLocks/>
                </p:cNvSpPr>
                <p:nvPr/>
              </p:nvSpPr>
              <p:spPr bwMode="auto">
                <a:xfrm>
                  <a:off x="2933" y="2232"/>
                  <a:ext cx="104" cy="83"/>
                </a:xfrm>
                <a:custGeom>
                  <a:avLst/>
                  <a:gdLst>
                    <a:gd name="T0" fmla="*/ 9 w 44"/>
                    <a:gd name="T1" fmla="*/ 35 h 35"/>
                    <a:gd name="T2" fmla="*/ 0 w 44"/>
                    <a:gd name="T3" fmla="*/ 0 h 35"/>
                    <a:gd name="T4" fmla="*/ 4 w 44"/>
                    <a:gd name="T5" fmla="*/ 0 h 35"/>
                    <a:gd name="T6" fmla="*/ 9 w 44"/>
                    <a:gd name="T7" fmla="*/ 23 h 35"/>
                    <a:gd name="T8" fmla="*/ 11 w 44"/>
                    <a:gd name="T9" fmla="*/ 30 h 35"/>
                    <a:gd name="T10" fmla="*/ 12 w 44"/>
                    <a:gd name="T11" fmla="*/ 24 h 35"/>
                    <a:gd name="T12" fmla="*/ 19 w 44"/>
                    <a:gd name="T13" fmla="*/ 0 h 35"/>
                    <a:gd name="T14" fmla="*/ 25 w 44"/>
                    <a:gd name="T15" fmla="*/ 0 h 35"/>
                    <a:gd name="T16" fmla="*/ 29 w 44"/>
                    <a:gd name="T17" fmla="*/ 18 h 35"/>
                    <a:gd name="T18" fmla="*/ 32 w 44"/>
                    <a:gd name="T19" fmla="*/ 30 h 35"/>
                    <a:gd name="T20" fmla="*/ 34 w 44"/>
                    <a:gd name="T21" fmla="*/ 22 h 35"/>
                    <a:gd name="T22" fmla="*/ 39 w 44"/>
                    <a:gd name="T23" fmla="*/ 0 h 35"/>
                    <a:gd name="T24" fmla="*/ 44 w 44"/>
                    <a:gd name="T25" fmla="*/ 0 h 35"/>
                    <a:gd name="T26" fmla="*/ 34 w 44"/>
                    <a:gd name="T27" fmla="*/ 35 h 35"/>
                    <a:gd name="T28" fmla="*/ 30 w 44"/>
                    <a:gd name="T29" fmla="*/ 35 h 35"/>
                    <a:gd name="T30" fmla="*/ 23 w 44"/>
                    <a:gd name="T31" fmla="*/ 9 h 35"/>
                    <a:gd name="T32" fmla="*/ 22 w 44"/>
                    <a:gd name="T33" fmla="*/ 4 h 35"/>
                    <a:gd name="T34" fmla="*/ 21 w 44"/>
                    <a:gd name="T35" fmla="*/ 9 h 35"/>
                    <a:gd name="T36" fmla="*/ 13 w 44"/>
                    <a:gd name="T37" fmla="*/ 35 h 35"/>
                    <a:gd name="T38" fmla="*/ 9 w 44"/>
                    <a:gd name="T39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4" h="35">
                      <a:moveTo>
                        <a:pt x="9" y="35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9" y="23"/>
                        <a:pt x="9" y="23"/>
                        <a:pt x="9" y="23"/>
                      </a:cubicBezTo>
                      <a:cubicBezTo>
                        <a:pt x="10" y="25"/>
                        <a:pt x="11" y="28"/>
                        <a:pt x="11" y="30"/>
                      </a:cubicBezTo>
                      <a:cubicBezTo>
                        <a:pt x="12" y="26"/>
                        <a:pt x="12" y="24"/>
                        <a:pt x="12" y="24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9" y="18"/>
                        <a:pt x="29" y="18"/>
                        <a:pt x="29" y="18"/>
                      </a:cubicBezTo>
                      <a:cubicBezTo>
                        <a:pt x="31" y="22"/>
                        <a:pt x="32" y="26"/>
                        <a:pt x="32" y="30"/>
                      </a:cubicBezTo>
                      <a:cubicBezTo>
                        <a:pt x="33" y="28"/>
                        <a:pt x="33" y="25"/>
                        <a:pt x="34" y="22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34" y="35"/>
                        <a:pt x="34" y="35"/>
                        <a:pt x="34" y="35"/>
                      </a:cubicBezTo>
                      <a:cubicBezTo>
                        <a:pt x="30" y="35"/>
                        <a:pt x="30" y="35"/>
                        <a:pt x="30" y="35"/>
                      </a:cubicBezTo>
                      <a:cubicBezTo>
                        <a:pt x="23" y="9"/>
                        <a:pt x="23" y="9"/>
                        <a:pt x="23" y="9"/>
                      </a:cubicBezTo>
                      <a:cubicBezTo>
                        <a:pt x="22" y="6"/>
                        <a:pt x="22" y="5"/>
                        <a:pt x="22" y="4"/>
                      </a:cubicBezTo>
                      <a:cubicBezTo>
                        <a:pt x="21" y="6"/>
                        <a:pt x="21" y="7"/>
                        <a:pt x="21" y="9"/>
                      </a:cubicBezTo>
                      <a:cubicBezTo>
                        <a:pt x="13" y="35"/>
                        <a:pt x="13" y="35"/>
                        <a:pt x="13" y="35"/>
                      </a:cubicBezTo>
                      <a:lnTo>
                        <a:pt x="9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3" name="Group 298"/>
              <p:cNvGrpSpPr>
                <a:grpSpLocks/>
              </p:cNvGrpSpPr>
              <p:nvPr/>
            </p:nvGrpSpPr>
            <p:grpSpPr bwMode="auto">
              <a:xfrm>
                <a:off x="3162" y="2735"/>
                <a:ext cx="233" cy="61"/>
                <a:chOff x="2718" y="2232"/>
                <a:chExt cx="319" cy="83"/>
              </a:xfrm>
            </p:grpSpPr>
            <p:sp>
              <p:nvSpPr>
                <p:cNvPr id="434" name="Freeform 299"/>
                <p:cNvSpPr>
                  <a:spLocks/>
                </p:cNvSpPr>
                <p:nvPr/>
              </p:nvSpPr>
              <p:spPr bwMode="auto">
                <a:xfrm>
                  <a:off x="2718" y="2232"/>
                  <a:ext cx="104" cy="83"/>
                </a:xfrm>
                <a:custGeom>
                  <a:avLst/>
                  <a:gdLst>
                    <a:gd name="T0" fmla="*/ 9 w 44"/>
                    <a:gd name="T1" fmla="*/ 35 h 35"/>
                    <a:gd name="T2" fmla="*/ 0 w 44"/>
                    <a:gd name="T3" fmla="*/ 0 h 35"/>
                    <a:gd name="T4" fmla="*/ 5 w 44"/>
                    <a:gd name="T5" fmla="*/ 0 h 35"/>
                    <a:gd name="T6" fmla="*/ 10 w 44"/>
                    <a:gd name="T7" fmla="*/ 23 h 35"/>
                    <a:gd name="T8" fmla="*/ 11 w 44"/>
                    <a:gd name="T9" fmla="*/ 30 h 35"/>
                    <a:gd name="T10" fmla="*/ 13 w 44"/>
                    <a:gd name="T11" fmla="*/ 24 h 35"/>
                    <a:gd name="T12" fmla="*/ 19 w 44"/>
                    <a:gd name="T13" fmla="*/ 0 h 35"/>
                    <a:gd name="T14" fmla="*/ 25 w 44"/>
                    <a:gd name="T15" fmla="*/ 0 h 35"/>
                    <a:gd name="T16" fmla="*/ 30 w 44"/>
                    <a:gd name="T17" fmla="*/ 18 h 35"/>
                    <a:gd name="T18" fmla="*/ 32 w 44"/>
                    <a:gd name="T19" fmla="*/ 30 h 35"/>
                    <a:gd name="T20" fmla="*/ 34 w 44"/>
                    <a:gd name="T21" fmla="*/ 22 h 35"/>
                    <a:gd name="T22" fmla="*/ 40 w 44"/>
                    <a:gd name="T23" fmla="*/ 0 h 35"/>
                    <a:gd name="T24" fmla="*/ 44 w 44"/>
                    <a:gd name="T25" fmla="*/ 0 h 35"/>
                    <a:gd name="T26" fmla="*/ 35 w 44"/>
                    <a:gd name="T27" fmla="*/ 35 h 35"/>
                    <a:gd name="T28" fmla="*/ 30 w 44"/>
                    <a:gd name="T29" fmla="*/ 35 h 35"/>
                    <a:gd name="T30" fmla="*/ 23 w 44"/>
                    <a:gd name="T31" fmla="*/ 9 h 35"/>
                    <a:gd name="T32" fmla="*/ 22 w 44"/>
                    <a:gd name="T33" fmla="*/ 4 h 35"/>
                    <a:gd name="T34" fmla="*/ 21 w 44"/>
                    <a:gd name="T35" fmla="*/ 9 h 35"/>
                    <a:gd name="T36" fmla="*/ 14 w 44"/>
                    <a:gd name="T37" fmla="*/ 35 h 35"/>
                    <a:gd name="T38" fmla="*/ 9 w 44"/>
                    <a:gd name="T39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4" h="35">
                      <a:moveTo>
                        <a:pt x="9" y="35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10" y="25"/>
                        <a:pt x="11" y="28"/>
                        <a:pt x="11" y="30"/>
                      </a:cubicBezTo>
                      <a:cubicBezTo>
                        <a:pt x="12" y="26"/>
                        <a:pt x="13" y="24"/>
                        <a:pt x="13" y="24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31" y="22"/>
                        <a:pt x="32" y="26"/>
                        <a:pt x="32" y="30"/>
                      </a:cubicBezTo>
                      <a:cubicBezTo>
                        <a:pt x="33" y="28"/>
                        <a:pt x="34" y="25"/>
                        <a:pt x="34" y="22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35" y="35"/>
                        <a:pt x="35" y="35"/>
                        <a:pt x="35" y="35"/>
                      </a:cubicBezTo>
                      <a:cubicBezTo>
                        <a:pt x="30" y="35"/>
                        <a:pt x="30" y="35"/>
                        <a:pt x="30" y="35"/>
                      </a:cubicBezTo>
                      <a:cubicBezTo>
                        <a:pt x="23" y="9"/>
                        <a:pt x="23" y="9"/>
                        <a:pt x="23" y="9"/>
                      </a:cubicBezTo>
                      <a:cubicBezTo>
                        <a:pt x="23" y="6"/>
                        <a:pt x="22" y="5"/>
                        <a:pt x="22" y="4"/>
                      </a:cubicBezTo>
                      <a:cubicBezTo>
                        <a:pt x="22" y="6"/>
                        <a:pt x="21" y="7"/>
                        <a:pt x="21" y="9"/>
                      </a:cubicBezTo>
                      <a:cubicBezTo>
                        <a:pt x="14" y="35"/>
                        <a:pt x="14" y="35"/>
                        <a:pt x="14" y="35"/>
                      </a:cubicBezTo>
                      <a:lnTo>
                        <a:pt x="9" y="3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300"/>
                <p:cNvSpPr>
                  <a:spLocks/>
                </p:cNvSpPr>
                <p:nvPr/>
              </p:nvSpPr>
              <p:spPr bwMode="auto">
                <a:xfrm>
                  <a:off x="2824" y="2232"/>
                  <a:ext cx="104" cy="83"/>
                </a:xfrm>
                <a:custGeom>
                  <a:avLst/>
                  <a:gdLst>
                    <a:gd name="T0" fmla="*/ 9 w 44"/>
                    <a:gd name="T1" fmla="*/ 35 h 35"/>
                    <a:gd name="T2" fmla="*/ 0 w 44"/>
                    <a:gd name="T3" fmla="*/ 0 h 35"/>
                    <a:gd name="T4" fmla="*/ 5 w 44"/>
                    <a:gd name="T5" fmla="*/ 0 h 35"/>
                    <a:gd name="T6" fmla="*/ 10 w 44"/>
                    <a:gd name="T7" fmla="*/ 23 h 35"/>
                    <a:gd name="T8" fmla="*/ 12 w 44"/>
                    <a:gd name="T9" fmla="*/ 30 h 35"/>
                    <a:gd name="T10" fmla="*/ 13 w 44"/>
                    <a:gd name="T11" fmla="*/ 24 h 35"/>
                    <a:gd name="T12" fmla="*/ 20 w 44"/>
                    <a:gd name="T13" fmla="*/ 0 h 35"/>
                    <a:gd name="T14" fmla="*/ 25 w 44"/>
                    <a:gd name="T15" fmla="*/ 0 h 35"/>
                    <a:gd name="T16" fmla="*/ 30 w 44"/>
                    <a:gd name="T17" fmla="*/ 18 h 35"/>
                    <a:gd name="T18" fmla="*/ 33 w 44"/>
                    <a:gd name="T19" fmla="*/ 30 h 35"/>
                    <a:gd name="T20" fmla="*/ 35 w 44"/>
                    <a:gd name="T21" fmla="*/ 22 h 35"/>
                    <a:gd name="T22" fmla="*/ 40 w 44"/>
                    <a:gd name="T23" fmla="*/ 0 h 35"/>
                    <a:gd name="T24" fmla="*/ 44 w 44"/>
                    <a:gd name="T25" fmla="*/ 0 h 35"/>
                    <a:gd name="T26" fmla="*/ 35 w 44"/>
                    <a:gd name="T27" fmla="*/ 35 h 35"/>
                    <a:gd name="T28" fmla="*/ 31 w 44"/>
                    <a:gd name="T29" fmla="*/ 35 h 35"/>
                    <a:gd name="T30" fmla="*/ 23 w 44"/>
                    <a:gd name="T31" fmla="*/ 9 h 35"/>
                    <a:gd name="T32" fmla="*/ 22 w 44"/>
                    <a:gd name="T33" fmla="*/ 4 h 35"/>
                    <a:gd name="T34" fmla="*/ 21 w 44"/>
                    <a:gd name="T35" fmla="*/ 9 h 35"/>
                    <a:gd name="T36" fmla="*/ 14 w 44"/>
                    <a:gd name="T37" fmla="*/ 35 h 35"/>
                    <a:gd name="T38" fmla="*/ 9 w 44"/>
                    <a:gd name="T39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4" h="35">
                      <a:moveTo>
                        <a:pt x="9" y="35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11" y="25"/>
                        <a:pt x="11" y="28"/>
                        <a:pt x="12" y="30"/>
                      </a:cubicBezTo>
                      <a:cubicBezTo>
                        <a:pt x="13" y="26"/>
                        <a:pt x="13" y="24"/>
                        <a:pt x="13" y="24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31" y="22"/>
                        <a:pt x="32" y="26"/>
                        <a:pt x="33" y="30"/>
                      </a:cubicBezTo>
                      <a:cubicBezTo>
                        <a:pt x="33" y="28"/>
                        <a:pt x="34" y="25"/>
                        <a:pt x="35" y="22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35" y="35"/>
                        <a:pt x="35" y="35"/>
                        <a:pt x="35" y="35"/>
                      </a:cubicBezTo>
                      <a:cubicBezTo>
                        <a:pt x="31" y="35"/>
                        <a:pt x="31" y="35"/>
                        <a:pt x="31" y="35"/>
                      </a:cubicBezTo>
                      <a:cubicBezTo>
                        <a:pt x="23" y="9"/>
                        <a:pt x="23" y="9"/>
                        <a:pt x="23" y="9"/>
                      </a:cubicBezTo>
                      <a:cubicBezTo>
                        <a:pt x="23" y="6"/>
                        <a:pt x="22" y="5"/>
                        <a:pt x="22" y="4"/>
                      </a:cubicBezTo>
                      <a:cubicBezTo>
                        <a:pt x="22" y="6"/>
                        <a:pt x="22" y="7"/>
                        <a:pt x="21" y="9"/>
                      </a:cubicBezTo>
                      <a:cubicBezTo>
                        <a:pt x="14" y="35"/>
                        <a:pt x="14" y="35"/>
                        <a:pt x="14" y="35"/>
                      </a:cubicBezTo>
                      <a:lnTo>
                        <a:pt x="9" y="3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301"/>
                <p:cNvSpPr>
                  <a:spLocks/>
                </p:cNvSpPr>
                <p:nvPr/>
              </p:nvSpPr>
              <p:spPr bwMode="auto">
                <a:xfrm>
                  <a:off x="2933" y="2232"/>
                  <a:ext cx="104" cy="83"/>
                </a:xfrm>
                <a:custGeom>
                  <a:avLst/>
                  <a:gdLst>
                    <a:gd name="T0" fmla="*/ 9 w 44"/>
                    <a:gd name="T1" fmla="*/ 35 h 35"/>
                    <a:gd name="T2" fmla="*/ 0 w 44"/>
                    <a:gd name="T3" fmla="*/ 0 h 35"/>
                    <a:gd name="T4" fmla="*/ 4 w 44"/>
                    <a:gd name="T5" fmla="*/ 0 h 35"/>
                    <a:gd name="T6" fmla="*/ 9 w 44"/>
                    <a:gd name="T7" fmla="*/ 23 h 35"/>
                    <a:gd name="T8" fmla="*/ 11 w 44"/>
                    <a:gd name="T9" fmla="*/ 30 h 35"/>
                    <a:gd name="T10" fmla="*/ 12 w 44"/>
                    <a:gd name="T11" fmla="*/ 24 h 35"/>
                    <a:gd name="T12" fmla="*/ 19 w 44"/>
                    <a:gd name="T13" fmla="*/ 0 h 35"/>
                    <a:gd name="T14" fmla="*/ 25 w 44"/>
                    <a:gd name="T15" fmla="*/ 0 h 35"/>
                    <a:gd name="T16" fmla="*/ 29 w 44"/>
                    <a:gd name="T17" fmla="*/ 18 h 35"/>
                    <a:gd name="T18" fmla="*/ 32 w 44"/>
                    <a:gd name="T19" fmla="*/ 30 h 35"/>
                    <a:gd name="T20" fmla="*/ 34 w 44"/>
                    <a:gd name="T21" fmla="*/ 22 h 35"/>
                    <a:gd name="T22" fmla="*/ 39 w 44"/>
                    <a:gd name="T23" fmla="*/ 0 h 35"/>
                    <a:gd name="T24" fmla="*/ 44 w 44"/>
                    <a:gd name="T25" fmla="*/ 0 h 35"/>
                    <a:gd name="T26" fmla="*/ 34 w 44"/>
                    <a:gd name="T27" fmla="*/ 35 h 35"/>
                    <a:gd name="T28" fmla="*/ 30 w 44"/>
                    <a:gd name="T29" fmla="*/ 35 h 35"/>
                    <a:gd name="T30" fmla="*/ 23 w 44"/>
                    <a:gd name="T31" fmla="*/ 9 h 35"/>
                    <a:gd name="T32" fmla="*/ 22 w 44"/>
                    <a:gd name="T33" fmla="*/ 4 h 35"/>
                    <a:gd name="T34" fmla="*/ 21 w 44"/>
                    <a:gd name="T35" fmla="*/ 9 h 35"/>
                    <a:gd name="T36" fmla="*/ 13 w 44"/>
                    <a:gd name="T37" fmla="*/ 35 h 35"/>
                    <a:gd name="T38" fmla="*/ 9 w 44"/>
                    <a:gd name="T39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4" h="35">
                      <a:moveTo>
                        <a:pt x="9" y="35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9" y="23"/>
                        <a:pt x="9" y="23"/>
                        <a:pt x="9" y="23"/>
                      </a:cubicBezTo>
                      <a:cubicBezTo>
                        <a:pt x="10" y="25"/>
                        <a:pt x="11" y="28"/>
                        <a:pt x="11" y="30"/>
                      </a:cubicBezTo>
                      <a:cubicBezTo>
                        <a:pt x="12" y="26"/>
                        <a:pt x="12" y="24"/>
                        <a:pt x="12" y="24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9" y="18"/>
                        <a:pt x="29" y="18"/>
                        <a:pt x="29" y="18"/>
                      </a:cubicBezTo>
                      <a:cubicBezTo>
                        <a:pt x="31" y="22"/>
                        <a:pt x="32" y="26"/>
                        <a:pt x="32" y="30"/>
                      </a:cubicBezTo>
                      <a:cubicBezTo>
                        <a:pt x="33" y="28"/>
                        <a:pt x="33" y="25"/>
                        <a:pt x="34" y="22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34" y="35"/>
                        <a:pt x="34" y="35"/>
                        <a:pt x="34" y="35"/>
                      </a:cubicBezTo>
                      <a:cubicBezTo>
                        <a:pt x="30" y="35"/>
                        <a:pt x="30" y="35"/>
                        <a:pt x="30" y="35"/>
                      </a:cubicBezTo>
                      <a:cubicBezTo>
                        <a:pt x="23" y="9"/>
                        <a:pt x="23" y="9"/>
                        <a:pt x="23" y="9"/>
                      </a:cubicBezTo>
                      <a:cubicBezTo>
                        <a:pt x="22" y="6"/>
                        <a:pt x="22" y="5"/>
                        <a:pt x="22" y="4"/>
                      </a:cubicBezTo>
                      <a:cubicBezTo>
                        <a:pt x="21" y="6"/>
                        <a:pt x="21" y="7"/>
                        <a:pt x="21" y="9"/>
                      </a:cubicBezTo>
                      <a:cubicBezTo>
                        <a:pt x="13" y="35"/>
                        <a:pt x="13" y="35"/>
                        <a:pt x="13" y="35"/>
                      </a:cubicBezTo>
                      <a:lnTo>
                        <a:pt x="9" y="3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403" name="Picture 129" descr="抽象图标21黄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8741" y="5253050"/>
              <a:ext cx="320561" cy="226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4" name="Text Box 48"/>
            <p:cNvSpPr txBox="1">
              <a:spLocks noChangeArrowheads="1"/>
            </p:cNvSpPr>
            <p:nvPr/>
          </p:nvSpPr>
          <p:spPr bwMode="auto">
            <a:xfrm>
              <a:off x="3201600" y="5971047"/>
              <a:ext cx="1335141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100" dirty="0" smtClean="0">
                  <a:ea typeface="黑体" panose="02010609060101010101" pitchFamily="49" charset="-122"/>
                </a:rPr>
                <a:t>enterprise network</a:t>
              </a:r>
              <a:endParaRPr kumimoji="1" lang="zh-CN" altLang="en-US" sz="1100" dirty="0">
                <a:ea typeface="黑体" panose="02010609060101010101" pitchFamily="49" charset="-122"/>
              </a:endParaRPr>
            </a:p>
          </p:txBody>
        </p:sp>
        <p:cxnSp>
          <p:nvCxnSpPr>
            <p:cNvPr id="405" name="直接连接符 404"/>
            <p:cNvCxnSpPr>
              <a:endCxn id="403" idx="3"/>
            </p:cNvCxnSpPr>
            <p:nvPr/>
          </p:nvCxnSpPr>
          <p:spPr>
            <a:xfrm flipH="1">
              <a:off x="5139302" y="5354702"/>
              <a:ext cx="252085" cy="1141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405"/>
            <p:cNvCxnSpPr>
              <a:endCxn id="403" idx="2"/>
            </p:cNvCxnSpPr>
            <p:nvPr/>
          </p:nvCxnSpPr>
          <p:spPr>
            <a:xfrm flipH="1" flipV="1">
              <a:off x="4979022" y="5479181"/>
              <a:ext cx="148520" cy="30171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7" name="Group 801"/>
            <p:cNvGrpSpPr>
              <a:grpSpLocks/>
            </p:cNvGrpSpPr>
            <p:nvPr/>
          </p:nvGrpSpPr>
          <p:grpSpPr bwMode="auto">
            <a:xfrm>
              <a:off x="4409769" y="4838851"/>
              <a:ext cx="365666" cy="238486"/>
              <a:chOff x="1602" y="2976"/>
              <a:chExt cx="270" cy="253"/>
            </a:xfrm>
          </p:grpSpPr>
          <p:sp>
            <p:nvSpPr>
              <p:cNvPr id="415" name="AutoShape 802"/>
              <p:cNvSpPr>
                <a:spLocks noChangeArrowheads="1"/>
              </p:cNvSpPr>
              <p:nvPr/>
            </p:nvSpPr>
            <p:spPr bwMode="auto">
              <a:xfrm>
                <a:off x="1602" y="2976"/>
                <a:ext cx="270" cy="253"/>
              </a:xfrm>
              <a:prstGeom prst="can">
                <a:avLst>
                  <a:gd name="adj" fmla="val 50000"/>
                </a:avLst>
              </a:prstGeom>
              <a:gradFill rotWithShape="0">
                <a:gsLst>
                  <a:gs pos="0">
                    <a:srgbClr val="FF9933"/>
                  </a:gs>
                  <a:gs pos="100000">
                    <a:srgbClr val="9933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5771" tIns="27886" rIns="55771" bIns="27886" anchor="ctr"/>
              <a:lstStyle/>
              <a:p>
                <a:pPr algn="ctr"/>
                <a:endParaRPr kumimoji="1" lang="en-US" altLang="ja-JP" sz="1200">
                  <a:solidFill>
                    <a:srgbClr val="000000"/>
                  </a:solidFill>
                  <a:latin typeface="Arial Narrow" panose="020B0606020202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16" name="AutoShape 803"/>
              <p:cNvSpPr>
                <a:spLocks noChangeArrowheads="1"/>
              </p:cNvSpPr>
              <p:nvPr/>
            </p:nvSpPr>
            <p:spPr bwMode="auto">
              <a:xfrm>
                <a:off x="1636" y="2982"/>
                <a:ext cx="202" cy="102"/>
              </a:xfrm>
              <a:custGeom>
                <a:avLst/>
                <a:gdLst>
                  <a:gd name="G0" fmla="+- 6480 0 0"/>
                  <a:gd name="G1" fmla="+- 8640 0 0"/>
                  <a:gd name="G2" fmla="+- 4320 0 0"/>
                  <a:gd name="G3" fmla="+- 21600 0 6480"/>
                  <a:gd name="G4" fmla="+- 21600 0 8640"/>
                  <a:gd name="G5" fmla="+- 21600 0 4320"/>
                  <a:gd name="G6" fmla="+- 6480 0 10800"/>
                  <a:gd name="G7" fmla="+- 8640 0 10800"/>
                  <a:gd name="G8" fmla="*/ G7 4320 G6"/>
                  <a:gd name="G9" fmla="+- 21600 0 G8"/>
                  <a:gd name="T0" fmla="*/ G8 w 21600"/>
                  <a:gd name="T1" fmla="*/ G1 h 21600"/>
                  <a:gd name="T2" fmla="*/ G9 w 21600"/>
                  <a:gd name="T3" fmla="*/ G4 h 21600"/>
                </a:gdLst>
                <a:ahLst/>
                <a:cxnLst>
                  <a:cxn ang="0">
                    <a:pos x="r" y="vc"/>
                  </a:cxn>
                  <a:cxn ang="5400000">
                    <a:pos x="hc" y="b"/>
                  </a:cxn>
                  <a:cxn ang="10800000">
                    <a:pos x="l" y="vc"/>
                  </a:cxn>
                  <a:cxn ang="16200000">
                    <a:pos x="hc" y="t"/>
                  </a:cxn>
                </a:cxnLst>
                <a:rect l="T0" t="T1" r="T2" b="T3"/>
                <a:pathLst>
                  <a:path w="21600" h="21600">
                    <a:moveTo>
                      <a:pt x="10800" y="0"/>
                    </a:moveTo>
                    <a:lnTo>
                      <a:pt x="6480" y="4320"/>
                    </a:lnTo>
                    <a:lnTo>
                      <a:pt x="8640" y="4320"/>
                    </a:lnTo>
                    <a:lnTo>
                      <a:pt x="8640" y="8640"/>
                    </a:lnTo>
                    <a:lnTo>
                      <a:pt x="4320" y="8640"/>
                    </a:lnTo>
                    <a:lnTo>
                      <a:pt x="4320" y="6480"/>
                    </a:lnTo>
                    <a:lnTo>
                      <a:pt x="0" y="10800"/>
                    </a:lnTo>
                    <a:lnTo>
                      <a:pt x="4320" y="15120"/>
                    </a:lnTo>
                    <a:lnTo>
                      <a:pt x="4320" y="12960"/>
                    </a:lnTo>
                    <a:lnTo>
                      <a:pt x="8640" y="12960"/>
                    </a:lnTo>
                    <a:lnTo>
                      <a:pt x="8640" y="17280"/>
                    </a:lnTo>
                    <a:lnTo>
                      <a:pt x="6480" y="17280"/>
                    </a:lnTo>
                    <a:lnTo>
                      <a:pt x="10800" y="21600"/>
                    </a:lnTo>
                    <a:lnTo>
                      <a:pt x="15120" y="17280"/>
                    </a:lnTo>
                    <a:lnTo>
                      <a:pt x="12960" y="17280"/>
                    </a:lnTo>
                    <a:lnTo>
                      <a:pt x="12960" y="12960"/>
                    </a:lnTo>
                    <a:lnTo>
                      <a:pt x="17280" y="12960"/>
                    </a:lnTo>
                    <a:lnTo>
                      <a:pt x="17280" y="15120"/>
                    </a:lnTo>
                    <a:lnTo>
                      <a:pt x="21600" y="10800"/>
                    </a:lnTo>
                    <a:lnTo>
                      <a:pt x="17280" y="6480"/>
                    </a:lnTo>
                    <a:lnTo>
                      <a:pt x="17280" y="8640"/>
                    </a:lnTo>
                    <a:lnTo>
                      <a:pt x="12960" y="8640"/>
                    </a:lnTo>
                    <a:lnTo>
                      <a:pt x="12960" y="4320"/>
                    </a:lnTo>
                    <a:lnTo>
                      <a:pt x="15120" y="432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noFill/>
              </a:ln>
              <a:effectLst>
                <a:outerShdw dist="12700" dir="54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408" name="Group 801"/>
            <p:cNvGrpSpPr>
              <a:grpSpLocks/>
            </p:cNvGrpSpPr>
            <p:nvPr/>
          </p:nvGrpSpPr>
          <p:grpSpPr bwMode="auto">
            <a:xfrm>
              <a:off x="3780821" y="4612571"/>
              <a:ext cx="365666" cy="238486"/>
              <a:chOff x="1602" y="2976"/>
              <a:chExt cx="270" cy="253"/>
            </a:xfrm>
          </p:grpSpPr>
          <p:sp>
            <p:nvSpPr>
              <p:cNvPr id="413" name="AutoShape 802"/>
              <p:cNvSpPr>
                <a:spLocks noChangeArrowheads="1"/>
              </p:cNvSpPr>
              <p:nvPr/>
            </p:nvSpPr>
            <p:spPr bwMode="auto">
              <a:xfrm>
                <a:off x="1602" y="2976"/>
                <a:ext cx="270" cy="253"/>
              </a:xfrm>
              <a:prstGeom prst="can">
                <a:avLst>
                  <a:gd name="adj" fmla="val 50000"/>
                </a:avLst>
              </a:prstGeom>
              <a:gradFill rotWithShape="0">
                <a:gsLst>
                  <a:gs pos="0">
                    <a:srgbClr val="FF9933"/>
                  </a:gs>
                  <a:gs pos="100000">
                    <a:srgbClr val="9933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5771" tIns="27886" rIns="55771" bIns="27886" anchor="ctr"/>
              <a:lstStyle/>
              <a:p>
                <a:pPr algn="ctr"/>
                <a:endParaRPr kumimoji="1" lang="en-US" altLang="ja-JP" sz="1200">
                  <a:solidFill>
                    <a:srgbClr val="000000"/>
                  </a:solidFill>
                  <a:latin typeface="Arial Narrow" panose="020B0606020202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14" name="AutoShape 803"/>
              <p:cNvSpPr>
                <a:spLocks noChangeArrowheads="1"/>
              </p:cNvSpPr>
              <p:nvPr/>
            </p:nvSpPr>
            <p:spPr bwMode="auto">
              <a:xfrm>
                <a:off x="1636" y="2982"/>
                <a:ext cx="202" cy="102"/>
              </a:xfrm>
              <a:custGeom>
                <a:avLst/>
                <a:gdLst>
                  <a:gd name="G0" fmla="+- 6480 0 0"/>
                  <a:gd name="G1" fmla="+- 8640 0 0"/>
                  <a:gd name="G2" fmla="+- 4320 0 0"/>
                  <a:gd name="G3" fmla="+- 21600 0 6480"/>
                  <a:gd name="G4" fmla="+- 21600 0 8640"/>
                  <a:gd name="G5" fmla="+- 21600 0 4320"/>
                  <a:gd name="G6" fmla="+- 6480 0 10800"/>
                  <a:gd name="G7" fmla="+- 8640 0 10800"/>
                  <a:gd name="G8" fmla="*/ G7 4320 G6"/>
                  <a:gd name="G9" fmla="+- 21600 0 G8"/>
                  <a:gd name="T0" fmla="*/ G8 w 21600"/>
                  <a:gd name="T1" fmla="*/ G1 h 21600"/>
                  <a:gd name="T2" fmla="*/ G9 w 21600"/>
                  <a:gd name="T3" fmla="*/ G4 h 21600"/>
                </a:gdLst>
                <a:ahLst/>
                <a:cxnLst>
                  <a:cxn ang="0">
                    <a:pos x="r" y="vc"/>
                  </a:cxn>
                  <a:cxn ang="5400000">
                    <a:pos x="hc" y="b"/>
                  </a:cxn>
                  <a:cxn ang="10800000">
                    <a:pos x="l" y="vc"/>
                  </a:cxn>
                  <a:cxn ang="16200000">
                    <a:pos x="hc" y="t"/>
                  </a:cxn>
                </a:cxnLst>
                <a:rect l="T0" t="T1" r="T2" b="T3"/>
                <a:pathLst>
                  <a:path w="21600" h="21600">
                    <a:moveTo>
                      <a:pt x="10800" y="0"/>
                    </a:moveTo>
                    <a:lnTo>
                      <a:pt x="6480" y="4320"/>
                    </a:lnTo>
                    <a:lnTo>
                      <a:pt x="8640" y="4320"/>
                    </a:lnTo>
                    <a:lnTo>
                      <a:pt x="8640" y="8640"/>
                    </a:lnTo>
                    <a:lnTo>
                      <a:pt x="4320" y="8640"/>
                    </a:lnTo>
                    <a:lnTo>
                      <a:pt x="4320" y="6480"/>
                    </a:lnTo>
                    <a:lnTo>
                      <a:pt x="0" y="10800"/>
                    </a:lnTo>
                    <a:lnTo>
                      <a:pt x="4320" y="15120"/>
                    </a:lnTo>
                    <a:lnTo>
                      <a:pt x="4320" y="12960"/>
                    </a:lnTo>
                    <a:lnTo>
                      <a:pt x="8640" y="12960"/>
                    </a:lnTo>
                    <a:lnTo>
                      <a:pt x="8640" y="17280"/>
                    </a:lnTo>
                    <a:lnTo>
                      <a:pt x="6480" y="17280"/>
                    </a:lnTo>
                    <a:lnTo>
                      <a:pt x="10800" y="21600"/>
                    </a:lnTo>
                    <a:lnTo>
                      <a:pt x="15120" y="17280"/>
                    </a:lnTo>
                    <a:lnTo>
                      <a:pt x="12960" y="17280"/>
                    </a:lnTo>
                    <a:lnTo>
                      <a:pt x="12960" y="12960"/>
                    </a:lnTo>
                    <a:lnTo>
                      <a:pt x="17280" y="12960"/>
                    </a:lnTo>
                    <a:lnTo>
                      <a:pt x="17280" y="15120"/>
                    </a:lnTo>
                    <a:lnTo>
                      <a:pt x="21600" y="10800"/>
                    </a:lnTo>
                    <a:lnTo>
                      <a:pt x="17280" y="6480"/>
                    </a:lnTo>
                    <a:lnTo>
                      <a:pt x="17280" y="8640"/>
                    </a:lnTo>
                    <a:lnTo>
                      <a:pt x="12960" y="8640"/>
                    </a:lnTo>
                    <a:lnTo>
                      <a:pt x="12960" y="4320"/>
                    </a:lnTo>
                    <a:lnTo>
                      <a:pt x="15120" y="432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noFill/>
              </a:ln>
              <a:effectLst>
                <a:outerShdw dist="12700" dir="54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409" name="Group 801"/>
            <p:cNvGrpSpPr>
              <a:grpSpLocks/>
            </p:cNvGrpSpPr>
            <p:nvPr/>
          </p:nvGrpSpPr>
          <p:grpSpPr bwMode="auto">
            <a:xfrm>
              <a:off x="3368529" y="4905850"/>
              <a:ext cx="365666" cy="238486"/>
              <a:chOff x="1602" y="2976"/>
              <a:chExt cx="270" cy="253"/>
            </a:xfrm>
          </p:grpSpPr>
          <p:sp>
            <p:nvSpPr>
              <p:cNvPr id="411" name="AutoShape 802"/>
              <p:cNvSpPr>
                <a:spLocks noChangeArrowheads="1"/>
              </p:cNvSpPr>
              <p:nvPr/>
            </p:nvSpPr>
            <p:spPr bwMode="auto">
              <a:xfrm>
                <a:off x="1602" y="2976"/>
                <a:ext cx="270" cy="253"/>
              </a:xfrm>
              <a:prstGeom prst="can">
                <a:avLst>
                  <a:gd name="adj" fmla="val 50000"/>
                </a:avLst>
              </a:prstGeom>
              <a:gradFill rotWithShape="0">
                <a:gsLst>
                  <a:gs pos="0">
                    <a:srgbClr val="FF9933"/>
                  </a:gs>
                  <a:gs pos="100000">
                    <a:srgbClr val="9933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5771" tIns="27886" rIns="55771" bIns="27886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en-US" altLang="ja-JP" sz="1200">
                  <a:solidFill>
                    <a:srgbClr val="000000"/>
                  </a:solidFill>
                  <a:latin typeface="Arial Narrow" panose="020B0606020202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12" name="AutoShape 803"/>
              <p:cNvSpPr>
                <a:spLocks noChangeArrowheads="1"/>
              </p:cNvSpPr>
              <p:nvPr/>
            </p:nvSpPr>
            <p:spPr bwMode="auto">
              <a:xfrm>
                <a:off x="1636" y="2982"/>
                <a:ext cx="202" cy="102"/>
              </a:xfrm>
              <a:custGeom>
                <a:avLst/>
                <a:gdLst>
                  <a:gd name="G0" fmla="+- 6480 0 0"/>
                  <a:gd name="G1" fmla="+- 8640 0 0"/>
                  <a:gd name="G2" fmla="+- 4320 0 0"/>
                  <a:gd name="G3" fmla="+- 21600 0 6480"/>
                  <a:gd name="G4" fmla="+- 21600 0 8640"/>
                  <a:gd name="G5" fmla="+- 21600 0 4320"/>
                  <a:gd name="G6" fmla="+- 6480 0 10800"/>
                  <a:gd name="G7" fmla="+- 8640 0 10800"/>
                  <a:gd name="G8" fmla="*/ G7 4320 G6"/>
                  <a:gd name="G9" fmla="+- 21600 0 G8"/>
                  <a:gd name="T0" fmla="*/ G8 w 21600"/>
                  <a:gd name="T1" fmla="*/ G1 h 21600"/>
                  <a:gd name="T2" fmla="*/ G9 w 21600"/>
                  <a:gd name="T3" fmla="*/ G4 h 21600"/>
                </a:gdLst>
                <a:ahLst/>
                <a:cxnLst>
                  <a:cxn ang="0">
                    <a:pos x="r" y="vc"/>
                  </a:cxn>
                  <a:cxn ang="5400000">
                    <a:pos x="hc" y="b"/>
                  </a:cxn>
                  <a:cxn ang="10800000">
                    <a:pos x="l" y="vc"/>
                  </a:cxn>
                  <a:cxn ang="16200000">
                    <a:pos x="hc" y="t"/>
                  </a:cxn>
                </a:cxnLst>
                <a:rect l="T0" t="T1" r="T2" b="T3"/>
                <a:pathLst>
                  <a:path w="21600" h="21600">
                    <a:moveTo>
                      <a:pt x="10800" y="0"/>
                    </a:moveTo>
                    <a:lnTo>
                      <a:pt x="6480" y="4320"/>
                    </a:lnTo>
                    <a:lnTo>
                      <a:pt x="8640" y="4320"/>
                    </a:lnTo>
                    <a:lnTo>
                      <a:pt x="8640" y="8640"/>
                    </a:lnTo>
                    <a:lnTo>
                      <a:pt x="4320" y="8640"/>
                    </a:lnTo>
                    <a:lnTo>
                      <a:pt x="4320" y="6480"/>
                    </a:lnTo>
                    <a:lnTo>
                      <a:pt x="0" y="10800"/>
                    </a:lnTo>
                    <a:lnTo>
                      <a:pt x="4320" y="15120"/>
                    </a:lnTo>
                    <a:lnTo>
                      <a:pt x="4320" y="12960"/>
                    </a:lnTo>
                    <a:lnTo>
                      <a:pt x="8640" y="12960"/>
                    </a:lnTo>
                    <a:lnTo>
                      <a:pt x="8640" y="17280"/>
                    </a:lnTo>
                    <a:lnTo>
                      <a:pt x="6480" y="17280"/>
                    </a:lnTo>
                    <a:lnTo>
                      <a:pt x="10800" y="21600"/>
                    </a:lnTo>
                    <a:lnTo>
                      <a:pt x="15120" y="17280"/>
                    </a:lnTo>
                    <a:lnTo>
                      <a:pt x="12960" y="17280"/>
                    </a:lnTo>
                    <a:lnTo>
                      <a:pt x="12960" y="12960"/>
                    </a:lnTo>
                    <a:lnTo>
                      <a:pt x="17280" y="12960"/>
                    </a:lnTo>
                    <a:lnTo>
                      <a:pt x="17280" y="15120"/>
                    </a:lnTo>
                    <a:lnTo>
                      <a:pt x="21600" y="10800"/>
                    </a:lnTo>
                    <a:lnTo>
                      <a:pt x="17280" y="6480"/>
                    </a:lnTo>
                    <a:lnTo>
                      <a:pt x="17280" y="8640"/>
                    </a:lnTo>
                    <a:lnTo>
                      <a:pt x="12960" y="8640"/>
                    </a:lnTo>
                    <a:lnTo>
                      <a:pt x="12960" y="4320"/>
                    </a:lnTo>
                    <a:lnTo>
                      <a:pt x="15120" y="432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noFill/>
              </a:ln>
              <a:effectLst>
                <a:outerShdw dist="12700" dir="54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cxnSp>
          <p:nvCxnSpPr>
            <p:cNvPr id="410" name="直接连接符 409"/>
            <p:cNvCxnSpPr>
              <a:stCxn id="475" idx="1"/>
            </p:cNvCxnSpPr>
            <p:nvPr/>
          </p:nvCxnSpPr>
          <p:spPr>
            <a:xfrm flipH="1" flipV="1">
              <a:off x="2959832" y="5326670"/>
              <a:ext cx="387929" cy="12782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045921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" grpId="0" animBg="1"/>
      <p:bldP spid="324" grpId="1" animBg="1"/>
      <p:bldP spid="330" grpId="0" uiExpand="1" build="allAtOnce" animBg="1"/>
      <p:bldP spid="330" grpId="1" uiExpand="1" build="allAtOnce" animBg="1"/>
      <p:bldP spid="331" grpId="0" animBg="1"/>
    </p:bldLst>
  </p:timing>
  <p:extLst mod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带宽和时延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21377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带宽和时延结合起来定义了一个给定链路</a:t>
            </a:r>
            <a:r>
              <a:rPr lang="zh-CN" altLang="en-US" dirty="0" smtClean="0"/>
              <a:t>或信道</a:t>
            </a:r>
            <a:r>
              <a:rPr lang="zh-CN" altLang="en-US" dirty="0"/>
              <a:t>的性能特征</a:t>
            </a:r>
            <a:r>
              <a:rPr lang="zh-CN" altLang="en-US" dirty="0" smtClean="0"/>
              <a:t>，二者相对的重要性</a:t>
            </a:r>
            <a:r>
              <a:rPr lang="zh-CN" altLang="en-US" dirty="0"/>
              <a:t>依赖于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zh-CN" altLang="en-US" dirty="0"/>
              <a:t>两</a:t>
            </a:r>
            <a:r>
              <a:rPr lang="zh-CN" altLang="en-US" dirty="0" smtClean="0"/>
              <a:t>个例子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例一：通过一</a:t>
            </a:r>
            <a:r>
              <a:rPr lang="zh-CN" altLang="en-US" dirty="0"/>
              <a:t>条</a:t>
            </a:r>
            <a:r>
              <a:rPr lang="zh-CN" altLang="en-US" dirty="0" smtClean="0"/>
              <a:t>链路发送</a:t>
            </a:r>
            <a:r>
              <a:rPr lang="zh-CN" altLang="zh-CN" dirty="0"/>
              <a:t>1</a:t>
            </a:r>
            <a:r>
              <a:rPr lang="zh-CN" altLang="zh-CN" dirty="0" smtClean="0"/>
              <a:t>B</a:t>
            </a:r>
            <a:r>
              <a:rPr lang="zh-CN" altLang="en-US" dirty="0"/>
              <a:t>数据</a:t>
            </a:r>
            <a:r>
              <a:rPr lang="zh-CN" altLang="en-US" dirty="0" smtClean="0"/>
              <a:t>并</a:t>
            </a:r>
            <a:r>
              <a:rPr lang="zh-CN" altLang="en-US" dirty="0"/>
              <a:t>接受返回的</a:t>
            </a:r>
            <a:r>
              <a:rPr lang="zh-CN" altLang="zh-CN" dirty="0"/>
              <a:t>1</a:t>
            </a:r>
            <a:r>
              <a:rPr lang="zh-CN" altLang="zh-CN" dirty="0" smtClean="0"/>
              <a:t>B</a:t>
            </a:r>
            <a:r>
              <a:rPr lang="zh-CN" altLang="en-US" dirty="0" smtClean="0"/>
              <a:t>，链路延时和带宽有两种可能，如下图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146969" y="3644393"/>
            <a:ext cx="6850063" cy="1179632"/>
            <a:chOff x="1146969" y="3378200"/>
            <a:chExt cx="6850063" cy="1179632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1146969" y="3505200"/>
              <a:ext cx="140176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zh-CN" sz="2000" b="1" dirty="0">
                  <a:solidFill>
                    <a:srgbClr val="3366FF"/>
                  </a:solidFill>
                  <a:latin typeface="楷体_GB2312" pitchFamily="49" charset="-122"/>
                  <a:ea typeface="楷体_GB2312" pitchFamily="49" charset="-122"/>
                </a:rPr>
                <a:t>客户端</a:t>
              </a:r>
              <a:endParaRPr lang="zh-CN" altLang="en-US" sz="2000" b="1" dirty="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2260600" y="3746500"/>
              <a:ext cx="4510882" cy="1588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000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6750844" y="3441700"/>
              <a:ext cx="12461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楷体_GB2312" pitchFamily="49" charset="-122"/>
                  <a:ea typeface="楷体_GB2312" pitchFamily="49" charset="-122"/>
                </a:rPr>
                <a:t>服务器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2636044" y="3378200"/>
              <a:ext cx="36591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dirty="0" smtClean="0">
                  <a:solidFill>
                    <a:srgbClr val="3366FF"/>
                  </a:solidFill>
                  <a:latin typeface="楷体_GB2312" pitchFamily="49" charset="-122"/>
                  <a:ea typeface="楷体_GB2312" pitchFamily="49" charset="-122"/>
                </a:rPr>
                <a:t>RTT:</a:t>
              </a:r>
              <a:r>
                <a:rPr lang="zh-CN" altLang="zh-CN" sz="2000" b="1" dirty="0" smtClean="0">
                  <a:solidFill>
                    <a:srgbClr val="3366FF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lang="zh-CN" altLang="zh-CN" sz="2000" b="1" dirty="0">
                  <a:solidFill>
                    <a:srgbClr val="3366FF"/>
                  </a:solidFill>
                  <a:latin typeface="楷体_GB2312" pitchFamily="49" charset="-122"/>
                  <a:ea typeface="楷体_GB2312" pitchFamily="49" charset="-122"/>
                </a:rPr>
                <a:t>ms </a:t>
              </a:r>
              <a:r>
                <a:rPr lang="zh-CN" altLang="zh-CN" sz="2000" b="1" dirty="0" smtClean="0">
                  <a:solidFill>
                    <a:srgbClr val="3366FF"/>
                  </a:solidFill>
                  <a:latin typeface="楷体_GB2312" pitchFamily="49" charset="-122"/>
                  <a:ea typeface="楷体_GB2312" pitchFamily="49" charset="-122"/>
                </a:rPr>
                <a:t>    </a:t>
              </a:r>
              <a:r>
                <a:rPr lang="en-US" altLang="zh-CN" sz="2000" b="1" dirty="0" smtClean="0">
                  <a:solidFill>
                    <a:srgbClr val="3366FF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2000" b="1" dirty="0" smtClean="0">
                  <a:solidFill>
                    <a:srgbClr val="3366FF"/>
                  </a:solidFill>
                  <a:latin typeface="楷体_GB2312" pitchFamily="49" charset="-122"/>
                  <a:ea typeface="楷体_GB2312" pitchFamily="49" charset="-122"/>
                </a:rPr>
                <a:t>信道带宽</a:t>
              </a:r>
              <a:r>
                <a:rPr lang="en-US" altLang="zh-CN" sz="2000" b="1" dirty="0" smtClean="0">
                  <a:solidFill>
                    <a:srgbClr val="3366FF"/>
                  </a:solidFill>
                  <a:latin typeface="楷体_GB2312" pitchFamily="49" charset="-122"/>
                  <a:ea typeface="楷体_GB2312" pitchFamily="49" charset="-122"/>
                </a:rPr>
                <a:t>:</a:t>
              </a:r>
              <a:r>
                <a:rPr lang="zh-CN" altLang="zh-CN" sz="2000" b="1" dirty="0" smtClean="0">
                  <a:solidFill>
                    <a:srgbClr val="3366FF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lang="zh-CN" altLang="zh-CN" sz="2000" b="1" dirty="0">
                  <a:solidFill>
                    <a:srgbClr val="3366FF"/>
                  </a:solidFill>
                  <a:latin typeface="楷体_GB2312" pitchFamily="49" charset="-122"/>
                  <a:ea typeface="楷体_GB2312" pitchFamily="49" charset="-122"/>
                </a:rPr>
                <a:t>Mbps</a:t>
              </a:r>
              <a:endParaRPr lang="en-US" altLang="zh-CN" sz="2000" b="1" dirty="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9" name="未知"/>
            <p:cNvSpPr>
              <a:spLocks/>
            </p:cNvSpPr>
            <p:nvPr/>
          </p:nvSpPr>
          <p:spPr bwMode="auto">
            <a:xfrm>
              <a:off x="2331244" y="3822700"/>
              <a:ext cx="4281488" cy="387410"/>
            </a:xfrm>
            <a:custGeom>
              <a:avLst/>
              <a:gdLst>
                <a:gd name="T0" fmla="*/ 0 w 2640"/>
                <a:gd name="T1" fmla="*/ 0 h 496"/>
                <a:gd name="T2" fmla="*/ 816 w 2640"/>
                <a:gd name="T3" fmla="*/ 384 h 496"/>
                <a:gd name="T4" fmla="*/ 1776 w 2640"/>
                <a:gd name="T5" fmla="*/ 432 h 496"/>
                <a:gd name="T6" fmla="*/ 2640 w 2640"/>
                <a:gd name="T7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0" h="496">
                  <a:moveTo>
                    <a:pt x="0" y="0"/>
                  </a:moveTo>
                  <a:cubicBezTo>
                    <a:pt x="260" y="156"/>
                    <a:pt x="520" y="312"/>
                    <a:pt x="816" y="384"/>
                  </a:cubicBezTo>
                  <a:cubicBezTo>
                    <a:pt x="1112" y="456"/>
                    <a:pt x="1472" y="496"/>
                    <a:pt x="1776" y="432"/>
                  </a:cubicBezTo>
                  <a:cubicBezTo>
                    <a:pt x="2080" y="368"/>
                    <a:pt x="2496" y="72"/>
                    <a:pt x="2640" y="0"/>
                  </a:cubicBezTo>
                </a:path>
              </a:pathLst>
            </a:cu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713832" y="4157722"/>
              <a:ext cx="38989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dirty="0" smtClean="0">
                  <a:solidFill>
                    <a:srgbClr val="3366FF"/>
                  </a:solidFill>
                  <a:latin typeface="楷体_GB2312" pitchFamily="49" charset="-122"/>
                  <a:ea typeface="楷体_GB2312" pitchFamily="49" charset="-122"/>
                </a:rPr>
                <a:t>RTT:</a:t>
              </a:r>
              <a:r>
                <a:rPr lang="zh-CN" altLang="zh-CN" sz="2000" b="1" dirty="0" smtClean="0">
                  <a:solidFill>
                    <a:srgbClr val="3366FF"/>
                  </a:solidFill>
                  <a:latin typeface="楷体_GB2312" pitchFamily="49" charset="-122"/>
                  <a:ea typeface="楷体_GB2312" pitchFamily="49" charset="-122"/>
                </a:rPr>
                <a:t>100</a:t>
              </a:r>
              <a:r>
                <a:rPr lang="zh-CN" altLang="zh-CN" sz="2000" b="1" dirty="0">
                  <a:solidFill>
                    <a:srgbClr val="3366FF"/>
                  </a:solidFill>
                  <a:latin typeface="楷体_GB2312" pitchFamily="49" charset="-122"/>
                  <a:ea typeface="楷体_GB2312" pitchFamily="49" charset="-122"/>
                </a:rPr>
                <a:t>ms </a:t>
              </a:r>
              <a:r>
                <a:rPr lang="en-US" altLang="zh-CN" sz="2000" b="1" dirty="0" smtClean="0">
                  <a:solidFill>
                    <a:srgbClr val="3366FF"/>
                  </a:solidFill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lang="zh-CN" altLang="en-US" sz="2000" b="1" dirty="0" smtClean="0">
                  <a:solidFill>
                    <a:srgbClr val="3366FF"/>
                  </a:solidFill>
                  <a:latin typeface="楷体_GB2312" pitchFamily="49" charset="-122"/>
                  <a:ea typeface="楷体_GB2312" pitchFamily="49" charset="-122"/>
                </a:rPr>
                <a:t>信道带宽</a:t>
              </a:r>
              <a:r>
                <a:rPr lang="en-US" altLang="zh-CN" sz="2000" b="1" dirty="0" smtClean="0">
                  <a:solidFill>
                    <a:srgbClr val="3366FF"/>
                  </a:solidFill>
                  <a:latin typeface="楷体_GB2312" pitchFamily="49" charset="-122"/>
                  <a:ea typeface="楷体_GB2312" pitchFamily="49" charset="-122"/>
                </a:rPr>
                <a:t>:</a:t>
              </a:r>
              <a:r>
                <a:rPr lang="zh-CN" altLang="zh-CN" sz="2000" b="1" dirty="0" smtClean="0">
                  <a:solidFill>
                    <a:srgbClr val="3366FF"/>
                  </a:solidFill>
                  <a:latin typeface="楷体_GB2312" pitchFamily="49" charset="-122"/>
                  <a:ea typeface="楷体_GB2312" pitchFamily="49" charset="-122"/>
                </a:rPr>
                <a:t>100</a:t>
              </a:r>
              <a:r>
                <a:rPr lang="zh-CN" altLang="zh-CN" sz="2000" b="1" dirty="0">
                  <a:solidFill>
                    <a:srgbClr val="3366FF"/>
                  </a:solidFill>
                  <a:latin typeface="楷体_GB2312" pitchFamily="49" charset="-122"/>
                  <a:ea typeface="楷体_GB2312" pitchFamily="49" charset="-122"/>
                </a:rPr>
                <a:t>Mbps</a:t>
              </a:r>
              <a:endParaRPr lang="en-US" altLang="zh-CN" sz="2000" b="1" dirty="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1146968" y="5013172"/>
            <a:ext cx="7997032" cy="1692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897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800" kern="0" dirty="0"/>
              <a:t>总时延 </a:t>
            </a:r>
            <a:r>
              <a:rPr lang="en-US" altLang="zh-CN" sz="1800" kern="0" dirty="0"/>
              <a:t>= </a:t>
            </a:r>
            <a:r>
              <a:rPr lang="zh-CN" altLang="en-US" sz="1800" kern="0" dirty="0"/>
              <a:t>发送时延</a:t>
            </a:r>
            <a:r>
              <a:rPr lang="en-US" altLang="zh-CN" sz="1800" kern="0" dirty="0"/>
              <a:t>+</a:t>
            </a:r>
            <a:r>
              <a:rPr lang="zh-CN" altLang="en-US" sz="1800" kern="0" dirty="0"/>
              <a:t>传播时延</a:t>
            </a:r>
            <a:r>
              <a:rPr lang="en-US" altLang="zh-CN" sz="1800" kern="0" dirty="0"/>
              <a:t>+</a:t>
            </a:r>
            <a:r>
              <a:rPr lang="zh-CN" altLang="en-US" sz="1800" kern="0" dirty="0"/>
              <a:t>处理时延</a:t>
            </a:r>
            <a:r>
              <a:rPr lang="en-US" altLang="zh-CN" sz="1800" kern="0" dirty="0"/>
              <a:t>+</a:t>
            </a:r>
            <a:r>
              <a:rPr lang="zh-CN" altLang="en-US" sz="1800" kern="0" dirty="0"/>
              <a:t>排队</a:t>
            </a:r>
            <a:r>
              <a:rPr lang="zh-CN" altLang="en-US" sz="1800" kern="0" dirty="0" smtClean="0"/>
              <a:t>时延</a:t>
            </a:r>
            <a:endParaRPr lang="en-US" altLang="zh-CN" sz="1800" kern="0" dirty="0" smtClean="0"/>
          </a:p>
          <a:p>
            <a:pPr marL="342897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800" kern="0" dirty="0" smtClean="0"/>
              <a:t>发送时延</a:t>
            </a:r>
            <a:r>
              <a:rPr lang="en-US" altLang="zh-CN" sz="1800" kern="0" dirty="0" smtClean="0"/>
              <a:t> = </a:t>
            </a:r>
            <a:r>
              <a:rPr lang="zh-CN" altLang="en-US" sz="1800" kern="0" dirty="0" smtClean="0"/>
              <a:t>数据大小</a:t>
            </a:r>
            <a:r>
              <a:rPr lang="en-US" altLang="zh-CN" sz="1800" kern="0" dirty="0" smtClean="0"/>
              <a:t>/</a:t>
            </a:r>
            <a:r>
              <a:rPr lang="zh-CN" altLang="en-US" sz="1800" kern="0" dirty="0" smtClean="0"/>
              <a:t>带宽</a:t>
            </a:r>
            <a:r>
              <a:rPr lang="en-US" altLang="zh-CN" sz="1800" kern="0" dirty="0" smtClean="0"/>
              <a:t>= 1B/1Mbps=8us </a:t>
            </a:r>
            <a:r>
              <a:rPr lang="zh-CN" altLang="en-US" sz="1800" kern="0" dirty="0" smtClean="0"/>
              <a:t>或 </a:t>
            </a:r>
            <a:r>
              <a:rPr lang="en-US" altLang="zh-CN" sz="1800" kern="0" smtClean="0"/>
              <a:t>= 1B/100Mbps=0.08us</a:t>
            </a:r>
            <a:endParaRPr lang="en-US" altLang="zh-CN" sz="1800" kern="0" dirty="0" smtClean="0"/>
          </a:p>
          <a:p>
            <a:pPr marL="342897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800" kern="0" dirty="0" smtClean="0"/>
              <a:t>相比总时延可忽略不计，因此带宽是</a:t>
            </a:r>
            <a:r>
              <a:rPr lang="en-US" altLang="zh-CN" sz="1800" kern="0" dirty="0" smtClean="0"/>
              <a:t>1Mbps</a:t>
            </a:r>
            <a:r>
              <a:rPr lang="zh-CN" altLang="en-US" sz="1800" kern="0" dirty="0"/>
              <a:t>还是</a:t>
            </a:r>
            <a:r>
              <a:rPr lang="en-US" altLang="zh-CN" sz="1800" kern="0" dirty="0" smtClean="0"/>
              <a:t>100Mbps</a:t>
            </a:r>
            <a:r>
              <a:rPr lang="zh-CN" altLang="en-US" sz="1800" kern="0" dirty="0" smtClean="0"/>
              <a:t>都不关键</a:t>
            </a:r>
            <a:endParaRPr lang="en-US" altLang="zh-CN" sz="1800" kern="0" dirty="0" smtClean="0"/>
          </a:p>
          <a:p>
            <a:pPr marL="342897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800" kern="0" dirty="0" smtClean="0"/>
              <a:t>因此，此时带宽显得不重要，时延相对更重要</a:t>
            </a:r>
            <a:endParaRPr lang="en-US" altLang="zh-CN" sz="1800" kern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7597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  <p:extLst mod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带宽和时延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21377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带宽和时延结合起来定义了一个给定链路</a:t>
            </a:r>
            <a:r>
              <a:rPr lang="zh-CN" altLang="en-US" dirty="0" smtClean="0"/>
              <a:t>或信道</a:t>
            </a:r>
            <a:r>
              <a:rPr lang="zh-CN" altLang="en-US" dirty="0"/>
              <a:t>的性能特征</a:t>
            </a:r>
            <a:r>
              <a:rPr lang="zh-CN" altLang="en-US" dirty="0" smtClean="0"/>
              <a:t>，二者相对的重要性</a:t>
            </a:r>
            <a:r>
              <a:rPr lang="zh-CN" altLang="en-US" dirty="0"/>
              <a:t>依赖于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zh-CN" altLang="en-US" dirty="0"/>
              <a:t>两</a:t>
            </a:r>
            <a:r>
              <a:rPr lang="zh-CN" altLang="en-US" dirty="0" smtClean="0"/>
              <a:t>个例子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例</a:t>
            </a:r>
            <a:r>
              <a:rPr lang="zh-CN" altLang="en-US" dirty="0"/>
              <a:t>二：考虑一个数字化图书馆程序要取回一幅</a:t>
            </a:r>
            <a:r>
              <a:rPr lang="en-US" altLang="zh-CN" dirty="0"/>
              <a:t>25MB</a:t>
            </a:r>
            <a:r>
              <a:rPr lang="zh-CN" altLang="en-US" dirty="0"/>
              <a:t>的图像，带宽越宽，速度越快，带宽决定性</a:t>
            </a:r>
            <a:r>
              <a:rPr lang="zh-CN" altLang="en-US" dirty="0" smtClean="0"/>
              <a:t>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935300" y="3758971"/>
            <a:ext cx="7997032" cy="1692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897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800" kern="0" dirty="0"/>
              <a:t>总时延 </a:t>
            </a:r>
            <a:r>
              <a:rPr lang="en-US" altLang="zh-CN" sz="1800" kern="0" dirty="0"/>
              <a:t>= </a:t>
            </a:r>
            <a:r>
              <a:rPr lang="zh-CN" altLang="en-US" sz="1800" kern="0" dirty="0"/>
              <a:t>发送时延</a:t>
            </a:r>
            <a:r>
              <a:rPr lang="en-US" altLang="zh-CN" sz="1800" kern="0" dirty="0"/>
              <a:t>+</a:t>
            </a:r>
            <a:r>
              <a:rPr lang="zh-CN" altLang="en-US" sz="1800" kern="0" dirty="0"/>
              <a:t>传播时延</a:t>
            </a:r>
            <a:r>
              <a:rPr lang="en-US" altLang="zh-CN" sz="1800" kern="0" dirty="0"/>
              <a:t>+</a:t>
            </a:r>
            <a:r>
              <a:rPr lang="zh-CN" altLang="en-US" sz="1800" kern="0" dirty="0"/>
              <a:t>处理时延</a:t>
            </a:r>
            <a:r>
              <a:rPr lang="en-US" altLang="zh-CN" sz="1800" kern="0" dirty="0"/>
              <a:t>+</a:t>
            </a:r>
            <a:r>
              <a:rPr lang="zh-CN" altLang="en-US" sz="1800" kern="0" dirty="0"/>
              <a:t>排队</a:t>
            </a:r>
            <a:r>
              <a:rPr lang="zh-CN" altLang="en-US" sz="1800" kern="0" dirty="0" smtClean="0"/>
              <a:t>时延</a:t>
            </a:r>
            <a:endParaRPr lang="en-US" altLang="zh-CN" sz="1800" kern="0" dirty="0" smtClean="0"/>
          </a:p>
          <a:p>
            <a:pPr marL="342897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800" kern="0" dirty="0"/>
              <a:t>假设：信道带宽为</a:t>
            </a:r>
            <a:r>
              <a:rPr lang="en-US" altLang="zh-CN" sz="1800" kern="0" dirty="0" smtClean="0"/>
              <a:t>10Mbps</a:t>
            </a:r>
            <a:r>
              <a:rPr lang="zh-CN" altLang="en-US" sz="1800" kern="0" dirty="0" smtClean="0"/>
              <a:t>， 则发送时延</a:t>
            </a:r>
            <a:r>
              <a:rPr lang="en-US" altLang="zh-CN" sz="1800" kern="0" dirty="0" smtClean="0"/>
              <a:t>=(25*8)/10=20s</a:t>
            </a:r>
            <a:r>
              <a:rPr lang="zh-CN" altLang="en-US" sz="1800" kern="0" dirty="0" smtClean="0"/>
              <a:t>，即 </a:t>
            </a:r>
            <a:r>
              <a:rPr lang="zh-CN" altLang="en-US" sz="1800" kern="0" dirty="0"/>
              <a:t>用</a:t>
            </a:r>
            <a:r>
              <a:rPr lang="en-US" altLang="zh-CN" sz="1800" kern="0" dirty="0"/>
              <a:t>20s</a:t>
            </a:r>
            <a:r>
              <a:rPr lang="zh-CN" altLang="en-US" sz="1800" kern="0" dirty="0"/>
              <a:t>传送</a:t>
            </a:r>
            <a:r>
              <a:rPr lang="zh-CN" altLang="en-US" sz="1800" kern="0" dirty="0" smtClean="0"/>
              <a:t>图像</a:t>
            </a:r>
            <a:endParaRPr lang="zh-CN" altLang="en-US" sz="1800" kern="0" dirty="0"/>
          </a:p>
          <a:p>
            <a:pPr marL="342897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800" kern="0" dirty="0" smtClean="0"/>
              <a:t>此时，图像</a:t>
            </a:r>
            <a:r>
              <a:rPr lang="zh-CN" altLang="en-US" sz="1800" kern="0" dirty="0"/>
              <a:t>是在</a:t>
            </a:r>
            <a:r>
              <a:rPr lang="en-US" altLang="zh-CN" sz="1800" kern="0" dirty="0"/>
              <a:t>RTT</a:t>
            </a:r>
            <a:r>
              <a:rPr lang="zh-CN" altLang="en-US" sz="1800" kern="0" dirty="0"/>
              <a:t>为</a:t>
            </a:r>
            <a:r>
              <a:rPr lang="en-US" altLang="zh-CN" sz="1800" kern="0" dirty="0"/>
              <a:t>1ms</a:t>
            </a:r>
            <a:r>
              <a:rPr lang="zh-CN" altLang="en-US" sz="1800" kern="0" dirty="0"/>
              <a:t>还是</a:t>
            </a:r>
            <a:r>
              <a:rPr lang="en-US" altLang="zh-CN" sz="1800" kern="0" dirty="0"/>
              <a:t>100ms</a:t>
            </a:r>
            <a:r>
              <a:rPr lang="zh-CN" altLang="en-US" sz="1800" kern="0" dirty="0"/>
              <a:t>的信道上传送相对而言并不</a:t>
            </a:r>
            <a:r>
              <a:rPr lang="zh-CN" altLang="en-US" sz="1800" kern="0" dirty="0" smtClean="0"/>
              <a:t>重要，而带宽相对重要</a:t>
            </a:r>
            <a:endParaRPr lang="zh-CN" altLang="en-US" sz="1800" kern="0" dirty="0"/>
          </a:p>
        </p:txBody>
      </p:sp>
      <p:sp>
        <p:nvSpPr>
          <p:cNvPr id="14" name="文本框 13"/>
          <p:cNvSpPr txBox="1"/>
          <p:nvPr/>
        </p:nvSpPr>
        <p:spPr>
          <a:xfrm>
            <a:off x="573024" y="5364481"/>
            <a:ext cx="8254887" cy="10371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mtClean="0"/>
              <a:t>不能</a:t>
            </a:r>
            <a:r>
              <a:rPr lang="zh-CN" altLang="en-US" dirty="0"/>
              <a:t>笼统认为</a:t>
            </a:r>
            <a:r>
              <a:rPr lang="en-US" altLang="zh-CN" dirty="0" smtClean="0"/>
              <a:t>:“</a:t>
            </a:r>
            <a:r>
              <a:rPr lang="zh-CN" altLang="en-US" dirty="0"/>
              <a:t>数据的发送速率越高</a:t>
            </a:r>
            <a:r>
              <a:rPr lang="en-US" altLang="zh-CN" dirty="0"/>
              <a:t>(</a:t>
            </a:r>
            <a:r>
              <a:rPr lang="zh-CN" altLang="en-US" dirty="0"/>
              <a:t>带宽越大</a:t>
            </a:r>
            <a:r>
              <a:rPr lang="en-US" altLang="zh-CN" dirty="0" smtClean="0"/>
              <a:t>),</a:t>
            </a:r>
            <a:r>
              <a:rPr lang="zh-CN" altLang="en-US" dirty="0" smtClean="0"/>
              <a:t>传送</a:t>
            </a:r>
            <a:r>
              <a:rPr lang="zh-CN" altLang="en-US" dirty="0"/>
              <a:t>得越</a:t>
            </a:r>
            <a:r>
              <a:rPr lang="zh-CN" altLang="en-US" dirty="0" smtClean="0"/>
              <a:t>快”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需要看</a:t>
            </a:r>
            <a:r>
              <a:rPr lang="en-US" altLang="zh-CN" dirty="0" smtClean="0"/>
              <a:t>4</a:t>
            </a:r>
            <a:r>
              <a:rPr lang="zh-CN" altLang="en-US" dirty="0" smtClean="0"/>
              <a:t>项</a:t>
            </a:r>
            <a:r>
              <a:rPr lang="zh-CN" altLang="en-US" dirty="0"/>
              <a:t>时延中哪一项起主要作用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4375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</p:bldLst>
  </p:timing>
  <p:extLst mod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时延带宽积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370711" cy="1749326"/>
          </a:xfrm>
        </p:spPr>
        <p:txBody>
          <a:bodyPr/>
          <a:lstStyle/>
          <a:p>
            <a:r>
              <a:rPr lang="zh-CN" altLang="en-US" dirty="0" smtClean="0"/>
              <a:t>时延带宽积 </a:t>
            </a:r>
            <a:r>
              <a:rPr lang="en-US" altLang="zh-CN" dirty="0" smtClean="0"/>
              <a:t>= </a:t>
            </a:r>
            <a:r>
              <a:rPr lang="zh-CN" altLang="en-US" dirty="0" smtClean="0"/>
              <a:t>时延*带宽</a:t>
            </a:r>
            <a:endParaRPr lang="en-US" altLang="zh-CN" dirty="0" smtClean="0"/>
          </a:p>
          <a:p>
            <a:pPr lvl="1"/>
            <a:r>
              <a:rPr lang="zh-CN" altLang="en-US" sz="1600" dirty="0" smtClean="0"/>
              <a:t>又</a:t>
            </a:r>
            <a:r>
              <a:rPr lang="zh-CN" altLang="en-US" sz="1600" dirty="0"/>
              <a:t>称为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</a:rPr>
              <a:t>以比特为单位的链路</a:t>
            </a:r>
            <a:r>
              <a:rPr lang="zh-CN" altLang="en-US" sz="1600" dirty="0" smtClean="0">
                <a:solidFill>
                  <a:schemeClr val="accent5">
                    <a:lumMod val="50000"/>
                  </a:schemeClr>
                </a:solidFill>
              </a:rPr>
              <a:t>长度</a:t>
            </a:r>
            <a:endParaRPr lang="en-US" altLang="zh-CN" sz="16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zh-CN" altLang="en-US" sz="1600" dirty="0"/>
              <a:t>如果将一对进程之间的信道看成一个中空的管道，时延相当于管道的长度，带宽相当于管道的直径，那么时延和带宽的积就是管道的容积，即它所能容纳的比特数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183843" y="2959447"/>
            <a:ext cx="6436157" cy="1332137"/>
            <a:chOff x="1183843" y="3130135"/>
            <a:chExt cx="7147243" cy="1532072"/>
          </a:xfrm>
        </p:grpSpPr>
        <p:sp>
          <p:nvSpPr>
            <p:cNvPr id="11" name="矩形 10"/>
            <p:cNvSpPr/>
            <p:nvPr/>
          </p:nvSpPr>
          <p:spPr>
            <a:xfrm>
              <a:off x="1183843" y="3130135"/>
              <a:ext cx="7147243" cy="1532072"/>
            </a:xfrm>
            <a:prstGeom prst="rect">
              <a:avLst/>
            </a:prstGeom>
            <a:solidFill>
              <a:srgbClr val="E5E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1740598" y="3537299"/>
              <a:ext cx="6253190" cy="8504"/>
            </a:xfrm>
            <a:prstGeom prst="line">
              <a:avLst/>
            </a:prstGeom>
            <a:noFill/>
            <a:ln w="69850">
              <a:solidFill>
                <a:srgbClr val="FF9900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608963" y="3774343"/>
              <a:ext cx="0" cy="657705"/>
            </a:xfrm>
            <a:prstGeom prst="line">
              <a:avLst/>
            </a:prstGeom>
            <a:noFill/>
            <a:ln w="69850">
              <a:solidFill>
                <a:srgbClr val="FF9933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4173170" y="3198732"/>
              <a:ext cx="1285367" cy="449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hangingPunct="0"/>
              <a:r>
                <a:rPr lang="zh-CN" altLang="zh-CN" sz="1600" b="1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时</a:t>
              </a:r>
              <a:r>
                <a:rPr lang="en-US" altLang="zh-CN" sz="1600" b="1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延</a:t>
              </a:r>
              <a:endParaRPr lang="zh-CN" altLang="en-US" sz="16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186746" y="3654487"/>
              <a:ext cx="400050" cy="897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0" tIns="0" rIns="0" bIns="0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hangingPunct="0"/>
              <a:r>
                <a:rPr lang="zh-CN" altLang="en-US" sz="1600" b="1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带宽</a:t>
              </a:r>
            </a:p>
          </p:txBody>
        </p:sp>
        <p:sp>
          <p:nvSpPr>
            <p:cNvPr id="9" name="AutoShape 10"/>
            <p:cNvSpPr>
              <a:spLocks noChangeArrowheads="1"/>
            </p:cNvSpPr>
            <p:nvPr/>
          </p:nvSpPr>
          <p:spPr bwMode="auto">
            <a:xfrm rot="16200000">
              <a:off x="4467803" y="928077"/>
              <a:ext cx="735280" cy="6316689"/>
            </a:xfrm>
            <a:prstGeom prst="can">
              <a:avLst>
                <a:gd name="adj" fmla="val 49847"/>
              </a:avLst>
            </a:prstGeom>
            <a:gradFill rotWithShape="1">
              <a:gsLst>
                <a:gs pos="0">
                  <a:srgbClr val="0099FF">
                    <a:gamma/>
                    <a:shade val="46275"/>
                    <a:invGamma/>
                  </a:srgbClr>
                </a:gs>
                <a:gs pos="5000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4212349" y="3841585"/>
              <a:ext cx="1246188" cy="403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Tahoma" panose="020B0604030504040204" pitchFamily="34" charset="0"/>
                  <a:ea typeface="楷体_GB2312" pitchFamily="49" charset="-122"/>
                </a:rPr>
                <a:t>链路</a:t>
              </a:r>
            </a:p>
          </p:txBody>
        </p:sp>
      </p:grp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938784" y="4476724"/>
            <a:ext cx="8107680" cy="1692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897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kern="0" dirty="0" smtClean="0">
                <a:ea typeface="华文楷体" panose="02010600040101010101" pitchFamily="2" charset="-122"/>
              </a:rPr>
              <a:t>例：某链路单向时延为</a:t>
            </a:r>
            <a:r>
              <a:rPr lang="en-US" altLang="zh-CN" sz="1800" kern="0" dirty="0" smtClean="0">
                <a:ea typeface="华文楷体" panose="02010600040101010101" pitchFamily="2" charset="-122"/>
              </a:rPr>
              <a:t>20ms</a:t>
            </a:r>
            <a:r>
              <a:rPr lang="zh-CN" altLang="en-US" sz="1800" kern="0" dirty="0" smtClean="0">
                <a:ea typeface="华文楷体" panose="02010600040101010101" pitchFamily="2" charset="-122"/>
              </a:rPr>
              <a:t>，带宽</a:t>
            </a:r>
            <a:r>
              <a:rPr lang="en-US" altLang="zh-CN" sz="1800" kern="0" dirty="0" smtClean="0">
                <a:ea typeface="华文楷体" panose="02010600040101010101" pitchFamily="2" charset="-122"/>
              </a:rPr>
              <a:t>10Mb/s</a:t>
            </a:r>
            <a:r>
              <a:rPr lang="zh-CN" altLang="en-US" sz="1800" kern="0" dirty="0" smtClean="0">
                <a:ea typeface="华文楷体" panose="02010600040101010101" pitchFamily="2" charset="-122"/>
              </a:rPr>
              <a:t>，则</a:t>
            </a:r>
            <a:endParaRPr lang="en-US" altLang="zh-CN" sz="1800" kern="0" dirty="0" smtClean="0">
              <a:ea typeface="华文楷体" panose="02010600040101010101" pitchFamily="2" charset="-122"/>
            </a:endParaRPr>
          </a:p>
          <a:p>
            <a:pPr marL="57147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kern="0" dirty="0">
                <a:ea typeface="华文楷体" panose="02010600040101010101" pitchFamily="2" charset="-122"/>
              </a:rPr>
              <a:t> </a:t>
            </a:r>
            <a:r>
              <a:rPr lang="en-US" altLang="zh-CN" sz="1800" kern="0" dirty="0" smtClean="0">
                <a:ea typeface="华文楷体" panose="02010600040101010101" pitchFamily="2" charset="-122"/>
              </a:rPr>
              <a:t>             </a:t>
            </a:r>
            <a:r>
              <a:rPr lang="zh-CN" altLang="en-US" sz="1800" kern="0" dirty="0" smtClean="0">
                <a:ea typeface="华文楷体" panose="02010600040101010101" pitchFamily="2" charset="-122"/>
              </a:rPr>
              <a:t>时延带宽积</a:t>
            </a:r>
            <a:r>
              <a:rPr lang="en-US" altLang="zh-CN" sz="1800" kern="0" dirty="0" smtClean="0">
                <a:ea typeface="华文楷体" panose="02010600040101010101" pitchFamily="2" charset="-122"/>
              </a:rPr>
              <a:t>=20</a:t>
            </a:r>
            <a:r>
              <a:rPr lang="zh-CN" altLang="en-US" sz="1800" kern="0" dirty="0" smtClean="0">
                <a:ea typeface="华文楷体" panose="02010600040101010101" pitchFamily="2" charset="-122"/>
              </a:rPr>
              <a:t>*</a:t>
            </a:r>
            <a:r>
              <a:rPr lang="en-US" altLang="zh-CN" sz="1800" kern="0" dirty="0" smtClean="0">
                <a:ea typeface="华文楷体" panose="02010600040101010101" pitchFamily="2" charset="-122"/>
              </a:rPr>
              <a:t>10</a:t>
            </a:r>
            <a:r>
              <a:rPr lang="en-US" altLang="zh-CN" sz="1800" kern="0" baseline="30000" dirty="0" smtClean="0">
                <a:ea typeface="华文楷体" panose="02010600040101010101" pitchFamily="2" charset="-122"/>
              </a:rPr>
              <a:t>-3</a:t>
            </a:r>
            <a:r>
              <a:rPr lang="zh-CN" altLang="en-US" sz="1800" kern="0" dirty="0" smtClean="0">
                <a:ea typeface="华文楷体" panose="02010600040101010101" pitchFamily="2" charset="-122"/>
              </a:rPr>
              <a:t>*</a:t>
            </a:r>
            <a:r>
              <a:rPr lang="en-US" altLang="zh-CN" sz="1800" kern="0" dirty="0" smtClean="0">
                <a:ea typeface="华文楷体" panose="02010600040101010101" pitchFamily="2" charset="-122"/>
              </a:rPr>
              <a:t>10</a:t>
            </a:r>
            <a:r>
              <a:rPr lang="zh-CN" altLang="en-US" sz="1800" kern="0" dirty="0" smtClean="0">
                <a:ea typeface="华文楷体" panose="02010600040101010101" pitchFamily="2" charset="-122"/>
              </a:rPr>
              <a:t>*</a:t>
            </a:r>
            <a:r>
              <a:rPr lang="en-US" altLang="zh-CN" sz="1800" kern="0" dirty="0" smtClean="0">
                <a:ea typeface="华文楷体" panose="02010600040101010101" pitchFamily="2" charset="-122"/>
              </a:rPr>
              <a:t>10</a:t>
            </a:r>
            <a:r>
              <a:rPr lang="en-US" altLang="zh-CN" sz="1800" kern="0" baseline="30000" dirty="0" smtClean="0">
                <a:ea typeface="华文楷体" panose="02010600040101010101" pitchFamily="2" charset="-122"/>
              </a:rPr>
              <a:t>6</a:t>
            </a:r>
            <a:r>
              <a:rPr lang="en-US" altLang="zh-CN" sz="1800" kern="0" dirty="0" smtClean="0">
                <a:ea typeface="华文楷体" panose="02010600040101010101" pitchFamily="2" charset="-122"/>
              </a:rPr>
              <a:t>=2</a:t>
            </a:r>
            <a:r>
              <a:rPr lang="zh-CN" altLang="en-US" sz="1800" kern="0" dirty="0" smtClean="0">
                <a:ea typeface="华文楷体" panose="02010600040101010101" pitchFamily="2" charset="-122"/>
              </a:rPr>
              <a:t>*</a:t>
            </a:r>
            <a:r>
              <a:rPr lang="en-US" altLang="zh-CN" sz="1800" kern="0" dirty="0" smtClean="0">
                <a:ea typeface="华文楷体" panose="02010600040101010101" pitchFamily="2" charset="-122"/>
              </a:rPr>
              <a:t>10</a:t>
            </a:r>
            <a:r>
              <a:rPr lang="en-US" altLang="zh-CN" sz="1800" kern="0" baseline="30000" dirty="0" smtClean="0">
                <a:ea typeface="华文楷体" panose="02010600040101010101" pitchFamily="2" charset="-122"/>
              </a:rPr>
              <a:t>5</a:t>
            </a:r>
            <a:r>
              <a:rPr lang="en-US" altLang="zh-CN" sz="1800" kern="0" dirty="0" smtClean="0">
                <a:ea typeface="华文楷体" panose="02010600040101010101" pitchFamily="2" charset="-122"/>
              </a:rPr>
              <a:t>bit</a:t>
            </a:r>
          </a:p>
          <a:p>
            <a:pPr marL="57147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kern="0" dirty="0">
                <a:ea typeface="华文楷体" panose="02010600040101010101" pitchFamily="2" charset="-122"/>
              </a:rPr>
              <a:t> </a:t>
            </a:r>
            <a:r>
              <a:rPr lang="en-US" altLang="zh-CN" sz="1800" kern="0" dirty="0" smtClean="0">
                <a:ea typeface="华文楷体" panose="02010600040101010101" pitchFamily="2" charset="-122"/>
              </a:rPr>
              <a:t>     </a:t>
            </a:r>
            <a:r>
              <a:rPr lang="zh-CN" altLang="en-US" sz="1800" kern="0" dirty="0" smtClean="0">
                <a:solidFill>
                  <a:schemeClr val="accent5">
                    <a:lumMod val="50000"/>
                  </a:schemeClr>
                </a:solidFill>
                <a:ea typeface="华文楷体" panose="02010600040101010101" pitchFamily="2" charset="-122"/>
              </a:rPr>
              <a:t>表示：若发送端连续发送数据，则在第一个比特到达终点时，发送端已发送 </a:t>
            </a:r>
            <a:endParaRPr lang="en-US" altLang="zh-CN" sz="1800" kern="0" dirty="0" smtClean="0">
              <a:solidFill>
                <a:schemeClr val="accent5">
                  <a:lumMod val="50000"/>
                </a:schemeClr>
              </a:solidFill>
              <a:ea typeface="华文楷体" panose="02010600040101010101" pitchFamily="2" charset="-122"/>
            </a:endParaRPr>
          </a:p>
          <a:p>
            <a:pPr marL="57147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kern="0" dirty="0">
                <a:solidFill>
                  <a:schemeClr val="accent5">
                    <a:lumMod val="50000"/>
                  </a:schemeClr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1800" kern="0" dirty="0" smtClean="0">
                <a:solidFill>
                  <a:schemeClr val="accent5">
                    <a:lumMod val="50000"/>
                  </a:schemeClr>
                </a:solidFill>
                <a:ea typeface="华文楷体" panose="02010600040101010101" pitchFamily="2" charset="-122"/>
              </a:rPr>
              <a:t>                  </a:t>
            </a:r>
            <a:r>
              <a:rPr lang="zh-CN" altLang="en-US" sz="1800" kern="0" dirty="0" smtClean="0">
                <a:solidFill>
                  <a:schemeClr val="accent5">
                    <a:lumMod val="50000"/>
                  </a:schemeClr>
                </a:solidFill>
                <a:ea typeface="华文楷体" panose="02010600040101010101" pitchFamily="2" charset="-122"/>
              </a:rPr>
              <a:t>了</a:t>
            </a:r>
            <a:r>
              <a:rPr lang="en-US" altLang="zh-CN" sz="1800" kern="0" dirty="0" smtClean="0">
                <a:solidFill>
                  <a:schemeClr val="accent5">
                    <a:lumMod val="50000"/>
                  </a:schemeClr>
                </a:solidFill>
                <a:ea typeface="华文楷体" panose="02010600040101010101" pitchFamily="2" charset="-122"/>
              </a:rPr>
              <a:t>20</a:t>
            </a:r>
            <a:r>
              <a:rPr lang="zh-CN" altLang="en-US" sz="1800" kern="0" dirty="0" smtClean="0">
                <a:solidFill>
                  <a:schemeClr val="accent5">
                    <a:lumMod val="50000"/>
                  </a:schemeClr>
                </a:solidFill>
                <a:ea typeface="华文楷体" panose="02010600040101010101" pitchFamily="2" charset="-122"/>
              </a:rPr>
              <a:t>万比特，这</a:t>
            </a:r>
            <a:r>
              <a:rPr lang="en-US" altLang="zh-CN" sz="1800" kern="0" dirty="0" smtClean="0">
                <a:solidFill>
                  <a:schemeClr val="accent5">
                    <a:lumMod val="50000"/>
                  </a:schemeClr>
                </a:solidFill>
                <a:ea typeface="华文楷体" panose="02010600040101010101" pitchFamily="2" charset="-122"/>
              </a:rPr>
              <a:t>20</a:t>
            </a:r>
            <a:r>
              <a:rPr lang="zh-CN" altLang="en-US" sz="1800" kern="0" dirty="0" smtClean="0">
                <a:solidFill>
                  <a:schemeClr val="accent5">
                    <a:lumMod val="50000"/>
                  </a:schemeClr>
                </a:solidFill>
                <a:ea typeface="华文楷体" panose="02010600040101010101" pitchFamily="2" charset="-122"/>
              </a:rPr>
              <a:t>万比特都正在链路上向前移动</a:t>
            </a:r>
            <a:endParaRPr lang="en-US" altLang="zh-CN" sz="1800" kern="0" dirty="0" smtClean="0">
              <a:solidFill>
                <a:schemeClr val="accent5">
                  <a:lumMod val="50000"/>
                </a:schemeClr>
              </a:solidFill>
              <a:ea typeface="华文楷体" panose="02010600040101010101" pitchFamily="2" charset="-122"/>
            </a:endParaRPr>
          </a:p>
          <a:p>
            <a:pPr marL="57147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kern="0" dirty="0"/>
              <a:t> </a:t>
            </a:r>
            <a:r>
              <a:rPr lang="en-US" altLang="zh-CN" sz="1800" kern="0" dirty="0" smtClean="0"/>
              <a:t>      </a:t>
            </a:r>
            <a:endParaRPr lang="en-US" altLang="zh-CN" sz="1800" kern="0" dirty="0"/>
          </a:p>
        </p:txBody>
      </p:sp>
      <p:sp>
        <p:nvSpPr>
          <p:cNvPr id="14" name="文本框 13"/>
          <p:cNvSpPr txBox="1"/>
          <p:nvPr/>
        </p:nvSpPr>
        <p:spPr>
          <a:xfrm>
            <a:off x="373289" y="5948391"/>
            <a:ext cx="8454622" cy="84928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dirty="0"/>
              <a:t>管道</a:t>
            </a:r>
            <a:r>
              <a:rPr lang="zh-CN" altLang="en-US" dirty="0" smtClean="0"/>
              <a:t>中的比特数表示从发送端发出的尚未达到接收端的比特，对于一条正在传送数据的链路，只有在代表链路的管道都充满比特时，链路才得以充分利用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2101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  <p:extLst mod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5006035" y="3115057"/>
            <a:ext cx="3924605" cy="3102863"/>
          </a:xfrm>
          <a:prstGeom prst="rect">
            <a:avLst/>
          </a:prstGeom>
          <a:solidFill>
            <a:srgbClr val="E5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6" name="内容占位符 2"/>
          <p:cNvSpPr txBox="1">
            <a:spLocks/>
          </p:cNvSpPr>
          <p:nvPr/>
        </p:nvSpPr>
        <p:spPr bwMode="auto">
          <a:xfrm>
            <a:off x="5006035" y="3153892"/>
            <a:ext cx="3924605" cy="1692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897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1800" kern="0" dirty="0" smtClean="0">
                <a:ea typeface="华文楷体" panose="02010600040101010101" pitchFamily="2" charset="-122"/>
              </a:rPr>
              <a:t>1Gbps</a:t>
            </a:r>
            <a:r>
              <a:rPr lang="zh-CN" altLang="en-US" sz="1800" kern="0" dirty="0" smtClean="0">
                <a:ea typeface="华文楷体" panose="02010600040101010101" pitchFamily="2" charset="-122"/>
              </a:rPr>
              <a:t>链路</a:t>
            </a:r>
            <a:endParaRPr lang="en-US" altLang="zh-CN" sz="1800" kern="0" dirty="0" smtClean="0">
              <a:ea typeface="华文楷体" panose="02010600040101010101" pitchFamily="2" charset="-122"/>
            </a:endParaRPr>
          </a:p>
          <a:p>
            <a:pPr marL="57147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800" kern="0" dirty="0" smtClean="0">
                <a:ea typeface="华文楷体" panose="02010600040101010101" pitchFamily="2" charset="-122"/>
              </a:rPr>
              <a:t>    管道</a:t>
            </a:r>
            <a:r>
              <a:rPr lang="zh-CN" altLang="en-US" sz="1800" kern="0" dirty="0">
                <a:ea typeface="华文楷体" panose="02010600040101010101" pitchFamily="2" charset="-122"/>
              </a:rPr>
              <a:t>满载：</a:t>
            </a:r>
            <a:r>
              <a:rPr lang="en-US" altLang="zh-CN" sz="1800" kern="0" dirty="0" smtClean="0">
                <a:ea typeface="华文楷体" panose="02010600040101010101" pitchFamily="2" charset="-122"/>
              </a:rPr>
              <a:t>1Gbps*100ms=12.5MB</a:t>
            </a:r>
          </a:p>
          <a:p>
            <a:pPr marL="57147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kern="0" dirty="0">
                <a:ea typeface="华文楷体" panose="02010600040101010101" pitchFamily="2" charset="-122"/>
              </a:rPr>
              <a:t> </a:t>
            </a:r>
            <a:r>
              <a:rPr lang="en-US" altLang="zh-CN" sz="1800" kern="0" dirty="0" smtClean="0">
                <a:ea typeface="华文楷体" panose="02010600040101010101" pitchFamily="2" charset="-122"/>
              </a:rPr>
              <a:t>    </a:t>
            </a:r>
            <a:r>
              <a:rPr lang="zh-CN" altLang="en-US" sz="1800" kern="0" dirty="0" smtClean="0">
                <a:ea typeface="华文楷体" panose="02010600040101010101" pitchFamily="2" charset="-122"/>
              </a:rPr>
              <a:t>即传输</a:t>
            </a:r>
            <a:r>
              <a:rPr lang="en-US" altLang="zh-CN" sz="1800" kern="0" dirty="0" smtClean="0">
                <a:ea typeface="华文楷体" panose="02010600040101010101" pitchFamily="2" charset="-122"/>
              </a:rPr>
              <a:t>1MB</a:t>
            </a:r>
            <a:r>
              <a:rPr lang="zh-CN" altLang="en-US" sz="1800" kern="0" dirty="0">
                <a:solidFill>
                  <a:schemeClr val="accent5">
                    <a:lumMod val="50000"/>
                  </a:schemeClr>
                </a:solidFill>
                <a:ea typeface="华文楷体" panose="02010600040101010101" pitchFamily="2" charset="-122"/>
              </a:rPr>
              <a:t>只装满一个管道的</a:t>
            </a:r>
            <a:r>
              <a:rPr lang="en-US" altLang="zh-CN" sz="1800" kern="0" dirty="0" smtClean="0">
                <a:solidFill>
                  <a:schemeClr val="accent5">
                    <a:lumMod val="50000"/>
                  </a:schemeClr>
                </a:solidFill>
                <a:ea typeface="华文楷体" panose="02010600040101010101" pitchFamily="2" charset="-122"/>
              </a:rPr>
              <a:t>1/12</a:t>
            </a:r>
            <a:endParaRPr lang="en-US" altLang="zh-CN" sz="1800" kern="0" dirty="0">
              <a:solidFill>
                <a:schemeClr val="accent5">
                  <a:lumMod val="50000"/>
                </a:schemeClr>
              </a:solidFill>
              <a:ea typeface="华文楷体" panose="02010600040101010101" pitchFamily="2" charset="-122"/>
            </a:endParaRPr>
          </a:p>
          <a:p>
            <a:pPr marL="57147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1800" kern="0" dirty="0" smtClean="0">
              <a:ea typeface="华文楷体" panose="02010600040101010101" pitchFamily="2" charset="-122"/>
            </a:endParaRPr>
          </a:p>
          <a:p>
            <a:pPr marL="57147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1800" kern="0" dirty="0" smtClean="0">
              <a:solidFill>
                <a:schemeClr val="accent5">
                  <a:lumMod val="50000"/>
                </a:schemeClr>
              </a:solidFill>
              <a:ea typeface="华文楷体" panose="02010600040101010101" pitchFamily="2" charset="-122"/>
            </a:endParaRPr>
          </a:p>
          <a:p>
            <a:pPr marL="57147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kern="0" dirty="0"/>
              <a:t> </a:t>
            </a:r>
            <a:r>
              <a:rPr lang="en-US" altLang="zh-CN" sz="1800" kern="0" dirty="0" smtClean="0"/>
              <a:t>      </a:t>
            </a:r>
            <a:endParaRPr lang="en-US" altLang="zh-CN" sz="1800" kern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时延带宽</a:t>
            </a:r>
            <a:r>
              <a:rPr lang="zh-CN" altLang="en-US" dirty="0" smtClean="0"/>
              <a:t>积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高速网络设计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579554" cy="1785902"/>
          </a:xfrm>
        </p:spPr>
        <p:txBody>
          <a:bodyPr/>
          <a:lstStyle/>
          <a:p>
            <a:pPr marL="342891" lvl="1" indent="-342891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dirty="0"/>
              <a:t>带宽以</a:t>
            </a:r>
            <a:r>
              <a:rPr lang="zh-CN" altLang="en-US" dirty="0" smtClean="0"/>
              <a:t>惊人速度</a:t>
            </a:r>
            <a:r>
              <a:rPr lang="zh-CN" altLang="en-US" dirty="0"/>
              <a:t>增长，</a:t>
            </a:r>
            <a:r>
              <a:rPr lang="zh-CN" altLang="en-US" dirty="0" smtClean="0"/>
              <a:t>若可以</a:t>
            </a:r>
            <a:r>
              <a:rPr lang="zh-CN" altLang="en-US" dirty="0"/>
              <a:t>达到无限，会对网络设计产生什么</a:t>
            </a:r>
            <a:r>
              <a:rPr lang="zh-CN" altLang="en-US" dirty="0" smtClean="0"/>
              <a:t>影响？</a:t>
            </a:r>
            <a:endParaRPr lang="en-US" altLang="zh-CN" dirty="0"/>
          </a:p>
          <a:p>
            <a:pPr lvl="1"/>
            <a:r>
              <a:rPr lang="zh-CN" altLang="en-US" dirty="0" smtClean="0"/>
              <a:t>一条横穿</a:t>
            </a:r>
            <a:r>
              <a:rPr lang="zh-CN" altLang="en-US" dirty="0"/>
              <a:t>大陆</a:t>
            </a:r>
            <a:r>
              <a:rPr lang="zh-CN" altLang="en-US" dirty="0" smtClean="0"/>
              <a:t>的链路，带宽是</a:t>
            </a:r>
            <a:r>
              <a:rPr lang="en-US" altLang="zh-CN" dirty="0" smtClean="0"/>
              <a:t>1Gbps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1Mbps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RTT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100ms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zh-CN" altLang="en-US" sz="2000" dirty="0" smtClean="0"/>
              <a:t>两种链路上传输</a:t>
            </a:r>
            <a:r>
              <a:rPr lang="en-US" altLang="zh-CN" sz="2000" dirty="0" smtClean="0"/>
              <a:t>1MB</a:t>
            </a:r>
            <a:r>
              <a:rPr lang="zh-CN" altLang="en-US" sz="2000" dirty="0" smtClean="0"/>
              <a:t>的文件分别需要什么？</a:t>
            </a: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66851" y="3121153"/>
            <a:ext cx="3924605" cy="3102863"/>
          </a:xfrm>
          <a:prstGeom prst="rect">
            <a:avLst/>
          </a:prstGeom>
          <a:solidFill>
            <a:srgbClr val="E5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866851" y="3159988"/>
            <a:ext cx="3924605" cy="1692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897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1800" kern="0" dirty="0" smtClean="0">
                <a:ea typeface="华文楷体" panose="02010600040101010101" pitchFamily="2" charset="-122"/>
              </a:rPr>
              <a:t>1Mbps</a:t>
            </a:r>
            <a:r>
              <a:rPr lang="zh-CN" altLang="en-US" sz="1800" kern="0" dirty="0" smtClean="0">
                <a:ea typeface="华文楷体" panose="02010600040101010101" pitchFamily="2" charset="-122"/>
              </a:rPr>
              <a:t>链路</a:t>
            </a:r>
            <a:endParaRPr lang="en-US" altLang="zh-CN" sz="1800" kern="0" dirty="0" smtClean="0">
              <a:ea typeface="华文楷体" panose="02010600040101010101" pitchFamily="2" charset="-122"/>
            </a:endParaRPr>
          </a:p>
          <a:p>
            <a:pPr marL="57147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800" kern="0" dirty="0" smtClean="0">
                <a:ea typeface="华文楷体" panose="02010600040101010101" pitchFamily="2" charset="-122"/>
              </a:rPr>
              <a:t>    管道</a:t>
            </a:r>
            <a:r>
              <a:rPr lang="zh-CN" altLang="en-US" sz="1800" kern="0" dirty="0">
                <a:ea typeface="华文楷体" panose="02010600040101010101" pitchFamily="2" charset="-122"/>
              </a:rPr>
              <a:t>满载：</a:t>
            </a:r>
            <a:r>
              <a:rPr lang="en-US" altLang="zh-CN" sz="1800" kern="0" dirty="0" smtClean="0">
                <a:ea typeface="华文楷体" panose="02010600040101010101" pitchFamily="2" charset="-122"/>
              </a:rPr>
              <a:t>1Mbps*100ms=0.1Mb</a:t>
            </a:r>
          </a:p>
          <a:p>
            <a:pPr marL="57147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kern="0" dirty="0">
                <a:ea typeface="华文楷体" panose="02010600040101010101" pitchFamily="2" charset="-122"/>
              </a:rPr>
              <a:t> </a:t>
            </a:r>
            <a:r>
              <a:rPr lang="en-US" altLang="zh-CN" sz="1800" kern="0" dirty="0" smtClean="0">
                <a:ea typeface="华文楷体" panose="02010600040101010101" pitchFamily="2" charset="-122"/>
              </a:rPr>
              <a:t>    </a:t>
            </a:r>
            <a:r>
              <a:rPr lang="zh-CN" altLang="en-US" sz="1800" kern="0" dirty="0" smtClean="0">
                <a:ea typeface="华文楷体" panose="02010600040101010101" pitchFamily="2" charset="-122"/>
              </a:rPr>
              <a:t>即传输</a:t>
            </a:r>
            <a:r>
              <a:rPr lang="en-US" altLang="zh-CN" sz="1800" kern="0" dirty="0" smtClean="0">
                <a:ea typeface="华文楷体" panose="02010600040101010101" pitchFamily="2" charset="-122"/>
              </a:rPr>
              <a:t>1MB</a:t>
            </a:r>
            <a:r>
              <a:rPr lang="zh-CN" altLang="en-US" sz="1800" kern="0" dirty="0" smtClean="0">
                <a:ea typeface="华文楷体" panose="02010600040101010101" pitchFamily="2" charset="-122"/>
              </a:rPr>
              <a:t>需要</a:t>
            </a:r>
            <a:r>
              <a:rPr lang="zh-CN" altLang="en-US" sz="1800" kern="0" dirty="0" smtClean="0">
                <a:solidFill>
                  <a:schemeClr val="accent5">
                    <a:lumMod val="50000"/>
                  </a:schemeClr>
                </a:solidFill>
                <a:ea typeface="华文楷体" panose="02010600040101010101" pitchFamily="2" charset="-122"/>
              </a:rPr>
              <a:t>完全占用链路</a:t>
            </a:r>
            <a:r>
              <a:rPr lang="en-US" altLang="zh-CN" sz="1800" kern="0" dirty="0" smtClean="0">
                <a:solidFill>
                  <a:schemeClr val="accent5">
                    <a:lumMod val="50000"/>
                  </a:schemeClr>
                </a:solidFill>
                <a:ea typeface="华文楷体" panose="02010600040101010101" pitchFamily="2" charset="-122"/>
              </a:rPr>
              <a:t>80</a:t>
            </a:r>
            <a:r>
              <a:rPr lang="zh-CN" altLang="en-US" sz="1800" kern="0" dirty="0" smtClean="0">
                <a:solidFill>
                  <a:schemeClr val="accent5">
                    <a:lumMod val="50000"/>
                  </a:schemeClr>
                </a:solidFill>
                <a:ea typeface="华文楷体" panose="02010600040101010101" pitchFamily="2" charset="-122"/>
              </a:rPr>
              <a:t>次</a:t>
            </a:r>
            <a:endParaRPr lang="en-US" altLang="zh-CN" sz="1800" kern="0" dirty="0">
              <a:solidFill>
                <a:schemeClr val="accent5">
                  <a:lumMod val="50000"/>
                </a:schemeClr>
              </a:solidFill>
              <a:ea typeface="华文楷体" panose="02010600040101010101" pitchFamily="2" charset="-122"/>
            </a:endParaRPr>
          </a:p>
          <a:p>
            <a:pPr marL="57147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1800" kern="0" dirty="0" smtClean="0">
              <a:ea typeface="华文楷体" panose="02010600040101010101" pitchFamily="2" charset="-122"/>
            </a:endParaRPr>
          </a:p>
          <a:p>
            <a:pPr marL="57147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1800" kern="0" dirty="0" smtClean="0">
              <a:solidFill>
                <a:schemeClr val="accent5">
                  <a:lumMod val="50000"/>
                </a:schemeClr>
              </a:solidFill>
              <a:ea typeface="华文楷体" panose="02010600040101010101" pitchFamily="2" charset="-122"/>
            </a:endParaRPr>
          </a:p>
          <a:p>
            <a:pPr marL="57147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kern="0" dirty="0"/>
              <a:t> </a:t>
            </a:r>
            <a:r>
              <a:rPr lang="en-US" altLang="zh-CN" sz="1800" kern="0" dirty="0" smtClean="0"/>
              <a:t>      </a:t>
            </a:r>
            <a:endParaRPr lang="en-US" altLang="zh-CN" sz="1800" kern="0" dirty="0"/>
          </a:p>
        </p:txBody>
      </p:sp>
      <p:grpSp>
        <p:nvGrpSpPr>
          <p:cNvPr id="89" name="组合 88"/>
          <p:cNvGrpSpPr/>
          <p:nvPr/>
        </p:nvGrpSpPr>
        <p:grpSpPr>
          <a:xfrm>
            <a:off x="1961888" y="4313508"/>
            <a:ext cx="2342225" cy="390634"/>
            <a:chOff x="1961888" y="4313508"/>
            <a:chExt cx="2342225" cy="390634"/>
          </a:xfrm>
        </p:grpSpPr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2286986" y="4313508"/>
              <a:ext cx="1516918" cy="390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hangingPunct="0"/>
              <a:r>
                <a:rPr lang="en-US" altLang="zh-CN" sz="1400" dirty="0" smtClean="0">
                  <a:solidFill>
                    <a:schemeClr val="accent5">
                      <a:lumMod val="50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1Mbps</a:t>
              </a:r>
              <a:r>
                <a:rPr lang="zh-CN" altLang="en-US" sz="1400" dirty="0" smtClean="0">
                  <a:solidFill>
                    <a:schemeClr val="accent5">
                      <a:lumMod val="50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跨国链路</a:t>
              </a:r>
              <a:endParaRPr lang="zh-CN" altLang="en-US" sz="1400" dirty="0">
                <a:solidFill>
                  <a:schemeClr val="accent5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0" name="AutoShape 10"/>
            <p:cNvSpPr>
              <a:spLocks noChangeArrowheads="1"/>
            </p:cNvSpPr>
            <p:nvPr/>
          </p:nvSpPr>
          <p:spPr bwMode="auto">
            <a:xfrm rot="16200000">
              <a:off x="3087168" y="3397727"/>
              <a:ext cx="91665" cy="2342225"/>
            </a:xfrm>
            <a:prstGeom prst="can">
              <a:avLst>
                <a:gd name="adj" fmla="val 49847"/>
              </a:avLst>
            </a:prstGeom>
            <a:gradFill rotWithShape="1">
              <a:gsLst>
                <a:gs pos="0">
                  <a:srgbClr val="0099FF">
                    <a:gamma/>
                    <a:shade val="46275"/>
                    <a:invGamma/>
                  </a:srgbClr>
                </a:gs>
                <a:gs pos="5000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1800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942638" y="4852191"/>
            <a:ext cx="3874080" cy="1480567"/>
            <a:chOff x="942638" y="4852191"/>
            <a:chExt cx="3874080" cy="1480567"/>
          </a:xfrm>
        </p:grpSpPr>
        <p:sp>
          <p:nvSpPr>
            <p:cNvPr id="25" name="圆角矩形 24"/>
            <p:cNvSpPr/>
            <p:nvPr/>
          </p:nvSpPr>
          <p:spPr>
            <a:xfrm>
              <a:off x="942638" y="5041167"/>
              <a:ext cx="566928" cy="713457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8E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rgbClr val="FF0000"/>
                  </a:solidFill>
                </a:rPr>
                <a:t>1MB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004560" y="4852191"/>
              <a:ext cx="2610113" cy="939009"/>
              <a:chOff x="1737754" y="4596159"/>
              <a:chExt cx="2791576" cy="939009"/>
            </a:xfrm>
          </p:grpSpPr>
          <p:sp>
            <p:nvSpPr>
              <p:cNvPr id="23" name="AutoShape 10"/>
              <p:cNvSpPr>
                <a:spLocks noChangeArrowheads="1"/>
              </p:cNvSpPr>
              <p:nvPr/>
            </p:nvSpPr>
            <p:spPr bwMode="auto">
              <a:xfrm rot="16200000">
                <a:off x="3090757" y="3468708"/>
                <a:ext cx="91665" cy="2505064"/>
              </a:xfrm>
              <a:prstGeom prst="can">
                <a:avLst>
                  <a:gd name="adj" fmla="val 49847"/>
                </a:avLst>
              </a:prstGeom>
              <a:gradFill rotWithShape="1">
                <a:gsLst>
                  <a:gs pos="0">
                    <a:srgbClr val="0099FF">
                      <a:gamma/>
                      <a:shade val="46275"/>
                      <a:invGamma/>
                    </a:srgbClr>
                  </a:gs>
                  <a:gs pos="5000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26" name="AutoShape 10"/>
              <p:cNvSpPr>
                <a:spLocks noChangeArrowheads="1"/>
              </p:cNvSpPr>
              <p:nvPr/>
            </p:nvSpPr>
            <p:spPr bwMode="auto">
              <a:xfrm rot="16200000">
                <a:off x="2950549" y="3621108"/>
                <a:ext cx="91665" cy="2505064"/>
              </a:xfrm>
              <a:prstGeom prst="can">
                <a:avLst>
                  <a:gd name="adj" fmla="val 49847"/>
                </a:avLst>
              </a:prstGeom>
              <a:gradFill rotWithShape="1">
                <a:gsLst>
                  <a:gs pos="0">
                    <a:srgbClr val="0099FF">
                      <a:gamma/>
                      <a:shade val="46275"/>
                      <a:invGamma/>
                    </a:srgbClr>
                  </a:gs>
                  <a:gs pos="5000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27" name="AutoShape 10"/>
              <p:cNvSpPr>
                <a:spLocks noChangeArrowheads="1"/>
              </p:cNvSpPr>
              <p:nvPr/>
            </p:nvSpPr>
            <p:spPr bwMode="auto">
              <a:xfrm rot="16200000">
                <a:off x="2950549" y="3779604"/>
                <a:ext cx="91665" cy="2505064"/>
              </a:xfrm>
              <a:prstGeom prst="can">
                <a:avLst>
                  <a:gd name="adj" fmla="val 49847"/>
                </a:avLst>
              </a:prstGeom>
              <a:gradFill rotWithShape="1">
                <a:gsLst>
                  <a:gs pos="0">
                    <a:srgbClr val="0099FF">
                      <a:gamma/>
                      <a:shade val="46275"/>
                      <a:invGamma/>
                    </a:srgbClr>
                  </a:gs>
                  <a:gs pos="5000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28" name="AutoShape 10"/>
              <p:cNvSpPr>
                <a:spLocks noChangeArrowheads="1"/>
              </p:cNvSpPr>
              <p:nvPr/>
            </p:nvSpPr>
            <p:spPr bwMode="auto">
              <a:xfrm rot="16200000">
                <a:off x="2950549" y="3938100"/>
                <a:ext cx="91665" cy="2505064"/>
              </a:xfrm>
              <a:prstGeom prst="can">
                <a:avLst>
                  <a:gd name="adj" fmla="val 49847"/>
                </a:avLst>
              </a:prstGeom>
              <a:gradFill rotWithShape="1">
                <a:gsLst>
                  <a:gs pos="0">
                    <a:srgbClr val="0099FF">
                      <a:gamma/>
                      <a:shade val="46275"/>
                      <a:invGamma/>
                    </a:srgbClr>
                  </a:gs>
                  <a:gs pos="5000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29" name="AutoShape 10"/>
              <p:cNvSpPr>
                <a:spLocks noChangeArrowheads="1"/>
              </p:cNvSpPr>
              <p:nvPr/>
            </p:nvSpPr>
            <p:spPr bwMode="auto">
              <a:xfrm rot="16200000">
                <a:off x="2944453" y="4090500"/>
                <a:ext cx="91665" cy="2505064"/>
              </a:xfrm>
              <a:prstGeom prst="can">
                <a:avLst>
                  <a:gd name="adj" fmla="val 49847"/>
                </a:avLst>
              </a:prstGeom>
              <a:gradFill rotWithShape="1">
                <a:gsLst>
                  <a:gs pos="0">
                    <a:srgbClr val="0099FF">
                      <a:gamma/>
                      <a:shade val="46275"/>
                      <a:invGamma/>
                    </a:srgbClr>
                  </a:gs>
                  <a:gs pos="5000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30" name="AutoShape 10"/>
              <p:cNvSpPr>
                <a:spLocks noChangeArrowheads="1"/>
              </p:cNvSpPr>
              <p:nvPr/>
            </p:nvSpPr>
            <p:spPr bwMode="auto">
              <a:xfrm rot="16200000">
                <a:off x="2944453" y="4236804"/>
                <a:ext cx="91665" cy="2505064"/>
              </a:xfrm>
              <a:prstGeom prst="can">
                <a:avLst>
                  <a:gd name="adj" fmla="val 49847"/>
                </a:avLst>
              </a:prstGeom>
              <a:gradFill rotWithShape="1">
                <a:gsLst>
                  <a:gs pos="0">
                    <a:srgbClr val="0099FF">
                      <a:gamma/>
                      <a:shade val="46275"/>
                      <a:invGamma/>
                    </a:srgbClr>
                  </a:gs>
                  <a:gs pos="5000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31" name="AutoShape 10"/>
              <p:cNvSpPr>
                <a:spLocks noChangeArrowheads="1"/>
              </p:cNvSpPr>
              <p:nvPr/>
            </p:nvSpPr>
            <p:spPr bwMode="auto">
              <a:xfrm rot="16200000">
                <a:off x="3102949" y="3651588"/>
                <a:ext cx="91665" cy="2505064"/>
              </a:xfrm>
              <a:prstGeom prst="can">
                <a:avLst>
                  <a:gd name="adj" fmla="val 49847"/>
                </a:avLst>
              </a:prstGeom>
              <a:gradFill rotWithShape="1">
                <a:gsLst>
                  <a:gs pos="0">
                    <a:srgbClr val="0099FF">
                      <a:gamma/>
                      <a:shade val="46275"/>
                      <a:invGamma/>
                    </a:srgbClr>
                  </a:gs>
                  <a:gs pos="5000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32" name="AutoShape 10"/>
              <p:cNvSpPr>
                <a:spLocks noChangeArrowheads="1"/>
              </p:cNvSpPr>
              <p:nvPr/>
            </p:nvSpPr>
            <p:spPr bwMode="auto">
              <a:xfrm rot="16200000">
                <a:off x="3102949" y="3810084"/>
                <a:ext cx="91665" cy="2505064"/>
              </a:xfrm>
              <a:prstGeom prst="can">
                <a:avLst>
                  <a:gd name="adj" fmla="val 49847"/>
                </a:avLst>
              </a:prstGeom>
              <a:gradFill rotWithShape="1">
                <a:gsLst>
                  <a:gs pos="0">
                    <a:srgbClr val="0099FF">
                      <a:gamma/>
                      <a:shade val="46275"/>
                      <a:invGamma/>
                    </a:srgbClr>
                  </a:gs>
                  <a:gs pos="5000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33" name="AutoShape 10"/>
              <p:cNvSpPr>
                <a:spLocks noChangeArrowheads="1"/>
              </p:cNvSpPr>
              <p:nvPr/>
            </p:nvSpPr>
            <p:spPr bwMode="auto">
              <a:xfrm rot="16200000">
                <a:off x="3096853" y="3962484"/>
                <a:ext cx="91665" cy="2505064"/>
              </a:xfrm>
              <a:prstGeom prst="can">
                <a:avLst>
                  <a:gd name="adj" fmla="val 49847"/>
                </a:avLst>
              </a:prstGeom>
              <a:gradFill rotWithShape="1">
                <a:gsLst>
                  <a:gs pos="0">
                    <a:srgbClr val="0099FF">
                      <a:gamma/>
                      <a:shade val="46275"/>
                      <a:invGamma/>
                    </a:srgbClr>
                  </a:gs>
                  <a:gs pos="5000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34" name="AutoShape 10"/>
              <p:cNvSpPr>
                <a:spLocks noChangeArrowheads="1"/>
              </p:cNvSpPr>
              <p:nvPr/>
            </p:nvSpPr>
            <p:spPr bwMode="auto">
              <a:xfrm rot="16200000">
                <a:off x="3230965" y="3389460"/>
                <a:ext cx="91665" cy="2505064"/>
              </a:xfrm>
              <a:prstGeom prst="can">
                <a:avLst>
                  <a:gd name="adj" fmla="val 49847"/>
                </a:avLst>
              </a:prstGeom>
              <a:gradFill rotWithShape="1">
                <a:gsLst>
                  <a:gs pos="0">
                    <a:srgbClr val="0099FF">
                      <a:gamma/>
                      <a:shade val="46275"/>
                      <a:invGamma/>
                    </a:srgbClr>
                  </a:gs>
                  <a:gs pos="5000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35" name="AutoShape 10"/>
              <p:cNvSpPr>
                <a:spLocks noChangeArrowheads="1"/>
              </p:cNvSpPr>
              <p:nvPr/>
            </p:nvSpPr>
            <p:spPr bwMode="auto">
              <a:xfrm rot="16200000">
                <a:off x="3230965" y="3547956"/>
                <a:ext cx="91665" cy="2505064"/>
              </a:xfrm>
              <a:prstGeom prst="can">
                <a:avLst>
                  <a:gd name="adj" fmla="val 49847"/>
                </a:avLst>
              </a:prstGeom>
              <a:gradFill rotWithShape="1">
                <a:gsLst>
                  <a:gs pos="0">
                    <a:srgbClr val="0099FF">
                      <a:gamma/>
                      <a:shade val="46275"/>
                      <a:invGamma/>
                    </a:srgbClr>
                  </a:gs>
                  <a:gs pos="5000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36" name="AutoShape 10"/>
              <p:cNvSpPr>
                <a:spLocks noChangeArrowheads="1"/>
              </p:cNvSpPr>
              <p:nvPr/>
            </p:nvSpPr>
            <p:spPr bwMode="auto">
              <a:xfrm rot="16200000">
                <a:off x="3224869" y="3700356"/>
                <a:ext cx="91665" cy="2505064"/>
              </a:xfrm>
              <a:prstGeom prst="can">
                <a:avLst>
                  <a:gd name="adj" fmla="val 49847"/>
                </a:avLst>
              </a:prstGeom>
              <a:gradFill rotWithShape="1">
                <a:gsLst>
                  <a:gs pos="0">
                    <a:srgbClr val="0099FF">
                      <a:gamma/>
                      <a:shade val="46275"/>
                      <a:invGamma/>
                    </a:srgbClr>
                  </a:gs>
                  <a:gs pos="5000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</p:grpSp>
        <p:sp>
          <p:nvSpPr>
            <p:cNvPr id="41" name="左大括号 40"/>
            <p:cNvSpPr/>
            <p:nvPr/>
          </p:nvSpPr>
          <p:spPr>
            <a:xfrm>
              <a:off x="1585353" y="4925342"/>
              <a:ext cx="266693" cy="884371"/>
            </a:xfrm>
            <a:prstGeom prst="leftBrac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 Box 6"/>
            <p:cNvSpPr txBox="1">
              <a:spLocks noChangeArrowheads="1"/>
            </p:cNvSpPr>
            <p:nvPr/>
          </p:nvSpPr>
          <p:spPr bwMode="auto">
            <a:xfrm>
              <a:off x="1658754" y="5942124"/>
              <a:ext cx="1755006" cy="390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hangingPunct="0"/>
              <a:r>
                <a:rPr lang="en-US" altLang="zh-CN" sz="1400" b="1" dirty="0" smtClean="0">
                  <a:latin typeface="楷体_GB2312" pitchFamily="49" charset="-122"/>
                  <a:ea typeface="楷体_GB2312" pitchFamily="49" charset="-122"/>
                </a:rPr>
                <a:t>1MB</a:t>
              </a:r>
              <a:r>
                <a:rPr lang="zh-CN" altLang="en-US" sz="1400" b="1" dirty="0" smtClean="0">
                  <a:latin typeface="楷体_GB2312" pitchFamily="49" charset="-122"/>
                  <a:ea typeface="楷体_GB2312" pitchFamily="49" charset="-122"/>
                </a:rPr>
                <a:t>数据 </a:t>
              </a:r>
              <a:r>
                <a:rPr lang="en-US" altLang="zh-CN" sz="1400" b="1" dirty="0" smtClean="0">
                  <a:latin typeface="楷体_GB2312" pitchFamily="49" charset="-122"/>
                  <a:ea typeface="楷体_GB2312" pitchFamily="49" charset="-122"/>
                </a:rPr>
                <a:t>= 80</a:t>
              </a:r>
              <a:r>
                <a:rPr lang="zh-CN" altLang="en-US" sz="1400" b="1" dirty="0" smtClean="0">
                  <a:latin typeface="楷体_GB2312" pitchFamily="49" charset="-122"/>
                  <a:ea typeface="楷体_GB2312" pitchFamily="49" charset="-122"/>
                </a:rPr>
                <a:t>条管道</a:t>
              </a:r>
              <a:endParaRPr lang="zh-CN" altLang="en-US" sz="14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3" name="Text Box 6"/>
            <p:cNvSpPr txBox="1">
              <a:spLocks noChangeArrowheads="1"/>
            </p:cNvSpPr>
            <p:nvPr/>
          </p:nvSpPr>
          <p:spPr bwMode="auto">
            <a:xfrm rot="5400000">
              <a:off x="4375207" y="5157553"/>
              <a:ext cx="695521" cy="18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hangingPunct="0"/>
              <a:r>
                <a:rPr lang="en-US" altLang="zh-CN" sz="1600" b="1" dirty="0" smtClean="0">
                  <a:latin typeface="楷体_GB2312" pitchFamily="49" charset="-122"/>
                  <a:ea typeface="楷体_GB2312" pitchFamily="49" charset="-122"/>
                </a:rPr>
                <a:t>…</a:t>
              </a:r>
              <a:endParaRPr lang="zh-CN" altLang="en-US" sz="1600" b="1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68" name="圆角矩形 67"/>
          <p:cNvSpPr/>
          <p:nvPr/>
        </p:nvSpPr>
        <p:spPr>
          <a:xfrm>
            <a:off x="5081822" y="5035071"/>
            <a:ext cx="566928" cy="713457"/>
          </a:xfrm>
          <a:prstGeom prst="roundRect">
            <a:avLst/>
          </a:prstGeom>
          <a:solidFill>
            <a:srgbClr val="FFC000"/>
          </a:solidFill>
          <a:ln>
            <a:solidFill>
              <a:srgbClr val="8E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1MB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84" name="Text Box 6"/>
          <p:cNvSpPr txBox="1">
            <a:spLocks noChangeArrowheads="1"/>
          </p:cNvSpPr>
          <p:nvPr/>
        </p:nvSpPr>
        <p:spPr bwMode="auto">
          <a:xfrm>
            <a:off x="5797938" y="5936028"/>
            <a:ext cx="2492622" cy="39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0" hangingPunct="0"/>
            <a:r>
              <a:rPr lang="en-US" altLang="zh-CN" sz="1400" b="1" dirty="0" smtClean="0">
                <a:latin typeface="楷体_GB2312" pitchFamily="49" charset="-122"/>
                <a:ea typeface="楷体_GB2312" pitchFamily="49" charset="-122"/>
              </a:rPr>
              <a:t>1MB</a:t>
            </a:r>
            <a:r>
              <a:rPr lang="zh-CN" altLang="en-US" sz="1400" b="1" dirty="0" smtClean="0">
                <a:latin typeface="楷体_GB2312" pitchFamily="49" charset="-122"/>
                <a:ea typeface="楷体_GB2312" pitchFamily="49" charset="-122"/>
              </a:rPr>
              <a:t>数据 </a:t>
            </a:r>
            <a:r>
              <a:rPr lang="en-US" altLang="zh-CN" sz="1400" b="1" dirty="0" smtClean="0">
                <a:latin typeface="楷体_GB2312" pitchFamily="49" charset="-122"/>
                <a:ea typeface="楷体_GB2312" pitchFamily="49" charset="-122"/>
              </a:rPr>
              <a:t>= 1</a:t>
            </a:r>
            <a:r>
              <a:rPr lang="zh-CN" altLang="en-US" sz="1400" b="1" dirty="0" smtClean="0">
                <a:latin typeface="楷体_GB2312" pitchFamily="49" charset="-122"/>
                <a:ea typeface="楷体_GB2312" pitchFamily="49" charset="-122"/>
              </a:rPr>
              <a:t>条管道的</a:t>
            </a:r>
            <a:r>
              <a:rPr lang="en-US" altLang="zh-CN" sz="1400" b="1" dirty="0" smtClean="0">
                <a:latin typeface="楷体_GB2312" pitchFamily="49" charset="-122"/>
                <a:ea typeface="楷体_GB2312" pitchFamily="49" charset="-122"/>
              </a:rPr>
              <a:t>1/12</a:t>
            </a:r>
            <a:endParaRPr lang="zh-CN" altLang="en-US" sz="1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7" name="AutoShape 10"/>
          <p:cNvSpPr>
            <a:spLocks noChangeArrowheads="1"/>
          </p:cNvSpPr>
          <p:nvPr/>
        </p:nvSpPr>
        <p:spPr bwMode="auto">
          <a:xfrm rot="16200000">
            <a:off x="8573683" y="5274214"/>
            <a:ext cx="161659" cy="183238"/>
          </a:xfrm>
          <a:prstGeom prst="can">
            <a:avLst>
              <a:gd name="adj" fmla="val 49847"/>
            </a:avLst>
          </a:prstGeom>
          <a:gradFill rotWithShape="1">
            <a:gsLst>
              <a:gs pos="0">
                <a:srgbClr val="8E6C00"/>
              </a:gs>
              <a:gs pos="50000">
                <a:srgbClr val="FFC000"/>
              </a:gs>
              <a:gs pos="100000">
                <a:srgbClr val="8E6C00"/>
              </a:gs>
            </a:gsLst>
            <a:lin ang="0" scaled="1"/>
          </a:gradFill>
          <a:ln w="9525">
            <a:solidFill>
              <a:srgbClr val="8E6C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sz="1800"/>
          </a:p>
        </p:txBody>
      </p:sp>
      <p:grpSp>
        <p:nvGrpSpPr>
          <p:cNvPr id="92" name="组合 91"/>
          <p:cNvGrpSpPr/>
          <p:nvPr/>
        </p:nvGrpSpPr>
        <p:grpSpPr>
          <a:xfrm>
            <a:off x="6058401" y="4514676"/>
            <a:ext cx="2585726" cy="1295037"/>
            <a:chOff x="6058401" y="4514676"/>
            <a:chExt cx="2585726" cy="1295037"/>
          </a:xfrm>
        </p:grpSpPr>
        <p:sp>
          <p:nvSpPr>
            <p:cNvPr id="67" name="Text Box 6"/>
            <p:cNvSpPr txBox="1">
              <a:spLocks noChangeArrowheads="1"/>
            </p:cNvSpPr>
            <p:nvPr/>
          </p:nvSpPr>
          <p:spPr bwMode="auto">
            <a:xfrm>
              <a:off x="6426170" y="4514676"/>
              <a:ext cx="1516918" cy="390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hangingPunct="0"/>
              <a:r>
                <a:rPr lang="en-US" altLang="zh-CN" sz="1400" dirty="0" smtClean="0">
                  <a:solidFill>
                    <a:schemeClr val="accent5">
                      <a:lumMod val="50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1Gbps</a:t>
              </a:r>
              <a:r>
                <a:rPr lang="zh-CN" altLang="en-US" sz="1400" dirty="0" smtClean="0">
                  <a:solidFill>
                    <a:schemeClr val="accent5">
                      <a:lumMod val="50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跨国链路</a:t>
              </a:r>
              <a:endParaRPr lang="zh-CN" altLang="en-US" sz="1400" dirty="0">
                <a:solidFill>
                  <a:schemeClr val="accent5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2" name="AutoShape 10"/>
            <p:cNvSpPr>
              <a:spLocks noChangeArrowheads="1"/>
            </p:cNvSpPr>
            <p:nvPr/>
          </p:nvSpPr>
          <p:spPr bwMode="auto">
            <a:xfrm rot="16200000">
              <a:off x="6833104" y="3998690"/>
              <a:ext cx="1036320" cy="2585726"/>
            </a:xfrm>
            <a:prstGeom prst="can">
              <a:avLst>
                <a:gd name="adj" fmla="val 28670"/>
              </a:avLst>
            </a:prstGeom>
            <a:gradFill rotWithShape="1">
              <a:gsLst>
                <a:gs pos="0">
                  <a:srgbClr val="0099FF">
                    <a:gamma/>
                    <a:shade val="46275"/>
                    <a:invGamma/>
                  </a:srgbClr>
                </a:gs>
                <a:gs pos="5000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1800"/>
            </a:p>
          </p:txBody>
        </p:sp>
      </p:grpSp>
      <p:sp>
        <p:nvSpPr>
          <p:cNvPr id="86" name="AutoShape 10"/>
          <p:cNvSpPr>
            <a:spLocks noChangeArrowheads="1"/>
          </p:cNvSpPr>
          <p:nvPr/>
        </p:nvSpPr>
        <p:spPr bwMode="auto">
          <a:xfrm rot="16200000">
            <a:off x="6030849" y="5103041"/>
            <a:ext cx="170462" cy="473883"/>
          </a:xfrm>
          <a:prstGeom prst="can">
            <a:avLst>
              <a:gd name="adj" fmla="val 49847"/>
            </a:avLst>
          </a:prstGeom>
          <a:gradFill rotWithShape="1">
            <a:gsLst>
              <a:gs pos="0">
                <a:srgbClr val="8E6C00"/>
              </a:gs>
              <a:gs pos="50000">
                <a:srgbClr val="FFC000"/>
              </a:gs>
              <a:gs pos="100000">
                <a:srgbClr val="8E6C00"/>
              </a:gs>
            </a:gsLst>
            <a:lin ang="0" scaled="1"/>
          </a:gradFill>
          <a:ln w="9525">
            <a:solidFill>
              <a:srgbClr val="8E6C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sz="1800"/>
          </a:p>
        </p:txBody>
      </p:sp>
      <p:sp>
        <p:nvSpPr>
          <p:cNvPr id="97" name="圆角矩形标注 96"/>
          <p:cNvSpPr/>
          <p:nvPr/>
        </p:nvSpPr>
        <p:spPr>
          <a:xfrm>
            <a:off x="5709688" y="1872893"/>
            <a:ext cx="3283151" cy="1168477"/>
          </a:xfrm>
          <a:prstGeom prst="wedgeRoundRectCallout">
            <a:avLst>
              <a:gd name="adj1" fmla="val -76665"/>
              <a:gd name="adj2" fmla="val 53913"/>
              <a:gd name="adj3" fmla="val 16667"/>
            </a:avLst>
          </a:prstGeom>
          <a:solidFill>
            <a:srgbClr val="950770"/>
          </a:solidFill>
          <a:ln>
            <a:solidFill>
              <a:srgbClr val="9507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1MB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16000" indent="-18000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1Mbps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链路上像一个数据流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16000" indent="-18000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1Gbps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链路上像一个分组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73023" y="6332758"/>
            <a:ext cx="8254887" cy="46491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2000" dirty="0"/>
              <a:t>结论：时延固定时，持续增长的带宽很重要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7337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14" grpId="0" animBg="1"/>
      <p:bldP spid="68" grpId="0" animBg="1"/>
      <p:bldP spid="84" grpId="0"/>
      <p:bldP spid="87" grpId="0" animBg="1"/>
      <p:bldP spid="86" grpId="0" animBg="1"/>
      <p:bldP spid="97" grpId="0" animBg="1"/>
      <p:bldP spid="98" grpId="0" animBg="1"/>
    </p:bldLst>
  </p:timing>
  <p:extLst mod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利用率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4979"/>
                <a:ext cx="8229600" cy="4575024"/>
              </a:xfrm>
            </p:spPr>
            <p:txBody>
              <a:bodyPr/>
              <a:lstStyle/>
              <a:p>
                <a:r>
                  <a:rPr lang="zh-CN" altLang="en-US" dirty="0" smtClean="0"/>
                  <a:t>信道利用率</a:t>
                </a:r>
                <a:endParaRPr lang="en-US" altLang="zh-CN" dirty="0" smtClean="0"/>
              </a:p>
              <a:p>
                <a:pPr lvl="1">
                  <a:lnSpc>
                    <a:spcPts val="2500"/>
                  </a:lnSpc>
                </a:pPr>
                <a:r>
                  <a:rPr lang="zh-CN" altLang="en-US" sz="1800" dirty="0"/>
                  <a:t>信道有百分之几的时间是被利用的</a:t>
                </a:r>
                <a:r>
                  <a:rPr lang="en-US" altLang="zh-CN" sz="1800" dirty="0"/>
                  <a:t>(</a:t>
                </a:r>
                <a:r>
                  <a:rPr lang="zh-CN" altLang="en-US" sz="1800" dirty="0"/>
                  <a:t>有数据通过</a:t>
                </a:r>
                <a:r>
                  <a:rPr lang="en-US" altLang="zh-CN" sz="1800" dirty="0"/>
                  <a:t>)</a:t>
                </a:r>
                <a:r>
                  <a:rPr lang="zh-CN" altLang="en-US" sz="1800" dirty="0"/>
                  <a:t>，完全空闲的信道的利用率是零</a:t>
                </a:r>
              </a:p>
              <a:p>
                <a:r>
                  <a:rPr lang="zh-CN" altLang="en-US" dirty="0"/>
                  <a:t>网络</a:t>
                </a:r>
                <a:r>
                  <a:rPr lang="zh-CN" altLang="en-US" dirty="0" smtClean="0"/>
                  <a:t>利用率</a:t>
                </a:r>
                <a:endParaRPr lang="en-US" altLang="zh-CN" dirty="0" smtClean="0"/>
              </a:p>
              <a:p>
                <a:pPr lvl="1"/>
                <a:r>
                  <a:rPr lang="zh-CN" altLang="en-US" sz="1800" dirty="0" smtClean="0"/>
                  <a:t>全</a:t>
                </a:r>
                <a:r>
                  <a:rPr lang="zh-CN" altLang="en-US" sz="1800" dirty="0"/>
                  <a:t>网络的信道利用率的</a:t>
                </a:r>
                <a:r>
                  <a:rPr lang="zh-CN" altLang="en-US" sz="1800" dirty="0" smtClean="0"/>
                  <a:t>加权平均值</a:t>
                </a:r>
                <a:endParaRPr lang="en-US" altLang="zh-CN" sz="1800" dirty="0" smtClean="0"/>
              </a:p>
              <a:p>
                <a:r>
                  <a:rPr lang="zh-CN" altLang="en-US" dirty="0"/>
                  <a:t>信道利用率并非</a:t>
                </a:r>
                <a:r>
                  <a:rPr lang="zh-CN" altLang="en-US" dirty="0" smtClean="0"/>
                  <a:t>越高越好</a:t>
                </a:r>
                <a:endParaRPr lang="en-US" altLang="zh-CN" dirty="0" smtClean="0"/>
              </a:p>
              <a:p>
                <a:pPr lvl="1">
                  <a:lnSpc>
                    <a:spcPts val="2500"/>
                  </a:lnSpc>
                </a:pPr>
                <a:r>
                  <a:rPr lang="zh-CN" altLang="en-US" sz="1800" dirty="0"/>
                  <a:t>根据排队论的理论，当某信道的利用率增大时，该信道引起的时延也就迅速</a:t>
                </a:r>
                <a:r>
                  <a:rPr lang="zh-CN" altLang="en-US" sz="1800" dirty="0" smtClean="0"/>
                  <a:t>增加 </a:t>
                </a:r>
                <a:endParaRPr lang="zh-CN" altLang="en-US" sz="1800" dirty="0"/>
              </a:p>
              <a:p>
                <a:pPr lvl="2">
                  <a:lnSpc>
                    <a:spcPts val="2500"/>
                  </a:lnSpc>
                </a:pPr>
                <a:r>
                  <a:rPr lang="zh-CN" altLang="en-US" dirty="0" smtClean="0"/>
                  <a:t>令 </a:t>
                </a:r>
                <a:r>
                  <a:rPr lang="en-US" altLang="zh-CN" dirty="0"/>
                  <a:t>D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表示网络空闲时的时延，</a:t>
                </a:r>
                <a:r>
                  <a:rPr lang="en-US" altLang="zh-CN" dirty="0"/>
                  <a:t>D </a:t>
                </a:r>
                <a:r>
                  <a:rPr lang="zh-CN" altLang="en-US" dirty="0"/>
                  <a:t>表示网络当前的时延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U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∈[0,1]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 smtClean="0"/>
                  <a:t>信道利用率，则</a:t>
                </a:r>
                <a:r>
                  <a:rPr lang="zh-CN" altLang="en-US" dirty="0"/>
                  <a:t>在适当的假定条件下，可以用下面的简单公式表示 </a:t>
                </a:r>
                <a:r>
                  <a:rPr lang="en-US" altLang="zh-CN" dirty="0"/>
                  <a:t>D </a:t>
                </a:r>
                <a:r>
                  <a:rPr lang="zh-CN" altLang="en-US" dirty="0"/>
                  <a:t>和 </a:t>
                </a:r>
                <a:r>
                  <a:rPr lang="en-US" altLang="zh-CN" dirty="0"/>
                  <a:t>D</a:t>
                </a:r>
                <a:r>
                  <a:rPr lang="en-US" altLang="zh-CN" baseline="-25000" dirty="0"/>
                  <a:t>0</a:t>
                </a:r>
                <a:r>
                  <a:rPr lang="zh-CN" altLang="en-US" dirty="0" smtClean="0"/>
                  <a:t>之间</a:t>
                </a:r>
                <a:r>
                  <a:rPr lang="zh-CN" altLang="en-US" dirty="0"/>
                  <a:t>的关系： </a:t>
                </a: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4979"/>
                <a:ext cx="8229600" cy="4575024"/>
              </a:xfrm>
              <a:blipFill rotWithShape="0">
                <a:blip r:embed="rId6" cstate="print"/>
                <a:stretch>
                  <a:fillRect l="-444" r="-296" b="-2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203355"/>
              </p:ext>
            </p:extLst>
          </p:nvPr>
        </p:nvGraphicFramePr>
        <p:xfrm>
          <a:off x="3421063" y="5853424"/>
          <a:ext cx="1150937" cy="685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" name="公式" r:id="rId7" imgW="1691766" imgH="1008756" progId="Equation.3">
                  <p:embed/>
                </p:oleObj>
              </mc:Choice>
              <mc:Fallback>
                <p:oleObj name="公式" r:id="rId7" imgW="1691766" imgH="1008756" progId="Equation.3">
                  <p:embed/>
                  <p:pic>
                    <p:nvPicPr>
                      <p:cNvPr id="0" name="Picture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3" y="5853424"/>
                        <a:ext cx="1150937" cy="6855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3670208" y="1589098"/>
            <a:ext cx="4304601" cy="2561226"/>
            <a:chOff x="3670208" y="1589098"/>
            <a:chExt cx="4304601" cy="2561226"/>
          </a:xfrm>
        </p:grpSpPr>
        <p:sp>
          <p:nvSpPr>
            <p:cNvPr id="26" name="线形标注 1 25"/>
            <p:cNvSpPr/>
            <p:nvPr/>
          </p:nvSpPr>
          <p:spPr>
            <a:xfrm>
              <a:off x="3670208" y="1589098"/>
              <a:ext cx="4304601" cy="2561226"/>
            </a:xfrm>
            <a:prstGeom prst="borderCallout1">
              <a:avLst>
                <a:gd name="adj1" fmla="val 100318"/>
                <a:gd name="adj2" fmla="val 18786"/>
                <a:gd name="adj3" fmla="val 176136"/>
                <a:gd name="adj4" fmla="val 6223"/>
              </a:avLst>
            </a:prstGeom>
            <a:solidFill>
              <a:srgbClr val="FFFFCC"/>
            </a:solidFill>
            <a:ln>
              <a:solidFill>
                <a:srgbClr val="4E4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3829996" y="1711018"/>
              <a:ext cx="3885004" cy="2253754"/>
              <a:chOff x="487363" y="592138"/>
              <a:chExt cx="7937330" cy="4587257"/>
            </a:xfrm>
          </p:grpSpPr>
          <p:sp>
            <p:nvSpPr>
              <p:cNvPr id="16" name="Rectangle 4"/>
              <p:cNvSpPr>
                <a:spLocks noChangeArrowheads="1"/>
              </p:cNvSpPr>
              <p:nvPr/>
            </p:nvSpPr>
            <p:spPr bwMode="auto">
              <a:xfrm>
                <a:off x="4360863" y="982663"/>
                <a:ext cx="1603375" cy="4186237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Text Box 5"/>
              <p:cNvSpPr txBox="1">
                <a:spLocks noChangeArrowheads="1"/>
              </p:cNvSpPr>
              <p:nvPr/>
            </p:nvSpPr>
            <p:spPr bwMode="auto">
              <a:xfrm>
                <a:off x="487363" y="592138"/>
                <a:ext cx="1477700" cy="626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400" smtClean="0">
                    <a:solidFill>
                      <a:srgbClr val="3333CC"/>
                    </a:solidFill>
                    <a:ea typeface="黑体" panose="02010609060101010101" pitchFamily="49" charset="-122"/>
                  </a:rPr>
                  <a:t>时延 </a:t>
                </a:r>
                <a:r>
                  <a:rPr lang="en-US" altLang="zh-CN" sz="1400" i="1" smtClean="0">
                    <a:solidFill>
                      <a:srgbClr val="3333CC"/>
                    </a:solidFill>
                    <a:ea typeface="黑体" panose="02010609060101010101" pitchFamily="49" charset="-122"/>
                  </a:rPr>
                  <a:t>D</a:t>
                </a:r>
              </a:p>
            </p:txBody>
          </p:sp>
          <p:sp>
            <p:nvSpPr>
              <p:cNvPr id="18" name="Line 6"/>
              <p:cNvSpPr>
                <a:spLocks noChangeShapeType="1"/>
              </p:cNvSpPr>
              <p:nvPr/>
            </p:nvSpPr>
            <p:spPr bwMode="auto">
              <a:xfrm flipV="1">
                <a:off x="1895475" y="836613"/>
                <a:ext cx="0" cy="4332287"/>
              </a:xfrm>
              <a:prstGeom prst="line">
                <a:avLst/>
              </a:prstGeom>
              <a:noFill/>
              <a:ln w="38100">
                <a:solidFill>
                  <a:srgbClr val="333399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Line 7"/>
              <p:cNvSpPr>
                <a:spLocks noChangeShapeType="1"/>
              </p:cNvSpPr>
              <p:nvPr/>
            </p:nvSpPr>
            <p:spPr bwMode="auto">
              <a:xfrm rot="5400000" flipV="1">
                <a:off x="4422775" y="2641600"/>
                <a:ext cx="0" cy="5054600"/>
              </a:xfrm>
              <a:prstGeom prst="line">
                <a:avLst/>
              </a:prstGeom>
              <a:noFill/>
              <a:ln w="38100">
                <a:solidFill>
                  <a:srgbClr val="333399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Line 8"/>
              <p:cNvSpPr>
                <a:spLocks noChangeShapeType="1"/>
              </p:cNvSpPr>
              <p:nvPr/>
            </p:nvSpPr>
            <p:spPr bwMode="auto">
              <a:xfrm>
                <a:off x="5964238" y="836613"/>
                <a:ext cx="0" cy="4332287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Arc 9"/>
              <p:cNvSpPr>
                <a:spLocks/>
              </p:cNvSpPr>
              <p:nvPr/>
            </p:nvSpPr>
            <p:spPr bwMode="auto">
              <a:xfrm flipV="1">
                <a:off x="1895475" y="982663"/>
                <a:ext cx="3981450" cy="38989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12"/>
                  <a:gd name="T2" fmla="*/ 21600 w 21600"/>
                  <a:gd name="T3" fmla="*/ 21612 h 21612"/>
                  <a:gd name="T4" fmla="*/ 0 w 21600"/>
                  <a:gd name="T5" fmla="*/ 21600 h 21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12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603"/>
                      <a:pt x="21599" y="21607"/>
                      <a:pt x="21599" y="21611"/>
                    </a:cubicBezTo>
                  </a:path>
                  <a:path w="21600" h="21612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603"/>
                      <a:pt x="21599" y="21607"/>
                      <a:pt x="21599" y="2161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Text Box 10"/>
              <p:cNvSpPr txBox="1">
                <a:spLocks noChangeArrowheads="1"/>
              </p:cNvSpPr>
              <p:nvPr/>
            </p:nvSpPr>
            <p:spPr bwMode="auto">
              <a:xfrm>
                <a:off x="6580188" y="4552950"/>
                <a:ext cx="1844505" cy="626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400" smtClean="0">
                    <a:solidFill>
                      <a:srgbClr val="3333CC"/>
                    </a:solidFill>
                    <a:ea typeface="黑体" panose="02010609060101010101" pitchFamily="49" charset="-122"/>
                  </a:rPr>
                  <a:t>利用率 </a:t>
                </a:r>
                <a:r>
                  <a:rPr lang="en-US" altLang="zh-CN" sz="1400" i="1" smtClean="0">
                    <a:solidFill>
                      <a:srgbClr val="3333CC"/>
                    </a:solidFill>
                    <a:ea typeface="黑体" panose="02010609060101010101" pitchFamily="49" charset="-122"/>
                  </a:rPr>
                  <a:t>U</a:t>
                </a:r>
              </a:p>
            </p:txBody>
          </p:sp>
          <p:sp>
            <p:nvSpPr>
              <p:cNvPr id="23" name="Text Box 13"/>
              <p:cNvSpPr txBox="1">
                <a:spLocks noChangeArrowheads="1"/>
              </p:cNvSpPr>
              <p:nvPr/>
            </p:nvSpPr>
            <p:spPr bwMode="auto">
              <a:xfrm>
                <a:off x="1282699" y="4483100"/>
                <a:ext cx="780117" cy="626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i="1" smtClean="0">
                    <a:solidFill>
                      <a:srgbClr val="3333CC"/>
                    </a:solidFill>
                    <a:ea typeface="黑体" panose="02010609060101010101" pitchFamily="49" charset="-122"/>
                  </a:rPr>
                  <a:t>D</a:t>
                </a:r>
                <a:r>
                  <a:rPr lang="en-US" altLang="zh-CN" sz="1400" baseline="-25000" smtClean="0">
                    <a:solidFill>
                      <a:srgbClr val="3333CC"/>
                    </a:solidFill>
                    <a:ea typeface="黑体" panose="02010609060101010101" pitchFamily="49" charset="-122"/>
                  </a:rPr>
                  <a:t>0</a:t>
                </a:r>
                <a:endParaRPr lang="en-US" altLang="zh-CN" sz="1400" i="1" baseline="-25000" smtClean="0">
                  <a:solidFill>
                    <a:srgbClr val="3333CC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24" name="Text Box 14"/>
              <p:cNvSpPr txBox="1">
                <a:spLocks noChangeArrowheads="1"/>
              </p:cNvSpPr>
              <p:nvPr/>
            </p:nvSpPr>
            <p:spPr bwMode="auto">
              <a:xfrm>
                <a:off x="4583113" y="1058864"/>
                <a:ext cx="1110896" cy="15034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400" dirty="0" smtClean="0">
                    <a:solidFill>
                      <a:srgbClr val="3333CC"/>
                    </a:solidFill>
                    <a:ea typeface="黑体" panose="02010609060101010101" pitchFamily="49" charset="-122"/>
                  </a:rPr>
                  <a:t>时延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400" dirty="0" smtClean="0">
                    <a:solidFill>
                      <a:srgbClr val="3333CC"/>
                    </a:solidFill>
                    <a:ea typeface="黑体" panose="02010609060101010101" pitchFamily="49" charset="-122"/>
                  </a:rPr>
                  <a:t>急剧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400" dirty="0" smtClean="0">
                    <a:solidFill>
                      <a:srgbClr val="3333CC"/>
                    </a:solidFill>
                    <a:ea typeface="黑体" panose="02010609060101010101" pitchFamily="49" charset="-122"/>
                  </a:rPr>
                  <a:t>增大</a:t>
                </a:r>
                <a:endParaRPr lang="zh-CN" altLang="en-US" sz="1400" i="1" dirty="0" smtClean="0">
                  <a:solidFill>
                    <a:srgbClr val="3333CC"/>
                  </a:solidFill>
                  <a:ea typeface="黑体" panose="02010609060101010101" pitchFamily="49" charset="-122"/>
                </a:endParaRPr>
              </a:p>
            </p:txBody>
          </p: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822400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计算机网络的非性能特征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费用</a:t>
            </a:r>
          </a:p>
          <a:p>
            <a:r>
              <a:rPr lang="zh-CN" altLang="en-US" dirty="0"/>
              <a:t>质量</a:t>
            </a:r>
          </a:p>
          <a:p>
            <a:r>
              <a:rPr lang="zh-CN" altLang="en-US" dirty="0"/>
              <a:t>标准化</a:t>
            </a:r>
          </a:p>
          <a:p>
            <a:r>
              <a:rPr lang="zh-CN" altLang="en-US" dirty="0"/>
              <a:t>可靠性</a:t>
            </a:r>
          </a:p>
          <a:p>
            <a:r>
              <a:rPr lang="zh-CN" altLang="en-US" dirty="0"/>
              <a:t>可扩展性和可升级性 </a:t>
            </a:r>
          </a:p>
          <a:p>
            <a:r>
              <a:rPr lang="zh-CN" altLang="en-US" dirty="0"/>
              <a:t>易于管理和维护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527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E704E2A-200F-4FD4-82DE-C9E7CB5B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927" y="3107840"/>
            <a:ext cx="4800533" cy="855663"/>
          </a:xfrm>
        </p:spPr>
        <p:txBody>
          <a:bodyPr tIns="72000" bIns="72000" anchor="ctr" anchorCtr="0">
            <a:noAutofit/>
          </a:bodyPr>
          <a:lstStyle/>
          <a:p>
            <a:pPr algn="ctr"/>
            <a:r>
              <a:rPr lang="zh-CN" altLang="en-US" sz="6600" dirty="0" smtClean="0">
                <a:solidFill>
                  <a:srgbClr val="0000CC"/>
                </a:solidFill>
                <a:latin typeface="+mn-ea"/>
                <a:ea typeface="+mn-ea"/>
              </a:rPr>
              <a:t>休息！！！</a:t>
            </a:r>
            <a:endParaRPr lang="zh-CN" altLang="en-US" sz="66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3172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端系统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端系统</a:t>
            </a:r>
            <a:r>
              <a:rPr lang="en-US" altLang="zh-CN" dirty="0" smtClean="0"/>
              <a:t>(end system)</a:t>
            </a:r>
          </a:p>
          <a:p>
            <a:pPr lvl="1">
              <a:spcBef>
                <a:spcPts val="1200"/>
              </a:spcBef>
            </a:pPr>
            <a:r>
              <a:rPr lang="zh-CN" altLang="en-US" dirty="0"/>
              <a:t>连接在因特网上的所有的</a:t>
            </a:r>
            <a:r>
              <a:rPr lang="zh-CN" altLang="en-US" dirty="0" smtClean="0"/>
              <a:t>主机，运行应用程序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主机之间的通信，即主机 </a:t>
            </a:r>
            <a:r>
              <a:rPr lang="en-US" altLang="zh-CN" dirty="0"/>
              <a:t>A </a:t>
            </a:r>
            <a:r>
              <a:rPr lang="zh-CN" altLang="en-US" dirty="0"/>
              <a:t>的某个</a:t>
            </a:r>
            <a:r>
              <a:rPr lang="zh-CN" altLang="en-US" dirty="0" smtClean="0"/>
              <a:t>进程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运行着的程序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r>
              <a:rPr lang="zh-CN" altLang="en-US" dirty="0"/>
              <a:t>主机 </a:t>
            </a:r>
            <a:r>
              <a:rPr lang="en-US" altLang="zh-CN" dirty="0"/>
              <a:t>B </a:t>
            </a:r>
            <a:r>
              <a:rPr lang="zh-CN" altLang="en-US" dirty="0"/>
              <a:t>上的另一个进程进行</a:t>
            </a:r>
            <a:r>
              <a:rPr lang="zh-CN" altLang="en-US" dirty="0" smtClean="0"/>
              <a:t>通信</a:t>
            </a:r>
            <a:endParaRPr lang="en-US" altLang="zh-CN" dirty="0" smtClean="0"/>
          </a:p>
          <a:p>
            <a:pPr>
              <a:spcBef>
                <a:spcPts val="3000"/>
              </a:spcBef>
            </a:pPr>
            <a:r>
              <a:rPr lang="zh-CN" altLang="en-US" dirty="0" smtClean="0"/>
              <a:t>端系统间的通信方式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客户</a:t>
            </a:r>
            <a:r>
              <a:rPr lang="en-US" altLang="zh-CN" dirty="0" smtClean="0"/>
              <a:t>-</a:t>
            </a:r>
            <a:r>
              <a:rPr lang="zh-CN" altLang="en-US" dirty="0" smtClean="0"/>
              <a:t>服务器方式 </a:t>
            </a:r>
            <a:r>
              <a:rPr lang="en-US" altLang="zh-CN" dirty="0" smtClean="0"/>
              <a:t>(C/S, Client</a:t>
            </a:r>
            <a:r>
              <a:rPr lang="en-US" altLang="zh-CN" dirty="0"/>
              <a:t>/</a:t>
            </a:r>
            <a:r>
              <a:rPr lang="en-US" altLang="zh-CN" dirty="0" smtClean="0"/>
              <a:t>Server)</a:t>
            </a:r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对等方式</a:t>
            </a:r>
            <a:r>
              <a:rPr lang="en-US" altLang="zh-CN" dirty="0"/>
              <a:t> </a:t>
            </a:r>
            <a:r>
              <a:rPr lang="en-US" altLang="zh-CN" dirty="0" smtClean="0"/>
              <a:t>(P2P, Peer-to-Peer)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071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端系统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615214"/>
          </a:xfrm>
        </p:spPr>
        <p:txBody>
          <a:bodyPr/>
          <a:lstStyle/>
          <a:p>
            <a:r>
              <a:rPr lang="zh-CN" altLang="en-US" dirty="0" smtClean="0"/>
              <a:t>客户</a:t>
            </a:r>
            <a:r>
              <a:rPr lang="en-US" altLang="zh-CN" dirty="0" smtClean="0"/>
              <a:t>-</a:t>
            </a:r>
            <a:r>
              <a:rPr lang="zh-CN" altLang="en-US" dirty="0" smtClean="0"/>
              <a:t>服务器方式 </a:t>
            </a:r>
            <a:r>
              <a:rPr lang="en-US" altLang="zh-CN" dirty="0" smtClean="0"/>
              <a:t>(C/S)</a:t>
            </a:r>
          </a:p>
          <a:p>
            <a:pPr lvl="1"/>
            <a:r>
              <a:rPr lang="zh-CN" altLang="en-US" sz="1800" dirty="0"/>
              <a:t>描述的是进程之间服务和被服务的关系</a:t>
            </a:r>
          </a:p>
          <a:p>
            <a:pPr lvl="1"/>
            <a:r>
              <a:rPr lang="zh-CN" altLang="en-US" sz="1800" dirty="0" smtClean="0"/>
              <a:t>客户</a:t>
            </a:r>
            <a:r>
              <a:rPr lang="en-US" altLang="zh-CN" sz="1800" dirty="0"/>
              <a:t>(client)</a:t>
            </a:r>
            <a:r>
              <a:rPr lang="zh-CN" altLang="en-US" sz="1800" dirty="0"/>
              <a:t>和服务器</a:t>
            </a:r>
            <a:r>
              <a:rPr lang="en-US" altLang="zh-CN" sz="1800" dirty="0"/>
              <a:t>(server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 指</a:t>
            </a:r>
            <a:r>
              <a:rPr lang="zh-CN" altLang="en-US" sz="1800" dirty="0"/>
              <a:t>通信</a:t>
            </a:r>
            <a:r>
              <a:rPr lang="zh-CN" altLang="en-US" sz="1800" dirty="0" smtClean="0"/>
              <a:t>中涉及</a:t>
            </a:r>
            <a:r>
              <a:rPr lang="zh-CN" altLang="en-US" sz="1800" dirty="0"/>
              <a:t>的两个应用</a:t>
            </a:r>
            <a:r>
              <a:rPr lang="zh-CN" altLang="en-US" sz="1800" dirty="0" smtClean="0"/>
              <a:t>进程</a:t>
            </a:r>
            <a:endParaRPr lang="zh-CN" altLang="en-US" sz="1800" dirty="0"/>
          </a:p>
          <a:p>
            <a:pPr lvl="1"/>
            <a:r>
              <a:rPr lang="zh-CN" altLang="en-US" sz="1800" dirty="0" smtClean="0"/>
              <a:t>客户</a:t>
            </a:r>
            <a:r>
              <a:rPr lang="zh-CN" altLang="en-US" sz="1800" dirty="0"/>
              <a:t>是服务的请求方，服务器是服务的提供</a:t>
            </a:r>
            <a:r>
              <a:rPr lang="zh-CN" altLang="en-US" sz="1800" dirty="0" smtClean="0"/>
              <a:t>方</a:t>
            </a:r>
            <a:endParaRPr lang="en-US" altLang="zh-CN" sz="1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191" name="组合 190"/>
          <p:cNvGrpSpPr/>
          <p:nvPr/>
        </p:nvGrpSpPr>
        <p:grpSpPr>
          <a:xfrm>
            <a:off x="1256596" y="3212819"/>
            <a:ext cx="5729420" cy="3042469"/>
            <a:chOff x="1220020" y="3236412"/>
            <a:chExt cx="5729420" cy="3042469"/>
          </a:xfrm>
        </p:grpSpPr>
        <p:grpSp>
          <p:nvGrpSpPr>
            <p:cNvPr id="5" name="组合 4"/>
            <p:cNvGrpSpPr/>
            <p:nvPr/>
          </p:nvGrpSpPr>
          <p:grpSpPr>
            <a:xfrm>
              <a:off x="1220020" y="3236412"/>
              <a:ext cx="5729420" cy="3042469"/>
              <a:chOff x="1378516" y="1863043"/>
              <a:chExt cx="5752140" cy="3414887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1378516" y="1863043"/>
                <a:ext cx="5752140" cy="3414887"/>
              </a:xfrm>
              <a:prstGeom prst="ellipse">
                <a:avLst/>
              </a:prstGeom>
              <a:solidFill>
                <a:srgbClr val="FFF5D9"/>
              </a:solidFill>
              <a:ln w="12700">
                <a:solidFill>
                  <a:srgbClr val="7E5D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" name="Text Box 48"/>
              <p:cNvSpPr txBox="1">
                <a:spLocks noChangeArrowheads="1"/>
              </p:cNvSpPr>
              <p:nvPr/>
            </p:nvSpPr>
            <p:spPr bwMode="auto">
              <a:xfrm>
                <a:off x="3612549" y="2032177"/>
                <a:ext cx="133514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黑体" panose="02010609060101010101" pitchFamily="49" charset="-122"/>
                  </a:rPr>
                  <a:t>网络边缘</a:t>
                </a:r>
                <a:endParaRPr kumimoji="1"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23" name="Group 42"/>
            <p:cNvGrpSpPr>
              <a:grpSpLocks/>
            </p:cNvGrpSpPr>
            <p:nvPr/>
          </p:nvGrpSpPr>
          <p:grpSpPr bwMode="auto">
            <a:xfrm>
              <a:off x="1962912" y="4018626"/>
              <a:ext cx="4035552" cy="1574668"/>
              <a:chOff x="3611" y="1812"/>
              <a:chExt cx="1736" cy="1043"/>
            </a:xfrm>
          </p:grpSpPr>
          <p:grpSp>
            <p:nvGrpSpPr>
              <p:cNvPr id="35" name="Group 43"/>
              <p:cNvGrpSpPr>
                <a:grpSpLocks/>
              </p:cNvGrpSpPr>
              <p:nvPr/>
            </p:nvGrpSpPr>
            <p:grpSpPr bwMode="auto">
              <a:xfrm>
                <a:off x="3611" y="1816"/>
                <a:ext cx="1730" cy="1034"/>
                <a:chOff x="3611" y="1816"/>
                <a:chExt cx="1730" cy="1034"/>
              </a:xfrm>
            </p:grpSpPr>
            <p:sp>
              <p:nvSpPr>
                <p:cNvPr id="53" name="Oval 44"/>
                <p:cNvSpPr>
                  <a:spLocks noChangeArrowheads="1"/>
                </p:cNvSpPr>
                <p:nvPr/>
              </p:nvSpPr>
              <p:spPr bwMode="auto">
                <a:xfrm>
                  <a:off x="4202" y="1816"/>
                  <a:ext cx="754" cy="42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" name="Oval 45"/>
                <p:cNvSpPr>
                  <a:spLocks noChangeArrowheads="1"/>
                </p:cNvSpPr>
                <p:nvPr/>
              </p:nvSpPr>
              <p:spPr bwMode="auto">
                <a:xfrm>
                  <a:off x="3787" y="1929"/>
                  <a:ext cx="578" cy="427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" name="Oval 46"/>
                <p:cNvSpPr>
                  <a:spLocks noChangeArrowheads="1"/>
                </p:cNvSpPr>
                <p:nvPr/>
              </p:nvSpPr>
              <p:spPr bwMode="auto">
                <a:xfrm>
                  <a:off x="3611" y="2186"/>
                  <a:ext cx="390" cy="349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" name="Oval 47"/>
                <p:cNvSpPr>
                  <a:spLocks noChangeArrowheads="1"/>
                </p:cNvSpPr>
                <p:nvPr/>
              </p:nvSpPr>
              <p:spPr bwMode="auto">
                <a:xfrm>
                  <a:off x="3729" y="2340"/>
                  <a:ext cx="586" cy="37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Oval 48"/>
                <p:cNvSpPr>
                  <a:spLocks noChangeArrowheads="1"/>
                </p:cNvSpPr>
                <p:nvPr/>
              </p:nvSpPr>
              <p:spPr bwMode="auto">
                <a:xfrm>
                  <a:off x="4143" y="2402"/>
                  <a:ext cx="876" cy="44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" name="Oval 49"/>
                <p:cNvSpPr>
                  <a:spLocks noChangeArrowheads="1"/>
                </p:cNvSpPr>
                <p:nvPr/>
              </p:nvSpPr>
              <p:spPr bwMode="auto">
                <a:xfrm>
                  <a:off x="4701" y="1941"/>
                  <a:ext cx="561" cy="336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Oval 50"/>
                <p:cNvSpPr>
                  <a:spLocks noChangeArrowheads="1"/>
                </p:cNvSpPr>
                <p:nvPr/>
              </p:nvSpPr>
              <p:spPr bwMode="auto">
                <a:xfrm>
                  <a:off x="4784" y="2157"/>
                  <a:ext cx="557" cy="336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" name="Oval 51"/>
                <p:cNvSpPr>
                  <a:spLocks noChangeArrowheads="1"/>
                </p:cNvSpPr>
                <p:nvPr/>
              </p:nvSpPr>
              <p:spPr bwMode="auto">
                <a:xfrm>
                  <a:off x="4734" y="2228"/>
                  <a:ext cx="553" cy="552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Oval 52"/>
                <p:cNvSpPr>
                  <a:spLocks noChangeArrowheads="1"/>
                </p:cNvSpPr>
                <p:nvPr/>
              </p:nvSpPr>
              <p:spPr bwMode="auto">
                <a:xfrm>
                  <a:off x="3926" y="2061"/>
                  <a:ext cx="1122" cy="553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" name="Group 53"/>
              <p:cNvGrpSpPr>
                <a:grpSpLocks/>
              </p:cNvGrpSpPr>
              <p:nvPr/>
            </p:nvGrpSpPr>
            <p:grpSpPr bwMode="auto">
              <a:xfrm>
                <a:off x="3611" y="1812"/>
                <a:ext cx="1736" cy="1043"/>
                <a:chOff x="3611" y="1812"/>
                <a:chExt cx="1736" cy="1043"/>
              </a:xfrm>
            </p:grpSpPr>
            <p:sp>
              <p:nvSpPr>
                <p:cNvPr id="37" name="Arc 54"/>
                <p:cNvSpPr>
                  <a:spLocks/>
                </p:cNvSpPr>
                <p:nvPr/>
              </p:nvSpPr>
              <p:spPr bwMode="auto">
                <a:xfrm>
                  <a:off x="4222" y="1812"/>
                  <a:ext cx="715" cy="216"/>
                </a:xfrm>
                <a:custGeom>
                  <a:avLst/>
                  <a:gdLst>
                    <a:gd name="G0" fmla="+- 20477 0 0"/>
                    <a:gd name="G1" fmla="+- 21600 0 0"/>
                    <a:gd name="G2" fmla="+- 21600 0 0"/>
                    <a:gd name="T0" fmla="*/ 0 w 40549"/>
                    <a:gd name="T1" fmla="*/ 14725 h 21600"/>
                    <a:gd name="T2" fmla="*/ 40549 w 40549"/>
                    <a:gd name="T3" fmla="*/ 13620 h 21600"/>
                    <a:gd name="T4" fmla="*/ 20477 w 40549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549" h="21600" fill="none" extrusionOk="0">
                      <a:moveTo>
                        <a:pt x="0" y="14725"/>
                      </a:moveTo>
                      <a:cubicBezTo>
                        <a:pt x="2953" y="5927"/>
                        <a:pt x="11196" y="-1"/>
                        <a:pt x="20477" y="0"/>
                      </a:cubicBezTo>
                      <a:cubicBezTo>
                        <a:pt x="29325" y="0"/>
                        <a:pt x="37279" y="5397"/>
                        <a:pt x="40548" y="13620"/>
                      </a:cubicBezTo>
                    </a:path>
                    <a:path w="40549" h="21600" stroke="0" extrusionOk="0">
                      <a:moveTo>
                        <a:pt x="0" y="14725"/>
                      </a:moveTo>
                      <a:cubicBezTo>
                        <a:pt x="2953" y="5927"/>
                        <a:pt x="11196" y="-1"/>
                        <a:pt x="20477" y="0"/>
                      </a:cubicBezTo>
                      <a:cubicBezTo>
                        <a:pt x="29325" y="0"/>
                        <a:pt x="37279" y="5397"/>
                        <a:pt x="40548" y="13620"/>
                      </a:cubicBezTo>
                      <a:lnTo>
                        <a:pt x="20477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Arc 55"/>
                <p:cNvSpPr>
                  <a:spLocks/>
                </p:cNvSpPr>
                <p:nvPr/>
              </p:nvSpPr>
              <p:spPr bwMode="auto">
                <a:xfrm>
                  <a:off x="4226" y="1816"/>
                  <a:ext cx="707" cy="212"/>
                </a:xfrm>
                <a:custGeom>
                  <a:avLst/>
                  <a:gdLst>
                    <a:gd name="G0" fmla="+- 20460 0 0"/>
                    <a:gd name="G1" fmla="+- 21600 0 0"/>
                    <a:gd name="G2" fmla="+- 21600 0 0"/>
                    <a:gd name="T0" fmla="*/ 0 w 40509"/>
                    <a:gd name="T1" fmla="*/ 14674 h 21600"/>
                    <a:gd name="T2" fmla="*/ 40509 w 40509"/>
                    <a:gd name="T3" fmla="*/ 13564 h 21600"/>
                    <a:gd name="T4" fmla="*/ 20460 w 40509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509" h="21600" fill="none" extrusionOk="0">
                      <a:moveTo>
                        <a:pt x="0" y="14674"/>
                      </a:moveTo>
                      <a:cubicBezTo>
                        <a:pt x="2969" y="5902"/>
                        <a:pt x="11199" y="-1"/>
                        <a:pt x="20460" y="0"/>
                      </a:cubicBezTo>
                      <a:cubicBezTo>
                        <a:pt x="29286" y="0"/>
                        <a:pt x="37225" y="5370"/>
                        <a:pt x="40509" y="13563"/>
                      </a:cubicBezTo>
                    </a:path>
                    <a:path w="40509" h="21600" stroke="0" extrusionOk="0">
                      <a:moveTo>
                        <a:pt x="0" y="14674"/>
                      </a:moveTo>
                      <a:cubicBezTo>
                        <a:pt x="2969" y="5902"/>
                        <a:pt x="11199" y="-1"/>
                        <a:pt x="20460" y="0"/>
                      </a:cubicBezTo>
                      <a:cubicBezTo>
                        <a:pt x="29286" y="0"/>
                        <a:pt x="37225" y="5370"/>
                        <a:pt x="40509" y="13563"/>
                      </a:cubicBezTo>
                      <a:lnTo>
                        <a:pt x="2046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" name="Arc 56"/>
                <p:cNvSpPr>
                  <a:spLocks/>
                </p:cNvSpPr>
                <p:nvPr/>
              </p:nvSpPr>
              <p:spPr bwMode="auto">
                <a:xfrm>
                  <a:off x="3787" y="1924"/>
                  <a:ext cx="445" cy="263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509 w 32981"/>
                    <a:gd name="T1" fmla="*/ 26263 h 26263"/>
                    <a:gd name="T2" fmla="*/ 32981 w 32981"/>
                    <a:gd name="T3" fmla="*/ 3241 h 26263"/>
                    <a:gd name="T4" fmla="*/ 21600 w 32981"/>
                    <a:gd name="T5" fmla="*/ 21600 h 26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981" h="26263" fill="none" extrusionOk="0">
                      <a:moveTo>
                        <a:pt x="509" y="26262"/>
                      </a:moveTo>
                      <a:cubicBezTo>
                        <a:pt x="170" y="24731"/>
                        <a:pt x="0" y="231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621" y="-1"/>
                        <a:pt x="29562" y="1122"/>
                        <a:pt x="32980" y="3241"/>
                      </a:cubicBezTo>
                    </a:path>
                    <a:path w="32981" h="26263" stroke="0" extrusionOk="0">
                      <a:moveTo>
                        <a:pt x="509" y="26262"/>
                      </a:moveTo>
                      <a:cubicBezTo>
                        <a:pt x="170" y="24731"/>
                        <a:pt x="0" y="231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621" y="-1"/>
                        <a:pt x="29562" y="1122"/>
                        <a:pt x="32980" y="3241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Arc 57"/>
                <p:cNvSpPr>
                  <a:spLocks/>
                </p:cNvSpPr>
                <p:nvPr/>
              </p:nvSpPr>
              <p:spPr bwMode="auto">
                <a:xfrm>
                  <a:off x="3791" y="1928"/>
                  <a:ext cx="438" cy="258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514 w 32940"/>
                    <a:gd name="T1" fmla="*/ 26284 h 26284"/>
                    <a:gd name="T2" fmla="*/ 32940 w 32940"/>
                    <a:gd name="T3" fmla="*/ 3216 h 26284"/>
                    <a:gd name="T4" fmla="*/ 21600 w 32940"/>
                    <a:gd name="T5" fmla="*/ 21600 h 26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940" h="26284" fill="none" extrusionOk="0">
                      <a:moveTo>
                        <a:pt x="513" y="26284"/>
                      </a:moveTo>
                      <a:cubicBezTo>
                        <a:pt x="172" y="24746"/>
                        <a:pt x="0" y="23175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605" y="-1"/>
                        <a:pt x="29531" y="1113"/>
                        <a:pt x="32939" y="3216"/>
                      </a:cubicBezTo>
                    </a:path>
                    <a:path w="32940" h="26284" stroke="0" extrusionOk="0">
                      <a:moveTo>
                        <a:pt x="513" y="26284"/>
                      </a:moveTo>
                      <a:cubicBezTo>
                        <a:pt x="172" y="24746"/>
                        <a:pt x="0" y="23175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605" y="-1"/>
                        <a:pt x="29531" y="1113"/>
                        <a:pt x="32939" y="3216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" name="Arc 58"/>
                <p:cNvSpPr>
                  <a:spLocks/>
                </p:cNvSpPr>
                <p:nvPr/>
              </p:nvSpPr>
              <p:spPr bwMode="auto">
                <a:xfrm>
                  <a:off x="3724" y="2518"/>
                  <a:ext cx="450" cy="205"/>
                </a:xfrm>
                <a:custGeom>
                  <a:avLst/>
                  <a:gdLst>
                    <a:gd name="G0" fmla="+- 21600 0 0"/>
                    <a:gd name="G1" fmla="+- 1044 0 0"/>
                    <a:gd name="G2" fmla="+- 21600 0 0"/>
                    <a:gd name="T0" fmla="*/ 32166 w 32166"/>
                    <a:gd name="T1" fmla="*/ 19883 h 22644"/>
                    <a:gd name="T2" fmla="*/ 25 w 32166"/>
                    <a:gd name="T3" fmla="*/ 0 h 22644"/>
                    <a:gd name="T4" fmla="*/ 21600 w 32166"/>
                    <a:gd name="T5" fmla="*/ 1044 h 226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166" h="22644" fill="none" extrusionOk="0">
                      <a:moveTo>
                        <a:pt x="32166" y="19883"/>
                      </a:moveTo>
                      <a:cubicBezTo>
                        <a:pt x="28938" y="21693"/>
                        <a:pt x="25300" y="22643"/>
                        <a:pt x="21600" y="22644"/>
                      </a:cubicBezTo>
                      <a:cubicBezTo>
                        <a:pt x="9670" y="22644"/>
                        <a:pt x="0" y="12973"/>
                        <a:pt x="0" y="1044"/>
                      </a:cubicBezTo>
                      <a:cubicBezTo>
                        <a:pt x="-1" y="695"/>
                        <a:pt x="8" y="347"/>
                        <a:pt x="25" y="0"/>
                      </a:cubicBezTo>
                    </a:path>
                    <a:path w="32166" h="22644" stroke="0" extrusionOk="0">
                      <a:moveTo>
                        <a:pt x="32166" y="19883"/>
                      </a:moveTo>
                      <a:cubicBezTo>
                        <a:pt x="28938" y="21693"/>
                        <a:pt x="25300" y="22643"/>
                        <a:pt x="21600" y="22644"/>
                      </a:cubicBezTo>
                      <a:cubicBezTo>
                        <a:pt x="9670" y="22644"/>
                        <a:pt x="0" y="12973"/>
                        <a:pt x="0" y="1044"/>
                      </a:cubicBezTo>
                      <a:cubicBezTo>
                        <a:pt x="-1" y="695"/>
                        <a:pt x="8" y="347"/>
                        <a:pt x="25" y="0"/>
                      </a:cubicBezTo>
                      <a:lnTo>
                        <a:pt x="21600" y="1044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" name="Arc 59"/>
                <p:cNvSpPr>
                  <a:spLocks/>
                </p:cNvSpPr>
                <p:nvPr/>
              </p:nvSpPr>
              <p:spPr bwMode="auto">
                <a:xfrm>
                  <a:off x="3728" y="2518"/>
                  <a:ext cx="443" cy="201"/>
                </a:xfrm>
                <a:custGeom>
                  <a:avLst/>
                  <a:gdLst>
                    <a:gd name="G0" fmla="+- 21600 0 0"/>
                    <a:gd name="G1" fmla="+- 1052 0 0"/>
                    <a:gd name="G2" fmla="+- 21600 0 0"/>
                    <a:gd name="T0" fmla="*/ 32107 w 32107"/>
                    <a:gd name="T1" fmla="*/ 19924 h 22652"/>
                    <a:gd name="T2" fmla="*/ 26 w 32107"/>
                    <a:gd name="T3" fmla="*/ 0 h 22652"/>
                    <a:gd name="T4" fmla="*/ 21600 w 32107"/>
                    <a:gd name="T5" fmla="*/ 1052 h 226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107" h="22652" fill="none" extrusionOk="0">
                      <a:moveTo>
                        <a:pt x="32107" y="19924"/>
                      </a:moveTo>
                      <a:cubicBezTo>
                        <a:pt x="28894" y="21713"/>
                        <a:pt x="25277" y="22651"/>
                        <a:pt x="21600" y="22652"/>
                      </a:cubicBezTo>
                      <a:cubicBezTo>
                        <a:pt x="9670" y="22652"/>
                        <a:pt x="0" y="12981"/>
                        <a:pt x="0" y="1052"/>
                      </a:cubicBezTo>
                      <a:cubicBezTo>
                        <a:pt x="-1" y="701"/>
                        <a:pt x="8" y="350"/>
                        <a:pt x="25" y="-1"/>
                      </a:cubicBezTo>
                    </a:path>
                    <a:path w="32107" h="22652" stroke="0" extrusionOk="0">
                      <a:moveTo>
                        <a:pt x="32107" y="19924"/>
                      </a:moveTo>
                      <a:cubicBezTo>
                        <a:pt x="28894" y="21713"/>
                        <a:pt x="25277" y="22651"/>
                        <a:pt x="21600" y="22652"/>
                      </a:cubicBezTo>
                      <a:cubicBezTo>
                        <a:pt x="9670" y="22652"/>
                        <a:pt x="0" y="12981"/>
                        <a:pt x="0" y="1052"/>
                      </a:cubicBezTo>
                      <a:cubicBezTo>
                        <a:pt x="-1" y="701"/>
                        <a:pt x="8" y="350"/>
                        <a:pt x="25" y="-1"/>
                      </a:cubicBezTo>
                      <a:lnTo>
                        <a:pt x="21600" y="1052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" name="Arc 60"/>
                <p:cNvSpPr>
                  <a:spLocks/>
                </p:cNvSpPr>
                <p:nvPr/>
              </p:nvSpPr>
              <p:spPr bwMode="auto">
                <a:xfrm>
                  <a:off x="4929" y="1937"/>
                  <a:ext cx="337" cy="252"/>
                </a:xfrm>
                <a:custGeom>
                  <a:avLst/>
                  <a:gdLst>
                    <a:gd name="G0" fmla="+- 4379 0 0"/>
                    <a:gd name="G1" fmla="+- 21600 0 0"/>
                    <a:gd name="G2" fmla="+- 21600 0 0"/>
                    <a:gd name="T0" fmla="*/ 0 w 25979"/>
                    <a:gd name="T1" fmla="*/ 449 h 32416"/>
                    <a:gd name="T2" fmla="*/ 23076 w 25979"/>
                    <a:gd name="T3" fmla="*/ 32416 h 32416"/>
                    <a:gd name="T4" fmla="*/ 4379 w 25979"/>
                    <a:gd name="T5" fmla="*/ 21600 h 324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5979" h="32416" fill="none" extrusionOk="0">
                      <a:moveTo>
                        <a:pt x="-1" y="448"/>
                      </a:moveTo>
                      <a:cubicBezTo>
                        <a:pt x="1440" y="150"/>
                        <a:pt x="2907" y="-1"/>
                        <a:pt x="4379" y="0"/>
                      </a:cubicBezTo>
                      <a:cubicBezTo>
                        <a:pt x="16308" y="0"/>
                        <a:pt x="25979" y="9670"/>
                        <a:pt x="25979" y="21600"/>
                      </a:cubicBezTo>
                      <a:cubicBezTo>
                        <a:pt x="25979" y="25397"/>
                        <a:pt x="24977" y="29128"/>
                        <a:pt x="23075" y="32415"/>
                      </a:cubicBezTo>
                    </a:path>
                    <a:path w="25979" h="32416" stroke="0" extrusionOk="0">
                      <a:moveTo>
                        <a:pt x="-1" y="448"/>
                      </a:moveTo>
                      <a:cubicBezTo>
                        <a:pt x="1440" y="150"/>
                        <a:pt x="2907" y="-1"/>
                        <a:pt x="4379" y="0"/>
                      </a:cubicBezTo>
                      <a:cubicBezTo>
                        <a:pt x="16308" y="0"/>
                        <a:pt x="25979" y="9670"/>
                        <a:pt x="25979" y="21600"/>
                      </a:cubicBezTo>
                      <a:cubicBezTo>
                        <a:pt x="25979" y="25397"/>
                        <a:pt x="24977" y="29128"/>
                        <a:pt x="23075" y="32415"/>
                      </a:cubicBezTo>
                      <a:lnTo>
                        <a:pt x="4379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Arc 61"/>
                <p:cNvSpPr>
                  <a:spLocks/>
                </p:cNvSpPr>
                <p:nvPr/>
              </p:nvSpPr>
              <p:spPr bwMode="auto">
                <a:xfrm>
                  <a:off x="4930" y="1941"/>
                  <a:ext cx="332" cy="247"/>
                </a:xfrm>
                <a:custGeom>
                  <a:avLst/>
                  <a:gdLst>
                    <a:gd name="G0" fmla="+- 4338 0 0"/>
                    <a:gd name="G1" fmla="+- 21600 0 0"/>
                    <a:gd name="G2" fmla="+- 21600 0 0"/>
                    <a:gd name="T0" fmla="*/ 0 w 25938"/>
                    <a:gd name="T1" fmla="*/ 440 h 32495"/>
                    <a:gd name="T2" fmla="*/ 22989 w 25938"/>
                    <a:gd name="T3" fmla="*/ 32495 h 32495"/>
                    <a:gd name="T4" fmla="*/ 4338 w 25938"/>
                    <a:gd name="T5" fmla="*/ 21600 h 324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5938" h="32495" fill="none" extrusionOk="0">
                      <a:moveTo>
                        <a:pt x="0" y="440"/>
                      </a:moveTo>
                      <a:cubicBezTo>
                        <a:pt x="1427" y="147"/>
                        <a:pt x="2880" y="-1"/>
                        <a:pt x="4338" y="0"/>
                      </a:cubicBezTo>
                      <a:cubicBezTo>
                        <a:pt x="16267" y="0"/>
                        <a:pt x="25938" y="9670"/>
                        <a:pt x="25938" y="21600"/>
                      </a:cubicBezTo>
                      <a:cubicBezTo>
                        <a:pt x="25938" y="25428"/>
                        <a:pt x="24920" y="29188"/>
                        <a:pt x="22988" y="32494"/>
                      </a:cubicBezTo>
                    </a:path>
                    <a:path w="25938" h="32495" stroke="0" extrusionOk="0">
                      <a:moveTo>
                        <a:pt x="0" y="440"/>
                      </a:moveTo>
                      <a:cubicBezTo>
                        <a:pt x="1427" y="147"/>
                        <a:pt x="2880" y="-1"/>
                        <a:pt x="4338" y="0"/>
                      </a:cubicBezTo>
                      <a:cubicBezTo>
                        <a:pt x="16267" y="0"/>
                        <a:pt x="25938" y="9670"/>
                        <a:pt x="25938" y="21600"/>
                      </a:cubicBezTo>
                      <a:cubicBezTo>
                        <a:pt x="25938" y="25428"/>
                        <a:pt x="24920" y="29188"/>
                        <a:pt x="22988" y="32494"/>
                      </a:cubicBezTo>
                      <a:lnTo>
                        <a:pt x="4338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" name="Arc 62"/>
                <p:cNvSpPr>
                  <a:spLocks/>
                </p:cNvSpPr>
                <p:nvPr/>
              </p:nvSpPr>
              <p:spPr bwMode="auto">
                <a:xfrm>
                  <a:off x="5024" y="2184"/>
                  <a:ext cx="323" cy="250"/>
                </a:xfrm>
                <a:custGeom>
                  <a:avLst/>
                  <a:gdLst>
                    <a:gd name="G0" fmla="+- 0 0 0"/>
                    <a:gd name="G1" fmla="+- 16841 0 0"/>
                    <a:gd name="G2" fmla="+- 21600 0 0"/>
                    <a:gd name="T0" fmla="*/ 13525 w 21600"/>
                    <a:gd name="T1" fmla="*/ 0 h 29495"/>
                    <a:gd name="T2" fmla="*/ 17505 w 21600"/>
                    <a:gd name="T3" fmla="*/ 29495 h 29495"/>
                    <a:gd name="T4" fmla="*/ 0 w 21600"/>
                    <a:gd name="T5" fmla="*/ 16841 h 294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9495" fill="none" extrusionOk="0">
                      <a:moveTo>
                        <a:pt x="13525" y="-1"/>
                      </a:moveTo>
                      <a:cubicBezTo>
                        <a:pt x="18630" y="4099"/>
                        <a:pt x="21600" y="10293"/>
                        <a:pt x="21600" y="16841"/>
                      </a:cubicBezTo>
                      <a:cubicBezTo>
                        <a:pt x="21600" y="21384"/>
                        <a:pt x="20167" y="25812"/>
                        <a:pt x="17505" y="29495"/>
                      </a:cubicBezTo>
                    </a:path>
                    <a:path w="21600" h="29495" stroke="0" extrusionOk="0">
                      <a:moveTo>
                        <a:pt x="13525" y="-1"/>
                      </a:moveTo>
                      <a:cubicBezTo>
                        <a:pt x="18630" y="4099"/>
                        <a:pt x="21600" y="10293"/>
                        <a:pt x="21600" y="16841"/>
                      </a:cubicBezTo>
                      <a:cubicBezTo>
                        <a:pt x="21600" y="21384"/>
                        <a:pt x="20167" y="25812"/>
                        <a:pt x="17505" y="29495"/>
                      </a:cubicBezTo>
                      <a:lnTo>
                        <a:pt x="0" y="1684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" name="Arc 63"/>
                <p:cNvSpPr>
                  <a:spLocks/>
                </p:cNvSpPr>
                <p:nvPr/>
              </p:nvSpPr>
              <p:spPr bwMode="auto">
                <a:xfrm>
                  <a:off x="5024" y="2187"/>
                  <a:ext cx="319" cy="246"/>
                </a:xfrm>
                <a:custGeom>
                  <a:avLst/>
                  <a:gdLst>
                    <a:gd name="G0" fmla="+- 0 0 0"/>
                    <a:gd name="G1" fmla="+- 16905 0 0"/>
                    <a:gd name="G2" fmla="+- 21600 0 0"/>
                    <a:gd name="T0" fmla="*/ 13446 w 21600"/>
                    <a:gd name="T1" fmla="*/ 0 h 29639"/>
                    <a:gd name="T2" fmla="*/ 17447 w 21600"/>
                    <a:gd name="T3" fmla="*/ 29639 h 29639"/>
                    <a:gd name="T4" fmla="*/ 0 w 21600"/>
                    <a:gd name="T5" fmla="*/ 16905 h 296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9639" fill="none" extrusionOk="0">
                      <a:moveTo>
                        <a:pt x="13445" y="0"/>
                      </a:moveTo>
                      <a:cubicBezTo>
                        <a:pt x="18597" y="4098"/>
                        <a:pt x="21600" y="10321"/>
                        <a:pt x="21600" y="16905"/>
                      </a:cubicBezTo>
                      <a:cubicBezTo>
                        <a:pt x="21600" y="21482"/>
                        <a:pt x="20145" y="25941"/>
                        <a:pt x="17447" y="29639"/>
                      </a:cubicBezTo>
                    </a:path>
                    <a:path w="21600" h="29639" stroke="0" extrusionOk="0">
                      <a:moveTo>
                        <a:pt x="13445" y="0"/>
                      </a:moveTo>
                      <a:cubicBezTo>
                        <a:pt x="18597" y="4098"/>
                        <a:pt x="21600" y="10321"/>
                        <a:pt x="21600" y="16905"/>
                      </a:cubicBezTo>
                      <a:cubicBezTo>
                        <a:pt x="21600" y="21482"/>
                        <a:pt x="20145" y="25941"/>
                        <a:pt x="17447" y="29639"/>
                      </a:cubicBezTo>
                      <a:lnTo>
                        <a:pt x="0" y="16905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Arc 64"/>
                <p:cNvSpPr>
                  <a:spLocks/>
                </p:cNvSpPr>
                <p:nvPr/>
              </p:nvSpPr>
              <p:spPr bwMode="auto">
                <a:xfrm>
                  <a:off x="4918" y="2430"/>
                  <a:ext cx="377" cy="358"/>
                </a:xfrm>
                <a:custGeom>
                  <a:avLst/>
                  <a:gdLst>
                    <a:gd name="G0" fmla="+- 7051 0 0"/>
                    <a:gd name="G1" fmla="+- 6188 0 0"/>
                    <a:gd name="G2" fmla="+- 21600 0 0"/>
                    <a:gd name="T0" fmla="*/ 27746 w 28651"/>
                    <a:gd name="T1" fmla="*/ 0 h 27788"/>
                    <a:gd name="T2" fmla="*/ 0 w 28651"/>
                    <a:gd name="T3" fmla="*/ 26605 h 27788"/>
                    <a:gd name="T4" fmla="*/ 7051 w 28651"/>
                    <a:gd name="T5" fmla="*/ 6188 h 27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651" h="27788" fill="none" extrusionOk="0">
                      <a:moveTo>
                        <a:pt x="27745" y="0"/>
                      </a:moveTo>
                      <a:cubicBezTo>
                        <a:pt x="28346" y="2007"/>
                        <a:pt x="28651" y="4092"/>
                        <a:pt x="28651" y="6188"/>
                      </a:cubicBezTo>
                      <a:cubicBezTo>
                        <a:pt x="28651" y="18117"/>
                        <a:pt x="18980" y="27788"/>
                        <a:pt x="7051" y="27788"/>
                      </a:cubicBezTo>
                      <a:cubicBezTo>
                        <a:pt x="4651" y="27788"/>
                        <a:pt x="2268" y="27388"/>
                        <a:pt x="0" y="26604"/>
                      </a:cubicBezTo>
                    </a:path>
                    <a:path w="28651" h="27788" stroke="0" extrusionOk="0">
                      <a:moveTo>
                        <a:pt x="27745" y="0"/>
                      </a:moveTo>
                      <a:cubicBezTo>
                        <a:pt x="28346" y="2007"/>
                        <a:pt x="28651" y="4092"/>
                        <a:pt x="28651" y="6188"/>
                      </a:cubicBezTo>
                      <a:cubicBezTo>
                        <a:pt x="28651" y="18117"/>
                        <a:pt x="18980" y="27788"/>
                        <a:pt x="7051" y="27788"/>
                      </a:cubicBezTo>
                      <a:cubicBezTo>
                        <a:pt x="4651" y="27788"/>
                        <a:pt x="2268" y="27388"/>
                        <a:pt x="0" y="26604"/>
                      </a:cubicBezTo>
                      <a:lnTo>
                        <a:pt x="7051" y="618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" name="Arc 65"/>
                <p:cNvSpPr>
                  <a:spLocks/>
                </p:cNvSpPr>
                <p:nvPr/>
              </p:nvSpPr>
              <p:spPr bwMode="auto">
                <a:xfrm>
                  <a:off x="4919" y="2431"/>
                  <a:ext cx="372" cy="353"/>
                </a:xfrm>
                <a:custGeom>
                  <a:avLst/>
                  <a:gdLst>
                    <a:gd name="G0" fmla="+- 7048 0 0"/>
                    <a:gd name="G1" fmla="+- 6190 0 0"/>
                    <a:gd name="G2" fmla="+- 21600 0 0"/>
                    <a:gd name="T0" fmla="*/ 27742 w 28648"/>
                    <a:gd name="T1" fmla="*/ 0 h 27790"/>
                    <a:gd name="T2" fmla="*/ 0 w 28648"/>
                    <a:gd name="T3" fmla="*/ 26608 h 27790"/>
                    <a:gd name="T4" fmla="*/ 7048 w 28648"/>
                    <a:gd name="T5" fmla="*/ 6190 h 277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648" h="27790" fill="none" extrusionOk="0">
                      <a:moveTo>
                        <a:pt x="27742" y="-1"/>
                      </a:moveTo>
                      <a:cubicBezTo>
                        <a:pt x="28342" y="2008"/>
                        <a:pt x="28648" y="4093"/>
                        <a:pt x="28648" y="6190"/>
                      </a:cubicBezTo>
                      <a:cubicBezTo>
                        <a:pt x="28648" y="18119"/>
                        <a:pt x="18977" y="27790"/>
                        <a:pt x="7048" y="27790"/>
                      </a:cubicBezTo>
                      <a:cubicBezTo>
                        <a:pt x="4649" y="27790"/>
                        <a:pt x="2267" y="27390"/>
                        <a:pt x="0" y="26607"/>
                      </a:cubicBezTo>
                    </a:path>
                    <a:path w="28648" h="27790" stroke="0" extrusionOk="0">
                      <a:moveTo>
                        <a:pt x="27742" y="-1"/>
                      </a:moveTo>
                      <a:cubicBezTo>
                        <a:pt x="28342" y="2008"/>
                        <a:pt x="28648" y="4093"/>
                        <a:pt x="28648" y="6190"/>
                      </a:cubicBezTo>
                      <a:cubicBezTo>
                        <a:pt x="28648" y="18119"/>
                        <a:pt x="18977" y="27790"/>
                        <a:pt x="7048" y="27790"/>
                      </a:cubicBezTo>
                      <a:cubicBezTo>
                        <a:pt x="4649" y="27790"/>
                        <a:pt x="2267" y="27390"/>
                        <a:pt x="0" y="26607"/>
                      </a:cubicBezTo>
                      <a:lnTo>
                        <a:pt x="7048" y="619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" name="Arc 66"/>
                <p:cNvSpPr>
                  <a:spLocks/>
                </p:cNvSpPr>
                <p:nvPr/>
              </p:nvSpPr>
              <p:spPr bwMode="auto">
                <a:xfrm>
                  <a:off x="3611" y="2183"/>
                  <a:ext cx="206" cy="341"/>
                </a:xfrm>
                <a:custGeom>
                  <a:avLst/>
                  <a:gdLst>
                    <a:gd name="G0" fmla="+- 21600 0 0"/>
                    <a:gd name="G1" fmla="+- 21560 0 0"/>
                    <a:gd name="G2" fmla="+- 21600 0 0"/>
                    <a:gd name="T0" fmla="*/ 12798 w 21600"/>
                    <a:gd name="T1" fmla="*/ 41285 h 41285"/>
                    <a:gd name="T2" fmla="*/ 20292 w 21600"/>
                    <a:gd name="T3" fmla="*/ 0 h 41285"/>
                    <a:gd name="T4" fmla="*/ 21600 w 21600"/>
                    <a:gd name="T5" fmla="*/ 21560 h 41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285" fill="none" extrusionOk="0">
                      <a:moveTo>
                        <a:pt x="12797" y="41285"/>
                      </a:moveTo>
                      <a:cubicBezTo>
                        <a:pt x="5013" y="37811"/>
                        <a:pt x="0" y="30084"/>
                        <a:pt x="0" y="21560"/>
                      </a:cubicBezTo>
                      <a:cubicBezTo>
                        <a:pt x="-1" y="10138"/>
                        <a:pt x="8891" y="691"/>
                        <a:pt x="20291" y="-1"/>
                      </a:cubicBezTo>
                    </a:path>
                    <a:path w="21600" h="41285" stroke="0" extrusionOk="0">
                      <a:moveTo>
                        <a:pt x="12797" y="41285"/>
                      </a:moveTo>
                      <a:cubicBezTo>
                        <a:pt x="5013" y="37811"/>
                        <a:pt x="0" y="30084"/>
                        <a:pt x="0" y="21560"/>
                      </a:cubicBezTo>
                      <a:cubicBezTo>
                        <a:pt x="-1" y="10138"/>
                        <a:pt x="8891" y="691"/>
                        <a:pt x="20291" y="-1"/>
                      </a:cubicBezTo>
                      <a:lnTo>
                        <a:pt x="21600" y="2156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" name="Arc 67"/>
                <p:cNvSpPr>
                  <a:spLocks/>
                </p:cNvSpPr>
                <p:nvPr/>
              </p:nvSpPr>
              <p:spPr bwMode="auto">
                <a:xfrm>
                  <a:off x="3615" y="2187"/>
                  <a:ext cx="202" cy="334"/>
                </a:xfrm>
                <a:custGeom>
                  <a:avLst/>
                  <a:gdLst>
                    <a:gd name="G0" fmla="+- 21600 0 0"/>
                    <a:gd name="G1" fmla="+- 21561 0 0"/>
                    <a:gd name="G2" fmla="+- 21600 0 0"/>
                    <a:gd name="T0" fmla="*/ 12820 w 21600"/>
                    <a:gd name="T1" fmla="*/ 41296 h 41296"/>
                    <a:gd name="T2" fmla="*/ 20296 w 21600"/>
                    <a:gd name="T3" fmla="*/ 0 h 41296"/>
                    <a:gd name="T4" fmla="*/ 21600 w 21600"/>
                    <a:gd name="T5" fmla="*/ 21561 h 41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296" fill="none" extrusionOk="0">
                      <a:moveTo>
                        <a:pt x="12819" y="41296"/>
                      </a:moveTo>
                      <a:cubicBezTo>
                        <a:pt x="5023" y="37827"/>
                        <a:pt x="0" y="30094"/>
                        <a:pt x="0" y="21561"/>
                      </a:cubicBezTo>
                      <a:cubicBezTo>
                        <a:pt x="-1" y="10138"/>
                        <a:pt x="8893" y="689"/>
                        <a:pt x="20296" y="0"/>
                      </a:cubicBezTo>
                    </a:path>
                    <a:path w="21600" h="41296" stroke="0" extrusionOk="0">
                      <a:moveTo>
                        <a:pt x="12819" y="41296"/>
                      </a:moveTo>
                      <a:cubicBezTo>
                        <a:pt x="5023" y="37827"/>
                        <a:pt x="0" y="30094"/>
                        <a:pt x="0" y="21561"/>
                      </a:cubicBezTo>
                      <a:cubicBezTo>
                        <a:pt x="-1" y="10138"/>
                        <a:pt x="8893" y="689"/>
                        <a:pt x="20296" y="0"/>
                      </a:cubicBezTo>
                      <a:lnTo>
                        <a:pt x="21600" y="21561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" name="Arc 68"/>
                <p:cNvSpPr>
                  <a:spLocks/>
                </p:cNvSpPr>
                <p:nvPr/>
              </p:nvSpPr>
              <p:spPr bwMode="auto">
                <a:xfrm>
                  <a:off x="4157" y="2647"/>
                  <a:ext cx="773" cy="208"/>
                </a:xfrm>
                <a:custGeom>
                  <a:avLst/>
                  <a:gdLst>
                    <a:gd name="G0" fmla="+- 21169 0 0"/>
                    <a:gd name="G1" fmla="+- 0 0 0"/>
                    <a:gd name="G2" fmla="+- 21600 0 0"/>
                    <a:gd name="T0" fmla="*/ 38935 w 38935"/>
                    <a:gd name="T1" fmla="*/ 12285 h 21600"/>
                    <a:gd name="T2" fmla="*/ 0 w 38935"/>
                    <a:gd name="T3" fmla="*/ 4293 h 21600"/>
                    <a:gd name="T4" fmla="*/ 21169 w 38935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935" h="21600" fill="none" extrusionOk="0">
                      <a:moveTo>
                        <a:pt x="38935" y="12285"/>
                      </a:moveTo>
                      <a:cubicBezTo>
                        <a:pt x="34901" y="18118"/>
                        <a:pt x="28261" y="21599"/>
                        <a:pt x="21169" y="21600"/>
                      </a:cubicBezTo>
                      <a:cubicBezTo>
                        <a:pt x="10894" y="21600"/>
                        <a:pt x="2041" y="14362"/>
                        <a:pt x="-1" y="4293"/>
                      </a:cubicBezTo>
                    </a:path>
                    <a:path w="38935" h="21600" stroke="0" extrusionOk="0">
                      <a:moveTo>
                        <a:pt x="38935" y="12285"/>
                      </a:moveTo>
                      <a:cubicBezTo>
                        <a:pt x="34901" y="18118"/>
                        <a:pt x="28261" y="21599"/>
                        <a:pt x="21169" y="21600"/>
                      </a:cubicBezTo>
                      <a:cubicBezTo>
                        <a:pt x="10894" y="21600"/>
                        <a:pt x="2041" y="14362"/>
                        <a:pt x="-1" y="4293"/>
                      </a:cubicBezTo>
                      <a:lnTo>
                        <a:pt x="21169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" name="Arc 69"/>
                <p:cNvSpPr>
                  <a:spLocks/>
                </p:cNvSpPr>
                <p:nvPr/>
              </p:nvSpPr>
              <p:spPr bwMode="auto">
                <a:xfrm>
                  <a:off x="4161" y="2647"/>
                  <a:ext cx="765" cy="204"/>
                </a:xfrm>
                <a:custGeom>
                  <a:avLst/>
                  <a:gdLst>
                    <a:gd name="G0" fmla="+- 21161 0 0"/>
                    <a:gd name="G1" fmla="+- 0 0 0"/>
                    <a:gd name="G2" fmla="+- 21600 0 0"/>
                    <a:gd name="T0" fmla="*/ 38869 w 38869"/>
                    <a:gd name="T1" fmla="*/ 12368 h 21600"/>
                    <a:gd name="T2" fmla="*/ 0 w 38869"/>
                    <a:gd name="T3" fmla="*/ 4334 h 21600"/>
                    <a:gd name="T4" fmla="*/ 21161 w 38869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869" h="21600" fill="none" extrusionOk="0">
                      <a:moveTo>
                        <a:pt x="38869" y="12368"/>
                      </a:moveTo>
                      <a:cubicBezTo>
                        <a:pt x="34828" y="18153"/>
                        <a:pt x="28217" y="21599"/>
                        <a:pt x="21161" y="21600"/>
                      </a:cubicBezTo>
                      <a:cubicBezTo>
                        <a:pt x="10902" y="21600"/>
                        <a:pt x="2058" y="14384"/>
                        <a:pt x="0" y="4333"/>
                      </a:cubicBezTo>
                    </a:path>
                    <a:path w="38869" h="21600" stroke="0" extrusionOk="0">
                      <a:moveTo>
                        <a:pt x="38869" y="12368"/>
                      </a:moveTo>
                      <a:cubicBezTo>
                        <a:pt x="34828" y="18153"/>
                        <a:pt x="28217" y="21599"/>
                        <a:pt x="21161" y="21600"/>
                      </a:cubicBezTo>
                      <a:cubicBezTo>
                        <a:pt x="10902" y="21600"/>
                        <a:pt x="2058" y="14384"/>
                        <a:pt x="0" y="4333"/>
                      </a:cubicBezTo>
                      <a:lnTo>
                        <a:pt x="21161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0" name="Text Box 48"/>
            <p:cNvSpPr txBox="1">
              <a:spLocks noChangeArrowheads="1"/>
            </p:cNvSpPr>
            <p:nvPr/>
          </p:nvSpPr>
          <p:spPr bwMode="auto">
            <a:xfrm>
              <a:off x="3473839" y="4645508"/>
              <a:ext cx="132986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黑体" panose="02010609060101010101" pitchFamily="49" charset="-122"/>
                </a:rPr>
                <a:t>网络核心</a:t>
              </a:r>
              <a:endPara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endParaRPr>
            </a:p>
          </p:txBody>
        </p:sp>
        <p:pic>
          <p:nvPicPr>
            <p:cNvPr id="113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7184" y="5650545"/>
              <a:ext cx="593051" cy="445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" name="Text Box 48"/>
            <p:cNvSpPr txBox="1">
              <a:spLocks noChangeArrowheads="1"/>
            </p:cNvSpPr>
            <p:nvPr/>
          </p:nvSpPr>
          <p:spPr bwMode="auto">
            <a:xfrm>
              <a:off x="1345139" y="4576312"/>
              <a:ext cx="64633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dirty="0" smtClean="0">
                  <a:ea typeface="黑体" panose="02010609060101010101" pitchFamily="49" charset="-122"/>
                </a:rPr>
                <a:t>客户端</a:t>
              </a:r>
              <a:endParaRPr kumimoji="1" lang="zh-CN" altLang="en-US" sz="1200" dirty="0">
                <a:ea typeface="黑体" panose="02010609060101010101" pitchFamily="49" charset="-122"/>
              </a:endParaRPr>
            </a:p>
          </p:txBody>
        </p:sp>
        <p:sp>
          <p:nvSpPr>
            <p:cNvPr id="156" name="Text Box 48"/>
            <p:cNvSpPr txBox="1">
              <a:spLocks noChangeArrowheads="1"/>
            </p:cNvSpPr>
            <p:nvPr/>
          </p:nvSpPr>
          <p:spPr bwMode="auto">
            <a:xfrm>
              <a:off x="5960273" y="5203803"/>
              <a:ext cx="8002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dirty="0" smtClean="0">
                  <a:ea typeface="黑体" panose="02010609060101010101" pitchFamily="49" charset="-122"/>
                </a:rPr>
                <a:t>服务器端</a:t>
              </a:r>
              <a:endParaRPr kumimoji="1" lang="zh-CN" altLang="en-US" sz="1200" dirty="0">
                <a:ea typeface="黑体" panose="02010609060101010101" pitchFamily="49" charset="-122"/>
              </a:endParaRPr>
            </a:p>
          </p:txBody>
        </p:sp>
        <p:cxnSp>
          <p:nvCxnSpPr>
            <p:cNvPr id="157" name="直接连接符 156"/>
            <p:cNvCxnSpPr>
              <a:stCxn id="40" idx="1"/>
            </p:cNvCxnSpPr>
            <p:nvPr/>
          </p:nvCxnSpPr>
          <p:spPr>
            <a:xfrm flipH="1" flipV="1">
              <a:off x="3089925" y="4006137"/>
              <a:ext cx="309607" cy="235279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flipH="1" flipV="1">
              <a:off x="1878615" y="4547159"/>
              <a:ext cx="219086" cy="17350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 flipH="1">
              <a:off x="3396933" y="5549184"/>
              <a:ext cx="436661" cy="49143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 flipH="1" flipV="1">
              <a:off x="4546575" y="5555549"/>
              <a:ext cx="393744" cy="49862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endCxn id="48" idx="0"/>
            </p:cNvCxnSpPr>
            <p:nvPr/>
          </p:nvCxnSpPr>
          <p:spPr>
            <a:xfrm flipH="1" flipV="1">
              <a:off x="5840937" y="4953161"/>
              <a:ext cx="315029" cy="13538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28"/>
            <p:cNvGrpSpPr>
              <a:grpSpLocks/>
            </p:cNvGrpSpPr>
            <p:nvPr/>
          </p:nvGrpSpPr>
          <p:grpSpPr bwMode="auto">
            <a:xfrm>
              <a:off x="6061819" y="4493158"/>
              <a:ext cx="485257" cy="680642"/>
              <a:chOff x="3345" y="2809"/>
              <a:chExt cx="338" cy="429"/>
            </a:xfrm>
          </p:grpSpPr>
          <p:sp>
            <p:nvSpPr>
              <p:cNvPr id="73" name="Freeform 29"/>
              <p:cNvSpPr>
                <a:spLocks/>
              </p:cNvSpPr>
              <p:nvPr/>
            </p:nvSpPr>
            <p:spPr bwMode="auto">
              <a:xfrm>
                <a:off x="3444" y="2838"/>
                <a:ext cx="229" cy="7"/>
              </a:xfrm>
              <a:custGeom>
                <a:avLst/>
                <a:gdLst>
                  <a:gd name="T0" fmla="*/ 0 w 229"/>
                  <a:gd name="T1" fmla="*/ 0 h 7"/>
                  <a:gd name="T2" fmla="*/ 14 w 229"/>
                  <a:gd name="T3" fmla="*/ 7 h 7"/>
                  <a:gd name="T4" fmla="*/ 229 w 229"/>
                  <a:gd name="T5" fmla="*/ 7 h 7"/>
                  <a:gd name="T6" fmla="*/ 223 w 229"/>
                  <a:gd name="T7" fmla="*/ 0 h 7"/>
                  <a:gd name="T8" fmla="*/ 0 w 22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9" h="7">
                    <a:moveTo>
                      <a:pt x="0" y="0"/>
                    </a:moveTo>
                    <a:lnTo>
                      <a:pt x="14" y="7"/>
                    </a:lnTo>
                    <a:lnTo>
                      <a:pt x="229" y="7"/>
                    </a:lnTo>
                    <a:lnTo>
                      <a:pt x="22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Freeform 30"/>
              <p:cNvSpPr>
                <a:spLocks/>
              </p:cNvSpPr>
              <p:nvPr/>
            </p:nvSpPr>
            <p:spPr bwMode="auto">
              <a:xfrm>
                <a:off x="3444" y="2837"/>
                <a:ext cx="58" cy="399"/>
              </a:xfrm>
              <a:custGeom>
                <a:avLst/>
                <a:gdLst>
                  <a:gd name="T0" fmla="*/ 0 w 58"/>
                  <a:gd name="T1" fmla="*/ 386 h 399"/>
                  <a:gd name="T2" fmla="*/ 12 w 58"/>
                  <a:gd name="T3" fmla="*/ 399 h 399"/>
                  <a:gd name="T4" fmla="*/ 58 w 58"/>
                  <a:gd name="T5" fmla="*/ 133 h 399"/>
                  <a:gd name="T6" fmla="*/ 15 w 58"/>
                  <a:gd name="T7" fmla="*/ 7 h 399"/>
                  <a:gd name="T8" fmla="*/ 1 w 58"/>
                  <a:gd name="T9" fmla="*/ 0 h 399"/>
                  <a:gd name="T10" fmla="*/ 0 w 58"/>
                  <a:gd name="T11" fmla="*/ 146 h 399"/>
                  <a:gd name="T12" fmla="*/ 0 w 58"/>
                  <a:gd name="T13" fmla="*/ 386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399">
                    <a:moveTo>
                      <a:pt x="0" y="386"/>
                    </a:moveTo>
                    <a:lnTo>
                      <a:pt x="12" y="399"/>
                    </a:lnTo>
                    <a:lnTo>
                      <a:pt x="58" y="133"/>
                    </a:lnTo>
                    <a:lnTo>
                      <a:pt x="15" y="7"/>
                    </a:lnTo>
                    <a:lnTo>
                      <a:pt x="1" y="0"/>
                    </a:lnTo>
                    <a:lnTo>
                      <a:pt x="0" y="146"/>
                    </a:lnTo>
                    <a:lnTo>
                      <a:pt x="0" y="386"/>
                    </a:lnTo>
                    <a:close/>
                  </a:path>
                </a:pathLst>
              </a:custGeom>
              <a:solidFill>
                <a:srgbClr val="A0A0A0"/>
              </a:solidFill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Freeform 31"/>
              <p:cNvSpPr>
                <a:spLocks/>
              </p:cNvSpPr>
              <p:nvPr/>
            </p:nvSpPr>
            <p:spPr bwMode="auto">
              <a:xfrm>
                <a:off x="3345" y="2809"/>
                <a:ext cx="100" cy="413"/>
              </a:xfrm>
              <a:custGeom>
                <a:avLst/>
                <a:gdLst>
                  <a:gd name="T0" fmla="*/ 0 w 100"/>
                  <a:gd name="T1" fmla="*/ 0 h 413"/>
                  <a:gd name="T2" fmla="*/ 100 w 100"/>
                  <a:gd name="T3" fmla="*/ 28 h 413"/>
                  <a:gd name="T4" fmla="*/ 100 w 100"/>
                  <a:gd name="T5" fmla="*/ 413 h 413"/>
                  <a:gd name="T6" fmla="*/ 0 w 100"/>
                  <a:gd name="T7" fmla="*/ 316 h 413"/>
                  <a:gd name="T8" fmla="*/ 0 w 100"/>
                  <a:gd name="T9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413">
                    <a:moveTo>
                      <a:pt x="0" y="0"/>
                    </a:moveTo>
                    <a:lnTo>
                      <a:pt x="100" y="28"/>
                    </a:lnTo>
                    <a:lnTo>
                      <a:pt x="100" y="413"/>
                    </a:lnTo>
                    <a:lnTo>
                      <a:pt x="0" y="3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0A0A0"/>
              </a:solidFill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Freeform 32"/>
              <p:cNvSpPr>
                <a:spLocks/>
              </p:cNvSpPr>
              <p:nvPr/>
            </p:nvSpPr>
            <p:spPr bwMode="auto">
              <a:xfrm>
                <a:off x="3345" y="2809"/>
                <a:ext cx="322" cy="29"/>
              </a:xfrm>
              <a:custGeom>
                <a:avLst/>
                <a:gdLst>
                  <a:gd name="T0" fmla="*/ 100 w 322"/>
                  <a:gd name="T1" fmla="*/ 29 h 29"/>
                  <a:gd name="T2" fmla="*/ 322 w 322"/>
                  <a:gd name="T3" fmla="*/ 29 h 29"/>
                  <a:gd name="T4" fmla="*/ 167 w 322"/>
                  <a:gd name="T5" fmla="*/ 0 h 29"/>
                  <a:gd name="T6" fmla="*/ 0 w 322"/>
                  <a:gd name="T7" fmla="*/ 0 h 29"/>
                  <a:gd name="T8" fmla="*/ 100 w 322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" h="29">
                    <a:moveTo>
                      <a:pt x="100" y="29"/>
                    </a:moveTo>
                    <a:lnTo>
                      <a:pt x="322" y="29"/>
                    </a:lnTo>
                    <a:lnTo>
                      <a:pt x="167" y="0"/>
                    </a:lnTo>
                    <a:lnTo>
                      <a:pt x="0" y="0"/>
                    </a:lnTo>
                    <a:lnTo>
                      <a:pt x="100" y="29"/>
                    </a:lnTo>
                    <a:close/>
                  </a:path>
                </a:pathLst>
              </a:custGeom>
              <a:solidFill>
                <a:srgbClr val="E0E0E0"/>
              </a:solidFill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Rectangle 33"/>
              <p:cNvSpPr>
                <a:spLocks noChangeArrowheads="1"/>
              </p:cNvSpPr>
              <p:nvPr/>
            </p:nvSpPr>
            <p:spPr bwMode="auto">
              <a:xfrm>
                <a:off x="3456" y="2984"/>
                <a:ext cx="213" cy="254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Freeform 34"/>
              <p:cNvSpPr>
                <a:spLocks/>
              </p:cNvSpPr>
              <p:nvPr/>
            </p:nvSpPr>
            <p:spPr bwMode="auto">
              <a:xfrm>
                <a:off x="3458" y="2844"/>
                <a:ext cx="225" cy="127"/>
              </a:xfrm>
              <a:custGeom>
                <a:avLst/>
                <a:gdLst>
                  <a:gd name="T0" fmla="*/ 0 w 225"/>
                  <a:gd name="T1" fmla="*/ 0 h 127"/>
                  <a:gd name="T2" fmla="*/ 215 w 225"/>
                  <a:gd name="T3" fmla="*/ 0 h 127"/>
                  <a:gd name="T4" fmla="*/ 225 w 225"/>
                  <a:gd name="T5" fmla="*/ 127 h 127"/>
                  <a:gd name="T6" fmla="*/ 9 w 225"/>
                  <a:gd name="T7" fmla="*/ 127 h 127"/>
                  <a:gd name="T8" fmla="*/ 0 w 225"/>
                  <a:gd name="T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27">
                    <a:moveTo>
                      <a:pt x="0" y="0"/>
                    </a:moveTo>
                    <a:lnTo>
                      <a:pt x="215" y="0"/>
                    </a:lnTo>
                    <a:lnTo>
                      <a:pt x="225" y="127"/>
                    </a:lnTo>
                    <a:lnTo>
                      <a:pt x="9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Freeform 35"/>
              <p:cNvSpPr>
                <a:spLocks/>
              </p:cNvSpPr>
              <p:nvPr/>
            </p:nvSpPr>
            <p:spPr bwMode="auto">
              <a:xfrm>
                <a:off x="3455" y="2971"/>
                <a:ext cx="228" cy="13"/>
              </a:xfrm>
              <a:custGeom>
                <a:avLst/>
                <a:gdLst>
                  <a:gd name="T0" fmla="*/ 0 w 228"/>
                  <a:gd name="T1" fmla="*/ 13 h 13"/>
                  <a:gd name="T2" fmla="*/ 210 w 228"/>
                  <a:gd name="T3" fmla="*/ 13 h 13"/>
                  <a:gd name="T4" fmla="*/ 228 w 228"/>
                  <a:gd name="T5" fmla="*/ 0 h 13"/>
                  <a:gd name="T6" fmla="*/ 12 w 228"/>
                  <a:gd name="T7" fmla="*/ 0 h 13"/>
                  <a:gd name="T8" fmla="*/ 0 w 228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" h="13">
                    <a:moveTo>
                      <a:pt x="0" y="13"/>
                    </a:moveTo>
                    <a:lnTo>
                      <a:pt x="210" y="13"/>
                    </a:lnTo>
                    <a:lnTo>
                      <a:pt x="228" y="0"/>
                    </a:lnTo>
                    <a:lnTo>
                      <a:pt x="12" y="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A0A0A0"/>
              </a:solidFill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Freeform 36"/>
              <p:cNvSpPr>
                <a:spLocks/>
              </p:cNvSpPr>
              <p:nvPr/>
            </p:nvSpPr>
            <p:spPr bwMode="auto">
              <a:xfrm>
                <a:off x="3459" y="2838"/>
                <a:ext cx="18" cy="398"/>
              </a:xfrm>
              <a:custGeom>
                <a:avLst/>
                <a:gdLst>
                  <a:gd name="T0" fmla="*/ 0 w 18"/>
                  <a:gd name="T1" fmla="*/ 0 h 398"/>
                  <a:gd name="T2" fmla="*/ 10 w 18"/>
                  <a:gd name="T3" fmla="*/ 7 h 398"/>
                  <a:gd name="T4" fmla="*/ 18 w 18"/>
                  <a:gd name="T5" fmla="*/ 133 h 398"/>
                  <a:gd name="T6" fmla="*/ 8 w 18"/>
                  <a:gd name="T7" fmla="*/ 148 h 398"/>
                  <a:gd name="T8" fmla="*/ 8 w 18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98">
                    <a:moveTo>
                      <a:pt x="0" y="0"/>
                    </a:moveTo>
                    <a:lnTo>
                      <a:pt x="10" y="7"/>
                    </a:lnTo>
                    <a:lnTo>
                      <a:pt x="18" y="133"/>
                    </a:lnTo>
                    <a:lnTo>
                      <a:pt x="8" y="148"/>
                    </a:lnTo>
                    <a:lnTo>
                      <a:pt x="8" y="398"/>
                    </a:lnTo>
                  </a:path>
                </a:pathLst>
              </a:custGeom>
              <a:noFill/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Freeform 37"/>
              <p:cNvSpPr>
                <a:spLocks/>
              </p:cNvSpPr>
              <p:nvPr/>
            </p:nvSpPr>
            <p:spPr bwMode="auto">
              <a:xfrm>
                <a:off x="3466" y="2838"/>
                <a:ext cx="17" cy="398"/>
              </a:xfrm>
              <a:custGeom>
                <a:avLst/>
                <a:gdLst>
                  <a:gd name="T0" fmla="*/ 0 w 17"/>
                  <a:gd name="T1" fmla="*/ 0 h 398"/>
                  <a:gd name="T2" fmla="*/ 8 w 17"/>
                  <a:gd name="T3" fmla="*/ 7 h 398"/>
                  <a:gd name="T4" fmla="*/ 17 w 17"/>
                  <a:gd name="T5" fmla="*/ 133 h 398"/>
                  <a:gd name="T6" fmla="*/ 8 w 17"/>
                  <a:gd name="T7" fmla="*/ 148 h 398"/>
                  <a:gd name="T8" fmla="*/ 8 w 17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98">
                    <a:moveTo>
                      <a:pt x="0" y="0"/>
                    </a:moveTo>
                    <a:lnTo>
                      <a:pt x="8" y="7"/>
                    </a:lnTo>
                    <a:lnTo>
                      <a:pt x="17" y="133"/>
                    </a:lnTo>
                    <a:lnTo>
                      <a:pt x="8" y="148"/>
                    </a:lnTo>
                    <a:lnTo>
                      <a:pt x="8" y="398"/>
                    </a:lnTo>
                  </a:path>
                </a:pathLst>
              </a:custGeom>
              <a:noFill/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Freeform 38"/>
              <p:cNvSpPr>
                <a:spLocks/>
              </p:cNvSpPr>
              <p:nvPr/>
            </p:nvSpPr>
            <p:spPr bwMode="auto">
              <a:xfrm>
                <a:off x="3472" y="2838"/>
                <a:ext cx="19" cy="398"/>
              </a:xfrm>
              <a:custGeom>
                <a:avLst/>
                <a:gdLst>
                  <a:gd name="T0" fmla="*/ 0 w 19"/>
                  <a:gd name="T1" fmla="*/ 0 h 398"/>
                  <a:gd name="T2" fmla="*/ 10 w 19"/>
                  <a:gd name="T3" fmla="*/ 7 h 398"/>
                  <a:gd name="T4" fmla="*/ 19 w 19"/>
                  <a:gd name="T5" fmla="*/ 133 h 398"/>
                  <a:gd name="T6" fmla="*/ 8 w 19"/>
                  <a:gd name="T7" fmla="*/ 148 h 398"/>
                  <a:gd name="T8" fmla="*/ 8 w 19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398">
                    <a:moveTo>
                      <a:pt x="0" y="0"/>
                    </a:moveTo>
                    <a:lnTo>
                      <a:pt x="10" y="7"/>
                    </a:lnTo>
                    <a:lnTo>
                      <a:pt x="19" y="133"/>
                    </a:lnTo>
                    <a:lnTo>
                      <a:pt x="8" y="148"/>
                    </a:lnTo>
                    <a:lnTo>
                      <a:pt x="8" y="398"/>
                    </a:lnTo>
                  </a:path>
                </a:pathLst>
              </a:custGeom>
              <a:noFill/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Freeform 39"/>
              <p:cNvSpPr>
                <a:spLocks/>
              </p:cNvSpPr>
              <p:nvPr/>
            </p:nvSpPr>
            <p:spPr bwMode="auto">
              <a:xfrm>
                <a:off x="3478" y="2838"/>
                <a:ext cx="19" cy="397"/>
              </a:xfrm>
              <a:custGeom>
                <a:avLst/>
                <a:gdLst>
                  <a:gd name="T0" fmla="*/ 0 w 19"/>
                  <a:gd name="T1" fmla="*/ 0 h 397"/>
                  <a:gd name="T2" fmla="*/ 10 w 19"/>
                  <a:gd name="T3" fmla="*/ 6 h 397"/>
                  <a:gd name="T4" fmla="*/ 19 w 19"/>
                  <a:gd name="T5" fmla="*/ 132 h 397"/>
                  <a:gd name="T6" fmla="*/ 10 w 19"/>
                  <a:gd name="T7" fmla="*/ 146 h 397"/>
                  <a:gd name="T8" fmla="*/ 8 w 19"/>
                  <a:gd name="T9" fmla="*/ 397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397">
                    <a:moveTo>
                      <a:pt x="0" y="0"/>
                    </a:moveTo>
                    <a:lnTo>
                      <a:pt x="10" y="6"/>
                    </a:lnTo>
                    <a:lnTo>
                      <a:pt x="19" y="132"/>
                    </a:lnTo>
                    <a:lnTo>
                      <a:pt x="10" y="146"/>
                    </a:lnTo>
                    <a:lnTo>
                      <a:pt x="8" y="397"/>
                    </a:lnTo>
                  </a:path>
                </a:pathLst>
              </a:custGeom>
              <a:noFill/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Freeform 40"/>
              <p:cNvSpPr>
                <a:spLocks/>
              </p:cNvSpPr>
              <p:nvPr/>
            </p:nvSpPr>
            <p:spPr bwMode="auto">
              <a:xfrm>
                <a:off x="3485" y="2838"/>
                <a:ext cx="19" cy="397"/>
              </a:xfrm>
              <a:custGeom>
                <a:avLst/>
                <a:gdLst>
                  <a:gd name="T0" fmla="*/ 0 w 19"/>
                  <a:gd name="T1" fmla="*/ 0 h 397"/>
                  <a:gd name="T2" fmla="*/ 9 w 19"/>
                  <a:gd name="T3" fmla="*/ 7 h 397"/>
                  <a:gd name="T4" fmla="*/ 19 w 19"/>
                  <a:gd name="T5" fmla="*/ 132 h 397"/>
                  <a:gd name="T6" fmla="*/ 9 w 19"/>
                  <a:gd name="T7" fmla="*/ 146 h 397"/>
                  <a:gd name="T8" fmla="*/ 8 w 19"/>
                  <a:gd name="T9" fmla="*/ 397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397">
                    <a:moveTo>
                      <a:pt x="0" y="0"/>
                    </a:moveTo>
                    <a:lnTo>
                      <a:pt x="9" y="7"/>
                    </a:lnTo>
                    <a:lnTo>
                      <a:pt x="19" y="132"/>
                    </a:lnTo>
                    <a:lnTo>
                      <a:pt x="9" y="146"/>
                    </a:lnTo>
                    <a:lnTo>
                      <a:pt x="8" y="397"/>
                    </a:lnTo>
                  </a:path>
                </a:pathLst>
              </a:custGeom>
              <a:noFill/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Freeform 41"/>
              <p:cNvSpPr>
                <a:spLocks/>
              </p:cNvSpPr>
              <p:nvPr/>
            </p:nvSpPr>
            <p:spPr bwMode="auto">
              <a:xfrm>
                <a:off x="3491" y="2838"/>
                <a:ext cx="19" cy="397"/>
              </a:xfrm>
              <a:custGeom>
                <a:avLst/>
                <a:gdLst>
                  <a:gd name="T0" fmla="*/ 0 w 19"/>
                  <a:gd name="T1" fmla="*/ 0 h 397"/>
                  <a:gd name="T2" fmla="*/ 10 w 19"/>
                  <a:gd name="T3" fmla="*/ 7 h 397"/>
                  <a:gd name="T4" fmla="*/ 19 w 19"/>
                  <a:gd name="T5" fmla="*/ 132 h 397"/>
                  <a:gd name="T6" fmla="*/ 10 w 19"/>
                  <a:gd name="T7" fmla="*/ 146 h 397"/>
                  <a:gd name="T8" fmla="*/ 8 w 19"/>
                  <a:gd name="T9" fmla="*/ 397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397">
                    <a:moveTo>
                      <a:pt x="0" y="0"/>
                    </a:moveTo>
                    <a:lnTo>
                      <a:pt x="10" y="7"/>
                    </a:lnTo>
                    <a:lnTo>
                      <a:pt x="19" y="132"/>
                    </a:lnTo>
                    <a:lnTo>
                      <a:pt x="10" y="146"/>
                    </a:lnTo>
                    <a:lnTo>
                      <a:pt x="8" y="397"/>
                    </a:lnTo>
                  </a:path>
                </a:pathLst>
              </a:custGeom>
              <a:noFill/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Freeform 42"/>
              <p:cNvSpPr>
                <a:spLocks/>
              </p:cNvSpPr>
              <p:nvPr/>
            </p:nvSpPr>
            <p:spPr bwMode="auto">
              <a:xfrm>
                <a:off x="3499" y="2838"/>
                <a:ext cx="17" cy="398"/>
              </a:xfrm>
              <a:custGeom>
                <a:avLst/>
                <a:gdLst>
                  <a:gd name="T0" fmla="*/ 0 w 17"/>
                  <a:gd name="T1" fmla="*/ 0 h 398"/>
                  <a:gd name="T2" fmla="*/ 8 w 17"/>
                  <a:gd name="T3" fmla="*/ 7 h 398"/>
                  <a:gd name="T4" fmla="*/ 17 w 17"/>
                  <a:gd name="T5" fmla="*/ 132 h 398"/>
                  <a:gd name="T6" fmla="*/ 6 w 17"/>
                  <a:gd name="T7" fmla="*/ 146 h 398"/>
                  <a:gd name="T8" fmla="*/ 6 w 17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98">
                    <a:moveTo>
                      <a:pt x="0" y="0"/>
                    </a:moveTo>
                    <a:lnTo>
                      <a:pt x="8" y="7"/>
                    </a:lnTo>
                    <a:lnTo>
                      <a:pt x="17" y="132"/>
                    </a:lnTo>
                    <a:lnTo>
                      <a:pt x="6" y="146"/>
                    </a:lnTo>
                    <a:lnTo>
                      <a:pt x="6" y="398"/>
                    </a:lnTo>
                  </a:path>
                </a:pathLst>
              </a:custGeom>
              <a:noFill/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Freeform 43"/>
              <p:cNvSpPr>
                <a:spLocks/>
              </p:cNvSpPr>
              <p:nvPr/>
            </p:nvSpPr>
            <p:spPr bwMode="auto">
              <a:xfrm>
                <a:off x="3505" y="2838"/>
                <a:ext cx="16" cy="397"/>
              </a:xfrm>
              <a:custGeom>
                <a:avLst/>
                <a:gdLst>
                  <a:gd name="T0" fmla="*/ 0 w 16"/>
                  <a:gd name="T1" fmla="*/ 0 h 397"/>
                  <a:gd name="T2" fmla="*/ 7 w 16"/>
                  <a:gd name="T3" fmla="*/ 7 h 397"/>
                  <a:gd name="T4" fmla="*/ 16 w 16"/>
                  <a:gd name="T5" fmla="*/ 132 h 397"/>
                  <a:gd name="T6" fmla="*/ 7 w 16"/>
                  <a:gd name="T7" fmla="*/ 146 h 397"/>
                  <a:gd name="T8" fmla="*/ 7 w 16"/>
                  <a:gd name="T9" fmla="*/ 397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97">
                    <a:moveTo>
                      <a:pt x="0" y="0"/>
                    </a:moveTo>
                    <a:lnTo>
                      <a:pt x="7" y="7"/>
                    </a:lnTo>
                    <a:lnTo>
                      <a:pt x="16" y="132"/>
                    </a:lnTo>
                    <a:lnTo>
                      <a:pt x="7" y="146"/>
                    </a:lnTo>
                    <a:lnTo>
                      <a:pt x="7" y="397"/>
                    </a:lnTo>
                  </a:path>
                </a:pathLst>
              </a:custGeom>
              <a:noFill/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Rectangle 44"/>
              <p:cNvSpPr>
                <a:spLocks noChangeArrowheads="1"/>
              </p:cNvSpPr>
              <p:nvPr/>
            </p:nvSpPr>
            <p:spPr bwMode="auto">
              <a:xfrm>
                <a:off x="3520" y="3015"/>
                <a:ext cx="131" cy="191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Rectangle 45"/>
              <p:cNvSpPr>
                <a:spLocks noChangeArrowheads="1"/>
              </p:cNvSpPr>
              <p:nvPr/>
            </p:nvSpPr>
            <p:spPr bwMode="auto">
              <a:xfrm>
                <a:off x="3520" y="3060"/>
                <a:ext cx="131" cy="29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Rectangle 46"/>
              <p:cNvSpPr>
                <a:spLocks noChangeArrowheads="1"/>
              </p:cNvSpPr>
              <p:nvPr/>
            </p:nvSpPr>
            <p:spPr bwMode="auto">
              <a:xfrm>
                <a:off x="3520" y="3096"/>
                <a:ext cx="131" cy="29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Rectangle 47"/>
              <p:cNvSpPr>
                <a:spLocks noChangeArrowheads="1"/>
              </p:cNvSpPr>
              <p:nvPr/>
            </p:nvSpPr>
            <p:spPr bwMode="auto">
              <a:xfrm>
                <a:off x="3520" y="3132"/>
                <a:ext cx="131" cy="38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Rectangle 48"/>
              <p:cNvSpPr>
                <a:spLocks noChangeArrowheads="1"/>
              </p:cNvSpPr>
              <p:nvPr/>
            </p:nvSpPr>
            <p:spPr bwMode="auto">
              <a:xfrm>
                <a:off x="3540" y="3060"/>
                <a:ext cx="91" cy="20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Rectangle 49"/>
              <p:cNvSpPr>
                <a:spLocks noChangeArrowheads="1"/>
              </p:cNvSpPr>
              <p:nvPr/>
            </p:nvSpPr>
            <p:spPr bwMode="auto">
              <a:xfrm>
                <a:off x="3540" y="3105"/>
                <a:ext cx="91" cy="20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Freeform 50"/>
              <p:cNvSpPr>
                <a:spLocks/>
              </p:cNvSpPr>
              <p:nvPr/>
            </p:nvSpPr>
            <p:spPr bwMode="auto">
              <a:xfrm>
                <a:off x="3605" y="3022"/>
                <a:ext cx="5" cy="26"/>
              </a:xfrm>
              <a:custGeom>
                <a:avLst/>
                <a:gdLst>
                  <a:gd name="T0" fmla="*/ 5 w 5"/>
                  <a:gd name="T1" fmla="*/ 0 h 26"/>
                  <a:gd name="T2" fmla="*/ 5 w 5"/>
                  <a:gd name="T3" fmla="*/ 26 h 26"/>
                  <a:gd name="T4" fmla="*/ 0 w 5"/>
                  <a:gd name="T5" fmla="*/ 12 h 26"/>
                  <a:gd name="T6" fmla="*/ 5 w 5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6">
                    <a:moveTo>
                      <a:pt x="5" y="0"/>
                    </a:moveTo>
                    <a:lnTo>
                      <a:pt x="5" y="26"/>
                    </a:lnTo>
                    <a:lnTo>
                      <a:pt x="0" y="12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Rectangle 51"/>
              <p:cNvSpPr>
                <a:spLocks noChangeArrowheads="1"/>
              </p:cNvSpPr>
              <p:nvPr/>
            </p:nvSpPr>
            <p:spPr bwMode="auto">
              <a:xfrm>
                <a:off x="3520" y="3015"/>
                <a:ext cx="131" cy="37"/>
              </a:xfrm>
              <a:prstGeom prst="rect">
                <a:avLst/>
              </a:prstGeom>
              <a:solidFill>
                <a:srgbClr val="A0A0A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Freeform 52"/>
              <p:cNvSpPr>
                <a:spLocks/>
              </p:cNvSpPr>
              <p:nvPr/>
            </p:nvSpPr>
            <p:spPr bwMode="auto">
              <a:xfrm>
                <a:off x="3583" y="3022"/>
                <a:ext cx="27" cy="12"/>
              </a:xfrm>
              <a:custGeom>
                <a:avLst/>
                <a:gdLst>
                  <a:gd name="T0" fmla="*/ 27 w 27"/>
                  <a:gd name="T1" fmla="*/ 0 h 12"/>
                  <a:gd name="T2" fmla="*/ 2 w 27"/>
                  <a:gd name="T3" fmla="*/ 0 h 12"/>
                  <a:gd name="T4" fmla="*/ 0 w 27"/>
                  <a:gd name="T5" fmla="*/ 12 h 12"/>
                  <a:gd name="T6" fmla="*/ 24 w 27"/>
                  <a:gd name="T7" fmla="*/ 12 h 12"/>
                  <a:gd name="T8" fmla="*/ 27 w 27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2">
                    <a:moveTo>
                      <a:pt x="27" y="0"/>
                    </a:moveTo>
                    <a:lnTo>
                      <a:pt x="2" y="0"/>
                    </a:lnTo>
                    <a:lnTo>
                      <a:pt x="0" y="12"/>
                    </a:lnTo>
                    <a:lnTo>
                      <a:pt x="24" y="12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Freeform 53"/>
              <p:cNvSpPr>
                <a:spLocks/>
              </p:cNvSpPr>
              <p:nvPr/>
            </p:nvSpPr>
            <p:spPr bwMode="auto">
              <a:xfrm>
                <a:off x="3583" y="3038"/>
                <a:ext cx="63" cy="10"/>
              </a:xfrm>
              <a:custGeom>
                <a:avLst/>
                <a:gdLst>
                  <a:gd name="T0" fmla="*/ 63 w 63"/>
                  <a:gd name="T1" fmla="*/ 10 h 10"/>
                  <a:gd name="T2" fmla="*/ 2 w 63"/>
                  <a:gd name="T3" fmla="*/ 10 h 10"/>
                  <a:gd name="T4" fmla="*/ 0 w 63"/>
                  <a:gd name="T5" fmla="*/ 0 h 10"/>
                  <a:gd name="T6" fmla="*/ 60 w 63"/>
                  <a:gd name="T7" fmla="*/ 0 h 10"/>
                  <a:gd name="T8" fmla="*/ 63 w 63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0">
                    <a:moveTo>
                      <a:pt x="63" y="10"/>
                    </a:moveTo>
                    <a:lnTo>
                      <a:pt x="2" y="10"/>
                    </a:lnTo>
                    <a:lnTo>
                      <a:pt x="0" y="0"/>
                    </a:lnTo>
                    <a:lnTo>
                      <a:pt x="60" y="0"/>
                    </a:lnTo>
                    <a:lnTo>
                      <a:pt x="63" y="1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Freeform 54"/>
              <p:cNvSpPr>
                <a:spLocks/>
              </p:cNvSpPr>
              <p:nvPr/>
            </p:nvSpPr>
            <p:spPr bwMode="auto">
              <a:xfrm>
                <a:off x="3610" y="3026"/>
                <a:ext cx="36" cy="6"/>
              </a:xfrm>
              <a:custGeom>
                <a:avLst/>
                <a:gdLst>
                  <a:gd name="T0" fmla="*/ 36 w 36"/>
                  <a:gd name="T1" fmla="*/ 0 h 6"/>
                  <a:gd name="T2" fmla="*/ 1 w 36"/>
                  <a:gd name="T3" fmla="*/ 0 h 6"/>
                  <a:gd name="T4" fmla="*/ 0 w 36"/>
                  <a:gd name="T5" fmla="*/ 6 h 6"/>
                  <a:gd name="T6" fmla="*/ 33 w 36"/>
                  <a:gd name="T7" fmla="*/ 6 h 6"/>
                  <a:gd name="T8" fmla="*/ 36 w 3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6">
                    <a:moveTo>
                      <a:pt x="36" y="0"/>
                    </a:moveTo>
                    <a:lnTo>
                      <a:pt x="1" y="0"/>
                    </a:lnTo>
                    <a:lnTo>
                      <a:pt x="0" y="6"/>
                    </a:lnTo>
                    <a:lnTo>
                      <a:pt x="33" y="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Freeform 55"/>
              <p:cNvSpPr>
                <a:spLocks/>
              </p:cNvSpPr>
              <p:nvPr/>
            </p:nvSpPr>
            <p:spPr bwMode="auto">
              <a:xfrm>
                <a:off x="3642" y="3026"/>
                <a:ext cx="4" cy="22"/>
              </a:xfrm>
              <a:custGeom>
                <a:avLst/>
                <a:gdLst>
                  <a:gd name="T0" fmla="*/ 4 w 4"/>
                  <a:gd name="T1" fmla="*/ 0 h 22"/>
                  <a:gd name="T2" fmla="*/ 4 w 4"/>
                  <a:gd name="T3" fmla="*/ 22 h 22"/>
                  <a:gd name="T4" fmla="*/ 0 w 4"/>
                  <a:gd name="T5" fmla="*/ 8 h 22"/>
                  <a:gd name="T6" fmla="*/ 4 w 4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2">
                    <a:moveTo>
                      <a:pt x="4" y="0"/>
                    </a:moveTo>
                    <a:lnTo>
                      <a:pt x="4" y="22"/>
                    </a:lnTo>
                    <a:lnTo>
                      <a:pt x="0" y="8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Oval 56"/>
              <p:cNvSpPr>
                <a:spLocks noChangeArrowheads="1"/>
              </p:cNvSpPr>
              <p:nvPr/>
            </p:nvSpPr>
            <p:spPr bwMode="auto">
              <a:xfrm>
                <a:off x="3610" y="3042"/>
                <a:ext cx="1" cy="3"/>
              </a:xfrm>
              <a:prstGeom prst="ellipse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Freeform 57"/>
              <p:cNvSpPr>
                <a:spLocks/>
              </p:cNvSpPr>
              <p:nvPr/>
            </p:nvSpPr>
            <p:spPr bwMode="auto">
              <a:xfrm>
                <a:off x="3610" y="3021"/>
                <a:ext cx="11" cy="30"/>
              </a:xfrm>
              <a:custGeom>
                <a:avLst/>
                <a:gdLst>
                  <a:gd name="T0" fmla="*/ 8 w 11"/>
                  <a:gd name="T1" fmla="*/ 0 h 30"/>
                  <a:gd name="T2" fmla="*/ 5 w 11"/>
                  <a:gd name="T3" fmla="*/ 0 h 30"/>
                  <a:gd name="T4" fmla="*/ 1 w 11"/>
                  <a:gd name="T5" fmla="*/ 1 h 30"/>
                  <a:gd name="T6" fmla="*/ 0 w 11"/>
                  <a:gd name="T7" fmla="*/ 4 h 30"/>
                  <a:gd name="T8" fmla="*/ 0 w 11"/>
                  <a:gd name="T9" fmla="*/ 11 h 30"/>
                  <a:gd name="T10" fmla="*/ 1 w 11"/>
                  <a:gd name="T11" fmla="*/ 29 h 30"/>
                  <a:gd name="T12" fmla="*/ 5 w 11"/>
                  <a:gd name="T13" fmla="*/ 30 h 30"/>
                  <a:gd name="T14" fmla="*/ 5 w 11"/>
                  <a:gd name="T15" fmla="*/ 14 h 30"/>
                  <a:gd name="T16" fmla="*/ 9 w 11"/>
                  <a:gd name="T17" fmla="*/ 7 h 30"/>
                  <a:gd name="T18" fmla="*/ 11 w 11"/>
                  <a:gd name="T19" fmla="*/ 4 h 30"/>
                  <a:gd name="T20" fmla="*/ 11 w 11"/>
                  <a:gd name="T21" fmla="*/ 1 h 30"/>
                  <a:gd name="T22" fmla="*/ 8 w 11"/>
                  <a:gd name="T2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" h="30">
                    <a:moveTo>
                      <a:pt x="8" y="0"/>
                    </a:moveTo>
                    <a:lnTo>
                      <a:pt x="5" y="0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0" y="11"/>
                    </a:lnTo>
                    <a:lnTo>
                      <a:pt x="1" y="29"/>
                    </a:lnTo>
                    <a:lnTo>
                      <a:pt x="5" y="30"/>
                    </a:lnTo>
                    <a:lnTo>
                      <a:pt x="5" y="14"/>
                    </a:lnTo>
                    <a:lnTo>
                      <a:pt x="9" y="7"/>
                    </a:lnTo>
                    <a:lnTo>
                      <a:pt x="11" y="4"/>
                    </a:lnTo>
                    <a:lnTo>
                      <a:pt x="11" y="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Freeform 58"/>
              <p:cNvSpPr>
                <a:spLocks/>
              </p:cNvSpPr>
              <p:nvPr/>
            </p:nvSpPr>
            <p:spPr bwMode="auto">
              <a:xfrm>
                <a:off x="3610" y="3021"/>
                <a:ext cx="13" cy="30"/>
              </a:xfrm>
              <a:custGeom>
                <a:avLst/>
                <a:gdLst>
                  <a:gd name="T0" fmla="*/ 9 w 13"/>
                  <a:gd name="T1" fmla="*/ 0 h 30"/>
                  <a:gd name="T2" fmla="*/ 5 w 13"/>
                  <a:gd name="T3" fmla="*/ 0 h 30"/>
                  <a:gd name="T4" fmla="*/ 1 w 13"/>
                  <a:gd name="T5" fmla="*/ 1 h 30"/>
                  <a:gd name="T6" fmla="*/ 1 w 13"/>
                  <a:gd name="T7" fmla="*/ 4 h 30"/>
                  <a:gd name="T8" fmla="*/ 0 w 13"/>
                  <a:gd name="T9" fmla="*/ 11 h 30"/>
                  <a:gd name="T10" fmla="*/ 3 w 13"/>
                  <a:gd name="T11" fmla="*/ 30 h 30"/>
                  <a:gd name="T12" fmla="*/ 5 w 13"/>
                  <a:gd name="T13" fmla="*/ 30 h 30"/>
                  <a:gd name="T14" fmla="*/ 5 w 13"/>
                  <a:gd name="T15" fmla="*/ 14 h 30"/>
                  <a:gd name="T16" fmla="*/ 11 w 13"/>
                  <a:gd name="T17" fmla="*/ 7 h 30"/>
                  <a:gd name="T18" fmla="*/ 13 w 13"/>
                  <a:gd name="T19" fmla="*/ 4 h 30"/>
                  <a:gd name="T20" fmla="*/ 13 w 13"/>
                  <a:gd name="T21" fmla="*/ 1 h 30"/>
                  <a:gd name="T22" fmla="*/ 9 w 13"/>
                  <a:gd name="T2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30">
                    <a:moveTo>
                      <a:pt x="9" y="0"/>
                    </a:moveTo>
                    <a:lnTo>
                      <a:pt x="5" y="0"/>
                    </a:lnTo>
                    <a:lnTo>
                      <a:pt x="1" y="1"/>
                    </a:lnTo>
                    <a:lnTo>
                      <a:pt x="1" y="4"/>
                    </a:lnTo>
                    <a:lnTo>
                      <a:pt x="0" y="11"/>
                    </a:lnTo>
                    <a:lnTo>
                      <a:pt x="3" y="30"/>
                    </a:lnTo>
                    <a:lnTo>
                      <a:pt x="5" y="30"/>
                    </a:lnTo>
                    <a:lnTo>
                      <a:pt x="5" y="14"/>
                    </a:lnTo>
                    <a:lnTo>
                      <a:pt x="11" y="7"/>
                    </a:lnTo>
                    <a:lnTo>
                      <a:pt x="13" y="4"/>
                    </a:lnTo>
                    <a:lnTo>
                      <a:pt x="13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Rectangle 59"/>
              <p:cNvSpPr>
                <a:spLocks noChangeArrowheads="1"/>
              </p:cNvSpPr>
              <p:nvPr/>
            </p:nvSpPr>
            <p:spPr bwMode="auto">
              <a:xfrm>
                <a:off x="3550" y="3068"/>
                <a:ext cx="69" cy="3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Freeform 60"/>
              <p:cNvSpPr>
                <a:spLocks/>
              </p:cNvSpPr>
              <p:nvPr/>
            </p:nvSpPr>
            <p:spPr bwMode="auto">
              <a:xfrm>
                <a:off x="3573" y="3077"/>
                <a:ext cx="34" cy="7"/>
              </a:xfrm>
              <a:custGeom>
                <a:avLst/>
                <a:gdLst>
                  <a:gd name="T0" fmla="*/ 0 w 34"/>
                  <a:gd name="T1" fmla="*/ 7 h 7"/>
                  <a:gd name="T2" fmla="*/ 0 w 34"/>
                  <a:gd name="T3" fmla="*/ 0 h 7"/>
                  <a:gd name="T4" fmla="*/ 34 w 34"/>
                  <a:gd name="T5" fmla="*/ 0 h 7"/>
                  <a:gd name="T6" fmla="*/ 34 w 34"/>
                  <a:gd name="T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7">
                    <a:moveTo>
                      <a:pt x="0" y="7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34" y="6"/>
                    </a:lnTo>
                  </a:path>
                </a:pathLst>
              </a:custGeom>
              <a:noFill/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Freeform 61"/>
              <p:cNvSpPr>
                <a:spLocks/>
              </p:cNvSpPr>
              <p:nvPr/>
            </p:nvSpPr>
            <p:spPr bwMode="auto">
              <a:xfrm>
                <a:off x="3477" y="2864"/>
                <a:ext cx="32" cy="29"/>
              </a:xfrm>
              <a:custGeom>
                <a:avLst/>
                <a:gdLst>
                  <a:gd name="T0" fmla="*/ 28 w 32"/>
                  <a:gd name="T1" fmla="*/ 0 h 29"/>
                  <a:gd name="T2" fmla="*/ 0 w 32"/>
                  <a:gd name="T3" fmla="*/ 0 h 29"/>
                  <a:gd name="T4" fmla="*/ 3 w 32"/>
                  <a:gd name="T5" fmla="*/ 29 h 29"/>
                  <a:gd name="T6" fmla="*/ 32 w 32"/>
                  <a:gd name="T7" fmla="*/ 29 h 29"/>
                  <a:gd name="T8" fmla="*/ 28 w 3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9">
                    <a:moveTo>
                      <a:pt x="28" y="0"/>
                    </a:moveTo>
                    <a:lnTo>
                      <a:pt x="0" y="0"/>
                    </a:lnTo>
                    <a:lnTo>
                      <a:pt x="3" y="29"/>
                    </a:lnTo>
                    <a:lnTo>
                      <a:pt x="32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Freeform 62"/>
              <p:cNvSpPr>
                <a:spLocks/>
              </p:cNvSpPr>
              <p:nvPr/>
            </p:nvSpPr>
            <p:spPr bwMode="auto">
              <a:xfrm>
                <a:off x="3480" y="2915"/>
                <a:ext cx="33" cy="30"/>
              </a:xfrm>
              <a:custGeom>
                <a:avLst/>
                <a:gdLst>
                  <a:gd name="T0" fmla="*/ 32 w 33"/>
                  <a:gd name="T1" fmla="*/ 0 h 30"/>
                  <a:gd name="T2" fmla="*/ 0 w 33"/>
                  <a:gd name="T3" fmla="*/ 0 h 30"/>
                  <a:gd name="T4" fmla="*/ 3 w 33"/>
                  <a:gd name="T5" fmla="*/ 30 h 30"/>
                  <a:gd name="T6" fmla="*/ 33 w 33"/>
                  <a:gd name="T7" fmla="*/ 30 h 30"/>
                  <a:gd name="T8" fmla="*/ 32 w 33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0">
                    <a:moveTo>
                      <a:pt x="32" y="0"/>
                    </a:moveTo>
                    <a:lnTo>
                      <a:pt x="0" y="0"/>
                    </a:lnTo>
                    <a:lnTo>
                      <a:pt x="3" y="30"/>
                    </a:lnTo>
                    <a:lnTo>
                      <a:pt x="33" y="3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Rectangle 63"/>
              <p:cNvSpPr>
                <a:spLocks noChangeArrowheads="1"/>
              </p:cNvSpPr>
              <p:nvPr/>
            </p:nvSpPr>
            <p:spPr bwMode="auto">
              <a:xfrm>
                <a:off x="3531" y="2915"/>
                <a:ext cx="130" cy="20"/>
              </a:xfrm>
              <a:prstGeom prst="rect">
                <a:avLst/>
              </a:prstGeom>
              <a:solidFill>
                <a:srgbClr val="60606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Rectangle 64"/>
              <p:cNvSpPr>
                <a:spLocks noChangeArrowheads="1"/>
              </p:cNvSpPr>
              <p:nvPr/>
            </p:nvSpPr>
            <p:spPr bwMode="auto">
              <a:xfrm>
                <a:off x="3550" y="2915"/>
                <a:ext cx="9" cy="1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Rectangle 65"/>
              <p:cNvSpPr>
                <a:spLocks noChangeArrowheads="1"/>
              </p:cNvSpPr>
              <p:nvPr/>
            </p:nvSpPr>
            <p:spPr bwMode="auto">
              <a:xfrm>
                <a:off x="3550" y="2934"/>
                <a:ext cx="9" cy="1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Rectangle 66"/>
              <p:cNvSpPr>
                <a:spLocks noChangeArrowheads="1"/>
              </p:cNvSpPr>
              <p:nvPr/>
            </p:nvSpPr>
            <p:spPr bwMode="auto">
              <a:xfrm>
                <a:off x="3589" y="2924"/>
                <a:ext cx="2" cy="2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Oval 67"/>
              <p:cNvSpPr>
                <a:spLocks noChangeArrowheads="1"/>
              </p:cNvSpPr>
              <p:nvPr/>
            </p:nvSpPr>
            <p:spPr bwMode="auto">
              <a:xfrm>
                <a:off x="3540" y="2924"/>
                <a:ext cx="3" cy="4"/>
              </a:xfrm>
              <a:prstGeom prst="ellipse">
                <a:avLst/>
              </a:pr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112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9155" y="4106144"/>
              <a:ext cx="593051" cy="445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087" y="3619503"/>
              <a:ext cx="593051" cy="445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69" name="直接连接符 168"/>
            <p:cNvCxnSpPr/>
            <p:nvPr/>
          </p:nvCxnSpPr>
          <p:spPr>
            <a:xfrm flipH="1" flipV="1">
              <a:off x="2264859" y="4318724"/>
              <a:ext cx="3695414" cy="19450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 flipH="1" flipV="1">
              <a:off x="2281937" y="4562663"/>
              <a:ext cx="3678337" cy="17989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 Box 48"/>
            <p:cNvSpPr txBox="1">
              <a:spLocks noChangeArrowheads="1"/>
            </p:cNvSpPr>
            <p:nvPr/>
          </p:nvSpPr>
          <p:spPr bwMode="auto">
            <a:xfrm>
              <a:off x="3565453" y="4119186"/>
              <a:ext cx="90281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dirty="0">
                  <a:solidFill>
                    <a:schemeClr val="accent5">
                      <a:lumMod val="75000"/>
                    </a:schemeClr>
                  </a:solidFill>
                  <a:ea typeface="黑体" panose="02010609060101010101" pitchFamily="49" charset="-122"/>
                </a:rPr>
                <a:t>请求服务</a:t>
              </a:r>
            </a:p>
          </p:txBody>
        </p:sp>
        <p:sp>
          <p:nvSpPr>
            <p:cNvPr id="177" name="Text Box 48"/>
            <p:cNvSpPr txBox="1">
              <a:spLocks noChangeArrowheads="1"/>
            </p:cNvSpPr>
            <p:nvPr/>
          </p:nvSpPr>
          <p:spPr bwMode="auto">
            <a:xfrm>
              <a:off x="4791139" y="4759741"/>
              <a:ext cx="90281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dirty="0" smtClean="0">
                  <a:solidFill>
                    <a:schemeClr val="accent5">
                      <a:lumMod val="75000"/>
                    </a:schemeClr>
                  </a:solidFill>
                  <a:ea typeface="黑体" panose="02010609060101010101" pitchFamily="49" charset="-122"/>
                </a:rPr>
                <a:t>提供服务</a:t>
              </a:r>
              <a:endParaRPr kumimoji="1" lang="zh-CN" altLang="en-US" sz="14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</a:endParaRPr>
            </a:p>
          </p:txBody>
        </p:sp>
        <p:pic>
          <p:nvPicPr>
            <p:cNvPr id="180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6398" y="5690286"/>
              <a:ext cx="593051" cy="445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1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2139" y="3683885"/>
              <a:ext cx="593051" cy="445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82" name="直接连接符 181"/>
            <p:cNvCxnSpPr/>
            <p:nvPr/>
          </p:nvCxnSpPr>
          <p:spPr>
            <a:xfrm flipV="1">
              <a:off x="5158712" y="3973793"/>
              <a:ext cx="170690" cy="280866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 Box 48"/>
            <p:cNvSpPr txBox="1">
              <a:spLocks noChangeArrowheads="1"/>
            </p:cNvSpPr>
            <p:nvPr/>
          </p:nvSpPr>
          <p:spPr bwMode="auto">
            <a:xfrm>
              <a:off x="1911727" y="3886324"/>
              <a:ext cx="29527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200" b="1" dirty="0" smtClean="0">
                  <a:ea typeface="黑体" panose="02010609060101010101" pitchFamily="49" charset="-122"/>
                </a:rPr>
                <a:t>A</a:t>
              </a:r>
              <a:endParaRPr kumimoji="1" lang="zh-CN" altLang="en-US" sz="1200" b="1" dirty="0">
                <a:ea typeface="黑体" panose="02010609060101010101" pitchFamily="49" charset="-122"/>
              </a:endParaRPr>
            </a:p>
          </p:txBody>
        </p:sp>
        <p:sp>
          <p:nvSpPr>
            <p:cNvPr id="186" name="Text Box 48"/>
            <p:cNvSpPr txBox="1">
              <a:spLocks noChangeArrowheads="1"/>
            </p:cNvSpPr>
            <p:nvPr/>
          </p:nvSpPr>
          <p:spPr bwMode="auto">
            <a:xfrm>
              <a:off x="6209816" y="4271008"/>
              <a:ext cx="29527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200" b="1" dirty="0" smtClean="0">
                  <a:ea typeface="黑体" panose="02010609060101010101" pitchFamily="49" charset="-122"/>
                </a:rPr>
                <a:t>B</a:t>
              </a:r>
              <a:endParaRPr kumimoji="1" lang="zh-CN" altLang="en-US" sz="1200" b="1" dirty="0">
                <a:ea typeface="黑体" panose="02010609060101010101" pitchFamily="49" charset="-122"/>
              </a:endParaRPr>
            </a:p>
          </p:txBody>
        </p:sp>
        <p:sp>
          <p:nvSpPr>
            <p:cNvPr id="187" name="Text Box 48"/>
            <p:cNvSpPr txBox="1">
              <a:spLocks noChangeArrowheads="1"/>
            </p:cNvSpPr>
            <p:nvPr/>
          </p:nvSpPr>
          <p:spPr bwMode="auto">
            <a:xfrm>
              <a:off x="2974367" y="3376462"/>
              <a:ext cx="29527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1200" b="1" dirty="0" smtClean="0">
                  <a:ea typeface="黑体" panose="02010609060101010101" pitchFamily="49" charset="-122"/>
                </a:rPr>
                <a:t>C</a:t>
              </a:r>
              <a:endParaRPr kumimoji="1" lang="zh-CN" altLang="en-US" sz="1200" b="1" dirty="0">
                <a:ea typeface="黑体" panose="02010609060101010101" pitchFamily="49" charset="-122"/>
              </a:endParaRPr>
            </a:p>
          </p:txBody>
        </p:sp>
        <p:sp>
          <p:nvSpPr>
            <p:cNvPr id="188" name="Text Box 48"/>
            <p:cNvSpPr txBox="1">
              <a:spLocks noChangeArrowheads="1"/>
            </p:cNvSpPr>
            <p:nvPr/>
          </p:nvSpPr>
          <p:spPr bwMode="auto">
            <a:xfrm>
              <a:off x="3064407" y="5455582"/>
              <a:ext cx="29527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1200" b="1" dirty="0" smtClean="0">
                  <a:ea typeface="黑体" panose="02010609060101010101" pitchFamily="49" charset="-122"/>
                </a:rPr>
                <a:t>D</a:t>
              </a:r>
              <a:endParaRPr kumimoji="1" lang="zh-CN" altLang="en-US" sz="1200" b="1" dirty="0">
                <a:ea typeface="黑体" panose="02010609060101010101" pitchFamily="49" charset="-122"/>
              </a:endParaRPr>
            </a:p>
          </p:txBody>
        </p:sp>
        <p:sp>
          <p:nvSpPr>
            <p:cNvPr id="189" name="Text Box 48"/>
            <p:cNvSpPr txBox="1">
              <a:spLocks noChangeArrowheads="1"/>
            </p:cNvSpPr>
            <p:nvPr/>
          </p:nvSpPr>
          <p:spPr bwMode="auto">
            <a:xfrm>
              <a:off x="5136947" y="3435037"/>
              <a:ext cx="29527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1200" b="1" dirty="0" smtClean="0">
                  <a:ea typeface="黑体" panose="02010609060101010101" pitchFamily="49" charset="-122"/>
                </a:rPr>
                <a:t>E</a:t>
              </a:r>
              <a:endParaRPr kumimoji="1" lang="zh-CN" altLang="en-US" sz="1200" b="1" dirty="0">
                <a:ea typeface="黑体" panose="02010609060101010101" pitchFamily="49" charset="-122"/>
              </a:endParaRPr>
            </a:p>
          </p:txBody>
        </p:sp>
        <p:sp>
          <p:nvSpPr>
            <p:cNvPr id="190" name="Text Box 48"/>
            <p:cNvSpPr txBox="1">
              <a:spLocks noChangeArrowheads="1"/>
            </p:cNvSpPr>
            <p:nvPr/>
          </p:nvSpPr>
          <p:spPr bwMode="auto">
            <a:xfrm>
              <a:off x="5216227" y="5655193"/>
              <a:ext cx="27924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1200" b="1" dirty="0" smtClean="0">
                  <a:ea typeface="黑体" panose="02010609060101010101" pitchFamily="49" charset="-122"/>
                </a:rPr>
                <a:t>F</a:t>
              </a:r>
              <a:endParaRPr kumimoji="1" lang="zh-CN" altLang="en-US" sz="1200" b="1" dirty="0">
                <a:ea typeface="黑体" panose="02010609060101010101" pitchFamily="49" charset="-122"/>
              </a:endParaRPr>
            </a:p>
          </p:txBody>
        </p:sp>
      </p:grpSp>
      <p:sp>
        <p:nvSpPr>
          <p:cNvPr id="115" name="椭圆 114"/>
          <p:cNvSpPr/>
          <p:nvPr/>
        </p:nvSpPr>
        <p:spPr>
          <a:xfrm>
            <a:off x="5842861" y="3952068"/>
            <a:ext cx="1100380" cy="18288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0354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内容占位符 2"/>
          <p:cNvSpPr txBox="1">
            <a:spLocks/>
          </p:cNvSpPr>
          <p:nvPr/>
        </p:nvSpPr>
        <p:spPr bwMode="auto">
          <a:xfrm>
            <a:off x="457200" y="3212819"/>
            <a:ext cx="8229600" cy="3578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/>
              <a:t>客户端</a:t>
            </a:r>
            <a:endParaRPr lang="en-US" altLang="zh-CN" kern="0" dirty="0" smtClean="0"/>
          </a:p>
          <a:p>
            <a:pPr lvl="1"/>
            <a:r>
              <a:rPr lang="zh-CN" altLang="en-US" sz="1800" kern="0" dirty="0" smtClean="0"/>
              <a:t>被用户调用后运行，打算通信时主动向远地服务器发起通信</a:t>
            </a:r>
            <a:r>
              <a:rPr lang="en-US" altLang="zh-CN" sz="1800" kern="0" dirty="0" smtClean="0"/>
              <a:t>(</a:t>
            </a:r>
            <a:r>
              <a:rPr lang="zh-CN" altLang="en-US" sz="1800" kern="0" dirty="0" smtClean="0"/>
              <a:t>请求服务</a:t>
            </a:r>
            <a:r>
              <a:rPr lang="en-US" altLang="zh-CN" sz="1800" kern="0" dirty="0" smtClean="0"/>
              <a:t>)</a:t>
            </a:r>
            <a:r>
              <a:rPr lang="zh-CN" altLang="en-US" sz="1800" kern="0" dirty="0" smtClean="0"/>
              <a:t>，必须知道服务器程序的地址</a:t>
            </a:r>
          </a:p>
          <a:p>
            <a:pPr lvl="1"/>
            <a:r>
              <a:rPr lang="zh-CN" altLang="en-US" sz="1800" kern="0" dirty="0" smtClean="0"/>
              <a:t>不需要特殊的硬件和很复杂的操作系统</a:t>
            </a:r>
            <a:endParaRPr lang="en-US" altLang="zh-CN" sz="1800" kern="0" dirty="0" smtClean="0"/>
          </a:p>
          <a:p>
            <a:r>
              <a:rPr lang="zh-CN" altLang="en-US" kern="0" dirty="0" smtClean="0"/>
              <a:t>服务器端</a:t>
            </a:r>
            <a:endParaRPr lang="en-US" altLang="zh-CN" kern="0" dirty="0" smtClean="0"/>
          </a:p>
          <a:p>
            <a:pPr lvl="1"/>
            <a:r>
              <a:rPr lang="zh-CN" altLang="en-US" sz="1800" kern="0" dirty="0" smtClean="0"/>
              <a:t>专门用来提供某种服务的程序，可同时处理多个远地或本地客户的请求</a:t>
            </a:r>
          </a:p>
          <a:p>
            <a:pPr lvl="1"/>
            <a:r>
              <a:rPr lang="zh-CN" altLang="en-US" sz="1800" kern="0" dirty="0" smtClean="0"/>
              <a:t>系统启动后即自动调用并一直不断地运行着，被动地等待并接受来自各地的客户的通信请求，不需要知道客户程序的地址</a:t>
            </a:r>
          </a:p>
          <a:p>
            <a:pPr lvl="1"/>
            <a:r>
              <a:rPr lang="zh-CN" altLang="en-US" sz="1800" kern="0" dirty="0" smtClean="0"/>
              <a:t>一般需要强大的硬件和高级的操作系统支持</a:t>
            </a:r>
            <a:endParaRPr lang="zh-CN" altLang="en-US" sz="1800" kern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端系统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615214"/>
          </a:xfrm>
        </p:spPr>
        <p:txBody>
          <a:bodyPr/>
          <a:lstStyle/>
          <a:p>
            <a:r>
              <a:rPr lang="zh-CN" altLang="en-US" dirty="0" smtClean="0"/>
              <a:t>客户</a:t>
            </a:r>
            <a:r>
              <a:rPr lang="en-US" altLang="zh-CN" dirty="0" smtClean="0"/>
              <a:t>-</a:t>
            </a:r>
            <a:r>
              <a:rPr lang="zh-CN" altLang="en-US" dirty="0" smtClean="0"/>
              <a:t>服务器方式 </a:t>
            </a:r>
            <a:r>
              <a:rPr lang="en-US" altLang="zh-CN" dirty="0" smtClean="0"/>
              <a:t>(C/S)</a:t>
            </a:r>
          </a:p>
          <a:p>
            <a:pPr lvl="1"/>
            <a:r>
              <a:rPr lang="zh-CN" altLang="en-US" sz="1800" dirty="0"/>
              <a:t>描述的是进程之间服务和被服务的关系</a:t>
            </a:r>
          </a:p>
          <a:p>
            <a:pPr lvl="1"/>
            <a:r>
              <a:rPr lang="zh-CN" altLang="en-US" sz="1800" dirty="0" smtClean="0"/>
              <a:t>客户</a:t>
            </a:r>
            <a:r>
              <a:rPr lang="en-US" altLang="zh-CN" sz="1800" dirty="0"/>
              <a:t>(client)</a:t>
            </a:r>
            <a:r>
              <a:rPr lang="zh-CN" altLang="en-US" sz="1800" dirty="0"/>
              <a:t>和服务器</a:t>
            </a:r>
            <a:r>
              <a:rPr lang="en-US" altLang="zh-CN" sz="1800" dirty="0"/>
              <a:t>(server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 指</a:t>
            </a:r>
            <a:r>
              <a:rPr lang="zh-CN" altLang="en-US" sz="1800" dirty="0"/>
              <a:t>通信</a:t>
            </a:r>
            <a:r>
              <a:rPr lang="zh-CN" altLang="en-US" sz="1800" dirty="0" smtClean="0"/>
              <a:t>中涉及</a:t>
            </a:r>
            <a:r>
              <a:rPr lang="zh-CN" altLang="en-US" sz="1800" dirty="0"/>
              <a:t>的两个应用</a:t>
            </a:r>
            <a:r>
              <a:rPr lang="zh-CN" altLang="en-US" sz="1800" dirty="0" smtClean="0"/>
              <a:t>进程</a:t>
            </a:r>
            <a:endParaRPr lang="zh-CN" altLang="en-US" sz="1800" dirty="0"/>
          </a:p>
          <a:p>
            <a:pPr lvl="1"/>
            <a:r>
              <a:rPr lang="zh-CN" altLang="en-US" sz="1800" dirty="0" smtClean="0"/>
              <a:t>客户</a:t>
            </a:r>
            <a:r>
              <a:rPr lang="zh-CN" altLang="en-US" sz="1800" dirty="0"/>
              <a:t>是服务的请求方，服务器是服务的提供</a:t>
            </a:r>
            <a:r>
              <a:rPr lang="zh-CN" altLang="en-US" sz="1800" dirty="0" smtClean="0"/>
              <a:t>方</a:t>
            </a:r>
            <a:endParaRPr lang="en-US" altLang="zh-CN" sz="1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0354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端系统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2130021"/>
          </a:xfrm>
        </p:spPr>
        <p:txBody>
          <a:bodyPr/>
          <a:lstStyle/>
          <a:p>
            <a:r>
              <a:rPr lang="zh-CN" altLang="en-US" dirty="0"/>
              <a:t>对等</a:t>
            </a:r>
            <a:r>
              <a:rPr lang="zh-CN" altLang="en-US" dirty="0" smtClean="0"/>
              <a:t>方式 </a:t>
            </a:r>
            <a:r>
              <a:rPr lang="en-US" altLang="zh-CN" dirty="0" smtClean="0"/>
              <a:t>(P2P)</a:t>
            </a:r>
          </a:p>
          <a:p>
            <a:pPr lvl="1"/>
            <a:r>
              <a:rPr lang="zh-CN" altLang="en-US" sz="1800" dirty="0"/>
              <a:t>两个</a:t>
            </a:r>
            <a:r>
              <a:rPr lang="zh-CN" altLang="en-US" sz="1800" dirty="0" smtClean="0"/>
              <a:t>主机通信时</a:t>
            </a:r>
            <a:r>
              <a:rPr lang="zh-CN" altLang="en-US" sz="1800" dirty="0"/>
              <a:t>，</a:t>
            </a:r>
            <a:r>
              <a:rPr lang="zh-CN" altLang="en-US" sz="1800" dirty="0" smtClean="0"/>
              <a:t>不区分服务</a:t>
            </a:r>
            <a:r>
              <a:rPr lang="zh-CN" altLang="en-US" sz="1800" dirty="0"/>
              <a:t>请求</a:t>
            </a:r>
            <a:r>
              <a:rPr lang="zh-CN" altLang="en-US" sz="1800" dirty="0" smtClean="0"/>
              <a:t>方，还是</a:t>
            </a:r>
            <a:r>
              <a:rPr lang="zh-CN" altLang="en-US" sz="1800" dirty="0"/>
              <a:t>服务提供</a:t>
            </a:r>
            <a:r>
              <a:rPr lang="zh-CN" altLang="en-US" sz="1800" dirty="0" smtClean="0"/>
              <a:t>方，进行平等</a:t>
            </a:r>
            <a:r>
              <a:rPr lang="zh-CN" altLang="en-US" sz="1800" dirty="0"/>
              <a:t>的、</a:t>
            </a:r>
            <a:r>
              <a:rPr lang="zh-CN" altLang="en-US" sz="1800" dirty="0" smtClean="0"/>
              <a:t>对等的连接通信</a:t>
            </a:r>
            <a:endParaRPr lang="zh-CN" altLang="en-US" sz="1800" dirty="0"/>
          </a:p>
          <a:p>
            <a:pPr lvl="1"/>
            <a:r>
              <a:rPr lang="zh-CN" altLang="en-US" sz="1800" dirty="0" smtClean="0"/>
              <a:t>本质上仍然</a:t>
            </a:r>
            <a:r>
              <a:rPr lang="zh-CN" altLang="en-US" sz="1800" dirty="0"/>
              <a:t>是使用客户服务器方式，只是对等连接中的每一个主机既是客户又同时是</a:t>
            </a:r>
            <a:r>
              <a:rPr lang="zh-CN" altLang="en-US" sz="1800" dirty="0" smtClean="0"/>
              <a:t>服务器</a:t>
            </a:r>
            <a:endParaRPr lang="en-US" altLang="zh-CN" sz="1800" dirty="0" smtClean="0"/>
          </a:p>
          <a:p>
            <a:pPr lvl="2"/>
            <a:r>
              <a:rPr lang="zh-CN" altLang="en-US" dirty="0" smtClean="0"/>
              <a:t>例如：主机</a:t>
            </a:r>
            <a:r>
              <a:rPr lang="en-US" altLang="zh-CN" dirty="0" smtClean="0"/>
              <a:t>E </a:t>
            </a:r>
            <a:r>
              <a:rPr lang="zh-CN" altLang="en-US" dirty="0" smtClean="0"/>
              <a:t>向</a:t>
            </a:r>
            <a:r>
              <a:rPr lang="en-US" altLang="zh-CN" dirty="0" smtClean="0"/>
              <a:t>D</a:t>
            </a:r>
            <a:r>
              <a:rPr lang="zh-CN" altLang="en-US" dirty="0" smtClean="0"/>
              <a:t>请求服务的同时，也向</a:t>
            </a:r>
            <a:r>
              <a:rPr lang="en-US" altLang="zh-CN" dirty="0" smtClean="0"/>
              <a:t>F</a:t>
            </a:r>
            <a:r>
              <a:rPr lang="zh-CN" altLang="en-US" dirty="0" smtClean="0"/>
              <a:t>提供服务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247162" y="3708334"/>
            <a:ext cx="5729420" cy="3042469"/>
            <a:chOff x="1378516" y="3739330"/>
            <a:chExt cx="5729420" cy="3042469"/>
          </a:xfrm>
        </p:grpSpPr>
        <p:grpSp>
          <p:nvGrpSpPr>
            <p:cNvPr id="159" name="组合 158"/>
            <p:cNvGrpSpPr/>
            <p:nvPr/>
          </p:nvGrpSpPr>
          <p:grpSpPr>
            <a:xfrm>
              <a:off x="1378516" y="3739330"/>
              <a:ext cx="5729420" cy="3042469"/>
              <a:chOff x="1378516" y="1863043"/>
              <a:chExt cx="5752140" cy="3414887"/>
            </a:xfrm>
          </p:grpSpPr>
          <p:sp>
            <p:nvSpPr>
              <p:cNvPr id="263" name="椭圆 262"/>
              <p:cNvSpPr/>
              <p:nvPr/>
            </p:nvSpPr>
            <p:spPr>
              <a:xfrm>
                <a:off x="1378516" y="1863043"/>
                <a:ext cx="5752140" cy="3414887"/>
              </a:xfrm>
              <a:prstGeom prst="ellipse">
                <a:avLst/>
              </a:prstGeom>
              <a:solidFill>
                <a:srgbClr val="FFF5D9"/>
              </a:solidFill>
              <a:ln w="12700">
                <a:solidFill>
                  <a:srgbClr val="7E5D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4" name="Text Box 48"/>
              <p:cNvSpPr txBox="1">
                <a:spLocks noChangeArrowheads="1"/>
              </p:cNvSpPr>
              <p:nvPr/>
            </p:nvSpPr>
            <p:spPr bwMode="auto">
              <a:xfrm>
                <a:off x="3612549" y="2032177"/>
                <a:ext cx="133514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黑体" panose="02010609060101010101" pitchFamily="49" charset="-122"/>
                  </a:rPr>
                  <a:t>网络边缘</a:t>
                </a:r>
                <a:endParaRPr kumimoji="1"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61" name="Group 42"/>
            <p:cNvGrpSpPr>
              <a:grpSpLocks/>
            </p:cNvGrpSpPr>
            <p:nvPr/>
          </p:nvGrpSpPr>
          <p:grpSpPr bwMode="auto">
            <a:xfrm>
              <a:off x="2121408" y="4521544"/>
              <a:ext cx="4035552" cy="1574668"/>
              <a:chOff x="3611" y="1812"/>
              <a:chExt cx="1736" cy="1043"/>
            </a:xfrm>
          </p:grpSpPr>
          <p:grpSp>
            <p:nvGrpSpPr>
              <p:cNvPr id="236" name="Group 43"/>
              <p:cNvGrpSpPr>
                <a:grpSpLocks/>
              </p:cNvGrpSpPr>
              <p:nvPr/>
            </p:nvGrpSpPr>
            <p:grpSpPr bwMode="auto">
              <a:xfrm>
                <a:off x="3611" y="1816"/>
                <a:ext cx="1730" cy="1034"/>
                <a:chOff x="3611" y="1816"/>
                <a:chExt cx="1730" cy="1034"/>
              </a:xfrm>
            </p:grpSpPr>
            <p:sp>
              <p:nvSpPr>
                <p:cNvPr id="254" name="Oval 44"/>
                <p:cNvSpPr>
                  <a:spLocks noChangeArrowheads="1"/>
                </p:cNvSpPr>
                <p:nvPr/>
              </p:nvSpPr>
              <p:spPr bwMode="auto">
                <a:xfrm>
                  <a:off x="4202" y="1816"/>
                  <a:ext cx="754" cy="42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5" name="Oval 45"/>
                <p:cNvSpPr>
                  <a:spLocks noChangeArrowheads="1"/>
                </p:cNvSpPr>
                <p:nvPr/>
              </p:nvSpPr>
              <p:spPr bwMode="auto">
                <a:xfrm>
                  <a:off x="3787" y="1929"/>
                  <a:ext cx="578" cy="427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" name="Oval 46"/>
                <p:cNvSpPr>
                  <a:spLocks noChangeArrowheads="1"/>
                </p:cNvSpPr>
                <p:nvPr/>
              </p:nvSpPr>
              <p:spPr bwMode="auto">
                <a:xfrm>
                  <a:off x="3611" y="2186"/>
                  <a:ext cx="390" cy="349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" name="Oval 47"/>
                <p:cNvSpPr>
                  <a:spLocks noChangeArrowheads="1"/>
                </p:cNvSpPr>
                <p:nvPr/>
              </p:nvSpPr>
              <p:spPr bwMode="auto">
                <a:xfrm>
                  <a:off x="3729" y="2340"/>
                  <a:ext cx="586" cy="37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8" name="Oval 48"/>
                <p:cNvSpPr>
                  <a:spLocks noChangeArrowheads="1"/>
                </p:cNvSpPr>
                <p:nvPr/>
              </p:nvSpPr>
              <p:spPr bwMode="auto">
                <a:xfrm>
                  <a:off x="4143" y="2402"/>
                  <a:ext cx="876" cy="44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" name="Oval 49"/>
                <p:cNvSpPr>
                  <a:spLocks noChangeArrowheads="1"/>
                </p:cNvSpPr>
                <p:nvPr/>
              </p:nvSpPr>
              <p:spPr bwMode="auto">
                <a:xfrm>
                  <a:off x="4701" y="1941"/>
                  <a:ext cx="561" cy="336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0" name="Oval 50"/>
                <p:cNvSpPr>
                  <a:spLocks noChangeArrowheads="1"/>
                </p:cNvSpPr>
                <p:nvPr/>
              </p:nvSpPr>
              <p:spPr bwMode="auto">
                <a:xfrm>
                  <a:off x="4784" y="2157"/>
                  <a:ext cx="557" cy="336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1" name="Oval 51"/>
                <p:cNvSpPr>
                  <a:spLocks noChangeArrowheads="1"/>
                </p:cNvSpPr>
                <p:nvPr/>
              </p:nvSpPr>
              <p:spPr bwMode="auto">
                <a:xfrm>
                  <a:off x="4734" y="2228"/>
                  <a:ext cx="553" cy="552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2" name="Oval 52"/>
                <p:cNvSpPr>
                  <a:spLocks noChangeArrowheads="1"/>
                </p:cNvSpPr>
                <p:nvPr/>
              </p:nvSpPr>
              <p:spPr bwMode="auto">
                <a:xfrm>
                  <a:off x="3926" y="2061"/>
                  <a:ext cx="1122" cy="553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7" name="Group 53"/>
              <p:cNvGrpSpPr>
                <a:grpSpLocks/>
              </p:cNvGrpSpPr>
              <p:nvPr/>
            </p:nvGrpSpPr>
            <p:grpSpPr bwMode="auto">
              <a:xfrm>
                <a:off x="3611" y="1812"/>
                <a:ext cx="1736" cy="1043"/>
                <a:chOff x="3611" y="1812"/>
                <a:chExt cx="1736" cy="1043"/>
              </a:xfrm>
            </p:grpSpPr>
            <p:sp>
              <p:nvSpPr>
                <p:cNvPr id="238" name="Arc 54"/>
                <p:cNvSpPr>
                  <a:spLocks/>
                </p:cNvSpPr>
                <p:nvPr/>
              </p:nvSpPr>
              <p:spPr bwMode="auto">
                <a:xfrm>
                  <a:off x="4222" y="1812"/>
                  <a:ext cx="715" cy="216"/>
                </a:xfrm>
                <a:custGeom>
                  <a:avLst/>
                  <a:gdLst>
                    <a:gd name="G0" fmla="+- 20477 0 0"/>
                    <a:gd name="G1" fmla="+- 21600 0 0"/>
                    <a:gd name="G2" fmla="+- 21600 0 0"/>
                    <a:gd name="T0" fmla="*/ 0 w 40549"/>
                    <a:gd name="T1" fmla="*/ 14725 h 21600"/>
                    <a:gd name="T2" fmla="*/ 40549 w 40549"/>
                    <a:gd name="T3" fmla="*/ 13620 h 21600"/>
                    <a:gd name="T4" fmla="*/ 20477 w 40549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549" h="21600" fill="none" extrusionOk="0">
                      <a:moveTo>
                        <a:pt x="0" y="14725"/>
                      </a:moveTo>
                      <a:cubicBezTo>
                        <a:pt x="2953" y="5927"/>
                        <a:pt x="11196" y="-1"/>
                        <a:pt x="20477" y="0"/>
                      </a:cubicBezTo>
                      <a:cubicBezTo>
                        <a:pt x="29325" y="0"/>
                        <a:pt x="37279" y="5397"/>
                        <a:pt x="40548" y="13620"/>
                      </a:cubicBezTo>
                    </a:path>
                    <a:path w="40549" h="21600" stroke="0" extrusionOk="0">
                      <a:moveTo>
                        <a:pt x="0" y="14725"/>
                      </a:moveTo>
                      <a:cubicBezTo>
                        <a:pt x="2953" y="5927"/>
                        <a:pt x="11196" y="-1"/>
                        <a:pt x="20477" y="0"/>
                      </a:cubicBezTo>
                      <a:cubicBezTo>
                        <a:pt x="29325" y="0"/>
                        <a:pt x="37279" y="5397"/>
                        <a:pt x="40548" y="13620"/>
                      </a:cubicBezTo>
                      <a:lnTo>
                        <a:pt x="20477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9" name="Arc 55"/>
                <p:cNvSpPr>
                  <a:spLocks/>
                </p:cNvSpPr>
                <p:nvPr/>
              </p:nvSpPr>
              <p:spPr bwMode="auto">
                <a:xfrm>
                  <a:off x="4226" y="1816"/>
                  <a:ext cx="707" cy="212"/>
                </a:xfrm>
                <a:custGeom>
                  <a:avLst/>
                  <a:gdLst>
                    <a:gd name="G0" fmla="+- 20460 0 0"/>
                    <a:gd name="G1" fmla="+- 21600 0 0"/>
                    <a:gd name="G2" fmla="+- 21600 0 0"/>
                    <a:gd name="T0" fmla="*/ 0 w 40509"/>
                    <a:gd name="T1" fmla="*/ 14674 h 21600"/>
                    <a:gd name="T2" fmla="*/ 40509 w 40509"/>
                    <a:gd name="T3" fmla="*/ 13564 h 21600"/>
                    <a:gd name="T4" fmla="*/ 20460 w 40509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509" h="21600" fill="none" extrusionOk="0">
                      <a:moveTo>
                        <a:pt x="0" y="14674"/>
                      </a:moveTo>
                      <a:cubicBezTo>
                        <a:pt x="2969" y="5902"/>
                        <a:pt x="11199" y="-1"/>
                        <a:pt x="20460" y="0"/>
                      </a:cubicBezTo>
                      <a:cubicBezTo>
                        <a:pt x="29286" y="0"/>
                        <a:pt x="37225" y="5370"/>
                        <a:pt x="40509" y="13563"/>
                      </a:cubicBezTo>
                    </a:path>
                    <a:path w="40509" h="21600" stroke="0" extrusionOk="0">
                      <a:moveTo>
                        <a:pt x="0" y="14674"/>
                      </a:moveTo>
                      <a:cubicBezTo>
                        <a:pt x="2969" y="5902"/>
                        <a:pt x="11199" y="-1"/>
                        <a:pt x="20460" y="0"/>
                      </a:cubicBezTo>
                      <a:cubicBezTo>
                        <a:pt x="29286" y="0"/>
                        <a:pt x="37225" y="5370"/>
                        <a:pt x="40509" y="13563"/>
                      </a:cubicBezTo>
                      <a:lnTo>
                        <a:pt x="2046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0" name="Arc 56"/>
                <p:cNvSpPr>
                  <a:spLocks/>
                </p:cNvSpPr>
                <p:nvPr/>
              </p:nvSpPr>
              <p:spPr bwMode="auto">
                <a:xfrm>
                  <a:off x="3787" y="1924"/>
                  <a:ext cx="445" cy="263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509 w 32981"/>
                    <a:gd name="T1" fmla="*/ 26263 h 26263"/>
                    <a:gd name="T2" fmla="*/ 32981 w 32981"/>
                    <a:gd name="T3" fmla="*/ 3241 h 26263"/>
                    <a:gd name="T4" fmla="*/ 21600 w 32981"/>
                    <a:gd name="T5" fmla="*/ 21600 h 26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981" h="26263" fill="none" extrusionOk="0">
                      <a:moveTo>
                        <a:pt x="509" y="26262"/>
                      </a:moveTo>
                      <a:cubicBezTo>
                        <a:pt x="170" y="24731"/>
                        <a:pt x="0" y="231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621" y="-1"/>
                        <a:pt x="29562" y="1122"/>
                        <a:pt x="32980" y="3241"/>
                      </a:cubicBezTo>
                    </a:path>
                    <a:path w="32981" h="26263" stroke="0" extrusionOk="0">
                      <a:moveTo>
                        <a:pt x="509" y="26262"/>
                      </a:moveTo>
                      <a:cubicBezTo>
                        <a:pt x="170" y="24731"/>
                        <a:pt x="0" y="231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621" y="-1"/>
                        <a:pt x="29562" y="1122"/>
                        <a:pt x="32980" y="3241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1" name="Arc 57"/>
                <p:cNvSpPr>
                  <a:spLocks/>
                </p:cNvSpPr>
                <p:nvPr/>
              </p:nvSpPr>
              <p:spPr bwMode="auto">
                <a:xfrm>
                  <a:off x="3791" y="1928"/>
                  <a:ext cx="438" cy="258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514 w 32940"/>
                    <a:gd name="T1" fmla="*/ 26284 h 26284"/>
                    <a:gd name="T2" fmla="*/ 32940 w 32940"/>
                    <a:gd name="T3" fmla="*/ 3216 h 26284"/>
                    <a:gd name="T4" fmla="*/ 21600 w 32940"/>
                    <a:gd name="T5" fmla="*/ 21600 h 26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940" h="26284" fill="none" extrusionOk="0">
                      <a:moveTo>
                        <a:pt x="513" y="26284"/>
                      </a:moveTo>
                      <a:cubicBezTo>
                        <a:pt x="172" y="24746"/>
                        <a:pt x="0" y="23175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605" y="-1"/>
                        <a:pt x="29531" y="1113"/>
                        <a:pt x="32939" y="3216"/>
                      </a:cubicBezTo>
                    </a:path>
                    <a:path w="32940" h="26284" stroke="0" extrusionOk="0">
                      <a:moveTo>
                        <a:pt x="513" y="26284"/>
                      </a:moveTo>
                      <a:cubicBezTo>
                        <a:pt x="172" y="24746"/>
                        <a:pt x="0" y="23175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605" y="-1"/>
                        <a:pt x="29531" y="1113"/>
                        <a:pt x="32939" y="3216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2" name="Arc 58"/>
                <p:cNvSpPr>
                  <a:spLocks/>
                </p:cNvSpPr>
                <p:nvPr/>
              </p:nvSpPr>
              <p:spPr bwMode="auto">
                <a:xfrm>
                  <a:off x="3724" y="2518"/>
                  <a:ext cx="450" cy="205"/>
                </a:xfrm>
                <a:custGeom>
                  <a:avLst/>
                  <a:gdLst>
                    <a:gd name="G0" fmla="+- 21600 0 0"/>
                    <a:gd name="G1" fmla="+- 1044 0 0"/>
                    <a:gd name="G2" fmla="+- 21600 0 0"/>
                    <a:gd name="T0" fmla="*/ 32166 w 32166"/>
                    <a:gd name="T1" fmla="*/ 19883 h 22644"/>
                    <a:gd name="T2" fmla="*/ 25 w 32166"/>
                    <a:gd name="T3" fmla="*/ 0 h 22644"/>
                    <a:gd name="T4" fmla="*/ 21600 w 32166"/>
                    <a:gd name="T5" fmla="*/ 1044 h 226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166" h="22644" fill="none" extrusionOk="0">
                      <a:moveTo>
                        <a:pt x="32166" y="19883"/>
                      </a:moveTo>
                      <a:cubicBezTo>
                        <a:pt x="28938" y="21693"/>
                        <a:pt x="25300" y="22643"/>
                        <a:pt x="21600" y="22644"/>
                      </a:cubicBezTo>
                      <a:cubicBezTo>
                        <a:pt x="9670" y="22644"/>
                        <a:pt x="0" y="12973"/>
                        <a:pt x="0" y="1044"/>
                      </a:cubicBezTo>
                      <a:cubicBezTo>
                        <a:pt x="-1" y="695"/>
                        <a:pt x="8" y="347"/>
                        <a:pt x="25" y="0"/>
                      </a:cubicBezTo>
                    </a:path>
                    <a:path w="32166" h="22644" stroke="0" extrusionOk="0">
                      <a:moveTo>
                        <a:pt x="32166" y="19883"/>
                      </a:moveTo>
                      <a:cubicBezTo>
                        <a:pt x="28938" y="21693"/>
                        <a:pt x="25300" y="22643"/>
                        <a:pt x="21600" y="22644"/>
                      </a:cubicBezTo>
                      <a:cubicBezTo>
                        <a:pt x="9670" y="22644"/>
                        <a:pt x="0" y="12973"/>
                        <a:pt x="0" y="1044"/>
                      </a:cubicBezTo>
                      <a:cubicBezTo>
                        <a:pt x="-1" y="695"/>
                        <a:pt x="8" y="347"/>
                        <a:pt x="25" y="0"/>
                      </a:cubicBezTo>
                      <a:lnTo>
                        <a:pt x="21600" y="1044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3" name="Arc 59"/>
                <p:cNvSpPr>
                  <a:spLocks/>
                </p:cNvSpPr>
                <p:nvPr/>
              </p:nvSpPr>
              <p:spPr bwMode="auto">
                <a:xfrm>
                  <a:off x="3728" y="2518"/>
                  <a:ext cx="443" cy="201"/>
                </a:xfrm>
                <a:custGeom>
                  <a:avLst/>
                  <a:gdLst>
                    <a:gd name="G0" fmla="+- 21600 0 0"/>
                    <a:gd name="G1" fmla="+- 1052 0 0"/>
                    <a:gd name="G2" fmla="+- 21600 0 0"/>
                    <a:gd name="T0" fmla="*/ 32107 w 32107"/>
                    <a:gd name="T1" fmla="*/ 19924 h 22652"/>
                    <a:gd name="T2" fmla="*/ 26 w 32107"/>
                    <a:gd name="T3" fmla="*/ 0 h 22652"/>
                    <a:gd name="T4" fmla="*/ 21600 w 32107"/>
                    <a:gd name="T5" fmla="*/ 1052 h 226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107" h="22652" fill="none" extrusionOk="0">
                      <a:moveTo>
                        <a:pt x="32107" y="19924"/>
                      </a:moveTo>
                      <a:cubicBezTo>
                        <a:pt x="28894" y="21713"/>
                        <a:pt x="25277" y="22651"/>
                        <a:pt x="21600" y="22652"/>
                      </a:cubicBezTo>
                      <a:cubicBezTo>
                        <a:pt x="9670" y="22652"/>
                        <a:pt x="0" y="12981"/>
                        <a:pt x="0" y="1052"/>
                      </a:cubicBezTo>
                      <a:cubicBezTo>
                        <a:pt x="-1" y="701"/>
                        <a:pt x="8" y="350"/>
                        <a:pt x="25" y="-1"/>
                      </a:cubicBezTo>
                    </a:path>
                    <a:path w="32107" h="22652" stroke="0" extrusionOk="0">
                      <a:moveTo>
                        <a:pt x="32107" y="19924"/>
                      </a:moveTo>
                      <a:cubicBezTo>
                        <a:pt x="28894" y="21713"/>
                        <a:pt x="25277" y="22651"/>
                        <a:pt x="21600" y="22652"/>
                      </a:cubicBezTo>
                      <a:cubicBezTo>
                        <a:pt x="9670" y="22652"/>
                        <a:pt x="0" y="12981"/>
                        <a:pt x="0" y="1052"/>
                      </a:cubicBezTo>
                      <a:cubicBezTo>
                        <a:pt x="-1" y="701"/>
                        <a:pt x="8" y="350"/>
                        <a:pt x="25" y="-1"/>
                      </a:cubicBezTo>
                      <a:lnTo>
                        <a:pt x="21600" y="1052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4" name="Arc 60"/>
                <p:cNvSpPr>
                  <a:spLocks/>
                </p:cNvSpPr>
                <p:nvPr/>
              </p:nvSpPr>
              <p:spPr bwMode="auto">
                <a:xfrm>
                  <a:off x="4929" y="1937"/>
                  <a:ext cx="337" cy="252"/>
                </a:xfrm>
                <a:custGeom>
                  <a:avLst/>
                  <a:gdLst>
                    <a:gd name="G0" fmla="+- 4379 0 0"/>
                    <a:gd name="G1" fmla="+- 21600 0 0"/>
                    <a:gd name="G2" fmla="+- 21600 0 0"/>
                    <a:gd name="T0" fmla="*/ 0 w 25979"/>
                    <a:gd name="T1" fmla="*/ 449 h 32416"/>
                    <a:gd name="T2" fmla="*/ 23076 w 25979"/>
                    <a:gd name="T3" fmla="*/ 32416 h 32416"/>
                    <a:gd name="T4" fmla="*/ 4379 w 25979"/>
                    <a:gd name="T5" fmla="*/ 21600 h 324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5979" h="32416" fill="none" extrusionOk="0">
                      <a:moveTo>
                        <a:pt x="-1" y="448"/>
                      </a:moveTo>
                      <a:cubicBezTo>
                        <a:pt x="1440" y="150"/>
                        <a:pt x="2907" y="-1"/>
                        <a:pt x="4379" y="0"/>
                      </a:cubicBezTo>
                      <a:cubicBezTo>
                        <a:pt x="16308" y="0"/>
                        <a:pt x="25979" y="9670"/>
                        <a:pt x="25979" y="21600"/>
                      </a:cubicBezTo>
                      <a:cubicBezTo>
                        <a:pt x="25979" y="25397"/>
                        <a:pt x="24977" y="29128"/>
                        <a:pt x="23075" y="32415"/>
                      </a:cubicBezTo>
                    </a:path>
                    <a:path w="25979" h="32416" stroke="0" extrusionOk="0">
                      <a:moveTo>
                        <a:pt x="-1" y="448"/>
                      </a:moveTo>
                      <a:cubicBezTo>
                        <a:pt x="1440" y="150"/>
                        <a:pt x="2907" y="-1"/>
                        <a:pt x="4379" y="0"/>
                      </a:cubicBezTo>
                      <a:cubicBezTo>
                        <a:pt x="16308" y="0"/>
                        <a:pt x="25979" y="9670"/>
                        <a:pt x="25979" y="21600"/>
                      </a:cubicBezTo>
                      <a:cubicBezTo>
                        <a:pt x="25979" y="25397"/>
                        <a:pt x="24977" y="29128"/>
                        <a:pt x="23075" y="32415"/>
                      </a:cubicBezTo>
                      <a:lnTo>
                        <a:pt x="4379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5" name="Arc 61"/>
                <p:cNvSpPr>
                  <a:spLocks/>
                </p:cNvSpPr>
                <p:nvPr/>
              </p:nvSpPr>
              <p:spPr bwMode="auto">
                <a:xfrm>
                  <a:off x="4930" y="1941"/>
                  <a:ext cx="332" cy="247"/>
                </a:xfrm>
                <a:custGeom>
                  <a:avLst/>
                  <a:gdLst>
                    <a:gd name="G0" fmla="+- 4338 0 0"/>
                    <a:gd name="G1" fmla="+- 21600 0 0"/>
                    <a:gd name="G2" fmla="+- 21600 0 0"/>
                    <a:gd name="T0" fmla="*/ 0 w 25938"/>
                    <a:gd name="T1" fmla="*/ 440 h 32495"/>
                    <a:gd name="T2" fmla="*/ 22989 w 25938"/>
                    <a:gd name="T3" fmla="*/ 32495 h 32495"/>
                    <a:gd name="T4" fmla="*/ 4338 w 25938"/>
                    <a:gd name="T5" fmla="*/ 21600 h 324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5938" h="32495" fill="none" extrusionOk="0">
                      <a:moveTo>
                        <a:pt x="0" y="440"/>
                      </a:moveTo>
                      <a:cubicBezTo>
                        <a:pt x="1427" y="147"/>
                        <a:pt x="2880" y="-1"/>
                        <a:pt x="4338" y="0"/>
                      </a:cubicBezTo>
                      <a:cubicBezTo>
                        <a:pt x="16267" y="0"/>
                        <a:pt x="25938" y="9670"/>
                        <a:pt x="25938" y="21600"/>
                      </a:cubicBezTo>
                      <a:cubicBezTo>
                        <a:pt x="25938" y="25428"/>
                        <a:pt x="24920" y="29188"/>
                        <a:pt x="22988" y="32494"/>
                      </a:cubicBezTo>
                    </a:path>
                    <a:path w="25938" h="32495" stroke="0" extrusionOk="0">
                      <a:moveTo>
                        <a:pt x="0" y="440"/>
                      </a:moveTo>
                      <a:cubicBezTo>
                        <a:pt x="1427" y="147"/>
                        <a:pt x="2880" y="-1"/>
                        <a:pt x="4338" y="0"/>
                      </a:cubicBezTo>
                      <a:cubicBezTo>
                        <a:pt x="16267" y="0"/>
                        <a:pt x="25938" y="9670"/>
                        <a:pt x="25938" y="21600"/>
                      </a:cubicBezTo>
                      <a:cubicBezTo>
                        <a:pt x="25938" y="25428"/>
                        <a:pt x="24920" y="29188"/>
                        <a:pt x="22988" y="32494"/>
                      </a:cubicBezTo>
                      <a:lnTo>
                        <a:pt x="4338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" name="Arc 62"/>
                <p:cNvSpPr>
                  <a:spLocks/>
                </p:cNvSpPr>
                <p:nvPr/>
              </p:nvSpPr>
              <p:spPr bwMode="auto">
                <a:xfrm>
                  <a:off x="5024" y="2184"/>
                  <a:ext cx="323" cy="250"/>
                </a:xfrm>
                <a:custGeom>
                  <a:avLst/>
                  <a:gdLst>
                    <a:gd name="G0" fmla="+- 0 0 0"/>
                    <a:gd name="G1" fmla="+- 16841 0 0"/>
                    <a:gd name="G2" fmla="+- 21600 0 0"/>
                    <a:gd name="T0" fmla="*/ 13525 w 21600"/>
                    <a:gd name="T1" fmla="*/ 0 h 29495"/>
                    <a:gd name="T2" fmla="*/ 17505 w 21600"/>
                    <a:gd name="T3" fmla="*/ 29495 h 29495"/>
                    <a:gd name="T4" fmla="*/ 0 w 21600"/>
                    <a:gd name="T5" fmla="*/ 16841 h 294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9495" fill="none" extrusionOk="0">
                      <a:moveTo>
                        <a:pt x="13525" y="-1"/>
                      </a:moveTo>
                      <a:cubicBezTo>
                        <a:pt x="18630" y="4099"/>
                        <a:pt x="21600" y="10293"/>
                        <a:pt x="21600" y="16841"/>
                      </a:cubicBezTo>
                      <a:cubicBezTo>
                        <a:pt x="21600" y="21384"/>
                        <a:pt x="20167" y="25812"/>
                        <a:pt x="17505" y="29495"/>
                      </a:cubicBezTo>
                    </a:path>
                    <a:path w="21600" h="29495" stroke="0" extrusionOk="0">
                      <a:moveTo>
                        <a:pt x="13525" y="-1"/>
                      </a:moveTo>
                      <a:cubicBezTo>
                        <a:pt x="18630" y="4099"/>
                        <a:pt x="21600" y="10293"/>
                        <a:pt x="21600" y="16841"/>
                      </a:cubicBezTo>
                      <a:cubicBezTo>
                        <a:pt x="21600" y="21384"/>
                        <a:pt x="20167" y="25812"/>
                        <a:pt x="17505" y="29495"/>
                      </a:cubicBezTo>
                      <a:lnTo>
                        <a:pt x="0" y="1684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" name="Arc 63"/>
                <p:cNvSpPr>
                  <a:spLocks/>
                </p:cNvSpPr>
                <p:nvPr/>
              </p:nvSpPr>
              <p:spPr bwMode="auto">
                <a:xfrm>
                  <a:off x="5024" y="2187"/>
                  <a:ext cx="319" cy="246"/>
                </a:xfrm>
                <a:custGeom>
                  <a:avLst/>
                  <a:gdLst>
                    <a:gd name="G0" fmla="+- 0 0 0"/>
                    <a:gd name="G1" fmla="+- 16905 0 0"/>
                    <a:gd name="G2" fmla="+- 21600 0 0"/>
                    <a:gd name="T0" fmla="*/ 13446 w 21600"/>
                    <a:gd name="T1" fmla="*/ 0 h 29639"/>
                    <a:gd name="T2" fmla="*/ 17447 w 21600"/>
                    <a:gd name="T3" fmla="*/ 29639 h 29639"/>
                    <a:gd name="T4" fmla="*/ 0 w 21600"/>
                    <a:gd name="T5" fmla="*/ 16905 h 296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9639" fill="none" extrusionOk="0">
                      <a:moveTo>
                        <a:pt x="13445" y="0"/>
                      </a:moveTo>
                      <a:cubicBezTo>
                        <a:pt x="18597" y="4098"/>
                        <a:pt x="21600" y="10321"/>
                        <a:pt x="21600" y="16905"/>
                      </a:cubicBezTo>
                      <a:cubicBezTo>
                        <a:pt x="21600" y="21482"/>
                        <a:pt x="20145" y="25941"/>
                        <a:pt x="17447" y="29639"/>
                      </a:cubicBezTo>
                    </a:path>
                    <a:path w="21600" h="29639" stroke="0" extrusionOk="0">
                      <a:moveTo>
                        <a:pt x="13445" y="0"/>
                      </a:moveTo>
                      <a:cubicBezTo>
                        <a:pt x="18597" y="4098"/>
                        <a:pt x="21600" y="10321"/>
                        <a:pt x="21600" y="16905"/>
                      </a:cubicBezTo>
                      <a:cubicBezTo>
                        <a:pt x="21600" y="21482"/>
                        <a:pt x="20145" y="25941"/>
                        <a:pt x="17447" y="29639"/>
                      </a:cubicBezTo>
                      <a:lnTo>
                        <a:pt x="0" y="16905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" name="Arc 64"/>
                <p:cNvSpPr>
                  <a:spLocks/>
                </p:cNvSpPr>
                <p:nvPr/>
              </p:nvSpPr>
              <p:spPr bwMode="auto">
                <a:xfrm>
                  <a:off x="4918" y="2430"/>
                  <a:ext cx="377" cy="358"/>
                </a:xfrm>
                <a:custGeom>
                  <a:avLst/>
                  <a:gdLst>
                    <a:gd name="G0" fmla="+- 7051 0 0"/>
                    <a:gd name="G1" fmla="+- 6188 0 0"/>
                    <a:gd name="G2" fmla="+- 21600 0 0"/>
                    <a:gd name="T0" fmla="*/ 27746 w 28651"/>
                    <a:gd name="T1" fmla="*/ 0 h 27788"/>
                    <a:gd name="T2" fmla="*/ 0 w 28651"/>
                    <a:gd name="T3" fmla="*/ 26605 h 27788"/>
                    <a:gd name="T4" fmla="*/ 7051 w 28651"/>
                    <a:gd name="T5" fmla="*/ 6188 h 27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651" h="27788" fill="none" extrusionOk="0">
                      <a:moveTo>
                        <a:pt x="27745" y="0"/>
                      </a:moveTo>
                      <a:cubicBezTo>
                        <a:pt x="28346" y="2007"/>
                        <a:pt x="28651" y="4092"/>
                        <a:pt x="28651" y="6188"/>
                      </a:cubicBezTo>
                      <a:cubicBezTo>
                        <a:pt x="28651" y="18117"/>
                        <a:pt x="18980" y="27788"/>
                        <a:pt x="7051" y="27788"/>
                      </a:cubicBezTo>
                      <a:cubicBezTo>
                        <a:pt x="4651" y="27788"/>
                        <a:pt x="2268" y="27388"/>
                        <a:pt x="0" y="26604"/>
                      </a:cubicBezTo>
                    </a:path>
                    <a:path w="28651" h="27788" stroke="0" extrusionOk="0">
                      <a:moveTo>
                        <a:pt x="27745" y="0"/>
                      </a:moveTo>
                      <a:cubicBezTo>
                        <a:pt x="28346" y="2007"/>
                        <a:pt x="28651" y="4092"/>
                        <a:pt x="28651" y="6188"/>
                      </a:cubicBezTo>
                      <a:cubicBezTo>
                        <a:pt x="28651" y="18117"/>
                        <a:pt x="18980" y="27788"/>
                        <a:pt x="7051" y="27788"/>
                      </a:cubicBezTo>
                      <a:cubicBezTo>
                        <a:pt x="4651" y="27788"/>
                        <a:pt x="2268" y="27388"/>
                        <a:pt x="0" y="26604"/>
                      </a:cubicBezTo>
                      <a:lnTo>
                        <a:pt x="7051" y="618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9" name="Arc 65"/>
                <p:cNvSpPr>
                  <a:spLocks/>
                </p:cNvSpPr>
                <p:nvPr/>
              </p:nvSpPr>
              <p:spPr bwMode="auto">
                <a:xfrm>
                  <a:off x="4919" y="2431"/>
                  <a:ext cx="372" cy="353"/>
                </a:xfrm>
                <a:custGeom>
                  <a:avLst/>
                  <a:gdLst>
                    <a:gd name="G0" fmla="+- 7048 0 0"/>
                    <a:gd name="G1" fmla="+- 6190 0 0"/>
                    <a:gd name="G2" fmla="+- 21600 0 0"/>
                    <a:gd name="T0" fmla="*/ 27742 w 28648"/>
                    <a:gd name="T1" fmla="*/ 0 h 27790"/>
                    <a:gd name="T2" fmla="*/ 0 w 28648"/>
                    <a:gd name="T3" fmla="*/ 26608 h 27790"/>
                    <a:gd name="T4" fmla="*/ 7048 w 28648"/>
                    <a:gd name="T5" fmla="*/ 6190 h 277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648" h="27790" fill="none" extrusionOk="0">
                      <a:moveTo>
                        <a:pt x="27742" y="-1"/>
                      </a:moveTo>
                      <a:cubicBezTo>
                        <a:pt x="28342" y="2008"/>
                        <a:pt x="28648" y="4093"/>
                        <a:pt x="28648" y="6190"/>
                      </a:cubicBezTo>
                      <a:cubicBezTo>
                        <a:pt x="28648" y="18119"/>
                        <a:pt x="18977" y="27790"/>
                        <a:pt x="7048" y="27790"/>
                      </a:cubicBezTo>
                      <a:cubicBezTo>
                        <a:pt x="4649" y="27790"/>
                        <a:pt x="2267" y="27390"/>
                        <a:pt x="0" y="26607"/>
                      </a:cubicBezTo>
                    </a:path>
                    <a:path w="28648" h="27790" stroke="0" extrusionOk="0">
                      <a:moveTo>
                        <a:pt x="27742" y="-1"/>
                      </a:moveTo>
                      <a:cubicBezTo>
                        <a:pt x="28342" y="2008"/>
                        <a:pt x="28648" y="4093"/>
                        <a:pt x="28648" y="6190"/>
                      </a:cubicBezTo>
                      <a:cubicBezTo>
                        <a:pt x="28648" y="18119"/>
                        <a:pt x="18977" y="27790"/>
                        <a:pt x="7048" y="27790"/>
                      </a:cubicBezTo>
                      <a:cubicBezTo>
                        <a:pt x="4649" y="27790"/>
                        <a:pt x="2267" y="27390"/>
                        <a:pt x="0" y="26607"/>
                      </a:cubicBezTo>
                      <a:lnTo>
                        <a:pt x="7048" y="619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0" name="Arc 66"/>
                <p:cNvSpPr>
                  <a:spLocks/>
                </p:cNvSpPr>
                <p:nvPr/>
              </p:nvSpPr>
              <p:spPr bwMode="auto">
                <a:xfrm>
                  <a:off x="3611" y="2183"/>
                  <a:ext cx="206" cy="341"/>
                </a:xfrm>
                <a:custGeom>
                  <a:avLst/>
                  <a:gdLst>
                    <a:gd name="G0" fmla="+- 21600 0 0"/>
                    <a:gd name="G1" fmla="+- 21560 0 0"/>
                    <a:gd name="G2" fmla="+- 21600 0 0"/>
                    <a:gd name="T0" fmla="*/ 12798 w 21600"/>
                    <a:gd name="T1" fmla="*/ 41285 h 41285"/>
                    <a:gd name="T2" fmla="*/ 20292 w 21600"/>
                    <a:gd name="T3" fmla="*/ 0 h 41285"/>
                    <a:gd name="T4" fmla="*/ 21600 w 21600"/>
                    <a:gd name="T5" fmla="*/ 21560 h 41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285" fill="none" extrusionOk="0">
                      <a:moveTo>
                        <a:pt x="12797" y="41285"/>
                      </a:moveTo>
                      <a:cubicBezTo>
                        <a:pt x="5013" y="37811"/>
                        <a:pt x="0" y="30084"/>
                        <a:pt x="0" y="21560"/>
                      </a:cubicBezTo>
                      <a:cubicBezTo>
                        <a:pt x="-1" y="10138"/>
                        <a:pt x="8891" y="691"/>
                        <a:pt x="20291" y="-1"/>
                      </a:cubicBezTo>
                    </a:path>
                    <a:path w="21600" h="41285" stroke="0" extrusionOk="0">
                      <a:moveTo>
                        <a:pt x="12797" y="41285"/>
                      </a:moveTo>
                      <a:cubicBezTo>
                        <a:pt x="5013" y="37811"/>
                        <a:pt x="0" y="30084"/>
                        <a:pt x="0" y="21560"/>
                      </a:cubicBezTo>
                      <a:cubicBezTo>
                        <a:pt x="-1" y="10138"/>
                        <a:pt x="8891" y="691"/>
                        <a:pt x="20291" y="-1"/>
                      </a:cubicBezTo>
                      <a:lnTo>
                        <a:pt x="21600" y="2156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1" name="Arc 67"/>
                <p:cNvSpPr>
                  <a:spLocks/>
                </p:cNvSpPr>
                <p:nvPr/>
              </p:nvSpPr>
              <p:spPr bwMode="auto">
                <a:xfrm>
                  <a:off x="3615" y="2187"/>
                  <a:ext cx="202" cy="334"/>
                </a:xfrm>
                <a:custGeom>
                  <a:avLst/>
                  <a:gdLst>
                    <a:gd name="G0" fmla="+- 21600 0 0"/>
                    <a:gd name="G1" fmla="+- 21561 0 0"/>
                    <a:gd name="G2" fmla="+- 21600 0 0"/>
                    <a:gd name="T0" fmla="*/ 12820 w 21600"/>
                    <a:gd name="T1" fmla="*/ 41296 h 41296"/>
                    <a:gd name="T2" fmla="*/ 20296 w 21600"/>
                    <a:gd name="T3" fmla="*/ 0 h 41296"/>
                    <a:gd name="T4" fmla="*/ 21600 w 21600"/>
                    <a:gd name="T5" fmla="*/ 21561 h 41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296" fill="none" extrusionOk="0">
                      <a:moveTo>
                        <a:pt x="12819" y="41296"/>
                      </a:moveTo>
                      <a:cubicBezTo>
                        <a:pt x="5023" y="37827"/>
                        <a:pt x="0" y="30094"/>
                        <a:pt x="0" y="21561"/>
                      </a:cubicBezTo>
                      <a:cubicBezTo>
                        <a:pt x="-1" y="10138"/>
                        <a:pt x="8893" y="689"/>
                        <a:pt x="20296" y="0"/>
                      </a:cubicBezTo>
                    </a:path>
                    <a:path w="21600" h="41296" stroke="0" extrusionOk="0">
                      <a:moveTo>
                        <a:pt x="12819" y="41296"/>
                      </a:moveTo>
                      <a:cubicBezTo>
                        <a:pt x="5023" y="37827"/>
                        <a:pt x="0" y="30094"/>
                        <a:pt x="0" y="21561"/>
                      </a:cubicBezTo>
                      <a:cubicBezTo>
                        <a:pt x="-1" y="10138"/>
                        <a:pt x="8893" y="689"/>
                        <a:pt x="20296" y="0"/>
                      </a:cubicBezTo>
                      <a:lnTo>
                        <a:pt x="21600" y="21561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2" name="Arc 68"/>
                <p:cNvSpPr>
                  <a:spLocks/>
                </p:cNvSpPr>
                <p:nvPr/>
              </p:nvSpPr>
              <p:spPr bwMode="auto">
                <a:xfrm>
                  <a:off x="4157" y="2647"/>
                  <a:ext cx="773" cy="208"/>
                </a:xfrm>
                <a:custGeom>
                  <a:avLst/>
                  <a:gdLst>
                    <a:gd name="G0" fmla="+- 21169 0 0"/>
                    <a:gd name="G1" fmla="+- 0 0 0"/>
                    <a:gd name="G2" fmla="+- 21600 0 0"/>
                    <a:gd name="T0" fmla="*/ 38935 w 38935"/>
                    <a:gd name="T1" fmla="*/ 12285 h 21600"/>
                    <a:gd name="T2" fmla="*/ 0 w 38935"/>
                    <a:gd name="T3" fmla="*/ 4293 h 21600"/>
                    <a:gd name="T4" fmla="*/ 21169 w 38935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935" h="21600" fill="none" extrusionOk="0">
                      <a:moveTo>
                        <a:pt x="38935" y="12285"/>
                      </a:moveTo>
                      <a:cubicBezTo>
                        <a:pt x="34901" y="18118"/>
                        <a:pt x="28261" y="21599"/>
                        <a:pt x="21169" y="21600"/>
                      </a:cubicBezTo>
                      <a:cubicBezTo>
                        <a:pt x="10894" y="21600"/>
                        <a:pt x="2041" y="14362"/>
                        <a:pt x="-1" y="4293"/>
                      </a:cubicBezTo>
                    </a:path>
                    <a:path w="38935" h="21600" stroke="0" extrusionOk="0">
                      <a:moveTo>
                        <a:pt x="38935" y="12285"/>
                      </a:moveTo>
                      <a:cubicBezTo>
                        <a:pt x="34901" y="18118"/>
                        <a:pt x="28261" y="21599"/>
                        <a:pt x="21169" y="21600"/>
                      </a:cubicBezTo>
                      <a:cubicBezTo>
                        <a:pt x="10894" y="21600"/>
                        <a:pt x="2041" y="14362"/>
                        <a:pt x="-1" y="4293"/>
                      </a:cubicBezTo>
                      <a:lnTo>
                        <a:pt x="21169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3" name="Arc 69"/>
                <p:cNvSpPr>
                  <a:spLocks/>
                </p:cNvSpPr>
                <p:nvPr/>
              </p:nvSpPr>
              <p:spPr bwMode="auto">
                <a:xfrm>
                  <a:off x="4161" y="2647"/>
                  <a:ext cx="765" cy="204"/>
                </a:xfrm>
                <a:custGeom>
                  <a:avLst/>
                  <a:gdLst>
                    <a:gd name="G0" fmla="+- 21161 0 0"/>
                    <a:gd name="G1" fmla="+- 0 0 0"/>
                    <a:gd name="G2" fmla="+- 21600 0 0"/>
                    <a:gd name="T0" fmla="*/ 38869 w 38869"/>
                    <a:gd name="T1" fmla="*/ 12368 h 21600"/>
                    <a:gd name="T2" fmla="*/ 0 w 38869"/>
                    <a:gd name="T3" fmla="*/ 4334 h 21600"/>
                    <a:gd name="T4" fmla="*/ 21161 w 38869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869" h="21600" fill="none" extrusionOk="0">
                      <a:moveTo>
                        <a:pt x="38869" y="12368"/>
                      </a:moveTo>
                      <a:cubicBezTo>
                        <a:pt x="34828" y="18153"/>
                        <a:pt x="28217" y="21599"/>
                        <a:pt x="21161" y="21600"/>
                      </a:cubicBezTo>
                      <a:cubicBezTo>
                        <a:pt x="10902" y="21600"/>
                        <a:pt x="2058" y="14384"/>
                        <a:pt x="0" y="4333"/>
                      </a:cubicBezTo>
                    </a:path>
                    <a:path w="38869" h="21600" stroke="0" extrusionOk="0">
                      <a:moveTo>
                        <a:pt x="38869" y="12368"/>
                      </a:moveTo>
                      <a:cubicBezTo>
                        <a:pt x="34828" y="18153"/>
                        <a:pt x="28217" y="21599"/>
                        <a:pt x="21161" y="21600"/>
                      </a:cubicBezTo>
                      <a:cubicBezTo>
                        <a:pt x="10902" y="21600"/>
                        <a:pt x="2058" y="14384"/>
                        <a:pt x="0" y="4333"/>
                      </a:cubicBezTo>
                      <a:lnTo>
                        <a:pt x="21161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63" name="Text Box 48"/>
            <p:cNvSpPr txBox="1">
              <a:spLocks noChangeArrowheads="1"/>
            </p:cNvSpPr>
            <p:nvPr/>
          </p:nvSpPr>
          <p:spPr bwMode="auto">
            <a:xfrm>
              <a:off x="3632335" y="5148426"/>
              <a:ext cx="132986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黑体" panose="02010609060101010101" pitchFamily="49" charset="-122"/>
                </a:rPr>
                <a:t>网络核心</a:t>
              </a:r>
              <a:endPara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endParaRPr>
            </a:p>
          </p:txBody>
        </p:sp>
        <p:pic>
          <p:nvPicPr>
            <p:cNvPr id="165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5680" y="6153463"/>
              <a:ext cx="593051" cy="445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7" name="Text Box 48"/>
            <p:cNvSpPr txBox="1">
              <a:spLocks noChangeArrowheads="1"/>
            </p:cNvSpPr>
            <p:nvPr/>
          </p:nvSpPr>
          <p:spPr bwMode="auto">
            <a:xfrm>
              <a:off x="1503635" y="5079230"/>
              <a:ext cx="64633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dirty="0" smtClean="0">
                  <a:ea typeface="黑体" panose="02010609060101010101" pitchFamily="49" charset="-122"/>
                </a:rPr>
                <a:t>客户端</a:t>
              </a:r>
              <a:endParaRPr kumimoji="1" lang="zh-CN" altLang="en-US" sz="1200" dirty="0">
                <a:ea typeface="黑体" panose="02010609060101010101" pitchFamily="49" charset="-122"/>
              </a:endParaRPr>
            </a:p>
          </p:txBody>
        </p:sp>
        <p:sp>
          <p:nvSpPr>
            <p:cNvPr id="170" name="Text Box 48"/>
            <p:cNvSpPr txBox="1">
              <a:spLocks noChangeArrowheads="1"/>
            </p:cNvSpPr>
            <p:nvPr/>
          </p:nvSpPr>
          <p:spPr bwMode="auto">
            <a:xfrm>
              <a:off x="6118769" y="5706721"/>
              <a:ext cx="8002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dirty="0" smtClean="0">
                  <a:ea typeface="黑体" panose="02010609060101010101" pitchFamily="49" charset="-122"/>
                </a:rPr>
                <a:t>服务器端</a:t>
              </a:r>
              <a:endParaRPr kumimoji="1" lang="zh-CN" altLang="en-US" sz="1200" dirty="0">
                <a:ea typeface="黑体" panose="02010609060101010101" pitchFamily="49" charset="-122"/>
              </a:endParaRPr>
            </a:p>
          </p:txBody>
        </p:sp>
        <p:cxnSp>
          <p:nvCxnSpPr>
            <p:cNvPr id="172" name="直接连接符 171"/>
            <p:cNvCxnSpPr>
              <a:stCxn id="241" idx="1"/>
            </p:cNvCxnSpPr>
            <p:nvPr/>
          </p:nvCxnSpPr>
          <p:spPr>
            <a:xfrm flipH="1" flipV="1">
              <a:off x="3248421" y="4509055"/>
              <a:ext cx="309607" cy="235279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 flipH="1" flipV="1">
              <a:off x="2037111" y="5050077"/>
              <a:ext cx="219086" cy="17350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 flipH="1">
              <a:off x="3555429" y="6052102"/>
              <a:ext cx="436661" cy="49143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 flipH="1" flipV="1">
              <a:off x="4705071" y="6058467"/>
              <a:ext cx="393744" cy="49862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>
              <a:endCxn id="249" idx="0"/>
            </p:cNvCxnSpPr>
            <p:nvPr/>
          </p:nvCxnSpPr>
          <p:spPr>
            <a:xfrm flipH="1" flipV="1">
              <a:off x="5999433" y="5456079"/>
              <a:ext cx="315029" cy="13538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Group 28"/>
            <p:cNvGrpSpPr>
              <a:grpSpLocks/>
            </p:cNvGrpSpPr>
            <p:nvPr/>
          </p:nvGrpSpPr>
          <p:grpSpPr bwMode="auto">
            <a:xfrm>
              <a:off x="6220315" y="4996076"/>
              <a:ext cx="485257" cy="680642"/>
              <a:chOff x="3345" y="2809"/>
              <a:chExt cx="338" cy="429"/>
            </a:xfrm>
          </p:grpSpPr>
          <p:sp>
            <p:nvSpPr>
              <p:cNvPr id="197" name="Freeform 29"/>
              <p:cNvSpPr>
                <a:spLocks/>
              </p:cNvSpPr>
              <p:nvPr/>
            </p:nvSpPr>
            <p:spPr bwMode="auto">
              <a:xfrm>
                <a:off x="3444" y="2838"/>
                <a:ext cx="229" cy="7"/>
              </a:xfrm>
              <a:custGeom>
                <a:avLst/>
                <a:gdLst>
                  <a:gd name="T0" fmla="*/ 0 w 229"/>
                  <a:gd name="T1" fmla="*/ 0 h 7"/>
                  <a:gd name="T2" fmla="*/ 14 w 229"/>
                  <a:gd name="T3" fmla="*/ 7 h 7"/>
                  <a:gd name="T4" fmla="*/ 229 w 229"/>
                  <a:gd name="T5" fmla="*/ 7 h 7"/>
                  <a:gd name="T6" fmla="*/ 223 w 229"/>
                  <a:gd name="T7" fmla="*/ 0 h 7"/>
                  <a:gd name="T8" fmla="*/ 0 w 22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9" h="7">
                    <a:moveTo>
                      <a:pt x="0" y="0"/>
                    </a:moveTo>
                    <a:lnTo>
                      <a:pt x="14" y="7"/>
                    </a:lnTo>
                    <a:lnTo>
                      <a:pt x="229" y="7"/>
                    </a:lnTo>
                    <a:lnTo>
                      <a:pt x="22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8" name="Freeform 30"/>
              <p:cNvSpPr>
                <a:spLocks/>
              </p:cNvSpPr>
              <p:nvPr/>
            </p:nvSpPr>
            <p:spPr bwMode="auto">
              <a:xfrm>
                <a:off x="3444" y="2837"/>
                <a:ext cx="58" cy="399"/>
              </a:xfrm>
              <a:custGeom>
                <a:avLst/>
                <a:gdLst>
                  <a:gd name="T0" fmla="*/ 0 w 58"/>
                  <a:gd name="T1" fmla="*/ 386 h 399"/>
                  <a:gd name="T2" fmla="*/ 12 w 58"/>
                  <a:gd name="T3" fmla="*/ 399 h 399"/>
                  <a:gd name="T4" fmla="*/ 58 w 58"/>
                  <a:gd name="T5" fmla="*/ 133 h 399"/>
                  <a:gd name="T6" fmla="*/ 15 w 58"/>
                  <a:gd name="T7" fmla="*/ 7 h 399"/>
                  <a:gd name="T8" fmla="*/ 1 w 58"/>
                  <a:gd name="T9" fmla="*/ 0 h 399"/>
                  <a:gd name="T10" fmla="*/ 0 w 58"/>
                  <a:gd name="T11" fmla="*/ 146 h 399"/>
                  <a:gd name="T12" fmla="*/ 0 w 58"/>
                  <a:gd name="T13" fmla="*/ 386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399">
                    <a:moveTo>
                      <a:pt x="0" y="386"/>
                    </a:moveTo>
                    <a:lnTo>
                      <a:pt x="12" y="399"/>
                    </a:lnTo>
                    <a:lnTo>
                      <a:pt x="58" y="133"/>
                    </a:lnTo>
                    <a:lnTo>
                      <a:pt x="15" y="7"/>
                    </a:lnTo>
                    <a:lnTo>
                      <a:pt x="1" y="0"/>
                    </a:lnTo>
                    <a:lnTo>
                      <a:pt x="0" y="146"/>
                    </a:lnTo>
                    <a:lnTo>
                      <a:pt x="0" y="386"/>
                    </a:lnTo>
                    <a:close/>
                  </a:path>
                </a:pathLst>
              </a:custGeom>
              <a:solidFill>
                <a:srgbClr val="A0A0A0"/>
              </a:solidFill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9" name="Freeform 31"/>
              <p:cNvSpPr>
                <a:spLocks/>
              </p:cNvSpPr>
              <p:nvPr/>
            </p:nvSpPr>
            <p:spPr bwMode="auto">
              <a:xfrm>
                <a:off x="3345" y="2809"/>
                <a:ext cx="100" cy="413"/>
              </a:xfrm>
              <a:custGeom>
                <a:avLst/>
                <a:gdLst>
                  <a:gd name="T0" fmla="*/ 0 w 100"/>
                  <a:gd name="T1" fmla="*/ 0 h 413"/>
                  <a:gd name="T2" fmla="*/ 100 w 100"/>
                  <a:gd name="T3" fmla="*/ 28 h 413"/>
                  <a:gd name="T4" fmla="*/ 100 w 100"/>
                  <a:gd name="T5" fmla="*/ 413 h 413"/>
                  <a:gd name="T6" fmla="*/ 0 w 100"/>
                  <a:gd name="T7" fmla="*/ 316 h 413"/>
                  <a:gd name="T8" fmla="*/ 0 w 100"/>
                  <a:gd name="T9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413">
                    <a:moveTo>
                      <a:pt x="0" y="0"/>
                    </a:moveTo>
                    <a:lnTo>
                      <a:pt x="100" y="28"/>
                    </a:lnTo>
                    <a:lnTo>
                      <a:pt x="100" y="413"/>
                    </a:lnTo>
                    <a:lnTo>
                      <a:pt x="0" y="3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0A0A0"/>
              </a:solidFill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0" name="Freeform 32"/>
              <p:cNvSpPr>
                <a:spLocks/>
              </p:cNvSpPr>
              <p:nvPr/>
            </p:nvSpPr>
            <p:spPr bwMode="auto">
              <a:xfrm>
                <a:off x="3345" y="2809"/>
                <a:ext cx="322" cy="29"/>
              </a:xfrm>
              <a:custGeom>
                <a:avLst/>
                <a:gdLst>
                  <a:gd name="T0" fmla="*/ 100 w 322"/>
                  <a:gd name="T1" fmla="*/ 29 h 29"/>
                  <a:gd name="T2" fmla="*/ 322 w 322"/>
                  <a:gd name="T3" fmla="*/ 29 h 29"/>
                  <a:gd name="T4" fmla="*/ 167 w 322"/>
                  <a:gd name="T5" fmla="*/ 0 h 29"/>
                  <a:gd name="T6" fmla="*/ 0 w 322"/>
                  <a:gd name="T7" fmla="*/ 0 h 29"/>
                  <a:gd name="T8" fmla="*/ 100 w 322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" h="29">
                    <a:moveTo>
                      <a:pt x="100" y="29"/>
                    </a:moveTo>
                    <a:lnTo>
                      <a:pt x="322" y="29"/>
                    </a:lnTo>
                    <a:lnTo>
                      <a:pt x="167" y="0"/>
                    </a:lnTo>
                    <a:lnTo>
                      <a:pt x="0" y="0"/>
                    </a:lnTo>
                    <a:lnTo>
                      <a:pt x="100" y="29"/>
                    </a:lnTo>
                    <a:close/>
                  </a:path>
                </a:pathLst>
              </a:custGeom>
              <a:solidFill>
                <a:srgbClr val="E0E0E0"/>
              </a:solidFill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1" name="Rectangle 33"/>
              <p:cNvSpPr>
                <a:spLocks noChangeArrowheads="1"/>
              </p:cNvSpPr>
              <p:nvPr/>
            </p:nvSpPr>
            <p:spPr bwMode="auto">
              <a:xfrm>
                <a:off x="3456" y="2984"/>
                <a:ext cx="213" cy="254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" name="Freeform 34"/>
              <p:cNvSpPr>
                <a:spLocks/>
              </p:cNvSpPr>
              <p:nvPr/>
            </p:nvSpPr>
            <p:spPr bwMode="auto">
              <a:xfrm>
                <a:off x="3458" y="2844"/>
                <a:ext cx="225" cy="127"/>
              </a:xfrm>
              <a:custGeom>
                <a:avLst/>
                <a:gdLst>
                  <a:gd name="T0" fmla="*/ 0 w 225"/>
                  <a:gd name="T1" fmla="*/ 0 h 127"/>
                  <a:gd name="T2" fmla="*/ 215 w 225"/>
                  <a:gd name="T3" fmla="*/ 0 h 127"/>
                  <a:gd name="T4" fmla="*/ 225 w 225"/>
                  <a:gd name="T5" fmla="*/ 127 h 127"/>
                  <a:gd name="T6" fmla="*/ 9 w 225"/>
                  <a:gd name="T7" fmla="*/ 127 h 127"/>
                  <a:gd name="T8" fmla="*/ 0 w 225"/>
                  <a:gd name="T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27">
                    <a:moveTo>
                      <a:pt x="0" y="0"/>
                    </a:moveTo>
                    <a:lnTo>
                      <a:pt x="215" y="0"/>
                    </a:lnTo>
                    <a:lnTo>
                      <a:pt x="225" y="127"/>
                    </a:lnTo>
                    <a:lnTo>
                      <a:pt x="9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3" name="Freeform 35"/>
              <p:cNvSpPr>
                <a:spLocks/>
              </p:cNvSpPr>
              <p:nvPr/>
            </p:nvSpPr>
            <p:spPr bwMode="auto">
              <a:xfrm>
                <a:off x="3455" y="2971"/>
                <a:ext cx="228" cy="13"/>
              </a:xfrm>
              <a:custGeom>
                <a:avLst/>
                <a:gdLst>
                  <a:gd name="T0" fmla="*/ 0 w 228"/>
                  <a:gd name="T1" fmla="*/ 13 h 13"/>
                  <a:gd name="T2" fmla="*/ 210 w 228"/>
                  <a:gd name="T3" fmla="*/ 13 h 13"/>
                  <a:gd name="T4" fmla="*/ 228 w 228"/>
                  <a:gd name="T5" fmla="*/ 0 h 13"/>
                  <a:gd name="T6" fmla="*/ 12 w 228"/>
                  <a:gd name="T7" fmla="*/ 0 h 13"/>
                  <a:gd name="T8" fmla="*/ 0 w 228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" h="13">
                    <a:moveTo>
                      <a:pt x="0" y="13"/>
                    </a:moveTo>
                    <a:lnTo>
                      <a:pt x="210" y="13"/>
                    </a:lnTo>
                    <a:lnTo>
                      <a:pt x="228" y="0"/>
                    </a:lnTo>
                    <a:lnTo>
                      <a:pt x="12" y="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A0A0A0"/>
              </a:solidFill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" name="Freeform 36"/>
              <p:cNvSpPr>
                <a:spLocks/>
              </p:cNvSpPr>
              <p:nvPr/>
            </p:nvSpPr>
            <p:spPr bwMode="auto">
              <a:xfrm>
                <a:off x="3459" y="2838"/>
                <a:ext cx="18" cy="398"/>
              </a:xfrm>
              <a:custGeom>
                <a:avLst/>
                <a:gdLst>
                  <a:gd name="T0" fmla="*/ 0 w 18"/>
                  <a:gd name="T1" fmla="*/ 0 h 398"/>
                  <a:gd name="T2" fmla="*/ 10 w 18"/>
                  <a:gd name="T3" fmla="*/ 7 h 398"/>
                  <a:gd name="T4" fmla="*/ 18 w 18"/>
                  <a:gd name="T5" fmla="*/ 133 h 398"/>
                  <a:gd name="T6" fmla="*/ 8 w 18"/>
                  <a:gd name="T7" fmla="*/ 148 h 398"/>
                  <a:gd name="T8" fmla="*/ 8 w 18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98">
                    <a:moveTo>
                      <a:pt x="0" y="0"/>
                    </a:moveTo>
                    <a:lnTo>
                      <a:pt x="10" y="7"/>
                    </a:lnTo>
                    <a:lnTo>
                      <a:pt x="18" y="133"/>
                    </a:lnTo>
                    <a:lnTo>
                      <a:pt x="8" y="148"/>
                    </a:lnTo>
                    <a:lnTo>
                      <a:pt x="8" y="398"/>
                    </a:lnTo>
                  </a:path>
                </a:pathLst>
              </a:custGeom>
              <a:noFill/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" name="Freeform 37"/>
              <p:cNvSpPr>
                <a:spLocks/>
              </p:cNvSpPr>
              <p:nvPr/>
            </p:nvSpPr>
            <p:spPr bwMode="auto">
              <a:xfrm>
                <a:off x="3466" y="2838"/>
                <a:ext cx="17" cy="398"/>
              </a:xfrm>
              <a:custGeom>
                <a:avLst/>
                <a:gdLst>
                  <a:gd name="T0" fmla="*/ 0 w 17"/>
                  <a:gd name="T1" fmla="*/ 0 h 398"/>
                  <a:gd name="T2" fmla="*/ 8 w 17"/>
                  <a:gd name="T3" fmla="*/ 7 h 398"/>
                  <a:gd name="T4" fmla="*/ 17 w 17"/>
                  <a:gd name="T5" fmla="*/ 133 h 398"/>
                  <a:gd name="T6" fmla="*/ 8 w 17"/>
                  <a:gd name="T7" fmla="*/ 148 h 398"/>
                  <a:gd name="T8" fmla="*/ 8 w 17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98">
                    <a:moveTo>
                      <a:pt x="0" y="0"/>
                    </a:moveTo>
                    <a:lnTo>
                      <a:pt x="8" y="7"/>
                    </a:lnTo>
                    <a:lnTo>
                      <a:pt x="17" y="133"/>
                    </a:lnTo>
                    <a:lnTo>
                      <a:pt x="8" y="148"/>
                    </a:lnTo>
                    <a:lnTo>
                      <a:pt x="8" y="398"/>
                    </a:lnTo>
                  </a:path>
                </a:pathLst>
              </a:custGeom>
              <a:noFill/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" name="Freeform 38"/>
              <p:cNvSpPr>
                <a:spLocks/>
              </p:cNvSpPr>
              <p:nvPr/>
            </p:nvSpPr>
            <p:spPr bwMode="auto">
              <a:xfrm>
                <a:off x="3472" y="2838"/>
                <a:ext cx="19" cy="398"/>
              </a:xfrm>
              <a:custGeom>
                <a:avLst/>
                <a:gdLst>
                  <a:gd name="T0" fmla="*/ 0 w 19"/>
                  <a:gd name="T1" fmla="*/ 0 h 398"/>
                  <a:gd name="T2" fmla="*/ 10 w 19"/>
                  <a:gd name="T3" fmla="*/ 7 h 398"/>
                  <a:gd name="T4" fmla="*/ 19 w 19"/>
                  <a:gd name="T5" fmla="*/ 133 h 398"/>
                  <a:gd name="T6" fmla="*/ 8 w 19"/>
                  <a:gd name="T7" fmla="*/ 148 h 398"/>
                  <a:gd name="T8" fmla="*/ 8 w 19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398">
                    <a:moveTo>
                      <a:pt x="0" y="0"/>
                    </a:moveTo>
                    <a:lnTo>
                      <a:pt x="10" y="7"/>
                    </a:lnTo>
                    <a:lnTo>
                      <a:pt x="19" y="133"/>
                    </a:lnTo>
                    <a:lnTo>
                      <a:pt x="8" y="148"/>
                    </a:lnTo>
                    <a:lnTo>
                      <a:pt x="8" y="398"/>
                    </a:lnTo>
                  </a:path>
                </a:pathLst>
              </a:custGeom>
              <a:noFill/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" name="Freeform 39"/>
              <p:cNvSpPr>
                <a:spLocks/>
              </p:cNvSpPr>
              <p:nvPr/>
            </p:nvSpPr>
            <p:spPr bwMode="auto">
              <a:xfrm>
                <a:off x="3478" y="2838"/>
                <a:ext cx="19" cy="397"/>
              </a:xfrm>
              <a:custGeom>
                <a:avLst/>
                <a:gdLst>
                  <a:gd name="T0" fmla="*/ 0 w 19"/>
                  <a:gd name="T1" fmla="*/ 0 h 397"/>
                  <a:gd name="T2" fmla="*/ 10 w 19"/>
                  <a:gd name="T3" fmla="*/ 6 h 397"/>
                  <a:gd name="T4" fmla="*/ 19 w 19"/>
                  <a:gd name="T5" fmla="*/ 132 h 397"/>
                  <a:gd name="T6" fmla="*/ 10 w 19"/>
                  <a:gd name="T7" fmla="*/ 146 h 397"/>
                  <a:gd name="T8" fmla="*/ 8 w 19"/>
                  <a:gd name="T9" fmla="*/ 397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397">
                    <a:moveTo>
                      <a:pt x="0" y="0"/>
                    </a:moveTo>
                    <a:lnTo>
                      <a:pt x="10" y="6"/>
                    </a:lnTo>
                    <a:lnTo>
                      <a:pt x="19" y="132"/>
                    </a:lnTo>
                    <a:lnTo>
                      <a:pt x="10" y="146"/>
                    </a:lnTo>
                    <a:lnTo>
                      <a:pt x="8" y="397"/>
                    </a:lnTo>
                  </a:path>
                </a:pathLst>
              </a:custGeom>
              <a:noFill/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" name="Freeform 40"/>
              <p:cNvSpPr>
                <a:spLocks/>
              </p:cNvSpPr>
              <p:nvPr/>
            </p:nvSpPr>
            <p:spPr bwMode="auto">
              <a:xfrm>
                <a:off x="3485" y="2838"/>
                <a:ext cx="19" cy="397"/>
              </a:xfrm>
              <a:custGeom>
                <a:avLst/>
                <a:gdLst>
                  <a:gd name="T0" fmla="*/ 0 w 19"/>
                  <a:gd name="T1" fmla="*/ 0 h 397"/>
                  <a:gd name="T2" fmla="*/ 9 w 19"/>
                  <a:gd name="T3" fmla="*/ 7 h 397"/>
                  <a:gd name="T4" fmla="*/ 19 w 19"/>
                  <a:gd name="T5" fmla="*/ 132 h 397"/>
                  <a:gd name="T6" fmla="*/ 9 w 19"/>
                  <a:gd name="T7" fmla="*/ 146 h 397"/>
                  <a:gd name="T8" fmla="*/ 8 w 19"/>
                  <a:gd name="T9" fmla="*/ 397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397">
                    <a:moveTo>
                      <a:pt x="0" y="0"/>
                    </a:moveTo>
                    <a:lnTo>
                      <a:pt x="9" y="7"/>
                    </a:lnTo>
                    <a:lnTo>
                      <a:pt x="19" y="132"/>
                    </a:lnTo>
                    <a:lnTo>
                      <a:pt x="9" y="146"/>
                    </a:lnTo>
                    <a:lnTo>
                      <a:pt x="8" y="397"/>
                    </a:lnTo>
                  </a:path>
                </a:pathLst>
              </a:custGeom>
              <a:noFill/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" name="Freeform 41"/>
              <p:cNvSpPr>
                <a:spLocks/>
              </p:cNvSpPr>
              <p:nvPr/>
            </p:nvSpPr>
            <p:spPr bwMode="auto">
              <a:xfrm>
                <a:off x="3491" y="2838"/>
                <a:ext cx="19" cy="397"/>
              </a:xfrm>
              <a:custGeom>
                <a:avLst/>
                <a:gdLst>
                  <a:gd name="T0" fmla="*/ 0 w 19"/>
                  <a:gd name="T1" fmla="*/ 0 h 397"/>
                  <a:gd name="T2" fmla="*/ 10 w 19"/>
                  <a:gd name="T3" fmla="*/ 7 h 397"/>
                  <a:gd name="T4" fmla="*/ 19 w 19"/>
                  <a:gd name="T5" fmla="*/ 132 h 397"/>
                  <a:gd name="T6" fmla="*/ 10 w 19"/>
                  <a:gd name="T7" fmla="*/ 146 h 397"/>
                  <a:gd name="T8" fmla="*/ 8 w 19"/>
                  <a:gd name="T9" fmla="*/ 397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397">
                    <a:moveTo>
                      <a:pt x="0" y="0"/>
                    </a:moveTo>
                    <a:lnTo>
                      <a:pt x="10" y="7"/>
                    </a:lnTo>
                    <a:lnTo>
                      <a:pt x="19" y="132"/>
                    </a:lnTo>
                    <a:lnTo>
                      <a:pt x="10" y="146"/>
                    </a:lnTo>
                    <a:lnTo>
                      <a:pt x="8" y="397"/>
                    </a:lnTo>
                  </a:path>
                </a:pathLst>
              </a:custGeom>
              <a:noFill/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" name="Freeform 42"/>
              <p:cNvSpPr>
                <a:spLocks/>
              </p:cNvSpPr>
              <p:nvPr/>
            </p:nvSpPr>
            <p:spPr bwMode="auto">
              <a:xfrm>
                <a:off x="3499" y="2838"/>
                <a:ext cx="17" cy="398"/>
              </a:xfrm>
              <a:custGeom>
                <a:avLst/>
                <a:gdLst>
                  <a:gd name="T0" fmla="*/ 0 w 17"/>
                  <a:gd name="T1" fmla="*/ 0 h 398"/>
                  <a:gd name="T2" fmla="*/ 8 w 17"/>
                  <a:gd name="T3" fmla="*/ 7 h 398"/>
                  <a:gd name="T4" fmla="*/ 17 w 17"/>
                  <a:gd name="T5" fmla="*/ 132 h 398"/>
                  <a:gd name="T6" fmla="*/ 6 w 17"/>
                  <a:gd name="T7" fmla="*/ 146 h 398"/>
                  <a:gd name="T8" fmla="*/ 6 w 17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98">
                    <a:moveTo>
                      <a:pt x="0" y="0"/>
                    </a:moveTo>
                    <a:lnTo>
                      <a:pt x="8" y="7"/>
                    </a:lnTo>
                    <a:lnTo>
                      <a:pt x="17" y="132"/>
                    </a:lnTo>
                    <a:lnTo>
                      <a:pt x="6" y="146"/>
                    </a:lnTo>
                    <a:lnTo>
                      <a:pt x="6" y="398"/>
                    </a:lnTo>
                  </a:path>
                </a:pathLst>
              </a:custGeom>
              <a:noFill/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1" name="Freeform 43"/>
              <p:cNvSpPr>
                <a:spLocks/>
              </p:cNvSpPr>
              <p:nvPr/>
            </p:nvSpPr>
            <p:spPr bwMode="auto">
              <a:xfrm>
                <a:off x="3505" y="2838"/>
                <a:ext cx="16" cy="397"/>
              </a:xfrm>
              <a:custGeom>
                <a:avLst/>
                <a:gdLst>
                  <a:gd name="T0" fmla="*/ 0 w 16"/>
                  <a:gd name="T1" fmla="*/ 0 h 397"/>
                  <a:gd name="T2" fmla="*/ 7 w 16"/>
                  <a:gd name="T3" fmla="*/ 7 h 397"/>
                  <a:gd name="T4" fmla="*/ 16 w 16"/>
                  <a:gd name="T5" fmla="*/ 132 h 397"/>
                  <a:gd name="T6" fmla="*/ 7 w 16"/>
                  <a:gd name="T7" fmla="*/ 146 h 397"/>
                  <a:gd name="T8" fmla="*/ 7 w 16"/>
                  <a:gd name="T9" fmla="*/ 397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97">
                    <a:moveTo>
                      <a:pt x="0" y="0"/>
                    </a:moveTo>
                    <a:lnTo>
                      <a:pt x="7" y="7"/>
                    </a:lnTo>
                    <a:lnTo>
                      <a:pt x="16" y="132"/>
                    </a:lnTo>
                    <a:lnTo>
                      <a:pt x="7" y="146"/>
                    </a:lnTo>
                    <a:lnTo>
                      <a:pt x="7" y="397"/>
                    </a:lnTo>
                  </a:path>
                </a:pathLst>
              </a:custGeom>
              <a:noFill/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2" name="Rectangle 44"/>
              <p:cNvSpPr>
                <a:spLocks noChangeArrowheads="1"/>
              </p:cNvSpPr>
              <p:nvPr/>
            </p:nvSpPr>
            <p:spPr bwMode="auto">
              <a:xfrm>
                <a:off x="3520" y="3015"/>
                <a:ext cx="131" cy="191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3" name="Rectangle 45"/>
              <p:cNvSpPr>
                <a:spLocks noChangeArrowheads="1"/>
              </p:cNvSpPr>
              <p:nvPr/>
            </p:nvSpPr>
            <p:spPr bwMode="auto">
              <a:xfrm>
                <a:off x="3520" y="3060"/>
                <a:ext cx="131" cy="29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" name="Rectangle 46"/>
              <p:cNvSpPr>
                <a:spLocks noChangeArrowheads="1"/>
              </p:cNvSpPr>
              <p:nvPr/>
            </p:nvSpPr>
            <p:spPr bwMode="auto">
              <a:xfrm>
                <a:off x="3520" y="3096"/>
                <a:ext cx="131" cy="29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" name="Rectangle 47"/>
              <p:cNvSpPr>
                <a:spLocks noChangeArrowheads="1"/>
              </p:cNvSpPr>
              <p:nvPr/>
            </p:nvSpPr>
            <p:spPr bwMode="auto">
              <a:xfrm>
                <a:off x="3520" y="3132"/>
                <a:ext cx="131" cy="38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" name="Rectangle 48"/>
              <p:cNvSpPr>
                <a:spLocks noChangeArrowheads="1"/>
              </p:cNvSpPr>
              <p:nvPr/>
            </p:nvSpPr>
            <p:spPr bwMode="auto">
              <a:xfrm>
                <a:off x="3540" y="3060"/>
                <a:ext cx="91" cy="20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" name="Rectangle 49"/>
              <p:cNvSpPr>
                <a:spLocks noChangeArrowheads="1"/>
              </p:cNvSpPr>
              <p:nvPr/>
            </p:nvSpPr>
            <p:spPr bwMode="auto">
              <a:xfrm>
                <a:off x="3540" y="3105"/>
                <a:ext cx="91" cy="20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" name="Freeform 50"/>
              <p:cNvSpPr>
                <a:spLocks/>
              </p:cNvSpPr>
              <p:nvPr/>
            </p:nvSpPr>
            <p:spPr bwMode="auto">
              <a:xfrm>
                <a:off x="3605" y="3022"/>
                <a:ext cx="5" cy="26"/>
              </a:xfrm>
              <a:custGeom>
                <a:avLst/>
                <a:gdLst>
                  <a:gd name="T0" fmla="*/ 5 w 5"/>
                  <a:gd name="T1" fmla="*/ 0 h 26"/>
                  <a:gd name="T2" fmla="*/ 5 w 5"/>
                  <a:gd name="T3" fmla="*/ 26 h 26"/>
                  <a:gd name="T4" fmla="*/ 0 w 5"/>
                  <a:gd name="T5" fmla="*/ 12 h 26"/>
                  <a:gd name="T6" fmla="*/ 5 w 5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6">
                    <a:moveTo>
                      <a:pt x="5" y="0"/>
                    </a:moveTo>
                    <a:lnTo>
                      <a:pt x="5" y="26"/>
                    </a:lnTo>
                    <a:lnTo>
                      <a:pt x="0" y="12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" name="Rectangle 51"/>
              <p:cNvSpPr>
                <a:spLocks noChangeArrowheads="1"/>
              </p:cNvSpPr>
              <p:nvPr/>
            </p:nvSpPr>
            <p:spPr bwMode="auto">
              <a:xfrm>
                <a:off x="3520" y="3015"/>
                <a:ext cx="131" cy="37"/>
              </a:xfrm>
              <a:prstGeom prst="rect">
                <a:avLst/>
              </a:prstGeom>
              <a:solidFill>
                <a:srgbClr val="A0A0A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" name="Freeform 52"/>
              <p:cNvSpPr>
                <a:spLocks/>
              </p:cNvSpPr>
              <p:nvPr/>
            </p:nvSpPr>
            <p:spPr bwMode="auto">
              <a:xfrm>
                <a:off x="3583" y="3022"/>
                <a:ext cx="27" cy="12"/>
              </a:xfrm>
              <a:custGeom>
                <a:avLst/>
                <a:gdLst>
                  <a:gd name="T0" fmla="*/ 27 w 27"/>
                  <a:gd name="T1" fmla="*/ 0 h 12"/>
                  <a:gd name="T2" fmla="*/ 2 w 27"/>
                  <a:gd name="T3" fmla="*/ 0 h 12"/>
                  <a:gd name="T4" fmla="*/ 0 w 27"/>
                  <a:gd name="T5" fmla="*/ 12 h 12"/>
                  <a:gd name="T6" fmla="*/ 24 w 27"/>
                  <a:gd name="T7" fmla="*/ 12 h 12"/>
                  <a:gd name="T8" fmla="*/ 27 w 27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2">
                    <a:moveTo>
                      <a:pt x="27" y="0"/>
                    </a:moveTo>
                    <a:lnTo>
                      <a:pt x="2" y="0"/>
                    </a:lnTo>
                    <a:lnTo>
                      <a:pt x="0" y="12"/>
                    </a:lnTo>
                    <a:lnTo>
                      <a:pt x="24" y="12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" name="Freeform 53"/>
              <p:cNvSpPr>
                <a:spLocks/>
              </p:cNvSpPr>
              <p:nvPr/>
            </p:nvSpPr>
            <p:spPr bwMode="auto">
              <a:xfrm>
                <a:off x="3583" y="3038"/>
                <a:ext cx="63" cy="10"/>
              </a:xfrm>
              <a:custGeom>
                <a:avLst/>
                <a:gdLst>
                  <a:gd name="T0" fmla="*/ 63 w 63"/>
                  <a:gd name="T1" fmla="*/ 10 h 10"/>
                  <a:gd name="T2" fmla="*/ 2 w 63"/>
                  <a:gd name="T3" fmla="*/ 10 h 10"/>
                  <a:gd name="T4" fmla="*/ 0 w 63"/>
                  <a:gd name="T5" fmla="*/ 0 h 10"/>
                  <a:gd name="T6" fmla="*/ 60 w 63"/>
                  <a:gd name="T7" fmla="*/ 0 h 10"/>
                  <a:gd name="T8" fmla="*/ 63 w 63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0">
                    <a:moveTo>
                      <a:pt x="63" y="10"/>
                    </a:moveTo>
                    <a:lnTo>
                      <a:pt x="2" y="10"/>
                    </a:lnTo>
                    <a:lnTo>
                      <a:pt x="0" y="0"/>
                    </a:lnTo>
                    <a:lnTo>
                      <a:pt x="60" y="0"/>
                    </a:lnTo>
                    <a:lnTo>
                      <a:pt x="63" y="1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2" name="Freeform 54"/>
              <p:cNvSpPr>
                <a:spLocks/>
              </p:cNvSpPr>
              <p:nvPr/>
            </p:nvSpPr>
            <p:spPr bwMode="auto">
              <a:xfrm>
                <a:off x="3610" y="3026"/>
                <a:ext cx="36" cy="6"/>
              </a:xfrm>
              <a:custGeom>
                <a:avLst/>
                <a:gdLst>
                  <a:gd name="T0" fmla="*/ 36 w 36"/>
                  <a:gd name="T1" fmla="*/ 0 h 6"/>
                  <a:gd name="T2" fmla="*/ 1 w 36"/>
                  <a:gd name="T3" fmla="*/ 0 h 6"/>
                  <a:gd name="T4" fmla="*/ 0 w 36"/>
                  <a:gd name="T5" fmla="*/ 6 h 6"/>
                  <a:gd name="T6" fmla="*/ 33 w 36"/>
                  <a:gd name="T7" fmla="*/ 6 h 6"/>
                  <a:gd name="T8" fmla="*/ 36 w 3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6">
                    <a:moveTo>
                      <a:pt x="36" y="0"/>
                    </a:moveTo>
                    <a:lnTo>
                      <a:pt x="1" y="0"/>
                    </a:lnTo>
                    <a:lnTo>
                      <a:pt x="0" y="6"/>
                    </a:lnTo>
                    <a:lnTo>
                      <a:pt x="33" y="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" name="Freeform 55"/>
              <p:cNvSpPr>
                <a:spLocks/>
              </p:cNvSpPr>
              <p:nvPr/>
            </p:nvSpPr>
            <p:spPr bwMode="auto">
              <a:xfrm>
                <a:off x="3642" y="3026"/>
                <a:ext cx="4" cy="22"/>
              </a:xfrm>
              <a:custGeom>
                <a:avLst/>
                <a:gdLst>
                  <a:gd name="T0" fmla="*/ 4 w 4"/>
                  <a:gd name="T1" fmla="*/ 0 h 22"/>
                  <a:gd name="T2" fmla="*/ 4 w 4"/>
                  <a:gd name="T3" fmla="*/ 22 h 22"/>
                  <a:gd name="T4" fmla="*/ 0 w 4"/>
                  <a:gd name="T5" fmla="*/ 8 h 22"/>
                  <a:gd name="T6" fmla="*/ 4 w 4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2">
                    <a:moveTo>
                      <a:pt x="4" y="0"/>
                    </a:moveTo>
                    <a:lnTo>
                      <a:pt x="4" y="22"/>
                    </a:lnTo>
                    <a:lnTo>
                      <a:pt x="0" y="8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4" name="Oval 56"/>
              <p:cNvSpPr>
                <a:spLocks noChangeArrowheads="1"/>
              </p:cNvSpPr>
              <p:nvPr/>
            </p:nvSpPr>
            <p:spPr bwMode="auto">
              <a:xfrm>
                <a:off x="3610" y="3042"/>
                <a:ext cx="1" cy="3"/>
              </a:xfrm>
              <a:prstGeom prst="ellipse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" name="Freeform 57"/>
              <p:cNvSpPr>
                <a:spLocks/>
              </p:cNvSpPr>
              <p:nvPr/>
            </p:nvSpPr>
            <p:spPr bwMode="auto">
              <a:xfrm>
                <a:off x="3610" y="3021"/>
                <a:ext cx="11" cy="30"/>
              </a:xfrm>
              <a:custGeom>
                <a:avLst/>
                <a:gdLst>
                  <a:gd name="T0" fmla="*/ 8 w 11"/>
                  <a:gd name="T1" fmla="*/ 0 h 30"/>
                  <a:gd name="T2" fmla="*/ 5 w 11"/>
                  <a:gd name="T3" fmla="*/ 0 h 30"/>
                  <a:gd name="T4" fmla="*/ 1 w 11"/>
                  <a:gd name="T5" fmla="*/ 1 h 30"/>
                  <a:gd name="T6" fmla="*/ 0 w 11"/>
                  <a:gd name="T7" fmla="*/ 4 h 30"/>
                  <a:gd name="T8" fmla="*/ 0 w 11"/>
                  <a:gd name="T9" fmla="*/ 11 h 30"/>
                  <a:gd name="T10" fmla="*/ 1 w 11"/>
                  <a:gd name="T11" fmla="*/ 29 h 30"/>
                  <a:gd name="T12" fmla="*/ 5 w 11"/>
                  <a:gd name="T13" fmla="*/ 30 h 30"/>
                  <a:gd name="T14" fmla="*/ 5 w 11"/>
                  <a:gd name="T15" fmla="*/ 14 h 30"/>
                  <a:gd name="T16" fmla="*/ 9 w 11"/>
                  <a:gd name="T17" fmla="*/ 7 h 30"/>
                  <a:gd name="T18" fmla="*/ 11 w 11"/>
                  <a:gd name="T19" fmla="*/ 4 h 30"/>
                  <a:gd name="T20" fmla="*/ 11 w 11"/>
                  <a:gd name="T21" fmla="*/ 1 h 30"/>
                  <a:gd name="T22" fmla="*/ 8 w 11"/>
                  <a:gd name="T2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" h="30">
                    <a:moveTo>
                      <a:pt x="8" y="0"/>
                    </a:moveTo>
                    <a:lnTo>
                      <a:pt x="5" y="0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0" y="11"/>
                    </a:lnTo>
                    <a:lnTo>
                      <a:pt x="1" y="29"/>
                    </a:lnTo>
                    <a:lnTo>
                      <a:pt x="5" y="30"/>
                    </a:lnTo>
                    <a:lnTo>
                      <a:pt x="5" y="14"/>
                    </a:lnTo>
                    <a:lnTo>
                      <a:pt x="9" y="7"/>
                    </a:lnTo>
                    <a:lnTo>
                      <a:pt x="11" y="4"/>
                    </a:lnTo>
                    <a:lnTo>
                      <a:pt x="11" y="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" name="Freeform 58"/>
              <p:cNvSpPr>
                <a:spLocks/>
              </p:cNvSpPr>
              <p:nvPr/>
            </p:nvSpPr>
            <p:spPr bwMode="auto">
              <a:xfrm>
                <a:off x="3610" y="3021"/>
                <a:ext cx="13" cy="30"/>
              </a:xfrm>
              <a:custGeom>
                <a:avLst/>
                <a:gdLst>
                  <a:gd name="T0" fmla="*/ 9 w 13"/>
                  <a:gd name="T1" fmla="*/ 0 h 30"/>
                  <a:gd name="T2" fmla="*/ 5 w 13"/>
                  <a:gd name="T3" fmla="*/ 0 h 30"/>
                  <a:gd name="T4" fmla="*/ 1 w 13"/>
                  <a:gd name="T5" fmla="*/ 1 h 30"/>
                  <a:gd name="T6" fmla="*/ 1 w 13"/>
                  <a:gd name="T7" fmla="*/ 4 h 30"/>
                  <a:gd name="T8" fmla="*/ 0 w 13"/>
                  <a:gd name="T9" fmla="*/ 11 h 30"/>
                  <a:gd name="T10" fmla="*/ 3 w 13"/>
                  <a:gd name="T11" fmla="*/ 30 h 30"/>
                  <a:gd name="T12" fmla="*/ 5 w 13"/>
                  <a:gd name="T13" fmla="*/ 30 h 30"/>
                  <a:gd name="T14" fmla="*/ 5 w 13"/>
                  <a:gd name="T15" fmla="*/ 14 h 30"/>
                  <a:gd name="T16" fmla="*/ 11 w 13"/>
                  <a:gd name="T17" fmla="*/ 7 h 30"/>
                  <a:gd name="T18" fmla="*/ 13 w 13"/>
                  <a:gd name="T19" fmla="*/ 4 h 30"/>
                  <a:gd name="T20" fmla="*/ 13 w 13"/>
                  <a:gd name="T21" fmla="*/ 1 h 30"/>
                  <a:gd name="T22" fmla="*/ 9 w 13"/>
                  <a:gd name="T2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30">
                    <a:moveTo>
                      <a:pt x="9" y="0"/>
                    </a:moveTo>
                    <a:lnTo>
                      <a:pt x="5" y="0"/>
                    </a:lnTo>
                    <a:lnTo>
                      <a:pt x="1" y="1"/>
                    </a:lnTo>
                    <a:lnTo>
                      <a:pt x="1" y="4"/>
                    </a:lnTo>
                    <a:lnTo>
                      <a:pt x="0" y="11"/>
                    </a:lnTo>
                    <a:lnTo>
                      <a:pt x="3" y="30"/>
                    </a:lnTo>
                    <a:lnTo>
                      <a:pt x="5" y="30"/>
                    </a:lnTo>
                    <a:lnTo>
                      <a:pt x="5" y="14"/>
                    </a:lnTo>
                    <a:lnTo>
                      <a:pt x="11" y="7"/>
                    </a:lnTo>
                    <a:lnTo>
                      <a:pt x="13" y="4"/>
                    </a:lnTo>
                    <a:lnTo>
                      <a:pt x="13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" name="Rectangle 59"/>
              <p:cNvSpPr>
                <a:spLocks noChangeArrowheads="1"/>
              </p:cNvSpPr>
              <p:nvPr/>
            </p:nvSpPr>
            <p:spPr bwMode="auto">
              <a:xfrm>
                <a:off x="3550" y="3068"/>
                <a:ext cx="69" cy="3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" name="Freeform 60"/>
              <p:cNvSpPr>
                <a:spLocks/>
              </p:cNvSpPr>
              <p:nvPr/>
            </p:nvSpPr>
            <p:spPr bwMode="auto">
              <a:xfrm>
                <a:off x="3573" y="3077"/>
                <a:ext cx="34" cy="7"/>
              </a:xfrm>
              <a:custGeom>
                <a:avLst/>
                <a:gdLst>
                  <a:gd name="T0" fmla="*/ 0 w 34"/>
                  <a:gd name="T1" fmla="*/ 7 h 7"/>
                  <a:gd name="T2" fmla="*/ 0 w 34"/>
                  <a:gd name="T3" fmla="*/ 0 h 7"/>
                  <a:gd name="T4" fmla="*/ 34 w 34"/>
                  <a:gd name="T5" fmla="*/ 0 h 7"/>
                  <a:gd name="T6" fmla="*/ 34 w 34"/>
                  <a:gd name="T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7">
                    <a:moveTo>
                      <a:pt x="0" y="7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34" y="6"/>
                    </a:lnTo>
                  </a:path>
                </a:pathLst>
              </a:custGeom>
              <a:noFill/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" name="Freeform 61"/>
              <p:cNvSpPr>
                <a:spLocks/>
              </p:cNvSpPr>
              <p:nvPr/>
            </p:nvSpPr>
            <p:spPr bwMode="auto">
              <a:xfrm>
                <a:off x="3477" y="2864"/>
                <a:ext cx="32" cy="29"/>
              </a:xfrm>
              <a:custGeom>
                <a:avLst/>
                <a:gdLst>
                  <a:gd name="T0" fmla="*/ 28 w 32"/>
                  <a:gd name="T1" fmla="*/ 0 h 29"/>
                  <a:gd name="T2" fmla="*/ 0 w 32"/>
                  <a:gd name="T3" fmla="*/ 0 h 29"/>
                  <a:gd name="T4" fmla="*/ 3 w 32"/>
                  <a:gd name="T5" fmla="*/ 29 h 29"/>
                  <a:gd name="T6" fmla="*/ 32 w 32"/>
                  <a:gd name="T7" fmla="*/ 29 h 29"/>
                  <a:gd name="T8" fmla="*/ 28 w 3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9">
                    <a:moveTo>
                      <a:pt x="28" y="0"/>
                    </a:moveTo>
                    <a:lnTo>
                      <a:pt x="0" y="0"/>
                    </a:lnTo>
                    <a:lnTo>
                      <a:pt x="3" y="29"/>
                    </a:lnTo>
                    <a:lnTo>
                      <a:pt x="32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0" name="Freeform 62"/>
              <p:cNvSpPr>
                <a:spLocks/>
              </p:cNvSpPr>
              <p:nvPr/>
            </p:nvSpPr>
            <p:spPr bwMode="auto">
              <a:xfrm>
                <a:off x="3480" y="2915"/>
                <a:ext cx="33" cy="30"/>
              </a:xfrm>
              <a:custGeom>
                <a:avLst/>
                <a:gdLst>
                  <a:gd name="T0" fmla="*/ 32 w 33"/>
                  <a:gd name="T1" fmla="*/ 0 h 30"/>
                  <a:gd name="T2" fmla="*/ 0 w 33"/>
                  <a:gd name="T3" fmla="*/ 0 h 30"/>
                  <a:gd name="T4" fmla="*/ 3 w 33"/>
                  <a:gd name="T5" fmla="*/ 30 h 30"/>
                  <a:gd name="T6" fmla="*/ 33 w 33"/>
                  <a:gd name="T7" fmla="*/ 30 h 30"/>
                  <a:gd name="T8" fmla="*/ 32 w 33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0">
                    <a:moveTo>
                      <a:pt x="32" y="0"/>
                    </a:moveTo>
                    <a:lnTo>
                      <a:pt x="0" y="0"/>
                    </a:lnTo>
                    <a:lnTo>
                      <a:pt x="3" y="30"/>
                    </a:lnTo>
                    <a:lnTo>
                      <a:pt x="33" y="3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" name="Rectangle 63"/>
              <p:cNvSpPr>
                <a:spLocks noChangeArrowheads="1"/>
              </p:cNvSpPr>
              <p:nvPr/>
            </p:nvSpPr>
            <p:spPr bwMode="auto">
              <a:xfrm>
                <a:off x="3531" y="2915"/>
                <a:ext cx="130" cy="20"/>
              </a:xfrm>
              <a:prstGeom prst="rect">
                <a:avLst/>
              </a:prstGeom>
              <a:solidFill>
                <a:srgbClr val="60606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" name="Rectangle 64"/>
              <p:cNvSpPr>
                <a:spLocks noChangeArrowheads="1"/>
              </p:cNvSpPr>
              <p:nvPr/>
            </p:nvSpPr>
            <p:spPr bwMode="auto">
              <a:xfrm>
                <a:off x="3550" y="2915"/>
                <a:ext cx="9" cy="1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3" name="Rectangle 65"/>
              <p:cNvSpPr>
                <a:spLocks noChangeArrowheads="1"/>
              </p:cNvSpPr>
              <p:nvPr/>
            </p:nvSpPr>
            <p:spPr bwMode="auto">
              <a:xfrm>
                <a:off x="3550" y="2934"/>
                <a:ext cx="9" cy="1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4" name="Rectangle 66"/>
              <p:cNvSpPr>
                <a:spLocks noChangeArrowheads="1"/>
              </p:cNvSpPr>
              <p:nvPr/>
            </p:nvSpPr>
            <p:spPr bwMode="auto">
              <a:xfrm>
                <a:off x="3589" y="2924"/>
                <a:ext cx="2" cy="2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" name="Oval 67"/>
              <p:cNvSpPr>
                <a:spLocks noChangeArrowheads="1"/>
              </p:cNvSpPr>
              <p:nvPr/>
            </p:nvSpPr>
            <p:spPr bwMode="auto">
              <a:xfrm>
                <a:off x="3540" y="2924"/>
                <a:ext cx="3" cy="4"/>
              </a:xfrm>
              <a:prstGeom prst="ellipse">
                <a:avLst/>
              </a:pr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182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7651" y="4609062"/>
              <a:ext cx="593051" cy="445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3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7583" y="4122421"/>
              <a:ext cx="593051" cy="445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84" name="直接连接符 183"/>
            <p:cNvCxnSpPr>
              <a:endCxn id="194" idx="3"/>
            </p:cNvCxnSpPr>
            <p:nvPr/>
          </p:nvCxnSpPr>
          <p:spPr>
            <a:xfrm>
              <a:off x="3222903" y="4583297"/>
              <a:ext cx="295274" cy="151370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8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4894" y="6193204"/>
              <a:ext cx="593051" cy="445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9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0635" y="4186803"/>
              <a:ext cx="593051" cy="445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90" name="直接连接符 189"/>
            <p:cNvCxnSpPr/>
            <p:nvPr/>
          </p:nvCxnSpPr>
          <p:spPr>
            <a:xfrm flipV="1">
              <a:off x="5317208" y="4476711"/>
              <a:ext cx="170690" cy="280866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 Box 48"/>
            <p:cNvSpPr txBox="1">
              <a:spLocks noChangeArrowheads="1"/>
            </p:cNvSpPr>
            <p:nvPr/>
          </p:nvSpPr>
          <p:spPr bwMode="auto">
            <a:xfrm>
              <a:off x="2070223" y="4389242"/>
              <a:ext cx="29527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200" b="1" dirty="0" smtClean="0">
                  <a:ea typeface="黑体" panose="02010609060101010101" pitchFamily="49" charset="-122"/>
                </a:rPr>
                <a:t>A</a:t>
              </a:r>
              <a:endParaRPr kumimoji="1" lang="zh-CN" altLang="en-US" sz="1200" b="1" dirty="0">
                <a:ea typeface="黑体" panose="02010609060101010101" pitchFamily="49" charset="-122"/>
              </a:endParaRPr>
            </a:p>
          </p:txBody>
        </p:sp>
        <p:sp>
          <p:nvSpPr>
            <p:cNvPr id="192" name="Text Box 48"/>
            <p:cNvSpPr txBox="1">
              <a:spLocks noChangeArrowheads="1"/>
            </p:cNvSpPr>
            <p:nvPr/>
          </p:nvSpPr>
          <p:spPr bwMode="auto">
            <a:xfrm>
              <a:off x="6368312" y="4773926"/>
              <a:ext cx="29527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200" b="1" dirty="0" smtClean="0">
                  <a:ea typeface="黑体" panose="02010609060101010101" pitchFamily="49" charset="-122"/>
                </a:rPr>
                <a:t>B</a:t>
              </a:r>
              <a:endParaRPr kumimoji="1" lang="zh-CN" altLang="en-US" sz="1200" b="1" dirty="0">
                <a:ea typeface="黑体" panose="02010609060101010101" pitchFamily="49" charset="-122"/>
              </a:endParaRPr>
            </a:p>
          </p:txBody>
        </p:sp>
        <p:sp>
          <p:nvSpPr>
            <p:cNvPr id="193" name="Text Box 48"/>
            <p:cNvSpPr txBox="1">
              <a:spLocks noChangeArrowheads="1"/>
            </p:cNvSpPr>
            <p:nvPr/>
          </p:nvSpPr>
          <p:spPr bwMode="auto">
            <a:xfrm>
              <a:off x="3132863" y="3879380"/>
              <a:ext cx="29527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1200" b="1" dirty="0" smtClean="0">
                  <a:ea typeface="黑体" panose="02010609060101010101" pitchFamily="49" charset="-122"/>
                </a:rPr>
                <a:t>C</a:t>
              </a:r>
              <a:endParaRPr kumimoji="1" lang="zh-CN" altLang="en-US" sz="1200" b="1" dirty="0">
                <a:ea typeface="黑体" panose="02010609060101010101" pitchFamily="49" charset="-122"/>
              </a:endParaRPr>
            </a:p>
          </p:txBody>
        </p:sp>
        <p:sp>
          <p:nvSpPr>
            <p:cNvPr id="194" name="Text Box 48"/>
            <p:cNvSpPr txBox="1">
              <a:spLocks noChangeArrowheads="1"/>
            </p:cNvSpPr>
            <p:nvPr/>
          </p:nvSpPr>
          <p:spPr bwMode="auto">
            <a:xfrm>
              <a:off x="3222903" y="5958500"/>
              <a:ext cx="29527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1200" b="1" dirty="0" smtClean="0">
                  <a:ea typeface="黑体" panose="02010609060101010101" pitchFamily="49" charset="-122"/>
                </a:rPr>
                <a:t>D</a:t>
              </a:r>
              <a:endParaRPr kumimoji="1" lang="zh-CN" altLang="en-US" sz="1200" b="1" dirty="0">
                <a:ea typeface="黑体" panose="02010609060101010101" pitchFamily="49" charset="-122"/>
              </a:endParaRPr>
            </a:p>
          </p:txBody>
        </p:sp>
        <p:sp>
          <p:nvSpPr>
            <p:cNvPr id="195" name="Text Box 48"/>
            <p:cNvSpPr txBox="1">
              <a:spLocks noChangeArrowheads="1"/>
            </p:cNvSpPr>
            <p:nvPr/>
          </p:nvSpPr>
          <p:spPr bwMode="auto">
            <a:xfrm>
              <a:off x="5295443" y="3937955"/>
              <a:ext cx="29527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1200" b="1" dirty="0" smtClean="0">
                  <a:ea typeface="黑体" panose="02010609060101010101" pitchFamily="49" charset="-122"/>
                </a:rPr>
                <a:t>E</a:t>
              </a:r>
              <a:endParaRPr kumimoji="1" lang="zh-CN" altLang="en-US" sz="1200" b="1" dirty="0">
                <a:ea typeface="黑体" panose="02010609060101010101" pitchFamily="49" charset="-122"/>
              </a:endParaRPr>
            </a:p>
          </p:txBody>
        </p:sp>
        <p:sp>
          <p:nvSpPr>
            <p:cNvPr id="196" name="Text Box 48"/>
            <p:cNvSpPr txBox="1">
              <a:spLocks noChangeArrowheads="1"/>
            </p:cNvSpPr>
            <p:nvPr/>
          </p:nvSpPr>
          <p:spPr bwMode="auto">
            <a:xfrm>
              <a:off x="5374723" y="6158111"/>
              <a:ext cx="27924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1200" b="1" dirty="0" smtClean="0">
                  <a:ea typeface="黑体" panose="02010609060101010101" pitchFamily="49" charset="-122"/>
                </a:rPr>
                <a:t>F</a:t>
              </a:r>
              <a:endParaRPr kumimoji="1" lang="zh-CN" altLang="en-US" sz="1200" b="1" dirty="0">
                <a:ea typeface="黑体" panose="02010609060101010101" pitchFamily="49" charset="-122"/>
              </a:endParaRPr>
            </a:p>
          </p:txBody>
        </p:sp>
        <p:cxnSp>
          <p:nvCxnSpPr>
            <p:cNvPr id="265" name="直接连接符 264"/>
            <p:cNvCxnSpPr/>
            <p:nvPr/>
          </p:nvCxnSpPr>
          <p:spPr>
            <a:xfrm flipH="1">
              <a:off x="3629463" y="4602741"/>
              <a:ext cx="1688284" cy="155072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>
              <a:endCxn id="165" idx="0"/>
            </p:cNvCxnSpPr>
            <p:nvPr/>
          </p:nvCxnSpPr>
          <p:spPr>
            <a:xfrm flipH="1">
              <a:off x="5242206" y="4626694"/>
              <a:ext cx="254271" cy="152676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>
            <a:off x="6106332" y="4478988"/>
            <a:ext cx="28671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相比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C/S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架构，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P2P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优势：</a:t>
            </a:r>
            <a:endParaRPr lang="en-US" altLang="zh-CN" sz="2000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性能瓶颈</a:t>
            </a:r>
            <a:endParaRPr lang="en-US" altLang="zh-CN" sz="2000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单点故障</a:t>
            </a:r>
            <a:endParaRPr lang="zh-CN" altLang="en-US" sz="2000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0819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接入网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接入网</a:t>
            </a:r>
            <a:r>
              <a:rPr lang="en-US" altLang="zh-CN" dirty="0" smtClean="0"/>
              <a:t>(access network)</a:t>
            </a:r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将端系统连接到边缘路由器</a:t>
            </a:r>
            <a:r>
              <a:rPr lang="en-US" altLang="zh-CN" dirty="0" smtClean="0"/>
              <a:t>(edge router)</a:t>
            </a:r>
            <a:r>
              <a:rPr lang="zh-CN" altLang="en-US" dirty="0" smtClean="0"/>
              <a:t>的物理链路</a:t>
            </a:r>
            <a:endParaRPr lang="en-US" altLang="zh-CN" dirty="0" smtClean="0"/>
          </a:p>
          <a:p>
            <a:pPr lvl="2">
              <a:spcBef>
                <a:spcPts val="1200"/>
              </a:spcBef>
            </a:pPr>
            <a:r>
              <a:rPr lang="zh-CN" altLang="en-US" dirty="0"/>
              <a:t>边缘</a:t>
            </a:r>
            <a:r>
              <a:rPr lang="zh-CN" altLang="en-US" dirty="0" smtClean="0"/>
              <a:t>路由器是端系统到任何其它远程系统的路径上的第一台路由器</a:t>
            </a:r>
            <a:endParaRPr lang="en-US" altLang="zh-CN" dirty="0" smtClean="0"/>
          </a:p>
          <a:p>
            <a:pPr lvl="1">
              <a:spcBef>
                <a:spcPts val="3000"/>
              </a:spcBef>
            </a:pPr>
            <a:r>
              <a:rPr lang="zh-CN" altLang="en-US" dirty="0" smtClean="0"/>
              <a:t>使用接入网的几种环境</a:t>
            </a:r>
            <a:endParaRPr lang="en-US" altLang="zh-CN" dirty="0" smtClean="0"/>
          </a:p>
          <a:p>
            <a:pPr lvl="2">
              <a:spcBef>
                <a:spcPts val="1200"/>
              </a:spcBef>
            </a:pPr>
            <a:r>
              <a:rPr lang="zh-CN" altLang="en-US" dirty="0" smtClean="0"/>
              <a:t>家庭接入</a:t>
            </a:r>
            <a:endParaRPr lang="en-US" altLang="zh-CN" dirty="0" smtClean="0"/>
          </a:p>
          <a:p>
            <a:pPr lvl="2">
              <a:spcBef>
                <a:spcPts val="1200"/>
              </a:spcBef>
            </a:pPr>
            <a:r>
              <a:rPr lang="zh-CN" altLang="en-US" dirty="0" smtClean="0"/>
              <a:t>企业接入</a:t>
            </a:r>
            <a:endParaRPr lang="en-US" altLang="zh-CN" dirty="0" smtClean="0"/>
          </a:p>
          <a:p>
            <a:pPr lvl="2">
              <a:spcBef>
                <a:spcPts val="1200"/>
              </a:spcBef>
            </a:pPr>
            <a:r>
              <a:rPr lang="zh-CN" altLang="en-US" dirty="0" smtClean="0"/>
              <a:t>广</a:t>
            </a:r>
            <a:r>
              <a:rPr lang="zh-CN" altLang="en-US" dirty="0"/>
              <a:t>域</a:t>
            </a:r>
            <a:r>
              <a:rPr lang="zh-CN" altLang="en-US" dirty="0" smtClean="0"/>
              <a:t>无线网络接入 </a:t>
            </a:r>
            <a:r>
              <a:rPr lang="en-US" altLang="zh-CN" dirty="0" smtClean="0"/>
              <a:t>(</a:t>
            </a:r>
            <a:r>
              <a:rPr lang="zh-CN" altLang="en-US" dirty="0" smtClean="0"/>
              <a:t>移动通信网络</a:t>
            </a:r>
            <a:r>
              <a:rPr lang="en-US" altLang="zh-CN" dirty="0" smtClean="0"/>
              <a:t>)</a:t>
            </a:r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en-US" altLang="zh-CN" dirty="0" smtClean="0"/>
              <a:t>4G/5G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9994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椭圆 147"/>
          <p:cNvSpPr/>
          <p:nvPr/>
        </p:nvSpPr>
        <p:spPr>
          <a:xfrm>
            <a:off x="304800" y="1268760"/>
            <a:ext cx="8266176" cy="5461224"/>
          </a:xfrm>
          <a:prstGeom prst="ellipse">
            <a:avLst/>
          </a:prstGeom>
          <a:solidFill>
            <a:srgbClr val="FFF5D9">
              <a:alpha val="27000"/>
            </a:srgbClr>
          </a:solidFill>
          <a:ln w="12700">
            <a:solidFill>
              <a:srgbClr val="7E5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接入网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827911" y="6961631"/>
            <a:ext cx="208843" cy="152401"/>
          </a:xfrm>
        </p:spPr>
        <p:txBody>
          <a:bodyPr/>
          <a:lstStyle/>
          <a:p>
            <a:fld id="{1A7A0873-376A-4A4E-91BA-7081C35D808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24" name="椭圆 323"/>
          <p:cNvSpPr/>
          <p:nvPr/>
        </p:nvSpPr>
        <p:spPr>
          <a:xfrm>
            <a:off x="2992767" y="2792550"/>
            <a:ext cx="3054465" cy="1586977"/>
          </a:xfrm>
          <a:prstGeom prst="ellipse">
            <a:avLst/>
          </a:prstGeom>
          <a:solidFill>
            <a:srgbClr val="F4F4FA"/>
          </a:solidFill>
          <a:ln w="19050">
            <a:solidFill>
              <a:srgbClr val="D7D7E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网络</a:t>
            </a:r>
            <a:r>
              <a:rPr kumimoji="1"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核心</a:t>
            </a:r>
            <a:endParaRPr kumimoji="1"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ea typeface="黑体" panose="02010609060101010101" pitchFamily="49" charset="-122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908417" y="2893103"/>
            <a:ext cx="1690634" cy="1475653"/>
            <a:chOff x="563385" y="2871895"/>
            <a:chExt cx="1690634" cy="1475653"/>
          </a:xfrm>
        </p:grpSpPr>
        <p:grpSp>
          <p:nvGrpSpPr>
            <p:cNvPr id="115" name="组合 114"/>
            <p:cNvGrpSpPr/>
            <p:nvPr/>
          </p:nvGrpSpPr>
          <p:grpSpPr>
            <a:xfrm>
              <a:off x="563385" y="2871895"/>
              <a:ext cx="1690634" cy="1475653"/>
              <a:chOff x="878293" y="2901257"/>
              <a:chExt cx="1585900" cy="1195001"/>
            </a:xfrm>
          </p:grpSpPr>
          <p:sp>
            <p:nvSpPr>
              <p:cNvPr id="112" name="等腰三角形 111"/>
              <p:cNvSpPr/>
              <p:nvPr/>
            </p:nvSpPr>
            <p:spPr>
              <a:xfrm>
                <a:off x="878293" y="2901257"/>
                <a:ext cx="1585900" cy="404759"/>
              </a:xfrm>
              <a:prstGeom prst="triangle">
                <a:avLst>
                  <a:gd name="adj" fmla="val 49107"/>
                </a:avLst>
              </a:prstGeom>
              <a:solidFill>
                <a:srgbClr val="FFF5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1106893" y="3295694"/>
                <a:ext cx="1152103" cy="800564"/>
              </a:xfrm>
              <a:prstGeom prst="rect">
                <a:avLst/>
              </a:prstGeom>
              <a:solidFill>
                <a:srgbClr val="FFF5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16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518" y="3155367"/>
              <a:ext cx="347908" cy="324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7" name="Picture 342" descr="generic_laptop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5264" y="3766890"/>
              <a:ext cx="323373" cy="314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8" name="图片 1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6605" y="3671409"/>
              <a:ext cx="220500" cy="400116"/>
            </a:xfrm>
            <a:prstGeom prst="rect">
              <a:avLst/>
            </a:prstGeom>
          </p:spPr>
        </p:pic>
        <p:grpSp>
          <p:nvGrpSpPr>
            <p:cNvPr id="119" name="Group 25"/>
            <p:cNvGrpSpPr>
              <a:grpSpLocks/>
            </p:cNvGrpSpPr>
            <p:nvPr/>
          </p:nvGrpSpPr>
          <p:grpSpPr bwMode="auto">
            <a:xfrm>
              <a:off x="1499364" y="3223455"/>
              <a:ext cx="456345" cy="319953"/>
              <a:chOff x="920" y="1436"/>
              <a:chExt cx="188" cy="129"/>
            </a:xfrm>
          </p:grpSpPr>
          <p:pic>
            <p:nvPicPr>
              <p:cNvPr id="120" name="Picture 26" descr="16ILAJ24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0" y="1481"/>
                <a:ext cx="188" cy="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1" name="Line 27"/>
              <p:cNvSpPr>
                <a:spLocks noChangeShapeType="1"/>
              </p:cNvSpPr>
              <p:nvPr/>
            </p:nvSpPr>
            <p:spPr bwMode="auto">
              <a:xfrm flipV="1">
                <a:off x="985" y="1436"/>
                <a:ext cx="0" cy="6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124" name="直接连接符 123"/>
            <p:cNvCxnSpPr/>
            <p:nvPr/>
          </p:nvCxnSpPr>
          <p:spPr>
            <a:xfrm flipH="1" flipV="1">
              <a:off x="1128824" y="3333716"/>
              <a:ext cx="663050" cy="11557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oup 34"/>
            <p:cNvGrpSpPr>
              <a:grpSpLocks/>
            </p:cNvGrpSpPr>
            <p:nvPr/>
          </p:nvGrpSpPr>
          <p:grpSpPr bwMode="auto">
            <a:xfrm rot="18252759">
              <a:off x="1377413" y="3477907"/>
              <a:ext cx="260529" cy="370336"/>
              <a:chOff x="4201" y="1344"/>
              <a:chExt cx="750" cy="1002"/>
            </a:xfrm>
          </p:grpSpPr>
          <p:sp>
            <p:nvSpPr>
              <p:cNvPr id="127" name="Arc 35"/>
              <p:cNvSpPr>
                <a:spLocks/>
              </p:cNvSpPr>
              <p:nvPr/>
            </p:nvSpPr>
            <p:spPr bwMode="auto">
              <a:xfrm flipH="1">
                <a:off x="4201" y="1344"/>
                <a:ext cx="701" cy="1002"/>
              </a:xfrm>
              <a:custGeom>
                <a:avLst/>
                <a:gdLst>
                  <a:gd name="G0" fmla="+- 0 0 0"/>
                  <a:gd name="G1" fmla="+- 13085 0 0"/>
                  <a:gd name="G2" fmla="+- 21600 0 0"/>
                  <a:gd name="T0" fmla="*/ 17185 w 21600"/>
                  <a:gd name="T1" fmla="*/ 0 h 26282"/>
                  <a:gd name="T2" fmla="*/ 17100 w 21600"/>
                  <a:gd name="T3" fmla="*/ 26282 h 26282"/>
                  <a:gd name="T4" fmla="*/ 0 w 21600"/>
                  <a:gd name="T5" fmla="*/ 13085 h 26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6282" fill="none" extrusionOk="0">
                    <a:moveTo>
                      <a:pt x="17185" y="-1"/>
                    </a:moveTo>
                    <a:cubicBezTo>
                      <a:pt x="20049" y="3760"/>
                      <a:pt x="21600" y="8357"/>
                      <a:pt x="21600" y="13085"/>
                    </a:cubicBezTo>
                    <a:cubicBezTo>
                      <a:pt x="21600" y="17860"/>
                      <a:pt x="20017" y="22501"/>
                      <a:pt x="17099" y="26281"/>
                    </a:cubicBezTo>
                  </a:path>
                  <a:path w="21600" h="26282" stroke="0" extrusionOk="0">
                    <a:moveTo>
                      <a:pt x="17185" y="-1"/>
                    </a:moveTo>
                    <a:cubicBezTo>
                      <a:pt x="20049" y="3760"/>
                      <a:pt x="21600" y="8357"/>
                      <a:pt x="21600" y="13085"/>
                    </a:cubicBezTo>
                    <a:cubicBezTo>
                      <a:pt x="21600" y="17860"/>
                      <a:pt x="20017" y="22501"/>
                      <a:pt x="17099" y="26281"/>
                    </a:cubicBezTo>
                    <a:lnTo>
                      <a:pt x="0" y="13085"/>
                    </a:lnTo>
                    <a:close/>
                  </a:path>
                </a:pathLst>
              </a:custGeom>
              <a:noFill/>
              <a:ln w="222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8" name="Arc 36"/>
              <p:cNvSpPr>
                <a:spLocks/>
              </p:cNvSpPr>
              <p:nvPr/>
            </p:nvSpPr>
            <p:spPr bwMode="auto">
              <a:xfrm flipH="1">
                <a:off x="4446" y="1478"/>
                <a:ext cx="430" cy="749"/>
              </a:xfrm>
              <a:custGeom>
                <a:avLst/>
                <a:gdLst>
                  <a:gd name="G0" fmla="+- 0 0 0"/>
                  <a:gd name="G1" fmla="+- 15087 0 0"/>
                  <a:gd name="G2" fmla="+- 21600 0 0"/>
                  <a:gd name="T0" fmla="*/ 15458 w 21600"/>
                  <a:gd name="T1" fmla="*/ 0 h 29131"/>
                  <a:gd name="T2" fmla="*/ 16411 w 21600"/>
                  <a:gd name="T3" fmla="*/ 29131 h 29131"/>
                  <a:gd name="T4" fmla="*/ 0 w 21600"/>
                  <a:gd name="T5" fmla="*/ 15087 h 29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9131" fill="none" extrusionOk="0">
                    <a:moveTo>
                      <a:pt x="15457" y="0"/>
                    </a:moveTo>
                    <a:cubicBezTo>
                      <a:pt x="19395" y="4034"/>
                      <a:pt x="21600" y="9449"/>
                      <a:pt x="21600" y="15087"/>
                    </a:cubicBezTo>
                    <a:cubicBezTo>
                      <a:pt x="21600" y="20237"/>
                      <a:pt x="19759" y="25218"/>
                      <a:pt x="16411" y="29131"/>
                    </a:cubicBezTo>
                  </a:path>
                  <a:path w="21600" h="29131" stroke="0" extrusionOk="0">
                    <a:moveTo>
                      <a:pt x="15457" y="0"/>
                    </a:moveTo>
                    <a:cubicBezTo>
                      <a:pt x="19395" y="4034"/>
                      <a:pt x="21600" y="9449"/>
                      <a:pt x="21600" y="15087"/>
                    </a:cubicBezTo>
                    <a:cubicBezTo>
                      <a:pt x="21600" y="20237"/>
                      <a:pt x="19759" y="25218"/>
                      <a:pt x="16411" y="29131"/>
                    </a:cubicBezTo>
                    <a:lnTo>
                      <a:pt x="0" y="15087"/>
                    </a:lnTo>
                    <a:close/>
                  </a:path>
                </a:pathLst>
              </a:custGeom>
              <a:noFill/>
              <a:ln w="222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9" name="Arc 37"/>
              <p:cNvSpPr>
                <a:spLocks/>
              </p:cNvSpPr>
              <p:nvPr/>
            </p:nvSpPr>
            <p:spPr bwMode="auto">
              <a:xfrm flipH="1">
                <a:off x="4703" y="1602"/>
                <a:ext cx="248" cy="501"/>
              </a:xfrm>
              <a:custGeom>
                <a:avLst/>
                <a:gdLst>
                  <a:gd name="G0" fmla="+- 0 0 0"/>
                  <a:gd name="G1" fmla="+- 15650 0 0"/>
                  <a:gd name="G2" fmla="+- 21600 0 0"/>
                  <a:gd name="T0" fmla="*/ 14887 w 21600"/>
                  <a:gd name="T1" fmla="*/ 0 h 30009"/>
                  <a:gd name="T2" fmla="*/ 16136 w 21600"/>
                  <a:gd name="T3" fmla="*/ 30009 h 30009"/>
                  <a:gd name="T4" fmla="*/ 0 w 21600"/>
                  <a:gd name="T5" fmla="*/ 15650 h 300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0009" fill="none" extrusionOk="0">
                    <a:moveTo>
                      <a:pt x="14887" y="-1"/>
                    </a:moveTo>
                    <a:cubicBezTo>
                      <a:pt x="19173" y="4077"/>
                      <a:pt x="21600" y="9734"/>
                      <a:pt x="21600" y="15650"/>
                    </a:cubicBezTo>
                    <a:cubicBezTo>
                      <a:pt x="21600" y="20944"/>
                      <a:pt x="19655" y="26054"/>
                      <a:pt x="16136" y="30009"/>
                    </a:cubicBezTo>
                  </a:path>
                  <a:path w="21600" h="30009" stroke="0" extrusionOk="0">
                    <a:moveTo>
                      <a:pt x="14887" y="-1"/>
                    </a:moveTo>
                    <a:cubicBezTo>
                      <a:pt x="19173" y="4077"/>
                      <a:pt x="21600" y="9734"/>
                      <a:pt x="21600" y="15650"/>
                    </a:cubicBezTo>
                    <a:cubicBezTo>
                      <a:pt x="21600" y="20944"/>
                      <a:pt x="19655" y="26054"/>
                      <a:pt x="16136" y="30009"/>
                    </a:cubicBezTo>
                    <a:lnTo>
                      <a:pt x="0" y="15650"/>
                    </a:lnTo>
                    <a:close/>
                  </a:path>
                </a:pathLst>
              </a:custGeom>
              <a:noFill/>
              <a:ln w="222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2" name="Text Box 48"/>
            <p:cNvSpPr txBox="1">
              <a:spLocks noChangeArrowheads="1"/>
            </p:cNvSpPr>
            <p:nvPr/>
          </p:nvSpPr>
          <p:spPr bwMode="auto">
            <a:xfrm>
              <a:off x="915435" y="4062385"/>
              <a:ext cx="109356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100" dirty="0" smtClean="0">
                  <a:ea typeface="黑体" panose="02010609060101010101" pitchFamily="49" charset="-122"/>
                </a:rPr>
                <a:t>home network</a:t>
              </a:r>
              <a:endParaRPr kumimoji="1" lang="zh-CN" altLang="en-US" sz="1100" dirty="0">
                <a:ea typeface="黑体" panose="02010609060101010101" pitchFamily="49" charset="-122"/>
              </a:endParaRPr>
            </a:p>
          </p:txBody>
        </p:sp>
      </p:grpSp>
      <p:cxnSp>
        <p:nvCxnSpPr>
          <p:cNvPr id="130" name="直接连接符 129"/>
          <p:cNvCxnSpPr>
            <a:stCxn id="324" idx="2"/>
            <a:endCxn id="120" idx="3"/>
          </p:cNvCxnSpPr>
          <p:nvPr/>
        </p:nvCxnSpPr>
        <p:spPr>
          <a:xfrm flipH="1" flipV="1">
            <a:off x="2300741" y="3460446"/>
            <a:ext cx="692026" cy="12559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连接符 342"/>
          <p:cNvCxnSpPr>
            <a:endCxn id="211" idx="3"/>
          </p:cNvCxnSpPr>
          <p:nvPr/>
        </p:nvCxnSpPr>
        <p:spPr>
          <a:xfrm flipH="1">
            <a:off x="3963654" y="4345203"/>
            <a:ext cx="486523" cy="27302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 Box 48"/>
          <p:cNvSpPr txBox="1">
            <a:spLocks noChangeArrowheads="1"/>
          </p:cNvSpPr>
          <p:nvPr/>
        </p:nvSpPr>
        <p:spPr bwMode="auto">
          <a:xfrm>
            <a:off x="4153370" y="1441140"/>
            <a:ext cx="1329867" cy="35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网络边缘</a:t>
            </a:r>
            <a:endParaRPr kumimoji="1"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ea typeface="黑体" panose="02010609060101010101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661740" y="1645863"/>
            <a:ext cx="2776148" cy="1250687"/>
            <a:chOff x="5253816" y="1779807"/>
            <a:chExt cx="2776148" cy="1250687"/>
          </a:xfrm>
        </p:grpSpPr>
        <p:grpSp>
          <p:nvGrpSpPr>
            <p:cNvPr id="368" name="组合 367"/>
            <p:cNvGrpSpPr/>
            <p:nvPr/>
          </p:nvGrpSpPr>
          <p:grpSpPr>
            <a:xfrm>
              <a:off x="5253816" y="1779807"/>
              <a:ext cx="2776148" cy="1250687"/>
              <a:chOff x="643128" y="1370253"/>
              <a:chExt cx="2776148" cy="1250687"/>
            </a:xfrm>
          </p:grpSpPr>
          <p:sp>
            <p:nvSpPr>
              <p:cNvPr id="369" name="椭圆 368"/>
              <p:cNvSpPr/>
              <p:nvPr/>
            </p:nvSpPr>
            <p:spPr>
              <a:xfrm>
                <a:off x="643128" y="1370253"/>
                <a:ext cx="2776148" cy="1250687"/>
              </a:xfrm>
              <a:prstGeom prst="ellipse">
                <a:avLst/>
              </a:prstGeom>
              <a:solidFill>
                <a:srgbClr val="FFF5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70" name="Group 35"/>
              <p:cNvGrpSpPr>
                <a:grpSpLocks/>
              </p:cNvGrpSpPr>
              <p:nvPr/>
            </p:nvGrpSpPr>
            <p:grpSpPr bwMode="auto">
              <a:xfrm>
                <a:off x="1833931" y="1484497"/>
                <a:ext cx="566452" cy="727085"/>
                <a:chOff x="344" y="1590"/>
                <a:chExt cx="685" cy="1328"/>
              </a:xfrm>
            </p:grpSpPr>
            <p:grpSp>
              <p:nvGrpSpPr>
                <p:cNvPr id="379" name="Group 36"/>
                <p:cNvGrpSpPr>
                  <a:grpSpLocks/>
                </p:cNvGrpSpPr>
                <p:nvPr/>
              </p:nvGrpSpPr>
              <p:grpSpPr bwMode="auto">
                <a:xfrm>
                  <a:off x="344" y="1590"/>
                  <a:ext cx="685" cy="233"/>
                  <a:chOff x="1928" y="1215"/>
                  <a:chExt cx="685" cy="233"/>
                </a:xfrm>
              </p:grpSpPr>
              <p:sp>
                <p:nvSpPr>
                  <p:cNvPr id="397" name="Freeform 37"/>
                  <p:cNvSpPr>
                    <a:spLocks/>
                  </p:cNvSpPr>
                  <p:nvPr/>
                </p:nvSpPr>
                <p:spPr bwMode="auto">
                  <a:xfrm>
                    <a:off x="2400" y="1311"/>
                    <a:ext cx="213" cy="133"/>
                  </a:xfrm>
                  <a:custGeom>
                    <a:avLst/>
                    <a:gdLst>
                      <a:gd name="T0" fmla="*/ 0 w 213"/>
                      <a:gd name="T1" fmla="*/ 132 h 133"/>
                      <a:gd name="T2" fmla="*/ 53 w 213"/>
                      <a:gd name="T3" fmla="*/ 89 h 133"/>
                      <a:gd name="T4" fmla="*/ 60 w 213"/>
                      <a:gd name="T5" fmla="*/ 109 h 133"/>
                      <a:gd name="T6" fmla="*/ 145 w 213"/>
                      <a:gd name="T7" fmla="*/ 36 h 133"/>
                      <a:gd name="T8" fmla="*/ 148 w 213"/>
                      <a:gd name="T9" fmla="*/ 50 h 133"/>
                      <a:gd name="T10" fmla="*/ 212 w 213"/>
                      <a:gd name="T11" fmla="*/ 0 h 1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13" h="133">
                        <a:moveTo>
                          <a:pt x="0" y="132"/>
                        </a:moveTo>
                        <a:lnTo>
                          <a:pt x="53" y="89"/>
                        </a:lnTo>
                        <a:lnTo>
                          <a:pt x="60" y="109"/>
                        </a:lnTo>
                        <a:lnTo>
                          <a:pt x="145" y="36"/>
                        </a:lnTo>
                        <a:lnTo>
                          <a:pt x="148" y="50"/>
                        </a:lnTo>
                        <a:lnTo>
                          <a:pt x="212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FF00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8" name="Freeform 38"/>
                  <p:cNvSpPr>
                    <a:spLocks/>
                  </p:cNvSpPr>
                  <p:nvPr/>
                </p:nvSpPr>
                <p:spPr bwMode="auto">
                  <a:xfrm>
                    <a:off x="2305" y="1215"/>
                    <a:ext cx="149" cy="203"/>
                  </a:xfrm>
                  <a:custGeom>
                    <a:avLst/>
                    <a:gdLst>
                      <a:gd name="T0" fmla="*/ 0 w 149"/>
                      <a:gd name="T1" fmla="*/ 202 h 203"/>
                      <a:gd name="T2" fmla="*/ 22 w 149"/>
                      <a:gd name="T3" fmla="*/ 146 h 203"/>
                      <a:gd name="T4" fmla="*/ 44 w 149"/>
                      <a:gd name="T5" fmla="*/ 162 h 203"/>
                      <a:gd name="T6" fmla="*/ 91 w 149"/>
                      <a:gd name="T7" fmla="*/ 56 h 203"/>
                      <a:gd name="T8" fmla="*/ 114 w 149"/>
                      <a:gd name="T9" fmla="*/ 73 h 203"/>
                      <a:gd name="T10" fmla="*/ 148 w 149"/>
                      <a:gd name="T11" fmla="*/ 0 h 2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49" h="203">
                        <a:moveTo>
                          <a:pt x="0" y="202"/>
                        </a:moveTo>
                        <a:lnTo>
                          <a:pt x="22" y="146"/>
                        </a:lnTo>
                        <a:lnTo>
                          <a:pt x="44" y="162"/>
                        </a:lnTo>
                        <a:lnTo>
                          <a:pt x="91" y="56"/>
                        </a:lnTo>
                        <a:lnTo>
                          <a:pt x="114" y="73"/>
                        </a:lnTo>
                        <a:lnTo>
                          <a:pt x="148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FF00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" name="Freeform 39"/>
                  <p:cNvSpPr>
                    <a:spLocks/>
                  </p:cNvSpPr>
                  <p:nvPr/>
                </p:nvSpPr>
                <p:spPr bwMode="auto">
                  <a:xfrm>
                    <a:off x="2083" y="1215"/>
                    <a:ext cx="150" cy="203"/>
                  </a:xfrm>
                  <a:custGeom>
                    <a:avLst/>
                    <a:gdLst>
                      <a:gd name="T0" fmla="*/ 149 w 150"/>
                      <a:gd name="T1" fmla="*/ 202 h 203"/>
                      <a:gd name="T2" fmla="*/ 127 w 150"/>
                      <a:gd name="T3" fmla="*/ 146 h 203"/>
                      <a:gd name="T4" fmla="*/ 101 w 150"/>
                      <a:gd name="T5" fmla="*/ 162 h 203"/>
                      <a:gd name="T6" fmla="*/ 54 w 150"/>
                      <a:gd name="T7" fmla="*/ 56 h 203"/>
                      <a:gd name="T8" fmla="*/ 35 w 150"/>
                      <a:gd name="T9" fmla="*/ 73 h 203"/>
                      <a:gd name="T10" fmla="*/ 0 w 150"/>
                      <a:gd name="T11" fmla="*/ 0 h 2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50" h="203">
                        <a:moveTo>
                          <a:pt x="149" y="202"/>
                        </a:moveTo>
                        <a:lnTo>
                          <a:pt x="127" y="146"/>
                        </a:lnTo>
                        <a:lnTo>
                          <a:pt x="101" y="162"/>
                        </a:lnTo>
                        <a:lnTo>
                          <a:pt x="54" y="56"/>
                        </a:lnTo>
                        <a:lnTo>
                          <a:pt x="35" y="73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FF00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0" name="Freeform 40"/>
                  <p:cNvSpPr>
                    <a:spLocks/>
                  </p:cNvSpPr>
                  <p:nvPr/>
                </p:nvSpPr>
                <p:spPr bwMode="auto">
                  <a:xfrm>
                    <a:off x="1928" y="1314"/>
                    <a:ext cx="210" cy="134"/>
                  </a:xfrm>
                  <a:custGeom>
                    <a:avLst/>
                    <a:gdLst>
                      <a:gd name="T0" fmla="*/ 209 w 210"/>
                      <a:gd name="T1" fmla="*/ 133 h 134"/>
                      <a:gd name="T2" fmla="*/ 152 w 210"/>
                      <a:gd name="T3" fmla="*/ 83 h 134"/>
                      <a:gd name="T4" fmla="*/ 152 w 210"/>
                      <a:gd name="T5" fmla="*/ 106 h 134"/>
                      <a:gd name="T6" fmla="*/ 67 w 210"/>
                      <a:gd name="T7" fmla="*/ 30 h 134"/>
                      <a:gd name="T8" fmla="*/ 60 w 210"/>
                      <a:gd name="T9" fmla="*/ 50 h 134"/>
                      <a:gd name="T10" fmla="*/ 0 w 210"/>
                      <a:gd name="T11" fmla="*/ 0 h 1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10" h="134">
                        <a:moveTo>
                          <a:pt x="209" y="133"/>
                        </a:moveTo>
                        <a:lnTo>
                          <a:pt x="152" y="83"/>
                        </a:lnTo>
                        <a:lnTo>
                          <a:pt x="152" y="106"/>
                        </a:lnTo>
                        <a:lnTo>
                          <a:pt x="67" y="30"/>
                        </a:lnTo>
                        <a:lnTo>
                          <a:pt x="60" y="5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FF00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80" name="Group 41"/>
                <p:cNvGrpSpPr>
                  <a:grpSpLocks/>
                </p:cNvGrpSpPr>
                <p:nvPr/>
              </p:nvGrpSpPr>
              <p:grpSpPr bwMode="auto">
                <a:xfrm>
                  <a:off x="619" y="1849"/>
                  <a:ext cx="135" cy="1069"/>
                  <a:chOff x="2203" y="1474"/>
                  <a:chExt cx="135" cy="1069"/>
                </a:xfrm>
              </p:grpSpPr>
              <p:sp>
                <p:nvSpPr>
                  <p:cNvPr id="381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2254" y="1856"/>
                    <a:ext cx="38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66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82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2203" y="1474"/>
                    <a:ext cx="135" cy="1069"/>
                    <a:chOff x="2203" y="1474"/>
                    <a:chExt cx="135" cy="1069"/>
                  </a:xfrm>
                </p:grpSpPr>
                <p:sp>
                  <p:nvSpPr>
                    <p:cNvPr id="383" name="Line 4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73" y="1483"/>
                      <a:ext cx="0" cy="21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66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4" name="Line 4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03" y="1694"/>
                      <a:ext cx="53" cy="84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66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5" name="Line 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85" y="1694"/>
                      <a:ext cx="53" cy="84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66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6" name="Line 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10" y="2523"/>
                      <a:ext cx="126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66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7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26" y="2292"/>
                      <a:ext cx="9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66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" name="Line 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23" y="2295"/>
                      <a:ext cx="114" cy="23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66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" name="Line 5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13" y="2292"/>
                      <a:ext cx="110" cy="23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66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0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38" y="2064"/>
                      <a:ext cx="7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66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1" name="Line 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38" y="2064"/>
                      <a:ext cx="82" cy="22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66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2" name="Line 5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22" y="2064"/>
                      <a:ext cx="85" cy="22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66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3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47" y="1856"/>
                      <a:ext cx="63" cy="20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66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4" name="Line 5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35" y="1853"/>
                      <a:ext cx="59" cy="21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66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5" name="Line 5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48" y="1698"/>
                      <a:ext cx="37" cy="15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66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" name="Oval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61" y="1474"/>
                      <a:ext cx="27" cy="15"/>
                    </a:xfrm>
                    <a:prstGeom prst="ellipse">
                      <a:avLst/>
                    </a:prstGeom>
                    <a:solidFill>
                      <a:srgbClr val="FF0033"/>
                    </a:solidFill>
                    <a:ln w="127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pic>
            <p:nvPicPr>
              <p:cNvPr id="371" name="Picture 219" descr="汽车"/>
              <p:cNvPicPr>
                <a:picLocks noChangeAspect="1" noChangeArrowheads="1"/>
              </p:cNvPicPr>
              <p:nvPr/>
            </p:nvPicPr>
            <p:blipFill>
              <a:blip r:embed="rId7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7903" y="1865521"/>
                <a:ext cx="544459" cy="165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2" name="Picture 342" descr="generic_laptop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0881" y="1581826"/>
                <a:ext cx="331180" cy="322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3" name="图片 37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69509" y="1511773"/>
                <a:ext cx="207360" cy="376272"/>
              </a:xfrm>
              <a:prstGeom prst="rect">
                <a:avLst/>
              </a:prstGeom>
            </p:spPr>
          </p:pic>
          <p:pic>
            <p:nvPicPr>
              <p:cNvPr id="374" name="图片 37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634431" y="1948513"/>
                <a:ext cx="207360" cy="376272"/>
              </a:xfrm>
              <a:prstGeom prst="rect">
                <a:avLst/>
              </a:prstGeom>
            </p:spPr>
          </p:pic>
          <p:cxnSp>
            <p:nvCxnSpPr>
              <p:cNvPr id="375" name="直接连接符 374"/>
              <p:cNvCxnSpPr>
                <a:endCxn id="389" idx="1"/>
              </p:cNvCxnSpPr>
              <p:nvPr/>
            </p:nvCxnSpPr>
            <p:spPr>
              <a:xfrm flipH="1" flipV="1">
                <a:off x="2160571" y="2074158"/>
                <a:ext cx="510379" cy="19869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6" name="Group 801"/>
              <p:cNvGrpSpPr>
                <a:grpSpLocks/>
              </p:cNvGrpSpPr>
              <p:nvPr/>
            </p:nvGrpSpPr>
            <p:grpSpPr bwMode="auto">
              <a:xfrm>
                <a:off x="2593490" y="2058898"/>
                <a:ext cx="365666" cy="238486"/>
                <a:chOff x="1602" y="2976"/>
                <a:chExt cx="270" cy="253"/>
              </a:xfrm>
            </p:grpSpPr>
            <p:sp>
              <p:nvSpPr>
                <p:cNvPr id="377" name="AutoShape 802"/>
                <p:cNvSpPr>
                  <a:spLocks noChangeArrowheads="1"/>
                </p:cNvSpPr>
                <p:nvPr/>
              </p:nvSpPr>
              <p:spPr bwMode="auto">
                <a:xfrm>
                  <a:off x="1602" y="2976"/>
                  <a:ext cx="270" cy="253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FF9933"/>
                    </a:gs>
                    <a:gs pos="100000">
                      <a:srgbClr val="99330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55771" tIns="27886" rIns="55771" bIns="27886" anchor="ctr"/>
                <a:lstStyle/>
                <a:p>
                  <a:pPr algn="ctr"/>
                  <a:endParaRPr kumimoji="1" lang="en-US" altLang="ja-JP" sz="1200">
                    <a:solidFill>
                      <a:srgbClr val="000000"/>
                    </a:solidFill>
                    <a:latin typeface="Arial Narrow" panose="020B060602020203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378" name="AutoShape 803"/>
                <p:cNvSpPr>
                  <a:spLocks noChangeArrowheads="1"/>
                </p:cNvSpPr>
                <p:nvPr/>
              </p:nvSpPr>
              <p:spPr bwMode="auto">
                <a:xfrm>
                  <a:off x="1636" y="2982"/>
                  <a:ext cx="202" cy="102"/>
                </a:xfrm>
                <a:custGeom>
                  <a:avLst/>
                  <a:gdLst>
                    <a:gd name="G0" fmla="+- 6480 0 0"/>
                    <a:gd name="G1" fmla="+- 8640 0 0"/>
                    <a:gd name="G2" fmla="+- 4320 0 0"/>
                    <a:gd name="G3" fmla="+- 21600 0 6480"/>
                    <a:gd name="G4" fmla="+- 21600 0 8640"/>
                    <a:gd name="G5" fmla="+- 21600 0 4320"/>
                    <a:gd name="G6" fmla="+- 6480 0 10800"/>
                    <a:gd name="G7" fmla="+- 8640 0 10800"/>
                    <a:gd name="G8" fmla="*/ G7 4320 G6"/>
                    <a:gd name="G9" fmla="+- 21600 0 G8"/>
                    <a:gd name="T0" fmla="*/ G8 w 21600"/>
                    <a:gd name="T1" fmla="*/ G1 h 21600"/>
                    <a:gd name="T2" fmla="*/ G9 w 21600"/>
                    <a:gd name="T3" fmla="*/ G4 h 21600"/>
                  </a:gdLst>
                  <a:ahLst/>
                  <a:cxnLst>
                    <a:cxn ang="0">
                      <a:pos x="r" y="vc"/>
                    </a:cxn>
                    <a:cxn ang="5400000">
                      <a:pos x="hc" y="b"/>
                    </a:cxn>
                    <a:cxn ang="10800000">
                      <a:pos x="l" y="vc"/>
                    </a:cxn>
                    <a:cxn ang="16200000">
                      <a:pos x="hc" y="t"/>
                    </a:cxn>
                  </a:cxnLst>
                  <a:rect l="T0" t="T1" r="T2" b="T3"/>
                  <a:pathLst>
                    <a:path w="21600" h="21600">
                      <a:moveTo>
                        <a:pt x="10800" y="0"/>
                      </a:moveTo>
                      <a:lnTo>
                        <a:pt x="6480" y="4320"/>
                      </a:lnTo>
                      <a:lnTo>
                        <a:pt x="8640" y="4320"/>
                      </a:lnTo>
                      <a:lnTo>
                        <a:pt x="8640" y="8640"/>
                      </a:lnTo>
                      <a:lnTo>
                        <a:pt x="4320" y="8640"/>
                      </a:lnTo>
                      <a:lnTo>
                        <a:pt x="4320" y="6480"/>
                      </a:lnTo>
                      <a:lnTo>
                        <a:pt x="0" y="10800"/>
                      </a:lnTo>
                      <a:lnTo>
                        <a:pt x="4320" y="15120"/>
                      </a:lnTo>
                      <a:lnTo>
                        <a:pt x="4320" y="12960"/>
                      </a:lnTo>
                      <a:lnTo>
                        <a:pt x="8640" y="12960"/>
                      </a:lnTo>
                      <a:lnTo>
                        <a:pt x="8640" y="17280"/>
                      </a:lnTo>
                      <a:lnTo>
                        <a:pt x="6480" y="17280"/>
                      </a:lnTo>
                      <a:lnTo>
                        <a:pt x="10800" y="21600"/>
                      </a:lnTo>
                      <a:lnTo>
                        <a:pt x="15120" y="17280"/>
                      </a:lnTo>
                      <a:lnTo>
                        <a:pt x="12960" y="17280"/>
                      </a:lnTo>
                      <a:lnTo>
                        <a:pt x="12960" y="12960"/>
                      </a:lnTo>
                      <a:lnTo>
                        <a:pt x="17280" y="12960"/>
                      </a:lnTo>
                      <a:lnTo>
                        <a:pt x="17280" y="15120"/>
                      </a:lnTo>
                      <a:lnTo>
                        <a:pt x="21600" y="10800"/>
                      </a:lnTo>
                      <a:lnTo>
                        <a:pt x="17280" y="6480"/>
                      </a:lnTo>
                      <a:lnTo>
                        <a:pt x="17280" y="8640"/>
                      </a:lnTo>
                      <a:lnTo>
                        <a:pt x="12960" y="8640"/>
                      </a:lnTo>
                      <a:lnTo>
                        <a:pt x="12960" y="4320"/>
                      </a:lnTo>
                      <a:lnTo>
                        <a:pt x="15120" y="4320"/>
                      </a:lnTo>
                      <a:close/>
                    </a:path>
                  </a:pathLst>
                </a:custGeom>
                <a:solidFill>
                  <a:srgbClr val="FFFFCC"/>
                </a:solidFill>
                <a:ln>
                  <a:noFill/>
                </a:ln>
                <a:effectLst>
                  <a:outerShdw dist="12700" dir="5400000" algn="ctr" rotWithShape="0">
                    <a:srgbClr val="000000"/>
                  </a:outerShdw>
                </a:effectLst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01" name="Text Box 48"/>
            <p:cNvSpPr txBox="1">
              <a:spLocks noChangeArrowheads="1"/>
            </p:cNvSpPr>
            <p:nvPr/>
          </p:nvSpPr>
          <p:spPr bwMode="auto">
            <a:xfrm>
              <a:off x="6116581" y="2760369"/>
              <a:ext cx="113364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100" dirty="0" smtClean="0">
                  <a:ea typeface="黑体" panose="02010609060101010101" pitchFamily="49" charset="-122"/>
                </a:rPr>
                <a:t>mobile network</a:t>
              </a:r>
              <a:endParaRPr kumimoji="1" lang="zh-CN" altLang="en-US" sz="1100" dirty="0">
                <a:ea typeface="黑体" panose="02010609060101010101" pitchFamily="49" charset="-122"/>
              </a:endParaRPr>
            </a:p>
          </p:txBody>
        </p:sp>
      </p:grpSp>
      <p:cxnSp>
        <p:nvCxnSpPr>
          <p:cNvPr id="227" name="直接连接符 226"/>
          <p:cNvCxnSpPr>
            <a:stCxn id="324" idx="0"/>
            <a:endCxn id="377" idx="4"/>
          </p:cNvCxnSpPr>
          <p:nvPr/>
        </p:nvCxnSpPr>
        <p:spPr>
          <a:xfrm flipH="1" flipV="1">
            <a:off x="3977768" y="2453751"/>
            <a:ext cx="542232" cy="33879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970296" y="4612571"/>
            <a:ext cx="3813727" cy="1620086"/>
            <a:chOff x="1970296" y="4612571"/>
            <a:chExt cx="3813727" cy="1620086"/>
          </a:xfrm>
        </p:grpSpPr>
        <p:sp>
          <p:nvSpPr>
            <p:cNvPr id="153" name="圆角矩形 152"/>
            <p:cNvSpPr/>
            <p:nvPr/>
          </p:nvSpPr>
          <p:spPr>
            <a:xfrm>
              <a:off x="1970296" y="4639178"/>
              <a:ext cx="3813727" cy="1554960"/>
            </a:xfrm>
            <a:prstGeom prst="roundRect">
              <a:avLst>
                <a:gd name="adj" fmla="val 8195"/>
              </a:avLst>
            </a:prstGeom>
            <a:solidFill>
              <a:srgbClr val="FFF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154" name="Picture 129" descr="抽象图标21黄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6705" y="5155488"/>
              <a:ext cx="320561" cy="226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8360" y="5244365"/>
              <a:ext cx="363077" cy="249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6" name="Group 25"/>
            <p:cNvGrpSpPr>
              <a:grpSpLocks/>
            </p:cNvGrpSpPr>
            <p:nvPr/>
          </p:nvGrpSpPr>
          <p:grpSpPr bwMode="auto">
            <a:xfrm>
              <a:off x="3347761" y="5269273"/>
              <a:ext cx="418383" cy="274631"/>
              <a:chOff x="920" y="1436"/>
              <a:chExt cx="188" cy="129"/>
            </a:xfrm>
          </p:grpSpPr>
          <p:pic>
            <p:nvPicPr>
              <p:cNvPr id="366" name="Picture 26" descr="16ILAJ24"/>
              <p:cNvPicPr>
                <a:picLocks noChangeAspect="1" noChangeArrowheads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0" y="1481"/>
                <a:ext cx="188" cy="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7" name="Line 27"/>
              <p:cNvSpPr>
                <a:spLocks noChangeShapeType="1"/>
              </p:cNvSpPr>
              <p:nvPr/>
            </p:nvSpPr>
            <p:spPr bwMode="auto">
              <a:xfrm flipV="1">
                <a:off x="985" y="1436"/>
                <a:ext cx="0" cy="6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157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5136" y="4831682"/>
              <a:ext cx="363077" cy="249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8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918" y="5536751"/>
              <a:ext cx="363077" cy="249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9" name="Picture 4"/>
            <p:cNvPicPr>
              <a:picLocks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8488" y="5510368"/>
              <a:ext cx="368746" cy="246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0" name="Picture 4"/>
            <p:cNvPicPr>
              <a:picLocks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8827" y="5690581"/>
              <a:ext cx="368746" cy="246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88" name="Group 34"/>
            <p:cNvGrpSpPr>
              <a:grpSpLocks/>
            </p:cNvGrpSpPr>
            <p:nvPr/>
          </p:nvGrpSpPr>
          <p:grpSpPr bwMode="auto">
            <a:xfrm rot="12549869">
              <a:off x="3760477" y="5421012"/>
              <a:ext cx="206287" cy="246564"/>
              <a:chOff x="4201" y="1344"/>
              <a:chExt cx="750" cy="1002"/>
            </a:xfrm>
          </p:grpSpPr>
          <p:sp>
            <p:nvSpPr>
              <p:cNvPr id="363" name="Arc 35"/>
              <p:cNvSpPr>
                <a:spLocks/>
              </p:cNvSpPr>
              <p:nvPr/>
            </p:nvSpPr>
            <p:spPr bwMode="auto">
              <a:xfrm flipH="1">
                <a:off x="4201" y="1344"/>
                <a:ext cx="701" cy="1002"/>
              </a:xfrm>
              <a:custGeom>
                <a:avLst/>
                <a:gdLst>
                  <a:gd name="G0" fmla="+- 0 0 0"/>
                  <a:gd name="G1" fmla="+- 13085 0 0"/>
                  <a:gd name="G2" fmla="+- 21600 0 0"/>
                  <a:gd name="T0" fmla="*/ 17185 w 21600"/>
                  <a:gd name="T1" fmla="*/ 0 h 26282"/>
                  <a:gd name="T2" fmla="*/ 17100 w 21600"/>
                  <a:gd name="T3" fmla="*/ 26282 h 26282"/>
                  <a:gd name="T4" fmla="*/ 0 w 21600"/>
                  <a:gd name="T5" fmla="*/ 13085 h 26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6282" fill="none" extrusionOk="0">
                    <a:moveTo>
                      <a:pt x="17185" y="-1"/>
                    </a:moveTo>
                    <a:cubicBezTo>
                      <a:pt x="20049" y="3760"/>
                      <a:pt x="21600" y="8357"/>
                      <a:pt x="21600" y="13085"/>
                    </a:cubicBezTo>
                    <a:cubicBezTo>
                      <a:pt x="21600" y="17860"/>
                      <a:pt x="20017" y="22501"/>
                      <a:pt x="17099" y="26281"/>
                    </a:cubicBezTo>
                  </a:path>
                  <a:path w="21600" h="26282" stroke="0" extrusionOk="0">
                    <a:moveTo>
                      <a:pt x="17185" y="-1"/>
                    </a:moveTo>
                    <a:cubicBezTo>
                      <a:pt x="20049" y="3760"/>
                      <a:pt x="21600" y="8357"/>
                      <a:pt x="21600" y="13085"/>
                    </a:cubicBezTo>
                    <a:cubicBezTo>
                      <a:pt x="21600" y="17860"/>
                      <a:pt x="20017" y="22501"/>
                      <a:pt x="17099" y="26281"/>
                    </a:cubicBezTo>
                    <a:lnTo>
                      <a:pt x="0" y="13085"/>
                    </a:ln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4" name="Arc 36"/>
              <p:cNvSpPr>
                <a:spLocks/>
              </p:cNvSpPr>
              <p:nvPr/>
            </p:nvSpPr>
            <p:spPr bwMode="auto">
              <a:xfrm flipH="1">
                <a:off x="4446" y="1478"/>
                <a:ext cx="430" cy="749"/>
              </a:xfrm>
              <a:custGeom>
                <a:avLst/>
                <a:gdLst>
                  <a:gd name="G0" fmla="+- 0 0 0"/>
                  <a:gd name="G1" fmla="+- 15087 0 0"/>
                  <a:gd name="G2" fmla="+- 21600 0 0"/>
                  <a:gd name="T0" fmla="*/ 15458 w 21600"/>
                  <a:gd name="T1" fmla="*/ 0 h 29131"/>
                  <a:gd name="T2" fmla="*/ 16411 w 21600"/>
                  <a:gd name="T3" fmla="*/ 29131 h 29131"/>
                  <a:gd name="T4" fmla="*/ 0 w 21600"/>
                  <a:gd name="T5" fmla="*/ 15087 h 29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9131" fill="none" extrusionOk="0">
                    <a:moveTo>
                      <a:pt x="15457" y="0"/>
                    </a:moveTo>
                    <a:cubicBezTo>
                      <a:pt x="19395" y="4034"/>
                      <a:pt x="21600" y="9449"/>
                      <a:pt x="21600" y="15087"/>
                    </a:cubicBezTo>
                    <a:cubicBezTo>
                      <a:pt x="21600" y="20237"/>
                      <a:pt x="19759" y="25218"/>
                      <a:pt x="16411" y="29131"/>
                    </a:cubicBezTo>
                  </a:path>
                  <a:path w="21600" h="29131" stroke="0" extrusionOk="0">
                    <a:moveTo>
                      <a:pt x="15457" y="0"/>
                    </a:moveTo>
                    <a:cubicBezTo>
                      <a:pt x="19395" y="4034"/>
                      <a:pt x="21600" y="9449"/>
                      <a:pt x="21600" y="15087"/>
                    </a:cubicBezTo>
                    <a:cubicBezTo>
                      <a:pt x="21600" y="20237"/>
                      <a:pt x="19759" y="25218"/>
                      <a:pt x="16411" y="29131"/>
                    </a:cubicBezTo>
                    <a:lnTo>
                      <a:pt x="0" y="15087"/>
                    </a:ln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5" name="Arc 37"/>
              <p:cNvSpPr>
                <a:spLocks/>
              </p:cNvSpPr>
              <p:nvPr/>
            </p:nvSpPr>
            <p:spPr bwMode="auto">
              <a:xfrm flipH="1">
                <a:off x="4703" y="1602"/>
                <a:ext cx="248" cy="501"/>
              </a:xfrm>
              <a:custGeom>
                <a:avLst/>
                <a:gdLst>
                  <a:gd name="G0" fmla="+- 0 0 0"/>
                  <a:gd name="G1" fmla="+- 15650 0 0"/>
                  <a:gd name="G2" fmla="+- 21600 0 0"/>
                  <a:gd name="T0" fmla="*/ 14887 w 21600"/>
                  <a:gd name="T1" fmla="*/ 0 h 30009"/>
                  <a:gd name="T2" fmla="*/ 16136 w 21600"/>
                  <a:gd name="T3" fmla="*/ 30009 h 30009"/>
                  <a:gd name="T4" fmla="*/ 0 w 21600"/>
                  <a:gd name="T5" fmla="*/ 15650 h 300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0009" fill="none" extrusionOk="0">
                    <a:moveTo>
                      <a:pt x="14887" y="-1"/>
                    </a:moveTo>
                    <a:cubicBezTo>
                      <a:pt x="19173" y="4077"/>
                      <a:pt x="21600" y="9734"/>
                      <a:pt x="21600" y="15650"/>
                    </a:cubicBezTo>
                    <a:cubicBezTo>
                      <a:pt x="21600" y="20944"/>
                      <a:pt x="19655" y="26054"/>
                      <a:pt x="16136" y="30009"/>
                    </a:cubicBezTo>
                  </a:path>
                  <a:path w="21600" h="30009" stroke="0" extrusionOk="0">
                    <a:moveTo>
                      <a:pt x="14887" y="-1"/>
                    </a:moveTo>
                    <a:cubicBezTo>
                      <a:pt x="19173" y="4077"/>
                      <a:pt x="21600" y="9734"/>
                      <a:pt x="21600" y="15650"/>
                    </a:cubicBezTo>
                    <a:cubicBezTo>
                      <a:pt x="21600" y="20944"/>
                      <a:pt x="19655" y="26054"/>
                      <a:pt x="16136" y="30009"/>
                    </a:cubicBezTo>
                    <a:lnTo>
                      <a:pt x="0" y="15650"/>
                    </a:ln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cxnSp>
          <p:nvCxnSpPr>
            <p:cNvPr id="189" name="直接连接符 188"/>
            <p:cNvCxnSpPr>
              <a:stCxn id="154" idx="1"/>
            </p:cNvCxnSpPr>
            <p:nvPr/>
          </p:nvCxnSpPr>
          <p:spPr>
            <a:xfrm flipH="1" flipV="1">
              <a:off x="2267583" y="5023957"/>
              <a:ext cx="449122" cy="24459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>
              <a:stCxn id="154" idx="1"/>
            </p:cNvCxnSpPr>
            <p:nvPr/>
          </p:nvCxnSpPr>
          <p:spPr>
            <a:xfrm flipH="1">
              <a:off x="2423909" y="5268554"/>
              <a:ext cx="292796" cy="11665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>
              <a:stCxn id="154" idx="2"/>
            </p:cNvCxnSpPr>
            <p:nvPr/>
          </p:nvCxnSpPr>
          <p:spPr>
            <a:xfrm flipH="1">
              <a:off x="2865972" y="5381619"/>
              <a:ext cx="11014" cy="17574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 flipH="1">
              <a:off x="2949167" y="5015219"/>
              <a:ext cx="690100" cy="25582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 flipH="1">
              <a:off x="3503495" y="4805286"/>
              <a:ext cx="359478" cy="20859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 flipH="1">
              <a:off x="3492629" y="5011539"/>
              <a:ext cx="935134" cy="4141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>
              <a:endCxn id="210" idx="4"/>
            </p:cNvCxnSpPr>
            <p:nvPr/>
          </p:nvCxnSpPr>
          <p:spPr>
            <a:xfrm flipH="1" flipV="1">
              <a:off x="4146487" y="4731814"/>
              <a:ext cx="472939" cy="17403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>
              <a:stCxn id="201" idx="0"/>
            </p:cNvCxnSpPr>
            <p:nvPr/>
          </p:nvCxnSpPr>
          <p:spPr>
            <a:xfrm flipH="1" flipV="1">
              <a:off x="4685814" y="5062390"/>
              <a:ext cx="293208" cy="19066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 flipH="1">
              <a:off x="5476071" y="5250191"/>
              <a:ext cx="2659" cy="14321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 flipH="1" flipV="1">
              <a:off x="5246061" y="5835764"/>
              <a:ext cx="2065" cy="757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Group 156"/>
            <p:cNvGrpSpPr>
              <a:grpSpLocks/>
            </p:cNvGrpSpPr>
            <p:nvPr/>
          </p:nvGrpSpPr>
          <p:grpSpPr bwMode="auto">
            <a:xfrm>
              <a:off x="5300870" y="5023647"/>
              <a:ext cx="296824" cy="403198"/>
              <a:chOff x="1169" y="1139"/>
              <a:chExt cx="393" cy="622"/>
            </a:xfrm>
          </p:grpSpPr>
          <p:sp>
            <p:nvSpPr>
              <p:cNvPr id="319" name="AutoShape 157"/>
              <p:cNvSpPr>
                <a:spLocks noChangeAspect="1" noChangeArrowheads="1" noTextEdit="1"/>
              </p:cNvSpPr>
              <p:nvPr/>
            </p:nvSpPr>
            <p:spPr bwMode="auto">
              <a:xfrm>
                <a:off x="1169" y="1139"/>
                <a:ext cx="393" cy="6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1" name="Freeform 158"/>
              <p:cNvSpPr>
                <a:spLocks/>
              </p:cNvSpPr>
              <p:nvPr/>
            </p:nvSpPr>
            <p:spPr bwMode="auto">
              <a:xfrm>
                <a:off x="1173" y="1187"/>
                <a:ext cx="339" cy="572"/>
              </a:xfrm>
              <a:custGeom>
                <a:avLst/>
                <a:gdLst>
                  <a:gd name="T0" fmla="*/ 0 w 339"/>
                  <a:gd name="T1" fmla="*/ 0 h 572"/>
                  <a:gd name="T2" fmla="*/ 0 w 339"/>
                  <a:gd name="T3" fmla="*/ 572 h 572"/>
                  <a:gd name="T4" fmla="*/ 339 w 339"/>
                  <a:gd name="T5" fmla="*/ 572 h 572"/>
                  <a:gd name="T6" fmla="*/ 339 w 339"/>
                  <a:gd name="T7" fmla="*/ 0 h 572"/>
                  <a:gd name="T8" fmla="*/ 0 w 339"/>
                  <a:gd name="T9" fmla="*/ 0 h 572"/>
                  <a:gd name="T10" fmla="*/ 0 w 339"/>
                  <a:gd name="T11" fmla="*/ 0 h 572"/>
                  <a:gd name="T12" fmla="*/ 0 w 339"/>
                  <a:gd name="T13" fmla="*/ 0 h 572"/>
                  <a:gd name="T14" fmla="*/ 0 w 339"/>
                  <a:gd name="T15" fmla="*/ 0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9" h="572">
                    <a:moveTo>
                      <a:pt x="0" y="0"/>
                    </a:moveTo>
                    <a:lnTo>
                      <a:pt x="0" y="572"/>
                    </a:lnTo>
                    <a:lnTo>
                      <a:pt x="339" y="572"/>
                    </a:lnTo>
                    <a:lnTo>
                      <a:pt x="33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6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3" name="Freeform 159"/>
              <p:cNvSpPr>
                <a:spLocks noEditPoints="1"/>
              </p:cNvSpPr>
              <p:nvPr/>
            </p:nvSpPr>
            <p:spPr bwMode="auto">
              <a:xfrm>
                <a:off x="1171" y="1185"/>
                <a:ext cx="343" cy="576"/>
              </a:xfrm>
              <a:custGeom>
                <a:avLst/>
                <a:gdLst>
                  <a:gd name="T0" fmla="*/ 1 w 170"/>
                  <a:gd name="T1" fmla="*/ 0 h 286"/>
                  <a:gd name="T2" fmla="*/ 0 w 170"/>
                  <a:gd name="T3" fmla="*/ 1 h 286"/>
                  <a:gd name="T4" fmla="*/ 0 w 170"/>
                  <a:gd name="T5" fmla="*/ 285 h 286"/>
                  <a:gd name="T6" fmla="*/ 1 w 170"/>
                  <a:gd name="T7" fmla="*/ 286 h 286"/>
                  <a:gd name="T8" fmla="*/ 169 w 170"/>
                  <a:gd name="T9" fmla="*/ 286 h 286"/>
                  <a:gd name="T10" fmla="*/ 170 w 170"/>
                  <a:gd name="T11" fmla="*/ 285 h 286"/>
                  <a:gd name="T12" fmla="*/ 170 w 170"/>
                  <a:gd name="T13" fmla="*/ 1 h 286"/>
                  <a:gd name="T14" fmla="*/ 169 w 170"/>
                  <a:gd name="T15" fmla="*/ 0 h 286"/>
                  <a:gd name="T16" fmla="*/ 1 w 170"/>
                  <a:gd name="T17" fmla="*/ 0 h 286"/>
                  <a:gd name="T18" fmla="*/ 168 w 170"/>
                  <a:gd name="T19" fmla="*/ 2 h 286"/>
                  <a:gd name="T20" fmla="*/ 168 w 170"/>
                  <a:gd name="T21" fmla="*/ 284 h 286"/>
                  <a:gd name="T22" fmla="*/ 2 w 170"/>
                  <a:gd name="T23" fmla="*/ 284 h 286"/>
                  <a:gd name="T24" fmla="*/ 2 w 170"/>
                  <a:gd name="T25" fmla="*/ 2 h 286"/>
                  <a:gd name="T26" fmla="*/ 168 w 170"/>
                  <a:gd name="T27" fmla="*/ 2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0" h="286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85"/>
                      <a:pt x="0" y="285"/>
                      <a:pt x="0" y="285"/>
                    </a:cubicBezTo>
                    <a:cubicBezTo>
                      <a:pt x="1" y="286"/>
                      <a:pt x="1" y="286"/>
                      <a:pt x="1" y="286"/>
                    </a:cubicBezTo>
                    <a:cubicBezTo>
                      <a:pt x="169" y="286"/>
                      <a:pt x="169" y="286"/>
                      <a:pt x="169" y="286"/>
                    </a:cubicBezTo>
                    <a:cubicBezTo>
                      <a:pt x="170" y="285"/>
                      <a:pt x="170" y="285"/>
                      <a:pt x="170" y="285"/>
                    </a:cubicBezTo>
                    <a:cubicBezTo>
                      <a:pt x="170" y="1"/>
                      <a:pt x="170" y="1"/>
                      <a:pt x="170" y="1"/>
                    </a:cubicBezTo>
                    <a:cubicBezTo>
                      <a:pt x="169" y="0"/>
                      <a:pt x="169" y="0"/>
                      <a:pt x="169" y="0"/>
                    </a:cubicBezTo>
                    <a:lnTo>
                      <a:pt x="1" y="0"/>
                    </a:lnTo>
                    <a:close/>
                    <a:moveTo>
                      <a:pt x="168" y="2"/>
                    </a:moveTo>
                    <a:cubicBezTo>
                      <a:pt x="168" y="4"/>
                      <a:pt x="168" y="282"/>
                      <a:pt x="168" y="284"/>
                    </a:cubicBezTo>
                    <a:cubicBezTo>
                      <a:pt x="166" y="284"/>
                      <a:pt x="5" y="284"/>
                      <a:pt x="2" y="284"/>
                    </a:cubicBezTo>
                    <a:cubicBezTo>
                      <a:pt x="2" y="282"/>
                      <a:pt x="2" y="4"/>
                      <a:pt x="2" y="2"/>
                    </a:cubicBezTo>
                    <a:cubicBezTo>
                      <a:pt x="5" y="2"/>
                      <a:pt x="166" y="2"/>
                      <a:pt x="168" y="2"/>
                    </a:cubicBezTo>
                    <a:close/>
                  </a:path>
                </a:pathLst>
              </a:custGeom>
              <a:solidFill>
                <a:srgbClr val="AA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6" name="Freeform 160"/>
              <p:cNvSpPr>
                <a:spLocks/>
              </p:cNvSpPr>
              <p:nvPr/>
            </p:nvSpPr>
            <p:spPr bwMode="auto">
              <a:xfrm>
                <a:off x="1173" y="1141"/>
                <a:ext cx="385" cy="46"/>
              </a:xfrm>
              <a:custGeom>
                <a:avLst/>
                <a:gdLst>
                  <a:gd name="T0" fmla="*/ 0 w 385"/>
                  <a:gd name="T1" fmla="*/ 46 h 46"/>
                  <a:gd name="T2" fmla="*/ 46 w 385"/>
                  <a:gd name="T3" fmla="*/ 0 h 46"/>
                  <a:gd name="T4" fmla="*/ 385 w 385"/>
                  <a:gd name="T5" fmla="*/ 0 h 46"/>
                  <a:gd name="T6" fmla="*/ 339 w 385"/>
                  <a:gd name="T7" fmla="*/ 46 h 46"/>
                  <a:gd name="T8" fmla="*/ 0 w 385"/>
                  <a:gd name="T9" fmla="*/ 46 h 46"/>
                  <a:gd name="T10" fmla="*/ 0 w 385"/>
                  <a:gd name="T11" fmla="*/ 46 h 46"/>
                  <a:gd name="T12" fmla="*/ 0 w 385"/>
                  <a:gd name="T13" fmla="*/ 46 h 46"/>
                  <a:gd name="T14" fmla="*/ 0 w 385"/>
                  <a:gd name="T15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5" h="46">
                    <a:moveTo>
                      <a:pt x="0" y="46"/>
                    </a:moveTo>
                    <a:lnTo>
                      <a:pt x="46" y="0"/>
                    </a:lnTo>
                    <a:lnTo>
                      <a:pt x="385" y="0"/>
                    </a:lnTo>
                    <a:lnTo>
                      <a:pt x="339" y="46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B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" name="Freeform 161"/>
              <p:cNvSpPr>
                <a:spLocks noEditPoints="1"/>
              </p:cNvSpPr>
              <p:nvPr/>
            </p:nvSpPr>
            <p:spPr bwMode="auto">
              <a:xfrm>
                <a:off x="1173" y="1139"/>
                <a:ext cx="385" cy="50"/>
              </a:xfrm>
              <a:custGeom>
                <a:avLst/>
                <a:gdLst>
                  <a:gd name="T0" fmla="*/ 23 w 191"/>
                  <a:gd name="T1" fmla="*/ 0 h 25"/>
                  <a:gd name="T2" fmla="*/ 23 w 191"/>
                  <a:gd name="T3" fmla="*/ 0 h 25"/>
                  <a:gd name="T4" fmla="*/ 0 w 191"/>
                  <a:gd name="T5" fmla="*/ 23 h 25"/>
                  <a:gd name="T6" fmla="*/ 0 w 191"/>
                  <a:gd name="T7" fmla="*/ 25 h 25"/>
                  <a:gd name="T8" fmla="*/ 168 w 191"/>
                  <a:gd name="T9" fmla="*/ 25 h 25"/>
                  <a:gd name="T10" fmla="*/ 169 w 191"/>
                  <a:gd name="T11" fmla="*/ 24 h 25"/>
                  <a:gd name="T12" fmla="*/ 191 w 191"/>
                  <a:gd name="T13" fmla="*/ 2 h 25"/>
                  <a:gd name="T14" fmla="*/ 191 w 191"/>
                  <a:gd name="T15" fmla="*/ 0 h 25"/>
                  <a:gd name="T16" fmla="*/ 23 w 191"/>
                  <a:gd name="T17" fmla="*/ 0 h 25"/>
                  <a:gd name="T18" fmla="*/ 188 w 191"/>
                  <a:gd name="T19" fmla="*/ 2 h 25"/>
                  <a:gd name="T20" fmla="*/ 168 w 191"/>
                  <a:gd name="T21" fmla="*/ 23 h 25"/>
                  <a:gd name="T22" fmla="*/ 3 w 191"/>
                  <a:gd name="T23" fmla="*/ 23 h 25"/>
                  <a:gd name="T24" fmla="*/ 24 w 191"/>
                  <a:gd name="T25" fmla="*/ 2 h 25"/>
                  <a:gd name="T26" fmla="*/ 188 w 191"/>
                  <a:gd name="T27" fmla="*/ 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1" h="25">
                    <a:moveTo>
                      <a:pt x="23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9" y="24"/>
                      <a:pt x="169" y="24"/>
                      <a:pt x="169" y="24"/>
                    </a:cubicBezTo>
                    <a:cubicBezTo>
                      <a:pt x="191" y="2"/>
                      <a:pt x="191" y="2"/>
                      <a:pt x="191" y="2"/>
                    </a:cubicBezTo>
                    <a:cubicBezTo>
                      <a:pt x="191" y="0"/>
                      <a:pt x="191" y="0"/>
                      <a:pt x="191" y="0"/>
                    </a:cubicBezTo>
                    <a:lnTo>
                      <a:pt x="23" y="0"/>
                    </a:lnTo>
                    <a:close/>
                    <a:moveTo>
                      <a:pt x="188" y="2"/>
                    </a:moveTo>
                    <a:cubicBezTo>
                      <a:pt x="185" y="5"/>
                      <a:pt x="168" y="22"/>
                      <a:pt x="168" y="23"/>
                    </a:cubicBezTo>
                    <a:cubicBezTo>
                      <a:pt x="167" y="23"/>
                      <a:pt x="8" y="23"/>
                      <a:pt x="3" y="23"/>
                    </a:cubicBezTo>
                    <a:cubicBezTo>
                      <a:pt x="6" y="20"/>
                      <a:pt x="23" y="3"/>
                      <a:pt x="24" y="2"/>
                    </a:cubicBezTo>
                    <a:cubicBezTo>
                      <a:pt x="24" y="2"/>
                      <a:pt x="184" y="2"/>
                      <a:pt x="188" y="2"/>
                    </a:cubicBezTo>
                    <a:close/>
                  </a:path>
                </a:pathLst>
              </a:custGeom>
              <a:solidFill>
                <a:srgbClr val="AA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0" name="Freeform 162"/>
              <p:cNvSpPr>
                <a:spLocks/>
              </p:cNvSpPr>
              <p:nvPr/>
            </p:nvSpPr>
            <p:spPr bwMode="auto">
              <a:xfrm>
                <a:off x="1193" y="1222"/>
                <a:ext cx="151" cy="70"/>
              </a:xfrm>
              <a:custGeom>
                <a:avLst/>
                <a:gdLst>
                  <a:gd name="T0" fmla="*/ 0 w 151"/>
                  <a:gd name="T1" fmla="*/ 0 h 70"/>
                  <a:gd name="T2" fmla="*/ 151 w 151"/>
                  <a:gd name="T3" fmla="*/ 0 h 70"/>
                  <a:gd name="T4" fmla="*/ 151 w 151"/>
                  <a:gd name="T5" fmla="*/ 70 h 70"/>
                  <a:gd name="T6" fmla="*/ 0 w 151"/>
                  <a:gd name="T7" fmla="*/ 70 h 70"/>
                  <a:gd name="T8" fmla="*/ 0 w 151"/>
                  <a:gd name="T9" fmla="*/ 0 h 70"/>
                  <a:gd name="T10" fmla="*/ 0 w 151"/>
                  <a:gd name="T11" fmla="*/ 0 h 70"/>
                  <a:gd name="T12" fmla="*/ 0 w 151"/>
                  <a:gd name="T1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1" h="70">
                    <a:moveTo>
                      <a:pt x="0" y="0"/>
                    </a:moveTo>
                    <a:lnTo>
                      <a:pt x="151" y="0"/>
                    </a:lnTo>
                    <a:lnTo>
                      <a:pt x="151" y="70"/>
                    </a:lnTo>
                    <a:lnTo>
                      <a:pt x="0" y="7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C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1" name="Freeform 163"/>
              <p:cNvSpPr>
                <a:spLocks noEditPoints="1"/>
              </p:cNvSpPr>
              <p:nvPr/>
            </p:nvSpPr>
            <p:spPr bwMode="auto">
              <a:xfrm>
                <a:off x="1191" y="1218"/>
                <a:ext cx="155" cy="76"/>
              </a:xfrm>
              <a:custGeom>
                <a:avLst/>
                <a:gdLst>
                  <a:gd name="T0" fmla="*/ 76 w 77"/>
                  <a:gd name="T1" fmla="*/ 0 h 38"/>
                  <a:gd name="T2" fmla="*/ 0 w 77"/>
                  <a:gd name="T3" fmla="*/ 0 h 38"/>
                  <a:gd name="T4" fmla="*/ 0 w 77"/>
                  <a:gd name="T5" fmla="*/ 38 h 38"/>
                  <a:gd name="T6" fmla="*/ 77 w 77"/>
                  <a:gd name="T7" fmla="*/ 38 h 38"/>
                  <a:gd name="T8" fmla="*/ 77 w 77"/>
                  <a:gd name="T9" fmla="*/ 0 h 38"/>
                  <a:gd name="T10" fmla="*/ 76 w 77"/>
                  <a:gd name="T11" fmla="*/ 0 h 38"/>
                  <a:gd name="T12" fmla="*/ 75 w 77"/>
                  <a:gd name="T13" fmla="*/ 3 h 38"/>
                  <a:gd name="T14" fmla="*/ 75 w 77"/>
                  <a:gd name="T15" fmla="*/ 36 h 38"/>
                  <a:gd name="T16" fmla="*/ 2 w 77"/>
                  <a:gd name="T17" fmla="*/ 36 h 38"/>
                  <a:gd name="T18" fmla="*/ 2 w 77"/>
                  <a:gd name="T19" fmla="*/ 3 h 38"/>
                  <a:gd name="T20" fmla="*/ 75 w 77"/>
                  <a:gd name="T21" fmla="*/ 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7" h="38">
                    <a:moveTo>
                      <a:pt x="7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77" y="38"/>
                      <a:pt x="77" y="38"/>
                      <a:pt x="77" y="38"/>
                    </a:cubicBezTo>
                    <a:cubicBezTo>
                      <a:pt x="77" y="0"/>
                      <a:pt x="77" y="0"/>
                      <a:pt x="77" y="0"/>
                    </a:cubicBezTo>
                    <a:lnTo>
                      <a:pt x="76" y="0"/>
                    </a:lnTo>
                    <a:close/>
                    <a:moveTo>
                      <a:pt x="75" y="3"/>
                    </a:moveTo>
                    <a:cubicBezTo>
                      <a:pt x="75" y="4"/>
                      <a:pt x="75" y="34"/>
                      <a:pt x="75" y="36"/>
                    </a:cubicBezTo>
                    <a:cubicBezTo>
                      <a:pt x="73" y="36"/>
                      <a:pt x="4" y="36"/>
                      <a:pt x="2" y="36"/>
                    </a:cubicBezTo>
                    <a:cubicBezTo>
                      <a:pt x="2" y="34"/>
                      <a:pt x="2" y="4"/>
                      <a:pt x="2" y="3"/>
                    </a:cubicBezTo>
                    <a:cubicBezTo>
                      <a:pt x="4" y="3"/>
                      <a:pt x="73" y="3"/>
                      <a:pt x="75" y="3"/>
                    </a:cubicBezTo>
                    <a:close/>
                  </a:path>
                </a:pathLst>
              </a:custGeom>
              <a:solidFill>
                <a:srgbClr val="005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2" name="Freeform 164"/>
              <p:cNvSpPr>
                <a:spLocks/>
              </p:cNvSpPr>
              <p:nvPr/>
            </p:nvSpPr>
            <p:spPr bwMode="auto">
              <a:xfrm>
                <a:off x="1215" y="1252"/>
                <a:ext cx="107" cy="8"/>
              </a:xfrm>
              <a:custGeom>
                <a:avLst/>
                <a:gdLst>
                  <a:gd name="T0" fmla="*/ 103 w 107"/>
                  <a:gd name="T1" fmla="*/ 0 h 8"/>
                  <a:gd name="T2" fmla="*/ 0 w 107"/>
                  <a:gd name="T3" fmla="*/ 0 h 8"/>
                  <a:gd name="T4" fmla="*/ 0 w 107"/>
                  <a:gd name="T5" fmla="*/ 8 h 8"/>
                  <a:gd name="T6" fmla="*/ 107 w 107"/>
                  <a:gd name="T7" fmla="*/ 8 h 8"/>
                  <a:gd name="T8" fmla="*/ 107 w 107"/>
                  <a:gd name="T9" fmla="*/ 0 h 8"/>
                  <a:gd name="T10" fmla="*/ 103 w 107"/>
                  <a:gd name="T11" fmla="*/ 0 h 8"/>
                  <a:gd name="T12" fmla="*/ 103 w 107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7" h="8">
                    <a:moveTo>
                      <a:pt x="103" y="0"/>
                    </a:moveTo>
                    <a:lnTo>
                      <a:pt x="0" y="0"/>
                    </a:lnTo>
                    <a:lnTo>
                      <a:pt x="0" y="8"/>
                    </a:lnTo>
                    <a:lnTo>
                      <a:pt x="107" y="8"/>
                    </a:lnTo>
                    <a:lnTo>
                      <a:pt x="107" y="0"/>
                    </a:lnTo>
                    <a:lnTo>
                      <a:pt x="103" y="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AA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4" name="Freeform 165"/>
              <p:cNvSpPr>
                <a:spLocks/>
              </p:cNvSpPr>
              <p:nvPr/>
            </p:nvSpPr>
            <p:spPr bwMode="auto">
              <a:xfrm>
                <a:off x="1512" y="1141"/>
                <a:ext cx="46" cy="618"/>
              </a:xfrm>
              <a:custGeom>
                <a:avLst/>
                <a:gdLst>
                  <a:gd name="T0" fmla="*/ 0 w 46"/>
                  <a:gd name="T1" fmla="*/ 618 h 618"/>
                  <a:gd name="T2" fmla="*/ 46 w 46"/>
                  <a:gd name="T3" fmla="*/ 574 h 618"/>
                  <a:gd name="T4" fmla="*/ 46 w 46"/>
                  <a:gd name="T5" fmla="*/ 0 h 618"/>
                  <a:gd name="T6" fmla="*/ 0 w 46"/>
                  <a:gd name="T7" fmla="*/ 46 h 618"/>
                  <a:gd name="T8" fmla="*/ 0 w 46"/>
                  <a:gd name="T9" fmla="*/ 618 h 618"/>
                  <a:gd name="T10" fmla="*/ 0 w 46"/>
                  <a:gd name="T11" fmla="*/ 618 h 618"/>
                  <a:gd name="T12" fmla="*/ 0 w 46"/>
                  <a:gd name="T13" fmla="*/ 618 h 618"/>
                  <a:gd name="T14" fmla="*/ 0 w 46"/>
                  <a:gd name="T15" fmla="*/ 618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618">
                    <a:moveTo>
                      <a:pt x="0" y="618"/>
                    </a:moveTo>
                    <a:lnTo>
                      <a:pt x="46" y="574"/>
                    </a:lnTo>
                    <a:lnTo>
                      <a:pt x="46" y="0"/>
                    </a:lnTo>
                    <a:lnTo>
                      <a:pt x="0" y="46"/>
                    </a:lnTo>
                    <a:lnTo>
                      <a:pt x="0" y="618"/>
                    </a:lnTo>
                    <a:lnTo>
                      <a:pt x="0" y="618"/>
                    </a:lnTo>
                    <a:lnTo>
                      <a:pt x="0" y="618"/>
                    </a:lnTo>
                    <a:lnTo>
                      <a:pt x="0" y="618"/>
                    </a:lnTo>
                    <a:close/>
                  </a:path>
                </a:pathLst>
              </a:custGeom>
              <a:solidFill>
                <a:srgbClr val="005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6" name="Freeform 166"/>
              <p:cNvSpPr>
                <a:spLocks noEditPoints="1"/>
              </p:cNvSpPr>
              <p:nvPr/>
            </p:nvSpPr>
            <p:spPr bwMode="auto">
              <a:xfrm>
                <a:off x="1510" y="1139"/>
                <a:ext cx="50" cy="622"/>
              </a:xfrm>
              <a:custGeom>
                <a:avLst/>
                <a:gdLst>
                  <a:gd name="T0" fmla="*/ 1 w 25"/>
                  <a:gd name="T1" fmla="*/ 23 h 309"/>
                  <a:gd name="T2" fmla="*/ 0 w 25"/>
                  <a:gd name="T3" fmla="*/ 24 h 309"/>
                  <a:gd name="T4" fmla="*/ 0 w 25"/>
                  <a:gd name="T5" fmla="*/ 308 h 309"/>
                  <a:gd name="T6" fmla="*/ 2 w 25"/>
                  <a:gd name="T7" fmla="*/ 309 h 309"/>
                  <a:gd name="T8" fmla="*/ 24 w 25"/>
                  <a:gd name="T9" fmla="*/ 286 h 309"/>
                  <a:gd name="T10" fmla="*/ 25 w 25"/>
                  <a:gd name="T11" fmla="*/ 286 h 309"/>
                  <a:gd name="T12" fmla="*/ 25 w 25"/>
                  <a:gd name="T13" fmla="*/ 1 h 309"/>
                  <a:gd name="T14" fmla="*/ 23 w 25"/>
                  <a:gd name="T15" fmla="*/ 0 h 309"/>
                  <a:gd name="T16" fmla="*/ 1 w 25"/>
                  <a:gd name="T17" fmla="*/ 23 h 309"/>
                  <a:gd name="T18" fmla="*/ 23 w 25"/>
                  <a:gd name="T19" fmla="*/ 3 h 309"/>
                  <a:gd name="T20" fmla="*/ 23 w 25"/>
                  <a:gd name="T21" fmla="*/ 285 h 309"/>
                  <a:gd name="T22" fmla="*/ 2 w 25"/>
                  <a:gd name="T23" fmla="*/ 306 h 309"/>
                  <a:gd name="T24" fmla="*/ 2 w 25"/>
                  <a:gd name="T25" fmla="*/ 24 h 309"/>
                  <a:gd name="T26" fmla="*/ 23 w 25"/>
                  <a:gd name="T27" fmla="*/ 3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" h="309">
                    <a:moveTo>
                      <a:pt x="1" y="23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308"/>
                      <a:pt x="0" y="308"/>
                      <a:pt x="0" y="308"/>
                    </a:cubicBezTo>
                    <a:cubicBezTo>
                      <a:pt x="2" y="309"/>
                      <a:pt x="2" y="309"/>
                      <a:pt x="2" y="309"/>
                    </a:cubicBezTo>
                    <a:cubicBezTo>
                      <a:pt x="24" y="286"/>
                      <a:pt x="24" y="286"/>
                      <a:pt x="24" y="286"/>
                    </a:cubicBezTo>
                    <a:cubicBezTo>
                      <a:pt x="25" y="286"/>
                      <a:pt x="25" y="286"/>
                      <a:pt x="25" y="286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3" y="0"/>
                      <a:pt x="23" y="0"/>
                      <a:pt x="23" y="0"/>
                    </a:cubicBezTo>
                    <a:lnTo>
                      <a:pt x="1" y="23"/>
                    </a:lnTo>
                    <a:close/>
                    <a:moveTo>
                      <a:pt x="23" y="3"/>
                    </a:moveTo>
                    <a:cubicBezTo>
                      <a:pt x="23" y="8"/>
                      <a:pt x="23" y="284"/>
                      <a:pt x="23" y="285"/>
                    </a:cubicBezTo>
                    <a:cubicBezTo>
                      <a:pt x="22" y="286"/>
                      <a:pt x="5" y="303"/>
                      <a:pt x="2" y="306"/>
                    </a:cubicBezTo>
                    <a:cubicBezTo>
                      <a:pt x="2" y="301"/>
                      <a:pt x="2" y="25"/>
                      <a:pt x="2" y="24"/>
                    </a:cubicBezTo>
                    <a:cubicBezTo>
                      <a:pt x="3" y="23"/>
                      <a:pt x="20" y="6"/>
                      <a:pt x="23" y="3"/>
                    </a:cubicBezTo>
                    <a:close/>
                  </a:path>
                </a:pathLst>
              </a:custGeom>
              <a:solidFill>
                <a:srgbClr val="AA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" name="Freeform 167"/>
              <p:cNvSpPr>
                <a:spLocks/>
              </p:cNvSpPr>
              <p:nvPr/>
            </p:nvSpPr>
            <p:spPr bwMode="auto">
              <a:xfrm>
                <a:off x="1175" y="1717"/>
                <a:ext cx="335" cy="8"/>
              </a:xfrm>
              <a:custGeom>
                <a:avLst/>
                <a:gdLst>
                  <a:gd name="T0" fmla="*/ 331 w 335"/>
                  <a:gd name="T1" fmla="*/ 0 h 8"/>
                  <a:gd name="T2" fmla="*/ 0 w 335"/>
                  <a:gd name="T3" fmla="*/ 0 h 8"/>
                  <a:gd name="T4" fmla="*/ 0 w 335"/>
                  <a:gd name="T5" fmla="*/ 8 h 8"/>
                  <a:gd name="T6" fmla="*/ 335 w 335"/>
                  <a:gd name="T7" fmla="*/ 8 h 8"/>
                  <a:gd name="T8" fmla="*/ 335 w 335"/>
                  <a:gd name="T9" fmla="*/ 0 h 8"/>
                  <a:gd name="T10" fmla="*/ 331 w 335"/>
                  <a:gd name="T11" fmla="*/ 0 h 8"/>
                  <a:gd name="T12" fmla="*/ 331 w 335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5" h="8">
                    <a:moveTo>
                      <a:pt x="331" y="0"/>
                    </a:moveTo>
                    <a:lnTo>
                      <a:pt x="0" y="0"/>
                    </a:lnTo>
                    <a:lnTo>
                      <a:pt x="0" y="8"/>
                    </a:lnTo>
                    <a:lnTo>
                      <a:pt x="335" y="8"/>
                    </a:lnTo>
                    <a:lnTo>
                      <a:pt x="335" y="0"/>
                    </a:lnTo>
                    <a:lnTo>
                      <a:pt x="331" y="0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AA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0" name="Freeform 168"/>
              <p:cNvSpPr>
                <a:spLocks/>
              </p:cNvSpPr>
              <p:nvPr/>
            </p:nvSpPr>
            <p:spPr bwMode="auto">
              <a:xfrm>
                <a:off x="1175" y="1342"/>
                <a:ext cx="335" cy="8"/>
              </a:xfrm>
              <a:custGeom>
                <a:avLst/>
                <a:gdLst>
                  <a:gd name="T0" fmla="*/ 331 w 335"/>
                  <a:gd name="T1" fmla="*/ 0 h 8"/>
                  <a:gd name="T2" fmla="*/ 0 w 335"/>
                  <a:gd name="T3" fmla="*/ 0 h 8"/>
                  <a:gd name="T4" fmla="*/ 0 w 335"/>
                  <a:gd name="T5" fmla="*/ 8 h 8"/>
                  <a:gd name="T6" fmla="*/ 335 w 335"/>
                  <a:gd name="T7" fmla="*/ 8 h 8"/>
                  <a:gd name="T8" fmla="*/ 335 w 335"/>
                  <a:gd name="T9" fmla="*/ 0 h 8"/>
                  <a:gd name="T10" fmla="*/ 331 w 335"/>
                  <a:gd name="T11" fmla="*/ 0 h 8"/>
                  <a:gd name="T12" fmla="*/ 331 w 335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5" h="8">
                    <a:moveTo>
                      <a:pt x="331" y="0"/>
                    </a:moveTo>
                    <a:lnTo>
                      <a:pt x="0" y="0"/>
                    </a:lnTo>
                    <a:lnTo>
                      <a:pt x="0" y="8"/>
                    </a:lnTo>
                    <a:lnTo>
                      <a:pt x="335" y="8"/>
                    </a:lnTo>
                    <a:lnTo>
                      <a:pt x="335" y="0"/>
                    </a:lnTo>
                    <a:lnTo>
                      <a:pt x="331" y="0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AA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1" name="Freeform 169"/>
              <p:cNvSpPr>
                <a:spLocks/>
              </p:cNvSpPr>
              <p:nvPr/>
            </p:nvSpPr>
            <p:spPr bwMode="auto">
              <a:xfrm>
                <a:off x="1173" y="1715"/>
                <a:ext cx="339" cy="8"/>
              </a:xfrm>
              <a:custGeom>
                <a:avLst/>
                <a:gdLst>
                  <a:gd name="T0" fmla="*/ 335 w 339"/>
                  <a:gd name="T1" fmla="*/ 0 h 8"/>
                  <a:gd name="T2" fmla="*/ 0 w 339"/>
                  <a:gd name="T3" fmla="*/ 0 h 8"/>
                  <a:gd name="T4" fmla="*/ 0 w 339"/>
                  <a:gd name="T5" fmla="*/ 8 h 8"/>
                  <a:gd name="T6" fmla="*/ 339 w 339"/>
                  <a:gd name="T7" fmla="*/ 8 h 8"/>
                  <a:gd name="T8" fmla="*/ 339 w 339"/>
                  <a:gd name="T9" fmla="*/ 0 h 8"/>
                  <a:gd name="T10" fmla="*/ 335 w 339"/>
                  <a:gd name="T11" fmla="*/ 0 h 8"/>
                  <a:gd name="T12" fmla="*/ 335 w 339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9" h="8">
                    <a:moveTo>
                      <a:pt x="335" y="0"/>
                    </a:moveTo>
                    <a:lnTo>
                      <a:pt x="0" y="0"/>
                    </a:lnTo>
                    <a:lnTo>
                      <a:pt x="0" y="8"/>
                    </a:lnTo>
                    <a:lnTo>
                      <a:pt x="339" y="8"/>
                    </a:lnTo>
                    <a:lnTo>
                      <a:pt x="339" y="0"/>
                    </a:lnTo>
                    <a:lnTo>
                      <a:pt x="335" y="0"/>
                    </a:lnTo>
                    <a:lnTo>
                      <a:pt x="335" y="0"/>
                    </a:lnTo>
                    <a:close/>
                  </a:path>
                </a:pathLst>
              </a:custGeom>
              <a:solidFill>
                <a:srgbClr val="005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4" name="Freeform 170"/>
              <p:cNvSpPr>
                <a:spLocks/>
              </p:cNvSpPr>
              <p:nvPr/>
            </p:nvSpPr>
            <p:spPr bwMode="auto">
              <a:xfrm>
                <a:off x="1175" y="1340"/>
                <a:ext cx="339" cy="8"/>
              </a:xfrm>
              <a:custGeom>
                <a:avLst/>
                <a:gdLst>
                  <a:gd name="T0" fmla="*/ 333 w 339"/>
                  <a:gd name="T1" fmla="*/ 0 h 8"/>
                  <a:gd name="T2" fmla="*/ 0 w 339"/>
                  <a:gd name="T3" fmla="*/ 0 h 8"/>
                  <a:gd name="T4" fmla="*/ 0 w 339"/>
                  <a:gd name="T5" fmla="*/ 8 h 8"/>
                  <a:gd name="T6" fmla="*/ 339 w 339"/>
                  <a:gd name="T7" fmla="*/ 8 h 8"/>
                  <a:gd name="T8" fmla="*/ 339 w 339"/>
                  <a:gd name="T9" fmla="*/ 0 h 8"/>
                  <a:gd name="T10" fmla="*/ 333 w 339"/>
                  <a:gd name="T11" fmla="*/ 0 h 8"/>
                  <a:gd name="T12" fmla="*/ 333 w 339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9" h="8">
                    <a:moveTo>
                      <a:pt x="333" y="0"/>
                    </a:moveTo>
                    <a:lnTo>
                      <a:pt x="0" y="0"/>
                    </a:lnTo>
                    <a:lnTo>
                      <a:pt x="0" y="8"/>
                    </a:lnTo>
                    <a:lnTo>
                      <a:pt x="339" y="8"/>
                    </a:lnTo>
                    <a:lnTo>
                      <a:pt x="339" y="0"/>
                    </a:lnTo>
                    <a:lnTo>
                      <a:pt x="333" y="0"/>
                    </a:lnTo>
                    <a:lnTo>
                      <a:pt x="333" y="0"/>
                    </a:lnTo>
                    <a:close/>
                  </a:path>
                </a:pathLst>
              </a:custGeom>
              <a:solidFill>
                <a:srgbClr val="005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5" name="Freeform 171"/>
              <p:cNvSpPr>
                <a:spLocks/>
              </p:cNvSpPr>
              <p:nvPr/>
            </p:nvSpPr>
            <p:spPr bwMode="auto">
              <a:xfrm>
                <a:off x="1191" y="1218"/>
                <a:ext cx="155" cy="76"/>
              </a:xfrm>
              <a:custGeom>
                <a:avLst/>
                <a:gdLst>
                  <a:gd name="T0" fmla="*/ 76 w 77"/>
                  <a:gd name="T1" fmla="*/ 0 h 38"/>
                  <a:gd name="T2" fmla="*/ 1 w 77"/>
                  <a:gd name="T3" fmla="*/ 0 h 38"/>
                  <a:gd name="T4" fmla="*/ 0 w 77"/>
                  <a:gd name="T5" fmla="*/ 2 h 38"/>
                  <a:gd name="T6" fmla="*/ 0 w 77"/>
                  <a:gd name="T7" fmla="*/ 38 h 38"/>
                  <a:gd name="T8" fmla="*/ 2 w 77"/>
                  <a:gd name="T9" fmla="*/ 38 h 38"/>
                  <a:gd name="T10" fmla="*/ 2 w 77"/>
                  <a:gd name="T11" fmla="*/ 3 h 38"/>
                  <a:gd name="T12" fmla="*/ 77 w 77"/>
                  <a:gd name="T13" fmla="*/ 3 h 38"/>
                  <a:gd name="T14" fmla="*/ 77 w 77"/>
                  <a:gd name="T15" fmla="*/ 0 h 38"/>
                  <a:gd name="T16" fmla="*/ 76 w 77"/>
                  <a:gd name="T1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38">
                    <a:moveTo>
                      <a:pt x="7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4"/>
                      <a:pt x="2" y="3"/>
                    </a:cubicBezTo>
                    <a:cubicBezTo>
                      <a:pt x="4" y="3"/>
                      <a:pt x="77" y="3"/>
                      <a:pt x="77" y="3"/>
                    </a:cubicBezTo>
                    <a:cubicBezTo>
                      <a:pt x="77" y="0"/>
                      <a:pt x="77" y="0"/>
                      <a:pt x="77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AA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6" name="Freeform 172"/>
              <p:cNvSpPr>
                <a:spLocks/>
              </p:cNvSpPr>
              <p:nvPr/>
            </p:nvSpPr>
            <p:spPr bwMode="auto">
              <a:xfrm>
                <a:off x="1219" y="1375"/>
                <a:ext cx="65" cy="157"/>
              </a:xfrm>
              <a:custGeom>
                <a:avLst/>
                <a:gdLst>
                  <a:gd name="T0" fmla="*/ 23 w 65"/>
                  <a:gd name="T1" fmla="*/ 157 h 157"/>
                  <a:gd name="T2" fmla="*/ 23 w 65"/>
                  <a:gd name="T3" fmla="*/ 40 h 157"/>
                  <a:gd name="T4" fmla="*/ 0 w 65"/>
                  <a:gd name="T5" fmla="*/ 40 h 157"/>
                  <a:gd name="T6" fmla="*/ 33 w 65"/>
                  <a:gd name="T7" fmla="*/ 0 h 157"/>
                  <a:gd name="T8" fmla="*/ 65 w 65"/>
                  <a:gd name="T9" fmla="*/ 40 h 157"/>
                  <a:gd name="T10" fmla="*/ 41 w 65"/>
                  <a:gd name="T11" fmla="*/ 40 h 157"/>
                  <a:gd name="T12" fmla="*/ 41 w 65"/>
                  <a:gd name="T13" fmla="*/ 130 h 157"/>
                  <a:gd name="T14" fmla="*/ 23 w 65"/>
                  <a:gd name="T15" fmla="*/ 157 h 157"/>
                  <a:gd name="T16" fmla="*/ 23 w 65"/>
                  <a:gd name="T17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157">
                    <a:moveTo>
                      <a:pt x="23" y="157"/>
                    </a:moveTo>
                    <a:lnTo>
                      <a:pt x="23" y="40"/>
                    </a:lnTo>
                    <a:lnTo>
                      <a:pt x="0" y="40"/>
                    </a:lnTo>
                    <a:lnTo>
                      <a:pt x="33" y="0"/>
                    </a:lnTo>
                    <a:lnTo>
                      <a:pt x="65" y="40"/>
                    </a:lnTo>
                    <a:lnTo>
                      <a:pt x="41" y="40"/>
                    </a:lnTo>
                    <a:lnTo>
                      <a:pt x="41" y="130"/>
                    </a:lnTo>
                    <a:lnTo>
                      <a:pt x="23" y="157"/>
                    </a:lnTo>
                    <a:lnTo>
                      <a:pt x="23" y="15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7" name="Freeform 173"/>
              <p:cNvSpPr>
                <a:spLocks/>
              </p:cNvSpPr>
              <p:nvPr/>
            </p:nvSpPr>
            <p:spPr bwMode="auto">
              <a:xfrm>
                <a:off x="1340" y="1405"/>
                <a:ext cx="157" cy="64"/>
              </a:xfrm>
              <a:custGeom>
                <a:avLst/>
                <a:gdLst>
                  <a:gd name="T0" fmla="*/ 0 w 157"/>
                  <a:gd name="T1" fmla="*/ 22 h 64"/>
                  <a:gd name="T2" fmla="*/ 117 w 157"/>
                  <a:gd name="T3" fmla="*/ 22 h 64"/>
                  <a:gd name="T4" fmla="*/ 117 w 157"/>
                  <a:gd name="T5" fmla="*/ 0 h 64"/>
                  <a:gd name="T6" fmla="*/ 157 w 157"/>
                  <a:gd name="T7" fmla="*/ 32 h 64"/>
                  <a:gd name="T8" fmla="*/ 117 w 157"/>
                  <a:gd name="T9" fmla="*/ 64 h 64"/>
                  <a:gd name="T10" fmla="*/ 117 w 157"/>
                  <a:gd name="T11" fmla="*/ 40 h 64"/>
                  <a:gd name="T12" fmla="*/ 27 w 157"/>
                  <a:gd name="T13" fmla="*/ 40 h 64"/>
                  <a:gd name="T14" fmla="*/ 0 w 157"/>
                  <a:gd name="T15" fmla="*/ 22 h 64"/>
                  <a:gd name="T16" fmla="*/ 0 w 157"/>
                  <a:gd name="T17" fmla="*/ 2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" h="64">
                    <a:moveTo>
                      <a:pt x="0" y="22"/>
                    </a:moveTo>
                    <a:lnTo>
                      <a:pt x="117" y="22"/>
                    </a:lnTo>
                    <a:lnTo>
                      <a:pt x="117" y="0"/>
                    </a:lnTo>
                    <a:lnTo>
                      <a:pt x="157" y="32"/>
                    </a:lnTo>
                    <a:lnTo>
                      <a:pt x="117" y="64"/>
                    </a:lnTo>
                    <a:lnTo>
                      <a:pt x="117" y="40"/>
                    </a:lnTo>
                    <a:lnTo>
                      <a:pt x="27" y="40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" name="Freeform 174"/>
              <p:cNvSpPr>
                <a:spLocks/>
              </p:cNvSpPr>
              <p:nvPr/>
            </p:nvSpPr>
            <p:spPr bwMode="auto">
              <a:xfrm>
                <a:off x="1399" y="1532"/>
                <a:ext cx="64" cy="157"/>
              </a:xfrm>
              <a:custGeom>
                <a:avLst/>
                <a:gdLst>
                  <a:gd name="T0" fmla="*/ 42 w 64"/>
                  <a:gd name="T1" fmla="*/ 0 h 157"/>
                  <a:gd name="T2" fmla="*/ 42 w 64"/>
                  <a:gd name="T3" fmla="*/ 116 h 157"/>
                  <a:gd name="T4" fmla="*/ 64 w 64"/>
                  <a:gd name="T5" fmla="*/ 116 h 157"/>
                  <a:gd name="T6" fmla="*/ 32 w 64"/>
                  <a:gd name="T7" fmla="*/ 157 h 157"/>
                  <a:gd name="T8" fmla="*/ 0 w 64"/>
                  <a:gd name="T9" fmla="*/ 116 h 157"/>
                  <a:gd name="T10" fmla="*/ 24 w 64"/>
                  <a:gd name="T11" fmla="*/ 116 h 157"/>
                  <a:gd name="T12" fmla="*/ 24 w 64"/>
                  <a:gd name="T13" fmla="*/ 26 h 157"/>
                  <a:gd name="T14" fmla="*/ 22 w 64"/>
                  <a:gd name="T15" fmla="*/ 26 h 157"/>
                  <a:gd name="T16" fmla="*/ 42 w 64"/>
                  <a:gd name="T17" fmla="*/ 0 h 157"/>
                  <a:gd name="T18" fmla="*/ 42 w 64"/>
                  <a:gd name="T1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157">
                    <a:moveTo>
                      <a:pt x="42" y="0"/>
                    </a:moveTo>
                    <a:lnTo>
                      <a:pt x="42" y="116"/>
                    </a:lnTo>
                    <a:lnTo>
                      <a:pt x="64" y="116"/>
                    </a:lnTo>
                    <a:lnTo>
                      <a:pt x="32" y="157"/>
                    </a:lnTo>
                    <a:lnTo>
                      <a:pt x="0" y="116"/>
                    </a:lnTo>
                    <a:lnTo>
                      <a:pt x="24" y="116"/>
                    </a:lnTo>
                    <a:lnTo>
                      <a:pt x="24" y="26"/>
                    </a:lnTo>
                    <a:lnTo>
                      <a:pt x="22" y="26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" name="Freeform 175"/>
              <p:cNvSpPr>
                <a:spLocks/>
              </p:cNvSpPr>
              <p:nvPr/>
            </p:nvSpPr>
            <p:spPr bwMode="auto">
              <a:xfrm>
                <a:off x="1187" y="1594"/>
                <a:ext cx="155" cy="64"/>
              </a:xfrm>
              <a:custGeom>
                <a:avLst/>
                <a:gdLst>
                  <a:gd name="T0" fmla="*/ 155 w 155"/>
                  <a:gd name="T1" fmla="*/ 40 h 64"/>
                  <a:gd name="T2" fmla="*/ 38 w 155"/>
                  <a:gd name="T3" fmla="*/ 40 h 64"/>
                  <a:gd name="T4" fmla="*/ 38 w 155"/>
                  <a:gd name="T5" fmla="*/ 64 h 64"/>
                  <a:gd name="T6" fmla="*/ 0 w 155"/>
                  <a:gd name="T7" fmla="*/ 32 h 64"/>
                  <a:gd name="T8" fmla="*/ 38 w 155"/>
                  <a:gd name="T9" fmla="*/ 0 h 64"/>
                  <a:gd name="T10" fmla="*/ 38 w 155"/>
                  <a:gd name="T11" fmla="*/ 24 h 64"/>
                  <a:gd name="T12" fmla="*/ 129 w 155"/>
                  <a:gd name="T13" fmla="*/ 24 h 64"/>
                  <a:gd name="T14" fmla="*/ 155 w 155"/>
                  <a:gd name="T15" fmla="*/ 40 h 64"/>
                  <a:gd name="T16" fmla="*/ 155 w 155"/>
                  <a:gd name="T17" fmla="*/ 4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5" h="64">
                    <a:moveTo>
                      <a:pt x="155" y="40"/>
                    </a:moveTo>
                    <a:lnTo>
                      <a:pt x="38" y="40"/>
                    </a:lnTo>
                    <a:lnTo>
                      <a:pt x="38" y="64"/>
                    </a:lnTo>
                    <a:lnTo>
                      <a:pt x="0" y="32"/>
                    </a:lnTo>
                    <a:lnTo>
                      <a:pt x="38" y="0"/>
                    </a:lnTo>
                    <a:lnTo>
                      <a:pt x="38" y="24"/>
                    </a:lnTo>
                    <a:lnTo>
                      <a:pt x="129" y="24"/>
                    </a:lnTo>
                    <a:lnTo>
                      <a:pt x="155" y="40"/>
                    </a:lnTo>
                    <a:lnTo>
                      <a:pt x="155" y="4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" name="Freeform 176"/>
              <p:cNvSpPr>
                <a:spLocks noEditPoints="1"/>
              </p:cNvSpPr>
              <p:nvPr/>
            </p:nvSpPr>
            <p:spPr bwMode="auto">
              <a:xfrm>
                <a:off x="1244" y="1427"/>
                <a:ext cx="197" cy="207"/>
              </a:xfrm>
              <a:custGeom>
                <a:avLst/>
                <a:gdLst>
                  <a:gd name="T0" fmla="*/ 0 w 98"/>
                  <a:gd name="T1" fmla="*/ 52 h 103"/>
                  <a:gd name="T2" fmla="*/ 49 w 98"/>
                  <a:gd name="T3" fmla="*/ 103 h 103"/>
                  <a:gd name="T4" fmla="*/ 98 w 98"/>
                  <a:gd name="T5" fmla="*/ 52 h 103"/>
                  <a:gd name="T6" fmla="*/ 49 w 98"/>
                  <a:gd name="T7" fmla="*/ 0 h 103"/>
                  <a:gd name="T8" fmla="*/ 0 w 98"/>
                  <a:gd name="T9" fmla="*/ 52 h 103"/>
                  <a:gd name="T10" fmla="*/ 8 w 98"/>
                  <a:gd name="T11" fmla="*/ 52 h 103"/>
                  <a:gd name="T12" fmla="*/ 49 w 98"/>
                  <a:gd name="T13" fmla="*/ 8 h 103"/>
                  <a:gd name="T14" fmla="*/ 90 w 98"/>
                  <a:gd name="T15" fmla="*/ 52 h 103"/>
                  <a:gd name="T16" fmla="*/ 49 w 98"/>
                  <a:gd name="T17" fmla="*/ 95 h 103"/>
                  <a:gd name="T18" fmla="*/ 8 w 98"/>
                  <a:gd name="T19" fmla="*/ 5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8" h="103">
                    <a:moveTo>
                      <a:pt x="0" y="52"/>
                    </a:moveTo>
                    <a:cubicBezTo>
                      <a:pt x="0" y="80"/>
                      <a:pt x="22" y="103"/>
                      <a:pt x="49" y="103"/>
                    </a:cubicBezTo>
                    <a:cubicBezTo>
                      <a:pt x="76" y="103"/>
                      <a:pt x="98" y="80"/>
                      <a:pt x="98" y="52"/>
                    </a:cubicBezTo>
                    <a:cubicBezTo>
                      <a:pt x="98" y="23"/>
                      <a:pt x="76" y="0"/>
                      <a:pt x="49" y="0"/>
                    </a:cubicBezTo>
                    <a:cubicBezTo>
                      <a:pt x="22" y="0"/>
                      <a:pt x="0" y="23"/>
                      <a:pt x="0" y="52"/>
                    </a:cubicBezTo>
                    <a:close/>
                    <a:moveTo>
                      <a:pt x="8" y="52"/>
                    </a:moveTo>
                    <a:cubicBezTo>
                      <a:pt x="8" y="27"/>
                      <a:pt x="26" y="8"/>
                      <a:pt x="49" y="8"/>
                    </a:cubicBezTo>
                    <a:cubicBezTo>
                      <a:pt x="71" y="8"/>
                      <a:pt x="90" y="27"/>
                      <a:pt x="90" y="52"/>
                    </a:cubicBezTo>
                    <a:cubicBezTo>
                      <a:pt x="90" y="75"/>
                      <a:pt x="71" y="95"/>
                      <a:pt x="49" y="95"/>
                    </a:cubicBezTo>
                    <a:cubicBezTo>
                      <a:pt x="26" y="95"/>
                      <a:pt x="8" y="75"/>
                      <a:pt x="8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1" name="Freeform 177"/>
              <p:cNvSpPr>
                <a:spLocks/>
              </p:cNvSpPr>
              <p:nvPr/>
            </p:nvSpPr>
            <p:spPr bwMode="auto">
              <a:xfrm>
                <a:off x="1223" y="1379"/>
                <a:ext cx="63" cy="157"/>
              </a:xfrm>
              <a:custGeom>
                <a:avLst/>
                <a:gdLst>
                  <a:gd name="T0" fmla="*/ 23 w 63"/>
                  <a:gd name="T1" fmla="*/ 157 h 157"/>
                  <a:gd name="T2" fmla="*/ 23 w 63"/>
                  <a:gd name="T3" fmla="*/ 38 h 157"/>
                  <a:gd name="T4" fmla="*/ 0 w 63"/>
                  <a:gd name="T5" fmla="*/ 38 h 157"/>
                  <a:gd name="T6" fmla="*/ 33 w 63"/>
                  <a:gd name="T7" fmla="*/ 0 h 157"/>
                  <a:gd name="T8" fmla="*/ 63 w 63"/>
                  <a:gd name="T9" fmla="*/ 38 h 157"/>
                  <a:gd name="T10" fmla="*/ 39 w 63"/>
                  <a:gd name="T11" fmla="*/ 38 h 157"/>
                  <a:gd name="T12" fmla="*/ 39 w 63"/>
                  <a:gd name="T13" fmla="*/ 130 h 157"/>
                  <a:gd name="T14" fmla="*/ 23 w 63"/>
                  <a:gd name="T15" fmla="*/ 157 h 157"/>
                  <a:gd name="T16" fmla="*/ 23 w 63"/>
                  <a:gd name="T17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157">
                    <a:moveTo>
                      <a:pt x="23" y="157"/>
                    </a:moveTo>
                    <a:lnTo>
                      <a:pt x="23" y="38"/>
                    </a:lnTo>
                    <a:lnTo>
                      <a:pt x="0" y="38"/>
                    </a:lnTo>
                    <a:lnTo>
                      <a:pt x="33" y="0"/>
                    </a:lnTo>
                    <a:lnTo>
                      <a:pt x="63" y="38"/>
                    </a:lnTo>
                    <a:lnTo>
                      <a:pt x="39" y="38"/>
                    </a:lnTo>
                    <a:lnTo>
                      <a:pt x="39" y="130"/>
                    </a:lnTo>
                    <a:lnTo>
                      <a:pt x="23" y="157"/>
                    </a:lnTo>
                    <a:lnTo>
                      <a:pt x="23" y="15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" name="Freeform 178"/>
              <p:cNvSpPr>
                <a:spLocks/>
              </p:cNvSpPr>
              <p:nvPr/>
            </p:nvSpPr>
            <p:spPr bwMode="auto">
              <a:xfrm>
                <a:off x="1344" y="1409"/>
                <a:ext cx="155" cy="64"/>
              </a:xfrm>
              <a:custGeom>
                <a:avLst/>
                <a:gdLst>
                  <a:gd name="T0" fmla="*/ 0 w 155"/>
                  <a:gd name="T1" fmla="*/ 22 h 64"/>
                  <a:gd name="T2" fmla="*/ 117 w 155"/>
                  <a:gd name="T3" fmla="*/ 22 h 64"/>
                  <a:gd name="T4" fmla="*/ 117 w 155"/>
                  <a:gd name="T5" fmla="*/ 0 h 64"/>
                  <a:gd name="T6" fmla="*/ 155 w 155"/>
                  <a:gd name="T7" fmla="*/ 32 h 64"/>
                  <a:gd name="T8" fmla="*/ 117 w 155"/>
                  <a:gd name="T9" fmla="*/ 64 h 64"/>
                  <a:gd name="T10" fmla="*/ 117 w 155"/>
                  <a:gd name="T11" fmla="*/ 40 h 64"/>
                  <a:gd name="T12" fmla="*/ 27 w 155"/>
                  <a:gd name="T13" fmla="*/ 40 h 64"/>
                  <a:gd name="T14" fmla="*/ 0 w 155"/>
                  <a:gd name="T15" fmla="*/ 22 h 64"/>
                  <a:gd name="T16" fmla="*/ 0 w 155"/>
                  <a:gd name="T17" fmla="*/ 2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5" h="64">
                    <a:moveTo>
                      <a:pt x="0" y="22"/>
                    </a:moveTo>
                    <a:lnTo>
                      <a:pt x="117" y="22"/>
                    </a:lnTo>
                    <a:lnTo>
                      <a:pt x="117" y="0"/>
                    </a:lnTo>
                    <a:lnTo>
                      <a:pt x="155" y="32"/>
                    </a:lnTo>
                    <a:lnTo>
                      <a:pt x="117" y="64"/>
                    </a:lnTo>
                    <a:lnTo>
                      <a:pt x="117" y="40"/>
                    </a:lnTo>
                    <a:lnTo>
                      <a:pt x="27" y="40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3" name="Freeform 179"/>
              <p:cNvSpPr>
                <a:spLocks/>
              </p:cNvSpPr>
              <p:nvPr/>
            </p:nvSpPr>
            <p:spPr bwMode="auto">
              <a:xfrm>
                <a:off x="1403" y="1536"/>
                <a:ext cx="64" cy="155"/>
              </a:xfrm>
              <a:custGeom>
                <a:avLst/>
                <a:gdLst>
                  <a:gd name="T0" fmla="*/ 40 w 64"/>
                  <a:gd name="T1" fmla="*/ 0 h 155"/>
                  <a:gd name="T2" fmla="*/ 40 w 64"/>
                  <a:gd name="T3" fmla="*/ 116 h 155"/>
                  <a:gd name="T4" fmla="*/ 64 w 64"/>
                  <a:gd name="T5" fmla="*/ 116 h 155"/>
                  <a:gd name="T6" fmla="*/ 32 w 64"/>
                  <a:gd name="T7" fmla="*/ 155 h 155"/>
                  <a:gd name="T8" fmla="*/ 0 w 64"/>
                  <a:gd name="T9" fmla="*/ 116 h 155"/>
                  <a:gd name="T10" fmla="*/ 24 w 64"/>
                  <a:gd name="T11" fmla="*/ 116 h 155"/>
                  <a:gd name="T12" fmla="*/ 24 w 64"/>
                  <a:gd name="T13" fmla="*/ 24 h 155"/>
                  <a:gd name="T14" fmla="*/ 20 w 64"/>
                  <a:gd name="T15" fmla="*/ 24 h 155"/>
                  <a:gd name="T16" fmla="*/ 40 w 64"/>
                  <a:gd name="T17" fmla="*/ 0 h 155"/>
                  <a:gd name="T18" fmla="*/ 40 w 64"/>
                  <a:gd name="T19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155">
                    <a:moveTo>
                      <a:pt x="40" y="0"/>
                    </a:moveTo>
                    <a:lnTo>
                      <a:pt x="40" y="116"/>
                    </a:lnTo>
                    <a:lnTo>
                      <a:pt x="64" y="116"/>
                    </a:lnTo>
                    <a:lnTo>
                      <a:pt x="32" y="155"/>
                    </a:lnTo>
                    <a:lnTo>
                      <a:pt x="0" y="116"/>
                    </a:lnTo>
                    <a:lnTo>
                      <a:pt x="24" y="116"/>
                    </a:lnTo>
                    <a:lnTo>
                      <a:pt x="24" y="24"/>
                    </a:lnTo>
                    <a:lnTo>
                      <a:pt x="20" y="24"/>
                    </a:lnTo>
                    <a:lnTo>
                      <a:pt x="40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4" name="Freeform 180"/>
              <p:cNvSpPr>
                <a:spLocks/>
              </p:cNvSpPr>
              <p:nvPr/>
            </p:nvSpPr>
            <p:spPr bwMode="auto">
              <a:xfrm>
                <a:off x="1189" y="1598"/>
                <a:ext cx="157" cy="64"/>
              </a:xfrm>
              <a:custGeom>
                <a:avLst/>
                <a:gdLst>
                  <a:gd name="T0" fmla="*/ 157 w 157"/>
                  <a:gd name="T1" fmla="*/ 40 h 64"/>
                  <a:gd name="T2" fmla="*/ 41 w 157"/>
                  <a:gd name="T3" fmla="*/ 40 h 64"/>
                  <a:gd name="T4" fmla="*/ 41 w 157"/>
                  <a:gd name="T5" fmla="*/ 64 h 64"/>
                  <a:gd name="T6" fmla="*/ 0 w 157"/>
                  <a:gd name="T7" fmla="*/ 30 h 64"/>
                  <a:gd name="T8" fmla="*/ 41 w 157"/>
                  <a:gd name="T9" fmla="*/ 0 h 64"/>
                  <a:gd name="T10" fmla="*/ 41 w 157"/>
                  <a:gd name="T11" fmla="*/ 24 h 64"/>
                  <a:gd name="T12" fmla="*/ 131 w 157"/>
                  <a:gd name="T13" fmla="*/ 24 h 64"/>
                  <a:gd name="T14" fmla="*/ 157 w 157"/>
                  <a:gd name="T15" fmla="*/ 40 h 64"/>
                  <a:gd name="T16" fmla="*/ 157 w 157"/>
                  <a:gd name="T17" fmla="*/ 4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" h="64">
                    <a:moveTo>
                      <a:pt x="157" y="40"/>
                    </a:moveTo>
                    <a:lnTo>
                      <a:pt x="41" y="40"/>
                    </a:lnTo>
                    <a:lnTo>
                      <a:pt x="41" y="64"/>
                    </a:lnTo>
                    <a:lnTo>
                      <a:pt x="0" y="30"/>
                    </a:lnTo>
                    <a:lnTo>
                      <a:pt x="41" y="0"/>
                    </a:lnTo>
                    <a:lnTo>
                      <a:pt x="41" y="24"/>
                    </a:lnTo>
                    <a:lnTo>
                      <a:pt x="131" y="24"/>
                    </a:lnTo>
                    <a:lnTo>
                      <a:pt x="157" y="40"/>
                    </a:lnTo>
                    <a:lnTo>
                      <a:pt x="157" y="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5" name="Freeform 181"/>
              <p:cNvSpPr>
                <a:spLocks noEditPoints="1"/>
              </p:cNvSpPr>
              <p:nvPr/>
            </p:nvSpPr>
            <p:spPr bwMode="auto">
              <a:xfrm>
                <a:off x="1246" y="1431"/>
                <a:ext cx="197" cy="207"/>
              </a:xfrm>
              <a:custGeom>
                <a:avLst/>
                <a:gdLst>
                  <a:gd name="T0" fmla="*/ 0 w 98"/>
                  <a:gd name="T1" fmla="*/ 51 h 103"/>
                  <a:gd name="T2" fmla="*/ 49 w 98"/>
                  <a:gd name="T3" fmla="*/ 103 h 103"/>
                  <a:gd name="T4" fmla="*/ 98 w 98"/>
                  <a:gd name="T5" fmla="*/ 51 h 103"/>
                  <a:gd name="T6" fmla="*/ 49 w 98"/>
                  <a:gd name="T7" fmla="*/ 0 h 103"/>
                  <a:gd name="T8" fmla="*/ 0 w 98"/>
                  <a:gd name="T9" fmla="*/ 51 h 103"/>
                  <a:gd name="T10" fmla="*/ 8 w 98"/>
                  <a:gd name="T11" fmla="*/ 51 h 103"/>
                  <a:gd name="T12" fmla="*/ 49 w 98"/>
                  <a:gd name="T13" fmla="*/ 8 h 103"/>
                  <a:gd name="T14" fmla="*/ 90 w 98"/>
                  <a:gd name="T15" fmla="*/ 51 h 103"/>
                  <a:gd name="T16" fmla="*/ 49 w 98"/>
                  <a:gd name="T17" fmla="*/ 95 h 103"/>
                  <a:gd name="T18" fmla="*/ 8 w 98"/>
                  <a:gd name="T19" fmla="*/ 5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8" h="103">
                    <a:moveTo>
                      <a:pt x="0" y="51"/>
                    </a:moveTo>
                    <a:cubicBezTo>
                      <a:pt x="0" y="80"/>
                      <a:pt x="22" y="103"/>
                      <a:pt x="49" y="103"/>
                    </a:cubicBezTo>
                    <a:cubicBezTo>
                      <a:pt x="76" y="103"/>
                      <a:pt x="98" y="80"/>
                      <a:pt x="98" y="51"/>
                    </a:cubicBezTo>
                    <a:cubicBezTo>
                      <a:pt x="98" y="23"/>
                      <a:pt x="76" y="0"/>
                      <a:pt x="49" y="0"/>
                    </a:cubicBezTo>
                    <a:cubicBezTo>
                      <a:pt x="22" y="0"/>
                      <a:pt x="0" y="23"/>
                      <a:pt x="0" y="51"/>
                    </a:cubicBezTo>
                    <a:close/>
                    <a:moveTo>
                      <a:pt x="8" y="51"/>
                    </a:moveTo>
                    <a:cubicBezTo>
                      <a:pt x="8" y="27"/>
                      <a:pt x="27" y="8"/>
                      <a:pt x="49" y="8"/>
                    </a:cubicBezTo>
                    <a:cubicBezTo>
                      <a:pt x="72" y="8"/>
                      <a:pt x="90" y="27"/>
                      <a:pt x="90" y="51"/>
                    </a:cubicBezTo>
                    <a:cubicBezTo>
                      <a:pt x="90" y="75"/>
                      <a:pt x="72" y="95"/>
                      <a:pt x="49" y="95"/>
                    </a:cubicBezTo>
                    <a:cubicBezTo>
                      <a:pt x="27" y="95"/>
                      <a:pt x="8" y="75"/>
                      <a:pt x="8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56" name="Group 182"/>
              <p:cNvGrpSpPr>
                <a:grpSpLocks noChangeAspect="1"/>
              </p:cNvGrpSpPr>
              <p:nvPr/>
            </p:nvGrpSpPr>
            <p:grpSpPr bwMode="auto">
              <a:xfrm>
                <a:off x="1274" y="1494"/>
                <a:ext cx="141" cy="77"/>
                <a:chOff x="2628" y="2023"/>
                <a:chExt cx="503" cy="276"/>
              </a:xfrm>
            </p:grpSpPr>
            <p:sp>
              <p:nvSpPr>
                <p:cNvPr id="360" name="AutoShape 18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628" y="2023"/>
                  <a:ext cx="503" cy="2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84"/>
                <p:cNvSpPr>
                  <a:spLocks/>
                </p:cNvSpPr>
                <p:nvPr/>
              </p:nvSpPr>
              <p:spPr bwMode="auto">
                <a:xfrm>
                  <a:off x="2628" y="2023"/>
                  <a:ext cx="234" cy="276"/>
                </a:xfrm>
                <a:custGeom>
                  <a:avLst/>
                  <a:gdLst>
                    <a:gd name="T0" fmla="*/ 85 w 99"/>
                    <a:gd name="T1" fmla="*/ 75 h 117"/>
                    <a:gd name="T2" fmla="*/ 99 w 99"/>
                    <a:gd name="T3" fmla="*/ 79 h 117"/>
                    <a:gd name="T4" fmla="*/ 83 w 99"/>
                    <a:gd name="T5" fmla="*/ 107 h 117"/>
                    <a:gd name="T6" fmla="*/ 53 w 99"/>
                    <a:gd name="T7" fmla="*/ 117 h 117"/>
                    <a:gd name="T8" fmla="*/ 23 w 99"/>
                    <a:gd name="T9" fmla="*/ 109 h 117"/>
                    <a:gd name="T10" fmla="*/ 6 w 99"/>
                    <a:gd name="T11" fmla="*/ 88 h 117"/>
                    <a:gd name="T12" fmla="*/ 0 w 99"/>
                    <a:gd name="T13" fmla="*/ 58 h 117"/>
                    <a:gd name="T14" fmla="*/ 7 w 99"/>
                    <a:gd name="T15" fmla="*/ 27 h 117"/>
                    <a:gd name="T16" fmla="*/ 26 w 99"/>
                    <a:gd name="T17" fmla="*/ 7 h 117"/>
                    <a:gd name="T18" fmla="*/ 53 w 99"/>
                    <a:gd name="T19" fmla="*/ 0 h 117"/>
                    <a:gd name="T20" fmla="*/ 81 w 99"/>
                    <a:gd name="T21" fmla="*/ 9 h 117"/>
                    <a:gd name="T22" fmla="*/ 98 w 99"/>
                    <a:gd name="T23" fmla="*/ 33 h 117"/>
                    <a:gd name="T24" fmla="*/ 83 w 99"/>
                    <a:gd name="T25" fmla="*/ 36 h 117"/>
                    <a:gd name="T26" fmla="*/ 71 w 99"/>
                    <a:gd name="T27" fmla="*/ 19 h 117"/>
                    <a:gd name="T28" fmla="*/ 53 w 99"/>
                    <a:gd name="T29" fmla="*/ 13 h 117"/>
                    <a:gd name="T30" fmla="*/ 31 w 99"/>
                    <a:gd name="T31" fmla="*/ 19 h 117"/>
                    <a:gd name="T32" fmla="*/ 19 w 99"/>
                    <a:gd name="T33" fmla="*/ 36 h 117"/>
                    <a:gd name="T34" fmla="*/ 15 w 99"/>
                    <a:gd name="T35" fmla="*/ 58 h 117"/>
                    <a:gd name="T36" fmla="*/ 19 w 99"/>
                    <a:gd name="T37" fmla="*/ 83 h 117"/>
                    <a:gd name="T38" fmla="*/ 32 w 99"/>
                    <a:gd name="T39" fmla="*/ 99 h 117"/>
                    <a:gd name="T40" fmla="*/ 52 w 99"/>
                    <a:gd name="T41" fmla="*/ 104 h 117"/>
                    <a:gd name="T42" fmla="*/ 73 w 99"/>
                    <a:gd name="T43" fmla="*/ 97 h 117"/>
                    <a:gd name="T44" fmla="*/ 85 w 99"/>
                    <a:gd name="T45" fmla="*/ 75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99" h="117">
                      <a:moveTo>
                        <a:pt x="85" y="75"/>
                      </a:moveTo>
                      <a:cubicBezTo>
                        <a:pt x="99" y="79"/>
                        <a:pt x="99" y="79"/>
                        <a:pt x="99" y="79"/>
                      </a:cubicBezTo>
                      <a:cubicBezTo>
                        <a:pt x="96" y="91"/>
                        <a:pt x="91" y="101"/>
                        <a:pt x="83" y="107"/>
                      </a:cubicBezTo>
                      <a:cubicBezTo>
                        <a:pt x="74" y="113"/>
                        <a:pt x="65" y="117"/>
                        <a:pt x="53" y="117"/>
                      </a:cubicBezTo>
                      <a:cubicBezTo>
                        <a:pt x="41" y="117"/>
                        <a:pt x="31" y="114"/>
                        <a:pt x="23" y="109"/>
                      </a:cubicBezTo>
                      <a:cubicBezTo>
                        <a:pt x="16" y="104"/>
                        <a:pt x="10" y="97"/>
                        <a:pt x="6" y="88"/>
                      </a:cubicBezTo>
                      <a:cubicBezTo>
                        <a:pt x="2" y="78"/>
                        <a:pt x="0" y="68"/>
                        <a:pt x="0" y="58"/>
                      </a:cubicBezTo>
                      <a:cubicBezTo>
                        <a:pt x="0" y="46"/>
                        <a:pt x="2" y="36"/>
                        <a:pt x="7" y="27"/>
                      </a:cubicBezTo>
                      <a:cubicBezTo>
                        <a:pt x="11" y="18"/>
                        <a:pt x="17" y="12"/>
                        <a:pt x="26" y="7"/>
                      </a:cubicBezTo>
                      <a:cubicBezTo>
                        <a:pt x="34" y="2"/>
                        <a:pt x="43" y="0"/>
                        <a:pt x="53" y="0"/>
                      </a:cubicBezTo>
                      <a:cubicBezTo>
                        <a:pt x="64" y="0"/>
                        <a:pt x="74" y="3"/>
                        <a:pt x="81" y="9"/>
                      </a:cubicBezTo>
                      <a:cubicBezTo>
                        <a:pt x="89" y="15"/>
                        <a:pt x="94" y="23"/>
                        <a:pt x="98" y="33"/>
                      </a:cubicBezTo>
                      <a:cubicBezTo>
                        <a:pt x="83" y="36"/>
                        <a:pt x="83" y="36"/>
                        <a:pt x="83" y="36"/>
                      </a:cubicBezTo>
                      <a:cubicBezTo>
                        <a:pt x="80" y="28"/>
                        <a:pt x="76" y="22"/>
                        <a:pt x="71" y="19"/>
                      </a:cubicBezTo>
                      <a:cubicBezTo>
                        <a:pt x="67" y="15"/>
                        <a:pt x="60" y="13"/>
                        <a:pt x="53" y="13"/>
                      </a:cubicBezTo>
                      <a:cubicBezTo>
                        <a:pt x="44" y="13"/>
                        <a:pt x="37" y="15"/>
                        <a:pt x="31" y="19"/>
                      </a:cubicBezTo>
                      <a:cubicBezTo>
                        <a:pt x="25" y="23"/>
                        <a:pt x="21" y="29"/>
                        <a:pt x="19" y="36"/>
                      </a:cubicBezTo>
                      <a:cubicBezTo>
                        <a:pt x="16" y="43"/>
                        <a:pt x="15" y="50"/>
                        <a:pt x="15" y="58"/>
                      </a:cubicBezTo>
                      <a:cubicBezTo>
                        <a:pt x="15" y="67"/>
                        <a:pt x="17" y="75"/>
                        <a:pt x="19" y="83"/>
                      </a:cubicBezTo>
                      <a:cubicBezTo>
                        <a:pt x="22" y="90"/>
                        <a:pt x="27" y="95"/>
                        <a:pt x="32" y="99"/>
                      </a:cubicBezTo>
                      <a:cubicBezTo>
                        <a:pt x="38" y="102"/>
                        <a:pt x="45" y="104"/>
                        <a:pt x="52" y="104"/>
                      </a:cubicBezTo>
                      <a:cubicBezTo>
                        <a:pt x="60" y="104"/>
                        <a:pt x="67" y="102"/>
                        <a:pt x="73" y="97"/>
                      </a:cubicBezTo>
                      <a:cubicBezTo>
                        <a:pt x="79" y="92"/>
                        <a:pt x="82" y="85"/>
                        <a:pt x="85" y="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85"/>
                <p:cNvSpPr>
                  <a:spLocks/>
                </p:cNvSpPr>
                <p:nvPr/>
              </p:nvSpPr>
              <p:spPr bwMode="auto">
                <a:xfrm>
                  <a:off x="2895" y="2023"/>
                  <a:ext cx="236" cy="276"/>
                </a:xfrm>
                <a:custGeom>
                  <a:avLst/>
                  <a:gdLst>
                    <a:gd name="T0" fmla="*/ 85 w 100"/>
                    <a:gd name="T1" fmla="*/ 75 h 117"/>
                    <a:gd name="T2" fmla="*/ 100 w 100"/>
                    <a:gd name="T3" fmla="*/ 79 h 117"/>
                    <a:gd name="T4" fmla="*/ 83 w 100"/>
                    <a:gd name="T5" fmla="*/ 107 h 117"/>
                    <a:gd name="T6" fmla="*/ 53 w 100"/>
                    <a:gd name="T7" fmla="*/ 117 h 117"/>
                    <a:gd name="T8" fmla="*/ 24 w 100"/>
                    <a:gd name="T9" fmla="*/ 109 h 117"/>
                    <a:gd name="T10" fmla="*/ 6 w 100"/>
                    <a:gd name="T11" fmla="*/ 88 h 117"/>
                    <a:gd name="T12" fmla="*/ 0 w 100"/>
                    <a:gd name="T13" fmla="*/ 58 h 117"/>
                    <a:gd name="T14" fmla="*/ 7 w 100"/>
                    <a:gd name="T15" fmla="*/ 27 h 117"/>
                    <a:gd name="T16" fmla="*/ 26 w 100"/>
                    <a:gd name="T17" fmla="*/ 7 h 117"/>
                    <a:gd name="T18" fmla="*/ 54 w 100"/>
                    <a:gd name="T19" fmla="*/ 0 h 117"/>
                    <a:gd name="T20" fmla="*/ 82 w 100"/>
                    <a:gd name="T21" fmla="*/ 9 h 117"/>
                    <a:gd name="T22" fmla="*/ 98 w 100"/>
                    <a:gd name="T23" fmla="*/ 33 h 117"/>
                    <a:gd name="T24" fmla="*/ 83 w 100"/>
                    <a:gd name="T25" fmla="*/ 36 h 117"/>
                    <a:gd name="T26" fmla="*/ 72 w 100"/>
                    <a:gd name="T27" fmla="*/ 19 h 117"/>
                    <a:gd name="T28" fmla="*/ 53 w 100"/>
                    <a:gd name="T29" fmla="*/ 13 h 117"/>
                    <a:gd name="T30" fmla="*/ 32 w 100"/>
                    <a:gd name="T31" fmla="*/ 19 h 117"/>
                    <a:gd name="T32" fmla="*/ 19 w 100"/>
                    <a:gd name="T33" fmla="*/ 36 h 117"/>
                    <a:gd name="T34" fmla="*/ 16 w 100"/>
                    <a:gd name="T35" fmla="*/ 58 h 117"/>
                    <a:gd name="T36" fmla="*/ 20 w 100"/>
                    <a:gd name="T37" fmla="*/ 83 h 117"/>
                    <a:gd name="T38" fmla="*/ 33 w 100"/>
                    <a:gd name="T39" fmla="*/ 99 h 117"/>
                    <a:gd name="T40" fmla="*/ 52 w 100"/>
                    <a:gd name="T41" fmla="*/ 104 h 117"/>
                    <a:gd name="T42" fmla="*/ 73 w 100"/>
                    <a:gd name="T43" fmla="*/ 97 h 117"/>
                    <a:gd name="T44" fmla="*/ 85 w 100"/>
                    <a:gd name="T45" fmla="*/ 75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0" h="117">
                      <a:moveTo>
                        <a:pt x="85" y="75"/>
                      </a:moveTo>
                      <a:cubicBezTo>
                        <a:pt x="100" y="79"/>
                        <a:pt x="100" y="79"/>
                        <a:pt x="100" y="79"/>
                      </a:cubicBezTo>
                      <a:cubicBezTo>
                        <a:pt x="97" y="91"/>
                        <a:pt x="91" y="101"/>
                        <a:pt x="83" y="107"/>
                      </a:cubicBezTo>
                      <a:cubicBezTo>
                        <a:pt x="75" y="113"/>
                        <a:pt x="65" y="117"/>
                        <a:pt x="53" y="117"/>
                      </a:cubicBezTo>
                      <a:cubicBezTo>
                        <a:pt x="41" y="117"/>
                        <a:pt x="31" y="114"/>
                        <a:pt x="24" y="109"/>
                      </a:cubicBezTo>
                      <a:cubicBezTo>
                        <a:pt x="16" y="104"/>
                        <a:pt x="10" y="97"/>
                        <a:pt x="6" y="88"/>
                      </a:cubicBezTo>
                      <a:cubicBezTo>
                        <a:pt x="2" y="78"/>
                        <a:pt x="0" y="68"/>
                        <a:pt x="0" y="58"/>
                      </a:cubicBezTo>
                      <a:cubicBezTo>
                        <a:pt x="0" y="46"/>
                        <a:pt x="3" y="36"/>
                        <a:pt x="7" y="27"/>
                      </a:cubicBezTo>
                      <a:cubicBezTo>
                        <a:pt x="12" y="18"/>
                        <a:pt x="18" y="12"/>
                        <a:pt x="26" y="7"/>
                      </a:cubicBezTo>
                      <a:cubicBezTo>
                        <a:pt x="35" y="2"/>
                        <a:pt x="44" y="0"/>
                        <a:pt x="54" y="0"/>
                      </a:cubicBezTo>
                      <a:cubicBezTo>
                        <a:pt x="65" y="0"/>
                        <a:pt x="74" y="3"/>
                        <a:pt x="82" y="9"/>
                      </a:cubicBezTo>
                      <a:cubicBezTo>
                        <a:pt x="90" y="15"/>
                        <a:pt x="95" y="23"/>
                        <a:pt x="98" y="33"/>
                      </a:cubicBezTo>
                      <a:cubicBezTo>
                        <a:pt x="83" y="36"/>
                        <a:pt x="83" y="36"/>
                        <a:pt x="83" y="36"/>
                      </a:cubicBezTo>
                      <a:cubicBezTo>
                        <a:pt x="81" y="28"/>
                        <a:pt x="77" y="22"/>
                        <a:pt x="72" y="19"/>
                      </a:cubicBezTo>
                      <a:cubicBezTo>
                        <a:pt x="67" y="15"/>
                        <a:pt x="61" y="13"/>
                        <a:pt x="53" y="13"/>
                      </a:cubicBezTo>
                      <a:cubicBezTo>
                        <a:pt x="45" y="13"/>
                        <a:pt x="37" y="15"/>
                        <a:pt x="32" y="19"/>
                      </a:cubicBezTo>
                      <a:cubicBezTo>
                        <a:pt x="26" y="23"/>
                        <a:pt x="22" y="29"/>
                        <a:pt x="19" y="36"/>
                      </a:cubicBezTo>
                      <a:cubicBezTo>
                        <a:pt x="17" y="43"/>
                        <a:pt x="16" y="50"/>
                        <a:pt x="16" y="58"/>
                      </a:cubicBezTo>
                      <a:cubicBezTo>
                        <a:pt x="16" y="67"/>
                        <a:pt x="17" y="75"/>
                        <a:pt x="20" y="83"/>
                      </a:cubicBezTo>
                      <a:cubicBezTo>
                        <a:pt x="23" y="90"/>
                        <a:pt x="27" y="95"/>
                        <a:pt x="33" y="99"/>
                      </a:cubicBezTo>
                      <a:cubicBezTo>
                        <a:pt x="39" y="102"/>
                        <a:pt x="45" y="104"/>
                        <a:pt x="52" y="104"/>
                      </a:cubicBezTo>
                      <a:cubicBezTo>
                        <a:pt x="61" y="104"/>
                        <a:pt x="68" y="102"/>
                        <a:pt x="73" y="97"/>
                      </a:cubicBezTo>
                      <a:cubicBezTo>
                        <a:pt x="79" y="92"/>
                        <a:pt x="83" y="85"/>
                        <a:pt x="85" y="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7" name="Group 186"/>
              <p:cNvGrpSpPr>
                <a:grpSpLocks/>
              </p:cNvGrpSpPr>
              <p:nvPr/>
            </p:nvGrpSpPr>
            <p:grpSpPr bwMode="auto">
              <a:xfrm>
                <a:off x="1280" y="1496"/>
                <a:ext cx="141" cy="77"/>
                <a:chOff x="1612" y="1864"/>
                <a:chExt cx="141" cy="77"/>
              </a:xfrm>
            </p:grpSpPr>
            <p:sp>
              <p:nvSpPr>
                <p:cNvPr id="358" name="Freeform 187"/>
                <p:cNvSpPr>
                  <a:spLocks/>
                </p:cNvSpPr>
                <p:nvPr/>
              </p:nvSpPr>
              <p:spPr bwMode="auto">
                <a:xfrm>
                  <a:off x="1612" y="1864"/>
                  <a:ext cx="66" cy="77"/>
                </a:xfrm>
                <a:custGeom>
                  <a:avLst/>
                  <a:gdLst>
                    <a:gd name="T0" fmla="*/ 85 w 99"/>
                    <a:gd name="T1" fmla="*/ 75 h 117"/>
                    <a:gd name="T2" fmla="*/ 99 w 99"/>
                    <a:gd name="T3" fmla="*/ 79 h 117"/>
                    <a:gd name="T4" fmla="*/ 83 w 99"/>
                    <a:gd name="T5" fmla="*/ 107 h 117"/>
                    <a:gd name="T6" fmla="*/ 53 w 99"/>
                    <a:gd name="T7" fmla="*/ 117 h 117"/>
                    <a:gd name="T8" fmla="*/ 23 w 99"/>
                    <a:gd name="T9" fmla="*/ 109 h 117"/>
                    <a:gd name="T10" fmla="*/ 6 w 99"/>
                    <a:gd name="T11" fmla="*/ 88 h 117"/>
                    <a:gd name="T12" fmla="*/ 0 w 99"/>
                    <a:gd name="T13" fmla="*/ 58 h 117"/>
                    <a:gd name="T14" fmla="*/ 7 w 99"/>
                    <a:gd name="T15" fmla="*/ 27 h 117"/>
                    <a:gd name="T16" fmla="*/ 26 w 99"/>
                    <a:gd name="T17" fmla="*/ 7 h 117"/>
                    <a:gd name="T18" fmla="*/ 53 w 99"/>
                    <a:gd name="T19" fmla="*/ 0 h 117"/>
                    <a:gd name="T20" fmla="*/ 81 w 99"/>
                    <a:gd name="T21" fmla="*/ 9 h 117"/>
                    <a:gd name="T22" fmla="*/ 98 w 99"/>
                    <a:gd name="T23" fmla="*/ 33 h 117"/>
                    <a:gd name="T24" fmla="*/ 83 w 99"/>
                    <a:gd name="T25" fmla="*/ 36 h 117"/>
                    <a:gd name="T26" fmla="*/ 71 w 99"/>
                    <a:gd name="T27" fmla="*/ 19 h 117"/>
                    <a:gd name="T28" fmla="*/ 53 w 99"/>
                    <a:gd name="T29" fmla="*/ 13 h 117"/>
                    <a:gd name="T30" fmla="*/ 31 w 99"/>
                    <a:gd name="T31" fmla="*/ 19 h 117"/>
                    <a:gd name="T32" fmla="*/ 19 w 99"/>
                    <a:gd name="T33" fmla="*/ 36 h 117"/>
                    <a:gd name="T34" fmla="*/ 15 w 99"/>
                    <a:gd name="T35" fmla="*/ 58 h 117"/>
                    <a:gd name="T36" fmla="*/ 19 w 99"/>
                    <a:gd name="T37" fmla="*/ 83 h 117"/>
                    <a:gd name="T38" fmla="*/ 32 w 99"/>
                    <a:gd name="T39" fmla="*/ 99 h 117"/>
                    <a:gd name="T40" fmla="*/ 52 w 99"/>
                    <a:gd name="T41" fmla="*/ 104 h 117"/>
                    <a:gd name="T42" fmla="*/ 73 w 99"/>
                    <a:gd name="T43" fmla="*/ 97 h 117"/>
                    <a:gd name="T44" fmla="*/ 85 w 99"/>
                    <a:gd name="T45" fmla="*/ 75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99" h="117">
                      <a:moveTo>
                        <a:pt x="85" y="75"/>
                      </a:moveTo>
                      <a:cubicBezTo>
                        <a:pt x="99" y="79"/>
                        <a:pt x="99" y="79"/>
                        <a:pt x="99" y="79"/>
                      </a:cubicBezTo>
                      <a:cubicBezTo>
                        <a:pt x="96" y="91"/>
                        <a:pt x="91" y="101"/>
                        <a:pt x="83" y="107"/>
                      </a:cubicBezTo>
                      <a:cubicBezTo>
                        <a:pt x="74" y="113"/>
                        <a:pt x="65" y="117"/>
                        <a:pt x="53" y="117"/>
                      </a:cubicBezTo>
                      <a:cubicBezTo>
                        <a:pt x="41" y="117"/>
                        <a:pt x="31" y="114"/>
                        <a:pt x="23" y="109"/>
                      </a:cubicBezTo>
                      <a:cubicBezTo>
                        <a:pt x="16" y="104"/>
                        <a:pt x="10" y="97"/>
                        <a:pt x="6" y="88"/>
                      </a:cubicBezTo>
                      <a:cubicBezTo>
                        <a:pt x="2" y="78"/>
                        <a:pt x="0" y="68"/>
                        <a:pt x="0" y="58"/>
                      </a:cubicBezTo>
                      <a:cubicBezTo>
                        <a:pt x="0" y="46"/>
                        <a:pt x="2" y="36"/>
                        <a:pt x="7" y="27"/>
                      </a:cubicBezTo>
                      <a:cubicBezTo>
                        <a:pt x="11" y="18"/>
                        <a:pt x="17" y="12"/>
                        <a:pt x="26" y="7"/>
                      </a:cubicBezTo>
                      <a:cubicBezTo>
                        <a:pt x="34" y="2"/>
                        <a:pt x="43" y="0"/>
                        <a:pt x="53" y="0"/>
                      </a:cubicBezTo>
                      <a:cubicBezTo>
                        <a:pt x="64" y="0"/>
                        <a:pt x="74" y="3"/>
                        <a:pt x="81" y="9"/>
                      </a:cubicBezTo>
                      <a:cubicBezTo>
                        <a:pt x="89" y="15"/>
                        <a:pt x="94" y="23"/>
                        <a:pt x="98" y="33"/>
                      </a:cubicBezTo>
                      <a:cubicBezTo>
                        <a:pt x="83" y="36"/>
                        <a:pt x="83" y="36"/>
                        <a:pt x="83" y="36"/>
                      </a:cubicBezTo>
                      <a:cubicBezTo>
                        <a:pt x="80" y="28"/>
                        <a:pt x="76" y="22"/>
                        <a:pt x="71" y="19"/>
                      </a:cubicBezTo>
                      <a:cubicBezTo>
                        <a:pt x="67" y="15"/>
                        <a:pt x="60" y="13"/>
                        <a:pt x="53" y="13"/>
                      </a:cubicBezTo>
                      <a:cubicBezTo>
                        <a:pt x="44" y="13"/>
                        <a:pt x="37" y="15"/>
                        <a:pt x="31" y="19"/>
                      </a:cubicBezTo>
                      <a:cubicBezTo>
                        <a:pt x="25" y="23"/>
                        <a:pt x="21" y="29"/>
                        <a:pt x="19" y="36"/>
                      </a:cubicBezTo>
                      <a:cubicBezTo>
                        <a:pt x="16" y="43"/>
                        <a:pt x="15" y="50"/>
                        <a:pt x="15" y="58"/>
                      </a:cubicBezTo>
                      <a:cubicBezTo>
                        <a:pt x="15" y="67"/>
                        <a:pt x="17" y="75"/>
                        <a:pt x="19" y="83"/>
                      </a:cubicBezTo>
                      <a:cubicBezTo>
                        <a:pt x="22" y="90"/>
                        <a:pt x="27" y="95"/>
                        <a:pt x="32" y="99"/>
                      </a:cubicBezTo>
                      <a:cubicBezTo>
                        <a:pt x="38" y="102"/>
                        <a:pt x="45" y="104"/>
                        <a:pt x="52" y="104"/>
                      </a:cubicBezTo>
                      <a:cubicBezTo>
                        <a:pt x="60" y="104"/>
                        <a:pt x="67" y="102"/>
                        <a:pt x="73" y="97"/>
                      </a:cubicBezTo>
                      <a:cubicBezTo>
                        <a:pt x="79" y="92"/>
                        <a:pt x="82" y="85"/>
                        <a:pt x="85" y="7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188"/>
                <p:cNvSpPr>
                  <a:spLocks/>
                </p:cNvSpPr>
                <p:nvPr/>
              </p:nvSpPr>
              <p:spPr bwMode="auto">
                <a:xfrm>
                  <a:off x="1687" y="1864"/>
                  <a:ext cx="66" cy="77"/>
                </a:xfrm>
                <a:custGeom>
                  <a:avLst/>
                  <a:gdLst>
                    <a:gd name="T0" fmla="*/ 85 w 100"/>
                    <a:gd name="T1" fmla="*/ 75 h 117"/>
                    <a:gd name="T2" fmla="*/ 100 w 100"/>
                    <a:gd name="T3" fmla="*/ 79 h 117"/>
                    <a:gd name="T4" fmla="*/ 83 w 100"/>
                    <a:gd name="T5" fmla="*/ 107 h 117"/>
                    <a:gd name="T6" fmla="*/ 53 w 100"/>
                    <a:gd name="T7" fmla="*/ 117 h 117"/>
                    <a:gd name="T8" fmla="*/ 24 w 100"/>
                    <a:gd name="T9" fmla="*/ 109 h 117"/>
                    <a:gd name="T10" fmla="*/ 6 w 100"/>
                    <a:gd name="T11" fmla="*/ 88 h 117"/>
                    <a:gd name="T12" fmla="*/ 0 w 100"/>
                    <a:gd name="T13" fmla="*/ 58 h 117"/>
                    <a:gd name="T14" fmla="*/ 7 w 100"/>
                    <a:gd name="T15" fmla="*/ 27 h 117"/>
                    <a:gd name="T16" fmla="*/ 26 w 100"/>
                    <a:gd name="T17" fmla="*/ 7 h 117"/>
                    <a:gd name="T18" fmla="*/ 54 w 100"/>
                    <a:gd name="T19" fmla="*/ 0 h 117"/>
                    <a:gd name="T20" fmla="*/ 82 w 100"/>
                    <a:gd name="T21" fmla="*/ 9 h 117"/>
                    <a:gd name="T22" fmla="*/ 98 w 100"/>
                    <a:gd name="T23" fmla="*/ 33 h 117"/>
                    <a:gd name="T24" fmla="*/ 83 w 100"/>
                    <a:gd name="T25" fmla="*/ 36 h 117"/>
                    <a:gd name="T26" fmla="*/ 72 w 100"/>
                    <a:gd name="T27" fmla="*/ 19 h 117"/>
                    <a:gd name="T28" fmla="*/ 53 w 100"/>
                    <a:gd name="T29" fmla="*/ 13 h 117"/>
                    <a:gd name="T30" fmla="*/ 32 w 100"/>
                    <a:gd name="T31" fmla="*/ 19 h 117"/>
                    <a:gd name="T32" fmla="*/ 19 w 100"/>
                    <a:gd name="T33" fmla="*/ 36 h 117"/>
                    <a:gd name="T34" fmla="*/ 16 w 100"/>
                    <a:gd name="T35" fmla="*/ 58 h 117"/>
                    <a:gd name="T36" fmla="*/ 20 w 100"/>
                    <a:gd name="T37" fmla="*/ 83 h 117"/>
                    <a:gd name="T38" fmla="*/ 33 w 100"/>
                    <a:gd name="T39" fmla="*/ 99 h 117"/>
                    <a:gd name="T40" fmla="*/ 52 w 100"/>
                    <a:gd name="T41" fmla="*/ 104 h 117"/>
                    <a:gd name="T42" fmla="*/ 73 w 100"/>
                    <a:gd name="T43" fmla="*/ 97 h 117"/>
                    <a:gd name="T44" fmla="*/ 85 w 100"/>
                    <a:gd name="T45" fmla="*/ 75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0" h="117">
                      <a:moveTo>
                        <a:pt x="85" y="75"/>
                      </a:moveTo>
                      <a:cubicBezTo>
                        <a:pt x="100" y="79"/>
                        <a:pt x="100" y="79"/>
                        <a:pt x="100" y="79"/>
                      </a:cubicBezTo>
                      <a:cubicBezTo>
                        <a:pt x="97" y="91"/>
                        <a:pt x="91" y="101"/>
                        <a:pt x="83" y="107"/>
                      </a:cubicBezTo>
                      <a:cubicBezTo>
                        <a:pt x="75" y="113"/>
                        <a:pt x="65" y="117"/>
                        <a:pt x="53" y="117"/>
                      </a:cubicBezTo>
                      <a:cubicBezTo>
                        <a:pt x="41" y="117"/>
                        <a:pt x="31" y="114"/>
                        <a:pt x="24" y="109"/>
                      </a:cubicBezTo>
                      <a:cubicBezTo>
                        <a:pt x="16" y="104"/>
                        <a:pt x="10" y="97"/>
                        <a:pt x="6" y="88"/>
                      </a:cubicBezTo>
                      <a:cubicBezTo>
                        <a:pt x="2" y="78"/>
                        <a:pt x="0" y="68"/>
                        <a:pt x="0" y="58"/>
                      </a:cubicBezTo>
                      <a:cubicBezTo>
                        <a:pt x="0" y="46"/>
                        <a:pt x="3" y="36"/>
                        <a:pt x="7" y="27"/>
                      </a:cubicBezTo>
                      <a:cubicBezTo>
                        <a:pt x="12" y="18"/>
                        <a:pt x="18" y="12"/>
                        <a:pt x="26" y="7"/>
                      </a:cubicBezTo>
                      <a:cubicBezTo>
                        <a:pt x="35" y="2"/>
                        <a:pt x="44" y="0"/>
                        <a:pt x="54" y="0"/>
                      </a:cubicBezTo>
                      <a:cubicBezTo>
                        <a:pt x="65" y="0"/>
                        <a:pt x="74" y="3"/>
                        <a:pt x="82" y="9"/>
                      </a:cubicBezTo>
                      <a:cubicBezTo>
                        <a:pt x="90" y="15"/>
                        <a:pt x="95" y="23"/>
                        <a:pt x="98" y="33"/>
                      </a:cubicBezTo>
                      <a:cubicBezTo>
                        <a:pt x="83" y="36"/>
                        <a:pt x="83" y="36"/>
                        <a:pt x="83" y="36"/>
                      </a:cubicBezTo>
                      <a:cubicBezTo>
                        <a:pt x="81" y="28"/>
                        <a:pt x="77" y="22"/>
                        <a:pt x="72" y="19"/>
                      </a:cubicBezTo>
                      <a:cubicBezTo>
                        <a:pt x="67" y="15"/>
                        <a:pt x="61" y="13"/>
                        <a:pt x="53" y="13"/>
                      </a:cubicBezTo>
                      <a:cubicBezTo>
                        <a:pt x="45" y="13"/>
                        <a:pt x="37" y="15"/>
                        <a:pt x="32" y="19"/>
                      </a:cubicBezTo>
                      <a:cubicBezTo>
                        <a:pt x="26" y="23"/>
                        <a:pt x="22" y="29"/>
                        <a:pt x="19" y="36"/>
                      </a:cubicBezTo>
                      <a:cubicBezTo>
                        <a:pt x="17" y="43"/>
                        <a:pt x="16" y="50"/>
                        <a:pt x="16" y="58"/>
                      </a:cubicBezTo>
                      <a:cubicBezTo>
                        <a:pt x="16" y="67"/>
                        <a:pt x="17" y="75"/>
                        <a:pt x="20" y="83"/>
                      </a:cubicBezTo>
                      <a:cubicBezTo>
                        <a:pt x="23" y="90"/>
                        <a:pt x="27" y="95"/>
                        <a:pt x="33" y="99"/>
                      </a:cubicBezTo>
                      <a:cubicBezTo>
                        <a:pt x="39" y="102"/>
                        <a:pt x="45" y="104"/>
                        <a:pt x="52" y="104"/>
                      </a:cubicBezTo>
                      <a:cubicBezTo>
                        <a:pt x="61" y="104"/>
                        <a:pt x="68" y="102"/>
                        <a:pt x="73" y="97"/>
                      </a:cubicBezTo>
                      <a:cubicBezTo>
                        <a:pt x="79" y="92"/>
                        <a:pt x="83" y="85"/>
                        <a:pt x="85" y="7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0" name="Group 278"/>
            <p:cNvGrpSpPr>
              <a:grpSpLocks/>
            </p:cNvGrpSpPr>
            <p:nvPr/>
          </p:nvGrpSpPr>
          <p:grpSpPr bwMode="auto">
            <a:xfrm>
              <a:off x="5099279" y="5561280"/>
              <a:ext cx="309075" cy="414674"/>
              <a:chOff x="3108" y="2521"/>
              <a:chExt cx="374" cy="591"/>
            </a:xfrm>
          </p:grpSpPr>
          <p:sp>
            <p:nvSpPr>
              <p:cNvPr id="214" name="AutoShape 279"/>
              <p:cNvSpPr>
                <a:spLocks noChangeAspect="1" noChangeArrowheads="1" noTextEdit="1"/>
              </p:cNvSpPr>
              <p:nvPr/>
            </p:nvSpPr>
            <p:spPr bwMode="auto">
              <a:xfrm>
                <a:off x="3108" y="2521"/>
                <a:ext cx="374" cy="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" name="Freeform 280"/>
              <p:cNvSpPr>
                <a:spLocks/>
              </p:cNvSpPr>
              <p:nvPr/>
            </p:nvSpPr>
            <p:spPr bwMode="auto">
              <a:xfrm>
                <a:off x="3112" y="2577"/>
                <a:ext cx="318" cy="535"/>
              </a:xfrm>
              <a:custGeom>
                <a:avLst/>
                <a:gdLst>
                  <a:gd name="T0" fmla="*/ 0 w 318"/>
                  <a:gd name="T1" fmla="*/ 0 h 535"/>
                  <a:gd name="T2" fmla="*/ 0 w 318"/>
                  <a:gd name="T3" fmla="*/ 535 h 535"/>
                  <a:gd name="T4" fmla="*/ 318 w 318"/>
                  <a:gd name="T5" fmla="*/ 535 h 535"/>
                  <a:gd name="T6" fmla="*/ 318 w 318"/>
                  <a:gd name="T7" fmla="*/ 0 h 535"/>
                  <a:gd name="T8" fmla="*/ 0 w 318"/>
                  <a:gd name="T9" fmla="*/ 0 h 535"/>
                  <a:gd name="T10" fmla="*/ 0 w 318"/>
                  <a:gd name="T11" fmla="*/ 0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8" h="535">
                    <a:moveTo>
                      <a:pt x="0" y="0"/>
                    </a:moveTo>
                    <a:lnTo>
                      <a:pt x="0" y="535"/>
                    </a:lnTo>
                    <a:lnTo>
                      <a:pt x="318" y="535"/>
                    </a:lnTo>
                    <a:lnTo>
                      <a:pt x="3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6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" name="Freeform 281"/>
              <p:cNvSpPr>
                <a:spLocks/>
              </p:cNvSpPr>
              <p:nvPr/>
            </p:nvSpPr>
            <p:spPr bwMode="auto">
              <a:xfrm>
                <a:off x="3112" y="2525"/>
                <a:ext cx="370" cy="52"/>
              </a:xfrm>
              <a:custGeom>
                <a:avLst/>
                <a:gdLst>
                  <a:gd name="T0" fmla="*/ 0 w 370"/>
                  <a:gd name="T1" fmla="*/ 52 h 52"/>
                  <a:gd name="T2" fmla="*/ 52 w 370"/>
                  <a:gd name="T3" fmla="*/ 0 h 52"/>
                  <a:gd name="T4" fmla="*/ 370 w 370"/>
                  <a:gd name="T5" fmla="*/ 0 h 52"/>
                  <a:gd name="T6" fmla="*/ 318 w 370"/>
                  <a:gd name="T7" fmla="*/ 52 h 52"/>
                  <a:gd name="T8" fmla="*/ 0 w 370"/>
                  <a:gd name="T9" fmla="*/ 52 h 52"/>
                  <a:gd name="T10" fmla="*/ 0 w 370"/>
                  <a:gd name="T1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0" h="52">
                    <a:moveTo>
                      <a:pt x="0" y="52"/>
                    </a:moveTo>
                    <a:lnTo>
                      <a:pt x="52" y="0"/>
                    </a:lnTo>
                    <a:lnTo>
                      <a:pt x="370" y="0"/>
                    </a:lnTo>
                    <a:lnTo>
                      <a:pt x="318" y="52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00B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" name="Freeform 282"/>
              <p:cNvSpPr>
                <a:spLocks/>
              </p:cNvSpPr>
              <p:nvPr/>
            </p:nvSpPr>
            <p:spPr bwMode="auto">
              <a:xfrm>
                <a:off x="3430" y="2525"/>
                <a:ext cx="52" cy="587"/>
              </a:xfrm>
              <a:custGeom>
                <a:avLst/>
                <a:gdLst>
                  <a:gd name="T0" fmla="*/ 0 w 52"/>
                  <a:gd name="T1" fmla="*/ 52 h 587"/>
                  <a:gd name="T2" fmla="*/ 0 w 52"/>
                  <a:gd name="T3" fmla="*/ 52 h 587"/>
                  <a:gd name="T4" fmla="*/ 52 w 52"/>
                  <a:gd name="T5" fmla="*/ 0 h 587"/>
                  <a:gd name="T6" fmla="*/ 52 w 52"/>
                  <a:gd name="T7" fmla="*/ 535 h 587"/>
                  <a:gd name="T8" fmla="*/ 0 w 52"/>
                  <a:gd name="T9" fmla="*/ 587 h 587"/>
                  <a:gd name="T10" fmla="*/ 0 w 52"/>
                  <a:gd name="T11" fmla="*/ 52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87">
                    <a:moveTo>
                      <a:pt x="0" y="52"/>
                    </a:moveTo>
                    <a:lnTo>
                      <a:pt x="0" y="52"/>
                    </a:lnTo>
                    <a:lnTo>
                      <a:pt x="52" y="0"/>
                    </a:lnTo>
                    <a:lnTo>
                      <a:pt x="52" y="535"/>
                    </a:lnTo>
                    <a:lnTo>
                      <a:pt x="0" y="587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005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" name="Freeform 283"/>
              <p:cNvSpPr>
                <a:spLocks/>
              </p:cNvSpPr>
              <p:nvPr/>
            </p:nvSpPr>
            <p:spPr bwMode="auto">
              <a:xfrm>
                <a:off x="3430" y="2525"/>
                <a:ext cx="52" cy="587"/>
              </a:xfrm>
              <a:custGeom>
                <a:avLst/>
                <a:gdLst>
                  <a:gd name="T0" fmla="*/ 0 w 52"/>
                  <a:gd name="T1" fmla="*/ 52 h 587"/>
                  <a:gd name="T2" fmla="*/ 0 w 52"/>
                  <a:gd name="T3" fmla="*/ 52 h 587"/>
                  <a:gd name="T4" fmla="*/ 52 w 52"/>
                  <a:gd name="T5" fmla="*/ 0 h 587"/>
                  <a:gd name="T6" fmla="*/ 52 w 52"/>
                  <a:gd name="T7" fmla="*/ 535 h 587"/>
                  <a:gd name="T8" fmla="*/ 0 w 52"/>
                  <a:gd name="T9" fmla="*/ 587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87">
                    <a:moveTo>
                      <a:pt x="0" y="52"/>
                    </a:moveTo>
                    <a:lnTo>
                      <a:pt x="0" y="52"/>
                    </a:lnTo>
                    <a:lnTo>
                      <a:pt x="52" y="0"/>
                    </a:lnTo>
                    <a:lnTo>
                      <a:pt x="52" y="535"/>
                    </a:lnTo>
                    <a:lnTo>
                      <a:pt x="0" y="58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" name="Freeform 284"/>
              <p:cNvSpPr>
                <a:spLocks/>
              </p:cNvSpPr>
              <p:nvPr/>
            </p:nvSpPr>
            <p:spPr bwMode="auto">
              <a:xfrm>
                <a:off x="3112" y="2577"/>
                <a:ext cx="318" cy="535"/>
              </a:xfrm>
              <a:custGeom>
                <a:avLst/>
                <a:gdLst>
                  <a:gd name="T0" fmla="*/ 0 w 318"/>
                  <a:gd name="T1" fmla="*/ 0 h 535"/>
                  <a:gd name="T2" fmla="*/ 0 w 318"/>
                  <a:gd name="T3" fmla="*/ 535 h 535"/>
                  <a:gd name="T4" fmla="*/ 318 w 318"/>
                  <a:gd name="T5" fmla="*/ 535 h 535"/>
                  <a:gd name="T6" fmla="*/ 318 w 318"/>
                  <a:gd name="T7" fmla="*/ 0 h 535"/>
                  <a:gd name="T8" fmla="*/ 0 w 318"/>
                  <a:gd name="T9" fmla="*/ 0 h 535"/>
                  <a:gd name="T10" fmla="*/ 0 w 318"/>
                  <a:gd name="T11" fmla="*/ 0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8" h="535">
                    <a:moveTo>
                      <a:pt x="0" y="0"/>
                    </a:moveTo>
                    <a:lnTo>
                      <a:pt x="0" y="535"/>
                    </a:lnTo>
                    <a:lnTo>
                      <a:pt x="318" y="535"/>
                    </a:lnTo>
                    <a:lnTo>
                      <a:pt x="3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AAE6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2" name="Freeform 285"/>
              <p:cNvSpPr>
                <a:spLocks/>
              </p:cNvSpPr>
              <p:nvPr/>
            </p:nvSpPr>
            <p:spPr bwMode="auto">
              <a:xfrm>
                <a:off x="3138" y="2603"/>
                <a:ext cx="266" cy="483"/>
              </a:xfrm>
              <a:custGeom>
                <a:avLst/>
                <a:gdLst>
                  <a:gd name="T0" fmla="*/ 0 w 266"/>
                  <a:gd name="T1" fmla="*/ 0 h 483"/>
                  <a:gd name="T2" fmla="*/ 0 w 266"/>
                  <a:gd name="T3" fmla="*/ 483 h 483"/>
                  <a:gd name="T4" fmla="*/ 266 w 266"/>
                  <a:gd name="T5" fmla="*/ 483 h 483"/>
                  <a:gd name="T6" fmla="*/ 266 w 266"/>
                  <a:gd name="T7" fmla="*/ 0 h 483"/>
                  <a:gd name="T8" fmla="*/ 0 w 266"/>
                  <a:gd name="T9" fmla="*/ 0 h 483"/>
                  <a:gd name="T10" fmla="*/ 0 w 266"/>
                  <a:gd name="T11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6" h="483">
                    <a:moveTo>
                      <a:pt x="0" y="0"/>
                    </a:moveTo>
                    <a:lnTo>
                      <a:pt x="0" y="483"/>
                    </a:lnTo>
                    <a:lnTo>
                      <a:pt x="266" y="483"/>
                    </a:lnTo>
                    <a:lnTo>
                      <a:pt x="26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AAE6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" name="Freeform 286"/>
              <p:cNvSpPr>
                <a:spLocks/>
              </p:cNvSpPr>
              <p:nvPr/>
            </p:nvSpPr>
            <p:spPr bwMode="auto">
              <a:xfrm>
                <a:off x="3112" y="2525"/>
                <a:ext cx="370" cy="52"/>
              </a:xfrm>
              <a:custGeom>
                <a:avLst/>
                <a:gdLst>
                  <a:gd name="T0" fmla="*/ 0 w 370"/>
                  <a:gd name="T1" fmla="*/ 52 h 52"/>
                  <a:gd name="T2" fmla="*/ 52 w 370"/>
                  <a:gd name="T3" fmla="*/ 0 h 52"/>
                  <a:gd name="T4" fmla="*/ 370 w 370"/>
                  <a:gd name="T5" fmla="*/ 0 h 52"/>
                  <a:gd name="T6" fmla="*/ 318 w 370"/>
                  <a:gd name="T7" fmla="*/ 52 h 52"/>
                  <a:gd name="T8" fmla="*/ 0 w 370"/>
                  <a:gd name="T9" fmla="*/ 52 h 52"/>
                  <a:gd name="T10" fmla="*/ 0 w 370"/>
                  <a:gd name="T1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0" h="52">
                    <a:moveTo>
                      <a:pt x="0" y="52"/>
                    </a:moveTo>
                    <a:lnTo>
                      <a:pt x="52" y="0"/>
                    </a:lnTo>
                    <a:lnTo>
                      <a:pt x="370" y="0"/>
                    </a:lnTo>
                    <a:lnTo>
                      <a:pt x="318" y="52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AAE6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4" name="Freeform 287"/>
              <p:cNvSpPr>
                <a:spLocks/>
              </p:cNvSpPr>
              <p:nvPr/>
            </p:nvSpPr>
            <p:spPr bwMode="auto">
              <a:xfrm>
                <a:off x="3430" y="2525"/>
                <a:ext cx="52" cy="587"/>
              </a:xfrm>
              <a:custGeom>
                <a:avLst/>
                <a:gdLst>
                  <a:gd name="T0" fmla="*/ 0 w 52"/>
                  <a:gd name="T1" fmla="*/ 52 h 587"/>
                  <a:gd name="T2" fmla="*/ 0 w 52"/>
                  <a:gd name="T3" fmla="*/ 52 h 587"/>
                  <a:gd name="T4" fmla="*/ 52 w 52"/>
                  <a:gd name="T5" fmla="*/ 0 h 587"/>
                  <a:gd name="T6" fmla="*/ 52 w 52"/>
                  <a:gd name="T7" fmla="*/ 535 h 587"/>
                  <a:gd name="T8" fmla="*/ 0 w 52"/>
                  <a:gd name="T9" fmla="*/ 587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87">
                    <a:moveTo>
                      <a:pt x="0" y="52"/>
                    </a:moveTo>
                    <a:lnTo>
                      <a:pt x="0" y="52"/>
                    </a:lnTo>
                    <a:lnTo>
                      <a:pt x="52" y="0"/>
                    </a:lnTo>
                    <a:lnTo>
                      <a:pt x="52" y="535"/>
                    </a:lnTo>
                    <a:lnTo>
                      <a:pt x="0" y="587"/>
                    </a:lnTo>
                  </a:path>
                </a:pathLst>
              </a:custGeom>
              <a:noFill/>
              <a:ln w="6350" cap="rnd">
                <a:solidFill>
                  <a:srgbClr val="AAE6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" name="Freeform 288"/>
              <p:cNvSpPr>
                <a:spLocks/>
              </p:cNvSpPr>
              <p:nvPr/>
            </p:nvSpPr>
            <p:spPr bwMode="auto">
              <a:xfrm>
                <a:off x="3156" y="2640"/>
                <a:ext cx="231" cy="62"/>
              </a:xfrm>
              <a:custGeom>
                <a:avLst/>
                <a:gdLst>
                  <a:gd name="T0" fmla="*/ 0 w 231"/>
                  <a:gd name="T1" fmla="*/ 40 h 62"/>
                  <a:gd name="T2" fmla="*/ 0 w 231"/>
                  <a:gd name="T3" fmla="*/ 24 h 62"/>
                  <a:gd name="T4" fmla="*/ 193 w 231"/>
                  <a:gd name="T5" fmla="*/ 24 h 62"/>
                  <a:gd name="T6" fmla="*/ 193 w 231"/>
                  <a:gd name="T7" fmla="*/ 0 h 62"/>
                  <a:gd name="T8" fmla="*/ 231 w 231"/>
                  <a:gd name="T9" fmla="*/ 30 h 62"/>
                  <a:gd name="T10" fmla="*/ 193 w 231"/>
                  <a:gd name="T11" fmla="*/ 62 h 62"/>
                  <a:gd name="T12" fmla="*/ 193 w 231"/>
                  <a:gd name="T13" fmla="*/ 40 h 62"/>
                  <a:gd name="T14" fmla="*/ 0 w 231"/>
                  <a:gd name="T15" fmla="*/ 4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1" h="62">
                    <a:moveTo>
                      <a:pt x="0" y="40"/>
                    </a:moveTo>
                    <a:lnTo>
                      <a:pt x="0" y="24"/>
                    </a:lnTo>
                    <a:lnTo>
                      <a:pt x="193" y="24"/>
                    </a:lnTo>
                    <a:lnTo>
                      <a:pt x="193" y="0"/>
                    </a:lnTo>
                    <a:lnTo>
                      <a:pt x="231" y="30"/>
                    </a:lnTo>
                    <a:lnTo>
                      <a:pt x="193" y="62"/>
                    </a:lnTo>
                    <a:lnTo>
                      <a:pt x="193" y="4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" name="Freeform 289"/>
              <p:cNvSpPr>
                <a:spLocks/>
              </p:cNvSpPr>
              <p:nvPr/>
            </p:nvSpPr>
            <p:spPr bwMode="auto">
              <a:xfrm>
                <a:off x="3158" y="2642"/>
                <a:ext cx="233" cy="64"/>
              </a:xfrm>
              <a:custGeom>
                <a:avLst/>
                <a:gdLst>
                  <a:gd name="T0" fmla="*/ 0 w 233"/>
                  <a:gd name="T1" fmla="*/ 40 h 64"/>
                  <a:gd name="T2" fmla="*/ 0 w 233"/>
                  <a:gd name="T3" fmla="*/ 24 h 64"/>
                  <a:gd name="T4" fmla="*/ 193 w 233"/>
                  <a:gd name="T5" fmla="*/ 24 h 64"/>
                  <a:gd name="T6" fmla="*/ 193 w 233"/>
                  <a:gd name="T7" fmla="*/ 0 h 64"/>
                  <a:gd name="T8" fmla="*/ 233 w 233"/>
                  <a:gd name="T9" fmla="*/ 32 h 64"/>
                  <a:gd name="T10" fmla="*/ 193 w 233"/>
                  <a:gd name="T11" fmla="*/ 64 h 64"/>
                  <a:gd name="T12" fmla="*/ 193 w 233"/>
                  <a:gd name="T13" fmla="*/ 40 h 64"/>
                  <a:gd name="T14" fmla="*/ 0 w 233"/>
                  <a:gd name="T15" fmla="*/ 4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64">
                    <a:moveTo>
                      <a:pt x="0" y="40"/>
                    </a:moveTo>
                    <a:lnTo>
                      <a:pt x="0" y="24"/>
                    </a:lnTo>
                    <a:lnTo>
                      <a:pt x="193" y="24"/>
                    </a:lnTo>
                    <a:lnTo>
                      <a:pt x="193" y="0"/>
                    </a:lnTo>
                    <a:lnTo>
                      <a:pt x="233" y="32"/>
                    </a:lnTo>
                    <a:lnTo>
                      <a:pt x="193" y="64"/>
                    </a:lnTo>
                    <a:lnTo>
                      <a:pt x="193" y="4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0" name="Freeform 290"/>
              <p:cNvSpPr>
                <a:spLocks/>
              </p:cNvSpPr>
              <p:nvPr/>
            </p:nvSpPr>
            <p:spPr bwMode="auto">
              <a:xfrm>
                <a:off x="3150" y="2829"/>
                <a:ext cx="233" cy="62"/>
              </a:xfrm>
              <a:custGeom>
                <a:avLst/>
                <a:gdLst>
                  <a:gd name="T0" fmla="*/ 233 w 233"/>
                  <a:gd name="T1" fmla="*/ 40 h 62"/>
                  <a:gd name="T2" fmla="*/ 233 w 233"/>
                  <a:gd name="T3" fmla="*/ 24 h 62"/>
                  <a:gd name="T4" fmla="*/ 38 w 233"/>
                  <a:gd name="T5" fmla="*/ 24 h 62"/>
                  <a:gd name="T6" fmla="*/ 38 w 233"/>
                  <a:gd name="T7" fmla="*/ 0 h 62"/>
                  <a:gd name="T8" fmla="*/ 0 w 233"/>
                  <a:gd name="T9" fmla="*/ 30 h 62"/>
                  <a:gd name="T10" fmla="*/ 38 w 233"/>
                  <a:gd name="T11" fmla="*/ 62 h 62"/>
                  <a:gd name="T12" fmla="*/ 38 w 233"/>
                  <a:gd name="T13" fmla="*/ 40 h 62"/>
                  <a:gd name="T14" fmla="*/ 233 w 233"/>
                  <a:gd name="T15" fmla="*/ 4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62">
                    <a:moveTo>
                      <a:pt x="233" y="40"/>
                    </a:moveTo>
                    <a:lnTo>
                      <a:pt x="233" y="24"/>
                    </a:lnTo>
                    <a:lnTo>
                      <a:pt x="38" y="24"/>
                    </a:lnTo>
                    <a:lnTo>
                      <a:pt x="38" y="0"/>
                    </a:lnTo>
                    <a:lnTo>
                      <a:pt x="0" y="30"/>
                    </a:lnTo>
                    <a:lnTo>
                      <a:pt x="38" y="62"/>
                    </a:lnTo>
                    <a:lnTo>
                      <a:pt x="38" y="40"/>
                    </a:lnTo>
                    <a:lnTo>
                      <a:pt x="233" y="4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" name="Freeform 291"/>
              <p:cNvSpPr>
                <a:spLocks/>
              </p:cNvSpPr>
              <p:nvPr/>
            </p:nvSpPr>
            <p:spPr bwMode="auto">
              <a:xfrm>
                <a:off x="3152" y="2831"/>
                <a:ext cx="233" cy="64"/>
              </a:xfrm>
              <a:custGeom>
                <a:avLst/>
                <a:gdLst>
                  <a:gd name="T0" fmla="*/ 233 w 233"/>
                  <a:gd name="T1" fmla="*/ 40 h 64"/>
                  <a:gd name="T2" fmla="*/ 233 w 233"/>
                  <a:gd name="T3" fmla="*/ 24 h 64"/>
                  <a:gd name="T4" fmla="*/ 40 w 233"/>
                  <a:gd name="T5" fmla="*/ 24 h 64"/>
                  <a:gd name="T6" fmla="*/ 40 w 233"/>
                  <a:gd name="T7" fmla="*/ 0 h 64"/>
                  <a:gd name="T8" fmla="*/ 0 w 233"/>
                  <a:gd name="T9" fmla="*/ 32 h 64"/>
                  <a:gd name="T10" fmla="*/ 40 w 233"/>
                  <a:gd name="T11" fmla="*/ 64 h 64"/>
                  <a:gd name="T12" fmla="*/ 40 w 233"/>
                  <a:gd name="T13" fmla="*/ 40 h 64"/>
                  <a:gd name="T14" fmla="*/ 233 w 233"/>
                  <a:gd name="T15" fmla="*/ 4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64">
                    <a:moveTo>
                      <a:pt x="233" y="40"/>
                    </a:moveTo>
                    <a:lnTo>
                      <a:pt x="233" y="24"/>
                    </a:lnTo>
                    <a:lnTo>
                      <a:pt x="40" y="24"/>
                    </a:lnTo>
                    <a:lnTo>
                      <a:pt x="40" y="0"/>
                    </a:lnTo>
                    <a:lnTo>
                      <a:pt x="0" y="32"/>
                    </a:lnTo>
                    <a:lnTo>
                      <a:pt x="40" y="64"/>
                    </a:lnTo>
                    <a:lnTo>
                      <a:pt x="40" y="40"/>
                    </a:lnTo>
                    <a:lnTo>
                      <a:pt x="233" y="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" name="Rectangle 292"/>
              <p:cNvSpPr>
                <a:spLocks noChangeArrowheads="1"/>
              </p:cNvSpPr>
              <p:nvPr/>
            </p:nvSpPr>
            <p:spPr bwMode="auto">
              <a:xfrm>
                <a:off x="3194" y="2927"/>
                <a:ext cx="153" cy="9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3" name="Freeform 293"/>
              <p:cNvSpPr>
                <a:spLocks/>
              </p:cNvSpPr>
              <p:nvPr/>
            </p:nvSpPr>
            <p:spPr bwMode="auto">
              <a:xfrm>
                <a:off x="3194" y="2927"/>
                <a:ext cx="153" cy="97"/>
              </a:xfrm>
              <a:custGeom>
                <a:avLst/>
                <a:gdLst>
                  <a:gd name="T0" fmla="*/ 153 w 153"/>
                  <a:gd name="T1" fmla="*/ 97 h 97"/>
                  <a:gd name="T2" fmla="*/ 0 w 153"/>
                  <a:gd name="T3" fmla="*/ 97 h 97"/>
                  <a:gd name="T4" fmla="*/ 0 w 153"/>
                  <a:gd name="T5" fmla="*/ 0 h 97"/>
                  <a:gd name="T6" fmla="*/ 75 w 153"/>
                  <a:gd name="T7" fmla="*/ 54 h 97"/>
                  <a:gd name="T8" fmla="*/ 153 w 153"/>
                  <a:gd name="T9" fmla="*/ 0 h 97"/>
                  <a:gd name="T10" fmla="*/ 153 w 153"/>
                  <a:gd name="T11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3" h="97">
                    <a:moveTo>
                      <a:pt x="153" y="97"/>
                    </a:moveTo>
                    <a:lnTo>
                      <a:pt x="0" y="97"/>
                    </a:lnTo>
                    <a:lnTo>
                      <a:pt x="0" y="0"/>
                    </a:lnTo>
                    <a:lnTo>
                      <a:pt x="75" y="54"/>
                    </a:lnTo>
                    <a:lnTo>
                      <a:pt x="153" y="0"/>
                    </a:lnTo>
                    <a:lnTo>
                      <a:pt x="153" y="97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34" name="Group 294"/>
              <p:cNvGrpSpPr>
                <a:grpSpLocks/>
              </p:cNvGrpSpPr>
              <p:nvPr/>
            </p:nvGrpSpPr>
            <p:grpSpPr bwMode="auto">
              <a:xfrm>
                <a:off x="3156" y="2735"/>
                <a:ext cx="233" cy="61"/>
                <a:chOff x="2718" y="2232"/>
                <a:chExt cx="319" cy="83"/>
              </a:xfrm>
            </p:grpSpPr>
            <p:sp>
              <p:nvSpPr>
                <p:cNvPr id="243" name="Freeform 295"/>
                <p:cNvSpPr>
                  <a:spLocks/>
                </p:cNvSpPr>
                <p:nvPr/>
              </p:nvSpPr>
              <p:spPr bwMode="auto">
                <a:xfrm>
                  <a:off x="2718" y="2232"/>
                  <a:ext cx="104" cy="83"/>
                </a:xfrm>
                <a:custGeom>
                  <a:avLst/>
                  <a:gdLst>
                    <a:gd name="T0" fmla="*/ 9 w 44"/>
                    <a:gd name="T1" fmla="*/ 35 h 35"/>
                    <a:gd name="T2" fmla="*/ 0 w 44"/>
                    <a:gd name="T3" fmla="*/ 0 h 35"/>
                    <a:gd name="T4" fmla="*/ 5 w 44"/>
                    <a:gd name="T5" fmla="*/ 0 h 35"/>
                    <a:gd name="T6" fmla="*/ 10 w 44"/>
                    <a:gd name="T7" fmla="*/ 23 h 35"/>
                    <a:gd name="T8" fmla="*/ 11 w 44"/>
                    <a:gd name="T9" fmla="*/ 30 h 35"/>
                    <a:gd name="T10" fmla="*/ 13 w 44"/>
                    <a:gd name="T11" fmla="*/ 24 h 35"/>
                    <a:gd name="T12" fmla="*/ 19 w 44"/>
                    <a:gd name="T13" fmla="*/ 0 h 35"/>
                    <a:gd name="T14" fmla="*/ 25 w 44"/>
                    <a:gd name="T15" fmla="*/ 0 h 35"/>
                    <a:gd name="T16" fmla="*/ 30 w 44"/>
                    <a:gd name="T17" fmla="*/ 18 h 35"/>
                    <a:gd name="T18" fmla="*/ 32 w 44"/>
                    <a:gd name="T19" fmla="*/ 30 h 35"/>
                    <a:gd name="T20" fmla="*/ 34 w 44"/>
                    <a:gd name="T21" fmla="*/ 22 h 35"/>
                    <a:gd name="T22" fmla="*/ 40 w 44"/>
                    <a:gd name="T23" fmla="*/ 0 h 35"/>
                    <a:gd name="T24" fmla="*/ 44 w 44"/>
                    <a:gd name="T25" fmla="*/ 0 h 35"/>
                    <a:gd name="T26" fmla="*/ 35 w 44"/>
                    <a:gd name="T27" fmla="*/ 35 h 35"/>
                    <a:gd name="T28" fmla="*/ 30 w 44"/>
                    <a:gd name="T29" fmla="*/ 35 h 35"/>
                    <a:gd name="T30" fmla="*/ 23 w 44"/>
                    <a:gd name="T31" fmla="*/ 9 h 35"/>
                    <a:gd name="T32" fmla="*/ 22 w 44"/>
                    <a:gd name="T33" fmla="*/ 4 h 35"/>
                    <a:gd name="T34" fmla="*/ 21 w 44"/>
                    <a:gd name="T35" fmla="*/ 9 h 35"/>
                    <a:gd name="T36" fmla="*/ 14 w 44"/>
                    <a:gd name="T37" fmla="*/ 35 h 35"/>
                    <a:gd name="T38" fmla="*/ 9 w 44"/>
                    <a:gd name="T39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4" h="35">
                      <a:moveTo>
                        <a:pt x="9" y="35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10" y="25"/>
                        <a:pt x="11" y="28"/>
                        <a:pt x="11" y="30"/>
                      </a:cubicBezTo>
                      <a:cubicBezTo>
                        <a:pt x="12" y="26"/>
                        <a:pt x="13" y="24"/>
                        <a:pt x="13" y="24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31" y="22"/>
                        <a:pt x="32" y="26"/>
                        <a:pt x="32" y="30"/>
                      </a:cubicBezTo>
                      <a:cubicBezTo>
                        <a:pt x="33" y="28"/>
                        <a:pt x="34" y="25"/>
                        <a:pt x="34" y="22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35" y="35"/>
                        <a:pt x="35" y="35"/>
                        <a:pt x="35" y="35"/>
                      </a:cubicBezTo>
                      <a:cubicBezTo>
                        <a:pt x="30" y="35"/>
                        <a:pt x="30" y="35"/>
                        <a:pt x="30" y="35"/>
                      </a:cubicBezTo>
                      <a:cubicBezTo>
                        <a:pt x="23" y="9"/>
                        <a:pt x="23" y="9"/>
                        <a:pt x="23" y="9"/>
                      </a:cubicBezTo>
                      <a:cubicBezTo>
                        <a:pt x="23" y="6"/>
                        <a:pt x="22" y="5"/>
                        <a:pt x="22" y="4"/>
                      </a:cubicBezTo>
                      <a:cubicBezTo>
                        <a:pt x="22" y="6"/>
                        <a:pt x="21" y="7"/>
                        <a:pt x="21" y="9"/>
                      </a:cubicBezTo>
                      <a:cubicBezTo>
                        <a:pt x="14" y="35"/>
                        <a:pt x="14" y="35"/>
                        <a:pt x="14" y="35"/>
                      </a:cubicBezTo>
                      <a:lnTo>
                        <a:pt x="9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6" name="Freeform 296"/>
                <p:cNvSpPr>
                  <a:spLocks/>
                </p:cNvSpPr>
                <p:nvPr/>
              </p:nvSpPr>
              <p:spPr bwMode="auto">
                <a:xfrm>
                  <a:off x="2824" y="2232"/>
                  <a:ext cx="104" cy="83"/>
                </a:xfrm>
                <a:custGeom>
                  <a:avLst/>
                  <a:gdLst>
                    <a:gd name="T0" fmla="*/ 9 w 44"/>
                    <a:gd name="T1" fmla="*/ 35 h 35"/>
                    <a:gd name="T2" fmla="*/ 0 w 44"/>
                    <a:gd name="T3" fmla="*/ 0 h 35"/>
                    <a:gd name="T4" fmla="*/ 5 w 44"/>
                    <a:gd name="T5" fmla="*/ 0 h 35"/>
                    <a:gd name="T6" fmla="*/ 10 w 44"/>
                    <a:gd name="T7" fmla="*/ 23 h 35"/>
                    <a:gd name="T8" fmla="*/ 12 w 44"/>
                    <a:gd name="T9" fmla="*/ 30 h 35"/>
                    <a:gd name="T10" fmla="*/ 13 w 44"/>
                    <a:gd name="T11" fmla="*/ 24 h 35"/>
                    <a:gd name="T12" fmla="*/ 20 w 44"/>
                    <a:gd name="T13" fmla="*/ 0 h 35"/>
                    <a:gd name="T14" fmla="*/ 25 w 44"/>
                    <a:gd name="T15" fmla="*/ 0 h 35"/>
                    <a:gd name="T16" fmla="*/ 30 w 44"/>
                    <a:gd name="T17" fmla="*/ 18 h 35"/>
                    <a:gd name="T18" fmla="*/ 33 w 44"/>
                    <a:gd name="T19" fmla="*/ 30 h 35"/>
                    <a:gd name="T20" fmla="*/ 35 w 44"/>
                    <a:gd name="T21" fmla="*/ 22 h 35"/>
                    <a:gd name="T22" fmla="*/ 40 w 44"/>
                    <a:gd name="T23" fmla="*/ 0 h 35"/>
                    <a:gd name="T24" fmla="*/ 44 w 44"/>
                    <a:gd name="T25" fmla="*/ 0 h 35"/>
                    <a:gd name="T26" fmla="*/ 35 w 44"/>
                    <a:gd name="T27" fmla="*/ 35 h 35"/>
                    <a:gd name="T28" fmla="*/ 31 w 44"/>
                    <a:gd name="T29" fmla="*/ 35 h 35"/>
                    <a:gd name="T30" fmla="*/ 23 w 44"/>
                    <a:gd name="T31" fmla="*/ 9 h 35"/>
                    <a:gd name="T32" fmla="*/ 22 w 44"/>
                    <a:gd name="T33" fmla="*/ 4 h 35"/>
                    <a:gd name="T34" fmla="*/ 21 w 44"/>
                    <a:gd name="T35" fmla="*/ 9 h 35"/>
                    <a:gd name="T36" fmla="*/ 14 w 44"/>
                    <a:gd name="T37" fmla="*/ 35 h 35"/>
                    <a:gd name="T38" fmla="*/ 9 w 44"/>
                    <a:gd name="T39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4" h="35">
                      <a:moveTo>
                        <a:pt x="9" y="35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11" y="25"/>
                        <a:pt x="11" y="28"/>
                        <a:pt x="12" y="30"/>
                      </a:cubicBezTo>
                      <a:cubicBezTo>
                        <a:pt x="13" y="26"/>
                        <a:pt x="13" y="24"/>
                        <a:pt x="13" y="24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31" y="22"/>
                        <a:pt x="32" y="26"/>
                        <a:pt x="33" y="30"/>
                      </a:cubicBezTo>
                      <a:cubicBezTo>
                        <a:pt x="33" y="28"/>
                        <a:pt x="34" y="25"/>
                        <a:pt x="35" y="22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35" y="35"/>
                        <a:pt x="35" y="35"/>
                        <a:pt x="35" y="35"/>
                      </a:cubicBezTo>
                      <a:cubicBezTo>
                        <a:pt x="31" y="35"/>
                        <a:pt x="31" y="35"/>
                        <a:pt x="31" y="35"/>
                      </a:cubicBezTo>
                      <a:cubicBezTo>
                        <a:pt x="23" y="9"/>
                        <a:pt x="23" y="9"/>
                        <a:pt x="23" y="9"/>
                      </a:cubicBezTo>
                      <a:cubicBezTo>
                        <a:pt x="23" y="6"/>
                        <a:pt x="22" y="5"/>
                        <a:pt x="22" y="4"/>
                      </a:cubicBezTo>
                      <a:cubicBezTo>
                        <a:pt x="22" y="6"/>
                        <a:pt x="22" y="7"/>
                        <a:pt x="21" y="9"/>
                      </a:cubicBezTo>
                      <a:cubicBezTo>
                        <a:pt x="14" y="35"/>
                        <a:pt x="14" y="35"/>
                        <a:pt x="14" y="35"/>
                      </a:cubicBezTo>
                      <a:lnTo>
                        <a:pt x="9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" name="Freeform 297"/>
                <p:cNvSpPr>
                  <a:spLocks/>
                </p:cNvSpPr>
                <p:nvPr/>
              </p:nvSpPr>
              <p:spPr bwMode="auto">
                <a:xfrm>
                  <a:off x="2933" y="2232"/>
                  <a:ext cx="104" cy="83"/>
                </a:xfrm>
                <a:custGeom>
                  <a:avLst/>
                  <a:gdLst>
                    <a:gd name="T0" fmla="*/ 9 w 44"/>
                    <a:gd name="T1" fmla="*/ 35 h 35"/>
                    <a:gd name="T2" fmla="*/ 0 w 44"/>
                    <a:gd name="T3" fmla="*/ 0 h 35"/>
                    <a:gd name="T4" fmla="*/ 4 w 44"/>
                    <a:gd name="T5" fmla="*/ 0 h 35"/>
                    <a:gd name="T6" fmla="*/ 9 w 44"/>
                    <a:gd name="T7" fmla="*/ 23 h 35"/>
                    <a:gd name="T8" fmla="*/ 11 w 44"/>
                    <a:gd name="T9" fmla="*/ 30 h 35"/>
                    <a:gd name="T10" fmla="*/ 12 w 44"/>
                    <a:gd name="T11" fmla="*/ 24 h 35"/>
                    <a:gd name="T12" fmla="*/ 19 w 44"/>
                    <a:gd name="T13" fmla="*/ 0 h 35"/>
                    <a:gd name="T14" fmla="*/ 25 w 44"/>
                    <a:gd name="T15" fmla="*/ 0 h 35"/>
                    <a:gd name="T16" fmla="*/ 29 w 44"/>
                    <a:gd name="T17" fmla="*/ 18 h 35"/>
                    <a:gd name="T18" fmla="*/ 32 w 44"/>
                    <a:gd name="T19" fmla="*/ 30 h 35"/>
                    <a:gd name="T20" fmla="*/ 34 w 44"/>
                    <a:gd name="T21" fmla="*/ 22 h 35"/>
                    <a:gd name="T22" fmla="*/ 39 w 44"/>
                    <a:gd name="T23" fmla="*/ 0 h 35"/>
                    <a:gd name="T24" fmla="*/ 44 w 44"/>
                    <a:gd name="T25" fmla="*/ 0 h 35"/>
                    <a:gd name="T26" fmla="*/ 34 w 44"/>
                    <a:gd name="T27" fmla="*/ 35 h 35"/>
                    <a:gd name="T28" fmla="*/ 30 w 44"/>
                    <a:gd name="T29" fmla="*/ 35 h 35"/>
                    <a:gd name="T30" fmla="*/ 23 w 44"/>
                    <a:gd name="T31" fmla="*/ 9 h 35"/>
                    <a:gd name="T32" fmla="*/ 22 w 44"/>
                    <a:gd name="T33" fmla="*/ 4 h 35"/>
                    <a:gd name="T34" fmla="*/ 21 w 44"/>
                    <a:gd name="T35" fmla="*/ 9 h 35"/>
                    <a:gd name="T36" fmla="*/ 13 w 44"/>
                    <a:gd name="T37" fmla="*/ 35 h 35"/>
                    <a:gd name="T38" fmla="*/ 9 w 44"/>
                    <a:gd name="T39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4" h="35">
                      <a:moveTo>
                        <a:pt x="9" y="35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9" y="23"/>
                        <a:pt x="9" y="23"/>
                        <a:pt x="9" y="23"/>
                      </a:cubicBezTo>
                      <a:cubicBezTo>
                        <a:pt x="10" y="25"/>
                        <a:pt x="11" y="28"/>
                        <a:pt x="11" y="30"/>
                      </a:cubicBezTo>
                      <a:cubicBezTo>
                        <a:pt x="12" y="26"/>
                        <a:pt x="12" y="24"/>
                        <a:pt x="12" y="24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9" y="18"/>
                        <a:pt x="29" y="18"/>
                        <a:pt x="29" y="18"/>
                      </a:cubicBezTo>
                      <a:cubicBezTo>
                        <a:pt x="31" y="22"/>
                        <a:pt x="32" y="26"/>
                        <a:pt x="32" y="30"/>
                      </a:cubicBezTo>
                      <a:cubicBezTo>
                        <a:pt x="33" y="28"/>
                        <a:pt x="33" y="25"/>
                        <a:pt x="34" y="22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34" y="35"/>
                        <a:pt x="34" y="35"/>
                        <a:pt x="34" y="35"/>
                      </a:cubicBezTo>
                      <a:cubicBezTo>
                        <a:pt x="30" y="35"/>
                        <a:pt x="30" y="35"/>
                        <a:pt x="30" y="35"/>
                      </a:cubicBezTo>
                      <a:cubicBezTo>
                        <a:pt x="23" y="9"/>
                        <a:pt x="23" y="9"/>
                        <a:pt x="23" y="9"/>
                      </a:cubicBezTo>
                      <a:cubicBezTo>
                        <a:pt x="22" y="6"/>
                        <a:pt x="22" y="5"/>
                        <a:pt x="22" y="4"/>
                      </a:cubicBezTo>
                      <a:cubicBezTo>
                        <a:pt x="21" y="6"/>
                        <a:pt x="21" y="7"/>
                        <a:pt x="21" y="9"/>
                      </a:cubicBezTo>
                      <a:cubicBezTo>
                        <a:pt x="13" y="35"/>
                        <a:pt x="13" y="35"/>
                        <a:pt x="13" y="35"/>
                      </a:cubicBezTo>
                      <a:lnTo>
                        <a:pt x="9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5" name="Group 298"/>
              <p:cNvGrpSpPr>
                <a:grpSpLocks/>
              </p:cNvGrpSpPr>
              <p:nvPr/>
            </p:nvGrpSpPr>
            <p:grpSpPr bwMode="auto">
              <a:xfrm>
                <a:off x="3162" y="2735"/>
                <a:ext cx="233" cy="61"/>
                <a:chOff x="2718" y="2232"/>
                <a:chExt cx="319" cy="83"/>
              </a:xfrm>
            </p:grpSpPr>
            <p:sp>
              <p:nvSpPr>
                <p:cNvPr id="236" name="Freeform 299"/>
                <p:cNvSpPr>
                  <a:spLocks/>
                </p:cNvSpPr>
                <p:nvPr/>
              </p:nvSpPr>
              <p:spPr bwMode="auto">
                <a:xfrm>
                  <a:off x="2718" y="2232"/>
                  <a:ext cx="104" cy="83"/>
                </a:xfrm>
                <a:custGeom>
                  <a:avLst/>
                  <a:gdLst>
                    <a:gd name="T0" fmla="*/ 9 w 44"/>
                    <a:gd name="T1" fmla="*/ 35 h 35"/>
                    <a:gd name="T2" fmla="*/ 0 w 44"/>
                    <a:gd name="T3" fmla="*/ 0 h 35"/>
                    <a:gd name="T4" fmla="*/ 5 w 44"/>
                    <a:gd name="T5" fmla="*/ 0 h 35"/>
                    <a:gd name="T6" fmla="*/ 10 w 44"/>
                    <a:gd name="T7" fmla="*/ 23 h 35"/>
                    <a:gd name="T8" fmla="*/ 11 w 44"/>
                    <a:gd name="T9" fmla="*/ 30 h 35"/>
                    <a:gd name="T10" fmla="*/ 13 w 44"/>
                    <a:gd name="T11" fmla="*/ 24 h 35"/>
                    <a:gd name="T12" fmla="*/ 19 w 44"/>
                    <a:gd name="T13" fmla="*/ 0 h 35"/>
                    <a:gd name="T14" fmla="*/ 25 w 44"/>
                    <a:gd name="T15" fmla="*/ 0 h 35"/>
                    <a:gd name="T16" fmla="*/ 30 w 44"/>
                    <a:gd name="T17" fmla="*/ 18 h 35"/>
                    <a:gd name="T18" fmla="*/ 32 w 44"/>
                    <a:gd name="T19" fmla="*/ 30 h 35"/>
                    <a:gd name="T20" fmla="*/ 34 w 44"/>
                    <a:gd name="T21" fmla="*/ 22 h 35"/>
                    <a:gd name="T22" fmla="*/ 40 w 44"/>
                    <a:gd name="T23" fmla="*/ 0 h 35"/>
                    <a:gd name="T24" fmla="*/ 44 w 44"/>
                    <a:gd name="T25" fmla="*/ 0 h 35"/>
                    <a:gd name="T26" fmla="*/ 35 w 44"/>
                    <a:gd name="T27" fmla="*/ 35 h 35"/>
                    <a:gd name="T28" fmla="*/ 30 w 44"/>
                    <a:gd name="T29" fmla="*/ 35 h 35"/>
                    <a:gd name="T30" fmla="*/ 23 w 44"/>
                    <a:gd name="T31" fmla="*/ 9 h 35"/>
                    <a:gd name="T32" fmla="*/ 22 w 44"/>
                    <a:gd name="T33" fmla="*/ 4 h 35"/>
                    <a:gd name="T34" fmla="*/ 21 w 44"/>
                    <a:gd name="T35" fmla="*/ 9 h 35"/>
                    <a:gd name="T36" fmla="*/ 14 w 44"/>
                    <a:gd name="T37" fmla="*/ 35 h 35"/>
                    <a:gd name="T38" fmla="*/ 9 w 44"/>
                    <a:gd name="T39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4" h="35">
                      <a:moveTo>
                        <a:pt x="9" y="35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10" y="25"/>
                        <a:pt x="11" y="28"/>
                        <a:pt x="11" y="30"/>
                      </a:cubicBezTo>
                      <a:cubicBezTo>
                        <a:pt x="12" y="26"/>
                        <a:pt x="13" y="24"/>
                        <a:pt x="13" y="24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31" y="22"/>
                        <a:pt x="32" y="26"/>
                        <a:pt x="32" y="30"/>
                      </a:cubicBezTo>
                      <a:cubicBezTo>
                        <a:pt x="33" y="28"/>
                        <a:pt x="34" y="25"/>
                        <a:pt x="34" y="22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35" y="35"/>
                        <a:pt x="35" y="35"/>
                        <a:pt x="35" y="35"/>
                      </a:cubicBezTo>
                      <a:cubicBezTo>
                        <a:pt x="30" y="35"/>
                        <a:pt x="30" y="35"/>
                        <a:pt x="30" y="35"/>
                      </a:cubicBezTo>
                      <a:cubicBezTo>
                        <a:pt x="23" y="9"/>
                        <a:pt x="23" y="9"/>
                        <a:pt x="23" y="9"/>
                      </a:cubicBezTo>
                      <a:cubicBezTo>
                        <a:pt x="23" y="6"/>
                        <a:pt x="22" y="5"/>
                        <a:pt x="22" y="4"/>
                      </a:cubicBezTo>
                      <a:cubicBezTo>
                        <a:pt x="22" y="6"/>
                        <a:pt x="21" y="7"/>
                        <a:pt x="21" y="9"/>
                      </a:cubicBezTo>
                      <a:cubicBezTo>
                        <a:pt x="14" y="35"/>
                        <a:pt x="14" y="35"/>
                        <a:pt x="14" y="35"/>
                      </a:cubicBezTo>
                      <a:lnTo>
                        <a:pt x="9" y="3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0" name="Freeform 300"/>
                <p:cNvSpPr>
                  <a:spLocks/>
                </p:cNvSpPr>
                <p:nvPr/>
              </p:nvSpPr>
              <p:spPr bwMode="auto">
                <a:xfrm>
                  <a:off x="2824" y="2232"/>
                  <a:ext cx="104" cy="83"/>
                </a:xfrm>
                <a:custGeom>
                  <a:avLst/>
                  <a:gdLst>
                    <a:gd name="T0" fmla="*/ 9 w 44"/>
                    <a:gd name="T1" fmla="*/ 35 h 35"/>
                    <a:gd name="T2" fmla="*/ 0 w 44"/>
                    <a:gd name="T3" fmla="*/ 0 h 35"/>
                    <a:gd name="T4" fmla="*/ 5 w 44"/>
                    <a:gd name="T5" fmla="*/ 0 h 35"/>
                    <a:gd name="T6" fmla="*/ 10 w 44"/>
                    <a:gd name="T7" fmla="*/ 23 h 35"/>
                    <a:gd name="T8" fmla="*/ 12 w 44"/>
                    <a:gd name="T9" fmla="*/ 30 h 35"/>
                    <a:gd name="T10" fmla="*/ 13 w 44"/>
                    <a:gd name="T11" fmla="*/ 24 h 35"/>
                    <a:gd name="T12" fmla="*/ 20 w 44"/>
                    <a:gd name="T13" fmla="*/ 0 h 35"/>
                    <a:gd name="T14" fmla="*/ 25 w 44"/>
                    <a:gd name="T15" fmla="*/ 0 h 35"/>
                    <a:gd name="T16" fmla="*/ 30 w 44"/>
                    <a:gd name="T17" fmla="*/ 18 h 35"/>
                    <a:gd name="T18" fmla="*/ 33 w 44"/>
                    <a:gd name="T19" fmla="*/ 30 h 35"/>
                    <a:gd name="T20" fmla="*/ 35 w 44"/>
                    <a:gd name="T21" fmla="*/ 22 h 35"/>
                    <a:gd name="T22" fmla="*/ 40 w 44"/>
                    <a:gd name="T23" fmla="*/ 0 h 35"/>
                    <a:gd name="T24" fmla="*/ 44 w 44"/>
                    <a:gd name="T25" fmla="*/ 0 h 35"/>
                    <a:gd name="T26" fmla="*/ 35 w 44"/>
                    <a:gd name="T27" fmla="*/ 35 h 35"/>
                    <a:gd name="T28" fmla="*/ 31 w 44"/>
                    <a:gd name="T29" fmla="*/ 35 h 35"/>
                    <a:gd name="T30" fmla="*/ 23 w 44"/>
                    <a:gd name="T31" fmla="*/ 9 h 35"/>
                    <a:gd name="T32" fmla="*/ 22 w 44"/>
                    <a:gd name="T33" fmla="*/ 4 h 35"/>
                    <a:gd name="T34" fmla="*/ 21 w 44"/>
                    <a:gd name="T35" fmla="*/ 9 h 35"/>
                    <a:gd name="T36" fmla="*/ 14 w 44"/>
                    <a:gd name="T37" fmla="*/ 35 h 35"/>
                    <a:gd name="T38" fmla="*/ 9 w 44"/>
                    <a:gd name="T39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4" h="35">
                      <a:moveTo>
                        <a:pt x="9" y="35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11" y="25"/>
                        <a:pt x="11" y="28"/>
                        <a:pt x="12" y="30"/>
                      </a:cubicBezTo>
                      <a:cubicBezTo>
                        <a:pt x="13" y="26"/>
                        <a:pt x="13" y="24"/>
                        <a:pt x="13" y="24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31" y="22"/>
                        <a:pt x="32" y="26"/>
                        <a:pt x="33" y="30"/>
                      </a:cubicBezTo>
                      <a:cubicBezTo>
                        <a:pt x="33" y="28"/>
                        <a:pt x="34" y="25"/>
                        <a:pt x="35" y="22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35" y="35"/>
                        <a:pt x="35" y="35"/>
                        <a:pt x="35" y="35"/>
                      </a:cubicBezTo>
                      <a:cubicBezTo>
                        <a:pt x="31" y="35"/>
                        <a:pt x="31" y="35"/>
                        <a:pt x="31" y="35"/>
                      </a:cubicBezTo>
                      <a:cubicBezTo>
                        <a:pt x="23" y="9"/>
                        <a:pt x="23" y="9"/>
                        <a:pt x="23" y="9"/>
                      </a:cubicBezTo>
                      <a:cubicBezTo>
                        <a:pt x="23" y="6"/>
                        <a:pt x="22" y="5"/>
                        <a:pt x="22" y="4"/>
                      </a:cubicBezTo>
                      <a:cubicBezTo>
                        <a:pt x="22" y="6"/>
                        <a:pt x="22" y="7"/>
                        <a:pt x="21" y="9"/>
                      </a:cubicBezTo>
                      <a:cubicBezTo>
                        <a:pt x="14" y="35"/>
                        <a:pt x="14" y="35"/>
                        <a:pt x="14" y="35"/>
                      </a:cubicBezTo>
                      <a:lnTo>
                        <a:pt x="9" y="3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2" name="Freeform 301"/>
                <p:cNvSpPr>
                  <a:spLocks/>
                </p:cNvSpPr>
                <p:nvPr/>
              </p:nvSpPr>
              <p:spPr bwMode="auto">
                <a:xfrm>
                  <a:off x="2933" y="2232"/>
                  <a:ext cx="104" cy="83"/>
                </a:xfrm>
                <a:custGeom>
                  <a:avLst/>
                  <a:gdLst>
                    <a:gd name="T0" fmla="*/ 9 w 44"/>
                    <a:gd name="T1" fmla="*/ 35 h 35"/>
                    <a:gd name="T2" fmla="*/ 0 w 44"/>
                    <a:gd name="T3" fmla="*/ 0 h 35"/>
                    <a:gd name="T4" fmla="*/ 4 w 44"/>
                    <a:gd name="T5" fmla="*/ 0 h 35"/>
                    <a:gd name="T6" fmla="*/ 9 w 44"/>
                    <a:gd name="T7" fmla="*/ 23 h 35"/>
                    <a:gd name="T8" fmla="*/ 11 w 44"/>
                    <a:gd name="T9" fmla="*/ 30 h 35"/>
                    <a:gd name="T10" fmla="*/ 12 w 44"/>
                    <a:gd name="T11" fmla="*/ 24 h 35"/>
                    <a:gd name="T12" fmla="*/ 19 w 44"/>
                    <a:gd name="T13" fmla="*/ 0 h 35"/>
                    <a:gd name="T14" fmla="*/ 25 w 44"/>
                    <a:gd name="T15" fmla="*/ 0 h 35"/>
                    <a:gd name="T16" fmla="*/ 29 w 44"/>
                    <a:gd name="T17" fmla="*/ 18 h 35"/>
                    <a:gd name="T18" fmla="*/ 32 w 44"/>
                    <a:gd name="T19" fmla="*/ 30 h 35"/>
                    <a:gd name="T20" fmla="*/ 34 w 44"/>
                    <a:gd name="T21" fmla="*/ 22 h 35"/>
                    <a:gd name="T22" fmla="*/ 39 w 44"/>
                    <a:gd name="T23" fmla="*/ 0 h 35"/>
                    <a:gd name="T24" fmla="*/ 44 w 44"/>
                    <a:gd name="T25" fmla="*/ 0 h 35"/>
                    <a:gd name="T26" fmla="*/ 34 w 44"/>
                    <a:gd name="T27" fmla="*/ 35 h 35"/>
                    <a:gd name="T28" fmla="*/ 30 w 44"/>
                    <a:gd name="T29" fmla="*/ 35 h 35"/>
                    <a:gd name="T30" fmla="*/ 23 w 44"/>
                    <a:gd name="T31" fmla="*/ 9 h 35"/>
                    <a:gd name="T32" fmla="*/ 22 w 44"/>
                    <a:gd name="T33" fmla="*/ 4 h 35"/>
                    <a:gd name="T34" fmla="*/ 21 w 44"/>
                    <a:gd name="T35" fmla="*/ 9 h 35"/>
                    <a:gd name="T36" fmla="*/ 13 w 44"/>
                    <a:gd name="T37" fmla="*/ 35 h 35"/>
                    <a:gd name="T38" fmla="*/ 9 w 44"/>
                    <a:gd name="T39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4" h="35">
                      <a:moveTo>
                        <a:pt x="9" y="35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9" y="23"/>
                        <a:pt x="9" y="23"/>
                        <a:pt x="9" y="23"/>
                      </a:cubicBezTo>
                      <a:cubicBezTo>
                        <a:pt x="10" y="25"/>
                        <a:pt x="11" y="28"/>
                        <a:pt x="11" y="30"/>
                      </a:cubicBezTo>
                      <a:cubicBezTo>
                        <a:pt x="12" y="26"/>
                        <a:pt x="12" y="24"/>
                        <a:pt x="12" y="24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9" y="18"/>
                        <a:pt x="29" y="18"/>
                        <a:pt x="29" y="18"/>
                      </a:cubicBezTo>
                      <a:cubicBezTo>
                        <a:pt x="31" y="22"/>
                        <a:pt x="32" y="26"/>
                        <a:pt x="32" y="30"/>
                      </a:cubicBezTo>
                      <a:cubicBezTo>
                        <a:pt x="33" y="28"/>
                        <a:pt x="33" y="25"/>
                        <a:pt x="34" y="22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34" y="35"/>
                        <a:pt x="34" y="35"/>
                        <a:pt x="34" y="35"/>
                      </a:cubicBezTo>
                      <a:cubicBezTo>
                        <a:pt x="30" y="35"/>
                        <a:pt x="30" y="35"/>
                        <a:pt x="30" y="35"/>
                      </a:cubicBezTo>
                      <a:cubicBezTo>
                        <a:pt x="23" y="9"/>
                        <a:pt x="23" y="9"/>
                        <a:pt x="23" y="9"/>
                      </a:cubicBezTo>
                      <a:cubicBezTo>
                        <a:pt x="22" y="6"/>
                        <a:pt x="22" y="5"/>
                        <a:pt x="22" y="4"/>
                      </a:cubicBezTo>
                      <a:cubicBezTo>
                        <a:pt x="21" y="6"/>
                        <a:pt x="21" y="7"/>
                        <a:pt x="21" y="9"/>
                      </a:cubicBezTo>
                      <a:cubicBezTo>
                        <a:pt x="13" y="35"/>
                        <a:pt x="13" y="35"/>
                        <a:pt x="13" y="35"/>
                      </a:cubicBezTo>
                      <a:lnTo>
                        <a:pt x="9" y="3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201" name="Picture 129" descr="抽象图标21黄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8741" y="5253050"/>
              <a:ext cx="320561" cy="226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2" name="Text Box 48"/>
            <p:cNvSpPr txBox="1">
              <a:spLocks noChangeArrowheads="1"/>
            </p:cNvSpPr>
            <p:nvPr/>
          </p:nvSpPr>
          <p:spPr bwMode="auto">
            <a:xfrm>
              <a:off x="3201600" y="5971047"/>
              <a:ext cx="1335141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100" dirty="0" smtClean="0">
                  <a:ea typeface="黑体" panose="02010609060101010101" pitchFamily="49" charset="-122"/>
                </a:rPr>
                <a:t>enterprise network</a:t>
              </a:r>
              <a:endParaRPr kumimoji="1" lang="zh-CN" altLang="en-US" sz="1100" dirty="0">
                <a:ea typeface="黑体" panose="02010609060101010101" pitchFamily="49" charset="-122"/>
              </a:endParaRPr>
            </a:p>
          </p:txBody>
        </p:sp>
        <p:cxnSp>
          <p:nvCxnSpPr>
            <p:cNvPr id="203" name="直接连接符 202"/>
            <p:cNvCxnSpPr>
              <a:endCxn id="201" idx="3"/>
            </p:cNvCxnSpPr>
            <p:nvPr/>
          </p:nvCxnSpPr>
          <p:spPr>
            <a:xfrm flipH="1">
              <a:off x="5139302" y="5354702"/>
              <a:ext cx="252085" cy="1141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>
              <a:endCxn id="201" idx="2"/>
            </p:cNvCxnSpPr>
            <p:nvPr/>
          </p:nvCxnSpPr>
          <p:spPr>
            <a:xfrm flipH="1" flipV="1">
              <a:off x="4979022" y="5479181"/>
              <a:ext cx="148520" cy="30171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" name="Group 801"/>
            <p:cNvGrpSpPr>
              <a:grpSpLocks/>
            </p:cNvGrpSpPr>
            <p:nvPr/>
          </p:nvGrpSpPr>
          <p:grpSpPr bwMode="auto">
            <a:xfrm>
              <a:off x="4409769" y="4838851"/>
              <a:ext cx="365666" cy="238486"/>
              <a:chOff x="1602" y="2976"/>
              <a:chExt cx="270" cy="253"/>
            </a:xfrm>
          </p:grpSpPr>
          <p:sp>
            <p:nvSpPr>
              <p:cNvPr id="212" name="AutoShape 802"/>
              <p:cNvSpPr>
                <a:spLocks noChangeArrowheads="1"/>
              </p:cNvSpPr>
              <p:nvPr/>
            </p:nvSpPr>
            <p:spPr bwMode="auto">
              <a:xfrm>
                <a:off x="1602" y="2976"/>
                <a:ext cx="270" cy="253"/>
              </a:xfrm>
              <a:prstGeom prst="can">
                <a:avLst>
                  <a:gd name="adj" fmla="val 50000"/>
                </a:avLst>
              </a:prstGeom>
              <a:gradFill rotWithShape="0">
                <a:gsLst>
                  <a:gs pos="0">
                    <a:srgbClr val="FF9933"/>
                  </a:gs>
                  <a:gs pos="100000">
                    <a:srgbClr val="9933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5771" tIns="27886" rIns="55771" bIns="27886" anchor="ctr"/>
              <a:lstStyle/>
              <a:p>
                <a:pPr algn="ctr"/>
                <a:endParaRPr kumimoji="1" lang="en-US" altLang="ja-JP" sz="1200">
                  <a:solidFill>
                    <a:srgbClr val="000000"/>
                  </a:solidFill>
                  <a:latin typeface="Arial Narrow" panose="020B0606020202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13" name="AutoShape 803"/>
              <p:cNvSpPr>
                <a:spLocks noChangeArrowheads="1"/>
              </p:cNvSpPr>
              <p:nvPr/>
            </p:nvSpPr>
            <p:spPr bwMode="auto">
              <a:xfrm>
                <a:off x="1636" y="2982"/>
                <a:ext cx="202" cy="102"/>
              </a:xfrm>
              <a:custGeom>
                <a:avLst/>
                <a:gdLst>
                  <a:gd name="G0" fmla="+- 6480 0 0"/>
                  <a:gd name="G1" fmla="+- 8640 0 0"/>
                  <a:gd name="G2" fmla="+- 4320 0 0"/>
                  <a:gd name="G3" fmla="+- 21600 0 6480"/>
                  <a:gd name="G4" fmla="+- 21600 0 8640"/>
                  <a:gd name="G5" fmla="+- 21600 0 4320"/>
                  <a:gd name="G6" fmla="+- 6480 0 10800"/>
                  <a:gd name="G7" fmla="+- 8640 0 10800"/>
                  <a:gd name="G8" fmla="*/ G7 4320 G6"/>
                  <a:gd name="G9" fmla="+- 21600 0 G8"/>
                  <a:gd name="T0" fmla="*/ G8 w 21600"/>
                  <a:gd name="T1" fmla="*/ G1 h 21600"/>
                  <a:gd name="T2" fmla="*/ G9 w 21600"/>
                  <a:gd name="T3" fmla="*/ G4 h 21600"/>
                </a:gdLst>
                <a:ahLst/>
                <a:cxnLst>
                  <a:cxn ang="0">
                    <a:pos x="r" y="vc"/>
                  </a:cxn>
                  <a:cxn ang="5400000">
                    <a:pos x="hc" y="b"/>
                  </a:cxn>
                  <a:cxn ang="10800000">
                    <a:pos x="l" y="vc"/>
                  </a:cxn>
                  <a:cxn ang="16200000">
                    <a:pos x="hc" y="t"/>
                  </a:cxn>
                </a:cxnLst>
                <a:rect l="T0" t="T1" r="T2" b="T3"/>
                <a:pathLst>
                  <a:path w="21600" h="21600">
                    <a:moveTo>
                      <a:pt x="10800" y="0"/>
                    </a:moveTo>
                    <a:lnTo>
                      <a:pt x="6480" y="4320"/>
                    </a:lnTo>
                    <a:lnTo>
                      <a:pt x="8640" y="4320"/>
                    </a:lnTo>
                    <a:lnTo>
                      <a:pt x="8640" y="8640"/>
                    </a:lnTo>
                    <a:lnTo>
                      <a:pt x="4320" y="8640"/>
                    </a:lnTo>
                    <a:lnTo>
                      <a:pt x="4320" y="6480"/>
                    </a:lnTo>
                    <a:lnTo>
                      <a:pt x="0" y="10800"/>
                    </a:lnTo>
                    <a:lnTo>
                      <a:pt x="4320" y="15120"/>
                    </a:lnTo>
                    <a:lnTo>
                      <a:pt x="4320" y="12960"/>
                    </a:lnTo>
                    <a:lnTo>
                      <a:pt x="8640" y="12960"/>
                    </a:lnTo>
                    <a:lnTo>
                      <a:pt x="8640" y="17280"/>
                    </a:lnTo>
                    <a:lnTo>
                      <a:pt x="6480" y="17280"/>
                    </a:lnTo>
                    <a:lnTo>
                      <a:pt x="10800" y="21600"/>
                    </a:lnTo>
                    <a:lnTo>
                      <a:pt x="15120" y="17280"/>
                    </a:lnTo>
                    <a:lnTo>
                      <a:pt x="12960" y="17280"/>
                    </a:lnTo>
                    <a:lnTo>
                      <a:pt x="12960" y="12960"/>
                    </a:lnTo>
                    <a:lnTo>
                      <a:pt x="17280" y="12960"/>
                    </a:lnTo>
                    <a:lnTo>
                      <a:pt x="17280" y="15120"/>
                    </a:lnTo>
                    <a:lnTo>
                      <a:pt x="21600" y="10800"/>
                    </a:lnTo>
                    <a:lnTo>
                      <a:pt x="17280" y="6480"/>
                    </a:lnTo>
                    <a:lnTo>
                      <a:pt x="17280" y="8640"/>
                    </a:lnTo>
                    <a:lnTo>
                      <a:pt x="12960" y="8640"/>
                    </a:lnTo>
                    <a:lnTo>
                      <a:pt x="12960" y="4320"/>
                    </a:lnTo>
                    <a:lnTo>
                      <a:pt x="15120" y="432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noFill/>
              </a:ln>
              <a:effectLst>
                <a:outerShdw dist="12700" dir="54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06" name="Group 801"/>
            <p:cNvGrpSpPr>
              <a:grpSpLocks/>
            </p:cNvGrpSpPr>
            <p:nvPr/>
          </p:nvGrpSpPr>
          <p:grpSpPr bwMode="auto">
            <a:xfrm>
              <a:off x="3780821" y="4612571"/>
              <a:ext cx="365666" cy="238486"/>
              <a:chOff x="1602" y="2976"/>
              <a:chExt cx="270" cy="253"/>
            </a:xfrm>
          </p:grpSpPr>
          <p:sp>
            <p:nvSpPr>
              <p:cNvPr id="210" name="AutoShape 802"/>
              <p:cNvSpPr>
                <a:spLocks noChangeArrowheads="1"/>
              </p:cNvSpPr>
              <p:nvPr/>
            </p:nvSpPr>
            <p:spPr bwMode="auto">
              <a:xfrm>
                <a:off x="1602" y="2976"/>
                <a:ext cx="270" cy="253"/>
              </a:xfrm>
              <a:prstGeom prst="can">
                <a:avLst>
                  <a:gd name="adj" fmla="val 50000"/>
                </a:avLst>
              </a:prstGeom>
              <a:gradFill rotWithShape="0">
                <a:gsLst>
                  <a:gs pos="0">
                    <a:srgbClr val="FF9933"/>
                  </a:gs>
                  <a:gs pos="100000">
                    <a:srgbClr val="9933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5771" tIns="27886" rIns="55771" bIns="27886" anchor="ctr"/>
              <a:lstStyle/>
              <a:p>
                <a:pPr algn="ctr"/>
                <a:endParaRPr kumimoji="1" lang="en-US" altLang="ja-JP" sz="1200">
                  <a:solidFill>
                    <a:srgbClr val="000000"/>
                  </a:solidFill>
                  <a:latin typeface="Arial Narrow" panose="020B0606020202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11" name="AutoShape 803"/>
              <p:cNvSpPr>
                <a:spLocks noChangeArrowheads="1"/>
              </p:cNvSpPr>
              <p:nvPr/>
            </p:nvSpPr>
            <p:spPr bwMode="auto">
              <a:xfrm>
                <a:off x="1636" y="2982"/>
                <a:ext cx="202" cy="102"/>
              </a:xfrm>
              <a:custGeom>
                <a:avLst/>
                <a:gdLst>
                  <a:gd name="G0" fmla="+- 6480 0 0"/>
                  <a:gd name="G1" fmla="+- 8640 0 0"/>
                  <a:gd name="G2" fmla="+- 4320 0 0"/>
                  <a:gd name="G3" fmla="+- 21600 0 6480"/>
                  <a:gd name="G4" fmla="+- 21600 0 8640"/>
                  <a:gd name="G5" fmla="+- 21600 0 4320"/>
                  <a:gd name="G6" fmla="+- 6480 0 10800"/>
                  <a:gd name="G7" fmla="+- 8640 0 10800"/>
                  <a:gd name="G8" fmla="*/ G7 4320 G6"/>
                  <a:gd name="G9" fmla="+- 21600 0 G8"/>
                  <a:gd name="T0" fmla="*/ G8 w 21600"/>
                  <a:gd name="T1" fmla="*/ G1 h 21600"/>
                  <a:gd name="T2" fmla="*/ G9 w 21600"/>
                  <a:gd name="T3" fmla="*/ G4 h 21600"/>
                </a:gdLst>
                <a:ahLst/>
                <a:cxnLst>
                  <a:cxn ang="0">
                    <a:pos x="r" y="vc"/>
                  </a:cxn>
                  <a:cxn ang="5400000">
                    <a:pos x="hc" y="b"/>
                  </a:cxn>
                  <a:cxn ang="10800000">
                    <a:pos x="l" y="vc"/>
                  </a:cxn>
                  <a:cxn ang="16200000">
                    <a:pos x="hc" y="t"/>
                  </a:cxn>
                </a:cxnLst>
                <a:rect l="T0" t="T1" r="T2" b="T3"/>
                <a:pathLst>
                  <a:path w="21600" h="21600">
                    <a:moveTo>
                      <a:pt x="10800" y="0"/>
                    </a:moveTo>
                    <a:lnTo>
                      <a:pt x="6480" y="4320"/>
                    </a:lnTo>
                    <a:lnTo>
                      <a:pt x="8640" y="4320"/>
                    </a:lnTo>
                    <a:lnTo>
                      <a:pt x="8640" y="8640"/>
                    </a:lnTo>
                    <a:lnTo>
                      <a:pt x="4320" y="8640"/>
                    </a:lnTo>
                    <a:lnTo>
                      <a:pt x="4320" y="6480"/>
                    </a:lnTo>
                    <a:lnTo>
                      <a:pt x="0" y="10800"/>
                    </a:lnTo>
                    <a:lnTo>
                      <a:pt x="4320" y="15120"/>
                    </a:lnTo>
                    <a:lnTo>
                      <a:pt x="4320" y="12960"/>
                    </a:lnTo>
                    <a:lnTo>
                      <a:pt x="8640" y="12960"/>
                    </a:lnTo>
                    <a:lnTo>
                      <a:pt x="8640" y="17280"/>
                    </a:lnTo>
                    <a:lnTo>
                      <a:pt x="6480" y="17280"/>
                    </a:lnTo>
                    <a:lnTo>
                      <a:pt x="10800" y="21600"/>
                    </a:lnTo>
                    <a:lnTo>
                      <a:pt x="15120" y="17280"/>
                    </a:lnTo>
                    <a:lnTo>
                      <a:pt x="12960" y="17280"/>
                    </a:lnTo>
                    <a:lnTo>
                      <a:pt x="12960" y="12960"/>
                    </a:lnTo>
                    <a:lnTo>
                      <a:pt x="17280" y="12960"/>
                    </a:lnTo>
                    <a:lnTo>
                      <a:pt x="17280" y="15120"/>
                    </a:lnTo>
                    <a:lnTo>
                      <a:pt x="21600" y="10800"/>
                    </a:lnTo>
                    <a:lnTo>
                      <a:pt x="17280" y="6480"/>
                    </a:lnTo>
                    <a:lnTo>
                      <a:pt x="17280" y="8640"/>
                    </a:lnTo>
                    <a:lnTo>
                      <a:pt x="12960" y="8640"/>
                    </a:lnTo>
                    <a:lnTo>
                      <a:pt x="12960" y="4320"/>
                    </a:lnTo>
                    <a:lnTo>
                      <a:pt x="15120" y="432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noFill/>
              </a:ln>
              <a:effectLst>
                <a:outerShdw dist="12700" dir="54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07" name="Group 801"/>
            <p:cNvGrpSpPr>
              <a:grpSpLocks/>
            </p:cNvGrpSpPr>
            <p:nvPr/>
          </p:nvGrpSpPr>
          <p:grpSpPr bwMode="auto">
            <a:xfrm>
              <a:off x="3368529" y="4905850"/>
              <a:ext cx="365666" cy="238486"/>
              <a:chOff x="1602" y="2976"/>
              <a:chExt cx="270" cy="253"/>
            </a:xfrm>
          </p:grpSpPr>
          <p:sp>
            <p:nvSpPr>
              <p:cNvPr id="208" name="AutoShape 802"/>
              <p:cNvSpPr>
                <a:spLocks noChangeArrowheads="1"/>
              </p:cNvSpPr>
              <p:nvPr/>
            </p:nvSpPr>
            <p:spPr bwMode="auto">
              <a:xfrm>
                <a:off x="1602" y="2976"/>
                <a:ext cx="270" cy="253"/>
              </a:xfrm>
              <a:prstGeom prst="can">
                <a:avLst>
                  <a:gd name="adj" fmla="val 50000"/>
                </a:avLst>
              </a:prstGeom>
              <a:gradFill rotWithShape="0">
                <a:gsLst>
                  <a:gs pos="0">
                    <a:srgbClr val="FF9933"/>
                  </a:gs>
                  <a:gs pos="100000">
                    <a:srgbClr val="9933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5771" tIns="27886" rIns="55771" bIns="27886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en-US" altLang="ja-JP" sz="1200">
                  <a:solidFill>
                    <a:srgbClr val="000000"/>
                  </a:solidFill>
                  <a:latin typeface="Arial Narrow" panose="020B0606020202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09" name="AutoShape 803"/>
              <p:cNvSpPr>
                <a:spLocks noChangeArrowheads="1"/>
              </p:cNvSpPr>
              <p:nvPr/>
            </p:nvSpPr>
            <p:spPr bwMode="auto">
              <a:xfrm>
                <a:off x="1636" y="2982"/>
                <a:ext cx="202" cy="102"/>
              </a:xfrm>
              <a:custGeom>
                <a:avLst/>
                <a:gdLst>
                  <a:gd name="G0" fmla="+- 6480 0 0"/>
                  <a:gd name="G1" fmla="+- 8640 0 0"/>
                  <a:gd name="G2" fmla="+- 4320 0 0"/>
                  <a:gd name="G3" fmla="+- 21600 0 6480"/>
                  <a:gd name="G4" fmla="+- 21600 0 8640"/>
                  <a:gd name="G5" fmla="+- 21600 0 4320"/>
                  <a:gd name="G6" fmla="+- 6480 0 10800"/>
                  <a:gd name="G7" fmla="+- 8640 0 10800"/>
                  <a:gd name="G8" fmla="*/ G7 4320 G6"/>
                  <a:gd name="G9" fmla="+- 21600 0 G8"/>
                  <a:gd name="T0" fmla="*/ G8 w 21600"/>
                  <a:gd name="T1" fmla="*/ G1 h 21600"/>
                  <a:gd name="T2" fmla="*/ G9 w 21600"/>
                  <a:gd name="T3" fmla="*/ G4 h 21600"/>
                </a:gdLst>
                <a:ahLst/>
                <a:cxnLst>
                  <a:cxn ang="0">
                    <a:pos x="r" y="vc"/>
                  </a:cxn>
                  <a:cxn ang="5400000">
                    <a:pos x="hc" y="b"/>
                  </a:cxn>
                  <a:cxn ang="10800000">
                    <a:pos x="l" y="vc"/>
                  </a:cxn>
                  <a:cxn ang="16200000">
                    <a:pos x="hc" y="t"/>
                  </a:cxn>
                </a:cxnLst>
                <a:rect l="T0" t="T1" r="T2" b="T3"/>
                <a:pathLst>
                  <a:path w="21600" h="21600">
                    <a:moveTo>
                      <a:pt x="10800" y="0"/>
                    </a:moveTo>
                    <a:lnTo>
                      <a:pt x="6480" y="4320"/>
                    </a:lnTo>
                    <a:lnTo>
                      <a:pt x="8640" y="4320"/>
                    </a:lnTo>
                    <a:lnTo>
                      <a:pt x="8640" y="8640"/>
                    </a:lnTo>
                    <a:lnTo>
                      <a:pt x="4320" y="8640"/>
                    </a:lnTo>
                    <a:lnTo>
                      <a:pt x="4320" y="6480"/>
                    </a:lnTo>
                    <a:lnTo>
                      <a:pt x="0" y="10800"/>
                    </a:lnTo>
                    <a:lnTo>
                      <a:pt x="4320" y="15120"/>
                    </a:lnTo>
                    <a:lnTo>
                      <a:pt x="4320" y="12960"/>
                    </a:lnTo>
                    <a:lnTo>
                      <a:pt x="8640" y="12960"/>
                    </a:lnTo>
                    <a:lnTo>
                      <a:pt x="8640" y="17280"/>
                    </a:lnTo>
                    <a:lnTo>
                      <a:pt x="6480" y="17280"/>
                    </a:lnTo>
                    <a:lnTo>
                      <a:pt x="10800" y="21600"/>
                    </a:lnTo>
                    <a:lnTo>
                      <a:pt x="15120" y="17280"/>
                    </a:lnTo>
                    <a:lnTo>
                      <a:pt x="12960" y="17280"/>
                    </a:lnTo>
                    <a:lnTo>
                      <a:pt x="12960" y="12960"/>
                    </a:lnTo>
                    <a:lnTo>
                      <a:pt x="17280" y="12960"/>
                    </a:lnTo>
                    <a:lnTo>
                      <a:pt x="17280" y="15120"/>
                    </a:lnTo>
                    <a:lnTo>
                      <a:pt x="21600" y="10800"/>
                    </a:lnTo>
                    <a:lnTo>
                      <a:pt x="17280" y="6480"/>
                    </a:lnTo>
                    <a:lnTo>
                      <a:pt x="17280" y="8640"/>
                    </a:lnTo>
                    <a:lnTo>
                      <a:pt x="12960" y="8640"/>
                    </a:lnTo>
                    <a:lnTo>
                      <a:pt x="12960" y="4320"/>
                    </a:lnTo>
                    <a:lnTo>
                      <a:pt x="15120" y="432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noFill/>
              </a:ln>
              <a:effectLst>
                <a:outerShdw dist="12700" dir="54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cxnSp>
          <p:nvCxnSpPr>
            <p:cNvPr id="161" name="直接连接符 160"/>
            <p:cNvCxnSpPr>
              <a:stCxn id="366" idx="1"/>
            </p:cNvCxnSpPr>
            <p:nvPr/>
          </p:nvCxnSpPr>
          <p:spPr>
            <a:xfrm flipH="1" flipV="1">
              <a:off x="2959832" y="5326670"/>
              <a:ext cx="387929" cy="12782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4561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6.6|58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11.6|8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8|12.5|43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4.8|56|22.3|73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4|18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4|41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.1|11.6|10.7|9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|43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4|45.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.7|54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|13.4|13.3|11.2|18.9|11.7|9.4|25.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5|8.3|37.2|35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6|48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3|50.9|1.7|6.9|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|6.9|15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|1.2|9.8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第一章概述</Template>
  <TotalTime>9457</TotalTime>
  <Words>2796</Words>
  <Application>Microsoft Office PowerPoint</Application>
  <PresentationFormat>全屏显示(4:3)</PresentationFormat>
  <Paragraphs>450</Paragraphs>
  <Slides>36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56" baseType="lpstr">
      <vt:lpstr>FrutigerNext LT BlackCn</vt:lpstr>
      <vt:lpstr>MS PGothic</vt:lpstr>
      <vt:lpstr>仿宋_GB2312</vt:lpstr>
      <vt:lpstr>黑体</vt:lpstr>
      <vt:lpstr>华文楷体</vt:lpstr>
      <vt:lpstr>楷体_GB2312</vt:lpstr>
      <vt:lpstr>宋体</vt:lpstr>
      <vt:lpstr>微软雅黑</vt:lpstr>
      <vt:lpstr>Arial</vt:lpstr>
      <vt:lpstr>Arial Black</vt:lpstr>
      <vt:lpstr>Arial Narrow</vt:lpstr>
      <vt:lpstr>Calibri</vt:lpstr>
      <vt:lpstr>Cambria Math</vt:lpstr>
      <vt:lpstr>Tahoma</vt:lpstr>
      <vt:lpstr>Times New Roman</vt:lpstr>
      <vt:lpstr>Wingdings</vt:lpstr>
      <vt:lpstr>Pixel</vt:lpstr>
      <vt:lpstr>自定义设计方案</vt:lpstr>
      <vt:lpstr>CorelDRAW</vt:lpstr>
      <vt:lpstr>公式</vt:lpstr>
      <vt:lpstr>第一章 计算机网络概述</vt:lpstr>
      <vt:lpstr>提纲</vt:lpstr>
      <vt:lpstr>Internet组成</vt:lpstr>
      <vt:lpstr>端系统</vt:lpstr>
      <vt:lpstr>端系统</vt:lpstr>
      <vt:lpstr>端系统</vt:lpstr>
      <vt:lpstr>端系统</vt:lpstr>
      <vt:lpstr>接入网</vt:lpstr>
      <vt:lpstr>接入网</vt:lpstr>
      <vt:lpstr>家庭接入</vt:lpstr>
      <vt:lpstr>家庭接入</vt:lpstr>
      <vt:lpstr>家庭接入</vt:lpstr>
      <vt:lpstr>家庭接入</vt:lpstr>
      <vt:lpstr>企业(和家庭)接入</vt:lpstr>
      <vt:lpstr>企业(和家庭)接入</vt:lpstr>
      <vt:lpstr>企业(和家庭)接入</vt:lpstr>
      <vt:lpstr>网络核心</vt:lpstr>
      <vt:lpstr>网络核心</vt:lpstr>
      <vt:lpstr>提纲</vt:lpstr>
      <vt:lpstr>计算机网络的性能指标</vt:lpstr>
      <vt:lpstr>速率</vt:lpstr>
      <vt:lpstr>带宽</vt:lpstr>
      <vt:lpstr>带宽</vt:lpstr>
      <vt:lpstr>吞吐量</vt:lpstr>
      <vt:lpstr>吞吐量</vt:lpstr>
      <vt:lpstr>时延/延迟</vt:lpstr>
      <vt:lpstr>时延/延迟</vt:lpstr>
      <vt:lpstr>时延/延迟</vt:lpstr>
      <vt:lpstr>时延/延迟</vt:lpstr>
      <vt:lpstr>带宽和时延</vt:lpstr>
      <vt:lpstr>带宽和时延</vt:lpstr>
      <vt:lpstr>时延带宽积</vt:lpstr>
      <vt:lpstr>时延带宽积—高速网络设计</vt:lpstr>
      <vt:lpstr>利用率</vt:lpstr>
      <vt:lpstr>计算机网络的非性能特征 </vt:lpstr>
      <vt:lpstr>休息！！！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计算机网络概述</dc:title>
  <dc:creator>zhw</dc:creator>
  <cp:lastModifiedBy>zh zz</cp:lastModifiedBy>
  <cp:revision>463</cp:revision>
  <dcterms:created xsi:type="dcterms:W3CDTF">2017-02-02T15:53:23Z</dcterms:created>
  <dcterms:modified xsi:type="dcterms:W3CDTF">2020-02-26T02:07:05Z</dcterms:modified>
</cp:coreProperties>
</file>