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24" r:id="rId6"/>
    <p:sldMasterId id="2147483737" r:id="rId7"/>
    <p:sldMasterId id="2147483750" r:id="rId8"/>
  </p:sldMasterIdLst>
  <p:notesMasterIdLst>
    <p:notesMasterId r:id="rId28"/>
  </p:notesMasterIdLst>
  <p:handoutMasterIdLst>
    <p:handoutMasterId r:id="rId29"/>
  </p:handoutMasterIdLst>
  <p:sldIdLst>
    <p:sldId id="256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27" r:id="rId24"/>
    <p:sldId id="506" r:id="rId25"/>
    <p:sldId id="507" r:id="rId26"/>
    <p:sldId id="52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8"/>
    <a:srgbClr val="9898CC"/>
    <a:srgbClr val="808080"/>
    <a:srgbClr val="336699"/>
    <a:srgbClr val="0000CC"/>
    <a:srgbClr val="000000"/>
    <a:srgbClr val="CC9900"/>
    <a:srgbClr val="9A9600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0015" autoAdjust="0"/>
  </p:normalViewPr>
  <p:slideViewPr>
    <p:cSldViewPr snapToGrid="0">
      <p:cViewPr varScale="1">
        <p:scale>
          <a:sx n="55" d="100"/>
          <a:sy n="55" d="100"/>
        </p:scale>
        <p:origin x="147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B2FCF-0690-4A6A-96F6-85812F51A4F3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B26C7-ACEE-4CF9-9452-6A324A8A44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28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02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77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56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15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46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48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6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6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0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4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3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9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07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1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781D2-0FC0-429B-B9FE-5030B6E54291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F739-1766-471D-BA9F-A4322C6F8843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22407-BCB3-4B2A-B7F9-3492D5F65C0B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E9093-A4E2-4ED4-AAFA-F803B756B8DD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3EE5A-7480-4B4A-838B-B5929882DECF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C815E-B128-4FAE-9EDE-FEA89F6F958C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7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9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C8468-6983-4678-9AAB-4D2ABEF84341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116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21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959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987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307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297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952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550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201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6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D5C6D-787B-474F-BCC3-F53F5951B20A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036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33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066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125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651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11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84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71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224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8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B29B9-1B90-4121-8663-FE563B07C9D8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701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0913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283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201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100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938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353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49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186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97EA2-195E-4D7E-B5BC-907A7C70C3E2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006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969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9910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367342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399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404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491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3814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413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2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BEF2-D925-49E7-9561-3704E2CF9A2D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671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23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776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1406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5583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44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642891A-AB75-4714-BBBF-90ED55B80069}" type="datetime1">
              <a:rPr lang="zh-CN" altLang="en-US" smtClean="0"/>
              <a:pPr/>
              <a:t>2020/3/3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3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0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8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3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直连</a:t>
            </a:r>
            <a:r>
              <a:rPr lang="zh-CN" altLang="en-US" dirty="0" smtClean="0"/>
              <a:t>网络</a:t>
            </a:r>
            <a:r>
              <a:rPr lang="en-US" altLang="zh-CN" smtClean="0"/>
              <a:t>(3)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校验和 </a:t>
            </a:r>
            <a:r>
              <a:rPr lang="en-US" altLang="zh-CN" b="0" dirty="0">
                <a:latin typeface="Calibri" panose="020F0502020204030204" pitchFamily="34" charset="0"/>
              </a:rPr>
              <a:t>(checksum</a:t>
            </a:r>
            <a:r>
              <a:rPr lang="en-US" altLang="zh-CN" b="0" dirty="0" smtClean="0">
                <a:latin typeface="Calibri" panose="020F0502020204030204" pitchFamily="34" charset="0"/>
              </a:rPr>
              <a:t>)</a:t>
            </a:r>
            <a:endParaRPr lang="zh-CN" altLang="en-US" b="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2716317"/>
          </a:xfrm>
        </p:spPr>
        <p:txBody>
          <a:bodyPr/>
          <a:lstStyle/>
          <a:p>
            <a:r>
              <a:rPr lang="zh-CN" altLang="en-US" dirty="0" smtClean="0"/>
              <a:t>差错检测能力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冗余少，仅</a:t>
            </a:r>
            <a:r>
              <a:rPr lang="en-US" altLang="zh-CN" sz="1800" dirty="0" smtClean="0"/>
              <a:t>16</a:t>
            </a:r>
            <a:r>
              <a:rPr lang="zh-CN" altLang="en-US" sz="1800" dirty="0" smtClean="0"/>
              <a:t>比特，对任意长度数据进行检测，检测能力较弱</a:t>
            </a:r>
            <a:endParaRPr lang="en-US" altLang="zh-CN" sz="1800" dirty="0" smtClean="0"/>
          </a:p>
          <a:p>
            <a:pPr marL="1044000" lvl="2">
              <a:lnSpc>
                <a:spcPct val="150000"/>
              </a:lnSpc>
            </a:pPr>
            <a:r>
              <a:rPr lang="zh-CN" altLang="en-US" sz="1600" dirty="0"/>
              <a:t>例如一对单比特错，</a:t>
            </a:r>
            <a:r>
              <a:rPr lang="en-US" altLang="zh-CN" sz="1600" dirty="0"/>
              <a:t>1</a:t>
            </a:r>
            <a:r>
              <a:rPr lang="zh-CN" altLang="en-US" sz="1600" dirty="0"/>
              <a:t>个使某个字增加</a:t>
            </a:r>
            <a:r>
              <a:rPr lang="en-US" altLang="zh-CN" sz="1600" dirty="0"/>
              <a:t>1</a:t>
            </a:r>
            <a:r>
              <a:rPr lang="zh-CN" altLang="en-US" sz="1600" dirty="0"/>
              <a:t>，另一个使另一个字减少</a:t>
            </a:r>
            <a:r>
              <a:rPr lang="en-US" altLang="zh-CN" sz="1600" dirty="0"/>
              <a:t>1</a:t>
            </a:r>
            <a:r>
              <a:rPr lang="zh-CN" altLang="en-US" sz="1600" dirty="0"/>
              <a:t>，校验和</a:t>
            </a:r>
            <a:r>
              <a:rPr lang="zh-CN" altLang="en-US" sz="1600" dirty="0" smtClean="0"/>
              <a:t>不变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易于软件实现，用于上层端到端协议，下层由链路层提供更强检错能力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APARNET</a:t>
            </a:r>
            <a:r>
              <a:rPr lang="zh-CN" altLang="en-US" sz="1800" dirty="0" smtClean="0"/>
              <a:t>网的经验表明，这种形式的校验已足够</a:t>
            </a:r>
            <a:r>
              <a:rPr lang="en-US" altLang="zh-CN" sz="1800" dirty="0" smtClean="0"/>
              <a:t>[Stone 1998, Stone 2000]</a:t>
            </a:r>
          </a:p>
          <a:p>
            <a:pPr marL="457188" lvl="1" indent="0">
              <a:buNone/>
            </a:pPr>
            <a:endParaRPr lang="zh-CN" alt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6000" y="4795151"/>
            <a:ext cx="457200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marL="457188" lvl="1" indent="0"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0 1 1 0 0 1 1 </a:t>
            </a:r>
            <a:r>
              <a:rPr lang="en-US" altLang="zh-CN" sz="3200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0 1 1 0 0 0 0 0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457188" lvl="1" indent="0">
              <a:buNone/>
            </a:pP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0 1 0 1 0 1 0 </a:t>
            </a:r>
            <a:r>
              <a:rPr lang="en-US" altLang="zh-CN" sz="32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0 1 0 1 0 1 0 1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18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循环</a:t>
            </a:r>
            <a:r>
              <a:rPr lang="zh-CN" altLang="en-US" sz="3200" dirty="0" smtClean="0"/>
              <a:t>冗余校验</a:t>
            </a:r>
            <a:r>
              <a:rPr lang="en-US" altLang="zh-CN" sz="2800" b="0" dirty="0" smtClean="0"/>
              <a:t>(</a:t>
            </a:r>
            <a:r>
              <a:rPr lang="en-US" altLang="zh-CN" sz="3000" b="0" kern="1200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Cyclic Redundancy Check, CRC</a:t>
            </a:r>
            <a:r>
              <a:rPr lang="en-US" altLang="zh-CN" sz="2800" b="0" dirty="0" smtClean="0"/>
              <a:t>)</a:t>
            </a:r>
            <a:endParaRPr lang="zh-CN" altLang="en-US" sz="40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4978"/>
            <a:ext cx="8731954" cy="5034843"/>
          </a:xfrm>
        </p:spPr>
        <p:txBody>
          <a:bodyPr/>
          <a:lstStyle/>
          <a:p>
            <a:r>
              <a:rPr lang="zh-CN" altLang="en-US" dirty="0" smtClean="0"/>
              <a:t>差错检测算法设计目标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使用最少的冗余比特检测最多的</a:t>
            </a:r>
            <a:r>
              <a:rPr lang="zh-CN" altLang="en-US" dirty="0" smtClean="0"/>
              <a:t>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CRC</a:t>
            </a:r>
            <a:r>
              <a:rPr lang="zh-CN" altLang="en-US" dirty="0" smtClean="0"/>
              <a:t>使用很强的数学算法实现，理论基础源于</a:t>
            </a:r>
            <a:r>
              <a:rPr lang="zh-CN" altLang="en-US" i="1" dirty="0" smtClean="0"/>
              <a:t>有限域</a:t>
            </a:r>
            <a:endParaRPr lang="en-US" altLang="zh-CN" i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54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循环</a:t>
            </a:r>
            <a:r>
              <a:rPr lang="zh-CN" altLang="en-US" sz="3200" dirty="0" smtClean="0"/>
              <a:t>冗余校验</a:t>
            </a:r>
            <a:r>
              <a:rPr lang="en-US" altLang="zh-CN" sz="2800" b="0" dirty="0" smtClean="0"/>
              <a:t>(</a:t>
            </a:r>
            <a:r>
              <a:rPr lang="en-US" altLang="zh-CN" sz="3000" b="0" kern="1200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Cyclic Redundancy Check, CRC</a:t>
            </a:r>
            <a:r>
              <a:rPr lang="en-US" altLang="zh-CN" sz="2800" b="0" dirty="0" smtClean="0"/>
              <a:t>)</a:t>
            </a:r>
            <a:endParaRPr lang="zh-CN" altLang="en-US" sz="4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6032" y="1444978"/>
                <a:ext cx="8780722" cy="5034843"/>
              </a:xfrm>
            </p:spPr>
            <p:txBody>
              <a:bodyPr/>
              <a:lstStyle/>
              <a:p>
                <a:r>
                  <a:rPr lang="zh-CN" altLang="en-US" dirty="0" smtClean="0"/>
                  <a:t>理解</a:t>
                </a:r>
                <a:r>
                  <a:rPr lang="en-US" altLang="zh-CN" dirty="0" smtClean="0"/>
                  <a:t>CRC</a:t>
                </a:r>
                <a:r>
                  <a:rPr lang="zh-CN" altLang="en-US" dirty="0" smtClean="0"/>
                  <a:t>基本思想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次多项式可表示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比特消息</a:t>
                </a:r>
                <a:endParaRPr lang="en-US" altLang="zh-CN" sz="1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2"/>
                <a:r>
                  <a:rPr lang="zh-CN" altLang="en-US" dirty="0"/>
                  <a:t>例：一个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比特消息 </a:t>
                </a:r>
                <a:r>
                  <a:rPr lang="en-US" altLang="zh-CN" dirty="0"/>
                  <a:t>10011010 </a:t>
                </a:r>
                <a:r>
                  <a:rPr lang="zh-CN" altLang="en-US" dirty="0"/>
                  <a:t>对应多项式 </a:t>
                </a:r>
                <a:endParaRPr lang="en-US" altLang="zh-CN" dirty="0"/>
              </a:p>
              <a:p>
                <a:pPr marL="720000" lvl="2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377" lvl="2" indent="0">
                  <a:buNone/>
                </a:pPr>
                <a:r>
                  <a:rPr lang="en-US" altLang="zh-CN" b="0" dirty="0" smtClean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为计算</a:t>
                </a:r>
                <a:r>
                  <a:rPr lang="en-US" altLang="zh-CN" sz="1800" dirty="0">
                    <a:solidFill>
                      <a:schemeClr val="accent5">
                        <a:lumMod val="50000"/>
                      </a:schemeClr>
                    </a:solidFill>
                  </a:rPr>
                  <a:t>CRC</a:t>
                </a:r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，收发双方商定一个</a:t>
                </a:r>
                <a14:m>
                  <m:oMath xmlns:m="http://schemas.openxmlformats.org/officeDocument/2006/math">
                    <m:r>
                      <a:rPr lang="en-US" altLang="zh-CN" sz="18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次幂的除数</a:t>
                </a:r>
                <a14:m>
                  <m:oMath xmlns:m="http://schemas.openxmlformats.org/officeDocument/2006/math">
                    <m:r>
                      <a:rPr lang="en-US" altLang="zh-CN" sz="18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18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2"/>
                <a:r>
                  <a:rPr lang="zh-CN" altLang="en-US" dirty="0" smtClean="0"/>
                  <a:t>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比特消息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，实际发送加上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比特冗余的消息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zh-CN" altLang="en-US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能</m:t>
                    </m:r>
                  </m:oMath>
                </a14:m>
                <a:r>
                  <a:rPr lang="zh-CN" alt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被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整除；接收方收到的消息若不能被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整除，则判断出错</a:t>
                </a:r>
                <a:endParaRPr lang="en-US" altLang="zh-CN" sz="1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1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2">
                  <a:spcBef>
                    <a:spcPts val="1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乘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即消息末尾加上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个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，得到零扩展消息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    //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lvl="2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除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，得到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余数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600" dirty="0" smtClean="0">
                    <a:solidFill>
                      <a:schemeClr val="tx1"/>
                    </a:solidFill>
                  </a:rPr>
                  <a:t>     //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1600" dirty="0"/>
              </a:p>
              <a:p>
                <a:pPr lvl="2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      </a:t>
                </a:r>
                <a:r>
                  <a:rPr lang="en-US" altLang="zh-CN" sz="1600" dirty="0"/>
                  <a:t>//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032" y="1444978"/>
                <a:ext cx="8780722" cy="5034843"/>
              </a:xfrm>
              <a:blipFill>
                <a:blip r:embed="rId6"/>
                <a:stretch>
                  <a:fillRect l="-417"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86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循环</a:t>
            </a:r>
            <a:r>
              <a:rPr lang="zh-CN" altLang="en-US" sz="3200" dirty="0" smtClean="0"/>
              <a:t>冗余校验</a:t>
            </a:r>
            <a:r>
              <a:rPr lang="en-US" altLang="zh-CN" sz="2800" b="0" dirty="0" smtClean="0"/>
              <a:t>(</a:t>
            </a:r>
            <a:r>
              <a:rPr lang="en-US" altLang="zh-CN" sz="3000" b="0" kern="1200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Cyclic Redundancy Check, CRC</a:t>
            </a:r>
            <a:r>
              <a:rPr lang="en-US" altLang="zh-CN" sz="2800" b="0" dirty="0" smtClean="0"/>
              <a:t>)</a:t>
            </a:r>
            <a:endParaRPr lang="zh-CN" altLang="en-US" sz="4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6032" y="1268760"/>
                <a:ext cx="8780722" cy="5589240"/>
              </a:xfrm>
            </p:spPr>
            <p:txBody>
              <a:bodyPr/>
              <a:lstStyle/>
              <a:p>
                <a:r>
                  <a:rPr lang="zh-CN" altLang="en-US" dirty="0" smtClean="0"/>
                  <a:t>例：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10011010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1101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800" dirty="0"/>
                  <a:t>乘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即消息末尾加上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个</a:t>
                </a:r>
                <a:r>
                  <a:rPr lang="en-US" altLang="zh-CN" sz="1800" dirty="0"/>
                  <a:t>0</a:t>
                </a:r>
                <a:r>
                  <a:rPr lang="zh-CN" altLang="en-US" sz="1800" dirty="0"/>
                  <a:t>，得到零扩展消息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1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=10011010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除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，得到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余数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800" dirty="0" smtClean="0">
                    <a:solidFill>
                      <a:schemeClr val="tx1"/>
                    </a:solidFill>
                  </a:rPr>
                  <a:t>     //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1800" dirty="0" smtClean="0"/>
              </a:p>
              <a:p>
                <a:pPr marL="914377" lvl="2" indent="0"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1 1 1 1 1 0 0 1</a:t>
                </a:r>
                <a:endParaRPr lang="en-US" altLang="zh-CN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1 1 0 1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1 0 0 1 1 0 1 0 0 0 0 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1 1 0 1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1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0 0 1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</a:t>
                </a: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1 1 0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1 0 0 0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1 </a:t>
                </a: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1 0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1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1 0 1 1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1 1 0 1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1 1 0 0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1 1 0 1</a:t>
                </a:r>
                <a:endParaRPr lang="en-US" altLang="zh-CN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   0 0 1 0</a:t>
                </a:r>
              </a:p>
              <a:p>
                <a:pPr marL="914377" lvl="2" indent="0">
                  <a:lnSpc>
                    <a:spcPts val="18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  0 0 0 0 </a:t>
                </a:r>
              </a:p>
              <a:p>
                <a:pPr marL="914377" lvl="2" indent="0">
                  <a:lnSpc>
                    <a:spcPts val="17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     0 1 0 0</a:t>
                </a:r>
              </a:p>
              <a:p>
                <a:pPr marL="914377" lvl="2" indent="0">
                  <a:lnSpc>
                    <a:spcPts val="17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     0 0 0 0</a:t>
                </a:r>
              </a:p>
              <a:p>
                <a:pPr marL="914377" lvl="2" indent="0">
                  <a:lnSpc>
                    <a:spcPts val="17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      1 0 0 0</a:t>
                </a:r>
              </a:p>
              <a:p>
                <a:pPr marL="914377" lvl="2" indent="0">
                  <a:lnSpc>
                    <a:spcPts val="17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        1 1 0 1</a:t>
                </a:r>
              </a:p>
              <a:p>
                <a:pPr marL="914377" lvl="2" indent="0">
                  <a:lnSpc>
                    <a:spcPts val="17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                                      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1 0 1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032" y="1268760"/>
                <a:ext cx="8780722" cy="5589240"/>
              </a:xfrm>
              <a:blipFill rotWithShape="0">
                <a:blip r:embed="rId6" cstate="print"/>
                <a:stretch>
                  <a:fillRect l="-417" b="-2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206752" y="3035808"/>
            <a:ext cx="2365248" cy="1219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292096" y="3486911"/>
            <a:ext cx="68275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30"/>
          <p:cNvSpPr>
            <a:spLocks/>
          </p:cNvSpPr>
          <p:nvPr/>
        </p:nvSpPr>
        <p:spPr bwMode="auto">
          <a:xfrm>
            <a:off x="3035808" y="3260794"/>
            <a:ext cx="79248" cy="226117"/>
          </a:xfrm>
          <a:custGeom>
            <a:avLst/>
            <a:gdLst>
              <a:gd name="T0" fmla="*/ 0 w 1"/>
              <a:gd name="T1" fmla="*/ 0 h 233"/>
              <a:gd name="T2" fmla="*/ 0 w 1"/>
              <a:gd name="T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2432304" y="3968495"/>
            <a:ext cx="68275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2572512" y="4425695"/>
            <a:ext cx="68275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773680" y="4882895"/>
            <a:ext cx="68275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30"/>
          <p:cNvSpPr>
            <a:spLocks/>
          </p:cNvSpPr>
          <p:nvPr/>
        </p:nvSpPr>
        <p:spPr bwMode="auto">
          <a:xfrm>
            <a:off x="3200400" y="3255490"/>
            <a:ext cx="45719" cy="713005"/>
          </a:xfrm>
          <a:custGeom>
            <a:avLst/>
            <a:gdLst>
              <a:gd name="T0" fmla="*/ 0 w 1"/>
              <a:gd name="T1" fmla="*/ 0 h 233"/>
              <a:gd name="T2" fmla="*/ 0 w 1"/>
              <a:gd name="T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7" name="Freeform 30"/>
          <p:cNvSpPr>
            <a:spLocks/>
          </p:cNvSpPr>
          <p:nvPr/>
        </p:nvSpPr>
        <p:spPr bwMode="auto">
          <a:xfrm>
            <a:off x="3364992" y="3224218"/>
            <a:ext cx="115824" cy="1201477"/>
          </a:xfrm>
          <a:custGeom>
            <a:avLst/>
            <a:gdLst>
              <a:gd name="T0" fmla="*/ 0 w 1"/>
              <a:gd name="T1" fmla="*/ 0 h 233"/>
              <a:gd name="T2" fmla="*/ 0 w 1"/>
              <a:gd name="T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3520441" y="3224219"/>
            <a:ext cx="70103" cy="1658676"/>
          </a:xfrm>
          <a:custGeom>
            <a:avLst/>
            <a:gdLst>
              <a:gd name="T0" fmla="*/ 0 w 1"/>
              <a:gd name="T1" fmla="*/ 0 h 233"/>
              <a:gd name="T2" fmla="*/ 0 w 1"/>
              <a:gd name="T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2913888" y="5327903"/>
            <a:ext cx="68275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30"/>
          <p:cNvSpPr>
            <a:spLocks/>
          </p:cNvSpPr>
          <p:nvPr/>
        </p:nvSpPr>
        <p:spPr bwMode="auto">
          <a:xfrm>
            <a:off x="3681984" y="3203163"/>
            <a:ext cx="91440" cy="2124739"/>
          </a:xfrm>
          <a:custGeom>
            <a:avLst/>
            <a:gdLst>
              <a:gd name="T0" fmla="*/ 0 w 1"/>
              <a:gd name="T1" fmla="*/ 0 h 233"/>
              <a:gd name="T2" fmla="*/ 0 w 1"/>
              <a:gd name="T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3060192" y="5785103"/>
            <a:ext cx="68275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30"/>
          <p:cNvSpPr>
            <a:spLocks/>
          </p:cNvSpPr>
          <p:nvPr/>
        </p:nvSpPr>
        <p:spPr bwMode="auto">
          <a:xfrm>
            <a:off x="3846576" y="3203164"/>
            <a:ext cx="45719" cy="2581940"/>
          </a:xfrm>
          <a:custGeom>
            <a:avLst/>
            <a:gdLst>
              <a:gd name="T0" fmla="*/ 0 w 1"/>
              <a:gd name="T1" fmla="*/ 0 h 233"/>
              <a:gd name="T2" fmla="*/ 0 w 1"/>
              <a:gd name="T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209543" y="6205726"/>
            <a:ext cx="68275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364992" y="6614158"/>
            <a:ext cx="68275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30"/>
          <p:cNvSpPr>
            <a:spLocks/>
          </p:cNvSpPr>
          <p:nvPr/>
        </p:nvSpPr>
        <p:spPr bwMode="auto">
          <a:xfrm flipH="1">
            <a:off x="3965448" y="3224218"/>
            <a:ext cx="57911" cy="2981508"/>
          </a:xfrm>
          <a:custGeom>
            <a:avLst/>
            <a:gdLst>
              <a:gd name="T0" fmla="*/ 0 w 1"/>
              <a:gd name="T1" fmla="*/ 0 h 233"/>
              <a:gd name="T2" fmla="*/ 0 w 1"/>
              <a:gd name="T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6" name="圆角矩形标注 162"/>
          <p:cNvSpPr/>
          <p:nvPr/>
        </p:nvSpPr>
        <p:spPr>
          <a:xfrm>
            <a:off x="6135640" y="3904545"/>
            <a:ext cx="1542256" cy="298024"/>
          </a:xfrm>
          <a:prstGeom prst="wedgeRoundRectCallout">
            <a:avLst>
              <a:gd name="adj1" fmla="val -186368"/>
              <a:gd name="adj2" fmla="val 888258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余数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885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20" grpId="0" animBg="1"/>
      <p:bldP spid="22" grpId="0" animBg="1"/>
      <p:bldP spid="25" grpId="0" animBg="1"/>
      <p:bldP spid="26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循环</a:t>
            </a:r>
            <a:r>
              <a:rPr lang="zh-CN" altLang="en-US" sz="3200" dirty="0" smtClean="0"/>
              <a:t>冗余校验</a:t>
            </a:r>
            <a:r>
              <a:rPr lang="en-US" altLang="zh-CN" sz="2800" b="0" dirty="0" smtClean="0"/>
              <a:t>(</a:t>
            </a:r>
            <a:r>
              <a:rPr lang="en-US" altLang="zh-CN" sz="3000" b="0" kern="1200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Cyclic Redundancy Check, CRC</a:t>
            </a:r>
            <a:r>
              <a:rPr lang="en-US" altLang="zh-CN" sz="2800" b="0" dirty="0" smtClean="0"/>
              <a:t>)</a:t>
            </a:r>
            <a:endParaRPr lang="zh-CN" altLang="en-US" sz="4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6032" y="1268760"/>
                <a:ext cx="8780722" cy="5589240"/>
              </a:xfrm>
            </p:spPr>
            <p:txBody>
              <a:bodyPr/>
              <a:lstStyle/>
              <a:p>
                <a:r>
                  <a:rPr lang="zh-CN" altLang="en-US" dirty="0" smtClean="0"/>
                  <a:t>例：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10011010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1101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800" dirty="0"/>
                  <a:t>乘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即消息末尾加上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个</a:t>
                </a:r>
                <a:r>
                  <a:rPr lang="en-US" altLang="zh-CN" sz="1800" dirty="0"/>
                  <a:t>0</a:t>
                </a:r>
                <a:r>
                  <a:rPr lang="zh-CN" altLang="en-US" sz="1800" dirty="0"/>
                  <a:t>，得到零扩展消息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1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=10011010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除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，得到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余数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800" dirty="0" smtClean="0">
                    <a:solidFill>
                      <a:schemeClr val="tx1"/>
                    </a:solidFill>
                  </a:rPr>
                  <a:t>     //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1800" dirty="0" smtClean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 smtClean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800" dirty="0"/>
                  <a:t>       </a:t>
                </a:r>
                <a:r>
                  <a:rPr lang="en-US" altLang="zh-CN" sz="1800" dirty="0"/>
                  <a:t>//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1800" dirty="0" smtClean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=10011010  000−101=10011010  101</m:t>
                    </m:r>
                  </m:oMath>
                </a14:m>
                <a:endParaRPr lang="en-US" altLang="zh-CN" dirty="0" smtClean="0"/>
              </a:p>
              <a:p>
                <a:pPr>
                  <a:spcBef>
                    <a:spcPts val="1800"/>
                  </a:spcBef>
                </a:pPr>
                <a:r>
                  <a:rPr lang="en-US" altLang="zh-CN" dirty="0" smtClean="0"/>
                  <a:t>CRC</a:t>
                </a:r>
                <a:r>
                  <a:rPr lang="zh-CN" altLang="en-US" dirty="0" smtClean="0"/>
                  <a:t>计算及验证</a:t>
                </a:r>
                <a:endParaRPr lang="en-US" altLang="zh-CN" dirty="0" smtClean="0"/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 smtClean="0"/>
                  <a:t>发</a:t>
                </a:r>
                <a:r>
                  <a:rPr lang="zh-CN" altLang="en-US" sz="1800" dirty="0"/>
                  <a:t>送</a:t>
                </a:r>
                <a:r>
                  <a:rPr lang="zh-CN" altLang="en-US" sz="1800" dirty="0" smtClean="0"/>
                  <a:t>方：对于数据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 smtClean="0"/>
                  <a:t>比特多项式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1800" dirty="0" smtClean="0"/>
                  <a:t>，实际发送数据为</a:t>
                </a:r>
                <a:endParaRPr lang="zh-CN" altLang="en-US" sz="1800" dirty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zh-CN" alt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zh-CN" alt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 smtClean="0"/>
                  <a:t>接收方</a:t>
                </a:r>
                <a:r>
                  <a:rPr lang="zh-CN" altLang="en-US" sz="1800" dirty="0"/>
                  <a:t>：</a:t>
                </a:r>
                <a:r>
                  <a:rPr lang="zh-CN" altLang="en-US" sz="1800" dirty="0" smtClean="0"/>
                  <a:t>校验</a:t>
                </a:r>
                <a:r>
                  <a:rPr lang="en-US" altLang="zh-CN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？</a:t>
                </a:r>
                <a:endParaRPr lang="en-US" altLang="zh-CN" dirty="0"/>
              </a:p>
              <a:p>
                <a:pPr lvl="2">
                  <a:spcBef>
                    <a:spcPts val="600"/>
                  </a:spcBef>
                </a:pPr>
                <a:r>
                  <a:rPr lang="zh-CN" altLang="en-US" dirty="0" smtClean="0"/>
                  <a:t>不是，判定出错</a:t>
                </a:r>
                <a:endParaRPr lang="en-US" altLang="zh-CN" dirty="0" smtClean="0"/>
              </a:p>
              <a:p>
                <a:pPr lvl="2">
                  <a:spcBef>
                    <a:spcPts val="600"/>
                  </a:spcBef>
                </a:pPr>
                <a:r>
                  <a:rPr lang="zh-CN" altLang="en-US" dirty="0" smtClean="0"/>
                  <a:t>是，判定无错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不一定没错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032" y="1268760"/>
                <a:ext cx="8780722" cy="5589240"/>
              </a:xfrm>
              <a:blipFill>
                <a:blip r:embed="rId5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20332" y="3518115"/>
            <a:ext cx="1115878" cy="317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50986" y="3523285"/>
            <a:ext cx="537272" cy="312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18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6463"/>
            <a:ext cx="8229600" cy="811560"/>
          </a:xfrm>
        </p:spPr>
        <p:txBody>
          <a:bodyPr/>
          <a:lstStyle/>
          <a:p>
            <a:r>
              <a:rPr lang="zh-CN" altLang="en-US" sz="3200" dirty="0"/>
              <a:t>循环</a:t>
            </a:r>
            <a:r>
              <a:rPr lang="zh-CN" altLang="en-US" sz="3200" dirty="0" smtClean="0"/>
              <a:t>冗余校验</a:t>
            </a:r>
            <a:r>
              <a:rPr lang="en-US" altLang="zh-CN" sz="2800" b="0" dirty="0" smtClean="0"/>
              <a:t>(</a:t>
            </a:r>
            <a:r>
              <a:rPr lang="en-US" altLang="zh-CN" sz="3000" b="0" kern="1200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Cyclic Redundancy Check, CRC</a:t>
            </a:r>
            <a:r>
              <a:rPr lang="en-US" altLang="zh-CN" sz="2800" b="0" dirty="0" smtClean="0"/>
              <a:t>)</a:t>
            </a:r>
            <a:endParaRPr lang="zh-CN" altLang="en-US" sz="4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9484" y="1638709"/>
                <a:ext cx="8850776" cy="4002674"/>
              </a:xfrm>
            </p:spPr>
            <p:txBody>
              <a:bodyPr/>
              <a:lstStyle/>
              <a:p>
                <a:r>
                  <a:rPr lang="zh-CN" altLang="en-US" dirty="0" smtClean="0"/>
                  <a:t>如何选择𝐶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 smtClean="0"/>
                  <a:t>)</a:t>
                </a:r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dirty="0" smtClean="0"/>
                  <a:t>假设发送方发送的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数据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，而接收方收到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数据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dirty="0" smtClean="0"/>
                  <a:t>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表示差错多项式，</m:t>
                    </m:r>
                  </m:oMath>
                </a14:m>
                <a:r>
                  <a:rPr lang="zh-CN" altLang="en-US" dirty="0" smtClean="0"/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‘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。只有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能</a:t>
                </a:r>
                <a:r>
                  <a:rPr lang="zh-CN" altLang="en-US" dirty="0"/>
                  <a:t>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整除，即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能被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整除时，错误</a:t>
                </a:r>
                <a:r>
                  <a:rPr lang="zh-CN" altLang="en-US" dirty="0"/>
                  <a:t>查不</a:t>
                </a:r>
                <a:r>
                  <a:rPr lang="zh-CN" altLang="en-US" dirty="0" smtClean="0"/>
                  <a:t>出来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zh-CN" altLang="en-US" dirty="0" smtClean="0"/>
                  <a:t>任意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比特错：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第一项和</a:t>
                </a:r>
                <a:r>
                  <a:rPr lang="zh-CN" altLang="en-US" dirty="0" smtClean="0"/>
                  <a:t>最后一项</a:t>
                </a:r>
                <a:r>
                  <a:rPr lang="zh-CN" altLang="en-US" dirty="0"/>
                  <a:t>不为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即可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484" y="1638709"/>
                <a:ext cx="8850776" cy="4002674"/>
              </a:xfrm>
              <a:blipFill>
                <a:blip r:embed="rId5"/>
                <a:stretch>
                  <a:fillRect l="-482" r="-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402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6463"/>
            <a:ext cx="8229600" cy="811560"/>
          </a:xfrm>
        </p:spPr>
        <p:txBody>
          <a:bodyPr/>
          <a:lstStyle/>
          <a:p>
            <a:r>
              <a:rPr lang="zh-CN" altLang="en-US" sz="3200" dirty="0"/>
              <a:t>循环</a:t>
            </a:r>
            <a:r>
              <a:rPr lang="zh-CN" altLang="en-US" sz="3200" dirty="0" smtClean="0"/>
              <a:t>冗余校验</a:t>
            </a:r>
            <a:r>
              <a:rPr lang="en-US" altLang="zh-CN" sz="2800" b="0" dirty="0" smtClean="0"/>
              <a:t>(</a:t>
            </a:r>
            <a:r>
              <a:rPr lang="en-US" altLang="zh-CN" sz="3000" b="0" kern="1200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Cyclic Redundancy Check, CRC</a:t>
            </a:r>
            <a:r>
              <a:rPr lang="en-US" altLang="zh-CN" sz="2800" b="0" dirty="0" smtClean="0"/>
              <a:t>)</a:t>
            </a:r>
            <a:endParaRPr lang="zh-CN" altLang="en-US" sz="40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9484" y="1135012"/>
                <a:ext cx="8850776" cy="4242898"/>
              </a:xfrm>
            </p:spPr>
            <p:txBody>
              <a:bodyPr/>
              <a:lstStyle/>
              <a:p>
                <a:pPr>
                  <a:spcBef>
                    <a:spcPts val="1800"/>
                  </a:spcBef>
                </a:pPr>
                <a:r>
                  <a:rPr lang="zh-CN" altLang="en-US" dirty="0" smtClean="0"/>
                  <a:t>可证明</a:t>
                </a:r>
                <a:endParaRPr lang="en-US" altLang="zh-CN" dirty="0" smtClean="0"/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dirty="0" smtClean="0"/>
                  <a:t>项系数不为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，可检测所有</a:t>
                </a:r>
                <a:r>
                  <a:rPr lang="zh-CN" altLang="en-US" dirty="0"/>
                  <a:t>单</a:t>
                </a:r>
                <a:r>
                  <a:rPr lang="zh-CN" altLang="en-US" dirty="0" smtClean="0"/>
                  <a:t>比特错（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不能被（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）整除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含有一个至少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项的因子，可检测所有双比特错（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p>
                    </m:sSup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不能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被（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+1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）整除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含有因子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，可检测任意奇数个错（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p>
                    </m:sSup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…….</a:t>
                </a: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奇数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项）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不能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被（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）整除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>
                  <a:spcBef>
                    <a:spcPts val="1200"/>
                  </a:spcBef>
                </a:pPr>
                <a:r>
                  <a:rPr lang="zh-CN" altLang="en-US" dirty="0" smtClean="0"/>
                  <a:t>任何组长度小于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比特的连续差错，能检测</a:t>
                </a:r>
                <a:r>
                  <a:rPr lang="zh-CN" altLang="en-US" dirty="0"/>
                  <a:t>（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）不能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被（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….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）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整除</a:t>
                </a:r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484" y="1135012"/>
                <a:ext cx="8850776" cy="4242898"/>
              </a:xfrm>
              <a:blipFill>
                <a:blip r:embed="rId6"/>
                <a:stretch>
                  <a:fillRect l="-482" r="-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34203" y="5369223"/>
            <a:ext cx="7180637" cy="5604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800" dirty="0" smtClean="0"/>
              <a:t>貌似很难。道理想通，其实不难！！！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193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循环</a:t>
            </a:r>
            <a:r>
              <a:rPr lang="zh-CN" altLang="en-US" sz="3200" dirty="0" smtClean="0"/>
              <a:t>冗余校验</a:t>
            </a:r>
            <a:r>
              <a:rPr lang="en-US" altLang="zh-CN" sz="2800" b="0" dirty="0" smtClean="0"/>
              <a:t>(</a:t>
            </a:r>
            <a:r>
              <a:rPr lang="en-US" altLang="zh-CN" sz="3000" b="0" kern="1200" dirty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Cyclic Redundancy Check, CRC</a:t>
            </a:r>
            <a:r>
              <a:rPr lang="en-US" altLang="zh-CN" sz="2800" b="0" dirty="0" smtClean="0"/>
              <a:t>)</a:t>
            </a:r>
            <a:endParaRPr lang="zh-CN" altLang="en-US" sz="40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032" y="1444978"/>
            <a:ext cx="8780722" cy="5034843"/>
          </a:xfrm>
        </p:spPr>
        <p:txBody>
          <a:bodyPr/>
          <a:lstStyle/>
          <a:p>
            <a:r>
              <a:rPr lang="zh-CN" altLang="en-US" dirty="0" smtClean="0"/>
              <a:t>常见的</a:t>
            </a:r>
            <a:r>
              <a:rPr lang="en-US" altLang="zh-CN" dirty="0" smtClean="0"/>
              <a:t>CRC</a:t>
            </a:r>
            <a:r>
              <a:rPr lang="zh-CN" altLang="en-US" dirty="0" smtClean="0"/>
              <a:t>多项式𝐶</a:t>
            </a:r>
            <a:r>
              <a:rPr lang="en-US" altLang="zh-CN" dirty="0"/>
              <a:t>(</a:t>
            </a:r>
            <a:r>
              <a:rPr lang="zh-CN" altLang="en-US" dirty="0"/>
              <a:t>𝑥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41248" y="2189480"/>
              <a:ext cx="7571232" cy="3510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73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938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20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>
                              <a:latin typeface="Calibri" panose="020F0502020204030204" pitchFamily="34" charset="0"/>
                            </a:rPr>
                            <a:t>𝐶</a:t>
                          </a: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(</a:t>
                          </a:r>
                          <a:r>
                            <a:rPr lang="zh-CN" altLang="en-US" dirty="0" smtClean="0">
                              <a:latin typeface="Calibri" panose="020F0502020204030204" pitchFamily="34" charset="0"/>
                            </a:rPr>
                            <a:t>𝑥</a:t>
                          </a: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0479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CRC-8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0479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CRC-10</a:t>
                          </a:r>
                          <a:endParaRPr lang="zh-CN" altLang="en-US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0479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CRC-12</a:t>
                          </a:r>
                          <a:endParaRPr lang="zh-CN" altLang="en-US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0479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CRC-16</a:t>
                          </a:r>
                          <a:endParaRPr lang="zh-CN" altLang="en-US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0541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CRC-CCITT</a:t>
                          </a:r>
                          <a:endParaRPr lang="zh-CN" altLang="en-US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47198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CRC-32</a:t>
                          </a:r>
                          <a:endParaRPr lang="zh-CN" altLang="en-US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26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23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264608444"/>
                  </p:ext>
                </p:extLst>
              </p:nvPr>
            </p:nvGraphicFramePr>
            <p:xfrm>
              <a:off x="841248" y="2189480"/>
              <a:ext cx="7571232" cy="3510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7367"/>
                    <a:gridCol w="5193865"/>
                  </a:tblGrid>
                  <a:tr h="4204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>
                              <a:latin typeface="Calibri" panose="020F0502020204030204" pitchFamily="34" charset="0"/>
                            </a:rPr>
                            <a:t>𝐶</a:t>
                          </a: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(</a:t>
                          </a:r>
                          <a:r>
                            <a:rPr lang="zh-CN" altLang="en-US" dirty="0" smtClean="0">
                              <a:latin typeface="Calibri" panose="020F0502020204030204" pitchFamily="34" charset="0"/>
                            </a:rPr>
                            <a:t>𝑥</a:t>
                          </a: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</a:tr>
                  <a:tr h="420479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CRC-8</a:t>
                          </a:r>
                          <a:endParaRPr lang="zh-CN" altLang="en-US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6009" t="-110145" r="-587" b="-639130"/>
                          </a:stretch>
                        </a:blipFill>
                      </a:tcPr>
                    </a:tc>
                  </a:tr>
                  <a:tr h="420479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CRC-10</a:t>
                          </a:r>
                          <a:endParaRPr lang="zh-CN" altLang="en-US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6009" t="-210145" r="-587" b="-539130"/>
                          </a:stretch>
                        </a:blipFill>
                      </a:tcPr>
                    </a:tc>
                  </a:tr>
                  <a:tr h="420479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CRC-12</a:t>
                          </a:r>
                          <a:endParaRPr lang="zh-CN" altLang="en-US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6009" t="-310145" r="-587" b="-439130"/>
                          </a:stretch>
                        </a:blipFill>
                      </a:tcPr>
                    </a:tc>
                  </a:tr>
                  <a:tr h="420479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CRC-16</a:t>
                          </a:r>
                          <a:endParaRPr lang="zh-CN" altLang="en-US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6009" t="-410145" r="-587" b="-339130"/>
                          </a:stretch>
                        </a:blipFill>
                      </a:tcPr>
                    </a:tc>
                  </a:tr>
                  <a:tr h="560541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CRC-CCITT</a:t>
                          </a:r>
                          <a:endParaRPr lang="zh-CN" altLang="en-US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6009" t="-382609" r="-587" b="-154348"/>
                          </a:stretch>
                        </a:blipFill>
                      </a:tcPr>
                    </a:tc>
                  </a:tr>
                  <a:tr h="847198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Calibri" panose="020F0502020204030204" pitchFamily="34" charset="0"/>
                            </a:rPr>
                            <a:t>CRC-32</a:t>
                          </a:r>
                          <a:endParaRPr lang="zh-CN" altLang="en-US" dirty="0" smtClean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6009" t="-319424" r="-587" b="-215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386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检错还是纠错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检错：发现错误，</a:t>
            </a:r>
            <a:r>
              <a:rPr lang="zh-CN" altLang="en-US" dirty="0" smtClean="0"/>
              <a:t>重传</a:t>
            </a:r>
            <a:endParaRPr lang="zh-CN" altLang="en-US" dirty="0"/>
          </a:p>
          <a:p>
            <a:r>
              <a:rPr lang="zh-CN" altLang="en-US" dirty="0"/>
              <a:t>纠错：发现错误，纠正，有</a:t>
            </a:r>
            <a:r>
              <a:rPr lang="zh-CN" altLang="en-US" dirty="0" smtClean="0"/>
              <a:t>代价</a:t>
            </a:r>
            <a:endParaRPr lang="en-US" altLang="zh-CN" dirty="0" smtClean="0"/>
          </a:p>
          <a:p>
            <a:pPr lvl="1"/>
            <a:r>
              <a:rPr lang="zh-CN" altLang="en-US" dirty="0"/>
              <a:t>纠错码的冗余位要比检错码长，编码效率</a:t>
            </a:r>
            <a:r>
              <a:rPr lang="zh-CN" altLang="en-US" dirty="0" smtClean="0"/>
              <a:t>低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下列</a:t>
            </a:r>
            <a:r>
              <a:rPr lang="zh-CN" altLang="en-US" dirty="0"/>
              <a:t>情况下用</a:t>
            </a:r>
            <a:r>
              <a:rPr lang="zh-CN" altLang="en-US" dirty="0" smtClean="0"/>
              <a:t>纠错码</a:t>
            </a:r>
            <a:endParaRPr lang="zh-CN" altLang="en-US" dirty="0"/>
          </a:p>
          <a:p>
            <a:pPr lvl="1"/>
            <a:r>
              <a:rPr lang="zh-CN" altLang="en-US" sz="1800" dirty="0" smtClean="0"/>
              <a:t>差错</a:t>
            </a:r>
            <a:r>
              <a:rPr lang="zh-CN" altLang="en-US" sz="1800" dirty="0"/>
              <a:t>发生的可能性</a:t>
            </a:r>
            <a:r>
              <a:rPr lang="zh-CN" altLang="en-US" sz="1800" dirty="0" smtClean="0"/>
              <a:t>高</a:t>
            </a:r>
            <a:endParaRPr lang="zh-CN" altLang="en-US" sz="1800" dirty="0"/>
          </a:p>
          <a:p>
            <a:pPr lvl="2"/>
            <a:r>
              <a:rPr lang="zh-CN" altLang="en-US" dirty="0" smtClean="0"/>
              <a:t>无线环境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sz="1800" dirty="0" smtClean="0"/>
              <a:t>重传</a:t>
            </a:r>
            <a:r>
              <a:rPr lang="zh-CN" altLang="en-US" sz="1800" dirty="0"/>
              <a:t>代价</a:t>
            </a:r>
            <a:r>
              <a:rPr lang="zh-CN" altLang="en-US" sz="1800" dirty="0" smtClean="0"/>
              <a:t>高</a:t>
            </a:r>
            <a:endParaRPr lang="zh-CN" altLang="en-US" sz="1800" dirty="0"/>
          </a:p>
          <a:p>
            <a:pPr lvl="2"/>
            <a:r>
              <a:rPr lang="zh-CN" altLang="en-US" dirty="0" smtClean="0"/>
              <a:t>卫星链路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无法重传</a:t>
            </a:r>
            <a:endParaRPr lang="en-US" altLang="zh-CN" sz="1800" dirty="0"/>
          </a:p>
          <a:p>
            <a:pPr lvl="2"/>
            <a:r>
              <a:rPr lang="zh-CN" altLang="en-US" dirty="0" smtClean="0"/>
              <a:t>单工信道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51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 smtClean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669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425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2.1  </a:t>
            </a:r>
            <a:r>
              <a:rPr lang="zh-CN" altLang="en-US" dirty="0"/>
              <a:t>数据通信的基本概念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2.2  </a:t>
            </a:r>
            <a:r>
              <a:rPr lang="zh-CN" altLang="en-US" dirty="0"/>
              <a:t>网络构件</a:t>
            </a:r>
            <a:endParaRPr lang="en-US" altLang="zh-CN" dirty="0"/>
          </a:p>
          <a:p>
            <a:r>
              <a:rPr lang="en-US" altLang="zh-CN" smtClean="0"/>
              <a:t>2.3  </a:t>
            </a:r>
            <a:r>
              <a:rPr lang="zh-CN" altLang="en-US" dirty="0"/>
              <a:t>组帧</a:t>
            </a:r>
          </a:p>
          <a:p>
            <a:r>
              <a:rPr lang="en-US" altLang="zh-CN" smtClean="0"/>
              <a:t>2.4  </a:t>
            </a:r>
            <a:r>
              <a:rPr lang="zh-CN" altLang="en-US" dirty="0"/>
              <a:t>差错检测</a:t>
            </a:r>
          </a:p>
          <a:p>
            <a:r>
              <a:rPr lang="en-US" altLang="zh-CN" smtClean="0"/>
              <a:t>2.5  </a:t>
            </a:r>
            <a:r>
              <a:rPr lang="zh-CN" altLang="en-US" dirty="0"/>
              <a:t>可靠传输</a:t>
            </a:r>
          </a:p>
          <a:p>
            <a:r>
              <a:rPr lang="en-US" altLang="zh-CN" smtClean="0"/>
              <a:t>2.6  </a:t>
            </a:r>
            <a:r>
              <a:rPr lang="zh-CN" altLang="en-US" dirty="0" smtClean="0"/>
              <a:t>媒体共享</a:t>
            </a:r>
            <a:r>
              <a:rPr lang="en-US" altLang="zh-CN" dirty="0" smtClean="0"/>
              <a:t> </a:t>
            </a:r>
          </a:p>
          <a:p>
            <a:r>
              <a:rPr lang="en-US" altLang="zh-CN" smtClean="0"/>
              <a:t>2.7  </a:t>
            </a:r>
            <a:r>
              <a:rPr lang="zh-CN" altLang="en-US" dirty="0" smtClean="0"/>
              <a:t>以太网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605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差错检测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数据在传输过程中可能会产生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</a:rPr>
                  <a:t>比特差错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数据传输过程中</a:t>
                </a:r>
                <a:r>
                  <a:rPr lang="zh-CN" altLang="en-US" sz="1800" dirty="0" smtClean="0"/>
                  <a:t>，因电磁干扰等</a:t>
                </a:r>
                <a:r>
                  <a:rPr lang="zh-CN" altLang="en-US" sz="1800" dirty="0"/>
                  <a:t>，比特位发生反转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传输错误的比特占传输比特总数的比率称为</a:t>
                </a:r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误码率</a:t>
                </a:r>
                <a:r>
                  <a:rPr lang="en-US" altLang="zh-CN" sz="1800" dirty="0">
                    <a:solidFill>
                      <a:schemeClr val="accent5">
                        <a:lumMod val="50000"/>
                      </a:schemeClr>
                    </a:solidFill>
                  </a:rPr>
                  <a:t>(Bit Error Rate, BER)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差错检测的基本思想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在数据帧中加入</a:t>
                </a:r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冗余信息</a:t>
                </a:r>
                <a:r>
                  <a:rPr lang="zh-CN" altLang="en-US" sz="1800" dirty="0"/>
                  <a:t>来确定是否存在差错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一个极端的例子：每份数据，传输两个相同的副本；接收时发现两者不相等，则认为传输数据有</a:t>
                </a:r>
                <a:r>
                  <a:rPr lang="zh-CN" altLang="en-US" sz="1800" dirty="0" smtClean="0"/>
                  <a:t>差错</a:t>
                </a:r>
                <a:endParaRPr lang="en-US" altLang="zh-CN" sz="1800" dirty="0" smtClean="0"/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 smtClean="0"/>
                  <a:t>实际上：当发送</a:t>
                </a:r>
                <a:r>
                  <a:rPr lang="en-US" altLang="zh-CN" sz="1800" i="1" dirty="0" smtClean="0"/>
                  <a:t>n</a:t>
                </a:r>
                <a:r>
                  <a:rPr lang="zh-CN" altLang="en-US" sz="1800" dirty="0" smtClean="0"/>
                  <a:t>比特消息时仅用</a:t>
                </a:r>
                <a:r>
                  <a:rPr lang="en-US" altLang="zh-CN" sz="1800" i="1" dirty="0" smtClean="0"/>
                  <a:t>k</a:t>
                </a:r>
                <a:r>
                  <a:rPr lang="zh-CN" altLang="en-US" sz="1800" dirty="0" smtClean="0"/>
                  <a:t>个冗余比特，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CN" sz="1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1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当接收方检测到差错时，</a:t>
                </a:r>
                <a:r>
                  <a:rPr lang="zh-CN" altLang="en-US" dirty="0" smtClean="0"/>
                  <a:t>可以</a:t>
                </a:r>
                <a:endParaRPr lang="zh-CN" altLang="en-US" dirty="0"/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通知对方数据有差错，使其重传数据副本（</a:t>
                </a:r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重传机制</a:t>
                </a:r>
                <a:r>
                  <a:rPr lang="zh-CN" altLang="en-US" sz="1800" dirty="0"/>
                  <a:t>）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通过加入的冗余信息，重新构造正确的数据（</a:t>
                </a:r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纠错码</a:t>
                </a:r>
                <a:r>
                  <a:rPr lang="zh-CN" altLang="en-US" sz="1800" dirty="0"/>
                  <a:t>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6" cstate="print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83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差错检测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奇偶校验</a:t>
            </a:r>
            <a:endParaRPr lang="en-US" altLang="zh-CN" dirty="0" smtClean="0"/>
          </a:p>
          <a:p>
            <a:pPr lvl="1"/>
            <a:r>
              <a:rPr lang="zh-CN" altLang="en-US" dirty="0"/>
              <a:t>单向</a:t>
            </a:r>
            <a:r>
              <a:rPr lang="zh-CN" altLang="en-US" dirty="0" smtClean="0"/>
              <a:t>奇偶校验 </a:t>
            </a:r>
            <a:r>
              <a:rPr lang="en-US" altLang="zh-CN" dirty="0" smtClean="0"/>
              <a:t>/</a:t>
            </a:r>
            <a:r>
              <a:rPr lang="zh-CN" altLang="en-US" dirty="0"/>
              <a:t>单个位奇偶校验</a:t>
            </a:r>
            <a:r>
              <a:rPr lang="en-US" altLang="zh-CN" dirty="0" smtClean="0"/>
              <a:t>(</a:t>
            </a:r>
            <a:r>
              <a:rPr lang="en-US" altLang="zh-CN" dirty="0"/>
              <a:t>Row Parity </a:t>
            </a:r>
            <a:r>
              <a:rPr lang="en-US" altLang="zh-CN" dirty="0" smtClean="0"/>
              <a:t>/Single </a:t>
            </a:r>
            <a:r>
              <a:rPr lang="en-US" altLang="zh-CN" dirty="0"/>
              <a:t>Bit Parity) </a:t>
            </a:r>
            <a:endParaRPr lang="en-US" altLang="zh-CN" dirty="0" smtClean="0"/>
          </a:p>
          <a:p>
            <a:pPr lvl="1"/>
            <a:r>
              <a:rPr lang="zh-CN" altLang="en-US" dirty="0"/>
              <a:t>二</a:t>
            </a:r>
            <a:r>
              <a:rPr lang="zh-CN" altLang="en-US" dirty="0" smtClean="0"/>
              <a:t>维奇偶校验 </a:t>
            </a:r>
            <a:r>
              <a:rPr lang="en-US" altLang="zh-CN" dirty="0" smtClean="0"/>
              <a:t>(two-dimensional parity)</a:t>
            </a:r>
          </a:p>
          <a:p>
            <a:r>
              <a:rPr lang="zh-CN" altLang="en-US" dirty="0" smtClean="0"/>
              <a:t>校验和 </a:t>
            </a:r>
            <a:r>
              <a:rPr lang="en-US" altLang="zh-CN" dirty="0" smtClean="0"/>
              <a:t>(checksum)</a:t>
            </a:r>
          </a:p>
          <a:p>
            <a:r>
              <a:rPr lang="zh-CN" altLang="en-US" dirty="0"/>
              <a:t>循环</a:t>
            </a:r>
            <a:r>
              <a:rPr lang="zh-CN" altLang="en-US" dirty="0" smtClean="0"/>
              <a:t>冗余校验 </a:t>
            </a:r>
            <a:r>
              <a:rPr lang="en-US" altLang="zh-CN" dirty="0" smtClean="0"/>
              <a:t>(Cyclic Redundancy Check, CRC)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69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2041934"/>
          </a:xfrm>
        </p:spPr>
        <p:txBody>
          <a:bodyPr/>
          <a:lstStyle/>
          <a:p>
            <a:r>
              <a:rPr lang="zh-CN" altLang="en-US" dirty="0"/>
              <a:t>单向奇偶校验 </a:t>
            </a:r>
            <a:r>
              <a:rPr lang="en-US" altLang="zh-CN" dirty="0"/>
              <a:t>/</a:t>
            </a:r>
            <a:r>
              <a:rPr lang="zh-CN" altLang="en-US" dirty="0"/>
              <a:t>单个位奇偶校验</a:t>
            </a:r>
            <a:r>
              <a:rPr lang="en-US" altLang="zh-CN" dirty="0"/>
              <a:t>(Row Parity /Single Bit Parity</a:t>
            </a:r>
            <a:r>
              <a:rPr lang="en-US" altLang="zh-CN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使用单个奇偶校验位</a:t>
            </a:r>
            <a:r>
              <a:rPr lang="en-US" altLang="zh-CN" dirty="0"/>
              <a:t> </a:t>
            </a:r>
            <a:r>
              <a:rPr lang="en-US" altLang="zh-CN" dirty="0" smtClean="0"/>
              <a:t>(parity bit)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分为</a:t>
            </a:r>
            <a:r>
              <a:rPr lang="zh-CN" altLang="en-US" dirty="0"/>
              <a:t>奇</a:t>
            </a:r>
            <a:r>
              <a:rPr lang="zh-CN" altLang="en-US" dirty="0" smtClean="0"/>
              <a:t>校验 </a:t>
            </a:r>
            <a:r>
              <a:rPr lang="en-US" altLang="zh-CN" dirty="0" smtClean="0"/>
              <a:t>(</a:t>
            </a:r>
            <a:r>
              <a:rPr lang="en-US" altLang="zh-CN" dirty="0"/>
              <a:t>Odd Parity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</a:t>
            </a:r>
            <a:r>
              <a:rPr lang="zh-CN" altLang="en-US" dirty="0"/>
              <a:t>偶</a:t>
            </a:r>
            <a:r>
              <a:rPr lang="zh-CN" altLang="en-US" dirty="0" smtClean="0"/>
              <a:t>校验 </a:t>
            </a:r>
            <a:r>
              <a:rPr lang="en-US" altLang="zh-CN" dirty="0" smtClean="0"/>
              <a:t>(</a:t>
            </a:r>
            <a:r>
              <a:rPr lang="en-US" altLang="zh-CN" dirty="0"/>
              <a:t>Even Parity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，假设信息有</a:t>
            </a:r>
            <a:r>
              <a:rPr lang="en-US" altLang="zh-CN" i="1" dirty="0" smtClean="0"/>
              <a:t>d</a:t>
            </a:r>
            <a:r>
              <a:rPr lang="zh-CN" altLang="en-US" dirty="0" smtClean="0"/>
              <a:t>比特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zh-CN" altLang="en-US" dirty="0" smtClean="0"/>
              <a:t>偶校验：</a:t>
            </a:r>
            <a:r>
              <a:rPr lang="en-US" altLang="zh-CN" dirty="0" smtClean="0"/>
              <a:t>d</a:t>
            </a:r>
            <a:r>
              <a:rPr lang="zh-CN" altLang="en-US" dirty="0" smtClean="0"/>
              <a:t>比特信息和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比特校验位中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的总数为偶数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zh-CN" altLang="en-US" dirty="0" smtClean="0"/>
              <a:t>奇校验：</a:t>
            </a:r>
            <a:r>
              <a:rPr lang="en-US" altLang="zh-CN" dirty="0"/>
              <a:t>d</a:t>
            </a:r>
            <a:r>
              <a:rPr lang="zh-CN" altLang="en-US" dirty="0"/>
              <a:t>比特信息和</a:t>
            </a:r>
            <a:r>
              <a:rPr lang="en-US" altLang="zh-CN" dirty="0"/>
              <a:t>1</a:t>
            </a:r>
            <a:r>
              <a:rPr lang="zh-CN" altLang="en-US" dirty="0"/>
              <a:t>比特校验位中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zh-CN" altLang="en-US" dirty="0" smtClean="0"/>
              <a:t>总数为奇数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241621" y="3573227"/>
            <a:ext cx="4153014" cy="909871"/>
            <a:chOff x="1680789" y="3463499"/>
            <a:chExt cx="4153014" cy="909871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680789" y="4032445"/>
              <a:ext cx="3232587" cy="340925"/>
            </a:xfrm>
            <a:prstGeom prst="rect">
              <a:avLst/>
            </a:prstGeom>
            <a:solidFill>
              <a:srgbClr val="ECECF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 smtClean="0"/>
                <a:t>  0 1 1 1 1 0 1 0 1 0 0 0 1 0 1 1</a:t>
              </a:r>
              <a:endParaRPr lang="zh-CN" altLang="en-US" dirty="0"/>
            </a:p>
          </p:txBody>
        </p:sp>
        <p:sp>
          <p:nvSpPr>
            <p:cNvPr id="6" name="左大括号 5"/>
            <p:cNvSpPr/>
            <p:nvPr/>
          </p:nvSpPr>
          <p:spPr>
            <a:xfrm rot="5400000">
              <a:off x="3148584" y="2441449"/>
              <a:ext cx="280415" cy="2907792"/>
            </a:xfrm>
            <a:prstGeom prst="leftBrace">
              <a:avLst>
                <a:gd name="adj1" fmla="val 0"/>
                <a:gd name="adj2" fmla="val 50000"/>
              </a:avLst>
            </a:prstGeom>
            <a:ln w="22225">
              <a:solidFill>
                <a:schemeClr val="tx1">
                  <a:lumMod val="65000"/>
                  <a:lumOff val="35000"/>
                  <a:alpha val="6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68357" y="3463499"/>
              <a:ext cx="13131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d</a:t>
              </a: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个数据比特</a:t>
              </a: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5067483" y="4032445"/>
              <a:ext cx="357958" cy="340925"/>
            </a:xfrm>
            <a:prstGeom prst="rect">
              <a:avLst/>
            </a:prstGeom>
            <a:solidFill>
              <a:srgbClr val="ECECF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 smtClean="0"/>
                <a:t>  </a:t>
              </a:r>
              <a:r>
                <a:rPr lang="en-US" altLang="zh-CN" dirty="0" smtClean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左大括号 8"/>
            <p:cNvSpPr/>
            <p:nvPr/>
          </p:nvSpPr>
          <p:spPr>
            <a:xfrm rot="5400000">
              <a:off x="5118564" y="3671871"/>
              <a:ext cx="274318" cy="440854"/>
            </a:xfrm>
            <a:prstGeom prst="leftBrace">
              <a:avLst>
                <a:gd name="adj1" fmla="val 0"/>
                <a:gd name="adj2" fmla="val 50000"/>
              </a:avLst>
            </a:prstGeom>
            <a:ln w="22225">
              <a:solidFill>
                <a:schemeClr val="tx1">
                  <a:lumMod val="65000"/>
                  <a:lumOff val="35000"/>
                  <a:alpha val="6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623215" y="3478280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偶校验比特</a:t>
              </a:r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63296" y="4998719"/>
            <a:ext cx="8229600" cy="162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</a:pPr>
            <a:r>
              <a:rPr lang="zh-CN" altLang="en-US" kern="0" dirty="0" smtClean="0"/>
              <a:t>出现奇数个比特差错，可检测出；偶数个，检查</a:t>
            </a:r>
            <a:r>
              <a:rPr lang="zh-CN" altLang="en-US" kern="0" dirty="0"/>
              <a:t>不</a:t>
            </a:r>
            <a:r>
              <a:rPr lang="zh-CN" altLang="en-US" kern="0" dirty="0" smtClean="0"/>
              <a:t>出来</a:t>
            </a:r>
            <a:endParaRPr lang="en-US" altLang="zh-CN" kern="0" dirty="0" smtClean="0"/>
          </a:p>
          <a:p>
            <a:pPr lvl="2">
              <a:spcBef>
                <a:spcPts val="600"/>
              </a:spcBef>
            </a:pPr>
            <a:r>
              <a:rPr lang="zh-CN" altLang="en-US" kern="0" dirty="0" smtClean="0"/>
              <a:t>测量表明，差错往往以突发方式聚集在一起，而非独立发生</a:t>
            </a:r>
            <a:endParaRPr lang="en-US" altLang="zh-CN" kern="0" dirty="0" smtClean="0"/>
          </a:p>
          <a:p>
            <a:pPr lvl="2">
              <a:spcBef>
                <a:spcPts val="600"/>
              </a:spcBef>
            </a:pPr>
            <a:r>
              <a:rPr lang="zh-CN" altLang="en-US" kern="0" dirty="0" smtClean="0"/>
              <a:t>突发差错下，该方案无法检测出差错的概率</a:t>
            </a:r>
            <a:r>
              <a:rPr lang="en-US" altLang="zh-CN" kern="0" dirty="0" smtClean="0"/>
              <a:t>50% [</a:t>
            </a:r>
            <a:r>
              <a:rPr lang="en-US" altLang="zh-CN" kern="0" dirty="0" err="1" smtClean="0"/>
              <a:t>Spragins</a:t>
            </a:r>
            <a:r>
              <a:rPr lang="en-US" altLang="zh-CN" kern="0" dirty="0" smtClean="0"/>
              <a:t> 1991]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7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166009" y="3313966"/>
            <a:ext cx="4527399" cy="2459919"/>
            <a:chOff x="2166009" y="3496846"/>
            <a:chExt cx="4527399" cy="2459919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241621" y="3496846"/>
              <a:ext cx="4451787" cy="2459919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 smtClean="0"/>
                <a:t>  </a:t>
              </a:r>
              <a:endParaRPr lang="zh-CN" altLang="en-US" dirty="0"/>
            </a:p>
          </p:txBody>
        </p:sp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2743200" y="3785656"/>
              <a:ext cx="3614928" cy="0"/>
            </a:xfrm>
            <a:prstGeom prst="line">
              <a:avLst/>
            </a:prstGeom>
            <a:noFill/>
            <a:ln w="349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67311" y="3496846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srgbClr val="3333CC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行校验</a:t>
              </a:r>
              <a:endParaRPr kumimoji="0" lang="zh-CN" altLang="en-US" sz="1600" b="1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2596896" y="3835401"/>
              <a:ext cx="0" cy="1922272"/>
            </a:xfrm>
            <a:prstGeom prst="line">
              <a:avLst/>
            </a:prstGeom>
            <a:noFill/>
            <a:ln w="349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166009" y="4457982"/>
              <a:ext cx="430887" cy="87620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srgbClr val="3333CC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列</a:t>
              </a:r>
              <a:r>
                <a:rPr lang="zh-CN" altLang="en-US" sz="1600" b="1" kern="0" dirty="0" smtClean="0">
                  <a:solidFill>
                    <a:srgbClr val="3333CC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校验</a:t>
              </a:r>
              <a:endParaRPr kumimoji="0" lang="zh-CN" altLang="en-US" sz="1600" b="1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2862072" y="5395145"/>
              <a:ext cx="3496056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5535093" y="3925824"/>
              <a:ext cx="12267" cy="1845016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奇偶校验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4978"/>
                <a:ext cx="8229600" cy="1969757"/>
              </a:xfrm>
            </p:spPr>
            <p:txBody>
              <a:bodyPr/>
              <a:lstStyle/>
              <a:p>
                <a:r>
                  <a:rPr lang="zh-CN" altLang="en-US" dirty="0" smtClean="0"/>
                  <a:t>二维奇偶校验 </a:t>
                </a:r>
                <a:r>
                  <a:rPr lang="en-US" altLang="zh-CN" dirty="0"/>
                  <a:t>(two-dimensional parity</a:t>
                </a:r>
                <a:r>
                  <a:rPr lang="en-US" altLang="zh-CN" dirty="0" smtClean="0"/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zh-CN" altLang="en-US" dirty="0" smtClean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i="1" dirty="0" smtClean="0"/>
                  <a:t> </a:t>
                </a:r>
                <a:r>
                  <a:rPr lang="zh-CN" altLang="en-US" dirty="0" smtClean="0"/>
                  <a:t>比特信息划分为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i="1" dirty="0" smtClean="0"/>
                  <a:t> </a:t>
                </a:r>
                <a:r>
                  <a:rPr lang="zh-CN" altLang="en-US" dirty="0" smtClean="0"/>
                  <a:t>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i="1" dirty="0" smtClean="0"/>
                  <a:t> </a:t>
                </a:r>
                <a:r>
                  <a:rPr lang="zh-CN" altLang="en-US" dirty="0" smtClean="0"/>
                  <a:t>列，对每行和每列计算奇偶值，产生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个奇偶校验位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4978"/>
                <a:ext cx="8229600" cy="1969757"/>
              </a:xfrm>
              <a:blipFill rotWithShape="0">
                <a:blip r:embed="rId5" cstate="print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38272" y="3652520"/>
              <a:ext cx="3633215" cy="1922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94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509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…</a:t>
                          </a:r>
                          <a:endParaRPr lang="zh-CN" altLang="en-US" b="0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…</a:t>
                          </a:r>
                          <a:endParaRPr lang="zh-CN" altLang="en-US" b="0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447644844"/>
                  </p:ext>
                </p:extLst>
              </p:nvPr>
            </p:nvGraphicFramePr>
            <p:xfrm>
              <a:off x="2938272" y="3652520"/>
              <a:ext cx="3633215" cy="1922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38"/>
                    <a:gridCol w="1149404"/>
                    <a:gridCol w="796798"/>
                    <a:gridCol w="950975"/>
                  </a:tblGrid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7813" r="-392562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35878" t="-7813" r="-119084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82051" t="-7813" b="-412500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107813" r="-392562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35878" t="-107813" r="-119084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82051" t="-107813" b="-3125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…</a:t>
                          </a:r>
                          <a:endParaRPr lang="zh-CN" altLang="en-US" b="0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301563" r="-392562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35878" t="-301563" r="-119084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82051" t="-301563" b="-118750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401563" r="-392562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…</a:t>
                          </a:r>
                          <a:endParaRPr lang="zh-CN" altLang="en-US" b="0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35878" t="-401563" r="-119084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82051" t="-401563" b="-187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9683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72184" y="3791711"/>
            <a:ext cx="4951476" cy="2759417"/>
          </a:xfrm>
          <a:prstGeom prst="rect">
            <a:avLst/>
          </a:prstGeom>
          <a:solidFill>
            <a:srgbClr val="F2F2F8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0" anchor="ctr"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1670304" y="6144726"/>
          <a:ext cx="4075176" cy="3657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670304" y="3950167"/>
          <a:ext cx="4075176" cy="2194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969757"/>
          </a:xfrm>
        </p:spPr>
        <p:txBody>
          <a:bodyPr/>
          <a:lstStyle/>
          <a:p>
            <a:r>
              <a:rPr lang="zh-CN" altLang="en-US" dirty="0" smtClean="0"/>
              <a:t>二维奇偶校验 </a:t>
            </a:r>
            <a:r>
              <a:rPr lang="en-US" altLang="zh-CN" dirty="0"/>
              <a:t>(two-dimensional parity</a:t>
            </a:r>
            <a:r>
              <a:rPr lang="en-US" altLang="zh-CN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差错</a:t>
            </a:r>
            <a:r>
              <a:rPr lang="zh-CN" altLang="en-US" dirty="0"/>
              <a:t>检测</a:t>
            </a:r>
            <a:r>
              <a:rPr lang="zh-CN" altLang="en-US" dirty="0" smtClean="0"/>
              <a:t>能力 </a:t>
            </a:r>
            <a:r>
              <a:rPr lang="en-US" altLang="zh-CN" dirty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: 42</a:t>
            </a:r>
            <a:r>
              <a:rPr lang="zh-CN" altLang="en-US" dirty="0"/>
              <a:t>比特，偶校验</a:t>
            </a:r>
            <a:r>
              <a:rPr lang="en-US" altLang="zh-CN" dirty="0" smtClean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zh-CN" dirty="0" smtClean="0"/>
              <a:t>1</a:t>
            </a:r>
            <a:r>
              <a:rPr lang="zh-CN" altLang="en-US" dirty="0" smtClean="0"/>
              <a:t>比特错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en-US" altLang="zh-CN" dirty="0" smtClean="0"/>
              <a:t>2</a:t>
            </a:r>
            <a:r>
              <a:rPr lang="zh-CN" altLang="en-US" dirty="0" smtClean="0"/>
              <a:t>比特错：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756148" y="3950166"/>
          <a:ext cx="582168" cy="2194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5756148" y="6151048"/>
          <a:ext cx="582168" cy="3657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114800" y="30175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828544" y="4731169"/>
            <a:ext cx="304800" cy="268224"/>
            <a:chOff x="7754112" y="4133088"/>
            <a:chExt cx="487680" cy="694944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754112" y="4133088"/>
              <a:ext cx="487680" cy="69494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7754112" y="4133088"/>
              <a:ext cx="402336" cy="69494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38"/>
          <p:cNvSpPr>
            <a:spLocks noChangeShapeType="1"/>
          </p:cNvSpPr>
          <p:nvPr/>
        </p:nvSpPr>
        <p:spPr bwMode="auto">
          <a:xfrm flipV="1">
            <a:off x="1325880" y="4867061"/>
            <a:ext cx="5282184" cy="3683"/>
          </a:xfrm>
          <a:prstGeom prst="line">
            <a:avLst/>
          </a:prstGeom>
          <a:noFill/>
          <a:ln w="47625">
            <a:solidFill>
              <a:srgbClr val="FF0000">
                <a:alpha val="47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>
            <a:off x="2950464" y="3660231"/>
            <a:ext cx="24384" cy="3045367"/>
          </a:xfrm>
          <a:prstGeom prst="line">
            <a:avLst/>
          </a:prstGeom>
          <a:noFill/>
          <a:ln w="47625">
            <a:solidFill>
              <a:srgbClr val="FF0000">
                <a:alpha val="47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84376" y="2435977"/>
            <a:ext cx="2731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377" lvl="2" fontAlgn="base"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65000"/>
            </a:pPr>
            <a:r>
              <a:rPr lang="zh-CN" altLang="en-US" kern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：检测，并纠错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>
            <a:off x="5742357" y="3860383"/>
            <a:ext cx="12267" cy="2650103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>
            <a:off x="1472184" y="6151049"/>
            <a:ext cx="5038344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76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  <p:bldP spid="27" grpId="0" animBg="1"/>
      <p:bldP spid="30" grpId="0"/>
      <p:bldP spid="12" grpId="0" animBg="1"/>
      <p:bldP spid="11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72184" y="3791711"/>
            <a:ext cx="4951476" cy="2759417"/>
          </a:xfrm>
          <a:prstGeom prst="rect">
            <a:avLst/>
          </a:prstGeom>
          <a:solidFill>
            <a:srgbClr val="F2F2F8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0" anchor="ctr"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670304" y="6144726"/>
          <a:ext cx="4075176" cy="3657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70304" y="3950167"/>
          <a:ext cx="4075176" cy="2194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奇偶校验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174611"/>
          </a:xfrm>
        </p:spPr>
        <p:txBody>
          <a:bodyPr/>
          <a:lstStyle/>
          <a:p>
            <a:r>
              <a:rPr lang="zh-CN" altLang="en-US" dirty="0" smtClean="0"/>
              <a:t>二维奇偶校验 </a:t>
            </a:r>
            <a:r>
              <a:rPr lang="en-US" altLang="zh-CN" dirty="0"/>
              <a:t>(two-dimensional parity</a:t>
            </a:r>
            <a:r>
              <a:rPr lang="en-US" altLang="zh-CN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差错检错</a:t>
            </a:r>
            <a:r>
              <a:rPr lang="zh-CN" altLang="en-US" dirty="0"/>
              <a:t>能力 </a:t>
            </a:r>
            <a:r>
              <a:rPr lang="en-US" altLang="zh-CN" dirty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: 42</a:t>
            </a:r>
            <a:r>
              <a:rPr lang="zh-CN" altLang="en-US" dirty="0"/>
              <a:t>比特，偶校验</a:t>
            </a:r>
            <a:r>
              <a:rPr lang="en-US" altLang="zh-CN" dirty="0" smtClean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zh-CN" dirty="0" smtClean="0"/>
              <a:t>1</a:t>
            </a:r>
            <a:r>
              <a:rPr lang="zh-CN" altLang="en-US" dirty="0" smtClean="0"/>
              <a:t>比特错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en-US" altLang="zh-CN" dirty="0" smtClean="0"/>
              <a:t>2</a:t>
            </a:r>
            <a:r>
              <a:rPr lang="zh-CN" altLang="en-US" dirty="0" smtClean="0"/>
              <a:t>比特错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en-US" altLang="zh-CN" dirty="0" smtClean="0"/>
              <a:t>3</a:t>
            </a:r>
            <a:r>
              <a:rPr lang="zh-CN" altLang="en-US" dirty="0" smtClean="0"/>
              <a:t>比特、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比特</a:t>
            </a:r>
            <a:r>
              <a:rPr lang="en-US" altLang="zh-CN" dirty="0" smtClean="0"/>
              <a:t>…… </a:t>
            </a:r>
            <a:r>
              <a:rPr lang="zh-CN" altLang="en-US" dirty="0" smtClean="0">
                <a:solidFill>
                  <a:srgbClr val="FF0000"/>
                </a:solidFill>
              </a:rPr>
              <a:t>？？</a:t>
            </a:r>
            <a:r>
              <a:rPr lang="zh-CN" altLang="en-US" smtClean="0">
                <a:solidFill>
                  <a:srgbClr val="FF0000"/>
                </a:solidFill>
              </a:rPr>
              <a:t>？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756148" y="3950166"/>
          <a:ext cx="582168" cy="2194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756148" y="6151048"/>
          <a:ext cx="582168" cy="3657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Line 38"/>
          <p:cNvSpPr>
            <a:spLocks noChangeShapeType="1"/>
          </p:cNvSpPr>
          <p:nvPr/>
        </p:nvSpPr>
        <p:spPr bwMode="auto">
          <a:xfrm>
            <a:off x="1472184" y="6151049"/>
            <a:ext cx="5038344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14800" y="30175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828544" y="4731169"/>
            <a:ext cx="304800" cy="268224"/>
            <a:chOff x="7754112" y="4133088"/>
            <a:chExt cx="487680" cy="694944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754112" y="4133088"/>
              <a:ext cx="487680" cy="69494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7754112" y="4133088"/>
              <a:ext cx="402336" cy="69494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/>
          <p:cNvSpPr/>
          <p:nvPr/>
        </p:nvSpPr>
        <p:spPr>
          <a:xfrm>
            <a:off x="1484376" y="2435977"/>
            <a:ext cx="2731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377" lvl="2" fontAlgn="base"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65000"/>
            </a:pPr>
            <a:r>
              <a:rPr lang="zh-CN" altLang="en-US" kern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：检测，并纠错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91356" y="5451073"/>
            <a:ext cx="304800" cy="268224"/>
            <a:chOff x="7754112" y="4133088"/>
            <a:chExt cx="487680" cy="69494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7754112" y="4133088"/>
              <a:ext cx="487680" cy="69494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7754112" y="4133088"/>
              <a:ext cx="402336" cy="69494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Line 38"/>
          <p:cNvSpPr>
            <a:spLocks noChangeShapeType="1"/>
          </p:cNvSpPr>
          <p:nvPr/>
        </p:nvSpPr>
        <p:spPr bwMode="auto">
          <a:xfrm flipV="1">
            <a:off x="1325880" y="4867061"/>
            <a:ext cx="5282184" cy="3683"/>
          </a:xfrm>
          <a:prstGeom prst="line">
            <a:avLst/>
          </a:prstGeom>
          <a:noFill/>
          <a:ln w="47625">
            <a:solidFill>
              <a:srgbClr val="FF0000">
                <a:alpha val="47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1307592" y="5592485"/>
            <a:ext cx="5282184" cy="3683"/>
          </a:xfrm>
          <a:prstGeom prst="line">
            <a:avLst/>
          </a:prstGeom>
          <a:noFill/>
          <a:ln w="47625">
            <a:solidFill>
              <a:srgbClr val="FF0000">
                <a:alpha val="47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>
            <a:off x="2950464" y="3660231"/>
            <a:ext cx="24384" cy="3045367"/>
          </a:xfrm>
          <a:prstGeom prst="line">
            <a:avLst/>
          </a:prstGeom>
          <a:noFill/>
          <a:ln w="47625">
            <a:solidFill>
              <a:srgbClr val="FF0000">
                <a:alpha val="47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4126992" y="3660231"/>
            <a:ext cx="24384" cy="3045367"/>
          </a:xfrm>
          <a:prstGeom prst="line">
            <a:avLst/>
          </a:prstGeom>
          <a:noFill/>
          <a:ln w="47625">
            <a:solidFill>
              <a:srgbClr val="FF0000">
                <a:alpha val="47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90472" y="2807833"/>
            <a:ext cx="2731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377" lvl="2" fontAlgn="base"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65000"/>
            </a:pPr>
            <a:r>
              <a:rPr lang="zh-CN" altLang="en-US" kern="0" dirty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</a:t>
            </a:r>
            <a:r>
              <a:rPr lang="zh-CN" altLang="en-US" kern="0" dirty="0" smtClean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检测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>
            <a:off x="5742357" y="3860383"/>
            <a:ext cx="12267" cy="2650103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384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1" grpId="0" animBg="1"/>
      <p:bldP spid="32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校验和 </a:t>
            </a:r>
            <a:r>
              <a:rPr lang="en-US" altLang="zh-CN" b="0" dirty="0">
                <a:latin typeface="Calibri" panose="020F0502020204030204" pitchFamily="34" charset="0"/>
              </a:rPr>
              <a:t>(checksum</a:t>
            </a:r>
            <a:r>
              <a:rPr lang="en-US" altLang="zh-CN" b="0" dirty="0" smtClean="0">
                <a:latin typeface="Calibri" panose="020F0502020204030204" pitchFamily="34" charset="0"/>
              </a:rPr>
              <a:t>)</a:t>
            </a:r>
            <a:endParaRPr lang="zh-CN" altLang="en-US" b="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413022"/>
          </a:xfrm>
        </p:spPr>
        <p:txBody>
          <a:bodyPr/>
          <a:lstStyle/>
          <a:p>
            <a:r>
              <a:rPr lang="zh-CN" altLang="en-US" dirty="0" smtClean="0"/>
              <a:t>非常简单的思想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将传输的所有字加起来，相加的结果作为校验和，一起传输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接收端执行同样计算，结果与收到的校验和比较，不同则判断出错</a:t>
            </a:r>
            <a:endParaRPr lang="en-US" altLang="zh-CN" sz="1800" dirty="0" smtClean="0"/>
          </a:p>
          <a:p>
            <a:r>
              <a:rPr lang="zh-CN" altLang="en-US" sz="2200" dirty="0" smtClean="0"/>
              <a:t>基本思想有许多变种，最著名的为</a:t>
            </a:r>
            <a:r>
              <a:rPr lang="en-US" altLang="zh-CN" sz="2200" dirty="0" smtClean="0"/>
              <a:t>TCP/IP</a:t>
            </a:r>
            <a:r>
              <a:rPr lang="zh-CN" altLang="en-US" sz="2200" dirty="0" smtClean="0"/>
              <a:t>协议所使用 </a:t>
            </a:r>
            <a:r>
              <a:rPr lang="en-US" altLang="zh-CN" sz="2200" dirty="0" smtClean="0"/>
              <a:t>[RFC 1071]</a:t>
            </a:r>
          </a:p>
          <a:p>
            <a:pPr lvl="1"/>
            <a:r>
              <a:rPr lang="zh-CN" altLang="en-US" sz="1800" dirty="0"/>
              <a:t>发送</a:t>
            </a:r>
            <a:r>
              <a:rPr lang="zh-CN" altLang="en-US" sz="1800" dirty="0" smtClean="0"/>
              <a:t>方：把数据分为许多</a:t>
            </a:r>
            <a:r>
              <a:rPr lang="en-US" altLang="zh-CN" sz="1800" dirty="0" smtClean="0"/>
              <a:t>16</a:t>
            </a:r>
            <a:r>
              <a:rPr lang="zh-CN" altLang="en-US" sz="1800" dirty="0" smtClean="0"/>
              <a:t>位字的序列，用反码算数运算将所有</a:t>
            </a:r>
            <a:r>
              <a:rPr lang="en-US" altLang="zh-CN" sz="1800" dirty="0" smtClean="0"/>
              <a:t>16</a:t>
            </a:r>
            <a:r>
              <a:rPr lang="zh-CN" altLang="en-US" sz="1800" dirty="0" smtClean="0"/>
              <a:t>位字相加，对结果取反码，即为校验和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二进制数反码求和：从低位到高位逐列计算，</a:t>
            </a:r>
            <a:r>
              <a:rPr lang="en-US" altLang="zh-CN" sz="1600" dirty="0" smtClean="0"/>
              <a:t>1+1</a:t>
            </a:r>
            <a:r>
              <a:rPr lang="zh-CN" altLang="en-US" sz="1600" dirty="0" smtClean="0"/>
              <a:t>要进位，最高位有进位，回卷到最低位</a:t>
            </a:r>
            <a:endParaRPr lang="en-US" altLang="zh-CN" sz="1600" dirty="0" smtClean="0"/>
          </a:p>
          <a:p>
            <a:pPr lvl="1"/>
            <a:r>
              <a:rPr lang="zh-CN" altLang="en-US" sz="1800" dirty="0"/>
              <a:t>接收方：</a:t>
            </a:r>
            <a:r>
              <a:rPr lang="zh-CN" altLang="en-US" sz="1800" dirty="0" smtClean="0"/>
              <a:t>将所有</a:t>
            </a:r>
            <a:r>
              <a:rPr lang="en-US" altLang="zh-CN" sz="1800" dirty="0"/>
              <a:t>16</a:t>
            </a:r>
            <a:r>
              <a:rPr lang="zh-CN" altLang="en-US" sz="1800" dirty="0"/>
              <a:t>比特字</a:t>
            </a:r>
            <a:r>
              <a:rPr lang="en-US" altLang="zh-CN" sz="1800" dirty="0"/>
              <a:t>(</a:t>
            </a:r>
            <a:r>
              <a:rPr lang="zh-CN" altLang="en-US" sz="1800" dirty="0"/>
              <a:t>包括校验和</a:t>
            </a:r>
            <a:r>
              <a:rPr lang="en-US" altLang="zh-CN" sz="1800" dirty="0"/>
              <a:t>)</a:t>
            </a:r>
            <a:r>
              <a:rPr lang="zh-CN" altLang="en-US" sz="1800" dirty="0"/>
              <a:t>加一起，结果为全</a:t>
            </a:r>
            <a:r>
              <a:rPr lang="en-US" altLang="zh-CN" sz="1800" dirty="0"/>
              <a:t>1</a:t>
            </a:r>
            <a:r>
              <a:rPr lang="zh-CN" altLang="en-US" sz="1800" dirty="0"/>
              <a:t>，认为</a:t>
            </a:r>
            <a:r>
              <a:rPr lang="zh-CN" altLang="en-US" sz="1800" dirty="0" smtClean="0"/>
              <a:t>无差错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例：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0110011001100000 0101010101010101 1000111100001100</a:t>
            </a:r>
          </a:p>
          <a:p>
            <a:pPr marL="457188" lvl="1" indent="0">
              <a:buNone/>
            </a:pP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              0110011001100000</a:t>
            </a:r>
          </a:p>
          <a:p>
            <a:pPr marL="457188" lvl="1" indent="0">
              <a:buNone/>
            </a:pP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             0101010101010101</a:t>
            </a:r>
          </a:p>
          <a:p>
            <a:pPr marL="457188" lvl="1" indent="0">
              <a:buNone/>
            </a:pP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             1011101110110101</a:t>
            </a:r>
          </a:p>
          <a:p>
            <a:pPr marL="457188" lvl="1" indent="0">
              <a:buNone/>
            </a:pP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              1000111100001100</a:t>
            </a:r>
          </a:p>
          <a:p>
            <a:pPr marL="457188" lvl="1" indent="0">
              <a:buNone/>
            </a:pP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             010010101100001</a:t>
            </a:r>
            <a:r>
              <a:rPr lang="en-US" altLang="zh-CN" sz="1800" dirty="0" smtClean="0">
                <a:solidFill>
                  <a:srgbClr val="FF0000"/>
                </a:solidFill>
              </a:rPr>
              <a:t>0</a:t>
            </a:r>
            <a:endParaRPr lang="zh-CN" alt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Line 38"/>
          <p:cNvSpPr>
            <a:spLocks noChangeShapeType="1"/>
          </p:cNvSpPr>
          <p:nvPr/>
        </p:nvSpPr>
        <p:spPr bwMode="auto">
          <a:xfrm>
            <a:off x="1341120" y="5714741"/>
            <a:ext cx="2462784" cy="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Line 38"/>
          <p:cNvSpPr>
            <a:spLocks noChangeShapeType="1"/>
          </p:cNvSpPr>
          <p:nvPr/>
        </p:nvSpPr>
        <p:spPr bwMode="auto">
          <a:xfrm>
            <a:off x="1341120" y="6406895"/>
            <a:ext cx="2462784" cy="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38209" y="6406895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反码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37439" y="6406895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8" lvl="1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lang="en-US" altLang="zh-CN" kern="0" dirty="0">
                <a:solidFill>
                  <a:srgbClr val="CACAFF">
                    <a:lumMod val="50000"/>
                  </a:srgb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1011010100111101</a:t>
            </a: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 flipV="1">
            <a:off x="3820049" y="6591560"/>
            <a:ext cx="605647" cy="0"/>
          </a:xfrm>
          <a:prstGeom prst="line">
            <a:avLst/>
          </a:prstGeom>
          <a:noFill/>
          <a:ln w="47625">
            <a:solidFill>
              <a:srgbClr val="FF0000">
                <a:alpha val="47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3" name="Line 38"/>
          <p:cNvSpPr>
            <a:spLocks noChangeShapeType="1"/>
          </p:cNvSpPr>
          <p:nvPr/>
        </p:nvSpPr>
        <p:spPr bwMode="auto">
          <a:xfrm flipV="1">
            <a:off x="4923425" y="6591560"/>
            <a:ext cx="605647" cy="0"/>
          </a:xfrm>
          <a:prstGeom prst="line">
            <a:avLst/>
          </a:prstGeom>
          <a:noFill/>
          <a:ln w="47625">
            <a:solidFill>
              <a:srgbClr val="FF0000">
                <a:alpha val="47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125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1" grpId="0"/>
      <p:bldP spid="12" grpId="0" animBg="1"/>
      <p:bldP spid="13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3.7|20.3|30.1|42.8|28.5|47|40.4|20.7|19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1.3|19.6|11.4|96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9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2|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|2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28.7|66.9|29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9.6|5.8|16.7|13.7|17.2|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.5|57.4|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68.2|45.3|25.6|19.2|34.1|13.2|12.7|23.5|4.4|35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40.6|7|47.5|20.5|12.7|76.3|13.2|20.5|37.3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23013</TotalTime>
  <Words>1140</Words>
  <Application>Microsoft Office PowerPoint</Application>
  <PresentationFormat>全屏显示(4:3)</PresentationFormat>
  <Paragraphs>344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黑体</vt:lpstr>
      <vt:lpstr>华文楷体</vt:lpstr>
      <vt:lpstr>宋体</vt:lpstr>
      <vt:lpstr>微软雅黑</vt:lpstr>
      <vt:lpstr>Arial</vt:lpstr>
      <vt:lpstr>Arial Black</vt:lpstr>
      <vt:lpstr>Calibri</vt:lpstr>
      <vt:lpstr>Cambria Math</vt:lpstr>
      <vt:lpstr>Tahoma</vt:lpstr>
      <vt:lpstr>Times New Roman</vt:lpstr>
      <vt:lpstr>Wingdings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第二章 直连网络(3)</vt:lpstr>
      <vt:lpstr>提纲</vt:lpstr>
      <vt:lpstr>差错检测</vt:lpstr>
      <vt:lpstr>差错检测</vt:lpstr>
      <vt:lpstr>奇偶校验</vt:lpstr>
      <vt:lpstr>奇偶校验</vt:lpstr>
      <vt:lpstr>奇偶校验</vt:lpstr>
      <vt:lpstr>奇偶校验</vt:lpstr>
      <vt:lpstr>校验和 (checksum)</vt:lpstr>
      <vt:lpstr>校验和 (checksum)</vt:lpstr>
      <vt:lpstr>循环冗余校验(Cyclic Redundancy Check, CRC)</vt:lpstr>
      <vt:lpstr>循环冗余校验(Cyclic Redundancy Check, CRC)</vt:lpstr>
      <vt:lpstr>循环冗余校验(Cyclic Redundancy Check, CRC)</vt:lpstr>
      <vt:lpstr>循环冗余校验(Cyclic Redundancy Check, CRC)</vt:lpstr>
      <vt:lpstr>循环冗余校验(Cyclic Redundancy Check, CRC)</vt:lpstr>
      <vt:lpstr>循环冗余校验(Cyclic Redundancy Check, CRC)</vt:lpstr>
      <vt:lpstr>循环冗余校验(Cyclic Redundancy Check, CRC)</vt:lpstr>
      <vt:lpstr>检错还是纠错</vt:lpstr>
      <vt:lpstr>休息！！！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 zz</cp:lastModifiedBy>
  <cp:revision>1141</cp:revision>
  <dcterms:created xsi:type="dcterms:W3CDTF">2017-02-02T15:53:23Z</dcterms:created>
  <dcterms:modified xsi:type="dcterms:W3CDTF">2020-03-03T15:47:25Z</dcterms:modified>
</cp:coreProperties>
</file>