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30"/>
  </p:notesMasterIdLst>
  <p:handoutMasterIdLst>
    <p:handoutMasterId r:id="rId31"/>
  </p:handoutMasterIdLst>
  <p:sldIdLst>
    <p:sldId id="256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2FCF-0690-4A6A-96F6-85812F51A4F3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26C7-ACEE-4CF9-9452-6A324A8A4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0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8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8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6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0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4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0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2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4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3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5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0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9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4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5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7.png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2786"/>
            <a:ext cx="8229600" cy="2547901"/>
          </a:xfrm>
        </p:spPr>
        <p:txBody>
          <a:bodyPr/>
          <a:lstStyle/>
          <a:p>
            <a:r>
              <a:rPr lang="zh-CN" altLang="en-US" sz="2000" dirty="0"/>
              <a:t>保持管道满载，提升传输速率的方法</a:t>
            </a:r>
          </a:p>
          <a:p>
            <a:pPr lvl="1"/>
            <a:r>
              <a:rPr lang="zh-CN" altLang="en-US" sz="1800" dirty="0"/>
              <a:t>增加单位时间传输数据帧的数目</a:t>
            </a:r>
            <a:endParaRPr lang="en-US" altLang="zh-CN" sz="1800" dirty="0"/>
          </a:p>
          <a:p>
            <a:pPr lvl="1"/>
            <a:r>
              <a:rPr lang="zh-CN" altLang="en-US" sz="1800" dirty="0"/>
              <a:t>上例中，希望第</a:t>
            </a:r>
            <a:r>
              <a:rPr lang="en-US" altLang="zh-CN" sz="1800" dirty="0"/>
              <a:t>1</a:t>
            </a:r>
            <a:r>
              <a:rPr lang="zh-CN" altLang="en-US" sz="1800" dirty="0"/>
              <a:t>的帧</a:t>
            </a:r>
            <a:r>
              <a:rPr lang="en-US" altLang="zh-CN" sz="1800" dirty="0"/>
              <a:t>ACK</a:t>
            </a:r>
            <a:r>
              <a:rPr lang="zh-CN" altLang="en-US" sz="1800" dirty="0"/>
              <a:t>到达时，发送方已准备发第</a:t>
            </a:r>
            <a:r>
              <a:rPr lang="en-US" altLang="zh-CN" sz="1800" dirty="0"/>
              <a:t>9</a:t>
            </a:r>
            <a:r>
              <a:rPr lang="zh-CN" altLang="en-US" sz="1800" dirty="0"/>
              <a:t>帧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并发传输数据</a:t>
            </a:r>
          </a:p>
          <a:p>
            <a:pPr lvl="1"/>
            <a:r>
              <a:rPr lang="zh-CN" altLang="en-US" sz="1800" dirty="0"/>
              <a:t>允许多个在途传输 </a:t>
            </a:r>
            <a:r>
              <a:rPr lang="en-US" altLang="zh-CN" sz="1800" dirty="0"/>
              <a:t>(</a:t>
            </a:r>
            <a:r>
              <a:rPr lang="zh-CN" altLang="en-US" sz="1800" dirty="0"/>
              <a:t>未收到</a:t>
            </a:r>
            <a:r>
              <a:rPr lang="en-US" altLang="zh-CN" sz="1800" dirty="0"/>
              <a:t>ACK) </a:t>
            </a:r>
            <a:r>
              <a:rPr lang="zh-CN" altLang="en-US" sz="1800" dirty="0"/>
              <a:t>的数据帧</a:t>
            </a:r>
          </a:p>
          <a:p>
            <a:pPr lvl="1"/>
            <a:r>
              <a:rPr lang="zh-CN" altLang="en-US" sz="1800" dirty="0"/>
              <a:t>通过窗口大小 </a:t>
            </a:r>
            <a:r>
              <a:rPr lang="en-US" altLang="zh-CN" sz="1800" dirty="0"/>
              <a:t>(window) </a:t>
            </a:r>
            <a:r>
              <a:rPr lang="zh-CN" altLang="en-US" sz="1800" dirty="0"/>
              <a:t>限制在途传输的数据帧个数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818232" y="3889247"/>
            <a:ext cx="3204616" cy="1953471"/>
            <a:chOff x="2818232" y="3962399"/>
            <a:chExt cx="3204616" cy="1953471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9276" y="3992879"/>
              <a:ext cx="3163572" cy="1922991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2818232" y="3962399"/>
              <a:ext cx="2960777" cy="1927431"/>
              <a:chOff x="2732111" y="3781183"/>
              <a:chExt cx="2575182" cy="192743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32111" y="4841266"/>
                <a:ext cx="744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window</a:t>
                </a:r>
                <a:endParaRPr lang="zh-CN" altLang="en-US" sz="1600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505343" y="3964063"/>
                <a:ext cx="0" cy="174455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4978543" y="3964063"/>
                <a:ext cx="0" cy="174455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3500263" y="42587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3500263" y="455334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178953" y="378118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997593" y="378118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R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3500263" y="44111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3500263" y="470574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3500263" y="457366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500263" y="486830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500263" y="48683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3500263" y="50207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3500263" y="518326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047155" y="5396623"/>
                <a:ext cx="461665" cy="25103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…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右大括号 19"/>
              <p:cNvSpPr/>
              <p:nvPr/>
            </p:nvSpPr>
            <p:spPr>
              <a:xfrm flipH="1">
                <a:off x="3385946" y="4837823"/>
                <a:ext cx="60960" cy="345440"/>
              </a:xfrm>
              <a:prstGeom prst="rightBrac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69392" y="5883734"/>
            <a:ext cx="8229600" cy="8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每个数据帧赋予一个序列号 </a:t>
            </a:r>
            <a:r>
              <a:rPr lang="en-US" altLang="zh-CN" sz="2000" kern="0" dirty="0"/>
              <a:t>(Sequence Number, </a:t>
            </a:r>
            <a:r>
              <a:rPr lang="en-US" altLang="zh-CN" sz="2000" kern="0" dirty="0" err="1"/>
              <a:t>SeqNum</a:t>
            </a:r>
            <a:r>
              <a:rPr lang="en-US" altLang="zh-CN" sz="2000" kern="0" dirty="0"/>
              <a:t>)</a:t>
            </a:r>
            <a:endParaRPr lang="zh-CN" altLang="en-US" sz="2000" kern="0" dirty="0"/>
          </a:p>
          <a:p>
            <a:pPr lvl="1">
              <a:spcBef>
                <a:spcPts val="0"/>
              </a:spcBef>
            </a:pPr>
            <a:r>
              <a:rPr lang="zh-CN" altLang="en-US" sz="1800" kern="0" dirty="0"/>
              <a:t>匹配数据帧与对应的</a:t>
            </a:r>
            <a:r>
              <a:rPr lang="en-US" altLang="zh-CN" sz="1800" kern="0" dirty="0"/>
              <a:t>ACK</a:t>
            </a:r>
            <a:r>
              <a:rPr lang="zh-CN" altLang="en-US" sz="1800" kern="0" dirty="0"/>
              <a:t>，假设</a:t>
            </a:r>
            <a:r>
              <a:rPr lang="en-US" altLang="zh-CN" sz="1800" kern="0" dirty="0" err="1"/>
              <a:t>SeqNum</a:t>
            </a:r>
            <a:r>
              <a:rPr lang="zh-CN" altLang="en-US" sz="1800" kern="0" dirty="0"/>
              <a:t>能无限大</a:t>
            </a:r>
            <a:endParaRPr lang="en-US" altLang="zh-CN" sz="1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45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7366" y="3517624"/>
            <a:ext cx="5084953" cy="14848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7"/>
            <a:ext cx="8370711" cy="2097880"/>
          </a:xfrm>
        </p:spPr>
        <p:txBody>
          <a:bodyPr/>
          <a:lstStyle/>
          <a:p>
            <a:r>
              <a:rPr lang="zh-CN" altLang="en-US" dirty="0"/>
              <a:t>发送方</a:t>
            </a:r>
          </a:p>
          <a:p>
            <a:pPr marL="648000" lvl="1"/>
            <a:r>
              <a:rPr lang="zh-CN" altLang="en-US" dirty="0"/>
              <a:t>维护三个状态变量</a:t>
            </a:r>
            <a:endParaRPr lang="en-US" altLang="zh-CN" dirty="0"/>
          </a:p>
          <a:p>
            <a:pPr marL="900000" lvl="2"/>
            <a:r>
              <a:rPr lang="zh-CN" altLang="en-US" dirty="0"/>
              <a:t>发送窗口大小 </a:t>
            </a:r>
            <a:r>
              <a:rPr lang="en-US" altLang="zh-CN" dirty="0"/>
              <a:t>(Send Window Size, SWS)</a:t>
            </a:r>
            <a:r>
              <a:rPr lang="zh-CN" altLang="en-US" dirty="0"/>
              <a:t>：能够发送但未确认的帧数的上界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最近被确认过的帧的序号 </a:t>
            </a:r>
            <a:r>
              <a:rPr lang="en-US" altLang="zh-CN" dirty="0"/>
              <a:t>(Last Acknowledgement Received, LAR)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最近发送的帧的序号 </a:t>
            </a:r>
            <a:r>
              <a:rPr lang="en-US" altLang="zh-CN" dirty="0"/>
              <a:t>(Last Frame Sent, LFS)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196592" y="4125976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 rot="16200000">
            <a:off x="4186682" y="2824226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  <a:ln w="15875">
            <a:solidFill>
              <a:srgbClr val="242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9159" y="35890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≤SWS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87731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0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LAR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5475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06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LFS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48000" lvl="1"/>
                <a:r>
                  <a:rPr lang="zh-CN" altLang="en-US" kern="0" dirty="0"/>
                  <a:t>操作</a:t>
                </a:r>
                <a:endParaRPr lang="en-US" altLang="zh-CN" kern="0" dirty="0"/>
              </a:p>
              <a:p>
                <a:pPr marL="900000" lvl="2"/>
                <a:r>
                  <a:rPr lang="zh-CN" altLang="en-US" kern="0" dirty="0"/>
                  <a:t>收到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：更新</a:t>
                </a:r>
                <a:r>
                  <a:rPr lang="en-US" altLang="zh-CN" kern="0" dirty="0"/>
                  <a:t>LAR (</a:t>
                </a:r>
                <a:r>
                  <a:rPr lang="zh-CN" altLang="en-US" kern="0" dirty="0"/>
                  <a:t>右移</a:t>
                </a:r>
                <a:r>
                  <a:rPr lang="en-US" altLang="zh-CN" kern="0" dirty="0"/>
                  <a:t>)</a:t>
                </a:r>
                <a:r>
                  <a:rPr lang="zh-CN" altLang="en-US" kern="0" dirty="0"/>
                  <a:t>，若窗口允许，发送新的帧，更新</a:t>
                </a:r>
                <a:r>
                  <a:rPr lang="en-US" altLang="zh-CN" kern="0" dirty="0"/>
                  <a:t>LFS</a:t>
                </a:r>
              </a:p>
              <a:p>
                <a:pPr marL="1357189" lvl="3"/>
                <a:r>
                  <a:rPr lang="zh-CN" altLang="en-US" kern="0" dirty="0"/>
                  <a:t>保证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</a:rPr>
                      <m:t>LFS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</a:rPr>
                      <m:t>LAR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SWS</m:t>
                    </m:r>
                  </m:oMath>
                </a14:m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为每帧设置定时器，若收到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前超时，重传该帧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必须能缓存</a:t>
                </a:r>
                <a:r>
                  <a:rPr lang="en-US" altLang="zh-CN" kern="0" dirty="0"/>
                  <a:t>SWS</a:t>
                </a:r>
                <a:r>
                  <a:rPr lang="zh-CN" altLang="en-US" kern="0" dirty="0"/>
                  <a:t>个帧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2985" b="-115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05282" y="5439287"/>
            <a:ext cx="1383150" cy="349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41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2" grpId="0"/>
      <p:bldP spid="15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7366" y="3517624"/>
            <a:ext cx="5084953" cy="14848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7"/>
            <a:ext cx="8370711" cy="2097880"/>
          </a:xfrm>
        </p:spPr>
        <p:txBody>
          <a:bodyPr/>
          <a:lstStyle/>
          <a:p>
            <a:r>
              <a:rPr lang="zh-CN" altLang="en-US" dirty="0"/>
              <a:t>接收方</a:t>
            </a:r>
          </a:p>
          <a:p>
            <a:pPr marL="648000" lvl="1"/>
            <a:r>
              <a:rPr lang="zh-CN" altLang="en-US" dirty="0"/>
              <a:t>维护三个状态变量</a:t>
            </a:r>
            <a:endParaRPr lang="en-US" altLang="zh-CN" dirty="0"/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接收窗口大小 </a:t>
            </a:r>
            <a:r>
              <a:rPr lang="en-US" altLang="zh-CN" dirty="0"/>
              <a:t>(Receive Window Size, RWS)</a:t>
            </a:r>
            <a:r>
              <a:rPr lang="zh-CN" altLang="en-US" dirty="0"/>
              <a:t>：能够接受的无序帧数目上界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最大的可接收帧的序号 </a:t>
            </a:r>
            <a:r>
              <a:rPr lang="en-US" altLang="zh-CN" dirty="0"/>
              <a:t>(Largest Acceptable Frame, LAF)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最后确认接收的帧的序号 </a:t>
            </a:r>
            <a:r>
              <a:rPr lang="en-US" altLang="zh-CN" dirty="0"/>
              <a:t>(Last Frame Received, LFR)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196592" y="4125976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 rot="16200000">
            <a:off x="4186682" y="2824226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  <a:ln w="15875">
            <a:solidFill>
              <a:srgbClr val="242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9159" y="35890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≤RWS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87731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0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LFR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5475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06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LAF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48000" lvl="1"/>
                <a:r>
                  <a:rPr lang="zh-CN" altLang="en-US" kern="0" dirty="0"/>
                  <a:t>操作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收到帧：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</a:rPr>
                      <m:t>SeqNum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LAF</m:t>
                    </m:r>
                  </m:oMath>
                </a14:m>
                <a:r>
                  <a:rPr lang="zh-CN" altLang="en-US" kern="0" dirty="0"/>
                  <a:t>，帧在接收窗口内，接收；否则，丢弃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接受数据帧后，将收到的最大连续</a:t>
                </a:r>
                <a:r>
                  <a:rPr lang="zh-CN" altLang="en-US" kern="0" dirty="0" smtClean="0"/>
                  <a:t>数据帧的</a:t>
                </a:r>
                <a:r>
                  <a:rPr lang="en-US" altLang="zh-CN" kern="0" dirty="0" err="1" smtClean="0"/>
                  <a:t>SeqNum</a:t>
                </a:r>
                <a:r>
                  <a:rPr lang="zh-CN" altLang="en-US" kern="0" dirty="0"/>
                  <a:t>作为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回复</a:t>
                </a:r>
                <a:endParaRPr lang="en-US" altLang="zh-CN" kern="0" dirty="0"/>
              </a:p>
              <a:p>
                <a:pPr marL="1152000" lvl="3">
                  <a:spcBef>
                    <a:spcPts val="600"/>
                  </a:spcBef>
                </a:pPr>
                <a:r>
                  <a:rPr lang="zh-CN" altLang="en-US" kern="0" dirty="0"/>
                  <a:t>例：收到帧</a:t>
                </a:r>
                <a:r>
                  <a:rPr lang="en-US" altLang="zh-CN" kern="0" dirty="0"/>
                  <a:t>2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3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4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6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7</a:t>
                </a:r>
                <a:r>
                  <a:rPr lang="zh-CN" altLang="en-US" kern="0" dirty="0"/>
                  <a:t>，则回复</a:t>
                </a:r>
                <a:r>
                  <a:rPr lang="en-US" altLang="zh-CN" kern="0" dirty="0"/>
                  <a:t>4</a:t>
                </a:r>
                <a:r>
                  <a:rPr lang="zh-CN" altLang="en-US" kern="0" dirty="0"/>
                  <a:t>的</a:t>
                </a:r>
                <a:r>
                  <a:rPr lang="en-US" altLang="zh-CN" kern="0" dirty="0"/>
                  <a:t>ACK</a:t>
                </a: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blipFill>
                <a:blip r:embed="rId6"/>
                <a:stretch>
                  <a:fillRect t="-2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071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2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r>
              <a:rPr lang="zh-CN" altLang="en-US" dirty="0"/>
              <a:t>当数据帧丢失时</a:t>
            </a:r>
            <a:endParaRPr lang="en-US" altLang="zh-CN" dirty="0"/>
          </a:p>
          <a:p>
            <a:pPr marL="648000" lvl="1">
              <a:spcBef>
                <a:spcPts val="1200"/>
              </a:spcBef>
            </a:pPr>
            <a:r>
              <a:rPr lang="zh-CN" altLang="en-US" dirty="0"/>
              <a:t>方案一：回退</a:t>
            </a:r>
            <a:r>
              <a:rPr lang="en-US" altLang="zh-CN" dirty="0"/>
              <a:t>N</a:t>
            </a:r>
            <a:r>
              <a:rPr lang="zh-CN" altLang="en-US" dirty="0"/>
              <a:t>机制 </a:t>
            </a:r>
            <a:r>
              <a:rPr lang="en-US" altLang="zh-CN" dirty="0"/>
              <a:t>(Go-Back-N)</a:t>
            </a:r>
            <a:r>
              <a:rPr lang="zh-CN" altLang="en-US" dirty="0"/>
              <a:t>恢复丢包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接收方只对连续收到的数据帧回复</a:t>
            </a:r>
            <a:r>
              <a:rPr lang="en-US" altLang="zh-CN" dirty="0"/>
              <a:t>ACK</a:t>
            </a:r>
          </a:p>
          <a:p>
            <a:pPr marL="1152000" lvl="3">
              <a:spcBef>
                <a:spcPts val="600"/>
              </a:spcBef>
            </a:pPr>
            <a:r>
              <a:rPr lang="zh-CN" altLang="en-US" dirty="0"/>
              <a:t>例：收到帧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，只对帧</a:t>
            </a:r>
            <a:r>
              <a:rPr lang="en-US" altLang="zh-CN" dirty="0"/>
              <a:t>4</a:t>
            </a:r>
            <a:r>
              <a:rPr lang="zh-CN" altLang="en-US" dirty="0"/>
              <a:t>回复</a:t>
            </a:r>
            <a:r>
              <a:rPr lang="en-US" altLang="zh-CN" dirty="0"/>
              <a:t>ACK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发送方，由于接收不到新的</a:t>
            </a:r>
            <a:r>
              <a:rPr lang="en-US" altLang="zh-CN" dirty="0"/>
              <a:t>ACK</a:t>
            </a:r>
            <a:r>
              <a:rPr lang="zh-CN" altLang="en-US" dirty="0"/>
              <a:t>，超时后重传</a:t>
            </a:r>
            <a:r>
              <a:rPr lang="en-US" altLang="zh-CN" dirty="0"/>
              <a:t>LAR+1</a:t>
            </a:r>
            <a:r>
              <a:rPr lang="zh-CN" altLang="en-US" dirty="0"/>
              <a:t>与</a:t>
            </a:r>
            <a:r>
              <a:rPr lang="en-US" altLang="zh-CN" dirty="0"/>
              <a:t>LFS</a:t>
            </a:r>
            <a:r>
              <a:rPr lang="zh-CN" altLang="en-US" dirty="0"/>
              <a:t>之间的数据帧</a:t>
            </a:r>
            <a:endParaRPr lang="en-US" altLang="zh-CN" dirty="0"/>
          </a:p>
          <a:p>
            <a:pPr marL="1152000" lvl="3">
              <a:spcBef>
                <a:spcPts val="600"/>
              </a:spcBef>
            </a:pPr>
            <a:r>
              <a:rPr lang="zh-CN" altLang="en-US" dirty="0"/>
              <a:t>如上例中的帧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7……</a:t>
            </a:r>
          </a:p>
          <a:p>
            <a:pPr marL="648000" lvl="1">
              <a:spcBef>
                <a:spcPts val="3000"/>
              </a:spcBef>
            </a:pPr>
            <a:r>
              <a:rPr lang="zh-CN" altLang="en-US" dirty="0"/>
              <a:t>方案二：选择确认机制 </a:t>
            </a:r>
            <a:r>
              <a:rPr lang="en-US" altLang="zh-CN" dirty="0"/>
              <a:t>(Selective Acknowledgments) </a:t>
            </a:r>
            <a:r>
              <a:rPr lang="zh-CN" altLang="en-US" dirty="0"/>
              <a:t>恢复丢包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接收方准确地确认每个已接受的数据帧，发送方根据这些信息更快重传</a:t>
            </a:r>
            <a:endParaRPr lang="en-US" altLang="zh-CN" dirty="0"/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传输效率更高，但实现更复杂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34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1309" y="1329154"/>
            <a:ext cx="4008099" cy="4998494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332" y="1329154"/>
            <a:ext cx="4008099" cy="49984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355600" y="18428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矩形 147"/>
          <p:cNvSpPr/>
          <p:nvPr/>
        </p:nvSpPr>
        <p:spPr>
          <a:xfrm>
            <a:off x="335280" y="1658112"/>
            <a:ext cx="1152144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791829" y="13131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552806" y="1313164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355600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35280" y="233247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LAR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 flipV="1">
            <a:off x="1483360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1463040" y="2332470"/>
            <a:ext cx="420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LFS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/>
        </p:nvGraphicFramePr>
        <p:xfrm>
          <a:off x="5131929" y="18428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矩形 159"/>
          <p:cNvSpPr/>
          <p:nvPr/>
        </p:nvSpPr>
        <p:spPr>
          <a:xfrm>
            <a:off x="5111609" y="1658112"/>
            <a:ext cx="1152144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V="1">
            <a:off x="5131929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111609" y="2332470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LFR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6259689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239369" y="2332470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LAF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116334" y="1996189"/>
            <a:ext cx="883920" cy="353936"/>
            <a:chOff x="4006606" y="3898141"/>
            <a:chExt cx="883920" cy="353936"/>
          </a:xfrm>
        </p:grpSpPr>
        <p:cxnSp>
          <p:nvCxnSpPr>
            <p:cNvPr id="170" name="直接箭头连接符 169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1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116334" y="2152653"/>
            <a:ext cx="883920" cy="349872"/>
            <a:chOff x="4006606" y="4054605"/>
            <a:chExt cx="883920" cy="349872"/>
          </a:xfrm>
        </p:grpSpPr>
        <p:cxnSp>
          <p:nvCxnSpPr>
            <p:cNvPr id="171" name="直接箭头连接符 170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4116334" y="2323341"/>
            <a:ext cx="883920" cy="351904"/>
            <a:chOff x="4006606" y="4225293"/>
            <a:chExt cx="883920" cy="351904"/>
          </a:xfrm>
        </p:grpSpPr>
        <p:cxnSp>
          <p:nvCxnSpPr>
            <p:cNvPr id="172" name="直接箭头连接符 171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79" name="表格 178"/>
          <p:cNvGraphicFramePr>
            <a:graphicFrameLocks noGrp="1"/>
          </p:cNvGraphicFramePr>
          <p:nvPr/>
        </p:nvGraphicFramePr>
        <p:xfrm>
          <a:off x="5138025" y="2739003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表格 179"/>
          <p:cNvGraphicFramePr>
            <a:graphicFrameLocks noGrp="1"/>
          </p:cNvGraphicFramePr>
          <p:nvPr/>
        </p:nvGraphicFramePr>
        <p:xfrm>
          <a:off x="361696" y="3068187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矩形 182"/>
          <p:cNvSpPr/>
          <p:nvPr/>
        </p:nvSpPr>
        <p:spPr>
          <a:xfrm>
            <a:off x="5131929" y="2566416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4100576" y="2794765"/>
            <a:ext cx="876921" cy="425822"/>
            <a:chOff x="4100576" y="2794765"/>
            <a:chExt cx="876921" cy="425822"/>
          </a:xfrm>
        </p:grpSpPr>
        <p:cxnSp>
          <p:nvCxnSpPr>
            <p:cNvPr id="184" name="直接箭头连接符 183"/>
            <p:cNvCxnSpPr>
              <a:endCxn id="180" idx="3"/>
            </p:cNvCxnSpPr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3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355600" y="2903595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4122430" y="3197101"/>
            <a:ext cx="883920" cy="353936"/>
            <a:chOff x="4006606" y="3898141"/>
            <a:chExt cx="883920" cy="353936"/>
          </a:xfrm>
        </p:grpSpPr>
        <p:cxnSp>
          <p:nvCxnSpPr>
            <p:cNvPr id="192" name="直接箭头连接符 191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4122430" y="3353565"/>
            <a:ext cx="883920" cy="349872"/>
            <a:chOff x="4006606" y="4054605"/>
            <a:chExt cx="883920" cy="349872"/>
          </a:xfrm>
        </p:grpSpPr>
        <p:cxnSp>
          <p:nvCxnSpPr>
            <p:cNvPr id="195" name="直接箭头连接符 194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5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122430" y="3524253"/>
            <a:ext cx="883920" cy="351904"/>
            <a:chOff x="4006606" y="4225293"/>
            <a:chExt cx="883920" cy="351904"/>
          </a:xfrm>
        </p:grpSpPr>
        <p:cxnSp>
          <p:nvCxnSpPr>
            <p:cNvPr id="198" name="直接箭头连接符 197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6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4822528" y="348778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1" name="表格 200"/>
          <p:cNvGraphicFramePr>
            <a:graphicFrameLocks noGrp="1"/>
          </p:cNvGraphicFramePr>
          <p:nvPr/>
        </p:nvGraphicFramePr>
        <p:xfrm>
          <a:off x="5156313" y="36716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矩形 201"/>
          <p:cNvSpPr/>
          <p:nvPr/>
        </p:nvSpPr>
        <p:spPr>
          <a:xfrm>
            <a:off x="6283606" y="3476727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4119833" y="3885768"/>
            <a:ext cx="876921" cy="425822"/>
            <a:chOff x="4100576" y="2794765"/>
            <a:chExt cx="876921" cy="425822"/>
          </a:xfrm>
        </p:grpSpPr>
        <p:cxnSp>
          <p:nvCxnSpPr>
            <p:cNvPr id="204" name="直接箭头连接符 203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08" name="表格 207"/>
          <p:cNvGraphicFramePr>
            <a:graphicFrameLocks noGrp="1"/>
          </p:cNvGraphicFramePr>
          <p:nvPr/>
        </p:nvGraphicFramePr>
        <p:xfrm>
          <a:off x="363784" y="4160037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矩形 209"/>
          <p:cNvSpPr/>
          <p:nvPr/>
        </p:nvSpPr>
        <p:spPr>
          <a:xfrm>
            <a:off x="1483360" y="3978045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4136933" y="4276847"/>
            <a:ext cx="883920" cy="353936"/>
            <a:chOff x="4006606" y="3898141"/>
            <a:chExt cx="883920" cy="353936"/>
          </a:xfrm>
        </p:grpSpPr>
        <p:cxnSp>
          <p:nvCxnSpPr>
            <p:cNvPr id="212" name="直接箭头连接符 211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14" name="表格 213"/>
          <p:cNvGraphicFramePr>
            <a:graphicFrameLocks noGrp="1"/>
          </p:cNvGraphicFramePr>
          <p:nvPr/>
        </p:nvGraphicFramePr>
        <p:xfrm>
          <a:off x="5158401" y="4500495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矩形 214"/>
          <p:cNvSpPr/>
          <p:nvPr/>
        </p:nvSpPr>
        <p:spPr>
          <a:xfrm>
            <a:off x="6648948" y="4305531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4134447" y="4576786"/>
            <a:ext cx="876921" cy="425822"/>
            <a:chOff x="4100576" y="2794765"/>
            <a:chExt cx="876921" cy="425822"/>
          </a:xfrm>
        </p:grpSpPr>
        <p:cxnSp>
          <p:nvCxnSpPr>
            <p:cNvPr id="217" name="直接箭头连接符 216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19" name="表格 218"/>
          <p:cNvGraphicFramePr>
            <a:graphicFrameLocks noGrp="1"/>
          </p:cNvGraphicFramePr>
          <p:nvPr/>
        </p:nvGraphicFramePr>
        <p:xfrm>
          <a:off x="365872" y="492621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矩形 219"/>
          <p:cNvSpPr/>
          <p:nvPr/>
        </p:nvSpPr>
        <p:spPr>
          <a:xfrm>
            <a:off x="1861501" y="4745656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1081045" y="544003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/>
              </a:rPr>
              <a:t>Timeout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</a:rPr>
              <a:t>！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/>
              </a:rPr>
              <a:t>Go-Back N</a:t>
            </a:r>
          </a:p>
        </p:txBody>
      </p:sp>
      <p:grpSp>
        <p:nvGrpSpPr>
          <p:cNvPr id="222" name="组合 221"/>
          <p:cNvGrpSpPr/>
          <p:nvPr/>
        </p:nvGrpSpPr>
        <p:grpSpPr>
          <a:xfrm>
            <a:off x="4124518" y="4990407"/>
            <a:ext cx="883920" cy="353936"/>
            <a:chOff x="4006606" y="3898141"/>
            <a:chExt cx="883920" cy="353936"/>
          </a:xfrm>
        </p:grpSpPr>
        <p:cxnSp>
          <p:nvCxnSpPr>
            <p:cNvPr id="223" name="直接箭头连接符 222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5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124518" y="5146871"/>
            <a:ext cx="883920" cy="349872"/>
            <a:chOff x="4006606" y="4054605"/>
            <a:chExt cx="883920" cy="349872"/>
          </a:xfrm>
        </p:grpSpPr>
        <p:cxnSp>
          <p:nvCxnSpPr>
            <p:cNvPr id="226" name="直接箭头连接符 225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6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4124518" y="5317559"/>
            <a:ext cx="883920" cy="351904"/>
            <a:chOff x="4006606" y="4225293"/>
            <a:chExt cx="883920" cy="351904"/>
          </a:xfrm>
        </p:grpSpPr>
        <p:cxnSp>
          <p:nvCxnSpPr>
            <p:cNvPr id="229" name="直接箭头连接符 228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31" name="表格 230"/>
          <p:cNvGraphicFramePr>
            <a:graphicFrameLocks noGrp="1"/>
          </p:cNvGraphicFramePr>
          <p:nvPr/>
        </p:nvGraphicFramePr>
        <p:xfrm>
          <a:off x="5149218" y="5454648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矩形 232"/>
          <p:cNvSpPr/>
          <p:nvPr/>
        </p:nvSpPr>
        <p:spPr>
          <a:xfrm>
            <a:off x="6637610" y="5290056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05104" y="5649425"/>
            <a:ext cx="876921" cy="425822"/>
            <a:chOff x="4100576" y="2794765"/>
            <a:chExt cx="876921" cy="425822"/>
          </a:xfrm>
        </p:grpSpPr>
        <p:cxnSp>
          <p:nvCxnSpPr>
            <p:cNvPr id="76" name="直接箭头连接符 75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521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1996 -3.7037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1997 -4.44444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3993 -0.0009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993 -0.00093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997 -2.59259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0" grpId="0"/>
      <p:bldP spid="154" grpId="0"/>
      <p:bldP spid="156" grpId="0"/>
      <p:bldP spid="158" grpId="0"/>
      <p:bldP spid="160" grpId="0" animBg="1"/>
      <p:bldP spid="162" grpId="0"/>
      <p:bldP spid="164" grpId="0"/>
      <p:bldP spid="183" grpId="0" animBg="1"/>
      <p:bldP spid="183" grpId="1" animBg="1"/>
      <p:bldP spid="190" grpId="0" animBg="1"/>
      <p:bldP spid="190" grpId="1" animBg="1"/>
      <p:bldP spid="200" grpId="0"/>
      <p:bldP spid="202" grpId="0" animBg="1"/>
      <p:bldP spid="202" grpId="1" animBg="1"/>
      <p:bldP spid="210" grpId="0" animBg="1"/>
      <p:bldP spid="210" grpId="1" animBg="1"/>
      <p:bldP spid="215" grpId="0" animBg="1"/>
      <p:bldP spid="220" grpId="0" animBg="1"/>
      <p:bldP spid="221" grpId="0"/>
      <p:bldP spid="233" grpId="0" animBg="1"/>
      <p:bldP spid="233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r>
              <a:rPr lang="zh-CN" altLang="en-US" dirty="0"/>
              <a:t>窗口大小</a:t>
            </a:r>
            <a:endParaRPr lang="en-US" altLang="zh-CN" dirty="0"/>
          </a:p>
          <a:p>
            <a:pPr marL="648000" lvl="1">
              <a:spcBef>
                <a:spcPts val="1200"/>
              </a:spcBef>
            </a:pPr>
            <a:r>
              <a:rPr lang="zh-CN" altLang="en-US" dirty="0"/>
              <a:t>发送方 </a:t>
            </a:r>
            <a:r>
              <a:rPr lang="en-US" altLang="zh-CN" dirty="0"/>
              <a:t>SWS</a:t>
            </a:r>
            <a:endParaRPr lang="zh-CN" altLang="en-US" dirty="0"/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可根据一段给定时间内链路上有多少待确认的帧来选择</a:t>
            </a:r>
            <a:endParaRPr lang="en-US" altLang="zh-CN" dirty="0"/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依据给定的延迟与带宽的乘积</a:t>
            </a:r>
            <a:endParaRPr lang="en-US" altLang="zh-CN" dirty="0"/>
          </a:p>
          <a:p>
            <a:pPr marL="648000" lvl="1">
              <a:spcBef>
                <a:spcPts val="3000"/>
              </a:spcBef>
            </a:pPr>
            <a:r>
              <a:rPr lang="zh-CN" altLang="en-US" dirty="0"/>
              <a:t>接收方 </a:t>
            </a:r>
            <a:r>
              <a:rPr lang="en-US" altLang="zh-CN" dirty="0"/>
              <a:t>RWS</a:t>
            </a:r>
            <a:endParaRPr lang="zh-CN" altLang="en-US" dirty="0"/>
          </a:p>
          <a:p>
            <a:pPr marL="900000" lvl="2">
              <a:spcBef>
                <a:spcPts val="1200"/>
              </a:spcBef>
            </a:pPr>
            <a:r>
              <a:rPr lang="en-US" altLang="zh-CN" dirty="0"/>
              <a:t>RWS=1</a:t>
            </a:r>
            <a:r>
              <a:rPr lang="zh-CN" altLang="en-US" dirty="0"/>
              <a:t>：接收方不缓存任何错序到达的帧</a:t>
            </a:r>
          </a:p>
          <a:p>
            <a:pPr marL="900000" lvl="2">
              <a:spcBef>
                <a:spcPts val="1200"/>
              </a:spcBef>
            </a:pPr>
            <a:r>
              <a:rPr lang="en-US" altLang="zh-CN" dirty="0"/>
              <a:t>RWS=SWS</a:t>
            </a:r>
            <a:r>
              <a:rPr lang="zh-CN" altLang="en-US" dirty="0"/>
              <a:t>：接收方能够缓存发送方传输的任何</a:t>
            </a:r>
            <a:r>
              <a:rPr lang="zh-CN" altLang="en-US" dirty="0" smtClean="0"/>
              <a:t>帧（</a:t>
            </a:r>
            <a:r>
              <a:rPr lang="zh-CN" altLang="en-US" sz="2400" dirty="0" smtClean="0">
                <a:solidFill>
                  <a:srgbClr val="FF0000"/>
                </a:solidFill>
              </a:rPr>
              <a:t>为什么？？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由于错序到达的帧不可能超过</a:t>
            </a:r>
            <a:r>
              <a:rPr lang="en-US" altLang="zh-CN" dirty="0"/>
              <a:t>SWS</a:t>
            </a:r>
            <a:r>
              <a:rPr lang="zh-CN" altLang="en-US" dirty="0"/>
              <a:t>个，</a:t>
            </a:r>
            <a:r>
              <a:rPr lang="en-US" altLang="zh-CN" dirty="0"/>
              <a:t>RWS &gt; SWS</a:t>
            </a:r>
            <a:r>
              <a:rPr lang="zh-CN" altLang="en-US" dirty="0"/>
              <a:t>无意义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7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pPr marL="247959">
              <a:spcBef>
                <a:spcPts val="1200"/>
              </a:spcBef>
            </a:pPr>
            <a:r>
              <a:rPr lang="zh-CN" altLang="en-US" dirty="0"/>
              <a:t>序列号无限大的假设不成立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序列号在大小有限的首部字段中，如</a:t>
            </a:r>
            <a:r>
              <a:rPr lang="en-US" altLang="zh-CN" sz="1800" dirty="0"/>
              <a:t>3bit</a:t>
            </a:r>
            <a:r>
              <a:rPr lang="zh-CN" altLang="en-US" sz="1800" dirty="0"/>
              <a:t>可用序号</a:t>
            </a:r>
            <a:r>
              <a:rPr lang="en-US" altLang="zh-CN" sz="1800" dirty="0"/>
              <a:t>0~7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序列号必须可重用，能回绕</a:t>
            </a:r>
            <a:endParaRPr lang="en-US" altLang="zh-CN" sz="1800" dirty="0"/>
          </a:p>
          <a:p>
            <a:pPr marL="247959">
              <a:spcBef>
                <a:spcPts val="3000"/>
              </a:spcBef>
            </a:pPr>
            <a:r>
              <a:rPr lang="zh-CN" altLang="en-US" dirty="0"/>
              <a:t>需解决的问题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能够区别同一序列号的不同次发送</a:t>
            </a:r>
            <a:endParaRPr lang="en-US" altLang="zh-CN" sz="1800" dirty="0"/>
          </a:p>
          <a:p>
            <a:pPr marL="499961" lvl="1">
              <a:spcBef>
                <a:spcPts val="1200"/>
              </a:spcBef>
            </a:pPr>
            <a:r>
              <a:rPr lang="zh-CN" altLang="en-US" sz="1800" dirty="0"/>
              <a:t>可用序列号的数目必须大于所允许的待确认的帧的数目</a:t>
            </a:r>
            <a:endParaRPr lang="en-US" altLang="zh-CN" sz="1800" dirty="0"/>
          </a:p>
          <a:p>
            <a:pPr marL="900000" lvl="2">
              <a:spcBef>
                <a:spcPts val="1200"/>
              </a:spcBef>
            </a:pPr>
            <a:r>
              <a:rPr lang="zh-CN" altLang="en-US" sz="1600" dirty="0"/>
              <a:t>比如：停等算法允许一次只有</a:t>
            </a:r>
            <a:r>
              <a:rPr lang="en-US" altLang="zh-CN" sz="1600" dirty="0"/>
              <a:t>1</a:t>
            </a:r>
            <a:r>
              <a:rPr lang="zh-CN" altLang="en-US" sz="1600" dirty="0"/>
              <a:t>个待确认的帧，用</a:t>
            </a:r>
            <a:r>
              <a:rPr lang="en-US" altLang="zh-CN" sz="1600" dirty="0"/>
              <a:t>2</a:t>
            </a:r>
            <a:r>
              <a:rPr lang="zh-CN" altLang="en-US" sz="1600" dirty="0"/>
              <a:t>个序列号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2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704" y="3048000"/>
            <a:ext cx="6388609" cy="287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:r>
                  <a:rPr lang="zh-CN" altLang="en-US" dirty="0"/>
                  <a:t>发送窗口大小小于可用序列号数就行？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en-US" altLang="zh-CN" sz="1800" dirty="0"/>
                  <a:t>  ?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例：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，可用序列号</a:t>
                </a:r>
                <a:r>
                  <a:rPr lang="en-US" altLang="zh-CN" sz="1800" dirty="0"/>
                  <a:t>0 ~ 7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  <a:blipFill rotWithShape="0">
                <a:blip r:embed="rId7" cstate="print"/>
                <a:stretch>
                  <a:fillRect l="-437" b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93529" y="3718560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32409" y="36540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00882" y="3678412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" name="AutoShape 34"/>
          <p:cNvSpPr>
            <a:spLocks/>
          </p:cNvSpPr>
          <p:nvPr/>
        </p:nvSpPr>
        <p:spPr bwMode="auto">
          <a:xfrm rot="5400000">
            <a:off x="3841471" y="2378433"/>
            <a:ext cx="297914" cy="2333576"/>
          </a:xfrm>
          <a:prstGeom prst="leftBrace">
            <a:avLst>
              <a:gd name="adj1" fmla="val 38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79765" y="37040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6480" y="478419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80806" y="4992497"/>
            <a:ext cx="444917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916936" y="416052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74088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631240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2389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93240" y="416545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61512" y="416533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130856" y="417155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20100" y="4171552"/>
            <a:ext cx="167908" cy="79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4609" y="4985117"/>
            <a:ext cx="67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ACK: 6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533192" y="4147168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901464" y="414704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270808" y="415326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38190" y="431452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正常情况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07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5" grpId="0" animBg="1"/>
      <p:bldP spid="26" grpId="0" animBg="1"/>
      <p:bldP spid="27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704" y="3048000"/>
            <a:ext cx="6388609" cy="287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:r>
                  <a:rPr lang="zh-CN" altLang="en-US" dirty="0"/>
                  <a:t>发送窗口大小小于可用序列号数就行？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en-US" altLang="zh-CN" sz="1800" dirty="0"/>
                  <a:t>  ?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例：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，可用序列号</a:t>
                </a:r>
                <a:r>
                  <a:rPr lang="en-US" altLang="zh-CN" sz="1800" dirty="0"/>
                  <a:t>0 ~ 7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  <a:blipFill rotWithShape="0">
                <a:blip r:embed="rId7" cstate="print"/>
                <a:stretch>
                  <a:fillRect l="-437" b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93529" y="3718560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32409" y="36540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00882" y="3678412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" name="AutoShape 34"/>
          <p:cNvSpPr>
            <a:spLocks/>
          </p:cNvSpPr>
          <p:nvPr/>
        </p:nvSpPr>
        <p:spPr bwMode="auto">
          <a:xfrm rot="5400000">
            <a:off x="3841471" y="2378433"/>
            <a:ext cx="297914" cy="2333576"/>
          </a:xfrm>
          <a:prstGeom prst="leftBrace">
            <a:avLst>
              <a:gd name="adj1" fmla="val 38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79765" y="37040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6480" y="478419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80806" y="4992497"/>
            <a:ext cx="444917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916936" y="416052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74088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631240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2389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93240" y="416545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61512" y="416533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130856" y="417155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20100" y="4425442"/>
            <a:ext cx="156642" cy="543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4609" y="4985117"/>
            <a:ext cx="67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ACK: 6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38190" y="4314526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ACK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丢失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910840" y="415442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3267992" y="414704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3625144" y="415326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4017800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387144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475541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4" name="文本框 199"/>
          <p:cNvSpPr txBox="1"/>
          <p:nvPr/>
        </p:nvSpPr>
        <p:spPr>
          <a:xfrm>
            <a:off x="5209202" y="4133213"/>
            <a:ext cx="3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7450" y="5231216"/>
            <a:ext cx="2386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期望收到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7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和下一轮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772" y="3394530"/>
            <a:ext cx="911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超时重发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149144" y="4177648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1962" y="5531612"/>
            <a:ext cx="2889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误把第一轮的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当做下一轮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4624" y="5983916"/>
            <a:ext cx="6986016" cy="844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¥"/>
            </a:pPr>
            <a:r>
              <a:rPr lang="zh-CN" altLang="en-US" dirty="0"/>
              <a:t>原因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接收窗口滑动之后期望的帧序号与上一轮序号重合所致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  <p:bldP spid="40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4285261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RWS</m:t>
                    </m:r>
                  </m:oMath>
                </a14:m>
                <a:r>
                  <a:rPr lang="zh-CN" altLang="en-US" dirty="0"/>
                  <a:t>时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zh-CN" altLang="en-US" sz="1800" dirty="0"/>
                  <a:t>  </a:t>
                </a:r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为序列号使用的比特数</a:t>
                </a:r>
                <a:r>
                  <a:rPr lang="en-US" altLang="zh-CN" sz="1800" dirty="0"/>
                  <a:t>)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发送窗口大小不能大于可用序列号数的一半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4285261"/>
              </a:xfrm>
              <a:blipFill>
                <a:blip r:embed="rId6" cstate="print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1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 smtClean="0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53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651022"/>
          </a:xfrm>
        </p:spPr>
        <p:txBody>
          <a:bodyPr/>
          <a:lstStyle/>
          <a:p>
            <a:pPr marL="247959">
              <a:spcBef>
                <a:spcPts val="1200"/>
              </a:spcBef>
            </a:pPr>
            <a:r>
              <a:rPr lang="zh-CN" altLang="en-US" dirty="0"/>
              <a:t>滑动窗口是一种高效的可靠传输机制，</a:t>
            </a:r>
            <a:r>
              <a:rPr lang="en-US" altLang="zh-CN" dirty="0"/>
              <a:t>4</a:t>
            </a:r>
            <a:r>
              <a:rPr lang="zh-CN" altLang="en-US" dirty="0"/>
              <a:t>个功能</a:t>
            </a:r>
            <a:endParaRPr lang="en-US" altLang="zh-CN" dirty="0"/>
          </a:p>
          <a:p>
            <a:pPr marL="648000" lvl="1">
              <a:spcBef>
                <a:spcPts val="600"/>
              </a:spcBef>
            </a:pPr>
            <a:r>
              <a:rPr lang="zh-CN" altLang="en-US" dirty="0"/>
              <a:t>可靠传输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基于确认和超时重传机制，在不可靠链路上可靠传输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高效传输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通过并发提升传输性能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按序传送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接收方将连续的数据交给上层，缓存不连续 </a:t>
            </a:r>
            <a:r>
              <a:rPr lang="en-US" altLang="zh-CN" dirty="0"/>
              <a:t>(</a:t>
            </a:r>
            <a:r>
              <a:rPr lang="zh-CN" altLang="en-US" dirty="0"/>
              <a:t>乱序到达</a:t>
            </a:r>
            <a:r>
              <a:rPr lang="en-US" altLang="zh-CN" dirty="0"/>
              <a:t>)</a:t>
            </a:r>
            <a:r>
              <a:rPr lang="zh-CN" altLang="en-US" dirty="0"/>
              <a:t>的数据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流量控制 </a:t>
            </a:r>
            <a:r>
              <a:rPr lang="en-US" altLang="zh-CN" dirty="0"/>
              <a:t>(flow control)</a:t>
            </a:r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接收方能够控制发送方使其降低速度的反馈机制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通信双方通过设定</a:t>
            </a:r>
            <a:r>
              <a:rPr lang="en-US" altLang="zh-CN" dirty="0"/>
              <a:t>Window</a:t>
            </a:r>
            <a:r>
              <a:rPr lang="zh-CN" altLang="en-US" dirty="0"/>
              <a:t>大小表达自己的发送</a:t>
            </a:r>
            <a:r>
              <a:rPr lang="en-US" altLang="zh-CN" dirty="0"/>
              <a:t>/</a:t>
            </a:r>
            <a:r>
              <a:rPr lang="zh-CN" altLang="en-US" dirty="0"/>
              <a:t>接收能力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55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88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差错检测技术只能做到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无差错接受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/>
              <a:t>凡是接受的帧（即没有丢弃），我们能以非常接近于 </a:t>
            </a:r>
            <a:r>
              <a:rPr lang="en-US" altLang="zh-CN" sz="1800" dirty="0"/>
              <a:t>1 </a:t>
            </a:r>
            <a:r>
              <a:rPr lang="zh-CN" altLang="en-US" sz="1800" dirty="0"/>
              <a:t>的概率认为这些帧在传输过程中没有产生差错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错误帧被接收方丢弃</a:t>
            </a:r>
            <a:endParaRPr lang="en-US" altLang="zh-CN" dirty="0"/>
          </a:p>
          <a:p>
            <a:pPr lvl="1"/>
            <a:r>
              <a:rPr lang="zh-CN" altLang="en-US" sz="1800" dirty="0"/>
              <a:t>有些纠错码技术可以恢复轻微的误码，但实际计算开销太大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zh-CN" altLang="en-US" sz="1800" dirty="0"/>
              <a:t>必须能以某种方式恢复被丢弃或丢失的帧</a:t>
            </a:r>
            <a:endParaRPr lang="en-US" altLang="zh-CN" sz="1800" dirty="0"/>
          </a:p>
          <a:p>
            <a:pPr lvl="1"/>
            <a:r>
              <a:rPr lang="zh-CN" altLang="en-US" sz="1800" dirty="0"/>
              <a:t>链路层、传输层、应用层都可提供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10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可靠传输基本机制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确认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超时</a:t>
            </a:r>
            <a:r>
              <a:rPr lang="zh-CN" altLang="en-US" sz="1800" dirty="0"/>
              <a:t>的组合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dirty="0"/>
              <a:t>确认 </a:t>
            </a:r>
            <a:r>
              <a:rPr lang="en-US" altLang="zh-CN" dirty="0"/>
              <a:t>(</a:t>
            </a:r>
            <a:r>
              <a:rPr lang="en-US" altLang="zh-CN" dirty="0" err="1"/>
              <a:t>ACKnowledgement</a:t>
            </a:r>
            <a:r>
              <a:rPr lang="en-US" altLang="zh-CN" dirty="0"/>
              <a:t>, ACK)</a:t>
            </a:r>
          </a:p>
          <a:p>
            <a:pPr lvl="1"/>
            <a:r>
              <a:rPr lang="zh-CN" altLang="en-US" sz="1800" dirty="0"/>
              <a:t>协议发给它的对等实体的消息，告知它已收到刚才的帧</a:t>
            </a:r>
          </a:p>
          <a:p>
            <a:pPr lvl="2"/>
            <a:r>
              <a:rPr lang="zh-CN" altLang="en-US" dirty="0"/>
              <a:t>可以是一个控制帧，即无任何数据的头部</a:t>
            </a:r>
            <a:endParaRPr lang="en-US" altLang="zh-CN" dirty="0"/>
          </a:p>
          <a:p>
            <a:pPr lvl="2"/>
            <a:r>
              <a:rPr lang="zh-CN" altLang="en-US" dirty="0"/>
              <a:t>也可以将一个</a:t>
            </a:r>
            <a:r>
              <a:rPr lang="en-US" altLang="zh-CN" dirty="0"/>
              <a:t>ACK</a:t>
            </a:r>
            <a:r>
              <a:rPr lang="zh-CN" altLang="en-US" dirty="0"/>
              <a:t>捎带在一个恰好要发向对方的数据帧中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超时 </a:t>
            </a:r>
            <a:r>
              <a:rPr lang="en-US" altLang="zh-CN" dirty="0"/>
              <a:t>(timeout)</a:t>
            </a:r>
          </a:p>
          <a:p>
            <a:pPr lvl="1"/>
            <a:r>
              <a:rPr lang="zh-CN" altLang="en-US" sz="1800" dirty="0"/>
              <a:t>发送方收到一个确认，表明帧发送成功；如果在合理的一段时间后未收到确认，那么它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重发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(retransmit) </a:t>
            </a:r>
            <a:r>
              <a:rPr lang="zh-CN" altLang="en-US" sz="1800" dirty="0"/>
              <a:t>原始帧</a:t>
            </a:r>
            <a:endParaRPr lang="en-US" altLang="zh-CN" sz="1800" dirty="0"/>
          </a:p>
          <a:p>
            <a:pPr lvl="1"/>
            <a:r>
              <a:rPr lang="zh-CN" altLang="en-US" sz="1800" dirty="0"/>
              <a:t>等待一段合理时间的这个动作称为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超时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(timeout)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46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自动请求重发（</a:t>
            </a:r>
            <a:r>
              <a:rPr lang="en-US" altLang="zh-CN" dirty="0"/>
              <a:t>Automatic Repeat Request</a:t>
            </a:r>
            <a:r>
              <a:rPr lang="zh-CN" altLang="en-US" dirty="0"/>
              <a:t>，</a:t>
            </a:r>
            <a:r>
              <a:rPr lang="en-US" altLang="zh-CN" dirty="0"/>
              <a:t>ARQ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使用确认和超时实现可靠传输的策略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两种</a:t>
            </a:r>
            <a:r>
              <a:rPr lang="en-US" altLang="zh-CN" dirty="0"/>
              <a:t>ARQ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停等 </a:t>
            </a:r>
            <a:r>
              <a:rPr lang="en-US" altLang="zh-CN" dirty="0"/>
              <a:t>(stop-and-wait) 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滑动窗口 </a:t>
            </a:r>
            <a:r>
              <a:rPr lang="en-US" altLang="zh-CN" dirty="0"/>
              <a:t>(sliding-window) 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sz="1800" dirty="0"/>
              <a:t>发送方传输一帧之后，在传输下一帧之前等待一个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；如果在某段时间之后</a:t>
            </a:r>
            <a:r>
              <a:rPr lang="en-US" altLang="zh-CN" sz="1800" dirty="0"/>
              <a:t>ACK</a:t>
            </a:r>
            <a:r>
              <a:rPr lang="zh-CN" altLang="en-US" sz="1800" dirty="0"/>
              <a:t>没有到达，则发送方超时，重发原始帧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972" y="2923939"/>
            <a:ext cx="3389722" cy="3623165"/>
          </a:xfrm>
          <a:prstGeom prst="rect">
            <a:avLst/>
          </a:prstGeom>
        </p:spPr>
      </p:pic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81595" y="4112259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1624018" y="3241403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2305099" y="3313079"/>
            <a:ext cx="6764" cy="2606336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916084" y="3291251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2311863" y="3605097"/>
            <a:ext cx="1610845" cy="4352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2305766" y="4087943"/>
            <a:ext cx="1616940" cy="4610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789091" y="3808947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924638" y="3035809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528859" y="3011425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741972" y="350394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686369" y="4076176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1703366" y="6001612"/>
            <a:ext cx="2655262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）超时前收到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3" name="左大括号 82"/>
          <p:cNvSpPr/>
          <p:nvPr/>
        </p:nvSpPr>
        <p:spPr>
          <a:xfrm>
            <a:off x="2069545" y="3601522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7683" y="2928932"/>
            <a:ext cx="3233054" cy="3623165"/>
          </a:xfrm>
          <a:prstGeom prst="rect">
            <a:avLst/>
          </a:prstGeom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243068" y="4117252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 flipH="1">
            <a:off x="5585491" y="3246396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6260152" y="3318071"/>
            <a:ext cx="13183" cy="260134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7877557" y="3296244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6273336" y="3610090"/>
            <a:ext cx="1234715" cy="3998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750564" y="381394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886111" y="3040802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7490332" y="3016418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6741026" y="358392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6211467" y="6006605"/>
            <a:ext cx="1617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原帧丢失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左大括号 98"/>
          <p:cNvSpPr/>
          <p:nvPr/>
        </p:nvSpPr>
        <p:spPr>
          <a:xfrm>
            <a:off x="6031018" y="360651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6279432" y="4713466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 flipH="1">
            <a:off x="6273336" y="5088800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Text Box 14"/>
          <p:cNvSpPr txBox="1">
            <a:spLocks noChangeArrowheads="1"/>
          </p:cNvSpPr>
          <p:nvPr/>
        </p:nvSpPr>
        <p:spPr bwMode="auto">
          <a:xfrm>
            <a:off x="5756660" y="4917316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6710208" y="458476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6666766" y="5068184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105" name="左大括号 104"/>
          <p:cNvSpPr/>
          <p:nvPr/>
        </p:nvSpPr>
        <p:spPr>
          <a:xfrm>
            <a:off x="6037114" y="4709891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7337349" y="3842497"/>
            <a:ext cx="170702" cy="277903"/>
            <a:chOff x="7754112" y="4133088"/>
            <a:chExt cx="487680" cy="694944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232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/>
      <p:bldP spid="54" grpId="0"/>
      <p:bldP spid="55" grpId="0"/>
      <p:bldP spid="56" grpId="0"/>
      <p:bldP spid="57" grpId="0"/>
      <p:bldP spid="58" grpId="0"/>
      <p:bldP spid="83" grpId="0" animBg="1"/>
      <p:bldP spid="87" grpId="0"/>
      <p:bldP spid="88" grpId="0" animBg="1"/>
      <p:bldP spid="89" grpId="0" animBg="1"/>
      <p:bldP spid="90" grpId="0" animBg="1"/>
      <p:bldP spid="91" grpId="0" animBg="1"/>
      <p:bldP spid="93" grpId="0"/>
      <p:bldP spid="94" grpId="0"/>
      <p:bldP spid="95" grpId="0"/>
      <p:bldP spid="96" grpId="0"/>
      <p:bldP spid="98" grpId="0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sz="1800" dirty="0"/>
              <a:t>发送方传输一帧之后，在传输下一帧之前等待一个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；如果在某段时间之后</a:t>
            </a:r>
            <a:r>
              <a:rPr lang="en-US" altLang="zh-CN" sz="1800" dirty="0"/>
              <a:t>ACK</a:t>
            </a:r>
            <a:r>
              <a:rPr lang="zh-CN" altLang="en-US" sz="1800" dirty="0"/>
              <a:t>没有到达，则发送方超时，重发原始帧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972" y="2923939"/>
            <a:ext cx="3389722" cy="3623165"/>
          </a:xfrm>
          <a:prstGeom prst="rect">
            <a:avLst/>
          </a:prstGeom>
        </p:spPr>
      </p:pic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81595" y="4112259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1624018" y="3241403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311863" y="3313078"/>
            <a:ext cx="23022" cy="268853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916084" y="3291251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2311863" y="3605097"/>
            <a:ext cx="1610845" cy="4352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2667974" y="4087943"/>
            <a:ext cx="1254732" cy="334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789091" y="3808947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924638" y="3035809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528859" y="3011425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741972" y="350394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686369" y="4076176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2216932" y="6001612"/>
            <a:ext cx="1453193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c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丢失</a:t>
            </a:r>
          </a:p>
        </p:txBody>
      </p:sp>
      <p:sp>
        <p:nvSpPr>
          <p:cNvPr id="83" name="左大括号 82"/>
          <p:cNvSpPr/>
          <p:nvPr/>
        </p:nvSpPr>
        <p:spPr>
          <a:xfrm>
            <a:off x="2069545" y="3601522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7683" y="2928932"/>
            <a:ext cx="3233054" cy="3623165"/>
          </a:xfrm>
          <a:prstGeom prst="rect">
            <a:avLst/>
          </a:prstGeom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243068" y="4117252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 flipH="1">
            <a:off x="5585491" y="3246396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6260152" y="3318071"/>
            <a:ext cx="13183" cy="260134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7877557" y="3296244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6273335" y="3610089"/>
            <a:ext cx="1610319" cy="662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750564" y="381394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886111" y="3040802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7490332" y="3016418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6741026" y="358392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5985874" y="6056449"/>
            <a:ext cx="1617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d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zh-CN" altLang="en-US" sz="1600" kern="0" noProof="0" dirty="0">
                <a:latin typeface="Calibri" panose="020F0502020204030204" pitchFamily="34" charset="0"/>
                <a:ea typeface="华文楷体" panose="02010600040101010101" pitchFamily="2" charset="-122"/>
              </a:rPr>
              <a:t>过早超时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左大括号 98"/>
          <p:cNvSpPr/>
          <p:nvPr/>
        </p:nvSpPr>
        <p:spPr>
          <a:xfrm>
            <a:off x="6031018" y="360651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6279432" y="4713466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 flipH="1">
            <a:off x="6273336" y="5088800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Text Box 14"/>
          <p:cNvSpPr txBox="1">
            <a:spLocks noChangeArrowheads="1"/>
          </p:cNvSpPr>
          <p:nvPr/>
        </p:nvSpPr>
        <p:spPr bwMode="auto">
          <a:xfrm>
            <a:off x="5756660" y="4917316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6910116" y="4659851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6666766" y="5068184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105" name="左大括号 104"/>
          <p:cNvSpPr/>
          <p:nvPr/>
        </p:nvSpPr>
        <p:spPr>
          <a:xfrm>
            <a:off x="6037114" y="4709891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618181" y="4258941"/>
            <a:ext cx="170702" cy="277903"/>
            <a:chOff x="7754112" y="4133088"/>
            <a:chExt cx="487680" cy="69494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2335830" y="4728080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2329734" y="5103414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1813058" y="493193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2766606" y="4599378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2723164" y="5082798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66" name="左大括号 65"/>
          <p:cNvSpPr/>
          <p:nvPr/>
        </p:nvSpPr>
        <p:spPr>
          <a:xfrm>
            <a:off x="2093512" y="472450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H="1">
            <a:off x="6247544" y="4298942"/>
            <a:ext cx="1623916" cy="6549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030227" y="4254470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" name="椭圆 4"/>
          <p:cNvSpPr/>
          <p:nvPr/>
        </p:nvSpPr>
        <p:spPr>
          <a:xfrm>
            <a:off x="3808479" y="3893385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772393" y="4937203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43733" y="4057239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712460" y="4913764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234942" y="5919414"/>
            <a:ext cx="7261375" cy="8674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重复帧问题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超时重传，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认为是下一帧，再次接收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81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/>
      <p:bldP spid="54" grpId="0"/>
      <p:bldP spid="55" grpId="0"/>
      <p:bldP spid="56" grpId="0"/>
      <p:bldP spid="57" grpId="0"/>
      <p:bldP spid="58" grpId="0"/>
      <p:bldP spid="83" grpId="0" animBg="1"/>
      <p:bldP spid="87" grpId="0"/>
      <p:bldP spid="88" grpId="0" animBg="1"/>
      <p:bldP spid="89" grpId="0" animBg="1"/>
      <p:bldP spid="90" grpId="0" animBg="1"/>
      <p:bldP spid="91" grpId="0" animBg="1"/>
      <p:bldP spid="93" grpId="0"/>
      <p:bldP spid="94" grpId="0"/>
      <p:bldP spid="95" grpId="0"/>
      <p:bldP spid="96" grpId="0"/>
      <p:bldP spid="98" grpId="0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68" grpId="0"/>
      <p:bldP spid="5" grpId="0" animBg="1"/>
      <p:bldP spid="69" grpId="0" animBg="1"/>
      <p:bldP spid="70" grpId="0" animBg="1"/>
      <p:bldP spid="71" grpId="0" animBg="1"/>
      <p:bldP spid="72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1</a:t>
            </a:r>
            <a:r>
              <a:rPr lang="zh-CN" altLang="en-US" dirty="0"/>
              <a:t>比特序列号的停等算法</a:t>
            </a:r>
            <a:endParaRPr lang="en-US" altLang="zh-CN" dirty="0"/>
          </a:p>
          <a:p>
            <a:pPr lvl="1"/>
            <a:r>
              <a:rPr lang="zh-CN" altLang="en-US" sz="1800" dirty="0"/>
              <a:t>序号值可取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，每帧交替使用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67626" y="2731009"/>
            <a:ext cx="3389722" cy="3623165"/>
            <a:chOff x="1189972" y="2923939"/>
            <a:chExt cx="3389722" cy="3623165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72" y="2923939"/>
              <a:ext cx="3389722" cy="3623165"/>
            </a:xfrm>
            <a:prstGeom prst="rect">
              <a:avLst/>
            </a:prstGeom>
          </p:spPr>
        </p:pic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1281595" y="4112259"/>
              <a:ext cx="387226" cy="585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 flipH="1">
              <a:off x="1624018" y="3842497"/>
              <a:ext cx="0" cy="1509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2311862" y="3313078"/>
              <a:ext cx="2088" cy="2962462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3916084" y="3291251"/>
              <a:ext cx="46822" cy="2984289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2311863" y="3605097"/>
              <a:ext cx="1593783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2298679" y="4009964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1924638" y="3035809"/>
              <a:ext cx="829769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Sender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528859" y="3011425"/>
              <a:ext cx="9404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Receiver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2741972" y="3503944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0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722623" y="3913679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0</a:t>
              </a: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2301425" y="4396323"/>
              <a:ext cx="1604221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2288241" y="4801190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731534" y="4295170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1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2712185" y="4704905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1</a:t>
              </a: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2313951" y="5172935"/>
              <a:ext cx="1593783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2300767" y="5577802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2744060" y="5071782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0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724711" y="5481517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0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2905420" y="5966703"/>
              <a:ext cx="46166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kern="0" dirty="0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  <a:endParaRPr kumimoji="1" lang="zh-CN" alt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66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436988"/>
          </a:xfrm>
        </p:spPr>
        <p:txBody>
          <a:bodyPr/>
          <a:lstStyle/>
          <a:p>
            <a:r>
              <a:rPr lang="zh-CN" altLang="en-US" dirty="0"/>
              <a:t>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只允许链路上有一个未确认的帧，这可能远远低于链路的容量</a:t>
            </a:r>
            <a:endParaRPr lang="en-US" altLang="zh-CN" sz="1800" dirty="0"/>
          </a:p>
          <a:p>
            <a:pPr>
              <a:spcBef>
                <a:spcPts val="1800"/>
              </a:spcBef>
            </a:pPr>
            <a:r>
              <a:rPr lang="zh-CN" altLang="en-US" sz="2200" dirty="0"/>
              <a:t>例：</a:t>
            </a:r>
            <a:r>
              <a:rPr lang="en-US" altLang="zh-CN" sz="2200" dirty="0" smtClean="0"/>
              <a:t>RTT=90ms</a:t>
            </a:r>
            <a:r>
              <a:rPr lang="zh-CN" altLang="en-US" sz="2200" dirty="0"/>
              <a:t>的</a:t>
            </a:r>
            <a:r>
              <a:rPr lang="en-US" altLang="zh-CN" sz="2200" dirty="0"/>
              <a:t>1.5Mbps</a:t>
            </a:r>
            <a:r>
              <a:rPr lang="zh-CN" altLang="en-US" sz="2200" dirty="0"/>
              <a:t>链路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链路的延迟与带宽的乘积为</a:t>
            </a:r>
            <a:r>
              <a:rPr lang="en-US" altLang="zh-CN" sz="1800" dirty="0"/>
              <a:t>67.5Kb</a:t>
            </a:r>
            <a:r>
              <a:rPr lang="zh-CN" altLang="en-US" sz="1800" dirty="0"/>
              <a:t>，约</a:t>
            </a:r>
            <a:r>
              <a:rPr lang="en-US" altLang="zh-CN" sz="1800" dirty="0"/>
              <a:t>8KB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发送方每个</a:t>
            </a:r>
            <a:r>
              <a:rPr lang="en-US" altLang="zh-CN" sz="1800" dirty="0"/>
              <a:t>RTT</a:t>
            </a:r>
            <a:r>
              <a:rPr lang="zh-CN" altLang="en-US" sz="1800" dirty="0"/>
              <a:t>仅能发送一帧，假设一帧为</a:t>
            </a:r>
            <a:r>
              <a:rPr lang="en-US" altLang="zh-CN" sz="1800" dirty="0"/>
              <a:t>1KB</a:t>
            </a:r>
            <a:r>
              <a:rPr lang="zh-CN" altLang="en-US" sz="1800" dirty="0"/>
              <a:t>，大约是链路容量的</a:t>
            </a:r>
            <a:r>
              <a:rPr lang="en-US" altLang="zh-CN" sz="1800" dirty="0" smtClean="0"/>
              <a:t>1/8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/>
              <a:t>为完全利用链路，希望发送方在等待一个</a:t>
            </a:r>
            <a:r>
              <a:rPr lang="en-US" altLang="zh-CN" sz="1800" dirty="0" smtClean="0"/>
              <a:t>ACK</a:t>
            </a:r>
            <a:r>
              <a:rPr lang="zh-CN" altLang="en-US" sz="1800" dirty="0" smtClean="0"/>
              <a:t>之前最多能够发送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帧</a:t>
            </a:r>
          </a:p>
          <a:p>
            <a:pPr lvl="1"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8224" y="4945252"/>
            <a:ext cx="8668512" cy="1525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sz="2000" dirty="0" smtClean="0"/>
              <a:t>时延带宽积的</a:t>
            </a:r>
            <a:r>
              <a:rPr lang="zh-CN" altLang="en-US" sz="2000" dirty="0"/>
              <a:t>重要性</a:t>
            </a:r>
            <a:endParaRPr lang="en-US" altLang="zh-CN" sz="2000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它表示可传输的数据总量，希望不等待第一个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而能够发送这么多的数据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这里使用的原理通常被称为保持管道满载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(keeping the pipe full)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03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8|4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8.6|15.9|6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6.6|6.6|2.2|8.3|4.2|1.9|11.3|12.9|12.3|12.6|10.8|6.7|10.5|10|3.8|12.2|6.4|9.2|16.2|16.4|5.5|12.1|1.2|11.1|2.9|7.6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2.9|13.9|15.7|23.9|5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3|17.1|22.6|23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0.5|7|2.7|1.7|8|1.7|14.2|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.8|5.3|1.8|9.9|37.3|1.2|49.5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0.5|9.7|2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10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|5.8|23.6|4.9|2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18.9|22.8|4.2|7.8|4.5|29|85.9|9.3|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11.9|55|30.3|3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2|6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38.8|57.2|70.1|2.1|82.4|28.9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2.9|11.6|64.5|3.4|19.2|27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23215</TotalTime>
  <Words>1636</Words>
  <Application>Microsoft Office PowerPoint</Application>
  <PresentationFormat>全屏显示(4:3)</PresentationFormat>
  <Paragraphs>385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DejaVu Sans Mono</vt:lpstr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Courier New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直连网络(4)</vt:lpstr>
      <vt:lpstr>提纲</vt:lpstr>
      <vt:lpstr>可靠传输</vt:lpstr>
      <vt:lpstr>可靠传输</vt:lpstr>
      <vt:lpstr>可靠传输</vt:lpstr>
      <vt:lpstr>停等(stop-and-wait)算法</vt:lpstr>
      <vt:lpstr>停等(stop-and-wait)算法</vt:lpstr>
      <vt:lpstr>停等(stop-and-wait)算法</vt:lpstr>
      <vt:lpstr>停等(stop-and-wait)算法</vt:lpstr>
      <vt:lpstr>滑动窗口(sliding-window)算法</vt:lpstr>
      <vt:lpstr>滑动窗口(sliding-window)算法</vt:lpstr>
      <vt:lpstr>滑动窗口(sliding-window)算法</vt:lpstr>
      <vt:lpstr>滑动窗口(sliding-window)算法</vt:lpstr>
      <vt:lpstr>滑动窗口例子</vt:lpstr>
      <vt:lpstr>滑动窗口(sliding-window)算法</vt:lpstr>
      <vt:lpstr>滑动窗口算法 -- 有限序号与窗口大小</vt:lpstr>
      <vt:lpstr>滑动窗口算法 -- 有限序号与窗口大小</vt:lpstr>
      <vt:lpstr>滑动窗口算法 -- 有限序号与窗口大小</vt:lpstr>
      <vt:lpstr>滑动窗口算法 -- 有限序号与窗口大小</vt:lpstr>
      <vt:lpstr>滑动窗口算法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1140</cp:revision>
  <dcterms:created xsi:type="dcterms:W3CDTF">2017-02-02T15:53:23Z</dcterms:created>
  <dcterms:modified xsi:type="dcterms:W3CDTF">2020-03-03T15:47:48Z</dcterms:modified>
</cp:coreProperties>
</file>