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5" r:id="rId3"/>
    <p:sldMasterId id="2147483698" r:id="rId4"/>
    <p:sldMasterId id="2147483711" r:id="rId5"/>
    <p:sldMasterId id="2147483724" r:id="rId6"/>
    <p:sldMasterId id="2147483737" r:id="rId7"/>
    <p:sldMasterId id="2147483750" r:id="rId8"/>
  </p:sldMasterIdLst>
  <p:notesMasterIdLst>
    <p:notesMasterId r:id="rId27"/>
  </p:notesMasterIdLst>
  <p:sldIdLst>
    <p:sldId id="256" r:id="rId9"/>
    <p:sldId id="389" r:id="rId10"/>
    <p:sldId id="439" r:id="rId11"/>
    <p:sldId id="441" r:id="rId12"/>
    <p:sldId id="452" r:id="rId13"/>
    <p:sldId id="454" r:id="rId14"/>
    <p:sldId id="455" r:id="rId15"/>
    <p:sldId id="456" r:id="rId16"/>
    <p:sldId id="457" r:id="rId17"/>
    <p:sldId id="458" r:id="rId18"/>
    <p:sldId id="459" r:id="rId19"/>
    <p:sldId id="461" r:id="rId20"/>
    <p:sldId id="570" r:id="rId21"/>
    <p:sldId id="598" r:id="rId22"/>
    <p:sldId id="597" r:id="rId23"/>
    <p:sldId id="464" r:id="rId24"/>
    <p:sldId id="571" r:id="rId25"/>
    <p:sldId id="599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8"/>
    <a:srgbClr val="9898CC"/>
    <a:srgbClr val="808080"/>
    <a:srgbClr val="336699"/>
    <a:srgbClr val="0000CC"/>
    <a:srgbClr val="000000"/>
    <a:srgbClr val="CC9900"/>
    <a:srgbClr val="9A9600"/>
    <a:srgbClr val="FFFF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0015" autoAdjust="0"/>
  </p:normalViewPr>
  <p:slideViewPr>
    <p:cSldViewPr snapToGrid="0">
      <p:cViewPr varScale="1">
        <p:scale>
          <a:sx n="55" d="100"/>
          <a:sy n="55" d="100"/>
        </p:scale>
        <p:origin x="147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2020/3/8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824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268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441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954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450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63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37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A3781D2-0FC0-429B-B9FE-5030B6E54291}" type="datetime1">
              <a:rPr lang="zh-CN" altLang="en-US" smtClean="0"/>
              <a:pPr/>
              <a:t>2020/3/8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AEF739-1766-471D-BA9F-A4322C6F8843}" type="datetime1">
              <a:rPr lang="zh-CN" altLang="en-US" smtClean="0"/>
              <a:pPr/>
              <a:t>2020/3/8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22407-BCB3-4B2A-B7F9-3492D5F65C0B}" type="datetime1">
              <a:rPr lang="zh-CN" altLang="en-US" smtClean="0"/>
              <a:pPr/>
              <a:t>2020/3/8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AE9093-A4E2-4ED4-AAFA-F803B756B8DD}" type="datetime1">
              <a:rPr lang="zh-CN" altLang="en-US" smtClean="0"/>
              <a:pPr/>
              <a:t>2020/3/8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10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74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95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64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9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2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D3EE5A-7480-4B4A-838B-B5929882DECF}" type="datetime1">
              <a:rPr lang="zh-CN" altLang="en-US" smtClean="0"/>
              <a:pPr/>
              <a:t>2020/3/8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012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475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41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61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77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62413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37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88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054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C815E-B128-4FAE-9EDE-FEA89F6F958C}" type="datetime1">
              <a:rPr lang="zh-CN" altLang="en-US" smtClean="0"/>
              <a:pPr/>
              <a:t>2020/3/8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128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00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979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371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449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966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17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13468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679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89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C8468-6983-4678-9AAB-4D2ABEF84341}" type="datetime1">
              <a:rPr lang="zh-CN" altLang="en-US" smtClean="0"/>
              <a:pPr/>
              <a:t>2020/3/8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1116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21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8959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4987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8307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6297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5952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8550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0201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63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2D5C6D-787B-474F-BCC3-F53F5951B20A}" type="datetime1">
              <a:rPr lang="zh-CN" altLang="en-US" smtClean="0"/>
              <a:pPr/>
              <a:t>2020/3/8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1036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23334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066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41257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96519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9115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13845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971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9224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18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3B29B9-1B90-4121-8663-FE563B07C9D8}" type="datetime1">
              <a:rPr lang="zh-CN" altLang="en-US" smtClean="0"/>
              <a:pPr/>
              <a:t>2020/3/8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87017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09138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32831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02019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31004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59386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93530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04988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21865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72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397EA2-195E-4D7E-B5BC-907A7C70C3E2}" type="datetime1">
              <a:rPr lang="zh-CN" altLang="en-US" smtClean="0"/>
              <a:pPr/>
              <a:t>2020/3/8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90069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9699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9910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67342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93990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64042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94913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73814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4137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2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BEF2-D925-49E7-9561-3704E2CF9A2D}" type="datetime1">
              <a:rPr lang="zh-CN" altLang="en-US" smtClean="0"/>
              <a:pPr/>
              <a:t>2020/3/8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96712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2236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07763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81406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95583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944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642891A-AB75-4714-BBBF-90ED55B80069}" type="datetime1">
              <a:rPr lang="zh-CN" altLang="en-US" smtClean="0"/>
              <a:pPr/>
              <a:t>2020/3/8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8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8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63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60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98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53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34.png"/><Relationship Id="rId5" Type="http://schemas.openxmlformats.org/officeDocument/2006/relationships/image" Target="../media/image100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第二章 直连网络</a:t>
            </a:r>
            <a:r>
              <a:rPr lang="en-US" altLang="zh-CN" dirty="0" smtClean="0"/>
              <a:t>(5)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50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统计时分复用</a:t>
            </a:r>
            <a:r>
              <a:rPr lang="en-US" altLang="zh-CN" sz="2800" dirty="0">
                <a:latin typeface="Calibri" panose="020F0502020204030204" pitchFamily="34" charset="0"/>
              </a:rPr>
              <a:t>(Statistic TDM, STDM)</a:t>
            </a:r>
            <a:endParaRPr lang="zh-CN" alt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5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370711" cy="5057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/>
              <a:t>按需动态分配时隙</a:t>
            </a:r>
            <a:endParaRPr lang="en-US" altLang="zh-CN" sz="2000" dirty="0"/>
          </a:p>
          <a:p>
            <a:pPr lvl="1"/>
            <a:r>
              <a:rPr lang="zh-CN" altLang="en-US" sz="1600" dirty="0"/>
              <a:t>每个</a:t>
            </a:r>
            <a:r>
              <a:rPr lang="en-US" altLang="zh-CN" sz="1600" dirty="0"/>
              <a:t>STDM</a:t>
            </a:r>
            <a:r>
              <a:rPr lang="zh-CN" altLang="en-US" sz="1600" dirty="0"/>
              <a:t>帧中的时隙数小于用户数</a:t>
            </a:r>
            <a:endParaRPr lang="en-US" altLang="zh-CN" sz="1600" dirty="0"/>
          </a:p>
          <a:p>
            <a:pPr lvl="1"/>
            <a:r>
              <a:rPr lang="zh-CN" altLang="en-US" sz="1600" dirty="0"/>
              <a:t>用户所占时隙非周期性出现，又称异步时分复用；</a:t>
            </a:r>
            <a:r>
              <a:rPr lang="en-US" altLang="zh-CN" sz="1600" dirty="0"/>
              <a:t>TDM</a:t>
            </a:r>
            <a:r>
              <a:rPr lang="zh-CN" altLang="en-US" sz="1600" dirty="0"/>
              <a:t>称同步时分复用</a:t>
            </a:r>
            <a:endParaRPr lang="en-US" altLang="zh-CN" sz="1600" dirty="0"/>
          </a:p>
          <a:p>
            <a:pPr lvl="1"/>
            <a:r>
              <a:rPr lang="zh-CN" altLang="en-US" sz="1600" dirty="0"/>
              <a:t>每个时隙中必须有用户的地址信息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27042" y="2978977"/>
            <a:ext cx="7513217" cy="3070935"/>
            <a:chOff x="627042" y="2978977"/>
            <a:chExt cx="7513217" cy="3070935"/>
          </a:xfrm>
        </p:grpSpPr>
        <p:sp>
          <p:nvSpPr>
            <p:cNvPr id="276" name="未知"/>
            <p:cNvSpPr>
              <a:spLocks/>
            </p:cNvSpPr>
            <p:nvPr/>
          </p:nvSpPr>
          <p:spPr bwMode="auto">
            <a:xfrm>
              <a:off x="2925619" y="3329813"/>
              <a:ext cx="561975" cy="376238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CCECFF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77" name="未知"/>
            <p:cNvSpPr>
              <a:spLocks/>
            </p:cNvSpPr>
            <p:nvPr/>
          </p:nvSpPr>
          <p:spPr bwMode="auto">
            <a:xfrm>
              <a:off x="1241282" y="4082288"/>
              <a:ext cx="1123950" cy="376238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FF99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78" name="未知"/>
            <p:cNvSpPr>
              <a:spLocks/>
            </p:cNvSpPr>
            <p:nvPr/>
          </p:nvSpPr>
          <p:spPr bwMode="auto">
            <a:xfrm>
              <a:off x="1803257" y="4833176"/>
              <a:ext cx="1122362" cy="376237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79" name="未知"/>
            <p:cNvSpPr>
              <a:spLocks/>
            </p:cNvSpPr>
            <p:nvPr/>
          </p:nvSpPr>
          <p:spPr bwMode="auto">
            <a:xfrm>
              <a:off x="2925619" y="5585651"/>
              <a:ext cx="561975" cy="376237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CCCC00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0" name="Text Box 14"/>
            <p:cNvSpPr txBox="1">
              <a:spLocks noChangeArrowheads="1"/>
            </p:cNvSpPr>
            <p:nvPr/>
          </p:nvSpPr>
          <p:spPr bwMode="auto">
            <a:xfrm>
              <a:off x="814244" y="3293301"/>
              <a:ext cx="34015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dirty="0"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1" name="Text Box 15"/>
            <p:cNvSpPr txBox="1">
              <a:spLocks noChangeArrowheads="1"/>
            </p:cNvSpPr>
            <p:nvPr/>
          </p:nvSpPr>
          <p:spPr bwMode="auto">
            <a:xfrm>
              <a:off x="814244" y="4045776"/>
              <a:ext cx="3289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dirty="0"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2" name="Text Box 16"/>
            <p:cNvSpPr txBox="1">
              <a:spLocks noChangeArrowheads="1"/>
            </p:cNvSpPr>
            <p:nvPr/>
          </p:nvSpPr>
          <p:spPr bwMode="auto">
            <a:xfrm>
              <a:off x="814244" y="4798251"/>
              <a:ext cx="32092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3" name="Text Box 17"/>
            <p:cNvSpPr txBox="1">
              <a:spLocks noChangeArrowheads="1"/>
            </p:cNvSpPr>
            <p:nvPr/>
          </p:nvSpPr>
          <p:spPr bwMode="auto">
            <a:xfrm>
              <a:off x="814244" y="5550726"/>
              <a:ext cx="34657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6" name="Text Box 20"/>
            <p:cNvSpPr txBox="1">
              <a:spLocks noChangeArrowheads="1"/>
            </p:cNvSpPr>
            <p:nvPr/>
          </p:nvSpPr>
          <p:spPr bwMode="auto">
            <a:xfrm>
              <a:off x="3046269" y="3277426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8" name="Text Box 24"/>
            <p:cNvSpPr txBox="1">
              <a:spLocks noChangeArrowheads="1"/>
            </p:cNvSpPr>
            <p:nvPr/>
          </p:nvSpPr>
          <p:spPr bwMode="auto">
            <a:xfrm>
              <a:off x="2498582" y="4788726"/>
              <a:ext cx="2920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9" name="Text Box 25"/>
            <p:cNvSpPr txBox="1">
              <a:spLocks noChangeArrowheads="1"/>
            </p:cNvSpPr>
            <p:nvPr/>
          </p:nvSpPr>
          <p:spPr bwMode="auto">
            <a:xfrm>
              <a:off x="3012932" y="5545963"/>
              <a:ext cx="3225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1" name="Text Box 29"/>
            <p:cNvSpPr txBox="1">
              <a:spLocks noChangeArrowheads="1"/>
            </p:cNvSpPr>
            <p:nvPr/>
          </p:nvSpPr>
          <p:spPr bwMode="auto">
            <a:xfrm>
              <a:off x="3708257" y="3293301"/>
              <a:ext cx="2728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2" name="Text Box 30"/>
            <p:cNvSpPr txBox="1">
              <a:spLocks noChangeArrowheads="1"/>
            </p:cNvSpPr>
            <p:nvPr/>
          </p:nvSpPr>
          <p:spPr bwMode="auto">
            <a:xfrm>
              <a:off x="3708257" y="4063238"/>
              <a:ext cx="2728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3" name="Text Box 31"/>
            <p:cNvSpPr txBox="1">
              <a:spLocks noChangeArrowheads="1"/>
            </p:cNvSpPr>
            <p:nvPr/>
          </p:nvSpPr>
          <p:spPr bwMode="auto">
            <a:xfrm>
              <a:off x="3708257" y="4833176"/>
              <a:ext cx="2728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4" name="Text Box 32"/>
            <p:cNvSpPr txBox="1">
              <a:spLocks noChangeArrowheads="1"/>
            </p:cNvSpPr>
            <p:nvPr/>
          </p:nvSpPr>
          <p:spPr bwMode="auto">
            <a:xfrm>
              <a:off x="3708257" y="5603113"/>
              <a:ext cx="2728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7" name="Line 35"/>
            <p:cNvSpPr>
              <a:spLocks noChangeShapeType="1"/>
            </p:cNvSpPr>
            <p:nvPr/>
          </p:nvSpPr>
          <p:spPr bwMode="auto">
            <a:xfrm>
              <a:off x="1803257" y="4363276"/>
              <a:ext cx="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8" name="Line 36"/>
            <p:cNvSpPr>
              <a:spLocks noChangeShapeType="1"/>
            </p:cNvSpPr>
            <p:nvPr/>
          </p:nvSpPr>
          <p:spPr bwMode="auto">
            <a:xfrm>
              <a:off x="2365232" y="5115751"/>
              <a:ext cx="0" cy="93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9" name="Line 37"/>
            <p:cNvSpPr>
              <a:spLocks noChangeShapeType="1"/>
            </p:cNvSpPr>
            <p:nvPr/>
          </p:nvSpPr>
          <p:spPr bwMode="auto">
            <a:xfrm>
              <a:off x="2925619" y="4363276"/>
              <a:ext cx="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0" name="Line 38"/>
            <p:cNvSpPr>
              <a:spLocks noChangeShapeType="1"/>
            </p:cNvSpPr>
            <p:nvPr/>
          </p:nvSpPr>
          <p:spPr bwMode="auto">
            <a:xfrm>
              <a:off x="1803257" y="5868226"/>
              <a:ext cx="0" cy="93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1" name="Line 39"/>
            <p:cNvSpPr>
              <a:spLocks noChangeShapeType="1"/>
            </p:cNvSpPr>
            <p:nvPr/>
          </p:nvSpPr>
          <p:spPr bwMode="auto">
            <a:xfrm>
              <a:off x="3487594" y="5115751"/>
              <a:ext cx="0" cy="93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2" name="Line 40"/>
            <p:cNvSpPr>
              <a:spLocks noChangeShapeType="1"/>
            </p:cNvSpPr>
            <p:nvPr/>
          </p:nvSpPr>
          <p:spPr bwMode="auto">
            <a:xfrm>
              <a:off x="2925619" y="5868226"/>
              <a:ext cx="0" cy="93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2" name="Line 50"/>
            <p:cNvSpPr>
              <a:spLocks noChangeShapeType="1"/>
            </p:cNvSpPr>
            <p:nvPr/>
          </p:nvSpPr>
          <p:spPr bwMode="auto">
            <a:xfrm>
              <a:off x="3881294" y="3760026"/>
              <a:ext cx="1050925" cy="698500"/>
            </a:xfrm>
            <a:prstGeom prst="lin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3" name="Line 51"/>
            <p:cNvSpPr>
              <a:spLocks noChangeShapeType="1"/>
            </p:cNvSpPr>
            <p:nvPr/>
          </p:nvSpPr>
          <p:spPr bwMode="auto">
            <a:xfrm>
              <a:off x="3881294" y="4480751"/>
              <a:ext cx="969963" cy="165100"/>
            </a:xfrm>
            <a:prstGeom prst="lin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4" name="Line 52"/>
            <p:cNvSpPr>
              <a:spLocks noChangeShapeType="1"/>
            </p:cNvSpPr>
            <p:nvPr/>
          </p:nvSpPr>
          <p:spPr bwMode="auto">
            <a:xfrm flipV="1">
              <a:off x="3952732" y="4833176"/>
              <a:ext cx="898525" cy="366712"/>
            </a:xfrm>
            <a:prstGeom prst="lin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5" name="Line 53"/>
            <p:cNvSpPr>
              <a:spLocks noChangeShapeType="1"/>
            </p:cNvSpPr>
            <p:nvPr/>
          </p:nvSpPr>
          <p:spPr bwMode="auto">
            <a:xfrm flipV="1">
              <a:off x="3968607" y="5022088"/>
              <a:ext cx="963612" cy="846138"/>
            </a:xfrm>
            <a:prstGeom prst="lin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6" name="Text Box 54"/>
            <p:cNvSpPr txBox="1">
              <a:spLocks noChangeArrowheads="1"/>
            </p:cNvSpPr>
            <p:nvPr/>
          </p:nvSpPr>
          <p:spPr bwMode="auto">
            <a:xfrm>
              <a:off x="3952732" y="5272913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④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7" name="Text Box 55"/>
            <p:cNvSpPr txBox="1">
              <a:spLocks noChangeArrowheads="1"/>
            </p:cNvSpPr>
            <p:nvPr/>
          </p:nvSpPr>
          <p:spPr bwMode="auto">
            <a:xfrm>
              <a:off x="3881294" y="4768088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③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8" name="Text Box 56"/>
            <p:cNvSpPr txBox="1">
              <a:spLocks noChangeArrowheads="1"/>
            </p:cNvSpPr>
            <p:nvPr/>
          </p:nvSpPr>
          <p:spPr bwMode="auto">
            <a:xfrm>
              <a:off x="3881294" y="4120388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②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9" name="Text Box 57"/>
            <p:cNvSpPr txBox="1">
              <a:spLocks noChangeArrowheads="1"/>
            </p:cNvSpPr>
            <p:nvPr/>
          </p:nvSpPr>
          <p:spPr bwMode="auto">
            <a:xfrm>
              <a:off x="4024169" y="3544126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①</a:t>
              </a:r>
              <a:endParaRPr lang="en-US" altLang="zh-CN" sz="200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0" name="未知"/>
            <p:cNvSpPr>
              <a:spLocks/>
            </p:cNvSpPr>
            <p:nvPr/>
          </p:nvSpPr>
          <p:spPr bwMode="auto">
            <a:xfrm>
              <a:off x="1241282" y="3329813"/>
              <a:ext cx="561975" cy="376238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CCECFF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tIns="0" bIns="0" anchor="t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zh-CN" altLang="en-US" sz="2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1" name="Line 59"/>
            <p:cNvSpPr>
              <a:spLocks noChangeShapeType="1"/>
            </p:cNvSpPr>
            <p:nvPr/>
          </p:nvSpPr>
          <p:spPr bwMode="auto">
            <a:xfrm>
              <a:off x="3487594" y="4363276"/>
              <a:ext cx="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2" name="Line 60"/>
            <p:cNvSpPr>
              <a:spLocks noChangeShapeType="1"/>
            </p:cNvSpPr>
            <p:nvPr/>
          </p:nvSpPr>
          <p:spPr bwMode="auto">
            <a:xfrm>
              <a:off x="1241282" y="5849176"/>
              <a:ext cx="0" cy="93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3" name="Text Box 62"/>
            <p:cNvSpPr txBox="1">
              <a:spLocks noChangeArrowheads="1"/>
            </p:cNvSpPr>
            <p:nvPr/>
          </p:nvSpPr>
          <p:spPr bwMode="auto">
            <a:xfrm>
              <a:off x="1933432" y="4776026"/>
              <a:ext cx="2920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4" name="Text Box 63"/>
            <p:cNvSpPr txBox="1">
              <a:spLocks noChangeArrowheads="1"/>
            </p:cNvSpPr>
            <p:nvPr/>
          </p:nvSpPr>
          <p:spPr bwMode="auto">
            <a:xfrm>
              <a:off x="1960419" y="4068001"/>
              <a:ext cx="3225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9" name="Text Box 80"/>
            <p:cNvSpPr txBox="1">
              <a:spLocks noChangeArrowheads="1"/>
            </p:cNvSpPr>
            <p:nvPr/>
          </p:nvSpPr>
          <p:spPr bwMode="auto">
            <a:xfrm>
              <a:off x="627042" y="2978977"/>
              <a:ext cx="6953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latin typeface="Calibri" panose="020F0502020204030204" pitchFamily="34" charset="0"/>
                  <a:ea typeface="华文楷体" panose="02010600040101010101" pitchFamily="2" charset="-122"/>
                </a:rPr>
                <a:t>用户</a:t>
              </a:r>
            </a:p>
          </p:txBody>
        </p:sp>
        <p:sp>
          <p:nvSpPr>
            <p:cNvPr id="340" name="Line 81"/>
            <p:cNvSpPr>
              <a:spLocks noChangeShapeType="1"/>
            </p:cNvSpPr>
            <p:nvPr/>
          </p:nvSpPr>
          <p:spPr bwMode="auto">
            <a:xfrm>
              <a:off x="1161907" y="3706051"/>
              <a:ext cx="264636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1" name="Line 82"/>
            <p:cNvSpPr>
              <a:spLocks noChangeShapeType="1"/>
            </p:cNvSpPr>
            <p:nvPr/>
          </p:nvSpPr>
          <p:spPr bwMode="auto">
            <a:xfrm>
              <a:off x="1161907" y="4458526"/>
              <a:ext cx="264636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2" name="Line 83"/>
            <p:cNvSpPr>
              <a:spLocks noChangeShapeType="1"/>
            </p:cNvSpPr>
            <p:nvPr/>
          </p:nvSpPr>
          <p:spPr bwMode="auto">
            <a:xfrm>
              <a:off x="1161907" y="5209413"/>
              <a:ext cx="264636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3" name="Line 84"/>
            <p:cNvSpPr>
              <a:spLocks noChangeShapeType="1"/>
            </p:cNvSpPr>
            <p:nvPr/>
          </p:nvSpPr>
          <p:spPr bwMode="auto">
            <a:xfrm>
              <a:off x="1161907" y="5961888"/>
              <a:ext cx="264636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4" name="Text Box 63"/>
            <p:cNvSpPr txBox="1">
              <a:spLocks noChangeArrowheads="1"/>
            </p:cNvSpPr>
            <p:nvPr/>
          </p:nvSpPr>
          <p:spPr bwMode="auto">
            <a:xfrm>
              <a:off x="1332531" y="4061905"/>
              <a:ext cx="3225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5" name="未知"/>
            <p:cNvSpPr>
              <a:spLocks/>
            </p:cNvSpPr>
            <p:nvPr/>
          </p:nvSpPr>
          <p:spPr bwMode="auto">
            <a:xfrm>
              <a:off x="6318138" y="4299836"/>
              <a:ext cx="269875" cy="403225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6" name="未知"/>
            <p:cNvSpPr>
              <a:spLocks/>
            </p:cNvSpPr>
            <p:nvPr/>
          </p:nvSpPr>
          <p:spPr bwMode="auto">
            <a:xfrm>
              <a:off x="7402400" y="4299836"/>
              <a:ext cx="269875" cy="403225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ECFF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7" name="未知"/>
            <p:cNvSpPr>
              <a:spLocks/>
            </p:cNvSpPr>
            <p:nvPr/>
          </p:nvSpPr>
          <p:spPr bwMode="auto">
            <a:xfrm>
              <a:off x="7040450" y="4299836"/>
              <a:ext cx="271463" cy="403225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CC00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8" name="未知"/>
            <p:cNvSpPr>
              <a:spLocks/>
            </p:cNvSpPr>
            <p:nvPr/>
          </p:nvSpPr>
          <p:spPr bwMode="auto">
            <a:xfrm>
              <a:off x="6678500" y="4299836"/>
              <a:ext cx="271463" cy="403225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9" name="未知"/>
            <p:cNvSpPr>
              <a:spLocks/>
            </p:cNvSpPr>
            <p:nvPr/>
          </p:nvSpPr>
          <p:spPr bwMode="auto">
            <a:xfrm>
              <a:off x="5956188" y="4299836"/>
              <a:ext cx="271462" cy="403225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99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50" name="未知"/>
            <p:cNvSpPr>
              <a:spLocks/>
            </p:cNvSpPr>
            <p:nvPr/>
          </p:nvSpPr>
          <p:spPr bwMode="auto">
            <a:xfrm>
              <a:off x="5594238" y="4299836"/>
              <a:ext cx="271462" cy="403225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99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51" name="未知"/>
            <p:cNvSpPr>
              <a:spLocks/>
            </p:cNvSpPr>
            <p:nvPr/>
          </p:nvSpPr>
          <p:spPr bwMode="auto">
            <a:xfrm>
              <a:off x="5233875" y="4299836"/>
              <a:ext cx="269875" cy="403225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ECFF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52" name="Line 19"/>
            <p:cNvSpPr>
              <a:spLocks noChangeShapeType="1"/>
            </p:cNvSpPr>
            <p:nvPr/>
          </p:nvSpPr>
          <p:spPr bwMode="auto">
            <a:xfrm>
              <a:off x="4962413" y="4703061"/>
              <a:ext cx="298132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3" name="Text Box 28"/>
            <p:cNvSpPr txBox="1">
              <a:spLocks noChangeArrowheads="1"/>
            </p:cNvSpPr>
            <p:nvPr/>
          </p:nvSpPr>
          <p:spPr bwMode="auto">
            <a:xfrm>
              <a:off x="7878649" y="4447413"/>
              <a:ext cx="2616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</a:t>
              </a:r>
              <a:endParaRPr lang="en-US" altLang="zh-CN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54" name="Line 35"/>
            <p:cNvSpPr>
              <a:spLocks noChangeShapeType="1"/>
            </p:cNvSpPr>
            <p:nvPr/>
          </p:nvSpPr>
          <p:spPr bwMode="auto">
            <a:xfrm>
              <a:off x="5143388" y="4804661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55" name="Line 36"/>
            <p:cNvSpPr>
              <a:spLocks noChangeShapeType="1"/>
            </p:cNvSpPr>
            <p:nvPr/>
          </p:nvSpPr>
          <p:spPr bwMode="auto">
            <a:xfrm>
              <a:off x="5865700" y="4804661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56" name="Line 37"/>
            <p:cNvSpPr>
              <a:spLocks noChangeShapeType="1"/>
            </p:cNvSpPr>
            <p:nvPr/>
          </p:nvSpPr>
          <p:spPr bwMode="auto">
            <a:xfrm>
              <a:off x="6588013" y="4804661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57" name="Line 38"/>
            <p:cNvSpPr>
              <a:spLocks noChangeShapeType="1"/>
            </p:cNvSpPr>
            <p:nvPr/>
          </p:nvSpPr>
          <p:spPr bwMode="auto">
            <a:xfrm>
              <a:off x="5143388" y="4904673"/>
              <a:ext cx="722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58" name="Line 39"/>
            <p:cNvSpPr>
              <a:spLocks noChangeShapeType="1"/>
            </p:cNvSpPr>
            <p:nvPr/>
          </p:nvSpPr>
          <p:spPr bwMode="auto">
            <a:xfrm>
              <a:off x="5865700" y="4904673"/>
              <a:ext cx="722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59" name="Line 40"/>
            <p:cNvSpPr>
              <a:spLocks noChangeShapeType="1"/>
            </p:cNvSpPr>
            <p:nvPr/>
          </p:nvSpPr>
          <p:spPr bwMode="auto">
            <a:xfrm>
              <a:off x="6588013" y="4904673"/>
              <a:ext cx="723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60" name="Text Box 41"/>
            <p:cNvSpPr txBox="1">
              <a:spLocks noChangeArrowheads="1"/>
            </p:cNvSpPr>
            <p:nvPr/>
          </p:nvSpPr>
          <p:spPr bwMode="auto">
            <a:xfrm>
              <a:off x="5503750" y="5680580"/>
              <a:ext cx="14782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dirty="0">
                  <a:latin typeface="Calibri" panose="020F0502020204030204" pitchFamily="34" charset="0"/>
                  <a:ea typeface="华文楷体" panose="02010600040101010101" pitchFamily="2" charset="-122"/>
                </a:rPr>
                <a:t>3 </a:t>
              </a:r>
              <a:r>
                <a:rPr lang="zh-CN" altLang="en-US" dirty="0">
                  <a:latin typeface="Calibri" panose="020F0502020204030204" pitchFamily="34" charset="0"/>
                  <a:ea typeface="华文楷体" panose="02010600040101010101" pitchFamily="2" charset="-122"/>
                </a:rPr>
                <a:t>个 </a:t>
              </a:r>
              <a:r>
                <a:rPr lang="zh-CN" altLang="zh-CN" dirty="0">
                  <a:latin typeface="Calibri" panose="020F0502020204030204" pitchFamily="34" charset="0"/>
                  <a:ea typeface="华文楷体" panose="02010600040101010101" pitchFamily="2" charset="-122"/>
                </a:rPr>
                <a:t>STDM </a:t>
              </a:r>
              <a:r>
                <a:rPr lang="zh-CN" altLang="en-US" dirty="0"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  <p:sp>
          <p:nvSpPr>
            <p:cNvPr id="361" name="Text Box 42"/>
            <p:cNvSpPr txBox="1">
              <a:spLocks noChangeArrowheads="1"/>
            </p:cNvSpPr>
            <p:nvPr/>
          </p:nvSpPr>
          <p:spPr bwMode="auto">
            <a:xfrm>
              <a:off x="5252925" y="4859271"/>
              <a:ext cx="4171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#1</a:t>
              </a:r>
              <a:endParaRPr lang="en-US" altLang="zh-CN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62" name="Line 57"/>
            <p:cNvSpPr>
              <a:spLocks noChangeShapeType="1"/>
            </p:cNvSpPr>
            <p:nvPr/>
          </p:nvSpPr>
          <p:spPr bwMode="auto">
            <a:xfrm>
              <a:off x="5956188" y="4603048"/>
              <a:ext cx="0" cy="100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63" name="Line 58"/>
            <p:cNvSpPr>
              <a:spLocks noChangeShapeType="1"/>
            </p:cNvSpPr>
            <p:nvPr/>
          </p:nvSpPr>
          <p:spPr bwMode="auto">
            <a:xfrm>
              <a:off x="6227650" y="4603048"/>
              <a:ext cx="0" cy="100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64" name="Line 59"/>
            <p:cNvSpPr>
              <a:spLocks noChangeShapeType="1"/>
            </p:cNvSpPr>
            <p:nvPr/>
          </p:nvSpPr>
          <p:spPr bwMode="auto">
            <a:xfrm>
              <a:off x="7311913" y="4804661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65" name="Line 60"/>
            <p:cNvSpPr>
              <a:spLocks noChangeShapeType="1"/>
            </p:cNvSpPr>
            <p:nvPr/>
          </p:nvSpPr>
          <p:spPr bwMode="auto">
            <a:xfrm>
              <a:off x="7311913" y="4603048"/>
              <a:ext cx="0" cy="100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66" name="Text Box 61"/>
            <p:cNvSpPr txBox="1">
              <a:spLocks noChangeArrowheads="1"/>
            </p:cNvSpPr>
            <p:nvPr/>
          </p:nvSpPr>
          <p:spPr bwMode="auto">
            <a:xfrm>
              <a:off x="7380697" y="4273217"/>
              <a:ext cx="2952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67" name="Text Box 62"/>
            <p:cNvSpPr txBox="1">
              <a:spLocks noChangeArrowheads="1"/>
            </p:cNvSpPr>
            <p:nvPr/>
          </p:nvSpPr>
          <p:spPr bwMode="auto">
            <a:xfrm>
              <a:off x="5572013" y="4269673"/>
              <a:ext cx="3064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68" name="Text Box 63"/>
            <p:cNvSpPr txBox="1">
              <a:spLocks noChangeArrowheads="1"/>
            </p:cNvSpPr>
            <p:nvPr/>
          </p:nvSpPr>
          <p:spPr bwMode="auto">
            <a:xfrm>
              <a:off x="5911738" y="4269673"/>
              <a:ext cx="3064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69" name="Text Box 64"/>
            <p:cNvSpPr txBox="1">
              <a:spLocks noChangeArrowheads="1"/>
            </p:cNvSpPr>
            <p:nvPr/>
          </p:nvSpPr>
          <p:spPr bwMode="auto">
            <a:xfrm>
              <a:off x="6272100" y="4257481"/>
              <a:ext cx="2824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0" name="Text Box 65"/>
            <p:cNvSpPr txBox="1">
              <a:spLocks noChangeArrowheads="1"/>
            </p:cNvSpPr>
            <p:nvPr/>
          </p:nvSpPr>
          <p:spPr bwMode="auto">
            <a:xfrm>
              <a:off x="5203713" y="4269673"/>
              <a:ext cx="2952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1" name="Text Box 66"/>
            <p:cNvSpPr txBox="1">
              <a:spLocks noChangeArrowheads="1"/>
            </p:cNvSpPr>
            <p:nvPr/>
          </p:nvSpPr>
          <p:spPr bwMode="auto">
            <a:xfrm>
              <a:off x="6645163" y="4257481"/>
              <a:ext cx="2824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2" name="Text Box 67"/>
            <p:cNvSpPr txBox="1">
              <a:spLocks noChangeArrowheads="1"/>
            </p:cNvSpPr>
            <p:nvPr/>
          </p:nvSpPr>
          <p:spPr bwMode="auto">
            <a:xfrm>
              <a:off x="6996000" y="4269673"/>
              <a:ext cx="3064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3" name="未知"/>
            <p:cNvSpPr>
              <a:spLocks/>
            </p:cNvSpPr>
            <p:nvPr/>
          </p:nvSpPr>
          <p:spPr bwMode="auto">
            <a:xfrm>
              <a:off x="5143388" y="4299836"/>
              <a:ext cx="90487" cy="403225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4" name="未知"/>
            <p:cNvSpPr>
              <a:spLocks/>
            </p:cNvSpPr>
            <p:nvPr/>
          </p:nvSpPr>
          <p:spPr bwMode="auto">
            <a:xfrm>
              <a:off x="5503750" y="4299836"/>
              <a:ext cx="90488" cy="403225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5" name="未知"/>
            <p:cNvSpPr>
              <a:spLocks/>
            </p:cNvSpPr>
            <p:nvPr/>
          </p:nvSpPr>
          <p:spPr bwMode="auto">
            <a:xfrm>
              <a:off x="5865700" y="4299836"/>
              <a:ext cx="90488" cy="403225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6" name="未知"/>
            <p:cNvSpPr>
              <a:spLocks/>
            </p:cNvSpPr>
            <p:nvPr/>
          </p:nvSpPr>
          <p:spPr bwMode="auto">
            <a:xfrm>
              <a:off x="6227650" y="4299836"/>
              <a:ext cx="90488" cy="403225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7" name="未知"/>
            <p:cNvSpPr>
              <a:spLocks/>
            </p:cNvSpPr>
            <p:nvPr/>
          </p:nvSpPr>
          <p:spPr bwMode="auto">
            <a:xfrm>
              <a:off x="6588013" y="4299836"/>
              <a:ext cx="90487" cy="403225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8" name="未知"/>
            <p:cNvSpPr>
              <a:spLocks/>
            </p:cNvSpPr>
            <p:nvPr/>
          </p:nvSpPr>
          <p:spPr bwMode="auto">
            <a:xfrm>
              <a:off x="6949963" y="4299836"/>
              <a:ext cx="90487" cy="403225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9" name="未知"/>
            <p:cNvSpPr>
              <a:spLocks/>
            </p:cNvSpPr>
            <p:nvPr/>
          </p:nvSpPr>
          <p:spPr bwMode="auto">
            <a:xfrm>
              <a:off x="7311913" y="4299836"/>
              <a:ext cx="90487" cy="403225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80" name="Text Box 75"/>
            <p:cNvSpPr txBox="1">
              <a:spLocks noChangeArrowheads="1"/>
            </p:cNvSpPr>
            <p:nvPr/>
          </p:nvSpPr>
          <p:spPr bwMode="auto">
            <a:xfrm>
              <a:off x="5956188" y="4846571"/>
              <a:ext cx="4171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#2</a:t>
              </a:r>
              <a:endParaRPr lang="en-US" altLang="zh-CN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81" name="Text Box 76"/>
            <p:cNvSpPr txBox="1">
              <a:spLocks noChangeArrowheads="1"/>
            </p:cNvSpPr>
            <p:nvPr/>
          </p:nvSpPr>
          <p:spPr bwMode="auto">
            <a:xfrm>
              <a:off x="6659450" y="4833871"/>
              <a:ext cx="4171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#3</a:t>
              </a:r>
              <a:endParaRPr lang="en-US" altLang="zh-CN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82" name="Line 78"/>
            <p:cNvSpPr>
              <a:spLocks noChangeShapeType="1"/>
            </p:cNvSpPr>
            <p:nvPr/>
          </p:nvSpPr>
          <p:spPr bwMode="auto">
            <a:xfrm>
              <a:off x="5503750" y="5206298"/>
              <a:ext cx="633413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83" name="Line 79"/>
            <p:cNvSpPr>
              <a:spLocks noChangeShapeType="1"/>
            </p:cNvSpPr>
            <p:nvPr/>
          </p:nvSpPr>
          <p:spPr bwMode="auto">
            <a:xfrm>
              <a:off x="6227650" y="5206298"/>
              <a:ext cx="0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84" name="Line 80"/>
            <p:cNvSpPr>
              <a:spLocks noChangeShapeType="1"/>
            </p:cNvSpPr>
            <p:nvPr/>
          </p:nvSpPr>
          <p:spPr bwMode="auto">
            <a:xfrm flipH="1">
              <a:off x="6408625" y="5206298"/>
              <a:ext cx="450850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58033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uiExpand="1" build="p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波分复用</a:t>
            </a:r>
            <a:r>
              <a:rPr lang="en-US" altLang="zh-CN" sz="2800" dirty="0">
                <a:latin typeface="Calibri" panose="020F0502020204030204" pitchFamily="34" charset="0"/>
              </a:rPr>
              <a:t>(Wavelength Division Multiplexing, WDM)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932502"/>
          </a:xfrm>
        </p:spPr>
        <p:txBody>
          <a:bodyPr/>
          <a:lstStyle/>
          <a:p>
            <a:r>
              <a:rPr lang="zh-CN" altLang="en-US" sz="2000" dirty="0"/>
              <a:t>光的频分复用</a:t>
            </a:r>
            <a:endParaRPr lang="en-US" altLang="zh-CN" sz="2000" dirty="0"/>
          </a:p>
          <a:p>
            <a:pPr lvl="1"/>
            <a:r>
              <a:rPr lang="zh-CN" altLang="en-US" sz="1800" dirty="0"/>
              <a:t>光载波的频率很高，习惯用波长而非频率表示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pSp>
        <p:nvGrpSpPr>
          <p:cNvPr id="57" name="组合 56"/>
          <p:cNvGrpSpPr/>
          <p:nvPr/>
        </p:nvGrpSpPr>
        <p:grpSpPr>
          <a:xfrm>
            <a:off x="158520" y="2763033"/>
            <a:ext cx="8784654" cy="3240087"/>
            <a:chOff x="313500" y="2925763"/>
            <a:chExt cx="8784654" cy="3240087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423228" y="2943225"/>
              <a:ext cx="2081019" cy="294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0 </a:t>
              </a:r>
              <a:r>
                <a:rPr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</a:t>
              </a: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     1550 nm    </a:t>
              </a:r>
            </a:p>
            <a:p>
              <a:pPr fontAlgn="base">
                <a:lnSpc>
                  <a:spcPct val="115000"/>
                </a:lnSpc>
                <a:spcBef>
                  <a:spcPts val="60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 </a:t>
              </a:r>
              <a:r>
                <a:rPr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</a:t>
              </a: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     1551 nm  </a:t>
              </a:r>
            </a:p>
            <a:p>
              <a:pPr fontAlgn="base">
                <a:lnSpc>
                  <a:spcPct val="115000"/>
                </a:lnSpc>
                <a:spcBef>
                  <a:spcPts val="50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r>
                <a:rPr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</a:t>
              </a: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      1552 nm  </a:t>
              </a:r>
            </a:p>
            <a:p>
              <a:pPr fontAlgn="base">
                <a:lnSpc>
                  <a:spcPct val="115000"/>
                </a:lnSpc>
                <a:spcBef>
                  <a:spcPts val="30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r>
                <a:rPr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</a:t>
              </a: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      1553 nm  </a:t>
              </a:r>
            </a:p>
            <a:p>
              <a:pPr fontAlgn="base">
                <a:lnSpc>
                  <a:spcPct val="115000"/>
                </a:lnSpc>
                <a:spcBef>
                  <a:spcPts val="20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 </a:t>
              </a:r>
              <a:r>
                <a:rPr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</a:t>
              </a: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     1554 nm  </a:t>
              </a:r>
            </a:p>
            <a:p>
              <a:pPr fontAlgn="base">
                <a:lnSpc>
                  <a:spcPct val="115000"/>
                </a:lnSpc>
                <a:spcBef>
                  <a:spcPts val="20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5     </a:t>
              </a:r>
              <a:r>
                <a:rPr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</a:t>
              </a: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 1555 nm  </a:t>
              </a:r>
            </a:p>
            <a:p>
              <a:pPr fontAlgn="base">
                <a:lnSpc>
                  <a:spcPct val="115000"/>
                </a:lnSpc>
                <a:spcBef>
                  <a:spcPts val="30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         </a:t>
              </a:r>
              <a:r>
                <a:rPr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</a:t>
              </a: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1556 nm  </a:t>
              </a:r>
            </a:p>
            <a:p>
              <a:pPr fontAlgn="base">
                <a:lnSpc>
                  <a:spcPct val="115000"/>
                </a:lnSpc>
                <a:spcBef>
                  <a:spcPts val="30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7         </a:t>
              </a:r>
              <a:r>
                <a:rPr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</a:t>
              </a: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1557 nm  </a:t>
              </a:r>
              <a:endParaRPr lang="en-US" altLang="zh-CN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4624829" y="3506516"/>
              <a:ext cx="1321579" cy="369332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8 </a:t>
              </a: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Symbol" panose="05050102010706020507" pitchFamily="18" charset="2"/>
                </a:rPr>
                <a:t> </a:t>
              </a: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2.5 Gb/</a:t>
              </a:r>
              <a:r>
                <a:rPr lang="zh-CN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s</a:t>
              </a:r>
              <a:endParaRPr lang="en-US" altLang="zh-CN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6898259" y="3317875"/>
              <a:ext cx="209073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6898259" y="3668713"/>
              <a:ext cx="209073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6898259" y="4017963"/>
              <a:ext cx="209073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6898259" y="4370388"/>
              <a:ext cx="209073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6898259" y="4719638"/>
              <a:ext cx="209073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6898259" y="5072063"/>
              <a:ext cx="209073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6898259" y="5421313"/>
              <a:ext cx="209073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6898259" y="5773738"/>
              <a:ext cx="209073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13500" y="3317875"/>
              <a:ext cx="209073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13500" y="3668713"/>
              <a:ext cx="209073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13500" y="4017963"/>
              <a:ext cx="209073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13500" y="4370388"/>
              <a:ext cx="209073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13500" y="4719638"/>
              <a:ext cx="209073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13500" y="5072063"/>
              <a:ext cx="209073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3500" y="5421313"/>
              <a:ext cx="209073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13500" y="5773738"/>
              <a:ext cx="209073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2453450" y="4540250"/>
              <a:ext cx="449897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5" name="AutoShape 24"/>
            <p:cNvSpPr>
              <a:spLocks noChangeArrowheads="1"/>
            </p:cNvSpPr>
            <p:nvPr/>
          </p:nvSpPr>
          <p:spPr bwMode="auto">
            <a:xfrm rot="5400000">
              <a:off x="3297999" y="4387851"/>
              <a:ext cx="354013" cy="296862"/>
            </a:xfrm>
            <a:prstGeom prst="triangle">
              <a:avLst>
                <a:gd name="adj" fmla="val 50000"/>
              </a:avLst>
            </a:prstGeom>
            <a:solidFill>
              <a:srgbClr val="FF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767525" y="3221038"/>
              <a:ext cx="496887" cy="19685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767525" y="3570288"/>
              <a:ext cx="496887" cy="1952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767525" y="3921125"/>
              <a:ext cx="496887" cy="195263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767525" y="4271963"/>
              <a:ext cx="496887" cy="19526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767525" y="4622800"/>
              <a:ext cx="496887" cy="195263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767525" y="4973638"/>
              <a:ext cx="496887" cy="195262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767525" y="5324475"/>
              <a:ext cx="496887" cy="195263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767525" y="5673725"/>
              <a:ext cx="496887" cy="196850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3540887" y="3494088"/>
              <a:ext cx="9144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 Gb/s</a:t>
              </a:r>
              <a:endParaRPr lang="en-US" altLang="zh-CN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/>
          </p:nvSpPr>
          <p:spPr bwMode="auto">
            <a:xfrm rot="-5400000">
              <a:off x="933419" y="4296569"/>
              <a:ext cx="3240087" cy="498475"/>
            </a:xfrm>
            <a:custGeom>
              <a:avLst/>
              <a:gdLst>
                <a:gd name="G0" fmla="+- 2408 0 0"/>
                <a:gd name="G1" fmla="+- 21600 0 2408"/>
                <a:gd name="G2" fmla="*/ 2408 1 2"/>
                <a:gd name="G3" fmla="+- 21600 0 G2"/>
                <a:gd name="G4" fmla="+/ 2408 21600 2"/>
                <a:gd name="G5" fmla="+/ G1 0 2"/>
                <a:gd name="G6" fmla="*/ 21600 21600 2408"/>
                <a:gd name="G7" fmla="*/ G6 1 2"/>
                <a:gd name="G8" fmla="+- 21600 0 G7"/>
                <a:gd name="G9" fmla="*/ 21600 1 2"/>
                <a:gd name="G10" fmla="+- 2408 0 G9"/>
                <a:gd name="G11" fmla="?: G10 G8 0"/>
                <a:gd name="G12" fmla="?: G10 G7 21600"/>
                <a:gd name="T0" fmla="*/ 20396 w 21600"/>
                <a:gd name="T1" fmla="*/ 10800 h 21600"/>
                <a:gd name="T2" fmla="*/ 10800 w 21600"/>
                <a:gd name="T3" fmla="*/ 21600 h 21600"/>
                <a:gd name="T4" fmla="*/ 1204 w 21600"/>
                <a:gd name="T5" fmla="*/ 10800 h 21600"/>
                <a:gd name="T6" fmla="*/ 10800 w 21600"/>
                <a:gd name="T7" fmla="*/ 0 h 21600"/>
                <a:gd name="T8" fmla="*/ 3004 w 21600"/>
                <a:gd name="T9" fmla="*/ 3004 h 21600"/>
                <a:gd name="T10" fmla="*/ 18596 w 21600"/>
                <a:gd name="T11" fmla="*/ 1859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408" y="21600"/>
                  </a:lnTo>
                  <a:lnTo>
                    <a:pt x="19192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CC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6" name="AutoShape 35"/>
            <p:cNvSpPr>
              <a:spLocks noChangeArrowheads="1"/>
            </p:cNvSpPr>
            <p:nvPr/>
          </p:nvSpPr>
          <p:spPr bwMode="auto">
            <a:xfrm rot="5400000" flipH="1">
              <a:off x="5029772" y="4297363"/>
              <a:ext cx="3240087" cy="496887"/>
            </a:xfrm>
            <a:custGeom>
              <a:avLst/>
              <a:gdLst>
                <a:gd name="G0" fmla="+- 2408 0 0"/>
                <a:gd name="G1" fmla="+- 21600 0 2408"/>
                <a:gd name="G2" fmla="*/ 2408 1 2"/>
                <a:gd name="G3" fmla="+- 21600 0 G2"/>
                <a:gd name="G4" fmla="+/ 2408 21600 2"/>
                <a:gd name="G5" fmla="+/ G1 0 2"/>
                <a:gd name="G6" fmla="*/ 21600 21600 2408"/>
                <a:gd name="G7" fmla="*/ G6 1 2"/>
                <a:gd name="G8" fmla="+- 21600 0 G7"/>
                <a:gd name="G9" fmla="*/ 21600 1 2"/>
                <a:gd name="G10" fmla="+- 2408 0 G9"/>
                <a:gd name="G11" fmla="?: G10 G8 0"/>
                <a:gd name="G12" fmla="?: G10 G7 21600"/>
                <a:gd name="T0" fmla="*/ 20396 w 21600"/>
                <a:gd name="T1" fmla="*/ 10800 h 21600"/>
                <a:gd name="T2" fmla="*/ 10800 w 21600"/>
                <a:gd name="T3" fmla="*/ 21600 h 21600"/>
                <a:gd name="T4" fmla="*/ 1204 w 21600"/>
                <a:gd name="T5" fmla="*/ 10800 h 21600"/>
                <a:gd name="T6" fmla="*/ 10800 w 21600"/>
                <a:gd name="T7" fmla="*/ 0 h 21600"/>
                <a:gd name="T8" fmla="*/ 3004 w 21600"/>
                <a:gd name="T9" fmla="*/ 3004 h 21600"/>
                <a:gd name="T10" fmla="*/ 18596 w 21600"/>
                <a:gd name="T11" fmla="*/ 1859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408" y="21600"/>
                  </a:lnTo>
                  <a:lnTo>
                    <a:pt x="19192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8009509" y="3221038"/>
              <a:ext cx="496888" cy="19685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8009509" y="3570288"/>
              <a:ext cx="496888" cy="1952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8009509" y="3921125"/>
              <a:ext cx="496888" cy="195263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8009509" y="4271963"/>
              <a:ext cx="496888" cy="19526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8009509" y="4622800"/>
              <a:ext cx="496888" cy="195263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8009509" y="4973638"/>
              <a:ext cx="496888" cy="195262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8009509" y="5324475"/>
              <a:ext cx="496888" cy="195263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8009509" y="5673725"/>
              <a:ext cx="496888" cy="196850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5" name="AutoShape 44"/>
            <p:cNvSpPr>
              <a:spLocks noChangeArrowheads="1"/>
            </p:cNvSpPr>
            <p:nvPr/>
          </p:nvSpPr>
          <p:spPr bwMode="auto">
            <a:xfrm rot="5400000">
              <a:off x="4473543" y="4388644"/>
              <a:ext cx="354013" cy="295275"/>
            </a:xfrm>
            <a:prstGeom prst="triangle">
              <a:avLst>
                <a:gd name="adj" fmla="val 50000"/>
              </a:avLst>
            </a:prstGeom>
            <a:solidFill>
              <a:srgbClr val="FF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6" name="AutoShape 45"/>
            <p:cNvSpPr>
              <a:spLocks noChangeArrowheads="1"/>
            </p:cNvSpPr>
            <p:nvPr/>
          </p:nvSpPr>
          <p:spPr bwMode="auto">
            <a:xfrm rot="5400000">
              <a:off x="5685599" y="4387851"/>
              <a:ext cx="354013" cy="296862"/>
            </a:xfrm>
            <a:prstGeom prst="triangle">
              <a:avLst>
                <a:gd name="adj" fmla="val 50000"/>
              </a:avLst>
            </a:prstGeom>
            <a:solidFill>
              <a:srgbClr val="FF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 flipH="1">
              <a:off x="3893312" y="3908425"/>
              <a:ext cx="128588" cy="62230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2329625" y="4006850"/>
              <a:ext cx="415498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复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用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器</a:t>
              </a:r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6429947" y="4006850"/>
              <a:ext cx="415498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分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用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器</a:t>
              </a:r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3425000" y="4791075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4618800" y="4791075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3421825" y="4887913"/>
              <a:ext cx="119538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5" name="Text Box 54"/>
            <p:cNvSpPr txBox="1">
              <a:spLocks noChangeArrowheads="1"/>
            </p:cNvSpPr>
            <p:nvPr/>
          </p:nvSpPr>
          <p:spPr bwMode="auto">
            <a:xfrm>
              <a:off x="3440875" y="4872038"/>
              <a:ext cx="877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120 km</a:t>
              </a:r>
              <a:endParaRPr lang="en-US" altLang="zh-CN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6" name="Text Box 3"/>
            <p:cNvSpPr txBox="1">
              <a:spLocks noChangeArrowheads="1"/>
            </p:cNvSpPr>
            <p:nvPr/>
          </p:nvSpPr>
          <p:spPr bwMode="auto">
            <a:xfrm>
              <a:off x="6964236" y="2949321"/>
              <a:ext cx="2133918" cy="294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1550 nm </a:t>
              </a:r>
              <a:r>
                <a:rPr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           0</a:t>
              </a: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</a:t>
              </a:r>
            </a:p>
            <a:p>
              <a:pPr fontAlgn="base">
                <a:lnSpc>
                  <a:spcPct val="115000"/>
                </a:lnSpc>
                <a:spcBef>
                  <a:spcPts val="60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1551 nm  </a:t>
              </a:r>
              <a:r>
                <a:rPr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          1</a:t>
              </a:r>
              <a:endParaRPr lang="zh-CN" altLang="zh-CN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fontAlgn="base">
                <a:lnSpc>
                  <a:spcPct val="115000"/>
                </a:lnSpc>
                <a:spcBef>
                  <a:spcPts val="50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1552 nm  </a:t>
              </a:r>
              <a:r>
                <a:rPr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          2</a:t>
              </a:r>
              <a:endParaRPr lang="zh-CN" altLang="zh-CN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fontAlgn="base">
                <a:lnSpc>
                  <a:spcPct val="115000"/>
                </a:lnSpc>
                <a:spcBef>
                  <a:spcPts val="30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1553 nm  </a:t>
              </a:r>
              <a:r>
                <a:rPr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          3</a:t>
              </a:r>
              <a:endParaRPr lang="zh-CN" altLang="zh-CN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fontAlgn="base">
                <a:lnSpc>
                  <a:spcPct val="115000"/>
                </a:lnSpc>
                <a:spcBef>
                  <a:spcPts val="20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1554 nm  </a:t>
              </a:r>
              <a:r>
                <a:rPr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          4</a:t>
              </a:r>
              <a:endParaRPr lang="zh-CN" altLang="zh-CN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fontAlgn="base">
                <a:lnSpc>
                  <a:spcPct val="115000"/>
                </a:lnSpc>
                <a:spcBef>
                  <a:spcPts val="20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1555 nm  </a:t>
              </a:r>
              <a:r>
                <a:rPr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          5</a:t>
              </a:r>
              <a:endParaRPr lang="zh-CN" altLang="zh-CN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fontAlgn="base">
                <a:lnSpc>
                  <a:spcPct val="115000"/>
                </a:lnSpc>
                <a:spcBef>
                  <a:spcPts val="30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1556 nm  </a:t>
              </a:r>
              <a:r>
                <a:rPr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          6</a:t>
              </a:r>
              <a:endParaRPr lang="zh-CN" altLang="zh-CN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fontAlgn="base">
                <a:lnSpc>
                  <a:spcPct val="115000"/>
                </a:lnSpc>
                <a:spcBef>
                  <a:spcPts val="30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1557 nm  </a:t>
              </a:r>
              <a:r>
                <a:rPr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         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1436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码分复用</a:t>
            </a:r>
            <a:r>
              <a:rPr lang="en-US" altLang="zh-CN" sz="2800" dirty="0">
                <a:latin typeface="Calibri" panose="020F0502020204030204" pitchFamily="34" charset="0"/>
              </a:rPr>
              <a:t>(Code Division Multiplexing, CDM)</a:t>
            </a:r>
            <a:endParaRPr lang="zh-CN" alt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229600" cy="5260621"/>
          </a:xfrm>
        </p:spPr>
        <p:txBody>
          <a:bodyPr/>
          <a:lstStyle/>
          <a:p>
            <a:r>
              <a:rPr lang="zh-CN" altLang="en-US" dirty="0"/>
              <a:t>码分多址 </a:t>
            </a:r>
            <a:r>
              <a:rPr lang="en-US" altLang="zh-CN" dirty="0"/>
              <a:t>(Code Division Multiple Access, CDMA)</a:t>
            </a:r>
            <a:endParaRPr lang="zh-CN" altLang="en-US" dirty="0"/>
          </a:p>
          <a:p>
            <a:pPr lvl="1"/>
            <a:r>
              <a:rPr lang="zh-CN" altLang="en-US" dirty="0"/>
              <a:t>基于扩频技术</a:t>
            </a:r>
            <a:endParaRPr lang="en-US" altLang="zh-CN" dirty="0"/>
          </a:p>
          <a:p>
            <a:pPr lvl="2"/>
            <a:r>
              <a:rPr lang="zh-CN" altLang="en-US" dirty="0"/>
              <a:t>发送端：</a:t>
            </a:r>
            <a:r>
              <a:rPr lang="zh-CN" altLang="en-US" dirty="0" smtClean="0"/>
              <a:t>将需传送的具有</a:t>
            </a:r>
            <a:r>
              <a:rPr lang="zh-CN" altLang="en-US" dirty="0"/>
              <a:t>一定信号</a:t>
            </a:r>
            <a:r>
              <a:rPr lang="zh-CN" altLang="en-US" dirty="0" smtClean="0"/>
              <a:t>带宽的信息</a:t>
            </a:r>
            <a:r>
              <a:rPr lang="zh-CN" altLang="en-US" dirty="0"/>
              <a:t>数据，用一个带宽远大于信号带宽的高速伪随机码进行调制，使原数据信号的带宽被扩展，再经载波调制并发送出去</a:t>
            </a:r>
            <a:endParaRPr lang="en-US" altLang="zh-CN" dirty="0"/>
          </a:p>
          <a:p>
            <a:pPr lvl="2"/>
            <a:r>
              <a:rPr lang="zh-CN" altLang="en-US" dirty="0"/>
              <a:t>接收端使用完全相同的伪随机码，与接收的宽带信号作相关处理，把宽带信号换成原信息数据的窄带信号即解扩，以实现信息通信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发送</a:t>
            </a:r>
            <a:r>
              <a:rPr lang="zh-CN" altLang="en-US" dirty="0"/>
              <a:t>的信号有很强的抗干扰能力，其频谱类似于白噪声，不易被敌人发现，最初用于军事</a:t>
            </a:r>
            <a:r>
              <a:rPr lang="zh-CN" altLang="en-US" dirty="0" smtClean="0"/>
              <a:t>通信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7906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码分复用</a:t>
            </a:r>
            <a:r>
              <a:rPr lang="en-US" altLang="zh-CN" sz="2800" dirty="0">
                <a:latin typeface="Calibri" panose="020F0502020204030204" pitchFamily="34" charset="0"/>
              </a:rPr>
              <a:t>(Code Division Multiplexing, CDM)</a:t>
            </a:r>
            <a:endParaRPr lang="zh-CN" alt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31" y="1939346"/>
            <a:ext cx="7830643" cy="395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17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码分复用</a:t>
            </a:r>
            <a:r>
              <a:rPr lang="en-US" altLang="zh-CN" sz="2800" dirty="0">
                <a:latin typeface="Calibri" panose="020F0502020204030204" pitchFamily="34" charset="0"/>
              </a:rPr>
              <a:t>(Code Division Multiplexing, CDM)</a:t>
            </a:r>
            <a:endParaRPr lang="zh-CN" alt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00" y="2330853"/>
            <a:ext cx="7848447" cy="257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75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码分复用</a:t>
            </a:r>
            <a:r>
              <a:rPr lang="en-US" altLang="zh-CN" sz="2800" dirty="0">
                <a:latin typeface="Calibri" panose="020F0502020204030204" pitchFamily="34" charset="0"/>
              </a:rPr>
              <a:t>(Code Division Multiplexing, CDM)</a:t>
            </a:r>
            <a:endParaRPr lang="zh-CN" altLang="en-US" sz="2800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0736" y="1444977"/>
                <a:ext cx="8954086" cy="1371375"/>
              </a:xfrm>
            </p:spPr>
            <p:txBody>
              <a:bodyPr/>
              <a:lstStyle/>
              <a:p>
                <a:r>
                  <a:rPr lang="zh-CN" altLang="en-US" dirty="0"/>
                  <a:t>如何实现信道复用？</a:t>
                </a:r>
              </a:p>
              <a:p>
                <a:pPr lvl="1"/>
                <a:r>
                  <a:rPr lang="zh-CN" altLang="en-US" dirty="0"/>
                  <a:t>每个站分配的码片序列必须各不相同，并且还必须相互</a:t>
                </a:r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</a:rPr>
                  <a:t>正交</a:t>
                </a:r>
                <a:r>
                  <a:rPr lang="en-US" altLang="zh-CN" dirty="0"/>
                  <a:t>(orthogonal)</a:t>
                </a:r>
              </a:p>
              <a:p>
                <a:pPr lvl="1"/>
                <a:r>
                  <a:rPr lang="zh-CN" altLang="en-US" dirty="0"/>
                  <a:t>令向量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分别</m:t>
                    </m:r>
                  </m:oMath>
                </a14:m>
                <a:r>
                  <a:rPr lang="zh-CN" altLang="en-US" dirty="0"/>
                  <a:t>表示两个站点的码片，即任意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</a:rPr>
                  <a:t>归一化内积</a:t>
                </a:r>
                <a:r>
                  <a:rPr lang="en-US" altLang="zh-CN" dirty="0"/>
                  <a:t>(inner product)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0</a:t>
                </a:r>
              </a:p>
              <a:p>
                <a:pPr marL="457188" lvl="1" indent="0">
                  <a:buNone/>
                </a:pPr>
                <a:endParaRPr lang="en-US" altLang="zh-CN" dirty="0"/>
              </a:p>
              <a:p>
                <a:pPr marL="457188" lvl="1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736" y="1444977"/>
                <a:ext cx="8954086" cy="1371375"/>
              </a:xfrm>
              <a:blipFill>
                <a:blip r:embed="rId5"/>
                <a:stretch>
                  <a:fillRect l="-47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2"/>
              <p:cNvSpPr>
                <a:spLocks noChangeArrowheads="1"/>
              </p:cNvSpPr>
              <p:nvPr/>
            </p:nvSpPr>
            <p:spPr bwMode="auto">
              <a:xfrm>
                <a:off x="1726545" y="3241438"/>
                <a:ext cx="5308541" cy="804672"/>
              </a:xfrm>
              <a:prstGeom prst="rect">
                <a:avLst/>
              </a:prstGeom>
              <a:solidFill>
                <a:srgbClr val="F4F4FA"/>
              </a:solidFill>
              <a:ln w="25400">
                <a:solidFill>
                  <a:srgbClr val="DCDCEC"/>
                </a:solidFill>
              </a:ln>
              <a:effectLst/>
            </p:spPr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𝑺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nary>
                    </m:oMath>
                  </m:oMathPara>
                </a14:m>
                <a:endParaRPr lang="en-US" altLang="zh-CN" b="1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6545" y="3241438"/>
                <a:ext cx="5308541" cy="804672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  <a:ln w="25400">
                <a:solidFill>
                  <a:srgbClr val="DCDCEC"/>
                </a:solidFill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 bwMode="auto">
              <a:xfrm>
                <a:off x="457200" y="4225451"/>
                <a:ext cx="8229600" cy="1865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891" indent="-342891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0" baseline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+mn-cs"/>
                  </a:defRPr>
                </a:lvl1pPr>
                <a:lvl2pPr marL="742932" indent="-28574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 b="0" baseline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defRPr>
                </a:lvl2pPr>
                <a:lvl3pPr marL="1142971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1800" b="0" baseline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defRPr>
                </a:lvl3pPr>
                <a:lvl4pPr marL="1600160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600" b="0" baseline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defRPr>
                </a:lvl4pPr>
                <a:lvl5pPr marL="2057349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 b="0" baseline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defRPr>
                </a:lvl5pPr>
                <a:lvl6pPr marL="2514537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726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8914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103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lvl="2"/>
                <a:r>
                  <a:rPr lang="zh-CN" altLang="en-US" kern="0" dirty="0"/>
                  <a:t>例：</a:t>
                </a:r>
                <a:r>
                  <a:rPr lang="en-US" altLang="zh-CN" b="1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𝑺</m:t>
                    </m:r>
                  </m:oMath>
                </a14:m>
                <a:r>
                  <a:rPr lang="zh-CN" altLang="en-US" kern="0" dirty="0"/>
                  <a:t>为</a:t>
                </a:r>
                <a:r>
                  <a:rPr lang="en-US" altLang="zh-CN" kern="0" dirty="0"/>
                  <a:t>(-1 -1 -1 +1 +1 -1 +1 +1)</a:t>
                </a:r>
                <a:r>
                  <a:rPr lang="zh-CN" altLang="en-US" kern="0" dirty="0"/>
                  <a:t>，</a:t>
                </a:r>
                <a:r>
                  <a:rPr lang="en-US" altLang="zh-CN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kern="0" dirty="0"/>
                  <a:t>为 </a:t>
                </a:r>
                <a:r>
                  <a:rPr lang="en-US" altLang="zh-CN" kern="0" dirty="0"/>
                  <a:t>(-1 -1 +1 -1 +1 +1 +1 -1)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zh-CN" altLang="en-US" kern="0" dirty="0"/>
                  <a:t>不难得出</a:t>
                </a:r>
                <a:endParaRPr lang="en-US" altLang="zh-CN" kern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𝑺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zh-CN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lang="en-US" altLang="zh-CN" b="1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𝑺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kern="0" dirty="0"/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225451"/>
                <a:ext cx="8229600" cy="1865151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t="-26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>
                <a:spLocks noChangeArrowheads="1"/>
              </p:cNvSpPr>
              <p:nvPr/>
            </p:nvSpPr>
            <p:spPr bwMode="auto">
              <a:xfrm>
                <a:off x="1214212" y="5459671"/>
                <a:ext cx="4004902" cy="804672"/>
              </a:xfrm>
              <a:prstGeom prst="rect">
                <a:avLst/>
              </a:prstGeom>
              <a:solidFill>
                <a:srgbClr val="F4F4FA"/>
              </a:solidFill>
              <a:ln w="25400">
                <a:solidFill>
                  <a:srgbClr val="DCDCEC"/>
                </a:solidFill>
              </a:ln>
              <a:effectLst/>
            </p:spPr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𝑺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±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b="1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4212" y="5459671"/>
                <a:ext cx="4004902" cy="804672"/>
              </a:xfrm>
              <a:prstGeom prst="rect">
                <a:avLst/>
              </a:prstGeom>
              <a:blipFill rotWithShape="0">
                <a:blip r:embed="rId8" cstate="print"/>
                <a:stretch>
                  <a:fillRect/>
                </a:stretch>
              </a:blipFill>
              <a:ln w="25400">
                <a:solidFill>
                  <a:srgbClr val="DCDCEC"/>
                </a:solidFill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/>
              <p:cNvSpPr>
                <a:spLocks noChangeArrowheads="1"/>
              </p:cNvSpPr>
              <p:nvPr/>
            </p:nvSpPr>
            <p:spPr bwMode="auto">
              <a:xfrm>
                <a:off x="5383373" y="5469518"/>
                <a:ext cx="3303427" cy="804672"/>
              </a:xfrm>
              <a:prstGeom prst="rect">
                <a:avLst/>
              </a:prstGeom>
              <a:solidFill>
                <a:srgbClr val="F4F4FA"/>
              </a:solidFill>
              <a:ln w="25400">
                <a:solidFill>
                  <a:srgbClr val="DCDCEC"/>
                </a:solidFill>
              </a:ln>
              <a:effectLst/>
            </p:spPr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𝑺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∙!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b="1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8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3373" y="5469518"/>
                <a:ext cx="3303427" cy="804672"/>
              </a:xfrm>
              <a:prstGeom prst="rect">
                <a:avLst/>
              </a:prstGeom>
              <a:blipFill rotWithShape="0">
                <a:blip r:embed="rId9" cstate="print"/>
                <a:stretch>
                  <a:fillRect/>
                </a:stretch>
              </a:blipFill>
              <a:ln w="25400">
                <a:solidFill>
                  <a:srgbClr val="DCDCEC"/>
                </a:solidFill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8842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build="p"/>
      <p:bldP spid="7" grpId="0" animBg="1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码分复用</a:t>
            </a:r>
            <a:r>
              <a:rPr lang="en-US" altLang="zh-CN" sz="2800" dirty="0">
                <a:latin typeface="Calibri" panose="020F0502020204030204" pitchFamily="34" charset="0"/>
              </a:rPr>
              <a:t>(Code Division Multiplexing, CDM)</a:t>
            </a:r>
            <a:endParaRPr lang="zh-CN" alt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229600" cy="1371375"/>
          </a:xfrm>
        </p:spPr>
        <p:txBody>
          <a:bodyPr/>
          <a:lstStyle/>
          <a:p>
            <a:r>
              <a:rPr lang="zh-CN" altLang="en-US" dirty="0"/>
              <a:t>如何实现信道复用？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611811" y="2480849"/>
            <a:ext cx="7920378" cy="1969454"/>
            <a:chOff x="742008" y="4359303"/>
            <a:chExt cx="7920378" cy="1969454"/>
          </a:xfrm>
        </p:grpSpPr>
        <p:cxnSp>
          <p:nvCxnSpPr>
            <p:cNvPr id="10" name="直接连接符 9"/>
            <p:cNvCxnSpPr>
              <a:stCxn id="11" idx="3"/>
              <a:endCxn id="12" idx="1"/>
            </p:cNvCxnSpPr>
            <p:nvPr/>
          </p:nvCxnSpPr>
          <p:spPr>
            <a:xfrm>
              <a:off x="3052434" y="5324347"/>
              <a:ext cx="27236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2576269" y="5141467"/>
              <a:ext cx="476165" cy="3657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76104" y="5141467"/>
              <a:ext cx="482261" cy="3657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prstClr val="white"/>
                </a:solidFill>
                <a:ea typeface="楷体" panose="02010609060101010101" pitchFamily="49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9845" y="4736084"/>
              <a:ext cx="569976" cy="373522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9845" y="5554464"/>
              <a:ext cx="569976" cy="373522"/>
            </a:xfrm>
            <a:prstGeom prst="rect">
              <a:avLst/>
            </a:prstGeom>
          </p:spPr>
        </p:pic>
        <p:cxnSp>
          <p:nvCxnSpPr>
            <p:cNvPr id="15" name="直接连接符 14"/>
            <p:cNvCxnSpPr>
              <a:stCxn id="14" idx="3"/>
              <a:endCxn id="11" idx="1"/>
            </p:cNvCxnSpPr>
            <p:nvPr/>
          </p:nvCxnSpPr>
          <p:spPr>
            <a:xfrm flipV="1">
              <a:off x="2039821" y="5324347"/>
              <a:ext cx="536448" cy="416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3" idx="3"/>
              <a:endCxn id="11" idx="1"/>
            </p:cNvCxnSpPr>
            <p:nvPr/>
          </p:nvCxnSpPr>
          <p:spPr>
            <a:xfrm>
              <a:off x="2039821" y="4922845"/>
              <a:ext cx="536448" cy="401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8718" y="4736084"/>
              <a:ext cx="569976" cy="373522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7006" y="5508744"/>
              <a:ext cx="569976" cy="373522"/>
            </a:xfrm>
            <a:prstGeom prst="rect">
              <a:avLst/>
            </a:prstGeom>
          </p:spPr>
        </p:pic>
        <p:cxnSp>
          <p:nvCxnSpPr>
            <p:cNvPr id="19" name="直接连接符 18"/>
            <p:cNvCxnSpPr>
              <a:stCxn id="12" idx="3"/>
              <a:endCxn id="17" idx="1"/>
            </p:cNvCxnSpPr>
            <p:nvPr/>
          </p:nvCxnSpPr>
          <p:spPr>
            <a:xfrm flipV="1">
              <a:off x="6258365" y="4922845"/>
              <a:ext cx="530353" cy="401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2" idx="3"/>
              <a:endCxn id="18" idx="1"/>
            </p:cNvCxnSpPr>
            <p:nvPr/>
          </p:nvCxnSpPr>
          <p:spPr>
            <a:xfrm>
              <a:off x="6258365" y="5324347"/>
              <a:ext cx="548641" cy="371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Line 70"/>
            <p:cNvSpPr>
              <a:spLocks noChangeShapeType="1"/>
            </p:cNvSpPr>
            <p:nvPr/>
          </p:nvSpPr>
          <p:spPr bwMode="auto">
            <a:xfrm rot="1484370">
              <a:off x="2114726" y="4885878"/>
              <a:ext cx="462625" cy="1026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22" name="Line 72"/>
            <p:cNvSpPr>
              <a:spLocks noChangeShapeType="1"/>
            </p:cNvSpPr>
            <p:nvPr/>
          </p:nvSpPr>
          <p:spPr bwMode="auto">
            <a:xfrm rot="19951492" flipV="1">
              <a:off x="2128558" y="5670679"/>
              <a:ext cx="467226" cy="925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23" name="Line 70"/>
            <p:cNvSpPr>
              <a:spLocks noChangeShapeType="1"/>
            </p:cNvSpPr>
            <p:nvPr/>
          </p:nvSpPr>
          <p:spPr bwMode="auto">
            <a:xfrm rot="1484370">
              <a:off x="6228628" y="5648083"/>
              <a:ext cx="498020" cy="1189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24" name="Line 72"/>
            <p:cNvSpPr>
              <a:spLocks noChangeShapeType="1"/>
            </p:cNvSpPr>
            <p:nvPr/>
          </p:nvSpPr>
          <p:spPr bwMode="auto">
            <a:xfrm rot="19951492" flipV="1">
              <a:off x="6207721" y="4892204"/>
              <a:ext cx="453233" cy="108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25" name="文本框 38"/>
            <p:cNvSpPr txBox="1"/>
            <p:nvPr/>
          </p:nvSpPr>
          <p:spPr>
            <a:xfrm>
              <a:off x="742008" y="4392586"/>
              <a:ext cx="1819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prstClr val="black"/>
                  </a:solidFill>
                  <a:ea typeface="楷体" panose="02010609060101010101" pitchFamily="49" charset="-122"/>
                </a:rPr>
                <a:t>码片</a:t>
              </a:r>
              <a:r>
                <a:rPr lang="en-US" altLang="zh-CN" dirty="0">
                  <a:solidFill>
                    <a:prstClr val="black"/>
                  </a:solidFill>
                  <a:ea typeface="楷体" panose="02010609060101010101" pitchFamily="49" charset="-122"/>
                </a:rPr>
                <a:t>:S, </a:t>
              </a:r>
              <a:r>
                <a:rPr lang="zh-CN" altLang="en-US" dirty="0">
                  <a:solidFill>
                    <a:prstClr val="black"/>
                  </a:solidFill>
                  <a:ea typeface="楷体" panose="02010609060101010101" pitchFamily="49" charset="-122"/>
                </a:rPr>
                <a:t>发送</a:t>
              </a:r>
              <a:r>
                <a:rPr lang="en-US" altLang="zh-CN" dirty="0">
                  <a:solidFill>
                    <a:prstClr val="black"/>
                  </a:solidFill>
                  <a:ea typeface="楷体" panose="02010609060101010101" pitchFamily="49" charset="-122"/>
                </a:rPr>
                <a:t>(0,1)</a:t>
              </a:r>
              <a:endParaRPr lang="zh-CN" altLang="en-US" dirty="0">
                <a:solidFill>
                  <a:prstClr val="black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26" name="文本框 39"/>
            <p:cNvSpPr txBox="1"/>
            <p:nvPr/>
          </p:nvSpPr>
          <p:spPr>
            <a:xfrm>
              <a:off x="742008" y="5959425"/>
              <a:ext cx="1855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prstClr val="black"/>
                  </a:solidFill>
                  <a:ea typeface="楷体" panose="02010609060101010101" pitchFamily="49" charset="-122"/>
                </a:rPr>
                <a:t>码片</a:t>
              </a:r>
              <a:r>
                <a:rPr lang="en-US" altLang="zh-CN" dirty="0">
                  <a:solidFill>
                    <a:prstClr val="black"/>
                  </a:solidFill>
                  <a:ea typeface="楷体" panose="02010609060101010101" pitchFamily="49" charset="-122"/>
                </a:rPr>
                <a:t>:T, </a:t>
              </a:r>
              <a:r>
                <a:rPr lang="zh-CN" altLang="en-US" dirty="0">
                  <a:solidFill>
                    <a:prstClr val="black"/>
                  </a:solidFill>
                  <a:ea typeface="楷体" panose="02010609060101010101" pitchFamily="49" charset="-122"/>
                </a:rPr>
                <a:t>发送</a:t>
              </a:r>
              <a:r>
                <a:rPr lang="en-US" altLang="zh-CN" dirty="0">
                  <a:solidFill>
                    <a:prstClr val="black"/>
                  </a:solidFill>
                  <a:ea typeface="楷体" panose="02010609060101010101" pitchFamily="49" charset="-122"/>
                </a:rPr>
                <a:t>(1, 1)</a:t>
              </a:r>
              <a:endParaRPr lang="zh-CN" altLang="en-US" dirty="0">
                <a:solidFill>
                  <a:prstClr val="black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27" name="文本框 40"/>
            <p:cNvSpPr txBox="1"/>
            <p:nvPr/>
          </p:nvSpPr>
          <p:spPr>
            <a:xfrm>
              <a:off x="6788718" y="4359303"/>
              <a:ext cx="1872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prstClr val="black"/>
                  </a:solidFill>
                  <a:ea typeface="楷体" panose="02010609060101010101" pitchFamily="49" charset="-122"/>
                </a:rPr>
                <a:t>码片</a:t>
              </a:r>
              <a:r>
                <a:rPr lang="en-US" altLang="zh-CN" dirty="0">
                  <a:solidFill>
                    <a:prstClr val="black"/>
                  </a:solidFill>
                  <a:ea typeface="楷体" panose="02010609060101010101" pitchFamily="49" charset="-122"/>
                </a:rPr>
                <a:t>:S, </a:t>
              </a:r>
              <a:r>
                <a:rPr lang="zh-CN" altLang="en-US" dirty="0">
                  <a:solidFill>
                    <a:prstClr val="black"/>
                  </a:solidFill>
                  <a:ea typeface="楷体" panose="02010609060101010101" pitchFamily="49" charset="-122"/>
                </a:rPr>
                <a:t>解码</a:t>
              </a:r>
              <a:r>
                <a:rPr lang="en-US" altLang="zh-CN" dirty="0">
                  <a:solidFill>
                    <a:prstClr val="black"/>
                  </a:solidFill>
                  <a:ea typeface="楷体" panose="02010609060101010101" pitchFamily="49" charset="-122"/>
                </a:rPr>
                <a:t>(0, 1)</a:t>
              </a:r>
              <a:endParaRPr lang="zh-CN" altLang="en-US" dirty="0">
                <a:solidFill>
                  <a:prstClr val="black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28" name="文本框 41"/>
            <p:cNvSpPr txBox="1"/>
            <p:nvPr/>
          </p:nvSpPr>
          <p:spPr>
            <a:xfrm>
              <a:off x="6807006" y="5959425"/>
              <a:ext cx="1855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prstClr val="black"/>
                  </a:solidFill>
                  <a:ea typeface="楷体" panose="02010609060101010101" pitchFamily="49" charset="-122"/>
                </a:rPr>
                <a:t>码片</a:t>
              </a:r>
              <a:r>
                <a:rPr lang="en-US" altLang="zh-CN" dirty="0">
                  <a:solidFill>
                    <a:prstClr val="black"/>
                  </a:solidFill>
                  <a:ea typeface="楷体" panose="02010609060101010101" pitchFamily="49" charset="-122"/>
                </a:rPr>
                <a:t>:T, </a:t>
              </a:r>
              <a:r>
                <a:rPr lang="zh-CN" altLang="en-US" dirty="0">
                  <a:solidFill>
                    <a:prstClr val="black"/>
                  </a:solidFill>
                  <a:ea typeface="楷体" panose="02010609060101010101" pitchFamily="49" charset="-122"/>
                </a:rPr>
                <a:t>解码</a:t>
              </a:r>
              <a:r>
                <a:rPr lang="en-US" altLang="zh-CN" dirty="0">
                  <a:solidFill>
                    <a:prstClr val="black"/>
                  </a:solidFill>
                  <a:ea typeface="楷体" panose="02010609060101010101" pitchFamily="49" charset="-122"/>
                </a:rPr>
                <a:t>(1, 1)</a:t>
              </a:r>
              <a:endParaRPr lang="zh-CN" altLang="en-US" dirty="0">
                <a:solidFill>
                  <a:prstClr val="black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29" name="文本框 43"/>
            <p:cNvSpPr txBox="1"/>
            <p:nvPr/>
          </p:nvSpPr>
          <p:spPr>
            <a:xfrm>
              <a:off x="3683916" y="4863575"/>
              <a:ext cx="1366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prstClr val="black"/>
                  </a:solidFill>
                  <a:ea typeface="楷体" panose="02010609060101010101" pitchFamily="49" charset="-122"/>
                </a:rPr>
                <a:t>(!S + T, S + T)</a:t>
              </a:r>
              <a:endParaRPr lang="zh-CN" altLang="en-US" dirty="0">
                <a:solidFill>
                  <a:prstClr val="black"/>
                </a:solidFill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079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码分复用</a:t>
            </a:r>
            <a:r>
              <a:rPr lang="en-US" altLang="zh-CN" sz="2800" dirty="0">
                <a:latin typeface="Calibri" panose="020F0502020204030204" pitchFamily="34" charset="0"/>
              </a:rPr>
              <a:t>(Code Division Multiplexing, CDM)</a:t>
            </a:r>
            <a:endParaRPr lang="zh-CN" alt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3960"/>
            <a:ext cx="8229600" cy="1371375"/>
          </a:xfrm>
        </p:spPr>
        <p:txBody>
          <a:bodyPr/>
          <a:lstStyle/>
          <a:p>
            <a:r>
              <a:rPr lang="zh-CN" altLang="en-US" dirty="0"/>
              <a:t>如何实现信道复用？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-305962" y="3170931"/>
            <a:ext cx="184731" cy="349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>
            <a:off x="3170080" y="2522312"/>
            <a:ext cx="169743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1210789" y="2884251"/>
            <a:ext cx="1697901" cy="31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</a:pPr>
            <a:r>
              <a:rPr kumimoji="1" lang="en-US" altLang="zh-CN" sz="1600" dirty="0">
                <a:latin typeface="Calibri" panose="020F0502020204030204" pitchFamily="34" charset="0"/>
                <a:ea typeface="黑体" pitchFamily="2" charset="-122"/>
              </a:rPr>
              <a:t>S </a:t>
            </a:r>
            <a:r>
              <a:rPr kumimoji="1" lang="zh-CN" altLang="en-US" sz="1600" dirty="0">
                <a:latin typeface="Calibri" panose="020F0502020204030204" pitchFamily="34" charset="0"/>
                <a:ea typeface="黑体" pitchFamily="2" charset="-122"/>
              </a:rPr>
              <a:t>站的码片序列 </a:t>
            </a:r>
            <a:r>
              <a:rPr kumimoji="1" lang="en-US" altLang="zh-CN" sz="1600" dirty="0">
                <a:latin typeface="Calibri" panose="020F0502020204030204" pitchFamily="34" charset="0"/>
                <a:ea typeface="黑体" pitchFamily="2" charset="-122"/>
              </a:rPr>
              <a:t>S</a:t>
            </a: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3171800" y="2007701"/>
            <a:ext cx="0" cy="447750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>
            <a:off x="4881273" y="2007701"/>
            <a:ext cx="0" cy="447750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>
            <a:off x="6590746" y="2007700"/>
            <a:ext cx="0" cy="447750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>
            <a:off x="8300218" y="2007700"/>
            <a:ext cx="0" cy="447750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37" name="Freeform 16"/>
          <p:cNvSpPr>
            <a:spLocks/>
          </p:cNvSpPr>
          <p:nvPr/>
        </p:nvSpPr>
        <p:spPr bwMode="auto">
          <a:xfrm>
            <a:off x="3171800" y="2930166"/>
            <a:ext cx="1709473" cy="329602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38" name="Freeform 17"/>
          <p:cNvSpPr>
            <a:spLocks/>
          </p:cNvSpPr>
          <p:nvPr/>
        </p:nvSpPr>
        <p:spPr bwMode="auto">
          <a:xfrm>
            <a:off x="4881273" y="2930166"/>
            <a:ext cx="1709473" cy="329602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39" name="Freeform 18"/>
          <p:cNvSpPr>
            <a:spLocks/>
          </p:cNvSpPr>
          <p:nvPr/>
        </p:nvSpPr>
        <p:spPr bwMode="auto">
          <a:xfrm>
            <a:off x="3171800" y="4193072"/>
            <a:ext cx="1709473" cy="321403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40" name="Freeform 19"/>
          <p:cNvSpPr>
            <a:spLocks/>
          </p:cNvSpPr>
          <p:nvPr/>
        </p:nvSpPr>
        <p:spPr bwMode="auto">
          <a:xfrm>
            <a:off x="4881273" y="4193072"/>
            <a:ext cx="1709473" cy="321403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41" name="Freeform 20"/>
          <p:cNvSpPr>
            <a:spLocks/>
          </p:cNvSpPr>
          <p:nvPr/>
        </p:nvSpPr>
        <p:spPr bwMode="auto">
          <a:xfrm flipV="1">
            <a:off x="6590746" y="4193072"/>
            <a:ext cx="1709473" cy="321403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66FF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45" name="Freeform 24"/>
          <p:cNvSpPr>
            <a:spLocks/>
          </p:cNvSpPr>
          <p:nvPr/>
        </p:nvSpPr>
        <p:spPr bwMode="auto">
          <a:xfrm>
            <a:off x="3171800" y="6122813"/>
            <a:ext cx="5128419" cy="324683"/>
          </a:xfrm>
          <a:custGeom>
            <a:avLst/>
            <a:gdLst>
              <a:gd name="T0" fmla="*/ 0 w 2827"/>
              <a:gd name="T1" fmla="*/ 96 h 194"/>
              <a:gd name="T2" fmla="*/ 0 w 2827"/>
              <a:gd name="T3" fmla="*/ 0 h 194"/>
              <a:gd name="T4" fmla="*/ 1886 w 2827"/>
              <a:gd name="T5" fmla="*/ 2 h 194"/>
              <a:gd name="T6" fmla="*/ 1886 w 2827"/>
              <a:gd name="T7" fmla="*/ 194 h 194"/>
              <a:gd name="T8" fmla="*/ 2826 w 2827"/>
              <a:gd name="T9" fmla="*/ 192 h 194"/>
              <a:gd name="T10" fmla="*/ 2827 w 2827"/>
              <a:gd name="T11" fmla="*/ 96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27" h="194">
                <a:moveTo>
                  <a:pt x="0" y="96"/>
                </a:moveTo>
                <a:lnTo>
                  <a:pt x="0" y="0"/>
                </a:lnTo>
                <a:lnTo>
                  <a:pt x="1886" y="2"/>
                </a:lnTo>
                <a:lnTo>
                  <a:pt x="1886" y="194"/>
                </a:lnTo>
                <a:lnTo>
                  <a:pt x="2826" y="192"/>
                </a:lnTo>
                <a:lnTo>
                  <a:pt x="2827" y="96"/>
                </a:lnTo>
              </a:path>
            </a:pathLst>
          </a:custGeom>
          <a:solidFill>
            <a:srgbClr val="FF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46" name="Freeform 25"/>
          <p:cNvSpPr>
            <a:spLocks/>
          </p:cNvSpPr>
          <p:nvPr/>
        </p:nvSpPr>
        <p:spPr bwMode="auto">
          <a:xfrm>
            <a:off x="3171800" y="2150861"/>
            <a:ext cx="5128419" cy="323043"/>
          </a:xfrm>
          <a:custGeom>
            <a:avLst/>
            <a:gdLst>
              <a:gd name="T0" fmla="*/ 0 w 2304"/>
              <a:gd name="T1" fmla="*/ 96 h 192"/>
              <a:gd name="T2" fmla="*/ 0 w 2304"/>
              <a:gd name="T3" fmla="*/ 0 h 192"/>
              <a:gd name="T4" fmla="*/ 1536 w 2304"/>
              <a:gd name="T5" fmla="*/ 0 h 192"/>
              <a:gd name="T6" fmla="*/ 1536 w 2304"/>
              <a:gd name="T7" fmla="*/ 192 h 192"/>
              <a:gd name="T8" fmla="*/ 2304 w 2304"/>
              <a:gd name="T9" fmla="*/ 192 h 192"/>
              <a:gd name="T10" fmla="*/ 2304 w 2304"/>
              <a:gd name="T11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04" h="192">
                <a:moveTo>
                  <a:pt x="0" y="96"/>
                </a:moveTo>
                <a:lnTo>
                  <a:pt x="0" y="0"/>
                </a:lnTo>
                <a:lnTo>
                  <a:pt x="1536" y="0"/>
                </a:lnTo>
                <a:lnTo>
                  <a:pt x="1536" y="192"/>
                </a:lnTo>
                <a:lnTo>
                  <a:pt x="2304" y="192"/>
                </a:lnTo>
                <a:lnTo>
                  <a:pt x="2304" y="96"/>
                </a:lnTo>
              </a:path>
            </a:pathLst>
          </a:custGeom>
          <a:solidFill>
            <a:srgbClr val="FF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>
            <a:off x="4881273" y="2031156"/>
            <a:ext cx="0" cy="1607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48" name="Text Box 27"/>
          <p:cNvSpPr txBox="1">
            <a:spLocks noChangeArrowheads="1"/>
          </p:cNvSpPr>
          <p:nvPr/>
        </p:nvSpPr>
        <p:spPr bwMode="auto">
          <a:xfrm>
            <a:off x="3815002" y="1809780"/>
            <a:ext cx="301686" cy="38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>
                <a:latin typeface="Calibri" panose="020F0502020204030204" pitchFamily="34" charset="0"/>
                <a:ea typeface="黑体" pitchFamily="2" charset="-122"/>
              </a:rPr>
              <a:t>1</a:t>
            </a:r>
          </a:p>
        </p:txBody>
      </p:sp>
      <p:sp>
        <p:nvSpPr>
          <p:cNvPr id="49" name="Line 28"/>
          <p:cNvSpPr>
            <a:spLocks noChangeShapeType="1"/>
          </p:cNvSpPr>
          <p:nvPr/>
        </p:nvSpPr>
        <p:spPr bwMode="auto">
          <a:xfrm>
            <a:off x="3003260" y="4352134"/>
            <a:ext cx="572518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50" name="Line 29"/>
          <p:cNvSpPr>
            <a:spLocks noChangeShapeType="1"/>
          </p:cNvSpPr>
          <p:nvPr/>
        </p:nvSpPr>
        <p:spPr bwMode="auto">
          <a:xfrm>
            <a:off x="3003260" y="6283513"/>
            <a:ext cx="572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52" name="Freeform 31"/>
          <p:cNvSpPr>
            <a:spLocks/>
          </p:cNvSpPr>
          <p:nvPr/>
        </p:nvSpPr>
        <p:spPr bwMode="auto">
          <a:xfrm>
            <a:off x="3171800" y="4763407"/>
            <a:ext cx="1709473" cy="642806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53" name="Freeform 32"/>
          <p:cNvSpPr>
            <a:spLocks/>
          </p:cNvSpPr>
          <p:nvPr/>
        </p:nvSpPr>
        <p:spPr bwMode="auto">
          <a:xfrm>
            <a:off x="4881273" y="4763407"/>
            <a:ext cx="1709473" cy="642806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54" name="Freeform 33"/>
          <p:cNvSpPr>
            <a:spLocks/>
          </p:cNvSpPr>
          <p:nvPr/>
        </p:nvSpPr>
        <p:spPr bwMode="auto">
          <a:xfrm flipV="1">
            <a:off x="6590746" y="4763407"/>
            <a:ext cx="1709473" cy="642806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CC00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55" name="Line 34"/>
          <p:cNvSpPr>
            <a:spLocks noChangeShapeType="1"/>
          </p:cNvSpPr>
          <p:nvPr/>
        </p:nvSpPr>
        <p:spPr bwMode="auto">
          <a:xfrm>
            <a:off x="3003260" y="5083171"/>
            <a:ext cx="572518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56" name="Line 35"/>
          <p:cNvSpPr>
            <a:spLocks noChangeShapeType="1"/>
          </p:cNvSpPr>
          <p:nvPr/>
        </p:nvSpPr>
        <p:spPr bwMode="auto">
          <a:xfrm>
            <a:off x="3025618" y="2313203"/>
            <a:ext cx="5702829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57" name="Text Box 36"/>
          <p:cNvSpPr txBox="1">
            <a:spLocks noChangeArrowheads="1"/>
          </p:cNvSpPr>
          <p:nvPr/>
        </p:nvSpPr>
        <p:spPr bwMode="auto">
          <a:xfrm>
            <a:off x="5534793" y="1809780"/>
            <a:ext cx="301686" cy="38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>
                <a:latin typeface="Calibri" panose="020F0502020204030204" pitchFamily="34" charset="0"/>
                <a:ea typeface="黑体" pitchFamily="2" charset="-122"/>
              </a:rPr>
              <a:t>1</a:t>
            </a:r>
          </a:p>
        </p:txBody>
      </p:sp>
      <p:sp>
        <p:nvSpPr>
          <p:cNvPr id="58" name="Text Box 37"/>
          <p:cNvSpPr txBox="1">
            <a:spLocks noChangeArrowheads="1"/>
          </p:cNvSpPr>
          <p:nvPr/>
        </p:nvSpPr>
        <p:spPr bwMode="auto">
          <a:xfrm>
            <a:off x="7249427" y="1809780"/>
            <a:ext cx="301686" cy="38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>
                <a:latin typeface="Calibri" panose="020F0502020204030204" pitchFamily="34" charset="0"/>
                <a:ea typeface="黑体" pitchFamily="2" charset="-122"/>
              </a:rPr>
              <a:t>0</a:t>
            </a: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auto">
          <a:xfrm>
            <a:off x="8730166" y="2045914"/>
            <a:ext cx="261610" cy="38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>
                <a:latin typeface="Calibri" panose="020F0502020204030204" pitchFamily="34" charset="0"/>
                <a:ea typeface="黑体" pitchFamily="2" charset="-122"/>
              </a:rPr>
              <a:t>t</a:t>
            </a:r>
          </a:p>
        </p:txBody>
      </p:sp>
      <p:sp>
        <p:nvSpPr>
          <p:cNvPr id="60" name="Text Box 39"/>
          <p:cNvSpPr txBox="1">
            <a:spLocks noChangeArrowheads="1"/>
          </p:cNvSpPr>
          <p:nvPr/>
        </p:nvSpPr>
        <p:spPr bwMode="auto">
          <a:xfrm>
            <a:off x="8730166" y="2838337"/>
            <a:ext cx="261610" cy="38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>
                <a:latin typeface="Calibri" panose="020F0502020204030204" pitchFamily="34" charset="0"/>
                <a:ea typeface="黑体" pitchFamily="2" charset="-122"/>
              </a:rPr>
              <a:t>t</a:t>
            </a:r>
          </a:p>
        </p:txBody>
      </p:sp>
      <p:sp>
        <p:nvSpPr>
          <p:cNvPr id="61" name="Text Box 40"/>
          <p:cNvSpPr txBox="1">
            <a:spLocks noChangeArrowheads="1"/>
          </p:cNvSpPr>
          <p:nvPr/>
        </p:nvSpPr>
        <p:spPr bwMode="auto">
          <a:xfrm>
            <a:off x="8730166" y="4116002"/>
            <a:ext cx="261610" cy="38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>
                <a:latin typeface="Calibri" panose="020F0502020204030204" pitchFamily="34" charset="0"/>
                <a:ea typeface="黑体" pitchFamily="2" charset="-122"/>
              </a:rPr>
              <a:t>t</a:t>
            </a:r>
          </a:p>
        </p:txBody>
      </p:sp>
      <p:sp>
        <p:nvSpPr>
          <p:cNvPr id="62" name="Text Box 41"/>
          <p:cNvSpPr txBox="1">
            <a:spLocks noChangeArrowheads="1"/>
          </p:cNvSpPr>
          <p:nvPr/>
        </p:nvSpPr>
        <p:spPr bwMode="auto">
          <a:xfrm>
            <a:off x="8730166" y="4832280"/>
            <a:ext cx="261610" cy="38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>
                <a:latin typeface="Calibri" panose="020F0502020204030204" pitchFamily="34" charset="0"/>
                <a:ea typeface="黑体" pitchFamily="2" charset="-122"/>
              </a:rPr>
              <a:t>t</a:t>
            </a:r>
          </a:p>
        </p:txBody>
      </p:sp>
      <p:sp>
        <p:nvSpPr>
          <p:cNvPr id="63" name="Text Box 42"/>
          <p:cNvSpPr txBox="1">
            <a:spLocks noChangeArrowheads="1"/>
          </p:cNvSpPr>
          <p:nvPr/>
        </p:nvSpPr>
        <p:spPr bwMode="auto">
          <a:xfrm>
            <a:off x="8730166" y="6030983"/>
            <a:ext cx="261610" cy="38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>
                <a:latin typeface="Calibri" panose="020F0502020204030204" pitchFamily="34" charset="0"/>
                <a:ea typeface="黑体" pitchFamily="2" charset="-122"/>
              </a:rPr>
              <a:t>t</a:t>
            </a:r>
          </a:p>
        </p:txBody>
      </p:sp>
      <p:sp>
        <p:nvSpPr>
          <p:cNvPr id="65" name="Rectangle 44"/>
          <p:cNvSpPr>
            <a:spLocks noChangeArrowheads="1"/>
          </p:cNvSpPr>
          <p:nvPr/>
        </p:nvSpPr>
        <p:spPr bwMode="auto">
          <a:xfrm>
            <a:off x="3460725" y="2401715"/>
            <a:ext cx="1145381" cy="282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66" name="Text Box 45"/>
          <p:cNvSpPr txBox="1">
            <a:spLocks noChangeArrowheads="1"/>
          </p:cNvSpPr>
          <p:nvPr/>
        </p:nvSpPr>
        <p:spPr bwMode="auto">
          <a:xfrm>
            <a:off x="3448687" y="2373876"/>
            <a:ext cx="1112805" cy="38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 i="1">
                <a:latin typeface="Calibri" panose="020F0502020204030204" pitchFamily="34" charset="0"/>
                <a:ea typeface="黑体" pitchFamily="2" charset="-122"/>
              </a:rPr>
              <a:t>m</a:t>
            </a:r>
            <a:r>
              <a:rPr kumimoji="1" lang="en-US" altLang="zh-CN">
                <a:latin typeface="Calibri" panose="020F0502020204030204" pitchFamily="34" charset="0"/>
                <a:ea typeface="黑体" pitchFamily="2" charset="-122"/>
              </a:rPr>
              <a:t> </a:t>
            </a:r>
            <a:r>
              <a:rPr kumimoji="1" lang="zh-CN" altLang="en-US">
                <a:latin typeface="Calibri" panose="020F0502020204030204" pitchFamily="34" charset="0"/>
                <a:ea typeface="黑体" pitchFamily="2" charset="-122"/>
              </a:rPr>
              <a:t>个码片</a:t>
            </a:r>
          </a:p>
        </p:txBody>
      </p:sp>
      <p:sp>
        <p:nvSpPr>
          <p:cNvPr id="67" name="Freeform 46"/>
          <p:cNvSpPr>
            <a:spLocks/>
          </p:cNvSpPr>
          <p:nvPr/>
        </p:nvSpPr>
        <p:spPr bwMode="auto">
          <a:xfrm>
            <a:off x="3171800" y="3487701"/>
            <a:ext cx="1709473" cy="327962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68" name="Freeform 47"/>
          <p:cNvSpPr>
            <a:spLocks/>
          </p:cNvSpPr>
          <p:nvPr/>
        </p:nvSpPr>
        <p:spPr bwMode="auto">
          <a:xfrm>
            <a:off x="4881273" y="3487701"/>
            <a:ext cx="1709473" cy="327962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69" name="Freeform 48"/>
          <p:cNvSpPr>
            <a:spLocks/>
          </p:cNvSpPr>
          <p:nvPr/>
        </p:nvSpPr>
        <p:spPr bwMode="auto">
          <a:xfrm flipV="1">
            <a:off x="6590746" y="3487701"/>
            <a:ext cx="1709473" cy="327962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rgbClr val="FF6699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70" name="Line 49"/>
          <p:cNvSpPr>
            <a:spLocks noChangeShapeType="1"/>
          </p:cNvSpPr>
          <p:nvPr/>
        </p:nvSpPr>
        <p:spPr bwMode="auto">
          <a:xfrm flipV="1">
            <a:off x="3003260" y="3648402"/>
            <a:ext cx="5725187" cy="6559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71" name="Text Box 50"/>
          <p:cNvSpPr txBox="1">
            <a:spLocks noChangeArrowheads="1"/>
          </p:cNvSpPr>
          <p:nvPr/>
        </p:nvSpPr>
        <p:spPr bwMode="auto">
          <a:xfrm>
            <a:off x="8730166" y="3392592"/>
            <a:ext cx="261610" cy="38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>
                <a:latin typeface="Calibri" panose="020F0502020204030204" pitchFamily="34" charset="0"/>
                <a:ea typeface="黑体" pitchFamily="2" charset="-122"/>
              </a:rPr>
              <a:t>t</a:t>
            </a:r>
          </a:p>
        </p:txBody>
      </p:sp>
      <p:sp>
        <p:nvSpPr>
          <p:cNvPr id="72" name="Freeform 51"/>
          <p:cNvSpPr>
            <a:spLocks/>
          </p:cNvSpPr>
          <p:nvPr/>
        </p:nvSpPr>
        <p:spPr bwMode="auto">
          <a:xfrm>
            <a:off x="6595906" y="2930166"/>
            <a:ext cx="1709473" cy="329602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73" name="Line 52"/>
          <p:cNvSpPr>
            <a:spLocks noChangeShapeType="1"/>
          </p:cNvSpPr>
          <p:nvPr/>
        </p:nvSpPr>
        <p:spPr bwMode="auto">
          <a:xfrm>
            <a:off x="3025618" y="3092506"/>
            <a:ext cx="5702829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74" name="Text Box 53"/>
          <p:cNvSpPr txBox="1">
            <a:spLocks noChangeArrowheads="1"/>
          </p:cNvSpPr>
          <p:nvPr/>
        </p:nvSpPr>
        <p:spPr bwMode="auto">
          <a:xfrm>
            <a:off x="1210788" y="3379473"/>
            <a:ext cx="1757212" cy="349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 sz="1600" dirty="0">
                <a:latin typeface="Calibri" panose="020F0502020204030204" pitchFamily="34" charset="0"/>
                <a:ea typeface="黑体" pitchFamily="2" charset="-122"/>
              </a:rPr>
              <a:t>S </a:t>
            </a:r>
            <a:r>
              <a:rPr kumimoji="1" lang="zh-CN" altLang="en-US" sz="1600" dirty="0">
                <a:latin typeface="Calibri" panose="020F0502020204030204" pitchFamily="34" charset="0"/>
                <a:ea typeface="黑体" pitchFamily="2" charset="-122"/>
              </a:rPr>
              <a:t>站发送的信号 </a:t>
            </a:r>
            <a:r>
              <a:rPr kumimoji="1" lang="en-US" altLang="zh-CN" sz="1600" dirty="0" err="1">
                <a:latin typeface="Calibri" panose="020F0502020204030204" pitchFamily="34" charset="0"/>
                <a:ea typeface="黑体" pitchFamily="2" charset="-122"/>
              </a:rPr>
              <a:t>S</a:t>
            </a:r>
            <a:r>
              <a:rPr kumimoji="1" lang="en-US" altLang="zh-CN" sz="1600" baseline="-25000" dirty="0" err="1">
                <a:latin typeface="Calibri" panose="020F0502020204030204" pitchFamily="34" charset="0"/>
                <a:ea typeface="黑体" pitchFamily="2" charset="-122"/>
              </a:rPr>
              <a:t>x</a:t>
            </a:r>
            <a:endParaRPr kumimoji="1" lang="en-US" altLang="zh-CN" sz="1600" baseline="-25000" dirty="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75" name="Text Box 54"/>
          <p:cNvSpPr txBox="1">
            <a:spLocks noChangeArrowheads="1"/>
          </p:cNvSpPr>
          <p:nvPr/>
        </p:nvSpPr>
        <p:spPr bwMode="auto">
          <a:xfrm>
            <a:off x="1210789" y="4084844"/>
            <a:ext cx="1757789" cy="349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 sz="1600">
                <a:latin typeface="Calibri" panose="020F0502020204030204" pitchFamily="34" charset="0"/>
                <a:ea typeface="黑体" pitchFamily="2" charset="-122"/>
              </a:rPr>
              <a:t>T </a:t>
            </a:r>
            <a:r>
              <a:rPr kumimoji="1" lang="zh-CN" altLang="en-US" sz="1600">
                <a:latin typeface="Calibri" panose="020F0502020204030204" pitchFamily="34" charset="0"/>
                <a:ea typeface="黑体" pitchFamily="2" charset="-122"/>
              </a:rPr>
              <a:t>站发送的信号 </a:t>
            </a:r>
            <a:r>
              <a:rPr kumimoji="1" lang="en-US" altLang="zh-CN" sz="1600">
                <a:latin typeface="Calibri" panose="020F0502020204030204" pitchFamily="34" charset="0"/>
                <a:ea typeface="黑体" pitchFamily="2" charset="-122"/>
              </a:rPr>
              <a:t>T</a:t>
            </a:r>
            <a:r>
              <a:rPr kumimoji="1" lang="en-US" altLang="zh-CN" sz="1600" baseline="-25000">
                <a:latin typeface="Calibri" panose="020F0502020204030204" pitchFamily="34" charset="0"/>
                <a:ea typeface="黑体" pitchFamily="2" charset="-122"/>
              </a:rPr>
              <a:t>x</a:t>
            </a:r>
          </a:p>
        </p:txBody>
      </p:sp>
      <p:sp>
        <p:nvSpPr>
          <p:cNvPr id="76" name="Text Box 55"/>
          <p:cNvSpPr txBox="1">
            <a:spLocks noChangeArrowheads="1"/>
          </p:cNvSpPr>
          <p:nvPr/>
        </p:nvSpPr>
        <p:spPr bwMode="auto">
          <a:xfrm>
            <a:off x="957088" y="4832280"/>
            <a:ext cx="1961371" cy="349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1600" dirty="0">
                <a:latin typeface="Calibri" panose="020F0502020204030204" pitchFamily="34" charset="0"/>
                <a:ea typeface="黑体" pitchFamily="2" charset="-122"/>
              </a:rPr>
              <a:t>总的发送信号 </a:t>
            </a:r>
            <a:r>
              <a:rPr kumimoji="1" lang="en-US" altLang="zh-CN" sz="1600" dirty="0" err="1">
                <a:latin typeface="Calibri" panose="020F0502020204030204" pitchFamily="34" charset="0"/>
                <a:ea typeface="黑体" pitchFamily="2" charset="-122"/>
              </a:rPr>
              <a:t>S</a:t>
            </a:r>
            <a:r>
              <a:rPr kumimoji="1" lang="en-US" altLang="zh-CN" sz="1600" baseline="-25000" dirty="0" err="1">
                <a:latin typeface="Calibri" panose="020F0502020204030204" pitchFamily="34" charset="0"/>
                <a:ea typeface="黑体" pitchFamily="2" charset="-122"/>
              </a:rPr>
              <a:t>x</a:t>
            </a:r>
            <a:r>
              <a:rPr kumimoji="1" lang="en-US" altLang="zh-CN" sz="1600" dirty="0">
                <a:latin typeface="Calibri" panose="020F0502020204030204" pitchFamily="34" charset="0"/>
                <a:ea typeface="黑体" pitchFamily="2" charset="-122"/>
              </a:rPr>
              <a:t> + </a:t>
            </a:r>
            <a:r>
              <a:rPr kumimoji="1" lang="en-US" altLang="zh-CN" sz="1600" dirty="0" err="1">
                <a:latin typeface="Calibri" panose="020F0502020204030204" pitchFamily="34" charset="0"/>
                <a:ea typeface="黑体" pitchFamily="2" charset="-122"/>
              </a:rPr>
              <a:t>T</a:t>
            </a:r>
            <a:r>
              <a:rPr kumimoji="1" lang="en-US" altLang="zh-CN" sz="1600" baseline="-25000" dirty="0" err="1">
                <a:latin typeface="Calibri" panose="020F0502020204030204" pitchFamily="34" charset="0"/>
                <a:ea typeface="黑体" pitchFamily="2" charset="-122"/>
              </a:rPr>
              <a:t>x</a:t>
            </a:r>
            <a:endParaRPr kumimoji="1" lang="en-US" altLang="zh-CN" sz="1600" baseline="-25000" dirty="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77" name="Text Box 56"/>
          <p:cNvSpPr txBox="1">
            <a:spLocks noChangeArrowheads="1"/>
          </p:cNvSpPr>
          <p:nvPr/>
        </p:nvSpPr>
        <p:spPr bwMode="auto">
          <a:xfrm>
            <a:off x="1217839" y="5889966"/>
            <a:ext cx="162648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kumimoji="1" lang="zh-CN" altLang="en-US" sz="1600" dirty="0">
                <a:latin typeface="Calibri" panose="020F0502020204030204" pitchFamily="34" charset="0"/>
                <a:ea typeface="黑体" pitchFamily="2" charset="-122"/>
              </a:rPr>
              <a:t>规一化</a:t>
            </a:r>
            <a:r>
              <a:rPr kumimoji="1" lang="zh-CN" altLang="en-US" sz="1600" dirty="0" smtClean="0">
                <a:latin typeface="Calibri" panose="020F0502020204030204" pitchFamily="34" charset="0"/>
                <a:ea typeface="黑体" pitchFamily="2" charset="-122"/>
              </a:rPr>
              <a:t>内积</a:t>
            </a:r>
            <a:endParaRPr kumimoji="1" lang="en-US" altLang="zh-CN" sz="1600" dirty="0" smtClean="0">
              <a:latin typeface="Calibri" panose="020F0502020204030204" pitchFamily="34" charset="0"/>
              <a:ea typeface="黑体" pitchFamily="2" charset="-122"/>
            </a:endParaRPr>
          </a:p>
          <a:p>
            <a:r>
              <a:rPr kumimoji="1" lang="zh-CN" altLang="en-US" sz="1600" dirty="0" smtClean="0">
                <a:latin typeface="Calibri" panose="020F0502020204030204" pitchFamily="34" charset="0"/>
                <a:ea typeface="黑体" pitchFamily="2" charset="-122"/>
              </a:rPr>
              <a:t> </a:t>
            </a:r>
            <a:r>
              <a:rPr kumimoji="1" lang="en-US" altLang="zh-CN" sz="1600" dirty="0">
                <a:latin typeface="Calibri" panose="020F0502020204030204" pitchFamily="34" charset="0"/>
                <a:ea typeface="黑体" pitchFamily="2" charset="-122"/>
              </a:rPr>
              <a:t>S</a:t>
            </a:r>
            <a:r>
              <a:rPr kumimoji="1" lang="en-US" altLang="zh-CN" sz="1600" dirty="0">
                <a:latin typeface="Calibri" panose="020F0502020204030204" pitchFamily="34" charset="0"/>
                <a:ea typeface="黑体" pitchFamily="2" charset="-122"/>
                <a:sym typeface="Symbol" pitchFamily="18" charset="2"/>
              </a:rPr>
              <a:t> </a:t>
            </a:r>
            <a:r>
              <a:rPr kumimoji="1" lang="en-US" altLang="zh-CN" sz="1600" dirty="0">
                <a:latin typeface="Calibri" panose="020F0502020204030204" pitchFamily="34" charset="0"/>
                <a:ea typeface="黑体" pitchFamily="2" charset="-122"/>
                <a:sym typeface="Wingdings" pitchFamily="2" charset="2"/>
              </a:rPr>
              <a:t> </a:t>
            </a:r>
            <a:r>
              <a:rPr kumimoji="1" lang="zh-CN" altLang="en-US" sz="1600" dirty="0" smtClean="0">
                <a:latin typeface="Calibri" panose="020F0502020204030204" pitchFamily="34" charset="0"/>
                <a:ea typeface="黑体" pitchFamily="2" charset="-122"/>
                <a:sym typeface="Wingdings" pitchFamily="2" charset="2"/>
              </a:rPr>
              <a:t>（</a:t>
            </a:r>
            <a:r>
              <a:rPr kumimoji="1" lang="en-US" altLang="zh-CN" sz="1600" dirty="0">
                <a:latin typeface="Calibri" panose="020F0502020204030204" pitchFamily="34" charset="0"/>
                <a:ea typeface="黑体" pitchFamily="2" charset="-122"/>
              </a:rPr>
              <a:t> </a:t>
            </a:r>
            <a:r>
              <a:rPr kumimoji="1" lang="en-US" altLang="zh-CN" sz="1600" dirty="0" err="1">
                <a:latin typeface="Calibri" panose="020F0502020204030204" pitchFamily="34" charset="0"/>
                <a:ea typeface="黑体" pitchFamily="2" charset="-122"/>
              </a:rPr>
              <a:t>S</a:t>
            </a:r>
            <a:r>
              <a:rPr kumimoji="1" lang="en-US" altLang="zh-CN" sz="1600" baseline="-25000" dirty="0" err="1">
                <a:latin typeface="Calibri" panose="020F0502020204030204" pitchFamily="34" charset="0"/>
                <a:ea typeface="黑体" pitchFamily="2" charset="-122"/>
              </a:rPr>
              <a:t>x</a:t>
            </a:r>
            <a:r>
              <a:rPr kumimoji="1" lang="en-US" altLang="zh-CN" sz="1600" dirty="0">
                <a:latin typeface="Calibri" panose="020F0502020204030204" pitchFamily="34" charset="0"/>
                <a:ea typeface="黑体" pitchFamily="2" charset="-122"/>
              </a:rPr>
              <a:t> + </a:t>
            </a:r>
            <a:r>
              <a:rPr kumimoji="1" lang="en-US" altLang="zh-CN" sz="1600" dirty="0" err="1">
                <a:latin typeface="Calibri" panose="020F0502020204030204" pitchFamily="34" charset="0"/>
                <a:ea typeface="黑体" pitchFamily="2" charset="-122"/>
              </a:rPr>
              <a:t>T</a:t>
            </a:r>
            <a:r>
              <a:rPr kumimoji="1" lang="en-US" altLang="zh-CN" sz="1600" baseline="-25000" dirty="0" err="1">
                <a:latin typeface="Calibri" panose="020F0502020204030204" pitchFamily="34" charset="0"/>
                <a:ea typeface="黑体" pitchFamily="2" charset="-122"/>
              </a:rPr>
              <a:t>x</a:t>
            </a:r>
            <a:r>
              <a:rPr kumimoji="1" lang="en-US" altLang="zh-CN" sz="1600" baseline="-25000" dirty="0">
                <a:latin typeface="Calibri" panose="020F0502020204030204" pitchFamily="34" charset="0"/>
                <a:ea typeface="黑体" pitchFamily="2" charset="-122"/>
              </a:rPr>
              <a:t> </a:t>
            </a:r>
            <a:r>
              <a:rPr kumimoji="1" lang="zh-CN" altLang="en-US" sz="1600" dirty="0" smtClean="0">
                <a:latin typeface="Calibri" panose="020F0502020204030204" pitchFamily="34" charset="0"/>
                <a:ea typeface="黑体" pitchFamily="2" charset="-122"/>
                <a:sym typeface="Wingdings" pitchFamily="2" charset="2"/>
              </a:rPr>
              <a:t>）</a:t>
            </a:r>
            <a:endParaRPr kumimoji="1" lang="en-US" altLang="zh-CN" sz="1600" baseline="-25000" dirty="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79" name="Line 58"/>
          <p:cNvSpPr>
            <a:spLocks noChangeShapeType="1"/>
          </p:cNvSpPr>
          <p:nvPr/>
        </p:nvSpPr>
        <p:spPr bwMode="auto">
          <a:xfrm flipV="1">
            <a:off x="3025619" y="6283513"/>
            <a:ext cx="5659834" cy="164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zh-CN" altLang="en-US" sz="16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80" name="Text Box 59"/>
          <p:cNvSpPr txBox="1">
            <a:spLocks noChangeArrowheads="1"/>
          </p:cNvSpPr>
          <p:nvPr/>
        </p:nvSpPr>
        <p:spPr bwMode="auto">
          <a:xfrm>
            <a:off x="1685451" y="1950804"/>
            <a:ext cx="1415772" cy="349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1600" dirty="0">
                <a:latin typeface="Calibri" panose="020F0502020204030204" pitchFamily="34" charset="0"/>
                <a:ea typeface="黑体" pitchFamily="2" charset="-122"/>
              </a:rPr>
              <a:t>数据码元比特</a:t>
            </a:r>
          </a:p>
        </p:txBody>
      </p:sp>
      <p:sp>
        <p:nvSpPr>
          <p:cNvPr id="81" name="Text Box 60"/>
          <p:cNvSpPr txBox="1">
            <a:spLocks noChangeArrowheads="1"/>
          </p:cNvSpPr>
          <p:nvPr/>
        </p:nvSpPr>
        <p:spPr bwMode="auto">
          <a:xfrm>
            <a:off x="213826" y="3130223"/>
            <a:ext cx="389850" cy="858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1600" dirty="0">
                <a:latin typeface="Calibri" panose="020F0502020204030204" pitchFamily="34" charset="0"/>
                <a:ea typeface="黑体" pitchFamily="2" charset="-122"/>
              </a:rPr>
              <a:t>发</a:t>
            </a:r>
          </a:p>
          <a:p>
            <a:pPr algn="l"/>
            <a:r>
              <a:rPr kumimoji="1" lang="zh-CN" altLang="en-US" sz="1600" dirty="0">
                <a:latin typeface="Calibri" panose="020F0502020204030204" pitchFamily="34" charset="0"/>
                <a:ea typeface="黑体" pitchFamily="2" charset="-122"/>
              </a:rPr>
              <a:t>送</a:t>
            </a:r>
          </a:p>
          <a:p>
            <a:pPr algn="l"/>
            <a:r>
              <a:rPr kumimoji="1" lang="zh-CN" altLang="en-US" sz="1600" dirty="0">
                <a:latin typeface="Calibri" panose="020F0502020204030204" pitchFamily="34" charset="0"/>
                <a:ea typeface="黑体" pitchFamily="2" charset="-122"/>
              </a:rPr>
              <a:t>端</a:t>
            </a:r>
          </a:p>
        </p:txBody>
      </p:sp>
      <p:sp>
        <p:nvSpPr>
          <p:cNvPr id="82" name="Text Box 61"/>
          <p:cNvSpPr txBox="1">
            <a:spLocks noChangeArrowheads="1"/>
          </p:cNvSpPr>
          <p:nvPr/>
        </p:nvSpPr>
        <p:spPr bwMode="auto">
          <a:xfrm>
            <a:off x="561474" y="5432513"/>
            <a:ext cx="36744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eaLnBrk="0" hangingPunct="0"/>
            <a:r>
              <a:rPr kumimoji="1" lang="en-US" altLang="zh-CN" sz="1600" dirty="0">
                <a:latin typeface="Calibri" panose="020F0502020204030204" pitchFamily="34" charset="0"/>
                <a:ea typeface="黑体" pitchFamily="2" charset="-122"/>
              </a:rPr>
              <a:t>S</a:t>
            </a:r>
            <a:r>
              <a:rPr kumimoji="1" lang="zh-CN" altLang="en-US" sz="1600" dirty="0">
                <a:latin typeface="Calibri" panose="020F0502020204030204" pitchFamily="34" charset="0"/>
                <a:ea typeface="黑体" pitchFamily="2" charset="-122"/>
              </a:rPr>
              <a:t>的接</a:t>
            </a:r>
          </a:p>
          <a:p>
            <a:pPr algn="l" eaLnBrk="0" hangingPunct="0"/>
            <a:r>
              <a:rPr kumimoji="1" lang="zh-CN" altLang="en-US" sz="1600" dirty="0">
                <a:latin typeface="Calibri" panose="020F0502020204030204" pitchFamily="34" charset="0"/>
                <a:ea typeface="黑体" pitchFamily="2" charset="-122"/>
              </a:rPr>
              <a:t>收</a:t>
            </a:r>
          </a:p>
          <a:p>
            <a:pPr algn="l" eaLnBrk="0" hangingPunct="0"/>
            <a:r>
              <a:rPr kumimoji="1" lang="zh-CN" altLang="en-US" sz="1600" dirty="0">
                <a:latin typeface="Calibri" panose="020F0502020204030204" pitchFamily="34" charset="0"/>
                <a:ea typeface="黑体" pitchFamily="2" charset="-122"/>
              </a:rPr>
              <a:t>端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749857" y="2108478"/>
            <a:ext cx="229120" cy="2904680"/>
          </a:xfrm>
          <a:prstGeom prst="leftBrace">
            <a:avLst>
              <a:gd name="adj1" fmla="val 37029"/>
              <a:gd name="adj2" fmla="val 50536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6525" y="3073011"/>
            <a:ext cx="2696572" cy="3277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zh-CN" alt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黑体" pitchFamily="2" charset="-122"/>
              </a:rPr>
              <a:t>（</a:t>
            </a:r>
            <a:r>
              <a:rPr kumimoji="1" lang="en-US" altLang="zh-CN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黑体" pitchFamily="2" charset="-122"/>
              </a:rPr>
              <a:t>-1 -1 -1 +1 +1 -1 +1+1 </a:t>
            </a:r>
            <a:r>
              <a:rPr kumimoji="1" lang="zh-CN" alt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黑体" pitchFamily="2" charset="-122"/>
              </a:rPr>
              <a:t>）</a:t>
            </a:r>
            <a:endParaRPr kumimoji="1" lang="en-US" altLang="zh-CN" dirty="0">
              <a:solidFill>
                <a:schemeClr val="bg2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54012" y="4324486"/>
            <a:ext cx="2749471" cy="3277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zh-CN" alt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黑体" pitchFamily="2" charset="-122"/>
              </a:rPr>
              <a:t>（</a:t>
            </a:r>
            <a:r>
              <a:rPr kumimoji="1" lang="en-US" altLang="zh-CN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黑体" pitchFamily="2" charset="-122"/>
              </a:rPr>
              <a:t>-1 -1 +1 -1 +1 +1 +1 -1</a:t>
            </a:r>
            <a:r>
              <a:rPr kumimoji="1" lang="zh-CN" alt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黑体" pitchFamily="2" charset="-122"/>
              </a:rPr>
              <a:t>）</a:t>
            </a:r>
            <a:endParaRPr kumimoji="1" lang="en-US" altLang="zh-CN" dirty="0">
              <a:solidFill>
                <a:schemeClr val="bg2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630353" y="5374660"/>
            <a:ext cx="2536272" cy="3277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zh-CN" alt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黑体" pitchFamily="2" charset="-122"/>
              </a:rPr>
              <a:t>（</a:t>
            </a:r>
            <a:r>
              <a:rPr kumimoji="1" lang="en-US" altLang="zh-CN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黑体" pitchFamily="2" charset="-122"/>
              </a:rPr>
              <a:t>-2 -2  0  0  +2  0 +2 0</a:t>
            </a:r>
            <a:r>
              <a:rPr kumimoji="1" lang="zh-CN" alt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黑体" pitchFamily="2" charset="-122"/>
              </a:rPr>
              <a:t>）</a:t>
            </a:r>
            <a:endParaRPr kumimoji="1" lang="en-US" altLang="zh-CN" dirty="0">
              <a:solidFill>
                <a:schemeClr val="bg2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282977" y="5399272"/>
            <a:ext cx="2518638" cy="3277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zh-CN" alt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黑体" pitchFamily="2" charset="-122"/>
              </a:rPr>
              <a:t>（</a:t>
            </a:r>
            <a:r>
              <a:rPr kumimoji="1" lang="en-US" altLang="zh-CN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黑体" pitchFamily="2" charset="-122"/>
              </a:rPr>
              <a:t>+2 +2  0  0  -2  0 -2 0</a:t>
            </a:r>
            <a:r>
              <a:rPr kumimoji="1" lang="zh-CN" alt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黑体" pitchFamily="2" charset="-122"/>
              </a:rPr>
              <a:t>）</a:t>
            </a:r>
            <a:endParaRPr kumimoji="1" lang="en-US" altLang="zh-CN" dirty="0">
              <a:solidFill>
                <a:schemeClr val="bg2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圆角矩形标注 162"/>
              <p:cNvSpPr/>
              <p:nvPr/>
            </p:nvSpPr>
            <p:spPr>
              <a:xfrm>
                <a:off x="36020" y="1374421"/>
                <a:ext cx="9143999" cy="2439778"/>
              </a:xfrm>
              <a:prstGeom prst="wedgeRoundRectCallout">
                <a:avLst>
                  <a:gd name="adj1" fmla="val -29698"/>
                  <a:gd name="adj2" fmla="val 135659"/>
                  <a:gd name="adj3" fmla="val 16667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S</a:t>
                </a:r>
                <a:r>
                  <a:rPr lang="zh-CN" altLang="en-US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的接收端用</a:t>
                </a:r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S</a:t>
                </a:r>
                <a:r>
                  <a:rPr lang="zh-CN" altLang="en-US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的码片解码：</a:t>
                </a:r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S</a:t>
                </a:r>
                <a:r>
                  <a:rPr lang="zh-CN" altLang="en-US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∙</a:t>
                </a:r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(</a:t>
                </a:r>
                <a:r>
                  <a:rPr lang="en-US" altLang="zh-CN" dirty="0" err="1">
                    <a:latin typeface="Calibri" panose="020F0502020204030204" pitchFamily="34" charset="0"/>
                    <a:ea typeface="华文楷体" panose="02010600040101010101" pitchFamily="2" charset="-122"/>
                  </a:rPr>
                  <a:t>S</a:t>
                </a:r>
                <a:r>
                  <a:rPr lang="en-US" altLang="zh-CN" baseline="-25000" dirty="0" err="1">
                    <a:latin typeface="Calibri" panose="020F0502020204030204" pitchFamily="34" charset="0"/>
                    <a:ea typeface="华文楷体" panose="02010600040101010101" pitchFamily="2" charset="-122"/>
                  </a:rPr>
                  <a:t>x</a:t>
                </a:r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 + </a:t>
                </a:r>
                <a:r>
                  <a:rPr lang="en-US" altLang="zh-CN" dirty="0" err="1">
                    <a:latin typeface="Calibri" panose="020F0502020204030204" pitchFamily="34" charset="0"/>
                    <a:ea typeface="华文楷体" panose="02010600040101010101" pitchFamily="2" charset="-122"/>
                  </a:rPr>
                  <a:t>T</a:t>
                </a:r>
                <a:r>
                  <a:rPr lang="en-US" altLang="zh-CN" baseline="-25000" dirty="0" err="1">
                    <a:latin typeface="Calibri" panose="020F0502020204030204" pitchFamily="34" charset="0"/>
                    <a:ea typeface="华文楷体" panose="02010600040101010101" pitchFamily="2" charset="-122"/>
                  </a:rPr>
                  <a:t>x</a:t>
                </a:r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)</a:t>
                </a:r>
                <a:r>
                  <a:rPr lang="zh-CN" altLang="en-US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：</a:t>
                </a:r>
                <a:endParaRPr lang="en-US" altLang="zh-CN" dirty="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r>
                  <a:rPr lang="zh-CN" altLang="en-US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      </a:t>
                </a:r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(-1 -1 -1 +1 +1 -1 +1+1 )</a:t>
                </a:r>
                <a:r>
                  <a:rPr lang="zh-CN" altLang="en-US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∙</a:t>
                </a:r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(-2 -2  0  0  +2  0 +2 0)</a:t>
                </a:r>
              </a:p>
              <a:p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[(-1)</a:t>
                </a:r>
                <a:r>
                  <a:rPr lang="en-US" altLang="zh-CN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(-2) + (-1)</a:t>
                </a:r>
                <a:r>
                  <a:rPr lang="en-US" altLang="zh-CN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(-2) + (-1)</a:t>
                </a:r>
                <a:r>
                  <a:rPr lang="en-US" altLang="zh-CN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0 + (+1)</a:t>
                </a:r>
                <a:r>
                  <a:rPr lang="en-US" altLang="zh-CN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0 + (+1)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(+2) + (-1)</a:t>
                </a:r>
                <a:r>
                  <a:rPr lang="en-US" altLang="zh-CN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0 + (+1)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(+2) + (+1)</a:t>
                </a:r>
                <a:r>
                  <a:rPr lang="en-US" altLang="zh-CN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0]</a:t>
                </a:r>
              </a:p>
              <a:p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   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(2+2+0+0+2+0+2+0)</a:t>
                </a:r>
              </a:p>
              <a:p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   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endParaRPr lang="en-US" altLang="zh-CN" dirty="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     =  1 </a:t>
                </a:r>
                <a:endParaRPr lang="zh-CN" altLang="en-US" dirty="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87" name="圆角矩形标注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" y="1374421"/>
                <a:ext cx="9143999" cy="2439778"/>
              </a:xfrm>
              <a:prstGeom prst="wedgeRoundRectCallout">
                <a:avLst>
                  <a:gd name="adj1" fmla="val -29698"/>
                  <a:gd name="adj2" fmla="val 135659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54878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6" grpId="0"/>
      <p:bldP spid="87" grpId="0" animBg="1"/>
    </p:bld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704E2A-200F-4FD4-82DE-C9E7CB5B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927" y="3107840"/>
            <a:ext cx="4800533" cy="855663"/>
          </a:xfrm>
        </p:spPr>
        <p:txBody>
          <a:bodyPr tIns="72000" bIns="72000" anchor="ctr" anchorCtr="0">
            <a:noAutofit/>
          </a:bodyPr>
          <a:lstStyle/>
          <a:p>
            <a:pPr algn="ctr"/>
            <a:r>
              <a:rPr lang="zh-CN" altLang="en-US" sz="6600" dirty="0" smtClean="0">
                <a:solidFill>
                  <a:srgbClr val="0000CC"/>
                </a:solidFill>
                <a:latin typeface="+mn-ea"/>
                <a:ea typeface="+mn-ea"/>
              </a:rPr>
              <a:t>休息！！！</a:t>
            </a:r>
            <a:endParaRPr lang="zh-CN" altLang="en-US" sz="66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238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44252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2.1  </a:t>
            </a:r>
            <a:r>
              <a:rPr lang="zh-CN" altLang="en-US" dirty="0"/>
              <a:t>数据通信的基本概念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2.2  </a:t>
            </a:r>
            <a:r>
              <a:rPr lang="zh-CN" altLang="en-US" dirty="0"/>
              <a:t>网络构件</a:t>
            </a:r>
            <a:endParaRPr lang="en-US" altLang="zh-CN" dirty="0"/>
          </a:p>
          <a:p>
            <a:r>
              <a:rPr lang="en-US" altLang="zh-CN" smtClean="0"/>
              <a:t>2.3  </a:t>
            </a:r>
            <a:r>
              <a:rPr lang="zh-CN" altLang="en-US" dirty="0"/>
              <a:t>组帧</a:t>
            </a:r>
          </a:p>
          <a:p>
            <a:r>
              <a:rPr lang="en-US" altLang="zh-CN" smtClean="0"/>
              <a:t>2.4  </a:t>
            </a:r>
            <a:r>
              <a:rPr lang="zh-CN" altLang="en-US" dirty="0"/>
              <a:t>差错检测</a:t>
            </a:r>
          </a:p>
          <a:p>
            <a:r>
              <a:rPr lang="en-US" altLang="zh-CN" smtClean="0"/>
              <a:t>2.5  </a:t>
            </a:r>
            <a:r>
              <a:rPr lang="zh-CN" altLang="en-US" dirty="0"/>
              <a:t>可靠传输</a:t>
            </a:r>
          </a:p>
          <a:p>
            <a:r>
              <a:rPr lang="en-US" altLang="zh-CN" smtClean="0"/>
              <a:t>2.6  </a:t>
            </a:r>
            <a:r>
              <a:rPr lang="zh-CN" altLang="en-US" dirty="0"/>
              <a:t>媒体共享</a:t>
            </a:r>
            <a:r>
              <a:rPr lang="en-US" altLang="zh-CN" dirty="0"/>
              <a:t> </a:t>
            </a:r>
          </a:p>
          <a:p>
            <a:r>
              <a:rPr lang="en-US" altLang="zh-CN" smtClean="0"/>
              <a:t>2.7  </a:t>
            </a:r>
            <a:r>
              <a:rPr lang="zh-CN" altLang="en-US" dirty="0"/>
              <a:t>以太网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9494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媒体共享技术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639598"/>
          </a:xfrm>
        </p:spPr>
        <p:txBody>
          <a:bodyPr/>
          <a:lstStyle/>
          <a:p>
            <a:r>
              <a:rPr lang="zh-CN" altLang="en-US" dirty="0"/>
              <a:t>静态划分信道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信道复用技术 </a:t>
            </a:r>
            <a:r>
              <a:rPr lang="en-US" altLang="zh-CN" sz="1800" dirty="0"/>
              <a:t>(Multiplexing)</a:t>
            </a:r>
            <a:r>
              <a:rPr lang="zh-CN" altLang="en-US" sz="1800" dirty="0"/>
              <a:t>，为多个用户静态划分逻辑信道，相互不冲突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频分复用、时分复用、波分复用、码分复用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78555" y="4714127"/>
            <a:ext cx="8229600" cy="1639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动态媒体接入控制，多点接入</a:t>
            </a:r>
            <a:r>
              <a:rPr lang="en-US" altLang="zh-CN" kern="0" dirty="0"/>
              <a:t>(multiple access)</a:t>
            </a:r>
          </a:p>
          <a:p>
            <a:pPr lvl="1"/>
            <a:r>
              <a:rPr lang="zh-CN" altLang="en-US" kern="0" dirty="0"/>
              <a:t>信道不固定分配给用户，实际接入时动态接入，分布式算法</a:t>
            </a:r>
            <a:endParaRPr lang="en-US" altLang="zh-CN" kern="0" dirty="0"/>
          </a:p>
          <a:p>
            <a:pPr lvl="2">
              <a:spcBef>
                <a:spcPts val="600"/>
              </a:spcBef>
            </a:pPr>
            <a:r>
              <a:rPr lang="zh-CN" altLang="en-US" sz="2000" kern="0" dirty="0"/>
              <a:t>随机接入：结点按需随机接入，需解决碰撞问题</a:t>
            </a:r>
            <a:endParaRPr lang="en-US" altLang="zh-CN" sz="2000" kern="0" dirty="0"/>
          </a:p>
          <a:p>
            <a:pPr lvl="2">
              <a:spcBef>
                <a:spcPts val="600"/>
              </a:spcBef>
            </a:pPr>
            <a:r>
              <a:rPr lang="zh-CN" altLang="en-US" sz="2000" kern="0" dirty="0"/>
              <a:t>受控接入：结点接入服从一定控制，如令牌环网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1269435" y="2911081"/>
            <a:ext cx="5925425" cy="1651286"/>
            <a:chOff x="1609287" y="2717533"/>
            <a:chExt cx="5925425" cy="1651286"/>
          </a:xfrm>
        </p:grpSpPr>
        <p:grpSp>
          <p:nvGrpSpPr>
            <p:cNvPr id="42" name="组合 41"/>
            <p:cNvGrpSpPr/>
            <p:nvPr/>
          </p:nvGrpSpPr>
          <p:grpSpPr>
            <a:xfrm>
              <a:off x="1609287" y="2717533"/>
              <a:ext cx="5925425" cy="1612526"/>
              <a:chOff x="1325880" y="3964913"/>
              <a:chExt cx="5925425" cy="1612526"/>
            </a:xfrm>
          </p:grpSpPr>
          <p:cxnSp>
            <p:nvCxnSpPr>
              <p:cNvPr id="61" name="直接连接符 60"/>
              <p:cNvCxnSpPr>
                <a:stCxn id="62" idx="3"/>
                <a:endCxn id="63" idx="1"/>
              </p:cNvCxnSpPr>
              <p:nvPr/>
            </p:nvCxnSpPr>
            <p:spPr>
              <a:xfrm>
                <a:off x="2908469" y="4772632"/>
                <a:ext cx="2760246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62" name="矩形 61"/>
              <p:cNvSpPr/>
              <p:nvPr/>
            </p:nvSpPr>
            <p:spPr>
              <a:xfrm>
                <a:off x="2432304" y="4589752"/>
                <a:ext cx="476165" cy="365760"/>
              </a:xfrm>
              <a:prstGeom prst="rect">
                <a:avLst/>
              </a:prstGeom>
              <a:solidFill>
                <a:srgbClr val="5B9BD5"/>
              </a:solidFill>
              <a:ln w="190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668715" y="4589752"/>
                <a:ext cx="482261" cy="365760"/>
              </a:xfrm>
              <a:prstGeom prst="rect">
                <a:avLst/>
              </a:prstGeom>
              <a:solidFill>
                <a:srgbClr val="5B9BD5"/>
              </a:solidFill>
              <a:ln w="190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5880" y="3964913"/>
                <a:ext cx="569976" cy="373522"/>
              </a:xfrm>
              <a:prstGeom prst="rect">
                <a:avLst/>
              </a:prstGeom>
            </p:spPr>
          </p:pic>
          <p:pic>
            <p:nvPicPr>
              <p:cNvPr id="65" name="图片 6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5880" y="4584415"/>
                <a:ext cx="569976" cy="373522"/>
              </a:xfrm>
              <a:prstGeom prst="rect">
                <a:avLst/>
              </a:prstGeom>
            </p:spPr>
          </p:pic>
          <p:pic>
            <p:nvPicPr>
              <p:cNvPr id="66" name="图片 6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5880" y="5203917"/>
                <a:ext cx="569976" cy="373522"/>
              </a:xfrm>
              <a:prstGeom prst="rect">
                <a:avLst/>
              </a:prstGeom>
            </p:spPr>
          </p:pic>
          <p:cxnSp>
            <p:nvCxnSpPr>
              <p:cNvPr id="67" name="直接连接符 66"/>
              <p:cNvCxnSpPr>
                <a:stCxn id="66" idx="3"/>
                <a:endCxn id="62" idx="1"/>
              </p:cNvCxnSpPr>
              <p:nvPr/>
            </p:nvCxnSpPr>
            <p:spPr>
              <a:xfrm flipV="1">
                <a:off x="1895856" y="4772632"/>
                <a:ext cx="536448" cy="618046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8" name="直接连接符 67"/>
              <p:cNvCxnSpPr>
                <a:stCxn id="65" idx="3"/>
                <a:endCxn id="62" idx="1"/>
              </p:cNvCxnSpPr>
              <p:nvPr/>
            </p:nvCxnSpPr>
            <p:spPr>
              <a:xfrm>
                <a:off x="1895856" y="4771176"/>
                <a:ext cx="536448" cy="1456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9" name="直接连接符 68"/>
              <p:cNvCxnSpPr>
                <a:stCxn id="64" idx="3"/>
                <a:endCxn id="62" idx="1"/>
              </p:cNvCxnSpPr>
              <p:nvPr/>
            </p:nvCxnSpPr>
            <p:spPr>
              <a:xfrm>
                <a:off x="1895856" y="4151674"/>
                <a:ext cx="536448" cy="620958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pic>
            <p:nvPicPr>
              <p:cNvPr id="70" name="图片 6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1329" y="3964913"/>
                <a:ext cx="569976" cy="373522"/>
              </a:xfrm>
              <a:prstGeom prst="rect">
                <a:avLst/>
              </a:prstGeom>
            </p:spPr>
          </p:pic>
          <p:pic>
            <p:nvPicPr>
              <p:cNvPr id="71" name="图片 7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1329" y="4584415"/>
                <a:ext cx="569976" cy="373522"/>
              </a:xfrm>
              <a:prstGeom prst="rect">
                <a:avLst/>
              </a:prstGeom>
            </p:spPr>
          </p:pic>
          <p:pic>
            <p:nvPicPr>
              <p:cNvPr id="72" name="图片 7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1329" y="5203917"/>
                <a:ext cx="569976" cy="373522"/>
              </a:xfrm>
              <a:prstGeom prst="rect">
                <a:avLst/>
              </a:prstGeom>
            </p:spPr>
          </p:pic>
          <p:cxnSp>
            <p:nvCxnSpPr>
              <p:cNvPr id="73" name="直接连接符 72"/>
              <p:cNvCxnSpPr>
                <a:stCxn id="63" idx="3"/>
                <a:endCxn id="70" idx="1"/>
              </p:cNvCxnSpPr>
              <p:nvPr/>
            </p:nvCxnSpPr>
            <p:spPr>
              <a:xfrm flipV="1">
                <a:off x="6150976" y="4151674"/>
                <a:ext cx="530353" cy="620958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4" name="直接连接符 73"/>
              <p:cNvCxnSpPr>
                <a:stCxn id="63" idx="3"/>
                <a:endCxn id="71" idx="1"/>
              </p:cNvCxnSpPr>
              <p:nvPr/>
            </p:nvCxnSpPr>
            <p:spPr>
              <a:xfrm flipV="1">
                <a:off x="6150976" y="4771176"/>
                <a:ext cx="530353" cy="1456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5" name="直接连接符 74"/>
              <p:cNvCxnSpPr>
                <a:stCxn id="63" idx="3"/>
                <a:endCxn id="72" idx="1"/>
              </p:cNvCxnSpPr>
              <p:nvPr/>
            </p:nvCxnSpPr>
            <p:spPr>
              <a:xfrm>
                <a:off x="6150976" y="4772632"/>
                <a:ext cx="530353" cy="618046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3" name="文本框 42"/>
            <p:cNvSpPr txBox="1"/>
            <p:nvPr/>
          </p:nvSpPr>
          <p:spPr>
            <a:xfrm>
              <a:off x="2463437" y="3771817"/>
              <a:ext cx="12121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华文楷体" panose="02010600040101010101" pitchFamily="2" charset="-122"/>
                </a:rPr>
                <a:t>复用</a:t>
              </a:r>
              <a:endPara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华文楷体" panose="02010600040101010101" pitchFamily="2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华文楷体" panose="02010600040101010101" pitchFamily="2" charset="-122"/>
                </a:rPr>
                <a:t>multiplexing</a:t>
              </a:r>
              <a:endPara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华文楷体" panose="02010600040101010101" pitchFamily="2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368804" y="3784044"/>
              <a:ext cx="14847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华文楷体" panose="02010600040101010101" pitchFamily="2" charset="-122"/>
                </a:rPr>
                <a:t>分用</a:t>
              </a:r>
              <a:endPara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华文楷体" panose="02010600040101010101" pitchFamily="2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华文楷体" panose="02010600040101010101" pitchFamily="2" charset="-122"/>
                </a:rPr>
                <a:t>de-multiplexing</a:t>
              </a:r>
              <a:endPara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华文楷体" panose="02010600040101010101" pitchFamily="2" charset="-122"/>
              </a:endParaRPr>
            </a:p>
          </p:txBody>
        </p:sp>
        <p:sp>
          <p:nvSpPr>
            <p:cNvPr id="45" name="Line 68"/>
            <p:cNvSpPr>
              <a:spLocks noChangeShapeType="1"/>
            </p:cNvSpPr>
            <p:nvPr/>
          </p:nvSpPr>
          <p:spPr bwMode="auto">
            <a:xfrm>
              <a:off x="2178246" y="3455020"/>
              <a:ext cx="432829" cy="8091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6" name="Line 70"/>
            <p:cNvSpPr>
              <a:spLocks noChangeShapeType="1"/>
            </p:cNvSpPr>
            <p:nvPr/>
          </p:nvSpPr>
          <p:spPr bwMode="auto">
            <a:xfrm rot="1484370">
              <a:off x="2239005" y="2981961"/>
              <a:ext cx="407944" cy="167659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7" name="Line 72"/>
            <p:cNvSpPr>
              <a:spLocks noChangeShapeType="1"/>
            </p:cNvSpPr>
            <p:nvPr/>
          </p:nvSpPr>
          <p:spPr bwMode="auto">
            <a:xfrm rot="19951492" flipV="1">
              <a:off x="2305882" y="3839520"/>
              <a:ext cx="376400" cy="148691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8" name="Oval 74"/>
            <p:cNvSpPr>
              <a:spLocks noChangeArrowheads="1"/>
            </p:cNvSpPr>
            <p:nvPr/>
          </p:nvSpPr>
          <p:spPr bwMode="auto">
            <a:xfrm>
              <a:off x="2463437" y="2880981"/>
              <a:ext cx="147638" cy="152400"/>
            </a:xfrm>
            <a:prstGeom prst="ellipse">
              <a:avLst/>
            </a:prstGeom>
            <a:solidFill>
              <a:srgbClr val="5B9BD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Rectangle 76"/>
            <p:cNvSpPr>
              <a:spLocks noChangeArrowheads="1"/>
            </p:cNvSpPr>
            <p:nvPr/>
          </p:nvSpPr>
          <p:spPr bwMode="auto">
            <a:xfrm>
              <a:off x="2271910" y="3288334"/>
              <a:ext cx="119063" cy="122238"/>
            </a:xfrm>
            <a:prstGeom prst="rect">
              <a:avLst/>
            </a:prstGeom>
            <a:solidFill>
              <a:srgbClr val="5B9BD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" name="AutoShape 88"/>
            <p:cNvSpPr>
              <a:spLocks noChangeArrowheads="1"/>
            </p:cNvSpPr>
            <p:nvPr/>
          </p:nvSpPr>
          <p:spPr bwMode="auto">
            <a:xfrm>
              <a:off x="2528668" y="3871605"/>
              <a:ext cx="166688" cy="169863"/>
            </a:xfrm>
            <a:prstGeom prst="star5">
              <a:avLst/>
            </a:prstGeom>
            <a:solidFill>
              <a:srgbClr val="5B9BD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51" name="Oval 74"/>
            <p:cNvSpPr>
              <a:spLocks noChangeArrowheads="1"/>
            </p:cNvSpPr>
            <p:nvPr/>
          </p:nvSpPr>
          <p:spPr bwMode="auto">
            <a:xfrm>
              <a:off x="4754418" y="3288334"/>
              <a:ext cx="147638" cy="152400"/>
            </a:xfrm>
            <a:prstGeom prst="ellipse">
              <a:avLst/>
            </a:prstGeom>
            <a:solidFill>
              <a:srgbClr val="5B9BD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Rectangle 76"/>
            <p:cNvSpPr>
              <a:spLocks noChangeArrowheads="1"/>
            </p:cNvSpPr>
            <p:nvPr/>
          </p:nvSpPr>
          <p:spPr bwMode="auto">
            <a:xfrm>
              <a:off x="4479716" y="3298737"/>
              <a:ext cx="119063" cy="122238"/>
            </a:xfrm>
            <a:prstGeom prst="rect">
              <a:avLst/>
            </a:prstGeom>
            <a:solidFill>
              <a:srgbClr val="5B9BD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AutoShape 88"/>
            <p:cNvSpPr>
              <a:spLocks noChangeArrowheads="1"/>
            </p:cNvSpPr>
            <p:nvPr/>
          </p:nvSpPr>
          <p:spPr bwMode="auto">
            <a:xfrm>
              <a:off x="4173617" y="3270077"/>
              <a:ext cx="166688" cy="169863"/>
            </a:xfrm>
            <a:prstGeom prst="star5">
              <a:avLst/>
            </a:prstGeom>
            <a:solidFill>
              <a:srgbClr val="5B9BD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54" name="Line 68"/>
            <p:cNvSpPr>
              <a:spLocks noChangeShapeType="1"/>
            </p:cNvSpPr>
            <p:nvPr/>
          </p:nvSpPr>
          <p:spPr bwMode="auto">
            <a:xfrm>
              <a:off x="4037719" y="3460830"/>
              <a:ext cx="1028057" cy="2282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5" name="AutoShape 88"/>
            <p:cNvSpPr>
              <a:spLocks noChangeArrowheads="1"/>
            </p:cNvSpPr>
            <p:nvPr/>
          </p:nvSpPr>
          <p:spPr bwMode="auto">
            <a:xfrm>
              <a:off x="6473574" y="3837589"/>
              <a:ext cx="166688" cy="169863"/>
            </a:xfrm>
            <a:prstGeom prst="star5">
              <a:avLst/>
            </a:prstGeom>
            <a:solidFill>
              <a:srgbClr val="5B9BD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56" name="Line 70"/>
            <p:cNvSpPr>
              <a:spLocks noChangeShapeType="1"/>
            </p:cNvSpPr>
            <p:nvPr/>
          </p:nvSpPr>
          <p:spPr bwMode="auto">
            <a:xfrm rot="1484370">
              <a:off x="6434560" y="3788266"/>
              <a:ext cx="411913" cy="175043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7" name="Line 68"/>
            <p:cNvSpPr>
              <a:spLocks noChangeShapeType="1"/>
            </p:cNvSpPr>
            <p:nvPr/>
          </p:nvSpPr>
          <p:spPr bwMode="auto">
            <a:xfrm>
              <a:off x="6583929" y="3479653"/>
              <a:ext cx="437901" cy="2039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8" name="Rectangle 76"/>
            <p:cNvSpPr>
              <a:spLocks noChangeArrowheads="1"/>
            </p:cNvSpPr>
            <p:nvPr/>
          </p:nvSpPr>
          <p:spPr bwMode="auto">
            <a:xfrm>
              <a:off x="6677593" y="3312967"/>
              <a:ext cx="119063" cy="122238"/>
            </a:xfrm>
            <a:prstGeom prst="rect">
              <a:avLst/>
            </a:prstGeom>
            <a:solidFill>
              <a:srgbClr val="5B9BD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Oval 74"/>
            <p:cNvSpPr>
              <a:spLocks noChangeArrowheads="1"/>
            </p:cNvSpPr>
            <p:nvPr/>
          </p:nvSpPr>
          <p:spPr bwMode="auto">
            <a:xfrm>
              <a:off x="6551988" y="2924060"/>
              <a:ext cx="147638" cy="152400"/>
            </a:xfrm>
            <a:prstGeom prst="ellipse">
              <a:avLst/>
            </a:prstGeom>
            <a:solidFill>
              <a:srgbClr val="5B9BD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Line 72"/>
            <p:cNvSpPr>
              <a:spLocks noChangeShapeType="1"/>
            </p:cNvSpPr>
            <p:nvPr/>
          </p:nvSpPr>
          <p:spPr bwMode="auto">
            <a:xfrm rot="19951492" flipV="1">
              <a:off x="6465455" y="3073133"/>
              <a:ext cx="376400" cy="148691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92187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频分复用</a:t>
            </a:r>
            <a:r>
              <a:rPr lang="en-US" altLang="zh-CN" sz="2800" dirty="0">
                <a:latin typeface="Calibri" panose="020F0502020204030204" pitchFamily="34" charset="0"/>
              </a:rPr>
              <a:t>(Frequency Division Multiplexing, FDM)</a:t>
            </a:r>
            <a:endParaRPr lang="zh-CN" alt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078766"/>
          </a:xfrm>
        </p:spPr>
        <p:txBody>
          <a:bodyPr/>
          <a:lstStyle/>
          <a:p>
            <a:r>
              <a:rPr lang="zh-CN" altLang="en-US" sz="2000" dirty="0"/>
              <a:t>用户分配到一定的频带后，在通信过程中自始至终都占用该频带</a:t>
            </a:r>
          </a:p>
          <a:p>
            <a:pPr lvl="1"/>
            <a:r>
              <a:rPr lang="zh-CN" altLang="en-US" sz="1800" dirty="0"/>
              <a:t>所有用户在同样的时间占用各自的带宽资源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103" name="组合 102"/>
          <p:cNvGrpSpPr/>
          <p:nvPr/>
        </p:nvGrpSpPr>
        <p:grpSpPr>
          <a:xfrm>
            <a:off x="1131411" y="2523745"/>
            <a:ext cx="6505550" cy="2707828"/>
            <a:chOff x="1167987" y="2753798"/>
            <a:chExt cx="6505550" cy="2707828"/>
          </a:xfrm>
        </p:grpSpPr>
        <p:sp>
          <p:nvSpPr>
            <p:cNvPr id="87" name="Line 3"/>
            <p:cNvSpPr>
              <a:spLocks noChangeShapeType="1"/>
            </p:cNvSpPr>
            <p:nvPr/>
          </p:nvSpPr>
          <p:spPr bwMode="auto">
            <a:xfrm flipV="1">
              <a:off x="1793725" y="5419473"/>
              <a:ext cx="5598487" cy="9644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8" name="Text Box 4"/>
            <p:cNvSpPr txBox="1">
              <a:spLocks noChangeArrowheads="1"/>
            </p:cNvSpPr>
            <p:nvPr/>
          </p:nvSpPr>
          <p:spPr bwMode="auto">
            <a:xfrm>
              <a:off x="1167987" y="2753798"/>
              <a:ext cx="646331" cy="34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i="0" u="none" strike="noStrike" kern="0" cap="none" spc="0" normalizeH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频率</a:t>
              </a:r>
            </a:p>
          </p:txBody>
        </p:sp>
        <p:sp>
          <p:nvSpPr>
            <p:cNvPr id="89" name="Text Box 5"/>
            <p:cNvSpPr txBox="1">
              <a:spLocks noChangeArrowheads="1"/>
            </p:cNvSpPr>
            <p:nvPr/>
          </p:nvSpPr>
          <p:spPr bwMode="auto">
            <a:xfrm>
              <a:off x="7238353" y="3356614"/>
              <a:ext cx="435184" cy="1291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共享带宽</a:t>
              </a:r>
              <a:endParaRPr kumimoji="0" lang="zh-CN" altLang="en-US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0" name="Rectangle 6"/>
            <p:cNvSpPr>
              <a:spLocks noChangeArrowheads="1"/>
            </p:cNvSpPr>
            <p:nvPr/>
          </p:nvSpPr>
          <p:spPr bwMode="auto">
            <a:xfrm>
              <a:off x="1793725" y="3054024"/>
              <a:ext cx="5073946" cy="37472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1" name="Rectangle 7"/>
            <p:cNvSpPr>
              <a:spLocks noChangeArrowheads="1"/>
            </p:cNvSpPr>
            <p:nvPr/>
          </p:nvSpPr>
          <p:spPr bwMode="auto">
            <a:xfrm>
              <a:off x="1793725" y="3428749"/>
              <a:ext cx="5073946" cy="37472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2" name="Rectangle 8"/>
            <p:cNvSpPr>
              <a:spLocks noChangeArrowheads="1"/>
            </p:cNvSpPr>
            <p:nvPr/>
          </p:nvSpPr>
          <p:spPr bwMode="auto">
            <a:xfrm>
              <a:off x="1793725" y="3803473"/>
              <a:ext cx="5073946" cy="374725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3" name="Rectangle 9"/>
            <p:cNvSpPr>
              <a:spLocks noChangeArrowheads="1"/>
            </p:cNvSpPr>
            <p:nvPr/>
          </p:nvSpPr>
          <p:spPr bwMode="auto">
            <a:xfrm>
              <a:off x="1793725" y="4178198"/>
              <a:ext cx="5073946" cy="374725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4" name="Rectangle 10"/>
            <p:cNvSpPr>
              <a:spLocks noChangeArrowheads="1"/>
            </p:cNvSpPr>
            <p:nvPr/>
          </p:nvSpPr>
          <p:spPr bwMode="auto">
            <a:xfrm>
              <a:off x="1793725" y="4552922"/>
              <a:ext cx="5073946" cy="37472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5" name="Text Box 11"/>
            <p:cNvSpPr txBox="1">
              <a:spLocks noChangeArrowheads="1"/>
            </p:cNvSpPr>
            <p:nvPr/>
          </p:nvSpPr>
          <p:spPr bwMode="auto">
            <a:xfrm>
              <a:off x="3967443" y="4598385"/>
              <a:ext cx="747103" cy="29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i="0" u="none" strike="noStrike" kern="0" cap="none" spc="0" normalizeH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频带 </a:t>
              </a:r>
              <a:r>
                <a:rPr kumimoji="0" lang="zh-CN" altLang="zh-CN" i="0" u="none" strike="noStrike" kern="0" cap="none" spc="0" normalizeH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kumimoji="0" lang="en-US" altLang="zh-CN" i="0" u="none" strike="noStrike" kern="0" cap="none" spc="0" normalizeH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6" name="Text Box 12"/>
            <p:cNvSpPr txBox="1">
              <a:spLocks noChangeArrowheads="1"/>
            </p:cNvSpPr>
            <p:nvPr/>
          </p:nvSpPr>
          <p:spPr bwMode="auto">
            <a:xfrm>
              <a:off x="3967443" y="4219528"/>
              <a:ext cx="747103" cy="297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i="0" u="none" strike="noStrike" kern="0" cap="none" spc="0" normalizeH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频带 </a:t>
              </a:r>
              <a:r>
                <a:rPr kumimoji="0" lang="zh-CN" altLang="zh-CN" i="0" u="none" strike="noStrike" kern="0" cap="none" spc="0" normalizeH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kumimoji="0" lang="en-US" altLang="zh-CN" i="0" u="none" strike="noStrike" kern="0" cap="none" spc="0" normalizeH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7" name="Text Box 13"/>
            <p:cNvSpPr txBox="1">
              <a:spLocks noChangeArrowheads="1"/>
            </p:cNvSpPr>
            <p:nvPr/>
          </p:nvSpPr>
          <p:spPr bwMode="auto">
            <a:xfrm>
              <a:off x="3967443" y="3840670"/>
              <a:ext cx="747103" cy="29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i="0" u="none" strike="noStrike" kern="0" cap="none" spc="0" normalizeH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频带 </a:t>
              </a:r>
              <a:r>
                <a:rPr kumimoji="0" lang="zh-CN" altLang="zh-CN" i="0" u="none" strike="noStrike" kern="0" cap="none" spc="0" normalizeH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kumimoji="0" lang="en-US" altLang="zh-CN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8" name="Text Box 14"/>
            <p:cNvSpPr txBox="1">
              <a:spLocks noChangeArrowheads="1"/>
            </p:cNvSpPr>
            <p:nvPr/>
          </p:nvSpPr>
          <p:spPr bwMode="auto">
            <a:xfrm>
              <a:off x="3967443" y="3461813"/>
              <a:ext cx="747103" cy="29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i="0" u="none" strike="noStrike" kern="0" cap="none" spc="0" normalizeH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频带 </a:t>
              </a:r>
              <a:r>
                <a:rPr kumimoji="0" lang="zh-CN" altLang="zh-CN" i="0" u="none" strike="noStrike" kern="0" cap="none" spc="0" normalizeH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  <a:endParaRPr kumimoji="0" lang="en-US" altLang="zh-CN" i="0" u="none" strike="noStrike" kern="0" cap="none" spc="0" normalizeH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9" name="Text Box 15"/>
            <p:cNvSpPr txBox="1">
              <a:spLocks noChangeArrowheads="1"/>
            </p:cNvSpPr>
            <p:nvPr/>
          </p:nvSpPr>
          <p:spPr bwMode="auto">
            <a:xfrm>
              <a:off x="3967443" y="3084333"/>
              <a:ext cx="747103" cy="29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i="0" u="none" strike="noStrike" kern="0" cap="none" spc="0" normalizeH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频带 </a:t>
              </a:r>
              <a:r>
                <a:rPr kumimoji="0" lang="zh-CN" altLang="zh-CN" i="0" u="none" strike="noStrike" kern="0" cap="none" spc="0" normalizeH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  <a:endParaRPr kumimoji="0" lang="en-US" altLang="zh-CN" i="0" u="none" strike="noStrike" kern="0" cap="none" spc="0" normalizeH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0" name="Line 16"/>
            <p:cNvSpPr>
              <a:spLocks noChangeShapeType="1"/>
            </p:cNvSpPr>
            <p:nvPr/>
          </p:nvSpPr>
          <p:spPr bwMode="auto">
            <a:xfrm rot="16200000">
              <a:off x="505609" y="4136868"/>
              <a:ext cx="257623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1" name="右大括号 100"/>
            <p:cNvSpPr/>
            <p:nvPr/>
          </p:nvSpPr>
          <p:spPr>
            <a:xfrm>
              <a:off x="6909609" y="3073158"/>
              <a:ext cx="295864" cy="1821701"/>
            </a:xfrm>
            <a:prstGeom prst="rightBrace">
              <a:avLst>
                <a:gd name="adj1" fmla="val 29559"/>
                <a:gd name="adj2" fmla="val 50475"/>
              </a:avLst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Text Box 5"/>
            <p:cNvSpPr txBox="1">
              <a:spLocks noChangeArrowheads="1"/>
            </p:cNvSpPr>
            <p:nvPr/>
          </p:nvSpPr>
          <p:spPr bwMode="auto">
            <a:xfrm>
              <a:off x="6981831" y="5119994"/>
              <a:ext cx="646331" cy="34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i="0" u="none" strike="noStrike" kern="0" cap="none" spc="0" normalizeH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时间</a:t>
              </a:r>
            </a:p>
          </p:txBody>
        </p:sp>
      </p:grpSp>
      <p:sp>
        <p:nvSpPr>
          <p:cNvPr id="104" name="内容占位符 2"/>
          <p:cNvSpPr txBox="1">
            <a:spLocks/>
          </p:cNvSpPr>
          <p:nvPr/>
        </p:nvSpPr>
        <p:spPr bwMode="auto">
          <a:xfrm>
            <a:off x="457200" y="5475320"/>
            <a:ext cx="8229600" cy="997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/>
              <a:t>应用</a:t>
            </a:r>
          </a:p>
          <a:p>
            <a:pPr lvl="1"/>
            <a:r>
              <a:rPr lang="zh-CN" altLang="en-US" sz="1800" dirty="0"/>
              <a:t>早期的有线电视网络、光纤通信网络、模拟电话系统等</a:t>
            </a:r>
            <a:endParaRPr lang="zh-CN" altLang="en-US" sz="1800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1341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4" grpId="0" uiExpand="1" build="p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时分复用</a:t>
            </a:r>
            <a:r>
              <a:rPr lang="en-US" altLang="zh-CN" sz="2800" dirty="0">
                <a:latin typeface="Calibri" panose="020F0502020204030204" pitchFamily="34" charset="0"/>
              </a:rPr>
              <a:t>(Time Division Multiplexing, TDM)</a:t>
            </a:r>
            <a:endParaRPr lang="zh-CN" alt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370711" cy="14901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/>
              <a:t>将时间划分为一段段等长的时分复用帧 </a:t>
            </a:r>
            <a:r>
              <a:rPr lang="en-US" altLang="zh-CN" sz="2000" dirty="0"/>
              <a:t>(TDM </a:t>
            </a:r>
            <a:r>
              <a:rPr lang="zh-CN" altLang="en-US" sz="2000" dirty="0"/>
              <a:t>帧</a:t>
            </a:r>
            <a:r>
              <a:rPr lang="en-US" altLang="zh-CN" sz="2000" dirty="0"/>
              <a:t>)</a:t>
            </a:r>
          </a:p>
          <a:p>
            <a:pPr lvl="1">
              <a:spcBef>
                <a:spcPts val="600"/>
              </a:spcBef>
              <a:buClr>
                <a:srgbClr val="9999CC"/>
              </a:buClr>
            </a:pPr>
            <a:r>
              <a:rPr lang="zh-CN" altLang="en-US" sz="1600" dirty="0">
                <a:solidFill>
                  <a:srgbClr val="000000"/>
                </a:solidFill>
              </a:rPr>
              <a:t>每个用户在每个 </a:t>
            </a:r>
            <a:r>
              <a:rPr lang="en-US" altLang="zh-CN" sz="1600" dirty="0">
                <a:solidFill>
                  <a:srgbClr val="000000"/>
                </a:solidFill>
              </a:rPr>
              <a:t>TDM </a:t>
            </a:r>
            <a:r>
              <a:rPr lang="zh-CN" altLang="en-US" sz="1600" dirty="0">
                <a:solidFill>
                  <a:srgbClr val="000000"/>
                </a:solidFill>
              </a:rPr>
              <a:t>帧中占用固定序号的时隙，占用的时隙周期性地出现 </a:t>
            </a:r>
            <a:r>
              <a:rPr lang="en-US" altLang="zh-CN" sz="1600" dirty="0">
                <a:solidFill>
                  <a:srgbClr val="000000"/>
                </a:solidFill>
              </a:rPr>
              <a:t>(</a:t>
            </a:r>
            <a:r>
              <a:rPr lang="zh-CN" altLang="en-US" sz="1600" dirty="0">
                <a:solidFill>
                  <a:srgbClr val="000000"/>
                </a:solidFill>
              </a:rPr>
              <a:t>周期为</a:t>
            </a:r>
            <a:r>
              <a:rPr lang="en-US" altLang="zh-CN" sz="1600" dirty="0">
                <a:solidFill>
                  <a:srgbClr val="000000"/>
                </a:solidFill>
              </a:rPr>
              <a:t>TDM </a:t>
            </a:r>
            <a:r>
              <a:rPr lang="zh-CN" altLang="en-US" sz="1600" dirty="0">
                <a:solidFill>
                  <a:srgbClr val="000000"/>
                </a:solidFill>
              </a:rPr>
              <a:t>帧的长度</a:t>
            </a:r>
            <a:r>
              <a:rPr lang="en-US" altLang="zh-CN" sz="1600" dirty="0">
                <a:solidFill>
                  <a:srgbClr val="000000"/>
                </a:solidFill>
              </a:rPr>
              <a:t>)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112" name="Group 30"/>
          <p:cNvGrpSpPr>
            <a:grpSpLocks/>
          </p:cNvGrpSpPr>
          <p:nvPr/>
        </p:nvGrpSpPr>
        <p:grpSpPr bwMode="auto">
          <a:xfrm>
            <a:off x="1614284" y="5210964"/>
            <a:ext cx="1136978" cy="469716"/>
            <a:chOff x="0" y="0"/>
            <a:chExt cx="725" cy="299"/>
          </a:xfrm>
        </p:grpSpPr>
        <p:sp>
          <p:nvSpPr>
            <p:cNvPr id="113" name="Text Box 31"/>
            <p:cNvSpPr txBox="1">
              <a:spLocks noChangeArrowheads="1"/>
            </p:cNvSpPr>
            <p:nvPr/>
          </p:nvSpPr>
          <p:spPr bwMode="auto">
            <a:xfrm>
              <a:off x="101" y="81"/>
              <a:ext cx="52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kern="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TDM</a:t>
              </a: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  <p:sp>
          <p:nvSpPr>
            <p:cNvPr id="114" name="AutoShape 32"/>
            <p:cNvSpPr>
              <a:spLocks/>
            </p:cNvSpPr>
            <p:nvPr/>
          </p:nvSpPr>
          <p:spPr bwMode="auto">
            <a:xfrm rot="16200000" flipV="1">
              <a:off x="318" y="-31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15" name="Group 33"/>
          <p:cNvGrpSpPr>
            <a:grpSpLocks/>
          </p:cNvGrpSpPr>
          <p:nvPr/>
        </p:nvGrpSpPr>
        <p:grpSpPr bwMode="auto">
          <a:xfrm>
            <a:off x="2751262" y="5210964"/>
            <a:ext cx="1136977" cy="469716"/>
            <a:chOff x="0" y="0"/>
            <a:chExt cx="725" cy="299"/>
          </a:xfrm>
        </p:grpSpPr>
        <p:sp>
          <p:nvSpPr>
            <p:cNvPr id="116" name="Text Box 34"/>
            <p:cNvSpPr txBox="1">
              <a:spLocks noChangeArrowheads="1"/>
            </p:cNvSpPr>
            <p:nvPr/>
          </p:nvSpPr>
          <p:spPr bwMode="auto">
            <a:xfrm>
              <a:off x="109" y="81"/>
              <a:ext cx="52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TDM</a:t>
              </a: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  <p:sp>
          <p:nvSpPr>
            <p:cNvPr id="117" name="AutoShape 35"/>
            <p:cNvSpPr>
              <a:spLocks/>
            </p:cNvSpPr>
            <p:nvPr/>
          </p:nvSpPr>
          <p:spPr bwMode="auto">
            <a:xfrm rot="16200000" flipV="1">
              <a:off x="318" y="-31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67" name="Line 3"/>
          <p:cNvSpPr>
            <a:spLocks noChangeShapeType="1"/>
          </p:cNvSpPr>
          <p:nvPr/>
        </p:nvSpPr>
        <p:spPr bwMode="auto">
          <a:xfrm flipV="1">
            <a:off x="1614284" y="5697071"/>
            <a:ext cx="6042449" cy="1099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1016367" y="2936720"/>
            <a:ext cx="649537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频率</a:t>
            </a:r>
          </a:p>
        </p:txBody>
      </p:sp>
      <p:sp>
        <p:nvSpPr>
          <p:cNvPr id="69" name="Text Box 5"/>
          <p:cNvSpPr txBox="1">
            <a:spLocks noChangeArrowheads="1"/>
          </p:cNvSpPr>
          <p:nvPr/>
        </p:nvSpPr>
        <p:spPr bwMode="auto">
          <a:xfrm>
            <a:off x="7586315" y="5501392"/>
            <a:ext cx="649537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时间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614284" y="3286547"/>
            <a:ext cx="3699490" cy="1852153"/>
            <a:chOff x="1614284" y="3286547"/>
            <a:chExt cx="3699490" cy="1852153"/>
          </a:xfrm>
        </p:grpSpPr>
        <p:sp>
          <p:nvSpPr>
            <p:cNvPr id="76" name="Rectangle 12"/>
            <p:cNvSpPr>
              <a:spLocks noChangeArrowheads="1"/>
            </p:cNvSpPr>
            <p:nvPr/>
          </p:nvSpPr>
          <p:spPr bwMode="auto">
            <a:xfrm>
              <a:off x="1614284" y="3286547"/>
              <a:ext cx="283853" cy="185215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7" name="Rectangle 13"/>
            <p:cNvSpPr>
              <a:spLocks noChangeArrowheads="1"/>
            </p:cNvSpPr>
            <p:nvPr/>
          </p:nvSpPr>
          <p:spPr bwMode="auto">
            <a:xfrm>
              <a:off x="2752830" y="3286547"/>
              <a:ext cx="283853" cy="185215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8" name="Rectangle 14"/>
            <p:cNvSpPr>
              <a:spLocks noChangeArrowheads="1"/>
            </p:cNvSpPr>
            <p:nvPr/>
          </p:nvSpPr>
          <p:spPr bwMode="auto">
            <a:xfrm>
              <a:off x="3891376" y="3286547"/>
              <a:ext cx="283853" cy="185215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9" name="Rectangle 15"/>
            <p:cNvSpPr>
              <a:spLocks noChangeArrowheads="1"/>
            </p:cNvSpPr>
            <p:nvPr/>
          </p:nvSpPr>
          <p:spPr bwMode="auto">
            <a:xfrm>
              <a:off x="5029921" y="3286547"/>
              <a:ext cx="283853" cy="185215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898137" y="3286547"/>
            <a:ext cx="3699489" cy="1852153"/>
            <a:chOff x="1898137" y="3286547"/>
            <a:chExt cx="3699489" cy="1852153"/>
          </a:xfrm>
        </p:grpSpPr>
        <p:sp>
          <p:nvSpPr>
            <p:cNvPr id="70" name="Rectangle 6"/>
            <p:cNvSpPr>
              <a:spLocks noChangeArrowheads="1"/>
            </p:cNvSpPr>
            <p:nvPr/>
          </p:nvSpPr>
          <p:spPr bwMode="auto">
            <a:xfrm>
              <a:off x="1898137" y="3286547"/>
              <a:ext cx="283852" cy="185215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2" name="Rectangle 8"/>
            <p:cNvSpPr>
              <a:spLocks noChangeArrowheads="1"/>
            </p:cNvSpPr>
            <p:nvPr/>
          </p:nvSpPr>
          <p:spPr bwMode="auto">
            <a:xfrm>
              <a:off x="3036683" y="3286547"/>
              <a:ext cx="283852" cy="185215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4" name="Rectangle 10"/>
            <p:cNvSpPr>
              <a:spLocks noChangeArrowheads="1"/>
            </p:cNvSpPr>
            <p:nvPr/>
          </p:nvSpPr>
          <p:spPr bwMode="auto">
            <a:xfrm>
              <a:off x="4175228" y="3286547"/>
              <a:ext cx="283852" cy="185215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0" name="Rectangle 16"/>
            <p:cNvSpPr>
              <a:spLocks noChangeArrowheads="1"/>
            </p:cNvSpPr>
            <p:nvPr/>
          </p:nvSpPr>
          <p:spPr bwMode="auto">
            <a:xfrm>
              <a:off x="5313774" y="3286547"/>
              <a:ext cx="283852" cy="185215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83557" y="3286547"/>
            <a:ext cx="3699490" cy="1852153"/>
            <a:chOff x="2183557" y="3286547"/>
            <a:chExt cx="3699490" cy="1852153"/>
          </a:xfrm>
        </p:grpSpPr>
        <p:sp>
          <p:nvSpPr>
            <p:cNvPr id="71" name="Rectangle 7"/>
            <p:cNvSpPr>
              <a:spLocks noChangeArrowheads="1"/>
            </p:cNvSpPr>
            <p:nvPr/>
          </p:nvSpPr>
          <p:spPr bwMode="auto">
            <a:xfrm>
              <a:off x="2183557" y="3286547"/>
              <a:ext cx="283852" cy="18521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3" name="Rectangle 9"/>
            <p:cNvSpPr>
              <a:spLocks noChangeArrowheads="1"/>
            </p:cNvSpPr>
            <p:nvPr/>
          </p:nvSpPr>
          <p:spPr bwMode="auto">
            <a:xfrm>
              <a:off x="3322103" y="3286547"/>
              <a:ext cx="283852" cy="18521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4460649" y="3286547"/>
              <a:ext cx="283852" cy="18521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1" name="Rectangle 17"/>
            <p:cNvSpPr>
              <a:spLocks noChangeArrowheads="1"/>
            </p:cNvSpPr>
            <p:nvPr/>
          </p:nvSpPr>
          <p:spPr bwMode="auto">
            <a:xfrm>
              <a:off x="5599195" y="3286547"/>
              <a:ext cx="283852" cy="18521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82" name="Group 18"/>
          <p:cNvGrpSpPr>
            <a:grpSpLocks/>
          </p:cNvGrpSpPr>
          <p:nvPr/>
        </p:nvGrpSpPr>
        <p:grpSpPr bwMode="auto">
          <a:xfrm>
            <a:off x="2467409" y="3286547"/>
            <a:ext cx="3699491" cy="1852153"/>
            <a:chOff x="0" y="0"/>
            <a:chExt cx="2359" cy="1179"/>
          </a:xfrm>
        </p:grpSpPr>
        <p:sp>
          <p:nvSpPr>
            <p:cNvPr id="83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181" cy="1179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726" y="0"/>
              <a:ext cx="181" cy="1179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5" name="Rectangle 21"/>
            <p:cNvSpPr>
              <a:spLocks noChangeArrowheads="1"/>
            </p:cNvSpPr>
            <p:nvPr/>
          </p:nvSpPr>
          <p:spPr bwMode="auto">
            <a:xfrm>
              <a:off x="1452" y="0"/>
              <a:ext cx="181" cy="1179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6" name="Rectangle 22"/>
            <p:cNvSpPr>
              <a:spLocks noChangeArrowheads="1"/>
            </p:cNvSpPr>
            <p:nvPr/>
          </p:nvSpPr>
          <p:spPr bwMode="auto">
            <a:xfrm>
              <a:off x="2178" y="0"/>
              <a:ext cx="181" cy="1179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124" name="Rectangle 42"/>
          <p:cNvSpPr>
            <a:spLocks noChangeArrowheads="1"/>
          </p:cNvSpPr>
          <p:nvPr/>
        </p:nvSpPr>
        <p:spPr bwMode="auto">
          <a:xfrm>
            <a:off x="6237470" y="3965199"/>
            <a:ext cx="34625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80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…</a:t>
            </a:r>
            <a:endParaRPr lang="en-US" altLang="zh-CN" sz="1800" dirty="0">
              <a:solidFill>
                <a:srgbClr val="3333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5" name="Line 43"/>
          <p:cNvSpPr>
            <a:spLocks noChangeShapeType="1"/>
          </p:cNvSpPr>
          <p:nvPr/>
        </p:nvSpPr>
        <p:spPr bwMode="auto">
          <a:xfrm rot="16200000" flipV="1">
            <a:off x="286926" y="4365516"/>
            <a:ext cx="265471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89023" y="5210179"/>
            <a:ext cx="1136978" cy="476596"/>
            <a:chOff x="3889023" y="5210179"/>
            <a:chExt cx="1136978" cy="476596"/>
          </a:xfrm>
        </p:grpSpPr>
        <p:sp>
          <p:nvSpPr>
            <p:cNvPr id="120" name="AutoShape 38"/>
            <p:cNvSpPr>
              <a:spLocks/>
            </p:cNvSpPr>
            <p:nvPr/>
          </p:nvSpPr>
          <p:spPr bwMode="auto">
            <a:xfrm rot="16200000" flipV="1">
              <a:off x="4386819" y="4712383"/>
              <a:ext cx="141386" cy="1136978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9" name="Text Box 31"/>
            <p:cNvSpPr txBox="1">
              <a:spLocks noChangeArrowheads="1"/>
            </p:cNvSpPr>
            <p:nvPr/>
          </p:nvSpPr>
          <p:spPr bwMode="auto">
            <a:xfrm>
              <a:off x="4083061" y="5344306"/>
              <a:ext cx="815488" cy="342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kern="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TDM</a:t>
              </a: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026001" y="5210179"/>
            <a:ext cx="1136977" cy="476596"/>
            <a:chOff x="5026001" y="5210179"/>
            <a:chExt cx="1136977" cy="476596"/>
          </a:xfrm>
        </p:grpSpPr>
        <p:sp>
          <p:nvSpPr>
            <p:cNvPr id="123" name="AutoShape 41"/>
            <p:cNvSpPr>
              <a:spLocks/>
            </p:cNvSpPr>
            <p:nvPr/>
          </p:nvSpPr>
          <p:spPr bwMode="auto">
            <a:xfrm rot="16200000" flipV="1">
              <a:off x="5523797" y="4712383"/>
              <a:ext cx="141386" cy="1136977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0" name="Text Box 34"/>
            <p:cNvSpPr txBox="1">
              <a:spLocks noChangeArrowheads="1"/>
            </p:cNvSpPr>
            <p:nvPr/>
          </p:nvSpPr>
          <p:spPr bwMode="auto">
            <a:xfrm>
              <a:off x="5232585" y="5344306"/>
              <a:ext cx="815487" cy="342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TDM</a:t>
              </a: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167684" y="5210179"/>
            <a:ext cx="1136977" cy="470500"/>
            <a:chOff x="6167684" y="5210179"/>
            <a:chExt cx="1136977" cy="470500"/>
          </a:xfrm>
        </p:grpSpPr>
        <p:sp>
          <p:nvSpPr>
            <p:cNvPr id="128" name="AutoShape 46"/>
            <p:cNvSpPr>
              <a:spLocks/>
            </p:cNvSpPr>
            <p:nvPr/>
          </p:nvSpPr>
          <p:spPr bwMode="auto">
            <a:xfrm rot="16200000" flipV="1">
              <a:off x="6665480" y="4712383"/>
              <a:ext cx="141386" cy="1136977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1" name="Text Box 34"/>
            <p:cNvSpPr txBox="1">
              <a:spLocks noChangeArrowheads="1"/>
            </p:cNvSpPr>
            <p:nvPr/>
          </p:nvSpPr>
          <p:spPr bwMode="auto">
            <a:xfrm>
              <a:off x="6384729" y="5338210"/>
              <a:ext cx="815487" cy="342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TDM</a:t>
              </a: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756680" y="2695662"/>
            <a:ext cx="5980847" cy="666801"/>
            <a:chOff x="1756680" y="2695662"/>
            <a:chExt cx="5980847" cy="666801"/>
          </a:xfrm>
        </p:grpSpPr>
        <p:grpSp>
          <p:nvGrpSpPr>
            <p:cNvPr id="44" name="Group 23"/>
            <p:cNvGrpSpPr>
              <a:grpSpLocks/>
            </p:cNvGrpSpPr>
            <p:nvPr/>
          </p:nvGrpSpPr>
          <p:grpSpPr bwMode="auto">
            <a:xfrm>
              <a:off x="1756680" y="2771784"/>
              <a:ext cx="5980847" cy="590679"/>
              <a:chOff x="0" y="-56"/>
              <a:chExt cx="3715" cy="376"/>
            </a:xfrm>
          </p:grpSpPr>
          <p:sp>
            <p:nvSpPr>
              <p:cNvPr id="45" name="Text Box 24"/>
              <p:cNvSpPr txBox="1">
                <a:spLocks noChangeArrowheads="1"/>
              </p:cNvSpPr>
              <p:nvPr/>
            </p:nvSpPr>
            <p:spPr bwMode="auto">
              <a:xfrm>
                <a:off x="2588" y="-56"/>
                <a:ext cx="1127" cy="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用户在 </a:t>
                </a:r>
                <a:r>
                  <a:rPr lang="en-US" altLang="zh-CN" kern="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TDM</a:t>
                </a:r>
                <a:r>
                  <a:rPr lang="zh-CN" altLang="zh-CN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dirty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帧中的位置不变</a:t>
                </a:r>
              </a:p>
            </p:txBody>
          </p:sp>
          <p:sp>
            <p:nvSpPr>
              <p:cNvPr id="46" name="Line 25"/>
              <p:cNvSpPr>
                <a:spLocks noChangeShapeType="1"/>
              </p:cNvSpPr>
              <p:nvPr/>
            </p:nvSpPr>
            <p:spPr bwMode="auto">
              <a:xfrm>
                <a:off x="0" y="99"/>
                <a:ext cx="2540" cy="0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7" name="Line 26"/>
              <p:cNvSpPr>
                <a:spLocks noChangeShapeType="1"/>
              </p:cNvSpPr>
              <p:nvPr/>
            </p:nvSpPr>
            <p:spPr bwMode="auto">
              <a:xfrm>
                <a:off x="0" y="99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Line 27"/>
              <p:cNvSpPr>
                <a:spLocks noChangeShapeType="1"/>
              </p:cNvSpPr>
              <p:nvPr/>
            </p:nvSpPr>
            <p:spPr bwMode="auto">
              <a:xfrm>
                <a:off x="710" y="99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Line 28"/>
              <p:cNvSpPr>
                <a:spLocks noChangeShapeType="1"/>
              </p:cNvSpPr>
              <p:nvPr/>
            </p:nvSpPr>
            <p:spPr bwMode="auto">
              <a:xfrm>
                <a:off x="1421" y="99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0" name="Line 29"/>
              <p:cNvSpPr>
                <a:spLocks noChangeShapeType="1"/>
              </p:cNvSpPr>
              <p:nvPr/>
            </p:nvSpPr>
            <p:spPr bwMode="auto">
              <a:xfrm>
                <a:off x="2132" y="99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3578142" y="2695662"/>
              <a:ext cx="7793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用户</a:t>
              </a:r>
              <a:r>
                <a:rPr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zh-CN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2722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7" grpId="0" animBg="1"/>
      <p:bldP spid="68" grpId="0"/>
      <p:bldP spid="69" grpId="0"/>
      <p:bldP spid="124" grpId="0"/>
      <p:bldP spid="125" grpId="0" animBg="1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时分复用</a:t>
            </a:r>
            <a:r>
              <a:rPr lang="en-US" altLang="zh-CN" sz="2800" dirty="0">
                <a:latin typeface="Calibri" panose="020F0502020204030204" pitchFamily="34" charset="0"/>
              </a:rPr>
              <a:t>(Time Division Multiplexing, TDM)</a:t>
            </a:r>
            <a:endParaRPr lang="zh-CN" alt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112" name="Group 30"/>
          <p:cNvGrpSpPr>
            <a:grpSpLocks/>
          </p:cNvGrpSpPr>
          <p:nvPr/>
        </p:nvGrpSpPr>
        <p:grpSpPr bwMode="auto">
          <a:xfrm>
            <a:off x="1614284" y="5210964"/>
            <a:ext cx="1136978" cy="469716"/>
            <a:chOff x="0" y="0"/>
            <a:chExt cx="725" cy="299"/>
          </a:xfrm>
        </p:grpSpPr>
        <p:sp>
          <p:nvSpPr>
            <p:cNvPr id="113" name="Text Box 31"/>
            <p:cNvSpPr txBox="1">
              <a:spLocks noChangeArrowheads="1"/>
            </p:cNvSpPr>
            <p:nvPr/>
          </p:nvSpPr>
          <p:spPr bwMode="auto">
            <a:xfrm>
              <a:off x="101" y="81"/>
              <a:ext cx="52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kern="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TDM</a:t>
              </a: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  <p:sp>
          <p:nvSpPr>
            <p:cNvPr id="114" name="AutoShape 32"/>
            <p:cNvSpPr>
              <a:spLocks/>
            </p:cNvSpPr>
            <p:nvPr/>
          </p:nvSpPr>
          <p:spPr bwMode="auto">
            <a:xfrm rot="16200000" flipV="1">
              <a:off x="318" y="-31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15" name="Group 33"/>
          <p:cNvGrpSpPr>
            <a:grpSpLocks/>
          </p:cNvGrpSpPr>
          <p:nvPr/>
        </p:nvGrpSpPr>
        <p:grpSpPr bwMode="auto">
          <a:xfrm>
            <a:off x="2751262" y="5210964"/>
            <a:ext cx="1136977" cy="469716"/>
            <a:chOff x="0" y="0"/>
            <a:chExt cx="725" cy="299"/>
          </a:xfrm>
        </p:grpSpPr>
        <p:sp>
          <p:nvSpPr>
            <p:cNvPr id="116" name="Text Box 34"/>
            <p:cNvSpPr txBox="1">
              <a:spLocks noChangeArrowheads="1"/>
            </p:cNvSpPr>
            <p:nvPr/>
          </p:nvSpPr>
          <p:spPr bwMode="auto">
            <a:xfrm>
              <a:off x="109" y="81"/>
              <a:ext cx="52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TDM</a:t>
              </a: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  <p:sp>
          <p:nvSpPr>
            <p:cNvPr id="117" name="AutoShape 35"/>
            <p:cNvSpPr>
              <a:spLocks/>
            </p:cNvSpPr>
            <p:nvPr/>
          </p:nvSpPr>
          <p:spPr bwMode="auto">
            <a:xfrm rot="16200000" flipV="1">
              <a:off x="318" y="-31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67" name="Line 3"/>
          <p:cNvSpPr>
            <a:spLocks noChangeShapeType="1"/>
          </p:cNvSpPr>
          <p:nvPr/>
        </p:nvSpPr>
        <p:spPr bwMode="auto">
          <a:xfrm flipV="1">
            <a:off x="1614284" y="5697071"/>
            <a:ext cx="6042449" cy="1099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1016367" y="2936720"/>
            <a:ext cx="649537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频率</a:t>
            </a:r>
          </a:p>
        </p:txBody>
      </p:sp>
      <p:sp>
        <p:nvSpPr>
          <p:cNvPr id="69" name="Text Box 5"/>
          <p:cNvSpPr txBox="1">
            <a:spLocks noChangeArrowheads="1"/>
          </p:cNvSpPr>
          <p:nvPr/>
        </p:nvSpPr>
        <p:spPr bwMode="auto">
          <a:xfrm>
            <a:off x="7586315" y="5501392"/>
            <a:ext cx="649537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时间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614284" y="3286547"/>
            <a:ext cx="3699490" cy="1852153"/>
            <a:chOff x="1614284" y="3286547"/>
            <a:chExt cx="3699490" cy="1852153"/>
          </a:xfrm>
        </p:grpSpPr>
        <p:sp>
          <p:nvSpPr>
            <p:cNvPr id="76" name="Rectangle 12"/>
            <p:cNvSpPr>
              <a:spLocks noChangeArrowheads="1"/>
            </p:cNvSpPr>
            <p:nvPr/>
          </p:nvSpPr>
          <p:spPr bwMode="auto">
            <a:xfrm>
              <a:off x="1614284" y="3286547"/>
              <a:ext cx="283853" cy="185215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7" name="Rectangle 13"/>
            <p:cNvSpPr>
              <a:spLocks noChangeArrowheads="1"/>
            </p:cNvSpPr>
            <p:nvPr/>
          </p:nvSpPr>
          <p:spPr bwMode="auto">
            <a:xfrm>
              <a:off x="2752830" y="3286547"/>
              <a:ext cx="283853" cy="185215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8" name="Rectangle 14"/>
            <p:cNvSpPr>
              <a:spLocks noChangeArrowheads="1"/>
            </p:cNvSpPr>
            <p:nvPr/>
          </p:nvSpPr>
          <p:spPr bwMode="auto">
            <a:xfrm>
              <a:off x="3891376" y="3286547"/>
              <a:ext cx="283853" cy="185215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9" name="Rectangle 15"/>
            <p:cNvSpPr>
              <a:spLocks noChangeArrowheads="1"/>
            </p:cNvSpPr>
            <p:nvPr/>
          </p:nvSpPr>
          <p:spPr bwMode="auto">
            <a:xfrm>
              <a:off x="5029921" y="3286547"/>
              <a:ext cx="283853" cy="185215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898137" y="3286547"/>
            <a:ext cx="3699489" cy="1852153"/>
            <a:chOff x="1898137" y="3286547"/>
            <a:chExt cx="3699489" cy="1852153"/>
          </a:xfrm>
        </p:grpSpPr>
        <p:sp>
          <p:nvSpPr>
            <p:cNvPr id="70" name="Rectangle 6"/>
            <p:cNvSpPr>
              <a:spLocks noChangeArrowheads="1"/>
            </p:cNvSpPr>
            <p:nvPr/>
          </p:nvSpPr>
          <p:spPr bwMode="auto">
            <a:xfrm>
              <a:off x="1898137" y="3286547"/>
              <a:ext cx="283852" cy="185215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2" name="Rectangle 8"/>
            <p:cNvSpPr>
              <a:spLocks noChangeArrowheads="1"/>
            </p:cNvSpPr>
            <p:nvPr/>
          </p:nvSpPr>
          <p:spPr bwMode="auto">
            <a:xfrm>
              <a:off x="3036683" y="3286547"/>
              <a:ext cx="283852" cy="185215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4" name="Rectangle 10"/>
            <p:cNvSpPr>
              <a:spLocks noChangeArrowheads="1"/>
            </p:cNvSpPr>
            <p:nvPr/>
          </p:nvSpPr>
          <p:spPr bwMode="auto">
            <a:xfrm>
              <a:off x="4175228" y="3286547"/>
              <a:ext cx="283852" cy="185215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0" name="Rectangle 16"/>
            <p:cNvSpPr>
              <a:spLocks noChangeArrowheads="1"/>
            </p:cNvSpPr>
            <p:nvPr/>
          </p:nvSpPr>
          <p:spPr bwMode="auto">
            <a:xfrm>
              <a:off x="5313774" y="3286547"/>
              <a:ext cx="283852" cy="185215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83557" y="3286547"/>
            <a:ext cx="3699490" cy="1852153"/>
            <a:chOff x="2183557" y="3286547"/>
            <a:chExt cx="3699490" cy="1852153"/>
          </a:xfrm>
        </p:grpSpPr>
        <p:sp>
          <p:nvSpPr>
            <p:cNvPr id="71" name="Rectangle 7"/>
            <p:cNvSpPr>
              <a:spLocks noChangeArrowheads="1"/>
            </p:cNvSpPr>
            <p:nvPr/>
          </p:nvSpPr>
          <p:spPr bwMode="auto">
            <a:xfrm>
              <a:off x="2183557" y="3286547"/>
              <a:ext cx="283852" cy="18521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3" name="Rectangle 9"/>
            <p:cNvSpPr>
              <a:spLocks noChangeArrowheads="1"/>
            </p:cNvSpPr>
            <p:nvPr/>
          </p:nvSpPr>
          <p:spPr bwMode="auto">
            <a:xfrm>
              <a:off x="3322103" y="3286547"/>
              <a:ext cx="283852" cy="18521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4460649" y="3286547"/>
              <a:ext cx="283852" cy="18521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1" name="Rectangle 17"/>
            <p:cNvSpPr>
              <a:spLocks noChangeArrowheads="1"/>
            </p:cNvSpPr>
            <p:nvPr/>
          </p:nvSpPr>
          <p:spPr bwMode="auto">
            <a:xfrm>
              <a:off x="5599195" y="3286547"/>
              <a:ext cx="283852" cy="18521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82" name="Group 18"/>
          <p:cNvGrpSpPr>
            <a:grpSpLocks/>
          </p:cNvGrpSpPr>
          <p:nvPr/>
        </p:nvGrpSpPr>
        <p:grpSpPr bwMode="auto">
          <a:xfrm>
            <a:off x="2467409" y="3286547"/>
            <a:ext cx="3699491" cy="1852153"/>
            <a:chOff x="0" y="0"/>
            <a:chExt cx="2359" cy="1179"/>
          </a:xfrm>
        </p:grpSpPr>
        <p:sp>
          <p:nvSpPr>
            <p:cNvPr id="83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181" cy="1179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726" y="0"/>
              <a:ext cx="181" cy="1179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5" name="Rectangle 21"/>
            <p:cNvSpPr>
              <a:spLocks noChangeArrowheads="1"/>
            </p:cNvSpPr>
            <p:nvPr/>
          </p:nvSpPr>
          <p:spPr bwMode="auto">
            <a:xfrm>
              <a:off x="1452" y="0"/>
              <a:ext cx="181" cy="1179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6" name="Rectangle 22"/>
            <p:cNvSpPr>
              <a:spLocks noChangeArrowheads="1"/>
            </p:cNvSpPr>
            <p:nvPr/>
          </p:nvSpPr>
          <p:spPr bwMode="auto">
            <a:xfrm>
              <a:off x="2178" y="0"/>
              <a:ext cx="181" cy="1179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124" name="Rectangle 42"/>
          <p:cNvSpPr>
            <a:spLocks noChangeArrowheads="1"/>
          </p:cNvSpPr>
          <p:nvPr/>
        </p:nvSpPr>
        <p:spPr bwMode="auto">
          <a:xfrm>
            <a:off x="6237470" y="3965199"/>
            <a:ext cx="34625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80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…</a:t>
            </a:r>
            <a:endParaRPr lang="en-US" altLang="zh-CN" sz="1800" dirty="0">
              <a:solidFill>
                <a:srgbClr val="3333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5" name="Line 43"/>
          <p:cNvSpPr>
            <a:spLocks noChangeShapeType="1"/>
          </p:cNvSpPr>
          <p:nvPr/>
        </p:nvSpPr>
        <p:spPr bwMode="auto">
          <a:xfrm rot="16200000" flipV="1">
            <a:off x="286926" y="4365516"/>
            <a:ext cx="265471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89023" y="5210179"/>
            <a:ext cx="1136978" cy="476596"/>
            <a:chOff x="3889023" y="5210179"/>
            <a:chExt cx="1136978" cy="476596"/>
          </a:xfrm>
        </p:grpSpPr>
        <p:sp>
          <p:nvSpPr>
            <p:cNvPr id="120" name="AutoShape 38"/>
            <p:cNvSpPr>
              <a:spLocks/>
            </p:cNvSpPr>
            <p:nvPr/>
          </p:nvSpPr>
          <p:spPr bwMode="auto">
            <a:xfrm rot="16200000" flipV="1">
              <a:off x="4386819" y="4712383"/>
              <a:ext cx="141386" cy="1136978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9" name="Text Box 31"/>
            <p:cNvSpPr txBox="1">
              <a:spLocks noChangeArrowheads="1"/>
            </p:cNvSpPr>
            <p:nvPr/>
          </p:nvSpPr>
          <p:spPr bwMode="auto">
            <a:xfrm>
              <a:off x="4083061" y="5344306"/>
              <a:ext cx="815488" cy="342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kern="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TDM</a:t>
              </a: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026001" y="5210179"/>
            <a:ext cx="1136977" cy="476596"/>
            <a:chOff x="5026001" y="5210179"/>
            <a:chExt cx="1136977" cy="476596"/>
          </a:xfrm>
        </p:grpSpPr>
        <p:sp>
          <p:nvSpPr>
            <p:cNvPr id="123" name="AutoShape 41"/>
            <p:cNvSpPr>
              <a:spLocks/>
            </p:cNvSpPr>
            <p:nvPr/>
          </p:nvSpPr>
          <p:spPr bwMode="auto">
            <a:xfrm rot="16200000" flipV="1">
              <a:off x="5523797" y="4712383"/>
              <a:ext cx="141386" cy="1136977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0" name="Text Box 34"/>
            <p:cNvSpPr txBox="1">
              <a:spLocks noChangeArrowheads="1"/>
            </p:cNvSpPr>
            <p:nvPr/>
          </p:nvSpPr>
          <p:spPr bwMode="auto">
            <a:xfrm>
              <a:off x="5232585" y="5344306"/>
              <a:ext cx="815487" cy="342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TDM</a:t>
              </a: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167684" y="5210179"/>
            <a:ext cx="1136977" cy="470500"/>
            <a:chOff x="6167684" y="5210179"/>
            <a:chExt cx="1136977" cy="470500"/>
          </a:xfrm>
        </p:grpSpPr>
        <p:sp>
          <p:nvSpPr>
            <p:cNvPr id="128" name="AutoShape 46"/>
            <p:cNvSpPr>
              <a:spLocks/>
            </p:cNvSpPr>
            <p:nvPr/>
          </p:nvSpPr>
          <p:spPr bwMode="auto">
            <a:xfrm rot="16200000" flipV="1">
              <a:off x="6665480" y="4712383"/>
              <a:ext cx="141386" cy="1136977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1" name="Text Box 34"/>
            <p:cNvSpPr txBox="1">
              <a:spLocks noChangeArrowheads="1"/>
            </p:cNvSpPr>
            <p:nvPr/>
          </p:nvSpPr>
          <p:spPr bwMode="auto">
            <a:xfrm>
              <a:off x="6384729" y="5338210"/>
              <a:ext cx="815487" cy="342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TDM</a:t>
              </a: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024904" y="2695662"/>
            <a:ext cx="5980847" cy="666801"/>
            <a:chOff x="1756680" y="2695662"/>
            <a:chExt cx="5980847" cy="666801"/>
          </a:xfrm>
        </p:grpSpPr>
        <p:grpSp>
          <p:nvGrpSpPr>
            <p:cNvPr id="44" name="Group 23"/>
            <p:cNvGrpSpPr>
              <a:grpSpLocks/>
            </p:cNvGrpSpPr>
            <p:nvPr/>
          </p:nvGrpSpPr>
          <p:grpSpPr bwMode="auto">
            <a:xfrm>
              <a:off x="1756680" y="2771784"/>
              <a:ext cx="5980847" cy="590679"/>
              <a:chOff x="0" y="-56"/>
              <a:chExt cx="3715" cy="376"/>
            </a:xfrm>
          </p:grpSpPr>
          <p:sp>
            <p:nvSpPr>
              <p:cNvPr id="45" name="Text Box 24"/>
              <p:cNvSpPr txBox="1">
                <a:spLocks noChangeArrowheads="1"/>
              </p:cNvSpPr>
              <p:nvPr/>
            </p:nvSpPr>
            <p:spPr bwMode="auto">
              <a:xfrm>
                <a:off x="2588" y="-56"/>
                <a:ext cx="1127" cy="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用户在 </a:t>
                </a:r>
                <a:r>
                  <a:rPr lang="en-US" altLang="zh-CN" kern="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TDM</a:t>
                </a:r>
                <a:r>
                  <a:rPr lang="zh-CN" altLang="zh-CN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dirty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帧中的位置不变</a:t>
                </a:r>
              </a:p>
            </p:txBody>
          </p:sp>
          <p:sp>
            <p:nvSpPr>
              <p:cNvPr id="46" name="Line 25"/>
              <p:cNvSpPr>
                <a:spLocks noChangeShapeType="1"/>
              </p:cNvSpPr>
              <p:nvPr/>
            </p:nvSpPr>
            <p:spPr bwMode="auto">
              <a:xfrm>
                <a:off x="0" y="99"/>
                <a:ext cx="2540" cy="0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7" name="Line 26"/>
              <p:cNvSpPr>
                <a:spLocks noChangeShapeType="1"/>
              </p:cNvSpPr>
              <p:nvPr/>
            </p:nvSpPr>
            <p:spPr bwMode="auto">
              <a:xfrm>
                <a:off x="0" y="99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Line 27"/>
              <p:cNvSpPr>
                <a:spLocks noChangeShapeType="1"/>
              </p:cNvSpPr>
              <p:nvPr/>
            </p:nvSpPr>
            <p:spPr bwMode="auto">
              <a:xfrm>
                <a:off x="710" y="99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Line 28"/>
              <p:cNvSpPr>
                <a:spLocks noChangeShapeType="1"/>
              </p:cNvSpPr>
              <p:nvPr/>
            </p:nvSpPr>
            <p:spPr bwMode="auto">
              <a:xfrm>
                <a:off x="1421" y="99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0" name="Line 29"/>
              <p:cNvSpPr>
                <a:spLocks noChangeShapeType="1"/>
              </p:cNvSpPr>
              <p:nvPr/>
            </p:nvSpPr>
            <p:spPr bwMode="auto">
              <a:xfrm>
                <a:off x="2132" y="99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3578142" y="2695662"/>
              <a:ext cx="7793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用户</a:t>
              </a:r>
              <a:r>
                <a:rPr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zh-CN" altLang="en-US" dirty="0"/>
            </a:p>
          </p:txBody>
        </p:sp>
      </p:grpSp>
      <p:sp>
        <p:nvSpPr>
          <p:cNvPr id="56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370711" cy="14901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/>
              <a:t>将时间划分为一段段等长的时分复用帧 </a:t>
            </a:r>
            <a:r>
              <a:rPr lang="en-US" altLang="zh-CN" sz="2000" dirty="0"/>
              <a:t>(TDM </a:t>
            </a:r>
            <a:r>
              <a:rPr lang="zh-CN" altLang="en-US" sz="2000" dirty="0"/>
              <a:t>帧</a:t>
            </a:r>
            <a:r>
              <a:rPr lang="en-US" altLang="zh-CN" sz="2000" dirty="0"/>
              <a:t>)</a:t>
            </a:r>
          </a:p>
          <a:p>
            <a:pPr lvl="1">
              <a:spcBef>
                <a:spcPts val="600"/>
              </a:spcBef>
              <a:buClr>
                <a:srgbClr val="9999CC"/>
              </a:buClr>
            </a:pPr>
            <a:r>
              <a:rPr lang="zh-CN" altLang="en-US" sz="1600" dirty="0">
                <a:solidFill>
                  <a:srgbClr val="000000"/>
                </a:solidFill>
              </a:rPr>
              <a:t>每个用户在每个 </a:t>
            </a:r>
            <a:r>
              <a:rPr lang="en-US" altLang="zh-CN" sz="1600" dirty="0">
                <a:solidFill>
                  <a:srgbClr val="000000"/>
                </a:solidFill>
              </a:rPr>
              <a:t>TDM </a:t>
            </a:r>
            <a:r>
              <a:rPr lang="zh-CN" altLang="en-US" sz="1600" dirty="0">
                <a:solidFill>
                  <a:srgbClr val="000000"/>
                </a:solidFill>
              </a:rPr>
              <a:t>帧中占用固定序号的时隙，占用的时隙周期性地出现 </a:t>
            </a:r>
            <a:r>
              <a:rPr lang="en-US" altLang="zh-CN" sz="1600" dirty="0">
                <a:solidFill>
                  <a:srgbClr val="000000"/>
                </a:solidFill>
              </a:rPr>
              <a:t>(</a:t>
            </a:r>
            <a:r>
              <a:rPr lang="zh-CN" altLang="en-US" sz="1600" dirty="0">
                <a:solidFill>
                  <a:srgbClr val="000000"/>
                </a:solidFill>
              </a:rPr>
              <a:t>周期为</a:t>
            </a:r>
            <a:r>
              <a:rPr lang="en-US" altLang="zh-CN" sz="1600" dirty="0">
                <a:solidFill>
                  <a:srgbClr val="000000"/>
                </a:solidFill>
              </a:rPr>
              <a:t>TDM </a:t>
            </a:r>
            <a:r>
              <a:rPr lang="zh-CN" altLang="en-US" sz="1600" dirty="0">
                <a:solidFill>
                  <a:srgbClr val="000000"/>
                </a:solidFill>
              </a:rPr>
              <a:t>帧的长度</a:t>
            </a:r>
            <a:r>
              <a:rPr lang="en-US" altLang="zh-CN" sz="1600" dirty="0">
                <a:solidFill>
                  <a:srgbClr val="000000"/>
                </a:solidFill>
              </a:rPr>
              <a:t>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74015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时分复用</a:t>
            </a:r>
            <a:r>
              <a:rPr lang="en-US" altLang="zh-CN" sz="2800" dirty="0">
                <a:latin typeface="Calibri" panose="020F0502020204030204" pitchFamily="34" charset="0"/>
              </a:rPr>
              <a:t>(Time Division Multiplexing, TDM)</a:t>
            </a:r>
            <a:endParaRPr lang="zh-CN" alt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112" name="Group 30"/>
          <p:cNvGrpSpPr>
            <a:grpSpLocks/>
          </p:cNvGrpSpPr>
          <p:nvPr/>
        </p:nvGrpSpPr>
        <p:grpSpPr bwMode="auto">
          <a:xfrm>
            <a:off x="1614284" y="5210964"/>
            <a:ext cx="1136978" cy="469716"/>
            <a:chOff x="0" y="0"/>
            <a:chExt cx="725" cy="299"/>
          </a:xfrm>
        </p:grpSpPr>
        <p:sp>
          <p:nvSpPr>
            <p:cNvPr id="113" name="Text Box 31"/>
            <p:cNvSpPr txBox="1">
              <a:spLocks noChangeArrowheads="1"/>
            </p:cNvSpPr>
            <p:nvPr/>
          </p:nvSpPr>
          <p:spPr bwMode="auto">
            <a:xfrm>
              <a:off x="101" y="81"/>
              <a:ext cx="52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kern="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TDM</a:t>
              </a: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  <p:sp>
          <p:nvSpPr>
            <p:cNvPr id="114" name="AutoShape 32"/>
            <p:cNvSpPr>
              <a:spLocks/>
            </p:cNvSpPr>
            <p:nvPr/>
          </p:nvSpPr>
          <p:spPr bwMode="auto">
            <a:xfrm rot="16200000" flipV="1">
              <a:off x="318" y="-31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15" name="Group 33"/>
          <p:cNvGrpSpPr>
            <a:grpSpLocks/>
          </p:cNvGrpSpPr>
          <p:nvPr/>
        </p:nvGrpSpPr>
        <p:grpSpPr bwMode="auto">
          <a:xfrm>
            <a:off x="2751262" y="5210964"/>
            <a:ext cx="1136977" cy="469716"/>
            <a:chOff x="0" y="0"/>
            <a:chExt cx="725" cy="299"/>
          </a:xfrm>
        </p:grpSpPr>
        <p:sp>
          <p:nvSpPr>
            <p:cNvPr id="116" name="Text Box 34"/>
            <p:cNvSpPr txBox="1">
              <a:spLocks noChangeArrowheads="1"/>
            </p:cNvSpPr>
            <p:nvPr/>
          </p:nvSpPr>
          <p:spPr bwMode="auto">
            <a:xfrm>
              <a:off x="109" y="81"/>
              <a:ext cx="52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TDM</a:t>
              </a: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  <p:sp>
          <p:nvSpPr>
            <p:cNvPr id="117" name="AutoShape 35"/>
            <p:cNvSpPr>
              <a:spLocks/>
            </p:cNvSpPr>
            <p:nvPr/>
          </p:nvSpPr>
          <p:spPr bwMode="auto">
            <a:xfrm rot="16200000" flipV="1">
              <a:off x="318" y="-31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67" name="Line 3"/>
          <p:cNvSpPr>
            <a:spLocks noChangeShapeType="1"/>
          </p:cNvSpPr>
          <p:nvPr/>
        </p:nvSpPr>
        <p:spPr bwMode="auto">
          <a:xfrm flipV="1">
            <a:off x="1614284" y="5697071"/>
            <a:ext cx="6042449" cy="1099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1016367" y="2936720"/>
            <a:ext cx="649537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频率</a:t>
            </a:r>
          </a:p>
        </p:txBody>
      </p:sp>
      <p:sp>
        <p:nvSpPr>
          <p:cNvPr id="69" name="Text Box 5"/>
          <p:cNvSpPr txBox="1">
            <a:spLocks noChangeArrowheads="1"/>
          </p:cNvSpPr>
          <p:nvPr/>
        </p:nvSpPr>
        <p:spPr bwMode="auto">
          <a:xfrm>
            <a:off x="7586315" y="5501392"/>
            <a:ext cx="649537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时间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614284" y="3286547"/>
            <a:ext cx="3699490" cy="1852153"/>
            <a:chOff x="1614284" y="3286547"/>
            <a:chExt cx="3699490" cy="1852153"/>
          </a:xfrm>
        </p:grpSpPr>
        <p:sp>
          <p:nvSpPr>
            <p:cNvPr id="76" name="Rectangle 12"/>
            <p:cNvSpPr>
              <a:spLocks noChangeArrowheads="1"/>
            </p:cNvSpPr>
            <p:nvPr/>
          </p:nvSpPr>
          <p:spPr bwMode="auto">
            <a:xfrm>
              <a:off x="1614284" y="3286547"/>
              <a:ext cx="283853" cy="185215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7" name="Rectangle 13"/>
            <p:cNvSpPr>
              <a:spLocks noChangeArrowheads="1"/>
            </p:cNvSpPr>
            <p:nvPr/>
          </p:nvSpPr>
          <p:spPr bwMode="auto">
            <a:xfrm>
              <a:off x="2752830" y="3286547"/>
              <a:ext cx="283853" cy="185215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8" name="Rectangle 14"/>
            <p:cNvSpPr>
              <a:spLocks noChangeArrowheads="1"/>
            </p:cNvSpPr>
            <p:nvPr/>
          </p:nvSpPr>
          <p:spPr bwMode="auto">
            <a:xfrm>
              <a:off x="3891376" y="3286547"/>
              <a:ext cx="283853" cy="185215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9" name="Rectangle 15"/>
            <p:cNvSpPr>
              <a:spLocks noChangeArrowheads="1"/>
            </p:cNvSpPr>
            <p:nvPr/>
          </p:nvSpPr>
          <p:spPr bwMode="auto">
            <a:xfrm>
              <a:off x="5029921" y="3286547"/>
              <a:ext cx="283853" cy="185215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898137" y="3286547"/>
            <a:ext cx="3699489" cy="1852153"/>
            <a:chOff x="1898137" y="3286547"/>
            <a:chExt cx="3699489" cy="1852153"/>
          </a:xfrm>
        </p:grpSpPr>
        <p:sp>
          <p:nvSpPr>
            <p:cNvPr id="70" name="Rectangle 6"/>
            <p:cNvSpPr>
              <a:spLocks noChangeArrowheads="1"/>
            </p:cNvSpPr>
            <p:nvPr/>
          </p:nvSpPr>
          <p:spPr bwMode="auto">
            <a:xfrm>
              <a:off x="1898137" y="3286547"/>
              <a:ext cx="283852" cy="185215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2" name="Rectangle 8"/>
            <p:cNvSpPr>
              <a:spLocks noChangeArrowheads="1"/>
            </p:cNvSpPr>
            <p:nvPr/>
          </p:nvSpPr>
          <p:spPr bwMode="auto">
            <a:xfrm>
              <a:off x="3036683" y="3286547"/>
              <a:ext cx="283852" cy="185215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4" name="Rectangle 10"/>
            <p:cNvSpPr>
              <a:spLocks noChangeArrowheads="1"/>
            </p:cNvSpPr>
            <p:nvPr/>
          </p:nvSpPr>
          <p:spPr bwMode="auto">
            <a:xfrm>
              <a:off x="4175228" y="3286547"/>
              <a:ext cx="283852" cy="185215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0" name="Rectangle 16"/>
            <p:cNvSpPr>
              <a:spLocks noChangeArrowheads="1"/>
            </p:cNvSpPr>
            <p:nvPr/>
          </p:nvSpPr>
          <p:spPr bwMode="auto">
            <a:xfrm>
              <a:off x="5313774" y="3286547"/>
              <a:ext cx="283852" cy="185215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83557" y="3286547"/>
            <a:ext cx="3699490" cy="1852153"/>
            <a:chOff x="2183557" y="3286547"/>
            <a:chExt cx="3699490" cy="1852153"/>
          </a:xfrm>
        </p:grpSpPr>
        <p:sp>
          <p:nvSpPr>
            <p:cNvPr id="71" name="Rectangle 7"/>
            <p:cNvSpPr>
              <a:spLocks noChangeArrowheads="1"/>
            </p:cNvSpPr>
            <p:nvPr/>
          </p:nvSpPr>
          <p:spPr bwMode="auto">
            <a:xfrm>
              <a:off x="2183557" y="3286547"/>
              <a:ext cx="283852" cy="18521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3" name="Rectangle 9"/>
            <p:cNvSpPr>
              <a:spLocks noChangeArrowheads="1"/>
            </p:cNvSpPr>
            <p:nvPr/>
          </p:nvSpPr>
          <p:spPr bwMode="auto">
            <a:xfrm>
              <a:off x="3322103" y="3286547"/>
              <a:ext cx="283852" cy="18521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4460649" y="3286547"/>
              <a:ext cx="283852" cy="18521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1" name="Rectangle 17"/>
            <p:cNvSpPr>
              <a:spLocks noChangeArrowheads="1"/>
            </p:cNvSpPr>
            <p:nvPr/>
          </p:nvSpPr>
          <p:spPr bwMode="auto">
            <a:xfrm>
              <a:off x="5599195" y="3286547"/>
              <a:ext cx="283852" cy="18521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82" name="Group 18"/>
          <p:cNvGrpSpPr>
            <a:grpSpLocks/>
          </p:cNvGrpSpPr>
          <p:nvPr/>
        </p:nvGrpSpPr>
        <p:grpSpPr bwMode="auto">
          <a:xfrm>
            <a:off x="2467409" y="3286547"/>
            <a:ext cx="3699491" cy="1852153"/>
            <a:chOff x="0" y="0"/>
            <a:chExt cx="2359" cy="1179"/>
          </a:xfrm>
        </p:grpSpPr>
        <p:sp>
          <p:nvSpPr>
            <p:cNvPr id="83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181" cy="1179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726" y="0"/>
              <a:ext cx="181" cy="1179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5" name="Rectangle 21"/>
            <p:cNvSpPr>
              <a:spLocks noChangeArrowheads="1"/>
            </p:cNvSpPr>
            <p:nvPr/>
          </p:nvSpPr>
          <p:spPr bwMode="auto">
            <a:xfrm>
              <a:off x="1452" y="0"/>
              <a:ext cx="181" cy="1179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6" name="Rectangle 22"/>
            <p:cNvSpPr>
              <a:spLocks noChangeArrowheads="1"/>
            </p:cNvSpPr>
            <p:nvPr/>
          </p:nvSpPr>
          <p:spPr bwMode="auto">
            <a:xfrm>
              <a:off x="2178" y="0"/>
              <a:ext cx="181" cy="1179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124" name="Rectangle 42"/>
          <p:cNvSpPr>
            <a:spLocks noChangeArrowheads="1"/>
          </p:cNvSpPr>
          <p:nvPr/>
        </p:nvSpPr>
        <p:spPr bwMode="auto">
          <a:xfrm>
            <a:off x="6237470" y="3965199"/>
            <a:ext cx="34625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80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…</a:t>
            </a:r>
            <a:endParaRPr lang="en-US" altLang="zh-CN" sz="1800" dirty="0">
              <a:solidFill>
                <a:srgbClr val="3333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5" name="Line 43"/>
          <p:cNvSpPr>
            <a:spLocks noChangeShapeType="1"/>
          </p:cNvSpPr>
          <p:nvPr/>
        </p:nvSpPr>
        <p:spPr bwMode="auto">
          <a:xfrm rot="16200000" flipV="1">
            <a:off x="286926" y="4365516"/>
            <a:ext cx="265471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89023" y="5210179"/>
            <a:ext cx="1136978" cy="476596"/>
            <a:chOff x="3889023" y="5210179"/>
            <a:chExt cx="1136978" cy="476596"/>
          </a:xfrm>
        </p:grpSpPr>
        <p:sp>
          <p:nvSpPr>
            <p:cNvPr id="120" name="AutoShape 38"/>
            <p:cNvSpPr>
              <a:spLocks/>
            </p:cNvSpPr>
            <p:nvPr/>
          </p:nvSpPr>
          <p:spPr bwMode="auto">
            <a:xfrm rot="16200000" flipV="1">
              <a:off x="4386819" y="4712383"/>
              <a:ext cx="141386" cy="1136978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9" name="Text Box 31"/>
            <p:cNvSpPr txBox="1">
              <a:spLocks noChangeArrowheads="1"/>
            </p:cNvSpPr>
            <p:nvPr/>
          </p:nvSpPr>
          <p:spPr bwMode="auto">
            <a:xfrm>
              <a:off x="4083061" y="5344306"/>
              <a:ext cx="815488" cy="342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kern="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TDM</a:t>
              </a: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026001" y="5210179"/>
            <a:ext cx="1136977" cy="476596"/>
            <a:chOff x="5026001" y="5210179"/>
            <a:chExt cx="1136977" cy="476596"/>
          </a:xfrm>
        </p:grpSpPr>
        <p:sp>
          <p:nvSpPr>
            <p:cNvPr id="123" name="AutoShape 41"/>
            <p:cNvSpPr>
              <a:spLocks/>
            </p:cNvSpPr>
            <p:nvPr/>
          </p:nvSpPr>
          <p:spPr bwMode="auto">
            <a:xfrm rot="16200000" flipV="1">
              <a:off x="5523797" y="4712383"/>
              <a:ext cx="141386" cy="1136977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0" name="Text Box 34"/>
            <p:cNvSpPr txBox="1">
              <a:spLocks noChangeArrowheads="1"/>
            </p:cNvSpPr>
            <p:nvPr/>
          </p:nvSpPr>
          <p:spPr bwMode="auto">
            <a:xfrm>
              <a:off x="5232585" y="5344306"/>
              <a:ext cx="815487" cy="342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TDM</a:t>
              </a: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167684" y="5210179"/>
            <a:ext cx="1136977" cy="470500"/>
            <a:chOff x="6167684" y="5210179"/>
            <a:chExt cx="1136977" cy="470500"/>
          </a:xfrm>
        </p:grpSpPr>
        <p:sp>
          <p:nvSpPr>
            <p:cNvPr id="128" name="AutoShape 46"/>
            <p:cNvSpPr>
              <a:spLocks/>
            </p:cNvSpPr>
            <p:nvPr/>
          </p:nvSpPr>
          <p:spPr bwMode="auto">
            <a:xfrm rot="16200000" flipV="1">
              <a:off x="6665480" y="4712383"/>
              <a:ext cx="141386" cy="1136977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1" name="Text Box 34"/>
            <p:cNvSpPr txBox="1">
              <a:spLocks noChangeArrowheads="1"/>
            </p:cNvSpPr>
            <p:nvPr/>
          </p:nvSpPr>
          <p:spPr bwMode="auto">
            <a:xfrm>
              <a:off x="6384729" y="5338210"/>
              <a:ext cx="815487" cy="342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TDM</a:t>
              </a: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305320" y="2695662"/>
            <a:ext cx="5980847" cy="666801"/>
            <a:chOff x="1756680" y="2695662"/>
            <a:chExt cx="5980847" cy="666801"/>
          </a:xfrm>
        </p:grpSpPr>
        <p:grpSp>
          <p:nvGrpSpPr>
            <p:cNvPr id="44" name="Group 23"/>
            <p:cNvGrpSpPr>
              <a:grpSpLocks/>
            </p:cNvGrpSpPr>
            <p:nvPr/>
          </p:nvGrpSpPr>
          <p:grpSpPr bwMode="auto">
            <a:xfrm>
              <a:off x="1756680" y="2771784"/>
              <a:ext cx="5980847" cy="590679"/>
              <a:chOff x="0" y="-56"/>
              <a:chExt cx="3715" cy="376"/>
            </a:xfrm>
          </p:grpSpPr>
          <p:sp>
            <p:nvSpPr>
              <p:cNvPr id="45" name="Text Box 24"/>
              <p:cNvSpPr txBox="1">
                <a:spLocks noChangeArrowheads="1"/>
              </p:cNvSpPr>
              <p:nvPr/>
            </p:nvSpPr>
            <p:spPr bwMode="auto">
              <a:xfrm>
                <a:off x="2588" y="-56"/>
                <a:ext cx="1127" cy="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用户在 </a:t>
                </a:r>
                <a:r>
                  <a:rPr lang="en-US" altLang="zh-CN" kern="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TDM</a:t>
                </a:r>
                <a:r>
                  <a:rPr lang="zh-CN" altLang="zh-CN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dirty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帧中的位置不变</a:t>
                </a:r>
              </a:p>
            </p:txBody>
          </p:sp>
          <p:sp>
            <p:nvSpPr>
              <p:cNvPr id="46" name="Line 25"/>
              <p:cNvSpPr>
                <a:spLocks noChangeShapeType="1"/>
              </p:cNvSpPr>
              <p:nvPr/>
            </p:nvSpPr>
            <p:spPr bwMode="auto">
              <a:xfrm>
                <a:off x="0" y="99"/>
                <a:ext cx="2540" cy="0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7" name="Line 26"/>
              <p:cNvSpPr>
                <a:spLocks noChangeShapeType="1"/>
              </p:cNvSpPr>
              <p:nvPr/>
            </p:nvSpPr>
            <p:spPr bwMode="auto">
              <a:xfrm>
                <a:off x="0" y="99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Line 27"/>
              <p:cNvSpPr>
                <a:spLocks noChangeShapeType="1"/>
              </p:cNvSpPr>
              <p:nvPr/>
            </p:nvSpPr>
            <p:spPr bwMode="auto">
              <a:xfrm>
                <a:off x="710" y="99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Line 28"/>
              <p:cNvSpPr>
                <a:spLocks noChangeShapeType="1"/>
              </p:cNvSpPr>
              <p:nvPr/>
            </p:nvSpPr>
            <p:spPr bwMode="auto">
              <a:xfrm>
                <a:off x="1421" y="99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0" name="Line 29"/>
              <p:cNvSpPr>
                <a:spLocks noChangeShapeType="1"/>
              </p:cNvSpPr>
              <p:nvPr/>
            </p:nvSpPr>
            <p:spPr bwMode="auto">
              <a:xfrm>
                <a:off x="2132" y="99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3578142" y="2695662"/>
              <a:ext cx="7793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用户</a:t>
              </a:r>
              <a:r>
                <a:rPr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zh-CN" altLang="en-US" dirty="0"/>
            </a:p>
          </p:txBody>
        </p:sp>
      </p:grpSp>
      <p:sp>
        <p:nvSpPr>
          <p:cNvPr id="55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370711" cy="14901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/>
              <a:t>将时间划分为一段段等长的时分复用帧 </a:t>
            </a:r>
            <a:r>
              <a:rPr lang="en-US" altLang="zh-CN" sz="2000" dirty="0"/>
              <a:t>(TDM </a:t>
            </a:r>
            <a:r>
              <a:rPr lang="zh-CN" altLang="en-US" sz="2000" dirty="0"/>
              <a:t>帧</a:t>
            </a:r>
            <a:r>
              <a:rPr lang="en-US" altLang="zh-CN" sz="2000" dirty="0"/>
              <a:t>)</a:t>
            </a:r>
          </a:p>
          <a:p>
            <a:pPr lvl="1">
              <a:spcBef>
                <a:spcPts val="600"/>
              </a:spcBef>
              <a:buClr>
                <a:srgbClr val="9999CC"/>
              </a:buClr>
            </a:pPr>
            <a:r>
              <a:rPr lang="zh-CN" altLang="en-US" sz="1600" dirty="0">
                <a:solidFill>
                  <a:srgbClr val="000000"/>
                </a:solidFill>
              </a:rPr>
              <a:t>每个用户在每个 </a:t>
            </a:r>
            <a:r>
              <a:rPr lang="en-US" altLang="zh-CN" sz="1600" dirty="0">
                <a:solidFill>
                  <a:srgbClr val="000000"/>
                </a:solidFill>
              </a:rPr>
              <a:t>TDM </a:t>
            </a:r>
            <a:r>
              <a:rPr lang="zh-CN" altLang="en-US" sz="1600" dirty="0">
                <a:solidFill>
                  <a:srgbClr val="000000"/>
                </a:solidFill>
              </a:rPr>
              <a:t>帧中占用固定序号的时隙，占用的时隙周期性地出现 </a:t>
            </a:r>
            <a:r>
              <a:rPr lang="en-US" altLang="zh-CN" sz="1600" dirty="0">
                <a:solidFill>
                  <a:srgbClr val="000000"/>
                </a:solidFill>
              </a:rPr>
              <a:t>(</a:t>
            </a:r>
            <a:r>
              <a:rPr lang="zh-CN" altLang="en-US" sz="1600" dirty="0">
                <a:solidFill>
                  <a:srgbClr val="000000"/>
                </a:solidFill>
              </a:rPr>
              <a:t>周期为</a:t>
            </a:r>
            <a:r>
              <a:rPr lang="en-US" altLang="zh-CN" sz="1600" dirty="0">
                <a:solidFill>
                  <a:srgbClr val="000000"/>
                </a:solidFill>
              </a:rPr>
              <a:t>TDM </a:t>
            </a:r>
            <a:r>
              <a:rPr lang="zh-CN" altLang="en-US" sz="1600" dirty="0">
                <a:solidFill>
                  <a:srgbClr val="000000"/>
                </a:solidFill>
              </a:rPr>
              <a:t>帧的长度</a:t>
            </a:r>
            <a:r>
              <a:rPr lang="en-US" altLang="zh-CN" sz="1600" dirty="0">
                <a:solidFill>
                  <a:srgbClr val="000000"/>
                </a:solidFill>
              </a:rPr>
              <a:t>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76321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时分复用</a:t>
            </a:r>
            <a:r>
              <a:rPr lang="en-US" altLang="zh-CN" sz="2800" dirty="0">
                <a:latin typeface="Calibri" panose="020F0502020204030204" pitchFamily="34" charset="0"/>
              </a:rPr>
              <a:t>(Time Division Multiplexing, TDM)</a:t>
            </a:r>
            <a:endParaRPr lang="zh-CN" alt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pSp>
        <p:nvGrpSpPr>
          <p:cNvPr id="112" name="Group 30"/>
          <p:cNvGrpSpPr>
            <a:grpSpLocks/>
          </p:cNvGrpSpPr>
          <p:nvPr/>
        </p:nvGrpSpPr>
        <p:grpSpPr bwMode="auto">
          <a:xfrm>
            <a:off x="1614284" y="5210964"/>
            <a:ext cx="1136978" cy="469716"/>
            <a:chOff x="0" y="0"/>
            <a:chExt cx="725" cy="299"/>
          </a:xfrm>
        </p:grpSpPr>
        <p:sp>
          <p:nvSpPr>
            <p:cNvPr id="113" name="Text Box 31"/>
            <p:cNvSpPr txBox="1">
              <a:spLocks noChangeArrowheads="1"/>
            </p:cNvSpPr>
            <p:nvPr/>
          </p:nvSpPr>
          <p:spPr bwMode="auto">
            <a:xfrm>
              <a:off x="101" y="81"/>
              <a:ext cx="52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kern="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TDM</a:t>
              </a: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  <p:sp>
          <p:nvSpPr>
            <p:cNvPr id="114" name="AutoShape 32"/>
            <p:cNvSpPr>
              <a:spLocks/>
            </p:cNvSpPr>
            <p:nvPr/>
          </p:nvSpPr>
          <p:spPr bwMode="auto">
            <a:xfrm rot="16200000" flipV="1">
              <a:off x="318" y="-31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15" name="Group 33"/>
          <p:cNvGrpSpPr>
            <a:grpSpLocks/>
          </p:cNvGrpSpPr>
          <p:nvPr/>
        </p:nvGrpSpPr>
        <p:grpSpPr bwMode="auto">
          <a:xfrm>
            <a:off x="2751262" y="5210964"/>
            <a:ext cx="1136977" cy="469716"/>
            <a:chOff x="0" y="0"/>
            <a:chExt cx="725" cy="299"/>
          </a:xfrm>
        </p:grpSpPr>
        <p:sp>
          <p:nvSpPr>
            <p:cNvPr id="116" name="Text Box 34"/>
            <p:cNvSpPr txBox="1">
              <a:spLocks noChangeArrowheads="1"/>
            </p:cNvSpPr>
            <p:nvPr/>
          </p:nvSpPr>
          <p:spPr bwMode="auto">
            <a:xfrm>
              <a:off x="109" y="81"/>
              <a:ext cx="52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TDM</a:t>
              </a: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  <p:sp>
          <p:nvSpPr>
            <p:cNvPr id="117" name="AutoShape 35"/>
            <p:cNvSpPr>
              <a:spLocks/>
            </p:cNvSpPr>
            <p:nvPr/>
          </p:nvSpPr>
          <p:spPr bwMode="auto">
            <a:xfrm rot="16200000" flipV="1">
              <a:off x="318" y="-31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67" name="Line 3"/>
          <p:cNvSpPr>
            <a:spLocks noChangeShapeType="1"/>
          </p:cNvSpPr>
          <p:nvPr/>
        </p:nvSpPr>
        <p:spPr bwMode="auto">
          <a:xfrm flipV="1">
            <a:off x="1614284" y="5697071"/>
            <a:ext cx="6042449" cy="1099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1016367" y="2936720"/>
            <a:ext cx="649537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频率</a:t>
            </a:r>
          </a:p>
        </p:txBody>
      </p:sp>
      <p:sp>
        <p:nvSpPr>
          <p:cNvPr id="69" name="Text Box 5"/>
          <p:cNvSpPr txBox="1">
            <a:spLocks noChangeArrowheads="1"/>
          </p:cNvSpPr>
          <p:nvPr/>
        </p:nvSpPr>
        <p:spPr bwMode="auto">
          <a:xfrm>
            <a:off x="7586315" y="5501392"/>
            <a:ext cx="649537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时间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614284" y="3286547"/>
            <a:ext cx="3699490" cy="1852153"/>
            <a:chOff x="1614284" y="3286547"/>
            <a:chExt cx="3699490" cy="1852153"/>
          </a:xfrm>
        </p:grpSpPr>
        <p:sp>
          <p:nvSpPr>
            <p:cNvPr id="76" name="Rectangle 12"/>
            <p:cNvSpPr>
              <a:spLocks noChangeArrowheads="1"/>
            </p:cNvSpPr>
            <p:nvPr/>
          </p:nvSpPr>
          <p:spPr bwMode="auto">
            <a:xfrm>
              <a:off x="1614284" y="3286547"/>
              <a:ext cx="283853" cy="185215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7" name="Rectangle 13"/>
            <p:cNvSpPr>
              <a:spLocks noChangeArrowheads="1"/>
            </p:cNvSpPr>
            <p:nvPr/>
          </p:nvSpPr>
          <p:spPr bwMode="auto">
            <a:xfrm>
              <a:off x="2752830" y="3286547"/>
              <a:ext cx="283853" cy="185215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8" name="Rectangle 14"/>
            <p:cNvSpPr>
              <a:spLocks noChangeArrowheads="1"/>
            </p:cNvSpPr>
            <p:nvPr/>
          </p:nvSpPr>
          <p:spPr bwMode="auto">
            <a:xfrm>
              <a:off x="3891376" y="3286547"/>
              <a:ext cx="283853" cy="185215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9" name="Rectangle 15"/>
            <p:cNvSpPr>
              <a:spLocks noChangeArrowheads="1"/>
            </p:cNvSpPr>
            <p:nvPr/>
          </p:nvSpPr>
          <p:spPr bwMode="auto">
            <a:xfrm>
              <a:off x="5029921" y="3286547"/>
              <a:ext cx="283853" cy="185215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898137" y="3286547"/>
            <a:ext cx="3699489" cy="1852153"/>
            <a:chOff x="1898137" y="3286547"/>
            <a:chExt cx="3699489" cy="1852153"/>
          </a:xfrm>
        </p:grpSpPr>
        <p:sp>
          <p:nvSpPr>
            <p:cNvPr id="70" name="Rectangle 6"/>
            <p:cNvSpPr>
              <a:spLocks noChangeArrowheads="1"/>
            </p:cNvSpPr>
            <p:nvPr/>
          </p:nvSpPr>
          <p:spPr bwMode="auto">
            <a:xfrm>
              <a:off x="1898137" y="3286547"/>
              <a:ext cx="283852" cy="185215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2" name="Rectangle 8"/>
            <p:cNvSpPr>
              <a:spLocks noChangeArrowheads="1"/>
            </p:cNvSpPr>
            <p:nvPr/>
          </p:nvSpPr>
          <p:spPr bwMode="auto">
            <a:xfrm>
              <a:off x="3036683" y="3286547"/>
              <a:ext cx="283852" cy="185215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4" name="Rectangle 10"/>
            <p:cNvSpPr>
              <a:spLocks noChangeArrowheads="1"/>
            </p:cNvSpPr>
            <p:nvPr/>
          </p:nvSpPr>
          <p:spPr bwMode="auto">
            <a:xfrm>
              <a:off x="4175228" y="3286547"/>
              <a:ext cx="283852" cy="185215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0" name="Rectangle 16"/>
            <p:cNvSpPr>
              <a:spLocks noChangeArrowheads="1"/>
            </p:cNvSpPr>
            <p:nvPr/>
          </p:nvSpPr>
          <p:spPr bwMode="auto">
            <a:xfrm>
              <a:off x="5313774" y="3286547"/>
              <a:ext cx="283852" cy="185215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83557" y="3286547"/>
            <a:ext cx="3699490" cy="1852153"/>
            <a:chOff x="2183557" y="3286547"/>
            <a:chExt cx="3699490" cy="1852153"/>
          </a:xfrm>
        </p:grpSpPr>
        <p:sp>
          <p:nvSpPr>
            <p:cNvPr id="71" name="Rectangle 7"/>
            <p:cNvSpPr>
              <a:spLocks noChangeArrowheads="1"/>
            </p:cNvSpPr>
            <p:nvPr/>
          </p:nvSpPr>
          <p:spPr bwMode="auto">
            <a:xfrm>
              <a:off x="2183557" y="3286547"/>
              <a:ext cx="283852" cy="18521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3" name="Rectangle 9"/>
            <p:cNvSpPr>
              <a:spLocks noChangeArrowheads="1"/>
            </p:cNvSpPr>
            <p:nvPr/>
          </p:nvSpPr>
          <p:spPr bwMode="auto">
            <a:xfrm>
              <a:off x="3322103" y="3286547"/>
              <a:ext cx="283852" cy="18521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4460649" y="3286547"/>
              <a:ext cx="283852" cy="18521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1" name="Rectangle 17"/>
            <p:cNvSpPr>
              <a:spLocks noChangeArrowheads="1"/>
            </p:cNvSpPr>
            <p:nvPr/>
          </p:nvSpPr>
          <p:spPr bwMode="auto">
            <a:xfrm>
              <a:off x="5599195" y="3286547"/>
              <a:ext cx="283852" cy="185215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82" name="Group 18"/>
          <p:cNvGrpSpPr>
            <a:grpSpLocks/>
          </p:cNvGrpSpPr>
          <p:nvPr/>
        </p:nvGrpSpPr>
        <p:grpSpPr bwMode="auto">
          <a:xfrm>
            <a:off x="2467409" y="3286547"/>
            <a:ext cx="3699491" cy="1852153"/>
            <a:chOff x="0" y="0"/>
            <a:chExt cx="2359" cy="1179"/>
          </a:xfrm>
        </p:grpSpPr>
        <p:sp>
          <p:nvSpPr>
            <p:cNvPr id="83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181" cy="1179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726" y="0"/>
              <a:ext cx="181" cy="1179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5" name="Rectangle 21"/>
            <p:cNvSpPr>
              <a:spLocks noChangeArrowheads="1"/>
            </p:cNvSpPr>
            <p:nvPr/>
          </p:nvSpPr>
          <p:spPr bwMode="auto">
            <a:xfrm>
              <a:off x="1452" y="0"/>
              <a:ext cx="181" cy="1179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6" name="Rectangle 22"/>
            <p:cNvSpPr>
              <a:spLocks noChangeArrowheads="1"/>
            </p:cNvSpPr>
            <p:nvPr/>
          </p:nvSpPr>
          <p:spPr bwMode="auto">
            <a:xfrm>
              <a:off x="2178" y="0"/>
              <a:ext cx="181" cy="1179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124" name="Rectangle 42"/>
          <p:cNvSpPr>
            <a:spLocks noChangeArrowheads="1"/>
          </p:cNvSpPr>
          <p:nvPr/>
        </p:nvSpPr>
        <p:spPr bwMode="auto">
          <a:xfrm>
            <a:off x="6237470" y="3965199"/>
            <a:ext cx="34625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80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…</a:t>
            </a:r>
            <a:endParaRPr lang="en-US" altLang="zh-CN" sz="1800" dirty="0">
              <a:solidFill>
                <a:srgbClr val="3333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5" name="Line 43"/>
          <p:cNvSpPr>
            <a:spLocks noChangeShapeType="1"/>
          </p:cNvSpPr>
          <p:nvPr/>
        </p:nvSpPr>
        <p:spPr bwMode="auto">
          <a:xfrm rot="16200000" flipV="1">
            <a:off x="286926" y="4365516"/>
            <a:ext cx="265471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89023" y="5210179"/>
            <a:ext cx="1136978" cy="476596"/>
            <a:chOff x="3889023" y="5210179"/>
            <a:chExt cx="1136978" cy="476596"/>
          </a:xfrm>
        </p:grpSpPr>
        <p:sp>
          <p:nvSpPr>
            <p:cNvPr id="120" name="AutoShape 38"/>
            <p:cNvSpPr>
              <a:spLocks/>
            </p:cNvSpPr>
            <p:nvPr/>
          </p:nvSpPr>
          <p:spPr bwMode="auto">
            <a:xfrm rot="16200000" flipV="1">
              <a:off x="4386819" y="4712383"/>
              <a:ext cx="141386" cy="1136978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9" name="Text Box 31"/>
            <p:cNvSpPr txBox="1">
              <a:spLocks noChangeArrowheads="1"/>
            </p:cNvSpPr>
            <p:nvPr/>
          </p:nvSpPr>
          <p:spPr bwMode="auto">
            <a:xfrm>
              <a:off x="4083061" y="5344306"/>
              <a:ext cx="815488" cy="342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kern="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TDM</a:t>
              </a: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026001" y="5210179"/>
            <a:ext cx="1136977" cy="476596"/>
            <a:chOff x="5026001" y="5210179"/>
            <a:chExt cx="1136977" cy="476596"/>
          </a:xfrm>
        </p:grpSpPr>
        <p:sp>
          <p:nvSpPr>
            <p:cNvPr id="123" name="AutoShape 41"/>
            <p:cNvSpPr>
              <a:spLocks/>
            </p:cNvSpPr>
            <p:nvPr/>
          </p:nvSpPr>
          <p:spPr bwMode="auto">
            <a:xfrm rot="16200000" flipV="1">
              <a:off x="5523797" y="4712383"/>
              <a:ext cx="141386" cy="1136977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0" name="Text Box 34"/>
            <p:cNvSpPr txBox="1">
              <a:spLocks noChangeArrowheads="1"/>
            </p:cNvSpPr>
            <p:nvPr/>
          </p:nvSpPr>
          <p:spPr bwMode="auto">
            <a:xfrm>
              <a:off x="5232585" y="5344306"/>
              <a:ext cx="815487" cy="342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TDM</a:t>
              </a: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167684" y="5210179"/>
            <a:ext cx="1136977" cy="470500"/>
            <a:chOff x="6167684" y="5210179"/>
            <a:chExt cx="1136977" cy="470500"/>
          </a:xfrm>
        </p:grpSpPr>
        <p:sp>
          <p:nvSpPr>
            <p:cNvPr id="128" name="AutoShape 46"/>
            <p:cNvSpPr>
              <a:spLocks/>
            </p:cNvSpPr>
            <p:nvPr/>
          </p:nvSpPr>
          <p:spPr bwMode="auto">
            <a:xfrm rot="16200000" flipV="1">
              <a:off x="6665480" y="4712383"/>
              <a:ext cx="141386" cy="1136977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58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1" name="Text Box 34"/>
            <p:cNvSpPr txBox="1">
              <a:spLocks noChangeArrowheads="1"/>
            </p:cNvSpPr>
            <p:nvPr/>
          </p:nvSpPr>
          <p:spPr bwMode="auto">
            <a:xfrm>
              <a:off x="6384729" y="5338210"/>
              <a:ext cx="815487" cy="342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TDM</a:t>
              </a:r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597928" y="2695662"/>
            <a:ext cx="5980847" cy="666801"/>
            <a:chOff x="1756680" y="2695662"/>
            <a:chExt cx="5980847" cy="666801"/>
          </a:xfrm>
        </p:grpSpPr>
        <p:grpSp>
          <p:nvGrpSpPr>
            <p:cNvPr id="44" name="Group 23"/>
            <p:cNvGrpSpPr>
              <a:grpSpLocks/>
            </p:cNvGrpSpPr>
            <p:nvPr/>
          </p:nvGrpSpPr>
          <p:grpSpPr bwMode="auto">
            <a:xfrm>
              <a:off x="1756680" y="2771784"/>
              <a:ext cx="5980847" cy="590679"/>
              <a:chOff x="0" y="-56"/>
              <a:chExt cx="3715" cy="376"/>
            </a:xfrm>
          </p:grpSpPr>
          <p:sp>
            <p:nvSpPr>
              <p:cNvPr id="45" name="Text Box 24"/>
              <p:cNvSpPr txBox="1">
                <a:spLocks noChangeArrowheads="1"/>
              </p:cNvSpPr>
              <p:nvPr/>
            </p:nvSpPr>
            <p:spPr bwMode="auto">
              <a:xfrm>
                <a:off x="2588" y="-56"/>
                <a:ext cx="1127" cy="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用户在 </a:t>
                </a:r>
                <a:r>
                  <a:rPr lang="en-US" altLang="zh-CN" kern="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TDM</a:t>
                </a:r>
                <a:r>
                  <a:rPr lang="zh-CN" altLang="zh-CN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dirty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帧中的位置不变</a:t>
                </a:r>
              </a:p>
            </p:txBody>
          </p:sp>
          <p:sp>
            <p:nvSpPr>
              <p:cNvPr id="46" name="Line 25"/>
              <p:cNvSpPr>
                <a:spLocks noChangeShapeType="1"/>
              </p:cNvSpPr>
              <p:nvPr/>
            </p:nvSpPr>
            <p:spPr bwMode="auto">
              <a:xfrm>
                <a:off x="0" y="99"/>
                <a:ext cx="2540" cy="0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7" name="Line 26"/>
              <p:cNvSpPr>
                <a:spLocks noChangeShapeType="1"/>
              </p:cNvSpPr>
              <p:nvPr/>
            </p:nvSpPr>
            <p:spPr bwMode="auto">
              <a:xfrm>
                <a:off x="0" y="99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Line 27"/>
              <p:cNvSpPr>
                <a:spLocks noChangeShapeType="1"/>
              </p:cNvSpPr>
              <p:nvPr/>
            </p:nvSpPr>
            <p:spPr bwMode="auto">
              <a:xfrm>
                <a:off x="710" y="99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Line 28"/>
              <p:cNvSpPr>
                <a:spLocks noChangeShapeType="1"/>
              </p:cNvSpPr>
              <p:nvPr/>
            </p:nvSpPr>
            <p:spPr bwMode="auto">
              <a:xfrm>
                <a:off x="1421" y="99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0" name="Line 29"/>
              <p:cNvSpPr>
                <a:spLocks noChangeShapeType="1"/>
              </p:cNvSpPr>
              <p:nvPr/>
            </p:nvSpPr>
            <p:spPr bwMode="auto">
              <a:xfrm>
                <a:off x="2132" y="99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3333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3578142" y="2695662"/>
              <a:ext cx="7889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用户</a:t>
              </a:r>
              <a:r>
                <a:rPr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zh-CN" altLang="en-US" dirty="0"/>
            </a:p>
          </p:txBody>
        </p:sp>
      </p:grpSp>
      <p:sp>
        <p:nvSpPr>
          <p:cNvPr id="55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370711" cy="14901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/>
              <a:t>将时间划分为一段段等长的时分复用帧 </a:t>
            </a:r>
            <a:r>
              <a:rPr lang="en-US" altLang="zh-CN" sz="2000" dirty="0"/>
              <a:t>(TDM </a:t>
            </a:r>
            <a:r>
              <a:rPr lang="zh-CN" altLang="en-US" sz="2000" dirty="0"/>
              <a:t>帧</a:t>
            </a:r>
            <a:r>
              <a:rPr lang="en-US" altLang="zh-CN" sz="2000" dirty="0"/>
              <a:t>)</a:t>
            </a:r>
          </a:p>
          <a:p>
            <a:pPr lvl="1">
              <a:spcBef>
                <a:spcPts val="600"/>
              </a:spcBef>
              <a:buClr>
                <a:srgbClr val="9999CC"/>
              </a:buClr>
            </a:pPr>
            <a:r>
              <a:rPr lang="zh-CN" altLang="en-US" sz="1600" dirty="0">
                <a:solidFill>
                  <a:srgbClr val="000000"/>
                </a:solidFill>
              </a:rPr>
              <a:t>每个用户在每个 </a:t>
            </a:r>
            <a:r>
              <a:rPr lang="en-US" altLang="zh-CN" sz="1600" dirty="0">
                <a:solidFill>
                  <a:srgbClr val="000000"/>
                </a:solidFill>
              </a:rPr>
              <a:t>TDM </a:t>
            </a:r>
            <a:r>
              <a:rPr lang="zh-CN" altLang="en-US" sz="1600" dirty="0">
                <a:solidFill>
                  <a:srgbClr val="000000"/>
                </a:solidFill>
              </a:rPr>
              <a:t>帧中占用固定序号的时隙，占用的时隙周期性地出现 </a:t>
            </a:r>
            <a:r>
              <a:rPr lang="en-US" altLang="zh-CN" sz="1600" dirty="0">
                <a:solidFill>
                  <a:srgbClr val="000000"/>
                </a:solidFill>
              </a:rPr>
              <a:t>(</a:t>
            </a:r>
            <a:r>
              <a:rPr lang="zh-CN" altLang="en-US" sz="1600" dirty="0">
                <a:solidFill>
                  <a:srgbClr val="000000"/>
                </a:solidFill>
              </a:rPr>
              <a:t>周期为</a:t>
            </a:r>
            <a:r>
              <a:rPr lang="en-US" altLang="zh-CN" sz="1600" dirty="0">
                <a:solidFill>
                  <a:srgbClr val="000000"/>
                </a:solidFill>
              </a:rPr>
              <a:t>TDM </a:t>
            </a:r>
            <a:r>
              <a:rPr lang="zh-CN" altLang="en-US" sz="1600" dirty="0">
                <a:solidFill>
                  <a:srgbClr val="000000"/>
                </a:solidFill>
              </a:rPr>
              <a:t>帧的长度</a:t>
            </a:r>
            <a:r>
              <a:rPr lang="en-US" altLang="zh-CN" sz="1600" dirty="0">
                <a:solidFill>
                  <a:srgbClr val="000000"/>
                </a:solidFill>
              </a:rPr>
              <a:t>)</a:t>
            </a:r>
          </a:p>
          <a:p>
            <a:pPr lvl="1">
              <a:spcBef>
                <a:spcPts val="600"/>
              </a:spcBef>
              <a:buClr>
                <a:srgbClr val="9999CC"/>
              </a:buClr>
            </a:pPr>
            <a:r>
              <a:rPr lang="zh-CN" altLang="en-US" sz="1600" dirty="0"/>
              <a:t>所有用户在不同的时间占用同样的频带宽度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1983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时分复用</a:t>
            </a:r>
            <a:r>
              <a:rPr lang="en-US" altLang="zh-CN" sz="2800" dirty="0">
                <a:latin typeface="Calibri" panose="020F0502020204030204" pitchFamily="34" charset="0"/>
              </a:rPr>
              <a:t>(Time Division Multiplexing, TDM)</a:t>
            </a:r>
            <a:endParaRPr lang="zh-CN" alt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5" name="内容占位符 2"/>
          <p:cNvSpPr>
            <a:spLocks noGrp="1"/>
          </p:cNvSpPr>
          <p:nvPr>
            <p:ph idx="1"/>
          </p:nvPr>
        </p:nvSpPr>
        <p:spPr>
          <a:xfrm>
            <a:off x="457199" y="1627859"/>
            <a:ext cx="8370711" cy="5057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/>
              <a:t>计算机网络中，由于数据传输具有突发性，</a:t>
            </a:r>
            <a:r>
              <a:rPr lang="en-US" altLang="zh-CN" sz="2000" dirty="0"/>
              <a:t>TDM</a:t>
            </a:r>
            <a:r>
              <a:rPr lang="zh-CN" altLang="en-US" sz="2000" dirty="0"/>
              <a:t>总带宽利用率不高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95500" y="2503489"/>
            <a:ext cx="8889659" cy="3146424"/>
            <a:chOff x="95500" y="2503489"/>
            <a:chExt cx="8889659" cy="3146424"/>
          </a:xfrm>
        </p:grpSpPr>
        <p:sp>
          <p:nvSpPr>
            <p:cNvPr id="173" name="未知"/>
            <p:cNvSpPr>
              <a:spLocks/>
            </p:cNvSpPr>
            <p:nvPr/>
          </p:nvSpPr>
          <p:spPr bwMode="auto">
            <a:xfrm>
              <a:off x="7549769" y="3992309"/>
              <a:ext cx="239713" cy="376237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ECFF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tIns="0" bIns="0" anchor="t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zh-CN" altLang="en-US" sz="2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2" name="未知"/>
            <p:cNvSpPr>
              <a:spLocks/>
            </p:cNvSpPr>
            <p:nvPr/>
          </p:nvSpPr>
          <p:spPr bwMode="auto">
            <a:xfrm>
              <a:off x="7055993" y="3986213"/>
              <a:ext cx="239713" cy="376237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tIns="0" bIns="0" anchor="t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zh-CN" altLang="en-US" sz="2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1" name="未知"/>
            <p:cNvSpPr>
              <a:spLocks/>
            </p:cNvSpPr>
            <p:nvPr/>
          </p:nvSpPr>
          <p:spPr bwMode="auto">
            <a:xfrm>
              <a:off x="6086729" y="3992309"/>
              <a:ext cx="239713" cy="376237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tIns="0" bIns="0" anchor="t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zh-CN" altLang="en-US" sz="2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8" name="未知"/>
            <p:cNvSpPr>
              <a:spLocks/>
            </p:cNvSpPr>
            <p:nvPr/>
          </p:nvSpPr>
          <p:spPr bwMode="auto">
            <a:xfrm>
              <a:off x="8251952" y="3983038"/>
              <a:ext cx="239713" cy="374650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CC00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9" name="未知"/>
            <p:cNvSpPr>
              <a:spLocks/>
            </p:cNvSpPr>
            <p:nvPr/>
          </p:nvSpPr>
          <p:spPr bwMode="auto">
            <a:xfrm>
              <a:off x="5845302" y="3983038"/>
              <a:ext cx="239713" cy="374650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99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0" name="未知"/>
            <p:cNvSpPr>
              <a:spLocks/>
            </p:cNvSpPr>
            <p:nvPr/>
          </p:nvSpPr>
          <p:spPr bwMode="auto">
            <a:xfrm>
              <a:off x="4881690" y="3986213"/>
              <a:ext cx="241300" cy="376237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99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1" name="未知"/>
            <p:cNvSpPr>
              <a:spLocks/>
            </p:cNvSpPr>
            <p:nvPr/>
          </p:nvSpPr>
          <p:spPr bwMode="auto">
            <a:xfrm>
              <a:off x="4641977" y="3986213"/>
              <a:ext cx="239713" cy="376237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ECFF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tIns="0" bIns="0" anchor="t"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zh-CN" altLang="en-US" sz="2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2" name="未知"/>
            <p:cNvSpPr>
              <a:spLocks/>
            </p:cNvSpPr>
            <p:nvPr/>
          </p:nvSpPr>
          <p:spPr bwMode="auto">
            <a:xfrm>
              <a:off x="2394077" y="2854325"/>
              <a:ext cx="561975" cy="376238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CCECFF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3" name="未知"/>
            <p:cNvSpPr>
              <a:spLocks/>
            </p:cNvSpPr>
            <p:nvPr/>
          </p:nvSpPr>
          <p:spPr bwMode="auto">
            <a:xfrm>
              <a:off x="709740" y="3606800"/>
              <a:ext cx="1123950" cy="376238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FF99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4" name="未知"/>
            <p:cNvSpPr>
              <a:spLocks/>
            </p:cNvSpPr>
            <p:nvPr/>
          </p:nvSpPr>
          <p:spPr bwMode="auto">
            <a:xfrm>
              <a:off x="1271715" y="4357688"/>
              <a:ext cx="1122362" cy="376237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5" name="未知"/>
            <p:cNvSpPr>
              <a:spLocks/>
            </p:cNvSpPr>
            <p:nvPr/>
          </p:nvSpPr>
          <p:spPr bwMode="auto">
            <a:xfrm>
              <a:off x="2394077" y="5110163"/>
              <a:ext cx="561975" cy="376237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CCCC00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6" name="Text Box 14"/>
            <p:cNvSpPr txBox="1">
              <a:spLocks noChangeArrowheads="1"/>
            </p:cNvSpPr>
            <p:nvPr/>
          </p:nvSpPr>
          <p:spPr bwMode="auto">
            <a:xfrm>
              <a:off x="282702" y="2817813"/>
              <a:ext cx="34015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dirty="0"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282702" y="3570288"/>
              <a:ext cx="3289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dirty="0"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8" name="Text Box 16"/>
            <p:cNvSpPr txBox="1">
              <a:spLocks noChangeArrowheads="1"/>
            </p:cNvSpPr>
            <p:nvPr/>
          </p:nvSpPr>
          <p:spPr bwMode="auto">
            <a:xfrm>
              <a:off x="282702" y="4322763"/>
              <a:ext cx="32092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9" name="Text Box 17"/>
            <p:cNvSpPr txBox="1">
              <a:spLocks noChangeArrowheads="1"/>
            </p:cNvSpPr>
            <p:nvPr/>
          </p:nvSpPr>
          <p:spPr bwMode="auto">
            <a:xfrm>
              <a:off x="282702" y="5075238"/>
              <a:ext cx="34657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0" name="Line 18"/>
            <p:cNvSpPr>
              <a:spLocks noChangeShapeType="1"/>
            </p:cNvSpPr>
            <p:nvPr/>
          </p:nvSpPr>
          <p:spPr bwMode="auto">
            <a:xfrm>
              <a:off x="4480052" y="4357688"/>
              <a:ext cx="4252913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1" name="Line 19"/>
            <p:cNvSpPr>
              <a:spLocks noChangeShapeType="1"/>
            </p:cNvSpPr>
            <p:nvPr/>
          </p:nvSpPr>
          <p:spPr bwMode="auto">
            <a:xfrm>
              <a:off x="5122990" y="4264025"/>
              <a:ext cx="0" cy="93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2" name="Text Box 20"/>
            <p:cNvSpPr txBox="1">
              <a:spLocks noChangeArrowheads="1"/>
            </p:cNvSpPr>
            <p:nvPr/>
          </p:nvSpPr>
          <p:spPr bwMode="auto">
            <a:xfrm>
              <a:off x="2514727" y="280193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4" name="Text Box 22"/>
            <p:cNvSpPr txBox="1">
              <a:spLocks noChangeArrowheads="1"/>
            </p:cNvSpPr>
            <p:nvPr/>
          </p:nvSpPr>
          <p:spPr bwMode="auto">
            <a:xfrm>
              <a:off x="4842002" y="3954463"/>
              <a:ext cx="3225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6" name="Text Box 24"/>
            <p:cNvSpPr txBox="1">
              <a:spLocks noChangeArrowheads="1"/>
            </p:cNvSpPr>
            <p:nvPr/>
          </p:nvSpPr>
          <p:spPr bwMode="auto">
            <a:xfrm>
              <a:off x="1967040" y="4313238"/>
              <a:ext cx="2920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7" name="Text Box 25"/>
            <p:cNvSpPr txBox="1">
              <a:spLocks noChangeArrowheads="1"/>
            </p:cNvSpPr>
            <p:nvPr/>
          </p:nvSpPr>
          <p:spPr bwMode="auto">
            <a:xfrm>
              <a:off x="2481390" y="5070475"/>
              <a:ext cx="3225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8" name="Text Box 26"/>
            <p:cNvSpPr txBox="1">
              <a:spLocks noChangeArrowheads="1"/>
            </p:cNvSpPr>
            <p:nvPr/>
          </p:nvSpPr>
          <p:spPr bwMode="auto">
            <a:xfrm>
              <a:off x="5811965" y="3954463"/>
              <a:ext cx="3225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1" name="Text Box 29"/>
            <p:cNvSpPr txBox="1">
              <a:spLocks noChangeArrowheads="1"/>
            </p:cNvSpPr>
            <p:nvPr/>
          </p:nvSpPr>
          <p:spPr bwMode="auto">
            <a:xfrm>
              <a:off x="3176715" y="2817813"/>
              <a:ext cx="2728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2" name="Text Box 30"/>
            <p:cNvSpPr txBox="1">
              <a:spLocks noChangeArrowheads="1"/>
            </p:cNvSpPr>
            <p:nvPr/>
          </p:nvSpPr>
          <p:spPr bwMode="auto">
            <a:xfrm>
              <a:off x="3176715" y="3587750"/>
              <a:ext cx="2728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3" name="Text Box 31"/>
            <p:cNvSpPr txBox="1">
              <a:spLocks noChangeArrowheads="1"/>
            </p:cNvSpPr>
            <p:nvPr/>
          </p:nvSpPr>
          <p:spPr bwMode="auto">
            <a:xfrm>
              <a:off x="3176715" y="4357688"/>
              <a:ext cx="2728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Text Box 32"/>
            <p:cNvSpPr txBox="1">
              <a:spLocks noChangeArrowheads="1"/>
            </p:cNvSpPr>
            <p:nvPr/>
          </p:nvSpPr>
          <p:spPr bwMode="auto">
            <a:xfrm>
              <a:off x="3176715" y="5127625"/>
              <a:ext cx="2728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5" name="Text Box 33"/>
            <p:cNvSpPr txBox="1">
              <a:spLocks noChangeArrowheads="1"/>
            </p:cNvSpPr>
            <p:nvPr/>
          </p:nvSpPr>
          <p:spPr bwMode="auto">
            <a:xfrm>
              <a:off x="8712327" y="3946525"/>
              <a:ext cx="2728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Line 34"/>
            <p:cNvSpPr>
              <a:spLocks noChangeShapeType="1"/>
            </p:cNvSpPr>
            <p:nvPr/>
          </p:nvSpPr>
          <p:spPr bwMode="auto">
            <a:xfrm>
              <a:off x="6807327" y="4264025"/>
              <a:ext cx="0" cy="93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7" name="Line 35"/>
            <p:cNvSpPr>
              <a:spLocks noChangeShapeType="1"/>
            </p:cNvSpPr>
            <p:nvPr/>
          </p:nvSpPr>
          <p:spPr bwMode="auto">
            <a:xfrm>
              <a:off x="1271715" y="3887788"/>
              <a:ext cx="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8" name="Line 36"/>
            <p:cNvSpPr>
              <a:spLocks noChangeShapeType="1"/>
            </p:cNvSpPr>
            <p:nvPr/>
          </p:nvSpPr>
          <p:spPr bwMode="auto">
            <a:xfrm>
              <a:off x="1833690" y="4640263"/>
              <a:ext cx="0" cy="93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9" name="Line 37"/>
            <p:cNvSpPr>
              <a:spLocks noChangeShapeType="1"/>
            </p:cNvSpPr>
            <p:nvPr/>
          </p:nvSpPr>
          <p:spPr bwMode="auto">
            <a:xfrm>
              <a:off x="2394077" y="3887788"/>
              <a:ext cx="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0" name="Line 38"/>
            <p:cNvSpPr>
              <a:spLocks noChangeShapeType="1"/>
            </p:cNvSpPr>
            <p:nvPr/>
          </p:nvSpPr>
          <p:spPr bwMode="auto">
            <a:xfrm>
              <a:off x="1271715" y="5392738"/>
              <a:ext cx="0" cy="93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1" name="Line 39"/>
            <p:cNvSpPr>
              <a:spLocks noChangeShapeType="1"/>
            </p:cNvSpPr>
            <p:nvPr/>
          </p:nvSpPr>
          <p:spPr bwMode="auto">
            <a:xfrm>
              <a:off x="2956052" y="4640263"/>
              <a:ext cx="0" cy="93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8" name="Line 40"/>
            <p:cNvSpPr>
              <a:spLocks noChangeShapeType="1"/>
            </p:cNvSpPr>
            <p:nvPr/>
          </p:nvSpPr>
          <p:spPr bwMode="auto">
            <a:xfrm>
              <a:off x="2394077" y="5392738"/>
              <a:ext cx="0" cy="93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9" name="Line 41"/>
            <p:cNvSpPr>
              <a:spLocks noChangeShapeType="1"/>
            </p:cNvSpPr>
            <p:nvPr/>
          </p:nvSpPr>
          <p:spPr bwMode="auto">
            <a:xfrm>
              <a:off x="4641977" y="4452938"/>
              <a:ext cx="0" cy="187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1" name="Line 42"/>
            <p:cNvSpPr>
              <a:spLocks noChangeShapeType="1"/>
            </p:cNvSpPr>
            <p:nvPr/>
          </p:nvSpPr>
          <p:spPr bwMode="auto">
            <a:xfrm>
              <a:off x="5604002" y="4452938"/>
              <a:ext cx="0" cy="187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2" name="Line 43"/>
            <p:cNvSpPr>
              <a:spLocks noChangeShapeType="1"/>
            </p:cNvSpPr>
            <p:nvPr/>
          </p:nvSpPr>
          <p:spPr bwMode="auto">
            <a:xfrm>
              <a:off x="6566027" y="4452938"/>
              <a:ext cx="0" cy="187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6" name="Line 44"/>
            <p:cNvSpPr>
              <a:spLocks noChangeShapeType="1"/>
            </p:cNvSpPr>
            <p:nvPr/>
          </p:nvSpPr>
          <p:spPr bwMode="auto">
            <a:xfrm>
              <a:off x="7529640" y="4452938"/>
              <a:ext cx="0" cy="187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7" name="Line 45"/>
            <p:cNvSpPr>
              <a:spLocks noChangeShapeType="1"/>
            </p:cNvSpPr>
            <p:nvPr/>
          </p:nvSpPr>
          <p:spPr bwMode="auto">
            <a:xfrm>
              <a:off x="4641977" y="4546600"/>
              <a:ext cx="96202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2" name="Line 46"/>
            <p:cNvSpPr>
              <a:spLocks noChangeShapeType="1"/>
            </p:cNvSpPr>
            <p:nvPr/>
          </p:nvSpPr>
          <p:spPr bwMode="auto">
            <a:xfrm>
              <a:off x="5604002" y="4546600"/>
              <a:ext cx="96202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3" name="Line 47"/>
            <p:cNvSpPr>
              <a:spLocks noChangeShapeType="1"/>
            </p:cNvSpPr>
            <p:nvPr/>
          </p:nvSpPr>
          <p:spPr bwMode="auto">
            <a:xfrm>
              <a:off x="6566027" y="4546600"/>
              <a:ext cx="963613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4" name="Text Box 48"/>
            <p:cNvSpPr txBox="1">
              <a:spLocks noChangeArrowheads="1"/>
            </p:cNvSpPr>
            <p:nvPr/>
          </p:nvSpPr>
          <p:spPr bwMode="auto">
            <a:xfrm>
              <a:off x="5845302" y="5253038"/>
              <a:ext cx="19748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latin typeface="Calibri" panose="020F0502020204030204" pitchFamily="34" charset="0"/>
                  <a:ea typeface="华文楷体" panose="02010600040101010101" pitchFamily="2" charset="-122"/>
                </a:rPr>
                <a:t>4 </a:t>
              </a:r>
              <a:r>
                <a:rPr lang="zh-CN" altLang="en-US" sz="2000">
                  <a:latin typeface="Calibri" panose="020F0502020204030204" pitchFamily="34" charset="0"/>
                  <a:ea typeface="华文楷体" panose="02010600040101010101" pitchFamily="2" charset="-122"/>
                </a:rPr>
                <a:t>个时分复用帧</a:t>
              </a:r>
            </a:p>
          </p:txBody>
        </p:sp>
        <p:sp>
          <p:nvSpPr>
            <p:cNvPr id="135" name="Text Box 49"/>
            <p:cNvSpPr txBox="1">
              <a:spLocks noChangeArrowheads="1"/>
            </p:cNvSpPr>
            <p:nvPr/>
          </p:nvSpPr>
          <p:spPr bwMode="auto">
            <a:xfrm>
              <a:off x="4881690" y="4481513"/>
              <a:ext cx="4413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#1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6" name="Line 50"/>
            <p:cNvSpPr>
              <a:spLocks noChangeShapeType="1"/>
            </p:cNvSpPr>
            <p:nvPr/>
          </p:nvSpPr>
          <p:spPr bwMode="auto">
            <a:xfrm>
              <a:off x="3349752" y="3284538"/>
              <a:ext cx="1050925" cy="698500"/>
            </a:xfrm>
            <a:prstGeom prst="lin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7" name="Line 51"/>
            <p:cNvSpPr>
              <a:spLocks noChangeShapeType="1"/>
            </p:cNvSpPr>
            <p:nvPr/>
          </p:nvSpPr>
          <p:spPr bwMode="auto">
            <a:xfrm>
              <a:off x="3349752" y="4005263"/>
              <a:ext cx="969963" cy="165100"/>
            </a:xfrm>
            <a:prstGeom prst="lin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8" name="Line 52"/>
            <p:cNvSpPr>
              <a:spLocks noChangeShapeType="1"/>
            </p:cNvSpPr>
            <p:nvPr/>
          </p:nvSpPr>
          <p:spPr bwMode="auto">
            <a:xfrm flipV="1">
              <a:off x="3421190" y="4357688"/>
              <a:ext cx="898525" cy="366712"/>
            </a:xfrm>
            <a:prstGeom prst="lin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9" name="Line 53"/>
            <p:cNvSpPr>
              <a:spLocks noChangeShapeType="1"/>
            </p:cNvSpPr>
            <p:nvPr/>
          </p:nvSpPr>
          <p:spPr bwMode="auto">
            <a:xfrm flipV="1">
              <a:off x="3437065" y="4546600"/>
              <a:ext cx="963612" cy="846138"/>
            </a:xfrm>
            <a:prstGeom prst="lin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0" name="Text Box 54"/>
            <p:cNvSpPr txBox="1">
              <a:spLocks noChangeArrowheads="1"/>
            </p:cNvSpPr>
            <p:nvPr/>
          </p:nvSpPr>
          <p:spPr bwMode="auto">
            <a:xfrm>
              <a:off x="3421190" y="4797425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④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1" name="Text Box 55"/>
            <p:cNvSpPr txBox="1">
              <a:spLocks noChangeArrowheads="1"/>
            </p:cNvSpPr>
            <p:nvPr/>
          </p:nvSpPr>
          <p:spPr bwMode="auto">
            <a:xfrm>
              <a:off x="3349752" y="4292600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③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2" name="Text Box 56"/>
            <p:cNvSpPr txBox="1">
              <a:spLocks noChangeArrowheads="1"/>
            </p:cNvSpPr>
            <p:nvPr/>
          </p:nvSpPr>
          <p:spPr bwMode="auto">
            <a:xfrm>
              <a:off x="3349752" y="3644900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②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3" name="Text Box 57"/>
            <p:cNvSpPr txBox="1">
              <a:spLocks noChangeArrowheads="1"/>
            </p:cNvSpPr>
            <p:nvPr/>
          </p:nvSpPr>
          <p:spPr bwMode="auto">
            <a:xfrm>
              <a:off x="3492627" y="3068638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①</a:t>
              </a:r>
              <a:endParaRPr lang="en-US" altLang="zh-CN" sz="200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4" name="未知"/>
            <p:cNvSpPr>
              <a:spLocks/>
            </p:cNvSpPr>
            <p:nvPr/>
          </p:nvSpPr>
          <p:spPr bwMode="auto">
            <a:xfrm>
              <a:off x="709740" y="2854325"/>
              <a:ext cx="561975" cy="376238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CCECFF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tIns="0" bIns="0" anchor="t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zh-CN" altLang="en-US" sz="2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5" name="Line 59"/>
            <p:cNvSpPr>
              <a:spLocks noChangeShapeType="1"/>
            </p:cNvSpPr>
            <p:nvPr/>
          </p:nvSpPr>
          <p:spPr bwMode="auto">
            <a:xfrm>
              <a:off x="2956052" y="3887788"/>
              <a:ext cx="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6" name="Line 60"/>
            <p:cNvSpPr>
              <a:spLocks noChangeShapeType="1"/>
            </p:cNvSpPr>
            <p:nvPr/>
          </p:nvSpPr>
          <p:spPr bwMode="auto">
            <a:xfrm>
              <a:off x="709740" y="5373688"/>
              <a:ext cx="0" cy="93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8" name="Text Box 62"/>
            <p:cNvSpPr txBox="1">
              <a:spLocks noChangeArrowheads="1"/>
            </p:cNvSpPr>
            <p:nvPr/>
          </p:nvSpPr>
          <p:spPr bwMode="auto">
            <a:xfrm>
              <a:off x="1401890" y="4300538"/>
              <a:ext cx="2920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9" name="Text Box 63"/>
            <p:cNvSpPr txBox="1">
              <a:spLocks noChangeArrowheads="1"/>
            </p:cNvSpPr>
            <p:nvPr/>
          </p:nvSpPr>
          <p:spPr bwMode="auto">
            <a:xfrm>
              <a:off x="1428877" y="3592513"/>
              <a:ext cx="3225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0" name="Line 64"/>
            <p:cNvSpPr>
              <a:spLocks noChangeShapeType="1"/>
            </p:cNvSpPr>
            <p:nvPr/>
          </p:nvSpPr>
          <p:spPr bwMode="auto">
            <a:xfrm>
              <a:off x="5362702" y="4264025"/>
              <a:ext cx="0" cy="93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1" name="Line 65"/>
            <p:cNvSpPr>
              <a:spLocks noChangeShapeType="1"/>
            </p:cNvSpPr>
            <p:nvPr/>
          </p:nvSpPr>
          <p:spPr bwMode="auto">
            <a:xfrm>
              <a:off x="5604002" y="4264025"/>
              <a:ext cx="0" cy="93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2" name="Line 66"/>
            <p:cNvSpPr>
              <a:spLocks noChangeShapeType="1"/>
            </p:cNvSpPr>
            <p:nvPr/>
          </p:nvSpPr>
          <p:spPr bwMode="auto">
            <a:xfrm>
              <a:off x="7529640" y="4546600"/>
              <a:ext cx="96202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3" name="Line 67"/>
            <p:cNvSpPr>
              <a:spLocks noChangeShapeType="1"/>
            </p:cNvSpPr>
            <p:nvPr/>
          </p:nvSpPr>
          <p:spPr bwMode="auto">
            <a:xfrm>
              <a:off x="8491665" y="4452938"/>
              <a:ext cx="0" cy="187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4" name="Line 68"/>
            <p:cNvSpPr>
              <a:spLocks noChangeShapeType="1"/>
            </p:cNvSpPr>
            <p:nvPr/>
          </p:nvSpPr>
          <p:spPr bwMode="auto">
            <a:xfrm>
              <a:off x="8010652" y="4264025"/>
              <a:ext cx="0" cy="93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5" name="Line 69"/>
            <p:cNvSpPr>
              <a:spLocks noChangeShapeType="1"/>
            </p:cNvSpPr>
            <p:nvPr/>
          </p:nvSpPr>
          <p:spPr bwMode="auto">
            <a:xfrm>
              <a:off x="6566027" y="4264025"/>
              <a:ext cx="0" cy="93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7" name="Text Box 71"/>
            <p:cNvSpPr txBox="1">
              <a:spLocks noChangeArrowheads="1"/>
            </p:cNvSpPr>
            <p:nvPr/>
          </p:nvSpPr>
          <p:spPr bwMode="auto">
            <a:xfrm>
              <a:off x="8212265" y="3954463"/>
              <a:ext cx="3225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8" name="Text Box 73"/>
            <p:cNvSpPr txBox="1">
              <a:spLocks noChangeArrowheads="1"/>
            </p:cNvSpPr>
            <p:nvPr/>
          </p:nvSpPr>
          <p:spPr bwMode="auto">
            <a:xfrm>
              <a:off x="5845302" y="4481513"/>
              <a:ext cx="4413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#2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9" name="Text Box 74"/>
            <p:cNvSpPr txBox="1">
              <a:spLocks noChangeArrowheads="1"/>
            </p:cNvSpPr>
            <p:nvPr/>
          </p:nvSpPr>
          <p:spPr bwMode="auto">
            <a:xfrm>
              <a:off x="6854952" y="4481513"/>
              <a:ext cx="4413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#3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0" name="Text Box 75"/>
            <p:cNvSpPr txBox="1">
              <a:spLocks noChangeArrowheads="1"/>
            </p:cNvSpPr>
            <p:nvPr/>
          </p:nvSpPr>
          <p:spPr bwMode="auto">
            <a:xfrm>
              <a:off x="7816977" y="4481513"/>
              <a:ext cx="4413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#4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1" name="Line 76"/>
            <p:cNvSpPr>
              <a:spLocks noChangeShapeType="1"/>
            </p:cNvSpPr>
            <p:nvPr/>
          </p:nvSpPr>
          <p:spPr bwMode="auto">
            <a:xfrm>
              <a:off x="5202365" y="4892675"/>
              <a:ext cx="1203325" cy="376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2" name="Line 77"/>
            <p:cNvSpPr>
              <a:spLocks noChangeShapeType="1"/>
            </p:cNvSpPr>
            <p:nvPr/>
          </p:nvSpPr>
          <p:spPr bwMode="auto">
            <a:xfrm>
              <a:off x="6085015" y="4892675"/>
              <a:ext cx="481012" cy="376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3" name="Line 78"/>
            <p:cNvSpPr>
              <a:spLocks noChangeShapeType="1"/>
            </p:cNvSpPr>
            <p:nvPr/>
          </p:nvSpPr>
          <p:spPr bwMode="auto">
            <a:xfrm flipH="1">
              <a:off x="6646990" y="4892675"/>
              <a:ext cx="401637" cy="376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4" name="Line 79"/>
            <p:cNvSpPr>
              <a:spLocks noChangeShapeType="1"/>
            </p:cNvSpPr>
            <p:nvPr/>
          </p:nvSpPr>
          <p:spPr bwMode="auto">
            <a:xfrm flipV="1">
              <a:off x="6807327" y="4892675"/>
              <a:ext cx="1203325" cy="376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5" name="Text Box 80"/>
            <p:cNvSpPr txBox="1">
              <a:spLocks noChangeArrowheads="1"/>
            </p:cNvSpPr>
            <p:nvPr/>
          </p:nvSpPr>
          <p:spPr bwMode="auto">
            <a:xfrm>
              <a:off x="95500" y="2503489"/>
              <a:ext cx="6953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latin typeface="Calibri" panose="020F0502020204030204" pitchFamily="34" charset="0"/>
                  <a:ea typeface="华文楷体" panose="02010600040101010101" pitchFamily="2" charset="-122"/>
                </a:rPr>
                <a:t>用户</a:t>
              </a:r>
            </a:p>
          </p:txBody>
        </p:sp>
        <p:sp>
          <p:nvSpPr>
            <p:cNvPr id="166" name="Line 81"/>
            <p:cNvSpPr>
              <a:spLocks noChangeShapeType="1"/>
            </p:cNvSpPr>
            <p:nvPr/>
          </p:nvSpPr>
          <p:spPr bwMode="auto">
            <a:xfrm>
              <a:off x="630365" y="3230563"/>
              <a:ext cx="264636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7" name="Line 82"/>
            <p:cNvSpPr>
              <a:spLocks noChangeShapeType="1"/>
            </p:cNvSpPr>
            <p:nvPr/>
          </p:nvSpPr>
          <p:spPr bwMode="auto">
            <a:xfrm>
              <a:off x="630365" y="3983038"/>
              <a:ext cx="264636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8" name="Line 83"/>
            <p:cNvSpPr>
              <a:spLocks noChangeShapeType="1"/>
            </p:cNvSpPr>
            <p:nvPr/>
          </p:nvSpPr>
          <p:spPr bwMode="auto">
            <a:xfrm>
              <a:off x="630365" y="4733925"/>
              <a:ext cx="264636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9" name="Line 84"/>
            <p:cNvSpPr>
              <a:spLocks noChangeShapeType="1"/>
            </p:cNvSpPr>
            <p:nvPr/>
          </p:nvSpPr>
          <p:spPr bwMode="auto">
            <a:xfrm>
              <a:off x="630365" y="5486400"/>
              <a:ext cx="264636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4" name="Text Box 63"/>
            <p:cNvSpPr txBox="1">
              <a:spLocks noChangeArrowheads="1"/>
            </p:cNvSpPr>
            <p:nvPr/>
          </p:nvSpPr>
          <p:spPr bwMode="auto">
            <a:xfrm>
              <a:off x="800989" y="3586417"/>
              <a:ext cx="3225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59676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56.6|36.9|108.1|32.9|17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3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15.2|11.8|18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8|118.2|15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4|50.1|105.8|35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2|100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6.5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6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7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8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24428</TotalTime>
  <Words>1334</Words>
  <Application>Microsoft Office PowerPoint</Application>
  <PresentationFormat>全屏显示(4:3)</PresentationFormat>
  <Paragraphs>336</Paragraphs>
  <Slides>18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18</vt:i4>
      </vt:variant>
    </vt:vector>
  </HeadingPairs>
  <TitlesOfParts>
    <vt:vector size="39" baseType="lpstr">
      <vt:lpstr>黑体</vt:lpstr>
      <vt:lpstr>华文楷体</vt:lpstr>
      <vt:lpstr>楷体</vt:lpstr>
      <vt:lpstr>宋体</vt:lpstr>
      <vt:lpstr>微软雅黑</vt:lpstr>
      <vt:lpstr>Arial</vt:lpstr>
      <vt:lpstr>Arial Black</vt:lpstr>
      <vt:lpstr>Calibri</vt:lpstr>
      <vt:lpstr>Cambria Math</vt:lpstr>
      <vt:lpstr>Symbol</vt:lpstr>
      <vt:lpstr>Tahoma</vt:lpstr>
      <vt:lpstr>Times New Roman</vt:lpstr>
      <vt:lpstr>Wingdings</vt:lpstr>
      <vt:lpstr>Pixel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第二章 直连网络(5)</vt:lpstr>
      <vt:lpstr>提纲</vt:lpstr>
      <vt:lpstr>媒体共享技术</vt:lpstr>
      <vt:lpstr>频分复用(Frequency Division Multiplexing, FDM)</vt:lpstr>
      <vt:lpstr>时分复用(Time Division Multiplexing, TDM)</vt:lpstr>
      <vt:lpstr>时分复用(Time Division Multiplexing, TDM)</vt:lpstr>
      <vt:lpstr>时分复用(Time Division Multiplexing, TDM)</vt:lpstr>
      <vt:lpstr>时分复用(Time Division Multiplexing, TDM)</vt:lpstr>
      <vt:lpstr>时分复用(Time Division Multiplexing, TDM)</vt:lpstr>
      <vt:lpstr>统计时分复用(Statistic TDM, STDM)</vt:lpstr>
      <vt:lpstr>波分复用(Wavelength Division Multiplexing, WDM)</vt:lpstr>
      <vt:lpstr>码分复用(Code Division Multiplexing, CDM)</vt:lpstr>
      <vt:lpstr>码分复用(Code Division Multiplexing, CDM)</vt:lpstr>
      <vt:lpstr>码分复用(Code Division Multiplexing, CDM)</vt:lpstr>
      <vt:lpstr>码分复用(Code Division Multiplexing, CDM)</vt:lpstr>
      <vt:lpstr>码分复用(Code Division Multiplexing, CDM)</vt:lpstr>
      <vt:lpstr>码分复用(Code Division Multiplexing, CDM)</vt:lpstr>
      <vt:lpstr>休息！！！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zh zz</cp:lastModifiedBy>
  <cp:revision>1177</cp:revision>
  <dcterms:created xsi:type="dcterms:W3CDTF">2017-02-02T15:53:23Z</dcterms:created>
  <dcterms:modified xsi:type="dcterms:W3CDTF">2020-03-08T04:06:34Z</dcterms:modified>
</cp:coreProperties>
</file>