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50" r:id="rId8"/>
  </p:sldMasterIdLst>
  <p:notesMasterIdLst>
    <p:notesMasterId r:id="rId32"/>
  </p:notesMasterIdLst>
  <p:sldIdLst>
    <p:sldId id="256" r:id="rId9"/>
    <p:sldId id="389" r:id="rId10"/>
    <p:sldId id="439" r:id="rId11"/>
    <p:sldId id="465" r:id="rId12"/>
    <p:sldId id="466" r:id="rId13"/>
    <p:sldId id="467" r:id="rId14"/>
    <p:sldId id="468" r:id="rId15"/>
    <p:sldId id="469" r:id="rId16"/>
    <p:sldId id="600" r:id="rId17"/>
    <p:sldId id="601" r:id="rId18"/>
    <p:sldId id="474" r:id="rId19"/>
    <p:sldId id="477" r:id="rId20"/>
    <p:sldId id="479" r:id="rId21"/>
    <p:sldId id="482" r:id="rId22"/>
    <p:sldId id="483" r:id="rId23"/>
    <p:sldId id="485" r:id="rId24"/>
    <p:sldId id="480" r:id="rId25"/>
    <p:sldId id="487" r:id="rId26"/>
    <p:sldId id="489" r:id="rId27"/>
    <p:sldId id="490" r:id="rId28"/>
    <p:sldId id="491" r:id="rId29"/>
    <p:sldId id="440" r:id="rId30"/>
    <p:sldId id="60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8"/>
    <a:srgbClr val="9898CC"/>
    <a:srgbClr val="808080"/>
    <a:srgbClr val="336699"/>
    <a:srgbClr val="0000CC"/>
    <a:srgbClr val="000000"/>
    <a:srgbClr val="CC9900"/>
    <a:srgbClr val="9A96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015" autoAdjust="0"/>
  </p:normalViewPr>
  <p:slideViewPr>
    <p:cSldViewPr snapToGrid="0">
      <p:cViewPr varScale="1">
        <p:scale>
          <a:sx n="55" d="100"/>
          <a:sy n="55" d="100"/>
        </p:scale>
        <p:origin x="147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2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8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8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32/48bit</a:t>
                </a:r>
                <a:r>
                  <a:rPr lang="zh-CN" altLang="en-US" sz="1600" dirty="0" smtClean="0"/>
                  <a:t>，</a:t>
                </a:r>
                <a:r>
                  <a:rPr lang="en-US" altLang="zh-CN" sz="1600" dirty="0"/>
                  <a:t> </a:t>
                </a:r>
                <a:r>
                  <a:rPr lang="en-US" altLang="zh-CN" sz="1600" i="0" dirty="0">
                    <a:latin typeface="Cambria Math" panose="02040503050406030204" pitchFamily="18" charset="0"/>
                  </a:rPr>
                  <a:t>10𝑀𝑏𝑝𝑠</a:t>
                </a:r>
                <a:r>
                  <a:rPr lang="zh-CN" altLang="en-US" sz="1600" dirty="0" smtClean="0"/>
                  <a:t>以太网上发送时延为</a:t>
                </a:r>
                <a:r>
                  <a:rPr lang="en-US" altLang="zh-CN" sz="1600" dirty="0" smtClean="0"/>
                  <a:t>3.2/4.8</a:t>
                </a:r>
                <a:r>
                  <a:rPr lang="el-GR" altLang="zh-CN" sz="1600" dirty="0">
                    <a:ea typeface="Cambria Math" panose="02040503050406030204" pitchFamily="18" charset="0"/>
                  </a:rPr>
                  <a:t> </a:t>
                </a:r>
                <a:r>
                  <a:rPr lang="el-GR" altLang="zh-CN" sz="16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altLang="zh-CN" sz="160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</a:t>
                </a:r>
                <a:r>
                  <a:rPr lang="zh-CN" altLang="en-US" sz="1600" dirty="0" smtClean="0"/>
                  <a:t> 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55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9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15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0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8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6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5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0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6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7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4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8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1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5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8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29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95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550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3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3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6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5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1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8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7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2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01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091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8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0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3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35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49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8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06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6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10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6734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9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40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8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13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7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76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40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58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9.jpe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直连网络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载波侦听多点接入</a:t>
            </a:r>
            <a:r>
              <a:rPr lang="en-US" altLang="zh-CN" sz="3200" dirty="0">
                <a:latin typeface="Calibri" panose="020F0502020204030204" pitchFamily="34" charset="0"/>
              </a:rPr>
              <a:t>(CSMA)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744" y="3194304"/>
            <a:ext cx="6912864" cy="2427428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256843" y="4209151"/>
          <a:ext cx="4402596" cy="11483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1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9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非持续</a:t>
                      </a:r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  <a:endParaRPr lang="zh-CN" altLang="en-US" sz="1600" b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1600" b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1-</a:t>
                      </a:r>
                      <a:r>
                        <a:rPr lang="zh-CN" altLang="en-US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坚持</a:t>
                      </a:r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  <a:endParaRPr lang="zh-CN" altLang="en-US" sz="1600" b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𝑝</a:t>
                      </a:r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-</a:t>
                      </a:r>
                      <a:r>
                        <a:rPr lang="zh-CN" altLang="en-US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坚持</a:t>
                      </a:r>
                      <a:r>
                        <a:rPr lang="en-US" altLang="zh-CN" sz="1600" b="0" baseline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CSMA</a:t>
                      </a:r>
                      <a:endParaRPr lang="zh-CN" altLang="en-US" sz="1600" b="0" baseline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383998" y="4190289"/>
            <a:ext cx="1632708" cy="1065686"/>
            <a:chOff x="1349294" y="4617009"/>
            <a:chExt cx="1632708" cy="1065686"/>
          </a:xfrm>
        </p:grpSpPr>
        <p:sp>
          <p:nvSpPr>
            <p:cNvPr id="8" name="矩形 7"/>
            <p:cNvSpPr/>
            <p:nvPr/>
          </p:nvSpPr>
          <p:spPr>
            <a:xfrm>
              <a:off x="1349294" y="4742688"/>
              <a:ext cx="430887" cy="91307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侦听策略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859772" y="4617009"/>
                  <a:ext cx="112223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𝑞</m:t>
                      </m:r>
                    </m:oMath>
                  </a14:m>
                  <a:r>
                    <a:rPr lang="zh-CN" altLang="en-US" sz="1600" dirty="0">
                      <a:solidFill>
                        <a:prstClr val="black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概率侦听</a:t>
                  </a: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772" y="4617009"/>
                  <a:ext cx="1122230" cy="338554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t="-7143" r="-163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873947" y="5344141"/>
              <a:ext cx="11079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概率侦听</a:t>
              </a:r>
            </a:p>
          </p:txBody>
        </p:sp>
        <p:sp>
          <p:nvSpPr>
            <p:cNvPr id="14" name="AutoShape 34"/>
            <p:cNvSpPr>
              <a:spLocks/>
            </p:cNvSpPr>
            <p:nvPr/>
          </p:nvSpPr>
          <p:spPr bwMode="auto">
            <a:xfrm>
              <a:off x="1736701" y="4742688"/>
              <a:ext cx="137247" cy="829578"/>
            </a:xfrm>
            <a:prstGeom prst="leftBrace">
              <a:avLst>
                <a:gd name="adj1" fmla="val 38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3600" b="1">
                <a:solidFill>
                  <a:srgbClr val="2B0286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64704" y="3281002"/>
            <a:ext cx="4055553" cy="873591"/>
            <a:chOff x="3598816" y="3707722"/>
            <a:chExt cx="4055553" cy="873591"/>
          </a:xfrm>
        </p:grpSpPr>
        <p:sp>
          <p:nvSpPr>
            <p:cNvPr id="7" name="矩形 6"/>
            <p:cNvSpPr/>
            <p:nvPr/>
          </p:nvSpPr>
          <p:spPr>
            <a:xfrm>
              <a:off x="5042481" y="3707722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发送策略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598816" y="4216483"/>
              <a:ext cx="194636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可发送时</a:t>
              </a:r>
              <a:r>
                <a:rPr lang="en-US" altLang="zh-CN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概率发送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696782" y="4242759"/>
                  <a:ext cx="195758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prstClr val="black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可发送时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𝑝</m:t>
                      </m:r>
                    </m:oMath>
                  </a14:m>
                  <a:r>
                    <a:rPr lang="zh-CN" altLang="en-US" sz="1600" dirty="0">
                      <a:solidFill>
                        <a:prstClr val="black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概率发送</a:t>
                  </a: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82" y="4242759"/>
                  <a:ext cx="1957587" cy="338554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l="-1869" t="-7143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utoShape 34"/>
            <p:cNvSpPr>
              <a:spLocks/>
            </p:cNvSpPr>
            <p:nvPr/>
          </p:nvSpPr>
          <p:spPr bwMode="auto">
            <a:xfrm rot="5400000">
              <a:off x="5478625" y="2967017"/>
              <a:ext cx="222813" cy="2328672"/>
            </a:xfrm>
            <a:prstGeom prst="leftBrace">
              <a:avLst>
                <a:gd name="adj1" fmla="val 38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3600" b="1">
                <a:solidFill>
                  <a:srgbClr val="2B0286"/>
                </a:solidFill>
              </a:endParaRP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57198" y="5626124"/>
            <a:ext cx="8370711" cy="107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无法</a:t>
            </a:r>
            <a:r>
              <a:rPr lang="zh-CN" altLang="en-US" kern="0" dirty="0"/>
              <a:t>彻底解决碰撞问题，为什么？</a:t>
            </a:r>
            <a:endParaRPr lang="en-US" altLang="zh-CN" kern="0" dirty="0"/>
          </a:p>
          <a:p>
            <a:pPr lvl="1"/>
            <a:r>
              <a:rPr lang="zh-CN" altLang="en-US" sz="1800" kern="0" dirty="0"/>
              <a:t>信号传播时延导致</a:t>
            </a:r>
          </a:p>
        </p:txBody>
      </p:sp>
      <p:pic>
        <p:nvPicPr>
          <p:cNvPr id="21" name="图片 20" descr="图片5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9333" y="1371681"/>
            <a:ext cx="8418576" cy="1786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865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载波侦听多点接入</a:t>
            </a:r>
            <a:r>
              <a:rPr lang="en-US" altLang="zh-CN" sz="3200" dirty="0">
                <a:latin typeface="Calibri" panose="020F0502020204030204" pitchFamily="34" charset="0"/>
              </a:rPr>
              <a:t>(CSMA)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676429"/>
          </a:xfrm>
        </p:spPr>
        <p:txBody>
          <a:bodyPr/>
          <a:lstStyle/>
          <a:p>
            <a:r>
              <a:rPr lang="zh-CN" altLang="en-US" dirty="0"/>
              <a:t>信号传播时延对载波侦听的影响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1873682" y="3229414"/>
            <a:ext cx="0" cy="3022568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1880642" y="3337558"/>
            <a:ext cx="4610074" cy="1923413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1081340" y="2921001"/>
            <a:ext cx="84478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6405080" y="2894309"/>
            <a:ext cx="83516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10"/>
              <p:cNvSpPr>
                <a:spLocks noChangeArrowheads="1"/>
              </p:cNvSpPr>
              <p:nvPr/>
            </p:nvSpPr>
            <p:spPr bwMode="auto">
              <a:xfrm>
                <a:off x="1590478" y="5278129"/>
                <a:ext cx="332656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0478" y="5278129"/>
                <a:ext cx="332656" cy="36676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23"/>
          <p:cNvGrpSpPr>
            <a:grpSpLocks/>
          </p:cNvGrpSpPr>
          <p:nvPr/>
        </p:nvGrpSpPr>
        <p:grpSpPr bwMode="auto">
          <a:xfrm>
            <a:off x="6490715" y="3821374"/>
            <a:ext cx="1382713" cy="369888"/>
            <a:chOff x="4167" y="721"/>
            <a:chExt cx="871" cy="233"/>
          </a:xfrm>
        </p:grpSpPr>
        <p:sp>
          <p:nvSpPr>
            <p:cNvPr id="81" name="Line 24"/>
            <p:cNvSpPr>
              <a:spLocks noChangeShapeType="1"/>
            </p:cNvSpPr>
            <p:nvPr/>
          </p:nvSpPr>
          <p:spPr bwMode="auto">
            <a:xfrm flipH="1">
              <a:off x="4167" y="847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4363" y="721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 </a:t>
              </a:r>
              <a:r>
                <a:rPr kumimoji="1" lang="en-US" altLang="zh-CN" baseline="30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512993" y="5140208"/>
            <a:ext cx="1074737" cy="369888"/>
            <a:chOff x="5300668" y="4919214"/>
            <a:chExt cx="1074737" cy="369888"/>
          </a:xfrm>
        </p:grpSpPr>
        <p:sp>
          <p:nvSpPr>
            <p:cNvPr id="85" name="Line 33"/>
            <p:cNvSpPr>
              <a:spLocks noChangeShapeType="1"/>
            </p:cNvSpPr>
            <p:nvPr/>
          </p:nvSpPr>
          <p:spPr bwMode="auto">
            <a:xfrm flipH="1">
              <a:off x="5300668" y="5076377"/>
              <a:ext cx="4143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5686430" y="4919214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14198" y="3093082"/>
            <a:ext cx="1082675" cy="369332"/>
            <a:chOff x="714198" y="2629786"/>
            <a:chExt cx="1082675" cy="369332"/>
          </a:xfrm>
        </p:grpSpPr>
        <p:sp>
          <p:nvSpPr>
            <p:cNvPr id="89" name="Text Box 35"/>
            <p:cNvSpPr txBox="1">
              <a:spLocks noChangeArrowheads="1"/>
            </p:cNvSpPr>
            <p:nvPr/>
          </p:nvSpPr>
          <p:spPr bwMode="auto">
            <a:xfrm>
              <a:off x="714198" y="2629786"/>
              <a:ext cx="5998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0</a:t>
              </a:r>
              <a:endParaRPr kumimoji="1" lang="en-US" altLang="zh-CN" baseline="30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Line 36"/>
            <p:cNvSpPr>
              <a:spLocks noChangeShapeType="1"/>
            </p:cNvSpPr>
            <p:nvPr/>
          </p:nvSpPr>
          <p:spPr bwMode="auto">
            <a:xfrm>
              <a:off x="1384123" y="2834574"/>
              <a:ext cx="41275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91" name="Text Box 37"/>
          <p:cNvSpPr txBox="1">
            <a:spLocks noChangeArrowheads="1"/>
          </p:cNvSpPr>
          <p:nvPr/>
        </p:nvSpPr>
        <p:spPr bwMode="auto">
          <a:xfrm>
            <a:off x="6587489" y="5684150"/>
            <a:ext cx="18934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单程端到端</a:t>
            </a:r>
          </a:p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传播时延记为</a:t>
            </a:r>
            <a:r>
              <a:rPr lang="zh-CN" altLang="en-US" sz="2000" i="1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866724" y="3213733"/>
            <a:ext cx="4635499" cy="103187"/>
          </a:xfrm>
          <a:prstGeom prst="rect">
            <a:avLst/>
          </a:prstGeom>
          <a:gradFill flip="none" rotWithShape="1">
            <a:gsLst>
              <a:gs pos="51000">
                <a:srgbClr val="FFFFFF"/>
              </a:gs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5"/>
          <p:cNvSpPr>
            <a:spLocks noChangeShapeType="1"/>
          </p:cNvSpPr>
          <p:nvPr/>
        </p:nvSpPr>
        <p:spPr bwMode="auto">
          <a:xfrm>
            <a:off x="6501854" y="3229414"/>
            <a:ext cx="0" cy="3022568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圆角矩形标注 162"/>
              <p:cNvSpPr/>
              <p:nvPr/>
            </p:nvSpPr>
            <p:spPr>
              <a:xfrm>
                <a:off x="3098740" y="2008700"/>
                <a:ext cx="2088725" cy="634340"/>
              </a:xfrm>
              <a:prstGeom prst="wedgeRoundRectCallout">
                <a:avLst>
                  <a:gd name="adj1" fmla="val -110215"/>
                  <a:gd name="adj2" fmla="val 154485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6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740" y="2008700"/>
                <a:ext cx="2088725" cy="634340"/>
              </a:xfrm>
              <a:prstGeom prst="wedgeRoundRectCallout">
                <a:avLst>
                  <a:gd name="adj1" fmla="val -110215"/>
                  <a:gd name="adj2" fmla="val 154485"/>
                  <a:gd name="adj3" fmla="val 16667"/>
                </a:avLst>
              </a:prstGeom>
              <a:blipFill rotWithShape="0">
                <a:blip r:embed="rId7" cstate="print"/>
                <a:stretch>
                  <a:fillRect t="-2326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圆角矩形标注 162"/>
              <p:cNvSpPr/>
              <p:nvPr/>
            </p:nvSpPr>
            <p:spPr>
              <a:xfrm>
                <a:off x="4368839" y="5684150"/>
                <a:ext cx="1797224" cy="427778"/>
              </a:xfrm>
              <a:prstGeom prst="wedgeRoundRectCallout">
                <a:avLst>
                  <a:gd name="adj1" fmla="val 63859"/>
                  <a:gd name="adj2" fmla="val -144149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8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39" y="5684150"/>
                <a:ext cx="1797224" cy="427778"/>
              </a:xfrm>
              <a:prstGeom prst="wedgeRoundRectCallout">
                <a:avLst>
                  <a:gd name="adj1" fmla="val 63859"/>
                  <a:gd name="adj2" fmla="val -144149"/>
                  <a:gd name="adj3" fmla="val 16667"/>
                </a:avLst>
              </a:prstGeom>
              <a:blipFill rotWithShape="0">
                <a:blip r:embed="rId8" cstate="print"/>
                <a:stretch>
                  <a:fillRect b="-5714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ine 6"/>
          <p:cNvSpPr>
            <a:spLocks noChangeShapeType="1"/>
          </p:cNvSpPr>
          <p:nvPr/>
        </p:nvSpPr>
        <p:spPr bwMode="auto">
          <a:xfrm flipH="1">
            <a:off x="1866724" y="3995995"/>
            <a:ext cx="4623991" cy="2020704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圆角矩形标注 162"/>
              <p:cNvSpPr/>
              <p:nvPr/>
            </p:nvSpPr>
            <p:spPr>
              <a:xfrm>
                <a:off x="6749563" y="1972905"/>
                <a:ext cx="2088725" cy="634340"/>
              </a:xfrm>
              <a:prstGeom prst="wedgeRoundRectCallout">
                <a:avLst>
                  <a:gd name="adj1" fmla="val -12152"/>
                  <a:gd name="adj2" fmla="val 256351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2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63" y="1972905"/>
                <a:ext cx="2088725" cy="634340"/>
              </a:xfrm>
              <a:prstGeom prst="wedgeRoundRectCallout">
                <a:avLst>
                  <a:gd name="adj1" fmla="val -12152"/>
                  <a:gd name="adj2" fmla="val 256351"/>
                  <a:gd name="adj3" fmla="val 16667"/>
                </a:avLst>
              </a:prstGeom>
              <a:blipFill rotWithShape="0">
                <a:blip r:embed="rId9" cstate="print"/>
                <a:stretch>
                  <a:fillRect t="-1558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utoShape 15"/>
          <p:cNvSpPr>
            <a:spLocks noChangeArrowheads="1"/>
          </p:cNvSpPr>
          <p:nvPr/>
        </p:nvSpPr>
        <p:spPr bwMode="auto">
          <a:xfrm>
            <a:off x="4457400" y="4246249"/>
            <a:ext cx="965200" cy="720725"/>
          </a:xfrm>
          <a:prstGeom prst="irregularSeal1">
            <a:avLst/>
          </a:prstGeom>
          <a:solidFill>
            <a:srgbClr val="FF0000"/>
          </a:solidFill>
          <a:ln w="12700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碰撞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699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2" grpId="0"/>
      <p:bldP spid="64" grpId="0" animBg="1"/>
      <p:bldP spid="91" grpId="0"/>
      <p:bldP spid="6" grpId="0" animBg="1"/>
      <p:bldP spid="92" grpId="0" animBg="1"/>
      <p:bldP spid="96" grpId="0" animBg="1"/>
      <p:bldP spid="98" grpId="0" animBg="1"/>
      <p:bldP spid="100" grpId="0" animBg="1"/>
      <p:bldP spid="102" grpId="0" animBg="1"/>
      <p:bldP spid="6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pPr marL="342891" lvl="1" indent="-342891">
              <a:lnSpc>
                <a:spcPct val="150000"/>
              </a:lnSpc>
              <a:spcBef>
                <a:spcPts val="3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cs typeface="+mn-cs"/>
              </a:rPr>
              <a:t>核心思想</a:t>
            </a:r>
            <a:endParaRPr lang="en-US" altLang="zh-CN" sz="2400" dirty="0"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1-</a:t>
            </a:r>
            <a:r>
              <a:rPr lang="zh-CN" altLang="en-US" sz="1800" dirty="0"/>
              <a:t>坚持</a:t>
            </a:r>
            <a:r>
              <a:rPr lang="en-US" altLang="zh-CN" sz="1800" dirty="0"/>
              <a:t>CSMA + </a:t>
            </a:r>
            <a:r>
              <a:rPr lang="zh-CN" altLang="en-US" sz="1800" dirty="0"/>
              <a:t>碰撞检测</a:t>
            </a:r>
            <a:endParaRPr lang="en-US" altLang="zh-CN" sz="1800" dirty="0"/>
          </a:p>
          <a:p>
            <a:pPr>
              <a:spcBef>
                <a:spcPts val="3000"/>
              </a:spcBef>
            </a:pPr>
            <a:r>
              <a:rPr lang="zh-CN" altLang="en-US" dirty="0"/>
              <a:t>碰撞检测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结点边发送数据边检测信道上的信号电压大小</a:t>
            </a:r>
          </a:p>
          <a:p>
            <a:pPr lvl="2"/>
            <a:r>
              <a:rPr lang="zh-CN" altLang="en-US" sz="1600" dirty="0"/>
              <a:t>几个结点同时发送数据时，总线上的信号电压摆动值将会增大</a:t>
            </a:r>
            <a:r>
              <a:rPr lang="en-US" altLang="zh-CN" sz="1600" dirty="0"/>
              <a:t>(</a:t>
            </a:r>
            <a:r>
              <a:rPr lang="zh-CN" altLang="en-US" sz="1600" dirty="0"/>
              <a:t>互相叠加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当结点检测到的信号电压摆动值超过一定的门限值时，认为总线上至少有两个结点同时在发送数据，表明产生了碰撞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发生碰撞时，总线上传输的信号产生严重失真，无法从中恢复出有用信息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因此，每个正在发送数据的结点一旦发现出现了碰撞，需立即停止发送，免得继续浪费网络资源，然后等待一段随机时间后再次发送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47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 descr="图片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" y="1241565"/>
            <a:ext cx="862584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44979"/>
                <a:ext cx="8579555" cy="5138701"/>
              </a:xfrm>
            </p:spPr>
            <p:txBody>
              <a:bodyPr/>
              <a:lstStyle/>
              <a:p>
                <a:pPr marL="342891" lvl="1" indent="-342891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碰撞窗口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争用期</a:t>
                </a:r>
                <a:endParaRPr lang="en-US" altLang="zh-CN" sz="2400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每个结点发送数据之后的一小段时间内，存在着遭遇碰撞的可能性</a:t>
                </a:r>
                <a:endParaRPr lang="en-US" altLang="zh-CN" sz="1800" dirty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sz="1600" dirty="0"/>
                  <a:t>时间取决于另一数据发送结点与该结点的距离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以太网的</a:t>
                </a:r>
                <a:r>
                  <a:rPr lang="zh-CN" alt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端到端往返时延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18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/>
                  <a:t>称为碰撞窗口</a:t>
                </a:r>
                <a:r>
                  <a:rPr lang="en-US" altLang="zh-CN" sz="1800" dirty="0"/>
                  <a:t>/</a:t>
                </a:r>
                <a:r>
                  <a:rPr lang="zh-CN" altLang="en-US" sz="1800" dirty="0"/>
                  <a:t>争用期</a:t>
                </a:r>
                <a:endParaRPr lang="en-US" altLang="zh-CN" sz="1800" dirty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sz="1600" dirty="0"/>
                  <a:t>结点发送数据帧后，至多经过时间 </a:t>
                </a:r>
                <a:r>
                  <a:rPr lang="en-US" altLang="zh-CN" sz="1600" dirty="0"/>
                  <a:t>2</a:t>
                </a:r>
                <a:r>
                  <a:rPr lang="en-US" altLang="zh-CN" sz="1600" i="1" dirty="0">
                    <a:sym typeface="Symbol" panose="05050102010706020507" pitchFamily="18" charset="2"/>
                  </a:rPr>
                  <a:t>  </a:t>
                </a:r>
                <a:r>
                  <a:rPr lang="en-US" altLang="zh-CN" sz="1600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𝜎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→0</m:t>
                    </m:r>
                  </m:oMath>
                </a14:m>
                <a:r>
                  <a:rPr lang="en-US" altLang="zh-CN" sz="160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1600" dirty="0">
                    <a:sym typeface="Symbol" panose="05050102010706020507" pitchFamily="18" charset="2"/>
                  </a:rPr>
                  <a:t>，</a:t>
                </a:r>
                <a:r>
                  <a:rPr lang="zh-CN" altLang="en-US" sz="1600" dirty="0"/>
                  <a:t>可知是否遭受了碰撞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44979"/>
                <a:ext cx="8579555" cy="5138701"/>
              </a:xfrm>
              <a:blipFill rotWithShape="0">
                <a:blip r:embed="rId6" cstate="print"/>
                <a:stretch>
                  <a:fillRect l="-426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1616683" y="4225729"/>
            <a:ext cx="0" cy="2540831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1623643" y="4333873"/>
            <a:ext cx="4661940" cy="1120455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824341" y="3917316"/>
            <a:ext cx="84478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6148081" y="3890624"/>
            <a:ext cx="83516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311577" y="6485353"/>
                <a:ext cx="332656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577" y="6485353"/>
                <a:ext cx="332656" cy="366767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3"/>
          <p:cNvGrpSpPr>
            <a:grpSpLocks/>
          </p:cNvGrpSpPr>
          <p:nvPr/>
        </p:nvGrpSpPr>
        <p:grpSpPr bwMode="auto">
          <a:xfrm>
            <a:off x="6236403" y="4878283"/>
            <a:ext cx="1382713" cy="369888"/>
            <a:chOff x="4167" y="721"/>
            <a:chExt cx="871" cy="233"/>
          </a:xfrm>
        </p:grpSpPr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H="1">
              <a:off x="4167" y="847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4363" y="721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 </a:t>
              </a:r>
              <a:r>
                <a:rPr kumimoji="1" lang="en-US" altLang="zh-CN" baseline="300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42317" y="5320946"/>
            <a:ext cx="1074737" cy="369888"/>
            <a:chOff x="5300668" y="4919214"/>
            <a:chExt cx="1074737" cy="369888"/>
          </a:xfrm>
        </p:grpSpPr>
        <p:sp>
          <p:nvSpPr>
            <p:cNvPr id="47" name="Line 33"/>
            <p:cNvSpPr>
              <a:spLocks noChangeShapeType="1"/>
            </p:cNvSpPr>
            <p:nvPr/>
          </p:nvSpPr>
          <p:spPr bwMode="auto">
            <a:xfrm flipH="1">
              <a:off x="5300668" y="5076377"/>
              <a:ext cx="41433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686430" y="4919214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7199" y="4089397"/>
            <a:ext cx="1082675" cy="369332"/>
            <a:chOff x="714198" y="2629786"/>
            <a:chExt cx="1082675" cy="369332"/>
          </a:xfrm>
        </p:grpSpPr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714198" y="2629786"/>
              <a:ext cx="5998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i="1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 0</a:t>
              </a:r>
              <a:endParaRPr kumimoji="1" lang="en-US" altLang="zh-CN" baseline="30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1384123" y="2834574"/>
              <a:ext cx="41275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4418358" y="5740254"/>
            <a:ext cx="18934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单程端到端</a:t>
            </a:r>
          </a:p>
          <a:p>
            <a:pPr algn="ctr"/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传播时延记为</a:t>
            </a:r>
            <a:r>
              <a:rPr lang="zh-CN" altLang="en-US" sz="2000" i="1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3" name="矩形 52"/>
          <p:cNvSpPr/>
          <p:nvPr/>
        </p:nvSpPr>
        <p:spPr>
          <a:xfrm>
            <a:off x="1609725" y="4210048"/>
            <a:ext cx="4635499" cy="103187"/>
          </a:xfrm>
          <a:prstGeom prst="rect">
            <a:avLst/>
          </a:prstGeom>
          <a:gradFill flip="none" rotWithShape="1">
            <a:gsLst>
              <a:gs pos="51000">
                <a:srgbClr val="FFFFFF"/>
              </a:gs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4" name="Line 5"/>
          <p:cNvSpPr>
            <a:spLocks noChangeShapeType="1"/>
          </p:cNvSpPr>
          <p:nvPr/>
        </p:nvSpPr>
        <p:spPr bwMode="auto">
          <a:xfrm>
            <a:off x="6244855" y="4225729"/>
            <a:ext cx="0" cy="2415482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圆角矩形标注 162"/>
              <p:cNvSpPr/>
              <p:nvPr/>
            </p:nvSpPr>
            <p:spPr>
              <a:xfrm>
                <a:off x="2929907" y="3247702"/>
                <a:ext cx="2088725" cy="634340"/>
              </a:xfrm>
              <a:prstGeom prst="wedgeRoundRectCallout">
                <a:avLst>
                  <a:gd name="adj1" fmla="val -113134"/>
                  <a:gd name="adj2" fmla="val 127577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07" y="3247702"/>
                <a:ext cx="2088725" cy="634340"/>
              </a:xfrm>
              <a:prstGeom prst="wedgeRoundRectCallout">
                <a:avLst>
                  <a:gd name="adj1" fmla="val -113134"/>
                  <a:gd name="adj2" fmla="val 127577"/>
                  <a:gd name="adj3" fmla="val 16667"/>
                </a:avLst>
              </a:prstGeom>
              <a:blipFill rotWithShape="0">
                <a:blip r:embed="rId8" cstate="print"/>
                <a:stretch>
                  <a:fillRect t="-2674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圆角矩形标注 162"/>
              <p:cNvSpPr/>
              <p:nvPr/>
            </p:nvSpPr>
            <p:spPr>
              <a:xfrm>
                <a:off x="6408598" y="5777464"/>
                <a:ext cx="2655449" cy="603773"/>
              </a:xfrm>
              <a:prstGeom prst="wedgeRoundRectCallout">
                <a:avLst>
                  <a:gd name="adj1" fmla="val -54925"/>
                  <a:gd name="adj2" fmla="val -101155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B,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检测到碰撞，停止发送</a:t>
                </a:r>
              </a:p>
            </p:txBody>
          </p:sp>
        </mc:Choice>
        <mc:Fallback xmlns="">
          <p:sp>
            <p:nvSpPr>
              <p:cNvPr id="58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598" y="5777464"/>
                <a:ext cx="2655449" cy="603773"/>
              </a:xfrm>
              <a:prstGeom prst="wedgeRoundRectCallout">
                <a:avLst>
                  <a:gd name="adj1" fmla="val -54925"/>
                  <a:gd name="adj2" fmla="val -101155"/>
                  <a:gd name="adj3" fmla="val 16667"/>
                </a:avLst>
              </a:prstGeom>
              <a:blipFill rotWithShape="0">
                <a:blip r:embed="rId9" cstate="print"/>
                <a:stretch>
                  <a:fillRect r="-652" b="-12500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1607085" y="5113344"/>
            <a:ext cx="4629318" cy="1267894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圆角矩形标注 162"/>
              <p:cNvSpPr/>
              <p:nvPr/>
            </p:nvSpPr>
            <p:spPr>
              <a:xfrm>
                <a:off x="6691959" y="3530139"/>
                <a:ext cx="2088725" cy="634340"/>
              </a:xfrm>
              <a:prstGeom prst="wedgeRoundRectCallout">
                <a:avLst>
                  <a:gd name="adj1" fmla="val -71106"/>
                  <a:gd name="adj2" fmla="val 189081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0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959" y="3530139"/>
                <a:ext cx="2088725" cy="634340"/>
              </a:xfrm>
              <a:prstGeom prst="wedgeRoundRectCallout">
                <a:avLst>
                  <a:gd name="adj1" fmla="val -71106"/>
                  <a:gd name="adj2" fmla="val 189081"/>
                  <a:gd name="adj3" fmla="val 16667"/>
                </a:avLst>
              </a:prstGeom>
              <a:blipFill rotWithShape="0">
                <a:blip r:embed="rId10" cstate="print"/>
                <a:stretch>
                  <a:fillRect t="-1992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utoShape 15"/>
          <p:cNvSpPr>
            <a:spLocks noChangeArrowheads="1"/>
          </p:cNvSpPr>
          <p:nvPr/>
        </p:nvSpPr>
        <p:spPr bwMode="auto">
          <a:xfrm>
            <a:off x="4968304" y="4824420"/>
            <a:ext cx="965200" cy="720725"/>
          </a:xfrm>
          <a:prstGeom prst="irregularSeal1">
            <a:avLst/>
          </a:prstGeom>
          <a:solidFill>
            <a:srgbClr val="FF0000"/>
          </a:solidFill>
          <a:ln w="12700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碰撞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圆角矩形标注 162"/>
              <p:cNvSpPr/>
              <p:nvPr/>
            </p:nvSpPr>
            <p:spPr>
              <a:xfrm>
                <a:off x="457199" y="5223635"/>
                <a:ext cx="2791405" cy="603773"/>
              </a:xfrm>
              <a:prstGeom prst="wedgeRoundRectCallout">
                <a:avLst>
                  <a:gd name="adj1" fmla="val -5798"/>
                  <a:gd name="adj2" fmla="val 127026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到达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A,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检测到碰撞，停止发送</a:t>
                </a:r>
              </a:p>
            </p:txBody>
          </p:sp>
        </mc:Choice>
        <mc:Fallback xmlns="">
          <p:sp>
            <p:nvSpPr>
              <p:cNvPr id="65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223635"/>
                <a:ext cx="2791405" cy="603773"/>
              </a:xfrm>
              <a:prstGeom prst="wedgeRoundRectCallout">
                <a:avLst>
                  <a:gd name="adj1" fmla="val -5798"/>
                  <a:gd name="adj2" fmla="val 127026"/>
                  <a:gd name="adj3" fmla="val 16667"/>
                </a:avLst>
              </a:prstGeom>
              <a:blipFill rotWithShape="0">
                <a:blip r:embed="rId11" cstate="print"/>
                <a:stretch>
                  <a:fillRect t="-4494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154290" y="6177588"/>
            <a:ext cx="1452795" cy="369332"/>
            <a:chOff x="154290" y="5494836"/>
            <a:chExt cx="1452795" cy="369332"/>
          </a:xfrm>
        </p:grpSpPr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154290" y="5494836"/>
              <a:ext cx="1047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762000" eaLnBrk="0" hangingPunct="0">
                <a:defRPr kumimoji="1" i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5715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t = 2</a:t>
              </a:r>
              <a:r>
                <a:rPr lang="en-US" altLang="zh-CN" dirty="0">
                  <a:sym typeface="Symbol" panose="05050102010706020507" pitchFamily="18" charset="2"/>
                </a:rPr>
                <a:t></a:t>
              </a:r>
              <a:r>
                <a:rPr lang="en-US" altLang="zh-CN" dirty="0"/>
                <a:t> </a:t>
              </a:r>
              <a:r>
                <a:rPr lang="en-US" altLang="zh-CN" dirty="0">
                  <a:sym typeface="Symbol" panose="05050102010706020507" pitchFamily="18" charset="2"/>
                </a:rPr>
                <a:t> </a:t>
              </a: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1194335" y="5682544"/>
              <a:ext cx="4127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4736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 animBg="1"/>
      <p:bldP spid="52" grpId="0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7" y="1382186"/>
            <a:ext cx="8281959" cy="491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6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标注 162"/>
          <p:cNvSpPr/>
          <p:nvPr/>
        </p:nvSpPr>
        <p:spPr>
          <a:xfrm>
            <a:off x="53278" y="3691534"/>
            <a:ext cx="993624" cy="720042"/>
          </a:xfrm>
          <a:prstGeom prst="wedgeRoundRectCallout">
            <a:avLst>
              <a:gd name="adj1" fmla="val 101516"/>
              <a:gd name="adj2" fmla="val 113163"/>
              <a:gd name="adj3" fmla="val 16667"/>
            </a:avLst>
          </a:prstGeom>
          <a:solidFill>
            <a:srgbClr val="FFFF99"/>
          </a:solidFill>
          <a:ln w="12700">
            <a:solidFill>
              <a:srgbClr val="9A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检测到碰撞</a:t>
            </a:r>
          </a:p>
        </p:txBody>
      </p:sp>
      <p:sp>
        <p:nvSpPr>
          <p:cNvPr id="62" name="矩形 61"/>
          <p:cNvSpPr/>
          <p:nvPr/>
        </p:nvSpPr>
        <p:spPr>
          <a:xfrm>
            <a:off x="1536700" y="3220591"/>
            <a:ext cx="6085682" cy="92936"/>
          </a:xfrm>
          <a:prstGeom prst="rect">
            <a:avLst/>
          </a:prstGeom>
          <a:gradFill flip="none" rotWithShape="1">
            <a:gsLst>
              <a:gs pos="51000">
                <a:srgbClr val="FFFFFF"/>
              </a:gs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1371373"/>
          </a:xfrm>
        </p:spPr>
        <p:txBody>
          <a:bodyPr/>
          <a:lstStyle/>
          <a:p>
            <a:pPr marL="342891" lvl="1" indent="-34289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/>
              <a:t>强化碰撞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当发送数据的结点一旦发现发生了碰撞时，立即停止发送数据；并再继续发送若干比特的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人为干扰信号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(jamming signal)</a:t>
            </a:r>
            <a:r>
              <a:rPr lang="zh-CN" altLang="en-US" sz="1800" dirty="0"/>
              <a:t>，以便让所有结点知道现在已经发生了碰撞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5863" y="5873369"/>
            <a:ext cx="292100" cy="300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9200" y="5028819"/>
            <a:ext cx="211138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661275" y="3260344"/>
            <a:ext cx="942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661275" y="4271582"/>
            <a:ext cx="401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201738" y="2822194"/>
            <a:ext cx="30136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451725" y="2822194"/>
            <a:ext cx="29495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16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125538" y="4843082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1101725" y="326034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95370" y="3260344"/>
            <a:ext cx="406387" cy="1570038"/>
            <a:chOff x="1095370" y="3260344"/>
            <a:chExt cx="406387" cy="1570038"/>
          </a:xfrm>
        </p:grpSpPr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306513" y="3260344"/>
              <a:ext cx="0" cy="15700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36" name="Group 34"/>
            <p:cNvGrpSpPr>
              <a:grpSpLocks/>
            </p:cNvGrpSpPr>
            <p:nvPr/>
          </p:nvGrpSpPr>
          <p:grpSpPr bwMode="auto">
            <a:xfrm>
              <a:off x="1095370" y="3784222"/>
              <a:ext cx="406387" cy="391442"/>
              <a:chOff x="4272" y="1968"/>
              <a:chExt cx="218" cy="223"/>
            </a:xfrm>
          </p:grpSpPr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4309" y="2009"/>
                <a:ext cx="181" cy="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4272" y="1968"/>
                <a:ext cx="19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1600" i="1" dirty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  <a:r>
                  <a:rPr kumimoji="1" lang="en-US" altLang="zh-CN" sz="1600" i="1" baseline="-25000" dirty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endParaRPr kumimoji="1" lang="en-US" altLang="zh-CN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1574800" y="6557582"/>
            <a:ext cx="60515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23188" y="3268282"/>
            <a:ext cx="272512" cy="1003300"/>
            <a:chOff x="7723188" y="3268282"/>
            <a:chExt cx="272512" cy="1003300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7848600" y="3268282"/>
              <a:ext cx="0" cy="10033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723188" y="3534982"/>
              <a:ext cx="272512" cy="335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</p:grp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7689850" y="6557582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81963" y="3238119"/>
            <a:ext cx="389850" cy="3306763"/>
            <a:chOff x="8081963" y="3238119"/>
            <a:chExt cx="389850" cy="3306763"/>
          </a:xfrm>
        </p:grpSpPr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8315325" y="3238119"/>
              <a:ext cx="0" cy="33067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8081963" y="3866769"/>
              <a:ext cx="389850" cy="1569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信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道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占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时</a:t>
              </a:r>
            </a:p>
            <a:p>
              <a:pPr eaLnBrk="0" hangingPunct="0"/>
              <a:r>
                <a:rPr kumimoji="1" lang="zh-CN" altLang="en-US" sz="1600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间</a:t>
              </a:r>
            </a:p>
          </p:txBody>
        </p:sp>
      </p:grp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1557311" y="3268282"/>
            <a:ext cx="0" cy="3444644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7622382" y="3260955"/>
            <a:ext cx="0" cy="3444644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250692" y="6425820"/>
                <a:ext cx="332656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𝑡</m:t>
                      </m:r>
                    </m:oMath>
                  </m:oMathPara>
                </a14:m>
                <a:endParaRPr kumimoji="1" lang="en-US" altLang="zh-CN" i="1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0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692" y="6425820"/>
                <a:ext cx="332656" cy="36676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4"/>
          <p:cNvGrpSpPr>
            <a:grpSpLocks/>
          </p:cNvGrpSpPr>
          <p:nvPr/>
        </p:nvGrpSpPr>
        <p:grpSpPr bwMode="auto">
          <a:xfrm>
            <a:off x="1135064" y="3308036"/>
            <a:ext cx="6478588" cy="3262246"/>
            <a:chOff x="715" y="1619"/>
            <a:chExt cx="4081" cy="2085"/>
          </a:xfrm>
        </p:grpSpPr>
        <p:grpSp>
          <p:nvGrpSpPr>
            <p:cNvPr id="66" name="Group 5"/>
            <p:cNvGrpSpPr>
              <a:grpSpLocks/>
            </p:cNvGrpSpPr>
            <p:nvPr/>
          </p:nvGrpSpPr>
          <p:grpSpPr bwMode="auto">
            <a:xfrm>
              <a:off x="992" y="1619"/>
              <a:ext cx="3804" cy="1645"/>
              <a:chOff x="992" y="1619"/>
              <a:chExt cx="3804" cy="1645"/>
            </a:xfrm>
          </p:grpSpPr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 rot="5400000">
                <a:off x="2071" y="540"/>
                <a:ext cx="1645" cy="3804"/>
              </a:xfrm>
              <a:prstGeom prst="parallelogram">
                <a:avLst>
                  <a:gd name="adj" fmla="val 37968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AutoShape 7"/>
              <p:cNvSpPr>
                <a:spLocks noChangeArrowheads="1"/>
              </p:cNvSpPr>
              <p:nvPr/>
            </p:nvSpPr>
            <p:spPr bwMode="auto">
              <a:xfrm rot="601221">
                <a:off x="2228" y="2087"/>
                <a:ext cx="1066" cy="424"/>
              </a:xfrm>
              <a:prstGeom prst="rightArrow">
                <a:avLst>
                  <a:gd name="adj1" fmla="val 49370"/>
                  <a:gd name="adj2" fmla="val 80790"/>
                </a:avLst>
              </a:prstGeom>
              <a:solidFill>
                <a:schemeClr val="accent5">
                  <a:lumMod val="50000"/>
                </a:scheme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1600">
                    <a:solidFill>
                      <a:schemeClr val="bg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数据帧</a:t>
                </a:r>
              </a:p>
            </p:txBody>
          </p:sp>
        </p:grpSp>
        <p:grpSp>
          <p:nvGrpSpPr>
            <p:cNvPr id="67" name="Group 8"/>
            <p:cNvGrpSpPr>
              <a:grpSpLocks/>
            </p:cNvGrpSpPr>
            <p:nvPr/>
          </p:nvGrpSpPr>
          <p:grpSpPr bwMode="auto">
            <a:xfrm>
              <a:off x="715" y="2614"/>
              <a:ext cx="4081" cy="1090"/>
              <a:chOff x="715" y="2606"/>
              <a:chExt cx="4081" cy="1090"/>
            </a:xfrm>
          </p:grpSpPr>
          <p:grpSp>
            <p:nvGrpSpPr>
              <p:cNvPr id="68" name="Group 9"/>
              <p:cNvGrpSpPr>
                <a:grpSpLocks/>
              </p:cNvGrpSpPr>
              <p:nvPr/>
            </p:nvGrpSpPr>
            <p:grpSpPr bwMode="auto">
              <a:xfrm>
                <a:off x="992" y="2627"/>
                <a:ext cx="3804" cy="1061"/>
                <a:chOff x="992" y="2627"/>
                <a:chExt cx="3804" cy="1061"/>
              </a:xfrm>
            </p:grpSpPr>
            <p:grpSp>
              <p:nvGrpSpPr>
                <p:cNvPr id="76" name="Group 10"/>
                <p:cNvGrpSpPr>
                  <a:grpSpLocks/>
                </p:cNvGrpSpPr>
                <p:nvPr/>
              </p:nvGrpSpPr>
              <p:grpSpPr bwMode="auto">
                <a:xfrm>
                  <a:off x="992" y="2627"/>
                  <a:ext cx="3804" cy="1061"/>
                  <a:chOff x="992" y="2627"/>
                  <a:chExt cx="3804" cy="1061"/>
                </a:xfrm>
              </p:grpSpPr>
              <p:sp>
                <p:nvSpPr>
                  <p:cNvPr id="78" name="AutoShape 1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63" y="1256"/>
                    <a:ext cx="1061" cy="3804"/>
                  </a:xfrm>
                  <a:prstGeom prst="parallelogram">
                    <a:avLst>
                      <a:gd name="adj" fmla="val 59685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9" name="AutoShape 12"/>
                  <p:cNvSpPr>
                    <a:spLocks noChangeArrowheads="1"/>
                  </p:cNvSpPr>
                  <p:nvPr/>
                </p:nvSpPr>
                <p:spPr bwMode="auto">
                  <a:xfrm rot="601221">
                    <a:off x="2272" y="2973"/>
                    <a:ext cx="1737" cy="469"/>
                  </a:xfrm>
                  <a:prstGeom prst="rightArrow">
                    <a:avLst>
                      <a:gd name="adj1" fmla="val 49370"/>
                      <a:gd name="adj2" fmla="val 119013"/>
                    </a:avLst>
                  </a:prstGeom>
                  <a:solidFill>
                    <a:srgbClr val="FF0000"/>
                  </a:solidFill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solidFill>
                        <a:schemeClr val="bg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sp>
              <p:nvSpPr>
                <p:cNvPr id="77" name="Text Box 13"/>
                <p:cNvSpPr txBox="1">
                  <a:spLocks noChangeArrowheads="1"/>
                </p:cNvSpPr>
                <p:nvPr/>
              </p:nvSpPr>
              <p:spPr bwMode="auto">
                <a:xfrm rot="595815">
                  <a:off x="2592" y="3051"/>
                  <a:ext cx="633" cy="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zh-CN" altLang="en-US" sz="1600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干扰信号</a:t>
                  </a:r>
                </a:p>
              </p:txBody>
            </p:sp>
          </p:grpSp>
          <p:grpSp>
            <p:nvGrpSpPr>
              <p:cNvPr id="69" name="Group 14"/>
              <p:cNvGrpSpPr>
                <a:grpSpLocks/>
              </p:cNvGrpSpPr>
              <p:nvPr/>
            </p:nvGrpSpPr>
            <p:grpSpPr bwMode="auto">
              <a:xfrm>
                <a:off x="715" y="2606"/>
                <a:ext cx="277" cy="1090"/>
                <a:chOff x="715" y="2606"/>
                <a:chExt cx="277" cy="1090"/>
              </a:xfrm>
            </p:grpSpPr>
            <p:sp>
              <p:nvSpPr>
                <p:cNvPr id="70" name="Line 15"/>
                <p:cNvSpPr>
                  <a:spLocks noChangeShapeType="1"/>
                </p:cNvSpPr>
                <p:nvPr/>
              </p:nvSpPr>
              <p:spPr bwMode="auto">
                <a:xfrm>
                  <a:off x="823" y="3057"/>
                  <a:ext cx="0" cy="639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16"/>
                <p:cNvSpPr>
                  <a:spLocks noChangeShapeType="1"/>
                </p:cNvSpPr>
                <p:nvPr/>
              </p:nvSpPr>
              <p:spPr bwMode="auto">
                <a:xfrm>
                  <a:off x="814" y="2606"/>
                  <a:ext cx="9" cy="44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Rectangle 17"/>
                <p:cNvSpPr>
                  <a:spLocks noChangeArrowheads="1"/>
                </p:cNvSpPr>
                <p:nvPr/>
              </p:nvSpPr>
              <p:spPr bwMode="auto">
                <a:xfrm>
                  <a:off x="728" y="3259"/>
                  <a:ext cx="172" cy="2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1600" b="1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Symbol" panose="05050102010706020507" pitchFamily="18" charset="2"/>
                    </a:rPr>
                    <a:t></a:t>
                  </a:r>
                </a:p>
              </p:txBody>
            </p:sp>
            <p:sp>
              <p:nvSpPr>
                <p:cNvPr id="73" name="Line 18"/>
                <p:cNvSpPr>
                  <a:spLocks noChangeShapeType="1"/>
                </p:cNvSpPr>
                <p:nvPr/>
              </p:nvSpPr>
              <p:spPr bwMode="auto">
                <a:xfrm>
                  <a:off x="739" y="3051"/>
                  <a:ext cx="2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19"/>
                <p:cNvSpPr>
                  <a:spLocks noChangeShapeType="1"/>
                </p:cNvSpPr>
                <p:nvPr/>
              </p:nvSpPr>
              <p:spPr bwMode="auto">
                <a:xfrm>
                  <a:off x="739" y="3696"/>
                  <a:ext cx="2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15" y="2722"/>
                  <a:ext cx="203" cy="2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1600" i="1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  <a:r>
                    <a:rPr kumimoji="1" lang="en-US" altLang="zh-CN" sz="1600" i="1" baseline="-25000" dirty="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J</a:t>
                  </a:r>
                  <a:endParaRPr kumimoji="1" lang="en-US" altLang="zh-CN" sz="1600" dirty="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sp>
        <p:nvSpPr>
          <p:cNvPr id="82" name="Line 61"/>
          <p:cNvSpPr>
            <a:spLocks noChangeShapeType="1"/>
          </p:cNvSpPr>
          <p:nvPr/>
        </p:nvSpPr>
        <p:spPr bwMode="auto">
          <a:xfrm flipH="1">
            <a:off x="1562100" y="3865419"/>
            <a:ext cx="6026150" cy="9935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圆角矩形标注 162"/>
              <p:cNvSpPr/>
              <p:nvPr/>
            </p:nvSpPr>
            <p:spPr>
              <a:xfrm>
                <a:off x="5759875" y="2544216"/>
                <a:ext cx="2088725" cy="634340"/>
              </a:xfrm>
              <a:prstGeom prst="wedgeRoundRectCallout">
                <a:avLst>
                  <a:gd name="adj1" fmla="val 30958"/>
                  <a:gd name="adj2" fmla="val 157303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3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75" y="2544216"/>
                <a:ext cx="2088725" cy="634340"/>
              </a:xfrm>
              <a:prstGeom prst="wedgeRoundRectCallout">
                <a:avLst>
                  <a:gd name="adj1" fmla="val 30958"/>
                  <a:gd name="adj2" fmla="val 157303"/>
                  <a:gd name="adj3" fmla="val 16667"/>
                </a:avLst>
              </a:prstGeom>
              <a:blipFill>
                <a:blip r:embed="rId7"/>
                <a:stretch>
                  <a:fillRect t="-2294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圆角矩形标注 162"/>
              <p:cNvSpPr/>
              <p:nvPr/>
            </p:nvSpPr>
            <p:spPr>
              <a:xfrm>
                <a:off x="2698654" y="2561119"/>
                <a:ext cx="2088725" cy="634340"/>
              </a:xfrm>
              <a:prstGeom prst="wedgeRoundRectCallout">
                <a:avLst>
                  <a:gd name="adj1" fmla="val -99961"/>
                  <a:gd name="adj2" fmla="val 64167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rgbClr val="9A9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检测到信道空闲</a:t>
                </a: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发送数据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𝑓𝑟𝑎𝑚𝑒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4" name="圆角矩形标注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54" y="2561119"/>
                <a:ext cx="2088725" cy="634340"/>
              </a:xfrm>
              <a:prstGeom prst="wedgeRoundRectCallout">
                <a:avLst>
                  <a:gd name="adj1" fmla="val -99961"/>
                  <a:gd name="adj2" fmla="val 64167"/>
                  <a:gd name="adj3" fmla="val 16667"/>
                </a:avLst>
              </a:prstGeom>
              <a:blipFill>
                <a:blip r:embed="rId8"/>
                <a:stretch>
                  <a:fillRect t="-4132" b="-1653"/>
                </a:stretch>
              </a:blipFill>
              <a:ln w="12700">
                <a:solidFill>
                  <a:srgbClr val="9A9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utoShape 15"/>
          <p:cNvSpPr>
            <a:spLocks noChangeArrowheads="1"/>
          </p:cNvSpPr>
          <p:nvPr/>
        </p:nvSpPr>
        <p:spPr bwMode="auto">
          <a:xfrm>
            <a:off x="5867004" y="3690851"/>
            <a:ext cx="965200" cy="720725"/>
          </a:xfrm>
          <a:prstGeom prst="irregularSeal1">
            <a:avLst/>
          </a:prstGeom>
          <a:solidFill>
            <a:srgbClr val="FF0000"/>
          </a:solidFill>
          <a:ln w="12700">
            <a:solidFill>
              <a:srgbClr val="FFCC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b="1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碰撞</a:t>
            </a:r>
          </a:p>
        </p:txBody>
      </p:sp>
      <p:sp>
        <p:nvSpPr>
          <p:cNvPr id="52" name="Text Box 63"/>
          <p:cNvSpPr txBox="1">
            <a:spLocks noChangeArrowheads="1"/>
          </p:cNvSpPr>
          <p:nvPr/>
        </p:nvSpPr>
        <p:spPr bwMode="auto">
          <a:xfrm>
            <a:off x="285021" y="5979620"/>
            <a:ext cx="836555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¥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48000" lvl="1" indent="-285750">
              <a:lnSpc>
                <a:spcPct val="150000"/>
              </a:lnSpc>
              <a:buFont typeface="Wingdings 3" panose="05040102010807070707" pitchFamily="18" charset="2"/>
              <a:buChar char="4"/>
              <a:defRPr>
                <a:solidFill>
                  <a:schemeClr val="lt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B </a:t>
            </a:r>
            <a:r>
              <a:rPr lang="zh-CN" altLang="en-US" dirty="0"/>
              <a:t>检测到冲突后，也立即停发数据帧并发送干扰信号。为简单起见，未画出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52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8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62" grpId="0" animBg="1"/>
      <p:bldP spid="26" grpId="0" animBg="1"/>
      <p:bldP spid="27" grpId="0" animBg="1"/>
      <p:bldP spid="29" grpId="0"/>
      <p:bldP spid="30" grpId="0"/>
      <p:bldP spid="33" grpId="0" animBg="1"/>
      <p:bldP spid="34" grpId="0" animBg="1"/>
      <p:bldP spid="40" grpId="0" animBg="1"/>
      <p:bldP spid="54" grpId="0" animBg="1"/>
      <p:bldP spid="58" grpId="0" animBg="1"/>
      <p:bldP spid="59" grpId="0" animBg="1"/>
      <p:bldP spid="60" grpId="0" animBg="1"/>
      <p:bldP spid="82" grpId="0" animBg="1"/>
      <p:bldP spid="83" grpId="0" animBg="1"/>
      <p:bldP spid="84" grpId="0" animBg="1"/>
      <p:bldP spid="85" grpId="0" animBg="1"/>
      <p:bldP spid="52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带碰撞检测的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(CSMA/CD)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 descr="图片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" y="1242540"/>
            <a:ext cx="862584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2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带碰撞避免的</a:t>
            </a:r>
            <a:r>
              <a:rPr lang="en-US" altLang="zh-CN" dirty="0"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latin typeface="Calibri" panose="020F0502020204030204" pitchFamily="34" charset="0"/>
              </a:rPr>
              <a:t>(CSMA/CA)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5138701"/>
          </a:xfrm>
        </p:spPr>
        <p:txBody>
          <a:bodyPr/>
          <a:lstStyle/>
          <a:p>
            <a:pPr marL="342891" lvl="1" indent="-34289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核心思想</a:t>
            </a:r>
            <a:endParaRPr lang="en-US" altLang="zh-CN" dirty="0"/>
          </a:p>
          <a:p>
            <a:pPr marL="643961" lvl="1">
              <a:spcBef>
                <a:spcPts val="600"/>
              </a:spcBef>
            </a:pPr>
            <a:r>
              <a:rPr lang="zh-CN" altLang="en-US" sz="1800" dirty="0"/>
              <a:t>非持续</a:t>
            </a:r>
            <a:r>
              <a:rPr lang="en-US" altLang="zh-CN" sz="1800" dirty="0"/>
              <a:t>CSMA + </a:t>
            </a:r>
            <a:r>
              <a:rPr lang="zh-CN" altLang="en-US" sz="1800" dirty="0"/>
              <a:t>碰撞避免</a:t>
            </a:r>
            <a:endParaRPr lang="en-US" altLang="zh-CN" sz="1800" dirty="0"/>
          </a:p>
          <a:p>
            <a:pPr marL="342891" lvl="1" indent="-342891"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应用于</a:t>
            </a:r>
            <a:r>
              <a:rPr lang="en-US" altLang="zh-CN" dirty="0"/>
              <a:t>802.11</a:t>
            </a:r>
            <a:r>
              <a:rPr lang="zh-CN" altLang="en-US" dirty="0"/>
              <a:t>无线局域网</a:t>
            </a:r>
            <a:r>
              <a:rPr lang="en-US" altLang="zh-CN" dirty="0"/>
              <a:t>(Wireless LAN, WLAN)</a:t>
            </a:r>
          </a:p>
          <a:p>
            <a:pPr marL="342891" lvl="1" indent="-342891">
              <a:spcBef>
                <a:spcPts val="12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为什么冲突避免，而非冲突检测？</a:t>
            </a:r>
            <a:endParaRPr lang="en-US" altLang="zh-CN" dirty="0"/>
          </a:p>
          <a:p>
            <a:pPr marL="643961" lvl="1">
              <a:spcBef>
                <a:spcPts val="600"/>
              </a:spcBef>
            </a:pPr>
            <a:r>
              <a:rPr lang="zh-CN" altLang="en-US" sz="1800" dirty="0"/>
              <a:t>碰撞检测的能力要求结点同时具有发送</a:t>
            </a:r>
            <a:r>
              <a:rPr lang="en-US" altLang="zh-CN" sz="1800" dirty="0"/>
              <a:t>(</a:t>
            </a:r>
            <a:r>
              <a:rPr lang="zh-CN" altLang="en-US" sz="1800" dirty="0"/>
              <a:t>自己的信号</a:t>
            </a:r>
            <a:r>
              <a:rPr lang="en-US" altLang="zh-CN" sz="1800" dirty="0"/>
              <a:t>) </a:t>
            </a:r>
            <a:r>
              <a:rPr lang="zh-CN" altLang="en-US" sz="1800" dirty="0"/>
              <a:t>和接收</a:t>
            </a:r>
            <a:r>
              <a:rPr lang="en-US" altLang="zh-CN" sz="1800" dirty="0"/>
              <a:t>(</a:t>
            </a:r>
            <a:r>
              <a:rPr lang="zh-CN" altLang="en-US" sz="1800" dirty="0"/>
              <a:t>检测其它结点是否在发送</a:t>
            </a:r>
            <a:r>
              <a:rPr lang="en-US" altLang="zh-CN" sz="1800" dirty="0"/>
              <a:t>)</a:t>
            </a:r>
            <a:r>
              <a:rPr lang="zh-CN" altLang="en-US" sz="1800" dirty="0"/>
              <a:t>的能力</a:t>
            </a:r>
            <a:endParaRPr lang="en-US" altLang="zh-CN" sz="1800" dirty="0"/>
          </a:p>
          <a:p>
            <a:pPr marL="936000" lvl="2">
              <a:spcBef>
                <a:spcPts val="600"/>
              </a:spcBef>
            </a:pPr>
            <a:r>
              <a:rPr lang="zh-CN" altLang="en-US" sz="1600" dirty="0"/>
              <a:t>无线网络适配器上，接收信号强度远小于发送信号，制造具有碰撞检测能力的硬件代价过大</a:t>
            </a:r>
            <a:endParaRPr lang="en-US" altLang="zh-CN" sz="1600" dirty="0"/>
          </a:p>
          <a:p>
            <a:pPr marL="643961" lvl="1">
              <a:spcBef>
                <a:spcPts val="600"/>
              </a:spcBef>
            </a:pPr>
            <a:r>
              <a:rPr lang="zh-CN" altLang="en-US" sz="1800" dirty="0"/>
              <a:t>即使硬件支持，无线网络特有的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隐藏终端</a:t>
            </a:r>
            <a:r>
              <a:rPr lang="zh-CN" altLang="en-US" sz="1800" dirty="0"/>
              <a:t>等问题也使得很多碰撞难以</a:t>
            </a:r>
            <a:r>
              <a:rPr lang="zh-CN" altLang="en-US" sz="1800" dirty="0" smtClean="0"/>
              <a:t>检测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512799" y="5125764"/>
            <a:ext cx="8237622" cy="7587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latin typeface="Calibri" panose="020F0502020204030204" pitchFamily="34" charset="0"/>
              </a:rPr>
              <a:t>不使用碰撞检测，结点一旦开始发送数据帧，即使碰撞仍继续，因此需尽量  避免碰撞</a:t>
            </a:r>
            <a:r>
              <a:rPr lang="zh-CN" altLang="en-US" dirty="0" smtClean="0">
                <a:latin typeface="Calibri" panose="020F0502020204030204" pitchFamily="34" charset="0"/>
              </a:rPr>
              <a:t>发生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57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带碰撞避免的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(CSMA/CA)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53986"/>
          </a:xfrm>
        </p:spPr>
        <p:txBody>
          <a:bodyPr/>
          <a:lstStyle/>
          <a:p>
            <a:r>
              <a:rPr lang="zh-CN" altLang="en-US" dirty="0"/>
              <a:t>隐藏终端问题</a:t>
            </a:r>
            <a:r>
              <a:rPr lang="en-US" altLang="zh-CN" dirty="0"/>
              <a:t>(hidden station problem)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571625" y="2543756"/>
            <a:ext cx="3260725" cy="31305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108325" y="3166056"/>
            <a:ext cx="112713" cy="620713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rot="16200000">
            <a:off x="2458244" y="3863763"/>
            <a:ext cx="107950" cy="646112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rot="13652249">
            <a:off x="2602707" y="4422562"/>
            <a:ext cx="107950" cy="649287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9320450">
            <a:off x="2528888" y="3291469"/>
            <a:ext cx="114300" cy="623887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rot="5400000">
            <a:off x="3807619" y="3863763"/>
            <a:ext cx="107950" cy="646112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 flipH="1" flipV="1">
            <a:off x="3135313" y="4680531"/>
            <a:ext cx="111125" cy="6223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 rot="7750291">
            <a:off x="3717925" y="4326519"/>
            <a:ext cx="111125" cy="6477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 rot="3574206">
            <a:off x="3719513" y="3367669"/>
            <a:ext cx="107950" cy="6477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rot="19320450">
            <a:off x="5243513" y="3332744"/>
            <a:ext cx="114300" cy="6223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5875338" y="3132719"/>
            <a:ext cx="111125" cy="6223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 rot="3574206">
            <a:off x="6661151" y="3264481"/>
            <a:ext cx="107950" cy="650875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 rot="5400000">
            <a:off x="6572250" y="3872494"/>
            <a:ext cx="111125" cy="6477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rot="16200000">
            <a:off x="5187950" y="3870906"/>
            <a:ext cx="111125" cy="650875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 rot="13652249">
            <a:off x="5398294" y="4376525"/>
            <a:ext cx="109538" cy="647700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322763" y="2543756"/>
            <a:ext cx="3260725" cy="3130550"/>
          </a:xfrm>
          <a:prstGeom prst="ellipse">
            <a:avLst/>
          </a:prstGeom>
          <a:solidFill>
            <a:srgbClr val="CCECFF">
              <a:alpha val="50000"/>
            </a:srgb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144170" y="2690150"/>
            <a:ext cx="17055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 </a:t>
            </a:r>
            <a:r>
              <a:rPr kumimoji="1" lang="zh-CN" altLang="en-US" sz="20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的作用范围</a:t>
            </a: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flipH="1" flipV="1">
            <a:off x="5961063" y="4671006"/>
            <a:ext cx="114300" cy="623888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 rot="7750291">
            <a:off x="6554788" y="4377318"/>
            <a:ext cx="109538" cy="646113"/>
          </a:xfrm>
          <a:custGeom>
            <a:avLst/>
            <a:gdLst>
              <a:gd name="T0" fmla="*/ 4 w 52"/>
              <a:gd name="T1" fmla="*/ 0 h 296"/>
              <a:gd name="T2" fmla="*/ 0 w 52"/>
              <a:gd name="T3" fmla="*/ 192 h 296"/>
              <a:gd name="T4" fmla="*/ 52 w 52"/>
              <a:gd name="T5" fmla="*/ 160 h 296"/>
              <a:gd name="T6" fmla="*/ 52 w 52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96">
                <a:moveTo>
                  <a:pt x="4" y="0"/>
                </a:moveTo>
                <a:lnTo>
                  <a:pt x="0" y="192"/>
                </a:lnTo>
                <a:lnTo>
                  <a:pt x="52" y="160"/>
                </a:lnTo>
                <a:lnTo>
                  <a:pt x="52" y="29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940050" y="3837569"/>
            <a:ext cx="449263" cy="492125"/>
            <a:chOff x="2352" y="2061"/>
            <a:chExt cx="246" cy="237"/>
          </a:xfrm>
        </p:grpSpPr>
        <p:pic>
          <p:nvPicPr>
            <p:cNvPr id="27" name="Picture 26" descr="note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32260" r="1389" b="4477"/>
            <a:stretch>
              <a:fillRect/>
            </a:stretch>
          </p:blipFill>
          <p:spPr bwMode="auto">
            <a:xfrm>
              <a:off x="2352" y="2127"/>
              <a:ext cx="246" cy="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556" y="2061"/>
              <a:ext cx="0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004994" y="4279472"/>
            <a:ext cx="309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398819" y="4292172"/>
            <a:ext cx="3000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43750" y="3837569"/>
            <a:ext cx="452438" cy="492125"/>
            <a:chOff x="2352" y="2061"/>
            <a:chExt cx="246" cy="237"/>
          </a:xfrm>
        </p:grpSpPr>
        <p:pic>
          <p:nvPicPr>
            <p:cNvPr id="32" name="Picture 31" descr="note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32260" r="1389" b="4477"/>
            <a:stretch>
              <a:fillRect/>
            </a:stretch>
          </p:blipFill>
          <p:spPr bwMode="auto">
            <a:xfrm>
              <a:off x="2352" y="2127"/>
              <a:ext cx="246" cy="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2556" y="2061"/>
              <a:ext cx="0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737225" y="3837569"/>
            <a:ext cx="452438" cy="492125"/>
            <a:chOff x="2352" y="2061"/>
            <a:chExt cx="246" cy="237"/>
          </a:xfrm>
        </p:grpSpPr>
        <p:pic>
          <p:nvPicPr>
            <p:cNvPr id="35" name="Picture 34" descr="note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32260" r="1389" b="4477"/>
            <a:stretch>
              <a:fillRect/>
            </a:stretch>
          </p:blipFill>
          <p:spPr bwMode="auto">
            <a:xfrm>
              <a:off x="2352" y="2127"/>
              <a:ext cx="246" cy="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2556" y="2061"/>
              <a:ext cx="0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359275" y="3837569"/>
            <a:ext cx="449263" cy="492125"/>
            <a:chOff x="2352" y="2061"/>
            <a:chExt cx="246" cy="237"/>
          </a:xfrm>
        </p:grpSpPr>
        <p:pic>
          <p:nvPicPr>
            <p:cNvPr id="38" name="Picture 37" descr="notebo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9" t="32260" r="1389" b="4477"/>
            <a:stretch>
              <a:fillRect/>
            </a:stretch>
          </p:blipFill>
          <p:spPr bwMode="auto">
            <a:xfrm>
              <a:off x="2352" y="2127"/>
              <a:ext cx="246" cy="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>
              <a:off x="2556" y="2061"/>
              <a:ext cx="0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786294" y="4292172"/>
            <a:ext cx="293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224569" y="4292172"/>
            <a:ext cx="3145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1146971" y="5799939"/>
            <a:ext cx="7169728" cy="7587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latin typeface="Calibri" panose="020F0502020204030204" pitchFamily="34" charset="0"/>
              </a:rPr>
              <a:t>结点 </a:t>
            </a:r>
            <a:r>
              <a:rPr lang="en-US" altLang="zh-CN" dirty="0">
                <a:latin typeface="Calibri" panose="020F0502020204030204" pitchFamily="34" charset="0"/>
              </a:rPr>
              <a:t>A </a:t>
            </a:r>
            <a:r>
              <a:rPr lang="zh-CN" altLang="en-US" dirty="0">
                <a:latin typeface="Calibri" panose="020F0502020204030204" pitchFamily="34" charset="0"/>
              </a:rPr>
              <a:t>和结点 </a:t>
            </a:r>
            <a:r>
              <a:rPr lang="en-US" altLang="zh-CN" dirty="0">
                <a:latin typeface="Calibri" panose="020F0502020204030204" pitchFamily="34" charset="0"/>
              </a:rPr>
              <a:t>C </a:t>
            </a:r>
            <a:r>
              <a:rPr lang="zh-CN" altLang="en-US" dirty="0">
                <a:latin typeface="Calibri" panose="020F0502020204030204" pitchFamily="34" charset="0"/>
              </a:rPr>
              <a:t>相互检测不到对方的信号，可能同时向 </a:t>
            </a:r>
            <a:r>
              <a:rPr lang="en-US" altLang="zh-CN" dirty="0">
                <a:latin typeface="Calibri" panose="020F0502020204030204" pitchFamily="34" charset="0"/>
              </a:rPr>
              <a:t>B </a:t>
            </a:r>
            <a:r>
              <a:rPr lang="zh-CN" altLang="en-US" dirty="0">
                <a:latin typeface="Calibri" panose="020F0502020204030204" pitchFamily="34" charset="0"/>
              </a:rPr>
              <a:t>发送数据，引发碰撞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332926" y="2697423"/>
            <a:ext cx="17182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</a:t>
            </a:r>
            <a:r>
              <a:rPr kumimoji="1" lang="zh-CN" altLang="en-US" sz="20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的作用范围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98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 smtClean="0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 smtClean="0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 smtClean="0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 smtClean="0"/>
              <a:t>2.6  </a:t>
            </a:r>
            <a:r>
              <a:rPr lang="zh-CN" altLang="en-US" dirty="0"/>
              <a:t>媒体共享</a:t>
            </a:r>
            <a:r>
              <a:rPr lang="en-US" altLang="zh-CN" dirty="0"/>
              <a:t> </a:t>
            </a:r>
          </a:p>
          <a:p>
            <a:r>
              <a:rPr lang="en-US" altLang="zh-CN" smtClean="0"/>
              <a:t>2.7  </a:t>
            </a:r>
            <a:r>
              <a:rPr lang="zh-CN" altLang="en-US" dirty="0"/>
              <a:t>以太网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949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带碰撞避免的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(CSMA/CA)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r>
              <a:rPr lang="zh-CN" altLang="en-US" dirty="0"/>
              <a:t>侦听</a:t>
            </a:r>
            <a:r>
              <a:rPr lang="en-US" altLang="zh-CN" dirty="0"/>
              <a:t>/</a:t>
            </a:r>
            <a:r>
              <a:rPr lang="zh-CN" altLang="en-US" dirty="0"/>
              <a:t>发送</a:t>
            </a:r>
            <a:endParaRPr lang="en-US" altLang="zh-CN" dirty="0"/>
          </a:p>
          <a:p>
            <a:pPr lvl="1"/>
            <a:r>
              <a:rPr lang="zh-CN" altLang="en-US" sz="1800" dirty="0"/>
              <a:t>发送数据时，先侦听信道是否空闲</a:t>
            </a:r>
            <a:endParaRPr lang="en-US" altLang="zh-CN" sz="1800" dirty="0"/>
          </a:p>
          <a:p>
            <a:pPr lvl="2"/>
            <a:r>
              <a:rPr lang="zh-CN" altLang="en-US" dirty="0"/>
              <a:t>若信道忙，等待，再次侦听</a:t>
            </a:r>
          </a:p>
          <a:p>
            <a:pPr lvl="2"/>
            <a:r>
              <a:rPr lang="zh-CN" altLang="en-US" dirty="0"/>
              <a:t>若信道空闲</a:t>
            </a:r>
            <a:endParaRPr lang="en-US" altLang="zh-CN" dirty="0"/>
          </a:p>
          <a:p>
            <a:pPr lvl="3"/>
            <a:r>
              <a:rPr lang="zh-CN" altLang="en-US" dirty="0"/>
              <a:t>第一次尝试发送，在一段时间</a:t>
            </a:r>
            <a:r>
              <a:rPr lang="en-US" altLang="zh-CN" dirty="0"/>
              <a:t>(</a:t>
            </a:r>
            <a:r>
              <a:rPr lang="zh-CN" altLang="en-US" dirty="0"/>
              <a:t>分布式帧间间隔</a:t>
            </a:r>
            <a:r>
              <a:rPr lang="en-US" altLang="zh-CN" dirty="0"/>
              <a:t>, DIFS)</a:t>
            </a:r>
            <a:r>
              <a:rPr lang="zh-CN" altLang="en-US" dirty="0"/>
              <a:t>后，立即发送</a:t>
            </a:r>
            <a:endParaRPr lang="en-US" altLang="zh-CN" dirty="0"/>
          </a:p>
          <a:p>
            <a:pPr lvl="3"/>
            <a:r>
              <a:rPr lang="zh-CN" altLang="en-US" dirty="0"/>
              <a:t>非第一次尝试发送，执行碰撞避免操作，发送数据</a:t>
            </a:r>
            <a:endParaRPr lang="en-US" altLang="zh-CN" dirty="0"/>
          </a:p>
          <a:p>
            <a:pPr lvl="2"/>
            <a:r>
              <a:rPr lang="zh-CN" altLang="en-US" dirty="0"/>
              <a:t>成功发送后等待对端回复</a:t>
            </a:r>
            <a:r>
              <a:rPr lang="en-US" altLang="zh-CN" dirty="0"/>
              <a:t>ACK</a:t>
            </a:r>
            <a:r>
              <a:rPr lang="zh-CN" altLang="en-US" dirty="0"/>
              <a:t>，等待超时，重传该帧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87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带碰撞避免的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CSMA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</a:rPr>
              <a:t>(CSMA/CA)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2"/>
          </a:xfrm>
        </p:spPr>
        <p:txBody>
          <a:bodyPr/>
          <a:lstStyle/>
          <a:p>
            <a:r>
              <a:rPr lang="zh-CN" altLang="en-US" dirty="0"/>
              <a:t>碰撞避免</a:t>
            </a:r>
          </a:p>
          <a:p>
            <a:pPr lvl="1"/>
            <a:r>
              <a:rPr lang="en-US" altLang="zh-CN" sz="1800" dirty="0"/>
              <a:t>1. </a:t>
            </a:r>
            <a:r>
              <a:rPr lang="zh-CN" altLang="en-US" sz="1800" dirty="0"/>
              <a:t>信道空闲一段时间</a:t>
            </a:r>
            <a:r>
              <a:rPr lang="en-US" altLang="zh-CN" sz="1800" dirty="0"/>
              <a:t>(</a:t>
            </a:r>
            <a:r>
              <a:rPr lang="zh-CN" altLang="en-US" sz="1800" dirty="0"/>
              <a:t>分布式帧间间隔</a:t>
            </a:r>
            <a:r>
              <a:rPr lang="en-US" altLang="zh-CN" sz="1800" dirty="0"/>
              <a:t>, DIFS)</a:t>
            </a:r>
            <a:r>
              <a:rPr lang="zh-CN" altLang="en-US" sz="1800" dirty="0"/>
              <a:t>后，进入竞争窗口，延迟接入</a:t>
            </a:r>
            <a:endParaRPr lang="en-US" altLang="zh-CN" sz="1800" dirty="0"/>
          </a:p>
          <a:p>
            <a:pPr marL="1008000" lvl="2"/>
            <a:r>
              <a:rPr lang="zh-CN" altLang="en-US" sz="1600" dirty="0"/>
              <a:t>结点按照各自当前的状态</a:t>
            </a:r>
            <a:r>
              <a:rPr lang="en-US" altLang="zh-CN" sz="1600" dirty="0"/>
              <a:t>(</a:t>
            </a:r>
            <a:r>
              <a:rPr lang="zh-CN" altLang="en-US" sz="1600" dirty="0"/>
              <a:t>重传次数</a:t>
            </a:r>
            <a:r>
              <a:rPr lang="en-US" altLang="zh-CN" sz="1600" dirty="0"/>
              <a:t>)</a:t>
            </a:r>
            <a:r>
              <a:rPr lang="zh-CN" altLang="en-US" sz="1600" dirty="0"/>
              <a:t>，按照二进制指数退避算法选择随机退避时间，退避完成发送数据；若未完成时检测到信道忙，则冻结退避计时器，等到信道空闲持续</a:t>
            </a:r>
            <a:r>
              <a:rPr lang="en-US" altLang="zh-CN" sz="1600" dirty="0"/>
              <a:t>DIFS</a:t>
            </a:r>
            <a:r>
              <a:rPr lang="zh-CN" altLang="en-US" sz="1600" dirty="0"/>
              <a:t>时间后继续退避，直至退避完成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2. </a:t>
            </a:r>
            <a:r>
              <a:rPr lang="zh-CN" altLang="en-US" sz="1800" dirty="0"/>
              <a:t>发送、接收结点通过</a:t>
            </a:r>
            <a:r>
              <a:rPr lang="en-US" altLang="zh-CN" sz="1800" dirty="0"/>
              <a:t>RTS/CTS</a:t>
            </a:r>
            <a:r>
              <a:rPr lang="zh-CN" altLang="en-US" sz="1800" dirty="0"/>
              <a:t>短帧预约信道，避免碰撞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3. </a:t>
            </a:r>
            <a:r>
              <a:rPr lang="zh-CN" altLang="en-US" sz="1800" dirty="0"/>
              <a:t>通过虚拟载波监听</a:t>
            </a:r>
            <a:r>
              <a:rPr lang="en-US" altLang="zh-CN" sz="1800" dirty="0"/>
              <a:t>(Virtual Carrier Sense)</a:t>
            </a:r>
            <a:r>
              <a:rPr lang="zh-CN" altLang="en-US" sz="1800" dirty="0"/>
              <a:t>机制预留信道，避免碰撞</a:t>
            </a:r>
            <a:endParaRPr lang="en-US" altLang="zh-CN" sz="1800" dirty="0"/>
          </a:p>
          <a:p>
            <a:pPr lvl="2"/>
            <a:r>
              <a:rPr lang="zh-CN" altLang="en-US" sz="1600" dirty="0"/>
              <a:t>发送结点将它要占用信道的时间，通过</a:t>
            </a:r>
            <a:r>
              <a:rPr lang="en-US" altLang="zh-CN" sz="1600" dirty="0"/>
              <a:t>RTS/CTS</a:t>
            </a:r>
            <a:r>
              <a:rPr lang="zh-CN" altLang="en-US" sz="1600" dirty="0"/>
              <a:t>中的</a:t>
            </a:r>
            <a:r>
              <a:rPr lang="en-US" altLang="zh-CN" sz="1600" dirty="0"/>
              <a:t>NAV</a:t>
            </a:r>
            <a:r>
              <a:rPr lang="zh-CN" altLang="en-US" sz="1600" dirty="0"/>
              <a:t>及数据帧</a:t>
            </a:r>
            <a:r>
              <a:rPr lang="en-US" altLang="zh-CN" sz="1600" dirty="0"/>
              <a:t>MAC</a:t>
            </a:r>
            <a:r>
              <a:rPr lang="zh-CN" altLang="en-US" sz="1600" dirty="0"/>
              <a:t>头部广播，告知其它结点在此期间停止发送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圆角矩形标注 162"/>
          <p:cNvSpPr/>
          <p:nvPr/>
        </p:nvSpPr>
        <p:spPr>
          <a:xfrm>
            <a:off x="2057399" y="5032662"/>
            <a:ext cx="6317672" cy="771364"/>
          </a:xfrm>
          <a:prstGeom prst="wedgeRoundRectCallout">
            <a:avLst>
              <a:gd name="adj1" fmla="val 6867"/>
              <a:gd name="adj2" fmla="val -337587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CSMA/CD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中退避只在碰撞发生后</a:t>
            </a:r>
            <a:endParaRPr lang="en-US" altLang="zh-CN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华文楷体" panose="02010600040101010101" pitchFamily="2" charset="-122"/>
              </a:rPr>
              <a:t>CSMA/CA</a:t>
            </a:r>
            <a:r>
              <a:rPr lang="zh-CN" altLang="en-US" dirty="0">
                <a:latin typeface="Calibri" panose="020F0502020204030204" pitchFamily="34" charset="0"/>
                <a:ea typeface="华文楷体" panose="02010600040101010101" pitchFamily="2" charset="-122"/>
              </a:rPr>
              <a:t>中信道由忙变闲后，各发送结点都要执行退避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97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两类媒体共享技术对比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535997"/>
              </p:ext>
            </p:extLst>
          </p:nvPr>
        </p:nvGraphicFramePr>
        <p:xfrm>
          <a:off x="1022055" y="1850064"/>
          <a:ext cx="6920466" cy="3708001"/>
        </p:xfrm>
        <a:graphic>
          <a:graphicData uri="http://schemas.openxmlformats.org/drawingml/2006/table">
            <a:tbl>
              <a:tblPr firstRow="1" bandRow="1"/>
              <a:tblGrid>
                <a:gridCol w="346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30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静态划分信道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动态媒体接入控制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4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FDM, TDM, WDM, CDM</a:t>
                      </a:r>
                      <a:endParaRPr lang="zh-CN" altLang="en-US" sz="160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ALOHA, CSMA/CD, CSMA/CA</a:t>
                      </a:r>
                      <a:endParaRPr lang="zh-CN" altLang="en-US" sz="160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4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使用控制器</a:t>
                      </a:r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仲裁器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不使用控制器</a:t>
                      </a:r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仲裁器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4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使用已分配的固定带宽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使用的带宽是变动的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54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强调公平性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强调自组织和带宽利用率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764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2G(GPRS,</a:t>
                      </a:r>
                      <a:r>
                        <a:rPr lang="en-US" altLang="zh-CN" sz="1600" baseline="0" dirty="0">
                          <a:ea typeface="黑体" panose="02010609060101010101" pitchFamily="49" charset="-122"/>
                        </a:rPr>
                        <a:t> Edge), 3G(CDMA2000, WCDMA), 4G+</a:t>
                      </a:r>
                      <a:endParaRPr lang="zh-CN" altLang="en-US" sz="160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GB" altLang="zh-CN" sz="1600" dirty="0">
                          <a:ea typeface="黑体" panose="02010609060101010101" pitchFamily="49" charset="-122"/>
                        </a:rPr>
                        <a:t>Ethernet, WiFi</a:t>
                      </a:r>
                      <a:endParaRPr lang="zh-CN" altLang="en-US" sz="160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764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多用于传统语音、视频系统，以及移动蜂窝网络（物理层）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用于互联网数据传输（</a:t>
                      </a:r>
                      <a:r>
                        <a:rPr lang="en-US" altLang="zh-CN" sz="1600" dirty="0">
                          <a:ea typeface="黑体" panose="02010609060101010101" pitchFamily="49" charset="-122"/>
                        </a:rPr>
                        <a:t>MAC</a:t>
                      </a:r>
                      <a:r>
                        <a:rPr lang="zh-CN" altLang="en-US" sz="1600" dirty="0">
                          <a:ea typeface="黑体" panose="02010609060101010101" pitchFamily="49" charset="-122"/>
                        </a:rPr>
                        <a:t>层）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7045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30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媒体共享技术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0858"/>
            <a:ext cx="8229600" cy="1639598"/>
          </a:xfrm>
        </p:spPr>
        <p:txBody>
          <a:bodyPr/>
          <a:lstStyle/>
          <a:p>
            <a:r>
              <a:rPr lang="zh-CN" altLang="en-US" sz="2800" dirty="0"/>
              <a:t>静态划分</a:t>
            </a:r>
            <a:r>
              <a:rPr lang="zh-CN" altLang="en-US" sz="2800" dirty="0" smtClean="0"/>
              <a:t>信道</a:t>
            </a:r>
            <a:endParaRPr lang="en-US" altLang="zh-CN" sz="2800" dirty="0" smtClean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动态媒体接入控制，多点接入</a:t>
            </a:r>
            <a:r>
              <a:rPr lang="en-US" altLang="zh-CN" sz="2800" b="1" dirty="0">
                <a:solidFill>
                  <a:srgbClr val="FF0000"/>
                </a:solidFill>
              </a:rPr>
              <a:t>(multiple access)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18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动态媒体接入控制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随机接入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结点按需随机接入，接入后以信道的全部速率进行发送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发生碰撞时，相关结点反复重发，直到无碰撞成功发送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冲突域</a:t>
            </a:r>
            <a:r>
              <a:rPr lang="en-US" altLang="zh-CN" sz="1600" dirty="0"/>
              <a:t>(collision domain)</a:t>
            </a:r>
            <a:r>
              <a:rPr lang="zh-CN" altLang="en-US" sz="1600" dirty="0"/>
              <a:t>、冲突</a:t>
            </a:r>
            <a:r>
              <a:rPr lang="en-US" altLang="zh-CN" sz="1600" dirty="0"/>
              <a:t>/</a:t>
            </a:r>
            <a:r>
              <a:rPr lang="zh-CN" altLang="en-US" sz="1600" dirty="0"/>
              <a:t>碰撞 </a:t>
            </a:r>
            <a:r>
              <a:rPr lang="en-US" altLang="zh-CN" sz="1600" dirty="0"/>
              <a:t>(collide)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各结点在重发前独立选择一个随机时延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典型方案</a:t>
            </a:r>
            <a:endParaRPr lang="en-US" altLang="zh-CN" sz="1800" dirty="0"/>
          </a:p>
          <a:p>
            <a:pPr lvl="2"/>
            <a:r>
              <a:rPr lang="en-US" altLang="zh-CN" dirty="0"/>
              <a:t>ALOHA</a:t>
            </a:r>
          </a:p>
          <a:p>
            <a:pPr lvl="2"/>
            <a:r>
              <a:rPr lang="zh-CN" altLang="en-US" dirty="0"/>
              <a:t>时隙</a:t>
            </a:r>
            <a:r>
              <a:rPr lang="en-US" altLang="zh-CN" dirty="0"/>
              <a:t>ALOHA</a:t>
            </a:r>
          </a:p>
          <a:p>
            <a:pPr lvl="2"/>
            <a:r>
              <a:rPr lang="zh-CN" altLang="en-US" dirty="0"/>
              <a:t>载波侦听多点接入 </a:t>
            </a:r>
            <a:r>
              <a:rPr lang="en-US" altLang="zh-CN" dirty="0"/>
              <a:t>(Carrier Sense Multiple Access, CSMA)</a:t>
            </a:r>
          </a:p>
          <a:p>
            <a:pPr lvl="2"/>
            <a:r>
              <a:rPr lang="zh-CN" altLang="en-US" dirty="0"/>
              <a:t>带碰撞检测</a:t>
            </a:r>
            <a:r>
              <a:rPr lang="en-US" altLang="zh-CN" dirty="0"/>
              <a:t>(Collision Detection)</a:t>
            </a:r>
            <a:r>
              <a:rPr lang="zh-CN" altLang="en-US" dirty="0"/>
              <a:t>的</a:t>
            </a:r>
            <a:r>
              <a:rPr lang="en-US" altLang="zh-CN" dirty="0"/>
              <a:t>CSMA  (CSMA/CD)</a:t>
            </a:r>
          </a:p>
          <a:p>
            <a:pPr lvl="2"/>
            <a:r>
              <a:rPr lang="zh-CN" altLang="en-US" dirty="0"/>
              <a:t>带碰撞避免</a:t>
            </a:r>
            <a:r>
              <a:rPr lang="en-US" altLang="zh-CN" dirty="0"/>
              <a:t>(Collision Avoidance)</a:t>
            </a:r>
            <a:r>
              <a:rPr lang="zh-CN" altLang="en-US" dirty="0"/>
              <a:t>的</a:t>
            </a:r>
            <a:r>
              <a:rPr lang="en-US" altLang="zh-CN" dirty="0"/>
              <a:t>CSMA  (CSMA/CA)</a:t>
            </a:r>
            <a:endParaRPr lang="zh-CN" altLang="en-US" dirty="0"/>
          </a:p>
          <a:p>
            <a:r>
              <a:rPr lang="zh-CN" altLang="en-US" dirty="0"/>
              <a:t>受控接入：用户接入服从一定控制，如令牌环网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64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ALOHA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7" name="内容占位符 6" descr="图片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9378" y="1375706"/>
            <a:ext cx="8229600" cy="5017753"/>
          </a:xfrm>
        </p:spPr>
      </p:pic>
    </p:spTree>
    <p:extLst>
      <p:ext uri="{BB962C8B-B14F-4D97-AF65-F5344CB8AC3E}">
        <p14:creationId xmlns:p14="http://schemas.microsoft.com/office/powerpoint/2010/main" val="127851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</a:rPr>
              <a:t>ALOHA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377695" y="4292103"/>
            <a:ext cx="6388609" cy="2527592"/>
            <a:chOff x="1377695" y="4170183"/>
            <a:chExt cx="6388609" cy="252759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695" y="4170183"/>
              <a:ext cx="6388609" cy="2526182"/>
            </a:xfrm>
            <a:prstGeom prst="rect">
              <a:avLst/>
            </a:prstGeom>
          </p:spPr>
        </p:pic>
        <p:sp>
          <p:nvSpPr>
            <p:cNvPr id="5" name="Line 81"/>
            <p:cNvSpPr>
              <a:spLocks noChangeShapeType="1"/>
            </p:cNvSpPr>
            <p:nvPr/>
          </p:nvSpPr>
          <p:spPr bwMode="auto">
            <a:xfrm>
              <a:off x="2154364" y="6339523"/>
              <a:ext cx="5197412" cy="0"/>
            </a:xfrm>
            <a:prstGeom prst="lin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206240" y="4986528"/>
              <a:ext cx="0" cy="135299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639568" y="4986528"/>
              <a:ext cx="0" cy="137128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803392" y="4986528"/>
              <a:ext cx="0" cy="137128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420112" y="6359221"/>
                  <a:ext cx="9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112" y="6359221"/>
                  <a:ext cx="926592" cy="338554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968496" y="6359221"/>
                  <a:ext cx="4632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496" y="6359221"/>
                  <a:ext cx="463296" cy="338554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3"/>
                <p:cNvSpPr txBox="1"/>
                <p:nvPr/>
              </p:nvSpPr>
              <p:spPr>
                <a:xfrm>
                  <a:off x="5059680" y="6357811"/>
                  <a:ext cx="9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80" y="6357811"/>
                  <a:ext cx="926592" cy="338554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200144" y="5507194"/>
                  <a:ext cx="1603248" cy="33855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chemeClr val="bg1"/>
                      </a:solidFill>
                      <a:ea typeface="华文楷体" panose="02010600040101010101" pitchFamily="2" charset="-122"/>
                    </a:rPr>
                    <a:t>结点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solidFill>
                        <a:schemeClr val="bg1"/>
                      </a:solidFill>
                      <a:ea typeface="华文楷体" panose="02010600040101010101" pitchFamily="2" charset="-122"/>
                    </a:rPr>
                    <a:t>的帧</a:t>
                  </a: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144" y="5507194"/>
                  <a:ext cx="1603248" cy="338554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t="-3571" b="-232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/>
            <p:cNvSpPr txBox="1"/>
            <p:nvPr/>
          </p:nvSpPr>
          <p:spPr>
            <a:xfrm>
              <a:off x="2996187" y="5089079"/>
              <a:ext cx="1575813" cy="33855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410197" y="5909371"/>
              <a:ext cx="1575813" cy="33855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0" name="AutoShape 34"/>
            <p:cNvSpPr>
              <a:spLocks/>
            </p:cNvSpPr>
            <p:nvPr/>
          </p:nvSpPr>
          <p:spPr bwMode="auto">
            <a:xfrm rot="5400000">
              <a:off x="3259768" y="3986299"/>
              <a:ext cx="297914" cy="1582839"/>
            </a:xfrm>
            <a:prstGeom prst="leftBrace">
              <a:avLst>
                <a:gd name="adj1" fmla="val 38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3600" b="1">
                <a:solidFill>
                  <a:srgbClr val="2B028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639568" y="4170183"/>
                  <a:ext cx="160324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zh-CN" altLang="en-US" sz="1600" dirty="0">
                      <a:ea typeface="华文楷体" panose="02010600040101010101" pitchFamily="2" charset="-122"/>
                    </a:rPr>
                    <a:t>将与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ea typeface="华文楷体" panose="02010600040101010101" pitchFamily="2" charset="-122"/>
                    </a:rPr>
                    <a:t>的帧</a:t>
                  </a:r>
                  <a:endPara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</a:endParaRPr>
                </a:p>
                <a:p>
                  <a:pPr algn="ctr">
                    <a:lnSpc>
                      <a:spcPts val="18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ea typeface="华文楷体" panose="02010600040101010101" pitchFamily="2" charset="-122"/>
                    </a:rPr>
                    <a:t>开始部分重叠</a:t>
                  </a: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568" y="4170183"/>
                  <a:ext cx="1603248" cy="553998"/>
                </a:xfrm>
                <a:prstGeom prst="rect">
                  <a:avLst/>
                </a:prstGeom>
                <a:blipFill rotWithShape="0">
                  <a:blip r:embed="rId9" cstate="print"/>
                  <a:stretch>
                    <a:fillRect t="-4396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utoShape 34"/>
            <p:cNvSpPr>
              <a:spLocks/>
            </p:cNvSpPr>
            <p:nvPr/>
          </p:nvSpPr>
          <p:spPr bwMode="auto">
            <a:xfrm rot="5400000">
              <a:off x="4850824" y="3992395"/>
              <a:ext cx="297914" cy="1582839"/>
            </a:xfrm>
            <a:prstGeom prst="leftBrace">
              <a:avLst>
                <a:gd name="adj1" fmla="val 38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3600" b="1">
                <a:solidFill>
                  <a:srgbClr val="2B028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230624" y="4176279"/>
                  <a:ext cx="160324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zh-CN" altLang="en-US" sz="1600" dirty="0">
                      <a:ea typeface="华文楷体" panose="02010600040101010101" pitchFamily="2" charset="-122"/>
                    </a:rPr>
                    <a:t>将与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ea typeface="华文楷体" panose="02010600040101010101" pitchFamily="2" charset="-122"/>
                    </a:rPr>
                    <a:t>的帧</a:t>
                  </a:r>
                  <a:endPara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</a:endParaRPr>
                </a:p>
                <a:p>
                  <a:pPr algn="ctr">
                    <a:lnSpc>
                      <a:spcPts val="1800"/>
                    </a:lnSpc>
                  </a:pPr>
                  <a:r>
                    <a:rPr lang="zh-CN" altLang="en-US" sz="1600" dirty="0">
                      <a:ea typeface="华文楷体" panose="02010600040101010101" pitchFamily="2" charset="-122"/>
                    </a:rPr>
                    <a:t>结束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ea typeface="华文楷体" panose="02010600040101010101" pitchFamily="2" charset="-122"/>
                    </a:rPr>
                    <a:t>部分重叠</a:t>
                  </a: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624" y="4176279"/>
                  <a:ext cx="1603248" cy="553998"/>
                </a:xfrm>
                <a:prstGeom prst="rect">
                  <a:avLst/>
                </a:prstGeom>
                <a:blipFill rotWithShape="0">
                  <a:blip r:embed="rId10" cstate="print"/>
                  <a:stretch>
                    <a:fillRect t="-4396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图片 27" descr="图片3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9624" y="1233887"/>
            <a:ext cx="8625840" cy="2865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85161" y="1844299"/>
            <a:ext cx="19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（一个单位时间）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1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时隙</a:t>
            </a:r>
            <a:r>
              <a:rPr lang="en-US" altLang="zh-CN" dirty="0">
                <a:latin typeface="Calibri" panose="020F0502020204030204" pitchFamily="34" charset="0"/>
              </a:rPr>
              <a:t>ALOHA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7" name="图片 6" descr="图片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726" y="1222110"/>
            <a:ext cx="8278368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08" y="457200"/>
            <a:ext cx="8431078" cy="811560"/>
          </a:xfrm>
        </p:spPr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载波侦听多点接入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(Carrier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Sense Multiple Access,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CSMA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多点接入</a:t>
            </a:r>
            <a:endParaRPr lang="en-US" altLang="zh-CN" dirty="0"/>
          </a:p>
          <a:p>
            <a:pPr lvl="1"/>
            <a:r>
              <a:rPr lang="zh-CN" altLang="en-US" sz="1800" dirty="0"/>
              <a:t>广播链路，多个结点以多点接入的方式连接在一链路，同一冲突域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载波侦听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sz="1800" dirty="0"/>
              <a:t>结点在发送前先检测信道，是否有其它结点也在发送，若有，则暂时不要发送数据，以免发生碰撞</a:t>
            </a:r>
            <a:endParaRPr lang="en-US" altLang="zh-CN" sz="1800" dirty="0"/>
          </a:p>
          <a:p>
            <a:pPr lvl="2">
              <a:lnSpc>
                <a:spcPts val="3000"/>
              </a:lnSpc>
            </a:pPr>
            <a:r>
              <a:rPr lang="zh-CN" altLang="en-US" sz="1600" dirty="0"/>
              <a:t>总线上并没有“载波”，只是一种形象</a:t>
            </a:r>
            <a:r>
              <a:rPr lang="zh-CN" altLang="en-US" sz="1600"/>
              <a:t>的比喻，结点可识别链路的忙闲状态</a:t>
            </a:r>
            <a:endParaRPr lang="en-US" altLang="zh-CN" sz="1600" dirty="0"/>
          </a:p>
          <a:p>
            <a:pPr lvl="1">
              <a:lnSpc>
                <a:spcPts val="3000"/>
              </a:lnSpc>
            </a:pPr>
            <a:r>
              <a:rPr lang="zh-CN" altLang="en-US" sz="1800" dirty="0"/>
              <a:t>若结点具备同时收发数据的能力，在发送数据的同时，也要监听信道，判断是否发生碰撞，若发生，立即停止发送，并按一定策略重发数据</a:t>
            </a:r>
            <a:endParaRPr lang="en-US" altLang="zh-CN" sz="1800" dirty="0"/>
          </a:p>
          <a:p>
            <a:pPr marL="457188" lvl="1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85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载波侦听多点接入</a:t>
            </a:r>
            <a:r>
              <a:rPr lang="en-US" altLang="zh-CN" sz="3200" dirty="0">
                <a:latin typeface="Calibri" panose="020F0502020204030204" pitchFamily="34" charset="0"/>
              </a:rPr>
              <a:t>(CSMA)</a:t>
            </a:r>
            <a:endParaRPr lang="zh-CN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1" name="图片 20" descr="图片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333" y="1371681"/>
            <a:ext cx="8418576" cy="17861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72" y="3206485"/>
            <a:ext cx="7875865" cy="34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7.6|3.1|5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51.8|45.8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8|29.1|60.3|7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25.6|4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3|8.1|77.6|2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9.4|1.2|13.7|5.5|13.3|19.4|1.5|1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6.3|1.1|21.8|24.1|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8|2.8|6|5.5|3.8|5.2|2.7|1.9|6.3|83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|3|22.8|2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|7|7.2|15.6|18|25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24399</TotalTime>
  <Words>1374</Words>
  <Application>Microsoft Office PowerPoint</Application>
  <PresentationFormat>全屏显示(4:3)</PresentationFormat>
  <Paragraphs>225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46" baseType="lpstr">
      <vt:lpstr>方正舒体</vt:lpstr>
      <vt:lpstr>黑体</vt:lpstr>
      <vt:lpstr>华文楷体</vt:lpstr>
      <vt:lpstr>华文新魏</vt:lpstr>
      <vt:lpstr>楷体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Symbol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第二章 直连网络(6)</vt:lpstr>
      <vt:lpstr>提纲</vt:lpstr>
      <vt:lpstr>媒体共享技术</vt:lpstr>
      <vt:lpstr>动态媒体接入控制</vt:lpstr>
      <vt:lpstr>ALOHA</vt:lpstr>
      <vt:lpstr>ALOHA</vt:lpstr>
      <vt:lpstr>时隙ALOHA</vt:lpstr>
      <vt:lpstr>载波侦听多点接入(Carrier Sense Multiple Access, CSMA)</vt:lpstr>
      <vt:lpstr>载波侦听多点接入(CSMA)</vt:lpstr>
      <vt:lpstr>载波侦听多点接入(CSMA)</vt:lpstr>
      <vt:lpstr>载波侦听多点接入(CSMA)</vt:lpstr>
      <vt:lpstr>带碰撞检测的CSMA (CSMA/CD)</vt:lpstr>
      <vt:lpstr>带碰撞检测的CSMA (CSMA/CD)</vt:lpstr>
      <vt:lpstr>带碰撞检测的CSMA (CSMA/CD)</vt:lpstr>
      <vt:lpstr>带碰撞检测的CSMA (CSMA/CD)</vt:lpstr>
      <vt:lpstr>带碰撞检测的CSMA (CSMA/CD)</vt:lpstr>
      <vt:lpstr>带碰撞检测的CSMA (CSMA/CD)</vt:lpstr>
      <vt:lpstr>带碰撞避免的CSMA (CSMA/CA)</vt:lpstr>
      <vt:lpstr>带碰撞避免的CSMA (CSMA/CA)</vt:lpstr>
      <vt:lpstr>带碰撞避免的CSMA (CSMA/CA)</vt:lpstr>
      <vt:lpstr>带碰撞避免的CSMA (CSMA/CA)</vt:lpstr>
      <vt:lpstr>两类媒体共享技术对比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1175</cp:revision>
  <dcterms:created xsi:type="dcterms:W3CDTF">2017-02-02T15:53:23Z</dcterms:created>
  <dcterms:modified xsi:type="dcterms:W3CDTF">2020-03-08T04:06:53Z</dcterms:modified>
</cp:coreProperties>
</file>