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6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  <p:sldMasterId id="2147483685" r:id="rId3"/>
    <p:sldMasterId id="2147483698" r:id="rId4"/>
    <p:sldMasterId id="2147483711" r:id="rId5"/>
    <p:sldMasterId id="2147483736" r:id="rId6"/>
  </p:sldMasterIdLst>
  <p:notesMasterIdLst>
    <p:notesMasterId r:id="rId35"/>
  </p:notesMasterIdLst>
  <p:sldIdLst>
    <p:sldId id="256" r:id="rId7"/>
    <p:sldId id="397" r:id="rId8"/>
    <p:sldId id="398" r:id="rId9"/>
    <p:sldId id="399" r:id="rId10"/>
    <p:sldId id="405" r:id="rId11"/>
    <p:sldId id="406" r:id="rId12"/>
    <p:sldId id="407" r:id="rId13"/>
    <p:sldId id="408" r:id="rId14"/>
    <p:sldId id="411" r:id="rId15"/>
    <p:sldId id="409" r:id="rId16"/>
    <p:sldId id="412" r:id="rId17"/>
    <p:sldId id="413" r:id="rId18"/>
    <p:sldId id="417" r:id="rId19"/>
    <p:sldId id="414" r:id="rId20"/>
    <p:sldId id="428" r:id="rId21"/>
    <p:sldId id="429" r:id="rId22"/>
    <p:sldId id="431" r:id="rId23"/>
    <p:sldId id="432" r:id="rId24"/>
    <p:sldId id="433" r:id="rId25"/>
    <p:sldId id="434" r:id="rId26"/>
    <p:sldId id="439" r:id="rId27"/>
    <p:sldId id="440" r:id="rId28"/>
    <p:sldId id="457" r:id="rId29"/>
    <p:sldId id="458" r:id="rId30"/>
    <p:sldId id="459" r:id="rId31"/>
    <p:sldId id="460" r:id="rId32"/>
    <p:sldId id="441" r:id="rId33"/>
    <p:sldId id="461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0D1B"/>
    <a:srgbClr val="993366"/>
    <a:srgbClr val="008000"/>
    <a:srgbClr val="006600"/>
    <a:srgbClr val="0000CC"/>
    <a:srgbClr val="E5E5FF"/>
    <a:srgbClr val="000092"/>
    <a:srgbClr val="F2F2F8"/>
    <a:srgbClr val="CCFF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78" autoAdjust="0"/>
    <p:restoredTop sz="87773" autoAdjust="0"/>
  </p:normalViewPr>
  <p:slideViewPr>
    <p:cSldViewPr snapToGrid="0">
      <p:cViewPr varScale="1">
        <p:scale>
          <a:sx n="69" d="100"/>
          <a:sy n="69" d="100"/>
        </p:scale>
        <p:origin x="971" y="37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tableStyles" Target="tableStyles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5F783-0C0C-4437-971D-53EACF12D7BE}" type="datetimeFigureOut">
              <a:rPr lang="zh-CN" altLang="en-US" smtClean="0"/>
              <a:pPr/>
              <a:t>2020/3/15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C233E-39C6-4AB0-A67B-6BD0A5E8E2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331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772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331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833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418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674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552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3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1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1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6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1" y="2324106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4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8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>
            <a:grpSpLocks/>
          </p:cNvGrpSpPr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>
              <a:grpSpLocks/>
            </p:cNvGrpSpPr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6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CC745EF-EC24-43F9-80E4-7372CB14086C}" type="datetime1">
              <a:rPr lang="zh-CN" altLang="en-US" smtClean="0"/>
              <a:pPr/>
              <a:t>2020/3/15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723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A9C1D6-B1AC-4107-85F4-0B37E9E54158}" type="datetime1">
              <a:rPr lang="zh-CN" altLang="en-US" smtClean="0"/>
              <a:pPr/>
              <a:t>2020/3/15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707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08951F-BD81-4828-8548-DCD08FEF7C39}" type="datetime1">
              <a:rPr lang="zh-CN" altLang="en-US" smtClean="0"/>
              <a:pPr/>
              <a:t>2020/3/15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259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5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5DE57-FDAB-40AC-8925-95B849B3B6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777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8AC7F-B4B1-41E3-868D-DBE217AD94C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062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E94F-B4F1-4DE1-908D-CEACF8CB800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0139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25F06-B3B4-4655-804C-D394DD67999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042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F1F85-50A7-44FC-95BF-43C37294BFC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2452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5FFE-7E6B-44BE-A882-3634B1327DC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201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98D21-BAF7-4EF0-8A0C-993EE79555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1799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F66B1-89B0-40CC-94E2-E9D3887B83A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362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>
                <a:effectLst/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1" y="6705599"/>
            <a:ext cx="208843" cy="152401"/>
          </a:xfrm>
          <a:ln/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337683-96CB-41A2-BE88-7BF13C1F3C1A}" type="datetime1">
              <a:rPr lang="zh-CN" altLang="en-US" smtClean="0"/>
              <a:pPr/>
              <a:t>2020/3/15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4013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B1A90-C562-4D68-86C7-E7441F36241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2651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C4571-7D90-460D-894B-09F7FBD46BD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3464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DA58-CE66-4C52-9493-113D5A37819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8255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6F8C3-9C32-4B40-86DC-0E711BA02D6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6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63683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5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CB3F-878A-4642-93A2-BAFB0AFC5C2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4100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3B61-CFBC-430F-85B4-4C9CE3E5D42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2743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BFCF5-8A96-4DAB-B3A8-F5E424E297D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3953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ACF69-F05F-4838-8BFC-CD369747EC2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0649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9BB41-11DE-441E-9B85-598E13DAF08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5923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3EBF-86B1-4418-ADA7-DEF4E7BFB5F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122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89B091-023F-45B1-A7EF-0082478B6218}" type="datetime1">
              <a:rPr lang="zh-CN" altLang="en-US" smtClean="0"/>
              <a:pPr/>
              <a:t>2020/3/15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6216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2ACF8-F759-4878-B1B1-6F5A257F22D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4012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44329-D2C7-49B8-9B08-A13165361B3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34754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2151A-AE24-4846-A3A8-921851A6AB4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8411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6D511-CF70-4B54-AB45-49385A9B787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6112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1F2C-663B-4CBA-9CEF-0E73A74D1D9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87779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D034E-951A-4536-89BC-6BADF825F19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6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624137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5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DCDD-17E4-480E-B309-0C25D406EA5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53768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D86D6-C740-4686-91D8-1F3E2A9C1CB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08815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1C1CD-8A77-48ED-AB43-18C5D1AE064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60542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264D-2922-426A-A2E4-21ABC0D7350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64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C2806A-7225-4D82-B25C-B3111FF3C302}" type="datetime1">
              <a:rPr lang="zh-CN" altLang="en-US" smtClean="0"/>
              <a:pPr/>
              <a:t>2020/3/15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54133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2E46D-D7E3-4B94-8CD1-17A4B39F3A2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1128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BD59-048F-4B34-89D3-B56AA99C71E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90052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5F34A-B811-4D2D-A356-21394B1D14E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19797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D918B-DB77-4ACC-854B-091285D4E48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93717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1162-522D-4D23-B4DB-4DE989D891D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84491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6794E-7C17-4A44-B508-31FD301FBB5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89665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DB479-4982-4291-8796-58409899816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41781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3526A-E276-48B0-9038-5517A1AB244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6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134687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黑体" panose="02010609060101010101" pitchFamily="49" charset="-122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85DC2A9D-A769-45C9-BED6-A6F8A36648D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55251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1pPr>
            <a:lvl2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2pPr>
            <a:lvl3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3pPr>
            <a:lvl4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4pPr>
            <a:lvl5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44D4E714-D3F9-44D4-A3DA-3C3C9E0ABB5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232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90F08D-750C-4C87-AE2E-AF1E248393D5}" type="datetime1">
              <a:rPr lang="zh-CN" altLang="en-US" smtClean="0"/>
              <a:pPr/>
              <a:t>2020/3/15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05701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674586DD-1963-4A27-AD4D-F032308DAC8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43873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4D19B-4F08-4375-9B90-FFCD8B1EE9F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16950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515D-DCBE-426A-A0C2-13DDDEBDF4A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86444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5FE3-7E3F-4154-AD04-C19D8812C7C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87935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70593-83C9-4A98-85F6-3D46126747D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56393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A1BE4-536E-493A-82F8-C82B8897096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56629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9DEC9-49C8-4829-818A-BBF575230E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13871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1AE69-686A-44FC-A21C-69B494465EC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79428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06F5-8A5C-47EE-811E-18B3B28111C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26395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1FA8-CA50-4D02-8540-2D265FC513D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5535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864F2B-1CE5-4413-A61A-DF21FE09A6BF}" type="datetime1">
              <a:rPr lang="zh-CN" altLang="en-US" smtClean="0"/>
              <a:pPr/>
              <a:t>2020/3/15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87987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黑体" panose="02010609060101010101" pitchFamily="49" charset="-122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65D1D5F-2B53-4699-8A8F-5C7A556E62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42230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1pPr>
            <a:lvl2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2pPr>
            <a:lvl3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3pPr>
            <a:lvl4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4pPr>
            <a:lvl5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94D2C994-3656-4DD1-A38B-AB94400642A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06501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53F0A94D-E498-4F83-AE68-1FF5ED47E2B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48741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54CB-2221-4F90-87F7-0C8F70187F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96152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74C5-CD20-4965-91EB-972769F80F1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9754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5F2F-EB1A-48BA-9A8C-9F9069A5010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95555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E537-D00F-4E31-AFF3-1A3499AC4E5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68334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CE77-0B6B-4987-9C06-44CDBF66D7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86733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4349-9568-40C1-922A-FF241DC2199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30561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6E02-0602-4538-9D12-864DF9919E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81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682807-4757-43D3-9D77-060738FB30BD}" type="datetime1">
              <a:rPr lang="zh-CN" altLang="en-US" smtClean="0"/>
              <a:pPr/>
              <a:t>2020/3/15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16409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5952-E16D-464C-AC52-D5BD393891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65416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D958-CFED-47D1-B4BA-3B58F83A582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7727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91DC6E-A819-46A5-9261-35302D6EAEC9}" type="datetime1">
              <a:rPr lang="zh-CN" altLang="en-US" smtClean="0"/>
              <a:pPr/>
              <a:t>2020/3/15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093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0EBD28-52BD-4E87-AB0D-4B099216D196}" type="datetime1">
              <a:rPr lang="zh-CN" altLang="en-US" smtClean="0"/>
              <a:pPr/>
              <a:t>2020/3/15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97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fld id="{3F925A4C-1434-4E60-B118-CFB175DDF0B9}" type="datetime1">
              <a:rPr lang="zh-CN" altLang="en-US" smtClean="0"/>
              <a:pPr/>
              <a:t>2020/3/15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737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3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6178BFB4-2B10-4FBE-B6AE-36B145E8EC8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199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3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F88082A5-DAAA-40BC-8E1A-C501AD8E7D7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983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3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628BCC91-89F8-4CE3-92D7-F359DEFF1FD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482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A42C2A16-C986-443B-94DB-9385F6B9811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390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4571013C-02B7-472A-8C8B-98FC67774C8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130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9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9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第三章 交换网络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3500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学习结点位置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1261646"/>
          </a:xfrm>
        </p:spPr>
        <p:txBody>
          <a:bodyPr/>
          <a:lstStyle/>
          <a:p>
            <a:r>
              <a:rPr lang="zh-CN" altLang="en-US" dirty="0"/>
              <a:t>每收一个新的数据帧，记录其源</a:t>
            </a:r>
            <a:r>
              <a:rPr lang="en-US" altLang="zh-CN" dirty="0"/>
              <a:t>MAC</a:t>
            </a:r>
            <a:r>
              <a:rPr lang="zh-CN" altLang="en-US"/>
              <a:t>地址</a:t>
            </a:r>
            <a:r>
              <a:rPr lang="zh-CN" altLang="en-US" smtClean="0"/>
              <a:t>和输入</a:t>
            </a:r>
            <a:r>
              <a:rPr lang="zh-CN" altLang="en-US" dirty="0"/>
              <a:t>端口，将该映射关系写入</a:t>
            </a:r>
            <a:r>
              <a:rPr lang="en-US" altLang="zh-CN" dirty="0"/>
              <a:t>FDB</a:t>
            </a:r>
            <a:r>
              <a:rPr lang="zh-CN" altLang="en-US" dirty="0" smtClean="0"/>
              <a:t>表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grpSp>
        <p:nvGrpSpPr>
          <p:cNvPr id="28" name="组合 27"/>
          <p:cNvGrpSpPr/>
          <p:nvPr/>
        </p:nvGrpSpPr>
        <p:grpSpPr>
          <a:xfrm>
            <a:off x="1240465" y="3434143"/>
            <a:ext cx="4558986" cy="1813272"/>
            <a:chOff x="1898964" y="3964065"/>
            <a:chExt cx="4558986" cy="1813272"/>
          </a:xfrm>
        </p:grpSpPr>
        <p:sp>
          <p:nvSpPr>
            <p:cNvPr id="29" name="矩形 28"/>
            <p:cNvSpPr/>
            <p:nvPr/>
          </p:nvSpPr>
          <p:spPr>
            <a:xfrm>
              <a:off x="3818441" y="5035580"/>
              <a:ext cx="672860" cy="353683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B1</a:t>
              </a:r>
              <a:endPara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1543" y="5035580"/>
              <a:ext cx="569976" cy="373522"/>
            </a:xfrm>
            <a:prstGeom prst="rect">
              <a:avLst/>
            </a:prstGeom>
          </p:spPr>
        </p:pic>
        <p:cxnSp>
          <p:nvCxnSpPr>
            <p:cNvPr id="31" name="直接连接符 30"/>
            <p:cNvCxnSpPr/>
            <p:nvPr/>
          </p:nvCxnSpPr>
          <p:spPr>
            <a:xfrm>
              <a:off x="3164854" y="5212421"/>
              <a:ext cx="653587" cy="2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32" name="直接连接符 31"/>
            <p:cNvCxnSpPr>
              <a:stCxn id="29" idx="3"/>
              <a:endCxn id="40" idx="1"/>
            </p:cNvCxnSpPr>
            <p:nvPr/>
          </p:nvCxnSpPr>
          <p:spPr>
            <a:xfrm>
              <a:off x="4491301" y="5212422"/>
              <a:ext cx="657390" cy="123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33" name="直接连接符 32"/>
            <p:cNvCxnSpPr>
              <a:stCxn id="29" idx="0"/>
              <a:endCxn id="39" idx="2"/>
            </p:cNvCxnSpPr>
            <p:nvPr/>
          </p:nvCxnSpPr>
          <p:spPr>
            <a:xfrm flipV="1">
              <a:off x="4154871" y="4665230"/>
              <a:ext cx="468031" cy="370350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sp>
          <p:nvSpPr>
            <p:cNvPr id="34" name="文本框 33"/>
            <p:cNvSpPr txBox="1"/>
            <p:nvPr/>
          </p:nvSpPr>
          <p:spPr>
            <a:xfrm>
              <a:off x="3978287" y="477265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1</a:t>
              </a:r>
              <a:endPara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596910" y="5152333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2</a:t>
              </a:r>
              <a:endPara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4069778" y="436578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3</a:t>
              </a:r>
              <a:endPara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4394438" y="512258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4</a:t>
              </a:r>
              <a:endPara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4507579" y="461352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5</a:t>
              </a:r>
              <a:endPara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4286472" y="4311547"/>
              <a:ext cx="672860" cy="353683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B2</a:t>
              </a:r>
              <a:endPara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5148691" y="5035703"/>
              <a:ext cx="672860" cy="353683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B3</a:t>
              </a:r>
              <a:endPara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4956692" y="500543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6</a:t>
              </a:r>
              <a:endPara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1898964" y="5479820"/>
              <a:ext cx="141256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anose="020B0604020202020204" pitchFamily="34" charset="0"/>
                </a:rPr>
                <a:t>02:23:c0:01:00:11</a:t>
              </a:r>
            </a:p>
          </p:txBody>
        </p:sp>
        <p:cxnSp>
          <p:nvCxnSpPr>
            <p:cNvPr id="43" name="直接连接符 42"/>
            <p:cNvCxnSpPr>
              <a:stCxn id="39" idx="0"/>
            </p:cNvCxnSpPr>
            <p:nvPr/>
          </p:nvCxnSpPr>
          <p:spPr>
            <a:xfrm flipV="1">
              <a:off x="4622902" y="3964065"/>
              <a:ext cx="0" cy="347482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44" name="直接连接符 43"/>
            <p:cNvCxnSpPr>
              <a:stCxn id="40" idx="3"/>
            </p:cNvCxnSpPr>
            <p:nvPr/>
          </p:nvCxnSpPr>
          <p:spPr>
            <a:xfrm flipV="1">
              <a:off x="5821551" y="5209717"/>
              <a:ext cx="636399" cy="2828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</p:grpSp>
      <p:grpSp>
        <p:nvGrpSpPr>
          <p:cNvPr id="45" name="组合 44"/>
          <p:cNvGrpSpPr/>
          <p:nvPr/>
        </p:nvGrpSpPr>
        <p:grpSpPr>
          <a:xfrm>
            <a:off x="2435220" y="4019218"/>
            <a:ext cx="2368427" cy="509547"/>
            <a:chOff x="3093720" y="4549140"/>
            <a:chExt cx="2034540" cy="509547"/>
          </a:xfrm>
        </p:grpSpPr>
        <p:sp>
          <p:nvSpPr>
            <p:cNvPr id="46" name="任意多边形 45"/>
            <p:cNvSpPr/>
            <p:nvPr/>
          </p:nvSpPr>
          <p:spPr>
            <a:xfrm>
              <a:off x="3093720" y="4549140"/>
              <a:ext cx="1264920" cy="509547"/>
            </a:xfrm>
            <a:custGeom>
              <a:avLst/>
              <a:gdLst>
                <a:gd name="connsiteX0" fmla="*/ 0 w 1264920"/>
                <a:gd name="connsiteY0" fmla="*/ 464820 h 509547"/>
                <a:gd name="connsiteX1" fmla="*/ 792480 w 1264920"/>
                <a:gd name="connsiteY1" fmla="*/ 464820 h 509547"/>
                <a:gd name="connsiteX2" fmla="*/ 1264920 w 1264920"/>
                <a:gd name="connsiteY2" fmla="*/ 0 h 509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4920" h="509547">
                  <a:moveTo>
                    <a:pt x="0" y="464820"/>
                  </a:moveTo>
                  <a:cubicBezTo>
                    <a:pt x="290830" y="503555"/>
                    <a:pt x="581660" y="542290"/>
                    <a:pt x="792480" y="464820"/>
                  </a:cubicBezTo>
                  <a:cubicBezTo>
                    <a:pt x="1003300" y="387350"/>
                    <a:pt x="1134110" y="193675"/>
                    <a:pt x="1264920" y="0"/>
                  </a:cubicBezTo>
                </a:path>
              </a:pathLst>
            </a:custGeom>
            <a:noFill/>
            <a:ln w="38100" cap="flat" cmpd="sng" algn="ctr">
              <a:solidFill>
                <a:srgbClr val="ED7D31">
                  <a:lumMod val="75000"/>
                </a:srgbClr>
              </a:solidFill>
              <a:prstDash val="dash"/>
              <a:miter lim="800000"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任意多边形 46"/>
            <p:cNvSpPr/>
            <p:nvPr/>
          </p:nvSpPr>
          <p:spPr>
            <a:xfrm>
              <a:off x="4175760" y="4960620"/>
              <a:ext cx="952500" cy="22860"/>
            </a:xfrm>
            <a:custGeom>
              <a:avLst/>
              <a:gdLst>
                <a:gd name="connsiteX0" fmla="*/ 0 w 952500"/>
                <a:gd name="connsiteY0" fmla="*/ 22860 h 22860"/>
                <a:gd name="connsiteX1" fmla="*/ 952500 w 952500"/>
                <a:gd name="connsiteY1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00" h="22860">
                  <a:moveTo>
                    <a:pt x="0" y="22860"/>
                  </a:moveTo>
                  <a:lnTo>
                    <a:pt x="952500" y="0"/>
                  </a:lnTo>
                </a:path>
              </a:pathLst>
            </a:custGeom>
            <a:noFill/>
            <a:ln w="38100" cap="flat" cmpd="sng" algn="ctr">
              <a:solidFill>
                <a:srgbClr val="ED7D31">
                  <a:lumMod val="75000"/>
                </a:srgbClr>
              </a:solidFill>
              <a:prstDash val="dash"/>
              <a:miter lim="800000"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048751"/>
              </p:ext>
            </p:extLst>
          </p:nvPr>
        </p:nvGraphicFramePr>
        <p:xfrm>
          <a:off x="5276193" y="4925792"/>
          <a:ext cx="2378070" cy="701040"/>
        </p:xfrm>
        <a:graphic>
          <a:graphicData uri="http://schemas.openxmlformats.org/drawingml/2006/table">
            <a:tbl>
              <a:tblPr firstRow="1" bandRow="1"/>
              <a:tblGrid>
                <a:gridCol w="1575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22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000"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18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377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566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754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5943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131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32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50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 err="1" smtClean="0"/>
                        <a:t>Dest</a:t>
                      </a:r>
                      <a:r>
                        <a:rPr lang="en-US" altLang="zh-CN" sz="1600" dirty="0" smtClean="0"/>
                        <a:t> MAC </a:t>
                      </a:r>
                      <a:r>
                        <a:rPr lang="en-US" altLang="zh-CN" sz="1600" dirty="0" err="1" smtClean="0"/>
                        <a:t>Addr</a:t>
                      </a:r>
                      <a:endParaRPr lang="zh-CN" altLang="en-US" sz="16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18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377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566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754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5943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131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32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50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 smtClean="0"/>
                        <a:t>Port</a:t>
                      </a:r>
                      <a:endParaRPr lang="zh-CN" altLang="en-US" sz="16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00"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rPr>
                        <a:t>02:23:c0:01:00:11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412244"/>
              </p:ext>
            </p:extLst>
          </p:nvPr>
        </p:nvGraphicFramePr>
        <p:xfrm>
          <a:off x="4610416" y="3159002"/>
          <a:ext cx="2378070" cy="701040"/>
        </p:xfrm>
        <a:graphic>
          <a:graphicData uri="http://schemas.openxmlformats.org/drawingml/2006/table">
            <a:tbl>
              <a:tblPr firstRow="1" bandRow="1"/>
              <a:tblGrid>
                <a:gridCol w="1575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22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000"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18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377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566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754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5943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131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32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50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 err="1" smtClean="0"/>
                        <a:t>Dest</a:t>
                      </a:r>
                      <a:r>
                        <a:rPr lang="en-US" altLang="zh-CN" sz="1600" dirty="0" smtClean="0"/>
                        <a:t> MAC </a:t>
                      </a:r>
                      <a:r>
                        <a:rPr lang="en-US" altLang="zh-CN" sz="1600" dirty="0" err="1" smtClean="0"/>
                        <a:t>Addr</a:t>
                      </a:r>
                      <a:endParaRPr lang="zh-CN" altLang="en-US" sz="16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18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377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566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754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5943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131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32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50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 smtClean="0"/>
                        <a:t>Port</a:t>
                      </a:r>
                      <a:endParaRPr lang="zh-CN" altLang="en-US" sz="16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00"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rPr>
                        <a:t>02:23:c0:01:00:11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035586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生成树协议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1372887"/>
          </a:xfrm>
        </p:spPr>
        <p:txBody>
          <a:bodyPr/>
          <a:lstStyle/>
          <a:p>
            <a:r>
              <a:rPr lang="zh-CN" altLang="en-US" dirty="0"/>
              <a:t>网络中存在冗余链路（提升网络健壮性等）</a:t>
            </a:r>
          </a:p>
          <a:p>
            <a:pPr lvl="1"/>
            <a:r>
              <a:rPr lang="zh-CN" altLang="en-US" dirty="0"/>
              <a:t>网络拓扑由树状结构变成图状结构</a:t>
            </a:r>
          </a:p>
          <a:p>
            <a:pPr lvl="1"/>
            <a:r>
              <a:rPr lang="zh-CN" altLang="en-US" dirty="0"/>
              <a:t>数据转发过程中，形成</a:t>
            </a:r>
            <a:r>
              <a:rPr lang="zh-CN" altLang="en-US" dirty="0" smtClean="0"/>
              <a:t>环路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85" name="Line 4"/>
          <p:cNvSpPr>
            <a:spLocks noChangeShapeType="1"/>
          </p:cNvSpPr>
          <p:nvPr/>
        </p:nvSpPr>
        <p:spPr bwMode="auto">
          <a:xfrm>
            <a:off x="2379663" y="3752850"/>
            <a:ext cx="494506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 smtClean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86" name="Line 5"/>
          <p:cNvSpPr>
            <a:spLocks noChangeShapeType="1"/>
          </p:cNvSpPr>
          <p:nvPr/>
        </p:nvSpPr>
        <p:spPr bwMode="auto">
          <a:xfrm flipV="1">
            <a:off x="2019300" y="5491163"/>
            <a:ext cx="5280025" cy="127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 smtClean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87" name="Rectangle 6"/>
          <p:cNvSpPr>
            <a:spLocks noChangeArrowheads="1"/>
          </p:cNvSpPr>
          <p:nvPr/>
        </p:nvSpPr>
        <p:spPr bwMode="auto">
          <a:xfrm>
            <a:off x="7277100" y="3529013"/>
            <a:ext cx="1155700" cy="39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smtClean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局域网 </a:t>
            </a:r>
            <a:r>
              <a:rPr kumimoji="1" lang="en-US" altLang="zh-CN" sz="2000" smtClean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2</a:t>
            </a:r>
          </a:p>
        </p:txBody>
      </p:sp>
      <p:sp>
        <p:nvSpPr>
          <p:cNvPr id="88" name="Rectangle 7"/>
          <p:cNvSpPr>
            <a:spLocks noChangeArrowheads="1"/>
          </p:cNvSpPr>
          <p:nvPr/>
        </p:nvSpPr>
        <p:spPr bwMode="auto">
          <a:xfrm>
            <a:off x="7243763" y="5221288"/>
            <a:ext cx="1139737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smtClean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局域网 </a:t>
            </a:r>
            <a:r>
              <a:rPr kumimoji="1" lang="en-US" altLang="zh-CN" sz="2000" smtClean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1</a:t>
            </a:r>
          </a:p>
        </p:txBody>
      </p:sp>
      <p:sp>
        <p:nvSpPr>
          <p:cNvPr id="89" name="Line 8"/>
          <p:cNvSpPr>
            <a:spLocks noChangeShapeType="1"/>
          </p:cNvSpPr>
          <p:nvPr/>
        </p:nvSpPr>
        <p:spPr bwMode="auto">
          <a:xfrm flipH="1">
            <a:off x="2789238" y="3735388"/>
            <a:ext cx="0" cy="757237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 smtClean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90" name="Line 9"/>
          <p:cNvSpPr>
            <a:spLocks noChangeShapeType="1"/>
          </p:cNvSpPr>
          <p:nvPr/>
        </p:nvSpPr>
        <p:spPr bwMode="auto">
          <a:xfrm>
            <a:off x="2778125" y="4827588"/>
            <a:ext cx="0" cy="655637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 smtClean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91" name="Line 10"/>
          <p:cNvSpPr>
            <a:spLocks noChangeShapeType="1"/>
          </p:cNvSpPr>
          <p:nvPr/>
        </p:nvSpPr>
        <p:spPr bwMode="auto">
          <a:xfrm flipH="1">
            <a:off x="6410325" y="3759200"/>
            <a:ext cx="1588" cy="725488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 smtClean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92" name="Line 11"/>
          <p:cNvSpPr>
            <a:spLocks noChangeShapeType="1"/>
          </p:cNvSpPr>
          <p:nvPr/>
        </p:nvSpPr>
        <p:spPr bwMode="auto">
          <a:xfrm>
            <a:off x="6410325" y="4838700"/>
            <a:ext cx="0" cy="655638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 smtClean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93" name="Arc 12"/>
          <p:cNvSpPr>
            <a:spLocks/>
          </p:cNvSpPr>
          <p:nvPr/>
        </p:nvSpPr>
        <p:spPr bwMode="auto">
          <a:xfrm rot="5255629" flipH="1">
            <a:off x="4252119" y="2788444"/>
            <a:ext cx="685800" cy="2205038"/>
          </a:xfrm>
          <a:custGeom>
            <a:avLst/>
            <a:gdLst>
              <a:gd name="G0" fmla="+- 53 0 0"/>
              <a:gd name="G1" fmla="+- 21600 0 0"/>
              <a:gd name="G2" fmla="+- 21600 0 0"/>
              <a:gd name="T0" fmla="*/ 0 w 21653"/>
              <a:gd name="T1" fmla="*/ 0 h 42096"/>
              <a:gd name="T2" fmla="*/ 6870 w 21653"/>
              <a:gd name="T3" fmla="*/ 42096 h 42096"/>
              <a:gd name="T4" fmla="*/ 53 w 21653"/>
              <a:gd name="T5" fmla="*/ 21600 h 42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53" h="42096" fill="none" extrusionOk="0">
                <a:moveTo>
                  <a:pt x="0" y="0"/>
                </a:moveTo>
                <a:cubicBezTo>
                  <a:pt x="17" y="0"/>
                  <a:pt x="35" y="-1"/>
                  <a:pt x="53" y="0"/>
                </a:cubicBezTo>
                <a:cubicBezTo>
                  <a:pt x="11982" y="0"/>
                  <a:pt x="21653" y="9670"/>
                  <a:pt x="21653" y="21600"/>
                </a:cubicBezTo>
                <a:cubicBezTo>
                  <a:pt x="21653" y="30902"/>
                  <a:pt x="15697" y="39160"/>
                  <a:pt x="6870" y="42096"/>
                </a:cubicBezTo>
              </a:path>
              <a:path w="21653" h="42096" stroke="0" extrusionOk="0">
                <a:moveTo>
                  <a:pt x="0" y="0"/>
                </a:moveTo>
                <a:cubicBezTo>
                  <a:pt x="17" y="0"/>
                  <a:pt x="35" y="-1"/>
                  <a:pt x="53" y="0"/>
                </a:cubicBezTo>
                <a:cubicBezTo>
                  <a:pt x="11982" y="0"/>
                  <a:pt x="21653" y="9670"/>
                  <a:pt x="21653" y="21600"/>
                </a:cubicBezTo>
                <a:cubicBezTo>
                  <a:pt x="21653" y="30902"/>
                  <a:pt x="15697" y="39160"/>
                  <a:pt x="6870" y="42096"/>
                </a:cubicBezTo>
                <a:lnTo>
                  <a:pt x="53" y="21600"/>
                </a:lnTo>
                <a:close/>
              </a:path>
            </a:pathLst>
          </a:custGeom>
          <a:noFill/>
          <a:ln w="76200" cap="rnd">
            <a:solidFill>
              <a:schemeClr val="accent5">
                <a:lumMod val="50000"/>
              </a:schemeClr>
            </a:solidFill>
            <a:round/>
            <a:headEnd type="triangle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 smtClean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94" name="Rectangle 13"/>
          <p:cNvSpPr>
            <a:spLocks noChangeArrowheads="1"/>
          </p:cNvSpPr>
          <p:nvPr/>
        </p:nvSpPr>
        <p:spPr bwMode="auto">
          <a:xfrm>
            <a:off x="6880225" y="4338638"/>
            <a:ext cx="8985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smtClean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网桥 </a:t>
            </a:r>
            <a:r>
              <a:rPr kumimoji="1" lang="en-US" altLang="zh-CN" sz="2000" smtClean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2</a:t>
            </a:r>
          </a:p>
        </p:txBody>
      </p:sp>
      <p:sp>
        <p:nvSpPr>
          <p:cNvPr id="95" name="Rectangle 14"/>
          <p:cNvSpPr>
            <a:spLocks noChangeArrowheads="1"/>
          </p:cNvSpPr>
          <p:nvPr/>
        </p:nvSpPr>
        <p:spPr bwMode="auto">
          <a:xfrm>
            <a:off x="1450975" y="4376738"/>
            <a:ext cx="90011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smtClean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网桥 </a:t>
            </a:r>
            <a:r>
              <a:rPr kumimoji="1" lang="en-US" altLang="zh-CN" sz="2000" smtClean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1</a:t>
            </a:r>
          </a:p>
        </p:txBody>
      </p:sp>
      <p:pic>
        <p:nvPicPr>
          <p:cNvPr id="96" name="Picture 15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350" y="5045075"/>
            <a:ext cx="763588" cy="75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" name="Rectangle 16"/>
          <p:cNvSpPr>
            <a:spLocks noChangeArrowheads="1"/>
          </p:cNvSpPr>
          <p:nvPr/>
        </p:nvSpPr>
        <p:spPr bwMode="auto">
          <a:xfrm>
            <a:off x="1208088" y="5073650"/>
            <a:ext cx="38953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zh-CN" sz="2000" smtClean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smtClean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A</a:t>
            </a:r>
          </a:p>
        </p:txBody>
      </p:sp>
      <p:sp>
        <p:nvSpPr>
          <p:cNvPr id="98" name="Rectangle 17"/>
          <p:cNvSpPr>
            <a:spLocks noChangeArrowheads="1"/>
          </p:cNvSpPr>
          <p:nvPr/>
        </p:nvSpPr>
        <p:spPr bwMode="auto">
          <a:xfrm>
            <a:off x="2301875" y="5683250"/>
            <a:ext cx="735013" cy="357188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smtClean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F</a:t>
            </a:r>
          </a:p>
        </p:txBody>
      </p:sp>
      <p:sp>
        <p:nvSpPr>
          <p:cNvPr id="99" name="Text Box 28"/>
          <p:cNvSpPr txBox="1">
            <a:spLocks noChangeArrowheads="1"/>
          </p:cNvSpPr>
          <p:nvPr/>
        </p:nvSpPr>
        <p:spPr bwMode="auto">
          <a:xfrm>
            <a:off x="4121150" y="4149725"/>
            <a:ext cx="110799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smtClean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不停地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smtClean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兜圈子</a:t>
            </a:r>
          </a:p>
        </p:txBody>
      </p:sp>
      <p:pic>
        <p:nvPicPr>
          <p:cNvPr id="100" name="Picture 29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4073525"/>
            <a:ext cx="104775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101" name="Picture 30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0" y="4073525"/>
            <a:ext cx="1046163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grpSp>
        <p:nvGrpSpPr>
          <p:cNvPr id="102" name="Group 48"/>
          <p:cNvGrpSpPr>
            <a:grpSpLocks/>
          </p:cNvGrpSpPr>
          <p:nvPr/>
        </p:nvGrpSpPr>
        <p:grpSpPr bwMode="auto">
          <a:xfrm>
            <a:off x="2189163" y="4724400"/>
            <a:ext cx="455612" cy="1004888"/>
            <a:chOff x="1379" y="2993"/>
            <a:chExt cx="287" cy="633"/>
          </a:xfrm>
        </p:grpSpPr>
        <p:sp>
          <p:nvSpPr>
            <p:cNvPr id="103" name="Line 32"/>
            <p:cNvSpPr>
              <a:spLocks noChangeShapeType="1"/>
            </p:cNvSpPr>
            <p:nvPr/>
          </p:nvSpPr>
          <p:spPr bwMode="auto">
            <a:xfrm flipH="1" flipV="1">
              <a:off x="1655" y="2993"/>
              <a:ext cx="11" cy="633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4" name="Text Box 33"/>
            <p:cNvSpPr txBox="1">
              <a:spLocks noChangeArrowheads="1"/>
            </p:cNvSpPr>
            <p:nvPr/>
          </p:nvSpPr>
          <p:spPr bwMode="auto">
            <a:xfrm>
              <a:off x="1379" y="3110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  <a:sym typeface="Wingdings" panose="05000000000000000000" pitchFamily="2" charset="2"/>
                </a:rPr>
                <a:t></a:t>
              </a:r>
            </a:p>
          </p:txBody>
        </p:sp>
      </p:grpSp>
      <p:grpSp>
        <p:nvGrpSpPr>
          <p:cNvPr id="105" name="Group 34"/>
          <p:cNvGrpSpPr>
            <a:grpSpLocks/>
          </p:cNvGrpSpPr>
          <p:nvPr/>
        </p:nvGrpSpPr>
        <p:grpSpPr bwMode="auto">
          <a:xfrm>
            <a:off x="3094038" y="4868863"/>
            <a:ext cx="3173412" cy="996950"/>
            <a:chOff x="1949" y="3067"/>
            <a:chExt cx="1999" cy="628"/>
          </a:xfrm>
        </p:grpSpPr>
        <p:sp>
          <p:nvSpPr>
            <p:cNvPr id="106" name="Freeform 35"/>
            <p:cNvSpPr>
              <a:spLocks/>
            </p:cNvSpPr>
            <p:nvPr/>
          </p:nvSpPr>
          <p:spPr bwMode="auto">
            <a:xfrm>
              <a:off x="1949" y="3067"/>
              <a:ext cx="1999" cy="624"/>
            </a:xfrm>
            <a:custGeom>
              <a:avLst/>
              <a:gdLst>
                <a:gd name="T0" fmla="*/ 0 w 1866"/>
                <a:gd name="T1" fmla="*/ 522 h 523"/>
                <a:gd name="T2" fmla="*/ 1059 w 1866"/>
                <a:gd name="T3" fmla="*/ 510 h 523"/>
                <a:gd name="T4" fmla="*/ 1308 w 1866"/>
                <a:gd name="T5" fmla="*/ 504 h 523"/>
                <a:gd name="T6" fmla="*/ 1494 w 1866"/>
                <a:gd name="T7" fmla="*/ 489 h 523"/>
                <a:gd name="T8" fmla="*/ 1653 w 1866"/>
                <a:gd name="T9" fmla="*/ 456 h 523"/>
                <a:gd name="T10" fmla="*/ 1723 w 1866"/>
                <a:gd name="T11" fmla="*/ 432 h 523"/>
                <a:gd name="T12" fmla="*/ 1788 w 1866"/>
                <a:gd name="T13" fmla="*/ 357 h 523"/>
                <a:gd name="T14" fmla="*/ 1842 w 1866"/>
                <a:gd name="T15" fmla="*/ 204 h 523"/>
                <a:gd name="T16" fmla="*/ 1857 w 1866"/>
                <a:gd name="T17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6" h="523">
                  <a:moveTo>
                    <a:pt x="0" y="522"/>
                  </a:moveTo>
                  <a:cubicBezTo>
                    <a:pt x="174" y="523"/>
                    <a:pt x="817" y="514"/>
                    <a:pt x="1059" y="510"/>
                  </a:cubicBezTo>
                  <a:cubicBezTo>
                    <a:pt x="1277" y="507"/>
                    <a:pt x="1236" y="507"/>
                    <a:pt x="1308" y="504"/>
                  </a:cubicBezTo>
                  <a:cubicBezTo>
                    <a:pt x="1349" y="489"/>
                    <a:pt x="1443" y="504"/>
                    <a:pt x="1494" y="489"/>
                  </a:cubicBezTo>
                  <a:cubicBezTo>
                    <a:pt x="1549" y="479"/>
                    <a:pt x="1615" y="465"/>
                    <a:pt x="1653" y="456"/>
                  </a:cubicBezTo>
                  <a:cubicBezTo>
                    <a:pt x="1691" y="447"/>
                    <a:pt x="1700" y="448"/>
                    <a:pt x="1723" y="432"/>
                  </a:cubicBezTo>
                  <a:cubicBezTo>
                    <a:pt x="1734" y="420"/>
                    <a:pt x="1777" y="369"/>
                    <a:pt x="1788" y="357"/>
                  </a:cubicBezTo>
                  <a:cubicBezTo>
                    <a:pt x="1793" y="351"/>
                    <a:pt x="1839" y="216"/>
                    <a:pt x="1842" y="204"/>
                  </a:cubicBezTo>
                  <a:cubicBezTo>
                    <a:pt x="1866" y="115"/>
                    <a:pt x="1857" y="110"/>
                    <a:pt x="1857" y="0"/>
                  </a:cubicBezTo>
                </a:path>
              </a:pathLst>
            </a:custGeom>
            <a:noFill/>
            <a:ln w="762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7" name="Text Box 36"/>
            <p:cNvSpPr txBox="1">
              <a:spLocks noChangeArrowheads="1"/>
            </p:cNvSpPr>
            <p:nvPr/>
          </p:nvSpPr>
          <p:spPr bwMode="auto">
            <a:xfrm>
              <a:off x="2014" y="3407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  <a:sym typeface="Wingdings" panose="05000000000000000000" pitchFamily="2" charset="2"/>
                </a:rPr>
                <a:t></a:t>
              </a:r>
            </a:p>
          </p:txBody>
        </p:sp>
      </p:grpSp>
      <p:sp>
        <p:nvSpPr>
          <p:cNvPr id="108" name="Rectangle 37"/>
          <p:cNvSpPr>
            <a:spLocks noChangeArrowheads="1"/>
          </p:cNvSpPr>
          <p:nvPr/>
        </p:nvSpPr>
        <p:spPr bwMode="auto">
          <a:xfrm>
            <a:off x="1997075" y="6021388"/>
            <a:ext cx="1436688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smtClean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A </a:t>
            </a:r>
            <a:r>
              <a:rPr kumimoji="1" lang="zh-CN" altLang="en-US" sz="2000" smtClean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发出的帧</a:t>
            </a:r>
          </a:p>
        </p:txBody>
      </p:sp>
      <p:grpSp>
        <p:nvGrpSpPr>
          <p:cNvPr id="109" name="Group 54"/>
          <p:cNvGrpSpPr>
            <a:grpSpLocks/>
          </p:cNvGrpSpPr>
          <p:nvPr/>
        </p:nvGrpSpPr>
        <p:grpSpPr bwMode="auto">
          <a:xfrm>
            <a:off x="487363" y="3063875"/>
            <a:ext cx="2679700" cy="1235075"/>
            <a:chOff x="307" y="1930"/>
            <a:chExt cx="1688" cy="778"/>
          </a:xfrm>
        </p:grpSpPr>
        <p:grpSp>
          <p:nvGrpSpPr>
            <p:cNvPr id="110" name="Group 23"/>
            <p:cNvGrpSpPr>
              <a:grpSpLocks/>
            </p:cNvGrpSpPr>
            <p:nvPr/>
          </p:nvGrpSpPr>
          <p:grpSpPr bwMode="auto">
            <a:xfrm>
              <a:off x="1378" y="1930"/>
              <a:ext cx="617" cy="778"/>
              <a:chOff x="1378" y="1930"/>
              <a:chExt cx="617" cy="778"/>
            </a:xfrm>
          </p:grpSpPr>
          <p:sp>
            <p:nvSpPr>
              <p:cNvPr id="112" name="Rectangle 24"/>
              <p:cNvSpPr>
                <a:spLocks noChangeArrowheads="1"/>
              </p:cNvSpPr>
              <p:nvPr/>
            </p:nvSpPr>
            <p:spPr bwMode="auto">
              <a:xfrm>
                <a:off x="1532" y="1930"/>
                <a:ext cx="463" cy="280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smtClean="0">
                    <a:solidFill>
                      <a:srgbClr val="3333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F</a:t>
                </a:r>
                <a:r>
                  <a:rPr kumimoji="1" lang="en-US" altLang="zh-CN" sz="2000" baseline="-25000" smtClean="0">
                    <a:solidFill>
                      <a:srgbClr val="3333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1</a:t>
                </a:r>
              </a:p>
            </p:txBody>
          </p:sp>
          <p:grpSp>
            <p:nvGrpSpPr>
              <p:cNvPr id="113" name="Group 25"/>
              <p:cNvGrpSpPr>
                <a:grpSpLocks/>
              </p:cNvGrpSpPr>
              <p:nvPr/>
            </p:nvGrpSpPr>
            <p:grpSpPr bwMode="auto">
              <a:xfrm>
                <a:off x="1378" y="2153"/>
                <a:ext cx="288" cy="555"/>
                <a:chOff x="1378" y="2153"/>
                <a:chExt cx="288" cy="555"/>
              </a:xfrm>
            </p:grpSpPr>
            <p:sp>
              <p:nvSpPr>
                <p:cNvPr id="114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1666" y="2153"/>
                  <a:ext cx="0" cy="555"/>
                </a:xfrm>
                <a:prstGeom prst="line">
                  <a:avLst/>
                </a:prstGeom>
                <a:noFill/>
                <a:ln w="76200">
                  <a:solidFill>
                    <a:schemeClr val="hlink"/>
                  </a:solidFill>
                  <a:round/>
                  <a:headEnd/>
                  <a:tailEnd type="triangl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 smtClean="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15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1378" y="2329"/>
                  <a:ext cx="28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defTabSz="7620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571500" defTabSz="7620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smtClean="0">
                      <a:solidFill>
                        <a:srgbClr val="3333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  <a:sym typeface="Wingdings" panose="05000000000000000000" pitchFamily="2" charset="2"/>
                    </a:rPr>
                    <a:t></a:t>
                  </a:r>
                </a:p>
              </p:txBody>
            </p:sp>
          </p:grpSp>
        </p:grpSp>
        <p:sp>
          <p:nvSpPr>
            <p:cNvPr id="111" name="Rectangle 41"/>
            <p:cNvSpPr>
              <a:spLocks noChangeArrowheads="1"/>
            </p:cNvSpPr>
            <p:nvPr/>
          </p:nvSpPr>
          <p:spPr bwMode="auto">
            <a:xfrm>
              <a:off x="307" y="1938"/>
              <a:ext cx="1251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网桥 </a:t>
              </a:r>
              <a:r>
                <a:rPr kumimoji="1" lang="en-US" altLang="zh-CN" sz="200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 </a:t>
              </a:r>
              <a:r>
                <a:rPr kumimoji="1" lang="zh-CN" altLang="en-US" sz="200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转发的帧</a:t>
              </a:r>
            </a:p>
          </p:txBody>
        </p:sp>
      </p:grpSp>
      <p:grpSp>
        <p:nvGrpSpPr>
          <p:cNvPr id="116" name="Group 55"/>
          <p:cNvGrpSpPr>
            <a:grpSpLocks/>
          </p:cNvGrpSpPr>
          <p:nvPr/>
        </p:nvGrpSpPr>
        <p:grpSpPr bwMode="auto">
          <a:xfrm>
            <a:off x="6021388" y="3027363"/>
            <a:ext cx="2697162" cy="1285875"/>
            <a:chOff x="3793" y="1907"/>
            <a:chExt cx="1699" cy="810"/>
          </a:xfrm>
        </p:grpSpPr>
        <p:grpSp>
          <p:nvGrpSpPr>
            <p:cNvPr id="117" name="Group 51"/>
            <p:cNvGrpSpPr>
              <a:grpSpLocks/>
            </p:cNvGrpSpPr>
            <p:nvPr/>
          </p:nvGrpSpPr>
          <p:grpSpPr bwMode="auto">
            <a:xfrm>
              <a:off x="3793" y="1938"/>
              <a:ext cx="626" cy="779"/>
              <a:chOff x="3793" y="1938"/>
              <a:chExt cx="626" cy="779"/>
            </a:xfrm>
          </p:grpSpPr>
          <p:grpSp>
            <p:nvGrpSpPr>
              <p:cNvPr id="119" name="Group 49"/>
              <p:cNvGrpSpPr>
                <a:grpSpLocks/>
              </p:cNvGrpSpPr>
              <p:nvPr/>
            </p:nvGrpSpPr>
            <p:grpSpPr bwMode="auto">
              <a:xfrm>
                <a:off x="4131" y="2162"/>
                <a:ext cx="288" cy="555"/>
                <a:chOff x="4131" y="2162"/>
                <a:chExt cx="288" cy="555"/>
              </a:xfrm>
            </p:grpSpPr>
            <p:sp>
              <p:nvSpPr>
                <p:cNvPr id="121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4131" y="2162"/>
                  <a:ext cx="0" cy="555"/>
                </a:xfrm>
                <a:prstGeom prst="line">
                  <a:avLst/>
                </a:prstGeom>
                <a:noFill/>
                <a:ln w="76200">
                  <a:solidFill>
                    <a:schemeClr val="hlink"/>
                  </a:solidFill>
                  <a:round/>
                  <a:headEnd/>
                  <a:tailEnd type="triangl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 smtClean="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22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4132" y="2338"/>
                  <a:ext cx="28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defTabSz="7620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571500" defTabSz="7620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smtClean="0">
                      <a:solidFill>
                        <a:srgbClr val="3333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  <a:sym typeface="Wingdings" panose="05000000000000000000" pitchFamily="2" charset="2"/>
                    </a:rPr>
                    <a:t></a:t>
                  </a:r>
                </a:p>
              </p:txBody>
            </p:sp>
          </p:grpSp>
          <p:sp>
            <p:nvSpPr>
              <p:cNvPr id="120" name="Rectangle 19"/>
              <p:cNvSpPr>
                <a:spLocks noChangeArrowheads="1"/>
              </p:cNvSpPr>
              <p:nvPr/>
            </p:nvSpPr>
            <p:spPr bwMode="auto">
              <a:xfrm>
                <a:off x="3793" y="1938"/>
                <a:ext cx="464" cy="256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smtClean="0">
                    <a:solidFill>
                      <a:srgbClr val="3333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F</a:t>
                </a:r>
                <a:r>
                  <a:rPr kumimoji="1" lang="en-US" altLang="zh-CN" sz="2000" baseline="-25000" smtClean="0">
                    <a:solidFill>
                      <a:srgbClr val="3333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2</a:t>
                </a:r>
              </a:p>
            </p:txBody>
          </p:sp>
        </p:grpSp>
        <p:sp>
          <p:nvSpPr>
            <p:cNvPr id="118" name="Rectangle 45"/>
            <p:cNvSpPr>
              <a:spLocks noChangeArrowheads="1"/>
            </p:cNvSpPr>
            <p:nvPr/>
          </p:nvSpPr>
          <p:spPr bwMode="auto">
            <a:xfrm>
              <a:off x="4240" y="1907"/>
              <a:ext cx="1252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网桥 </a:t>
              </a:r>
              <a:r>
                <a:rPr kumimoji="1" lang="en-US" altLang="zh-CN" sz="200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 </a:t>
              </a:r>
              <a:r>
                <a:rPr kumimoji="1" lang="zh-CN" altLang="en-US" sz="200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转发的帧</a:t>
              </a:r>
            </a:p>
          </p:txBody>
        </p:sp>
      </p:grpSp>
      <p:sp>
        <p:nvSpPr>
          <p:cNvPr id="123" name="Arc 46"/>
          <p:cNvSpPr>
            <a:spLocks/>
          </p:cNvSpPr>
          <p:nvPr/>
        </p:nvSpPr>
        <p:spPr bwMode="auto">
          <a:xfrm rot="16400856">
            <a:off x="4252119" y="2813844"/>
            <a:ext cx="685800" cy="2205038"/>
          </a:xfrm>
          <a:custGeom>
            <a:avLst/>
            <a:gdLst>
              <a:gd name="G0" fmla="+- 53 0 0"/>
              <a:gd name="G1" fmla="+- 21600 0 0"/>
              <a:gd name="G2" fmla="+- 21600 0 0"/>
              <a:gd name="T0" fmla="*/ 0 w 21653"/>
              <a:gd name="T1" fmla="*/ 0 h 42096"/>
              <a:gd name="T2" fmla="*/ 6870 w 21653"/>
              <a:gd name="T3" fmla="*/ 42096 h 42096"/>
              <a:gd name="T4" fmla="*/ 53 w 21653"/>
              <a:gd name="T5" fmla="*/ 21600 h 42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53" h="42096" fill="none" extrusionOk="0">
                <a:moveTo>
                  <a:pt x="0" y="0"/>
                </a:moveTo>
                <a:cubicBezTo>
                  <a:pt x="17" y="0"/>
                  <a:pt x="35" y="-1"/>
                  <a:pt x="53" y="0"/>
                </a:cubicBezTo>
                <a:cubicBezTo>
                  <a:pt x="11982" y="0"/>
                  <a:pt x="21653" y="9670"/>
                  <a:pt x="21653" y="21600"/>
                </a:cubicBezTo>
                <a:cubicBezTo>
                  <a:pt x="21653" y="30902"/>
                  <a:pt x="15697" y="39160"/>
                  <a:pt x="6870" y="42096"/>
                </a:cubicBezTo>
              </a:path>
              <a:path w="21653" h="42096" stroke="0" extrusionOk="0">
                <a:moveTo>
                  <a:pt x="0" y="0"/>
                </a:moveTo>
                <a:cubicBezTo>
                  <a:pt x="17" y="0"/>
                  <a:pt x="35" y="-1"/>
                  <a:pt x="53" y="0"/>
                </a:cubicBezTo>
                <a:cubicBezTo>
                  <a:pt x="11982" y="0"/>
                  <a:pt x="21653" y="9670"/>
                  <a:pt x="21653" y="21600"/>
                </a:cubicBezTo>
                <a:cubicBezTo>
                  <a:pt x="21653" y="30902"/>
                  <a:pt x="15697" y="39160"/>
                  <a:pt x="6870" y="42096"/>
                </a:cubicBezTo>
                <a:lnTo>
                  <a:pt x="53" y="21600"/>
                </a:lnTo>
                <a:close/>
              </a:path>
            </a:pathLst>
          </a:custGeom>
          <a:noFill/>
          <a:ln w="76200" cap="rnd">
            <a:solidFill>
              <a:srgbClr val="0000CC"/>
            </a:solidFill>
            <a:round/>
            <a:headEnd type="triangle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 smtClean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24" name="Text Box 47"/>
          <p:cNvSpPr txBox="1">
            <a:spLocks noChangeArrowheads="1"/>
          </p:cNvSpPr>
          <p:nvPr/>
        </p:nvSpPr>
        <p:spPr bwMode="auto">
          <a:xfrm>
            <a:off x="3203575" y="4941888"/>
            <a:ext cx="2936875" cy="466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smtClean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网络资源白白消耗了</a:t>
            </a:r>
          </a:p>
        </p:txBody>
      </p:sp>
      <p:grpSp>
        <p:nvGrpSpPr>
          <p:cNvPr id="128" name="Group 52"/>
          <p:cNvGrpSpPr>
            <a:grpSpLocks/>
          </p:cNvGrpSpPr>
          <p:nvPr/>
        </p:nvGrpSpPr>
        <p:grpSpPr bwMode="auto">
          <a:xfrm>
            <a:off x="3167063" y="2767013"/>
            <a:ext cx="3100387" cy="1454150"/>
            <a:chOff x="1995" y="1743"/>
            <a:chExt cx="1953" cy="916"/>
          </a:xfrm>
        </p:grpSpPr>
        <p:sp>
          <p:nvSpPr>
            <p:cNvPr id="129" name="Arc 39"/>
            <p:cNvSpPr>
              <a:spLocks/>
            </p:cNvSpPr>
            <p:nvPr/>
          </p:nvSpPr>
          <p:spPr bwMode="auto">
            <a:xfrm>
              <a:off x="1995" y="2052"/>
              <a:ext cx="1953" cy="60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6015"/>
                <a:gd name="T2" fmla="*/ 21144 w 21600"/>
                <a:gd name="T3" fmla="*/ 26015 h 26015"/>
                <a:gd name="T4" fmla="*/ 0 w 21600"/>
                <a:gd name="T5" fmla="*/ 21600 h 26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6015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3083"/>
                    <a:pt x="21447" y="24562"/>
                    <a:pt x="21143" y="26014"/>
                  </a:cubicBezTo>
                </a:path>
                <a:path w="21600" h="26015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3083"/>
                    <a:pt x="21447" y="24562"/>
                    <a:pt x="21143" y="26014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76200">
              <a:solidFill>
                <a:schemeClr val="hlink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smtClean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0" name="Text Box 40"/>
            <p:cNvSpPr txBox="1">
              <a:spLocks noChangeArrowheads="1"/>
            </p:cNvSpPr>
            <p:nvPr/>
          </p:nvSpPr>
          <p:spPr bwMode="auto">
            <a:xfrm>
              <a:off x="2041" y="1743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smtClean="0">
                  <a:solidFill>
                    <a:srgbClr val="333399"/>
                  </a:solidFill>
                  <a:ea typeface="黑体" panose="02010609060101010101" pitchFamily="49" charset="-122"/>
                  <a:sym typeface="Wingdings" panose="05000000000000000000" pitchFamily="2" charset="2"/>
                </a:rPr>
                <a:t></a:t>
              </a:r>
            </a:p>
          </p:txBody>
        </p:sp>
      </p:grpSp>
      <p:grpSp>
        <p:nvGrpSpPr>
          <p:cNvPr id="131" name="Group 53"/>
          <p:cNvGrpSpPr>
            <a:grpSpLocks/>
          </p:cNvGrpSpPr>
          <p:nvPr/>
        </p:nvGrpSpPr>
        <p:grpSpPr bwMode="auto">
          <a:xfrm>
            <a:off x="2921000" y="2747963"/>
            <a:ext cx="3100388" cy="1393825"/>
            <a:chOff x="1840" y="1731"/>
            <a:chExt cx="1953" cy="878"/>
          </a:xfrm>
        </p:grpSpPr>
        <p:sp>
          <p:nvSpPr>
            <p:cNvPr id="132" name="Arc 43"/>
            <p:cNvSpPr>
              <a:spLocks/>
            </p:cNvSpPr>
            <p:nvPr/>
          </p:nvSpPr>
          <p:spPr bwMode="auto">
            <a:xfrm flipH="1">
              <a:off x="1840" y="2024"/>
              <a:ext cx="1953" cy="58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5085"/>
                <a:gd name="T2" fmla="*/ 21317 w 21600"/>
                <a:gd name="T3" fmla="*/ 25085 h 25085"/>
                <a:gd name="T4" fmla="*/ 0 w 21600"/>
                <a:gd name="T5" fmla="*/ 21600 h 25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5085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767"/>
                    <a:pt x="21505" y="23932"/>
                    <a:pt x="21317" y="25085"/>
                  </a:cubicBezTo>
                </a:path>
                <a:path w="21600" h="25085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767"/>
                    <a:pt x="21505" y="23932"/>
                    <a:pt x="21317" y="25085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76200">
              <a:solidFill>
                <a:schemeClr val="hlink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smtClean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" name="Text Box 44"/>
            <p:cNvSpPr txBox="1">
              <a:spLocks noChangeArrowheads="1"/>
            </p:cNvSpPr>
            <p:nvPr/>
          </p:nvSpPr>
          <p:spPr bwMode="auto">
            <a:xfrm>
              <a:off x="3269" y="1731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smtClean="0">
                  <a:solidFill>
                    <a:srgbClr val="333399"/>
                  </a:solidFill>
                  <a:ea typeface="黑体" panose="02010609060101010101" pitchFamily="49" charset="-122"/>
                  <a:sym typeface="Wingdings" panose="05000000000000000000" pitchFamily="2" charset="2"/>
                </a:rPr>
                <a:t>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407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" presetClass="exit" presetSubtype="0" fill="hold" grpId="3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22" presetClass="entr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1" presetClass="exit" presetSubtype="0" fill="hold" grpId="3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22" presetClass="entr" presetSubtype="8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500"/>
                            </p:stCondLst>
                            <p:childTnLst>
                              <p:par>
                                <p:cTn id="64" presetID="1" presetClass="exit" presetSubtype="0" fill="hold" grpId="5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2" presetClass="entr" presetSubtype="2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3" grpId="1" animBg="1"/>
      <p:bldP spid="93" grpId="2" animBg="1"/>
      <p:bldP spid="93" grpId="3" animBg="1"/>
      <p:bldP spid="93" grpId="4" animBg="1"/>
      <p:bldP spid="93" grpId="5" animBg="1"/>
      <p:bldP spid="99" grpId="0"/>
      <p:bldP spid="123" grpId="0" animBg="1"/>
      <p:bldP spid="123" grpId="1" animBg="1"/>
      <p:bldP spid="123" grpId="2" animBg="1"/>
      <p:bldP spid="123" grpId="3" animBg="1"/>
      <p:bldP spid="123" grpId="4" animBg="1"/>
      <p:bldP spid="124" grpId="0" animBg="1"/>
    </p:bldLst>
  </p:timing>
  <p:extLst mod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生成树协议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网络中存在冗余链路（提升网络健壮性等）</a:t>
            </a:r>
          </a:p>
          <a:p>
            <a:pPr lvl="1"/>
            <a:r>
              <a:rPr lang="zh-CN" altLang="en-US" dirty="0"/>
              <a:t>网络拓扑由树状结构</a:t>
            </a:r>
            <a:r>
              <a:rPr lang="zh-CN" altLang="en-US" dirty="0" smtClean="0"/>
              <a:t>变成有环图结构</a:t>
            </a:r>
            <a:endParaRPr lang="zh-CN" altLang="en-US" dirty="0"/>
          </a:p>
          <a:p>
            <a:pPr lvl="1"/>
            <a:r>
              <a:rPr lang="zh-CN" altLang="en-US" dirty="0"/>
              <a:t>数据转发过程中，形成</a:t>
            </a:r>
            <a:r>
              <a:rPr lang="zh-CN" altLang="en-US" dirty="0" smtClean="0"/>
              <a:t>环路</a:t>
            </a:r>
            <a:endParaRPr lang="en-US" altLang="zh-CN" dirty="0" smtClean="0"/>
          </a:p>
          <a:p>
            <a:pPr>
              <a:spcBef>
                <a:spcPts val="3000"/>
              </a:spcBef>
            </a:pPr>
            <a:r>
              <a:rPr lang="zh-CN" altLang="en-US" dirty="0"/>
              <a:t>解决</a:t>
            </a:r>
            <a:r>
              <a:rPr lang="zh-CN" altLang="en-US" dirty="0" smtClean="0"/>
              <a:t>办法</a:t>
            </a:r>
            <a:endParaRPr lang="en-US" altLang="zh-CN" dirty="0"/>
          </a:p>
          <a:p>
            <a:pPr lvl="1"/>
            <a:r>
              <a:rPr lang="zh-CN" altLang="en-US" dirty="0"/>
              <a:t>为网络中每对源目的节点分配唯一确定的一条路径</a:t>
            </a:r>
            <a:endParaRPr lang="en-US" altLang="zh-CN" dirty="0"/>
          </a:p>
          <a:p>
            <a:pPr lvl="1"/>
            <a:r>
              <a:rPr lang="zh-CN" altLang="en-US" dirty="0"/>
              <a:t>这些路径构成构成了一棵</a:t>
            </a:r>
            <a:r>
              <a:rPr lang="zh-CN" altLang="en-US" dirty="0" smtClean="0"/>
              <a:t>树 </a:t>
            </a:r>
            <a:r>
              <a:rPr lang="en-US" altLang="zh-CN" dirty="0" smtClean="0"/>
              <a:t>(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生成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树，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Spanning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Tree</a:t>
            </a:r>
            <a:r>
              <a:rPr lang="en-US" altLang="zh-CN" dirty="0" smtClean="0"/>
              <a:t>)</a:t>
            </a:r>
          </a:p>
          <a:p>
            <a:pPr lvl="2"/>
            <a:r>
              <a:rPr lang="zh-CN" altLang="en-US" dirty="0" smtClean="0"/>
              <a:t>覆盖所有顶点的无环子图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1227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生成树协议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grpSp>
        <p:nvGrpSpPr>
          <p:cNvPr id="111" name="组合 110"/>
          <p:cNvGrpSpPr/>
          <p:nvPr/>
        </p:nvGrpSpPr>
        <p:grpSpPr>
          <a:xfrm>
            <a:off x="5340349" y="1729641"/>
            <a:ext cx="3184081" cy="2347408"/>
            <a:chOff x="5362511" y="1497360"/>
            <a:chExt cx="3184081" cy="2347408"/>
          </a:xfrm>
        </p:grpSpPr>
        <p:sp>
          <p:nvSpPr>
            <p:cNvPr id="109" name="Rectangle 11"/>
            <p:cNvSpPr>
              <a:spLocks noChangeArrowheads="1"/>
            </p:cNvSpPr>
            <p:nvPr/>
          </p:nvSpPr>
          <p:spPr bwMode="auto">
            <a:xfrm>
              <a:off x="5362511" y="1497360"/>
              <a:ext cx="3184081" cy="2322349"/>
            </a:xfrm>
            <a:prstGeom prst="rect">
              <a:avLst/>
            </a:prstGeom>
            <a:solidFill>
              <a:srgbClr val="F2F2F8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lIns="0" anchor="ctr"/>
            <a:lstStyle/>
            <a:p>
              <a:r>
                <a:rPr lang="en-US" altLang="zh-CN" dirty="0" smtClean="0"/>
                <a:t>  </a:t>
              </a:r>
              <a:endParaRPr lang="zh-CN" altLang="en-US" dirty="0"/>
            </a:p>
          </p:txBody>
        </p:sp>
        <p:grpSp>
          <p:nvGrpSpPr>
            <p:cNvPr id="110" name="组合 109"/>
            <p:cNvGrpSpPr/>
            <p:nvPr/>
          </p:nvGrpSpPr>
          <p:grpSpPr>
            <a:xfrm>
              <a:off x="5836348" y="1649760"/>
              <a:ext cx="2500504" cy="1746033"/>
              <a:chOff x="5562600" y="1371600"/>
              <a:chExt cx="2819400" cy="2057400"/>
            </a:xfrm>
          </p:grpSpPr>
          <p:sp>
            <p:nvSpPr>
              <p:cNvPr id="68" name="Oval 65"/>
              <p:cNvSpPr>
                <a:spLocks noChangeArrowheads="1"/>
              </p:cNvSpPr>
              <p:nvPr/>
            </p:nvSpPr>
            <p:spPr bwMode="auto">
              <a:xfrm>
                <a:off x="6096000" y="1371600"/>
                <a:ext cx="533400" cy="30480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 sz="2400" b="1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69" name="Oval 66"/>
              <p:cNvSpPr>
                <a:spLocks noChangeArrowheads="1"/>
              </p:cNvSpPr>
              <p:nvPr/>
            </p:nvSpPr>
            <p:spPr bwMode="auto">
              <a:xfrm>
                <a:off x="7239000" y="1600200"/>
                <a:ext cx="533400" cy="30480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" name="Oval 67"/>
              <p:cNvSpPr>
                <a:spLocks noChangeArrowheads="1"/>
              </p:cNvSpPr>
              <p:nvPr/>
            </p:nvSpPr>
            <p:spPr bwMode="auto">
              <a:xfrm>
                <a:off x="5562600" y="1905000"/>
                <a:ext cx="533400" cy="30480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" name="Oval 68"/>
              <p:cNvSpPr>
                <a:spLocks noChangeArrowheads="1"/>
              </p:cNvSpPr>
              <p:nvPr/>
            </p:nvSpPr>
            <p:spPr bwMode="auto">
              <a:xfrm>
                <a:off x="6553200" y="2286000"/>
                <a:ext cx="533400" cy="30480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" name="Oval 69"/>
              <p:cNvSpPr>
                <a:spLocks noChangeArrowheads="1"/>
              </p:cNvSpPr>
              <p:nvPr/>
            </p:nvSpPr>
            <p:spPr bwMode="auto">
              <a:xfrm>
                <a:off x="7848600" y="2362200"/>
                <a:ext cx="533400" cy="30480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" name="Oval 70"/>
              <p:cNvSpPr>
                <a:spLocks noChangeArrowheads="1"/>
              </p:cNvSpPr>
              <p:nvPr/>
            </p:nvSpPr>
            <p:spPr bwMode="auto">
              <a:xfrm>
                <a:off x="7086600" y="3124200"/>
                <a:ext cx="533400" cy="30480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" name="Oval 71"/>
              <p:cNvSpPr>
                <a:spLocks noChangeArrowheads="1"/>
              </p:cNvSpPr>
              <p:nvPr/>
            </p:nvSpPr>
            <p:spPr bwMode="auto">
              <a:xfrm>
                <a:off x="5715000" y="3048000"/>
                <a:ext cx="533400" cy="30480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" name="Line 72"/>
              <p:cNvSpPr>
                <a:spLocks noChangeShapeType="1"/>
              </p:cNvSpPr>
              <p:nvPr/>
            </p:nvSpPr>
            <p:spPr bwMode="auto">
              <a:xfrm flipV="1">
                <a:off x="6019800" y="2514600"/>
                <a:ext cx="609600" cy="5334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" name="Line 73"/>
              <p:cNvSpPr>
                <a:spLocks noChangeShapeType="1"/>
              </p:cNvSpPr>
              <p:nvPr/>
            </p:nvSpPr>
            <p:spPr bwMode="auto">
              <a:xfrm>
                <a:off x="6096000" y="2057400"/>
                <a:ext cx="533400" cy="3048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" name="Line 74"/>
              <p:cNvSpPr>
                <a:spLocks noChangeShapeType="1"/>
              </p:cNvSpPr>
              <p:nvPr/>
            </p:nvSpPr>
            <p:spPr bwMode="auto">
              <a:xfrm flipV="1">
                <a:off x="5867400" y="1600200"/>
                <a:ext cx="304800" cy="3048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" name="Line 75"/>
              <p:cNvSpPr>
                <a:spLocks noChangeShapeType="1"/>
              </p:cNvSpPr>
              <p:nvPr/>
            </p:nvSpPr>
            <p:spPr bwMode="auto">
              <a:xfrm>
                <a:off x="6629400" y="1524000"/>
                <a:ext cx="762000" cy="1524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" name="Line 76"/>
              <p:cNvSpPr>
                <a:spLocks noChangeShapeType="1"/>
              </p:cNvSpPr>
              <p:nvPr/>
            </p:nvSpPr>
            <p:spPr bwMode="auto">
              <a:xfrm>
                <a:off x="7696200" y="1828800"/>
                <a:ext cx="304800" cy="6096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" name="Line 77"/>
              <p:cNvSpPr>
                <a:spLocks noChangeShapeType="1"/>
              </p:cNvSpPr>
              <p:nvPr/>
            </p:nvSpPr>
            <p:spPr bwMode="auto">
              <a:xfrm>
                <a:off x="6172200" y="3200400"/>
                <a:ext cx="914400" cy="762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" name="Line 78"/>
              <p:cNvSpPr>
                <a:spLocks noChangeShapeType="1"/>
              </p:cNvSpPr>
              <p:nvPr/>
            </p:nvSpPr>
            <p:spPr bwMode="auto">
              <a:xfrm>
                <a:off x="6934200" y="2514600"/>
                <a:ext cx="457200" cy="6858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" name="Line 79"/>
              <p:cNvSpPr>
                <a:spLocks noChangeShapeType="1"/>
              </p:cNvSpPr>
              <p:nvPr/>
            </p:nvSpPr>
            <p:spPr bwMode="auto">
              <a:xfrm>
                <a:off x="7086600" y="2438400"/>
                <a:ext cx="838200" cy="762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" name="Line 80"/>
              <p:cNvSpPr>
                <a:spLocks noChangeShapeType="1"/>
              </p:cNvSpPr>
              <p:nvPr/>
            </p:nvSpPr>
            <p:spPr bwMode="auto">
              <a:xfrm flipH="1">
                <a:off x="6934200" y="1769776"/>
                <a:ext cx="380794" cy="52166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4" name="Text Box 81"/>
            <p:cNvSpPr txBox="1">
              <a:spLocks noChangeArrowheads="1"/>
            </p:cNvSpPr>
            <p:nvPr/>
          </p:nvSpPr>
          <p:spPr bwMode="auto">
            <a:xfrm>
              <a:off x="5943600" y="3447893"/>
              <a:ext cx="20574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ctr">
                <a:spcBef>
                  <a:spcPct val="50000"/>
                </a:spcBef>
                <a:defRPr sz="2000">
                  <a:latin typeface="Calibri" panose="020F0502020204030204" pitchFamily="34" charset="0"/>
                  <a:ea typeface="华文楷体" panose="02010600040101010101" pitchFamily="2" charset="-122"/>
                </a:defRPr>
              </a:lvl1pPr>
            </a:lstStyle>
            <a:p>
              <a:r>
                <a:rPr lang="zh-CN" altLang="en-US" dirty="0"/>
                <a:t>带环的图</a:t>
              </a:r>
            </a:p>
          </p:txBody>
        </p:sp>
      </p:grpSp>
      <p:grpSp>
        <p:nvGrpSpPr>
          <p:cNvPr id="114" name="组合 113"/>
          <p:cNvGrpSpPr/>
          <p:nvPr/>
        </p:nvGrpSpPr>
        <p:grpSpPr>
          <a:xfrm>
            <a:off x="5340349" y="4274754"/>
            <a:ext cx="3184081" cy="2271343"/>
            <a:chOff x="5344795" y="4221071"/>
            <a:chExt cx="3184081" cy="2271343"/>
          </a:xfrm>
        </p:grpSpPr>
        <p:sp>
          <p:nvSpPr>
            <p:cNvPr id="113" name="Rectangle 11"/>
            <p:cNvSpPr>
              <a:spLocks noChangeArrowheads="1"/>
            </p:cNvSpPr>
            <p:nvPr/>
          </p:nvSpPr>
          <p:spPr bwMode="auto">
            <a:xfrm>
              <a:off x="5344795" y="4221071"/>
              <a:ext cx="3184081" cy="2271343"/>
            </a:xfrm>
            <a:prstGeom prst="rect">
              <a:avLst/>
            </a:prstGeom>
            <a:solidFill>
              <a:srgbClr val="F2F2F8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lIns="0" anchor="ctr"/>
            <a:lstStyle/>
            <a:p>
              <a:r>
                <a:rPr lang="en-US" altLang="zh-CN" dirty="0" smtClean="0"/>
                <a:t>  </a:t>
              </a:r>
              <a:endParaRPr lang="zh-CN" altLang="en-US" dirty="0"/>
            </a:p>
          </p:txBody>
        </p:sp>
        <p:grpSp>
          <p:nvGrpSpPr>
            <p:cNvPr id="112" name="组合 111"/>
            <p:cNvGrpSpPr/>
            <p:nvPr/>
          </p:nvGrpSpPr>
          <p:grpSpPr>
            <a:xfrm>
              <a:off x="5773699" y="4387858"/>
              <a:ext cx="2545652" cy="1641318"/>
              <a:chOff x="5791200" y="4191000"/>
              <a:chExt cx="2590800" cy="1981200"/>
            </a:xfrm>
          </p:grpSpPr>
          <p:sp>
            <p:nvSpPr>
              <p:cNvPr id="85" name="Oval 82"/>
              <p:cNvSpPr>
                <a:spLocks noChangeArrowheads="1"/>
              </p:cNvSpPr>
              <p:nvPr/>
            </p:nvSpPr>
            <p:spPr bwMode="auto">
              <a:xfrm>
                <a:off x="6553200" y="4191000"/>
                <a:ext cx="609600" cy="30480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Oval 83"/>
              <p:cNvSpPr>
                <a:spLocks noChangeArrowheads="1"/>
              </p:cNvSpPr>
              <p:nvPr/>
            </p:nvSpPr>
            <p:spPr bwMode="auto">
              <a:xfrm>
                <a:off x="7391400" y="4495800"/>
                <a:ext cx="609600" cy="30480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7" name="Oval 84"/>
              <p:cNvSpPr>
                <a:spLocks noChangeArrowheads="1"/>
              </p:cNvSpPr>
              <p:nvPr/>
            </p:nvSpPr>
            <p:spPr bwMode="auto">
              <a:xfrm>
                <a:off x="6019800" y="4724400"/>
                <a:ext cx="609600" cy="30480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Oval 85"/>
              <p:cNvSpPr>
                <a:spLocks noChangeArrowheads="1"/>
              </p:cNvSpPr>
              <p:nvPr/>
            </p:nvSpPr>
            <p:spPr bwMode="auto">
              <a:xfrm>
                <a:off x="7772400" y="5105400"/>
                <a:ext cx="609600" cy="30480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Oval 86"/>
              <p:cNvSpPr>
                <a:spLocks noChangeArrowheads="1"/>
              </p:cNvSpPr>
              <p:nvPr/>
            </p:nvSpPr>
            <p:spPr bwMode="auto">
              <a:xfrm>
                <a:off x="6934200" y="5181600"/>
                <a:ext cx="609600" cy="30480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0" name="Oval 87"/>
              <p:cNvSpPr>
                <a:spLocks noChangeArrowheads="1"/>
              </p:cNvSpPr>
              <p:nvPr/>
            </p:nvSpPr>
            <p:spPr bwMode="auto">
              <a:xfrm>
                <a:off x="5791200" y="5562600"/>
                <a:ext cx="609600" cy="30480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1" name="Oval 88"/>
              <p:cNvSpPr>
                <a:spLocks noChangeArrowheads="1"/>
              </p:cNvSpPr>
              <p:nvPr/>
            </p:nvSpPr>
            <p:spPr bwMode="auto">
              <a:xfrm>
                <a:off x="6781800" y="5867400"/>
                <a:ext cx="609600" cy="30480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" name="Line 89"/>
              <p:cNvSpPr>
                <a:spLocks noChangeShapeType="1"/>
              </p:cNvSpPr>
              <p:nvPr/>
            </p:nvSpPr>
            <p:spPr bwMode="auto">
              <a:xfrm>
                <a:off x="7086600" y="4343400"/>
                <a:ext cx="457200" cy="2286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" name="Line 90"/>
              <p:cNvSpPr>
                <a:spLocks noChangeShapeType="1"/>
              </p:cNvSpPr>
              <p:nvPr/>
            </p:nvSpPr>
            <p:spPr bwMode="auto">
              <a:xfrm flipV="1">
                <a:off x="7487644" y="5181600"/>
                <a:ext cx="360956" cy="12512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" name="Line 91"/>
              <p:cNvSpPr>
                <a:spLocks noChangeShapeType="1"/>
              </p:cNvSpPr>
              <p:nvPr/>
            </p:nvSpPr>
            <p:spPr bwMode="auto">
              <a:xfrm flipH="1">
                <a:off x="6477000" y="4419600"/>
                <a:ext cx="152400" cy="3048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" name="Line 92"/>
              <p:cNvSpPr>
                <a:spLocks noChangeShapeType="1"/>
              </p:cNvSpPr>
              <p:nvPr/>
            </p:nvSpPr>
            <p:spPr bwMode="auto">
              <a:xfrm>
                <a:off x="6553200" y="4953000"/>
                <a:ext cx="457200" cy="3048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6" name="Line 93"/>
              <p:cNvSpPr>
                <a:spLocks noChangeShapeType="1"/>
              </p:cNvSpPr>
              <p:nvPr/>
            </p:nvSpPr>
            <p:spPr bwMode="auto">
              <a:xfrm flipH="1">
                <a:off x="7162800" y="5486400"/>
                <a:ext cx="152400" cy="381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7" name="Line 94"/>
              <p:cNvSpPr>
                <a:spLocks noChangeShapeType="1"/>
              </p:cNvSpPr>
              <p:nvPr/>
            </p:nvSpPr>
            <p:spPr bwMode="auto">
              <a:xfrm>
                <a:off x="6324600" y="5791200"/>
                <a:ext cx="457200" cy="2286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8" name="Text Box 95"/>
            <p:cNvSpPr txBox="1">
              <a:spLocks noChangeArrowheads="1"/>
            </p:cNvSpPr>
            <p:nvPr/>
          </p:nvSpPr>
          <p:spPr bwMode="auto">
            <a:xfrm>
              <a:off x="6571068" y="6092304"/>
              <a:ext cx="95091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ctr">
                <a:spcBef>
                  <a:spcPct val="50000"/>
                </a:spcBef>
                <a:defRPr sz="2000">
                  <a:latin typeface="Calibri" panose="020F0502020204030204" pitchFamily="34" charset="0"/>
                  <a:ea typeface="华文楷体" panose="02010600040101010101" pitchFamily="2" charset="-122"/>
                </a:defRPr>
              </a:lvl1pPr>
            </a:lstStyle>
            <a:p>
              <a:r>
                <a:rPr lang="zh-CN" altLang="en-US" dirty="0" smtClean="0"/>
                <a:t>生成树</a:t>
              </a:r>
              <a:endParaRPr lang="zh-CN" altLang="en-US" dirty="0"/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219161" y="1913333"/>
            <a:ext cx="4532376" cy="4497541"/>
            <a:chOff x="268224" y="1671611"/>
            <a:chExt cx="4532376" cy="4497541"/>
          </a:xfrm>
        </p:grpSpPr>
        <p:sp>
          <p:nvSpPr>
            <p:cNvPr id="106" name="Rectangle 11"/>
            <p:cNvSpPr>
              <a:spLocks noChangeArrowheads="1"/>
            </p:cNvSpPr>
            <p:nvPr/>
          </p:nvSpPr>
          <p:spPr bwMode="auto">
            <a:xfrm>
              <a:off x="268224" y="1671611"/>
              <a:ext cx="4532376" cy="4497541"/>
            </a:xfrm>
            <a:prstGeom prst="rect">
              <a:avLst/>
            </a:prstGeom>
            <a:solidFill>
              <a:srgbClr val="F2F2F8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lIns="0" anchor="ctr"/>
            <a:lstStyle/>
            <a:p>
              <a:r>
                <a:rPr lang="en-US" altLang="zh-CN" dirty="0" smtClean="0"/>
                <a:t>  </a:t>
              </a:r>
              <a:endParaRPr lang="zh-CN" altLang="en-US" dirty="0"/>
            </a:p>
          </p:txBody>
        </p:sp>
        <p:sp>
          <p:nvSpPr>
            <p:cNvPr id="67" name="Text Box 64"/>
            <p:cNvSpPr txBox="1">
              <a:spLocks noChangeArrowheads="1"/>
            </p:cNvSpPr>
            <p:nvPr/>
          </p:nvSpPr>
          <p:spPr bwMode="auto">
            <a:xfrm>
              <a:off x="1051719" y="5626707"/>
              <a:ext cx="3048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dirty="0">
                  <a:latin typeface="Calibri" panose="020F0502020204030204" pitchFamily="34" charset="0"/>
                  <a:ea typeface="华文楷体" panose="02010600040101010101" pitchFamily="2" charset="-122"/>
                </a:rPr>
                <a:t>产生环路的扩展</a:t>
              </a:r>
              <a:r>
                <a:rPr lang="zh-CN" altLang="zh-CN" sz="2000" dirty="0">
                  <a:latin typeface="Calibri" panose="020F0502020204030204" pitchFamily="34" charset="0"/>
                  <a:ea typeface="华文楷体" panose="02010600040101010101" pitchFamily="2" charset="-122"/>
                </a:rPr>
                <a:t>LAN</a:t>
              </a:r>
              <a:endParaRPr lang="en-US" altLang="zh-CN" sz="2000" dirty="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grpSp>
          <p:nvGrpSpPr>
            <p:cNvPr id="105" name="组合 104"/>
            <p:cNvGrpSpPr/>
            <p:nvPr/>
          </p:nvGrpSpPr>
          <p:grpSpPr>
            <a:xfrm>
              <a:off x="604839" y="1884312"/>
              <a:ext cx="3897311" cy="3503552"/>
              <a:chOff x="604839" y="1506360"/>
              <a:chExt cx="3897311" cy="3503552"/>
            </a:xfrm>
          </p:grpSpPr>
          <p:sp>
            <p:nvSpPr>
              <p:cNvPr id="14" name="Line 11"/>
              <p:cNvSpPr>
                <a:spLocks noChangeShapeType="1"/>
              </p:cNvSpPr>
              <p:nvPr/>
            </p:nvSpPr>
            <p:spPr bwMode="auto">
              <a:xfrm>
                <a:off x="1143000" y="1600200"/>
                <a:ext cx="16764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Line 12"/>
              <p:cNvSpPr>
                <a:spLocks noChangeShapeType="1"/>
              </p:cNvSpPr>
              <p:nvPr/>
            </p:nvSpPr>
            <p:spPr bwMode="auto">
              <a:xfrm>
                <a:off x="2971800" y="2062071"/>
                <a:ext cx="12192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Line 13"/>
              <p:cNvSpPr>
                <a:spLocks noChangeShapeType="1"/>
              </p:cNvSpPr>
              <p:nvPr/>
            </p:nvSpPr>
            <p:spPr bwMode="auto">
              <a:xfrm>
                <a:off x="685800" y="2461358"/>
                <a:ext cx="12192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Line 14"/>
              <p:cNvSpPr>
                <a:spLocks noChangeShapeType="1"/>
              </p:cNvSpPr>
              <p:nvPr/>
            </p:nvSpPr>
            <p:spPr bwMode="auto">
              <a:xfrm>
                <a:off x="2209800" y="2860644"/>
                <a:ext cx="7620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Line 15"/>
              <p:cNvSpPr>
                <a:spLocks noChangeShapeType="1"/>
              </p:cNvSpPr>
              <p:nvPr/>
            </p:nvSpPr>
            <p:spPr bwMode="auto">
              <a:xfrm>
                <a:off x="2971800" y="3127253"/>
                <a:ext cx="12192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Line 16"/>
              <p:cNvSpPr>
                <a:spLocks noChangeShapeType="1"/>
              </p:cNvSpPr>
              <p:nvPr/>
            </p:nvSpPr>
            <p:spPr bwMode="auto">
              <a:xfrm>
                <a:off x="838200" y="3127253"/>
                <a:ext cx="12192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Line 17"/>
              <p:cNvSpPr>
                <a:spLocks noChangeShapeType="1"/>
              </p:cNvSpPr>
              <p:nvPr/>
            </p:nvSpPr>
            <p:spPr bwMode="auto">
              <a:xfrm>
                <a:off x="838200" y="3925826"/>
                <a:ext cx="12192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Line 18"/>
              <p:cNvSpPr>
                <a:spLocks noChangeShapeType="1"/>
              </p:cNvSpPr>
              <p:nvPr/>
            </p:nvSpPr>
            <p:spPr bwMode="auto">
              <a:xfrm>
                <a:off x="2971800" y="3925826"/>
                <a:ext cx="12192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Line 19"/>
              <p:cNvSpPr>
                <a:spLocks noChangeShapeType="1"/>
              </p:cNvSpPr>
              <p:nvPr/>
            </p:nvSpPr>
            <p:spPr bwMode="auto">
              <a:xfrm>
                <a:off x="1447800" y="4724400"/>
                <a:ext cx="21336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Line 20"/>
              <p:cNvSpPr>
                <a:spLocks noChangeShapeType="1"/>
              </p:cNvSpPr>
              <p:nvPr/>
            </p:nvSpPr>
            <p:spPr bwMode="auto">
              <a:xfrm>
                <a:off x="4191000" y="2194749"/>
                <a:ext cx="0" cy="66589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Line 21"/>
              <p:cNvSpPr>
                <a:spLocks noChangeShapeType="1"/>
              </p:cNvSpPr>
              <p:nvPr/>
            </p:nvSpPr>
            <p:spPr bwMode="auto">
              <a:xfrm>
                <a:off x="3886200" y="4058505"/>
                <a:ext cx="0" cy="66589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Line 22"/>
              <p:cNvSpPr>
                <a:spLocks noChangeShapeType="1"/>
              </p:cNvSpPr>
              <p:nvPr/>
            </p:nvSpPr>
            <p:spPr bwMode="auto">
              <a:xfrm>
                <a:off x="1600200" y="1600200"/>
                <a:ext cx="0" cy="2666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Line 23"/>
              <p:cNvSpPr>
                <a:spLocks noChangeShapeType="1"/>
              </p:cNvSpPr>
              <p:nvPr/>
            </p:nvSpPr>
            <p:spPr bwMode="auto">
              <a:xfrm>
                <a:off x="1600200" y="2084601"/>
                <a:ext cx="0" cy="3767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Line 24"/>
              <p:cNvSpPr>
                <a:spLocks noChangeShapeType="1"/>
              </p:cNvSpPr>
              <p:nvPr/>
            </p:nvSpPr>
            <p:spPr bwMode="auto">
              <a:xfrm>
                <a:off x="2209800" y="1600200"/>
                <a:ext cx="457200" cy="53196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Line 25"/>
              <p:cNvSpPr>
                <a:spLocks noChangeShapeType="1"/>
              </p:cNvSpPr>
              <p:nvPr/>
            </p:nvSpPr>
            <p:spPr bwMode="auto">
              <a:xfrm flipH="1">
                <a:off x="2819400" y="2062071"/>
                <a:ext cx="304800" cy="31917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Line 26"/>
              <p:cNvSpPr>
                <a:spLocks noChangeShapeType="1"/>
              </p:cNvSpPr>
              <p:nvPr/>
            </p:nvSpPr>
            <p:spPr bwMode="auto">
              <a:xfrm>
                <a:off x="2667000" y="2381250"/>
                <a:ext cx="0" cy="47939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Line 27"/>
              <p:cNvSpPr>
                <a:spLocks noChangeShapeType="1"/>
              </p:cNvSpPr>
              <p:nvPr/>
            </p:nvSpPr>
            <p:spPr bwMode="auto">
              <a:xfrm>
                <a:off x="1295400" y="2461358"/>
                <a:ext cx="0" cy="13267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Line 28"/>
              <p:cNvSpPr>
                <a:spLocks noChangeShapeType="1"/>
              </p:cNvSpPr>
              <p:nvPr/>
            </p:nvSpPr>
            <p:spPr bwMode="auto">
              <a:xfrm>
                <a:off x="1295400" y="2860644"/>
                <a:ext cx="0" cy="2666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Line 29"/>
              <p:cNvSpPr>
                <a:spLocks noChangeShapeType="1"/>
              </p:cNvSpPr>
              <p:nvPr/>
            </p:nvSpPr>
            <p:spPr bwMode="auto">
              <a:xfrm>
                <a:off x="2514600" y="2860644"/>
                <a:ext cx="0" cy="53196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Line 30"/>
              <p:cNvSpPr>
                <a:spLocks noChangeShapeType="1"/>
              </p:cNvSpPr>
              <p:nvPr/>
            </p:nvSpPr>
            <p:spPr bwMode="auto">
              <a:xfrm>
                <a:off x="1752600" y="3127253"/>
                <a:ext cx="609600" cy="39928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Line 31"/>
              <p:cNvSpPr>
                <a:spLocks noChangeShapeType="1"/>
              </p:cNvSpPr>
              <p:nvPr/>
            </p:nvSpPr>
            <p:spPr bwMode="auto">
              <a:xfrm>
                <a:off x="3581400" y="2062071"/>
                <a:ext cx="0" cy="53196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Line 32"/>
              <p:cNvSpPr>
                <a:spLocks noChangeShapeType="1"/>
              </p:cNvSpPr>
              <p:nvPr/>
            </p:nvSpPr>
            <p:spPr bwMode="auto">
              <a:xfrm>
                <a:off x="3581400" y="2860644"/>
                <a:ext cx="0" cy="2666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Line 33"/>
              <p:cNvSpPr>
                <a:spLocks noChangeShapeType="1"/>
              </p:cNvSpPr>
              <p:nvPr/>
            </p:nvSpPr>
            <p:spPr bwMode="auto">
              <a:xfrm>
                <a:off x="3733800" y="2727966"/>
                <a:ext cx="4572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Line 34"/>
              <p:cNvSpPr>
                <a:spLocks noChangeShapeType="1"/>
              </p:cNvSpPr>
              <p:nvPr/>
            </p:nvSpPr>
            <p:spPr bwMode="auto">
              <a:xfrm flipV="1">
                <a:off x="2667000" y="3127253"/>
                <a:ext cx="609600" cy="39928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Line 35"/>
              <p:cNvSpPr>
                <a:spLocks noChangeShapeType="1"/>
              </p:cNvSpPr>
              <p:nvPr/>
            </p:nvSpPr>
            <p:spPr bwMode="auto">
              <a:xfrm flipH="1">
                <a:off x="1600200" y="3526540"/>
                <a:ext cx="762000" cy="39928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Line 36"/>
              <p:cNvSpPr>
                <a:spLocks noChangeShapeType="1"/>
              </p:cNvSpPr>
              <p:nvPr/>
            </p:nvSpPr>
            <p:spPr bwMode="auto">
              <a:xfrm>
                <a:off x="2667000" y="3526540"/>
                <a:ext cx="609600" cy="39928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Line 37"/>
              <p:cNvSpPr>
                <a:spLocks noChangeShapeType="1"/>
              </p:cNvSpPr>
              <p:nvPr/>
            </p:nvSpPr>
            <p:spPr bwMode="auto">
              <a:xfrm>
                <a:off x="1905000" y="3925826"/>
                <a:ext cx="0" cy="2666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Line 38"/>
              <p:cNvSpPr>
                <a:spLocks noChangeShapeType="1"/>
              </p:cNvSpPr>
              <p:nvPr/>
            </p:nvSpPr>
            <p:spPr bwMode="auto">
              <a:xfrm>
                <a:off x="1905000" y="4457792"/>
                <a:ext cx="0" cy="2666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Line 39"/>
              <p:cNvSpPr>
                <a:spLocks noChangeShapeType="1"/>
              </p:cNvSpPr>
              <p:nvPr/>
            </p:nvSpPr>
            <p:spPr bwMode="auto">
              <a:xfrm>
                <a:off x="3276600" y="3925826"/>
                <a:ext cx="0" cy="2666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Line 40"/>
              <p:cNvSpPr>
                <a:spLocks noChangeShapeType="1"/>
              </p:cNvSpPr>
              <p:nvPr/>
            </p:nvSpPr>
            <p:spPr bwMode="auto">
              <a:xfrm>
                <a:off x="3276600" y="4457792"/>
                <a:ext cx="0" cy="2666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Line 41"/>
              <p:cNvSpPr>
                <a:spLocks noChangeShapeType="1"/>
              </p:cNvSpPr>
              <p:nvPr/>
            </p:nvSpPr>
            <p:spPr bwMode="auto">
              <a:xfrm>
                <a:off x="3429000" y="4325113"/>
                <a:ext cx="4572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Text Box 42"/>
              <p:cNvSpPr txBox="1">
                <a:spLocks noChangeArrowheads="1"/>
              </p:cNvSpPr>
              <p:nvPr/>
            </p:nvSpPr>
            <p:spPr bwMode="auto">
              <a:xfrm>
                <a:off x="1004856" y="1506360"/>
                <a:ext cx="4572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zh-CN" b="1" dirty="0">
                    <a:solidFill>
                      <a:srgbClr val="000099"/>
                    </a:solidFill>
                    <a:latin typeface="楷体_GB2312" pitchFamily="49" charset="-122"/>
                    <a:ea typeface="楷体_GB2312" pitchFamily="49" charset="-122"/>
                  </a:rPr>
                  <a:t>A</a:t>
                </a:r>
                <a:endParaRPr lang="en-US" altLang="zh-CN" b="1" dirty="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46" name="Text Box 43"/>
              <p:cNvSpPr txBox="1">
                <a:spLocks noChangeArrowheads="1"/>
              </p:cNvSpPr>
              <p:nvPr/>
            </p:nvSpPr>
            <p:spPr bwMode="auto">
              <a:xfrm>
                <a:off x="1905000" y="2667000"/>
                <a:ext cx="5334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zh-CN" b="1">
                    <a:solidFill>
                      <a:srgbClr val="000099"/>
                    </a:solidFill>
                    <a:latin typeface="楷体_GB2312" pitchFamily="49" charset="-122"/>
                    <a:ea typeface="楷体_GB2312" pitchFamily="49" charset="-122"/>
                  </a:rPr>
                  <a:t>D</a:t>
                </a:r>
                <a:endParaRPr lang="en-US" altLang="zh-CN" b="1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47" name="Text Box 44"/>
              <p:cNvSpPr txBox="1">
                <a:spLocks noChangeArrowheads="1"/>
              </p:cNvSpPr>
              <p:nvPr/>
            </p:nvSpPr>
            <p:spPr bwMode="auto">
              <a:xfrm>
                <a:off x="4121150" y="2590709"/>
                <a:ext cx="3810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zh-CN" b="1" dirty="0">
                    <a:solidFill>
                      <a:srgbClr val="000099"/>
                    </a:solidFill>
                    <a:latin typeface="楷体_GB2312" pitchFamily="49" charset="-122"/>
                    <a:ea typeface="楷体_GB2312" pitchFamily="49" charset="-122"/>
                  </a:rPr>
                  <a:t>K</a:t>
                </a:r>
                <a:endParaRPr lang="en-US" altLang="zh-CN" b="1" dirty="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48" name="Text Box 45"/>
              <p:cNvSpPr txBox="1">
                <a:spLocks noChangeArrowheads="1"/>
              </p:cNvSpPr>
              <p:nvPr/>
            </p:nvSpPr>
            <p:spPr bwMode="auto">
              <a:xfrm>
                <a:off x="3831145" y="3061717"/>
                <a:ext cx="4572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zh-CN" b="1" dirty="0">
                    <a:solidFill>
                      <a:srgbClr val="000099"/>
                    </a:solidFill>
                    <a:latin typeface="楷体_GB2312" pitchFamily="49" charset="-122"/>
                    <a:ea typeface="楷体_GB2312" pitchFamily="49" charset="-122"/>
                  </a:rPr>
                  <a:t>F</a:t>
                </a:r>
                <a:endParaRPr lang="en-US" altLang="zh-CN" b="1" dirty="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49" name="Text Box 46"/>
              <p:cNvSpPr txBox="1">
                <a:spLocks noChangeArrowheads="1"/>
              </p:cNvSpPr>
              <p:nvPr/>
            </p:nvSpPr>
            <p:spPr bwMode="auto">
              <a:xfrm>
                <a:off x="3657600" y="3605784"/>
                <a:ext cx="4572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zh-CN" b="1" dirty="0">
                    <a:solidFill>
                      <a:srgbClr val="000099"/>
                    </a:solidFill>
                    <a:latin typeface="楷体_GB2312" pitchFamily="49" charset="-122"/>
                    <a:ea typeface="楷体_GB2312" pitchFamily="49" charset="-122"/>
                  </a:rPr>
                  <a:t>H</a:t>
                </a:r>
                <a:endParaRPr lang="en-US" altLang="zh-CN" b="1" dirty="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50" name="Text Box 47"/>
              <p:cNvSpPr txBox="1">
                <a:spLocks noChangeArrowheads="1"/>
              </p:cNvSpPr>
              <p:nvPr/>
            </p:nvSpPr>
            <p:spPr bwMode="auto">
              <a:xfrm>
                <a:off x="3827145" y="4410453"/>
                <a:ext cx="3048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zh-CN" b="1" dirty="0">
                    <a:solidFill>
                      <a:srgbClr val="000099"/>
                    </a:solidFill>
                    <a:latin typeface="楷体_GB2312" pitchFamily="49" charset="-122"/>
                    <a:ea typeface="楷体_GB2312" pitchFamily="49" charset="-122"/>
                  </a:rPr>
                  <a:t>J</a:t>
                </a:r>
                <a:endParaRPr lang="en-US" altLang="zh-CN" b="1" dirty="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51" name="Text Box 48"/>
              <p:cNvSpPr txBox="1">
                <a:spLocks noChangeArrowheads="1"/>
              </p:cNvSpPr>
              <p:nvPr/>
            </p:nvSpPr>
            <p:spPr bwMode="auto">
              <a:xfrm>
                <a:off x="1274764" y="4640580"/>
                <a:ext cx="5334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zh-CN" b="1" dirty="0">
                    <a:solidFill>
                      <a:srgbClr val="000099"/>
                    </a:solidFill>
                    <a:latin typeface="楷体_GB2312" pitchFamily="49" charset="-122"/>
                    <a:ea typeface="楷体_GB2312" pitchFamily="49" charset="-122"/>
                  </a:rPr>
                  <a:t>I</a:t>
                </a:r>
                <a:endParaRPr lang="en-US" altLang="zh-CN" b="1" dirty="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52" name="Text Box 49"/>
              <p:cNvSpPr txBox="1">
                <a:spLocks noChangeArrowheads="1"/>
              </p:cNvSpPr>
              <p:nvPr/>
            </p:nvSpPr>
            <p:spPr bwMode="auto">
              <a:xfrm>
                <a:off x="743462" y="3035177"/>
                <a:ext cx="3810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zh-CN" b="1" dirty="0">
                    <a:solidFill>
                      <a:srgbClr val="000099"/>
                    </a:solidFill>
                    <a:latin typeface="楷体_GB2312" pitchFamily="49" charset="-122"/>
                    <a:ea typeface="楷体_GB2312" pitchFamily="49" charset="-122"/>
                  </a:rPr>
                  <a:t>E</a:t>
                </a:r>
                <a:endParaRPr lang="en-US" altLang="zh-CN" b="1" dirty="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53" name="Text Box 50"/>
              <p:cNvSpPr txBox="1">
                <a:spLocks noChangeArrowheads="1"/>
              </p:cNvSpPr>
              <p:nvPr/>
            </p:nvSpPr>
            <p:spPr bwMode="auto">
              <a:xfrm>
                <a:off x="676498" y="3825240"/>
                <a:ext cx="6096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zh-CN" b="1" dirty="0">
                    <a:solidFill>
                      <a:srgbClr val="000099"/>
                    </a:solidFill>
                    <a:latin typeface="楷体_GB2312" pitchFamily="49" charset="-122"/>
                    <a:ea typeface="楷体_GB2312" pitchFamily="49" charset="-122"/>
                  </a:rPr>
                  <a:t>G</a:t>
                </a:r>
                <a:endParaRPr lang="en-US" altLang="zh-CN" b="1" dirty="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61" name="Text Box 58"/>
              <p:cNvSpPr txBox="1">
                <a:spLocks noChangeArrowheads="1"/>
              </p:cNvSpPr>
              <p:nvPr/>
            </p:nvSpPr>
            <p:spPr bwMode="auto">
              <a:xfrm>
                <a:off x="3838511" y="1722028"/>
                <a:ext cx="5334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zh-CN" b="1" dirty="0">
                    <a:solidFill>
                      <a:srgbClr val="000099"/>
                    </a:solidFill>
                    <a:latin typeface="楷体_GB2312" pitchFamily="49" charset="-122"/>
                    <a:ea typeface="楷体_GB2312" pitchFamily="49" charset="-122"/>
                  </a:rPr>
                  <a:t>B</a:t>
                </a:r>
                <a:endParaRPr lang="en-US" altLang="zh-CN" b="1" dirty="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62" name="Text Box 59"/>
              <p:cNvSpPr txBox="1">
                <a:spLocks noChangeArrowheads="1"/>
              </p:cNvSpPr>
              <p:nvPr/>
            </p:nvSpPr>
            <p:spPr bwMode="auto">
              <a:xfrm>
                <a:off x="604839" y="2152081"/>
                <a:ext cx="5334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zh-CN" b="1" dirty="0">
                    <a:solidFill>
                      <a:srgbClr val="000099"/>
                    </a:solidFill>
                    <a:latin typeface="楷体_GB2312" pitchFamily="49" charset="-122"/>
                    <a:ea typeface="楷体_GB2312" pitchFamily="49" charset="-122"/>
                  </a:rPr>
                  <a:t>C</a:t>
                </a:r>
                <a:endParaRPr lang="en-US" altLang="zh-CN" b="1" dirty="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63" name="未知"/>
              <p:cNvSpPr>
                <a:spLocks/>
              </p:cNvSpPr>
              <p:nvPr/>
            </p:nvSpPr>
            <p:spPr bwMode="auto">
              <a:xfrm>
                <a:off x="1785938" y="2208213"/>
                <a:ext cx="577850" cy="647700"/>
              </a:xfrm>
              <a:custGeom>
                <a:avLst/>
                <a:gdLst>
                  <a:gd name="T0" fmla="*/ 0 w 364"/>
                  <a:gd name="T1" fmla="*/ 204 h 408"/>
                  <a:gd name="T2" fmla="*/ 54 w 364"/>
                  <a:gd name="T3" fmla="*/ 53 h 408"/>
                  <a:gd name="T4" fmla="*/ 107 w 364"/>
                  <a:gd name="T5" fmla="*/ 18 h 408"/>
                  <a:gd name="T6" fmla="*/ 160 w 364"/>
                  <a:gd name="T7" fmla="*/ 0 h 408"/>
                  <a:gd name="T8" fmla="*/ 275 w 364"/>
                  <a:gd name="T9" fmla="*/ 18 h 408"/>
                  <a:gd name="T10" fmla="*/ 328 w 364"/>
                  <a:gd name="T11" fmla="*/ 53 h 408"/>
                  <a:gd name="T12" fmla="*/ 346 w 364"/>
                  <a:gd name="T13" fmla="*/ 80 h 408"/>
                  <a:gd name="T14" fmla="*/ 364 w 364"/>
                  <a:gd name="T15" fmla="*/ 133 h 408"/>
                  <a:gd name="T16" fmla="*/ 337 w 364"/>
                  <a:gd name="T17" fmla="*/ 257 h 408"/>
                  <a:gd name="T18" fmla="*/ 328 w 364"/>
                  <a:gd name="T19" fmla="*/ 284 h 408"/>
                  <a:gd name="T20" fmla="*/ 302 w 364"/>
                  <a:gd name="T21" fmla="*/ 293 h 408"/>
                  <a:gd name="T22" fmla="*/ 89 w 364"/>
                  <a:gd name="T23" fmla="*/ 372 h 408"/>
                  <a:gd name="T24" fmla="*/ 107 w 364"/>
                  <a:gd name="T25" fmla="*/ 319 h 408"/>
                  <a:gd name="T26" fmla="*/ 80 w 364"/>
                  <a:gd name="T27" fmla="*/ 372 h 408"/>
                  <a:gd name="T28" fmla="*/ 142 w 364"/>
                  <a:gd name="T29" fmla="*/ 408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4" h="408">
                    <a:moveTo>
                      <a:pt x="0" y="204"/>
                    </a:moveTo>
                    <a:cubicBezTo>
                      <a:pt x="14" y="163"/>
                      <a:pt x="17" y="85"/>
                      <a:pt x="54" y="53"/>
                    </a:cubicBezTo>
                    <a:cubicBezTo>
                      <a:pt x="70" y="39"/>
                      <a:pt x="89" y="30"/>
                      <a:pt x="107" y="18"/>
                    </a:cubicBezTo>
                    <a:cubicBezTo>
                      <a:pt x="123" y="8"/>
                      <a:pt x="160" y="0"/>
                      <a:pt x="160" y="0"/>
                    </a:cubicBezTo>
                    <a:cubicBezTo>
                      <a:pt x="177" y="2"/>
                      <a:pt x="246" y="2"/>
                      <a:pt x="275" y="18"/>
                    </a:cubicBezTo>
                    <a:cubicBezTo>
                      <a:pt x="293" y="28"/>
                      <a:pt x="328" y="53"/>
                      <a:pt x="328" y="53"/>
                    </a:cubicBezTo>
                    <a:cubicBezTo>
                      <a:pt x="334" y="62"/>
                      <a:pt x="342" y="70"/>
                      <a:pt x="346" y="80"/>
                    </a:cubicBezTo>
                    <a:cubicBezTo>
                      <a:pt x="354" y="97"/>
                      <a:pt x="364" y="133"/>
                      <a:pt x="364" y="133"/>
                    </a:cubicBezTo>
                    <a:cubicBezTo>
                      <a:pt x="353" y="223"/>
                      <a:pt x="363" y="181"/>
                      <a:pt x="337" y="257"/>
                    </a:cubicBezTo>
                    <a:cubicBezTo>
                      <a:pt x="334" y="266"/>
                      <a:pt x="337" y="281"/>
                      <a:pt x="328" y="284"/>
                    </a:cubicBezTo>
                    <a:cubicBezTo>
                      <a:pt x="319" y="287"/>
                      <a:pt x="311" y="290"/>
                      <a:pt x="302" y="293"/>
                    </a:cubicBezTo>
                    <a:cubicBezTo>
                      <a:pt x="257" y="358"/>
                      <a:pt x="162" y="364"/>
                      <a:pt x="89" y="372"/>
                    </a:cubicBezTo>
                    <a:cubicBezTo>
                      <a:pt x="95" y="354"/>
                      <a:pt x="117" y="303"/>
                      <a:pt x="107" y="319"/>
                    </a:cubicBezTo>
                    <a:cubicBezTo>
                      <a:pt x="84" y="354"/>
                      <a:pt x="93" y="336"/>
                      <a:pt x="80" y="372"/>
                    </a:cubicBezTo>
                    <a:cubicBezTo>
                      <a:pt x="99" y="400"/>
                      <a:pt x="105" y="408"/>
                      <a:pt x="142" y="408"/>
                    </a:cubicBezTo>
                  </a:path>
                </a:pathLst>
              </a:custGeom>
              <a:noFill/>
              <a:ln w="38100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" name="未知"/>
              <p:cNvSpPr>
                <a:spLocks/>
              </p:cNvSpPr>
              <p:nvPr/>
            </p:nvSpPr>
            <p:spPr bwMode="auto">
              <a:xfrm>
                <a:off x="2819400" y="2438400"/>
                <a:ext cx="506413" cy="871538"/>
              </a:xfrm>
              <a:custGeom>
                <a:avLst/>
                <a:gdLst>
                  <a:gd name="T0" fmla="*/ 0 w 319"/>
                  <a:gd name="T1" fmla="*/ 319 h 549"/>
                  <a:gd name="T2" fmla="*/ 53 w 319"/>
                  <a:gd name="T3" fmla="*/ 35 h 549"/>
                  <a:gd name="T4" fmla="*/ 151 w 319"/>
                  <a:gd name="T5" fmla="*/ 0 h 549"/>
                  <a:gd name="T6" fmla="*/ 204 w 319"/>
                  <a:gd name="T7" fmla="*/ 8 h 549"/>
                  <a:gd name="T8" fmla="*/ 257 w 319"/>
                  <a:gd name="T9" fmla="*/ 44 h 549"/>
                  <a:gd name="T10" fmla="*/ 275 w 319"/>
                  <a:gd name="T11" fmla="*/ 97 h 549"/>
                  <a:gd name="T12" fmla="*/ 292 w 319"/>
                  <a:gd name="T13" fmla="*/ 124 h 549"/>
                  <a:gd name="T14" fmla="*/ 310 w 319"/>
                  <a:gd name="T15" fmla="*/ 177 h 549"/>
                  <a:gd name="T16" fmla="*/ 319 w 319"/>
                  <a:gd name="T17" fmla="*/ 203 h 549"/>
                  <a:gd name="T18" fmla="*/ 284 w 319"/>
                  <a:gd name="T19" fmla="*/ 381 h 549"/>
                  <a:gd name="T20" fmla="*/ 239 w 319"/>
                  <a:gd name="T21" fmla="*/ 460 h 549"/>
                  <a:gd name="T22" fmla="*/ 213 w 319"/>
                  <a:gd name="T23" fmla="*/ 514 h 549"/>
                  <a:gd name="T24" fmla="*/ 160 w 319"/>
                  <a:gd name="T25" fmla="*/ 549 h 549"/>
                  <a:gd name="T26" fmla="*/ 71 w 319"/>
                  <a:gd name="T27" fmla="*/ 496 h 5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19" h="549">
                    <a:moveTo>
                      <a:pt x="0" y="319"/>
                    </a:moveTo>
                    <a:cubicBezTo>
                      <a:pt x="8" y="217"/>
                      <a:pt x="21" y="130"/>
                      <a:pt x="53" y="35"/>
                    </a:cubicBezTo>
                    <a:cubicBezTo>
                      <a:pt x="62" y="8"/>
                      <a:pt x="128" y="7"/>
                      <a:pt x="151" y="0"/>
                    </a:cubicBezTo>
                    <a:cubicBezTo>
                      <a:pt x="169" y="3"/>
                      <a:pt x="187" y="1"/>
                      <a:pt x="204" y="8"/>
                    </a:cubicBezTo>
                    <a:cubicBezTo>
                      <a:pt x="224" y="16"/>
                      <a:pt x="257" y="44"/>
                      <a:pt x="257" y="44"/>
                    </a:cubicBezTo>
                    <a:cubicBezTo>
                      <a:pt x="263" y="62"/>
                      <a:pt x="265" y="81"/>
                      <a:pt x="275" y="97"/>
                    </a:cubicBezTo>
                    <a:cubicBezTo>
                      <a:pt x="281" y="106"/>
                      <a:pt x="288" y="114"/>
                      <a:pt x="292" y="124"/>
                    </a:cubicBezTo>
                    <a:cubicBezTo>
                      <a:pt x="299" y="141"/>
                      <a:pt x="304" y="159"/>
                      <a:pt x="310" y="177"/>
                    </a:cubicBezTo>
                    <a:cubicBezTo>
                      <a:pt x="313" y="186"/>
                      <a:pt x="319" y="203"/>
                      <a:pt x="319" y="203"/>
                    </a:cubicBezTo>
                    <a:cubicBezTo>
                      <a:pt x="313" y="270"/>
                      <a:pt x="304" y="320"/>
                      <a:pt x="284" y="381"/>
                    </a:cubicBezTo>
                    <a:cubicBezTo>
                      <a:pt x="275" y="410"/>
                      <a:pt x="239" y="460"/>
                      <a:pt x="239" y="460"/>
                    </a:cubicBezTo>
                    <a:cubicBezTo>
                      <a:pt x="233" y="477"/>
                      <a:pt x="228" y="501"/>
                      <a:pt x="213" y="514"/>
                    </a:cubicBezTo>
                    <a:cubicBezTo>
                      <a:pt x="197" y="528"/>
                      <a:pt x="160" y="549"/>
                      <a:pt x="160" y="549"/>
                    </a:cubicBezTo>
                    <a:cubicBezTo>
                      <a:pt x="130" y="529"/>
                      <a:pt x="97" y="522"/>
                      <a:pt x="71" y="496"/>
                    </a:cubicBezTo>
                  </a:path>
                </a:pathLst>
              </a:custGeom>
              <a:noFill/>
              <a:ln w="38100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" name="未知"/>
              <p:cNvSpPr>
                <a:spLocks/>
              </p:cNvSpPr>
              <p:nvPr/>
            </p:nvSpPr>
            <p:spPr bwMode="auto">
              <a:xfrm>
                <a:off x="2857500" y="2884488"/>
                <a:ext cx="209550" cy="350837"/>
              </a:xfrm>
              <a:custGeom>
                <a:avLst/>
                <a:gdLst>
                  <a:gd name="T0" fmla="*/ 52 w 132"/>
                  <a:gd name="T1" fmla="*/ 221 h 221"/>
                  <a:gd name="T2" fmla="*/ 61 w 132"/>
                  <a:gd name="T3" fmla="*/ 177 h 221"/>
                  <a:gd name="T4" fmla="*/ 79 w 132"/>
                  <a:gd name="T5" fmla="*/ 124 h 221"/>
                  <a:gd name="T6" fmla="*/ 25 w 132"/>
                  <a:gd name="T7" fmla="*/ 88 h 221"/>
                  <a:gd name="T8" fmla="*/ 8 w 132"/>
                  <a:gd name="T9" fmla="*/ 115 h 221"/>
                  <a:gd name="T10" fmla="*/ 34 w 132"/>
                  <a:gd name="T11" fmla="*/ 97 h 221"/>
                  <a:gd name="T12" fmla="*/ 43 w 132"/>
                  <a:gd name="T13" fmla="*/ 71 h 221"/>
                  <a:gd name="T14" fmla="*/ 70 w 132"/>
                  <a:gd name="T15" fmla="*/ 53 h 221"/>
                  <a:gd name="T16" fmla="*/ 132 w 132"/>
                  <a:gd name="T17" fmla="*/ 133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2" h="221">
                    <a:moveTo>
                      <a:pt x="52" y="221"/>
                    </a:moveTo>
                    <a:cubicBezTo>
                      <a:pt x="55" y="206"/>
                      <a:pt x="57" y="191"/>
                      <a:pt x="61" y="177"/>
                    </a:cubicBezTo>
                    <a:cubicBezTo>
                      <a:pt x="66" y="159"/>
                      <a:pt x="79" y="124"/>
                      <a:pt x="79" y="124"/>
                    </a:cubicBezTo>
                    <a:cubicBezTo>
                      <a:pt x="65" y="0"/>
                      <a:pt x="88" y="49"/>
                      <a:pt x="25" y="88"/>
                    </a:cubicBezTo>
                    <a:cubicBezTo>
                      <a:pt x="19" y="97"/>
                      <a:pt x="0" y="107"/>
                      <a:pt x="8" y="115"/>
                    </a:cubicBezTo>
                    <a:cubicBezTo>
                      <a:pt x="15" y="122"/>
                      <a:pt x="27" y="105"/>
                      <a:pt x="34" y="97"/>
                    </a:cubicBezTo>
                    <a:cubicBezTo>
                      <a:pt x="40" y="90"/>
                      <a:pt x="37" y="78"/>
                      <a:pt x="43" y="71"/>
                    </a:cubicBezTo>
                    <a:cubicBezTo>
                      <a:pt x="50" y="63"/>
                      <a:pt x="61" y="59"/>
                      <a:pt x="70" y="53"/>
                    </a:cubicBezTo>
                    <a:cubicBezTo>
                      <a:pt x="110" y="80"/>
                      <a:pt x="99" y="100"/>
                      <a:pt x="132" y="133"/>
                    </a:cubicBezTo>
                  </a:path>
                </a:pathLst>
              </a:custGeom>
              <a:noFill/>
              <a:ln w="38100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" name="未知"/>
              <p:cNvSpPr>
                <a:spLocks/>
              </p:cNvSpPr>
              <p:nvPr/>
            </p:nvSpPr>
            <p:spPr bwMode="auto">
              <a:xfrm>
                <a:off x="2306638" y="3854450"/>
                <a:ext cx="538162" cy="804863"/>
              </a:xfrm>
              <a:custGeom>
                <a:avLst/>
                <a:gdLst>
                  <a:gd name="T0" fmla="*/ 0 w 339"/>
                  <a:gd name="T1" fmla="*/ 346 h 507"/>
                  <a:gd name="T2" fmla="*/ 36 w 339"/>
                  <a:gd name="T3" fmla="*/ 89 h 507"/>
                  <a:gd name="T4" fmla="*/ 71 w 339"/>
                  <a:gd name="T5" fmla="*/ 36 h 507"/>
                  <a:gd name="T6" fmla="*/ 124 w 339"/>
                  <a:gd name="T7" fmla="*/ 0 h 507"/>
                  <a:gd name="T8" fmla="*/ 266 w 339"/>
                  <a:gd name="T9" fmla="*/ 36 h 507"/>
                  <a:gd name="T10" fmla="*/ 319 w 339"/>
                  <a:gd name="T11" fmla="*/ 115 h 507"/>
                  <a:gd name="T12" fmla="*/ 337 w 339"/>
                  <a:gd name="T13" fmla="*/ 168 h 507"/>
                  <a:gd name="T14" fmla="*/ 248 w 339"/>
                  <a:gd name="T15" fmla="*/ 461 h 507"/>
                  <a:gd name="T16" fmla="*/ 222 w 339"/>
                  <a:gd name="T17" fmla="*/ 479 h 507"/>
                  <a:gd name="T18" fmla="*/ 71 w 339"/>
                  <a:gd name="T19" fmla="*/ 425 h 507"/>
                  <a:gd name="T20" fmla="*/ 53 w 339"/>
                  <a:gd name="T21" fmla="*/ 399 h 507"/>
                  <a:gd name="T22" fmla="*/ 80 w 339"/>
                  <a:gd name="T23" fmla="*/ 390 h 507"/>
                  <a:gd name="T24" fmla="*/ 89 w 339"/>
                  <a:gd name="T25" fmla="*/ 417 h 507"/>
                  <a:gd name="T26" fmla="*/ 71 w 339"/>
                  <a:gd name="T27" fmla="*/ 470 h 507"/>
                  <a:gd name="T28" fmla="*/ 62 w 339"/>
                  <a:gd name="T29" fmla="*/ 443 h 507"/>
                  <a:gd name="T30" fmla="*/ 53 w 339"/>
                  <a:gd name="T31" fmla="*/ 408 h 507"/>
                  <a:gd name="T32" fmla="*/ 80 w 339"/>
                  <a:gd name="T33" fmla="*/ 417 h 507"/>
                  <a:gd name="T34" fmla="*/ 133 w 339"/>
                  <a:gd name="T35" fmla="*/ 434 h 507"/>
                  <a:gd name="T36" fmla="*/ 98 w 339"/>
                  <a:gd name="T37" fmla="*/ 399 h 507"/>
                  <a:gd name="T38" fmla="*/ 71 w 339"/>
                  <a:gd name="T39" fmla="*/ 381 h 507"/>
                  <a:gd name="T40" fmla="*/ 169 w 339"/>
                  <a:gd name="T41" fmla="*/ 408 h 507"/>
                  <a:gd name="T42" fmla="*/ 195 w 339"/>
                  <a:gd name="T43" fmla="*/ 399 h 507"/>
                  <a:gd name="T44" fmla="*/ 115 w 339"/>
                  <a:gd name="T45" fmla="*/ 372 h 507"/>
                  <a:gd name="T46" fmla="*/ 89 w 339"/>
                  <a:gd name="T47" fmla="*/ 363 h 507"/>
                  <a:gd name="T48" fmla="*/ 53 w 339"/>
                  <a:gd name="T49" fmla="*/ 496 h 507"/>
                  <a:gd name="T50" fmla="*/ 62 w 339"/>
                  <a:gd name="T51" fmla="*/ 461 h 507"/>
                  <a:gd name="T52" fmla="*/ 80 w 339"/>
                  <a:gd name="T53" fmla="*/ 417 h 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39" h="507">
                    <a:moveTo>
                      <a:pt x="0" y="346"/>
                    </a:moveTo>
                    <a:cubicBezTo>
                      <a:pt x="6" y="218"/>
                      <a:pt x="2" y="187"/>
                      <a:pt x="36" y="89"/>
                    </a:cubicBezTo>
                    <a:cubicBezTo>
                      <a:pt x="43" y="69"/>
                      <a:pt x="53" y="48"/>
                      <a:pt x="71" y="36"/>
                    </a:cubicBezTo>
                    <a:cubicBezTo>
                      <a:pt x="89" y="24"/>
                      <a:pt x="124" y="0"/>
                      <a:pt x="124" y="0"/>
                    </a:cubicBezTo>
                    <a:cubicBezTo>
                      <a:pt x="191" y="7"/>
                      <a:pt x="217" y="2"/>
                      <a:pt x="266" y="36"/>
                    </a:cubicBezTo>
                    <a:cubicBezTo>
                      <a:pt x="308" y="98"/>
                      <a:pt x="290" y="71"/>
                      <a:pt x="319" y="115"/>
                    </a:cubicBezTo>
                    <a:cubicBezTo>
                      <a:pt x="329" y="131"/>
                      <a:pt x="337" y="168"/>
                      <a:pt x="337" y="168"/>
                    </a:cubicBezTo>
                    <a:cubicBezTo>
                      <a:pt x="333" y="231"/>
                      <a:pt x="339" y="431"/>
                      <a:pt x="248" y="461"/>
                    </a:cubicBezTo>
                    <a:cubicBezTo>
                      <a:pt x="239" y="467"/>
                      <a:pt x="232" y="478"/>
                      <a:pt x="222" y="479"/>
                    </a:cubicBezTo>
                    <a:cubicBezTo>
                      <a:pt x="182" y="484"/>
                      <a:pt x="108" y="449"/>
                      <a:pt x="71" y="425"/>
                    </a:cubicBezTo>
                    <a:cubicBezTo>
                      <a:pt x="65" y="416"/>
                      <a:pt x="50" y="409"/>
                      <a:pt x="53" y="399"/>
                    </a:cubicBezTo>
                    <a:cubicBezTo>
                      <a:pt x="55" y="390"/>
                      <a:pt x="72" y="386"/>
                      <a:pt x="80" y="390"/>
                    </a:cubicBezTo>
                    <a:cubicBezTo>
                      <a:pt x="88" y="394"/>
                      <a:pt x="86" y="408"/>
                      <a:pt x="89" y="417"/>
                    </a:cubicBezTo>
                    <a:cubicBezTo>
                      <a:pt x="83" y="435"/>
                      <a:pt x="77" y="452"/>
                      <a:pt x="71" y="470"/>
                    </a:cubicBezTo>
                    <a:cubicBezTo>
                      <a:pt x="68" y="479"/>
                      <a:pt x="65" y="452"/>
                      <a:pt x="62" y="443"/>
                    </a:cubicBezTo>
                    <a:cubicBezTo>
                      <a:pt x="59" y="431"/>
                      <a:pt x="46" y="418"/>
                      <a:pt x="53" y="408"/>
                    </a:cubicBezTo>
                    <a:cubicBezTo>
                      <a:pt x="58" y="400"/>
                      <a:pt x="71" y="414"/>
                      <a:pt x="80" y="417"/>
                    </a:cubicBezTo>
                    <a:cubicBezTo>
                      <a:pt x="137" y="435"/>
                      <a:pt x="77" y="415"/>
                      <a:pt x="133" y="434"/>
                    </a:cubicBezTo>
                    <a:cubicBezTo>
                      <a:pt x="119" y="392"/>
                      <a:pt x="135" y="418"/>
                      <a:pt x="98" y="399"/>
                    </a:cubicBezTo>
                    <a:cubicBezTo>
                      <a:pt x="88" y="394"/>
                      <a:pt x="60" y="381"/>
                      <a:pt x="71" y="381"/>
                    </a:cubicBezTo>
                    <a:cubicBezTo>
                      <a:pt x="90" y="381"/>
                      <a:pt x="143" y="399"/>
                      <a:pt x="169" y="408"/>
                    </a:cubicBezTo>
                    <a:cubicBezTo>
                      <a:pt x="178" y="405"/>
                      <a:pt x="201" y="405"/>
                      <a:pt x="195" y="399"/>
                    </a:cubicBezTo>
                    <a:cubicBezTo>
                      <a:pt x="194" y="398"/>
                      <a:pt x="129" y="377"/>
                      <a:pt x="115" y="372"/>
                    </a:cubicBezTo>
                    <a:cubicBezTo>
                      <a:pt x="106" y="369"/>
                      <a:pt x="89" y="363"/>
                      <a:pt x="89" y="363"/>
                    </a:cubicBezTo>
                    <a:cubicBezTo>
                      <a:pt x="80" y="409"/>
                      <a:pt x="68" y="451"/>
                      <a:pt x="53" y="496"/>
                    </a:cubicBezTo>
                    <a:cubicBezTo>
                      <a:pt x="49" y="507"/>
                      <a:pt x="59" y="473"/>
                      <a:pt x="62" y="461"/>
                    </a:cubicBezTo>
                    <a:cubicBezTo>
                      <a:pt x="70" y="434"/>
                      <a:pt x="69" y="438"/>
                      <a:pt x="80" y="417"/>
                    </a:cubicBezTo>
                  </a:path>
                </a:pathLst>
              </a:custGeom>
              <a:noFill/>
              <a:ln w="38100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" name="Oval 4"/>
              <p:cNvSpPr>
                <a:spLocks noChangeArrowheads="1"/>
              </p:cNvSpPr>
              <p:nvPr/>
            </p:nvSpPr>
            <p:spPr bwMode="auto">
              <a:xfrm>
                <a:off x="1435099" y="1833013"/>
                <a:ext cx="317499" cy="305135"/>
              </a:xfrm>
              <a:prstGeom prst="ellipse">
                <a:avLst/>
              </a:prstGeom>
              <a:solidFill>
                <a:schemeClr val="accent4">
                  <a:lumMod val="50000"/>
                  <a:lumOff val="50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ctr" anchorCtr="1"/>
              <a:lstStyle/>
              <a:p>
                <a:r>
                  <a:rPr lang="en-US" altLang="zh-CN" sz="1400" b="1" dirty="0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B</a:t>
                </a:r>
                <a:r>
                  <a:rPr lang="en-US" altLang="zh-CN" sz="1400" b="1" baseline="-25000" dirty="0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3</a:t>
                </a:r>
                <a:endParaRPr lang="zh-CN" altLang="en-US" sz="1400" b="1" baseline="-250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99" name="Oval 4"/>
              <p:cNvSpPr>
                <a:spLocks noChangeArrowheads="1"/>
              </p:cNvSpPr>
              <p:nvPr/>
            </p:nvSpPr>
            <p:spPr bwMode="auto">
              <a:xfrm>
                <a:off x="2514600" y="2127159"/>
                <a:ext cx="319881" cy="307948"/>
              </a:xfrm>
              <a:prstGeom prst="ellipse">
                <a:avLst/>
              </a:prstGeom>
              <a:solidFill>
                <a:schemeClr val="accent4">
                  <a:lumMod val="50000"/>
                  <a:lumOff val="50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ctr" anchorCtr="1"/>
              <a:lstStyle/>
              <a:p>
                <a:r>
                  <a:rPr lang="en-US" altLang="zh-CN" sz="1400" b="1" dirty="0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B</a:t>
                </a:r>
                <a:r>
                  <a:rPr lang="en-US" altLang="zh-CN" sz="1400" b="1" baseline="-25000" dirty="0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5</a:t>
                </a:r>
                <a:endParaRPr lang="zh-CN" altLang="en-US" sz="1400" b="1" baseline="-250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00" name="Oval 4"/>
              <p:cNvSpPr>
                <a:spLocks noChangeArrowheads="1"/>
              </p:cNvSpPr>
              <p:nvPr/>
            </p:nvSpPr>
            <p:spPr bwMode="auto">
              <a:xfrm>
                <a:off x="1148840" y="2653929"/>
                <a:ext cx="317499" cy="305135"/>
              </a:xfrm>
              <a:prstGeom prst="ellipse">
                <a:avLst/>
              </a:prstGeom>
              <a:solidFill>
                <a:schemeClr val="accent4">
                  <a:lumMod val="50000"/>
                  <a:lumOff val="50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ctr" anchorCtr="1"/>
              <a:lstStyle/>
              <a:p>
                <a:r>
                  <a:rPr lang="en-US" altLang="zh-CN" sz="1400" b="1" dirty="0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B</a:t>
                </a:r>
                <a:r>
                  <a:rPr lang="en-US" altLang="zh-CN" sz="1400" b="1" baseline="-25000" dirty="0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2</a:t>
                </a:r>
                <a:endParaRPr lang="zh-CN" altLang="en-US" sz="1400" b="1" baseline="-250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01" name="Oval 4"/>
              <p:cNvSpPr>
                <a:spLocks noChangeArrowheads="1"/>
              </p:cNvSpPr>
              <p:nvPr/>
            </p:nvSpPr>
            <p:spPr bwMode="auto">
              <a:xfrm>
                <a:off x="2363788" y="3339810"/>
                <a:ext cx="317499" cy="305135"/>
              </a:xfrm>
              <a:prstGeom prst="ellipse">
                <a:avLst/>
              </a:prstGeom>
              <a:solidFill>
                <a:schemeClr val="accent4">
                  <a:lumMod val="50000"/>
                  <a:lumOff val="50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ctr" anchorCtr="1"/>
              <a:lstStyle/>
              <a:p>
                <a:r>
                  <a:rPr lang="en-US" altLang="zh-CN" sz="1400" b="1" dirty="0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B</a:t>
                </a:r>
                <a:r>
                  <a:rPr lang="en-US" altLang="zh-CN" sz="1400" b="1" baseline="-25000" dirty="0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1</a:t>
                </a:r>
                <a:endParaRPr lang="zh-CN" altLang="en-US" sz="1400" b="1" baseline="-250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02" name="Oval 4"/>
              <p:cNvSpPr>
                <a:spLocks noChangeArrowheads="1"/>
              </p:cNvSpPr>
              <p:nvPr/>
            </p:nvSpPr>
            <p:spPr bwMode="auto">
              <a:xfrm>
                <a:off x="1739901" y="4180422"/>
                <a:ext cx="317499" cy="305135"/>
              </a:xfrm>
              <a:prstGeom prst="ellipse">
                <a:avLst/>
              </a:prstGeom>
              <a:solidFill>
                <a:schemeClr val="accent4">
                  <a:lumMod val="50000"/>
                  <a:lumOff val="50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ctr" anchorCtr="1"/>
              <a:lstStyle/>
              <a:p>
                <a:r>
                  <a:rPr lang="en-US" altLang="zh-CN" sz="1400" b="1" dirty="0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B</a:t>
                </a:r>
                <a:r>
                  <a:rPr lang="en-US" altLang="zh-CN" sz="1400" b="1" baseline="-25000" dirty="0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6</a:t>
                </a:r>
                <a:endParaRPr lang="zh-CN" altLang="en-US" sz="1400" b="1" baseline="-250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03" name="Oval 4"/>
              <p:cNvSpPr>
                <a:spLocks noChangeArrowheads="1"/>
              </p:cNvSpPr>
              <p:nvPr/>
            </p:nvSpPr>
            <p:spPr bwMode="auto">
              <a:xfrm>
                <a:off x="3105152" y="4180422"/>
                <a:ext cx="317499" cy="305135"/>
              </a:xfrm>
              <a:prstGeom prst="ellipse">
                <a:avLst/>
              </a:prstGeom>
              <a:solidFill>
                <a:schemeClr val="accent4">
                  <a:lumMod val="50000"/>
                  <a:lumOff val="50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ctr" anchorCtr="1"/>
              <a:lstStyle/>
              <a:p>
                <a:r>
                  <a:rPr lang="en-US" altLang="zh-CN" sz="1400" b="1" dirty="0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B</a:t>
                </a:r>
                <a:r>
                  <a:rPr lang="en-US" altLang="zh-CN" sz="1400" b="1" baseline="-25000" dirty="0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4</a:t>
                </a:r>
                <a:endParaRPr lang="zh-CN" altLang="en-US" sz="1400" b="1" baseline="-250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04" name="Oval 4"/>
              <p:cNvSpPr>
                <a:spLocks noChangeArrowheads="1"/>
              </p:cNvSpPr>
              <p:nvPr/>
            </p:nvSpPr>
            <p:spPr bwMode="auto">
              <a:xfrm>
                <a:off x="3422651" y="2501361"/>
                <a:ext cx="317499" cy="305135"/>
              </a:xfrm>
              <a:prstGeom prst="ellipse">
                <a:avLst/>
              </a:prstGeom>
              <a:solidFill>
                <a:schemeClr val="accent4">
                  <a:lumMod val="50000"/>
                  <a:lumOff val="50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ctr" anchorCtr="1"/>
              <a:lstStyle/>
              <a:p>
                <a:r>
                  <a:rPr lang="en-US" altLang="zh-CN" sz="1400" b="1" dirty="0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B</a:t>
                </a:r>
                <a:r>
                  <a:rPr lang="en-US" altLang="zh-CN" sz="1400" b="1" baseline="-25000" dirty="0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7</a:t>
                </a:r>
                <a:endParaRPr lang="zh-CN" altLang="en-US" sz="1400" b="1" baseline="-250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sp>
        <p:nvSpPr>
          <p:cNvPr id="108" name="矩形标注 107"/>
          <p:cNvSpPr/>
          <p:nvPr/>
        </p:nvSpPr>
        <p:spPr>
          <a:xfrm>
            <a:off x="2045519" y="1142535"/>
            <a:ext cx="3687577" cy="1147124"/>
          </a:xfrm>
          <a:prstGeom prst="wedgeRectCallout">
            <a:avLst>
              <a:gd name="adj1" fmla="val 44472"/>
              <a:gd name="adj2" fmla="val 325892"/>
            </a:avLst>
          </a:prstGeom>
          <a:solidFill>
            <a:srgbClr val="993366"/>
          </a:solidFill>
          <a:ln>
            <a:solidFill>
              <a:srgbClr val="290D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000" indent="-18000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去掉一些边，形成无环子树 </a:t>
            </a:r>
            <a:endParaRPr lang="zh-CN" altLang="en-US" sz="16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432000" lvl="1" indent="-285750">
              <a:lnSpc>
                <a:spcPts val="2200"/>
              </a:lnSpc>
              <a:buFont typeface="Wingdings 3" panose="05040102010807070707" pitchFamily="18" charset="2"/>
              <a:buChar char="4"/>
            </a:pP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去掉某些网桥的某些端口</a:t>
            </a:r>
            <a:endParaRPr lang="zh-CN" altLang="en-US" sz="16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pic>
        <p:nvPicPr>
          <p:cNvPr id="115" name="Picture 12" descr="符号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3808" y="6205461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47226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</p:bldLst>
  </p:timing>
  <p:extLst mod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生成</a:t>
            </a:r>
            <a:r>
              <a:rPr lang="zh-CN" altLang="en-US" dirty="0" smtClean="0"/>
              <a:t>树算法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选择一个网桥作生成树的</a:t>
            </a:r>
            <a:r>
              <a:rPr lang="zh-CN" altLang="en-US" dirty="0" smtClean="0"/>
              <a:t>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</a:t>
            </a:r>
            <a:r>
              <a:rPr lang="zh-CN" altLang="en-US" dirty="0"/>
              <a:t>选一个最小序号</a:t>
            </a:r>
            <a:r>
              <a:rPr lang="zh-CN" altLang="en-US" dirty="0" smtClean="0"/>
              <a:t>的网桥</a:t>
            </a:r>
            <a:endParaRPr lang="en-US" altLang="zh-CN" dirty="0" smtClean="0"/>
          </a:p>
          <a:p>
            <a:pPr lvl="1"/>
            <a:r>
              <a:rPr lang="zh-CN" altLang="en-US" u="sng" dirty="0" smtClean="0">
                <a:solidFill>
                  <a:schemeClr val="accent5">
                    <a:lumMod val="50000"/>
                  </a:schemeClr>
                </a:solidFill>
              </a:rPr>
              <a:t>根</a:t>
            </a:r>
            <a:r>
              <a:rPr lang="zh-CN" altLang="en-US" u="sng" dirty="0">
                <a:solidFill>
                  <a:schemeClr val="accent5">
                    <a:lumMod val="50000"/>
                  </a:schemeClr>
                </a:solidFill>
              </a:rPr>
              <a:t>网桥总在它所有端口上转发分组</a:t>
            </a:r>
          </a:p>
          <a:p>
            <a:pPr>
              <a:spcBef>
                <a:spcPts val="3000"/>
              </a:spcBef>
            </a:pPr>
            <a:r>
              <a:rPr lang="zh-CN" altLang="en-US" dirty="0" smtClean="0"/>
              <a:t>其它结点确定根端口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</a:t>
            </a:r>
            <a:r>
              <a:rPr lang="zh-CN" altLang="en-US" dirty="0"/>
              <a:t>网桥计算到根的最短路径，并记下路径经过它的哪个端口，将这个端口作为到根的优先</a:t>
            </a:r>
            <a:r>
              <a:rPr lang="zh-CN" altLang="en-US" dirty="0" smtClean="0"/>
              <a:t>路径</a:t>
            </a:r>
            <a:endParaRPr lang="zh-CN" altLang="en-US" dirty="0"/>
          </a:p>
          <a:p>
            <a:pPr>
              <a:spcBef>
                <a:spcPts val="3000"/>
              </a:spcBef>
            </a:pPr>
            <a:r>
              <a:rPr lang="zh-CN" altLang="en-US" dirty="0"/>
              <a:t>为每个局域网选指派网桥</a:t>
            </a:r>
            <a:endParaRPr lang="en-US" altLang="zh-CN" dirty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指派</a:t>
            </a:r>
            <a:r>
              <a:rPr lang="zh-CN" altLang="en-US" dirty="0">
                <a:solidFill>
                  <a:srgbClr val="FF0000"/>
                </a:solidFill>
              </a:rPr>
              <a:t>网桥负责向根网桥</a:t>
            </a:r>
            <a:r>
              <a:rPr lang="zh-CN" altLang="en-US">
                <a:solidFill>
                  <a:srgbClr val="FF0000"/>
                </a:solidFill>
              </a:rPr>
              <a:t>转发</a:t>
            </a:r>
            <a:r>
              <a:rPr lang="zh-CN" altLang="en-US" smtClean="0">
                <a:solidFill>
                  <a:srgbClr val="FF0000"/>
                </a:solidFill>
              </a:rPr>
              <a:t>帧（</a:t>
            </a:r>
            <a:r>
              <a:rPr lang="zh-CN" altLang="en-US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网桥之间通过算法确定</a:t>
            </a:r>
            <a:r>
              <a:rPr lang="zh-CN" altLang="en-US" smtClean="0">
                <a:solidFill>
                  <a:srgbClr val="FF0000"/>
                </a:solidFill>
              </a:rPr>
              <a:t>）</a:t>
            </a:r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95385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生成树算法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扩展局域网中的网桥不能看到整个网络的拓扑结构，怎么选根和选指派网桥？</a:t>
            </a:r>
          </a:p>
          <a:p>
            <a:pPr>
              <a:spcBef>
                <a:spcPts val="1800"/>
              </a:spcBef>
            </a:pPr>
            <a:r>
              <a:rPr lang="zh-CN" altLang="en-US" dirty="0" smtClean="0"/>
              <a:t>网桥</a:t>
            </a:r>
            <a:r>
              <a:rPr lang="zh-CN" altLang="en-US" dirty="0"/>
              <a:t>彼此之间交换配置</a:t>
            </a:r>
            <a:r>
              <a:rPr lang="zh-CN" altLang="en-US" dirty="0" smtClean="0"/>
              <a:t>消息，包括三部分内容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smtClean="0"/>
              <a:t>本网桥认定的根网桥的标识符</a:t>
            </a:r>
          </a:p>
          <a:p>
            <a:pPr lvl="1">
              <a:lnSpc>
                <a:spcPct val="150000"/>
              </a:lnSpc>
            </a:pPr>
            <a:r>
              <a:rPr lang="zh-CN" altLang="en-US" smtClean="0"/>
              <a:t>从本网桥到根网桥的距离，以跳数来衡量</a:t>
            </a:r>
          </a:p>
          <a:p>
            <a:pPr lvl="1">
              <a:lnSpc>
                <a:spcPct val="150000"/>
              </a:lnSpc>
            </a:pPr>
            <a:r>
              <a:rPr lang="zh-CN" altLang="en-US" smtClean="0"/>
              <a:t>正在</a:t>
            </a:r>
            <a:r>
              <a:rPr lang="zh-CN" altLang="en-US" dirty="0"/>
              <a:t>发送信息的网桥</a:t>
            </a:r>
            <a:r>
              <a:rPr lang="zh-CN" altLang="en-US"/>
              <a:t>的</a:t>
            </a:r>
            <a:r>
              <a:rPr lang="zh-CN" altLang="en-US" smtClean="0"/>
              <a:t>标识符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406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生成树算法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713006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zh-CN" altLang="en-US" dirty="0" smtClean="0"/>
              <a:t>选根示例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79" name="Rectangle 3"/>
          <p:cNvSpPr txBox="1">
            <a:spLocks noChangeArrowheads="1"/>
          </p:cNvSpPr>
          <p:nvPr/>
        </p:nvSpPr>
        <p:spPr bwMode="auto">
          <a:xfrm>
            <a:off x="4678362" y="1804416"/>
            <a:ext cx="4254183" cy="4901183"/>
          </a:xfrm>
          <a:prstGeom prst="rect">
            <a:avLst/>
          </a:prstGeom>
          <a:noFill/>
          <a:ln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1800" kern="0" dirty="0" smtClean="0"/>
              <a:t>初始时，每个网桥都认为自己是根，从每个端口发出配置信息</a:t>
            </a:r>
          </a:p>
          <a:p>
            <a:pPr lvl="1">
              <a:lnSpc>
                <a:spcPct val="120000"/>
              </a:lnSpc>
              <a:buFont typeface="Wingdings 3" panose="05040102010807070707" pitchFamily="18" charset="2"/>
              <a:buChar char="4"/>
            </a:pPr>
            <a:r>
              <a:rPr lang="zh-CN" altLang="zh-CN" sz="1600" kern="0" dirty="0" smtClean="0"/>
              <a:t>B</a:t>
            </a:r>
            <a:r>
              <a:rPr lang="zh-CN" altLang="zh-CN" sz="1600" kern="0" baseline="-25000" dirty="0" smtClean="0"/>
              <a:t>3</a:t>
            </a:r>
            <a:r>
              <a:rPr lang="zh-CN" altLang="zh-CN" sz="1600" kern="0" dirty="0" smtClean="0"/>
              <a:t> (</a:t>
            </a:r>
            <a:r>
              <a:rPr lang="zh-CN" altLang="zh-CN" sz="1600" kern="0" dirty="0"/>
              <a:t>B</a:t>
            </a:r>
            <a:r>
              <a:rPr lang="zh-CN" altLang="zh-CN" sz="1600" kern="0" baseline="-25000" dirty="0"/>
              <a:t>3</a:t>
            </a:r>
            <a:r>
              <a:rPr lang="zh-CN" altLang="zh-CN" sz="1600" kern="0" dirty="0" smtClean="0"/>
              <a:t>, 0, </a:t>
            </a:r>
            <a:r>
              <a:rPr lang="zh-CN" altLang="zh-CN" sz="1600" kern="0" dirty="0"/>
              <a:t>B</a:t>
            </a:r>
            <a:r>
              <a:rPr lang="zh-CN" altLang="zh-CN" sz="1600" kern="0" baseline="-25000" dirty="0"/>
              <a:t>3</a:t>
            </a:r>
            <a:r>
              <a:rPr lang="zh-CN" altLang="zh-CN" sz="1600" kern="0" dirty="0" smtClean="0"/>
              <a:t> )</a:t>
            </a:r>
          </a:p>
          <a:p>
            <a:pPr lvl="1">
              <a:lnSpc>
                <a:spcPct val="120000"/>
              </a:lnSpc>
              <a:buFont typeface="Wingdings 3" panose="05040102010807070707" pitchFamily="18" charset="2"/>
              <a:buChar char="4"/>
            </a:pPr>
            <a:r>
              <a:rPr lang="zh-CN" altLang="zh-CN" sz="1600" kern="0" dirty="0" smtClean="0"/>
              <a:t>B</a:t>
            </a:r>
            <a:r>
              <a:rPr lang="en-US" altLang="zh-CN" sz="1600" kern="0" baseline="-25000" dirty="0" smtClean="0"/>
              <a:t>5</a:t>
            </a:r>
            <a:r>
              <a:rPr lang="zh-CN" altLang="zh-CN" sz="1600" kern="0" dirty="0" smtClean="0"/>
              <a:t> (</a:t>
            </a:r>
            <a:r>
              <a:rPr lang="zh-CN" altLang="zh-CN" sz="1600" kern="0" dirty="0"/>
              <a:t>B</a:t>
            </a:r>
            <a:r>
              <a:rPr lang="en-US" altLang="zh-CN" sz="1600" kern="0" baseline="-25000" dirty="0"/>
              <a:t>5</a:t>
            </a:r>
            <a:r>
              <a:rPr lang="zh-CN" altLang="zh-CN" sz="1600" kern="0" dirty="0" smtClean="0"/>
              <a:t>, 0, </a:t>
            </a:r>
            <a:r>
              <a:rPr lang="zh-CN" altLang="zh-CN" sz="1600" kern="0" dirty="0"/>
              <a:t>B</a:t>
            </a:r>
            <a:r>
              <a:rPr lang="en-US" altLang="zh-CN" sz="1600" kern="0" baseline="-25000" dirty="0"/>
              <a:t>5</a:t>
            </a:r>
            <a:r>
              <a:rPr lang="zh-CN" altLang="zh-CN" sz="1600" kern="0" dirty="0" smtClean="0"/>
              <a:t> )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1800" kern="0" dirty="0" smtClean="0"/>
              <a:t>每个网桥收到配置消息时，确定是否</a:t>
            </a:r>
            <a:r>
              <a:rPr lang="zh-CN" altLang="en-US" sz="1800" kern="0" dirty="0" smtClean="0">
                <a:solidFill>
                  <a:schemeClr val="accent5">
                    <a:lumMod val="50000"/>
                  </a:schemeClr>
                </a:solidFill>
              </a:rPr>
              <a:t>优于</a:t>
            </a:r>
            <a:r>
              <a:rPr lang="zh-CN" altLang="en-US" sz="1800" kern="0" dirty="0" smtClean="0"/>
              <a:t>自己的消息</a:t>
            </a:r>
          </a:p>
          <a:p>
            <a:pPr lvl="1">
              <a:lnSpc>
                <a:spcPct val="120000"/>
              </a:lnSpc>
              <a:buFont typeface="Wingdings 3" panose="05040102010807070707" pitchFamily="18" charset="2"/>
              <a:buChar char="4"/>
            </a:pPr>
            <a:r>
              <a:rPr lang="zh-CN" altLang="en-US" sz="1600" kern="0" dirty="0"/>
              <a:t>是，则保留，跳数加</a:t>
            </a:r>
            <a:r>
              <a:rPr lang="zh-CN" altLang="zh-CN" sz="1600" kern="0" dirty="0"/>
              <a:t>1</a:t>
            </a:r>
            <a:r>
              <a:rPr lang="zh-CN" altLang="en-US" sz="1600" kern="0" dirty="0"/>
              <a:t>，</a:t>
            </a:r>
            <a:r>
              <a:rPr lang="zh-CN" altLang="en-US" sz="1600" kern="0" dirty="0" smtClean="0"/>
              <a:t>转发（向消息接收端口以外的其它所有端口）</a:t>
            </a:r>
            <a:endParaRPr lang="zh-CN" altLang="en-US" sz="1600" kern="0" dirty="0"/>
          </a:p>
          <a:p>
            <a:pPr lvl="1">
              <a:lnSpc>
                <a:spcPct val="120000"/>
              </a:lnSpc>
              <a:buFont typeface="Wingdings 3" panose="05040102010807070707" pitchFamily="18" charset="2"/>
              <a:buChar char="4"/>
            </a:pPr>
            <a:r>
              <a:rPr lang="zh-CN" altLang="en-US" sz="1600" kern="0" dirty="0"/>
              <a:t>否则，</a:t>
            </a:r>
            <a:r>
              <a:rPr lang="zh-CN" altLang="en-US" sz="1600" kern="0" dirty="0" smtClean="0"/>
              <a:t>丢弃</a:t>
            </a:r>
            <a:endParaRPr lang="en-US" altLang="zh-CN" sz="1600" kern="0" dirty="0" smtClean="0"/>
          </a:p>
          <a:p>
            <a:pPr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zh-CN" altLang="en-US" sz="1800" kern="0" dirty="0" smtClean="0">
                <a:solidFill>
                  <a:schemeClr val="accent5">
                    <a:lumMod val="50000"/>
                  </a:schemeClr>
                </a:solidFill>
              </a:rPr>
              <a:t>优于</a:t>
            </a:r>
            <a:endParaRPr lang="zh-CN" altLang="en-US" sz="1800" kern="0" dirty="0"/>
          </a:p>
          <a:p>
            <a:pPr lvl="1">
              <a:lnSpc>
                <a:spcPct val="120000"/>
              </a:lnSpc>
              <a:buFont typeface="Wingdings 3" panose="05040102010807070707" pitchFamily="18" charset="2"/>
              <a:buChar char="4"/>
            </a:pPr>
            <a:r>
              <a:rPr lang="zh-CN" altLang="en-US" sz="1600" kern="0" dirty="0" smtClean="0"/>
              <a:t>根</a:t>
            </a:r>
            <a:r>
              <a:rPr lang="zh-CN" altLang="en-US" sz="1600" kern="0" dirty="0"/>
              <a:t>的标识符更小</a:t>
            </a:r>
          </a:p>
          <a:p>
            <a:pPr lvl="1">
              <a:lnSpc>
                <a:spcPct val="120000"/>
              </a:lnSpc>
              <a:buFont typeface="Wingdings 3" panose="05040102010807070707" pitchFamily="18" charset="2"/>
              <a:buChar char="4"/>
            </a:pPr>
            <a:r>
              <a:rPr lang="zh-CN" altLang="en-US" sz="1600" kern="0" dirty="0" smtClean="0"/>
              <a:t>根</a:t>
            </a:r>
            <a:r>
              <a:rPr lang="zh-CN" altLang="en-US" sz="1600" kern="0" dirty="0"/>
              <a:t>相同，但有</a:t>
            </a:r>
            <a:r>
              <a:rPr lang="zh-CN" altLang="en-US" sz="1600" kern="0" dirty="0" smtClean="0"/>
              <a:t>更</a:t>
            </a:r>
            <a:r>
              <a:rPr lang="zh-CN" altLang="en-US" sz="1600" kern="0" dirty="0"/>
              <a:t>小</a:t>
            </a:r>
            <a:r>
              <a:rPr lang="zh-CN" altLang="en-US" sz="1600" kern="0" dirty="0" smtClean="0"/>
              <a:t>的距离 </a:t>
            </a:r>
            <a:r>
              <a:rPr lang="en-US" altLang="zh-CN" sz="1600" kern="0" dirty="0" smtClean="0"/>
              <a:t>(</a:t>
            </a:r>
            <a:r>
              <a:rPr lang="zh-CN" altLang="en-US" sz="1600" kern="0" dirty="0"/>
              <a:t>跳</a:t>
            </a:r>
            <a:r>
              <a:rPr lang="zh-CN" altLang="en-US" sz="1600" kern="0" dirty="0" smtClean="0"/>
              <a:t>数</a:t>
            </a:r>
            <a:r>
              <a:rPr lang="en-US" altLang="zh-CN" sz="1600" kern="0" dirty="0" smtClean="0"/>
              <a:t>)</a:t>
            </a:r>
            <a:r>
              <a:rPr lang="zh-CN" altLang="en-US" sz="1600" kern="0" dirty="0" smtClean="0"/>
              <a:t>              </a:t>
            </a:r>
            <a:endParaRPr lang="zh-CN" altLang="en-US" sz="1600" kern="0" dirty="0"/>
          </a:p>
          <a:p>
            <a:pPr lvl="1">
              <a:lnSpc>
                <a:spcPct val="120000"/>
              </a:lnSpc>
              <a:buFont typeface="Wingdings 3" panose="05040102010807070707" pitchFamily="18" charset="2"/>
              <a:buChar char="4"/>
            </a:pPr>
            <a:r>
              <a:rPr lang="zh-CN" altLang="en-US" sz="1600" kern="0" dirty="0" smtClean="0"/>
              <a:t>根</a:t>
            </a:r>
            <a:r>
              <a:rPr lang="zh-CN" altLang="en-US" sz="1600" kern="0" dirty="0"/>
              <a:t>相同，跳数相同</a:t>
            </a:r>
            <a:r>
              <a:rPr lang="zh-CN" altLang="en-US" sz="1600" kern="0" dirty="0" smtClean="0"/>
              <a:t>，发送者</a:t>
            </a:r>
            <a:r>
              <a:rPr lang="zh-CN" altLang="en-US" sz="1600" kern="0" dirty="0"/>
              <a:t>有更小的</a:t>
            </a:r>
            <a:r>
              <a:rPr lang="zh-CN" altLang="en-US" sz="1600" kern="0" dirty="0" smtClean="0"/>
              <a:t>标识符</a:t>
            </a:r>
            <a:endParaRPr lang="zh-CN" altLang="en-US" sz="1600" kern="0" dirty="0"/>
          </a:p>
        </p:txBody>
      </p:sp>
      <p:grpSp>
        <p:nvGrpSpPr>
          <p:cNvPr id="80" name="组合 79"/>
          <p:cNvGrpSpPr/>
          <p:nvPr/>
        </p:nvGrpSpPr>
        <p:grpSpPr>
          <a:xfrm>
            <a:off x="345504" y="2279905"/>
            <a:ext cx="3897312" cy="3474719"/>
            <a:chOff x="604838" y="1782151"/>
            <a:chExt cx="3897312" cy="3474719"/>
          </a:xfrm>
        </p:grpSpPr>
        <p:sp>
          <p:nvSpPr>
            <p:cNvPr id="81" name="Rectangle 11"/>
            <p:cNvSpPr>
              <a:spLocks noChangeArrowheads="1"/>
            </p:cNvSpPr>
            <p:nvPr/>
          </p:nvSpPr>
          <p:spPr bwMode="auto">
            <a:xfrm>
              <a:off x="604838" y="1782151"/>
              <a:ext cx="3897311" cy="3474719"/>
            </a:xfrm>
            <a:prstGeom prst="rect">
              <a:avLst/>
            </a:prstGeom>
            <a:solidFill>
              <a:srgbClr val="F2F2F8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lIns="0" anchor="ctr"/>
            <a:lstStyle/>
            <a:p>
              <a:r>
                <a:rPr lang="en-US" altLang="zh-CN" dirty="0" smtClean="0"/>
                <a:t>  </a:t>
              </a:r>
              <a:endParaRPr lang="zh-CN" altLang="en-US" dirty="0"/>
            </a:p>
          </p:txBody>
        </p:sp>
        <p:grpSp>
          <p:nvGrpSpPr>
            <p:cNvPr id="82" name="组合 81"/>
            <p:cNvGrpSpPr/>
            <p:nvPr/>
          </p:nvGrpSpPr>
          <p:grpSpPr>
            <a:xfrm>
              <a:off x="604839" y="1884312"/>
              <a:ext cx="3897311" cy="3273425"/>
              <a:chOff x="604839" y="1506360"/>
              <a:chExt cx="3897311" cy="3273425"/>
            </a:xfrm>
          </p:grpSpPr>
          <p:sp>
            <p:nvSpPr>
              <p:cNvPr id="83" name="Line 11"/>
              <p:cNvSpPr>
                <a:spLocks noChangeShapeType="1"/>
              </p:cNvSpPr>
              <p:nvPr/>
            </p:nvSpPr>
            <p:spPr bwMode="auto">
              <a:xfrm>
                <a:off x="1143000" y="1600200"/>
                <a:ext cx="16764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" name="Line 12"/>
              <p:cNvSpPr>
                <a:spLocks noChangeShapeType="1"/>
              </p:cNvSpPr>
              <p:nvPr/>
            </p:nvSpPr>
            <p:spPr bwMode="auto">
              <a:xfrm>
                <a:off x="2971800" y="2062071"/>
                <a:ext cx="12192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" name="Line 13"/>
              <p:cNvSpPr>
                <a:spLocks noChangeShapeType="1"/>
              </p:cNvSpPr>
              <p:nvPr/>
            </p:nvSpPr>
            <p:spPr bwMode="auto">
              <a:xfrm>
                <a:off x="685800" y="2461358"/>
                <a:ext cx="12192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" name="Line 14"/>
              <p:cNvSpPr>
                <a:spLocks noChangeShapeType="1"/>
              </p:cNvSpPr>
              <p:nvPr/>
            </p:nvSpPr>
            <p:spPr bwMode="auto">
              <a:xfrm>
                <a:off x="2209800" y="2860644"/>
                <a:ext cx="7620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" name="Line 15"/>
              <p:cNvSpPr>
                <a:spLocks noChangeShapeType="1"/>
              </p:cNvSpPr>
              <p:nvPr/>
            </p:nvSpPr>
            <p:spPr bwMode="auto">
              <a:xfrm>
                <a:off x="2971800" y="3127253"/>
                <a:ext cx="12192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" name="Line 16"/>
              <p:cNvSpPr>
                <a:spLocks noChangeShapeType="1"/>
              </p:cNvSpPr>
              <p:nvPr/>
            </p:nvSpPr>
            <p:spPr bwMode="auto">
              <a:xfrm>
                <a:off x="838200" y="3127253"/>
                <a:ext cx="12192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" name="Line 17"/>
              <p:cNvSpPr>
                <a:spLocks noChangeShapeType="1"/>
              </p:cNvSpPr>
              <p:nvPr/>
            </p:nvSpPr>
            <p:spPr bwMode="auto">
              <a:xfrm>
                <a:off x="838200" y="3925826"/>
                <a:ext cx="12192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" name="Line 18"/>
              <p:cNvSpPr>
                <a:spLocks noChangeShapeType="1"/>
              </p:cNvSpPr>
              <p:nvPr/>
            </p:nvSpPr>
            <p:spPr bwMode="auto">
              <a:xfrm>
                <a:off x="2971800" y="3925826"/>
                <a:ext cx="12192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" name="Line 19"/>
              <p:cNvSpPr>
                <a:spLocks noChangeShapeType="1"/>
              </p:cNvSpPr>
              <p:nvPr/>
            </p:nvSpPr>
            <p:spPr bwMode="auto">
              <a:xfrm>
                <a:off x="1447800" y="4724400"/>
                <a:ext cx="21336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" name="Line 20"/>
              <p:cNvSpPr>
                <a:spLocks noChangeShapeType="1"/>
              </p:cNvSpPr>
              <p:nvPr/>
            </p:nvSpPr>
            <p:spPr bwMode="auto">
              <a:xfrm>
                <a:off x="4191000" y="2194749"/>
                <a:ext cx="0" cy="66589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" name="Line 21"/>
              <p:cNvSpPr>
                <a:spLocks noChangeShapeType="1"/>
              </p:cNvSpPr>
              <p:nvPr/>
            </p:nvSpPr>
            <p:spPr bwMode="auto">
              <a:xfrm>
                <a:off x="3886200" y="4058505"/>
                <a:ext cx="0" cy="66589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" name="Line 22"/>
              <p:cNvSpPr>
                <a:spLocks noChangeShapeType="1"/>
              </p:cNvSpPr>
              <p:nvPr/>
            </p:nvSpPr>
            <p:spPr bwMode="auto">
              <a:xfrm>
                <a:off x="1600200" y="1600200"/>
                <a:ext cx="0" cy="2666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" name="Line 23"/>
              <p:cNvSpPr>
                <a:spLocks noChangeShapeType="1"/>
              </p:cNvSpPr>
              <p:nvPr/>
            </p:nvSpPr>
            <p:spPr bwMode="auto">
              <a:xfrm>
                <a:off x="1600200" y="2084601"/>
                <a:ext cx="0" cy="3767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6" name="Line 24"/>
              <p:cNvSpPr>
                <a:spLocks noChangeShapeType="1"/>
              </p:cNvSpPr>
              <p:nvPr/>
            </p:nvSpPr>
            <p:spPr bwMode="auto">
              <a:xfrm>
                <a:off x="2209800" y="1600200"/>
                <a:ext cx="457200" cy="53196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7" name="Line 25"/>
              <p:cNvSpPr>
                <a:spLocks noChangeShapeType="1"/>
              </p:cNvSpPr>
              <p:nvPr/>
            </p:nvSpPr>
            <p:spPr bwMode="auto">
              <a:xfrm flipH="1">
                <a:off x="2819400" y="2062071"/>
                <a:ext cx="304800" cy="31917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" name="Line 26"/>
              <p:cNvSpPr>
                <a:spLocks noChangeShapeType="1"/>
              </p:cNvSpPr>
              <p:nvPr/>
            </p:nvSpPr>
            <p:spPr bwMode="auto">
              <a:xfrm>
                <a:off x="2667000" y="2381250"/>
                <a:ext cx="0" cy="47939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" name="Line 27"/>
              <p:cNvSpPr>
                <a:spLocks noChangeShapeType="1"/>
              </p:cNvSpPr>
              <p:nvPr/>
            </p:nvSpPr>
            <p:spPr bwMode="auto">
              <a:xfrm>
                <a:off x="1295400" y="2461358"/>
                <a:ext cx="0" cy="13267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" name="Line 28"/>
              <p:cNvSpPr>
                <a:spLocks noChangeShapeType="1"/>
              </p:cNvSpPr>
              <p:nvPr/>
            </p:nvSpPr>
            <p:spPr bwMode="auto">
              <a:xfrm>
                <a:off x="1295400" y="2860644"/>
                <a:ext cx="0" cy="2666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" name="Line 29"/>
              <p:cNvSpPr>
                <a:spLocks noChangeShapeType="1"/>
              </p:cNvSpPr>
              <p:nvPr/>
            </p:nvSpPr>
            <p:spPr bwMode="auto">
              <a:xfrm>
                <a:off x="2514600" y="2860644"/>
                <a:ext cx="0" cy="53196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" name="Line 30"/>
              <p:cNvSpPr>
                <a:spLocks noChangeShapeType="1"/>
              </p:cNvSpPr>
              <p:nvPr/>
            </p:nvSpPr>
            <p:spPr bwMode="auto">
              <a:xfrm>
                <a:off x="1752600" y="3127253"/>
                <a:ext cx="609600" cy="39928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" name="Line 31"/>
              <p:cNvSpPr>
                <a:spLocks noChangeShapeType="1"/>
              </p:cNvSpPr>
              <p:nvPr/>
            </p:nvSpPr>
            <p:spPr bwMode="auto">
              <a:xfrm>
                <a:off x="3581400" y="2062071"/>
                <a:ext cx="0" cy="53196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" name="Line 32"/>
              <p:cNvSpPr>
                <a:spLocks noChangeShapeType="1"/>
              </p:cNvSpPr>
              <p:nvPr/>
            </p:nvSpPr>
            <p:spPr bwMode="auto">
              <a:xfrm>
                <a:off x="3581400" y="2860644"/>
                <a:ext cx="0" cy="2666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" name="Line 33"/>
              <p:cNvSpPr>
                <a:spLocks noChangeShapeType="1"/>
              </p:cNvSpPr>
              <p:nvPr/>
            </p:nvSpPr>
            <p:spPr bwMode="auto">
              <a:xfrm>
                <a:off x="3733800" y="2727966"/>
                <a:ext cx="4572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" name="Line 34"/>
              <p:cNvSpPr>
                <a:spLocks noChangeShapeType="1"/>
              </p:cNvSpPr>
              <p:nvPr/>
            </p:nvSpPr>
            <p:spPr bwMode="auto">
              <a:xfrm flipV="1">
                <a:off x="2667000" y="3127253"/>
                <a:ext cx="609600" cy="39928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" name="Line 35"/>
              <p:cNvSpPr>
                <a:spLocks noChangeShapeType="1"/>
              </p:cNvSpPr>
              <p:nvPr/>
            </p:nvSpPr>
            <p:spPr bwMode="auto">
              <a:xfrm flipH="1">
                <a:off x="1600200" y="3526540"/>
                <a:ext cx="762000" cy="39928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" name="Line 36"/>
              <p:cNvSpPr>
                <a:spLocks noChangeShapeType="1"/>
              </p:cNvSpPr>
              <p:nvPr/>
            </p:nvSpPr>
            <p:spPr bwMode="auto">
              <a:xfrm>
                <a:off x="2667000" y="3526540"/>
                <a:ext cx="609600" cy="39928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" name="Line 37"/>
              <p:cNvSpPr>
                <a:spLocks noChangeShapeType="1"/>
              </p:cNvSpPr>
              <p:nvPr/>
            </p:nvSpPr>
            <p:spPr bwMode="auto">
              <a:xfrm>
                <a:off x="1905000" y="3925826"/>
                <a:ext cx="0" cy="2666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" name="Line 38"/>
              <p:cNvSpPr>
                <a:spLocks noChangeShapeType="1"/>
              </p:cNvSpPr>
              <p:nvPr/>
            </p:nvSpPr>
            <p:spPr bwMode="auto">
              <a:xfrm>
                <a:off x="1905000" y="4457792"/>
                <a:ext cx="0" cy="2666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1" name="Line 39"/>
              <p:cNvSpPr>
                <a:spLocks noChangeShapeType="1"/>
              </p:cNvSpPr>
              <p:nvPr/>
            </p:nvSpPr>
            <p:spPr bwMode="auto">
              <a:xfrm>
                <a:off x="3276600" y="3925826"/>
                <a:ext cx="0" cy="2666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" name="Line 40"/>
              <p:cNvSpPr>
                <a:spLocks noChangeShapeType="1"/>
              </p:cNvSpPr>
              <p:nvPr/>
            </p:nvSpPr>
            <p:spPr bwMode="auto">
              <a:xfrm>
                <a:off x="3276600" y="4457792"/>
                <a:ext cx="0" cy="2666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" name="Line 41"/>
              <p:cNvSpPr>
                <a:spLocks noChangeShapeType="1"/>
              </p:cNvSpPr>
              <p:nvPr/>
            </p:nvSpPr>
            <p:spPr bwMode="auto">
              <a:xfrm>
                <a:off x="3429000" y="4325113"/>
                <a:ext cx="4572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" name="Text Box 42"/>
              <p:cNvSpPr txBox="1">
                <a:spLocks noChangeArrowheads="1"/>
              </p:cNvSpPr>
              <p:nvPr/>
            </p:nvSpPr>
            <p:spPr bwMode="auto">
              <a:xfrm>
                <a:off x="1004856" y="1506360"/>
                <a:ext cx="4572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zh-CN" b="1" dirty="0">
                    <a:solidFill>
                      <a:srgbClr val="000099"/>
                    </a:solidFill>
                    <a:latin typeface="楷体_GB2312" pitchFamily="49" charset="-122"/>
                    <a:ea typeface="楷体_GB2312" pitchFamily="49" charset="-122"/>
                  </a:rPr>
                  <a:t>A</a:t>
                </a:r>
                <a:endParaRPr lang="en-US" altLang="zh-CN" b="1" dirty="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15" name="Text Box 43"/>
              <p:cNvSpPr txBox="1">
                <a:spLocks noChangeArrowheads="1"/>
              </p:cNvSpPr>
              <p:nvPr/>
            </p:nvSpPr>
            <p:spPr bwMode="auto">
              <a:xfrm>
                <a:off x="1905000" y="2667000"/>
                <a:ext cx="5334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zh-CN" b="1">
                    <a:solidFill>
                      <a:srgbClr val="000099"/>
                    </a:solidFill>
                    <a:latin typeface="楷体_GB2312" pitchFamily="49" charset="-122"/>
                    <a:ea typeface="楷体_GB2312" pitchFamily="49" charset="-122"/>
                  </a:rPr>
                  <a:t>D</a:t>
                </a:r>
                <a:endParaRPr lang="en-US" altLang="zh-CN" b="1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16" name="Text Box 44"/>
              <p:cNvSpPr txBox="1">
                <a:spLocks noChangeArrowheads="1"/>
              </p:cNvSpPr>
              <p:nvPr/>
            </p:nvSpPr>
            <p:spPr bwMode="auto">
              <a:xfrm>
                <a:off x="4121150" y="2590709"/>
                <a:ext cx="3810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zh-CN" b="1" dirty="0">
                    <a:solidFill>
                      <a:srgbClr val="000099"/>
                    </a:solidFill>
                    <a:latin typeface="楷体_GB2312" pitchFamily="49" charset="-122"/>
                    <a:ea typeface="楷体_GB2312" pitchFamily="49" charset="-122"/>
                  </a:rPr>
                  <a:t>K</a:t>
                </a:r>
                <a:endParaRPr lang="en-US" altLang="zh-CN" b="1" dirty="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17" name="Text Box 45"/>
              <p:cNvSpPr txBox="1">
                <a:spLocks noChangeArrowheads="1"/>
              </p:cNvSpPr>
              <p:nvPr/>
            </p:nvSpPr>
            <p:spPr bwMode="auto">
              <a:xfrm>
                <a:off x="3831145" y="3061717"/>
                <a:ext cx="4572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zh-CN" b="1" dirty="0">
                    <a:solidFill>
                      <a:srgbClr val="000099"/>
                    </a:solidFill>
                    <a:latin typeface="楷体_GB2312" pitchFamily="49" charset="-122"/>
                    <a:ea typeface="楷体_GB2312" pitchFamily="49" charset="-122"/>
                  </a:rPr>
                  <a:t>F</a:t>
                </a:r>
                <a:endParaRPr lang="en-US" altLang="zh-CN" b="1" dirty="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18" name="Text Box 46"/>
              <p:cNvSpPr txBox="1">
                <a:spLocks noChangeArrowheads="1"/>
              </p:cNvSpPr>
              <p:nvPr/>
            </p:nvSpPr>
            <p:spPr bwMode="auto">
              <a:xfrm>
                <a:off x="3657600" y="3605784"/>
                <a:ext cx="4572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zh-CN" b="1" dirty="0">
                    <a:solidFill>
                      <a:srgbClr val="000099"/>
                    </a:solidFill>
                    <a:latin typeface="楷体_GB2312" pitchFamily="49" charset="-122"/>
                    <a:ea typeface="楷体_GB2312" pitchFamily="49" charset="-122"/>
                  </a:rPr>
                  <a:t>H</a:t>
                </a:r>
                <a:endParaRPr lang="en-US" altLang="zh-CN" b="1" dirty="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19" name="Text Box 47"/>
              <p:cNvSpPr txBox="1">
                <a:spLocks noChangeArrowheads="1"/>
              </p:cNvSpPr>
              <p:nvPr/>
            </p:nvSpPr>
            <p:spPr bwMode="auto">
              <a:xfrm>
                <a:off x="3827145" y="4410453"/>
                <a:ext cx="3048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zh-CN" b="1" dirty="0">
                    <a:solidFill>
                      <a:srgbClr val="000099"/>
                    </a:solidFill>
                    <a:latin typeface="楷体_GB2312" pitchFamily="49" charset="-122"/>
                    <a:ea typeface="楷体_GB2312" pitchFamily="49" charset="-122"/>
                  </a:rPr>
                  <a:t>J</a:t>
                </a:r>
                <a:endParaRPr lang="en-US" altLang="zh-CN" b="1" dirty="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20" name="Text Box 48"/>
              <p:cNvSpPr txBox="1">
                <a:spLocks noChangeArrowheads="1"/>
              </p:cNvSpPr>
              <p:nvPr/>
            </p:nvSpPr>
            <p:spPr bwMode="auto">
              <a:xfrm>
                <a:off x="1295400" y="4410453"/>
                <a:ext cx="5334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zh-CN" b="1" dirty="0">
                    <a:solidFill>
                      <a:srgbClr val="000099"/>
                    </a:solidFill>
                    <a:latin typeface="楷体_GB2312" pitchFamily="49" charset="-122"/>
                    <a:ea typeface="楷体_GB2312" pitchFamily="49" charset="-122"/>
                  </a:rPr>
                  <a:t>I</a:t>
                </a:r>
                <a:endParaRPr lang="en-US" altLang="zh-CN" b="1" dirty="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21" name="Text Box 49"/>
              <p:cNvSpPr txBox="1">
                <a:spLocks noChangeArrowheads="1"/>
              </p:cNvSpPr>
              <p:nvPr/>
            </p:nvSpPr>
            <p:spPr bwMode="auto">
              <a:xfrm>
                <a:off x="743462" y="3035177"/>
                <a:ext cx="3810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zh-CN" b="1" dirty="0">
                    <a:solidFill>
                      <a:srgbClr val="000099"/>
                    </a:solidFill>
                    <a:latin typeface="楷体_GB2312" pitchFamily="49" charset="-122"/>
                    <a:ea typeface="楷体_GB2312" pitchFamily="49" charset="-122"/>
                  </a:rPr>
                  <a:t>E</a:t>
                </a:r>
                <a:endParaRPr lang="en-US" altLang="zh-CN" b="1" dirty="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22" name="Text Box 50"/>
              <p:cNvSpPr txBox="1">
                <a:spLocks noChangeArrowheads="1"/>
              </p:cNvSpPr>
              <p:nvPr/>
            </p:nvSpPr>
            <p:spPr bwMode="auto">
              <a:xfrm>
                <a:off x="676498" y="3825240"/>
                <a:ext cx="6096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zh-CN" b="1" dirty="0">
                    <a:solidFill>
                      <a:srgbClr val="000099"/>
                    </a:solidFill>
                    <a:latin typeface="楷体_GB2312" pitchFamily="49" charset="-122"/>
                    <a:ea typeface="楷体_GB2312" pitchFamily="49" charset="-122"/>
                  </a:rPr>
                  <a:t>G</a:t>
                </a:r>
                <a:endParaRPr lang="en-US" altLang="zh-CN" b="1" dirty="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23" name="Text Box 58"/>
              <p:cNvSpPr txBox="1">
                <a:spLocks noChangeArrowheads="1"/>
              </p:cNvSpPr>
              <p:nvPr/>
            </p:nvSpPr>
            <p:spPr bwMode="auto">
              <a:xfrm>
                <a:off x="3838511" y="1722028"/>
                <a:ext cx="5334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zh-CN" b="1" dirty="0">
                    <a:solidFill>
                      <a:srgbClr val="000099"/>
                    </a:solidFill>
                    <a:latin typeface="楷体_GB2312" pitchFamily="49" charset="-122"/>
                    <a:ea typeface="楷体_GB2312" pitchFamily="49" charset="-122"/>
                  </a:rPr>
                  <a:t>B</a:t>
                </a:r>
                <a:endParaRPr lang="en-US" altLang="zh-CN" b="1" dirty="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24" name="Text Box 59"/>
              <p:cNvSpPr txBox="1">
                <a:spLocks noChangeArrowheads="1"/>
              </p:cNvSpPr>
              <p:nvPr/>
            </p:nvSpPr>
            <p:spPr bwMode="auto">
              <a:xfrm>
                <a:off x="604839" y="2152081"/>
                <a:ext cx="5334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zh-CN" b="1" dirty="0">
                    <a:solidFill>
                      <a:srgbClr val="000099"/>
                    </a:solidFill>
                    <a:latin typeface="楷体_GB2312" pitchFamily="49" charset="-122"/>
                    <a:ea typeface="楷体_GB2312" pitchFamily="49" charset="-122"/>
                  </a:rPr>
                  <a:t>C</a:t>
                </a:r>
                <a:endParaRPr lang="en-US" altLang="zh-CN" b="1" dirty="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25" name="Oval 4"/>
              <p:cNvSpPr>
                <a:spLocks noChangeArrowheads="1"/>
              </p:cNvSpPr>
              <p:nvPr/>
            </p:nvSpPr>
            <p:spPr bwMode="auto">
              <a:xfrm>
                <a:off x="1435099" y="1833013"/>
                <a:ext cx="317499" cy="305135"/>
              </a:xfrm>
              <a:prstGeom prst="ellipse">
                <a:avLst/>
              </a:prstGeom>
              <a:solidFill>
                <a:schemeClr val="accent4">
                  <a:lumMod val="50000"/>
                  <a:lumOff val="50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ctr" anchorCtr="1"/>
              <a:lstStyle/>
              <a:p>
                <a:r>
                  <a:rPr lang="en-US" altLang="zh-CN" sz="1400" b="1" dirty="0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B</a:t>
                </a:r>
                <a:r>
                  <a:rPr lang="en-US" altLang="zh-CN" sz="1400" b="1" baseline="-25000" dirty="0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3</a:t>
                </a:r>
                <a:endParaRPr lang="zh-CN" altLang="en-US" sz="1400" b="1" baseline="-250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26" name="Oval 4"/>
              <p:cNvSpPr>
                <a:spLocks noChangeArrowheads="1"/>
              </p:cNvSpPr>
              <p:nvPr/>
            </p:nvSpPr>
            <p:spPr bwMode="auto">
              <a:xfrm>
                <a:off x="2514600" y="2127159"/>
                <a:ext cx="319881" cy="307948"/>
              </a:xfrm>
              <a:prstGeom prst="ellipse">
                <a:avLst/>
              </a:prstGeom>
              <a:solidFill>
                <a:schemeClr val="accent4">
                  <a:lumMod val="50000"/>
                  <a:lumOff val="50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ctr" anchorCtr="1"/>
              <a:lstStyle/>
              <a:p>
                <a:r>
                  <a:rPr lang="en-US" altLang="zh-CN" sz="1400" b="1" dirty="0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B</a:t>
                </a:r>
                <a:r>
                  <a:rPr lang="en-US" altLang="zh-CN" sz="1400" b="1" baseline="-25000" dirty="0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5</a:t>
                </a:r>
                <a:endParaRPr lang="zh-CN" altLang="en-US" sz="1400" b="1" baseline="-250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27" name="Oval 4"/>
              <p:cNvSpPr>
                <a:spLocks noChangeArrowheads="1"/>
              </p:cNvSpPr>
              <p:nvPr/>
            </p:nvSpPr>
            <p:spPr bwMode="auto">
              <a:xfrm>
                <a:off x="1148840" y="2653929"/>
                <a:ext cx="317499" cy="305135"/>
              </a:xfrm>
              <a:prstGeom prst="ellipse">
                <a:avLst/>
              </a:prstGeom>
              <a:solidFill>
                <a:schemeClr val="accent4">
                  <a:lumMod val="50000"/>
                  <a:lumOff val="50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ctr" anchorCtr="1"/>
              <a:lstStyle/>
              <a:p>
                <a:r>
                  <a:rPr lang="en-US" altLang="zh-CN" sz="1400" b="1" dirty="0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B</a:t>
                </a:r>
                <a:r>
                  <a:rPr lang="en-US" altLang="zh-CN" sz="1400" b="1" baseline="-25000" dirty="0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2</a:t>
                </a:r>
                <a:endParaRPr lang="zh-CN" altLang="en-US" sz="1400" b="1" baseline="-250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28" name="Oval 4"/>
              <p:cNvSpPr>
                <a:spLocks noChangeArrowheads="1"/>
              </p:cNvSpPr>
              <p:nvPr/>
            </p:nvSpPr>
            <p:spPr bwMode="auto">
              <a:xfrm>
                <a:off x="2363788" y="3339810"/>
                <a:ext cx="317499" cy="305135"/>
              </a:xfrm>
              <a:prstGeom prst="ellipse">
                <a:avLst/>
              </a:prstGeom>
              <a:solidFill>
                <a:schemeClr val="accent4">
                  <a:lumMod val="50000"/>
                  <a:lumOff val="50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ctr" anchorCtr="1"/>
              <a:lstStyle/>
              <a:p>
                <a:r>
                  <a:rPr lang="en-US" altLang="zh-CN" sz="1400" b="1" dirty="0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B</a:t>
                </a:r>
                <a:r>
                  <a:rPr lang="en-US" altLang="zh-CN" sz="1400" b="1" baseline="-25000" dirty="0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1</a:t>
                </a:r>
                <a:endParaRPr lang="zh-CN" altLang="en-US" sz="1400" b="1" baseline="-250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29" name="Oval 4"/>
              <p:cNvSpPr>
                <a:spLocks noChangeArrowheads="1"/>
              </p:cNvSpPr>
              <p:nvPr/>
            </p:nvSpPr>
            <p:spPr bwMode="auto">
              <a:xfrm>
                <a:off x="1739901" y="4180422"/>
                <a:ext cx="317499" cy="305135"/>
              </a:xfrm>
              <a:prstGeom prst="ellipse">
                <a:avLst/>
              </a:prstGeom>
              <a:solidFill>
                <a:schemeClr val="accent4">
                  <a:lumMod val="50000"/>
                  <a:lumOff val="50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ctr" anchorCtr="1"/>
              <a:lstStyle/>
              <a:p>
                <a:r>
                  <a:rPr lang="en-US" altLang="zh-CN" sz="1400" b="1" dirty="0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B</a:t>
                </a:r>
                <a:r>
                  <a:rPr lang="en-US" altLang="zh-CN" sz="1400" b="1" baseline="-25000" dirty="0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6</a:t>
                </a:r>
                <a:endParaRPr lang="zh-CN" altLang="en-US" sz="1400" b="1" baseline="-250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30" name="Oval 4"/>
              <p:cNvSpPr>
                <a:spLocks noChangeArrowheads="1"/>
              </p:cNvSpPr>
              <p:nvPr/>
            </p:nvSpPr>
            <p:spPr bwMode="auto">
              <a:xfrm>
                <a:off x="3105152" y="4180422"/>
                <a:ext cx="317499" cy="305135"/>
              </a:xfrm>
              <a:prstGeom prst="ellipse">
                <a:avLst/>
              </a:prstGeom>
              <a:solidFill>
                <a:schemeClr val="accent4">
                  <a:lumMod val="50000"/>
                  <a:lumOff val="50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ctr" anchorCtr="1"/>
              <a:lstStyle/>
              <a:p>
                <a:r>
                  <a:rPr lang="en-US" altLang="zh-CN" sz="1400" b="1" dirty="0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B</a:t>
                </a:r>
                <a:r>
                  <a:rPr lang="en-US" altLang="zh-CN" sz="1400" b="1" baseline="-25000" dirty="0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4</a:t>
                </a:r>
                <a:endParaRPr lang="zh-CN" altLang="en-US" sz="1400" b="1" baseline="-250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31" name="Oval 4"/>
              <p:cNvSpPr>
                <a:spLocks noChangeArrowheads="1"/>
              </p:cNvSpPr>
              <p:nvPr/>
            </p:nvSpPr>
            <p:spPr bwMode="auto">
              <a:xfrm>
                <a:off x="3422651" y="2501361"/>
                <a:ext cx="317499" cy="305135"/>
              </a:xfrm>
              <a:prstGeom prst="ellipse">
                <a:avLst/>
              </a:prstGeom>
              <a:solidFill>
                <a:schemeClr val="accent4">
                  <a:lumMod val="50000"/>
                  <a:lumOff val="50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ctr" anchorCtr="1"/>
              <a:lstStyle/>
              <a:p>
                <a:r>
                  <a:rPr lang="en-US" altLang="zh-CN" sz="1400" b="1" dirty="0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B</a:t>
                </a:r>
                <a:r>
                  <a:rPr lang="en-US" altLang="zh-CN" sz="1400" b="1" baseline="-25000" dirty="0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7</a:t>
                </a:r>
                <a:endParaRPr lang="zh-CN" altLang="en-US" sz="1400" b="1" baseline="-250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1593905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</p:bldLst>
  </p:timing>
  <p:extLst mod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生成树算法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713006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zh-CN" altLang="en-US" dirty="0" smtClean="0"/>
              <a:t>选根示例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79" name="Rectangle 3"/>
          <p:cNvSpPr txBox="1">
            <a:spLocks noChangeArrowheads="1"/>
          </p:cNvSpPr>
          <p:nvPr/>
        </p:nvSpPr>
        <p:spPr bwMode="auto">
          <a:xfrm>
            <a:off x="4383278" y="1940065"/>
            <a:ext cx="4658996" cy="4204703"/>
          </a:xfrm>
          <a:prstGeom prst="rect">
            <a:avLst/>
          </a:prstGeom>
          <a:noFill/>
          <a:ln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1800" kern="0" dirty="0" smtClean="0"/>
              <a:t>结点</a:t>
            </a:r>
            <a:r>
              <a:rPr lang="zh-CN" altLang="zh-CN" sz="1800" kern="0" dirty="0" smtClean="0"/>
              <a:t>B</a:t>
            </a:r>
            <a:r>
              <a:rPr lang="en-US" altLang="zh-CN" sz="1800" kern="0" baseline="-25000" dirty="0" smtClean="0"/>
              <a:t>1</a:t>
            </a:r>
            <a:r>
              <a:rPr lang="zh-CN" altLang="zh-CN" sz="1800" kern="0" dirty="0" smtClean="0"/>
              <a:t> </a:t>
            </a:r>
            <a:endParaRPr lang="zh-CN" altLang="en-US" sz="1800" kern="0" dirty="0" smtClean="0"/>
          </a:p>
          <a:p>
            <a:pPr lvl="1">
              <a:lnSpc>
                <a:spcPct val="120000"/>
              </a:lnSpc>
              <a:buFont typeface="Wingdings 3" panose="05040102010807070707" pitchFamily="18" charset="2"/>
              <a:buChar char="4"/>
            </a:pPr>
            <a:r>
              <a:rPr lang="zh-CN" altLang="en-US" sz="1600" kern="0" dirty="0" smtClean="0"/>
              <a:t>一直发送</a:t>
            </a:r>
            <a:r>
              <a:rPr lang="zh-CN" altLang="zh-CN" sz="1600" kern="0" dirty="0"/>
              <a:t>B</a:t>
            </a:r>
            <a:r>
              <a:rPr lang="en-US" altLang="zh-CN" sz="1600" kern="0" baseline="-25000" dirty="0"/>
              <a:t>1</a:t>
            </a:r>
            <a:r>
              <a:rPr lang="zh-CN" altLang="zh-CN" sz="1600" kern="0" dirty="0" smtClean="0"/>
              <a:t> (</a:t>
            </a:r>
            <a:r>
              <a:rPr lang="zh-CN" altLang="zh-CN" sz="1600" kern="0" dirty="0"/>
              <a:t>B</a:t>
            </a:r>
            <a:r>
              <a:rPr lang="en-US" altLang="zh-CN" sz="1600" kern="0" baseline="-25000" dirty="0"/>
              <a:t>1</a:t>
            </a:r>
            <a:r>
              <a:rPr lang="zh-CN" altLang="zh-CN" sz="1600" kern="0" dirty="0" smtClean="0"/>
              <a:t>, 0, </a:t>
            </a:r>
            <a:r>
              <a:rPr lang="zh-CN" altLang="zh-CN" sz="1600" kern="0" dirty="0"/>
              <a:t>B</a:t>
            </a:r>
            <a:r>
              <a:rPr lang="en-US" altLang="zh-CN" sz="1600" kern="0" baseline="-25000" dirty="0"/>
              <a:t>1</a:t>
            </a:r>
            <a:r>
              <a:rPr lang="zh-CN" altLang="zh-CN" sz="1600" kern="0" dirty="0" smtClean="0"/>
              <a:t> )</a:t>
            </a:r>
          </a:p>
          <a:p>
            <a:pPr>
              <a:lnSpc>
                <a:spcPct val="120000"/>
              </a:lnSpc>
              <a:spcBef>
                <a:spcPts val="1800"/>
              </a:spcBef>
              <a:buFont typeface="Wingdings" panose="05000000000000000000" pitchFamily="2" charset="2"/>
              <a:buChar char="l"/>
            </a:pPr>
            <a:r>
              <a:rPr lang="zh-CN" altLang="en-US" sz="1800" kern="0" dirty="0"/>
              <a:t>结点</a:t>
            </a:r>
            <a:r>
              <a:rPr lang="zh-CN" altLang="zh-CN" sz="1800" kern="0" dirty="0" smtClean="0"/>
              <a:t>B</a:t>
            </a:r>
            <a:r>
              <a:rPr lang="en-US" altLang="zh-CN" sz="1800" kern="0" baseline="-25000" dirty="0" smtClean="0"/>
              <a:t>2</a:t>
            </a:r>
            <a:r>
              <a:rPr lang="zh-CN" altLang="zh-CN" sz="1800" kern="0" dirty="0" smtClean="0"/>
              <a:t> </a:t>
            </a:r>
            <a:endParaRPr lang="zh-CN" altLang="en-US" sz="1800" kern="0" dirty="0"/>
          </a:p>
          <a:p>
            <a:pPr lvl="1">
              <a:lnSpc>
                <a:spcPct val="120000"/>
              </a:lnSpc>
              <a:buFont typeface="Wingdings 3" panose="05040102010807070707" pitchFamily="18" charset="2"/>
              <a:buChar char="4"/>
            </a:pPr>
            <a:r>
              <a:rPr lang="zh-CN" altLang="en-US" sz="1600" kern="0" dirty="0"/>
              <a:t>发送</a:t>
            </a:r>
            <a:r>
              <a:rPr lang="zh-CN" altLang="zh-CN" sz="1600" kern="0" dirty="0" smtClean="0"/>
              <a:t>B</a:t>
            </a:r>
            <a:r>
              <a:rPr lang="en-US" altLang="zh-CN" sz="1600" kern="0" baseline="-25000" dirty="0" smtClean="0"/>
              <a:t>2</a:t>
            </a:r>
            <a:r>
              <a:rPr lang="zh-CN" altLang="zh-CN" sz="1600" kern="0" dirty="0" smtClean="0"/>
              <a:t> (</a:t>
            </a:r>
            <a:r>
              <a:rPr lang="zh-CN" altLang="zh-CN" sz="1600" kern="0" dirty="0"/>
              <a:t>B</a:t>
            </a:r>
            <a:r>
              <a:rPr lang="en-US" altLang="zh-CN" sz="1600" kern="0" baseline="-25000" dirty="0"/>
              <a:t>2</a:t>
            </a:r>
            <a:r>
              <a:rPr lang="zh-CN" altLang="zh-CN" sz="1600" kern="0" dirty="0"/>
              <a:t> </a:t>
            </a:r>
            <a:r>
              <a:rPr lang="zh-CN" altLang="zh-CN" sz="1600" kern="0" dirty="0" smtClean="0"/>
              <a:t>, </a:t>
            </a:r>
            <a:r>
              <a:rPr lang="zh-CN" altLang="zh-CN" sz="1600" kern="0" dirty="0"/>
              <a:t>0, B</a:t>
            </a:r>
            <a:r>
              <a:rPr lang="en-US" altLang="zh-CN" sz="1600" kern="0" baseline="-25000" dirty="0"/>
              <a:t>2</a:t>
            </a:r>
            <a:r>
              <a:rPr lang="zh-CN" altLang="zh-CN" sz="1600" kern="0" dirty="0"/>
              <a:t> </a:t>
            </a:r>
            <a:r>
              <a:rPr lang="zh-CN" altLang="zh-CN" sz="1600" kern="0" dirty="0" smtClean="0"/>
              <a:t>)</a:t>
            </a:r>
            <a:endParaRPr lang="zh-CN" altLang="zh-CN" sz="1600" kern="0" dirty="0"/>
          </a:p>
          <a:p>
            <a:pPr lvl="1">
              <a:lnSpc>
                <a:spcPct val="120000"/>
              </a:lnSpc>
              <a:buFont typeface="Wingdings 3" panose="05040102010807070707" pitchFamily="18" charset="2"/>
              <a:buChar char="4"/>
            </a:pPr>
            <a:r>
              <a:rPr lang="zh-CN" altLang="en-US" sz="1600" kern="0" dirty="0" smtClean="0"/>
              <a:t>收到</a:t>
            </a:r>
            <a:r>
              <a:rPr lang="zh-CN" altLang="zh-CN" sz="1600" kern="0" dirty="0"/>
              <a:t>B</a:t>
            </a:r>
            <a:r>
              <a:rPr lang="en-US" altLang="zh-CN" sz="1600" kern="0" baseline="-25000" dirty="0"/>
              <a:t>1</a:t>
            </a:r>
            <a:r>
              <a:rPr lang="zh-CN" altLang="en-US" sz="1600" kern="0" dirty="0" smtClean="0"/>
              <a:t>消息</a:t>
            </a:r>
            <a:r>
              <a:rPr lang="zh-CN" altLang="en-US" sz="1600" kern="0" dirty="0"/>
              <a:t>后，更新并</a:t>
            </a:r>
            <a:r>
              <a:rPr lang="zh-CN" altLang="en-US" sz="1600" kern="0" dirty="0" smtClean="0"/>
              <a:t>向</a:t>
            </a:r>
            <a:r>
              <a:rPr lang="zh-CN" altLang="zh-CN" sz="1600" kern="0" dirty="0" smtClean="0"/>
              <a:t>B</a:t>
            </a:r>
            <a:r>
              <a:rPr lang="en-US" altLang="zh-CN" sz="1600" kern="0" baseline="-25000" dirty="0" smtClean="0"/>
              <a:t>3</a:t>
            </a:r>
            <a:r>
              <a:rPr lang="zh-CN" altLang="en-US" sz="1600" kern="0" dirty="0" smtClean="0"/>
              <a:t>发送</a:t>
            </a:r>
            <a:r>
              <a:rPr lang="zh-CN" altLang="zh-CN" sz="1600" kern="0" dirty="0" smtClean="0"/>
              <a:t>(</a:t>
            </a:r>
            <a:r>
              <a:rPr lang="zh-CN" altLang="zh-CN" sz="1600" kern="0" dirty="0"/>
              <a:t>B</a:t>
            </a:r>
            <a:r>
              <a:rPr lang="en-US" altLang="zh-CN" sz="1600" kern="0" baseline="-25000" dirty="0"/>
              <a:t>1</a:t>
            </a:r>
            <a:r>
              <a:rPr lang="zh-CN" altLang="zh-CN" sz="1600" kern="0" dirty="0" smtClean="0"/>
              <a:t> </a:t>
            </a:r>
            <a:r>
              <a:rPr lang="zh-CN" altLang="zh-CN" sz="1600" kern="0" dirty="0"/>
              <a:t>, </a:t>
            </a:r>
            <a:r>
              <a:rPr lang="en-US" altLang="zh-CN" sz="1600" kern="0" dirty="0" smtClean="0"/>
              <a:t>1</a:t>
            </a:r>
            <a:r>
              <a:rPr lang="zh-CN" altLang="zh-CN" sz="1600" kern="0" dirty="0" smtClean="0"/>
              <a:t>, </a:t>
            </a:r>
            <a:r>
              <a:rPr lang="zh-CN" altLang="zh-CN" sz="1600" kern="0" dirty="0"/>
              <a:t>B</a:t>
            </a:r>
            <a:r>
              <a:rPr lang="en-US" altLang="zh-CN" sz="1600" kern="0" baseline="-25000" dirty="0"/>
              <a:t>2</a:t>
            </a:r>
            <a:r>
              <a:rPr lang="zh-CN" altLang="zh-CN" sz="1600" kern="0" dirty="0"/>
              <a:t> </a:t>
            </a:r>
            <a:r>
              <a:rPr lang="zh-CN" altLang="zh-CN" sz="1600" kern="0" dirty="0" smtClean="0"/>
              <a:t>)</a:t>
            </a:r>
            <a:endParaRPr lang="en-US" altLang="zh-CN" sz="1600" kern="0" dirty="0"/>
          </a:p>
          <a:p>
            <a:pPr>
              <a:lnSpc>
                <a:spcPct val="120000"/>
              </a:lnSpc>
              <a:spcBef>
                <a:spcPts val="1800"/>
              </a:spcBef>
              <a:buFont typeface="Wingdings" panose="05000000000000000000" pitchFamily="2" charset="2"/>
              <a:buChar char="l"/>
            </a:pPr>
            <a:r>
              <a:rPr lang="zh-CN" altLang="en-US" sz="1800" kern="0" dirty="0"/>
              <a:t>结点</a:t>
            </a:r>
            <a:r>
              <a:rPr lang="zh-CN" altLang="zh-CN" sz="1800" kern="0" dirty="0"/>
              <a:t>B</a:t>
            </a:r>
            <a:r>
              <a:rPr lang="en-US" altLang="zh-CN" sz="1800" kern="0" dirty="0"/>
              <a:t>3</a:t>
            </a:r>
            <a:r>
              <a:rPr lang="zh-CN" altLang="zh-CN" sz="1800" kern="0" dirty="0"/>
              <a:t> </a:t>
            </a:r>
            <a:endParaRPr lang="zh-CN" altLang="en-US" sz="1800" kern="0" dirty="0"/>
          </a:p>
          <a:p>
            <a:pPr lvl="1">
              <a:lnSpc>
                <a:spcPct val="120000"/>
              </a:lnSpc>
              <a:buFont typeface="Wingdings 3" panose="05040102010807070707" pitchFamily="18" charset="2"/>
              <a:buChar char="4"/>
            </a:pPr>
            <a:r>
              <a:rPr lang="zh-CN" altLang="en-US" sz="1600" kern="0" dirty="0"/>
              <a:t>发送</a:t>
            </a:r>
            <a:r>
              <a:rPr lang="zh-CN" altLang="zh-CN" sz="1600" kern="0" dirty="0" smtClean="0"/>
              <a:t>B</a:t>
            </a:r>
            <a:r>
              <a:rPr lang="en-US" altLang="zh-CN" sz="1600" kern="0" baseline="-25000" dirty="0" smtClean="0"/>
              <a:t>3</a:t>
            </a:r>
            <a:r>
              <a:rPr lang="zh-CN" altLang="zh-CN" sz="1600" kern="0" dirty="0" smtClean="0"/>
              <a:t> (</a:t>
            </a:r>
            <a:r>
              <a:rPr lang="zh-CN" altLang="zh-CN" sz="1600" kern="0" dirty="0"/>
              <a:t>B</a:t>
            </a:r>
            <a:r>
              <a:rPr lang="en-US" altLang="zh-CN" sz="1600" kern="0" baseline="-25000" dirty="0" smtClean="0"/>
              <a:t>3</a:t>
            </a:r>
            <a:r>
              <a:rPr lang="zh-CN" altLang="zh-CN" sz="1600" kern="0" dirty="0" smtClean="0"/>
              <a:t>, </a:t>
            </a:r>
            <a:r>
              <a:rPr lang="zh-CN" altLang="zh-CN" sz="1600" kern="0" dirty="0"/>
              <a:t>0, B</a:t>
            </a:r>
            <a:r>
              <a:rPr lang="en-US" altLang="zh-CN" sz="1600" kern="0" baseline="-25000" dirty="0"/>
              <a:t>3</a:t>
            </a:r>
            <a:r>
              <a:rPr lang="zh-CN" altLang="zh-CN" sz="1600" kern="0" dirty="0" smtClean="0"/>
              <a:t> </a:t>
            </a:r>
            <a:r>
              <a:rPr lang="zh-CN" altLang="zh-CN" sz="1600" kern="0" dirty="0"/>
              <a:t>)</a:t>
            </a:r>
          </a:p>
          <a:p>
            <a:pPr lvl="1">
              <a:lnSpc>
                <a:spcPct val="120000"/>
              </a:lnSpc>
              <a:buFont typeface="Wingdings 3" panose="05040102010807070707" pitchFamily="18" charset="2"/>
              <a:buChar char="4"/>
            </a:pPr>
            <a:r>
              <a:rPr lang="zh-CN" altLang="en-US" sz="1600" kern="0" dirty="0"/>
              <a:t>收到</a:t>
            </a:r>
            <a:r>
              <a:rPr lang="zh-CN" altLang="zh-CN" sz="1600" kern="0" dirty="0" smtClean="0"/>
              <a:t>B</a:t>
            </a:r>
            <a:r>
              <a:rPr lang="en-US" altLang="zh-CN" sz="1600" kern="0" baseline="-25000" dirty="0" smtClean="0"/>
              <a:t>5</a:t>
            </a:r>
            <a:r>
              <a:rPr lang="zh-CN" altLang="en-US" sz="1600" kern="0" dirty="0"/>
              <a:t>的</a:t>
            </a:r>
            <a:r>
              <a:rPr lang="zh-CN" altLang="en-US" sz="1600" kern="0" dirty="0" smtClean="0"/>
              <a:t>消息</a:t>
            </a:r>
            <a:r>
              <a:rPr lang="zh-CN" altLang="zh-CN" sz="1600" kern="0" dirty="0"/>
              <a:t>(</a:t>
            </a:r>
            <a:r>
              <a:rPr lang="zh-CN" altLang="zh-CN" sz="1600" kern="0" dirty="0" smtClean="0"/>
              <a:t>B</a:t>
            </a:r>
            <a:r>
              <a:rPr lang="en-US" altLang="zh-CN" sz="1600" kern="0" baseline="-25000" dirty="0" smtClean="0"/>
              <a:t>1</a:t>
            </a:r>
            <a:r>
              <a:rPr lang="zh-CN" altLang="zh-CN" sz="1600" kern="0" dirty="0" smtClean="0"/>
              <a:t>, </a:t>
            </a:r>
            <a:r>
              <a:rPr lang="en-US" altLang="zh-CN" sz="1600" kern="0" dirty="0"/>
              <a:t>1</a:t>
            </a:r>
            <a:r>
              <a:rPr lang="zh-CN" altLang="zh-CN" sz="1600" kern="0" dirty="0"/>
              <a:t>, </a:t>
            </a:r>
            <a:r>
              <a:rPr lang="zh-CN" altLang="zh-CN" sz="1600" kern="0" dirty="0" smtClean="0"/>
              <a:t>B</a:t>
            </a:r>
            <a:r>
              <a:rPr lang="en-US" altLang="zh-CN" sz="1600" kern="0" baseline="-25000" dirty="0" smtClean="0"/>
              <a:t>5</a:t>
            </a:r>
            <a:r>
              <a:rPr lang="zh-CN" altLang="zh-CN" sz="1600" kern="0" dirty="0" smtClean="0"/>
              <a:t> )</a:t>
            </a:r>
            <a:r>
              <a:rPr lang="zh-CN" altLang="en-US" sz="1600" kern="0" dirty="0" smtClean="0"/>
              <a:t>后</a:t>
            </a:r>
            <a:r>
              <a:rPr lang="zh-CN" altLang="en-US" sz="1600" kern="0" dirty="0"/>
              <a:t>，更新并向</a:t>
            </a:r>
            <a:r>
              <a:rPr lang="zh-CN" altLang="zh-CN" sz="1600" kern="0" dirty="0" smtClean="0"/>
              <a:t>B</a:t>
            </a:r>
            <a:r>
              <a:rPr lang="en-US" altLang="zh-CN" sz="1600" kern="0" baseline="-25000" dirty="0" smtClean="0"/>
              <a:t>2</a:t>
            </a:r>
            <a:r>
              <a:rPr lang="zh-CN" altLang="en-US" sz="1600" kern="0" dirty="0" smtClean="0"/>
              <a:t>发送</a:t>
            </a:r>
            <a:r>
              <a:rPr lang="zh-CN" altLang="zh-CN" sz="1600" kern="0" dirty="0"/>
              <a:t>(B</a:t>
            </a:r>
            <a:r>
              <a:rPr lang="en-US" altLang="zh-CN" sz="1600" kern="0" baseline="-25000" dirty="0" smtClean="0"/>
              <a:t>1</a:t>
            </a:r>
            <a:r>
              <a:rPr lang="zh-CN" altLang="zh-CN" sz="1600" kern="0" dirty="0" smtClean="0"/>
              <a:t>, </a:t>
            </a:r>
            <a:r>
              <a:rPr lang="en-US" altLang="zh-CN" sz="1600" kern="0" dirty="0" smtClean="0"/>
              <a:t>2</a:t>
            </a:r>
            <a:r>
              <a:rPr lang="zh-CN" altLang="zh-CN" sz="1600" kern="0" dirty="0" smtClean="0"/>
              <a:t>, B</a:t>
            </a:r>
            <a:r>
              <a:rPr lang="en-US" altLang="zh-CN" sz="1600" kern="0" baseline="-25000" dirty="0" smtClean="0"/>
              <a:t>3</a:t>
            </a:r>
            <a:r>
              <a:rPr lang="zh-CN" altLang="zh-CN" sz="1600" kern="0" dirty="0" smtClean="0"/>
              <a:t> )</a:t>
            </a:r>
            <a:endParaRPr lang="en-US" altLang="zh-CN" sz="1600" kern="0" dirty="0" smtClean="0"/>
          </a:p>
          <a:p>
            <a:pPr lvl="1">
              <a:lnSpc>
                <a:spcPct val="120000"/>
              </a:lnSpc>
              <a:buFont typeface="Wingdings 3" panose="05040102010807070707" pitchFamily="18" charset="2"/>
              <a:buChar char="4"/>
            </a:pPr>
            <a:r>
              <a:rPr lang="zh-CN" altLang="en-US" sz="1600" kern="0" dirty="0"/>
              <a:t>收到</a:t>
            </a:r>
            <a:r>
              <a:rPr lang="zh-CN" altLang="zh-CN" sz="1600" kern="0" dirty="0" smtClean="0"/>
              <a:t>B</a:t>
            </a:r>
            <a:r>
              <a:rPr lang="en-US" altLang="zh-CN" sz="1600" kern="0" baseline="-25000" dirty="0" smtClean="0"/>
              <a:t>2</a:t>
            </a:r>
            <a:r>
              <a:rPr lang="zh-CN" altLang="en-US" sz="1600" kern="0" dirty="0"/>
              <a:t>的</a:t>
            </a:r>
            <a:r>
              <a:rPr lang="zh-CN" altLang="en-US" sz="1600" kern="0" dirty="0" smtClean="0"/>
              <a:t>消息</a:t>
            </a:r>
            <a:r>
              <a:rPr lang="zh-CN" altLang="zh-CN" sz="1600" kern="0" dirty="0"/>
              <a:t>(B</a:t>
            </a:r>
            <a:r>
              <a:rPr lang="en-US" altLang="zh-CN" sz="1600" kern="0" baseline="-25000" dirty="0"/>
              <a:t>1</a:t>
            </a:r>
            <a:r>
              <a:rPr lang="zh-CN" altLang="zh-CN" sz="1600" kern="0" dirty="0"/>
              <a:t>, </a:t>
            </a:r>
            <a:r>
              <a:rPr lang="en-US" altLang="zh-CN" sz="1600" kern="0" dirty="0"/>
              <a:t>1</a:t>
            </a:r>
            <a:r>
              <a:rPr lang="zh-CN" altLang="zh-CN" sz="1600" kern="0" dirty="0"/>
              <a:t>, </a:t>
            </a:r>
            <a:r>
              <a:rPr lang="zh-CN" altLang="zh-CN" sz="1600" kern="0" dirty="0" smtClean="0"/>
              <a:t>B</a:t>
            </a:r>
            <a:r>
              <a:rPr lang="en-US" altLang="zh-CN" sz="1600" kern="0" baseline="-25000" dirty="0" smtClean="0"/>
              <a:t>2</a:t>
            </a:r>
            <a:r>
              <a:rPr lang="zh-CN" altLang="zh-CN" sz="1600" kern="0" dirty="0" smtClean="0"/>
              <a:t>)</a:t>
            </a:r>
            <a:r>
              <a:rPr lang="zh-CN" altLang="en-US" sz="1600" kern="0" dirty="0"/>
              <a:t>后，更新</a:t>
            </a:r>
            <a:r>
              <a:rPr lang="zh-CN" altLang="en-US" sz="1600" kern="0" dirty="0" smtClean="0"/>
              <a:t>并停止在两个端口发送，因为</a:t>
            </a:r>
            <a:r>
              <a:rPr lang="zh-CN" altLang="zh-CN" sz="1600" kern="0" dirty="0"/>
              <a:t>B</a:t>
            </a:r>
            <a:r>
              <a:rPr lang="en-US" altLang="zh-CN" sz="1600" kern="0" baseline="-25000" dirty="0" smtClean="0"/>
              <a:t>2</a:t>
            </a:r>
            <a:r>
              <a:rPr lang="zh-CN" altLang="en-US" sz="1600" kern="0" dirty="0" smtClean="0"/>
              <a:t>和</a:t>
            </a:r>
            <a:r>
              <a:rPr lang="zh-CN" altLang="zh-CN" sz="1600" kern="0" dirty="0" smtClean="0"/>
              <a:t>B</a:t>
            </a:r>
            <a:r>
              <a:rPr lang="en-US" altLang="zh-CN" sz="1600" kern="0" baseline="-25000" dirty="0" smtClean="0"/>
              <a:t>5</a:t>
            </a:r>
            <a:r>
              <a:rPr lang="zh-CN" altLang="en-US" sz="1600" kern="0" dirty="0" smtClean="0"/>
              <a:t>都比它离根近</a:t>
            </a:r>
            <a:endParaRPr lang="en-US" altLang="zh-CN" sz="1600" kern="0" dirty="0"/>
          </a:p>
        </p:txBody>
      </p:sp>
      <p:grpSp>
        <p:nvGrpSpPr>
          <p:cNvPr id="62" name="组合 61"/>
          <p:cNvGrpSpPr/>
          <p:nvPr/>
        </p:nvGrpSpPr>
        <p:grpSpPr>
          <a:xfrm>
            <a:off x="345504" y="2279905"/>
            <a:ext cx="3897312" cy="3474719"/>
            <a:chOff x="604838" y="1782151"/>
            <a:chExt cx="3897312" cy="3474719"/>
          </a:xfrm>
        </p:grpSpPr>
        <p:sp>
          <p:nvSpPr>
            <p:cNvPr id="63" name="Rectangle 11"/>
            <p:cNvSpPr>
              <a:spLocks noChangeArrowheads="1"/>
            </p:cNvSpPr>
            <p:nvPr/>
          </p:nvSpPr>
          <p:spPr bwMode="auto">
            <a:xfrm>
              <a:off x="604838" y="1782151"/>
              <a:ext cx="3897311" cy="3474719"/>
            </a:xfrm>
            <a:prstGeom prst="rect">
              <a:avLst/>
            </a:prstGeom>
            <a:solidFill>
              <a:srgbClr val="F2F2F8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lIns="0" anchor="ctr"/>
            <a:lstStyle/>
            <a:p>
              <a:r>
                <a:rPr lang="en-US" altLang="zh-CN" dirty="0" smtClean="0"/>
                <a:t>  </a:t>
              </a:r>
              <a:endParaRPr lang="zh-CN" altLang="en-US" dirty="0"/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604839" y="1884312"/>
              <a:ext cx="3897311" cy="3273425"/>
              <a:chOff x="604839" y="1506360"/>
              <a:chExt cx="3897311" cy="3273425"/>
            </a:xfrm>
          </p:grpSpPr>
          <p:sp>
            <p:nvSpPr>
              <p:cNvPr id="65" name="Line 11"/>
              <p:cNvSpPr>
                <a:spLocks noChangeShapeType="1"/>
              </p:cNvSpPr>
              <p:nvPr/>
            </p:nvSpPr>
            <p:spPr bwMode="auto">
              <a:xfrm>
                <a:off x="1143000" y="1600200"/>
                <a:ext cx="16764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" name="Line 12"/>
              <p:cNvSpPr>
                <a:spLocks noChangeShapeType="1"/>
              </p:cNvSpPr>
              <p:nvPr/>
            </p:nvSpPr>
            <p:spPr bwMode="auto">
              <a:xfrm>
                <a:off x="2971800" y="2062071"/>
                <a:ext cx="12192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" name="Line 13"/>
              <p:cNvSpPr>
                <a:spLocks noChangeShapeType="1"/>
              </p:cNvSpPr>
              <p:nvPr/>
            </p:nvSpPr>
            <p:spPr bwMode="auto">
              <a:xfrm>
                <a:off x="685800" y="2461358"/>
                <a:ext cx="12192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" name="Line 14"/>
              <p:cNvSpPr>
                <a:spLocks noChangeShapeType="1"/>
              </p:cNvSpPr>
              <p:nvPr/>
            </p:nvSpPr>
            <p:spPr bwMode="auto">
              <a:xfrm>
                <a:off x="2209800" y="2860644"/>
                <a:ext cx="7620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" name="Line 15"/>
              <p:cNvSpPr>
                <a:spLocks noChangeShapeType="1"/>
              </p:cNvSpPr>
              <p:nvPr/>
            </p:nvSpPr>
            <p:spPr bwMode="auto">
              <a:xfrm>
                <a:off x="2971800" y="3127253"/>
                <a:ext cx="12192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" name="Line 16"/>
              <p:cNvSpPr>
                <a:spLocks noChangeShapeType="1"/>
              </p:cNvSpPr>
              <p:nvPr/>
            </p:nvSpPr>
            <p:spPr bwMode="auto">
              <a:xfrm>
                <a:off x="838200" y="3127253"/>
                <a:ext cx="12192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" name="Line 17"/>
              <p:cNvSpPr>
                <a:spLocks noChangeShapeType="1"/>
              </p:cNvSpPr>
              <p:nvPr/>
            </p:nvSpPr>
            <p:spPr bwMode="auto">
              <a:xfrm>
                <a:off x="838200" y="3925826"/>
                <a:ext cx="12192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" name="Line 18"/>
              <p:cNvSpPr>
                <a:spLocks noChangeShapeType="1"/>
              </p:cNvSpPr>
              <p:nvPr/>
            </p:nvSpPr>
            <p:spPr bwMode="auto">
              <a:xfrm>
                <a:off x="2971800" y="3925826"/>
                <a:ext cx="12192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" name="Line 19"/>
              <p:cNvSpPr>
                <a:spLocks noChangeShapeType="1"/>
              </p:cNvSpPr>
              <p:nvPr/>
            </p:nvSpPr>
            <p:spPr bwMode="auto">
              <a:xfrm>
                <a:off x="1447800" y="4724400"/>
                <a:ext cx="21336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" name="Line 20"/>
              <p:cNvSpPr>
                <a:spLocks noChangeShapeType="1"/>
              </p:cNvSpPr>
              <p:nvPr/>
            </p:nvSpPr>
            <p:spPr bwMode="auto">
              <a:xfrm>
                <a:off x="4191000" y="2194749"/>
                <a:ext cx="0" cy="66589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" name="Line 21"/>
              <p:cNvSpPr>
                <a:spLocks noChangeShapeType="1"/>
              </p:cNvSpPr>
              <p:nvPr/>
            </p:nvSpPr>
            <p:spPr bwMode="auto">
              <a:xfrm>
                <a:off x="3886200" y="4058505"/>
                <a:ext cx="0" cy="66589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" name="Line 22"/>
              <p:cNvSpPr>
                <a:spLocks noChangeShapeType="1"/>
              </p:cNvSpPr>
              <p:nvPr/>
            </p:nvSpPr>
            <p:spPr bwMode="auto">
              <a:xfrm>
                <a:off x="1600200" y="1600200"/>
                <a:ext cx="0" cy="2666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" name="Line 23"/>
              <p:cNvSpPr>
                <a:spLocks noChangeShapeType="1"/>
              </p:cNvSpPr>
              <p:nvPr/>
            </p:nvSpPr>
            <p:spPr bwMode="auto">
              <a:xfrm>
                <a:off x="1600200" y="2084601"/>
                <a:ext cx="0" cy="3767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" name="Line 24"/>
              <p:cNvSpPr>
                <a:spLocks noChangeShapeType="1"/>
              </p:cNvSpPr>
              <p:nvPr/>
            </p:nvSpPr>
            <p:spPr bwMode="auto">
              <a:xfrm>
                <a:off x="2209800" y="1600200"/>
                <a:ext cx="457200" cy="53196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" name="Line 25"/>
              <p:cNvSpPr>
                <a:spLocks noChangeShapeType="1"/>
              </p:cNvSpPr>
              <p:nvPr/>
            </p:nvSpPr>
            <p:spPr bwMode="auto">
              <a:xfrm flipH="1">
                <a:off x="2819400" y="2062071"/>
                <a:ext cx="304800" cy="31917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" name="Line 26"/>
              <p:cNvSpPr>
                <a:spLocks noChangeShapeType="1"/>
              </p:cNvSpPr>
              <p:nvPr/>
            </p:nvSpPr>
            <p:spPr bwMode="auto">
              <a:xfrm>
                <a:off x="2667000" y="2381250"/>
                <a:ext cx="0" cy="47939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" name="Line 27"/>
              <p:cNvSpPr>
                <a:spLocks noChangeShapeType="1"/>
              </p:cNvSpPr>
              <p:nvPr/>
            </p:nvSpPr>
            <p:spPr bwMode="auto">
              <a:xfrm>
                <a:off x="1295400" y="2461358"/>
                <a:ext cx="0" cy="13267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" name="Line 28"/>
              <p:cNvSpPr>
                <a:spLocks noChangeShapeType="1"/>
              </p:cNvSpPr>
              <p:nvPr/>
            </p:nvSpPr>
            <p:spPr bwMode="auto">
              <a:xfrm>
                <a:off x="1295400" y="2860644"/>
                <a:ext cx="0" cy="2666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" name="Line 29"/>
              <p:cNvSpPr>
                <a:spLocks noChangeShapeType="1"/>
              </p:cNvSpPr>
              <p:nvPr/>
            </p:nvSpPr>
            <p:spPr bwMode="auto">
              <a:xfrm>
                <a:off x="2514600" y="2860644"/>
                <a:ext cx="0" cy="53196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" name="Line 30"/>
              <p:cNvSpPr>
                <a:spLocks noChangeShapeType="1"/>
              </p:cNvSpPr>
              <p:nvPr/>
            </p:nvSpPr>
            <p:spPr bwMode="auto">
              <a:xfrm>
                <a:off x="1752600" y="3127253"/>
                <a:ext cx="609600" cy="39928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" name="Line 31"/>
              <p:cNvSpPr>
                <a:spLocks noChangeShapeType="1"/>
              </p:cNvSpPr>
              <p:nvPr/>
            </p:nvSpPr>
            <p:spPr bwMode="auto">
              <a:xfrm>
                <a:off x="3581400" y="2062071"/>
                <a:ext cx="0" cy="53196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" name="Line 32"/>
              <p:cNvSpPr>
                <a:spLocks noChangeShapeType="1"/>
              </p:cNvSpPr>
              <p:nvPr/>
            </p:nvSpPr>
            <p:spPr bwMode="auto">
              <a:xfrm>
                <a:off x="3581400" y="2860644"/>
                <a:ext cx="0" cy="2666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" name="Line 33"/>
              <p:cNvSpPr>
                <a:spLocks noChangeShapeType="1"/>
              </p:cNvSpPr>
              <p:nvPr/>
            </p:nvSpPr>
            <p:spPr bwMode="auto">
              <a:xfrm>
                <a:off x="3733800" y="2727966"/>
                <a:ext cx="4572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" name="Line 34"/>
              <p:cNvSpPr>
                <a:spLocks noChangeShapeType="1"/>
              </p:cNvSpPr>
              <p:nvPr/>
            </p:nvSpPr>
            <p:spPr bwMode="auto">
              <a:xfrm flipV="1">
                <a:off x="2667000" y="3127253"/>
                <a:ext cx="609600" cy="39928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" name="Line 35"/>
              <p:cNvSpPr>
                <a:spLocks noChangeShapeType="1"/>
              </p:cNvSpPr>
              <p:nvPr/>
            </p:nvSpPr>
            <p:spPr bwMode="auto">
              <a:xfrm flipH="1">
                <a:off x="1600200" y="3526540"/>
                <a:ext cx="762000" cy="39928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" name="Line 36"/>
              <p:cNvSpPr>
                <a:spLocks noChangeShapeType="1"/>
              </p:cNvSpPr>
              <p:nvPr/>
            </p:nvSpPr>
            <p:spPr bwMode="auto">
              <a:xfrm>
                <a:off x="2667000" y="3526540"/>
                <a:ext cx="609600" cy="39928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" name="Line 37"/>
              <p:cNvSpPr>
                <a:spLocks noChangeShapeType="1"/>
              </p:cNvSpPr>
              <p:nvPr/>
            </p:nvSpPr>
            <p:spPr bwMode="auto">
              <a:xfrm>
                <a:off x="1905000" y="3925826"/>
                <a:ext cx="0" cy="2666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" name="Line 38"/>
              <p:cNvSpPr>
                <a:spLocks noChangeShapeType="1"/>
              </p:cNvSpPr>
              <p:nvPr/>
            </p:nvSpPr>
            <p:spPr bwMode="auto">
              <a:xfrm>
                <a:off x="1905000" y="4457792"/>
                <a:ext cx="0" cy="2666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" name="Line 39"/>
              <p:cNvSpPr>
                <a:spLocks noChangeShapeType="1"/>
              </p:cNvSpPr>
              <p:nvPr/>
            </p:nvSpPr>
            <p:spPr bwMode="auto">
              <a:xfrm>
                <a:off x="3276600" y="3925826"/>
                <a:ext cx="0" cy="2666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" name="Line 40"/>
              <p:cNvSpPr>
                <a:spLocks noChangeShapeType="1"/>
              </p:cNvSpPr>
              <p:nvPr/>
            </p:nvSpPr>
            <p:spPr bwMode="auto">
              <a:xfrm>
                <a:off x="3276600" y="4457792"/>
                <a:ext cx="0" cy="2666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6" name="Line 41"/>
              <p:cNvSpPr>
                <a:spLocks noChangeShapeType="1"/>
              </p:cNvSpPr>
              <p:nvPr/>
            </p:nvSpPr>
            <p:spPr bwMode="auto">
              <a:xfrm>
                <a:off x="3429000" y="4325113"/>
                <a:ext cx="4572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7" name="Text Box 42"/>
              <p:cNvSpPr txBox="1">
                <a:spLocks noChangeArrowheads="1"/>
              </p:cNvSpPr>
              <p:nvPr/>
            </p:nvSpPr>
            <p:spPr bwMode="auto">
              <a:xfrm>
                <a:off x="1004856" y="1506360"/>
                <a:ext cx="4572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zh-CN" b="1" dirty="0">
                    <a:solidFill>
                      <a:srgbClr val="000099"/>
                    </a:solidFill>
                    <a:latin typeface="楷体_GB2312" pitchFamily="49" charset="-122"/>
                    <a:ea typeface="楷体_GB2312" pitchFamily="49" charset="-122"/>
                  </a:rPr>
                  <a:t>A</a:t>
                </a:r>
                <a:endParaRPr lang="en-US" altLang="zh-CN" b="1" dirty="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98" name="Text Box 43"/>
              <p:cNvSpPr txBox="1">
                <a:spLocks noChangeArrowheads="1"/>
              </p:cNvSpPr>
              <p:nvPr/>
            </p:nvSpPr>
            <p:spPr bwMode="auto">
              <a:xfrm>
                <a:off x="1905000" y="2667000"/>
                <a:ext cx="5334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zh-CN" b="1">
                    <a:solidFill>
                      <a:srgbClr val="000099"/>
                    </a:solidFill>
                    <a:latin typeface="楷体_GB2312" pitchFamily="49" charset="-122"/>
                    <a:ea typeface="楷体_GB2312" pitchFamily="49" charset="-122"/>
                  </a:rPr>
                  <a:t>D</a:t>
                </a:r>
                <a:endParaRPr lang="en-US" altLang="zh-CN" b="1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99" name="Text Box 44"/>
              <p:cNvSpPr txBox="1">
                <a:spLocks noChangeArrowheads="1"/>
              </p:cNvSpPr>
              <p:nvPr/>
            </p:nvSpPr>
            <p:spPr bwMode="auto">
              <a:xfrm>
                <a:off x="4121150" y="2590709"/>
                <a:ext cx="3810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zh-CN" b="1" dirty="0">
                    <a:solidFill>
                      <a:srgbClr val="000099"/>
                    </a:solidFill>
                    <a:latin typeface="楷体_GB2312" pitchFamily="49" charset="-122"/>
                    <a:ea typeface="楷体_GB2312" pitchFamily="49" charset="-122"/>
                  </a:rPr>
                  <a:t>K</a:t>
                </a:r>
                <a:endParaRPr lang="en-US" altLang="zh-CN" b="1" dirty="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00" name="Text Box 45"/>
              <p:cNvSpPr txBox="1">
                <a:spLocks noChangeArrowheads="1"/>
              </p:cNvSpPr>
              <p:nvPr/>
            </p:nvSpPr>
            <p:spPr bwMode="auto">
              <a:xfrm>
                <a:off x="3831145" y="3061717"/>
                <a:ext cx="4572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zh-CN" b="1" dirty="0">
                    <a:solidFill>
                      <a:srgbClr val="000099"/>
                    </a:solidFill>
                    <a:latin typeface="楷体_GB2312" pitchFamily="49" charset="-122"/>
                    <a:ea typeface="楷体_GB2312" pitchFamily="49" charset="-122"/>
                  </a:rPr>
                  <a:t>F</a:t>
                </a:r>
                <a:endParaRPr lang="en-US" altLang="zh-CN" b="1" dirty="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01" name="Text Box 46"/>
              <p:cNvSpPr txBox="1">
                <a:spLocks noChangeArrowheads="1"/>
              </p:cNvSpPr>
              <p:nvPr/>
            </p:nvSpPr>
            <p:spPr bwMode="auto">
              <a:xfrm>
                <a:off x="3657600" y="3605784"/>
                <a:ext cx="4572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zh-CN" b="1" dirty="0">
                    <a:solidFill>
                      <a:srgbClr val="000099"/>
                    </a:solidFill>
                    <a:latin typeface="楷体_GB2312" pitchFamily="49" charset="-122"/>
                    <a:ea typeface="楷体_GB2312" pitchFamily="49" charset="-122"/>
                  </a:rPr>
                  <a:t>H</a:t>
                </a:r>
                <a:endParaRPr lang="en-US" altLang="zh-CN" b="1" dirty="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02" name="Text Box 47"/>
              <p:cNvSpPr txBox="1">
                <a:spLocks noChangeArrowheads="1"/>
              </p:cNvSpPr>
              <p:nvPr/>
            </p:nvSpPr>
            <p:spPr bwMode="auto">
              <a:xfrm>
                <a:off x="3827145" y="4410453"/>
                <a:ext cx="3048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zh-CN" b="1" dirty="0">
                    <a:solidFill>
                      <a:srgbClr val="000099"/>
                    </a:solidFill>
                    <a:latin typeface="楷体_GB2312" pitchFamily="49" charset="-122"/>
                    <a:ea typeface="楷体_GB2312" pitchFamily="49" charset="-122"/>
                  </a:rPr>
                  <a:t>J</a:t>
                </a:r>
                <a:endParaRPr lang="en-US" altLang="zh-CN" b="1" dirty="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03" name="Text Box 48"/>
              <p:cNvSpPr txBox="1">
                <a:spLocks noChangeArrowheads="1"/>
              </p:cNvSpPr>
              <p:nvPr/>
            </p:nvSpPr>
            <p:spPr bwMode="auto">
              <a:xfrm>
                <a:off x="1295400" y="4410453"/>
                <a:ext cx="5334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zh-CN" b="1" dirty="0">
                    <a:solidFill>
                      <a:srgbClr val="000099"/>
                    </a:solidFill>
                    <a:latin typeface="楷体_GB2312" pitchFamily="49" charset="-122"/>
                    <a:ea typeface="楷体_GB2312" pitchFamily="49" charset="-122"/>
                  </a:rPr>
                  <a:t>I</a:t>
                </a:r>
                <a:endParaRPr lang="en-US" altLang="zh-CN" b="1" dirty="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04" name="Text Box 49"/>
              <p:cNvSpPr txBox="1">
                <a:spLocks noChangeArrowheads="1"/>
              </p:cNvSpPr>
              <p:nvPr/>
            </p:nvSpPr>
            <p:spPr bwMode="auto">
              <a:xfrm>
                <a:off x="743462" y="3035177"/>
                <a:ext cx="3810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zh-CN" b="1" dirty="0">
                    <a:solidFill>
                      <a:srgbClr val="000099"/>
                    </a:solidFill>
                    <a:latin typeface="楷体_GB2312" pitchFamily="49" charset="-122"/>
                    <a:ea typeface="楷体_GB2312" pitchFamily="49" charset="-122"/>
                  </a:rPr>
                  <a:t>E</a:t>
                </a:r>
                <a:endParaRPr lang="en-US" altLang="zh-CN" b="1" dirty="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05" name="Text Box 50"/>
              <p:cNvSpPr txBox="1">
                <a:spLocks noChangeArrowheads="1"/>
              </p:cNvSpPr>
              <p:nvPr/>
            </p:nvSpPr>
            <p:spPr bwMode="auto">
              <a:xfrm>
                <a:off x="676498" y="3825240"/>
                <a:ext cx="6096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zh-CN" b="1" dirty="0">
                    <a:solidFill>
                      <a:srgbClr val="000099"/>
                    </a:solidFill>
                    <a:latin typeface="楷体_GB2312" pitchFamily="49" charset="-122"/>
                    <a:ea typeface="楷体_GB2312" pitchFamily="49" charset="-122"/>
                  </a:rPr>
                  <a:t>G</a:t>
                </a:r>
                <a:endParaRPr lang="en-US" altLang="zh-CN" b="1" dirty="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06" name="Text Box 58"/>
              <p:cNvSpPr txBox="1">
                <a:spLocks noChangeArrowheads="1"/>
              </p:cNvSpPr>
              <p:nvPr/>
            </p:nvSpPr>
            <p:spPr bwMode="auto">
              <a:xfrm>
                <a:off x="3838511" y="1722028"/>
                <a:ext cx="5334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zh-CN" b="1" dirty="0">
                    <a:solidFill>
                      <a:srgbClr val="000099"/>
                    </a:solidFill>
                    <a:latin typeface="楷体_GB2312" pitchFamily="49" charset="-122"/>
                    <a:ea typeface="楷体_GB2312" pitchFamily="49" charset="-122"/>
                  </a:rPr>
                  <a:t>B</a:t>
                </a:r>
                <a:endParaRPr lang="en-US" altLang="zh-CN" b="1" dirty="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07" name="Text Box 59"/>
              <p:cNvSpPr txBox="1">
                <a:spLocks noChangeArrowheads="1"/>
              </p:cNvSpPr>
              <p:nvPr/>
            </p:nvSpPr>
            <p:spPr bwMode="auto">
              <a:xfrm>
                <a:off x="604839" y="2152081"/>
                <a:ext cx="5334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zh-CN" b="1" dirty="0">
                    <a:solidFill>
                      <a:srgbClr val="000099"/>
                    </a:solidFill>
                    <a:latin typeface="楷体_GB2312" pitchFamily="49" charset="-122"/>
                    <a:ea typeface="楷体_GB2312" pitchFamily="49" charset="-122"/>
                  </a:rPr>
                  <a:t>C</a:t>
                </a:r>
                <a:endParaRPr lang="en-US" altLang="zh-CN" b="1" dirty="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08" name="Oval 4"/>
              <p:cNvSpPr>
                <a:spLocks noChangeArrowheads="1"/>
              </p:cNvSpPr>
              <p:nvPr/>
            </p:nvSpPr>
            <p:spPr bwMode="auto">
              <a:xfrm>
                <a:off x="1435099" y="1833013"/>
                <a:ext cx="317499" cy="305135"/>
              </a:xfrm>
              <a:prstGeom prst="ellipse">
                <a:avLst/>
              </a:prstGeom>
              <a:solidFill>
                <a:schemeClr val="accent4">
                  <a:lumMod val="50000"/>
                  <a:lumOff val="50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ctr" anchorCtr="1"/>
              <a:lstStyle/>
              <a:p>
                <a:r>
                  <a:rPr lang="en-US" altLang="zh-CN" sz="1400" b="1" dirty="0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B</a:t>
                </a:r>
                <a:r>
                  <a:rPr lang="en-US" altLang="zh-CN" sz="1400" b="1" baseline="-25000" dirty="0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3</a:t>
                </a:r>
                <a:endParaRPr lang="zh-CN" altLang="en-US" sz="1400" b="1" baseline="-250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09" name="Oval 4"/>
              <p:cNvSpPr>
                <a:spLocks noChangeArrowheads="1"/>
              </p:cNvSpPr>
              <p:nvPr/>
            </p:nvSpPr>
            <p:spPr bwMode="auto">
              <a:xfrm>
                <a:off x="2514600" y="2127159"/>
                <a:ext cx="319881" cy="307948"/>
              </a:xfrm>
              <a:prstGeom prst="ellipse">
                <a:avLst/>
              </a:prstGeom>
              <a:solidFill>
                <a:schemeClr val="accent4">
                  <a:lumMod val="50000"/>
                  <a:lumOff val="50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ctr" anchorCtr="1"/>
              <a:lstStyle/>
              <a:p>
                <a:r>
                  <a:rPr lang="en-US" altLang="zh-CN" sz="1400" b="1" dirty="0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B</a:t>
                </a:r>
                <a:r>
                  <a:rPr lang="en-US" altLang="zh-CN" sz="1400" b="1" baseline="-25000" dirty="0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5</a:t>
                </a:r>
                <a:endParaRPr lang="zh-CN" altLang="en-US" sz="1400" b="1" baseline="-250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10" name="Oval 4"/>
              <p:cNvSpPr>
                <a:spLocks noChangeArrowheads="1"/>
              </p:cNvSpPr>
              <p:nvPr/>
            </p:nvSpPr>
            <p:spPr bwMode="auto">
              <a:xfrm>
                <a:off x="1148840" y="2653929"/>
                <a:ext cx="317499" cy="305135"/>
              </a:xfrm>
              <a:prstGeom prst="ellipse">
                <a:avLst/>
              </a:prstGeom>
              <a:solidFill>
                <a:schemeClr val="accent4">
                  <a:lumMod val="50000"/>
                  <a:lumOff val="50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ctr" anchorCtr="1"/>
              <a:lstStyle/>
              <a:p>
                <a:r>
                  <a:rPr lang="en-US" altLang="zh-CN" sz="1400" b="1" dirty="0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B</a:t>
                </a:r>
                <a:r>
                  <a:rPr lang="en-US" altLang="zh-CN" sz="1400" b="1" baseline="-25000" dirty="0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2</a:t>
                </a:r>
                <a:endParaRPr lang="zh-CN" altLang="en-US" sz="1400" b="1" baseline="-250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11" name="Oval 4"/>
              <p:cNvSpPr>
                <a:spLocks noChangeArrowheads="1"/>
              </p:cNvSpPr>
              <p:nvPr/>
            </p:nvSpPr>
            <p:spPr bwMode="auto">
              <a:xfrm>
                <a:off x="2363788" y="3339810"/>
                <a:ext cx="317499" cy="305135"/>
              </a:xfrm>
              <a:prstGeom prst="ellipse">
                <a:avLst/>
              </a:prstGeom>
              <a:solidFill>
                <a:schemeClr val="accent4">
                  <a:lumMod val="50000"/>
                  <a:lumOff val="50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ctr" anchorCtr="1"/>
              <a:lstStyle/>
              <a:p>
                <a:r>
                  <a:rPr lang="en-US" altLang="zh-CN" sz="1400" b="1" dirty="0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B</a:t>
                </a:r>
                <a:r>
                  <a:rPr lang="en-US" altLang="zh-CN" sz="1400" b="1" baseline="-25000" dirty="0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1</a:t>
                </a:r>
                <a:endParaRPr lang="zh-CN" altLang="en-US" sz="1400" b="1" baseline="-250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12" name="Oval 4"/>
              <p:cNvSpPr>
                <a:spLocks noChangeArrowheads="1"/>
              </p:cNvSpPr>
              <p:nvPr/>
            </p:nvSpPr>
            <p:spPr bwMode="auto">
              <a:xfrm>
                <a:off x="1739901" y="4180422"/>
                <a:ext cx="317499" cy="305135"/>
              </a:xfrm>
              <a:prstGeom prst="ellipse">
                <a:avLst/>
              </a:prstGeom>
              <a:solidFill>
                <a:schemeClr val="accent4">
                  <a:lumMod val="50000"/>
                  <a:lumOff val="50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ctr" anchorCtr="1"/>
              <a:lstStyle/>
              <a:p>
                <a:r>
                  <a:rPr lang="en-US" altLang="zh-CN" sz="1400" b="1" dirty="0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B</a:t>
                </a:r>
                <a:r>
                  <a:rPr lang="en-US" altLang="zh-CN" sz="1400" b="1" baseline="-25000" dirty="0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6</a:t>
                </a:r>
                <a:endParaRPr lang="zh-CN" altLang="en-US" sz="1400" b="1" baseline="-250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13" name="Oval 4"/>
              <p:cNvSpPr>
                <a:spLocks noChangeArrowheads="1"/>
              </p:cNvSpPr>
              <p:nvPr/>
            </p:nvSpPr>
            <p:spPr bwMode="auto">
              <a:xfrm>
                <a:off x="3105152" y="4180422"/>
                <a:ext cx="317499" cy="305135"/>
              </a:xfrm>
              <a:prstGeom prst="ellipse">
                <a:avLst/>
              </a:prstGeom>
              <a:solidFill>
                <a:schemeClr val="accent4">
                  <a:lumMod val="50000"/>
                  <a:lumOff val="50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ctr" anchorCtr="1"/>
              <a:lstStyle/>
              <a:p>
                <a:r>
                  <a:rPr lang="en-US" altLang="zh-CN" sz="1400" b="1" dirty="0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B</a:t>
                </a:r>
                <a:r>
                  <a:rPr lang="en-US" altLang="zh-CN" sz="1400" b="1" baseline="-25000" dirty="0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4</a:t>
                </a:r>
                <a:endParaRPr lang="zh-CN" altLang="en-US" sz="1400" b="1" baseline="-250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14" name="Oval 4"/>
              <p:cNvSpPr>
                <a:spLocks noChangeArrowheads="1"/>
              </p:cNvSpPr>
              <p:nvPr/>
            </p:nvSpPr>
            <p:spPr bwMode="auto">
              <a:xfrm>
                <a:off x="3422651" y="2501361"/>
                <a:ext cx="317499" cy="305135"/>
              </a:xfrm>
              <a:prstGeom prst="ellipse">
                <a:avLst/>
              </a:prstGeom>
              <a:solidFill>
                <a:schemeClr val="accent4">
                  <a:lumMod val="50000"/>
                  <a:lumOff val="50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ctr" anchorCtr="1"/>
              <a:lstStyle/>
              <a:p>
                <a:r>
                  <a:rPr lang="en-US" altLang="zh-CN" sz="1400" b="1" dirty="0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B</a:t>
                </a:r>
                <a:r>
                  <a:rPr lang="en-US" altLang="zh-CN" sz="1400" b="1" baseline="-25000" dirty="0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7</a:t>
                </a:r>
                <a:endParaRPr lang="zh-CN" altLang="en-US" sz="1400" b="1" baseline="-250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601455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生成树算法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713006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zh-CN" altLang="en-US" dirty="0" smtClean="0"/>
              <a:t>选指派网桥示例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79" name="Rectangle 3"/>
          <p:cNvSpPr txBox="1">
            <a:spLocks noChangeArrowheads="1"/>
          </p:cNvSpPr>
          <p:nvPr/>
        </p:nvSpPr>
        <p:spPr bwMode="auto">
          <a:xfrm>
            <a:off x="4678149" y="2313344"/>
            <a:ext cx="4008651" cy="997712"/>
          </a:xfrm>
          <a:prstGeom prst="rect">
            <a:avLst/>
          </a:prstGeom>
          <a:noFill/>
          <a:ln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1800" kern="0" dirty="0" smtClean="0"/>
              <a:t>同一网段上离根最近的</a:t>
            </a:r>
            <a:r>
              <a:rPr lang="zh-CN" altLang="en-US" sz="1800" kern="0" dirty="0"/>
              <a:t>网桥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1800" kern="0" dirty="0"/>
              <a:t>若距离相同，则标识符小的为胜</a:t>
            </a:r>
            <a:endParaRPr lang="zh-CN" altLang="en-US" sz="1600" kern="0" dirty="0"/>
          </a:p>
        </p:txBody>
      </p:sp>
      <p:grpSp>
        <p:nvGrpSpPr>
          <p:cNvPr id="80" name="组合 79"/>
          <p:cNvGrpSpPr/>
          <p:nvPr/>
        </p:nvGrpSpPr>
        <p:grpSpPr>
          <a:xfrm>
            <a:off x="345504" y="2279905"/>
            <a:ext cx="3897312" cy="3474719"/>
            <a:chOff x="604838" y="1782151"/>
            <a:chExt cx="3897312" cy="3474719"/>
          </a:xfrm>
        </p:grpSpPr>
        <p:sp>
          <p:nvSpPr>
            <p:cNvPr id="81" name="Rectangle 11"/>
            <p:cNvSpPr>
              <a:spLocks noChangeArrowheads="1"/>
            </p:cNvSpPr>
            <p:nvPr/>
          </p:nvSpPr>
          <p:spPr bwMode="auto">
            <a:xfrm>
              <a:off x="604838" y="1782151"/>
              <a:ext cx="3897311" cy="3474719"/>
            </a:xfrm>
            <a:prstGeom prst="rect">
              <a:avLst/>
            </a:prstGeom>
            <a:solidFill>
              <a:srgbClr val="F2F2F8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lIns="0" anchor="ctr"/>
            <a:lstStyle/>
            <a:p>
              <a:r>
                <a:rPr lang="en-US" altLang="zh-CN" dirty="0" smtClean="0"/>
                <a:t>  </a:t>
              </a:r>
              <a:endParaRPr lang="zh-CN" altLang="en-US" dirty="0"/>
            </a:p>
          </p:txBody>
        </p:sp>
        <p:grpSp>
          <p:nvGrpSpPr>
            <p:cNvPr id="82" name="组合 81"/>
            <p:cNvGrpSpPr/>
            <p:nvPr/>
          </p:nvGrpSpPr>
          <p:grpSpPr>
            <a:xfrm>
              <a:off x="604839" y="1884312"/>
              <a:ext cx="3897311" cy="3273425"/>
              <a:chOff x="604839" y="1506360"/>
              <a:chExt cx="3897311" cy="3273425"/>
            </a:xfrm>
          </p:grpSpPr>
          <p:sp>
            <p:nvSpPr>
              <p:cNvPr id="83" name="Line 11"/>
              <p:cNvSpPr>
                <a:spLocks noChangeShapeType="1"/>
              </p:cNvSpPr>
              <p:nvPr/>
            </p:nvSpPr>
            <p:spPr bwMode="auto">
              <a:xfrm>
                <a:off x="1143000" y="1600200"/>
                <a:ext cx="16764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" name="Line 12"/>
              <p:cNvSpPr>
                <a:spLocks noChangeShapeType="1"/>
              </p:cNvSpPr>
              <p:nvPr/>
            </p:nvSpPr>
            <p:spPr bwMode="auto">
              <a:xfrm>
                <a:off x="2971800" y="2062071"/>
                <a:ext cx="12192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" name="Line 13"/>
              <p:cNvSpPr>
                <a:spLocks noChangeShapeType="1"/>
              </p:cNvSpPr>
              <p:nvPr/>
            </p:nvSpPr>
            <p:spPr bwMode="auto">
              <a:xfrm>
                <a:off x="685800" y="2461358"/>
                <a:ext cx="12192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" name="Line 14"/>
              <p:cNvSpPr>
                <a:spLocks noChangeShapeType="1"/>
              </p:cNvSpPr>
              <p:nvPr/>
            </p:nvSpPr>
            <p:spPr bwMode="auto">
              <a:xfrm>
                <a:off x="2209800" y="2860644"/>
                <a:ext cx="7620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" name="Line 15"/>
              <p:cNvSpPr>
                <a:spLocks noChangeShapeType="1"/>
              </p:cNvSpPr>
              <p:nvPr/>
            </p:nvSpPr>
            <p:spPr bwMode="auto">
              <a:xfrm>
                <a:off x="2971800" y="3127253"/>
                <a:ext cx="12192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" name="Line 16"/>
              <p:cNvSpPr>
                <a:spLocks noChangeShapeType="1"/>
              </p:cNvSpPr>
              <p:nvPr/>
            </p:nvSpPr>
            <p:spPr bwMode="auto">
              <a:xfrm>
                <a:off x="838200" y="3127253"/>
                <a:ext cx="12192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" name="Line 17"/>
              <p:cNvSpPr>
                <a:spLocks noChangeShapeType="1"/>
              </p:cNvSpPr>
              <p:nvPr/>
            </p:nvSpPr>
            <p:spPr bwMode="auto">
              <a:xfrm>
                <a:off x="838200" y="3925826"/>
                <a:ext cx="12192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" name="Line 18"/>
              <p:cNvSpPr>
                <a:spLocks noChangeShapeType="1"/>
              </p:cNvSpPr>
              <p:nvPr/>
            </p:nvSpPr>
            <p:spPr bwMode="auto">
              <a:xfrm>
                <a:off x="2971800" y="3925826"/>
                <a:ext cx="12192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" name="Line 19"/>
              <p:cNvSpPr>
                <a:spLocks noChangeShapeType="1"/>
              </p:cNvSpPr>
              <p:nvPr/>
            </p:nvSpPr>
            <p:spPr bwMode="auto">
              <a:xfrm>
                <a:off x="1447800" y="4724400"/>
                <a:ext cx="21336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" name="Line 20"/>
              <p:cNvSpPr>
                <a:spLocks noChangeShapeType="1"/>
              </p:cNvSpPr>
              <p:nvPr/>
            </p:nvSpPr>
            <p:spPr bwMode="auto">
              <a:xfrm>
                <a:off x="4191000" y="2194749"/>
                <a:ext cx="0" cy="66589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" name="Line 21"/>
              <p:cNvSpPr>
                <a:spLocks noChangeShapeType="1"/>
              </p:cNvSpPr>
              <p:nvPr/>
            </p:nvSpPr>
            <p:spPr bwMode="auto">
              <a:xfrm>
                <a:off x="3886200" y="4058505"/>
                <a:ext cx="0" cy="66589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" name="Line 22"/>
              <p:cNvSpPr>
                <a:spLocks noChangeShapeType="1"/>
              </p:cNvSpPr>
              <p:nvPr/>
            </p:nvSpPr>
            <p:spPr bwMode="auto">
              <a:xfrm>
                <a:off x="1600200" y="1600200"/>
                <a:ext cx="0" cy="2666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" name="Line 23"/>
              <p:cNvSpPr>
                <a:spLocks noChangeShapeType="1"/>
              </p:cNvSpPr>
              <p:nvPr/>
            </p:nvSpPr>
            <p:spPr bwMode="auto">
              <a:xfrm>
                <a:off x="1600200" y="2084601"/>
                <a:ext cx="0" cy="3767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6" name="Line 24"/>
              <p:cNvSpPr>
                <a:spLocks noChangeShapeType="1"/>
              </p:cNvSpPr>
              <p:nvPr/>
            </p:nvSpPr>
            <p:spPr bwMode="auto">
              <a:xfrm>
                <a:off x="2209800" y="1600200"/>
                <a:ext cx="457200" cy="53196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7" name="Line 25"/>
              <p:cNvSpPr>
                <a:spLocks noChangeShapeType="1"/>
              </p:cNvSpPr>
              <p:nvPr/>
            </p:nvSpPr>
            <p:spPr bwMode="auto">
              <a:xfrm flipH="1">
                <a:off x="2819400" y="2062071"/>
                <a:ext cx="304800" cy="31917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" name="Line 26"/>
              <p:cNvSpPr>
                <a:spLocks noChangeShapeType="1"/>
              </p:cNvSpPr>
              <p:nvPr/>
            </p:nvSpPr>
            <p:spPr bwMode="auto">
              <a:xfrm>
                <a:off x="2667000" y="2381250"/>
                <a:ext cx="0" cy="47939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" name="Line 27"/>
              <p:cNvSpPr>
                <a:spLocks noChangeShapeType="1"/>
              </p:cNvSpPr>
              <p:nvPr/>
            </p:nvSpPr>
            <p:spPr bwMode="auto">
              <a:xfrm>
                <a:off x="1295400" y="2461358"/>
                <a:ext cx="0" cy="13267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" name="Line 28"/>
              <p:cNvSpPr>
                <a:spLocks noChangeShapeType="1"/>
              </p:cNvSpPr>
              <p:nvPr/>
            </p:nvSpPr>
            <p:spPr bwMode="auto">
              <a:xfrm>
                <a:off x="1295400" y="2860644"/>
                <a:ext cx="0" cy="2666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" name="Line 29"/>
              <p:cNvSpPr>
                <a:spLocks noChangeShapeType="1"/>
              </p:cNvSpPr>
              <p:nvPr/>
            </p:nvSpPr>
            <p:spPr bwMode="auto">
              <a:xfrm>
                <a:off x="2514600" y="2860644"/>
                <a:ext cx="0" cy="53196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" name="Line 30"/>
              <p:cNvSpPr>
                <a:spLocks noChangeShapeType="1"/>
              </p:cNvSpPr>
              <p:nvPr/>
            </p:nvSpPr>
            <p:spPr bwMode="auto">
              <a:xfrm>
                <a:off x="1752600" y="3127253"/>
                <a:ext cx="609600" cy="39928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" name="Line 31"/>
              <p:cNvSpPr>
                <a:spLocks noChangeShapeType="1"/>
              </p:cNvSpPr>
              <p:nvPr/>
            </p:nvSpPr>
            <p:spPr bwMode="auto">
              <a:xfrm>
                <a:off x="3581400" y="2062071"/>
                <a:ext cx="0" cy="53196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" name="Line 32"/>
              <p:cNvSpPr>
                <a:spLocks noChangeShapeType="1"/>
              </p:cNvSpPr>
              <p:nvPr/>
            </p:nvSpPr>
            <p:spPr bwMode="auto">
              <a:xfrm>
                <a:off x="3581400" y="2860644"/>
                <a:ext cx="0" cy="2666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" name="Line 33"/>
              <p:cNvSpPr>
                <a:spLocks noChangeShapeType="1"/>
              </p:cNvSpPr>
              <p:nvPr/>
            </p:nvSpPr>
            <p:spPr bwMode="auto">
              <a:xfrm>
                <a:off x="3733800" y="2727966"/>
                <a:ext cx="4572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" name="Line 34"/>
              <p:cNvSpPr>
                <a:spLocks noChangeShapeType="1"/>
              </p:cNvSpPr>
              <p:nvPr/>
            </p:nvSpPr>
            <p:spPr bwMode="auto">
              <a:xfrm flipV="1">
                <a:off x="2667000" y="3127253"/>
                <a:ext cx="609600" cy="39928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" name="Line 35"/>
              <p:cNvSpPr>
                <a:spLocks noChangeShapeType="1"/>
              </p:cNvSpPr>
              <p:nvPr/>
            </p:nvSpPr>
            <p:spPr bwMode="auto">
              <a:xfrm flipH="1">
                <a:off x="1600200" y="3526540"/>
                <a:ext cx="762000" cy="39928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" name="Line 36"/>
              <p:cNvSpPr>
                <a:spLocks noChangeShapeType="1"/>
              </p:cNvSpPr>
              <p:nvPr/>
            </p:nvSpPr>
            <p:spPr bwMode="auto">
              <a:xfrm>
                <a:off x="2667000" y="3526540"/>
                <a:ext cx="609600" cy="39928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" name="Line 37"/>
              <p:cNvSpPr>
                <a:spLocks noChangeShapeType="1"/>
              </p:cNvSpPr>
              <p:nvPr/>
            </p:nvSpPr>
            <p:spPr bwMode="auto">
              <a:xfrm>
                <a:off x="1905000" y="3925826"/>
                <a:ext cx="0" cy="2666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" name="Line 38"/>
              <p:cNvSpPr>
                <a:spLocks noChangeShapeType="1"/>
              </p:cNvSpPr>
              <p:nvPr/>
            </p:nvSpPr>
            <p:spPr bwMode="auto">
              <a:xfrm>
                <a:off x="1905000" y="4457792"/>
                <a:ext cx="0" cy="2666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1" name="Line 39"/>
              <p:cNvSpPr>
                <a:spLocks noChangeShapeType="1"/>
              </p:cNvSpPr>
              <p:nvPr/>
            </p:nvSpPr>
            <p:spPr bwMode="auto">
              <a:xfrm>
                <a:off x="3276600" y="3925826"/>
                <a:ext cx="0" cy="2666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" name="Line 40"/>
              <p:cNvSpPr>
                <a:spLocks noChangeShapeType="1"/>
              </p:cNvSpPr>
              <p:nvPr/>
            </p:nvSpPr>
            <p:spPr bwMode="auto">
              <a:xfrm>
                <a:off x="3276600" y="4457792"/>
                <a:ext cx="0" cy="2666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" name="Line 41"/>
              <p:cNvSpPr>
                <a:spLocks noChangeShapeType="1"/>
              </p:cNvSpPr>
              <p:nvPr/>
            </p:nvSpPr>
            <p:spPr bwMode="auto">
              <a:xfrm>
                <a:off x="3429000" y="4325113"/>
                <a:ext cx="4572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" name="Text Box 42"/>
              <p:cNvSpPr txBox="1">
                <a:spLocks noChangeArrowheads="1"/>
              </p:cNvSpPr>
              <p:nvPr/>
            </p:nvSpPr>
            <p:spPr bwMode="auto">
              <a:xfrm>
                <a:off x="1004856" y="1506360"/>
                <a:ext cx="4572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zh-CN" b="1" dirty="0">
                    <a:solidFill>
                      <a:srgbClr val="000099"/>
                    </a:solidFill>
                    <a:latin typeface="楷体_GB2312" pitchFamily="49" charset="-122"/>
                    <a:ea typeface="楷体_GB2312" pitchFamily="49" charset="-122"/>
                  </a:rPr>
                  <a:t>A</a:t>
                </a:r>
                <a:endParaRPr lang="en-US" altLang="zh-CN" b="1" dirty="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15" name="Text Box 43"/>
              <p:cNvSpPr txBox="1">
                <a:spLocks noChangeArrowheads="1"/>
              </p:cNvSpPr>
              <p:nvPr/>
            </p:nvSpPr>
            <p:spPr bwMode="auto">
              <a:xfrm>
                <a:off x="1905000" y="2667000"/>
                <a:ext cx="5334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zh-CN" b="1">
                    <a:solidFill>
                      <a:srgbClr val="000099"/>
                    </a:solidFill>
                    <a:latin typeface="楷体_GB2312" pitchFamily="49" charset="-122"/>
                    <a:ea typeface="楷体_GB2312" pitchFamily="49" charset="-122"/>
                  </a:rPr>
                  <a:t>D</a:t>
                </a:r>
                <a:endParaRPr lang="en-US" altLang="zh-CN" b="1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16" name="Text Box 44"/>
              <p:cNvSpPr txBox="1">
                <a:spLocks noChangeArrowheads="1"/>
              </p:cNvSpPr>
              <p:nvPr/>
            </p:nvSpPr>
            <p:spPr bwMode="auto">
              <a:xfrm>
                <a:off x="4121150" y="2590709"/>
                <a:ext cx="3810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zh-CN" b="1" dirty="0">
                    <a:solidFill>
                      <a:srgbClr val="000099"/>
                    </a:solidFill>
                    <a:latin typeface="楷体_GB2312" pitchFamily="49" charset="-122"/>
                    <a:ea typeface="楷体_GB2312" pitchFamily="49" charset="-122"/>
                  </a:rPr>
                  <a:t>K</a:t>
                </a:r>
                <a:endParaRPr lang="en-US" altLang="zh-CN" b="1" dirty="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17" name="Text Box 45"/>
              <p:cNvSpPr txBox="1">
                <a:spLocks noChangeArrowheads="1"/>
              </p:cNvSpPr>
              <p:nvPr/>
            </p:nvSpPr>
            <p:spPr bwMode="auto">
              <a:xfrm>
                <a:off x="3831145" y="3061717"/>
                <a:ext cx="4572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zh-CN" b="1" dirty="0">
                    <a:solidFill>
                      <a:srgbClr val="000099"/>
                    </a:solidFill>
                    <a:latin typeface="楷体_GB2312" pitchFamily="49" charset="-122"/>
                    <a:ea typeface="楷体_GB2312" pitchFamily="49" charset="-122"/>
                  </a:rPr>
                  <a:t>F</a:t>
                </a:r>
                <a:endParaRPr lang="en-US" altLang="zh-CN" b="1" dirty="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18" name="Text Box 46"/>
              <p:cNvSpPr txBox="1">
                <a:spLocks noChangeArrowheads="1"/>
              </p:cNvSpPr>
              <p:nvPr/>
            </p:nvSpPr>
            <p:spPr bwMode="auto">
              <a:xfrm>
                <a:off x="3657600" y="3605784"/>
                <a:ext cx="4572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zh-CN" b="1" dirty="0">
                    <a:solidFill>
                      <a:srgbClr val="000099"/>
                    </a:solidFill>
                    <a:latin typeface="楷体_GB2312" pitchFamily="49" charset="-122"/>
                    <a:ea typeface="楷体_GB2312" pitchFamily="49" charset="-122"/>
                  </a:rPr>
                  <a:t>H</a:t>
                </a:r>
                <a:endParaRPr lang="en-US" altLang="zh-CN" b="1" dirty="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19" name="Text Box 47"/>
              <p:cNvSpPr txBox="1">
                <a:spLocks noChangeArrowheads="1"/>
              </p:cNvSpPr>
              <p:nvPr/>
            </p:nvSpPr>
            <p:spPr bwMode="auto">
              <a:xfrm>
                <a:off x="3827145" y="4410453"/>
                <a:ext cx="3048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zh-CN" b="1" dirty="0">
                    <a:solidFill>
                      <a:srgbClr val="000099"/>
                    </a:solidFill>
                    <a:latin typeface="楷体_GB2312" pitchFamily="49" charset="-122"/>
                    <a:ea typeface="楷体_GB2312" pitchFamily="49" charset="-122"/>
                  </a:rPr>
                  <a:t>J</a:t>
                </a:r>
                <a:endParaRPr lang="en-US" altLang="zh-CN" b="1" dirty="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20" name="Text Box 48"/>
              <p:cNvSpPr txBox="1">
                <a:spLocks noChangeArrowheads="1"/>
              </p:cNvSpPr>
              <p:nvPr/>
            </p:nvSpPr>
            <p:spPr bwMode="auto">
              <a:xfrm>
                <a:off x="1295400" y="4410453"/>
                <a:ext cx="5334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zh-CN" b="1" dirty="0">
                    <a:solidFill>
                      <a:srgbClr val="000099"/>
                    </a:solidFill>
                    <a:latin typeface="楷体_GB2312" pitchFamily="49" charset="-122"/>
                    <a:ea typeface="楷体_GB2312" pitchFamily="49" charset="-122"/>
                  </a:rPr>
                  <a:t>I</a:t>
                </a:r>
                <a:endParaRPr lang="en-US" altLang="zh-CN" b="1" dirty="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21" name="Text Box 49"/>
              <p:cNvSpPr txBox="1">
                <a:spLocks noChangeArrowheads="1"/>
              </p:cNvSpPr>
              <p:nvPr/>
            </p:nvSpPr>
            <p:spPr bwMode="auto">
              <a:xfrm>
                <a:off x="743462" y="3035177"/>
                <a:ext cx="3810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zh-CN" b="1" dirty="0">
                    <a:solidFill>
                      <a:srgbClr val="000099"/>
                    </a:solidFill>
                    <a:latin typeface="楷体_GB2312" pitchFamily="49" charset="-122"/>
                    <a:ea typeface="楷体_GB2312" pitchFamily="49" charset="-122"/>
                  </a:rPr>
                  <a:t>E</a:t>
                </a:r>
                <a:endParaRPr lang="en-US" altLang="zh-CN" b="1" dirty="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22" name="Text Box 50"/>
              <p:cNvSpPr txBox="1">
                <a:spLocks noChangeArrowheads="1"/>
              </p:cNvSpPr>
              <p:nvPr/>
            </p:nvSpPr>
            <p:spPr bwMode="auto">
              <a:xfrm>
                <a:off x="676498" y="3825240"/>
                <a:ext cx="6096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zh-CN" b="1" dirty="0">
                    <a:solidFill>
                      <a:srgbClr val="000099"/>
                    </a:solidFill>
                    <a:latin typeface="楷体_GB2312" pitchFamily="49" charset="-122"/>
                    <a:ea typeface="楷体_GB2312" pitchFamily="49" charset="-122"/>
                  </a:rPr>
                  <a:t>G</a:t>
                </a:r>
                <a:endParaRPr lang="en-US" altLang="zh-CN" b="1" dirty="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23" name="Text Box 58"/>
              <p:cNvSpPr txBox="1">
                <a:spLocks noChangeArrowheads="1"/>
              </p:cNvSpPr>
              <p:nvPr/>
            </p:nvSpPr>
            <p:spPr bwMode="auto">
              <a:xfrm>
                <a:off x="3838511" y="1722028"/>
                <a:ext cx="5334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zh-CN" b="1" dirty="0">
                    <a:solidFill>
                      <a:srgbClr val="000099"/>
                    </a:solidFill>
                    <a:latin typeface="楷体_GB2312" pitchFamily="49" charset="-122"/>
                    <a:ea typeface="楷体_GB2312" pitchFamily="49" charset="-122"/>
                  </a:rPr>
                  <a:t>B</a:t>
                </a:r>
                <a:endParaRPr lang="en-US" altLang="zh-CN" b="1" dirty="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24" name="Text Box 59"/>
              <p:cNvSpPr txBox="1">
                <a:spLocks noChangeArrowheads="1"/>
              </p:cNvSpPr>
              <p:nvPr/>
            </p:nvSpPr>
            <p:spPr bwMode="auto">
              <a:xfrm>
                <a:off x="604839" y="2152081"/>
                <a:ext cx="5334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zh-CN" b="1" dirty="0">
                    <a:solidFill>
                      <a:srgbClr val="000099"/>
                    </a:solidFill>
                    <a:latin typeface="楷体_GB2312" pitchFamily="49" charset="-122"/>
                    <a:ea typeface="楷体_GB2312" pitchFamily="49" charset="-122"/>
                  </a:rPr>
                  <a:t>C</a:t>
                </a:r>
                <a:endParaRPr lang="en-US" altLang="zh-CN" b="1" dirty="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25" name="Oval 4"/>
              <p:cNvSpPr>
                <a:spLocks noChangeArrowheads="1"/>
              </p:cNvSpPr>
              <p:nvPr/>
            </p:nvSpPr>
            <p:spPr bwMode="auto">
              <a:xfrm>
                <a:off x="1435099" y="1833013"/>
                <a:ext cx="317499" cy="305135"/>
              </a:xfrm>
              <a:prstGeom prst="ellipse">
                <a:avLst/>
              </a:prstGeom>
              <a:solidFill>
                <a:schemeClr val="accent4">
                  <a:lumMod val="50000"/>
                  <a:lumOff val="50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ctr" anchorCtr="1"/>
              <a:lstStyle/>
              <a:p>
                <a:r>
                  <a:rPr lang="en-US" altLang="zh-CN" sz="1400" b="1" dirty="0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B</a:t>
                </a:r>
                <a:r>
                  <a:rPr lang="en-US" altLang="zh-CN" sz="1400" b="1" baseline="-25000" dirty="0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3</a:t>
                </a:r>
                <a:endParaRPr lang="zh-CN" altLang="en-US" sz="1400" b="1" baseline="-250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26" name="Oval 4"/>
              <p:cNvSpPr>
                <a:spLocks noChangeArrowheads="1"/>
              </p:cNvSpPr>
              <p:nvPr/>
            </p:nvSpPr>
            <p:spPr bwMode="auto">
              <a:xfrm>
                <a:off x="2514600" y="2127159"/>
                <a:ext cx="319881" cy="307948"/>
              </a:xfrm>
              <a:prstGeom prst="ellipse">
                <a:avLst/>
              </a:prstGeom>
              <a:solidFill>
                <a:schemeClr val="accent4">
                  <a:lumMod val="50000"/>
                  <a:lumOff val="50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ctr" anchorCtr="1"/>
              <a:lstStyle/>
              <a:p>
                <a:r>
                  <a:rPr lang="en-US" altLang="zh-CN" sz="1400" b="1" dirty="0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B</a:t>
                </a:r>
                <a:r>
                  <a:rPr lang="en-US" altLang="zh-CN" sz="1400" b="1" baseline="-25000" dirty="0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5</a:t>
                </a:r>
                <a:endParaRPr lang="zh-CN" altLang="en-US" sz="1400" b="1" baseline="-250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27" name="Oval 4"/>
              <p:cNvSpPr>
                <a:spLocks noChangeArrowheads="1"/>
              </p:cNvSpPr>
              <p:nvPr/>
            </p:nvSpPr>
            <p:spPr bwMode="auto">
              <a:xfrm>
                <a:off x="1148840" y="2653929"/>
                <a:ext cx="317499" cy="305135"/>
              </a:xfrm>
              <a:prstGeom prst="ellipse">
                <a:avLst/>
              </a:prstGeom>
              <a:solidFill>
                <a:schemeClr val="accent4">
                  <a:lumMod val="50000"/>
                  <a:lumOff val="50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ctr" anchorCtr="1"/>
              <a:lstStyle/>
              <a:p>
                <a:r>
                  <a:rPr lang="en-US" altLang="zh-CN" sz="1400" b="1" dirty="0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B</a:t>
                </a:r>
                <a:r>
                  <a:rPr lang="en-US" altLang="zh-CN" sz="1400" b="1" baseline="-25000" dirty="0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2</a:t>
                </a:r>
                <a:endParaRPr lang="zh-CN" altLang="en-US" sz="1400" b="1" baseline="-250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28" name="Oval 4"/>
              <p:cNvSpPr>
                <a:spLocks noChangeArrowheads="1"/>
              </p:cNvSpPr>
              <p:nvPr/>
            </p:nvSpPr>
            <p:spPr bwMode="auto">
              <a:xfrm>
                <a:off x="2363788" y="3339810"/>
                <a:ext cx="317499" cy="305135"/>
              </a:xfrm>
              <a:prstGeom prst="ellipse">
                <a:avLst/>
              </a:prstGeom>
              <a:solidFill>
                <a:schemeClr val="accent4">
                  <a:lumMod val="50000"/>
                  <a:lumOff val="50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ctr" anchorCtr="1"/>
              <a:lstStyle/>
              <a:p>
                <a:r>
                  <a:rPr lang="en-US" altLang="zh-CN" sz="1400" b="1" dirty="0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B</a:t>
                </a:r>
                <a:r>
                  <a:rPr lang="en-US" altLang="zh-CN" sz="1400" b="1" baseline="-25000" dirty="0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1</a:t>
                </a:r>
                <a:endParaRPr lang="zh-CN" altLang="en-US" sz="1400" b="1" baseline="-250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29" name="Oval 4"/>
              <p:cNvSpPr>
                <a:spLocks noChangeArrowheads="1"/>
              </p:cNvSpPr>
              <p:nvPr/>
            </p:nvSpPr>
            <p:spPr bwMode="auto">
              <a:xfrm>
                <a:off x="1739901" y="4180422"/>
                <a:ext cx="317499" cy="305135"/>
              </a:xfrm>
              <a:prstGeom prst="ellipse">
                <a:avLst/>
              </a:prstGeom>
              <a:solidFill>
                <a:schemeClr val="accent4">
                  <a:lumMod val="50000"/>
                  <a:lumOff val="50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ctr" anchorCtr="1"/>
              <a:lstStyle/>
              <a:p>
                <a:r>
                  <a:rPr lang="en-US" altLang="zh-CN" sz="1400" b="1" dirty="0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B</a:t>
                </a:r>
                <a:r>
                  <a:rPr lang="en-US" altLang="zh-CN" sz="1400" b="1" baseline="-25000" dirty="0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6</a:t>
                </a:r>
                <a:endParaRPr lang="zh-CN" altLang="en-US" sz="1400" b="1" baseline="-250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30" name="Oval 4"/>
              <p:cNvSpPr>
                <a:spLocks noChangeArrowheads="1"/>
              </p:cNvSpPr>
              <p:nvPr/>
            </p:nvSpPr>
            <p:spPr bwMode="auto">
              <a:xfrm>
                <a:off x="3105152" y="4180422"/>
                <a:ext cx="317499" cy="305135"/>
              </a:xfrm>
              <a:prstGeom prst="ellipse">
                <a:avLst/>
              </a:prstGeom>
              <a:solidFill>
                <a:schemeClr val="accent4">
                  <a:lumMod val="50000"/>
                  <a:lumOff val="50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ctr" anchorCtr="1"/>
              <a:lstStyle/>
              <a:p>
                <a:r>
                  <a:rPr lang="en-US" altLang="zh-CN" sz="1400" b="1" dirty="0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B</a:t>
                </a:r>
                <a:r>
                  <a:rPr lang="en-US" altLang="zh-CN" sz="1400" b="1" baseline="-25000" dirty="0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4</a:t>
                </a:r>
                <a:endParaRPr lang="zh-CN" altLang="en-US" sz="1400" b="1" baseline="-250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31" name="Oval 4"/>
              <p:cNvSpPr>
                <a:spLocks noChangeArrowheads="1"/>
              </p:cNvSpPr>
              <p:nvPr/>
            </p:nvSpPr>
            <p:spPr bwMode="auto">
              <a:xfrm>
                <a:off x="3422651" y="2501361"/>
                <a:ext cx="317499" cy="305135"/>
              </a:xfrm>
              <a:prstGeom prst="ellipse">
                <a:avLst/>
              </a:prstGeom>
              <a:solidFill>
                <a:schemeClr val="accent4">
                  <a:lumMod val="50000"/>
                  <a:lumOff val="50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ctr" anchorCtr="1"/>
              <a:lstStyle/>
              <a:p>
                <a:r>
                  <a:rPr lang="en-US" altLang="zh-CN" sz="1400" b="1" dirty="0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B</a:t>
                </a:r>
                <a:r>
                  <a:rPr lang="en-US" altLang="zh-CN" sz="1400" b="1" baseline="-25000" dirty="0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7</a:t>
                </a:r>
                <a:endParaRPr lang="zh-CN" altLang="en-US" sz="1400" b="1" baseline="-250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cxnSp>
        <p:nvCxnSpPr>
          <p:cNvPr id="64" name="直接连接符 63"/>
          <p:cNvCxnSpPr>
            <a:endCxn id="95" idx="1"/>
          </p:cNvCxnSpPr>
          <p:nvPr/>
        </p:nvCxnSpPr>
        <p:spPr>
          <a:xfrm>
            <a:off x="1336105" y="3008603"/>
            <a:ext cx="4762" cy="328460"/>
          </a:xfrm>
          <a:prstGeom prst="line">
            <a:avLst/>
          </a:prstGeom>
          <a:ln w="444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endCxn id="125" idx="0"/>
          </p:cNvCxnSpPr>
          <p:nvPr/>
        </p:nvCxnSpPr>
        <p:spPr>
          <a:xfrm flipH="1">
            <a:off x="1334515" y="2465765"/>
            <a:ext cx="6350" cy="242954"/>
          </a:xfrm>
          <a:prstGeom prst="line">
            <a:avLst/>
          </a:prstGeom>
          <a:ln w="444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endCxn id="131" idx="0"/>
          </p:cNvCxnSpPr>
          <p:nvPr/>
        </p:nvCxnSpPr>
        <p:spPr>
          <a:xfrm>
            <a:off x="3322066" y="2934833"/>
            <a:ext cx="1" cy="442234"/>
          </a:xfrm>
          <a:prstGeom prst="line">
            <a:avLst/>
          </a:prstGeom>
          <a:ln w="444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/>
          <p:nvPr/>
        </p:nvCxnSpPr>
        <p:spPr>
          <a:xfrm flipH="1">
            <a:off x="1643286" y="4790084"/>
            <a:ext cx="6350" cy="242954"/>
          </a:xfrm>
          <a:prstGeom prst="line">
            <a:avLst/>
          </a:prstGeom>
          <a:ln w="444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 flipH="1">
            <a:off x="1625346" y="5357151"/>
            <a:ext cx="6350" cy="242954"/>
          </a:xfrm>
          <a:prstGeom prst="line">
            <a:avLst/>
          </a:prstGeom>
          <a:ln w="444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/>
          <p:nvPr/>
        </p:nvCxnSpPr>
        <p:spPr>
          <a:xfrm flipH="1">
            <a:off x="4834953" y="5200819"/>
            <a:ext cx="956247" cy="0"/>
          </a:xfrm>
          <a:prstGeom prst="line">
            <a:avLst/>
          </a:prstGeom>
          <a:ln w="444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5870956" y="498781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未被选为指派网桥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5563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生成树算法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882396" y="1547561"/>
            <a:ext cx="6883908" cy="3914455"/>
            <a:chOff x="882396" y="1547561"/>
            <a:chExt cx="7855922" cy="4708280"/>
          </a:xfrm>
        </p:grpSpPr>
        <p:sp>
          <p:nvSpPr>
            <p:cNvPr id="75" name="Line 9"/>
            <p:cNvSpPr>
              <a:spLocks noChangeShapeType="1"/>
            </p:cNvSpPr>
            <p:nvPr/>
          </p:nvSpPr>
          <p:spPr bwMode="auto">
            <a:xfrm>
              <a:off x="1708890" y="1560402"/>
              <a:ext cx="2785539" cy="0"/>
            </a:xfrm>
            <a:prstGeom prst="line">
              <a:avLst/>
            </a:prstGeom>
            <a:noFill/>
            <a:ln w="57150" cmpd="thinThick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6" name="Line 10"/>
            <p:cNvSpPr>
              <a:spLocks noChangeShapeType="1"/>
            </p:cNvSpPr>
            <p:nvPr/>
          </p:nvSpPr>
          <p:spPr bwMode="auto">
            <a:xfrm>
              <a:off x="4746889" y="2249612"/>
              <a:ext cx="2025333" cy="0"/>
            </a:xfrm>
            <a:prstGeom prst="line">
              <a:avLst/>
            </a:prstGeom>
            <a:noFill/>
            <a:ln w="57150" cmpd="thinThick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7" name="Line 11"/>
            <p:cNvSpPr>
              <a:spLocks noChangeShapeType="1"/>
            </p:cNvSpPr>
            <p:nvPr/>
          </p:nvSpPr>
          <p:spPr bwMode="auto">
            <a:xfrm>
              <a:off x="950095" y="2844644"/>
              <a:ext cx="2025333" cy="0"/>
            </a:xfrm>
            <a:prstGeom prst="line">
              <a:avLst/>
            </a:prstGeom>
            <a:noFill/>
            <a:ln w="57150" cmpd="thinThick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8" name="Line 12"/>
            <p:cNvSpPr>
              <a:spLocks noChangeShapeType="1"/>
            </p:cNvSpPr>
            <p:nvPr/>
          </p:nvSpPr>
          <p:spPr bwMode="auto">
            <a:xfrm>
              <a:off x="3481762" y="3439677"/>
              <a:ext cx="1265128" cy="0"/>
            </a:xfrm>
            <a:prstGeom prst="line">
              <a:avLst/>
            </a:prstGeom>
            <a:noFill/>
            <a:ln w="57150" cmpd="thinThick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5" name="Line 13"/>
            <p:cNvSpPr>
              <a:spLocks noChangeShapeType="1"/>
            </p:cNvSpPr>
            <p:nvPr/>
          </p:nvSpPr>
          <p:spPr bwMode="auto">
            <a:xfrm>
              <a:off x="4746889" y="3836365"/>
              <a:ext cx="2025333" cy="0"/>
            </a:xfrm>
            <a:prstGeom prst="line">
              <a:avLst/>
            </a:prstGeom>
            <a:noFill/>
            <a:ln w="57150" cmpd="thinThick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6" name="Line 14"/>
            <p:cNvSpPr>
              <a:spLocks noChangeShapeType="1"/>
            </p:cNvSpPr>
            <p:nvPr/>
          </p:nvSpPr>
          <p:spPr bwMode="auto">
            <a:xfrm>
              <a:off x="1202557" y="3836365"/>
              <a:ext cx="2025333" cy="0"/>
            </a:xfrm>
            <a:prstGeom prst="line">
              <a:avLst/>
            </a:prstGeom>
            <a:noFill/>
            <a:ln w="57150" cmpd="thinThick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7" name="Line 15"/>
            <p:cNvSpPr>
              <a:spLocks noChangeShapeType="1"/>
            </p:cNvSpPr>
            <p:nvPr/>
          </p:nvSpPr>
          <p:spPr bwMode="auto">
            <a:xfrm>
              <a:off x="1202557" y="5027856"/>
              <a:ext cx="2025333" cy="0"/>
            </a:xfrm>
            <a:prstGeom prst="line">
              <a:avLst/>
            </a:prstGeom>
            <a:noFill/>
            <a:ln w="57150" cmpd="thinThick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8" name="Line 16"/>
            <p:cNvSpPr>
              <a:spLocks noChangeShapeType="1"/>
            </p:cNvSpPr>
            <p:nvPr/>
          </p:nvSpPr>
          <p:spPr bwMode="auto">
            <a:xfrm>
              <a:off x="4746889" y="5027856"/>
              <a:ext cx="2025333" cy="0"/>
            </a:xfrm>
            <a:prstGeom prst="line">
              <a:avLst/>
            </a:prstGeom>
            <a:noFill/>
            <a:ln w="57150" cmpd="thinThick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9" name="Line 17"/>
            <p:cNvSpPr>
              <a:spLocks noChangeShapeType="1"/>
            </p:cNvSpPr>
            <p:nvPr/>
          </p:nvSpPr>
          <p:spPr bwMode="auto">
            <a:xfrm>
              <a:off x="2215224" y="6217920"/>
              <a:ext cx="3544332" cy="0"/>
            </a:xfrm>
            <a:prstGeom prst="line">
              <a:avLst/>
            </a:prstGeom>
            <a:noFill/>
            <a:ln w="57150" cmpd="thinThick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0" name="Line 18"/>
            <p:cNvSpPr>
              <a:spLocks noChangeShapeType="1"/>
            </p:cNvSpPr>
            <p:nvPr/>
          </p:nvSpPr>
          <p:spPr bwMode="auto">
            <a:xfrm>
              <a:off x="6772223" y="2446529"/>
              <a:ext cx="0" cy="993147"/>
            </a:xfrm>
            <a:prstGeom prst="line">
              <a:avLst/>
            </a:prstGeom>
            <a:noFill/>
            <a:ln w="57150" cmpd="thinThick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1" name="Line 19"/>
            <p:cNvSpPr>
              <a:spLocks noChangeShapeType="1"/>
            </p:cNvSpPr>
            <p:nvPr/>
          </p:nvSpPr>
          <p:spPr bwMode="auto">
            <a:xfrm>
              <a:off x="6265890" y="5224773"/>
              <a:ext cx="0" cy="993147"/>
            </a:xfrm>
            <a:prstGeom prst="line">
              <a:avLst/>
            </a:prstGeom>
            <a:noFill/>
            <a:ln w="57150" cmpd="thinThick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" name="Line 21"/>
            <p:cNvSpPr>
              <a:spLocks noChangeShapeType="1"/>
            </p:cNvSpPr>
            <p:nvPr/>
          </p:nvSpPr>
          <p:spPr bwMode="auto">
            <a:xfrm>
              <a:off x="2439477" y="2313824"/>
              <a:ext cx="0" cy="479450"/>
            </a:xfrm>
            <a:prstGeom prst="line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4" name="Line 22"/>
            <p:cNvSpPr>
              <a:spLocks noChangeShapeType="1"/>
            </p:cNvSpPr>
            <p:nvPr/>
          </p:nvSpPr>
          <p:spPr bwMode="auto">
            <a:xfrm>
              <a:off x="3481762" y="1560402"/>
              <a:ext cx="650194" cy="890408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5" name="Line 23"/>
            <p:cNvSpPr>
              <a:spLocks noChangeShapeType="1"/>
            </p:cNvSpPr>
            <p:nvPr/>
          </p:nvSpPr>
          <p:spPr bwMode="auto">
            <a:xfrm flipH="1">
              <a:off x="4466221" y="2285285"/>
              <a:ext cx="720713" cy="410957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6" name="Line 24"/>
            <p:cNvSpPr>
              <a:spLocks noChangeShapeType="1"/>
            </p:cNvSpPr>
            <p:nvPr/>
          </p:nvSpPr>
          <p:spPr bwMode="auto">
            <a:xfrm flipH="1">
              <a:off x="4240557" y="2833228"/>
              <a:ext cx="2821" cy="606448"/>
            </a:xfrm>
            <a:prstGeom prst="line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7" name="Line 25"/>
            <p:cNvSpPr>
              <a:spLocks noChangeShapeType="1"/>
            </p:cNvSpPr>
            <p:nvPr/>
          </p:nvSpPr>
          <p:spPr bwMode="auto">
            <a:xfrm>
              <a:off x="1962762" y="2844644"/>
              <a:ext cx="0" cy="339611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8" name="Line 26"/>
            <p:cNvSpPr>
              <a:spLocks noChangeShapeType="1"/>
            </p:cNvSpPr>
            <p:nvPr/>
          </p:nvSpPr>
          <p:spPr bwMode="auto">
            <a:xfrm>
              <a:off x="1962762" y="3439677"/>
              <a:ext cx="0" cy="396688"/>
            </a:xfrm>
            <a:prstGeom prst="line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9" name="Line 27"/>
            <p:cNvSpPr>
              <a:spLocks noChangeShapeType="1"/>
            </p:cNvSpPr>
            <p:nvPr/>
          </p:nvSpPr>
          <p:spPr bwMode="auto">
            <a:xfrm>
              <a:off x="3988095" y="3439677"/>
              <a:ext cx="0" cy="793376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0" name="Line 28"/>
            <p:cNvSpPr>
              <a:spLocks noChangeShapeType="1"/>
            </p:cNvSpPr>
            <p:nvPr/>
          </p:nvSpPr>
          <p:spPr bwMode="auto">
            <a:xfrm>
              <a:off x="2721556" y="3836365"/>
              <a:ext cx="1012667" cy="596459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2" name="Line 30"/>
            <p:cNvSpPr>
              <a:spLocks noChangeShapeType="1"/>
            </p:cNvSpPr>
            <p:nvPr/>
          </p:nvSpPr>
          <p:spPr bwMode="auto">
            <a:xfrm>
              <a:off x="5759556" y="3439677"/>
              <a:ext cx="0" cy="396688"/>
            </a:xfrm>
            <a:prstGeom prst="line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" name="Line 31"/>
            <p:cNvSpPr>
              <a:spLocks noChangeShapeType="1"/>
            </p:cNvSpPr>
            <p:nvPr/>
          </p:nvSpPr>
          <p:spPr bwMode="auto">
            <a:xfrm>
              <a:off x="5985220" y="3184255"/>
              <a:ext cx="758795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" name="Line 32"/>
            <p:cNvSpPr>
              <a:spLocks noChangeShapeType="1"/>
            </p:cNvSpPr>
            <p:nvPr/>
          </p:nvSpPr>
          <p:spPr bwMode="auto">
            <a:xfrm flipV="1">
              <a:off x="4240557" y="3836365"/>
              <a:ext cx="1012667" cy="596459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5" name="Line 33"/>
            <p:cNvSpPr>
              <a:spLocks noChangeShapeType="1"/>
            </p:cNvSpPr>
            <p:nvPr/>
          </p:nvSpPr>
          <p:spPr bwMode="auto">
            <a:xfrm flipH="1">
              <a:off x="2469095" y="4432824"/>
              <a:ext cx="1265128" cy="595032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6" name="Line 34"/>
            <p:cNvSpPr>
              <a:spLocks noChangeShapeType="1"/>
            </p:cNvSpPr>
            <p:nvPr/>
          </p:nvSpPr>
          <p:spPr bwMode="auto">
            <a:xfrm>
              <a:off x="4240557" y="4432824"/>
              <a:ext cx="1012667" cy="595032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7" name="Line 35"/>
            <p:cNvSpPr>
              <a:spLocks noChangeShapeType="1"/>
            </p:cNvSpPr>
            <p:nvPr/>
          </p:nvSpPr>
          <p:spPr bwMode="auto">
            <a:xfrm>
              <a:off x="2975428" y="5027856"/>
              <a:ext cx="0" cy="396688"/>
            </a:xfrm>
            <a:prstGeom prst="line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9" name="Line 37"/>
            <p:cNvSpPr>
              <a:spLocks noChangeShapeType="1"/>
            </p:cNvSpPr>
            <p:nvPr/>
          </p:nvSpPr>
          <p:spPr bwMode="auto">
            <a:xfrm>
              <a:off x="5253223" y="5027856"/>
              <a:ext cx="0" cy="396688"/>
            </a:xfrm>
            <a:prstGeom prst="line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0" name="Line 38"/>
            <p:cNvSpPr>
              <a:spLocks noChangeShapeType="1"/>
            </p:cNvSpPr>
            <p:nvPr/>
          </p:nvSpPr>
          <p:spPr bwMode="auto">
            <a:xfrm>
              <a:off x="5253223" y="5819805"/>
              <a:ext cx="0" cy="398115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1" name="Line 39"/>
            <p:cNvSpPr>
              <a:spLocks noChangeShapeType="1"/>
            </p:cNvSpPr>
            <p:nvPr/>
          </p:nvSpPr>
          <p:spPr bwMode="auto">
            <a:xfrm>
              <a:off x="5456897" y="5687146"/>
              <a:ext cx="808993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9" name="Text Box 48"/>
            <p:cNvSpPr txBox="1">
              <a:spLocks noChangeArrowheads="1"/>
            </p:cNvSpPr>
            <p:nvPr/>
          </p:nvSpPr>
          <p:spPr bwMode="auto">
            <a:xfrm>
              <a:off x="882396" y="2450810"/>
              <a:ext cx="48799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 dirty="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C</a:t>
              </a:r>
              <a:endParaRPr lang="en-US" altLang="zh-CN" sz="2000" dirty="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70" name="Text Box 49"/>
            <p:cNvSpPr txBox="1">
              <a:spLocks noChangeArrowheads="1"/>
            </p:cNvSpPr>
            <p:nvPr/>
          </p:nvSpPr>
          <p:spPr bwMode="auto">
            <a:xfrm>
              <a:off x="1126688" y="3446673"/>
              <a:ext cx="48799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 dirty="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E</a:t>
              </a:r>
              <a:endParaRPr lang="en-US" altLang="zh-CN" sz="2000" dirty="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71" name="Text Box 50"/>
            <p:cNvSpPr txBox="1">
              <a:spLocks noChangeArrowheads="1"/>
            </p:cNvSpPr>
            <p:nvPr/>
          </p:nvSpPr>
          <p:spPr bwMode="auto">
            <a:xfrm>
              <a:off x="1220892" y="4642583"/>
              <a:ext cx="48799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G</a:t>
              </a:r>
              <a:endParaRPr lang="en-US" altLang="zh-CN" sz="20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72" name="Text Box 51"/>
            <p:cNvSpPr txBox="1">
              <a:spLocks noChangeArrowheads="1"/>
            </p:cNvSpPr>
            <p:nvPr/>
          </p:nvSpPr>
          <p:spPr bwMode="auto">
            <a:xfrm>
              <a:off x="2086877" y="5855731"/>
              <a:ext cx="48799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 dirty="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I</a:t>
              </a:r>
              <a:endParaRPr lang="en-US" altLang="zh-CN" sz="2000" dirty="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73" name="Text Box 52"/>
            <p:cNvSpPr txBox="1">
              <a:spLocks noChangeArrowheads="1"/>
            </p:cNvSpPr>
            <p:nvPr/>
          </p:nvSpPr>
          <p:spPr bwMode="auto">
            <a:xfrm>
              <a:off x="3305462" y="3067246"/>
              <a:ext cx="48799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D</a:t>
              </a:r>
              <a:endParaRPr lang="en-US" altLang="zh-CN" sz="20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74" name="Text Box 53"/>
            <p:cNvSpPr txBox="1">
              <a:spLocks noChangeArrowheads="1"/>
            </p:cNvSpPr>
            <p:nvPr/>
          </p:nvSpPr>
          <p:spPr bwMode="auto">
            <a:xfrm>
              <a:off x="4673549" y="1834373"/>
              <a:ext cx="48799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B</a:t>
              </a:r>
              <a:endParaRPr lang="en-US" altLang="zh-CN" sz="20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75" name="Text Box 54"/>
            <p:cNvSpPr txBox="1">
              <a:spLocks noChangeArrowheads="1"/>
            </p:cNvSpPr>
            <p:nvPr/>
          </p:nvSpPr>
          <p:spPr bwMode="auto">
            <a:xfrm>
              <a:off x="6704523" y="2519303"/>
              <a:ext cx="48799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K</a:t>
              </a:r>
              <a:endParaRPr lang="en-US" altLang="zh-CN" sz="20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76" name="Text Box 55"/>
            <p:cNvSpPr txBox="1">
              <a:spLocks noChangeArrowheads="1"/>
            </p:cNvSpPr>
            <p:nvPr/>
          </p:nvSpPr>
          <p:spPr bwMode="auto">
            <a:xfrm>
              <a:off x="6162930" y="3478203"/>
              <a:ext cx="48799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F</a:t>
              </a:r>
              <a:endParaRPr lang="en-US" altLang="zh-CN" sz="20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77" name="Text Box 56"/>
            <p:cNvSpPr txBox="1">
              <a:spLocks noChangeArrowheads="1"/>
            </p:cNvSpPr>
            <p:nvPr/>
          </p:nvSpPr>
          <p:spPr bwMode="auto">
            <a:xfrm>
              <a:off x="5350540" y="4642583"/>
              <a:ext cx="48799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</a:t>
              </a:r>
              <a:endParaRPr lang="en-US" altLang="zh-CN" sz="20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78" name="Text Box 57"/>
            <p:cNvSpPr txBox="1">
              <a:spLocks noChangeArrowheads="1"/>
            </p:cNvSpPr>
            <p:nvPr/>
          </p:nvSpPr>
          <p:spPr bwMode="auto">
            <a:xfrm>
              <a:off x="6216525" y="5327512"/>
              <a:ext cx="48799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J</a:t>
              </a:r>
              <a:endParaRPr lang="en-US" altLang="zh-CN" sz="20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79" name="Text Box 58"/>
            <p:cNvSpPr txBox="1">
              <a:spLocks noChangeArrowheads="1"/>
            </p:cNvSpPr>
            <p:nvPr/>
          </p:nvSpPr>
          <p:spPr bwMode="auto">
            <a:xfrm>
              <a:off x="7296892" y="2396982"/>
              <a:ext cx="1188740" cy="444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dirty="0" smtClean="0">
                  <a:solidFill>
                    <a:schemeClr val="accent5">
                      <a:lumMod val="50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根端口</a:t>
              </a:r>
            </a:p>
          </p:txBody>
        </p:sp>
        <p:sp>
          <p:nvSpPr>
            <p:cNvPr id="180" name="Oval 4"/>
            <p:cNvSpPr>
              <a:spLocks noChangeArrowheads="1"/>
            </p:cNvSpPr>
            <p:nvPr/>
          </p:nvSpPr>
          <p:spPr bwMode="auto">
            <a:xfrm>
              <a:off x="2224748" y="1929813"/>
              <a:ext cx="424610" cy="422539"/>
            </a:xfrm>
            <a:prstGeom prst="ellipse">
              <a:avLst/>
            </a:prstGeom>
            <a:solidFill>
              <a:schemeClr val="accent4">
                <a:lumMod val="50000"/>
                <a:lumOff val="5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/>
            <a:p>
              <a:r>
                <a:rPr lang="en-US" altLang="zh-CN" b="1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B</a:t>
              </a:r>
              <a:r>
                <a:rPr lang="en-US" altLang="zh-CN" b="1" baseline="-25000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3</a:t>
              </a:r>
              <a:endParaRPr lang="zh-CN" altLang="en-US" b="1" baseline="-250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81" name="Oval 4"/>
            <p:cNvSpPr>
              <a:spLocks noChangeArrowheads="1"/>
            </p:cNvSpPr>
            <p:nvPr/>
          </p:nvSpPr>
          <p:spPr bwMode="auto">
            <a:xfrm>
              <a:off x="4040201" y="2399988"/>
              <a:ext cx="424610" cy="422539"/>
            </a:xfrm>
            <a:prstGeom prst="ellipse">
              <a:avLst/>
            </a:prstGeom>
            <a:solidFill>
              <a:schemeClr val="accent4">
                <a:lumMod val="50000"/>
                <a:lumOff val="5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/>
            <a:p>
              <a:r>
                <a:rPr lang="en-US" altLang="zh-CN" b="1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B</a:t>
              </a:r>
              <a:r>
                <a:rPr lang="en-US" altLang="zh-CN" b="1" baseline="-25000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5</a:t>
              </a:r>
              <a:endParaRPr lang="zh-CN" altLang="en-US" b="1" baseline="-250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82" name="Oval 4"/>
            <p:cNvSpPr>
              <a:spLocks noChangeArrowheads="1"/>
            </p:cNvSpPr>
            <p:nvPr/>
          </p:nvSpPr>
          <p:spPr bwMode="auto">
            <a:xfrm>
              <a:off x="5560610" y="2980119"/>
              <a:ext cx="424610" cy="422539"/>
            </a:xfrm>
            <a:prstGeom prst="ellipse">
              <a:avLst/>
            </a:prstGeom>
            <a:solidFill>
              <a:schemeClr val="accent4">
                <a:lumMod val="50000"/>
                <a:lumOff val="5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/>
            <a:p>
              <a:r>
                <a:rPr lang="en-US" altLang="zh-CN" b="1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B</a:t>
              </a:r>
              <a:r>
                <a:rPr lang="en-US" altLang="zh-CN" b="1" baseline="-25000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7</a:t>
              </a:r>
              <a:endParaRPr lang="zh-CN" altLang="en-US" b="1" baseline="-250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83" name="Oval 4"/>
            <p:cNvSpPr>
              <a:spLocks noChangeArrowheads="1"/>
            </p:cNvSpPr>
            <p:nvPr/>
          </p:nvSpPr>
          <p:spPr bwMode="auto">
            <a:xfrm>
              <a:off x="3760753" y="4196436"/>
              <a:ext cx="479804" cy="464213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/>
            <a:p>
              <a:r>
                <a:rPr lang="en-US" altLang="zh-CN" b="1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B</a:t>
              </a:r>
              <a:r>
                <a:rPr lang="en-US" altLang="zh-CN" b="1" baseline="-25000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1</a:t>
              </a:r>
              <a:endParaRPr lang="zh-CN" altLang="en-US" b="1" baseline="-250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84" name="Oval 4"/>
            <p:cNvSpPr>
              <a:spLocks noChangeArrowheads="1"/>
            </p:cNvSpPr>
            <p:nvPr/>
          </p:nvSpPr>
          <p:spPr bwMode="auto">
            <a:xfrm>
              <a:off x="1754607" y="3130858"/>
              <a:ext cx="424610" cy="422539"/>
            </a:xfrm>
            <a:prstGeom prst="ellipse">
              <a:avLst/>
            </a:prstGeom>
            <a:solidFill>
              <a:schemeClr val="accent4">
                <a:lumMod val="50000"/>
                <a:lumOff val="5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/>
            <a:p>
              <a:r>
                <a:rPr lang="en-US" altLang="zh-CN" b="1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B</a:t>
              </a:r>
              <a:r>
                <a:rPr lang="en-US" altLang="zh-CN" b="1" baseline="-25000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2</a:t>
              </a:r>
              <a:endParaRPr lang="zh-CN" altLang="en-US" b="1" baseline="-250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85" name="Oval 4"/>
            <p:cNvSpPr>
              <a:spLocks noChangeArrowheads="1"/>
            </p:cNvSpPr>
            <p:nvPr/>
          </p:nvSpPr>
          <p:spPr bwMode="auto">
            <a:xfrm>
              <a:off x="2760315" y="5438813"/>
              <a:ext cx="424610" cy="422539"/>
            </a:xfrm>
            <a:prstGeom prst="ellipse">
              <a:avLst/>
            </a:prstGeom>
            <a:solidFill>
              <a:schemeClr val="accent4">
                <a:lumMod val="50000"/>
                <a:lumOff val="5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/>
            <a:p>
              <a:r>
                <a:rPr lang="en-US" altLang="zh-CN" b="1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B</a:t>
              </a:r>
              <a:r>
                <a:rPr lang="en-US" altLang="zh-CN" b="1" baseline="-25000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6</a:t>
              </a:r>
              <a:endParaRPr lang="zh-CN" altLang="en-US" b="1" baseline="-250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86" name="Oval 4"/>
            <p:cNvSpPr>
              <a:spLocks noChangeArrowheads="1"/>
            </p:cNvSpPr>
            <p:nvPr/>
          </p:nvSpPr>
          <p:spPr bwMode="auto">
            <a:xfrm>
              <a:off x="5040918" y="5457639"/>
              <a:ext cx="424610" cy="422539"/>
            </a:xfrm>
            <a:prstGeom prst="ellipse">
              <a:avLst/>
            </a:prstGeom>
            <a:solidFill>
              <a:schemeClr val="accent4">
                <a:lumMod val="50000"/>
                <a:lumOff val="5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/>
            <a:p>
              <a:r>
                <a:rPr lang="en-US" altLang="zh-CN" b="1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B</a:t>
              </a:r>
              <a:r>
                <a:rPr lang="en-US" altLang="zh-CN" b="1" baseline="-25000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4</a:t>
              </a:r>
              <a:endParaRPr lang="zh-CN" altLang="en-US" b="1" baseline="-250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87" name="Text Box 48"/>
            <p:cNvSpPr txBox="1">
              <a:spLocks noChangeArrowheads="1"/>
            </p:cNvSpPr>
            <p:nvPr/>
          </p:nvSpPr>
          <p:spPr bwMode="auto">
            <a:xfrm>
              <a:off x="1593345" y="1547561"/>
              <a:ext cx="48799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</a:p>
          </p:txBody>
        </p:sp>
        <p:sp>
          <p:nvSpPr>
            <p:cNvPr id="188" name="Line 24"/>
            <p:cNvSpPr>
              <a:spLocks noChangeShapeType="1"/>
            </p:cNvSpPr>
            <p:nvPr/>
          </p:nvSpPr>
          <p:spPr bwMode="auto">
            <a:xfrm flipH="1">
              <a:off x="7352365" y="2780556"/>
              <a:ext cx="1254317" cy="12718"/>
            </a:xfrm>
            <a:prstGeom prst="line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9" name="Text Box 58"/>
            <p:cNvSpPr txBox="1">
              <a:spLocks noChangeArrowheads="1"/>
            </p:cNvSpPr>
            <p:nvPr/>
          </p:nvSpPr>
          <p:spPr bwMode="auto">
            <a:xfrm>
              <a:off x="7255197" y="3478203"/>
              <a:ext cx="1483121" cy="444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dirty="0" smtClean="0">
                  <a:solidFill>
                    <a:srgbClr val="008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指派端口</a:t>
              </a:r>
            </a:p>
          </p:txBody>
        </p:sp>
        <p:sp>
          <p:nvSpPr>
            <p:cNvPr id="190" name="Line 32"/>
            <p:cNvSpPr>
              <a:spLocks noChangeShapeType="1"/>
            </p:cNvSpPr>
            <p:nvPr/>
          </p:nvSpPr>
          <p:spPr bwMode="auto">
            <a:xfrm>
              <a:off x="7344791" y="3869553"/>
              <a:ext cx="1261892" cy="8759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91" name="文本框 190"/>
          <p:cNvSpPr txBox="1"/>
          <p:nvPr/>
        </p:nvSpPr>
        <p:spPr>
          <a:xfrm>
            <a:off x="243840" y="5742816"/>
            <a:ext cx="8584071" cy="96278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Ins="180000" rtlCol="0" anchor="ctr"/>
          <a:lstStyle>
            <a:defPPr>
              <a:defRPr lang="zh-CN"/>
            </a:defPPr>
            <a:lvl1pPr>
              <a:defRPr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¥"/>
            </a:pPr>
            <a:r>
              <a:rPr lang="zh-CN" altLang="en-US" dirty="0"/>
              <a:t>当系统稳定时，只有根网桥在发配置信息，而其余网桥仅在指派网桥的端口上转发这个</a:t>
            </a:r>
            <a:r>
              <a:rPr lang="zh-CN" altLang="en-US" dirty="0" smtClean="0"/>
              <a:t>消息</a:t>
            </a:r>
            <a:endParaRPr lang="zh-CN" altLang="en-US" dirty="0"/>
          </a:p>
        </p:txBody>
      </p:sp>
      <p:sp>
        <p:nvSpPr>
          <p:cNvPr id="192" name="矩形标注 191"/>
          <p:cNvSpPr/>
          <p:nvPr/>
        </p:nvSpPr>
        <p:spPr>
          <a:xfrm>
            <a:off x="4420849" y="3662150"/>
            <a:ext cx="4431580" cy="1147124"/>
          </a:xfrm>
          <a:prstGeom prst="wedgeRectCallout">
            <a:avLst>
              <a:gd name="adj1" fmla="val -62651"/>
              <a:gd name="adj2" fmla="val -140691"/>
            </a:avLst>
          </a:prstGeom>
          <a:solidFill>
            <a:srgbClr val="3333FF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000" indent="-18000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B</a:t>
            </a:r>
            <a:r>
              <a:rPr lang="en-US" altLang="zh-CN" sz="1600" baseline="-25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是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A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、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B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的指派网桥，稳定后，</a:t>
            </a:r>
          </a:p>
          <a:p>
            <a:pPr marL="432000" lvl="1" indent="-285750">
              <a:lnSpc>
                <a:spcPts val="2200"/>
              </a:lnSpc>
              <a:buFont typeface="Wingdings 3" panose="05040102010807070707" pitchFamily="18" charset="2"/>
              <a:buChar char="4"/>
            </a:pP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向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B</a:t>
            </a:r>
            <a:r>
              <a:rPr lang="en-US" altLang="zh-CN" sz="1600" baseline="-25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1</a:t>
            </a: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转发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A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、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B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发向非本网段的帧， </a:t>
            </a:r>
          </a:p>
          <a:p>
            <a:pPr marL="432000" lvl="1" indent="-285750">
              <a:lnSpc>
                <a:spcPts val="2200"/>
              </a:lnSpc>
              <a:buFont typeface="Wingdings 3" panose="05040102010807070707" pitchFamily="18" charset="2"/>
              <a:buChar char="4"/>
            </a:pP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B</a:t>
            </a:r>
            <a:r>
              <a:rPr lang="en-US" altLang="zh-CN" sz="1600" baseline="-250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1</a:t>
            </a: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向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B</a:t>
            </a:r>
            <a:r>
              <a:rPr lang="en-US" altLang="zh-CN" sz="1600" baseline="-25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</a:t>
            </a: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发配置信息或发给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A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或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B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的帧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6420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" grpId="0" animBg="1"/>
      <p:bldP spid="19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直连网络的可扩展性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579554" cy="1023694"/>
          </a:xfrm>
        </p:spPr>
        <p:txBody>
          <a:bodyPr/>
          <a:lstStyle/>
          <a:p>
            <a:r>
              <a:rPr lang="zh-CN" altLang="en-US" dirty="0"/>
              <a:t>直连网络本质上是一种广播网络</a:t>
            </a:r>
            <a:r>
              <a:rPr lang="zh-CN" altLang="en-US" dirty="0" smtClean="0"/>
              <a:t>，共享链路，可</a:t>
            </a:r>
            <a:r>
              <a:rPr lang="zh-CN" altLang="en-US" dirty="0"/>
              <a:t>扩展性很</a:t>
            </a:r>
            <a:r>
              <a:rPr lang="zh-CN" altLang="en-US" dirty="0" smtClean="0"/>
              <a:t>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结点数量、覆盖范围、性能受限</a:t>
            </a:r>
            <a:endParaRPr lang="en-US" altLang="zh-CN" dirty="0"/>
          </a:p>
        </p:txBody>
      </p:sp>
      <p:grpSp>
        <p:nvGrpSpPr>
          <p:cNvPr id="20" name="组合 19"/>
          <p:cNvGrpSpPr/>
          <p:nvPr/>
        </p:nvGrpSpPr>
        <p:grpSpPr>
          <a:xfrm>
            <a:off x="1863040" y="2451949"/>
            <a:ext cx="4467476" cy="1140564"/>
            <a:chOff x="1863040" y="2673580"/>
            <a:chExt cx="4467476" cy="1140564"/>
          </a:xfrm>
        </p:grpSpPr>
        <p:sp>
          <p:nvSpPr>
            <p:cNvPr id="21" name="矩形 20"/>
            <p:cNvSpPr/>
            <p:nvPr/>
          </p:nvSpPr>
          <p:spPr>
            <a:xfrm>
              <a:off x="4699836" y="3039928"/>
              <a:ext cx="530352" cy="365760"/>
            </a:xfrm>
            <a:prstGeom prst="rect">
              <a:avLst/>
            </a:prstGeom>
            <a:solidFill>
              <a:srgbClr val="5B9BD5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Hub</a:t>
              </a:r>
              <a:endPara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3040" y="2673580"/>
              <a:ext cx="569976" cy="373522"/>
            </a:xfrm>
            <a:prstGeom prst="rect">
              <a:avLst/>
            </a:prstGeom>
          </p:spPr>
        </p:pic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3040" y="3414744"/>
              <a:ext cx="569976" cy="373522"/>
            </a:xfrm>
            <a:prstGeom prst="rect">
              <a:avLst/>
            </a:prstGeom>
          </p:spPr>
        </p:pic>
        <p:cxnSp>
          <p:nvCxnSpPr>
            <p:cNvPr id="24" name="直接连接符 23"/>
            <p:cNvCxnSpPr>
              <a:stCxn id="23" idx="3"/>
            </p:cNvCxnSpPr>
            <p:nvPr/>
          </p:nvCxnSpPr>
          <p:spPr>
            <a:xfrm flipV="1">
              <a:off x="2433016" y="3217139"/>
              <a:ext cx="536448" cy="384366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25" name="直接连接符 24"/>
            <p:cNvCxnSpPr>
              <a:stCxn id="22" idx="3"/>
            </p:cNvCxnSpPr>
            <p:nvPr/>
          </p:nvCxnSpPr>
          <p:spPr>
            <a:xfrm>
              <a:off x="2433016" y="2860341"/>
              <a:ext cx="536448" cy="356798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0540" y="2699458"/>
              <a:ext cx="569976" cy="373522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0540" y="3440622"/>
              <a:ext cx="569976" cy="373522"/>
            </a:xfrm>
            <a:prstGeom prst="rect">
              <a:avLst/>
            </a:prstGeom>
          </p:spPr>
        </p:pic>
        <p:cxnSp>
          <p:nvCxnSpPr>
            <p:cNvPr id="28" name="直接连接符 27"/>
            <p:cNvCxnSpPr>
              <a:stCxn id="21" idx="3"/>
              <a:endCxn id="26" idx="1"/>
            </p:cNvCxnSpPr>
            <p:nvPr/>
          </p:nvCxnSpPr>
          <p:spPr>
            <a:xfrm flipV="1">
              <a:off x="5230188" y="2886219"/>
              <a:ext cx="530352" cy="336589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29" name="直接连接符 28"/>
            <p:cNvCxnSpPr>
              <a:stCxn id="21" idx="3"/>
              <a:endCxn id="27" idx="1"/>
            </p:cNvCxnSpPr>
            <p:nvPr/>
          </p:nvCxnSpPr>
          <p:spPr>
            <a:xfrm>
              <a:off x="5230188" y="3222808"/>
              <a:ext cx="530352" cy="404575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sp>
          <p:nvSpPr>
            <p:cNvPr id="30" name="矩形 29"/>
            <p:cNvSpPr/>
            <p:nvPr/>
          </p:nvSpPr>
          <p:spPr>
            <a:xfrm>
              <a:off x="2963368" y="3021416"/>
              <a:ext cx="530352" cy="365760"/>
            </a:xfrm>
            <a:prstGeom prst="rect">
              <a:avLst/>
            </a:prstGeom>
            <a:solidFill>
              <a:srgbClr val="5B9BD5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Hub</a:t>
              </a:r>
              <a:endPara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31" name="直接连接符 30"/>
            <p:cNvCxnSpPr>
              <a:stCxn id="30" idx="3"/>
              <a:endCxn id="21" idx="1"/>
            </p:cNvCxnSpPr>
            <p:nvPr/>
          </p:nvCxnSpPr>
          <p:spPr>
            <a:xfrm>
              <a:off x="3493720" y="3204296"/>
              <a:ext cx="1206116" cy="18512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</p:grpSp>
      <p:sp>
        <p:nvSpPr>
          <p:cNvPr id="35" name="内容占位符 2"/>
          <p:cNvSpPr txBox="1">
            <a:spLocks/>
          </p:cNvSpPr>
          <p:nvPr/>
        </p:nvSpPr>
        <p:spPr bwMode="auto">
          <a:xfrm>
            <a:off x="463296" y="3588632"/>
            <a:ext cx="8229600" cy="1617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dirty="0"/>
              <a:t>解决</a:t>
            </a:r>
            <a:r>
              <a:rPr lang="zh-CN" altLang="en-US" kern="0" dirty="0" smtClean="0"/>
              <a:t>办法</a:t>
            </a:r>
            <a:endParaRPr lang="zh-CN" altLang="en-US" kern="0" dirty="0"/>
          </a:p>
          <a:p>
            <a:pPr lvl="1"/>
            <a:r>
              <a:rPr lang="zh-CN" altLang="en-US" kern="0" dirty="0" smtClean="0"/>
              <a:t>分割网络，引入交换技术</a:t>
            </a:r>
            <a:endParaRPr lang="en-US" altLang="zh-CN" kern="0" dirty="0" smtClean="0"/>
          </a:p>
          <a:p>
            <a:pPr lvl="2"/>
            <a:r>
              <a:rPr lang="zh-CN" altLang="en-US" kern="0" dirty="0" smtClean="0"/>
              <a:t>交换，是允许我们互联链路以形成更大规模网络的机制</a:t>
            </a:r>
            <a:endParaRPr lang="en-US" altLang="zh-CN" kern="0" dirty="0" smtClean="0"/>
          </a:p>
          <a:p>
            <a:pPr lvl="1"/>
            <a:r>
              <a:rPr lang="zh-CN" altLang="en-US" kern="0" dirty="0" smtClean="0"/>
              <a:t>广播</a:t>
            </a:r>
            <a:r>
              <a:rPr lang="en-US" altLang="zh-CN" kern="0" dirty="0"/>
              <a:t>-&gt;</a:t>
            </a:r>
            <a:r>
              <a:rPr lang="zh-CN" altLang="en-US" kern="0" dirty="0"/>
              <a:t>单</a:t>
            </a:r>
            <a:r>
              <a:rPr lang="zh-CN" altLang="en-US" kern="0" dirty="0" smtClean="0"/>
              <a:t>播，更强的可扩展性</a:t>
            </a:r>
          </a:p>
          <a:p>
            <a:pPr lvl="2"/>
            <a:r>
              <a:rPr lang="zh-CN" altLang="en-US" kern="0" dirty="0" smtClean="0"/>
              <a:t>通过交换机的互联，扩展结点数量、覆盖范围、性能</a:t>
            </a:r>
            <a:endParaRPr lang="zh-CN" altLang="en-US" kern="0" dirty="0"/>
          </a:p>
        </p:txBody>
      </p:sp>
      <p:grpSp>
        <p:nvGrpSpPr>
          <p:cNvPr id="51" name="组合 50"/>
          <p:cNvGrpSpPr/>
          <p:nvPr/>
        </p:nvGrpSpPr>
        <p:grpSpPr>
          <a:xfrm>
            <a:off x="1891184" y="5610788"/>
            <a:ext cx="4424346" cy="1140564"/>
            <a:chOff x="1863040" y="2673580"/>
            <a:chExt cx="4424346" cy="1140564"/>
          </a:xfrm>
        </p:grpSpPr>
        <p:sp>
          <p:nvSpPr>
            <p:cNvPr id="52" name="矩形 51"/>
            <p:cNvSpPr/>
            <p:nvPr/>
          </p:nvSpPr>
          <p:spPr>
            <a:xfrm>
              <a:off x="4526603" y="3039928"/>
              <a:ext cx="703585" cy="365760"/>
            </a:xfrm>
            <a:prstGeom prst="rect">
              <a:avLst/>
            </a:prstGeom>
            <a:solidFill>
              <a:srgbClr val="5B9BD5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Switch</a:t>
              </a:r>
              <a:endPara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pic>
          <p:nvPicPr>
            <p:cNvPr id="53" name="图片 5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3040" y="2673580"/>
              <a:ext cx="569976" cy="373522"/>
            </a:xfrm>
            <a:prstGeom prst="rect">
              <a:avLst/>
            </a:prstGeom>
          </p:spPr>
        </p:pic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3040" y="3414744"/>
              <a:ext cx="569976" cy="373522"/>
            </a:xfrm>
            <a:prstGeom prst="rect">
              <a:avLst/>
            </a:prstGeom>
          </p:spPr>
        </p:pic>
        <p:cxnSp>
          <p:nvCxnSpPr>
            <p:cNvPr id="55" name="直接连接符 54"/>
            <p:cNvCxnSpPr>
              <a:stCxn id="54" idx="3"/>
              <a:endCxn id="61" idx="1"/>
            </p:cNvCxnSpPr>
            <p:nvPr/>
          </p:nvCxnSpPr>
          <p:spPr>
            <a:xfrm flipV="1">
              <a:off x="2433016" y="3229982"/>
              <a:ext cx="341004" cy="371523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56" name="直接连接符 55"/>
            <p:cNvCxnSpPr>
              <a:stCxn id="53" idx="3"/>
              <a:endCxn id="61" idx="1"/>
            </p:cNvCxnSpPr>
            <p:nvPr/>
          </p:nvCxnSpPr>
          <p:spPr>
            <a:xfrm>
              <a:off x="2433016" y="2860341"/>
              <a:ext cx="341004" cy="369641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pic>
          <p:nvPicPr>
            <p:cNvPr id="57" name="图片 5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7410" y="2699458"/>
              <a:ext cx="569976" cy="373522"/>
            </a:xfrm>
            <a:prstGeom prst="rect">
              <a:avLst/>
            </a:prstGeom>
          </p:spPr>
        </p:pic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7410" y="3440622"/>
              <a:ext cx="569976" cy="373522"/>
            </a:xfrm>
            <a:prstGeom prst="rect">
              <a:avLst/>
            </a:prstGeom>
          </p:spPr>
        </p:pic>
        <p:cxnSp>
          <p:nvCxnSpPr>
            <p:cNvPr id="59" name="直接连接符 58"/>
            <p:cNvCxnSpPr>
              <a:stCxn id="52" idx="3"/>
              <a:endCxn id="57" idx="1"/>
            </p:cNvCxnSpPr>
            <p:nvPr/>
          </p:nvCxnSpPr>
          <p:spPr>
            <a:xfrm flipV="1">
              <a:off x="5230188" y="2886219"/>
              <a:ext cx="487222" cy="336589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60" name="直接连接符 59"/>
            <p:cNvCxnSpPr>
              <a:stCxn id="52" idx="3"/>
              <a:endCxn id="58" idx="1"/>
            </p:cNvCxnSpPr>
            <p:nvPr/>
          </p:nvCxnSpPr>
          <p:spPr>
            <a:xfrm>
              <a:off x="5230188" y="3222808"/>
              <a:ext cx="487222" cy="404575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sp>
          <p:nvSpPr>
            <p:cNvPr id="61" name="矩形 60"/>
            <p:cNvSpPr/>
            <p:nvPr/>
          </p:nvSpPr>
          <p:spPr>
            <a:xfrm>
              <a:off x="2774020" y="3047102"/>
              <a:ext cx="707603" cy="365760"/>
            </a:xfrm>
            <a:prstGeom prst="rect">
              <a:avLst/>
            </a:prstGeom>
            <a:solidFill>
              <a:srgbClr val="5B9BD5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Switch</a:t>
              </a:r>
              <a:endPara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62" name="直接连接符 61"/>
            <p:cNvCxnSpPr>
              <a:endCxn id="52" idx="1"/>
            </p:cNvCxnSpPr>
            <p:nvPr/>
          </p:nvCxnSpPr>
          <p:spPr>
            <a:xfrm flipV="1">
              <a:off x="3465576" y="3222808"/>
              <a:ext cx="1061027" cy="7174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</p:grpSp>
      <p:sp>
        <p:nvSpPr>
          <p:cNvPr id="63" name="任意多边形 62"/>
          <p:cNvSpPr/>
          <p:nvPr/>
        </p:nvSpPr>
        <p:spPr>
          <a:xfrm>
            <a:off x="4970951" y="5740793"/>
            <a:ext cx="629857" cy="862641"/>
          </a:xfrm>
          <a:custGeom>
            <a:avLst/>
            <a:gdLst>
              <a:gd name="connsiteX0" fmla="*/ 629857 w 629857"/>
              <a:gd name="connsiteY0" fmla="*/ 0 h 862641"/>
              <a:gd name="connsiteX1" fmla="*/ 129 w 629857"/>
              <a:gd name="connsiteY1" fmla="*/ 474453 h 862641"/>
              <a:gd name="connsiteX2" fmla="*/ 569472 w 629857"/>
              <a:gd name="connsiteY2" fmla="*/ 862641 h 862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9857" h="862641">
                <a:moveTo>
                  <a:pt x="629857" y="0"/>
                </a:moveTo>
                <a:cubicBezTo>
                  <a:pt x="320025" y="165340"/>
                  <a:pt x="10193" y="330680"/>
                  <a:pt x="129" y="474453"/>
                </a:cubicBezTo>
                <a:cubicBezTo>
                  <a:pt x="-9935" y="618227"/>
                  <a:pt x="569472" y="862641"/>
                  <a:pt x="569472" y="862641"/>
                </a:cubicBezTo>
              </a:path>
            </a:pathLst>
          </a:custGeom>
          <a:noFill/>
          <a:ln w="38100" cap="flat" cmpd="sng" algn="ctr">
            <a:solidFill>
              <a:srgbClr val="ED7D31">
                <a:lumMod val="75000"/>
              </a:srgbClr>
            </a:solidFill>
            <a:prstDash val="dash"/>
            <a:miter lim="800000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4071670" y="5610788"/>
            <a:ext cx="458" cy="953803"/>
          </a:xfrm>
          <a:prstGeom prst="line">
            <a:avLst/>
          </a:prstGeom>
          <a:noFill/>
          <a:ln w="22225" cap="flat" cmpd="sng" algn="ctr">
            <a:solidFill>
              <a:srgbClr val="FF0000"/>
            </a:solidFill>
            <a:prstDash val="sysDash"/>
            <a:miter lim="800000"/>
          </a:ln>
          <a:effectLst/>
        </p:spPr>
      </p:cxnSp>
      <p:sp>
        <p:nvSpPr>
          <p:cNvPr id="65" name="任意多边形 64"/>
          <p:cNvSpPr/>
          <p:nvPr/>
        </p:nvSpPr>
        <p:spPr>
          <a:xfrm>
            <a:off x="2518913" y="5740149"/>
            <a:ext cx="422817" cy="862641"/>
          </a:xfrm>
          <a:custGeom>
            <a:avLst/>
            <a:gdLst>
              <a:gd name="connsiteX0" fmla="*/ 0 w 422817"/>
              <a:gd name="connsiteY0" fmla="*/ 862641 h 862641"/>
              <a:gd name="connsiteX1" fmla="*/ 422695 w 422817"/>
              <a:gd name="connsiteY1" fmla="*/ 448573 h 862641"/>
              <a:gd name="connsiteX2" fmla="*/ 34506 w 422817"/>
              <a:gd name="connsiteY2" fmla="*/ 0 h 862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2817" h="862641">
                <a:moveTo>
                  <a:pt x="0" y="862641"/>
                </a:moveTo>
                <a:cubicBezTo>
                  <a:pt x="208472" y="727493"/>
                  <a:pt x="416944" y="592346"/>
                  <a:pt x="422695" y="448573"/>
                </a:cubicBezTo>
                <a:cubicBezTo>
                  <a:pt x="428446" y="304800"/>
                  <a:pt x="231476" y="152400"/>
                  <a:pt x="34506" y="0"/>
                </a:cubicBezTo>
              </a:path>
            </a:pathLst>
          </a:custGeom>
          <a:noFill/>
          <a:ln w="38100" cap="flat" cmpd="sng" algn="ctr">
            <a:solidFill>
              <a:srgbClr val="ED7D31">
                <a:lumMod val="75000"/>
              </a:srgbClr>
            </a:solidFill>
            <a:prstDash val="dash"/>
            <a:miter lim="800000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" name="灯片编号占位符 7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cxnSp>
        <p:nvCxnSpPr>
          <p:cNvPr id="33" name="直接连接符 32"/>
          <p:cNvCxnSpPr/>
          <p:nvPr/>
        </p:nvCxnSpPr>
        <p:spPr>
          <a:xfrm>
            <a:off x="2167467" y="6167190"/>
            <a:ext cx="4244622" cy="0"/>
          </a:xfrm>
          <a:prstGeom prst="line">
            <a:avLst/>
          </a:prstGeom>
          <a:noFill/>
          <a:ln w="22225" cap="flat" cmpd="sng" algn="ctr">
            <a:solidFill>
              <a:srgbClr val="FF0000"/>
            </a:solidFill>
            <a:prstDash val="sysDash"/>
            <a:miter lim="800000"/>
          </a:ln>
          <a:effectLst/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2187492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5" grpId="0" uiExpand="1" build="p"/>
      <p:bldP spid="63" grpId="0" animBg="1"/>
      <p:bldP spid="6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生成树算法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zh-CN" altLang="en-US" dirty="0" smtClean="0"/>
              <a:t>网桥端口状态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Forwarding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Blocking</a:t>
            </a:r>
          </a:p>
          <a:p>
            <a:pPr lvl="2">
              <a:lnSpc>
                <a:spcPct val="150000"/>
              </a:lnSpc>
            </a:pPr>
            <a:r>
              <a:rPr lang="zh-CN" altLang="en-US" sz="1600" dirty="0" smtClean="0"/>
              <a:t>由生成</a:t>
            </a:r>
            <a:r>
              <a:rPr lang="zh-CN" altLang="en-US" sz="1600" dirty="0"/>
              <a:t>树算法阻断它，</a:t>
            </a:r>
            <a:r>
              <a:rPr lang="zh-CN" altLang="en-US" sz="1600" dirty="0" smtClean="0"/>
              <a:t>网中</a:t>
            </a:r>
            <a:r>
              <a:rPr lang="zh-CN" altLang="en-US" sz="1600" dirty="0"/>
              <a:t>某个网桥有问题时，</a:t>
            </a:r>
            <a:r>
              <a:rPr lang="zh-CN" altLang="en-US" sz="1600" dirty="0" smtClean="0"/>
              <a:t>可以自动</a:t>
            </a:r>
            <a:r>
              <a:rPr lang="zh-CN" altLang="en-US" sz="1600" dirty="0"/>
              <a:t>打开，重新开始生成</a:t>
            </a:r>
            <a:r>
              <a:rPr lang="zh-CN" altLang="en-US" sz="1600" dirty="0" smtClean="0"/>
              <a:t>树算法</a:t>
            </a:r>
            <a:endParaRPr lang="en-US" altLang="zh-CN" sz="1600" dirty="0" smtClean="0"/>
          </a:p>
          <a:p>
            <a:pPr marL="1368000" lvl="3">
              <a:lnSpc>
                <a:spcPct val="150000"/>
              </a:lnSpc>
            </a:pPr>
            <a:r>
              <a:rPr lang="zh-CN" altLang="en-US" dirty="0" smtClean="0"/>
              <a:t>某网桥故障时，下游网桥将不能接收到配置消息，在等待一指定时间后，它们重新宣布自己是根，根据生成树算法选出新的根和指派网桥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Disabled</a:t>
            </a:r>
          </a:p>
          <a:p>
            <a:pPr lvl="2">
              <a:lnSpc>
                <a:spcPct val="150000"/>
              </a:lnSpc>
            </a:pPr>
            <a:r>
              <a:rPr lang="zh-CN" altLang="en-US" dirty="0"/>
              <a:t>软件上</a:t>
            </a:r>
            <a:r>
              <a:rPr lang="zh-CN" altLang="en-US" dirty="0" smtClean="0"/>
              <a:t>关掉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645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多接口网桥</a:t>
            </a:r>
            <a:r>
              <a:rPr lang="en-US" altLang="zh-CN" dirty="0"/>
              <a:t>——</a:t>
            </a:r>
            <a:r>
              <a:rPr lang="zh-CN" altLang="en-US" dirty="0"/>
              <a:t>以太网交换机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以太网</a:t>
            </a:r>
            <a:r>
              <a:rPr lang="zh-CN" altLang="en-US" dirty="0"/>
              <a:t>交换机</a:t>
            </a:r>
            <a:r>
              <a:rPr lang="en-US" altLang="zh-CN" dirty="0" smtClean="0"/>
              <a:t>(switch)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en-US" altLang="zh-CN" dirty="0" smtClean="0"/>
              <a:t>1990 </a:t>
            </a:r>
            <a:r>
              <a:rPr lang="zh-CN" altLang="en-US" dirty="0"/>
              <a:t>年</a:t>
            </a:r>
            <a:r>
              <a:rPr lang="zh-CN" altLang="en-US" dirty="0" smtClean="0"/>
              <a:t>问世，</a:t>
            </a:r>
            <a:r>
              <a:rPr lang="zh-CN" altLang="en-US" dirty="0"/>
              <a:t>可明显地提高局域网的</a:t>
            </a:r>
            <a:r>
              <a:rPr lang="zh-CN" altLang="en-US" dirty="0" smtClean="0"/>
              <a:t>性能</a:t>
            </a:r>
            <a:endParaRPr lang="zh-CN" altLang="en-US" dirty="0"/>
          </a:p>
          <a:p>
            <a:pPr lvl="1">
              <a:spcBef>
                <a:spcPts val="1200"/>
              </a:spcBef>
            </a:pPr>
            <a:r>
              <a:rPr lang="zh-CN" altLang="en-US" dirty="0" smtClean="0"/>
              <a:t>通常</a:t>
            </a:r>
            <a:r>
              <a:rPr lang="zh-CN" altLang="en-US" dirty="0"/>
              <a:t>都有十几个</a:t>
            </a:r>
            <a:r>
              <a:rPr lang="zh-CN" altLang="en-US" dirty="0" smtClean="0"/>
              <a:t>接口，实质上是</a:t>
            </a:r>
            <a:r>
              <a:rPr lang="zh-CN" altLang="en-US" dirty="0"/>
              <a:t>一个多接口的</a:t>
            </a:r>
            <a:r>
              <a:rPr lang="zh-CN" altLang="en-US" dirty="0" smtClean="0"/>
              <a:t>网桥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zh-CN" altLang="en-US" dirty="0" smtClean="0"/>
              <a:t>工作在数据链路层，常称为二</a:t>
            </a:r>
            <a:r>
              <a:rPr lang="zh-CN" altLang="en-US" dirty="0"/>
              <a:t>层</a:t>
            </a:r>
            <a:r>
              <a:rPr lang="zh-CN" altLang="en-US" dirty="0" smtClean="0"/>
              <a:t>交换机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zh-CN" altLang="en-US" dirty="0" smtClean="0"/>
              <a:t>每个</a:t>
            </a:r>
            <a:r>
              <a:rPr lang="zh-CN" altLang="en-US" dirty="0"/>
              <a:t>接口都直接与主机相连，并且一般都工作在全双工</a:t>
            </a:r>
            <a:r>
              <a:rPr lang="zh-CN" altLang="en-US" dirty="0" smtClean="0"/>
              <a:t>方式，主机独占带宽</a:t>
            </a:r>
            <a:endParaRPr lang="zh-CN" altLang="en-US" dirty="0"/>
          </a:p>
          <a:p>
            <a:pPr lvl="1">
              <a:spcBef>
                <a:spcPts val="1200"/>
              </a:spcBef>
            </a:pPr>
            <a:r>
              <a:rPr lang="zh-CN" altLang="en-US" dirty="0" smtClean="0"/>
              <a:t>能</a:t>
            </a:r>
            <a:r>
              <a:rPr lang="zh-CN" altLang="en-US" dirty="0"/>
              <a:t>同时连通许多对的接口，使每一对相互通信的主机都能像独占通信媒体那样，进行无碰撞地传输</a:t>
            </a:r>
            <a:r>
              <a:rPr lang="zh-CN" altLang="en-US" dirty="0" smtClean="0"/>
              <a:t>数据 </a:t>
            </a:r>
            <a:endParaRPr lang="zh-CN" altLang="en-US" dirty="0"/>
          </a:p>
          <a:p>
            <a:pPr lvl="1">
              <a:spcBef>
                <a:spcPts val="1200"/>
              </a:spcBef>
            </a:pPr>
            <a:r>
              <a:rPr lang="zh-CN" altLang="en-US" dirty="0" smtClean="0"/>
              <a:t>使用专用</a:t>
            </a:r>
            <a:r>
              <a:rPr lang="zh-CN" altLang="en-US" dirty="0"/>
              <a:t>的交换结构芯片，其交换</a:t>
            </a:r>
            <a:r>
              <a:rPr lang="zh-CN" altLang="en-US" dirty="0" smtClean="0"/>
              <a:t>速率较高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1204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用以太网交换机扩展局域网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grpSp>
        <p:nvGrpSpPr>
          <p:cNvPr id="113" name="组合 112"/>
          <p:cNvGrpSpPr/>
          <p:nvPr/>
        </p:nvGrpSpPr>
        <p:grpSpPr>
          <a:xfrm>
            <a:off x="539750" y="2193925"/>
            <a:ext cx="8235871" cy="2963863"/>
            <a:chOff x="539750" y="2193925"/>
            <a:chExt cx="8235871" cy="2963863"/>
          </a:xfrm>
        </p:grpSpPr>
        <p:sp>
          <p:nvSpPr>
            <p:cNvPr id="60" name="Freeform 3"/>
            <p:cNvSpPr>
              <a:spLocks noChangeArrowheads="1"/>
            </p:cNvSpPr>
            <p:nvPr/>
          </p:nvSpPr>
          <p:spPr bwMode="auto">
            <a:xfrm flipV="1">
              <a:off x="5162550" y="3297238"/>
              <a:ext cx="2003425" cy="88900"/>
            </a:xfrm>
            <a:custGeom>
              <a:avLst/>
              <a:gdLst>
                <a:gd name="T0" fmla="*/ 689 w 689"/>
                <a:gd name="T1" fmla="*/ 178 h 178"/>
                <a:gd name="T2" fmla="*/ 0 w 689"/>
                <a:gd name="T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9" h="178">
                  <a:moveTo>
                    <a:pt x="689" y="178"/>
                  </a:moveTo>
                  <a:lnTo>
                    <a:pt x="0" y="0"/>
                  </a:lnTo>
                </a:path>
              </a:pathLst>
            </a:custGeom>
            <a:noFill/>
            <a:ln w="38100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1" name="Freeform 4"/>
            <p:cNvSpPr>
              <a:spLocks noChangeArrowheads="1"/>
            </p:cNvSpPr>
            <p:nvPr/>
          </p:nvSpPr>
          <p:spPr bwMode="auto">
            <a:xfrm rot="9955067">
              <a:off x="7359650" y="3040063"/>
              <a:ext cx="1382713" cy="144462"/>
            </a:xfrm>
            <a:custGeom>
              <a:avLst/>
              <a:gdLst>
                <a:gd name="T0" fmla="*/ 956 w 956"/>
                <a:gd name="T1" fmla="*/ 122 h 122"/>
                <a:gd name="T2" fmla="*/ 467 w 956"/>
                <a:gd name="T3" fmla="*/ 11 h 122"/>
                <a:gd name="T4" fmla="*/ 511 w 956"/>
                <a:gd name="T5" fmla="*/ 111 h 122"/>
                <a:gd name="T6" fmla="*/ 0 w 956"/>
                <a:gd name="T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6" h="122">
                  <a:moveTo>
                    <a:pt x="956" y="122"/>
                  </a:moveTo>
                  <a:lnTo>
                    <a:pt x="467" y="11"/>
                  </a:lnTo>
                  <a:lnTo>
                    <a:pt x="511" y="111"/>
                  </a:lnTo>
                  <a:lnTo>
                    <a:pt x="0" y="0"/>
                  </a:lnTo>
                </a:path>
              </a:pathLst>
            </a:custGeom>
            <a:noFill/>
            <a:ln w="38100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2" name="Line 5"/>
            <p:cNvSpPr>
              <a:spLocks noChangeShapeType="1"/>
            </p:cNvSpPr>
            <p:nvPr/>
          </p:nvSpPr>
          <p:spPr bwMode="auto">
            <a:xfrm flipH="1" flipV="1">
              <a:off x="2051050" y="2781300"/>
              <a:ext cx="2190750" cy="381000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3" name="Line 6"/>
            <p:cNvSpPr>
              <a:spLocks noChangeShapeType="1"/>
            </p:cNvSpPr>
            <p:nvPr/>
          </p:nvSpPr>
          <p:spPr bwMode="auto">
            <a:xfrm flipH="1">
              <a:off x="2124075" y="3346450"/>
              <a:ext cx="2139950" cy="442913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4" name="Line 7"/>
            <p:cNvSpPr>
              <a:spLocks noChangeShapeType="1"/>
            </p:cNvSpPr>
            <p:nvPr/>
          </p:nvSpPr>
          <p:spPr bwMode="auto">
            <a:xfrm flipH="1">
              <a:off x="3203575" y="3479800"/>
              <a:ext cx="1182688" cy="957263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5" name="Line 8"/>
            <p:cNvSpPr>
              <a:spLocks noChangeShapeType="1"/>
            </p:cNvSpPr>
            <p:nvPr/>
          </p:nvSpPr>
          <p:spPr bwMode="auto">
            <a:xfrm>
              <a:off x="5087938" y="3389313"/>
              <a:ext cx="1212850" cy="976312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6" name="Line 9"/>
            <p:cNvSpPr>
              <a:spLocks noChangeShapeType="1"/>
            </p:cNvSpPr>
            <p:nvPr/>
          </p:nvSpPr>
          <p:spPr bwMode="auto">
            <a:xfrm flipH="1">
              <a:off x="4643438" y="3479800"/>
              <a:ext cx="12700" cy="885825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0" name="Text Box 40"/>
            <p:cNvSpPr txBox="1">
              <a:spLocks noChangeArrowheads="1"/>
            </p:cNvSpPr>
            <p:nvPr/>
          </p:nvSpPr>
          <p:spPr bwMode="auto">
            <a:xfrm>
              <a:off x="6550025" y="4292600"/>
              <a:ext cx="107529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10BASE-T</a:t>
              </a:r>
            </a:p>
          </p:txBody>
        </p:sp>
        <p:pic>
          <p:nvPicPr>
            <p:cNvPr id="71" name="Picture 41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9725" y="2954338"/>
              <a:ext cx="939800" cy="5730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72" name="Picture 42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5613" y="2193925"/>
              <a:ext cx="690562" cy="874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3" name="Picture 43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7825" y="3429000"/>
              <a:ext cx="692150" cy="876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4" name="Text Box 44"/>
            <p:cNvSpPr txBox="1">
              <a:spLocks noChangeArrowheads="1"/>
            </p:cNvSpPr>
            <p:nvPr/>
          </p:nvSpPr>
          <p:spPr bwMode="auto">
            <a:xfrm>
              <a:off x="7667625" y="2543175"/>
              <a:ext cx="110799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至因特网</a:t>
              </a:r>
            </a:p>
          </p:txBody>
        </p:sp>
        <p:sp>
          <p:nvSpPr>
            <p:cNvPr id="75" name="Text Box 45"/>
            <p:cNvSpPr txBox="1">
              <a:spLocks noChangeArrowheads="1"/>
            </p:cNvSpPr>
            <p:nvPr/>
          </p:nvSpPr>
          <p:spPr bwMode="auto">
            <a:xfrm>
              <a:off x="5568532" y="2959657"/>
              <a:ext cx="108273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100 Mb/s</a:t>
              </a:r>
            </a:p>
          </p:txBody>
        </p:sp>
        <p:sp>
          <p:nvSpPr>
            <p:cNvPr id="76" name="Text Box 46"/>
            <p:cNvSpPr txBox="1">
              <a:spLocks noChangeArrowheads="1"/>
            </p:cNvSpPr>
            <p:nvPr/>
          </p:nvSpPr>
          <p:spPr bwMode="auto">
            <a:xfrm>
              <a:off x="2529375" y="3237848"/>
              <a:ext cx="108273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100 Mb/s</a:t>
              </a:r>
            </a:p>
          </p:txBody>
        </p:sp>
        <p:sp>
          <p:nvSpPr>
            <p:cNvPr id="77" name="Text Box 47"/>
            <p:cNvSpPr txBox="1">
              <a:spLocks noChangeArrowheads="1"/>
            </p:cNvSpPr>
            <p:nvPr/>
          </p:nvSpPr>
          <p:spPr bwMode="auto">
            <a:xfrm>
              <a:off x="2696353" y="2526427"/>
              <a:ext cx="108273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100 Mb/s</a:t>
              </a:r>
            </a:p>
          </p:txBody>
        </p:sp>
        <p:sp>
          <p:nvSpPr>
            <p:cNvPr id="78" name="Text Box 48"/>
            <p:cNvSpPr txBox="1">
              <a:spLocks noChangeArrowheads="1"/>
            </p:cNvSpPr>
            <p:nvPr/>
          </p:nvSpPr>
          <p:spPr bwMode="auto">
            <a:xfrm>
              <a:off x="817563" y="2224088"/>
              <a:ext cx="877163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万维网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服务器</a:t>
              </a:r>
            </a:p>
          </p:txBody>
        </p:sp>
        <p:sp>
          <p:nvSpPr>
            <p:cNvPr id="79" name="Text Box 49"/>
            <p:cNvSpPr txBox="1">
              <a:spLocks noChangeArrowheads="1"/>
            </p:cNvSpPr>
            <p:nvPr/>
          </p:nvSpPr>
          <p:spPr bwMode="auto">
            <a:xfrm>
              <a:off x="539750" y="3500438"/>
              <a:ext cx="1107996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电子邮件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 服务器</a:t>
              </a:r>
            </a:p>
          </p:txBody>
        </p:sp>
        <p:sp>
          <p:nvSpPr>
            <p:cNvPr id="80" name="AutoShape 50"/>
            <p:cNvSpPr>
              <a:spLocks noChangeArrowheads="1"/>
            </p:cNvSpPr>
            <p:nvPr/>
          </p:nvSpPr>
          <p:spPr bwMode="auto">
            <a:xfrm>
              <a:off x="4138613" y="2659063"/>
              <a:ext cx="1303337" cy="1023937"/>
            </a:xfrm>
            <a:prstGeom prst="cube">
              <a:avLst>
                <a:gd name="adj" fmla="val 25000"/>
              </a:avLst>
            </a:prstGeom>
            <a:solidFill>
              <a:srgbClr val="CCECFF"/>
            </a:solidFill>
            <a:ln w="9525">
              <a:solidFill>
                <a:srgbClr val="33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1" name="Text Box 51"/>
            <p:cNvSpPr txBox="1">
              <a:spLocks noChangeArrowheads="1"/>
            </p:cNvSpPr>
            <p:nvPr/>
          </p:nvSpPr>
          <p:spPr bwMode="auto">
            <a:xfrm>
              <a:off x="4186238" y="2924175"/>
              <a:ext cx="877163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以太网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交换机</a:t>
              </a:r>
            </a:p>
          </p:txBody>
        </p:sp>
        <p:sp>
          <p:nvSpPr>
            <p:cNvPr id="82" name="Text Box 52"/>
            <p:cNvSpPr txBox="1">
              <a:spLocks noChangeArrowheads="1"/>
            </p:cNvSpPr>
            <p:nvPr/>
          </p:nvSpPr>
          <p:spPr bwMode="auto">
            <a:xfrm>
              <a:off x="6700838" y="2632631"/>
              <a:ext cx="87716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路由器</a:t>
              </a:r>
            </a:p>
          </p:txBody>
        </p:sp>
        <p:grpSp>
          <p:nvGrpSpPr>
            <p:cNvPr id="83" name="Group 53"/>
            <p:cNvGrpSpPr>
              <a:grpSpLocks/>
            </p:cNvGrpSpPr>
            <p:nvPr/>
          </p:nvGrpSpPr>
          <p:grpSpPr bwMode="auto">
            <a:xfrm>
              <a:off x="2627313" y="4329113"/>
              <a:ext cx="1157287" cy="828675"/>
              <a:chOff x="1755" y="2723"/>
              <a:chExt cx="729" cy="522"/>
            </a:xfrm>
          </p:grpSpPr>
          <p:sp>
            <p:nvSpPr>
              <p:cNvPr id="84" name="Line 54"/>
              <p:cNvSpPr>
                <a:spLocks noChangeShapeType="1"/>
              </p:cNvSpPr>
              <p:nvPr/>
            </p:nvSpPr>
            <p:spPr bwMode="auto">
              <a:xfrm flipH="1">
                <a:off x="1835" y="2871"/>
                <a:ext cx="217" cy="26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pic>
            <p:nvPicPr>
              <p:cNvPr id="85" name="Picture 55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55" y="3072"/>
                <a:ext cx="15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</p:pic>
          <p:sp>
            <p:nvSpPr>
              <p:cNvPr id="86" name="Line 56"/>
              <p:cNvSpPr>
                <a:spLocks noChangeShapeType="1"/>
              </p:cNvSpPr>
              <p:nvPr/>
            </p:nvSpPr>
            <p:spPr bwMode="auto">
              <a:xfrm>
                <a:off x="2171" y="2886"/>
                <a:ext cx="40" cy="24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87" name="Line 57"/>
              <p:cNvSpPr>
                <a:spLocks noChangeShapeType="1"/>
              </p:cNvSpPr>
              <p:nvPr/>
            </p:nvSpPr>
            <p:spPr bwMode="auto">
              <a:xfrm>
                <a:off x="2235" y="2892"/>
                <a:ext cx="177" cy="22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88" name="Line 58"/>
              <p:cNvSpPr>
                <a:spLocks noChangeShapeType="1"/>
              </p:cNvSpPr>
              <p:nvPr/>
            </p:nvSpPr>
            <p:spPr bwMode="auto">
              <a:xfrm flipH="1">
                <a:off x="2025" y="2881"/>
                <a:ext cx="76" cy="26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pic>
            <p:nvPicPr>
              <p:cNvPr id="89" name="Picture 59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47" y="3072"/>
                <a:ext cx="15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</p:pic>
          <p:pic>
            <p:nvPicPr>
              <p:cNvPr id="90" name="Picture 60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39" y="3072"/>
                <a:ext cx="15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</p:pic>
          <p:pic>
            <p:nvPicPr>
              <p:cNvPr id="91" name="Picture 61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31" y="3072"/>
                <a:ext cx="15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</p:pic>
          <p:pic>
            <p:nvPicPr>
              <p:cNvPr id="92" name="Picture 6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-1102812">
                <a:off x="1973" y="2723"/>
                <a:ext cx="353" cy="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93" name="Group 63"/>
            <p:cNvGrpSpPr>
              <a:grpSpLocks/>
            </p:cNvGrpSpPr>
            <p:nvPr/>
          </p:nvGrpSpPr>
          <p:grpSpPr bwMode="auto">
            <a:xfrm>
              <a:off x="4068763" y="4329113"/>
              <a:ext cx="1157287" cy="828675"/>
              <a:chOff x="1755" y="2723"/>
              <a:chExt cx="729" cy="522"/>
            </a:xfrm>
          </p:grpSpPr>
          <p:sp>
            <p:nvSpPr>
              <p:cNvPr id="94" name="Line 64"/>
              <p:cNvSpPr>
                <a:spLocks noChangeShapeType="1"/>
              </p:cNvSpPr>
              <p:nvPr/>
            </p:nvSpPr>
            <p:spPr bwMode="auto">
              <a:xfrm flipH="1">
                <a:off x="1835" y="2871"/>
                <a:ext cx="217" cy="26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pic>
            <p:nvPicPr>
              <p:cNvPr id="95" name="Picture 65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55" y="3072"/>
                <a:ext cx="15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</p:pic>
          <p:sp>
            <p:nvSpPr>
              <p:cNvPr id="96" name="Line 66"/>
              <p:cNvSpPr>
                <a:spLocks noChangeShapeType="1"/>
              </p:cNvSpPr>
              <p:nvPr/>
            </p:nvSpPr>
            <p:spPr bwMode="auto">
              <a:xfrm>
                <a:off x="2171" y="2886"/>
                <a:ext cx="40" cy="24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97" name="Line 67"/>
              <p:cNvSpPr>
                <a:spLocks noChangeShapeType="1"/>
              </p:cNvSpPr>
              <p:nvPr/>
            </p:nvSpPr>
            <p:spPr bwMode="auto">
              <a:xfrm>
                <a:off x="2235" y="2892"/>
                <a:ext cx="177" cy="22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98" name="Line 68"/>
              <p:cNvSpPr>
                <a:spLocks noChangeShapeType="1"/>
              </p:cNvSpPr>
              <p:nvPr/>
            </p:nvSpPr>
            <p:spPr bwMode="auto">
              <a:xfrm flipH="1">
                <a:off x="2025" y="2881"/>
                <a:ext cx="76" cy="26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pic>
            <p:nvPicPr>
              <p:cNvPr id="99" name="Picture 69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47" y="3072"/>
                <a:ext cx="15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</p:pic>
          <p:pic>
            <p:nvPicPr>
              <p:cNvPr id="100" name="Picture 70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39" y="3072"/>
                <a:ext cx="15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</p:pic>
          <p:pic>
            <p:nvPicPr>
              <p:cNvPr id="101" name="Picture 71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31" y="3072"/>
                <a:ext cx="15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</p:pic>
          <p:pic>
            <p:nvPicPr>
              <p:cNvPr id="102" name="Picture 7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-1102812">
                <a:off x="1973" y="2723"/>
                <a:ext cx="353" cy="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103" name="Group 73"/>
            <p:cNvGrpSpPr>
              <a:grpSpLocks/>
            </p:cNvGrpSpPr>
            <p:nvPr/>
          </p:nvGrpSpPr>
          <p:grpSpPr bwMode="auto">
            <a:xfrm>
              <a:off x="5657850" y="4329113"/>
              <a:ext cx="1157288" cy="828675"/>
              <a:chOff x="1755" y="2723"/>
              <a:chExt cx="729" cy="522"/>
            </a:xfrm>
          </p:grpSpPr>
          <p:sp>
            <p:nvSpPr>
              <p:cNvPr id="104" name="Line 74"/>
              <p:cNvSpPr>
                <a:spLocks noChangeShapeType="1"/>
              </p:cNvSpPr>
              <p:nvPr/>
            </p:nvSpPr>
            <p:spPr bwMode="auto">
              <a:xfrm flipH="1">
                <a:off x="1835" y="2871"/>
                <a:ext cx="217" cy="26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pic>
            <p:nvPicPr>
              <p:cNvPr id="105" name="Picture 75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55" y="3072"/>
                <a:ext cx="15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</p:pic>
          <p:sp>
            <p:nvSpPr>
              <p:cNvPr id="106" name="Line 76"/>
              <p:cNvSpPr>
                <a:spLocks noChangeShapeType="1"/>
              </p:cNvSpPr>
              <p:nvPr/>
            </p:nvSpPr>
            <p:spPr bwMode="auto">
              <a:xfrm>
                <a:off x="2171" y="2886"/>
                <a:ext cx="40" cy="24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07" name="Line 77"/>
              <p:cNvSpPr>
                <a:spLocks noChangeShapeType="1"/>
              </p:cNvSpPr>
              <p:nvPr/>
            </p:nvSpPr>
            <p:spPr bwMode="auto">
              <a:xfrm>
                <a:off x="2235" y="2892"/>
                <a:ext cx="177" cy="22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08" name="Line 78"/>
              <p:cNvSpPr>
                <a:spLocks noChangeShapeType="1"/>
              </p:cNvSpPr>
              <p:nvPr/>
            </p:nvSpPr>
            <p:spPr bwMode="auto">
              <a:xfrm flipH="1">
                <a:off x="2025" y="2881"/>
                <a:ext cx="76" cy="26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pic>
            <p:nvPicPr>
              <p:cNvPr id="109" name="Picture 79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47" y="3072"/>
                <a:ext cx="15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</p:pic>
          <p:pic>
            <p:nvPicPr>
              <p:cNvPr id="110" name="Picture 80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39" y="3072"/>
                <a:ext cx="15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</p:pic>
          <p:pic>
            <p:nvPicPr>
              <p:cNvPr id="111" name="Picture 81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31" y="3072"/>
                <a:ext cx="15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</p:pic>
          <p:pic>
            <p:nvPicPr>
              <p:cNvPr id="112" name="Picture 8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-1102812">
                <a:off x="1973" y="2723"/>
                <a:ext cx="353" cy="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847004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网桥的局限性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规模不能太大 </a:t>
            </a:r>
            <a:r>
              <a:rPr lang="en-US" altLang="zh-CN" dirty="0" smtClean="0"/>
              <a:t>(</a:t>
            </a:r>
            <a:r>
              <a:rPr lang="zh-CN" altLang="en-US" dirty="0" smtClean="0"/>
              <a:t>一般十几个</a:t>
            </a:r>
            <a:r>
              <a:rPr lang="en-US" altLang="zh-CN" dirty="0" smtClean="0"/>
              <a:t>LAN)</a:t>
            </a:r>
          </a:p>
          <a:p>
            <a:pPr lvl="1">
              <a:spcBef>
                <a:spcPts val="1200"/>
              </a:spcBef>
            </a:pPr>
            <a:r>
              <a:rPr lang="zh-CN" altLang="en-US" dirty="0"/>
              <a:t>生成</a:t>
            </a:r>
            <a:r>
              <a:rPr lang="zh-CN" altLang="en-US" dirty="0" smtClean="0"/>
              <a:t>树算法是线性扩展的，没有为扩展局域网提供分层结构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zh-CN" altLang="en-US" dirty="0" smtClean="0"/>
              <a:t>网桥转发所有广播帧，</a:t>
            </a:r>
            <a:r>
              <a:rPr lang="zh-CN" altLang="en-US" dirty="0" smtClean="0">
                <a:latin typeface="楷体_GB2312" pitchFamily="49" charset="-122"/>
              </a:rPr>
              <a:t>容易</a:t>
            </a:r>
            <a:r>
              <a:rPr lang="zh-CN" altLang="en-US" dirty="0">
                <a:latin typeface="楷体_GB2312" pitchFamily="49" charset="-122"/>
              </a:rPr>
              <a:t>造成广播</a:t>
            </a:r>
            <a:r>
              <a:rPr lang="zh-CN" altLang="en-US" dirty="0" smtClean="0">
                <a:latin typeface="楷体_GB2312" pitchFamily="49" charset="-122"/>
              </a:rPr>
              <a:t>风暴</a:t>
            </a:r>
            <a:r>
              <a:rPr lang="en-US" altLang="zh-CN" dirty="0" smtClean="0">
                <a:latin typeface="楷体_GB2312" pitchFamily="49" charset="-122"/>
              </a:rPr>
              <a:t>(</a:t>
            </a:r>
            <a:r>
              <a:rPr lang="zh-CN" altLang="en-US" dirty="0" smtClean="0">
                <a:latin typeface="楷体_GB2312" pitchFamily="49" charset="-122"/>
              </a:rPr>
              <a:t>广播</a:t>
            </a:r>
            <a:r>
              <a:rPr lang="zh-CN" altLang="en-US" dirty="0">
                <a:latin typeface="楷体_GB2312" pitchFamily="49" charset="-122"/>
              </a:rPr>
              <a:t>在</a:t>
            </a:r>
            <a:r>
              <a:rPr lang="zh-CN" altLang="zh-CN" dirty="0">
                <a:latin typeface="楷体_GB2312" pitchFamily="49" charset="-122"/>
              </a:rPr>
              <a:t>LAN</a:t>
            </a:r>
            <a:r>
              <a:rPr lang="zh-CN" altLang="en-US" dirty="0">
                <a:latin typeface="楷体_GB2312" pitchFamily="49" charset="-122"/>
              </a:rPr>
              <a:t>较小时</a:t>
            </a:r>
            <a:r>
              <a:rPr lang="zh-CN" altLang="en-US" dirty="0" smtClean="0">
                <a:latin typeface="楷体_GB2312" pitchFamily="49" charset="-122"/>
              </a:rPr>
              <a:t>实用</a:t>
            </a:r>
            <a:r>
              <a:rPr lang="en-US" altLang="zh-CN" dirty="0" smtClean="0">
                <a:latin typeface="楷体_GB2312" pitchFamily="49" charset="-122"/>
              </a:rPr>
              <a:t>)</a:t>
            </a:r>
          </a:p>
          <a:p>
            <a:pPr>
              <a:spcBef>
                <a:spcPts val="3000"/>
              </a:spcBef>
            </a:pPr>
            <a:r>
              <a:rPr lang="zh-CN" altLang="en-US" smtClean="0"/>
              <a:t>动态管理网络：限制广播范围、虚拟工作组、数据隔离</a:t>
            </a:r>
            <a:r>
              <a:rPr lang="en-US" altLang="zh-CN" smtClean="0"/>
              <a:t>…..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虚拟局域网 </a:t>
            </a:r>
            <a:r>
              <a:rPr lang="en-US" altLang="zh-CN" dirty="0" smtClean="0"/>
              <a:t>(Virtual </a:t>
            </a:r>
            <a:r>
              <a:rPr lang="en-US" altLang="zh-CN" dirty="0" err="1" smtClean="0"/>
              <a:t>Lan</a:t>
            </a:r>
            <a:r>
              <a:rPr lang="en-US" altLang="zh-CN" dirty="0" smtClean="0"/>
              <a:t>, VLAN)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23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5480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libri" panose="020F0502020204030204" pitchFamily="34" charset="0"/>
              </a:rPr>
              <a:t>虚拟局域网 </a:t>
            </a:r>
            <a:r>
              <a:rPr lang="en-US" altLang="zh-CN" dirty="0">
                <a:latin typeface="Calibri" panose="020F0502020204030204" pitchFamily="34" charset="0"/>
              </a:rPr>
              <a:t>(Virtual </a:t>
            </a:r>
            <a:r>
              <a:rPr lang="en-US" altLang="zh-CN" dirty="0" err="1">
                <a:latin typeface="Calibri" panose="020F0502020204030204" pitchFamily="34" charset="0"/>
              </a:rPr>
              <a:t>Lan</a:t>
            </a:r>
            <a:r>
              <a:rPr lang="en-US" altLang="zh-CN" dirty="0">
                <a:latin typeface="Calibri" panose="020F0502020204030204" pitchFamily="34" charset="0"/>
              </a:rPr>
              <a:t>, VLAN)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444978"/>
            <a:ext cx="8370711" cy="5034843"/>
          </a:xfrm>
        </p:spPr>
        <p:txBody>
          <a:bodyPr/>
          <a:lstStyle/>
          <a:p>
            <a:r>
              <a:rPr lang="en-US" altLang="zh-CN" dirty="0" smtClean="0"/>
              <a:t>VLAN </a:t>
            </a:r>
            <a:r>
              <a:rPr lang="zh-CN" altLang="en-US" dirty="0"/>
              <a:t>是由一些局域网网段构成的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与物理位置无关</a:t>
            </a:r>
            <a:r>
              <a:rPr lang="zh-CN" altLang="en-US" dirty="0"/>
              <a:t>的逻辑</a:t>
            </a:r>
            <a:r>
              <a:rPr lang="zh-CN" altLang="en-US" dirty="0" smtClean="0"/>
              <a:t>组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这些网段具有某些共同的</a:t>
            </a:r>
            <a:r>
              <a:rPr lang="zh-CN" altLang="en-US" dirty="0" smtClean="0"/>
              <a:t>需求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每一个 </a:t>
            </a:r>
            <a:r>
              <a:rPr lang="en-US" altLang="zh-CN" dirty="0"/>
              <a:t>VLAN </a:t>
            </a:r>
            <a:r>
              <a:rPr lang="zh-CN" altLang="en-US" dirty="0"/>
              <a:t>的帧都有一个明确的标识符，指明发送这个帧的工作站是属于哪一个 </a:t>
            </a:r>
            <a:r>
              <a:rPr lang="en-US" altLang="zh-CN" dirty="0" smtClean="0"/>
              <a:t>VLAN</a:t>
            </a:r>
            <a:endParaRPr lang="zh-CN" altLang="en-US" dirty="0"/>
          </a:p>
          <a:p>
            <a:pPr>
              <a:spcBef>
                <a:spcPts val="3000"/>
              </a:spcBef>
            </a:pPr>
            <a:r>
              <a:rPr lang="en-US" altLang="zh-CN" dirty="0" smtClean="0"/>
              <a:t>VLAN</a:t>
            </a:r>
            <a:r>
              <a:rPr lang="zh-CN" altLang="en-US" dirty="0" smtClean="0"/>
              <a:t>只是</a:t>
            </a:r>
            <a:r>
              <a:rPr lang="zh-CN" altLang="en-US" dirty="0"/>
              <a:t>局域网给用户提供的一种服务，而并不是一种新型</a:t>
            </a:r>
            <a:r>
              <a:rPr lang="zh-CN" altLang="en-US" dirty="0" smtClean="0"/>
              <a:t>局域网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24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4239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libri" panose="020F0502020204030204" pitchFamily="34" charset="0"/>
              </a:rPr>
              <a:t>虚拟局域网 </a:t>
            </a:r>
            <a:r>
              <a:rPr lang="en-US" altLang="zh-CN" dirty="0">
                <a:latin typeface="Calibri" panose="020F0502020204030204" pitchFamily="34" charset="0"/>
              </a:rPr>
              <a:t>(Virtual </a:t>
            </a:r>
            <a:r>
              <a:rPr lang="en-US" altLang="zh-CN" dirty="0" err="1">
                <a:latin typeface="Calibri" panose="020F0502020204030204" pitchFamily="34" charset="0"/>
              </a:rPr>
              <a:t>Lan</a:t>
            </a:r>
            <a:r>
              <a:rPr lang="en-US" altLang="zh-CN" dirty="0">
                <a:latin typeface="Calibri" panose="020F0502020204030204" pitchFamily="34" charset="0"/>
              </a:rPr>
              <a:t>, VLAN)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grpSp>
        <p:nvGrpSpPr>
          <p:cNvPr id="105" name="组合 104"/>
          <p:cNvGrpSpPr/>
          <p:nvPr/>
        </p:nvGrpSpPr>
        <p:grpSpPr>
          <a:xfrm>
            <a:off x="753936" y="1450846"/>
            <a:ext cx="6585648" cy="5254753"/>
            <a:chOff x="827088" y="304800"/>
            <a:chExt cx="7561262" cy="6292850"/>
          </a:xfrm>
        </p:grpSpPr>
        <p:sp>
          <p:nvSpPr>
            <p:cNvPr id="55" name="AutoShape 2"/>
            <p:cNvSpPr>
              <a:spLocks noChangeArrowheads="1"/>
            </p:cNvSpPr>
            <p:nvPr/>
          </p:nvSpPr>
          <p:spPr bwMode="auto">
            <a:xfrm flipH="1">
              <a:off x="827088" y="4111625"/>
              <a:ext cx="7561262" cy="1398588"/>
            </a:xfrm>
            <a:prstGeom prst="cube">
              <a:avLst>
                <a:gd name="adj" fmla="val 93745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6" name="Line 3"/>
            <p:cNvSpPr>
              <a:spLocks noChangeShapeType="1"/>
            </p:cNvSpPr>
            <p:nvPr/>
          </p:nvSpPr>
          <p:spPr bwMode="auto">
            <a:xfrm>
              <a:off x="2247900" y="6208713"/>
              <a:ext cx="1568450" cy="0"/>
            </a:xfrm>
            <a:prstGeom prst="line">
              <a:avLst/>
            </a:prstGeom>
            <a:noFill/>
            <a:ln w="76200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7" name="AutoShape 4"/>
            <p:cNvSpPr>
              <a:spLocks noChangeArrowheads="1"/>
            </p:cNvSpPr>
            <p:nvPr/>
          </p:nvSpPr>
          <p:spPr bwMode="auto">
            <a:xfrm flipH="1">
              <a:off x="827088" y="2170113"/>
              <a:ext cx="7561262" cy="1397000"/>
            </a:xfrm>
            <a:prstGeom prst="cube">
              <a:avLst>
                <a:gd name="adj" fmla="val 93745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8" name="AutoShape 5"/>
            <p:cNvSpPr>
              <a:spLocks noChangeArrowheads="1"/>
            </p:cNvSpPr>
            <p:nvPr/>
          </p:nvSpPr>
          <p:spPr bwMode="auto">
            <a:xfrm flipH="1">
              <a:off x="901700" y="304800"/>
              <a:ext cx="7412038" cy="1398588"/>
            </a:xfrm>
            <a:prstGeom prst="cube">
              <a:avLst>
                <a:gd name="adj" fmla="val 93745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9" name="Line 6"/>
            <p:cNvSpPr>
              <a:spLocks noChangeShapeType="1"/>
            </p:cNvSpPr>
            <p:nvPr/>
          </p:nvSpPr>
          <p:spPr bwMode="auto">
            <a:xfrm>
              <a:off x="2679700" y="693738"/>
              <a:ext cx="3917950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0" name="Line 7"/>
            <p:cNvSpPr>
              <a:spLocks noChangeShapeType="1"/>
            </p:cNvSpPr>
            <p:nvPr/>
          </p:nvSpPr>
          <p:spPr bwMode="auto">
            <a:xfrm>
              <a:off x="2828925" y="849313"/>
              <a:ext cx="2362200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1" name="Line 8"/>
            <p:cNvSpPr>
              <a:spLocks noChangeShapeType="1"/>
            </p:cNvSpPr>
            <p:nvPr/>
          </p:nvSpPr>
          <p:spPr bwMode="auto">
            <a:xfrm>
              <a:off x="2976563" y="1003300"/>
              <a:ext cx="519112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2" name="Line 9"/>
            <p:cNvSpPr>
              <a:spLocks noChangeShapeType="1"/>
            </p:cNvSpPr>
            <p:nvPr/>
          </p:nvSpPr>
          <p:spPr bwMode="auto">
            <a:xfrm>
              <a:off x="2976563" y="2946400"/>
              <a:ext cx="519112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3" name="Line 10"/>
            <p:cNvSpPr>
              <a:spLocks noChangeShapeType="1"/>
            </p:cNvSpPr>
            <p:nvPr/>
          </p:nvSpPr>
          <p:spPr bwMode="auto">
            <a:xfrm>
              <a:off x="2828925" y="2713038"/>
              <a:ext cx="2616200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4" name="Line 11"/>
            <p:cNvSpPr>
              <a:spLocks noChangeShapeType="1"/>
            </p:cNvSpPr>
            <p:nvPr/>
          </p:nvSpPr>
          <p:spPr bwMode="auto">
            <a:xfrm>
              <a:off x="2606675" y="2479675"/>
              <a:ext cx="3978275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5" name="Line 12"/>
            <p:cNvSpPr>
              <a:spLocks noChangeShapeType="1"/>
            </p:cNvSpPr>
            <p:nvPr/>
          </p:nvSpPr>
          <p:spPr bwMode="auto">
            <a:xfrm>
              <a:off x="2754313" y="4732338"/>
              <a:ext cx="1408112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6" name="Line 13"/>
            <p:cNvSpPr>
              <a:spLocks noChangeShapeType="1"/>
            </p:cNvSpPr>
            <p:nvPr/>
          </p:nvSpPr>
          <p:spPr bwMode="auto">
            <a:xfrm>
              <a:off x="2754313" y="4887913"/>
              <a:ext cx="746125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7" name="Line 14"/>
            <p:cNvSpPr>
              <a:spLocks noChangeShapeType="1"/>
            </p:cNvSpPr>
            <p:nvPr/>
          </p:nvSpPr>
          <p:spPr bwMode="auto">
            <a:xfrm>
              <a:off x="2405063" y="4422775"/>
              <a:ext cx="4241800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8" name="Line 15"/>
            <p:cNvSpPr>
              <a:spLocks noChangeShapeType="1"/>
            </p:cNvSpPr>
            <p:nvPr/>
          </p:nvSpPr>
          <p:spPr bwMode="auto">
            <a:xfrm>
              <a:off x="2606675" y="4578350"/>
              <a:ext cx="2643188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9" name="AutoShape 16"/>
            <p:cNvSpPr>
              <a:spLocks noChangeArrowheads="1"/>
            </p:cNvSpPr>
            <p:nvPr/>
          </p:nvSpPr>
          <p:spPr bwMode="auto">
            <a:xfrm flipH="1">
              <a:off x="1790700" y="4189413"/>
              <a:ext cx="1185863" cy="931862"/>
            </a:xfrm>
            <a:prstGeom prst="cube">
              <a:avLst>
                <a:gd name="adj" fmla="val 28329"/>
              </a:avLst>
            </a:prstGeom>
            <a:solidFill>
              <a:srgbClr val="99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以太网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交换机</a:t>
              </a:r>
            </a:p>
          </p:txBody>
        </p:sp>
        <p:sp>
          <p:nvSpPr>
            <p:cNvPr id="70" name="AutoShape 17"/>
            <p:cNvSpPr>
              <a:spLocks noChangeArrowheads="1"/>
            </p:cNvSpPr>
            <p:nvPr/>
          </p:nvSpPr>
          <p:spPr bwMode="auto">
            <a:xfrm>
              <a:off x="4978400" y="538163"/>
              <a:ext cx="1111250" cy="4583112"/>
            </a:xfrm>
            <a:prstGeom prst="roundRect">
              <a:avLst>
                <a:gd name="adj" fmla="val 23547"/>
              </a:avLst>
            </a:prstGeom>
            <a:solidFill>
              <a:srgbClr val="FFFF66">
                <a:alpha val="50000"/>
              </a:srgbClr>
            </a:solidFill>
            <a:ln w="19050">
              <a:solidFill>
                <a:srgbClr val="000000"/>
              </a:solidFill>
              <a:prstDash val="sysDash"/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1" name="AutoShape 18"/>
            <p:cNvSpPr>
              <a:spLocks noChangeArrowheads="1"/>
            </p:cNvSpPr>
            <p:nvPr/>
          </p:nvSpPr>
          <p:spPr bwMode="auto">
            <a:xfrm>
              <a:off x="3273425" y="538163"/>
              <a:ext cx="1557338" cy="5127625"/>
            </a:xfrm>
            <a:prstGeom prst="roundRect">
              <a:avLst>
                <a:gd name="adj" fmla="val 23034"/>
              </a:avLst>
            </a:prstGeom>
            <a:solidFill>
              <a:srgbClr val="CCECFF">
                <a:alpha val="50000"/>
              </a:srgbClr>
            </a:solidFill>
            <a:ln w="19050">
              <a:solidFill>
                <a:srgbClr val="000000"/>
              </a:solidFill>
              <a:prstDash val="sysDash"/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2" name="Text Box 19"/>
            <p:cNvSpPr txBox="1">
              <a:spLocks noChangeArrowheads="1"/>
            </p:cNvSpPr>
            <p:nvPr/>
          </p:nvSpPr>
          <p:spPr bwMode="auto">
            <a:xfrm>
              <a:off x="3838575" y="844550"/>
              <a:ext cx="434721" cy="40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1600" smtClean="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  <a:r>
                <a:rPr lang="zh-CN" altLang="zh-CN" sz="1600" baseline="-25000" smtClean="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4</a:t>
              </a:r>
              <a:endParaRPr lang="en-US" altLang="zh-CN" sz="1600" smtClean="0">
                <a:solidFill>
                  <a:srgbClr val="3333FF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3" name="Text Box 20"/>
            <p:cNvSpPr txBox="1">
              <a:spLocks noChangeArrowheads="1"/>
            </p:cNvSpPr>
            <p:nvPr/>
          </p:nvSpPr>
          <p:spPr bwMode="auto">
            <a:xfrm>
              <a:off x="5646739" y="4443413"/>
              <a:ext cx="423678" cy="40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1600" smtClean="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B</a:t>
              </a:r>
              <a:r>
                <a:rPr lang="zh-CN" altLang="zh-CN" sz="1600" baseline="-25000" smtClean="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  <a:endParaRPr lang="en-US" altLang="zh-CN" sz="1600" smtClean="0">
                <a:solidFill>
                  <a:srgbClr val="3333FF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4" name="AutoShape 21"/>
            <p:cNvSpPr>
              <a:spLocks noChangeArrowheads="1"/>
            </p:cNvSpPr>
            <p:nvPr/>
          </p:nvSpPr>
          <p:spPr bwMode="auto">
            <a:xfrm>
              <a:off x="6313488" y="382588"/>
              <a:ext cx="1036637" cy="4583112"/>
            </a:xfrm>
            <a:prstGeom prst="roundRect">
              <a:avLst>
                <a:gd name="adj" fmla="val 29745"/>
              </a:avLst>
            </a:prstGeom>
            <a:solidFill>
              <a:srgbClr val="FF99CC">
                <a:alpha val="50000"/>
              </a:srgbClr>
            </a:solidFill>
            <a:ln w="19050">
              <a:solidFill>
                <a:srgbClr val="000000"/>
              </a:solidFill>
              <a:prstDash val="sysDash"/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5" name="AutoShape 22"/>
            <p:cNvSpPr>
              <a:spLocks noChangeArrowheads="1"/>
            </p:cNvSpPr>
            <p:nvPr/>
          </p:nvSpPr>
          <p:spPr bwMode="auto">
            <a:xfrm flipH="1">
              <a:off x="1790700" y="382588"/>
              <a:ext cx="1185863" cy="931862"/>
            </a:xfrm>
            <a:prstGeom prst="cube">
              <a:avLst>
                <a:gd name="adj" fmla="val 28329"/>
              </a:avLst>
            </a:prstGeom>
            <a:solidFill>
              <a:srgbClr val="99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以太网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交换机</a:t>
              </a:r>
            </a:p>
          </p:txBody>
        </p:sp>
        <p:sp>
          <p:nvSpPr>
            <p:cNvPr id="76" name="Line 23"/>
            <p:cNvSpPr>
              <a:spLocks noChangeShapeType="1"/>
            </p:cNvSpPr>
            <p:nvPr/>
          </p:nvSpPr>
          <p:spPr bwMode="auto">
            <a:xfrm>
              <a:off x="1568450" y="938213"/>
              <a:ext cx="0" cy="5037137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7" name="Line 24"/>
            <p:cNvSpPr>
              <a:spLocks noChangeShapeType="1"/>
            </p:cNvSpPr>
            <p:nvPr/>
          </p:nvSpPr>
          <p:spPr bwMode="auto">
            <a:xfrm>
              <a:off x="1554163" y="927100"/>
              <a:ext cx="458787" cy="0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8" name="Text Box 25"/>
            <p:cNvSpPr txBox="1">
              <a:spLocks noChangeArrowheads="1"/>
            </p:cNvSpPr>
            <p:nvPr/>
          </p:nvSpPr>
          <p:spPr bwMode="auto">
            <a:xfrm>
              <a:off x="6346825" y="1720850"/>
              <a:ext cx="828582" cy="40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1600" smtClean="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VLAN</a:t>
              </a:r>
              <a:r>
                <a:rPr lang="zh-CN" altLang="zh-CN" sz="1600" baseline="-25000" smtClean="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3</a:t>
              </a:r>
              <a:endParaRPr lang="en-US" altLang="zh-CN" sz="1600" smtClean="0">
                <a:solidFill>
                  <a:srgbClr val="3333FF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9" name="Text Box 26"/>
            <p:cNvSpPr txBox="1">
              <a:spLocks noChangeArrowheads="1"/>
            </p:cNvSpPr>
            <p:nvPr/>
          </p:nvSpPr>
          <p:spPr bwMode="auto">
            <a:xfrm>
              <a:off x="6865938" y="441325"/>
              <a:ext cx="416316" cy="40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1600" smtClean="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C</a:t>
              </a:r>
              <a:r>
                <a:rPr lang="zh-CN" altLang="zh-CN" sz="1600" baseline="-25000" smtClean="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3</a:t>
              </a:r>
              <a:endParaRPr lang="en-US" altLang="zh-CN" sz="1600" smtClean="0">
                <a:solidFill>
                  <a:srgbClr val="3333FF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0" name="Text Box 27"/>
            <p:cNvSpPr txBox="1">
              <a:spLocks noChangeArrowheads="1"/>
            </p:cNvSpPr>
            <p:nvPr/>
          </p:nvSpPr>
          <p:spPr bwMode="auto">
            <a:xfrm>
              <a:off x="5459413" y="720725"/>
              <a:ext cx="423678" cy="40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1600" smtClean="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B</a:t>
              </a:r>
              <a:r>
                <a:rPr lang="zh-CN" altLang="zh-CN" sz="1600" baseline="-25000" smtClean="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3</a:t>
              </a:r>
              <a:endParaRPr lang="en-US" altLang="zh-CN" sz="1600" smtClean="0">
                <a:solidFill>
                  <a:srgbClr val="3333FF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1" name="Text Box 28"/>
            <p:cNvSpPr txBox="1">
              <a:spLocks noChangeArrowheads="1"/>
            </p:cNvSpPr>
            <p:nvPr/>
          </p:nvSpPr>
          <p:spPr bwMode="auto">
            <a:xfrm>
              <a:off x="3495675" y="1724025"/>
              <a:ext cx="828582" cy="40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1600" smtClean="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VLAN</a:t>
              </a:r>
              <a:r>
                <a:rPr lang="zh-CN" altLang="zh-CN" sz="1600" baseline="-25000" smtClean="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  <a:endParaRPr lang="en-US" altLang="zh-CN" sz="1600" smtClean="0">
                <a:solidFill>
                  <a:srgbClr val="3333FF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2" name="Text Box 29"/>
            <p:cNvSpPr txBox="1">
              <a:spLocks noChangeArrowheads="1"/>
            </p:cNvSpPr>
            <p:nvPr/>
          </p:nvSpPr>
          <p:spPr bwMode="auto">
            <a:xfrm>
              <a:off x="5021263" y="1724025"/>
              <a:ext cx="828582" cy="40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1600" smtClean="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VLAN</a:t>
              </a:r>
              <a:r>
                <a:rPr lang="zh-CN" altLang="zh-CN" sz="1600" baseline="-25000" smtClean="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  <a:endParaRPr lang="en-US" altLang="zh-CN" sz="1600" smtClean="0">
                <a:solidFill>
                  <a:srgbClr val="3333FF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3" name="Text Box 30"/>
            <p:cNvSpPr txBox="1">
              <a:spLocks noChangeArrowheads="1"/>
            </p:cNvSpPr>
            <p:nvPr/>
          </p:nvSpPr>
          <p:spPr bwMode="auto">
            <a:xfrm>
              <a:off x="6907213" y="4146551"/>
              <a:ext cx="416316" cy="40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1600" smtClean="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C</a:t>
              </a:r>
              <a:r>
                <a:rPr lang="zh-CN" altLang="zh-CN" sz="1600" baseline="-25000" smtClean="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  <a:endParaRPr lang="en-US" altLang="zh-CN" sz="1600" smtClean="0">
                <a:solidFill>
                  <a:srgbClr val="3333FF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4" name="Text Box 31"/>
            <p:cNvSpPr txBox="1">
              <a:spLocks noChangeArrowheads="1"/>
            </p:cNvSpPr>
            <p:nvPr/>
          </p:nvSpPr>
          <p:spPr bwMode="auto">
            <a:xfrm>
              <a:off x="4433888" y="4559299"/>
              <a:ext cx="434721" cy="40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1600" smtClean="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  <a:r>
                <a:rPr lang="zh-CN" altLang="zh-CN" sz="1600" baseline="-25000" smtClean="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  <a:endParaRPr lang="en-US" altLang="zh-CN" sz="1600" smtClean="0">
                <a:solidFill>
                  <a:srgbClr val="3333FF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5" name="Text Box 32"/>
            <p:cNvSpPr txBox="1">
              <a:spLocks noChangeArrowheads="1"/>
            </p:cNvSpPr>
            <p:nvPr/>
          </p:nvSpPr>
          <p:spPr bwMode="auto">
            <a:xfrm>
              <a:off x="3792538" y="5003800"/>
              <a:ext cx="434721" cy="40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1600" smtClean="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  <a:r>
                <a:rPr lang="zh-CN" altLang="zh-CN" sz="1600" baseline="-25000" smtClean="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  <a:endParaRPr lang="en-US" altLang="zh-CN" sz="1600" smtClean="0">
                <a:solidFill>
                  <a:srgbClr val="3333FF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6" name="Text Box 33"/>
            <p:cNvSpPr txBox="1">
              <a:spLocks noChangeArrowheads="1"/>
            </p:cNvSpPr>
            <p:nvPr/>
          </p:nvSpPr>
          <p:spPr bwMode="auto">
            <a:xfrm>
              <a:off x="3822700" y="2801938"/>
              <a:ext cx="434721" cy="40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1600" smtClean="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  <a:r>
                <a:rPr lang="zh-CN" altLang="zh-CN" sz="1600" baseline="-25000" smtClean="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3</a:t>
              </a:r>
              <a:endParaRPr lang="en-US" altLang="zh-CN" sz="1600" smtClean="0">
                <a:solidFill>
                  <a:srgbClr val="3333FF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7" name="Text Box 34"/>
            <p:cNvSpPr txBox="1">
              <a:spLocks noChangeArrowheads="1"/>
            </p:cNvSpPr>
            <p:nvPr/>
          </p:nvSpPr>
          <p:spPr bwMode="auto">
            <a:xfrm>
              <a:off x="6932613" y="2287588"/>
              <a:ext cx="416316" cy="40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1600" smtClean="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C</a:t>
              </a:r>
              <a:r>
                <a:rPr lang="zh-CN" altLang="zh-CN" sz="1600" baseline="-25000" smtClean="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  <a:endParaRPr lang="en-US" altLang="zh-CN" sz="1600" smtClean="0">
                <a:solidFill>
                  <a:srgbClr val="3333FF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8" name="Text Box 35"/>
            <p:cNvSpPr txBox="1">
              <a:spLocks noChangeArrowheads="1"/>
            </p:cNvSpPr>
            <p:nvPr/>
          </p:nvSpPr>
          <p:spPr bwMode="auto">
            <a:xfrm>
              <a:off x="5688013" y="2439988"/>
              <a:ext cx="423678" cy="40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1600" smtClean="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B</a:t>
              </a:r>
              <a:r>
                <a:rPr lang="zh-CN" altLang="zh-CN" sz="1600" baseline="-25000" smtClean="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  <a:endParaRPr lang="en-US" altLang="zh-CN" sz="1600" smtClean="0">
                <a:solidFill>
                  <a:srgbClr val="3333FF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pic>
          <p:nvPicPr>
            <p:cNvPr id="89" name="Picture 36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8038" y="927100"/>
              <a:ext cx="509587" cy="536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0" name="Picture 37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1125" y="538163"/>
              <a:ext cx="509588" cy="536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1" name="Picture 38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3013" y="771525"/>
              <a:ext cx="509587" cy="536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" name="Picture 39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0650" y="2324100"/>
              <a:ext cx="509588" cy="538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3" name="Picture 40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4788" y="2557463"/>
              <a:ext cx="509587" cy="538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4" name="Picture 4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8038" y="2790825"/>
              <a:ext cx="509587" cy="538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5" name="Picture 42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8038" y="4740275"/>
              <a:ext cx="509587" cy="536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6" name="Picture 43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4788" y="4578350"/>
              <a:ext cx="509587" cy="536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7" name="Picture 44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6038" y="4422775"/>
              <a:ext cx="509587" cy="536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8" name="Picture 45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1125" y="4267200"/>
              <a:ext cx="509588" cy="536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9" name="AutoShape 46"/>
            <p:cNvSpPr>
              <a:spLocks noChangeArrowheads="1"/>
            </p:cNvSpPr>
            <p:nvPr/>
          </p:nvSpPr>
          <p:spPr bwMode="auto">
            <a:xfrm flipH="1">
              <a:off x="1790700" y="2246313"/>
              <a:ext cx="1185863" cy="933450"/>
            </a:xfrm>
            <a:prstGeom prst="cube">
              <a:avLst>
                <a:gd name="adj" fmla="val 28329"/>
              </a:avLst>
            </a:prstGeom>
            <a:solidFill>
              <a:srgbClr val="99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以太网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交换机</a:t>
              </a:r>
            </a:p>
          </p:txBody>
        </p:sp>
        <p:sp>
          <p:nvSpPr>
            <p:cNvPr id="100" name="Line 47"/>
            <p:cNvSpPr>
              <a:spLocks noChangeShapeType="1"/>
            </p:cNvSpPr>
            <p:nvPr/>
          </p:nvSpPr>
          <p:spPr bwMode="auto">
            <a:xfrm>
              <a:off x="1716088" y="2784475"/>
              <a:ext cx="0" cy="3346450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1" name="Line 48"/>
            <p:cNvSpPr>
              <a:spLocks noChangeShapeType="1"/>
            </p:cNvSpPr>
            <p:nvPr/>
          </p:nvSpPr>
          <p:spPr bwMode="auto">
            <a:xfrm>
              <a:off x="1703388" y="2790825"/>
              <a:ext cx="276225" cy="0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2" name="Line 49"/>
            <p:cNvSpPr>
              <a:spLocks noChangeShapeType="1"/>
            </p:cNvSpPr>
            <p:nvPr/>
          </p:nvSpPr>
          <p:spPr bwMode="auto">
            <a:xfrm>
              <a:off x="1865313" y="4772025"/>
              <a:ext cx="0" cy="1514475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3" name="Line 50"/>
            <p:cNvSpPr>
              <a:spLocks noChangeShapeType="1"/>
            </p:cNvSpPr>
            <p:nvPr/>
          </p:nvSpPr>
          <p:spPr bwMode="auto">
            <a:xfrm>
              <a:off x="1851025" y="4772025"/>
              <a:ext cx="152400" cy="0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4" name="AutoShape 51"/>
            <p:cNvSpPr>
              <a:spLocks noChangeArrowheads="1"/>
            </p:cNvSpPr>
            <p:nvPr/>
          </p:nvSpPr>
          <p:spPr bwMode="auto">
            <a:xfrm flipH="1">
              <a:off x="1196975" y="5665788"/>
              <a:ext cx="1187450" cy="931862"/>
            </a:xfrm>
            <a:prstGeom prst="cube">
              <a:avLst>
                <a:gd name="adj" fmla="val 28329"/>
              </a:avLst>
            </a:prstGeom>
            <a:solidFill>
              <a:srgbClr val="99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以太网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交换机</a:t>
              </a:r>
            </a:p>
          </p:txBody>
        </p:sp>
      </p:grpSp>
      <p:sp>
        <p:nvSpPr>
          <p:cNvPr id="106" name="文本框 105"/>
          <p:cNvSpPr txBox="1"/>
          <p:nvPr/>
        </p:nvSpPr>
        <p:spPr>
          <a:xfrm>
            <a:off x="3913557" y="6025480"/>
            <a:ext cx="4634595" cy="68011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Ins="180000" rtlCol="0" anchor="ctr"/>
          <a:lstStyle>
            <a:defPPr>
              <a:defRPr lang="zh-CN"/>
            </a:defPPr>
            <a:lvl1pPr>
              <a:defRPr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¥"/>
            </a:pPr>
            <a:r>
              <a:rPr lang="zh-CN" altLang="en-US" dirty="0"/>
              <a:t>三</a:t>
            </a:r>
            <a:r>
              <a:rPr lang="zh-CN" altLang="en-US" dirty="0" smtClean="0"/>
              <a:t>个虚拟局域网：</a:t>
            </a:r>
            <a:r>
              <a:rPr lang="en-US" altLang="zh-CN" dirty="0" smtClean="0"/>
              <a:t>VLAN</a:t>
            </a:r>
            <a:r>
              <a:rPr lang="en-US" altLang="zh-CN" baseline="-25000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VLAN</a:t>
            </a:r>
            <a:r>
              <a:rPr lang="en-US" altLang="zh-CN" baseline="-25000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VLAN</a:t>
            </a:r>
            <a:r>
              <a:rPr lang="en-US" altLang="zh-CN" baseline="-25000" dirty="0" smtClean="0"/>
              <a:t>3</a:t>
            </a:r>
            <a:endParaRPr lang="zh-CN" altLang="en-US" dirty="0"/>
          </a:p>
        </p:txBody>
      </p:sp>
      <p:sp>
        <p:nvSpPr>
          <p:cNvPr id="107" name="矩形标注 106"/>
          <p:cNvSpPr/>
          <p:nvPr/>
        </p:nvSpPr>
        <p:spPr>
          <a:xfrm>
            <a:off x="5136748" y="336211"/>
            <a:ext cx="3937841" cy="883173"/>
          </a:xfrm>
          <a:prstGeom prst="wedgeRectCallout">
            <a:avLst>
              <a:gd name="adj1" fmla="val -53341"/>
              <a:gd name="adj2" fmla="val 472065"/>
            </a:avLst>
          </a:prstGeom>
          <a:solidFill>
            <a:srgbClr val="3333FF">
              <a:alpha val="57000"/>
            </a:srgb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000" indent="-18000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B</a:t>
            </a:r>
            <a:r>
              <a:rPr lang="en-US" altLang="zh-CN" sz="1600" baseline="-250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1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向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VLAN</a:t>
            </a:r>
            <a:r>
              <a:rPr lang="en-US" altLang="zh-CN" sz="1600" baseline="-25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2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工作组内成员发送数据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时</a:t>
            </a:r>
            <a:endParaRPr lang="zh-CN" altLang="en-US" sz="16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432000" lvl="1" indent="-285750">
              <a:lnSpc>
                <a:spcPts val="2200"/>
              </a:lnSpc>
              <a:buFont typeface="Wingdings 3" panose="05040102010807070707" pitchFamily="18" charset="2"/>
              <a:buChar char="4"/>
            </a:pP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向 </a:t>
            </a: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B</a:t>
            </a:r>
            <a:r>
              <a:rPr lang="en-US" altLang="zh-CN" sz="1600" baseline="-250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2</a:t>
            </a: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和</a:t>
            </a: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B</a:t>
            </a:r>
            <a:r>
              <a:rPr lang="en-US" altLang="zh-CN" sz="1600" baseline="-250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3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会收到广播数据 </a:t>
            </a:r>
            <a:endParaRPr lang="zh-CN" altLang="en-US" sz="16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432000" lvl="1" indent="-285750">
              <a:lnSpc>
                <a:spcPts val="2200"/>
              </a:lnSpc>
              <a:buFont typeface="Wingdings 3" panose="05040102010807070707" pitchFamily="18" charset="2"/>
              <a:buChar char="4"/>
            </a:pP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A</a:t>
            </a:r>
            <a:r>
              <a:rPr lang="en-US" altLang="zh-CN" sz="1600" baseline="-250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1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、</a:t>
            </a: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A</a:t>
            </a:r>
            <a:r>
              <a:rPr lang="en-US" altLang="zh-CN" sz="1600" baseline="-250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2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、</a:t>
            </a: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C</a:t>
            </a:r>
            <a:r>
              <a:rPr lang="en-US" altLang="zh-CN" sz="1600" baseline="-250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1</a:t>
            </a: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都不会收到</a:t>
            </a:r>
            <a:endParaRPr lang="zh-CN" altLang="en-US" sz="16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601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07" grpId="0" animBg="1"/>
    </p:bldLst>
  </p:timing>
  <p:extLst mod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libri" panose="020F0502020204030204" pitchFamily="34" charset="0"/>
              </a:rPr>
              <a:t>虚拟局域网 </a:t>
            </a:r>
            <a:r>
              <a:rPr lang="en-US" altLang="zh-CN" dirty="0">
                <a:latin typeface="Calibri" panose="020F0502020204030204" pitchFamily="34" charset="0"/>
              </a:rPr>
              <a:t>(Virtual </a:t>
            </a:r>
            <a:r>
              <a:rPr lang="en-US" altLang="zh-CN" dirty="0" err="1">
                <a:latin typeface="Calibri" panose="020F0502020204030204" pitchFamily="34" charset="0"/>
              </a:rPr>
              <a:t>Lan</a:t>
            </a:r>
            <a:r>
              <a:rPr lang="en-US" altLang="zh-CN" dirty="0">
                <a:latin typeface="Calibri" panose="020F0502020204030204" pitchFamily="34" charset="0"/>
              </a:rPr>
              <a:t>, VLAN)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444978"/>
            <a:ext cx="8370711" cy="5034843"/>
          </a:xfrm>
        </p:spPr>
        <p:txBody>
          <a:bodyPr/>
          <a:lstStyle/>
          <a:p>
            <a:r>
              <a:rPr lang="zh-CN" altLang="en-US" dirty="0"/>
              <a:t>在以太网的帧格式中</a:t>
            </a:r>
            <a:r>
              <a:rPr lang="zh-CN" altLang="en-US" dirty="0" smtClean="0"/>
              <a:t>插入</a:t>
            </a:r>
            <a:r>
              <a:rPr lang="en-US" altLang="zh-CN" dirty="0" smtClean="0"/>
              <a:t>VLAN </a:t>
            </a:r>
            <a:r>
              <a:rPr lang="zh-CN" altLang="en-US" dirty="0"/>
              <a:t>标记</a:t>
            </a:r>
            <a:r>
              <a:rPr lang="en-US" altLang="zh-CN" dirty="0"/>
              <a:t>(tag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/>
              <a:t>一个 </a:t>
            </a:r>
            <a:r>
              <a:rPr lang="en-US" altLang="zh-CN" dirty="0"/>
              <a:t>4 </a:t>
            </a:r>
            <a:r>
              <a:rPr lang="zh-CN" altLang="en-US" dirty="0"/>
              <a:t>字节的</a:t>
            </a:r>
            <a:r>
              <a:rPr lang="zh-CN" altLang="en-US" dirty="0" smtClean="0"/>
              <a:t>标识符，</a:t>
            </a:r>
            <a:r>
              <a:rPr lang="zh-CN" altLang="en-US" dirty="0"/>
              <a:t>指明发送该帧的工作站属于哪一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VLAN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88518" y="3042412"/>
            <a:ext cx="7624763" cy="3016250"/>
            <a:chOff x="0" y="0"/>
            <a:chExt cx="4803" cy="1900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824" y="1097"/>
              <a:ext cx="3454" cy="422"/>
            </a:xfrm>
            <a:prstGeom prst="rect">
              <a:avLst/>
            </a:prstGeom>
            <a:solidFill>
              <a:srgbClr val="DDDDDD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0" y="482"/>
              <a:ext cx="533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1600" smtClean="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802.3</a:t>
              </a:r>
            </a:p>
            <a:p>
              <a:pPr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1600" smtClean="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MAC </a:t>
              </a:r>
              <a:r>
                <a:rPr lang="zh-CN" altLang="en-US" sz="1600" smtClean="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帧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87" y="317"/>
              <a:ext cx="37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smtClean="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字节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818" y="307"/>
              <a:ext cx="18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1600" smtClean="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6</a:t>
              </a:r>
              <a:endParaRPr lang="en-US" altLang="zh-CN" sz="1600" smtClean="0">
                <a:solidFill>
                  <a:srgbClr val="3333FF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424" y="307"/>
              <a:ext cx="18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1600" smtClean="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6</a:t>
              </a:r>
              <a:endParaRPr lang="en-US" altLang="zh-CN" sz="1600" smtClean="0">
                <a:solidFill>
                  <a:srgbClr val="3333FF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665" y="307"/>
              <a:ext cx="18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1600" smtClean="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  <a:endParaRPr lang="en-US" altLang="zh-CN" sz="1600" smtClean="0">
                <a:solidFill>
                  <a:srgbClr val="3333FF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3329" y="307"/>
              <a:ext cx="62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1600" smtClean="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46 ~ 1500</a:t>
              </a:r>
              <a:endParaRPr lang="en-US" altLang="zh-CN" sz="1600" smtClean="0">
                <a:solidFill>
                  <a:srgbClr val="3333FF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4475" y="307"/>
              <a:ext cx="18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1600" smtClean="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4</a:t>
              </a:r>
              <a:endParaRPr lang="en-US" altLang="zh-CN" sz="1600" smtClean="0">
                <a:solidFill>
                  <a:srgbClr val="3333FF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556" y="657"/>
              <a:ext cx="36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grpSp>
          <p:nvGrpSpPr>
            <p:cNvPr id="15" name="Group 14"/>
            <p:cNvGrpSpPr>
              <a:grpSpLocks/>
            </p:cNvGrpSpPr>
            <p:nvPr/>
          </p:nvGrpSpPr>
          <p:grpSpPr bwMode="auto">
            <a:xfrm>
              <a:off x="2663" y="520"/>
              <a:ext cx="610" cy="261"/>
              <a:chOff x="0" y="0"/>
              <a:chExt cx="677" cy="297"/>
            </a:xfrm>
          </p:grpSpPr>
          <p:sp>
            <p:nvSpPr>
              <p:cNvPr id="42" name="Rectangle 15"/>
              <p:cNvSpPr>
                <a:spLocks noChangeArrowheads="1"/>
              </p:cNvSpPr>
              <p:nvPr/>
            </p:nvSpPr>
            <p:spPr bwMode="auto">
              <a:xfrm>
                <a:off x="19" y="0"/>
                <a:ext cx="658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3" name="Rectangle 16"/>
              <p:cNvSpPr>
                <a:spLocks noChangeArrowheads="1"/>
              </p:cNvSpPr>
              <p:nvPr/>
            </p:nvSpPr>
            <p:spPr bwMode="auto">
              <a:xfrm>
                <a:off x="0" y="56"/>
                <a:ext cx="591" cy="2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zh-CN" sz="1600" smtClean="0">
                    <a:solidFill>
                      <a:srgbClr val="3333FF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MAC </a:t>
                </a:r>
                <a:r>
                  <a:rPr lang="zh-CN" altLang="en-US" sz="1600" smtClean="0">
                    <a:solidFill>
                      <a:srgbClr val="3333FF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帧</a:t>
                </a:r>
              </a:p>
            </p:txBody>
          </p:sp>
        </p:grpSp>
        <p:sp>
          <p:nvSpPr>
            <p:cNvPr id="16" name="Rectangle 17"/>
            <p:cNvSpPr>
              <a:spLocks noChangeArrowheads="1"/>
            </p:cNvSpPr>
            <p:nvPr/>
          </p:nvSpPr>
          <p:spPr bwMode="auto">
            <a:xfrm>
              <a:off x="553" y="509"/>
              <a:ext cx="4250" cy="25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7" name="未知"/>
            <p:cNvSpPr>
              <a:spLocks/>
            </p:cNvSpPr>
            <p:nvPr/>
          </p:nvSpPr>
          <p:spPr bwMode="auto">
            <a:xfrm>
              <a:off x="846" y="774"/>
              <a:ext cx="3409" cy="316"/>
            </a:xfrm>
            <a:custGeom>
              <a:avLst/>
              <a:gdLst>
                <a:gd name="T0" fmla="*/ 1100 w 3784"/>
                <a:gd name="T1" fmla="*/ 4 h 360"/>
                <a:gd name="T2" fmla="*/ 1800 w 3784"/>
                <a:gd name="T3" fmla="*/ 0 h 360"/>
                <a:gd name="T4" fmla="*/ 3784 w 3784"/>
                <a:gd name="T5" fmla="*/ 360 h 360"/>
                <a:gd name="T6" fmla="*/ 0 w 3784"/>
                <a:gd name="T7" fmla="*/ 360 h 360"/>
                <a:gd name="T8" fmla="*/ 1100 w 3784"/>
                <a:gd name="T9" fmla="*/ 4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4" h="360">
                  <a:moveTo>
                    <a:pt x="1100" y="4"/>
                  </a:moveTo>
                  <a:lnTo>
                    <a:pt x="1800" y="0"/>
                  </a:lnTo>
                  <a:lnTo>
                    <a:pt x="3784" y="360"/>
                  </a:lnTo>
                  <a:lnTo>
                    <a:pt x="0" y="360"/>
                  </a:lnTo>
                  <a:lnTo>
                    <a:pt x="1100" y="4"/>
                  </a:lnTo>
                  <a:close/>
                </a:path>
              </a:pathLst>
            </a:custGeom>
            <a:gradFill rotWithShape="1">
              <a:gsLst>
                <a:gs pos="0">
                  <a:srgbClr val="DDDDDD">
                    <a:gamma/>
                    <a:shade val="72549"/>
                    <a:invGamma/>
                  </a:srgbClr>
                </a:gs>
                <a:gs pos="100000">
                  <a:srgbClr val="DDDDDD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1855" y="519"/>
              <a:ext cx="613" cy="246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9" name="Line 20"/>
            <p:cNvSpPr>
              <a:spLocks noChangeShapeType="1"/>
            </p:cNvSpPr>
            <p:nvPr/>
          </p:nvSpPr>
          <p:spPr bwMode="auto">
            <a:xfrm>
              <a:off x="1202" y="509"/>
              <a:ext cx="0" cy="2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0" name="Line 21"/>
            <p:cNvSpPr>
              <a:spLocks noChangeShapeType="1"/>
            </p:cNvSpPr>
            <p:nvPr/>
          </p:nvSpPr>
          <p:spPr bwMode="auto">
            <a:xfrm>
              <a:off x="1851" y="509"/>
              <a:ext cx="0" cy="2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1" name="Line 22"/>
            <p:cNvSpPr>
              <a:spLocks noChangeShapeType="1"/>
            </p:cNvSpPr>
            <p:nvPr/>
          </p:nvSpPr>
          <p:spPr bwMode="auto">
            <a:xfrm>
              <a:off x="3097" y="509"/>
              <a:ext cx="0" cy="2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2" name="Line 23"/>
            <p:cNvSpPr>
              <a:spLocks noChangeShapeType="1"/>
            </p:cNvSpPr>
            <p:nvPr/>
          </p:nvSpPr>
          <p:spPr bwMode="auto">
            <a:xfrm>
              <a:off x="4352" y="509"/>
              <a:ext cx="0" cy="2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3" name="Rectangle 24"/>
            <p:cNvSpPr>
              <a:spLocks noChangeArrowheads="1"/>
            </p:cNvSpPr>
            <p:nvPr/>
          </p:nvSpPr>
          <p:spPr bwMode="auto">
            <a:xfrm>
              <a:off x="577" y="531"/>
              <a:ext cx="630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smtClean="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目地地址</a:t>
              </a:r>
            </a:p>
          </p:txBody>
        </p:sp>
        <p:sp>
          <p:nvSpPr>
            <p:cNvPr id="24" name="Rectangle 25"/>
            <p:cNvSpPr>
              <a:spLocks noChangeArrowheads="1"/>
            </p:cNvSpPr>
            <p:nvPr/>
          </p:nvSpPr>
          <p:spPr bwMode="auto">
            <a:xfrm>
              <a:off x="1278" y="539"/>
              <a:ext cx="501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smtClean="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源地址</a:t>
              </a:r>
            </a:p>
          </p:txBody>
        </p:sp>
        <p:sp>
          <p:nvSpPr>
            <p:cNvPr id="25" name="Rectangle 26"/>
            <p:cNvSpPr>
              <a:spLocks noChangeArrowheads="1"/>
            </p:cNvSpPr>
            <p:nvPr/>
          </p:nvSpPr>
          <p:spPr bwMode="auto">
            <a:xfrm>
              <a:off x="2456" y="539"/>
              <a:ext cx="695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smtClean="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长度</a:t>
              </a:r>
              <a:r>
                <a:rPr lang="zh-CN" altLang="zh-CN" sz="1600" smtClean="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/</a:t>
              </a:r>
              <a:r>
                <a:rPr lang="zh-CN" altLang="en-US" sz="1600" smtClean="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类型</a:t>
              </a:r>
            </a:p>
          </p:txBody>
        </p:sp>
        <p:sp>
          <p:nvSpPr>
            <p:cNvPr id="26" name="Rectangle 27"/>
            <p:cNvSpPr>
              <a:spLocks noChangeArrowheads="1"/>
            </p:cNvSpPr>
            <p:nvPr/>
          </p:nvSpPr>
          <p:spPr bwMode="auto">
            <a:xfrm>
              <a:off x="3434" y="547"/>
              <a:ext cx="54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smtClean="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数      据</a:t>
              </a:r>
            </a:p>
          </p:txBody>
        </p:sp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4403" y="540"/>
              <a:ext cx="30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1600" smtClean="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FCS</a:t>
              </a:r>
              <a:endParaRPr lang="en-US" altLang="zh-CN" sz="1600" smtClean="0">
                <a:solidFill>
                  <a:srgbClr val="3333FF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8" name="Line 29"/>
            <p:cNvSpPr>
              <a:spLocks noChangeShapeType="1"/>
            </p:cNvSpPr>
            <p:nvPr/>
          </p:nvSpPr>
          <p:spPr bwMode="auto">
            <a:xfrm>
              <a:off x="2468" y="506"/>
              <a:ext cx="0" cy="2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841" y="1062"/>
              <a:ext cx="3058" cy="4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lnSpc>
                  <a:spcPct val="13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 smtClean="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长度</a:t>
              </a:r>
              <a:r>
                <a:rPr lang="zh-CN" altLang="zh-CN" sz="1400" dirty="0" smtClean="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/</a:t>
              </a:r>
              <a:r>
                <a:rPr lang="zh-CN" altLang="en-US" sz="1400" dirty="0" smtClean="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类型 </a:t>
              </a:r>
              <a:r>
                <a:rPr lang="zh-CN" altLang="zh-CN" sz="1400" dirty="0" smtClean="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= 802.1Q </a:t>
              </a:r>
              <a:r>
                <a:rPr lang="zh-CN" altLang="en-US" sz="1400" dirty="0" smtClean="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标记类型</a:t>
              </a:r>
              <a:r>
                <a:rPr lang="zh-CN" altLang="en-US" sz="1600" dirty="0" smtClean="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                   </a:t>
              </a:r>
              <a:r>
                <a:rPr lang="zh-CN" altLang="en-US" sz="1400" dirty="0" smtClean="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标记控制信息</a:t>
              </a:r>
            </a:p>
            <a:p>
              <a:pPr fontAlgn="base">
                <a:lnSpc>
                  <a:spcPct val="13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 smtClean="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</a:t>
              </a:r>
              <a:r>
                <a:rPr lang="zh-CN" altLang="zh-CN" sz="1200" dirty="0" smtClean="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1 0 0 0 0 0 0 1  0 0 0 0 0 0 0 0</a:t>
              </a:r>
              <a:r>
                <a:rPr lang="zh-CN" altLang="zh-CN" sz="1600" dirty="0" smtClean="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          </a:t>
              </a:r>
              <a:r>
                <a:rPr lang="en-US" altLang="zh-CN" sz="1600" dirty="0" smtClean="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    </a:t>
              </a:r>
              <a:r>
                <a:rPr lang="zh-CN" altLang="zh-CN" sz="1600" dirty="0" smtClean="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   VID                  </a:t>
              </a:r>
              <a:endParaRPr lang="en-US" altLang="zh-CN" sz="1600" dirty="0" smtClean="0">
                <a:solidFill>
                  <a:srgbClr val="3333FF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0" name="Line 31"/>
            <p:cNvSpPr>
              <a:spLocks noChangeShapeType="1"/>
            </p:cNvSpPr>
            <p:nvPr/>
          </p:nvSpPr>
          <p:spPr bwMode="auto">
            <a:xfrm>
              <a:off x="2554" y="1097"/>
              <a:ext cx="0" cy="4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1" name="Rectangle 32"/>
            <p:cNvSpPr>
              <a:spLocks noChangeArrowheads="1"/>
            </p:cNvSpPr>
            <p:nvPr/>
          </p:nvSpPr>
          <p:spPr bwMode="auto">
            <a:xfrm>
              <a:off x="1465" y="1519"/>
              <a:ext cx="46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1600" smtClean="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 </a:t>
              </a:r>
              <a:r>
                <a:rPr lang="zh-CN" altLang="en-US" sz="1600" smtClean="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字节</a:t>
              </a:r>
            </a:p>
          </p:txBody>
        </p:sp>
        <p:sp>
          <p:nvSpPr>
            <p:cNvPr id="32" name="Rectangle 33"/>
            <p:cNvSpPr>
              <a:spLocks noChangeArrowheads="1"/>
            </p:cNvSpPr>
            <p:nvPr/>
          </p:nvSpPr>
          <p:spPr bwMode="auto">
            <a:xfrm>
              <a:off x="3152" y="1519"/>
              <a:ext cx="46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1600" smtClean="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 </a:t>
              </a:r>
              <a:r>
                <a:rPr lang="zh-CN" altLang="en-US" sz="1600" smtClean="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字节</a:t>
              </a:r>
            </a:p>
          </p:txBody>
        </p:sp>
        <p:sp>
          <p:nvSpPr>
            <p:cNvPr id="33" name="AutoShape 34"/>
            <p:cNvSpPr>
              <a:spLocks noChangeArrowheads="1"/>
            </p:cNvSpPr>
            <p:nvPr/>
          </p:nvSpPr>
          <p:spPr bwMode="auto">
            <a:xfrm>
              <a:off x="522" y="0"/>
              <a:ext cx="1729" cy="225"/>
            </a:xfrm>
            <a:prstGeom prst="wedgeRoundRectCallout">
              <a:avLst>
                <a:gd name="adj1" fmla="val 41616"/>
                <a:gd name="adj2" fmla="val 203907"/>
                <a:gd name="adj3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smtClean="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插入 </a:t>
              </a:r>
              <a:r>
                <a:rPr lang="zh-CN" altLang="zh-CN" sz="1600" smtClean="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4 </a:t>
              </a:r>
              <a:r>
                <a:rPr lang="zh-CN" altLang="en-US" sz="1600" smtClean="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字节的 </a:t>
              </a:r>
              <a:r>
                <a:rPr lang="zh-CN" altLang="zh-CN" sz="1600" smtClean="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VLAN </a:t>
              </a:r>
              <a:r>
                <a:rPr lang="zh-CN" altLang="en-US" sz="1600" smtClean="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标记</a:t>
              </a:r>
            </a:p>
          </p:txBody>
        </p:sp>
        <p:sp>
          <p:nvSpPr>
            <p:cNvPr id="34" name="Rectangle 35"/>
            <p:cNvSpPr>
              <a:spLocks noChangeArrowheads="1"/>
            </p:cNvSpPr>
            <p:nvPr/>
          </p:nvSpPr>
          <p:spPr bwMode="auto">
            <a:xfrm>
              <a:off x="2079" y="305"/>
              <a:ext cx="18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1600" smtClean="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4</a:t>
              </a:r>
              <a:endParaRPr lang="en-US" altLang="zh-CN" sz="1600" smtClean="0">
                <a:solidFill>
                  <a:srgbClr val="3333FF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5" name="Line 36"/>
            <p:cNvSpPr>
              <a:spLocks noChangeShapeType="1"/>
            </p:cNvSpPr>
            <p:nvPr/>
          </p:nvSpPr>
          <p:spPr bwMode="auto">
            <a:xfrm>
              <a:off x="824" y="1322"/>
              <a:ext cx="34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6" name="Line 37"/>
            <p:cNvSpPr>
              <a:spLocks noChangeShapeType="1"/>
            </p:cNvSpPr>
            <p:nvPr/>
          </p:nvSpPr>
          <p:spPr bwMode="auto">
            <a:xfrm>
              <a:off x="2929" y="1322"/>
              <a:ext cx="0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7" name="Line 38"/>
            <p:cNvSpPr>
              <a:spLocks noChangeShapeType="1"/>
            </p:cNvSpPr>
            <p:nvPr/>
          </p:nvSpPr>
          <p:spPr bwMode="auto">
            <a:xfrm>
              <a:off x="2843" y="1322"/>
              <a:ext cx="0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8" name="Rectangle 39"/>
            <p:cNvSpPr>
              <a:spLocks noChangeArrowheads="1"/>
            </p:cNvSpPr>
            <p:nvPr/>
          </p:nvSpPr>
          <p:spPr bwMode="auto">
            <a:xfrm>
              <a:off x="1906" y="1688"/>
              <a:ext cx="75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smtClean="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用户优先级</a:t>
              </a:r>
            </a:p>
          </p:txBody>
        </p:sp>
        <p:sp>
          <p:nvSpPr>
            <p:cNvPr id="39" name="Line 40"/>
            <p:cNvSpPr>
              <a:spLocks noChangeShapeType="1"/>
            </p:cNvSpPr>
            <p:nvPr/>
          </p:nvSpPr>
          <p:spPr bwMode="auto">
            <a:xfrm flipV="1">
              <a:off x="2381" y="1435"/>
              <a:ext cx="303" cy="2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0" name="Line 41"/>
            <p:cNvSpPr>
              <a:spLocks noChangeShapeType="1"/>
            </p:cNvSpPr>
            <p:nvPr/>
          </p:nvSpPr>
          <p:spPr bwMode="auto">
            <a:xfrm flipV="1">
              <a:off x="2871" y="1435"/>
              <a:ext cx="29" cy="2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1" name="Rectangle 42"/>
            <p:cNvSpPr>
              <a:spLocks noChangeArrowheads="1"/>
            </p:cNvSpPr>
            <p:nvPr/>
          </p:nvSpPr>
          <p:spPr bwMode="auto">
            <a:xfrm>
              <a:off x="2684" y="1688"/>
              <a:ext cx="27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1600" smtClean="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CFI</a:t>
              </a:r>
              <a:endParaRPr lang="en-US" altLang="zh-CN" sz="1600" smtClean="0">
                <a:solidFill>
                  <a:srgbClr val="3333FF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926265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交换局域网总结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连接方式</a:t>
            </a:r>
            <a:endParaRPr lang="en-US" altLang="zh-CN" dirty="0"/>
          </a:p>
          <a:p>
            <a:pPr lvl="1"/>
            <a:r>
              <a:rPr lang="zh-CN" altLang="en-US" dirty="0"/>
              <a:t>集线器 </a:t>
            </a:r>
            <a:r>
              <a:rPr lang="en-US" altLang="zh-CN" dirty="0"/>
              <a:t>-&gt; </a:t>
            </a:r>
            <a:r>
              <a:rPr lang="zh-CN" altLang="en-US" dirty="0"/>
              <a:t>交换机</a:t>
            </a:r>
            <a:endParaRPr lang="en-US" altLang="zh-CN" dirty="0"/>
          </a:p>
          <a:p>
            <a:r>
              <a:rPr lang="zh-CN" altLang="en-US" dirty="0"/>
              <a:t>数据传输方式</a:t>
            </a:r>
            <a:endParaRPr lang="en-US" altLang="zh-CN" dirty="0"/>
          </a:p>
          <a:p>
            <a:pPr lvl="1"/>
            <a:r>
              <a:rPr lang="zh-CN" altLang="en-US" dirty="0"/>
              <a:t>广播 </a:t>
            </a:r>
            <a:r>
              <a:rPr lang="en-US" altLang="zh-CN" dirty="0"/>
              <a:t>-&gt; </a:t>
            </a:r>
            <a:r>
              <a:rPr lang="zh-CN" altLang="en-US" dirty="0"/>
              <a:t>单播</a:t>
            </a:r>
            <a:endParaRPr lang="en-US" altLang="zh-CN" dirty="0"/>
          </a:p>
          <a:p>
            <a:r>
              <a:rPr lang="zh-CN" altLang="en-US" dirty="0"/>
              <a:t>链路共享机制</a:t>
            </a:r>
            <a:endParaRPr lang="en-US" altLang="zh-CN" dirty="0"/>
          </a:p>
          <a:p>
            <a:pPr lvl="1"/>
            <a:r>
              <a:rPr lang="zh-CN" altLang="en-US" dirty="0"/>
              <a:t>每个（全双工）链路只有两个节点，不需要</a:t>
            </a:r>
            <a:r>
              <a:rPr lang="en-US" altLang="zh-CN" dirty="0"/>
              <a:t>CSMA/CD</a:t>
            </a:r>
          </a:p>
          <a:p>
            <a:r>
              <a:rPr lang="zh-CN" altLang="en-US" dirty="0"/>
              <a:t>拓扑特征</a:t>
            </a:r>
            <a:endParaRPr lang="en-US" altLang="zh-CN" dirty="0"/>
          </a:p>
          <a:p>
            <a:pPr lvl="1"/>
            <a:r>
              <a:rPr lang="zh-CN" altLang="en-US" dirty="0"/>
              <a:t>层次结构树</a:t>
            </a:r>
            <a:endParaRPr lang="en-US" altLang="zh-CN" dirty="0"/>
          </a:p>
          <a:p>
            <a:pPr lvl="1"/>
            <a:r>
              <a:rPr lang="zh-CN" altLang="en-US" dirty="0"/>
              <a:t>冗余链路的网络：生成树</a:t>
            </a:r>
            <a:r>
              <a:rPr lang="zh-CN" altLang="en-US" dirty="0" smtClean="0"/>
              <a:t>拓扑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8166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397726" y="2084840"/>
            <a:ext cx="3418110" cy="1717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4800" b="1" i="1" dirty="0" smtClean="0">
                <a:solidFill>
                  <a:srgbClr val="6900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方正舒体" panose="02010601030101010101" pitchFamily="2" charset="-122"/>
              </a:rPr>
              <a:t>Any 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4800" b="1" i="1" dirty="0" smtClean="0">
                <a:solidFill>
                  <a:srgbClr val="6900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方正舒体" panose="02010601030101010101" pitchFamily="2" charset="-122"/>
              </a:rPr>
              <a:t>Questions</a:t>
            </a:r>
            <a:endParaRPr lang="zh-CN" altLang="en-US" sz="4800" b="1" i="1" dirty="0">
              <a:solidFill>
                <a:srgbClr val="69008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方正舒体" panose="02010601030101010101" pitchFamily="2" charset="-122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518257" y="4850361"/>
            <a:ext cx="176784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谢谢！</a:t>
            </a:r>
            <a:endParaRPr lang="zh-CN" alt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7" name="图片 1" descr="问号13.jpg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480" y="1551990"/>
            <a:ext cx="3298371" cy="3298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2864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交换网络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设计目标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数据只朝向目的节点方向</a:t>
            </a:r>
            <a:r>
              <a:rPr lang="zh-CN" altLang="en-US" dirty="0" smtClean="0"/>
              <a:t>传送 </a:t>
            </a:r>
            <a:r>
              <a:rPr lang="en-US" altLang="zh-CN" dirty="0" smtClean="0"/>
              <a:t>(</a:t>
            </a: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转发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</a:rPr>
              <a:t>Forward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，引入交换结点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转发规则是网络自己学习生成的，不需要外界</a:t>
            </a:r>
            <a:r>
              <a:rPr lang="zh-CN" altLang="en-US" dirty="0" smtClean="0"/>
              <a:t>参与</a:t>
            </a:r>
            <a:endParaRPr lang="zh-CN" altLang="en-US" dirty="0"/>
          </a:p>
          <a:p>
            <a:pPr>
              <a:spcBef>
                <a:spcPts val="3000"/>
              </a:spcBef>
            </a:pPr>
            <a:r>
              <a:rPr lang="zh-CN" altLang="en-US" dirty="0"/>
              <a:t>交换网络的三个主要部分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数据帧转发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学习结点位置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生成</a:t>
            </a:r>
            <a:r>
              <a:rPr lang="zh-CN" altLang="en-US" dirty="0" smtClean="0"/>
              <a:t>树协议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81683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474855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网桥及数据帧转发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结点位置自学习</a:t>
            </a:r>
            <a:r>
              <a:rPr lang="en-US" altLang="zh-CN" dirty="0" smtClean="0"/>
              <a:t>(</a:t>
            </a:r>
            <a:r>
              <a:rPr lang="zh-CN" altLang="en-US" dirty="0"/>
              <a:t>生成</a:t>
            </a:r>
            <a:r>
              <a:rPr lang="zh-CN" altLang="en-US" dirty="0" smtClean="0"/>
              <a:t>转发表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生成树协议</a:t>
            </a:r>
            <a:endParaRPr lang="en-US" altLang="zh-CN" dirty="0"/>
          </a:p>
          <a:p>
            <a:r>
              <a:rPr lang="zh-CN" altLang="en-US" dirty="0" smtClean="0"/>
              <a:t>二层交换机 </a:t>
            </a:r>
            <a:r>
              <a:rPr lang="en-US" altLang="zh-CN" dirty="0" smtClean="0"/>
              <a:t>(</a:t>
            </a:r>
            <a:r>
              <a:rPr lang="zh-CN" altLang="en-US" dirty="0" smtClean="0"/>
              <a:t>多接口网桥</a:t>
            </a:r>
            <a:r>
              <a:rPr lang="en-US" altLang="zh-CN" dirty="0" smtClean="0"/>
              <a:t>)</a:t>
            </a:r>
            <a:endParaRPr lang="zh-CN" altLang="en-US" dirty="0"/>
          </a:p>
          <a:p>
            <a:r>
              <a:rPr lang="zh-CN" altLang="en-US" dirty="0"/>
              <a:t>虚拟局域网 </a:t>
            </a:r>
            <a:r>
              <a:rPr lang="en-US" altLang="zh-CN" dirty="0"/>
              <a:t>(Virtual </a:t>
            </a:r>
            <a:r>
              <a:rPr lang="en-US" altLang="zh-CN" dirty="0" err="1"/>
              <a:t>Lan</a:t>
            </a:r>
            <a:r>
              <a:rPr lang="en-US" altLang="zh-CN" dirty="0"/>
              <a:t>, </a:t>
            </a:r>
            <a:r>
              <a:rPr lang="en-US" altLang="zh-CN" dirty="0" smtClean="0"/>
              <a:t>VLAN)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825429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Calibri" panose="020F0502020204030204" pitchFamily="34" charset="0"/>
              </a:rPr>
              <a:t>网桥</a:t>
            </a:r>
            <a:r>
              <a:rPr lang="en-US" altLang="zh-CN" dirty="0" smtClean="0">
                <a:latin typeface="Calibri" panose="020F0502020204030204" pitchFamily="34" charset="0"/>
              </a:rPr>
              <a:t>(Bridge)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在数据链路层扩展局域网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解决</a:t>
            </a:r>
            <a:r>
              <a:rPr lang="zh-CN" altLang="en-US" dirty="0"/>
              <a:t>共享介质的分组转发</a:t>
            </a:r>
            <a:r>
              <a:rPr lang="zh-CN" altLang="en-US" dirty="0" smtClean="0"/>
              <a:t>问题，扩展</a:t>
            </a:r>
            <a:r>
              <a:rPr lang="en-US" altLang="zh-CN" dirty="0"/>
              <a:t>LAN</a:t>
            </a:r>
            <a:r>
              <a:rPr lang="zh-CN" altLang="en-US" dirty="0" smtClean="0"/>
              <a:t>的</a:t>
            </a:r>
            <a:r>
              <a:rPr lang="zh-CN" altLang="en-US" dirty="0"/>
              <a:t>物理</a:t>
            </a:r>
            <a:r>
              <a:rPr lang="zh-CN" altLang="en-US" dirty="0" smtClean="0"/>
              <a:t>范围</a:t>
            </a:r>
            <a:endParaRPr lang="en-US" altLang="zh-CN" dirty="0" smtClean="0"/>
          </a:p>
          <a:p>
            <a:pPr>
              <a:spcBef>
                <a:spcPts val="1200"/>
              </a:spcBef>
            </a:pPr>
            <a:r>
              <a:rPr lang="zh-CN" altLang="en-US" dirty="0" smtClean="0"/>
              <a:t>工作方式</a:t>
            </a:r>
            <a:endParaRPr lang="en-US" altLang="zh-CN" dirty="0" smtClean="0"/>
          </a:p>
          <a:p>
            <a:pPr lvl="1"/>
            <a:r>
              <a:rPr lang="zh-CN" altLang="en-US" dirty="0"/>
              <a:t>过滤</a:t>
            </a:r>
            <a:r>
              <a:rPr lang="en-US" altLang="zh-CN" dirty="0"/>
              <a:t>(filtering</a:t>
            </a:r>
            <a:r>
              <a:rPr lang="en-US" altLang="zh-CN" dirty="0" smtClean="0"/>
              <a:t>)</a:t>
            </a:r>
          </a:p>
          <a:p>
            <a:pPr lvl="2"/>
            <a:r>
              <a:rPr lang="zh-CN" altLang="en-US" dirty="0" smtClean="0"/>
              <a:t>根据帧</a:t>
            </a:r>
            <a:r>
              <a:rPr lang="zh-CN" altLang="en-US" dirty="0"/>
              <a:t>的目的地址</a:t>
            </a:r>
            <a:r>
              <a:rPr lang="zh-CN" altLang="en-US" dirty="0" smtClean="0"/>
              <a:t>决定一个帧应该转发到某个接口还是丢弃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目的结点处于接收端口所连接的网段，丢弃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zh-CN" altLang="en-US" dirty="0"/>
              <a:t>转发</a:t>
            </a:r>
            <a:r>
              <a:rPr lang="en-US" altLang="zh-CN" dirty="0"/>
              <a:t>(forwarding)</a:t>
            </a:r>
          </a:p>
          <a:p>
            <a:pPr lvl="2"/>
            <a:r>
              <a:rPr lang="zh-CN" altLang="en-US" dirty="0"/>
              <a:t>根据帧的</a:t>
            </a:r>
            <a:r>
              <a:rPr lang="zh-CN" altLang="en-US" dirty="0" smtClean="0"/>
              <a:t>目的地址决定改将其导向哪个接口，将帧发送出去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zh-CN" altLang="en-US" dirty="0" smtClean="0"/>
              <a:t>基于转发表</a:t>
            </a:r>
            <a:r>
              <a:rPr lang="en-US" altLang="zh-CN" dirty="0" smtClean="0"/>
              <a:t>/</a:t>
            </a:r>
            <a:r>
              <a:rPr lang="zh-CN" altLang="en-US" dirty="0" smtClean="0"/>
              <a:t>转发数据库</a:t>
            </a:r>
            <a:r>
              <a:rPr lang="en-US" altLang="zh-CN" dirty="0" smtClean="0"/>
              <a:t>(Forwarding </a:t>
            </a:r>
            <a:r>
              <a:rPr lang="en-US" altLang="zh-CN" dirty="0" err="1" smtClean="0"/>
              <a:t>DataBase</a:t>
            </a:r>
            <a:r>
              <a:rPr lang="en-US" altLang="zh-CN" dirty="0" smtClean="0"/>
              <a:t>, FDB)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pPr lvl="2"/>
            <a:endParaRPr lang="en-US" altLang="zh-CN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52483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Calibri" panose="020F0502020204030204" pitchFamily="34" charset="0"/>
              </a:rPr>
              <a:t>网桥</a:t>
            </a:r>
            <a:r>
              <a:rPr lang="en-US" altLang="zh-CN" dirty="0" smtClean="0">
                <a:latin typeface="Calibri" panose="020F0502020204030204" pitchFamily="34" charset="0"/>
              </a:rPr>
              <a:t>(Bridge)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761774"/>
          </a:xfrm>
        </p:spPr>
        <p:txBody>
          <a:bodyPr/>
          <a:lstStyle/>
          <a:p>
            <a:r>
              <a:rPr lang="zh-CN" altLang="en-US" dirty="0" smtClean="0"/>
              <a:t>内部结构</a:t>
            </a:r>
            <a:endParaRPr lang="en-US" altLang="zh-CN" dirty="0" smtClean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303844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 smtClean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2895600" y="1190625"/>
            <a:ext cx="5997575" cy="3690938"/>
            <a:chOff x="2895600" y="1190625"/>
            <a:chExt cx="5997575" cy="3690938"/>
          </a:xfrm>
        </p:grpSpPr>
        <p:sp>
          <p:nvSpPr>
            <p:cNvPr id="5" name="Freeform 82"/>
            <p:cNvSpPr>
              <a:spLocks/>
            </p:cNvSpPr>
            <p:nvPr/>
          </p:nvSpPr>
          <p:spPr bwMode="auto">
            <a:xfrm>
              <a:off x="2895600" y="1190625"/>
              <a:ext cx="1400175" cy="3667125"/>
            </a:xfrm>
            <a:custGeom>
              <a:avLst/>
              <a:gdLst>
                <a:gd name="T0" fmla="*/ 0 w 882"/>
                <a:gd name="T1" fmla="*/ 2310 h 2310"/>
                <a:gd name="T2" fmla="*/ 0 w 882"/>
                <a:gd name="T3" fmla="*/ 1896 h 2310"/>
                <a:gd name="T4" fmla="*/ 882 w 882"/>
                <a:gd name="T5" fmla="*/ 0 h 2310"/>
                <a:gd name="T6" fmla="*/ 882 w 882"/>
                <a:gd name="T7" fmla="*/ 2034 h 2310"/>
                <a:gd name="T8" fmla="*/ 0 w 882"/>
                <a:gd name="T9" fmla="*/ 2310 h 2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2" h="2310">
                  <a:moveTo>
                    <a:pt x="0" y="2310"/>
                  </a:moveTo>
                  <a:lnTo>
                    <a:pt x="0" y="1896"/>
                  </a:lnTo>
                  <a:lnTo>
                    <a:pt x="882" y="0"/>
                  </a:lnTo>
                  <a:lnTo>
                    <a:pt x="882" y="2034"/>
                  </a:lnTo>
                  <a:lnTo>
                    <a:pt x="0" y="2310"/>
                  </a:lnTo>
                  <a:close/>
                </a:path>
              </a:pathLst>
            </a:custGeom>
            <a:gradFill rotWithShape="1">
              <a:gsLst>
                <a:gs pos="0">
                  <a:srgbClr val="FFFFCC">
                    <a:gamma/>
                    <a:shade val="72941"/>
                    <a:invGamma/>
                  </a:srgbClr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4318000" y="1204913"/>
              <a:ext cx="4575175" cy="32083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>
              <a:outerShdw dist="28398" dir="3806097" algn="ctr" rotWithShape="0">
                <a:schemeClr val="tx1"/>
              </a:outerShdw>
            </a:effectLst>
          </p:spPr>
          <p:txBody>
            <a:bodyPr wrap="none" anchor="ctr"/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zh-CN" smtClean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6076950" y="1595438"/>
              <a:ext cx="712788" cy="522287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6113463" y="1652588"/>
              <a:ext cx="556244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FDB</a:t>
              </a:r>
              <a:endParaRPr kumimoji="1" lang="zh-CN" altLang="en-US" dirty="0" smtClean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flipV="1">
              <a:off x="6770688" y="1385888"/>
              <a:ext cx="693737" cy="2333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6791325" y="2105025"/>
              <a:ext cx="682625" cy="1503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4497388" y="2667000"/>
              <a:ext cx="2411412" cy="712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4468813" y="2720975"/>
              <a:ext cx="1106073" cy="6437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接口管理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   软件</a:t>
              </a: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5895975" y="2716213"/>
              <a:ext cx="1106073" cy="6437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网桥协议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   实体</a:t>
              </a:r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5514975" y="2851150"/>
              <a:ext cx="488950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 flipH="1">
              <a:off x="5476875" y="3028950"/>
              <a:ext cx="484188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5778500" y="2651125"/>
              <a:ext cx="0" cy="728663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6399213" y="2125663"/>
              <a:ext cx="0" cy="54610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triangl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6003925" y="3767138"/>
              <a:ext cx="725488" cy="40798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缓存</a:t>
              </a: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4414838" y="3767138"/>
              <a:ext cx="836612" cy="4016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接口 </a:t>
              </a:r>
              <a:r>
                <a:rPr kumimoji="1" lang="en-US" altLang="zh-CN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7483475" y="3767138"/>
              <a:ext cx="835025" cy="4016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接口 </a:t>
              </a:r>
              <a:r>
                <a:rPr kumimoji="1" lang="en-US" altLang="zh-CN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6372225" y="3367088"/>
              <a:ext cx="0" cy="41275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triangl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4824413" y="4175125"/>
              <a:ext cx="0" cy="706438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triangl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7964488" y="4175125"/>
              <a:ext cx="0" cy="687388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7" name="Rectangle 38"/>
            <p:cNvSpPr>
              <a:spLocks noChangeArrowheads="1"/>
            </p:cNvSpPr>
            <p:nvPr/>
          </p:nvSpPr>
          <p:spPr bwMode="auto">
            <a:xfrm>
              <a:off x="7464425" y="1371600"/>
              <a:ext cx="1314450" cy="2227263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8" name="Rectangle 39"/>
            <p:cNvSpPr>
              <a:spLocks noChangeArrowheads="1"/>
            </p:cNvSpPr>
            <p:nvPr/>
          </p:nvSpPr>
          <p:spPr bwMode="auto">
            <a:xfrm>
              <a:off x="8340725" y="1663700"/>
              <a:ext cx="330200" cy="363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</a:p>
          </p:txBody>
        </p:sp>
        <p:sp>
          <p:nvSpPr>
            <p:cNvPr id="39" name="Rectangle 40"/>
            <p:cNvSpPr>
              <a:spLocks noChangeArrowheads="1"/>
            </p:cNvSpPr>
            <p:nvPr/>
          </p:nvSpPr>
          <p:spPr bwMode="auto">
            <a:xfrm>
              <a:off x="8340725" y="1990725"/>
              <a:ext cx="307975" cy="363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</a:p>
          </p:txBody>
        </p:sp>
        <p:sp>
          <p:nvSpPr>
            <p:cNvPr id="40" name="Rectangle 41"/>
            <p:cNvSpPr>
              <a:spLocks noChangeArrowheads="1"/>
            </p:cNvSpPr>
            <p:nvPr/>
          </p:nvSpPr>
          <p:spPr bwMode="auto">
            <a:xfrm>
              <a:off x="8340725" y="2325688"/>
              <a:ext cx="330200" cy="363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</a:p>
          </p:txBody>
        </p:sp>
        <p:sp>
          <p:nvSpPr>
            <p:cNvPr id="41" name="Rectangle 42"/>
            <p:cNvSpPr>
              <a:spLocks noChangeArrowheads="1"/>
            </p:cNvSpPr>
            <p:nvPr/>
          </p:nvSpPr>
          <p:spPr bwMode="auto">
            <a:xfrm>
              <a:off x="8340725" y="2627313"/>
              <a:ext cx="307975" cy="363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</a:p>
          </p:txBody>
        </p:sp>
        <p:sp>
          <p:nvSpPr>
            <p:cNvPr id="42" name="Rectangle 43"/>
            <p:cNvSpPr>
              <a:spLocks noChangeArrowheads="1"/>
            </p:cNvSpPr>
            <p:nvPr/>
          </p:nvSpPr>
          <p:spPr bwMode="auto">
            <a:xfrm>
              <a:off x="7664450" y="1666875"/>
              <a:ext cx="315793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</a:p>
          </p:txBody>
        </p:sp>
        <p:sp>
          <p:nvSpPr>
            <p:cNvPr id="43" name="Rectangle 44"/>
            <p:cNvSpPr>
              <a:spLocks noChangeArrowheads="1"/>
            </p:cNvSpPr>
            <p:nvPr/>
          </p:nvSpPr>
          <p:spPr bwMode="auto">
            <a:xfrm>
              <a:off x="7664450" y="2309813"/>
              <a:ext cx="346075" cy="363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C</a:t>
              </a:r>
            </a:p>
          </p:txBody>
        </p:sp>
        <p:sp>
          <p:nvSpPr>
            <p:cNvPr id="44" name="Rectangle 45"/>
            <p:cNvSpPr>
              <a:spLocks noChangeArrowheads="1"/>
            </p:cNvSpPr>
            <p:nvPr/>
          </p:nvSpPr>
          <p:spPr bwMode="auto">
            <a:xfrm>
              <a:off x="7664450" y="2938463"/>
              <a:ext cx="294954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E</a:t>
              </a:r>
            </a:p>
          </p:txBody>
        </p:sp>
        <p:sp>
          <p:nvSpPr>
            <p:cNvPr id="45" name="Rectangle 46"/>
            <p:cNvSpPr>
              <a:spLocks noChangeArrowheads="1"/>
            </p:cNvSpPr>
            <p:nvPr/>
          </p:nvSpPr>
          <p:spPr bwMode="auto">
            <a:xfrm>
              <a:off x="8340725" y="2927350"/>
              <a:ext cx="330200" cy="363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</a:p>
          </p:txBody>
        </p:sp>
        <p:sp>
          <p:nvSpPr>
            <p:cNvPr id="46" name="Rectangle 47"/>
            <p:cNvSpPr>
              <a:spLocks noChangeArrowheads="1"/>
            </p:cNvSpPr>
            <p:nvPr/>
          </p:nvSpPr>
          <p:spPr bwMode="auto">
            <a:xfrm>
              <a:off x="7664450" y="1987550"/>
              <a:ext cx="307778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B</a:t>
              </a:r>
            </a:p>
          </p:txBody>
        </p:sp>
        <p:sp>
          <p:nvSpPr>
            <p:cNvPr id="47" name="Rectangle 48"/>
            <p:cNvSpPr>
              <a:spLocks noChangeArrowheads="1"/>
            </p:cNvSpPr>
            <p:nvPr/>
          </p:nvSpPr>
          <p:spPr bwMode="auto">
            <a:xfrm>
              <a:off x="7664450" y="2622550"/>
              <a:ext cx="325411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D</a:t>
              </a:r>
            </a:p>
          </p:txBody>
        </p:sp>
        <p:sp>
          <p:nvSpPr>
            <p:cNvPr id="48" name="Rectangle 49"/>
            <p:cNvSpPr>
              <a:spLocks noChangeArrowheads="1"/>
            </p:cNvSpPr>
            <p:nvPr/>
          </p:nvSpPr>
          <p:spPr bwMode="auto">
            <a:xfrm>
              <a:off x="7662863" y="3228975"/>
              <a:ext cx="481012" cy="363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F</a:t>
              </a:r>
            </a:p>
          </p:txBody>
        </p:sp>
        <p:sp>
          <p:nvSpPr>
            <p:cNvPr id="49" name="Rectangle 50"/>
            <p:cNvSpPr>
              <a:spLocks noChangeArrowheads="1"/>
            </p:cNvSpPr>
            <p:nvPr/>
          </p:nvSpPr>
          <p:spPr bwMode="auto">
            <a:xfrm>
              <a:off x="8340725" y="3243263"/>
              <a:ext cx="330200" cy="363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</a:p>
          </p:txBody>
        </p:sp>
        <p:sp>
          <p:nvSpPr>
            <p:cNvPr id="50" name="Rectangle 51"/>
            <p:cNvSpPr>
              <a:spLocks noChangeArrowheads="1"/>
            </p:cNvSpPr>
            <p:nvPr/>
          </p:nvSpPr>
          <p:spPr bwMode="auto">
            <a:xfrm>
              <a:off x="7435850" y="1343025"/>
              <a:ext cx="875241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站地址</a:t>
              </a:r>
            </a:p>
          </p:txBody>
        </p:sp>
        <p:sp>
          <p:nvSpPr>
            <p:cNvPr id="51" name="Rectangle 52"/>
            <p:cNvSpPr>
              <a:spLocks noChangeArrowheads="1"/>
            </p:cNvSpPr>
            <p:nvPr/>
          </p:nvSpPr>
          <p:spPr bwMode="auto">
            <a:xfrm>
              <a:off x="8189913" y="1347788"/>
              <a:ext cx="644408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接口</a:t>
              </a:r>
            </a:p>
          </p:txBody>
        </p:sp>
        <p:sp>
          <p:nvSpPr>
            <p:cNvPr id="52" name="Line 53"/>
            <p:cNvSpPr>
              <a:spLocks noChangeShapeType="1"/>
            </p:cNvSpPr>
            <p:nvPr/>
          </p:nvSpPr>
          <p:spPr bwMode="auto">
            <a:xfrm>
              <a:off x="7464425" y="2005013"/>
              <a:ext cx="13287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3" name="Line 54"/>
            <p:cNvSpPr>
              <a:spLocks noChangeShapeType="1"/>
            </p:cNvSpPr>
            <p:nvPr/>
          </p:nvSpPr>
          <p:spPr bwMode="auto">
            <a:xfrm>
              <a:off x="8228013" y="1371600"/>
              <a:ext cx="0" cy="22177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4" name="Line 55"/>
            <p:cNvSpPr>
              <a:spLocks noChangeShapeType="1"/>
            </p:cNvSpPr>
            <p:nvPr/>
          </p:nvSpPr>
          <p:spPr bwMode="auto">
            <a:xfrm>
              <a:off x="7464425" y="2322513"/>
              <a:ext cx="13382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5" name="Line 56"/>
            <p:cNvSpPr>
              <a:spLocks noChangeShapeType="1"/>
            </p:cNvSpPr>
            <p:nvPr/>
          </p:nvSpPr>
          <p:spPr bwMode="auto">
            <a:xfrm>
              <a:off x="7464425" y="2638425"/>
              <a:ext cx="13477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6" name="Line 57"/>
            <p:cNvSpPr>
              <a:spLocks noChangeShapeType="1"/>
            </p:cNvSpPr>
            <p:nvPr/>
          </p:nvSpPr>
          <p:spPr bwMode="auto">
            <a:xfrm>
              <a:off x="7464425" y="2955925"/>
              <a:ext cx="13287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7" name="Line 58"/>
            <p:cNvSpPr>
              <a:spLocks noChangeShapeType="1"/>
            </p:cNvSpPr>
            <p:nvPr/>
          </p:nvSpPr>
          <p:spPr bwMode="auto">
            <a:xfrm>
              <a:off x="7464425" y="3271838"/>
              <a:ext cx="13096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8" name="Line 59"/>
            <p:cNvSpPr>
              <a:spLocks noChangeShapeType="1"/>
            </p:cNvSpPr>
            <p:nvPr/>
          </p:nvSpPr>
          <p:spPr bwMode="auto">
            <a:xfrm>
              <a:off x="7464425" y="1689100"/>
              <a:ext cx="13287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9" name="Rectangle 60"/>
            <p:cNvSpPr>
              <a:spLocks noChangeArrowheads="1"/>
            </p:cNvSpPr>
            <p:nvPr/>
          </p:nvSpPr>
          <p:spPr bwMode="auto">
            <a:xfrm>
              <a:off x="4394200" y="1246188"/>
              <a:ext cx="798296" cy="459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网桥</a:t>
              </a:r>
            </a:p>
          </p:txBody>
        </p:sp>
        <p:sp>
          <p:nvSpPr>
            <p:cNvPr id="63" name="Line 64"/>
            <p:cNvSpPr>
              <a:spLocks noChangeShapeType="1"/>
            </p:cNvSpPr>
            <p:nvPr/>
          </p:nvSpPr>
          <p:spPr bwMode="auto">
            <a:xfrm flipV="1">
              <a:off x="5251450" y="3976688"/>
              <a:ext cx="752475" cy="1587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triangl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4" name="Line 65"/>
            <p:cNvSpPr>
              <a:spLocks noChangeShapeType="1"/>
            </p:cNvSpPr>
            <p:nvPr/>
          </p:nvSpPr>
          <p:spPr bwMode="auto">
            <a:xfrm flipV="1">
              <a:off x="6757988" y="3981450"/>
              <a:ext cx="711200" cy="635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triangl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9" name="Rectangle 84"/>
            <p:cNvSpPr>
              <a:spLocks noChangeArrowheads="1"/>
            </p:cNvSpPr>
            <p:nvPr/>
          </p:nvSpPr>
          <p:spPr bwMode="auto">
            <a:xfrm>
              <a:off x="3924300" y="4437063"/>
              <a:ext cx="828675" cy="363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接口 </a:t>
              </a:r>
              <a:r>
                <a:rPr kumimoji="1" lang="en-US" altLang="zh-CN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</a:p>
          </p:txBody>
        </p:sp>
        <p:sp>
          <p:nvSpPr>
            <p:cNvPr id="80" name="Rectangle 85"/>
            <p:cNvSpPr>
              <a:spLocks noChangeArrowheads="1"/>
            </p:cNvSpPr>
            <p:nvPr/>
          </p:nvSpPr>
          <p:spPr bwMode="auto">
            <a:xfrm>
              <a:off x="7127875" y="4437063"/>
              <a:ext cx="828675" cy="363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接口 </a:t>
              </a:r>
              <a:r>
                <a:rPr kumimoji="1" lang="en-US" altLang="zh-CN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46038" y="3976688"/>
            <a:ext cx="4384675" cy="2692400"/>
            <a:chOff x="46038" y="3976688"/>
            <a:chExt cx="4384675" cy="2692400"/>
          </a:xfrm>
        </p:grpSpPr>
        <p:sp>
          <p:nvSpPr>
            <p:cNvPr id="7" name="Line 6"/>
            <p:cNvSpPr>
              <a:spLocks noChangeShapeType="1"/>
            </p:cNvSpPr>
            <p:nvPr/>
          </p:nvSpPr>
          <p:spPr bwMode="auto">
            <a:xfrm flipH="1">
              <a:off x="2700338" y="4926013"/>
              <a:ext cx="12700" cy="663575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 flipH="1">
              <a:off x="1790700" y="4945063"/>
              <a:ext cx="6350" cy="706437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>
              <a:off x="1103313" y="5640388"/>
              <a:ext cx="0" cy="530225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>
              <a:off x="1687513" y="5640388"/>
              <a:ext cx="0" cy="530225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>
              <a:off x="46038" y="5592763"/>
              <a:ext cx="104775" cy="109537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V="1">
              <a:off x="93663" y="5646738"/>
              <a:ext cx="1835150" cy="3175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1" name="Rectangle 31"/>
            <p:cNvSpPr>
              <a:spLocks noChangeArrowheads="1"/>
            </p:cNvSpPr>
            <p:nvPr/>
          </p:nvSpPr>
          <p:spPr bwMode="auto">
            <a:xfrm>
              <a:off x="1884363" y="5575300"/>
              <a:ext cx="104775" cy="11112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469900" y="5649913"/>
              <a:ext cx="0" cy="511175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76200" y="5794375"/>
              <a:ext cx="315793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</a:p>
          </p:txBody>
        </p:sp>
        <p:sp>
          <p:nvSpPr>
            <p:cNvPr id="34" name="Rectangle 34"/>
            <p:cNvSpPr>
              <a:spLocks noChangeArrowheads="1"/>
            </p:cNvSpPr>
            <p:nvPr/>
          </p:nvSpPr>
          <p:spPr bwMode="auto">
            <a:xfrm>
              <a:off x="679450" y="5794375"/>
              <a:ext cx="307778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B</a:t>
              </a:r>
            </a:p>
          </p:txBody>
        </p:sp>
        <p:sp>
          <p:nvSpPr>
            <p:cNvPr id="35" name="Rectangle 35"/>
            <p:cNvSpPr>
              <a:spLocks noChangeArrowheads="1"/>
            </p:cNvSpPr>
            <p:nvPr/>
          </p:nvSpPr>
          <p:spPr bwMode="auto">
            <a:xfrm>
              <a:off x="1281113" y="5794375"/>
              <a:ext cx="306175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C</a:t>
              </a:r>
            </a:p>
          </p:txBody>
        </p:sp>
        <p:sp>
          <p:nvSpPr>
            <p:cNvPr id="36" name="Rectangle 37"/>
            <p:cNvSpPr>
              <a:spLocks noChangeArrowheads="1"/>
            </p:cNvSpPr>
            <p:nvPr/>
          </p:nvSpPr>
          <p:spPr bwMode="auto">
            <a:xfrm>
              <a:off x="935038" y="4946650"/>
              <a:ext cx="793750" cy="363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接口</a:t>
              </a:r>
              <a:r>
                <a:rPr kumimoji="1" lang="zh-CN" altLang="en-US" sz="80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</a:t>
              </a:r>
              <a:r>
                <a:rPr kumimoji="1" lang="en-US" altLang="zh-CN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</a:p>
          </p:txBody>
        </p:sp>
        <p:pic>
          <p:nvPicPr>
            <p:cNvPr id="60" name="Picture 6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075" y="6130925"/>
              <a:ext cx="506413" cy="538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62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088" y="6130925"/>
              <a:ext cx="506412" cy="538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63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2875" y="6129338"/>
              <a:ext cx="508000" cy="538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5" name="Rectangle 66"/>
            <p:cNvSpPr>
              <a:spLocks noChangeArrowheads="1"/>
            </p:cNvSpPr>
            <p:nvPr/>
          </p:nvSpPr>
          <p:spPr bwMode="auto">
            <a:xfrm>
              <a:off x="1960563" y="3976688"/>
              <a:ext cx="644408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网桥</a:t>
              </a:r>
            </a:p>
          </p:txBody>
        </p:sp>
        <p:pic>
          <p:nvPicPr>
            <p:cNvPr id="66" name="Picture 6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8938" y="4133850"/>
              <a:ext cx="1281112" cy="871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67" name="Line 68"/>
            <p:cNvSpPr>
              <a:spLocks noChangeShapeType="1"/>
            </p:cNvSpPr>
            <p:nvPr/>
          </p:nvSpPr>
          <p:spPr bwMode="auto">
            <a:xfrm>
              <a:off x="3543300" y="5621338"/>
              <a:ext cx="0" cy="531812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8" name="Line 69"/>
            <p:cNvSpPr>
              <a:spLocks noChangeShapeType="1"/>
            </p:cNvSpPr>
            <p:nvPr/>
          </p:nvSpPr>
          <p:spPr bwMode="auto">
            <a:xfrm>
              <a:off x="4127500" y="5621338"/>
              <a:ext cx="0" cy="531812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9" name="Rectangle 70"/>
            <p:cNvSpPr>
              <a:spLocks noChangeArrowheads="1"/>
            </p:cNvSpPr>
            <p:nvPr/>
          </p:nvSpPr>
          <p:spPr bwMode="auto">
            <a:xfrm>
              <a:off x="2487613" y="5573713"/>
              <a:ext cx="104775" cy="11112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0" name="Line 71"/>
            <p:cNvSpPr>
              <a:spLocks noChangeShapeType="1"/>
            </p:cNvSpPr>
            <p:nvPr/>
          </p:nvSpPr>
          <p:spPr bwMode="auto">
            <a:xfrm flipV="1">
              <a:off x="2535238" y="5627688"/>
              <a:ext cx="1835150" cy="3175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1" name="Rectangle 72"/>
            <p:cNvSpPr>
              <a:spLocks noChangeArrowheads="1"/>
            </p:cNvSpPr>
            <p:nvPr/>
          </p:nvSpPr>
          <p:spPr bwMode="auto">
            <a:xfrm>
              <a:off x="4325938" y="5557838"/>
              <a:ext cx="104775" cy="109537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2" name="Line 73"/>
            <p:cNvSpPr>
              <a:spLocks noChangeShapeType="1"/>
            </p:cNvSpPr>
            <p:nvPr/>
          </p:nvSpPr>
          <p:spPr bwMode="auto">
            <a:xfrm>
              <a:off x="2911475" y="5630863"/>
              <a:ext cx="0" cy="512762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3" name="Rectangle 74"/>
            <p:cNvSpPr>
              <a:spLocks noChangeArrowheads="1"/>
            </p:cNvSpPr>
            <p:nvPr/>
          </p:nvSpPr>
          <p:spPr bwMode="auto">
            <a:xfrm>
              <a:off x="2517775" y="5794375"/>
              <a:ext cx="325411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D</a:t>
              </a:r>
            </a:p>
          </p:txBody>
        </p:sp>
        <p:sp>
          <p:nvSpPr>
            <p:cNvPr id="74" name="Rectangle 75"/>
            <p:cNvSpPr>
              <a:spLocks noChangeArrowheads="1"/>
            </p:cNvSpPr>
            <p:nvPr/>
          </p:nvSpPr>
          <p:spPr bwMode="auto">
            <a:xfrm>
              <a:off x="3119438" y="5794375"/>
              <a:ext cx="294954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E</a:t>
              </a:r>
            </a:p>
          </p:txBody>
        </p:sp>
        <p:sp>
          <p:nvSpPr>
            <p:cNvPr id="75" name="Rectangle 76"/>
            <p:cNvSpPr>
              <a:spLocks noChangeArrowheads="1"/>
            </p:cNvSpPr>
            <p:nvPr/>
          </p:nvSpPr>
          <p:spPr bwMode="auto">
            <a:xfrm>
              <a:off x="3724275" y="5794375"/>
              <a:ext cx="288542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F</a:t>
              </a:r>
            </a:p>
          </p:txBody>
        </p:sp>
        <p:pic>
          <p:nvPicPr>
            <p:cNvPr id="76" name="Picture 77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0650" y="6113463"/>
              <a:ext cx="506413" cy="538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7" name="Picture 78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7075" y="6113463"/>
              <a:ext cx="508000" cy="538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8" name="Picture 79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4450" y="6111875"/>
              <a:ext cx="508000" cy="538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1" name="Rectangle 88"/>
            <p:cNvSpPr>
              <a:spLocks noChangeArrowheads="1"/>
            </p:cNvSpPr>
            <p:nvPr/>
          </p:nvSpPr>
          <p:spPr bwMode="auto">
            <a:xfrm>
              <a:off x="2698750" y="4941888"/>
              <a:ext cx="793750" cy="363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接口</a:t>
              </a:r>
              <a:r>
                <a:rPr kumimoji="1" lang="zh-CN" altLang="en-US" sz="80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</a:t>
              </a:r>
              <a:r>
                <a:rPr kumimoji="1" lang="en-US" altLang="zh-CN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</a:p>
          </p:txBody>
        </p:sp>
      </p:grpSp>
      <p:sp>
        <p:nvSpPr>
          <p:cNvPr id="84" name="灯片编号占位符 8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9678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Calibri" panose="020F0502020204030204" pitchFamily="34" charset="0"/>
              </a:rPr>
              <a:t>网桥</a:t>
            </a:r>
            <a:r>
              <a:rPr lang="en-US" altLang="zh-CN" dirty="0" smtClean="0">
                <a:latin typeface="Calibri" panose="020F0502020204030204" pitchFamily="34" charset="0"/>
              </a:rPr>
              <a:t>(Bridge)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1897217"/>
          </a:xfrm>
        </p:spPr>
        <p:txBody>
          <a:bodyPr/>
          <a:lstStyle/>
          <a:p>
            <a:r>
              <a:rPr lang="zh-CN" altLang="en-US" dirty="0"/>
              <a:t>网桥使各网段</a:t>
            </a:r>
            <a:r>
              <a:rPr lang="zh-CN" altLang="en-US" dirty="0" smtClean="0"/>
              <a:t>成为隔离</a:t>
            </a:r>
            <a:r>
              <a:rPr lang="zh-CN" altLang="en-US" dirty="0"/>
              <a:t>开的碰撞</a:t>
            </a:r>
            <a:r>
              <a:rPr lang="zh-CN" altLang="en-US" dirty="0" smtClean="0"/>
              <a:t>域</a:t>
            </a:r>
            <a:endParaRPr lang="en-US" altLang="zh-CN" dirty="0" smtClean="0"/>
          </a:p>
          <a:p>
            <a:pPr lvl="1"/>
            <a:r>
              <a:rPr lang="zh-CN" altLang="en-US" sz="1800" dirty="0" smtClean="0"/>
              <a:t>连接异质链路</a:t>
            </a:r>
            <a:endParaRPr lang="en-US" altLang="zh-CN" sz="1800" dirty="0" smtClean="0"/>
          </a:p>
          <a:p>
            <a:pPr lvl="2"/>
            <a:r>
              <a:rPr lang="zh-CN" altLang="en-US" sz="1600" dirty="0" smtClean="0"/>
              <a:t>互连</a:t>
            </a:r>
            <a:r>
              <a:rPr lang="zh-CN" altLang="en-US" sz="1600" dirty="0"/>
              <a:t>不同物理层</a:t>
            </a:r>
            <a:r>
              <a:rPr lang="zh-CN" altLang="en-US" sz="1600" dirty="0" smtClean="0"/>
              <a:t>、不同速率的局域网</a:t>
            </a:r>
            <a:endParaRPr lang="en-US" altLang="zh-CN" sz="1600" dirty="0" smtClean="0"/>
          </a:p>
          <a:p>
            <a:pPr lvl="1"/>
            <a:r>
              <a:rPr lang="zh-CN" altLang="en-US" sz="1800" dirty="0" smtClean="0"/>
              <a:t>消除碰撞、增加网络带宽</a:t>
            </a:r>
            <a:endParaRPr lang="en-US" altLang="zh-CN" sz="1800" dirty="0" smtClean="0"/>
          </a:p>
          <a:p>
            <a:pPr lvl="2"/>
            <a:r>
              <a:rPr lang="zh-CN" altLang="en-US" sz="1600" dirty="0" smtClean="0"/>
              <a:t>单个网段</a:t>
            </a:r>
            <a:r>
              <a:rPr lang="en-US" altLang="zh-CN" sz="1600" dirty="0" smtClean="0"/>
              <a:t>100Mbps</a:t>
            </a:r>
            <a:r>
              <a:rPr lang="zh-CN" altLang="en-US" sz="1600" dirty="0" smtClean="0"/>
              <a:t>，一个网桥能传输</a:t>
            </a:r>
            <a:r>
              <a:rPr lang="en-US" altLang="zh-CN" sz="1600" dirty="0" smtClean="0"/>
              <a:t>100nMbsp</a:t>
            </a:r>
            <a:r>
              <a:rPr lang="zh-CN" altLang="en-US" sz="1600" dirty="0"/>
              <a:t> </a:t>
            </a:r>
            <a:r>
              <a:rPr lang="en-US" altLang="zh-CN" sz="1600" dirty="0" smtClean="0"/>
              <a:t>(n</a:t>
            </a:r>
            <a:r>
              <a:rPr lang="zh-CN" altLang="en-US" sz="1600" dirty="0" smtClean="0"/>
              <a:t>为网桥端口数）</a:t>
            </a:r>
            <a:endParaRPr lang="zh-CN" altLang="en-US" sz="1600" dirty="0"/>
          </a:p>
          <a:p>
            <a:pPr lvl="1"/>
            <a:endParaRPr lang="en-US" altLang="zh-CN" dirty="0" smtClean="0"/>
          </a:p>
        </p:txBody>
      </p:sp>
      <p:grpSp>
        <p:nvGrpSpPr>
          <p:cNvPr id="156" name="组合 155"/>
          <p:cNvGrpSpPr/>
          <p:nvPr/>
        </p:nvGrpSpPr>
        <p:grpSpPr>
          <a:xfrm>
            <a:off x="48418" y="3843846"/>
            <a:ext cx="9047163" cy="2447925"/>
            <a:chOff x="0" y="2636838"/>
            <a:chExt cx="9047163" cy="2447925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0" y="3038445"/>
              <a:ext cx="184731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20" name="Oval 30"/>
            <p:cNvSpPr>
              <a:spLocks noChangeArrowheads="1"/>
            </p:cNvSpPr>
            <p:nvPr/>
          </p:nvSpPr>
          <p:spPr bwMode="auto">
            <a:xfrm>
              <a:off x="6326188" y="2636838"/>
              <a:ext cx="2720975" cy="2447925"/>
            </a:xfrm>
            <a:prstGeom prst="ellipse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21" name="Oval 29"/>
            <p:cNvSpPr>
              <a:spLocks noChangeArrowheads="1"/>
            </p:cNvSpPr>
            <p:nvPr/>
          </p:nvSpPr>
          <p:spPr bwMode="auto">
            <a:xfrm>
              <a:off x="3178175" y="2636838"/>
              <a:ext cx="2722563" cy="2447925"/>
            </a:xfrm>
            <a:prstGeom prst="ellipse">
              <a:avLst/>
            </a:prstGeom>
            <a:solidFill>
              <a:srgbClr val="99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22" name="Oval 31"/>
            <p:cNvSpPr>
              <a:spLocks noChangeArrowheads="1"/>
            </p:cNvSpPr>
            <p:nvPr/>
          </p:nvSpPr>
          <p:spPr bwMode="auto">
            <a:xfrm>
              <a:off x="115888" y="2636838"/>
              <a:ext cx="2720975" cy="2447925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23" name="Line 5"/>
            <p:cNvSpPr>
              <a:spLocks noChangeShapeType="1"/>
            </p:cNvSpPr>
            <p:nvPr/>
          </p:nvSpPr>
          <p:spPr bwMode="auto">
            <a:xfrm>
              <a:off x="8293100" y="3446463"/>
              <a:ext cx="0" cy="636587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24" name="Line 6"/>
            <p:cNvSpPr>
              <a:spLocks noChangeShapeType="1"/>
            </p:cNvSpPr>
            <p:nvPr/>
          </p:nvSpPr>
          <p:spPr bwMode="auto">
            <a:xfrm flipV="1">
              <a:off x="6551613" y="3455988"/>
              <a:ext cx="2003425" cy="4762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25" name="Rectangle 7"/>
            <p:cNvSpPr>
              <a:spLocks noChangeArrowheads="1"/>
            </p:cNvSpPr>
            <p:nvPr/>
          </p:nvSpPr>
          <p:spPr bwMode="auto">
            <a:xfrm>
              <a:off x="8509000" y="3370263"/>
              <a:ext cx="114300" cy="133350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26" name="Line 8"/>
            <p:cNvSpPr>
              <a:spLocks noChangeShapeType="1"/>
            </p:cNvSpPr>
            <p:nvPr/>
          </p:nvSpPr>
          <p:spPr bwMode="auto">
            <a:xfrm>
              <a:off x="6962775" y="3460750"/>
              <a:ext cx="0" cy="60960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pic>
          <p:nvPicPr>
            <p:cNvPr id="127" name="Picture 9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8138" y="4037013"/>
              <a:ext cx="554037" cy="6397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10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3063" y="4033838"/>
              <a:ext cx="555625" cy="64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9" name="Line 11"/>
            <p:cNvSpPr>
              <a:spLocks noChangeShapeType="1"/>
            </p:cNvSpPr>
            <p:nvPr/>
          </p:nvSpPr>
          <p:spPr bwMode="auto">
            <a:xfrm>
              <a:off x="5230813" y="3429000"/>
              <a:ext cx="0" cy="636588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30" name="Line 12"/>
            <p:cNvSpPr>
              <a:spLocks noChangeShapeType="1"/>
            </p:cNvSpPr>
            <p:nvPr/>
          </p:nvSpPr>
          <p:spPr bwMode="auto">
            <a:xfrm flipV="1">
              <a:off x="3487738" y="3438525"/>
              <a:ext cx="2005012" cy="3175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31" name="Line 13"/>
            <p:cNvSpPr>
              <a:spLocks noChangeShapeType="1"/>
            </p:cNvSpPr>
            <p:nvPr/>
          </p:nvSpPr>
          <p:spPr bwMode="auto">
            <a:xfrm>
              <a:off x="3900488" y="3441700"/>
              <a:ext cx="0" cy="60960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pic>
          <p:nvPicPr>
            <p:cNvPr id="132" name="Picture 14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4263" y="4017963"/>
              <a:ext cx="555625" cy="64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3" name="Picture 15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0775" y="4016375"/>
              <a:ext cx="554038" cy="64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4" name="Line 16"/>
            <p:cNvSpPr>
              <a:spLocks noChangeShapeType="1"/>
            </p:cNvSpPr>
            <p:nvPr/>
          </p:nvSpPr>
          <p:spPr bwMode="auto">
            <a:xfrm>
              <a:off x="2135188" y="3451225"/>
              <a:ext cx="0" cy="63500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35" name="Rectangle 17"/>
            <p:cNvSpPr>
              <a:spLocks noChangeArrowheads="1"/>
            </p:cNvSpPr>
            <p:nvPr/>
          </p:nvSpPr>
          <p:spPr bwMode="auto">
            <a:xfrm>
              <a:off x="342900" y="3395663"/>
              <a:ext cx="114300" cy="130175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36" name="Line 18"/>
            <p:cNvSpPr>
              <a:spLocks noChangeShapeType="1"/>
            </p:cNvSpPr>
            <p:nvPr/>
          </p:nvSpPr>
          <p:spPr bwMode="auto">
            <a:xfrm flipV="1">
              <a:off x="393700" y="3460750"/>
              <a:ext cx="2006600" cy="1588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37" name="Line 19"/>
            <p:cNvSpPr>
              <a:spLocks noChangeShapeType="1"/>
            </p:cNvSpPr>
            <p:nvPr/>
          </p:nvSpPr>
          <p:spPr bwMode="auto">
            <a:xfrm>
              <a:off x="806450" y="3462338"/>
              <a:ext cx="0" cy="612775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pic>
          <p:nvPicPr>
            <p:cNvPr id="138" name="Picture 20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813" y="4038600"/>
              <a:ext cx="554037" cy="6429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9" name="Picture 21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8325" y="4037013"/>
              <a:ext cx="552450" cy="6429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0" name="Picture 23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1725" y="2943225"/>
              <a:ext cx="1190625" cy="836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141" name="Picture 24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5600" y="2943225"/>
              <a:ext cx="1190625" cy="836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142" name="Rectangle 25"/>
            <p:cNvSpPr>
              <a:spLocks noChangeArrowheads="1"/>
            </p:cNvSpPr>
            <p:nvPr/>
          </p:nvSpPr>
          <p:spPr bwMode="auto">
            <a:xfrm>
              <a:off x="2532796" y="2831591"/>
              <a:ext cx="846387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dirty="0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网桥</a:t>
              </a:r>
              <a:r>
                <a:rPr kumimoji="1" lang="zh-CN" altLang="en-US" sz="700" dirty="0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</a:t>
              </a:r>
              <a:r>
                <a:rPr kumimoji="1" lang="en-US" altLang="zh-CN" sz="2000" dirty="0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</a:p>
          </p:txBody>
        </p:sp>
        <p:sp>
          <p:nvSpPr>
            <p:cNvPr id="143" name="Line 26"/>
            <p:cNvSpPr>
              <a:spLocks noChangeShapeType="1"/>
            </p:cNvSpPr>
            <p:nvPr/>
          </p:nvSpPr>
          <p:spPr bwMode="auto">
            <a:xfrm>
              <a:off x="965200" y="3656013"/>
              <a:ext cx="936625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44" name="Line 27"/>
            <p:cNvSpPr>
              <a:spLocks noChangeShapeType="1"/>
            </p:cNvSpPr>
            <p:nvPr/>
          </p:nvSpPr>
          <p:spPr bwMode="auto">
            <a:xfrm>
              <a:off x="4113213" y="3656013"/>
              <a:ext cx="935037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45" name="Line 28"/>
            <p:cNvSpPr>
              <a:spLocks noChangeShapeType="1"/>
            </p:cNvSpPr>
            <p:nvPr/>
          </p:nvSpPr>
          <p:spPr bwMode="auto">
            <a:xfrm>
              <a:off x="7175500" y="3656013"/>
              <a:ext cx="935038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46" name="Rectangle 32"/>
            <p:cNvSpPr>
              <a:spLocks noChangeArrowheads="1"/>
            </p:cNvSpPr>
            <p:nvPr/>
          </p:nvSpPr>
          <p:spPr bwMode="auto">
            <a:xfrm>
              <a:off x="965200" y="2943225"/>
              <a:ext cx="952185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碰撞域</a:t>
              </a:r>
            </a:p>
          </p:txBody>
        </p:sp>
        <p:sp>
          <p:nvSpPr>
            <p:cNvPr id="147" name="Rectangle 33"/>
            <p:cNvSpPr>
              <a:spLocks noChangeArrowheads="1"/>
            </p:cNvSpPr>
            <p:nvPr/>
          </p:nvSpPr>
          <p:spPr bwMode="auto">
            <a:xfrm>
              <a:off x="4113213" y="2943225"/>
              <a:ext cx="952185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碰撞域</a:t>
              </a:r>
            </a:p>
          </p:txBody>
        </p:sp>
        <p:sp>
          <p:nvSpPr>
            <p:cNvPr id="148" name="Rectangle 34"/>
            <p:cNvSpPr>
              <a:spLocks noChangeArrowheads="1"/>
            </p:cNvSpPr>
            <p:nvPr/>
          </p:nvSpPr>
          <p:spPr bwMode="auto">
            <a:xfrm>
              <a:off x="7177088" y="2943225"/>
              <a:ext cx="952185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碰撞域</a:t>
              </a:r>
            </a:p>
          </p:txBody>
        </p:sp>
        <p:sp>
          <p:nvSpPr>
            <p:cNvPr id="149" name="Rectangle 35"/>
            <p:cNvSpPr>
              <a:spLocks noChangeArrowheads="1"/>
            </p:cNvSpPr>
            <p:nvPr/>
          </p:nvSpPr>
          <p:spPr bwMode="auto">
            <a:xfrm>
              <a:off x="284163" y="3962400"/>
              <a:ext cx="331823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</a:p>
          </p:txBody>
        </p:sp>
        <p:sp>
          <p:nvSpPr>
            <p:cNvPr id="150" name="Rectangle 36"/>
            <p:cNvSpPr>
              <a:spLocks noChangeArrowheads="1"/>
            </p:cNvSpPr>
            <p:nvPr/>
          </p:nvSpPr>
          <p:spPr bwMode="auto">
            <a:xfrm>
              <a:off x="1614488" y="3962400"/>
              <a:ext cx="322205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B</a:t>
              </a:r>
            </a:p>
          </p:txBody>
        </p:sp>
        <p:sp>
          <p:nvSpPr>
            <p:cNvPr id="151" name="Rectangle 37"/>
            <p:cNvSpPr>
              <a:spLocks noChangeArrowheads="1"/>
            </p:cNvSpPr>
            <p:nvPr/>
          </p:nvSpPr>
          <p:spPr bwMode="auto">
            <a:xfrm>
              <a:off x="3348038" y="3962400"/>
              <a:ext cx="318999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C</a:t>
              </a:r>
            </a:p>
          </p:txBody>
        </p:sp>
        <p:sp>
          <p:nvSpPr>
            <p:cNvPr id="152" name="Rectangle 38"/>
            <p:cNvSpPr>
              <a:spLocks noChangeArrowheads="1"/>
            </p:cNvSpPr>
            <p:nvPr/>
          </p:nvSpPr>
          <p:spPr bwMode="auto">
            <a:xfrm>
              <a:off x="4708525" y="3962400"/>
              <a:ext cx="339838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D</a:t>
              </a:r>
            </a:p>
          </p:txBody>
        </p:sp>
        <p:sp>
          <p:nvSpPr>
            <p:cNvPr id="153" name="Rectangle 39"/>
            <p:cNvSpPr>
              <a:spLocks noChangeArrowheads="1"/>
            </p:cNvSpPr>
            <p:nvPr/>
          </p:nvSpPr>
          <p:spPr bwMode="auto">
            <a:xfrm>
              <a:off x="6475413" y="3962400"/>
              <a:ext cx="307778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E</a:t>
              </a:r>
            </a:p>
          </p:txBody>
        </p:sp>
        <p:sp>
          <p:nvSpPr>
            <p:cNvPr id="154" name="Rectangle 40"/>
            <p:cNvSpPr>
              <a:spLocks noChangeArrowheads="1"/>
            </p:cNvSpPr>
            <p:nvPr/>
          </p:nvSpPr>
          <p:spPr bwMode="auto">
            <a:xfrm>
              <a:off x="7772400" y="3962400"/>
              <a:ext cx="301366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F</a:t>
              </a:r>
            </a:p>
          </p:txBody>
        </p:sp>
        <p:sp>
          <p:nvSpPr>
            <p:cNvPr id="155" name="Rectangle 42"/>
            <p:cNvSpPr>
              <a:spLocks noChangeArrowheads="1"/>
            </p:cNvSpPr>
            <p:nvPr/>
          </p:nvSpPr>
          <p:spPr bwMode="auto">
            <a:xfrm>
              <a:off x="5607718" y="2831592"/>
              <a:ext cx="846387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dirty="0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网桥</a:t>
              </a:r>
              <a:r>
                <a:rPr kumimoji="1" lang="zh-CN" altLang="en-US" sz="700" dirty="0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</a:t>
              </a:r>
              <a:r>
                <a:rPr kumimoji="1" lang="en-US" altLang="zh-CN" sz="2000" dirty="0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</a:p>
          </p:txBody>
        </p:sp>
      </p:grpSp>
      <p:sp>
        <p:nvSpPr>
          <p:cNvPr id="157" name="灯片编号占位符 15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7136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数据帧转发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1310414"/>
          </a:xfrm>
        </p:spPr>
        <p:txBody>
          <a:bodyPr/>
          <a:lstStyle/>
          <a:p>
            <a:r>
              <a:rPr lang="zh-CN" altLang="en-US" dirty="0"/>
              <a:t>转发表</a:t>
            </a:r>
            <a:r>
              <a:rPr lang="en-US" altLang="zh-CN" dirty="0"/>
              <a:t>/</a:t>
            </a:r>
            <a:r>
              <a:rPr lang="zh-CN" altLang="en-US" dirty="0"/>
              <a:t>转发数据库</a:t>
            </a:r>
            <a:r>
              <a:rPr lang="en-US" altLang="zh-CN" dirty="0"/>
              <a:t>(Forwarding </a:t>
            </a:r>
            <a:r>
              <a:rPr lang="en-US" altLang="zh-CN" dirty="0" err="1"/>
              <a:t>DataBase</a:t>
            </a:r>
            <a:r>
              <a:rPr lang="en-US" altLang="zh-CN" dirty="0"/>
              <a:t>, FDB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sz="1800" dirty="0"/>
              <a:t>存储目的</a:t>
            </a:r>
            <a:r>
              <a:rPr lang="en-US" altLang="zh-CN" sz="1800" dirty="0"/>
              <a:t>MAC</a:t>
            </a:r>
            <a:r>
              <a:rPr lang="zh-CN" altLang="en-US" sz="1800" dirty="0"/>
              <a:t>地址到（出）端口的映射关系 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078460"/>
              </p:ext>
            </p:extLst>
          </p:nvPr>
        </p:nvGraphicFramePr>
        <p:xfrm>
          <a:off x="5156436" y="2769390"/>
          <a:ext cx="3810289" cy="1005840"/>
        </p:xfrm>
        <a:graphic>
          <a:graphicData uri="http://schemas.openxmlformats.org/drawingml/2006/table">
            <a:tbl>
              <a:tblPr firstRow="1" bandRow="1"/>
              <a:tblGrid>
                <a:gridCol w="1847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0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18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377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566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754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5943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131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32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50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 err="1" smtClean="0"/>
                        <a:t>Dest</a:t>
                      </a:r>
                      <a:r>
                        <a:rPr lang="en-US" altLang="zh-CN" sz="1600" dirty="0" smtClean="0"/>
                        <a:t> MAC </a:t>
                      </a:r>
                      <a:r>
                        <a:rPr lang="en-US" altLang="zh-CN" sz="1600" dirty="0" err="1" smtClean="0"/>
                        <a:t>Addr</a:t>
                      </a:r>
                      <a:endParaRPr lang="zh-CN" altLang="en-US" sz="16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18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377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566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754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5943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131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32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50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 smtClean="0"/>
                        <a:t>Port</a:t>
                      </a:r>
                      <a:endParaRPr lang="zh-CN" altLang="en-US" sz="16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18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377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566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754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5943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131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32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50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 smtClean="0"/>
                        <a:t>Age</a:t>
                      </a:r>
                      <a:endParaRPr lang="zh-CN" altLang="en-US" sz="16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00"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rPr>
                        <a:t>02:23:c0:01:00:11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 smtClean="0"/>
                        <a:t>36</a:t>
                      </a:r>
                      <a:endParaRPr lang="zh-CN" altLang="en-US" sz="16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00"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rPr>
                        <a:t>02:23:c0:01:00:22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 smtClean="0"/>
                        <a:t>3</a:t>
                      </a:r>
                      <a:endParaRPr lang="zh-CN" altLang="en-US" sz="16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 smtClean="0"/>
                        <a:t>20</a:t>
                      </a:r>
                      <a:endParaRPr lang="zh-CN" altLang="en-US" sz="16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5" name="组合 34"/>
          <p:cNvGrpSpPr/>
          <p:nvPr/>
        </p:nvGrpSpPr>
        <p:grpSpPr>
          <a:xfrm>
            <a:off x="254944" y="2581147"/>
            <a:ext cx="4478034" cy="1273051"/>
            <a:chOff x="4558720" y="2422651"/>
            <a:chExt cx="4478034" cy="1273051"/>
          </a:xfrm>
        </p:grpSpPr>
        <p:grpSp>
          <p:nvGrpSpPr>
            <p:cNvPr id="21" name="组合 20"/>
            <p:cNvGrpSpPr/>
            <p:nvPr/>
          </p:nvGrpSpPr>
          <p:grpSpPr>
            <a:xfrm>
              <a:off x="5221299" y="2422651"/>
              <a:ext cx="3153321" cy="1017921"/>
              <a:chOff x="1753721" y="2044460"/>
              <a:chExt cx="3153321" cy="1017921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3010619" y="2518912"/>
                <a:ext cx="672860" cy="353683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Bridge</a:t>
                </a:r>
                <a:endPara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53721" y="2518912"/>
                <a:ext cx="569976" cy="373522"/>
              </a:xfrm>
              <a:prstGeom prst="rect">
                <a:avLst/>
              </a:prstGeom>
            </p:spPr>
          </p:pic>
          <p:cxnSp>
            <p:nvCxnSpPr>
              <p:cNvPr id="24" name="直接连接符 23"/>
              <p:cNvCxnSpPr/>
              <p:nvPr/>
            </p:nvCxnSpPr>
            <p:spPr>
              <a:xfrm>
                <a:off x="2357032" y="2695753"/>
                <a:ext cx="653587" cy="2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5" name="直接连接符 24"/>
              <p:cNvCxnSpPr/>
              <p:nvPr/>
            </p:nvCxnSpPr>
            <p:spPr>
              <a:xfrm>
                <a:off x="3683479" y="2695753"/>
                <a:ext cx="658483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6" name="直接连接符 25"/>
              <p:cNvCxnSpPr>
                <a:stCxn id="22" idx="0"/>
              </p:cNvCxnSpPr>
              <p:nvPr/>
            </p:nvCxnSpPr>
            <p:spPr>
              <a:xfrm flipV="1">
                <a:off x="3347049" y="2044460"/>
                <a:ext cx="465826" cy="474452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pic>
            <p:nvPicPr>
              <p:cNvPr id="27" name="图片 2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37066" y="2518912"/>
                <a:ext cx="569976" cy="373522"/>
              </a:xfrm>
              <a:prstGeom prst="rect">
                <a:avLst/>
              </a:prstGeom>
            </p:spPr>
          </p:pic>
          <p:sp>
            <p:nvSpPr>
              <p:cNvPr id="29" name="文本框 28"/>
              <p:cNvSpPr txBox="1"/>
              <p:nvPr/>
            </p:nvSpPr>
            <p:spPr>
              <a:xfrm>
                <a:off x="2692266" y="266827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1</a:t>
                </a:r>
                <a:endPara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3151664" y="216603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2</a:t>
                </a:r>
                <a:endPara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3651342" y="269304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3</a:t>
                </a:r>
                <a:endPara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p:grpSp>
        <p:sp>
          <p:nvSpPr>
            <p:cNvPr id="33" name="矩形 32"/>
            <p:cNvSpPr/>
            <p:nvPr/>
          </p:nvSpPr>
          <p:spPr>
            <a:xfrm>
              <a:off x="4558720" y="3394595"/>
              <a:ext cx="160281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altLang="zh-CN" sz="1400" dirty="0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02:23:c0:01:00:11</a:t>
              </a:r>
              <a:endParaRPr lang="en-US" altLang="zh-CN" sz="1400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7420606" y="3398185"/>
              <a:ext cx="1616148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altLang="zh-CN" sz="1400" dirty="0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02:23:c0:01:00:22</a:t>
              </a:r>
              <a:endParaRPr lang="en-US" altLang="zh-CN" sz="1400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</p:txBody>
        </p:sp>
      </p:grpSp>
      <p:sp>
        <p:nvSpPr>
          <p:cNvPr id="36" name="内容占位符 2"/>
          <p:cNvSpPr txBox="1">
            <a:spLocks/>
          </p:cNvSpPr>
          <p:nvPr/>
        </p:nvSpPr>
        <p:spPr bwMode="auto">
          <a:xfrm>
            <a:off x="457200" y="3986317"/>
            <a:ext cx="8229600" cy="2145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dirty="0" smtClean="0"/>
              <a:t>对每个</a:t>
            </a:r>
            <a:r>
              <a:rPr lang="zh-CN" altLang="en-US" kern="0" dirty="0"/>
              <a:t>数据帧，在</a:t>
            </a:r>
            <a:r>
              <a:rPr lang="en-US" altLang="zh-CN" kern="0" dirty="0"/>
              <a:t>FDB</a:t>
            </a:r>
            <a:r>
              <a:rPr lang="zh-CN" altLang="en-US" kern="0" dirty="0"/>
              <a:t>中查找目的</a:t>
            </a:r>
            <a:r>
              <a:rPr lang="en-US" altLang="zh-CN" kern="0" dirty="0"/>
              <a:t>MAC</a:t>
            </a:r>
            <a:r>
              <a:rPr lang="zh-CN" altLang="en-US" kern="0" dirty="0"/>
              <a:t>地址对应的端口号</a:t>
            </a:r>
          </a:p>
          <a:p>
            <a:pPr lvl="1">
              <a:lnSpc>
                <a:spcPct val="150000"/>
              </a:lnSpc>
            </a:pPr>
            <a:r>
              <a:rPr lang="zh-CN" altLang="en-US" sz="1800" kern="0" dirty="0" smtClean="0"/>
              <a:t>若存在</a:t>
            </a:r>
            <a:r>
              <a:rPr lang="zh-CN" altLang="en-US" sz="1800" kern="0" dirty="0"/>
              <a:t>对应端口号</a:t>
            </a:r>
            <a:r>
              <a:rPr lang="zh-CN" altLang="en-US" sz="1800" kern="0" dirty="0" smtClean="0"/>
              <a:t>，且与接收端口一致，丢弃</a:t>
            </a:r>
            <a:endParaRPr lang="en-US" altLang="zh-CN" sz="1800" kern="0" dirty="0" smtClean="0"/>
          </a:p>
          <a:p>
            <a:pPr lvl="1">
              <a:lnSpc>
                <a:spcPct val="150000"/>
              </a:lnSpc>
            </a:pPr>
            <a:r>
              <a:rPr lang="zh-CN" altLang="en-US" sz="1800" kern="0" dirty="0" smtClean="0"/>
              <a:t>若存在对应端口号，且不同于接收端口，从</a:t>
            </a:r>
            <a:r>
              <a:rPr lang="zh-CN" altLang="en-US" sz="1800" kern="0" dirty="0"/>
              <a:t>该端口将数据</a:t>
            </a:r>
            <a:r>
              <a:rPr lang="zh-CN" altLang="en-US" sz="1800" kern="0" dirty="0" smtClean="0"/>
              <a:t>转发</a:t>
            </a:r>
            <a:r>
              <a:rPr lang="en-US" altLang="zh-CN" sz="1800" kern="0" dirty="0" smtClean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zh-CN" altLang="en-US" sz="1800" kern="0" dirty="0" smtClean="0">
                <a:solidFill>
                  <a:schemeClr val="accent5">
                    <a:lumMod val="50000"/>
                  </a:schemeClr>
                </a:solidFill>
              </a:rPr>
              <a:t>单播</a:t>
            </a:r>
            <a:r>
              <a:rPr lang="en-US" altLang="zh-CN" sz="1800" kern="0" dirty="0" smtClean="0">
                <a:solidFill>
                  <a:schemeClr val="accent5">
                    <a:lumMod val="50000"/>
                  </a:schemeClr>
                </a:solidFill>
              </a:rPr>
              <a:t>)</a:t>
            </a:r>
            <a:endParaRPr lang="zh-CN" altLang="en-US" sz="1800" kern="0" dirty="0">
              <a:solidFill>
                <a:schemeClr val="accent5">
                  <a:lumMod val="5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kern="0" dirty="0"/>
              <a:t>如果</a:t>
            </a:r>
            <a:r>
              <a:rPr lang="en-US" altLang="zh-CN" sz="1800" kern="0" dirty="0"/>
              <a:t>FDB</a:t>
            </a:r>
            <a:r>
              <a:rPr lang="zh-CN" altLang="en-US" sz="1800" kern="0" dirty="0"/>
              <a:t>中不存在对应条目，将该数据包从所有端口</a:t>
            </a:r>
            <a:r>
              <a:rPr lang="zh-CN" altLang="en-US" sz="1800" kern="0" dirty="0" smtClean="0"/>
              <a:t>转发 </a:t>
            </a:r>
            <a:r>
              <a:rPr lang="en-US" altLang="zh-CN" sz="1800" kern="0" dirty="0" smtClean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zh-CN" altLang="en-US" sz="1800" kern="0" dirty="0" smtClean="0">
                <a:solidFill>
                  <a:schemeClr val="accent5">
                    <a:lumMod val="50000"/>
                  </a:schemeClr>
                </a:solidFill>
              </a:rPr>
              <a:t>广播</a:t>
            </a:r>
            <a:r>
              <a:rPr lang="en-US" altLang="zh-CN" sz="1800" kern="0" dirty="0" smtClean="0">
                <a:solidFill>
                  <a:schemeClr val="accent5">
                    <a:lumMod val="50000"/>
                  </a:schemeClr>
                </a:solidFill>
              </a:rPr>
              <a:t>)</a:t>
            </a:r>
            <a:endParaRPr lang="zh-CN" altLang="en-US" sz="1800" kern="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9" name="灯片编号占位符 3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0414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6" grpId="0" uiExpand="1" build="p"/>
    </p:bldLst>
  </p:timing>
  <p:extLst mod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网桥对数据帧的处理流程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1536558" y="1529143"/>
            <a:ext cx="6118431" cy="2920148"/>
            <a:chOff x="1536558" y="1519429"/>
            <a:chExt cx="6118431" cy="2920148"/>
          </a:xfrm>
        </p:grpSpPr>
        <p:sp>
          <p:nvSpPr>
            <p:cNvPr id="41" name="AutoShape 6"/>
            <p:cNvSpPr>
              <a:spLocks noChangeArrowheads="1"/>
            </p:cNvSpPr>
            <p:nvPr/>
          </p:nvSpPr>
          <p:spPr bwMode="auto">
            <a:xfrm>
              <a:off x="3122295" y="3154042"/>
              <a:ext cx="2538984" cy="609600"/>
            </a:xfrm>
            <a:prstGeom prst="diamond">
              <a:avLst/>
            </a:prstGeom>
            <a:solidFill>
              <a:srgbClr val="E5E5FF"/>
            </a:solidFill>
            <a:ln w="158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方向为端口</a:t>
              </a:r>
              <a:r>
                <a:rPr lang="zh-CN" altLang="zh-CN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i</a:t>
              </a:r>
              <a:r>
                <a:rPr lang="zh-CN" alt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？</a:t>
              </a:r>
              <a:endPara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4" name="Line 12"/>
            <p:cNvSpPr>
              <a:spLocks noChangeShapeType="1"/>
            </p:cNvSpPr>
            <p:nvPr/>
          </p:nvSpPr>
          <p:spPr bwMode="auto">
            <a:xfrm>
              <a:off x="4408043" y="1900429"/>
              <a:ext cx="0" cy="281939"/>
            </a:xfrm>
            <a:prstGeom prst="lin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13"/>
            <p:cNvSpPr>
              <a:spLocks noChangeShapeType="1"/>
            </p:cNvSpPr>
            <p:nvPr/>
          </p:nvSpPr>
          <p:spPr bwMode="auto">
            <a:xfrm>
              <a:off x="4408043" y="2887451"/>
              <a:ext cx="0" cy="269642"/>
            </a:xfrm>
            <a:prstGeom prst="lin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14"/>
            <p:cNvSpPr>
              <a:spLocks noChangeShapeType="1"/>
            </p:cNvSpPr>
            <p:nvPr/>
          </p:nvSpPr>
          <p:spPr bwMode="auto">
            <a:xfrm>
              <a:off x="4407027" y="3774312"/>
              <a:ext cx="0" cy="304800"/>
            </a:xfrm>
            <a:prstGeom prst="lin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18"/>
            <p:cNvSpPr>
              <a:spLocks noChangeShapeType="1"/>
            </p:cNvSpPr>
            <p:nvPr/>
          </p:nvSpPr>
          <p:spPr bwMode="auto">
            <a:xfrm flipH="1">
              <a:off x="2279903" y="3458842"/>
              <a:ext cx="842391" cy="0"/>
            </a:xfrm>
            <a:prstGeom prst="lin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19"/>
            <p:cNvSpPr>
              <a:spLocks noChangeShapeType="1"/>
            </p:cNvSpPr>
            <p:nvPr/>
          </p:nvSpPr>
          <p:spPr bwMode="auto">
            <a:xfrm>
              <a:off x="2279904" y="3480816"/>
              <a:ext cx="0" cy="228600"/>
            </a:xfrm>
            <a:prstGeom prst="lin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22"/>
            <p:cNvSpPr>
              <a:spLocks noChangeShapeType="1"/>
            </p:cNvSpPr>
            <p:nvPr/>
          </p:nvSpPr>
          <p:spPr bwMode="auto">
            <a:xfrm flipV="1">
              <a:off x="5559489" y="2519553"/>
              <a:ext cx="1292415" cy="159"/>
            </a:xfrm>
            <a:prstGeom prst="lin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23"/>
            <p:cNvSpPr>
              <a:spLocks noChangeShapeType="1"/>
            </p:cNvSpPr>
            <p:nvPr/>
          </p:nvSpPr>
          <p:spPr bwMode="auto">
            <a:xfrm>
              <a:off x="6839712" y="2519553"/>
              <a:ext cx="0" cy="748898"/>
            </a:xfrm>
            <a:prstGeom prst="lin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Text Box 30"/>
            <p:cNvSpPr txBox="1">
              <a:spLocks noChangeArrowheads="1"/>
            </p:cNvSpPr>
            <p:nvPr/>
          </p:nvSpPr>
          <p:spPr bwMode="auto">
            <a:xfrm>
              <a:off x="5609051" y="2250416"/>
              <a:ext cx="762000" cy="338554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algn="ctr">
                <a:defRPr sz="1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zh-CN" altLang="en-US" dirty="0"/>
                <a:t>否</a:t>
              </a:r>
            </a:p>
          </p:txBody>
        </p:sp>
        <p:sp>
          <p:nvSpPr>
            <p:cNvPr id="56" name="Text Box 31"/>
            <p:cNvSpPr txBox="1">
              <a:spLocks noChangeArrowheads="1"/>
            </p:cNvSpPr>
            <p:nvPr/>
          </p:nvSpPr>
          <p:spPr bwMode="auto">
            <a:xfrm>
              <a:off x="2404841" y="3183107"/>
              <a:ext cx="609600" cy="338554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algn="ctr">
                <a:defRPr sz="1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zh-CN" altLang="en-US" dirty="0"/>
                <a:t>是</a:t>
              </a:r>
            </a:p>
          </p:txBody>
        </p:sp>
        <p:sp>
          <p:nvSpPr>
            <p:cNvPr id="58" name="Text Box 64"/>
            <p:cNvSpPr txBox="1">
              <a:spLocks noChangeArrowheads="1"/>
            </p:cNvSpPr>
            <p:nvPr/>
          </p:nvSpPr>
          <p:spPr bwMode="auto">
            <a:xfrm>
              <a:off x="5902389" y="3253818"/>
              <a:ext cx="1752600" cy="600075"/>
            </a:xfrm>
            <a:prstGeom prst="rect">
              <a:avLst/>
            </a:prstGeom>
            <a:solidFill>
              <a:srgbClr val="E5E5FF"/>
            </a:solidFill>
            <a:ln w="158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algn="ctr">
                <a:defRPr sz="1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zh-CN" altLang="en-US"/>
                <a:t>向除</a:t>
              </a:r>
              <a:r>
                <a:rPr lang="zh-CN" altLang="zh-CN"/>
                <a:t>i</a:t>
              </a:r>
              <a:r>
                <a:rPr lang="zh-CN" altLang="en-US"/>
                <a:t>以外的所有端口转发此帧</a:t>
              </a: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3265742" y="1519429"/>
              <a:ext cx="2284603" cy="381000"/>
            </a:xfrm>
            <a:prstGeom prst="roundRect">
              <a:avLst/>
            </a:prstGeom>
            <a:solidFill>
              <a:srgbClr val="E5E5FF"/>
            </a:solidFill>
            <a:ln w="158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在端口</a:t>
              </a:r>
              <a:r>
                <a:rPr lang="en-US" altLang="zh-CN" sz="16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i</a:t>
              </a:r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收到无差错帧</a:t>
              </a:r>
            </a:p>
          </p:txBody>
        </p:sp>
        <p:sp>
          <p:nvSpPr>
            <p:cNvPr id="8" name="流程图: 决策 7"/>
            <p:cNvSpPr/>
            <p:nvPr/>
          </p:nvSpPr>
          <p:spPr>
            <a:xfrm>
              <a:off x="3086068" y="2174431"/>
              <a:ext cx="2643950" cy="690562"/>
            </a:xfrm>
            <a:prstGeom prst="flowChartDecision">
              <a:avLst/>
            </a:prstGeom>
            <a:solidFill>
              <a:srgbClr val="E5E5FF"/>
            </a:solidFill>
            <a:ln w="158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FDB</a:t>
              </a:r>
              <a:r>
                <a:rPr lang="zh-CN" alt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中找到目的地址？</a:t>
              </a:r>
              <a:endPara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3" name="圆角矩形 62"/>
            <p:cNvSpPr/>
            <p:nvPr/>
          </p:nvSpPr>
          <p:spPr>
            <a:xfrm>
              <a:off x="1536558" y="3698112"/>
              <a:ext cx="1531810" cy="381000"/>
            </a:xfrm>
            <a:prstGeom prst="roundRect">
              <a:avLst/>
            </a:prstGeom>
            <a:solidFill>
              <a:srgbClr val="E5E5FF"/>
            </a:solidFill>
            <a:ln w="158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丢弃该帧</a:t>
              </a:r>
              <a:endPara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4" name="圆角矩形 63"/>
            <p:cNvSpPr/>
            <p:nvPr/>
          </p:nvSpPr>
          <p:spPr>
            <a:xfrm>
              <a:off x="3236786" y="4058577"/>
              <a:ext cx="2284603" cy="381000"/>
            </a:xfrm>
            <a:prstGeom prst="roundRect">
              <a:avLst/>
            </a:prstGeom>
            <a:solidFill>
              <a:srgbClr val="E5E5FF"/>
            </a:solidFill>
            <a:ln w="158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向正确端口转发此帧</a:t>
              </a:r>
              <a:endPara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279903" y="3853892"/>
            <a:ext cx="5375086" cy="2968950"/>
            <a:chOff x="2279903" y="3853892"/>
            <a:chExt cx="5375086" cy="2968950"/>
          </a:xfrm>
        </p:grpSpPr>
        <p:sp>
          <p:nvSpPr>
            <p:cNvPr id="49" name="Line 20"/>
            <p:cNvSpPr>
              <a:spLocks noChangeShapeType="1"/>
            </p:cNvSpPr>
            <p:nvPr/>
          </p:nvSpPr>
          <p:spPr bwMode="auto">
            <a:xfrm>
              <a:off x="2279903" y="4079112"/>
              <a:ext cx="0" cy="533400"/>
            </a:xfrm>
            <a:prstGeom prst="lin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21"/>
            <p:cNvSpPr>
              <a:spLocks noChangeShapeType="1"/>
            </p:cNvSpPr>
            <p:nvPr/>
          </p:nvSpPr>
          <p:spPr bwMode="auto">
            <a:xfrm>
              <a:off x="2279903" y="4612512"/>
              <a:ext cx="2134570" cy="0"/>
            </a:xfrm>
            <a:prstGeom prst="lin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24"/>
            <p:cNvSpPr>
              <a:spLocks noChangeShapeType="1"/>
            </p:cNvSpPr>
            <p:nvPr/>
          </p:nvSpPr>
          <p:spPr bwMode="auto">
            <a:xfrm>
              <a:off x="6839712" y="3853892"/>
              <a:ext cx="0" cy="758619"/>
            </a:xfrm>
            <a:prstGeom prst="lin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25"/>
            <p:cNvSpPr>
              <a:spLocks noChangeShapeType="1"/>
            </p:cNvSpPr>
            <p:nvPr/>
          </p:nvSpPr>
          <p:spPr bwMode="auto">
            <a:xfrm flipH="1" flipV="1">
              <a:off x="4414473" y="4612510"/>
              <a:ext cx="2425237" cy="0"/>
            </a:xfrm>
            <a:prstGeom prst="lin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AutoShape 6"/>
            <p:cNvSpPr>
              <a:spLocks noChangeArrowheads="1"/>
            </p:cNvSpPr>
            <p:nvPr/>
          </p:nvSpPr>
          <p:spPr bwMode="auto">
            <a:xfrm>
              <a:off x="3134614" y="4938949"/>
              <a:ext cx="2538984" cy="609600"/>
            </a:xfrm>
            <a:prstGeom prst="diamond">
              <a:avLst/>
            </a:prstGeom>
            <a:solidFill>
              <a:srgbClr val="E5E5FF"/>
            </a:solidFill>
            <a:ln w="158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源地址在</a:t>
              </a:r>
              <a:r>
                <a:rPr lang="en-US" altLang="zh-CN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FDB</a:t>
              </a:r>
              <a:r>
                <a:rPr lang="zh-CN" alt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中？</a:t>
              </a:r>
              <a:endPara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6" name="Line 13"/>
            <p:cNvSpPr>
              <a:spLocks noChangeShapeType="1"/>
            </p:cNvSpPr>
            <p:nvPr/>
          </p:nvSpPr>
          <p:spPr bwMode="auto">
            <a:xfrm>
              <a:off x="4404106" y="4433675"/>
              <a:ext cx="0" cy="505274"/>
            </a:xfrm>
            <a:prstGeom prst="lin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22"/>
            <p:cNvSpPr>
              <a:spLocks noChangeShapeType="1"/>
            </p:cNvSpPr>
            <p:nvPr/>
          </p:nvSpPr>
          <p:spPr bwMode="auto">
            <a:xfrm flipV="1">
              <a:off x="5661279" y="5242560"/>
              <a:ext cx="1215009" cy="1347"/>
            </a:xfrm>
            <a:prstGeom prst="lin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Text Box 30"/>
            <p:cNvSpPr txBox="1">
              <a:spLocks noChangeArrowheads="1"/>
            </p:cNvSpPr>
            <p:nvPr/>
          </p:nvSpPr>
          <p:spPr bwMode="auto">
            <a:xfrm>
              <a:off x="5663915" y="4938752"/>
              <a:ext cx="762000" cy="338554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algn="ctr">
                <a:defRPr sz="1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zh-CN" altLang="en-US" dirty="0"/>
                <a:t>否</a:t>
              </a:r>
            </a:p>
          </p:txBody>
        </p:sp>
        <p:sp>
          <p:nvSpPr>
            <p:cNvPr id="69" name="Line 23"/>
            <p:cNvSpPr>
              <a:spLocks noChangeShapeType="1"/>
            </p:cNvSpPr>
            <p:nvPr/>
          </p:nvSpPr>
          <p:spPr bwMode="auto">
            <a:xfrm flipH="1">
              <a:off x="6851904" y="5242560"/>
              <a:ext cx="0" cy="451104"/>
            </a:xfrm>
            <a:prstGeom prst="lin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Text Box 64"/>
            <p:cNvSpPr txBox="1">
              <a:spLocks noChangeArrowheads="1"/>
            </p:cNvSpPr>
            <p:nvPr/>
          </p:nvSpPr>
          <p:spPr bwMode="auto">
            <a:xfrm>
              <a:off x="5902389" y="5693664"/>
              <a:ext cx="1752600" cy="600075"/>
            </a:xfrm>
            <a:prstGeom prst="rect">
              <a:avLst/>
            </a:prstGeom>
            <a:solidFill>
              <a:srgbClr val="E5E5FF"/>
            </a:solidFill>
            <a:ln w="158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algn="ctr">
                <a:defRPr sz="1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zh-CN" altLang="en-US" dirty="0" smtClean="0"/>
                <a:t>将源地址加入</a:t>
              </a:r>
              <a:r>
                <a:rPr lang="en-US" altLang="zh-CN" dirty="0" smtClean="0"/>
                <a:t>FDB</a:t>
              </a:r>
              <a:r>
                <a:rPr lang="zh-CN" altLang="en-US" dirty="0" smtClean="0"/>
                <a:t>，设置定时器</a:t>
              </a:r>
              <a:endParaRPr lang="zh-CN" altLang="en-US" dirty="0"/>
            </a:p>
          </p:txBody>
        </p:sp>
        <p:sp>
          <p:nvSpPr>
            <p:cNvPr id="71" name="Line 23"/>
            <p:cNvSpPr>
              <a:spLocks noChangeShapeType="1"/>
            </p:cNvSpPr>
            <p:nvPr/>
          </p:nvSpPr>
          <p:spPr bwMode="auto">
            <a:xfrm flipH="1">
              <a:off x="4414473" y="5548549"/>
              <a:ext cx="0" cy="451104"/>
            </a:xfrm>
            <a:prstGeom prst="lin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圆角矩形 71"/>
            <p:cNvSpPr/>
            <p:nvPr/>
          </p:nvSpPr>
          <p:spPr>
            <a:xfrm>
              <a:off x="3236785" y="5990738"/>
              <a:ext cx="2284603" cy="381000"/>
            </a:xfrm>
            <a:prstGeom prst="roundRect">
              <a:avLst/>
            </a:prstGeom>
            <a:solidFill>
              <a:srgbClr val="E5E5FF"/>
            </a:solidFill>
            <a:ln w="158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更新条目和定时器</a:t>
              </a:r>
              <a:endPara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3" name="Line 23"/>
            <p:cNvSpPr>
              <a:spLocks noChangeShapeType="1"/>
            </p:cNvSpPr>
            <p:nvPr/>
          </p:nvSpPr>
          <p:spPr bwMode="auto">
            <a:xfrm flipH="1">
              <a:off x="4414473" y="6371738"/>
              <a:ext cx="0" cy="451104"/>
            </a:xfrm>
            <a:prstGeom prst="lin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Line 24"/>
            <p:cNvSpPr>
              <a:spLocks noChangeShapeType="1"/>
            </p:cNvSpPr>
            <p:nvPr/>
          </p:nvSpPr>
          <p:spPr bwMode="auto">
            <a:xfrm>
              <a:off x="6839712" y="6293739"/>
              <a:ext cx="0" cy="357781"/>
            </a:xfrm>
            <a:prstGeom prst="lin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25"/>
            <p:cNvSpPr>
              <a:spLocks noChangeShapeType="1"/>
            </p:cNvSpPr>
            <p:nvPr/>
          </p:nvSpPr>
          <p:spPr bwMode="auto">
            <a:xfrm flipH="1" flipV="1">
              <a:off x="4404106" y="6612782"/>
              <a:ext cx="2425237" cy="0"/>
            </a:xfrm>
            <a:prstGeom prst="lin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1036" y="6059561"/>
            <a:ext cx="3013405" cy="71590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Ins="180000" rtlCol="0" anchor="ctr"/>
          <a:lstStyle>
            <a:defPPr>
              <a:defRPr lang="zh-CN"/>
            </a:defPPr>
            <a:lvl1pPr>
              <a:defRPr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dirty="0" smtClean="0"/>
              <a:t>FDB</a:t>
            </a:r>
            <a:r>
              <a:rPr lang="zh-CN" altLang="en-US" sz="2400" dirty="0" smtClean="0"/>
              <a:t>条目如何生成？</a:t>
            </a:r>
            <a:endParaRPr lang="zh-CN" alt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6104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extLst mod="1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3|5.1|93.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8|33|30.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5.8|2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5|33|35.6|19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4|3.5|37.2|5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4|25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6|23.5|3.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7.8|1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.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1|3.8|18.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9.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9|7.7|39.6|14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8|22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9|40.6|9.9|14.6|24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5|73.6|7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|14|6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7.9|15.7|18.3|41.3"/>
</p:tagLst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F935A313-AA73-40DA-9A7E-280E38D4ACF7}" vid="{2C9FAF92-E915-4571-AAA6-F0001F18E262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F935A313-AA73-40DA-9A7E-280E38D4ACF7}" vid="{2C9FAF92-E915-4571-AAA6-F0001F18E262}"/>
    </a:ext>
  </a:extLst>
</a:theme>
</file>

<file path=ppt/theme/theme4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F935A313-AA73-40DA-9A7E-280E38D4ACF7}" vid="{2C9FAF92-E915-4571-AAA6-F0001F18E262}"/>
    </a:ext>
  </a:extLst>
</a:theme>
</file>

<file path=ppt/theme/theme5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6.xml><?xml version="1.0" encoding="utf-8"?>
<a:theme xmlns:a="http://schemas.openxmlformats.org/drawingml/2006/main" name="4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第一章概述</Template>
  <TotalTime>18827</TotalTime>
  <Words>1961</Words>
  <Application>Microsoft Office PowerPoint</Application>
  <PresentationFormat>全屏显示(4:3)</PresentationFormat>
  <Paragraphs>465</Paragraphs>
  <Slides>28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28</vt:i4>
      </vt:variant>
    </vt:vector>
  </HeadingPairs>
  <TitlesOfParts>
    <vt:vector size="50" baseType="lpstr">
      <vt:lpstr>方正舒体</vt:lpstr>
      <vt:lpstr>黑体</vt:lpstr>
      <vt:lpstr>华文楷体</vt:lpstr>
      <vt:lpstr>华文新魏</vt:lpstr>
      <vt:lpstr>楷体_GB2312</vt:lpstr>
      <vt:lpstr>宋体</vt:lpstr>
      <vt:lpstr>微软雅黑</vt:lpstr>
      <vt:lpstr>Arial</vt:lpstr>
      <vt:lpstr>Arial Black</vt:lpstr>
      <vt:lpstr>Calibri</vt:lpstr>
      <vt:lpstr>Comic Sans MS</vt:lpstr>
      <vt:lpstr>Helvetica</vt:lpstr>
      <vt:lpstr>Tahoma</vt:lpstr>
      <vt:lpstr>Times New Roman</vt:lpstr>
      <vt:lpstr>Wingdings</vt:lpstr>
      <vt:lpstr>Wingdings 3</vt:lpstr>
      <vt:lpstr>Pixel</vt:lpstr>
      <vt:lpstr>自定义设计方案</vt:lpstr>
      <vt:lpstr>1_自定义设计方案</vt:lpstr>
      <vt:lpstr>2_自定义设计方案</vt:lpstr>
      <vt:lpstr>3_自定义设计方案</vt:lpstr>
      <vt:lpstr>4_自定义设计方案</vt:lpstr>
      <vt:lpstr>第三章 交换网络</vt:lpstr>
      <vt:lpstr>直连网络的可扩展性</vt:lpstr>
      <vt:lpstr>交换网络</vt:lpstr>
      <vt:lpstr>提纲</vt:lpstr>
      <vt:lpstr>网桥(Bridge)</vt:lpstr>
      <vt:lpstr>网桥(Bridge)</vt:lpstr>
      <vt:lpstr>网桥(Bridge)</vt:lpstr>
      <vt:lpstr>数据帧转发</vt:lpstr>
      <vt:lpstr>网桥对数据帧的处理流程</vt:lpstr>
      <vt:lpstr>学习结点位置</vt:lpstr>
      <vt:lpstr>生成树协议</vt:lpstr>
      <vt:lpstr>生成树协议</vt:lpstr>
      <vt:lpstr>生成树协议</vt:lpstr>
      <vt:lpstr>生成树算法</vt:lpstr>
      <vt:lpstr>生成树算法</vt:lpstr>
      <vt:lpstr>生成树算法</vt:lpstr>
      <vt:lpstr>生成树算法</vt:lpstr>
      <vt:lpstr>生成树算法</vt:lpstr>
      <vt:lpstr>生成树算法</vt:lpstr>
      <vt:lpstr>生成树算法</vt:lpstr>
      <vt:lpstr>多接口网桥——以太网交换机 </vt:lpstr>
      <vt:lpstr>用以太网交换机扩展局域网 </vt:lpstr>
      <vt:lpstr>网桥的局限性</vt:lpstr>
      <vt:lpstr>虚拟局域网 (Virtual Lan, VLAN)</vt:lpstr>
      <vt:lpstr>虚拟局域网 (Virtual Lan, VLAN)</vt:lpstr>
      <vt:lpstr>虚拟局域网 (Virtual Lan, VLAN)</vt:lpstr>
      <vt:lpstr>交换局域网总结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计算机网络概述</dc:title>
  <dc:creator>zhw</dc:creator>
  <cp:lastModifiedBy>zh zz</cp:lastModifiedBy>
  <cp:revision>893</cp:revision>
  <dcterms:created xsi:type="dcterms:W3CDTF">2017-02-02T15:53:23Z</dcterms:created>
  <dcterms:modified xsi:type="dcterms:W3CDTF">2020-03-15T03:42:06Z</dcterms:modified>
</cp:coreProperties>
</file>