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</p:sldMasterIdLst>
  <p:notesMasterIdLst>
    <p:notesMasterId r:id="rId29"/>
  </p:notesMasterIdLst>
  <p:sldIdLst>
    <p:sldId id="256" r:id="rId11"/>
    <p:sldId id="461" r:id="rId12"/>
    <p:sldId id="464" r:id="rId13"/>
    <p:sldId id="463" r:id="rId14"/>
    <p:sldId id="465" r:id="rId15"/>
    <p:sldId id="466" r:id="rId16"/>
    <p:sldId id="468" r:id="rId17"/>
    <p:sldId id="469" r:id="rId18"/>
    <p:sldId id="478" r:id="rId19"/>
    <p:sldId id="475" r:id="rId20"/>
    <p:sldId id="476" r:id="rId21"/>
    <p:sldId id="477" r:id="rId22"/>
    <p:sldId id="479" r:id="rId23"/>
    <p:sldId id="480" r:id="rId24"/>
    <p:sldId id="481" r:id="rId25"/>
    <p:sldId id="473" r:id="rId26"/>
    <p:sldId id="474" r:id="rId27"/>
    <p:sldId id="54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DADD7"/>
    <a:srgbClr val="CC0099"/>
    <a:srgbClr val="990099"/>
    <a:srgbClr val="C9C9FF"/>
    <a:srgbClr val="C1C1FF"/>
    <a:srgbClr val="DDDDFF"/>
    <a:srgbClr val="F3F3FF"/>
    <a:srgbClr val="EFEFFF"/>
    <a:srgbClr val="DE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6436" autoAdjust="0"/>
  </p:normalViewPr>
  <p:slideViewPr>
    <p:cSldViewPr snapToGrid="0">
      <p:cViewPr varScale="1">
        <p:scale>
          <a:sx n="68" d="100"/>
          <a:sy n="68" d="100"/>
        </p:scale>
        <p:origin x="1011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1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4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1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43276"/>
            <a:ext cx="7560840" cy="2010569"/>
          </a:xfrm>
        </p:spPr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互联网络 </a:t>
            </a:r>
            <a:r>
              <a:rPr lang="en-US" altLang="zh-CN" sz="2000" dirty="0" smtClean="0"/>
              <a:t>(internetwork </a:t>
            </a:r>
            <a:r>
              <a:rPr lang="en-US" altLang="zh-CN" sz="2000" dirty="0"/>
              <a:t>or </a:t>
            </a:r>
            <a:r>
              <a:rPr lang="en-US" altLang="zh-CN" sz="2000" dirty="0" smtClean="0"/>
              <a:t>internet)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提供各种主机</a:t>
            </a:r>
            <a:r>
              <a:rPr lang="en-US" altLang="zh-CN" dirty="0"/>
              <a:t>--</a:t>
            </a:r>
            <a:r>
              <a:rPr lang="zh-CN" altLang="en-US" dirty="0"/>
              <a:t>主机分组传输服务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互连</a:t>
            </a:r>
            <a:r>
              <a:rPr lang="zh-CN" altLang="en-US" dirty="0"/>
              <a:t>的网络的集合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Internet-</a:t>
            </a:r>
            <a:r>
              <a:rPr lang="en-US" altLang="zh-CN" sz="2000" dirty="0"/>
              <a:t>-</a:t>
            </a:r>
            <a:r>
              <a:rPr lang="zh-CN" altLang="en-US" sz="2000" dirty="0" smtClean="0"/>
              <a:t>因特网，互联网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专用名词，互联网络实例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网络</a:t>
            </a:r>
            <a:endParaRPr lang="en-US" altLang="zh-CN" sz="2000" dirty="0"/>
          </a:p>
          <a:p>
            <a:pPr lvl="1"/>
            <a:r>
              <a:rPr lang="zh-CN" altLang="en-US" dirty="0" smtClean="0"/>
              <a:t>前边讨论过的直连网络或交换网络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如以太网</a:t>
            </a:r>
            <a:r>
              <a:rPr lang="zh-CN" altLang="en-US" smtClean="0"/>
              <a:t>、</a:t>
            </a:r>
            <a:r>
              <a:rPr lang="en-US" altLang="zh-CN" smtClean="0"/>
              <a:t>WiFi</a:t>
            </a:r>
            <a:r>
              <a:rPr lang="zh-CN" altLang="en-US" smtClean="0"/>
              <a:t>、</a:t>
            </a:r>
            <a:r>
              <a:rPr lang="en-US" altLang="zh-CN" smtClean="0"/>
              <a:t>4G/5G</a:t>
            </a:r>
            <a:r>
              <a:rPr lang="zh-CN" altLang="en-US" smtClean="0"/>
              <a:t>网络等</a:t>
            </a:r>
            <a:r>
              <a:rPr lang="en-US" altLang="zh-CN" smtClean="0"/>
              <a:t> 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子网</a:t>
            </a:r>
            <a:endParaRPr lang="en-US" altLang="zh-CN" sz="2000" dirty="0"/>
          </a:p>
          <a:p>
            <a:pPr lvl="1"/>
            <a:r>
              <a:rPr lang="zh-CN" altLang="en-US" dirty="0" smtClean="0"/>
              <a:t>所</a:t>
            </a:r>
            <a:r>
              <a:rPr lang="zh-CN" altLang="en-US" dirty="0"/>
              <a:t>讨论网络中的一部分网络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2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Picture 2" descr="04x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325057"/>
            <a:ext cx="632079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>
          <a:xfrm>
            <a:off x="4709160" y="3851910"/>
            <a:ext cx="1108710" cy="605790"/>
          </a:xfrm>
          <a:prstGeom prst="ellipse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49880" y="3255818"/>
            <a:ext cx="1108710" cy="605790"/>
          </a:xfrm>
          <a:prstGeom prst="ellipse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38850" y="1599349"/>
            <a:ext cx="1108710" cy="605790"/>
          </a:xfrm>
          <a:prstGeom prst="ellipse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1 13"/>
          <p:cNvSpPr/>
          <p:nvPr/>
        </p:nvSpPr>
        <p:spPr>
          <a:xfrm>
            <a:off x="6400665" y="4785017"/>
            <a:ext cx="2155994" cy="583784"/>
          </a:xfrm>
          <a:prstGeom prst="borderCallout1">
            <a:avLst>
              <a:gd name="adj1" fmla="val -3633"/>
              <a:gd name="adj2" fmla="val 17872"/>
              <a:gd name="adj3" fmla="val -115914"/>
              <a:gd name="adj4" fmla="val -25630"/>
            </a:avLst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互联结点</a:t>
            </a:r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8590" y="3558713"/>
            <a:ext cx="2442075" cy="1226304"/>
          </a:xfrm>
          <a:prstGeom prst="lin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94171" y="2205139"/>
            <a:ext cx="95249" cy="2523581"/>
          </a:xfrm>
          <a:prstGeom prst="lin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971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互联结点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892582"/>
          </a:xfrm>
        </p:spPr>
        <p:txBody>
          <a:bodyPr/>
          <a:lstStyle/>
          <a:p>
            <a:r>
              <a:rPr lang="zh-CN" altLang="en-US" dirty="0" smtClean="0"/>
              <a:t>路由器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网关 </a:t>
            </a:r>
            <a:r>
              <a:rPr lang="en-US" altLang="zh-CN" dirty="0" smtClean="0"/>
              <a:t>(Router/Gateway)</a:t>
            </a:r>
          </a:p>
          <a:p>
            <a:r>
              <a:rPr lang="en-US" altLang="zh-CN" dirty="0" smtClean="0"/>
              <a:t>IP</a:t>
            </a:r>
            <a:r>
              <a:rPr lang="zh-CN" altLang="en-US" dirty="0"/>
              <a:t>的关键：建立可</a:t>
            </a:r>
            <a:r>
              <a:rPr lang="zh-CN" altLang="en-US" dirty="0" smtClean="0"/>
              <a:t>扩展</a:t>
            </a:r>
            <a:r>
              <a:rPr lang="zh-CN" altLang="en-US" dirty="0"/>
              <a:t>的</a:t>
            </a:r>
            <a:r>
              <a:rPr lang="zh-CN" altLang="en-US" dirty="0" smtClean="0"/>
              <a:t>异构</a:t>
            </a:r>
            <a:r>
              <a:rPr lang="zh-CN" altLang="en-US" dirty="0"/>
              <a:t>互连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所有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主机</a:t>
            </a:r>
            <a:r>
              <a:rPr lang="zh-CN" altLang="en-US" dirty="0"/>
              <a:t>和</a:t>
            </a:r>
            <a:r>
              <a:rPr lang="zh-CN" altLang="en-US" dirty="0" smtClean="0"/>
              <a:t>路由器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上运行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en-US" dirty="0" smtClean="0"/>
              <a:t>：</a:t>
            </a:r>
            <a:r>
              <a:rPr lang="zh-CN" altLang="zh-CN" dirty="0" smtClean="0"/>
              <a:t>H</a:t>
            </a:r>
            <a:r>
              <a:rPr lang="zh-CN" altLang="zh-CN" baseline="-25000" dirty="0"/>
              <a:t>1</a:t>
            </a:r>
            <a:r>
              <a:rPr lang="zh-CN" altLang="zh-CN" dirty="0"/>
              <a:t>与H</a:t>
            </a:r>
            <a:r>
              <a:rPr lang="zh-CN" altLang="zh-CN" baseline="-25000" dirty="0"/>
              <a:t>8</a:t>
            </a:r>
            <a:r>
              <a:rPr lang="zh-CN" altLang="zh-CN" dirty="0"/>
              <a:t>的</a:t>
            </a:r>
            <a:r>
              <a:rPr lang="zh-CN" altLang="zh-CN" dirty="0" smtClean="0"/>
              <a:t>逻辑连接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457200" y="3660084"/>
            <a:ext cx="8312722" cy="2642135"/>
            <a:chOff x="475487" y="3639726"/>
            <a:chExt cx="8312722" cy="2642135"/>
          </a:xfrm>
        </p:grpSpPr>
        <p:sp>
          <p:nvSpPr>
            <p:cNvPr id="29" name="立方体 28"/>
            <p:cNvSpPr/>
            <p:nvPr/>
          </p:nvSpPr>
          <p:spPr>
            <a:xfrm>
              <a:off x="1733601" y="440055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475487" y="3645759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立方体 38"/>
            <p:cNvSpPr/>
            <p:nvPr/>
          </p:nvSpPr>
          <p:spPr>
            <a:xfrm>
              <a:off x="2160346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1812670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2582290" y="561176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925830" y="4676826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立方体 10"/>
            <p:cNvSpPr/>
            <p:nvPr/>
          </p:nvSpPr>
          <p:spPr>
            <a:xfrm>
              <a:off x="669798" y="4346599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3" name="立方体 12"/>
            <p:cNvSpPr/>
            <p:nvPr/>
          </p:nvSpPr>
          <p:spPr>
            <a:xfrm>
              <a:off x="655345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4" name="立方体 13"/>
            <p:cNvSpPr/>
            <p:nvPr/>
          </p:nvSpPr>
          <p:spPr>
            <a:xfrm>
              <a:off x="655344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929640" y="6137910"/>
              <a:ext cx="1183995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113635" y="595774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2113635" y="531581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582290" y="531581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848965" y="595012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立方体 61"/>
            <p:cNvSpPr/>
            <p:nvPr/>
          </p:nvSpPr>
          <p:spPr>
            <a:xfrm>
              <a:off x="3691941" y="440436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4118686" y="499872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64" name="立方体 63"/>
            <p:cNvSpPr/>
            <p:nvPr/>
          </p:nvSpPr>
          <p:spPr>
            <a:xfrm>
              <a:off x="3771010" y="562319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65" name="立方体 64"/>
            <p:cNvSpPr/>
            <p:nvPr/>
          </p:nvSpPr>
          <p:spPr>
            <a:xfrm>
              <a:off x="4540630" y="561557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071975" y="596155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071975" y="531962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540630" y="531962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807305" y="595393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立方体 69"/>
            <p:cNvSpPr/>
            <p:nvPr/>
          </p:nvSpPr>
          <p:spPr>
            <a:xfrm>
              <a:off x="5734075" y="4394518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" name="立方体 70"/>
            <p:cNvSpPr/>
            <p:nvPr/>
          </p:nvSpPr>
          <p:spPr>
            <a:xfrm>
              <a:off x="616082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72" name="立方体 71"/>
            <p:cNvSpPr/>
            <p:nvPr/>
          </p:nvSpPr>
          <p:spPr>
            <a:xfrm>
              <a:off x="5813144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6582764" y="5605733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6114109" y="595171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14109" y="5309777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582764" y="5309777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849439" y="594409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848965" y="6141720"/>
              <a:ext cx="1223010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807305" y="6124257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立方体 82"/>
            <p:cNvSpPr/>
            <p:nvPr/>
          </p:nvSpPr>
          <p:spPr>
            <a:xfrm>
              <a:off x="7703502" y="3639726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8153845" y="4670793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立方体 84"/>
            <p:cNvSpPr/>
            <p:nvPr/>
          </p:nvSpPr>
          <p:spPr>
            <a:xfrm>
              <a:off x="7897813" y="434056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86" name="立方体 85"/>
            <p:cNvSpPr/>
            <p:nvPr/>
          </p:nvSpPr>
          <p:spPr>
            <a:xfrm>
              <a:off x="788336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87" name="立方体 86"/>
            <p:cNvSpPr/>
            <p:nvPr/>
          </p:nvSpPr>
          <p:spPr>
            <a:xfrm>
              <a:off x="7883359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6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6849439" y="6141720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1183004" y="3792608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411019" y="3828175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8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2" name="文本框 89"/>
            <p:cNvSpPr txBox="1"/>
            <p:nvPr/>
          </p:nvSpPr>
          <p:spPr>
            <a:xfrm>
              <a:off x="2933141" y="4556516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3" name="文本框 89"/>
            <p:cNvSpPr txBox="1"/>
            <p:nvPr/>
          </p:nvSpPr>
          <p:spPr>
            <a:xfrm>
              <a:off x="4916608" y="4531422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2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94" name="文本框 89"/>
            <p:cNvSpPr txBox="1"/>
            <p:nvPr/>
          </p:nvSpPr>
          <p:spPr>
            <a:xfrm>
              <a:off x="6991820" y="4547466"/>
              <a:ext cx="3771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3</a:t>
              </a:r>
              <a:endPara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5260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网络层功能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8091"/>
            <a:ext cx="8229600" cy="5625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通过逐跳的分组转发实现源、目的结点间的数据传输，基于两种重要的网络层功能实现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转发（</a:t>
            </a:r>
            <a:r>
              <a:rPr lang="zh-CN" altLang="en-US" dirty="0" smtClean="0">
                <a:solidFill>
                  <a:srgbClr val="FF0000"/>
                </a:solidFill>
              </a:rPr>
              <a:t>动作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CC"/>
                </a:solidFill>
              </a:rPr>
              <a:t>局部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8000" lvl="2"/>
            <a:r>
              <a:rPr lang="zh-CN" altLang="en-US" dirty="0" smtClean="0"/>
              <a:t>分组到达路由器的一条输入链路时，路由器必须将该分组移动到适当的输出链路</a:t>
            </a:r>
            <a:endParaRPr lang="en-US" altLang="zh-CN" dirty="0" smtClean="0"/>
          </a:p>
          <a:p>
            <a:pPr marL="1008000" lvl="2"/>
            <a:r>
              <a:rPr lang="zh-CN" altLang="en-US" dirty="0" smtClean="0"/>
              <a:t>如：来自主机</a:t>
            </a:r>
            <a:r>
              <a:rPr lang="zh-CN" altLang="zh-CN" dirty="0"/>
              <a:t>H</a:t>
            </a:r>
            <a:r>
              <a:rPr lang="zh-CN" altLang="zh-CN" baseline="-25000" dirty="0" smtClean="0"/>
              <a:t>1</a:t>
            </a:r>
            <a:r>
              <a:rPr lang="zh-CN" altLang="en-US" dirty="0" smtClean="0"/>
              <a:t>到达路由器</a:t>
            </a:r>
            <a:r>
              <a:rPr lang="en-US" altLang="zh-CN" dirty="0" smtClean="0"/>
              <a:t>R</a:t>
            </a:r>
            <a:r>
              <a:rPr lang="zh-CN" altLang="zh-CN" baseline="-25000" dirty="0" smtClean="0"/>
              <a:t>1</a:t>
            </a:r>
            <a:r>
              <a:rPr lang="zh-CN" altLang="en-US" dirty="0" smtClean="0"/>
              <a:t>的分组，必须向能到达</a:t>
            </a:r>
            <a:r>
              <a:rPr lang="zh-CN" altLang="zh-CN" dirty="0" smtClean="0"/>
              <a:t>H</a:t>
            </a:r>
            <a:r>
              <a:rPr lang="zh-CN" altLang="zh-CN" baseline="-25000" dirty="0" smtClean="0"/>
              <a:t>8</a:t>
            </a:r>
            <a:r>
              <a:rPr lang="zh-CN" altLang="en-US" dirty="0" smtClean="0"/>
              <a:t>的路径上的下一台路由器，即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转发</a:t>
            </a:r>
            <a:endParaRPr lang="en-US" altLang="zh-CN" dirty="0" smtClean="0"/>
          </a:p>
          <a:p>
            <a:pPr marL="1008000" lvl="2"/>
            <a:endParaRPr lang="en-US" altLang="zh-CN" dirty="0" smtClean="0"/>
          </a:p>
          <a:p>
            <a:pPr marL="1008000" lvl="2"/>
            <a:endParaRPr lang="en-US" altLang="zh-CN" dirty="0"/>
          </a:p>
          <a:p>
            <a:pPr marL="1008000" lvl="2"/>
            <a:endParaRPr lang="en-US" altLang="zh-CN" dirty="0" smtClean="0"/>
          </a:p>
          <a:p>
            <a:pPr marL="1008000" lvl="2"/>
            <a:endParaRPr lang="en-US" altLang="zh-CN" dirty="0"/>
          </a:p>
          <a:p>
            <a:pPr marL="1008000" lvl="2"/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路由选择（</a:t>
            </a:r>
            <a:r>
              <a:rPr lang="zh-CN" altLang="en-US" dirty="0" smtClean="0">
                <a:solidFill>
                  <a:srgbClr val="FF0000"/>
                </a:solidFill>
              </a:rPr>
              <a:t>决策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CC"/>
                </a:solidFill>
              </a:rPr>
              <a:t>全局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08000" lvl="2"/>
            <a:r>
              <a:rPr lang="zh-CN" altLang="en-US" dirty="0"/>
              <a:t>分组从源结点</a:t>
            </a:r>
            <a:r>
              <a:rPr lang="en-US" altLang="zh-CN" dirty="0"/>
              <a:t>(</a:t>
            </a:r>
            <a:r>
              <a:rPr lang="zh-CN" altLang="en-US" dirty="0"/>
              <a:t>发送方</a:t>
            </a:r>
            <a:r>
              <a:rPr lang="en-US" altLang="zh-CN" dirty="0"/>
              <a:t>)</a:t>
            </a:r>
            <a:r>
              <a:rPr lang="zh-CN" altLang="en-US" dirty="0"/>
              <a:t>流向接收方</a:t>
            </a:r>
            <a:r>
              <a:rPr lang="en-US" altLang="zh-CN" dirty="0"/>
              <a:t>(</a:t>
            </a:r>
            <a:r>
              <a:rPr lang="zh-CN" altLang="en-US" dirty="0"/>
              <a:t>目的结点</a:t>
            </a:r>
            <a:r>
              <a:rPr lang="en-US" altLang="zh-CN" dirty="0"/>
              <a:t>)</a:t>
            </a:r>
            <a:r>
              <a:rPr lang="zh-CN" altLang="en-US" dirty="0"/>
              <a:t>时，网络层必须决定这些分组所采用的路由或路径，计算这些路径的算法称为路由选择算法</a:t>
            </a:r>
            <a:r>
              <a:rPr lang="en-US" altLang="zh-CN" dirty="0"/>
              <a:t>(routing algorithm)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89971" y="3643296"/>
            <a:ext cx="7384093" cy="1485961"/>
            <a:chOff x="475487" y="3639726"/>
            <a:chExt cx="8312722" cy="2642135"/>
          </a:xfrm>
        </p:grpSpPr>
        <p:sp>
          <p:nvSpPr>
            <p:cNvPr id="7" name="立方体 6"/>
            <p:cNvSpPr/>
            <p:nvPr/>
          </p:nvSpPr>
          <p:spPr>
            <a:xfrm>
              <a:off x="1733601" y="440055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立方体 7"/>
            <p:cNvSpPr/>
            <p:nvPr/>
          </p:nvSpPr>
          <p:spPr>
            <a:xfrm>
              <a:off x="475487" y="3645759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立方体 8"/>
            <p:cNvSpPr/>
            <p:nvPr/>
          </p:nvSpPr>
          <p:spPr>
            <a:xfrm>
              <a:off x="2160346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0" name="立方体 9"/>
            <p:cNvSpPr/>
            <p:nvPr/>
          </p:nvSpPr>
          <p:spPr>
            <a:xfrm>
              <a:off x="1812670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1" name="立方体 10"/>
            <p:cNvSpPr/>
            <p:nvPr/>
          </p:nvSpPr>
          <p:spPr>
            <a:xfrm>
              <a:off x="2582290" y="561176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5830" y="4676826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立方体 12"/>
            <p:cNvSpPr/>
            <p:nvPr/>
          </p:nvSpPr>
          <p:spPr>
            <a:xfrm>
              <a:off x="669798" y="4346599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4" name="立方体 13"/>
            <p:cNvSpPr/>
            <p:nvPr/>
          </p:nvSpPr>
          <p:spPr>
            <a:xfrm>
              <a:off x="655345" y="499491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15" name="立方体 14"/>
            <p:cNvSpPr/>
            <p:nvPr/>
          </p:nvSpPr>
          <p:spPr>
            <a:xfrm>
              <a:off x="655344" y="561938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29640" y="6137910"/>
              <a:ext cx="1183995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113635" y="595774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113635" y="531581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82290" y="531581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848965" y="595012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立方体 20"/>
            <p:cNvSpPr/>
            <p:nvPr/>
          </p:nvSpPr>
          <p:spPr>
            <a:xfrm>
              <a:off x="3691941" y="4404361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4118686" y="4998720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3771010" y="562319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FDDI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4540630" y="5615576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071975" y="596155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071975" y="5319620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540630" y="5319620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807305" y="5953934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立方体 28"/>
            <p:cNvSpPr/>
            <p:nvPr/>
          </p:nvSpPr>
          <p:spPr>
            <a:xfrm>
              <a:off x="5734075" y="4394518"/>
              <a:ext cx="1615389" cy="1877500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616082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5813144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PPP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6582764" y="5605733"/>
              <a:ext cx="590525" cy="338358"/>
            </a:xfrm>
            <a:prstGeom prst="cube">
              <a:avLst>
                <a:gd name="adj" fmla="val 13845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114109" y="595171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114109" y="5309777"/>
              <a:ext cx="28956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582764" y="5309777"/>
              <a:ext cx="252350" cy="29595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849439" y="5944091"/>
              <a:ext cx="0" cy="180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848965" y="6141720"/>
              <a:ext cx="1223010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807305" y="6124257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立方体 38"/>
            <p:cNvSpPr/>
            <p:nvPr/>
          </p:nvSpPr>
          <p:spPr>
            <a:xfrm>
              <a:off x="7703502" y="3639726"/>
              <a:ext cx="1084707" cy="2632292"/>
            </a:xfrm>
            <a:prstGeom prst="cube">
              <a:avLst>
                <a:gd name="adj" fmla="val 7089"/>
              </a:avLst>
            </a:prstGeom>
            <a:gradFill rotWithShape="1">
              <a:gsLst>
                <a:gs pos="0">
                  <a:srgbClr val="839EE3">
                    <a:gamma/>
                    <a:shade val="46275"/>
                    <a:invGamma/>
                  </a:srgbClr>
                </a:gs>
                <a:gs pos="50000">
                  <a:srgbClr val="839EE3"/>
                </a:gs>
                <a:gs pos="100000">
                  <a:srgbClr val="839E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bg2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CACACA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600" b="1" ker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8153845" y="4670793"/>
              <a:ext cx="0" cy="146108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立方体 40"/>
            <p:cNvSpPr/>
            <p:nvPr/>
          </p:nvSpPr>
          <p:spPr>
            <a:xfrm>
              <a:off x="7897813" y="4340566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TCP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2" name="立方体 41"/>
            <p:cNvSpPr/>
            <p:nvPr/>
          </p:nvSpPr>
          <p:spPr>
            <a:xfrm>
              <a:off x="7883360" y="4988877"/>
              <a:ext cx="590525" cy="338358"/>
            </a:xfrm>
            <a:prstGeom prst="cube">
              <a:avLst>
                <a:gd name="adj" fmla="val 20601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IP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sp>
          <p:nvSpPr>
            <p:cNvPr id="43" name="立方体 42"/>
            <p:cNvSpPr/>
            <p:nvPr/>
          </p:nvSpPr>
          <p:spPr>
            <a:xfrm>
              <a:off x="7883359" y="5613353"/>
              <a:ext cx="590525" cy="338358"/>
            </a:xfrm>
            <a:prstGeom prst="cube">
              <a:avLst>
                <a:gd name="adj" fmla="val 17223"/>
              </a:avLst>
            </a:prstGeom>
            <a:gradFill flip="none" rotWithShape="1">
              <a:gsLst>
                <a:gs pos="0">
                  <a:srgbClr val="DBE4F1"/>
                </a:gs>
                <a:gs pos="100000">
                  <a:srgbClr val="EEEEEE"/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400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楷体" panose="02010600040101010101" pitchFamily="2" charset="-122"/>
                  <a:cs typeface="黑体" charset="0"/>
                </a:rPr>
                <a:t>ETH</a:t>
              </a:r>
              <a:endParaRPr lang="zh-CN" altLang="en-US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  <a:cs typeface="黑体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849439" y="6141720"/>
              <a:ext cx="130680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83004" y="3792608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411019" y="3828174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8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7" name="文本框 89"/>
            <p:cNvSpPr txBox="1"/>
            <p:nvPr/>
          </p:nvSpPr>
          <p:spPr>
            <a:xfrm>
              <a:off x="2933141" y="4556516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1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8" name="文本框 89"/>
            <p:cNvSpPr txBox="1"/>
            <p:nvPr/>
          </p:nvSpPr>
          <p:spPr>
            <a:xfrm>
              <a:off x="4916607" y="4531422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2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9" name="文本框 89"/>
            <p:cNvSpPr txBox="1"/>
            <p:nvPr/>
          </p:nvSpPr>
          <p:spPr>
            <a:xfrm>
              <a:off x="6991820" y="4547465"/>
              <a:ext cx="377190" cy="60197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R</a:t>
              </a:r>
              <a:r>
                <a:rPr lang="en-US" altLang="zh-CN" sz="16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3</a:t>
              </a:r>
              <a:endParaRPr lang="zh-CN" altLang="en-US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98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分组在互联网中的传送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77" name="组合 576"/>
          <p:cNvGrpSpPr/>
          <p:nvPr/>
        </p:nvGrpSpPr>
        <p:grpSpPr>
          <a:xfrm>
            <a:off x="544931" y="1127166"/>
            <a:ext cx="7675234" cy="5111688"/>
            <a:chOff x="603134" y="1593911"/>
            <a:chExt cx="7675234" cy="5111688"/>
          </a:xfrm>
        </p:grpSpPr>
        <p:sp>
          <p:nvSpPr>
            <p:cNvPr id="290" name="Rectangle 221"/>
            <p:cNvSpPr>
              <a:spLocks noChangeArrowheads="1"/>
            </p:cNvSpPr>
            <p:nvPr/>
          </p:nvSpPr>
          <p:spPr bwMode="auto">
            <a:xfrm>
              <a:off x="1117536" y="1876447"/>
              <a:ext cx="552203" cy="9960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Rectangle 219"/>
            <p:cNvSpPr>
              <a:spLocks noChangeArrowheads="1"/>
            </p:cNvSpPr>
            <p:nvPr/>
          </p:nvSpPr>
          <p:spPr bwMode="auto">
            <a:xfrm>
              <a:off x="1125757" y="2278768"/>
              <a:ext cx="538501" cy="210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Text Box 220"/>
            <p:cNvSpPr txBox="1">
              <a:spLocks noChangeArrowheads="1"/>
            </p:cNvSpPr>
            <p:nvPr/>
          </p:nvSpPr>
          <p:spPr bwMode="auto">
            <a:xfrm>
              <a:off x="1258462" y="1841293"/>
              <a:ext cx="284052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93" name="Line 222"/>
            <p:cNvSpPr>
              <a:spLocks noChangeShapeType="1"/>
            </p:cNvSpPr>
            <p:nvPr/>
          </p:nvSpPr>
          <p:spPr bwMode="auto">
            <a:xfrm>
              <a:off x="1117536" y="2088674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Line 223"/>
            <p:cNvSpPr>
              <a:spLocks noChangeShapeType="1"/>
            </p:cNvSpPr>
            <p:nvPr/>
          </p:nvSpPr>
          <p:spPr bwMode="auto">
            <a:xfrm>
              <a:off x="1117536" y="2285278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5" name="Line 224"/>
            <p:cNvSpPr>
              <a:spLocks noChangeShapeType="1"/>
            </p:cNvSpPr>
            <p:nvPr/>
          </p:nvSpPr>
          <p:spPr bwMode="auto">
            <a:xfrm>
              <a:off x="1117536" y="2481881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6" name="Line 225"/>
            <p:cNvSpPr>
              <a:spLocks noChangeShapeType="1"/>
            </p:cNvSpPr>
            <p:nvPr/>
          </p:nvSpPr>
          <p:spPr bwMode="auto">
            <a:xfrm>
              <a:off x="1117536" y="2679787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Freeform 4"/>
            <p:cNvSpPr>
              <a:spLocks/>
            </p:cNvSpPr>
            <p:nvPr/>
          </p:nvSpPr>
          <p:spPr bwMode="auto">
            <a:xfrm>
              <a:off x="7375385" y="3308657"/>
              <a:ext cx="269936" cy="1476478"/>
            </a:xfrm>
            <a:custGeom>
              <a:avLst/>
              <a:gdLst>
                <a:gd name="T0" fmla="*/ 197 w 197"/>
                <a:gd name="T1" fmla="*/ 0 h 1134"/>
                <a:gd name="T2" fmla="*/ 0 w 197"/>
                <a:gd name="T3" fmla="*/ 507 h 1134"/>
                <a:gd name="T4" fmla="*/ 16 w 1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34">
                  <a:moveTo>
                    <a:pt x="197" y="0"/>
                  </a:moveTo>
                  <a:lnTo>
                    <a:pt x="0" y="507"/>
                  </a:lnTo>
                  <a:lnTo>
                    <a:pt x="16" y="11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98" name="Group 5"/>
            <p:cNvGrpSpPr>
              <a:grpSpLocks/>
            </p:cNvGrpSpPr>
            <p:nvPr/>
          </p:nvGrpSpPr>
          <p:grpSpPr bwMode="auto">
            <a:xfrm>
              <a:off x="2796070" y="5536395"/>
              <a:ext cx="552204" cy="1169204"/>
              <a:chOff x="617" y="262"/>
              <a:chExt cx="403" cy="898"/>
            </a:xfrm>
          </p:grpSpPr>
          <p:sp>
            <p:nvSpPr>
              <p:cNvPr id="299" name="Rectangle 6"/>
              <p:cNvSpPr>
                <a:spLocks noChangeArrowheads="1"/>
              </p:cNvSpPr>
              <p:nvPr/>
            </p:nvSpPr>
            <p:spPr bwMode="auto">
              <a:xfrm>
                <a:off x="623" y="598"/>
                <a:ext cx="393" cy="16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Text Box 7"/>
              <p:cNvSpPr txBox="1">
                <a:spLocks noChangeArrowheads="1"/>
              </p:cNvSpPr>
              <p:nvPr/>
            </p:nvSpPr>
            <p:spPr bwMode="auto">
              <a:xfrm>
                <a:off x="720" y="262"/>
                <a:ext cx="207" cy="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01" name="Rectangle 8"/>
              <p:cNvSpPr>
                <a:spLocks noChangeArrowheads="1"/>
              </p:cNvSpPr>
              <p:nvPr/>
            </p:nvSpPr>
            <p:spPr bwMode="auto">
              <a:xfrm>
                <a:off x="617" y="289"/>
                <a:ext cx="403" cy="7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Line 9"/>
              <p:cNvSpPr>
                <a:spLocks noChangeShapeType="1"/>
              </p:cNvSpPr>
              <p:nvPr/>
            </p:nvSpPr>
            <p:spPr bwMode="auto">
              <a:xfrm>
                <a:off x="617" y="452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Line 10"/>
              <p:cNvSpPr>
                <a:spLocks noChangeShapeType="1"/>
              </p:cNvSpPr>
              <p:nvPr/>
            </p:nvSpPr>
            <p:spPr bwMode="auto">
              <a:xfrm>
                <a:off x="617" y="603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Line 11"/>
              <p:cNvSpPr>
                <a:spLocks noChangeShapeType="1"/>
              </p:cNvSpPr>
              <p:nvPr/>
            </p:nvSpPr>
            <p:spPr bwMode="auto">
              <a:xfrm>
                <a:off x="617" y="754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Line 12"/>
              <p:cNvSpPr>
                <a:spLocks noChangeShapeType="1"/>
              </p:cNvSpPr>
              <p:nvPr/>
            </p:nvSpPr>
            <p:spPr bwMode="auto">
              <a:xfrm>
                <a:off x="617" y="906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 flipV="1">
              <a:off x="3168773" y="3250067"/>
              <a:ext cx="43504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7" name="Line 14"/>
            <p:cNvSpPr>
              <a:spLocks noChangeShapeType="1"/>
            </p:cNvSpPr>
            <p:nvPr/>
          </p:nvSpPr>
          <p:spPr bwMode="auto">
            <a:xfrm flipV="1">
              <a:off x="3727827" y="4785136"/>
              <a:ext cx="746777" cy="1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8" name="Line 15"/>
            <p:cNvSpPr>
              <a:spLocks noChangeShapeType="1"/>
            </p:cNvSpPr>
            <p:nvPr/>
          </p:nvSpPr>
          <p:spPr bwMode="auto">
            <a:xfrm>
              <a:off x="1242227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0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913" y="4667955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10" name="Group 17"/>
            <p:cNvGrpSpPr>
              <a:grpSpLocks/>
            </p:cNvGrpSpPr>
            <p:nvPr/>
          </p:nvGrpSpPr>
          <p:grpSpPr bwMode="auto">
            <a:xfrm>
              <a:off x="3604506" y="2954511"/>
              <a:ext cx="1242801" cy="708293"/>
              <a:chOff x="385" y="2795"/>
              <a:chExt cx="1769" cy="816"/>
            </a:xfrm>
          </p:grpSpPr>
          <p:sp>
            <p:nvSpPr>
              <p:cNvPr id="311" name="Oval 1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2" name="Oval 1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3" name="Oval 2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4" name="Oval 2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5" name="Oval 2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6" name="Oval 2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7" name="Oval 2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8" name="Oval 2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9" name="Oval 2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0" name="Oval 2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1" name="Oval 2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2" name="Oval 2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3" name="Oval 3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4" name="Oval 3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5" name="Oval 3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6" name="Oval 3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28" name="Text Box 35"/>
            <p:cNvSpPr txBox="1">
              <a:spLocks noChangeArrowheads="1"/>
            </p:cNvSpPr>
            <p:nvPr/>
          </p:nvSpPr>
          <p:spPr bwMode="auto">
            <a:xfrm>
              <a:off x="603134" y="2950605"/>
              <a:ext cx="5437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329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52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30" name="Group 37"/>
            <p:cNvGrpSpPr>
              <a:grpSpLocks/>
            </p:cNvGrpSpPr>
            <p:nvPr/>
          </p:nvGrpSpPr>
          <p:grpSpPr bwMode="auto">
            <a:xfrm>
              <a:off x="5779065" y="2954511"/>
              <a:ext cx="1242800" cy="708293"/>
              <a:chOff x="385" y="2795"/>
              <a:chExt cx="1769" cy="816"/>
            </a:xfrm>
          </p:grpSpPr>
          <p:sp>
            <p:nvSpPr>
              <p:cNvPr id="331" name="Oval 3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2" name="Oval 3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3" name="Oval 4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4" name="Oval 4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5" name="Oval 4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6" name="Oval 4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7" name="Oval 4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8" name="Oval 4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9" name="Oval 4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0" name="Oval 4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1" name="Oval 4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2" name="Oval 4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3" name="Oval 5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4" name="Oval 5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5" name="Oval 5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6" name="Oval 5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7" name="Freeform 5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48" name="Group 55"/>
            <p:cNvGrpSpPr>
              <a:grpSpLocks/>
            </p:cNvGrpSpPr>
            <p:nvPr/>
          </p:nvGrpSpPr>
          <p:grpSpPr bwMode="auto">
            <a:xfrm>
              <a:off x="4411573" y="4312506"/>
              <a:ext cx="359001" cy="414039"/>
              <a:chOff x="4416" y="2717"/>
              <a:chExt cx="404" cy="577"/>
            </a:xfrm>
          </p:grpSpPr>
          <p:sp>
            <p:nvSpPr>
              <p:cNvPr id="349" name="AutoShape 56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50" name="Group 57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395" name="Rectangle 58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6" name="Line 59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1" name="Rectangle 60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3" name="Freeform 62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4" name="Freeform 63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5" name="Freeform 64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6" name="Freeform 65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7" name="Freeform 66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" name="Rectangle 67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9" name="Line 68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0" name="Freeform 69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1" name="Freeform 70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2" name="Freeform 71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3" name="Rectangle 72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4" name="Rectangle 73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5" name="Rectangle 74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6" name="Rectangle 75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7" name="Oval 76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8" name="Rectangle 77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9" name="Freeform 78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70" name="Group 79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393" name="Oval 80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4" name="Oval 81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71" name="Group 82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85" name="Group 84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3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372" name="Rectangle 92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5" name="Freeform 95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6" name="Freeform 96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7" name="Freeform 97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8" name="Freeform 98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9" name="Freeform 99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0" name="Freeform 100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1" name="Freeform 101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2" name="Freeform 102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3" name="Freeform 103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397" name="Picture 10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62" y="3839877"/>
              <a:ext cx="853654" cy="292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8" name="Picture 10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289" y="4666653"/>
              <a:ext cx="449436" cy="23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9" name="Picture 10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93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00" name="Group 107"/>
            <p:cNvGrpSpPr>
              <a:grpSpLocks/>
            </p:cNvGrpSpPr>
            <p:nvPr/>
          </p:nvGrpSpPr>
          <p:grpSpPr bwMode="auto">
            <a:xfrm flipH="1">
              <a:off x="7471301" y="4372399"/>
              <a:ext cx="359001" cy="414039"/>
              <a:chOff x="4416" y="2717"/>
              <a:chExt cx="404" cy="577"/>
            </a:xfrm>
          </p:grpSpPr>
          <p:sp>
            <p:nvSpPr>
              <p:cNvPr id="401" name="AutoShape 108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02" name="Group 109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4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8" name="Line 111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03" name="Rectangle 112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4" name="Freeform 113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5" name="Freeform 114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6" name="Freeform 115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7" name="Freeform 116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8" name="Freeform 117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9" name="Freeform 118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" name="Rectangle 119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1" name="Line 120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2" name="Freeform 121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3" name="Freeform 122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4" name="Freeform 123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5" name="Rectangle 124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6" name="Rectangle 125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7" name="Rectangle 126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8" name="Rectangle 127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9" name="Oval 128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0" name="Rectangle 129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1" name="Freeform 130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22" name="Group 131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445" name="Oval 132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6" name="Oval 133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423" name="Group 134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436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37" name="Group 136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43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3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1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424" name="Rectangle 144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5" name="Freeform 145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6" name="Freeform 146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7" name="Freeform 147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8" name="Freeform 148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9" name="Freeform 149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0" name="Freeform 150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1" name="Freeform 151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2" name="Freeform 152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3" name="Freeform 153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4" name="Freeform 154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5" name="Freeform 155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449" name="Picture 156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922" y="4477862"/>
              <a:ext cx="646749" cy="51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0" name="Group 157"/>
            <p:cNvGrpSpPr>
              <a:grpSpLocks/>
            </p:cNvGrpSpPr>
            <p:nvPr/>
          </p:nvGrpSpPr>
          <p:grpSpPr bwMode="auto">
            <a:xfrm>
              <a:off x="2298676" y="4608063"/>
              <a:ext cx="579608" cy="406227"/>
              <a:chOff x="762" y="2391"/>
              <a:chExt cx="423" cy="312"/>
            </a:xfrm>
          </p:grpSpPr>
          <p:grpSp>
            <p:nvGrpSpPr>
              <p:cNvPr id="451" name="Group 15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5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60" name="Picture 16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52" name="Group 16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53" name="AutoShape 16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4" name="AutoShape 16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5" name="AutoShape 16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6" name="AutoShape 16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7" name="AutoShape 16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8" name="AutoShape 16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61" name="Freeform 168"/>
            <p:cNvSpPr>
              <a:spLocks/>
            </p:cNvSpPr>
            <p:nvPr/>
          </p:nvSpPr>
          <p:spPr bwMode="auto">
            <a:xfrm rot="1390605">
              <a:off x="3583953" y="4253916"/>
              <a:ext cx="175390" cy="246079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62" name="Group 169"/>
            <p:cNvGrpSpPr>
              <a:grpSpLocks/>
            </p:cNvGrpSpPr>
            <p:nvPr/>
          </p:nvGrpSpPr>
          <p:grpSpPr bwMode="auto">
            <a:xfrm>
              <a:off x="1180567" y="3544321"/>
              <a:ext cx="434363" cy="561166"/>
              <a:chOff x="431" y="1479"/>
              <a:chExt cx="317" cy="431"/>
            </a:xfrm>
          </p:grpSpPr>
          <p:sp>
            <p:nvSpPr>
              <p:cNvPr id="463" name="Line 170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64" name="Picture 17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65" name="Picture 17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75" y="2984457"/>
              <a:ext cx="434364" cy="442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6" name="Line 173"/>
            <p:cNvSpPr>
              <a:spLocks noChangeShapeType="1"/>
            </p:cNvSpPr>
            <p:nvPr/>
          </p:nvSpPr>
          <p:spPr bwMode="auto">
            <a:xfrm flipV="1">
              <a:off x="806493" y="3544321"/>
              <a:ext cx="2611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7" name="Line 174"/>
            <p:cNvSpPr>
              <a:spLocks noChangeShapeType="1"/>
            </p:cNvSpPr>
            <p:nvPr/>
          </p:nvSpPr>
          <p:spPr bwMode="auto">
            <a:xfrm>
              <a:off x="3230434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68" name="Picture 1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380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69" name="Group 176"/>
            <p:cNvGrpSpPr>
              <a:grpSpLocks/>
            </p:cNvGrpSpPr>
            <p:nvPr/>
          </p:nvGrpSpPr>
          <p:grpSpPr bwMode="auto">
            <a:xfrm>
              <a:off x="1614930" y="5080692"/>
              <a:ext cx="579609" cy="406227"/>
              <a:chOff x="762" y="2391"/>
              <a:chExt cx="423" cy="312"/>
            </a:xfrm>
          </p:grpSpPr>
          <p:grpSp>
            <p:nvGrpSpPr>
              <p:cNvPr id="470" name="Group 17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7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79" name="Picture 179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1" name="Group 18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72" name="AutoShape 18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3" name="AutoShape 18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4" name="AutoShape 18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5" name="AutoShape 18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6" name="AutoShape 18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7" name="AutoShape 18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480" name="Group 187"/>
            <p:cNvGrpSpPr>
              <a:grpSpLocks/>
            </p:cNvGrpSpPr>
            <p:nvPr/>
          </p:nvGrpSpPr>
          <p:grpSpPr bwMode="auto">
            <a:xfrm>
              <a:off x="2360336" y="5434838"/>
              <a:ext cx="579609" cy="406227"/>
              <a:chOff x="762" y="2391"/>
              <a:chExt cx="423" cy="312"/>
            </a:xfrm>
          </p:grpSpPr>
          <p:grpSp>
            <p:nvGrpSpPr>
              <p:cNvPr id="481" name="Group 18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89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90" name="Picture 19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2" name="Group 19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83" name="AutoShape 19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4" name="AutoShape 19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5" name="AutoShape 19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6" name="AutoShape 19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7" name="AutoShape 19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8" name="AutoShape 19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91" name="Line 198"/>
            <p:cNvSpPr>
              <a:spLocks noChangeShapeType="1"/>
            </p:cNvSpPr>
            <p:nvPr/>
          </p:nvSpPr>
          <p:spPr bwMode="auto">
            <a:xfrm>
              <a:off x="6214799" y="4016950"/>
              <a:ext cx="1304461" cy="53252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2" name="Line 199"/>
            <p:cNvSpPr>
              <a:spLocks noChangeShapeType="1"/>
            </p:cNvSpPr>
            <p:nvPr/>
          </p:nvSpPr>
          <p:spPr bwMode="auto">
            <a:xfrm flipH="1">
              <a:off x="4784277" y="4076843"/>
              <a:ext cx="620715" cy="35414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3" name="Freeform 200"/>
            <p:cNvSpPr>
              <a:spLocks/>
            </p:cNvSpPr>
            <p:nvPr/>
          </p:nvSpPr>
          <p:spPr bwMode="auto">
            <a:xfrm rot="1901313">
              <a:off x="2900207" y="4549472"/>
              <a:ext cx="175390" cy="246080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4" name="Freeform 201"/>
            <p:cNvSpPr>
              <a:spLocks/>
            </p:cNvSpPr>
            <p:nvPr/>
          </p:nvSpPr>
          <p:spPr bwMode="auto">
            <a:xfrm rot="18818791" flipH="1">
              <a:off x="2903889" y="4347072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5" name="Freeform 202"/>
            <p:cNvSpPr>
              <a:spLocks/>
            </p:cNvSpPr>
            <p:nvPr/>
          </p:nvSpPr>
          <p:spPr bwMode="auto">
            <a:xfrm rot="3575381">
              <a:off x="3630112" y="4395247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6" name="Text Box 203"/>
            <p:cNvSpPr txBox="1">
              <a:spLocks noChangeArrowheads="1"/>
            </p:cNvSpPr>
            <p:nvPr/>
          </p:nvSpPr>
          <p:spPr bwMode="auto">
            <a:xfrm>
              <a:off x="1739621" y="5552019"/>
              <a:ext cx="7970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497" name="Group 204"/>
            <p:cNvGrpSpPr>
              <a:grpSpLocks/>
            </p:cNvGrpSpPr>
            <p:nvPr/>
          </p:nvGrpSpPr>
          <p:grpSpPr bwMode="auto">
            <a:xfrm>
              <a:off x="1864312" y="3545623"/>
              <a:ext cx="434364" cy="561166"/>
              <a:chOff x="431" y="1479"/>
              <a:chExt cx="317" cy="431"/>
            </a:xfrm>
          </p:grpSpPr>
          <p:sp>
            <p:nvSpPr>
              <p:cNvPr id="498" name="Line 205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99" name="Picture 20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00" name="Group 207"/>
            <p:cNvGrpSpPr>
              <a:grpSpLocks/>
            </p:cNvGrpSpPr>
            <p:nvPr/>
          </p:nvGrpSpPr>
          <p:grpSpPr bwMode="auto">
            <a:xfrm>
              <a:off x="2734410" y="3546925"/>
              <a:ext cx="434363" cy="561166"/>
              <a:chOff x="431" y="1479"/>
              <a:chExt cx="317" cy="431"/>
            </a:xfrm>
          </p:grpSpPr>
          <p:sp>
            <p:nvSpPr>
              <p:cNvPr id="501" name="Line 208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502" name="Picture 209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03" name="Text Box 210"/>
            <p:cNvSpPr txBox="1">
              <a:spLocks noChangeArrowheads="1"/>
            </p:cNvSpPr>
            <p:nvPr/>
          </p:nvSpPr>
          <p:spPr bwMode="auto">
            <a:xfrm>
              <a:off x="2783738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4" name="Text Box 211"/>
            <p:cNvSpPr txBox="1">
              <a:spLocks noChangeArrowheads="1"/>
            </p:cNvSpPr>
            <p:nvPr/>
          </p:nvSpPr>
          <p:spPr bwMode="auto">
            <a:xfrm>
              <a:off x="7320575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05" name="Text Box 212"/>
            <p:cNvSpPr txBox="1">
              <a:spLocks noChangeArrowheads="1"/>
            </p:cNvSpPr>
            <p:nvPr/>
          </p:nvSpPr>
          <p:spPr bwMode="auto">
            <a:xfrm>
              <a:off x="4100530" y="4449218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06" name="Text Box 213"/>
            <p:cNvSpPr txBox="1">
              <a:spLocks noChangeArrowheads="1"/>
            </p:cNvSpPr>
            <p:nvPr/>
          </p:nvSpPr>
          <p:spPr bwMode="auto">
            <a:xfrm>
              <a:off x="4896636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7" name="Text Box 214"/>
            <p:cNvSpPr txBox="1">
              <a:spLocks noChangeArrowheads="1"/>
            </p:cNvSpPr>
            <p:nvPr/>
          </p:nvSpPr>
          <p:spPr bwMode="auto">
            <a:xfrm>
              <a:off x="7134224" y="297273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08" name="Text Box 215"/>
            <p:cNvSpPr txBox="1">
              <a:spLocks noChangeArrowheads="1"/>
            </p:cNvSpPr>
            <p:nvPr/>
          </p:nvSpPr>
          <p:spPr bwMode="auto">
            <a:xfrm>
              <a:off x="3107113" y="194936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9" name="Text Box 216"/>
            <p:cNvSpPr txBox="1">
              <a:spLocks noChangeArrowheads="1"/>
            </p:cNvSpPr>
            <p:nvPr/>
          </p:nvSpPr>
          <p:spPr bwMode="auto">
            <a:xfrm>
              <a:off x="5269339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10" name="Text Box 217"/>
            <p:cNvSpPr txBox="1">
              <a:spLocks noChangeArrowheads="1"/>
            </p:cNvSpPr>
            <p:nvPr/>
          </p:nvSpPr>
          <p:spPr bwMode="auto">
            <a:xfrm>
              <a:off x="7383606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11" name="Text Box 226"/>
            <p:cNvSpPr txBox="1">
              <a:spLocks noChangeArrowheads="1"/>
            </p:cNvSpPr>
            <p:nvPr/>
          </p:nvSpPr>
          <p:spPr bwMode="auto">
            <a:xfrm>
              <a:off x="1235376" y="1593911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12" name="Text Box 227"/>
            <p:cNvSpPr txBox="1">
              <a:spLocks noChangeArrowheads="1"/>
            </p:cNvSpPr>
            <p:nvPr/>
          </p:nvSpPr>
          <p:spPr bwMode="auto">
            <a:xfrm>
              <a:off x="4411573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13" name="Text Box 228"/>
            <p:cNvSpPr txBox="1">
              <a:spLocks noChangeArrowheads="1"/>
            </p:cNvSpPr>
            <p:nvPr/>
          </p:nvSpPr>
          <p:spPr bwMode="auto">
            <a:xfrm>
              <a:off x="3293464" y="5433536"/>
              <a:ext cx="3978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H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514" name="Group 229"/>
            <p:cNvGrpSpPr>
              <a:grpSpLocks/>
            </p:cNvGrpSpPr>
            <p:nvPr/>
          </p:nvGrpSpPr>
          <p:grpSpPr bwMode="auto">
            <a:xfrm>
              <a:off x="6649162" y="3604213"/>
              <a:ext cx="1242801" cy="708293"/>
              <a:chOff x="385" y="2795"/>
              <a:chExt cx="1769" cy="816"/>
            </a:xfrm>
          </p:grpSpPr>
          <p:sp>
            <p:nvSpPr>
              <p:cNvPr id="515" name="Oval 230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6" name="Oval 231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7" name="Oval 232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8" name="Oval 233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9" name="Oval 234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0" name="Oval 235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1" name="Oval 236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2" name="Oval 237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3" name="Oval 238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4" name="Oval 239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5" name="Oval 240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6" name="Oval 241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7" name="Oval 242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8" name="Oval 243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9" name="Oval 244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0" name="Oval 245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1" name="Freeform 246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32" name="Text Box 247"/>
            <p:cNvSpPr txBox="1">
              <a:spLocks noChangeArrowheads="1"/>
            </p:cNvSpPr>
            <p:nvPr/>
          </p:nvSpPr>
          <p:spPr bwMode="auto">
            <a:xfrm>
              <a:off x="7021865" y="4429687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33" name="AutoShape 248"/>
            <p:cNvSpPr>
              <a:spLocks noChangeArrowheads="1"/>
            </p:cNvSpPr>
            <p:nvPr/>
          </p:nvSpPr>
          <p:spPr bwMode="auto">
            <a:xfrm>
              <a:off x="3792229" y="3283919"/>
              <a:ext cx="1179769" cy="260402"/>
            </a:xfrm>
            <a:prstGeom prst="rightArrow">
              <a:avLst>
                <a:gd name="adj1" fmla="val 59778"/>
                <a:gd name="adj2" fmla="val 116374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4" name="AutoShape 249"/>
            <p:cNvSpPr>
              <a:spLocks noChangeArrowheads="1"/>
            </p:cNvSpPr>
            <p:nvPr/>
          </p:nvSpPr>
          <p:spPr bwMode="auto">
            <a:xfrm>
              <a:off x="5779065" y="3286523"/>
              <a:ext cx="1367491" cy="317690"/>
            </a:xfrm>
            <a:prstGeom prst="rightArrow">
              <a:avLst>
                <a:gd name="adj1" fmla="val 59778"/>
                <a:gd name="adj2" fmla="val 1105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5" name="AutoShape 250"/>
            <p:cNvSpPr>
              <a:spLocks noChangeArrowheads="1"/>
            </p:cNvSpPr>
            <p:nvPr/>
          </p:nvSpPr>
          <p:spPr bwMode="auto">
            <a:xfrm>
              <a:off x="1676591" y="3071692"/>
              <a:ext cx="1059189" cy="295556"/>
            </a:xfrm>
            <a:prstGeom prst="rightArrow">
              <a:avLst>
                <a:gd name="adj1" fmla="val 59778"/>
                <a:gd name="adj2" fmla="val 92053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6" name="AutoShape 251"/>
            <p:cNvSpPr>
              <a:spLocks noChangeArrowheads="1"/>
            </p:cNvSpPr>
            <p:nvPr/>
          </p:nvSpPr>
          <p:spPr bwMode="auto">
            <a:xfrm rot="6744589" flipV="1">
              <a:off x="7175275" y="3714302"/>
              <a:ext cx="1122332" cy="311043"/>
            </a:xfrm>
            <a:prstGeom prst="rightArrow">
              <a:avLst>
                <a:gd name="adj1" fmla="val 59778"/>
                <a:gd name="adj2" fmla="val 1026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7" name="AutoShape 252"/>
            <p:cNvSpPr>
              <a:spLocks noChangeArrowheads="1"/>
            </p:cNvSpPr>
            <p:nvPr/>
          </p:nvSpPr>
          <p:spPr bwMode="auto">
            <a:xfrm flipH="1">
              <a:off x="5158349" y="4608063"/>
              <a:ext cx="1740195" cy="294254"/>
            </a:xfrm>
            <a:prstGeom prst="rightArrow">
              <a:avLst>
                <a:gd name="adj1" fmla="val 59778"/>
                <a:gd name="adj2" fmla="val 151908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8" name="AutoShape 253"/>
            <p:cNvSpPr>
              <a:spLocks noChangeArrowheads="1"/>
            </p:cNvSpPr>
            <p:nvPr/>
          </p:nvSpPr>
          <p:spPr bwMode="auto">
            <a:xfrm rot="20314671" flipH="1">
              <a:off x="2920761" y="5020799"/>
              <a:ext cx="1304461" cy="294254"/>
            </a:xfrm>
            <a:prstGeom prst="rightArrow">
              <a:avLst>
                <a:gd name="adj1" fmla="val 59778"/>
                <a:gd name="adj2" fmla="val 113871"/>
              </a:avLst>
            </a:prstGeom>
            <a:solidFill>
              <a:srgbClr val="FFCCCC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直接交付</a:t>
              </a:r>
            </a:p>
          </p:txBody>
        </p:sp>
        <p:grpSp>
          <p:nvGrpSpPr>
            <p:cNvPr id="539" name="Group 254"/>
            <p:cNvGrpSpPr>
              <a:grpSpLocks/>
            </p:cNvGrpSpPr>
            <p:nvPr/>
          </p:nvGrpSpPr>
          <p:grpSpPr bwMode="auto">
            <a:xfrm>
              <a:off x="2948166" y="2230594"/>
              <a:ext cx="656341" cy="738240"/>
              <a:chOff x="1721" y="561"/>
              <a:chExt cx="479" cy="567"/>
            </a:xfrm>
          </p:grpSpPr>
          <p:sp>
            <p:nvSpPr>
              <p:cNvPr id="540" name="Rectangle 255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1" name="Rectangle 256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2" name="Line 257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3" name="Line 258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4" name="Line 259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5" name="Text Box 260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46" name="Group 261"/>
            <p:cNvGrpSpPr>
              <a:grpSpLocks/>
            </p:cNvGrpSpPr>
            <p:nvPr/>
          </p:nvGrpSpPr>
          <p:grpSpPr bwMode="auto">
            <a:xfrm>
              <a:off x="5122723" y="2230594"/>
              <a:ext cx="656342" cy="738240"/>
              <a:chOff x="1721" y="561"/>
              <a:chExt cx="479" cy="567"/>
            </a:xfrm>
          </p:grpSpPr>
          <p:sp>
            <p:nvSpPr>
              <p:cNvPr id="547" name="Rectangle 262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8" name="Rectangle 263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9" name="Line 264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0" name="Line 265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1" name="Line 266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2" name="Text Box 267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53" name="Group 268"/>
            <p:cNvGrpSpPr>
              <a:grpSpLocks/>
            </p:cNvGrpSpPr>
            <p:nvPr/>
          </p:nvGrpSpPr>
          <p:grpSpPr bwMode="auto">
            <a:xfrm>
              <a:off x="7332908" y="2230594"/>
              <a:ext cx="656341" cy="738240"/>
              <a:chOff x="1721" y="561"/>
              <a:chExt cx="479" cy="567"/>
            </a:xfrm>
          </p:grpSpPr>
          <p:sp>
            <p:nvSpPr>
              <p:cNvPr id="554" name="Rectangle 269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5" name="Rectangle 270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6" name="Line 271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7" name="Line 272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8" name="Line 273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9" name="Text Box 274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0" name="Group 275"/>
            <p:cNvGrpSpPr>
              <a:grpSpLocks/>
            </p:cNvGrpSpPr>
            <p:nvPr/>
          </p:nvGrpSpPr>
          <p:grpSpPr bwMode="auto">
            <a:xfrm>
              <a:off x="4252627" y="5110638"/>
              <a:ext cx="656341" cy="738240"/>
              <a:chOff x="1721" y="561"/>
              <a:chExt cx="479" cy="567"/>
            </a:xfrm>
          </p:grpSpPr>
          <p:sp>
            <p:nvSpPr>
              <p:cNvPr id="561" name="Rectangle 276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2" name="Rectangle 277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3" name="Line 278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4" name="Line 279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5" name="Line 280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6" name="Text Box 281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7" name="Group 282"/>
            <p:cNvGrpSpPr>
              <a:grpSpLocks/>
            </p:cNvGrpSpPr>
            <p:nvPr/>
          </p:nvGrpSpPr>
          <p:grpSpPr bwMode="auto">
            <a:xfrm>
              <a:off x="7173961" y="5110638"/>
              <a:ext cx="656341" cy="738240"/>
              <a:chOff x="1721" y="561"/>
              <a:chExt cx="479" cy="567"/>
            </a:xfrm>
          </p:grpSpPr>
          <p:sp>
            <p:nvSpPr>
              <p:cNvPr id="568" name="Rectangle 283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9" name="Rectangle 284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0" name="Line 285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1" name="Line 286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2" name="Line 287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3" name="Text Box 288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sp>
          <p:nvSpPr>
            <p:cNvPr id="574" name="Freeform 289"/>
            <p:cNvSpPr>
              <a:spLocks/>
            </p:cNvSpPr>
            <p:nvPr/>
          </p:nvSpPr>
          <p:spPr bwMode="auto">
            <a:xfrm>
              <a:off x="1553270" y="1950662"/>
              <a:ext cx="6725098" cy="4747125"/>
            </a:xfrm>
            <a:custGeom>
              <a:avLst/>
              <a:gdLst>
                <a:gd name="T0" fmla="*/ 4 w 4908"/>
                <a:gd name="T1" fmla="*/ 0 h 3646"/>
                <a:gd name="T2" fmla="*/ 4 w 4908"/>
                <a:gd name="T3" fmla="*/ 453 h 3646"/>
                <a:gd name="T4" fmla="*/ 13 w 4908"/>
                <a:gd name="T5" fmla="*/ 736 h 3646"/>
                <a:gd name="T6" fmla="*/ 69 w 4908"/>
                <a:gd name="T7" fmla="*/ 794 h 3646"/>
                <a:gd name="T8" fmla="*/ 279 w 4908"/>
                <a:gd name="T9" fmla="*/ 812 h 3646"/>
                <a:gd name="T10" fmla="*/ 579 w 4908"/>
                <a:gd name="T11" fmla="*/ 815 h 3646"/>
                <a:gd name="T12" fmla="*/ 924 w 4908"/>
                <a:gd name="T13" fmla="*/ 809 h 3646"/>
                <a:gd name="T14" fmla="*/ 1083 w 4908"/>
                <a:gd name="T15" fmla="*/ 737 h 3646"/>
                <a:gd name="T16" fmla="*/ 1098 w 4908"/>
                <a:gd name="T17" fmla="*/ 398 h 3646"/>
                <a:gd name="T18" fmla="*/ 1175 w 4908"/>
                <a:gd name="T19" fmla="*/ 269 h 3646"/>
                <a:gd name="T20" fmla="*/ 1406 w 4908"/>
                <a:gd name="T21" fmla="*/ 290 h 3646"/>
                <a:gd name="T22" fmla="*/ 1442 w 4908"/>
                <a:gd name="T23" fmla="*/ 551 h 3646"/>
                <a:gd name="T24" fmla="*/ 1466 w 4908"/>
                <a:gd name="T25" fmla="*/ 773 h 3646"/>
                <a:gd name="T26" fmla="*/ 1676 w 4908"/>
                <a:gd name="T27" fmla="*/ 809 h 3646"/>
                <a:gd name="T28" fmla="*/ 1859 w 4908"/>
                <a:gd name="T29" fmla="*/ 803 h 3646"/>
                <a:gd name="T30" fmla="*/ 2349 w 4908"/>
                <a:gd name="T31" fmla="*/ 803 h 3646"/>
                <a:gd name="T32" fmla="*/ 2514 w 4908"/>
                <a:gd name="T33" fmla="*/ 779 h 3646"/>
                <a:gd name="T34" fmla="*/ 2636 w 4908"/>
                <a:gd name="T35" fmla="*/ 680 h 3646"/>
                <a:gd name="T36" fmla="*/ 2660 w 4908"/>
                <a:gd name="T37" fmla="*/ 392 h 3646"/>
                <a:gd name="T38" fmla="*/ 2726 w 4908"/>
                <a:gd name="T39" fmla="*/ 275 h 3646"/>
                <a:gd name="T40" fmla="*/ 2975 w 4908"/>
                <a:gd name="T41" fmla="*/ 287 h 3646"/>
                <a:gd name="T42" fmla="*/ 3026 w 4908"/>
                <a:gd name="T43" fmla="*/ 464 h 3646"/>
                <a:gd name="T44" fmla="*/ 3053 w 4908"/>
                <a:gd name="T45" fmla="*/ 695 h 3646"/>
                <a:gd name="T46" fmla="*/ 3185 w 4908"/>
                <a:gd name="T47" fmla="*/ 806 h 3646"/>
                <a:gd name="T48" fmla="*/ 3479 w 4908"/>
                <a:gd name="T49" fmla="*/ 815 h 3646"/>
                <a:gd name="T50" fmla="*/ 3875 w 4908"/>
                <a:gd name="T51" fmla="*/ 818 h 3646"/>
                <a:gd name="T52" fmla="*/ 4208 w 4908"/>
                <a:gd name="T53" fmla="*/ 791 h 3646"/>
                <a:gd name="T54" fmla="*/ 4265 w 4908"/>
                <a:gd name="T55" fmla="*/ 629 h 3646"/>
                <a:gd name="T56" fmla="*/ 4274 w 4908"/>
                <a:gd name="T57" fmla="*/ 410 h 3646"/>
                <a:gd name="T58" fmla="*/ 4358 w 4908"/>
                <a:gd name="T59" fmla="*/ 272 h 3646"/>
                <a:gd name="T60" fmla="*/ 4598 w 4908"/>
                <a:gd name="T61" fmla="*/ 299 h 3646"/>
                <a:gd name="T62" fmla="*/ 4652 w 4908"/>
                <a:gd name="T63" fmla="*/ 608 h 3646"/>
                <a:gd name="T64" fmla="*/ 4681 w 4908"/>
                <a:gd name="T65" fmla="*/ 814 h 3646"/>
                <a:gd name="T66" fmla="*/ 4873 w 4908"/>
                <a:gd name="T67" fmla="*/ 1094 h 3646"/>
                <a:gd name="T68" fmla="*/ 4889 w 4908"/>
                <a:gd name="T69" fmla="*/ 1798 h 3646"/>
                <a:gd name="T70" fmla="*/ 4873 w 4908"/>
                <a:gd name="T71" fmla="*/ 2478 h 3646"/>
                <a:gd name="T72" fmla="*/ 4829 w 4908"/>
                <a:gd name="T73" fmla="*/ 2962 h 3646"/>
                <a:gd name="T74" fmla="*/ 4661 w 4908"/>
                <a:gd name="T75" fmla="*/ 3026 h 3646"/>
                <a:gd name="T76" fmla="*/ 4545 w 4908"/>
                <a:gd name="T77" fmla="*/ 2982 h 3646"/>
                <a:gd name="T78" fmla="*/ 4521 w 4908"/>
                <a:gd name="T79" fmla="*/ 2838 h 3646"/>
                <a:gd name="T80" fmla="*/ 4517 w 4908"/>
                <a:gd name="T81" fmla="*/ 2626 h 3646"/>
                <a:gd name="T82" fmla="*/ 4469 w 4908"/>
                <a:gd name="T83" fmla="*/ 2494 h 3646"/>
                <a:gd name="T84" fmla="*/ 4209 w 4908"/>
                <a:gd name="T85" fmla="*/ 2494 h 3646"/>
                <a:gd name="T86" fmla="*/ 4141 w 4908"/>
                <a:gd name="T87" fmla="*/ 2650 h 3646"/>
                <a:gd name="T88" fmla="*/ 4125 w 4908"/>
                <a:gd name="T89" fmla="*/ 2978 h 3646"/>
                <a:gd name="T90" fmla="*/ 3881 w 4908"/>
                <a:gd name="T91" fmla="*/ 3053 h 3646"/>
                <a:gd name="T92" fmla="*/ 3213 w 4908"/>
                <a:gd name="T93" fmla="*/ 3046 h 3646"/>
                <a:gd name="T94" fmla="*/ 2893 w 4908"/>
                <a:gd name="T95" fmla="*/ 3042 h 3646"/>
                <a:gd name="T96" fmla="*/ 2617 w 4908"/>
                <a:gd name="T97" fmla="*/ 3026 h 3646"/>
                <a:gd name="T98" fmla="*/ 2417 w 4908"/>
                <a:gd name="T99" fmla="*/ 2950 h 3646"/>
                <a:gd name="T100" fmla="*/ 2393 w 4908"/>
                <a:gd name="T101" fmla="*/ 2666 h 3646"/>
                <a:gd name="T102" fmla="*/ 2309 w 4908"/>
                <a:gd name="T103" fmla="*/ 2490 h 3646"/>
                <a:gd name="T104" fmla="*/ 2085 w 4908"/>
                <a:gd name="T105" fmla="*/ 2514 h 3646"/>
                <a:gd name="T106" fmla="*/ 2017 w 4908"/>
                <a:gd name="T107" fmla="*/ 2862 h 3646"/>
                <a:gd name="T108" fmla="*/ 2001 w 4908"/>
                <a:gd name="T109" fmla="*/ 3226 h 3646"/>
                <a:gd name="T110" fmla="*/ 1961 w 4908"/>
                <a:gd name="T111" fmla="*/ 3522 h 3646"/>
                <a:gd name="T112" fmla="*/ 1837 w 4908"/>
                <a:gd name="T113" fmla="*/ 3626 h 3646"/>
                <a:gd name="T114" fmla="*/ 1637 w 4908"/>
                <a:gd name="T115" fmla="*/ 3642 h 3646"/>
                <a:gd name="T116" fmla="*/ 1415 w 4908"/>
                <a:gd name="T117" fmla="*/ 3632 h 3646"/>
                <a:gd name="T118" fmla="*/ 1247 w 4908"/>
                <a:gd name="T119" fmla="*/ 3563 h 3646"/>
                <a:gd name="T120" fmla="*/ 1229 w 4908"/>
                <a:gd name="T121" fmla="*/ 3191 h 3646"/>
                <a:gd name="T122" fmla="*/ 1229 w 4908"/>
                <a:gd name="T123" fmla="*/ 2826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8" h="3646">
                  <a:moveTo>
                    <a:pt x="4" y="0"/>
                  </a:moveTo>
                  <a:cubicBezTo>
                    <a:pt x="0" y="162"/>
                    <a:pt x="3" y="330"/>
                    <a:pt x="4" y="453"/>
                  </a:cubicBezTo>
                  <a:cubicBezTo>
                    <a:pt x="5" y="576"/>
                    <a:pt x="2" y="679"/>
                    <a:pt x="13" y="736"/>
                  </a:cubicBezTo>
                  <a:cubicBezTo>
                    <a:pt x="24" y="793"/>
                    <a:pt x="25" y="781"/>
                    <a:pt x="69" y="794"/>
                  </a:cubicBezTo>
                  <a:cubicBezTo>
                    <a:pt x="113" y="807"/>
                    <a:pt x="194" y="808"/>
                    <a:pt x="279" y="812"/>
                  </a:cubicBezTo>
                  <a:cubicBezTo>
                    <a:pt x="364" y="816"/>
                    <a:pt x="472" y="815"/>
                    <a:pt x="579" y="815"/>
                  </a:cubicBezTo>
                  <a:cubicBezTo>
                    <a:pt x="686" y="815"/>
                    <a:pt x="840" y="822"/>
                    <a:pt x="924" y="809"/>
                  </a:cubicBezTo>
                  <a:cubicBezTo>
                    <a:pt x="1008" y="796"/>
                    <a:pt x="1054" y="806"/>
                    <a:pt x="1083" y="737"/>
                  </a:cubicBezTo>
                  <a:cubicBezTo>
                    <a:pt x="1112" y="668"/>
                    <a:pt x="1083" y="476"/>
                    <a:pt x="1098" y="398"/>
                  </a:cubicBezTo>
                  <a:cubicBezTo>
                    <a:pt x="1113" y="320"/>
                    <a:pt x="1124" y="287"/>
                    <a:pt x="1175" y="269"/>
                  </a:cubicBezTo>
                  <a:cubicBezTo>
                    <a:pt x="1226" y="251"/>
                    <a:pt x="1361" y="243"/>
                    <a:pt x="1406" y="290"/>
                  </a:cubicBezTo>
                  <a:cubicBezTo>
                    <a:pt x="1451" y="337"/>
                    <a:pt x="1432" y="471"/>
                    <a:pt x="1442" y="551"/>
                  </a:cubicBezTo>
                  <a:cubicBezTo>
                    <a:pt x="1452" y="631"/>
                    <a:pt x="1427" y="730"/>
                    <a:pt x="1466" y="773"/>
                  </a:cubicBezTo>
                  <a:cubicBezTo>
                    <a:pt x="1505" y="816"/>
                    <a:pt x="1611" y="804"/>
                    <a:pt x="1676" y="809"/>
                  </a:cubicBezTo>
                  <a:cubicBezTo>
                    <a:pt x="1741" y="814"/>
                    <a:pt x="1747" y="804"/>
                    <a:pt x="1859" y="803"/>
                  </a:cubicBezTo>
                  <a:cubicBezTo>
                    <a:pt x="1971" y="802"/>
                    <a:pt x="2240" y="807"/>
                    <a:pt x="2349" y="803"/>
                  </a:cubicBezTo>
                  <a:cubicBezTo>
                    <a:pt x="2458" y="799"/>
                    <a:pt x="2466" y="800"/>
                    <a:pt x="2514" y="779"/>
                  </a:cubicBezTo>
                  <a:cubicBezTo>
                    <a:pt x="2562" y="758"/>
                    <a:pt x="2612" y="744"/>
                    <a:pt x="2636" y="680"/>
                  </a:cubicBezTo>
                  <a:cubicBezTo>
                    <a:pt x="2660" y="616"/>
                    <a:pt x="2645" y="459"/>
                    <a:pt x="2660" y="392"/>
                  </a:cubicBezTo>
                  <a:cubicBezTo>
                    <a:pt x="2675" y="325"/>
                    <a:pt x="2674" y="292"/>
                    <a:pt x="2726" y="275"/>
                  </a:cubicBezTo>
                  <a:cubicBezTo>
                    <a:pt x="2778" y="258"/>
                    <a:pt x="2925" y="256"/>
                    <a:pt x="2975" y="287"/>
                  </a:cubicBezTo>
                  <a:cubicBezTo>
                    <a:pt x="3025" y="318"/>
                    <a:pt x="3013" y="396"/>
                    <a:pt x="3026" y="464"/>
                  </a:cubicBezTo>
                  <a:cubicBezTo>
                    <a:pt x="3039" y="532"/>
                    <a:pt x="3027" y="638"/>
                    <a:pt x="3053" y="695"/>
                  </a:cubicBezTo>
                  <a:cubicBezTo>
                    <a:pt x="3079" y="752"/>
                    <a:pt x="3114" y="786"/>
                    <a:pt x="3185" y="806"/>
                  </a:cubicBezTo>
                  <a:cubicBezTo>
                    <a:pt x="3256" y="826"/>
                    <a:pt x="3364" y="813"/>
                    <a:pt x="3479" y="815"/>
                  </a:cubicBezTo>
                  <a:cubicBezTo>
                    <a:pt x="3594" y="817"/>
                    <a:pt x="3754" y="822"/>
                    <a:pt x="3875" y="818"/>
                  </a:cubicBezTo>
                  <a:cubicBezTo>
                    <a:pt x="3996" y="814"/>
                    <a:pt x="4143" y="822"/>
                    <a:pt x="4208" y="791"/>
                  </a:cubicBezTo>
                  <a:cubicBezTo>
                    <a:pt x="4273" y="760"/>
                    <a:pt x="4254" y="692"/>
                    <a:pt x="4265" y="629"/>
                  </a:cubicBezTo>
                  <a:cubicBezTo>
                    <a:pt x="4276" y="566"/>
                    <a:pt x="4259" y="469"/>
                    <a:pt x="4274" y="410"/>
                  </a:cubicBezTo>
                  <a:cubicBezTo>
                    <a:pt x="4289" y="351"/>
                    <a:pt x="4304" y="290"/>
                    <a:pt x="4358" y="272"/>
                  </a:cubicBezTo>
                  <a:cubicBezTo>
                    <a:pt x="4412" y="254"/>
                    <a:pt x="4549" y="243"/>
                    <a:pt x="4598" y="299"/>
                  </a:cubicBezTo>
                  <a:cubicBezTo>
                    <a:pt x="4647" y="355"/>
                    <a:pt x="4638" y="522"/>
                    <a:pt x="4652" y="608"/>
                  </a:cubicBezTo>
                  <a:cubicBezTo>
                    <a:pt x="4666" y="694"/>
                    <a:pt x="4644" y="733"/>
                    <a:pt x="4681" y="814"/>
                  </a:cubicBezTo>
                  <a:cubicBezTo>
                    <a:pt x="4718" y="895"/>
                    <a:pt x="4838" y="930"/>
                    <a:pt x="4873" y="1094"/>
                  </a:cubicBezTo>
                  <a:cubicBezTo>
                    <a:pt x="4908" y="1258"/>
                    <a:pt x="4889" y="1567"/>
                    <a:pt x="4889" y="1798"/>
                  </a:cubicBezTo>
                  <a:cubicBezTo>
                    <a:pt x="4889" y="2029"/>
                    <a:pt x="4883" y="2284"/>
                    <a:pt x="4873" y="2478"/>
                  </a:cubicBezTo>
                  <a:cubicBezTo>
                    <a:pt x="4863" y="2672"/>
                    <a:pt x="4864" y="2871"/>
                    <a:pt x="4829" y="2962"/>
                  </a:cubicBezTo>
                  <a:cubicBezTo>
                    <a:pt x="4794" y="3053"/>
                    <a:pt x="4708" y="3023"/>
                    <a:pt x="4661" y="3026"/>
                  </a:cubicBezTo>
                  <a:cubicBezTo>
                    <a:pt x="4614" y="3029"/>
                    <a:pt x="4568" y="3013"/>
                    <a:pt x="4545" y="2982"/>
                  </a:cubicBezTo>
                  <a:cubicBezTo>
                    <a:pt x="4522" y="2951"/>
                    <a:pt x="4526" y="2897"/>
                    <a:pt x="4521" y="2838"/>
                  </a:cubicBezTo>
                  <a:cubicBezTo>
                    <a:pt x="4516" y="2779"/>
                    <a:pt x="4526" y="2683"/>
                    <a:pt x="4517" y="2626"/>
                  </a:cubicBezTo>
                  <a:cubicBezTo>
                    <a:pt x="4508" y="2569"/>
                    <a:pt x="4520" y="2516"/>
                    <a:pt x="4469" y="2494"/>
                  </a:cubicBezTo>
                  <a:cubicBezTo>
                    <a:pt x="4418" y="2472"/>
                    <a:pt x="4264" y="2468"/>
                    <a:pt x="4209" y="2494"/>
                  </a:cubicBezTo>
                  <a:cubicBezTo>
                    <a:pt x="4154" y="2520"/>
                    <a:pt x="4155" y="2569"/>
                    <a:pt x="4141" y="2650"/>
                  </a:cubicBezTo>
                  <a:cubicBezTo>
                    <a:pt x="4127" y="2731"/>
                    <a:pt x="4168" y="2911"/>
                    <a:pt x="4125" y="2978"/>
                  </a:cubicBezTo>
                  <a:cubicBezTo>
                    <a:pt x="4082" y="3045"/>
                    <a:pt x="4033" y="3042"/>
                    <a:pt x="3881" y="3053"/>
                  </a:cubicBezTo>
                  <a:cubicBezTo>
                    <a:pt x="3729" y="3064"/>
                    <a:pt x="3378" y="3048"/>
                    <a:pt x="3213" y="3046"/>
                  </a:cubicBezTo>
                  <a:cubicBezTo>
                    <a:pt x="3048" y="3044"/>
                    <a:pt x="2992" y="3045"/>
                    <a:pt x="2893" y="3042"/>
                  </a:cubicBezTo>
                  <a:cubicBezTo>
                    <a:pt x="2794" y="3039"/>
                    <a:pt x="2696" y="3041"/>
                    <a:pt x="2617" y="3026"/>
                  </a:cubicBezTo>
                  <a:cubicBezTo>
                    <a:pt x="2538" y="3011"/>
                    <a:pt x="2454" y="3010"/>
                    <a:pt x="2417" y="2950"/>
                  </a:cubicBezTo>
                  <a:cubicBezTo>
                    <a:pt x="2380" y="2890"/>
                    <a:pt x="2411" y="2743"/>
                    <a:pt x="2393" y="2666"/>
                  </a:cubicBezTo>
                  <a:cubicBezTo>
                    <a:pt x="2375" y="2589"/>
                    <a:pt x="2360" y="2515"/>
                    <a:pt x="2309" y="2490"/>
                  </a:cubicBezTo>
                  <a:cubicBezTo>
                    <a:pt x="2258" y="2465"/>
                    <a:pt x="2134" y="2452"/>
                    <a:pt x="2085" y="2514"/>
                  </a:cubicBezTo>
                  <a:cubicBezTo>
                    <a:pt x="2036" y="2576"/>
                    <a:pt x="2031" y="2743"/>
                    <a:pt x="2017" y="2862"/>
                  </a:cubicBezTo>
                  <a:cubicBezTo>
                    <a:pt x="2003" y="2981"/>
                    <a:pt x="2010" y="3116"/>
                    <a:pt x="2001" y="3226"/>
                  </a:cubicBezTo>
                  <a:cubicBezTo>
                    <a:pt x="1992" y="3336"/>
                    <a:pt x="1988" y="3455"/>
                    <a:pt x="1961" y="3522"/>
                  </a:cubicBezTo>
                  <a:cubicBezTo>
                    <a:pt x="1934" y="3589"/>
                    <a:pt x="1891" y="3606"/>
                    <a:pt x="1837" y="3626"/>
                  </a:cubicBezTo>
                  <a:cubicBezTo>
                    <a:pt x="1783" y="3646"/>
                    <a:pt x="1707" y="3641"/>
                    <a:pt x="1637" y="3642"/>
                  </a:cubicBezTo>
                  <a:cubicBezTo>
                    <a:pt x="1567" y="3643"/>
                    <a:pt x="1480" y="3645"/>
                    <a:pt x="1415" y="3632"/>
                  </a:cubicBezTo>
                  <a:cubicBezTo>
                    <a:pt x="1350" y="3619"/>
                    <a:pt x="1278" y="3636"/>
                    <a:pt x="1247" y="3563"/>
                  </a:cubicBezTo>
                  <a:cubicBezTo>
                    <a:pt x="1216" y="3490"/>
                    <a:pt x="1232" y="3314"/>
                    <a:pt x="1229" y="3191"/>
                  </a:cubicBezTo>
                  <a:cubicBezTo>
                    <a:pt x="1226" y="3068"/>
                    <a:pt x="1229" y="2902"/>
                    <a:pt x="1229" y="2826"/>
                  </a:cubicBezTo>
                </a:path>
              </a:pathLst>
            </a:custGeom>
            <a:noFill/>
            <a:ln w="41275" cmpd="sng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78" name="文本框 577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9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分组在互联网中的传送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77" name="组合 576"/>
          <p:cNvGrpSpPr/>
          <p:nvPr/>
        </p:nvGrpSpPr>
        <p:grpSpPr>
          <a:xfrm>
            <a:off x="544931" y="1127166"/>
            <a:ext cx="7675234" cy="5111688"/>
            <a:chOff x="603134" y="1593911"/>
            <a:chExt cx="7675234" cy="5111688"/>
          </a:xfrm>
        </p:grpSpPr>
        <p:sp>
          <p:nvSpPr>
            <p:cNvPr id="290" name="Rectangle 221"/>
            <p:cNvSpPr>
              <a:spLocks noChangeArrowheads="1"/>
            </p:cNvSpPr>
            <p:nvPr/>
          </p:nvSpPr>
          <p:spPr bwMode="auto">
            <a:xfrm>
              <a:off x="1117536" y="1876447"/>
              <a:ext cx="552203" cy="9960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Rectangle 219"/>
            <p:cNvSpPr>
              <a:spLocks noChangeArrowheads="1"/>
            </p:cNvSpPr>
            <p:nvPr/>
          </p:nvSpPr>
          <p:spPr bwMode="auto">
            <a:xfrm>
              <a:off x="1125757" y="2278768"/>
              <a:ext cx="538501" cy="210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Text Box 220"/>
            <p:cNvSpPr txBox="1">
              <a:spLocks noChangeArrowheads="1"/>
            </p:cNvSpPr>
            <p:nvPr/>
          </p:nvSpPr>
          <p:spPr bwMode="auto">
            <a:xfrm>
              <a:off x="1258462" y="1841293"/>
              <a:ext cx="284052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93" name="Line 222"/>
            <p:cNvSpPr>
              <a:spLocks noChangeShapeType="1"/>
            </p:cNvSpPr>
            <p:nvPr/>
          </p:nvSpPr>
          <p:spPr bwMode="auto">
            <a:xfrm>
              <a:off x="1117536" y="2088674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Line 223"/>
            <p:cNvSpPr>
              <a:spLocks noChangeShapeType="1"/>
            </p:cNvSpPr>
            <p:nvPr/>
          </p:nvSpPr>
          <p:spPr bwMode="auto">
            <a:xfrm>
              <a:off x="1117536" y="2285278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5" name="Line 224"/>
            <p:cNvSpPr>
              <a:spLocks noChangeShapeType="1"/>
            </p:cNvSpPr>
            <p:nvPr/>
          </p:nvSpPr>
          <p:spPr bwMode="auto">
            <a:xfrm>
              <a:off x="1117536" y="2481881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6" name="Line 225"/>
            <p:cNvSpPr>
              <a:spLocks noChangeShapeType="1"/>
            </p:cNvSpPr>
            <p:nvPr/>
          </p:nvSpPr>
          <p:spPr bwMode="auto">
            <a:xfrm>
              <a:off x="1117536" y="2679787"/>
              <a:ext cx="55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Freeform 4"/>
            <p:cNvSpPr>
              <a:spLocks/>
            </p:cNvSpPr>
            <p:nvPr/>
          </p:nvSpPr>
          <p:spPr bwMode="auto">
            <a:xfrm>
              <a:off x="7375385" y="3308657"/>
              <a:ext cx="269936" cy="1476478"/>
            </a:xfrm>
            <a:custGeom>
              <a:avLst/>
              <a:gdLst>
                <a:gd name="T0" fmla="*/ 197 w 197"/>
                <a:gd name="T1" fmla="*/ 0 h 1134"/>
                <a:gd name="T2" fmla="*/ 0 w 197"/>
                <a:gd name="T3" fmla="*/ 507 h 1134"/>
                <a:gd name="T4" fmla="*/ 16 w 1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34">
                  <a:moveTo>
                    <a:pt x="197" y="0"/>
                  </a:moveTo>
                  <a:lnTo>
                    <a:pt x="0" y="507"/>
                  </a:lnTo>
                  <a:lnTo>
                    <a:pt x="16" y="11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98" name="Group 5"/>
            <p:cNvGrpSpPr>
              <a:grpSpLocks/>
            </p:cNvGrpSpPr>
            <p:nvPr/>
          </p:nvGrpSpPr>
          <p:grpSpPr bwMode="auto">
            <a:xfrm>
              <a:off x="2796070" y="5536395"/>
              <a:ext cx="552204" cy="1169204"/>
              <a:chOff x="617" y="262"/>
              <a:chExt cx="403" cy="898"/>
            </a:xfrm>
          </p:grpSpPr>
          <p:sp>
            <p:nvSpPr>
              <p:cNvPr id="299" name="Rectangle 6"/>
              <p:cNvSpPr>
                <a:spLocks noChangeArrowheads="1"/>
              </p:cNvSpPr>
              <p:nvPr/>
            </p:nvSpPr>
            <p:spPr bwMode="auto">
              <a:xfrm>
                <a:off x="623" y="598"/>
                <a:ext cx="393" cy="16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Text Box 7"/>
              <p:cNvSpPr txBox="1">
                <a:spLocks noChangeArrowheads="1"/>
              </p:cNvSpPr>
              <p:nvPr/>
            </p:nvSpPr>
            <p:spPr bwMode="auto">
              <a:xfrm>
                <a:off x="720" y="262"/>
                <a:ext cx="207" cy="8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301" name="Rectangle 8"/>
              <p:cNvSpPr>
                <a:spLocks noChangeArrowheads="1"/>
              </p:cNvSpPr>
              <p:nvPr/>
            </p:nvSpPr>
            <p:spPr bwMode="auto">
              <a:xfrm>
                <a:off x="617" y="289"/>
                <a:ext cx="403" cy="7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Line 9"/>
              <p:cNvSpPr>
                <a:spLocks noChangeShapeType="1"/>
              </p:cNvSpPr>
              <p:nvPr/>
            </p:nvSpPr>
            <p:spPr bwMode="auto">
              <a:xfrm>
                <a:off x="617" y="452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Line 10"/>
              <p:cNvSpPr>
                <a:spLocks noChangeShapeType="1"/>
              </p:cNvSpPr>
              <p:nvPr/>
            </p:nvSpPr>
            <p:spPr bwMode="auto">
              <a:xfrm>
                <a:off x="617" y="603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Line 11"/>
              <p:cNvSpPr>
                <a:spLocks noChangeShapeType="1"/>
              </p:cNvSpPr>
              <p:nvPr/>
            </p:nvSpPr>
            <p:spPr bwMode="auto">
              <a:xfrm>
                <a:off x="617" y="754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Line 12"/>
              <p:cNvSpPr>
                <a:spLocks noChangeShapeType="1"/>
              </p:cNvSpPr>
              <p:nvPr/>
            </p:nvSpPr>
            <p:spPr bwMode="auto">
              <a:xfrm>
                <a:off x="617" y="906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 flipV="1">
              <a:off x="3168773" y="3250067"/>
              <a:ext cx="43504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7" name="Line 14"/>
            <p:cNvSpPr>
              <a:spLocks noChangeShapeType="1"/>
            </p:cNvSpPr>
            <p:nvPr/>
          </p:nvSpPr>
          <p:spPr bwMode="auto">
            <a:xfrm flipV="1">
              <a:off x="3727827" y="4785136"/>
              <a:ext cx="746777" cy="1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8" name="Line 15"/>
            <p:cNvSpPr>
              <a:spLocks noChangeShapeType="1"/>
            </p:cNvSpPr>
            <p:nvPr/>
          </p:nvSpPr>
          <p:spPr bwMode="auto">
            <a:xfrm>
              <a:off x="1242227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30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913" y="4667955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10" name="Group 17"/>
            <p:cNvGrpSpPr>
              <a:grpSpLocks/>
            </p:cNvGrpSpPr>
            <p:nvPr/>
          </p:nvGrpSpPr>
          <p:grpSpPr bwMode="auto">
            <a:xfrm>
              <a:off x="3604506" y="2954511"/>
              <a:ext cx="1242801" cy="708293"/>
              <a:chOff x="385" y="2795"/>
              <a:chExt cx="1769" cy="816"/>
            </a:xfrm>
          </p:grpSpPr>
          <p:sp>
            <p:nvSpPr>
              <p:cNvPr id="311" name="Oval 1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2" name="Oval 1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3" name="Oval 2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4" name="Oval 2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5" name="Oval 2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6" name="Oval 2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7" name="Oval 2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8" name="Oval 2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9" name="Oval 2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0" name="Oval 2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1" name="Oval 2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2" name="Oval 2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3" name="Oval 3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4" name="Oval 3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5" name="Oval 3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6" name="Oval 3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28" name="Text Box 35"/>
            <p:cNvSpPr txBox="1">
              <a:spLocks noChangeArrowheads="1"/>
            </p:cNvSpPr>
            <p:nvPr/>
          </p:nvSpPr>
          <p:spPr bwMode="auto">
            <a:xfrm>
              <a:off x="603134" y="2950605"/>
              <a:ext cx="5437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329" name="Picture 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52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30" name="Group 37"/>
            <p:cNvGrpSpPr>
              <a:grpSpLocks/>
            </p:cNvGrpSpPr>
            <p:nvPr/>
          </p:nvGrpSpPr>
          <p:grpSpPr bwMode="auto">
            <a:xfrm>
              <a:off x="5779065" y="2954511"/>
              <a:ext cx="1242800" cy="708293"/>
              <a:chOff x="385" y="2795"/>
              <a:chExt cx="1769" cy="816"/>
            </a:xfrm>
          </p:grpSpPr>
          <p:sp>
            <p:nvSpPr>
              <p:cNvPr id="331" name="Oval 38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2" name="Oval 39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3" name="Oval 40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4" name="Oval 41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5" name="Oval 42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6" name="Oval 43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7" name="Oval 44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8" name="Oval 45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9" name="Oval 46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0" name="Oval 47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1" name="Oval 48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2" name="Oval 49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3" name="Oval 50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4" name="Oval 51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5" name="Oval 52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6" name="Oval 53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7" name="Freeform 54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48" name="Group 55"/>
            <p:cNvGrpSpPr>
              <a:grpSpLocks/>
            </p:cNvGrpSpPr>
            <p:nvPr/>
          </p:nvGrpSpPr>
          <p:grpSpPr bwMode="auto">
            <a:xfrm>
              <a:off x="4411573" y="4312506"/>
              <a:ext cx="359001" cy="414039"/>
              <a:chOff x="4416" y="2717"/>
              <a:chExt cx="404" cy="577"/>
            </a:xfrm>
          </p:grpSpPr>
          <p:sp>
            <p:nvSpPr>
              <p:cNvPr id="349" name="AutoShape 56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50" name="Group 57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395" name="Rectangle 58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6" name="Line 59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1" name="Rectangle 60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3" name="Freeform 62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4" name="Freeform 63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5" name="Freeform 64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6" name="Freeform 65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7" name="Freeform 66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" name="Rectangle 67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9" name="Line 68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0" name="Freeform 69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1" name="Freeform 70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2" name="Freeform 71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3" name="Rectangle 72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4" name="Rectangle 73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5" name="Rectangle 74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6" name="Rectangle 75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7" name="Oval 76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8" name="Rectangle 77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9" name="Freeform 78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370" name="Group 79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393" name="Oval 80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4" name="Oval 81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71" name="Group 82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85" name="Group 84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3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8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39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372" name="Rectangle 92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5" name="Freeform 95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6" name="Freeform 96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7" name="Freeform 97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8" name="Freeform 98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79" name="Freeform 99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0" name="Freeform 100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1" name="Freeform 101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2" name="Freeform 102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3" name="Freeform 103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397" name="Picture 10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62" y="3839877"/>
              <a:ext cx="853654" cy="292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8" name="Picture 10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289" y="4666653"/>
              <a:ext cx="449436" cy="23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99" name="Picture 10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937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00" name="Group 107"/>
            <p:cNvGrpSpPr>
              <a:grpSpLocks/>
            </p:cNvGrpSpPr>
            <p:nvPr/>
          </p:nvGrpSpPr>
          <p:grpSpPr bwMode="auto">
            <a:xfrm flipH="1">
              <a:off x="7471301" y="4372399"/>
              <a:ext cx="359001" cy="414039"/>
              <a:chOff x="4416" y="2717"/>
              <a:chExt cx="404" cy="577"/>
            </a:xfrm>
          </p:grpSpPr>
          <p:sp>
            <p:nvSpPr>
              <p:cNvPr id="401" name="AutoShape 108"/>
              <p:cNvSpPr>
                <a:spLocks noChangeAspect="1" noChangeArrowheads="1" noTextEdit="1"/>
              </p:cNvSpPr>
              <p:nvPr/>
            </p:nvSpPr>
            <p:spPr bwMode="auto">
              <a:xfrm>
                <a:off x="4416" y="2717"/>
                <a:ext cx="4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02" name="Group 109"/>
              <p:cNvGrpSpPr>
                <a:grpSpLocks/>
              </p:cNvGrpSpPr>
              <p:nvPr/>
            </p:nvGrpSpPr>
            <p:grpSpPr bwMode="auto">
              <a:xfrm>
                <a:off x="4562" y="3066"/>
                <a:ext cx="13" cy="70"/>
                <a:chOff x="4562" y="3066"/>
                <a:chExt cx="13" cy="70"/>
              </a:xfrm>
            </p:grpSpPr>
            <p:sp>
              <p:nvSpPr>
                <p:cNvPr id="4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4562" y="3067"/>
                  <a:ext cx="13" cy="69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8" name="Line 111"/>
                <p:cNvSpPr>
                  <a:spLocks noChangeShapeType="1"/>
                </p:cNvSpPr>
                <p:nvPr/>
              </p:nvSpPr>
              <p:spPr bwMode="auto">
                <a:xfrm>
                  <a:off x="4568" y="3066"/>
                  <a:ext cx="1" cy="6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403" name="Rectangle 112"/>
              <p:cNvSpPr>
                <a:spLocks noChangeArrowheads="1"/>
              </p:cNvSpPr>
              <p:nvPr/>
            </p:nvSpPr>
            <p:spPr bwMode="auto">
              <a:xfrm>
                <a:off x="4503" y="3022"/>
                <a:ext cx="43" cy="112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4" name="Freeform 113"/>
              <p:cNvSpPr>
                <a:spLocks/>
              </p:cNvSpPr>
              <p:nvPr/>
            </p:nvSpPr>
            <p:spPr bwMode="auto">
              <a:xfrm>
                <a:off x="4663" y="3044"/>
                <a:ext cx="28" cy="24"/>
              </a:xfrm>
              <a:custGeom>
                <a:avLst/>
                <a:gdLst>
                  <a:gd name="T0" fmla="*/ 0 w 113"/>
                  <a:gd name="T1" fmla="*/ 0 h 95"/>
                  <a:gd name="T2" fmla="*/ 0 w 113"/>
                  <a:gd name="T3" fmla="*/ 95 h 95"/>
                  <a:gd name="T4" fmla="*/ 113 w 113"/>
                  <a:gd name="T5" fmla="*/ 95 h 95"/>
                  <a:gd name="T6" fmla="*/ 113 w 113"/>
                  <a:gd name="T7" fmla="*/ 19 h 95"/>
                  <a:gd name="T8" fmla="*/ 0 w 11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5">
                    <a:moveTo>
                      <a:pt x="0" y="0"/>
                    </a:moveTo>
                    <a:lnTo>
                      <a:pt x="0" y="95"/>
                    </a:lnTo>
                    <a:lnTo>
                      <a:pt x="113" y="95"/>
                    </a:lnTo>
                    <a:lnTo>
                      <a:pt x="113" y="19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5" name="Freeform 114"/>
              <p:cNvSpPr>
                <a:spLocks/>
              </p:cNvSpPr>
              <p:nvPr/>
            </p:nvSpPr>
            <p:spPr bwMode="auto">
              <a:xfrm>
                <a:off x="4604" y="3001"/>
                <a:ext cx="19" cy="21"/>
              </a:xfrm>
              <a:custGeom>
                <a:avLst/>
                <a:gdLst>
                  <a:gd name="T0" fmla="*/ 43 w 78"/>
                  <a:gd name="T1" fmla="*/ 0 h 86"/>
                  <a:gd name="T2" fmla="*/ 0 w 78"/>
                  <a:gd name="T3" fmla="*/ 86 h 86"/>
                  <a:gd name="T4" fmla="*/ 57 w 78"/>
                  <a:gd name="T5" fmla="*/ 79 h 86"/>
                  <a:gd name="T6" fmla="*/ 78 w 78"/>
                  <a:gd name="T7" fmla="*/ 22 h 86"/>
                  <a:gd name="T8" fmla="*/ 43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3" y="0"/>
                    </a:moveTo>
                    <a:lnTo>
                      <a:pt x="0" y="86"/>
                    </a:lnTo>
                    <a:lnTo>
                      <a:pt x="57" y="79"/>
                    </a:lnTo>
                    <a:lnTo>
                      <a:pt x="78" y="2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6" name="Freeform 115"/>
              <p:cNvSpPr>
                <a:spLocks/>
              </p:cNvSpPr>
              <p:nvPr/>
            </p:nvSpPr>
            <p:spPr bwMode="auto">
              <a:xfrm>
                <a:off x="4570" y="3144"/>
                <a:ext cx="90" cy="7"/>
              </a:xfrm>
              <a:custGeom>
                <a:avLst/>
                <a:gdLst>
                  <a:gd name="T0" fmla="*/ 0 w 360"/>
                  <a:gd name="T1" fmla="*/ 0 h 30"/>
                  <a:gd name="T2" fmla="*/ 360 w 360"/>
                  <a:gd name="T3" fmla="*/ 0 h 30"/>
                  <a:gd name="T4" fmla="*/ 360 w 360"/>
                  <a:gd name="T5" fmla="*/ 30 h 30"/>
                  <a:gd name="T6" fmla="*/ 4 w 360"/>
                  <a:gd name="T7" fmla="*/ 30 h 30"/>
                  <a:gd name="T8" fmla="*/ 0 w 36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30">
                    <a:moveTo>
                      <a:pt x="0" y="0"/>
                    </a:moveTo>
                    <a:lnTo>
                      <a:pt x="360" y="0"/>
                    </a:lnTo>
                    <a:lnTo>
                      <a:pt x="360" y="30"/>
                    </a:lnTo>
                    <a:lnTo>
                      <a:pt x="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7" name="Freeform 116"/>
              <p:cNvSpPr>
                <a:spLocks/>
              </p:cNvSpPr>
              <p:nvPr/>
            </p:nvSpPr>
            <p:spPr bwMode="auto">
              <a:xfrm>
                <a:off x="4502" y="2862"/>
                <a:ext cx="37" cy="46"/>
              </a:xfrm>
              <a:custGeom>
                <a:avLst/>
                <a:gdLst>
                  <a:gd name="T0" fmla="*/ 141 w 150"/>
                  <a:gd name="T1" fmla="*/ 0 h 184"/>
                  <a:gd name="T2" fmla="*/ 1 w 150"/>
                  <a:gd name="T3" fmla="*/ 131 h 184"/>
                  <a:gd name="T4" fmla="*/ 0 w 150"/>
                  <a:gd name="T5" fmla="*/ 184 h 184"/>
                  <a:gd name="T6" fmla="*/ 150 w 150"/>
                  <a:gd name="T7" fmla="*/ 60 h 184"/>
                  <a:gd name="T8" fmla="*/ 141 w 15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84">
                    <a:moveTo>
                      <a:pt x="141" y="0"/>
                    </a:moveTo>
                    <a:lnTo>
                      <a:pt x="1" y="131"/>
                    </a:lnTo>
                    <a:lnTo>
                      <a:pt x="0" y="184"/>
                    </a:lnTo>
                    <a:lnTo>
                      <a:pt x="150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8" name="Freeform 117"/>
              <p:cNvSpPr>
                <a:spLocks/>
              </p:cNvSpPr>
              <p:nvPr/>
            </p:nvSpPr>
            <p:spPr bwMode="auto">
              <a:xfrm>
                <a:off x="4492" y="2741"/>
                <a:ext cx="57" cy="394"/>
              </a:xfrm>
              <a:custGeom>
                <a:avLst/>
                <a:gdLst>
                  <a:gd name="T0" fmla="*/ 228 w 228"/>
                  <a:gd name="T1" fmla="*/ 0 h 1575"/>
                  <a:gd name="T2" fmla="*/ 0 w 228"/>
                  <a:gd name="T3" fmla="*/ 93 h 1575"/>
                  <a:gd name="T4" fmla="*/ 0 w 228"/>
                  <a:gd name="T5" fmla="*/ 1575 h 1575"/>
                  <a:gd name="T6" fmla="*/ 42 w 228"/>
                  <a:gd name="T7" fmla="*/ 1575 h 1575"/>
                  <a:gd name="T8" fmla="*/ 42 w 228"/>
                  <a:gd name="T9" fmla="*/ 228 h 1575"/>
                  <a:gd name="T10" fmla="*/ 228 w 228"/>
                  <a:gd name="T11" fmla="*/ 150 h 1575"/>
                  <a:gd name="T12" fmla="*/ 228 w 228"/>
                  <a:gd name="T13" fmla="*/ 0 h 1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575">
                    <a:moveTo>
                      <a:pt x="228" y="0"/>
                    </a:moveTo>
                    <a:lnTo>
                      <a:pt x="0" y="93"/>
                    </a:lnTo>
                    <a:lnTo>
                      <a:pt x="0" y="1575"/>
                    </a:lnTo>
                    <a:lnTo>
                      <a:pt x="42" y="1575"/>
                    </a:lnTo>
                    <a:lnTo>
                      <a:pt x="42" y="228"/>
                    </a:lnTo>
                    <a:lnTo>
                      <a:pt x="228" y="15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09" name="Freeform 118"/>
              <p:cNvSpPr>
                <a:spLocks/>
              </p:cNvSpPr>
              <p:nvPr/>
            </p:nvSpPr>
            <p:spPr bwMode="auto">
              <a:xfrm>
                <a:off x="4490" y="3135"/>
                <a:ext cx="327" cy="85"/>
              </a:xfrm>
              <a:custGeom>
                <a:avLst/>
                <a:gdLst>
                  <a:gd name="T0" fmla="*/ 0 w 1306"/>
                  <a:gd name="T1" fmla="*/ 344 h 344"/>
                  <a:gd name="T2" fmla="*/ 0 w 1306"/>
                  <a:gd name="T3" fmla="*/ 0 h 344"/>
                  <a:gd name="T4" fmla="*/ 284 w 1306"/>
                  <a:gd name="T5" fmla="*/ 0 h 344"/>
                  <a:gd name="T6" fmla="*/ 341 w 1306"/>
                  <a:gd name="T7" fmla="*/ 57 h 344"/>
                  <a:gd name="T8" fmla="*/ 511 w 1306"/>
                  <a:gd name="T9" fmla="*/ 57 h 344"/>
                  <a:gd name="T10" fmla="*/ 568 w 1306"/>
                  <a:gd name="T11" fmla="*/ 116 h 344"/>
                  <a:gd name="T12" fmla="*/ 1136 w 1306"/>
                  <a:gd name="T13" fmla="*/ 116 h 344"/>
                  <a:gd name="T14" fmla="*/ 1136 w 1306"/>
                  <a:gd name="T15" fmla="*/ 230 h 344"/>
                  <a:gd name="T16" fmla="*/ 1306 w 1306"/>
                  <a:gd name="T17" fmla="*/ 230 h 344"/>
                  <a:gd name="T18" fmla="*/ 1306 w 1306"/>
                  <a:gd name="T19" fmla="*/ 344 h 344"/>
                  <a:gd name="T20" fmla="*/ 0 w 1306"/>
                  <a:gd name="T21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6" h="344">
                    <a:moveTo>
                      <a:pt x="0" y="344"/>
                    </a:moveTo>
                    <a:lnTo>
                      <a:pt x="0" y="0"/>
                    </a:lnTo>
                    <a:lnTo>
                      <a:pt x="284" y="0"/>
                    </a:lnTo>
                    <a:lnTo>
                      <a:pt x="341" y="57"/>
                    </a:lnTo>
                    <a:lnTo>
                      <a:pt x="511" y="57"/>
                    </a:lnTo>
                    <a:lnTo>
                      <a:pt x="568" y="116"/>
                    </a:lnTo>
                    <a:lnTo>
                      <a:pt x="1136" y="116"/>
                    </a:lnTo>
                    <a:lnTo>
                      <a:pt x="1136" y="230"/>
                    </a:lnTo>
                    <a:lnTo>
                      <a:pt x="1306" y="230"/>
                    </a:lnTo>
                    <a:lnTo>
                      <a:pt x="1306" y="344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" name="Rectangle 119"/>
              <p:cNvSpPr>
                <a:spLocks noChangeArrowheads="1"/>
              </p:cNvSpPr>
              <p:nvPr/>
            </p:nvSpPr>
            <p:spPr bwMode="auto">
              <a:xfrm>
                <a:off x="4491" y="3193"/>
                <a:ext cx="240" cy="26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1" name="Line 120"/>
              <p:cNvSpPr>
                <a:spLocks noChangeShapeType="1"/>
              </p:cNvSpPr>
              <p:nvPr/>
            </p:nvSpPr>
            <p:spPr bwMode="auto">
              <a:xfrm>
                <a:off x="4479" y="3015"/>
                <a:ext cx="1" cy="5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2" name="Freeform 121"/>
              <p:cNvSpPr>
                <a:spLocks/>
              </p:cNvSpPr>
              <p:nvPr/>
            </p:nvSpPr>
            <p:spPr bwMode="auto">
              <a:xfrm>
                <a:off x="4471" y="3065"/>
                <a:ext cx="21" cy="25"/>
              </a:xfrm>
              <a:custGeom>
                <a:avLst/>
                <a:gdLst>
                  <a:gd name="T0" fmla="*/ 0 w 85"/>
                  <a:gd name="T1" fmla="*/ 99 h 99"/>
                  <a:gd name="T2" fmla="*/ 0 w 85"/>
                  <a:gd name="T3" fmla="*/ 0 h 99"/>
                  <a:gd name="T4" fmla="*/ 85 w 85"/>
                  <a:gd name="T5" fmla="*/ 0 h 99"/>
                  <a:gd name="T6" fmla="*/ 85 w 85"/>
                  <a:gd name="T7" fmla="*/ 35 h 99"/>
                  <a:gd name="T8" fmla="*/ 28 w 85"/>
                  <a:gd name="T9" fmla="*/ 35 h 99"/>
                  <a:gd name="T10" fmla="*/ 28 w 85"/>
                  <a:gd name="T11" fmla="*/ 99 h 99"/>
                  <a:gd name="T12" fmla="*/ 0 w 8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99">
                    <a:moveTo>
                      <a:pt x="0" y="99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85" y="35"/>
                    </a:lnTo>
                    <a:lnTo>
                      <a:pt x="28" y="35"/>
                    </a:lnTo>
                    <a:lnTo>
                      <a:pt x="28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3" name="Freeform 122"/>
              <p:cNvSpPr>
                <a:spLocks/>
              </p:cNvSpPr>
              <p:nvPr/>
            </p:nvSpPr>
            <p:spPr bwMode="auto">
              <a:xfrm>
                <a:off x="4590" y="3047"/>
                <a:ext cx="72" cy="104"/>
              </a:xfrm>
              <a:custGeom>
                <a:avLst/>
                <a:gdLst>
                  <a:gd name="T0" fmla="*/ 0 w 290"/>
                  <a:gd name="T1" fmla="*/ 0 h 415"/>
                  <a:gd name="T2" fmla="*/ 290 w 290"/>
                  <a:gd name="T3" fmla="*/ 415 h 415"/>
                  <a:gd name="T4" fmla="*/ 248 w 290"/>
                  <a:gd name="T5" fmla="*/ 406 h 415"/>
                  <a:gd name="T6" fmla="*/ 0 w 290"/>
                  <a:gd name="T7" fmla="*/ 57 h 415"/>
                  <a:gd name="T8" fmla="*/ 0 w 290"/>
                  <a:gd name="T9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415">
                    <a:moveTo>
                      <a:pt x="0" y="0"/>
                    </a:moveTo>
                    <a:lnTo>
                      <a:pt x="290" y="415"/>
                    </a:lnTo>
                    <a:lnTo>
                      <a:pt x="248" y="406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9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4" name="Freeform 123"/>
              <p:cNvSpPr>
                <a:spLocks/>
              </p:cNvSpPr>
              <p:nvPr/>
            </p:nvSpPr>
            <p:spPr bwMode="auto">
              <a:xfrm>
                <a:off x="4433" y="3106"/>
                <a:ext cx="57" cy="114"/>
              </a:xfrm>
              <a:custGeom>
                <a:avLst/>
                <a:gdLst>
                  <a:gd name="T0" fmla="*/ 170 w 227"/>
                  <a:gd name="T1" fmla="*/ 0 h 458"/>
                  <a:gd name="T2" fmla="*/ 0 w 227"/>
                  <a:gd name="T3" fmla="*/ 171 h 458"/>
                  <a:gd name="T4" fmla="*/ 0 w 227"/>
                  <a:gd name="T5" fmla="*/ 458 h 458"/>
                  <a:gd name="T6" fmla="*/ 227 w 227"/>
                  <a:gd name="T7" fmla="*/ 458 h 458"/>
                  <a:gd name="T8" fmla="*/ 227 w 227"/>
                  <a:gd name="T9" fmla="*/ 114 h 458"/>
                  <a:gd name="T10" fmla="*/ 170 w 227"/>
                  <a:gd name="T11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458">
                    <a:moveTo>
                      <a:pt x="170" y="0"/>
                    </a:moveTo>
                    <a:lnTo>
                      <a:pt x="0" y="171"/>
                    </a:lnTo>
                    <a:lnTo>
                      <a:pt x="0" y="458"/>
                    </a:lnTo>
                    <a:lnTo>
                      <a:pt x="227" y="458"/>
                    </a:lnTo>
                    <a:lnTo>
                      <a:pt x="227" y="114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5" name="Rectangle 124"/>
              <p:cNvSpPr>
                <a:spLocks noChangeArrowheads="1"/>
              </p:cNvSpPr>
              <p:nvPr/>
            </p:nvSpPr>
            <p:spPr bwMode="auto">
              <a:xfrm>
                <a:off x="4420" y="3276"/>
                <a:ext cx="395" cy="1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6" name="Rectangle 125"/>
              <p:cNvSpPr>
                <a:spLocks noChangeArrowheads="1"/>
              </p:cNvSpPr>
              <p:nvPr/>
            </p:nvSpPr>
            <p:spPr bwMode="auto">
              <a:xfrm>
                <a:off x="4420" y="3250"/>
                <a:ext cx="395" cy="24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7" name="Rectangle 126"/>
              <p:cNvSpPr>
                <a:spLocks noChangeArrowheads="1"/>
              </p:cNvSpPr>
              <p:nvPr/>
            </p:nvSpPr>
            <p:spPr bwMode="auto">
              <a:xfrm>
                <a:off x="4420" y="3221"/>
                <a:ext cx="395" cy="27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8" name="Rectangle 127"/>
              <p:cNvSpPr>
                <a:spLocks noChangeArrowheads="1"/>
              </p:cNvSpPr>
              <p:nvPr/>
            </p:nvSpPr>
            <p:spPr bwMode="auto">
              <a:xfrm>
                <a:off x="4763" y="3200"/>
                <a:ext cx="41" cy="12"/>
              </a:xfrm>
              <a:prstGeom prst="rect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9" name="Oval 128"/>
              <p:cNvSpPr>
                <a:spLocks noChangeArrowheads="1"/>
              </p:cNvSpPr>
              <p:nvPr/>
            </p:nvSpPr>
            <p:spPr bwMode="auto">
              <a:xfrm>
                <a:off x="4462" y="3092"/>
                <a:ext cx="28" cy="29"/>
              </a:xfrm>
              <a:prstGeom prst="ellipse">
                <a:avLst/>
              </a:prstGeom>
              <a:solidFill>
                <a:srgbClr val="9F9F9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0" name="Rectangle 129"/>
              <p:cNvSpPr>
                <a:spLocks noChangeArrowheads="1"/>
              </p:cNvSpPr>
              <p:nvPr/>
            </p:nvSpPr>
            <p:spPr bwMode="auto">
              <a:xfrm>
                <a:off x="4562" y="3036"/>
                <a:ext cx="27" cy="26"/>
              </a:xfrm>
              <a:prstGeom prst="rect">
                <a:avLst/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1" name="Freeform 130"/>
              <p:cNvSpPr>
                <a:spLocks/>
              </p:cNvSpPr>
              <p:nvPr/>
            </p:nvSpPr>
            <p:spPr bwMode="auto">
              <a:xfrm>
                <a:off x="4547" y="3021"/>
                <a:ext cx="114" cy="114"/>
              </a:xfrm>
              <a:custGeom>
                <a:avLst/>
                <a:gdLst>
                  <a:gd name="T0" fmla="*/ 57 w 454"/>
                  <a:gd name="T1" fmla="*/ 455 h 455"/>
                  <a:gd name="T2" fmla="*/ 57 w 454"/>
                  <a:gd name="T3" fmla="*/ 57 h 455"/>
                  <a:gd name="T4" fmla="*/ 454 w 454"/>
                  <a:gd name="T5" fmla="*/ 57 h 455"/>
                  <a:gd name="T6" fmla="*/ 454 w 454"/>
                  <a:gd name="T7" fmla="*/ 0 h 455"/>
                  <a:gd name="T8" fmla="*/ 0 w 454"/>
                  <a:gd name="T9" fmla="*/ 0 h 455"/>
                  <a:gd name="T10" fmla="*/ 0 w 454"/>
                  <a:gd name="T11" fmla="*/ 455 h 455"/>
                  <a:gd name="T12" fmla="*/ 57 w 454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55">
                    <a:moveTo>
                      <a:pt x="57" y="455"/>
                    </a:moveTo>
                    <a:lnTo>
                      <a:pt x="57" y="57"/>
                    </a:lnTo>
                    <a:lnTo>
                      <a:pt x="454" y="57"/>
                    </a:lnTo>
                    <a:lnTo>
                      <a:pt x="454" y="0"/>
                    </a:lnTo>
                    <a:lnTo>
                      <a:pt x="0" y="0"/>
                    </a:lnTo>
                    <a:lnTo>
                      <a:pt x="0" y="455"/>
                    </a:lnTo>
                    <a:lnTo>
                      <a:pt x="57" y="455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422" name="Group 131"/>
              <p:cNvGrpSpPr>
                <a:grpSpLocks/>
              </p:cNvGrpSpPr>
              <p:nvPr/>
            </p:nvGrpSpPr>
            <p:grpSpPr bwMode="auto">
              <a:xfrm>
                <a:off x="4455" y="2913"/>
                <a:ext cx="126" cy="116"/>
                <a:chOff x="4455" y="2913"/>
                <a:chExt cx="126" cy="116"/>
              </a:xfrm>
            </p:grpSpPr>
            <p:sp>
              <p:nvSpPr>
                <p:cNvPr id="445" name="Oval 132"/>
                <p:cNvSpPr>
                  <a:spLocks noChangeArrowheads="1"/>
                </p:cNvSpPr>
                <p:nvPr/>
              </p:nvSpPr>
              <p:spPr bwMode="auto">
                <a:xfrm>
                  <a:off x="4465" y="2913"/>
                  <a:ext cx="116" cy="116"/>
                </a:xfrm>
                <a:prstGeom prst="ellipse">
                  <a:avLst/>
                </a:prstGeom>
                <a:solidFill>
                  <a:srgbClr val="80808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6" name="Oval 133"/>
                <p:cNvSpPr>
                  <a:spLocks noChangeArrowheads="1"/>
                </p:cNvSpPr>
                <p:nvPr/>
              </p:nvSpPr>
              <p:spPr bwMode="auto">
                <a:xfrm>
                  <a:off x="4455" y="2913"/>
                  <a:ext cx="115" cy="116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423" name="Group 134"/>
              <p:cNvGrpSpPr>
                <a:grpSpLocks/>
              </p:cNvGrpSpPr>
              <p:nvPr/>
            </p:nvGrpSpPr>
            <p:grpSpPr bwMode="auto">
              <a:xfrm>
                <a:off x="4504" y="3136"/>
                <a:ext cx="43" cy="112"/>
                <a:chOff x="4504" y="3136"/>
                <a:chExt cx="43" cy="112"/>
              </a:xfrm>
            </p:grpSpPr>
            <p:sp>
              <p:nvSpPr>
                <p:cNvPr id="436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05" y="3136"/>
                  <a:ext cx="41" cy="112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437" name="Group 136"/>
                <p:cNvGrpSpPr>
                  <a:grpSpLocks/>
                </p:cNvGrpSpPr>
                <p:nvPr/>
              </p:nvGrpSpPr>
              <p:grpSpPr bwMode="auto">
                <a:xfrm>
                  <a:off x="4504" y="3149"/>
                  <a:ext cx="43" cy="87"/>
                  <a:chOff x="4504" y="3149"/>
                  <a:chExt cx="43" cy="87"/>
                </a:xfrm>
              </p:grpSpPr>
              <p:sp>
                <p:nvSpPr>
                  <p:cNvPr id="43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63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3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06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92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1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78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149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20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44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504" y="3235"/>
                    <a:ext cx="43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400" smtClean="0">
                      <a:solidFill>
                        <a:srgbClr val="000000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424" name="Rectangle 144"/>
              <p:cNvSpPr>
                <a:spLocks noChangeArrowheads="1"/>
              </p:cNvSpPr>
              <p:nvPr/>
            </p:nvSpPr>
            <p:spPr bwMode="auto">
              <a:xfrm>
                <a:off x="4775" y="3164"/>
                <a:ext cx="12" cy="2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5" name="Freeform 145"/>
              <p:cNvSpPr>
                <a:spLocks/>
              </p:cNvSpPr>
              <p:nvPr/>
            </p:nvSpPr>
            <p:spPr bwMode="auto">
              <a:xfrm>
                <a:off x="4696" y="2871"/>
                <a:ext cx="32" cy="55"/>
              </a:xfrm>
              <a:custGeom>
                <a:avLst/>
                <a:gdLst>
                  <a:gd name="T0" fmla="*/ 107 w 129"/>
                  <a:gd name="T1" fmla="*/ 0 h 221"/>
                  <a:gd name="T2" fmla="*/ 0 w 129"/>
                  <a:gd name="T3" fmla="*/ 185 h 221"/>
                  <a:gd name="T4" fmla="*/ 21 w 129"/>
                  <a:gd name="T5" fmla="*/ 221 h 221"/>
                  <a:gd name="T6" fmla="*/ 129 w 129"/>
                  <a:gd name="T7" fmla="*/ 7 h 221"/>
                  <a:gd name="T8" fmla="*/ 107 w 129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21">
                    <a:moveTo>
                      <a:pt x="107" y="0"/>
                    </a:moveTo>
                    <a:lnTo>
                      <a:pt x="0" y="185"/>
                    </a:lnTo>
                    <a:lnTo>
                      <a:pt x="21" y="221"/>
                    </a:lnTo>
                    <a:lnTo>
                      <a:pt x="129" y="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6" name="Freeform 146"/>
              <p:cNvSpPr>
                <a:spLocks/>
              </p:cNvSpPr>
              <p:nvPr/>
            </p:nvSpPr>
            <p:spPr bwMode="auto">
              <a:xfrm>
                <a:off x="4657" y="2848"/>
                <a:ext cx="62" cy="16"/>
              </a:xfrm>
              <a:custGeom>
                <a:avLst/>
                <a:gdLst>
                  <a:gd name="T0" fmla="*/ 241 w 249"/>
                  <a:gd name="T1" fmla="*/ 0 h 66"/>
                  <a:gd name="T2" fmla="*/ 0 w 249"/>
                  <a:gd name="T3" fmla="*/ 36 h 66"/>
                  <a:gd name="T4" fmla="*/ 35 w 249"/>
                  <a:gd name="T5" fmla="*/ 66 h 66"/>
                  <a:gd name="T6" fmla="*/ 249 w 249"/>
                  <a:gd name="T7" fmla="*/ 22 h 66"/>
                  <a:gd name="T8" fmla="*/ 241 w 249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66">
                    <a:moveTo>
                      <a:pt x="241" y="0"/>
                    </a:moveTo>
                    <a:lnTo>
                      <a:pt x="0" y="36"/>
                    </a:lnTo>
                    <a:lnTo>
                      <a:pt x="35" y="66"/>
                    </a:lnTo>
                    <a:lnTo>
                      <a:pt x="249" y="2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7" name="Freeform 147"/>
              <p:cNvSpPr>
                <a:spLocks/>
              </p:cNvSpPr>
              <p:nvPr/>
            </p:nvSpPr>
            <p:spPr bwMode="auto">
              <a:xfrm>
                <a:off x="4516" y="2720"/>
                <a:ext cx="233" cy="367"/>
              </a:xfrm>
              <a:custGeom>
                <a:avLst/>
                <a:gdLst>
                  <a:gd name="T0" fmla="*/ 30 w 931"/>
                  <a:gd name="T1" fmla="*/ 53 h 1469"/>
                  <a:gd name="T2" fmla="*/ 16 w 931"/>
                  <a:gd name="T3" fmla="*/ 96 h 1469"/>
                  <a:gd name="T4" fmla="*/ 4 w 931"/>
                  <a:gd name="T5" fmla="*/ 150 h 1469"/>
                  <a:gd name="T6" fmla="*/ 0 w 931"/>
                  <a:gd name="T7" fmla="*/ 207 h 1469"/>
                  <a:gd name="T8" fmla="*/ 0 w 931"/>
                  <a:gd name="T9" fmla="*/ 264 h 1469"/>
                  <a:gd name="T10" fmla="*/ 12 w 931"/>
                  <a:gd name="T11" fmla="*/ 338 h 1469"/>
                  <a:gd name="T12" fmla="*/ 23 w 931"/>
                  <a:gd name="T13" fmla="*/ 431 h 1469"/>
                  <a:gd name="T14" fmla="*/ 44 w 931"/>
                  <a:gd name="T15" fmla="*/ 534 h 1469"/>
                  <a:gd name="T16" fmla="*/ 79 w 931"/>
                  <a:gd name="T17" fmla="*/ 653 h 1469"/>
                  <a:gd name="T18" fmla="*/ 133 w 931"/>
                  <a:gd name="T19" fmla="*/ 767 h 1469"/>
                  <a:gd name="T20" fmla="*/ 218 w 931"/>
                  <a:gd name="T21" fmla="*/ 902 h 1469"/>
                  <a:gd name="T22" fmla="*/ 303 w 931"/>
                  <a:gd name="T23" fmla="*/ 1031 h 1469"/>
                  <a:gd name="T24" fmla="*/ 374 w 931"/>
                  <a:gd name="T25" fmla="*/ 1116 h 1469"/>
                  <a:gd name="T26" fmla="*/ 473 w 931"/>
                  <a:gd name="T27" fmla="*/ 1219 h 1469"/>
                  <a:gd name="T28" fmla="*/ 576 w 931"/>
                  <a:gd name="T29" fmla="*/ 1305 h 1469"/>
                  <a:gd name="T30" fmla="*/ 668 w 931"/>
                  <a:gd name="T31" fmla="*/ 1373 h 1469"/>
                  <a:gd name="T32" fmla="*/ 735 w 931"/>
                  <a:gd name="T33" fmla="*/ 1415 h 1469"/>
                  <a:gd name="T34" fmla="*/ 802 w 931"/>
                  <a:gd name="T35" fmla="*/ 1447 h 1469"/>
                  <a:gd name="T36" fmla="*/ 857 w 931"/>
                  <a:gd name="T37" fmla="*/ 1469 h 1469"/>
                  <a:gd name="T38" fmla="*/ 899 w 931"/>
                  <a:gd name="T39" fmla="*/ 1469 h 1469"/>
                  <a:gd name="T40" fmla="*/ 931 w 931"/>
                  <a:gd name="T41" fmla="*/ 1451 h 1469"/>
                  <a:gd name="T42" fmla="*/ 62 w 931"/>
                  <a:gd name="T43" fmla="*/ 0 h 1469"/>
                  <a:gd name="T44" fmla="*/ 30 w 931"/>
                  <a:gd name="T45" fmla="*/ 5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1" h="1469">
                    <a:moveTo>
                      <a:pt x="30" y="53"/>
                    </a:moveTo>
                    <a:lnTo>
                      <a:pt x="16" y="96"/>
                    </a:lnTo>
                    <a:lnTo>
                      <a:pt x="4" y="150"/>
                    </a:lnTo>
                    <a:lnTo>
                      <a:pt x="0" y="207"/>
                    </a:lnTo>
                    <a:lnTo>
                      <a:pt x="0" y="264"/>
                    </a:lnTo>
                    <a:lnTo>
                      <a:pt x="12" y="338"/>
                    </a:lnTo>
                    <a:lnTo>
                      <a:pt x="23" y="431"/>
                    </a:lnTo>
                    <a:lnTo>
                      <a:pt x="44" y="534"/>
                    </a:lnTo>
                    <a:lnTo>
                      <a:pt x="79" y="653"/>
                    </a:lnTo>
                    <a:lnTo>
                      <a:pt x="133" y="767"/>
                    </a:lnTo>
                    <a:lnTo>
                      <a:pt x="218" y="902"/>
                    </a:lnTo>
                    <a:lnTo>
                      <a:pt x="303" y="1031"/>
                    </a:lnTo>
                    <a:lnTo>
                      <a:pt x="374" y="1116"/>
                    </a:lnTo>
                    <a:lnTo>
                      <a:pt x="473" y="1219"/>
                    </a:lnTo>
                    <a:lnTo>
                      <a:pt x="576" y="1305"/>
                    </a:lnTo>
                    <a:lnTo>
                      <a:pt x="668" y="1373"/>
                    </a:lnTo>
                    <a:lnTo>
                      <a:pt x="735" y="1415"/>
                    </a:lnTo>
                    <a:lnTo>
                      <a:pt x="802" y="1447"/>
                    </a:lnTo>
                    <a:lnTo>
                      <a:pt x="857" y="1469"/>
                    </a:lnTo>
                    <a:lnTo>
                      <a:pt x="899" y="1469"/>
                    </a:lnTo>
                    <a:lnTo>
                      <a:pt x="931" y="1451"/>
                    </a:lnTo>
                    <a:lnTo>
                      <a:pt x="62" y="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8" name="Freeform 148"/>
              <p:cNvSpPr>
                <a:spLocks/>
              </p:cNvSpPr>
              <p:nvPr/>
            </p:nvSpPr>
            <p:spPr bwMode="auto">
              <a:xfrm>
                <a:off x="4529" y="2719"/>
                <a:ext cx="220" cy="364"/>
              </a:xfrm>
              <a:custGeom>
                <a:avLst/>
                <a:gdLst>
                  <a:gd name="T0" fmla="*/ 7 w 876"/>
                  <a:gd name="T1" fmla="*/ 0 h 1455"/>
                  <a:gd name="T2" fmla="*/ 0 w 876"/>
                  <a:gd name="T3" fmla="*/ 29 h 1455"/>
                  <a:gd name="T4" fmla="*/ 0 w 876"/>
                  <a:gd name="T5" fmla="*/ 93 h 1455"/>
                  <a:gd name="T6" fmla="*/ 3 w 876"/>
                  <a:gd name="T7" fmla="*/ 168 h 1455"/>
                  <a:gd name="T8" fmla="*/ 10 w 876"/>
                  <a:gd name="T9" fmla="*/ 228 h 1455"/>
                  <a:gd name="T10" fmla="*/ 21 w 876"/>
                  <a:gd name="T11" fmla="*/ 307 h 1455"/>
                  <a:gd name="T12" fmla="*/ 35 w 876"/>
                  <a:gd name="T13" fmla="*/ 399 h 1455"/>
                  <a:gd name="T14" fmla="*/ 56 w 876"/>
                  <a:gd name="T15" fmla="*/ 496 h 1455"/>
                  <a:gd name="T16" fmla="*/ 99 w 876"/>
                  <a:gd name="T17" fmla="*/ 618 h 1455"/>
                  <a:gd name="T18" fmla="*/ 163 w 876"/>
                  <a:gd name="T19" fmla="*/ 757 h 1455"/>
                  <a:gd name="T20" fmla="*/ 234 w 876"/>
                  <a:gd name="T21" fmla="*/ 871 h 1455"/>
                  <a:gd name="T22" fmla="*/ 319 w 876"/>
                  <a:gd name="T23" fmla="*/ 992 h 1455"/>
                  <a:gd name="T24" fmla="*/ 397 w 876"/>
                  <a:gd name="T25" fmla="*/ 1084 h 1455"/>
                  <a:gd name="T26" fmla="*/ 457 w 876"/>
                  <a:gd name="T27" fmla="*/ 1147 h 1455"/>
                  <a:gd name="T28" fmla="*/ 513 w 876"/>
                  <a:gd name="T29" fmla="*/ 1206 h 1455"/>
                  <a:gd name="T30" fmla="*/ 574 w 876"/>
                  <a:gd name="T31" fmla="*/ 1263 h 1455"/>
                  <a:gd name="T32" fmla="*/ 641 w 876"/>
                  <a:gd name="T33" fmla="*/ 1318 h 1455"/>
                  <a:gd name="T34" fmla="*/ 687 w 876"/>
                  <a:gd name="T35" fmla="*/ 1355 h 1455"/>
                  <a:gd name="T36" fmla="*/ 737 w 876"/>
                  <a:gd name="T37" fmla="*/ 1387 h 1455"/>
                  <a:gd name="T38" fmla="*/ 791 w 876"/>
                  <a:gd name="T39" fmla="*/ 1418 h 1455"/>
                  <a:gd name="T40" fmla="*/ 837 w 876"/>
                  <a:gd name="T41" fmla="*/ 1448 h 1455"/>
                  <a:gd name="T42" fmla="*/ 865 w 876"/>
                  <a:gd name="T43" fmla="*/ 1455 h 1455"/>
                  <a:gd name="T44" fmla="*/ 876 w 876"/>
                  <a:gd name="T45" fmla="*/ 1434 h 1455"/>
                  <a:gd name="T46" fmla="*/ 874 w 876"/>
                  <a:gd name="T47" fmla="*/ 1404 h 1455"/>
                  <a:gd name="T48" fmla="*/ 867 w 876"/>
                  <a:gd name="T49" fmla="*/ 1369 h 1455"/>
                  <a:gd name="T50" fmla="*/ 855 w 876"/>
                  <a:gd name="T51" fmla="*/ 1309 h 1455"/>
                  <a:gd name="T52" fmla="*/ 841 w 876"/>
                  <a:gd name="T53" fmla="*/ 1229 h 1455"/>
                  <a:gd name="T54" fmla="*/ 823 w 876"/>
                  <a:gd name="T55" fmla="*/ 1156 h 1455"/>
                  <a:gd name="T56" fmla="*/ 802 w 876"/>
                  <a:gd name="T57" fmla="*/ 1069 h 1455"/>
                  <a:gd name="T58" fmla="*/ 773 w 876"/>
                  <a:gd name="T59" fmla="*/ 978 h 1455"/>
                  <a:gd name="T60" fmla="*/ 741 w 876"/>
                  <a:gd name="T61" fmla="*/ 905 h 1455"/>
                  <a:gd name="T62" fmla="*/ 715 w 876"/>
                  <a:gd name="T63" fmla="*/ 842 h 1455"/>
                  <a:gd name="T64" fmla="*/ 674 w 876"/>
                  <a:gd name="T65" fmla="*/ 759 h 1455"/>
                  <a:gd name="T66" fmla="*/ 634 w 876"/>
                  <a:gd name="T67" fmla="*/ 686 h 1455"/>
                  <a:gd name="T68" fmla="*/ 586 w 876"/>
                  <a:gd name="T69" fmla="*/ 606 h 1455"/>
                  <a:gd name="T70" fmla="*/ 510 w 876"/>
                  <a:gd name="T71" fmla="*/ 506 h 1455"/>
                  <a:gd name="T72" fmla="*/ 457 w 876"/>
                  <a:gd name="T73" fmla="*/ 435 h 1455"/>
                  <a:gd name="T74" fmla="*/ 380 w 876"/>
                  <a:gd name="T75" fmla="*/ 338 h 1455"/>
                  <a:gd name="T76" fmla="*/ 308 w 876"/>
                  <a:gd name="T77" fmla="*/ 268 h 1455"/>
                  <a:gd name="T78" fmla="*/ 237 w 876"/>
                  <a:gd name="T79" fmla="*/ 195 h 1455"/>
                  <a:gd name="T80" fmla="*/ 184 w 876"/>
                  <a:gd name="T81" fmla="*/ 143 h 1455"/>
                  <a:gd name="T82" fmla="*/ 127 w 876"/>
                  <a:gd name="T83" fmla="*/ 88 h 1455"/>
                  <a:gd name="T84" fmla="*/ 85 w 876"/>
                  <a:gd name="T85" fmla="*/ 50 h 1455"/>
                  <a:gd name="T86" fmla="*/ 42 w 876"/>
                  <a:gd name="T87" fmla="*/ 15 h 1455"/>
                  <a:gd name="T88" fmla="*/ 7 w 876"/>
                  <a:gd name="T89" fmla="*/ 0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6" h="1455">
                    <a:moveTo>
                      <a:pt x="7" y="0"/>
                    </a:moveTo>
                    <a:lnTo>
                      <a:pt x="0" y="29"/>
                    </a:lnTo>
                    <a:lnTo>
                      <a:pt x="0" y="93"/>
                    </a:lnTo>
                    <a:lnTo>
                      <a:pt x="3" y="168"/>
                    </a:lnTo>
                    <a:lnTo>
                      <a:pt x="10" y="228"/>
                    </a:lnTo>
                    <a:lnTo>
                      <a:pt x="21" y="307"/>
                    </a:lnTo>
                    <a:lnTo>
                      <a:pt x="35" y="399"/>
                    </a:lnTo>
                    <a:lnTo>
                      <a:pt x="56" y="496"/>
                    </a:lnTo>
                    <a:lnTo>
                      <a:pt x="99" y="618"/>
                    </a:lnTo>
                    <a:lnTo>
                      <a:pt x="163" y="757"/>
                    </a:lnTo>
                    <a:lnTo>
                      <a:pt x="234" y="871"/>
                    </a:lnTo>
                    <a:lnTo>
                      <a:pt x="319" y="992"/>
                    </a:lnTo>
                    <a:lnTo>
                      <a:pt x="397" y="1084"/>
                    </a:lnTo>
                    <a:lnTo>
                      <a:pt x="457" y="1147"/>
                    </a:lnTo>
                    <a:lnTo>
                      <a:pt x="513" y="1206"/>
                    </a:lnTo>
                    <a:lnTo>
                      <a:pt x="574" y="1263"/>
                    </a:lnTo>
                    <a:lnTo>
                      <a:pt x="641" y="1318"/>
                    </a:lnTo>
                    <a:lnTo>
                      <a:pt x="687" y="1355"/>
                    </a:lnTo>
                    <a:lnTo>
                      <a:pt x="737" y="1387"/>
                    </a:lnTo>
                    <a:lnTo>
                      <a:pt x="791" y="1418"/>
                    </a:lnTo>
                    <a:lnTo>
                      <a:pt x="837" y="1448"/>
                    </a:lnTo>
                    <a:lnTo>
                      <a:pt x="865" y="1455"/>
                    </a:lnTo>
                    <a:lnTo>
                      <a:pt x="876" y="1434"/>
                    </a:lnTo>
                    <a:lnTo>
                      <a:pt x="874" y="1404"/>
                    </a:lnTo>
                    <a:lnTo>
                      <a:pt x="867" y="1369"/>
                    </a:lnTo>
                    <a:lnTo>
                      <a:pt x="855" y="1309"/>
                    </a:lnTo>
                    <a:lnTo>
                      <a:pt x="841" y="1229"/>
                    </a:lnTo>
                    <a:lnTo>
                      <a:pt x="823" y="1156"/>
                    </a:lnTo>
                    <a:lnTo>
                      <a:pt x="802" y="1069"/>
                    </a:lnTo>
                    <a:lnTo>
                      <a:pt x="773" y="978"/>
                    </a:lnTo>
                    <a:lnTo>
                      <a:pt x="741" y="905"/>
                    </a:lnTo>
                    <a:lnTo>
                      <a:pt x="715" y="842"/>
                    </a:lnTo>
                    <a:lnTo>
                      <a:pt x="674" y="759"/>
                    </a:lnTo>
                    <a:lnTo>
                      <a:pt x="634" y="686"/>
                    </a:lnTo>
                    <a:lnTo>
                      <a:pt x="586" y="606"/>
                    </a:lnTo>
                    <a:lnTo>
                      <a:pt x="510" y="506"/>
                    </a:lnTo>
                    <a:lnTo>
                      <a:pt x="457" y="435"/>
                    </a:lnTo>
                    <a:lnTo>
                      <a:pt x="380" y="338"/>
                    </a:lnTo>
                    <a:lnTo>
                      <a:pt x="308" y="268"/>
                    </a:lnTo>
                    <a:lnTo>
                      <a:pt x="237" y="195"/>
                    </a:lnTo>
                    <a:lnTo>
                      <a:pt x="184" y="143"/>
                    </a:lnTo>
                    <a:lnTo>
                      <a:pt x="127" y="88"/>
                    </a:lnTo>
                    <a:lnTo>
                      <a:pt x="85" y="50"/>
                    </a:lnTo>
                    <a:lnTo>
                      <a:pt x="4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29" name="Freeform 149"/>
              <p:cNvSpPr>
                <a:spLocks/>
              </p:cNvSpPr>
              <p:nvPr/>
            </p:nvSpPr>
            <p:spPr bwMode="auto">
              <a:xfrm>
                <a:off x="4537" y="2812"/>
                <a:ext cx="216" cy="16"/>
              </a:xfrm>
              <a:custGeom>
                <a:avLst/>
                <a:gdLst>
                  <a:gd name="T0" fmla="*/ 0 w 862"/>
                  <a:gd name="T1" fmla="*/ 0 h 64"/>
                  <a:gd name="T2" fmla="*/ 862 w 862"/>
                  <a:gd name="T3" fmla="*/ 36 h 64"/>
                  <a:gd name="T4" fmla="*/ 855 w 862"/>
                  <a:gd name="T5" fmla="*/ 64 h 64"/>
                  <a:gd name="T6" fmla="*/ 3 w 862"/>
                  <a:gd name="T7" fmla="*/ 28 h 64"/>
                  <a:gd name="T8" fmla="*/ 0 w 86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64">
                    <a:moveTo>
                      <a:pt x="0" y="0"/>
                    </a:moveTo>
                    <a:lnTo>
                      <a:pt x="862" y="36"/>
                    </a:lnTo>
                    <a:lnTo>
                      <a:pt x="855" y="64"/>
                    </a:lnTo>
                    <a:lnTo>
                      <a:pt x="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0" name="Freeform 150"/>
              <p:cNvSpPr>
                <a:spLocks/>
              </p:cNvSpPr>
              <p:nvPr/>
            </p:nvSpPr>
            <p:spPr bwMode="auto">
              <a:xfrm>
                <a:off x="4685" y="2860"/>
                <a:ext cx="77" cy="190"/>
              </a:xfrm>
              <a:custGeom>
                <a:avLst/>
                <a:gdLst>
                  <a:gd name="T0" fmla="*/ 271 w 306"/>
                  <a:gd name="T1" fmla="*/ 16 h 760"/>
                  <a:gd name="T2" fmla="*/ 0 w 306"/>
                  <a:gd name="T3" fmla="*/ 742 h 760"/>
                  <a:gd name="T4" fmla="*/ 25 w 306"/>
                  <a:gd name="T5" fmla="*/ 760 h 760"/>
                  <a:gd name="T6" fmla="*/ 306 w 306"/>
                  <a:gd name="T7" fmla="*/ 0 h 760"/>
                  <a:gd name="T8" fmla="*/ 271 w 306"/>
                  <a:gd name="T9" fmla="*/ 1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60">
                    <a:moveTo>
                      <a:pt x="271" y="16"/>
                    </a:moveTo>
                    <a:lnTo>
                      <a:pt x="0" y="742"/>
                    </a:lnTo>
                    <a:lnTo>
                      <a:pt x="25" y="760"/>
                    </a:lnTo>
                    <a:lnTo>
                      <a:pt x="306" y="0"/>
                    </a:lnTo>
                    <a:lnTo>
                      <a:pt x="271" y="16"/>
                    </a:lnTo>
                    <a:close/>
                  </a:path>
                </a:pathLst>
              </a:custGeom>
              <a:solidFill>
                <a:srgbClr val="DFD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1" name="Freeform 151"/>
              <p:cNvSpPr>
                <a:spLocks/>
              </p:cNvSpPr>
              <p:nvPr/>
            </p:nvSpPr>
            <p:spPr bwMode="auto">
              <a:xfrm>
                <a:off x="4712" y="2823"/>
                <a:ext cx="63" cy="52"/>
              </a:xfrm>
              <a:custGeom>
                <a:avLst/>
                <a:gdLst>
                  <a:gd name="T0" fmla="*/ 189 w 252"/>
                  <a:gd name="T1" fmla="*/ 0 h 208"/>
                  <a:gd name="T2" fmla="*/ 10 w 252"/>
                  <a:gd name="T3" fmla="*/ 64 h 208"/>
                  <a:gd name="T4" fmla="*/ 3 w 252"/>
                  <a:gd name="T5" fmla="*/ 75 h 208"/>
                  <a:gd name="T6" fmla="*/ 0 w 252"/>
                  <a:gd name="T7" fmla="*/ 96 h 208"/>
                  <a:gd name="T8" fmla="*/ 2 w 252"/>
                  <a:gd name="T9" fmla="*/ 126 h 208"/>
                  <a:gd name="T10" fmla="*/ 4 w 252"/>
                  <a:gd name="T11" fmla="*/ 144 h 208"/>
                  <a:gd name="T12" fmla="*/ 15 w 252"/>
                  <a:gd name="T13" fmla="*/ 170 h 208"/>
                  <a:gd name="T14" fmla="*/ 33 w 252"/>
                  <a:gd name="T15" fmla="*/ 190 h 208"/>
                  <a:gd name="T16" fmla="*/ 58 w 252"/>
                  <a:gd name="T17" fmla="*/ 204 h 208"/>
                  <a:gd name="T18" fmla="*/ 72 w 252"/>
                  <a:gd name="T19" fmla="*/ 208 h 208"/>
                  <a:gd name="T20" fmla="*/ 86 w 252"/>
                  <a:gd name="T21" fmla="*/ 208 h 208"/>
                  <a:gd name="T22" fmla="*/ 252 w 252"/>
                  <a:gd name="T23" fmla="*/ 128 h 208"/>
                  <a:gd name="T24" fmla="*/ 221 w 252"/>
                  <a:gd name="T25" fmla="*/ 103 h 208"/>
                  <a:gd name="T26" fmla="*/ 203 w 252"/>
                  <a:gd name="T27" fmla="*/ 78 h 208"/>
                  <a:gd name="T28" fmla="*/ 189 w 252"/>
                  <a:gd name="T2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" h="208">
                    <a:moveTo>
                      <a:pt x="189" y="0"/>
                    </a:moveTo>
                    <a:lnTo>
                      <a:pt x="10" y="64"/>
                    </a:lnTo>
                    <a:lnTo>
                      <a:pt x="3" y="75"/>
                    </a:lnTo>
                    <a:lnTo>
                      <a:pt x="0" y="96"/>
                    </a:lnTo>
                    <a:lnTo>
                      <a:pt x="2" y="126"/>
                    </a:lnTo>
                    <a:lnTo>
                      <a:pt x="4" y="144"/>
                    </a:lnTo>
                    <a:lnTo>
                      <a:pt x="15" y="170"/>
                    </a:lnTo>
                    <a:lnTo>
                      <a:pt x="33" y="190"/>
                    </a:lnTo>
                    <a:lnTo>
                      <a:pt x="58" y="204"/>
                    </a:lnTo>
                    <a:lnTo>
                      <a:pt x="72" y="208"/>
                    </a:lnTo>
                    <a:lnTo>
                      <a:pt x="86" y="208"/>
                    </a:lnTo>
                    <a:lnTo>
                      <a:pt x="252" y="128"/>
                    </a:lnTo>
                    <a:lnTo>
                      <a:pt x="221" y="103"/>
                    </a:lnTo>
                    <a:lnTo>
                      <a:pt x="203" y="7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FBFD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2" name="Freeform 152"/>
              <p:cNvSpPr>
                <a:spLocks/>
              </p:cNvSpPr>
              <p:nvPr/>
            </p:nvSpPr>
            <p:spPr bwMode="auto">
              <a:xfrm>
                <a:off x="4749" y="2816"/>
                <a:ext cx="35" cy="49"/>
              </a:xfrm>
              <a:custGeom>
                <a:avLst/>
                <a:gdLst>
                  <a:gd name="T0" fmla="*/ 83 w 141"/>
                  <a:gd name="T1" fmla="*/ 28 h 194"/>
                  <a:gd name="T2" fmla="*/ 76 w 141"/>
                  <a:gd name="T3" fmla="*/ 16 h 194"/>
                  <a:gd name="T4" fmla="*/ 62 w 141"/>
                  <a:gd name="T5" fmla="*/ 6 h 194"/>
                  <a:gd name="T6" fmla="*/ 37 w 141"/>
                  <a:gd name="T7" fmla="*/ 0 h 194"/>
                  <a:gd name="T8" fmla="*/ 23 w 141"/>
                  <a:gd name="T9" fmla="*/ 2 h 194"/>
                  <a:gd name="T10" fmla="*/ 13 w 141"/>
                  <a:gd name="T11" fmla="*/ 13 h 194"/>
                  <a:gd name="T12" fmla="*/ 5 w 141"/>
                  <a:gd name="T13" fmla="*/ 28 h 194"/>
                  <a:gd name="T14" fmla="*/ 0 w 141"/>
                  <a:gd name="T15" fmla="*/ 52 h 194"/>
                  <a:gd name="T16" fmla="*/ 1 w 141"/>
                  <a:gd name="T17" fmla="*/ 65 h 194"/>
                  <a:gd name="T18" fmla="*/ 4 w 141"/>
                  <a:gd name="T19" fmla="*/ 83 h 194"/>
                  <a:gd name="T20" fmla="*/ 10 w 141"/>
                  <a:gd name="T21" fmla="*/ 109 h 194"/>
                  <a:gd name="T22" fmla="*/ 20 w 141"/>
                  <a:gd name="T23" fmla="*/ 130 h 194"/>
                  <a:gd name="T24" fmla="*/ 32 w 141"/>
                  <a:gd name="T25" fmla="*/ 149 h 194"/>
                  <a:gd name="T26" fmla="*/ 45 w 141"/>
                  <a:gd name="T27" fmla="*/ 166 h 194"/>
                  <a:gd name="T28" fmla="*/ 59 w 141"/>
                  <a:gd name="T29" fmla="*/ 180 h 194"/>
                  <a:gd name="T30" fmla="*/ 77 w 141"/>
                  <a:gd name="T31" fmla="*/ 188 h 194"/>
                  <a:gd name="T32" fmla="*/ 98 w 141"/>
                  <a:gd name="T33" fmla="*/ 194 h 194"/>
                  <a:gd name="T34" fmla="*/ 116 w 141"/>
                  <a:gd name="T35" fmla="*/ 194 h 194"/>
                  <a:gd name="T36" fmla="*/ 132 w 141"/>
                  <a:gd name="T37" fmla="*/ 185 h 194"/>
                  <a:gd name="T38" fmla="*/ 140 w 141"/>
                  <a:gd name="T39" fmla="*/ 170 h 194"/>
                  <a:gd name="T40" fmla="*/ 141 w 141"/>
                  <a:gd name="T41" fmla="*/ 148 h 194"/>
                  <a:gd name="T42" fmla="*/ 136 w 141"/>
                  <a:gd name="T43" fmla="*/ 124 h 194"/>
                  <a:gd name="T44" fmla="*/ 125 w 141"/>
                  <a:gd name="T45" fmla="*/ 92 h 194"/>
                  <a:gd name="T46" fmla="*/ 101 w 141"/>
                  <a:gd name="T47" fmla="*/ 52 h 194"/>
                  <a:gd name="T48" fmla="*/ 83 w 141"/>
                  <a:gd name="T49" fmla="*/ 2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" h="194">
                    <a:moveTo>
                      <a:pt x="83" y="28"/>
                    </a:moveTo>
                    <a:lnTo>
                      <a:pt x="76" y="16"/>
                    </a:lnTo>
                    <a:lnTo>
                      <a:pt x="62" y="6"/>
                    </a:lnTo>
                    <a:lnTo>
                      <a:pt x="37" y="0"/>
                    </a:lnTo>
                    <a:lnTo>
                      <a:pt x="23" y="2"/>
                    </a:lnTo>
                    <a:lnTo>
                      <a:pt x="13" y="13"/>
                    </a:lnTo>
                    <a:lnTo>
                      <a:pt x="5" y="28"/>
                    </a:lnTo>
                    <a:lnTo>
                      <a:pt x="0" y="52"/>
                    </a:lnTo>
                    <a:lnTo>
                      <a:pt x="1" y="65"/>
                    </a:lnTo>
                    <a:lnTo>
                      <a:pt x="4" y="83"/>
                    </a:lnTo>
                    <a:lnTo>
                      <a:pt x="10" y="109"/>
                    </a:lnTo>
                    <a:lnTo>
                      <a:pt x="20" y="130"/>
                    </a:lnTo>
                    <a:lnTo>
                      <a:pt x="32" y="149"/>
                    </a:lnTo>
                    <a:lnTo>
                      <a:pt x="45" y="166"/>
                    </a:lnTo>
                    <a:lnTo>
                      <a:pt x="59" y="180"/>
                    </a:lnTo>
                    <a:lnTo>
                      <a:pt x="77" y="188"/>
                    </a:lnTo>
                    <a:lnTo>
                      <a:pt x="98" y="194"/>
                    </a:lnTo>
                    <a:lnTo>
                      <a:pt x="116" y="194"/>
                    </a:lnTo>
                    <a:lnTo>
                      <a:pt x="132" y="185"/>
                    </a:lnTo>
                    <a:lnTo>
                      <a:pt x="140" y="170"/>
                    </a:lnTo>
                    <a:lnTo>
                      <a:pt x="141" y="148"/>
                    </a:lnTo>
                    <a:lnTo>
                      <a:pt x="136" y="124"/>
                    </a:lnTo>
                    <a:lnTo>
                      <a:pt x="125" y="92"/>
                    </a:lnTo>
                    <a:lnTo>
                      <a:pt x="101" y="52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3" name="Freeform 153"/>
              <p:cNvSpPr>
                <a:spLocks/>
              </p:cNvSpPr>
              <p:nvPr/>
            </p:nvSpPr>
            <p:spPr bwMode="auto">
              <a:xfrm>
                <a:off x="4758" y="2819"/>
                <a:ext cx="43" cy="35"/>
              </a:xfrm>
              <a:custGeom>
                <a:avLst/>
                <a:gdLst>
                  <a:gd name="T0" fmla="*/ 13 w 173"/>
                  <a:gd name="T1" fmla="*/ 31 h 139"/>
                  <a:gd name="T2" fmla="*/ 122 w 173"/>
                  <a:gd name="T3" fmla="*/ 4 h 139"/>
                  <a:gd name="T4" fmla="*/ 148 w 173"/>
                  <a:gd name="T5" fmla="*/ 0 h 139"/>
                  <a:gd name="T6" fmla="*/ 165 w 173"/>
                  <a:gd name="T7" fmla="*/ 4 h 139"/>
                  <a:gd name="T8" fmla="*/ 171 w 173"/>
                  <a:gd name="T9" fmla="*/ 11 h 139"/>
                  <a:gd name="T10" fmla="*/ 173 w 173"/>
                  <a:gd name="T11" fmla="*/ 25 h 139"/>
                  <a:gd name="T12" fmla="*/ 165 w 173"/>
                  <a:gd name="T13" fmla="*/ 47 h 139"/>
                  <a:gd name="T14" fmla="*/ 65 w 173"/>
                  <a:gd name="T15" fmla="*/ 139 h 139"/>
                  <a:gd name="T16" fmla="*/ 51 w 173"/>
                  <a:gd name="T17" fmla="*/ 138 h 139"/>
                  <a:gd name="T18" fmla="*/ 34 w 173"/>
                  <a:gd name="T19" fmla="*/ 132 h 139"/>
                  <a:gd name="T20" fmla="*/ 23 w 173"/>
                  <a:gd name="T21" fmla="*/ 120 h 139"/>
                  <a:gd name="T22" fmla="*/ 8 w 173"/>
                  <a:gd name="T23" fmla="*/ 103 h 139"/>
                  <a:gd name="T24" fmla="*/ 1 w 173"/>
                  <a:gd name="T25" fmla="*/ 85 h 139"/>
                  <a:gd name="T26" fmla="*/ 0 w 173"/>
                  <a:gd name="T27" fmla="*/ 65 h 139"/>
                  <a:gd name="T28" fmla="*/ 5 w 173"/>
                  <a:gd name="T29" fmla="*/ 46 h 139"/>
                  <a:gd name="T30" fmla="*/ 13 w 173"/>
                  <a:gd name="T3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39">
                    <a:moveTo>
                      <a:pt x="13" y="31"/>
                    </a:moveTo>
                    <a:lnTo>
                      <a:pt x="122" y="4"/>
                    </a:lnTo>
                    <a:lnTo>
                      <a:pt x="148" y="0"/>
                    </a:lnTo>
                    <a:lnTo>
                      <a:pt x="165" y="4"/>
                    </a:lnTo>
                    <a:lnTo>
                      <a:pt x="171" y="11"/>
                    </a:lnTo>
                    <a:lnTo>
                      <a:pt x="173" y="25"/>
                    </a:lnTo>
                    <a:lnTo>
                      <a:pt x="165" y="47"/>
                    </a:lnTo>
                    <a:lnTo>
                      <a:pt x="65" y="139"/>
                    </a:lnTo>
                    <a:lnTo>
                      <a:pt x="51" y="138"/>
                    </a:lnTo>
                    <a:lnTo>
                      <a:pt x="34" y="132"/>
                    </a:lnTo>
                    <a:lnTo>
                      <a:pt x="23" y="120"/>
                    </a:lnTo>
                    <a:lnTo>
                      <a:pt x="8" y="103"/>
                    </a:lnTo>
                    <a:lnTo>
                      <a:pt x="1" y="85"/>
                    </a:lnTo>
                    <a:lnTo>
                      <a:pt x="0" y="65"/>
                    </a:lnTo>
                    <a:lnTo>
                      <a:pt x="5" y="46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9F9FB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4" name="Freeform 154"/>
              <p:cNvSpPr>
                <a:spLocks/>
              </p:cNvSpPr>
              <p:nvPr/>
            </p:nvSpPr>
            <p:spPr bwMode="auto">
              <a:xfrm>
                <a:off x="4725" y="2836"/>
                <a:ext cx="19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9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9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5" name="Freeform 155"/>
              <p:cNvSpPr>
                <a:spLocks/>
              </p:cNvSpPr>
              <p:nvPr/>
            </p:nvSpPr>
            <p:spPr bwMode="auto">
              <a:xfrm>
                <a:off x="4737" y="2831"/>
                <a:ext cx="18" cy="35"/>
              </a:xfrm>
              <a:custGeom>
                <a:avLst/>
                <a:gdLst>
                  <a:gd name="T0" fmla="*/ 5 w 74"/>
                  <a:gd name="T1" fmla="*/ 0 h 140"/>
                  <a:gd name="T2" fmla="*/ 0 w 74"/>
                  <a:gd name="T3" fmla="*/ 23 h 140"/>
                  <a:gd name="T4" fmla="*/ 0 w 74"/>
                  <a:gd name="T5" fmla="*/ 43 h 140"/>
                  <a:gd name="T6" fmla="*/ 6 w 74"/>
                  <a:gd name="T7" fmla="*/ 68 h 140"/>
                  <a:gd name="T8" fmla="*/ 12 w 74"/>
                  <a:gd name="T9" fmla="*/ 89 h 140"/>
                  <a:gd name="T10" fmla="*/ 27 w 74"/>
                  <a:gd name="T11" fmla="*/ 108 h 140"/>
                  <a:gd name="T12" fmla="*/ 41 w 74"/>
                  <a:gd name="T13" fmla="*/ 122 h 140"/>
                  <a:gd name="T14" fmla="*/ 52 w 74"/>
                  <a:gd name="T15" fmla="*/ 129 h 140"/>
                  <a:gd name="T16" fmla="*/ 62 w 74"/>
                  <a:gd name="T17" fmla="*/ 134 h 140"/>
                  <a:gd name="T18" fmla="*/ 74 w 74"/>
                  <a:gd name="T1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140">
                    <a:moveTo>
                      <a:pt x="5" y="0"/>
                    </a:moveTo>
                    <a:lnTo>
                      <a:pt x="0" y="23"/>
                    </a:lnTo>
                    <a:lnTo>
                      <a:pt x="0" y="43"/>
                    </a:lnTo>
                    <a:lnTo>
                      <a:pt x="6" y="68"/>
                    </a:lnTo>
                    <a:lnTo>
                      <a:pt x="12" y="89"/>
                    </a:lnTo>
                    <a:lnTo>
                      <a:pt x="27" y="108"/>
                    </a:lnTo>
                    <a:lnTo>
                      <a:pt x="41" y="122"/>
                    </a:lnTo>
                    <a:lnTo>
                      <a:pt x="52" y="129"/>
                    </a:lnTo>
                    <a:lnTo>
                      <a:pt x="62" y="134"/>
                    </a:lnTo>
                    <a:lnTo>
                      <a:pt x="74" y="14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449" name="Picture 156" descr="D-Link%20DI-713P%20Wireless%20Broadband%20rout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922" y="4477862"/>
              <a:ext cx="646749" cy="51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0" name="Group 157"/>
            <p:cNvGrpSpPr>
              <a:grpSpLocks/>
            </p:cNvGrpSpPr>
            <p:nvPr/>
          </p:nvGrpSpPr>
          <p:grpSpPr bwMode="auto">
            <a:xfrm>
              <a:off x="2298676" y="4608063"/>
              <a:ext cx="579608" cy="406227"/>
              <a:chOff x="762" y="2391"/>
              <a:chExt cx="423" cy="312"/>
            </a:xfrm>
          </p:grpSpPr>
          <p:grpSp>
            <p:nvGrpSpPr>
              <p:cNvPr id="451" name="Group 15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5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60" name="Picture 16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52" name="Group 16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53" name="AutoShape 16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4" name="AutoShape 16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5" name="AutoShape 16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6" name="AutoShape 16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7" name="AutoShape 16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8" name="AutoShape 16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61" name="Freeform 168"/>
            <p:cNvSpPr>
              <a:spLocks/>
            </p:cNvSpPr>
            <p:nvPr/>
          </p:nvSpPr>
          <p:spPr bwMode="auto">
            <a:xfrm rot="1390605">
              <a:off x="3583953" y="4253916"/>
              <a:ext cx="175390" cy="246079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62" name="Group 169"/>
            <p:cNvGrpSpPr>
              <a:grpSpLocks/>
            </p:cNvGrpSpPr>
            <p:nvPr/>
          </p:nvGrpSpPr>
          <p:grpSpPr bwMode="auto">
            <a:xfrm>
              <a:off x="1180567" y="3544321"/>
              <a:ext cx="434363" cy="561166"/>
              <a:chOff x="431" y="1479"/>
              <a:chExt cx="317" cy="431"/>
            </a:xfrm>
          </p:grpSpPr>
          <p:sp>
            <p:nvSpPr>
              <p:cNvPr id="463" name="Line 170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64" name="Picture 17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65" name="Picture 17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75" y="2984457"/>
              <a:ext cx="434364" cy="442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6" name="Line 173"/>
            <p:cNvSpPr>
              <a:spLocks noChangeShapeType="1"/>
            </p:cNvSpPr>
            <p:nvPr/>
          </p:nvSpPr>
          <p:spPr bwMode="auto">
            <a:xfrm flipV="1">
              <a:off x="806493" y="3544321"/>
              <a:ext cx="2611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7" name="Line 174"/>
            <p:cNvSpPr>
              <a:spLocks noChangeShapeType="1"/>
            </p:cNvSpPr>
            <p:nvPr/>
          </p:nvSpPr>
          <p:spPr bwMode="auto">
            <a:xfrm>
              <a:off x="3230434" y="3250067"/>
              <a:ext cx="0" cy="2955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68" name="Picture 1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380" y="3131584"/>
              <a:ext cx="449436" cy="23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469" name="Group 176"/>
            <p:cNvGrpSpPr>
              <a:grpSpLocks/>
            </p:cNvGrpSpPr>
            <p:nvPr/>
          </p:nvGrpSpPr>
          <p:grpSpPr bwMode="auto">
            <a:xfrm>
              <a:off x="1614930" y="5080692"/>
              <a:ext cx="579609" cy="406227"/>
              <a:chOff x="762" y="2391"/>
              <a:chExt cx="423" cy="312"/>
            </a:xfrm>
          </p:grpSpPr>
          <p:grpSp>
            <p:nvGrpSpPr>
              <p:cNvPr id="470" name="Group 17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7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79" name="Picture 179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1" name="Group 18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72" name="AutoShape 18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3" name="AutoShape 18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4" name="AutoShape 18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5" name="AutoShape 18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6" name="AutoShape 18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7" name="AutoShape 18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480" name="Group 187"/>
            <p:cNvGrpSpPr>
              <a:grpSpLocks/>
            </p:cNvGrpSpPr>
            <p:nvPr/>
          </p:nvGrpSpPr>
          <p:grpSpPr bwMode="auto">
            <a:xfrm>
              <a:off x="2360336" y="5434838"/>
              <a:ext cx="579609" cy="406227"/>
              <a:chOff x="762" y="2391"/>
              <a:chExt cx="423" cy="312"/>
            </a:xfrm>
          </p:grpSpPr>
          <p:grpSp>
            <p:nvGrpSpPr>
              <p:cNvPr id="481" name="Group 18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89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pic>
              <p:nvPicPr>
                <p:cNvPr id="490" name="Picture 190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2" name="Group 19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83" name="AutoShape 19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4" name="AutoShape 19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5" name="AutoShape 19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6" name="AutoShape 19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7" name="AutoShape 19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8" name="AutoShape 19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491" name="Line 198"/>
            <p:cNvSpPr>
              <a:spLocks noChangeShapeType="1"/>
            </p:cNvSpPr>
            <p:nvPr/>
          </p:nvSpPr>
          <p:spPr bwMode="auto">
            <a:xfrm>
              <a:off x="6214799" y="4016950"/>
              <a:ext cx="1304461" cy="53252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2" name="Line 199"/>
            <p:cNvSpPr>
              <a:spLocks noChangeShapeType="1"/>
            </p:cNvSpPr>
            <p:nvPr/>
          </p:nvSpPr>
          <p:spPr bwMode="auto">
            <a:xfrm flipH="1">
              <a:off x="4784277" y="4076843"/>
              <a:ext cx="620715" cy="35414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3" name="Freeform 200"/>
            <p:cNvSpPr>
              <a:spLocks/>
            </p:cNvSpPr>
            <p:nvPr/>
          </p:nvSpPr>
          <p:spPr bwMode="auto">
            <a:xfrm rot="1901313">
              <a:off x="2900207" y="4549472"/>
              <a:ext cx="175390" cy="246080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4" name="Freeform 201"/>
            <p:cNvSpPr>
              <a:spLocks/>
            </p:cNvSpPr>
            <p:nvPr/>
          </p:nvSpPr>
          <p:spPr bwMode="auto">
            <a:xfrm rot="18818791" flipH="1">
              <a:off x="2903889" y="4347072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5" name="Freeform 202"/>
            <p:cNvSpPr>
              <a:spLocks/>
            </p:cNvSpPr>
            <p:nvPr/>
          </p:nvSpPr>
          <p:spPr bwMode="auto">
            <a:xfrm rot="3575381">
              <a:off x="3630112" y="4395247"/>
              <a:ext cx="166657" cy="258973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6" name="Text Box 203"/>
            <p:cNvSpPr txBox="1">
              <a:spLocks noChangeArrowheads="1"/>
            </p:cNvSpPr>
            <p:nvPr/>
          </p:nvSpPr>
          <p:spPr bwMode="auto">
            <a:xfrm>
              <a:off x="1739621" y="5552019"/>
              <a:ext cx="7970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主机 </a:t>
              </a: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497" name="Group 204"/>
            <p:cNvGrpSpPr>
              <a:grpSpLocks/>
            </p:cNvGrpSpPr>
            <p:nvPr/>
          </p:nvGrpSpPr>
          <p:grpSpPr bwMode="auto">
            <a:xfrm>
              <a:off x="1864312" y="3545623"/>
              <a:ext cx="434364" cy="561166"/>
              <a:chOff x="431" y="1479"/>
              <a:chExt cx="317" cy="431"/>
            </a:xfrm>
          </p:grpSpPr>
          <p:sp>
            <p:nvSpPr>
              <p:cNvPr id="498" name="Line 205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499" name="Picture 20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00" name="Group 207"/>
            <p:cNvGrpSpPr>
              <a:grpSpLocks/>
            </p:cNvGrpSpPr>
            <p:nvPr/>
          </p:nvGrpSpPr>
          <p:grpSpPr bwMode="auto">
            <a:xfrm>
              <a:off x="2734410" y="3546925"/>
              <a:ext cx="434363" cy="561166"/>
              <a:chOff x="431" y="1479"/>
              <a:chExt cx="317" cy="431"/>
            </a:xfrm>
          </p:grpSpPr>
          <p:sp>
            <p:nvSpPr>
              <p:cNvPr id="501" name="Line 208"/>
              <p:cNvSpPr>
                <a:spLocks noChangeShapeType="1"/>
              </p:cNvSpPr>
              <p:nvPr/>
            </p:nvSpPr>
            <p:spPr bwMode="auto">
              <a:xfrm>
                <a:off x="612" y="147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502" name="Picture 209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570"/>
                <a:ext cx="31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03" name="Text Box 210"/>
            <p:cNvSpPr txBox="1">
              <a:spLocks noChangeArrowheads="1"/>
            </p:cNvSpPr>
            <p:nvPr/>
          </p:nvSpPr>
          <p:spPr bwMode="auto">
            <a:xfrm>
              <a:off x="2783738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4" name="Text Box 211"/>
            <p:cNvSpPr txBox="1">
              <a:spLocks noChangeArrowheads="1"/>
            </p:cNvSpPr>
            <p:nvPr/>
          </p:nvSpPr>
          <p:spPr bwMode="auto">
            <a:xfrm>
              <a:off x="7320575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05" name="Text Box 212"/>
            <p:cNvSpPr txBox="1">
              <a:spLocks noChangeArrowheads="1"/>
            </p:cNvSpPr>
            <p:nvPr/>
          </p:nvSpPr>
          <p:spPr bwMode="auto">
            <a:xfrm>
              <a:off x="4100530" y="4449218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06" name="Text Box 213"/>
            <p:cNvSpPr txBox="1">
              <a:spLocks noChangeArrowheads="1"/>
            </p:cNvSpPr>
            <p:nvPr/>
          </p:nvSpPr>
          <p:spPr bwMode="auto">
            <a:xfrm>
              <a:off x="4896636" y="295320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7" name="Text Box 214"/>
            <p:cNvSpPr txBox="1">
              <a:spLocks noChangeArrowheads="1"/>
            </p:cNvSpPr>
            <p:nvPr/>
          </p:nvSpPr>
          <p:spPr bwMode="auto">
            <a:xfrm>
              <a:off x="7134224" y="2972739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08" name="Text Box 215"/>
            <p:cNvSpPr txBox="1">
              <a:spLocks noChangeArrowheads="1"/>
            </p:cNvSpPr>
            <p:nvPr/>
          </p:nvSpPr>
          <p:spPr bwMode="auto">
            <a:xfrm>
              <a:off x="3107113" y="194936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09" name="Text Box 216"/>
            <p:cNvSpPr txBox="1">
              <a:spLocks noChangeArrowheads="1"/>
            </p:cNvSpPr>
            <p:nvPr/>
          </p:nvSpPr>
          <p:spPr bwMode="auto">
            <a:xfrm>
              <a:off x="5269339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10" name="Text Box 217"/>
            <p:cNvSpPr txBox="1">
              <a:spLocks noChangeArrowheads="1"/>
            </p:cNvSpPr>
            <p:nvPr/>
          </p:nvSpPr>
          <p:spPr bwMode="auto">
            <a:xfrm>
              <a:off x="7383606" y="1968890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11" name="Text Box 226"/>
            <p:cNvSpPr txBox="1">
              <a:spLocks noChangeArrowheads="1"/>
            </p:cNvSpPr>
            <p:nvPr/>
          </p:nvSpPr>
          <p:spPr bwMode="auto">
            <a:xfrm>
              <a:off x="1235376" y="1593911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1400" baseline="-25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12" name="Text Box 227"/>
            <p:cNvSpPr txBox="1">
              <a:spLocks noChangeArrowheads="1"/>
            </p:cNvSpPr>
            <p:nvPr/>
          </p:nvSpPr>
          <p:spPr bwMode="auto">
            <a:xfrm>
              <a:off x="4411573" y="4861954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513" name="Text Box 228"/>
            <p:cNvSpPr txBox="1">
              <a:spLocks noChangeArrowheads="1"/>
            </p:cNvSpPr>
            <p:nvPr/>
          </p:nvSpPr>
          <p:spPr bwMode="auto">
            <a:xfrm>
              <a:off x="3293464" y="5433536"/>
              <a:ext cx="39786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H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514" name="Group 229"/>
            <p:cNvGrpSpPr>
              <a:grpSpLocks/>
            </p:cNvGrpSpPr>
            <p:nvPr/>
          </p:nvGrpSpPr>
          <p:grpSpPr bwMode="auto">
            <a:xfrm>
              <a:off x="6649162" y="3604213"/>
              <a:ext cx="1242801" cy="708293"/>
              <a:chOff x="385" y="2795"/>
              <a:chExt cx="1769" cy="816"/>
            </a:xfrm>
          </p:grpSpPr>
          <p:sp>
            <p:nvSpPr>
              <p:cNvPr id="515" name="Oval 230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6" name="Oval 231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7" name="Oval 232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8" name="Oval 233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9" name="Oval 234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0" name="Oval 235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1" name="Oval 236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2" name="Oval 237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3" name="Oval 238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4" name="Oval 239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5" name="Oval 240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6" name="Oval 241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7" name="Oval 242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8" name="Oval 243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9" name="Oval 244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0" name="Oval 245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1" name="Freeform 246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32" name="Text Box 247"/>
            <p:cNvSpPr txBox="1">
              <a:spLocks noChangeArrowheads="1"/>
            </p:cNvSpPr>
            <p:nvPr/>
          </p:nvSpPr>
          <p:spPr bwMode="auto">
            <a:xfrm>
              <a:off x="7021865" y="4429687"/>
              <a:ext cx="383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R</a:t>
              </a:r>
              <a:r>
                <a:rPr lang="en-US" altLang="zh-CN" sz="1400" baseline="-25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533" name="AutoShape 248"/>
            <p:cNvSpPr>
              <a:spLocks noChangeArrowheads="1"/>
            </p:cNvSpPr>
            <p:nvPr/>
          </p:nvSpPr>
          <p:spPr bwMode="auto">
            <a:xfrm>
              <a:off x="3792229" y="3283919"/>
              <a:ext cx="1179769" cy="260402"/>
            </a:xfrm>
            <a:prstGeom prst="rightArrow">
              <a:avLst>
                <a:gd name="adj1" fmla="val 59778"/>
                <a:gd name="adj2" fmla="val 116374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4" name="AutoShape 249"/>
            <p:cNvSpPr>
              <a:spLocks noChangeArrowheads="1"/>
            </p:cNvSpPr>
            <p:nvPr/>
          </p:nvSpPr>
          <p:spPr bwMode="auto">
            <a:xfrm>
              <a:off x="5779065" y="3286523"/>
              <a:ext cx="1367491" cy="317690"/>
            </a:xfrm>
            <a:prstGeom prst="rightArrow">
              <a:avLst>
                <a:gd name="adj1" fmla="val 59778"/>
                <a:gd name="adj2" fmla="val 1105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5" name="AutoShape 250"/>
            <p:cNvSpPr>
              <a:spLocks noChangeArrowheads="1"/>
            </p:cNvSpPr>
            <p:nvPr/>
          </p:nvSpPr>
          <p:spPr bwMode="auto">
            <a:xfrm>
              <a:off x="1676591" y="3071692"/>
              <a:ext cx="1059189" cy="295556"/>
            </a:xfrm>
            <a:prstGeom prst="rightArrow">
              <a:avLst>
                <a:gd name="adj1" fmla="val 59778"/>
                <a:gd name="adj2" fmla="val 92053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6" name="AutoShape 251"/>
            <p:cNvSpPr>
              <a:spLocks noChangeArrowheads="1"/>
            </p:cNvSpPr>
            <p:nvPr/>
          </p:nvSpPr>
          <p:spPr bwMode="auto">
            <a:xfrm rot="6744589" flipV="1">
              <a:off x="7175275" y="3714302"/>
              <a:ext cx="1122332" cy="311043"/>
            </a:xfrm>
            <a:prstGeom prst="rightArrow">
              <a:avLst>
                <a:gd name="adj1" fmla="val 59778"/>
                <a:gd name="adj2" fmla="val 1026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7" name="AutoShape 252"/>
            <p:cNvSpPr>
              <a:spLocks noChangeArrowheads="1"/>
            </p:cNvSpPr>
            <p:nvPr/>
          </p:nvSpPr>
          <p:spPr bwMode="auto">
            <a:xfrm flipH="1">
              <a:off x="5158349" y="4608063"/>
              <a:ext cx="1740195" cy="294254"/>
            </a:xfrm>
            <a:prstGeom prst="rightArrow">
              <a:avLst>
                <a:gd name="adj1" fmla="val 59778"/>
                <a:gd name="adj2" fmla="val 151908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间接交付</a:t>
              </a:r>
            </a:p>
          </p:txBody>
        </p:sp>
        <p:sp>
          <p:nvSpPr>
            <p:cNvPr id="538" name="AutoShape 253"/>
            <p:cNvSpPr>
              <a:spLocks noChangeArrowheads="1"/>
            </p:cNvSpPr>
            <p:nvPr/>
          </p:nvSpPr>
          <p:spPr bwMode="auto">
            <a:xfrm rot="20314671" flipH="1">
              <a:off x="2920761" y="5020799"/>
              <a:ext cx="1304461" cy="294254"/>
            </a:xfrm>
            <a:prstGeom prst="rightArrow">
              <a:avLst>
                <a:gd name="adj1" fmla="val 59778"/>
                <a:gd name="adj2" fmla="val 113871"/>
              </a:avLst>
            </a:prstGeom>
            <a:solidFill>
              <a:srgbClr val="FFCCCC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直接交付</a:t>
              </a:r>
            </a:p>
          </p:txBody>
        </p:sp>
        <p:grpSp>
          <p:nvGrpSpPr>
            <p:cNvPr id="539" name="Group 254"/>
            <p:cNvGrpSpPr>
              <a:grpSpLocks/>
            </p:cNvGrpSpPr>
            <p:nvPr/>
          </p:nvGrpSpPr>
          <p:grpSpPr bwMode="auto">
            <a:xfrm>
              <a:off x="2948166" y="2230594"/>
              <a:ext cx="656341" cy="738240"/>
              <a:chOff x="1721" y="561"/>
              <a:chExt cx="479" cy="567"/>
            </a:xfrm>
          </p:grpSpPr>
          <p:sp>
            <p:nvSpPr>
              <p:cNvPr id="540" name="Rectangle 255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1" name="Rectangle 256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2" name="Line 257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3" name="Line 258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4" name="Line 259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5" name="Text Box 260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46" name="Group 261"/>
            <p:cNvGrpSpPr>
              <a:grpSpLocks/>
            </p:cNvGrpSpPr>
            <p:nvPr/>
          </p:nvGrpSpPr>
          <p:grpSpPr bwMode="auto">
            <a:xfrm>
              <a:off x="5122723" y="2230594"/>
              <a:ext cx="656342" cy="738240"/>
              <a:chOff x="1721" y="561"/>
              <a:chExt cx="479" cy="567"/>
            </a:xfrm>
          </p:grpSpPr>
          <p:sp>
            <p:nvSpPr>
              <p:cNvPr id="547" name="Rectangle 262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8" name="Rectangle 263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49" name="Line 264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0" name="Line 265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1" name="Line 266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2" name="Text Box 267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53" name="Group 268"/>
            <p:cNvGrpSpPr>
              <a:grpSpLocks/>
            </p:cNvGrpSpPr>
            <p:nvPr/>
          </p:nvGrpSpPr>
          <p:grpSpPr bwMode="auto">
            <a:xfrm>
              <a:off x="7332908" y="2230594"/>
              <a:ext cx="656341" cy="738240"/>
              <a:chOff x="1721" y="561"/>
              <a:chExt cx="479" cy="567"/>
            </a:xfrm>
          </p:grpSpPr>
          <p:sp>
            <p:nvSpPr>
              <p:cNvPr id="554" name="Rectangle 269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5" name="Rectangle 270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6" name="Line 271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7" name="Line 272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8" name="Line 273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9" name="Text Box 274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0" name="Group 275"/>
            <p:cNvGrpSpPr>
              <a:grpSpLocks/>
            </p:cNvGrpSpPr>
            <p:nvPr/>
          </p:nvGrpSpPr>
          <p:grpSpPr bwMode="auto">
            <a:xfrm>
              <a:off x="4252627" y="5110638"/>
              <a:ext cx="656341" cy="738240"/>
              <a:chOff x="1721" y="561"/>
              <a:chExt cx="479" cy="567"/>
            </a:xfrm>
          </p:grpSpPr>
          <p:sp>
            <p:nvSpPr>
              <p:cNvPr id="561" name="Rectangle 276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2" name="Rectangle 277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3" name="Line 278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4" name="Line 279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5" name="Line 280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6" name="Text Box 281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grpSp>
          <p:nvGrpSpPr>
            <p:cNvPr id="567" name="Group 282"/>
            <p:cNvGrpSpPr>
              <a:grpSpLocks/>
            </p:cNvGrpSpPr>
            <p:nvPr/>
          </p:nvGrpSpPr>
          <p:grpSpPr bwMode="auto">
            <a:xfrm>
              <a:off x="7173961" y="5110638"/>
              <a:ext cx="656341" cy="738240"/>
              <a:chOff x="1721" y="561"/>
              <a:chExt cx="479" cy="567"/>
            </a:xfrm>
          </p:grpSpPr>
          <p:sp>
            <p:nvSpPr>
              <p:cNvPr id="568" name="Rectangle 283"/>
              <p:cNvSpPr>
                <a:spLocks noChangeArrowheads="1"/>
              </p:cNvSpPr>
              <p:nvPr/>
            </p:nvSpPr>
            <p:spPr bwMode="auto">
              <a:xfrm>
                <a:off x="1728" y="586"/>
                <a:ext cx="467" cy="17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9" name="Rectangle 284"/>
              <p:cNvSpPr>
                <a:spLocks noChangeArrowheads="1"/>
              </p:cNvSpPr>
              <p:nvPr/>
            </p:nvSpPr>
            <p:spPr bwMode="auto">
              <a:xfrm>
                <a:off x="1721" y="585"/>
                <a:ext cx="479" cy="4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0" name="Line 285"/>
              <p:cNvSpPr>
                <a:spLocks noChangeShapeType="1"/>
              </p:cNvSpPr>
              <p:nvPr/>
            </p:nvSpPr>
            <p:spPr bwMode="auto">
              <a:xfrm>
                <a:off x="1721" y="754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1" name="Line 286"/>
              <p:cNvSpPr>
                <a:spLocks noChangeShapeType="1"/>
              </p:cNvSpPr>
              <p:nvPr/>
            </p:nvSpPr>
            <p:spPr bwMode="auto">
              <a:xfrm>
                <a:off x="1721" y="906"/>
                <a:ext cx="4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2" name="Line 287"/>
              <p:cNvSpPr>
                <a:spLocks noChangeShapeType="1"/>
              </p:cNvSpPr>
              <p:nvPr/>
            </p:nvSpPr>
            <p:spPr bwMode="auto">
              <a:xfrm>
                <a:off x="1961" y="748"/>
                <a:ext cx="1" cy="3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73" name="Text Box 288"/>
              <p:cNvSpPr txBox="1">
                <a:spLocks noChangeArrowheads="1"/>
              </p:cNvSpPr>
              <p:nvPr/>
            </p:nvSpPr>
            <p:spPr bwMode="auto">
              <a:xfrm>
                <a:off x="1748" y="561"/>
                <a:ext cx="414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2     2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1     1</a:t>
                </a:r>
              </a:p>
            </p:txBody>
          </p:sp>
        </p:grpSp>
        <p:sp>
          <p:nvSpPr>
            <p:cNvPr id="574" name="Freeform 289"/>
            <p:cNvSpPr>
              <a:spLocks/>
            </p:cNvSpPr>
            <p:nvPr/>
          </p:nvSpPr>
          <p:spPr bwMode="auto">
            <a:xfrm>
              <a:off x="1553270" y="1950662"/>
              <a:ext cx="6725098" cy="4747125"/>
            </a:xfrm>
            <a:custGeom>
              <a:avLst/>
              <a:gdLst>
                <a:gd name="T0" fmla="*/ 4 w 4908"/>
                <a:gd name="T1" fmla="*/ 0 h 3646"/>
                <a:gd name="T2" fmla="*/ 4 w 4908"/>
                <a:gd name="T3" fmla="*/ 453 h 3646"/>
                <a:gd name="T4" fmla="*/ 13 w 4908"/>
                <a:gd name="T5" fmla="*/ 736 h 3646"/>
                <a:gd name="T6" fmla="*/ 69 w 4908"/>
                <a:gd name="T7" fmla="*/ 794 h 3646"/>
                <a:gd name="T8" fmla="*/ 279 w 4908"/>
                <a:gd name="T9" fmla="*/ 812 h 3646"/>
                <a:gd name="T10" fmla="*/ 579 w 4908"/>
                <a:gd name="T11" fmla="*/ 815 h 3646"/>
                <a:gd name="T12" fmla="*/ 924 w 4908"/>
                <a:gd name="T13" fmla="*/ 809 h 3646"/>
                <a:gd name="T14" fmla="*/ 1083 w 4908"/>
                <a:gd name="T15" fmla="*/ 737 h 3646"/>
                <a:gd name="T16" fmla="*/ 1098 w 4908"/>
                <a:gd name="T17" fmla="*/ 398 h 3646"/>
                <a:gd name="T18" fmla="*/ 1175 w 4908"/>
                <a:gd name="T19" fmla="*/ 269 h 3646"/>
                <a:gd name="T20" fmla="*/ 1406 w 4908"/>
                <a:gd name="T21" fmla="*/ 290 h 3646"/>
                <a:gd name="T22" fmla="*/ 1442 w 4908"/>
                <a:gd name="T23" fmla="*/ 551 h 3646"/>
                <a:gd name="T24" fmla="*/ 1466 w 4908"/>
                <a:gd name="T25" fmla="*/ 773 h 3646"/>
                <a:gd name="T26" fmla="*/ 1676 w 4908"/>
                <a:gd name="T27" fmla="*/ 809 h 3646"/>
                <a:gd name="T28" fmla="*/ 1859 w 4908"/>
                <a:gd name="T29" fmla="*/ 803 h 3646"/>
                <a:gd name="T30" fmla="*/ 2349 w 4908"/>
                <a:gd name="T31" fmla="*/ 803 h 3646"/>
                <a:gd name="T32" fmla="*/ 2514 w 4908"/>
                <a:gd name="T33" fmla="*/ 779 h 3646"/>
                <a:gd name="T34" fmla="*/ 2636 w 4908"/>
                <a:gd name="T35" fmla="*/ 680 h 3646"/>
                <a:gd name="T36" fmla="*/ 2660 w 4908"/>
                <a:gd name="T37" fmla="*/ 392 h 3646"/>
                <a:gd name="T38" fmla="*/ 2726 w 4908"/>
                <a:gd name="T39" fmla="*/ 275 h 3646"/>
                <a:gd name="T40" fmla="*/ 2975 w 4908"/>
                <a:gd name="T41" fmla="*/ 287 h 3646"/>
                <a:gd name="T42" fmla="*/ 3026 w 4908"/>
                <a:gd name="T43" fmla="*/ 464 h 3646"/>
                <a:gd name="T44" fmla="*/ 3053 w 4908"/>
                <a:gd name="T45" fmla="*/ 695 h 3646"/>
                <a:gd name="T46" fmla="*/ 3185 w 4908"/>
                <a:gd name="T47" fmla="*/ 806 h 3646"/>
                <a:gd name="T48" fmla="*/ 3479 w 4908"/>
                <a:gd name="T49" fmla="*/ 815 h 3646"/>
                <a:gd name="T50" fmla="*/ 3875 w 4908"/>
                <a:gd name="T51" fmla="*/ 818 h 3646"/>
                <a:gd name="T52" fmla="*/ 4208 w 4908"/>
                <a:gd name="T53" fmla="*/ 791 h 3646"/>
                <a:gd name="T54" fmla="*/ 4265 w 4908"/>
                <a:gd name="T55" fmla="*/ 629 h 3646"/>
                <a:gd name="T56" fmla="*/ 4274 w 4908"/>
                <a:gd name="T57" fmla="*/ 410 h 3646"/>
                <a:gd name="T58" fmla="*/ 4358 w 4908"/>
                <a:gd name="T59" fmla="*/ 272 h 3646"/>
                <a:gd name="T60" fmla="*/ 4598 w 4908"/>
                <a:gd name="T61" fmla="*/ 299 h 3646"/>
                <a:gd name="T62" fmla="*/ 4652 w 4908"/>
                <a:gd name="T63" fmla="*/ 608 h 3646"/>
                <a:gd name="T64" fmla="*/ 4681 w 4908"/>
                <a:gd name="T65" fmla="*/ 814 h 3646"/>
                <a:gd name="T66" fmla="*/ 4873 w 4908"/>
                <a:gd name="T67" fmla="*/ 1094 h 3646"/>
                <a:gd name="T68" fmla="*/ 4889 w 4908"/>
                <a:gd name="T69" fmla="*/ 1798 h 3646"/>
                <a:gd name="T70" fmla="*/ 4873 w 4908"/>
                <a:gd name="T71" fmla="*/ 2478 h 3646"/>
                <a:gd name="T72" fmla="*/ 4829 w 4908"/>
                <a:gd name="T73" fmla="*/ 2962 h 3646"/>
                <a:gd name="T74" fmla="*/ 4661 w 4908"/>
                <a:gd name="T75" fmla="*/ 3026 h 3646"/>
                <a:gd name="T76" fmla="*/ 4545 w 4908"/>
                <a:gd name="T77" fmla="*/ 2982 h 3646"/>
                <a:gd name="T78" fmla="*/ 4521 w 4908"/>
                <a:gd name="T79" fmla="*/ 2838 h 3646"/>
                <a:gd name="T80" fmla="*/ 4517 w 4908"/>
                <a:gd name="T81" fmla="*/ 2626 h 3646"/>
                <a:gd name="T82" fmla="*/ 4469 w 4908"/>
                <a:gd name="T83" fmla="*/ 2494 h 3646"/>
                <a:gd name="T84" fmla="*/ 4209 w 4908"/>
                <a:gd name="T85" fmla="*/ 2494 h 3646"/>
                <a:gd name="T86" fmla="*/ 4141 w 4908"/>
                <a:gd name="T87" fmla="*/ 2650 h 3646"/>
                <a:gd name="T88" fmla="*/ 4125 w 4908"/>
                <a:gd name="T89" fmla="*/ 2978 h 3646"/>
                <a:gd name="T90" fmla="*/ 3881 w 4908"/>
                <a:gd name="T91" fmla="*/ 3053 h 3646"/>
                <a:gd name="T92" fmla="*/ 3213 w 4908"/>
                <a:gd name="T93" fmla="*/ 3046 h 3646"/>
                <a:gd name="T94" fmla="*/ 2893 w 4908"/>
                <a:gd name="T95" fmla="*/ 3042 h 3646"/>
                <a:gd name="T96" fmla="*/ 2617 w 4908"/>
                <a:gd name="T97" fmla="*/ 3026 h 3646"/>
                <a:gd name="T98" fmla="*/ 2417 w 4908"/>
                <a:gd name="T99" fmla="*/ 2950 h 3646"/>
                <a:gd name="T100" fmla="*/ 2393 w 4908"/>
                <a:gd name="T101" fmla="*/ 2666 h 3646"/>
                <a:gd name="T102" fmla="*/ 2309 w 4908"/>
                <a:gd name="T103" fmla="*/ 2490 h 3646"/>
                <a:gd name="T104" fmla="*/ 2085 w 4908"/>
                <a:gd name="T105" fmla="*/ 2514 h 3646"/>
                <a:gd name="T106" fmla="*/ 2017 w 4908"/>
                <a:gd name="T107" fmla="*/ 2862 h 3646"/>
                <a:gd name="T108" fmla="*/ 2001 w 4908"/>
                <a:gd name="T109" fmla="*/ 3226 h 3646"/>
                <a:gd name="T110" fmla="*/ 1961 w 4908"/>
                <a:gd name="T111" fmla="*/ 3522 h 3646"/>
                <a:gd name="T112" fmla="*/ 1837 w 4908"/>
                <a:gd name="T113" fmla="*/ 3626 h 3646"/>
                <a:gd name="T114" fmla="*/ 1637 w 4908"/>
                <a:gd name="T115" fmla="*/ 3642 h 3646"/>
                <a:gd name="T116" fmla="*/ 1415 w 4908"/>
                <a:gd name="T117" fmla="*/ 3632 h 3646"/>
                <a:gd name="T118" fmla="*/ 1247 w 4908"/>
                <a:gd name="T119" fmla="*/ 3563 h 3646"/>
                <a:gd name="T120" fmla="*/ 1229 w 4908"/>
                <a:gd name="T121" fmla="*/ 3191 h 3646"/>
                <a:gd name="T122" fmla="*/ 1229 w 4908"/>
                <a:gd name="T123" fmla="*/ 2826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8" h="3646">
                  <a:moveTo>
                    <a:pt x="4" y="0"/>
                  </a:moveTo>
                  <a:cubicBezTo>
                    <a:pt x="0" y="162"/>
                    <a:pt x="3" y="330"/>
                    <a:pt x="4" y="453"/>
                  </a:cubicBezTo>
                  <a:cubicBezTo>
                    <a:pt x="5" y="576"/>
                    <a:pt x="2" y="679"/>
                    <a:pt x="13" y="736"/>
                  </a:cubicBezTo>
                  <a:cubicBezTo>
                    <a:pt x="24" y="793"/>
                    <a:pt x="25" y="781"/>
                    <a:pt x="69" y="794"/>
                  </a:cubicBezTo>
                  <a:cubicBezTo>
                    <a:pt x="113" y="807"/>
                    <a:pt x="194" y="808"/>
                    <a:pt x="279" y="812"/>
                  </a:cubicBezTo>
                  <a:cubicBezTo>
                    <a:pt x="364" y="816"/>
                    <a:pt x="472" y="815"/>
                    <a:pt x="579" y="815"/>
                  </a:cubicBezTo>
                  <a:cubicBezTo>
                    <a:pt x="686" y="815"/>
                    <a:pt x="840" y="822"/>
                    <a:pt x="924" y="809"/>
                  </a:cubicBezTo>
                  <a:cubicBezTo>
                    <a:pt x="1008" y="796"/>
                    <a:pt x="1054" y="806"/>
                    <a:pt x="1083" y="737"/>
                  </a:cubicBezTo>
                  <a:cubicBezTo>
                    <a:pt x="1112" y="668"/>
                    <a:pt x="1083" y="476"/>
                    <a:pt x="1098" y="398"/>
                  </a:cubicBezTo>
                  <a:cubicBezTo>
                    <a:pt x="1113" y="320"/>
                    <a:pt x="1124" y="287"/>
                    <a:pt x="1175" y="269"/>
                  </a:cubicBezTo>
                  <a:cubicBezTo>
                    <a:pt x="1226" y="251"/>
                    <a:pt x="1361" y="243"/>
                    <a:pt x="1406" y="290"/>
                  </a:cubicBezTo>
                  <a:cubicBezTo>
                    <a:pt x="1451" y="337"/>
                    <a:pt x="1432" y="471"/>
                    <a:pt x="1442" y="551"/>
                  </a:cubicBezTo>
                  <a:cubicBezTo>
                    <a:pt x="1452" y="631"/>
                    <a:pt x="1427" y="730"/>
                    <a:pt x="1466" y="773"/>
                  </a:cubicBezTo>
                  <a:cubicBezTo>
                    <a:pt x="1505" y="816"/>
                    <a:pt x="1611" y="804"/>
                    <a:pt x="1676" y="809"/>
                  </a:cubicBezTo>
                  <a:cubicBezTo>
                    <a:pt x="1741" y="814"/>
                    <a:pt x="1747" y="804"/>
                    <a:pt x="1859" y="803"/>
                  </a:cubicBezTo>
                  <a:cubicBezTo>
                    <a:pt x="1971" y="802"/>
                    <a:pt x="2240" y="807"/>
                    <a:pt x="2349" y="803"/>
                  </a:cubicBezTo>
                  <a:cubicBezTo>
                    <a:pt x="2458" y="799"/>
                    <a:pt x="2466" y="800"/>
                    <a:pt x="2514" y="779"/>
                  </a:cubicBezTo>
                  <a:cubicBezTo>
                    <a:pt x="2562" y="758"/>
                    <a:pt x="2612" y="744"/>
                    <a:pt x="2636" y="680"/>
                  </a:cubicBezTo>
                  <a:cubicBezTo>
                    <a:pt x="2660" y="616"/>
                    <a:pt x="2645" y="459"/>
                    <a:pt x="2660" y="392"/>
                  </a:cubicBezTo>
                  <a:cubicBezTo>
                    <a:pt x="2675" y="325"/>
                    <a:pt x="2674" y="292"/>
                    <a:pt x="2726" y="275"/>
                  </a:cubicBezTo>
                  <a:cubicBezTo>
                    <a:pt x="2778" y="258"/>
                    <a:pt x="2925" y="256"/>
                    <a:pt x="2975" y="287"/>
                  </a:cubicBezTo>
                  <a:cubicBezTo>
                    <a:pt x="3025" y="318"/>
                    <a:pt x="3013" y="396"/>
                    <a:pt x="3026" y="464"/>
                  </a:cubicBezTo>
                  <a:cubicBezTo>
                    <a:pt x="3039" y="532"/>
                    <a:pt x="3027" y="638"/>
                    <a:pt x="3053" y="695"/>
                  </a:cubicBezTo>
                  <a:cubicBezTo>
                    <a:pt x="3079" y="752"/>
                    <a:pt x="3114" y="786"/>
                    <a:pt x="3185" y="806"/>
                  </a:cubicBezTo>
                  <a:cubicBezTo>
                    <a:pt x="3256" y="826"/>
                    <a:pt x="3364" y="813"/>
                    <a:pt x="3479" y="815"/>
                  </a:cubicBezTo>
                  <a:cubicBezTo>
                    <a:pt x="3594" y="817"/>
                    <a:pt x="3754" y="822"/>
                    <a:pt x="3875" y="818"/>
                  </a:cubicBezTo>
                  <a:cubicBezTo>
                    <a:pt x="3996" y="814"/>
                    <a:pt x="4143" y="822"/>
                    <a:pt x="4208" y="791"/>
                  </a:cubicBezTo>
                  <a:cubicBezTo>
                    <a:pt x="4273" y="760"/>
                    <a:pt x="4254" y="692"/>
                    <a:pt x="4265" y="629"/>
                  </a:cubicBezTo>
                  <a:cubicBezTo>
                    <a:pt x="4276" y="566"/>
                    <a:pt x="4259" y="469"/>
                    <a:pt x="4274" y="410"/>
                  </a:cubicBezTo>
                  <a:cubicBezTo>
                    <a:pt x="4289" y="351"/>
                    <a:pt x="4304" y="290"/>
                    <a:pt x="4358" y="272"/>
                  </a:cubicBezTo>
                  <a:cubicBezTo>
                    <a:pt x="4412" y="254"/>
                    <a:pt x="4549" y="243"/>
                    <a:pt x="4598" y="299"/>
                  </a:cubicBezTo>
                  <a:cubicBezTo>
                    <a:pt x="4647" y="355"/>
                    <a:pt x="4638" y="522"/>
                    <a:pt x="4652" y="608"/>
                  </a:cubicBezTo>
                  <a:cubicBezTo>
                    <a:pt x="4666" y="694"/>
                    <a:pt x="4644" y="733"/>
                    <a:pt x="4681" y="814"/>
                  </a:cubicBezTo>
                  <a:cubicBezTo>
                    <a:pt x="4718" y="895"/>
                    <a:pt x="4838" y="930"/>
                    <a:pt x="4873" y="1094"/>
                  </a:cubicBezTo>
                  <a:cubicBezTo>
                    <a:pt x="4908" y="1258"/>
                    <a:pt x="4889" y="1567"/>
                    <a:pt x="4889" y="1798"/>
                  </a:cubicBezTo>
                  <a:cubicBezTo>
                    <a:pt x="4889" y="2029"/>
                    <a:pt x="4883" y="2284"/>
                    <a:pt x="4873" y="2478"/>
                  </a:cubicBezTo>
                  <a:cubicBezTo>
                    <a:pt x="4863" y="2672"/>
                    <a:pt x="4864" y="2871"/>
                    <a:pt x="4829" y="2962"/>
                  </a:cubicBezTo>
                  <a:cubicBezTo>
                    <a:pt x="4794" y="3053"/>
                    <a:pt x="4708" y="3023"/>
                    <a:pt x="4661" y="3026"/>
                  </a:cubicBezTo>
                  <a:cubicBezTo>
                    <a:pt x="4614" y="3029"/>
                    <a:pt x="4568" y="3013"/>
                    <a:pt x="4545" y="2982"/>
                  </a:cubicBezTo>
                  <a:cubicBezTo>
                    <a:pt x="4522" y="2951"/>
                    <a:pt x="4526" y="2897"/>
                    <a:pt x="4521" y="2838"/>
                  </a:cubicBezTo>
                  <a:cubicBezTo>
                    <a:pt x="4516" y="2779"/>
                    <a:pt x="4526" y="2683"/>
                    <a:pt x="4517" y="2626"/>
                  </a:cubicBezTo>
                  <a:cubicBezTo>
                    <a:pt x="4508" y="2569"/>
                    <a:pt x="4520" y="2516"/>
                    <a:pt x="4469" y="2494"/>
                  </a:cubicBezTo>
                  <a:cubicBezTo>
                    <a:pt x="4418" y="2472"/>
                    <a:pt x="4264" y="2468"/>
                    <a:pt x="4209" y="2494"/>
                  </a:cubicBezTo>
                  <a:cubicBezTo>
                    <a:pt x="4154" y="2520"/>
                    <a:pt x="4155" y="2569"/>
                    <a:pt x="4141" y="2650"/>
                  </a:cubicBezTo>
                  <a:cubicBezTo>
                    <a:pt x="4127" y="2731"/>
                    <a:pt x="4168" y="2911"/>
                    <a:pt x="4125" y="2978"/>
                  </a:cubicBezTo>
                  <a:cubicBezTo>
                    <a:pt x="4082" y="3045"/>
                    <a:pt x="4033" y="3042"/>
                    <a:pt x="3881" y="3053"/>
                  </a:cubicBezTo>
                  <a:cubicBezTo>
                    <a:pt x="3729" y="3064"/>
                    <a:pt x="3378" y="3048"/>
                    <a:pt x="3213" y="3046"/>
                  </a:cubicBezTo>
                  <a:cubicBezTo>
                    <a:pt x="3048" y="3044"/>
                    <a:pt x="2992" y="3045"/>
                    <a:pt x="2893" y="3042"/>
                  </a:cubicBezTo>
                  <a:cubicBezTo>
                    <a:pt x="2794" y="3039"/>
                    <a:pt x="2696" y="3041"/>
                    <a:pt x="2617" y="3026"/>
                  </a:cubicBezTo>
                  <a:cubicBezTo>
                    <a:pt x="2538" y="3011"/>
                    <a:pt x="2454" y="3010"/>
                    <a:pt x="2417" y="2950"/>
                  </a:cubicBezTo>
                  <a:cubicBezTo>
                    <a:pt x="2380" y="2890"/>
                    <a:pt x="2411" y="2743"/>
                    <a:pt x="2393" y="2666"/>
                  </a:cubicBezTo>
                  <a:cubicBezTo>
                    <a:pt x="2375" y="2589"/>
                    <a:pt x="2360" y="2515"/>
                    <a:pt x="2309" y="2490"/>
                  </a:cubicBezTo>
                  <a:cubicBezTo>
                    <a:pt x="2258" y="2465"/>
                    <a:pt x="2134" y="2452"/>
                    <a:pt x="2085" y="2514"/>
                  </a:cubicBezTo>
                  <a:cubicBezTo>
                    <a:pt x="2036" y="2576"/>
                    <a:pt x="2031" y="2743"/>
                    <a:pt x="2017" y="2862"/>
                  </a:cubicBezTo>
                  <a:cubicBezTo>
                    <a:pt x="2003" y="2981"/>
                    <a:pt x="2010" y="3116"/>
                    <a:pt x="2001" y="3226"/>
                  </a:cubicBezTo>
                  <a:cubicBezTo>
                    <a:pt x="1992" y="3336"/>
                    <a:pt x="1988" y="3455"/>
                    <a:pt x="1961" y="3522"/>
                  </a:cubicBezTo>
                  <a:cubicBezTo>
                    <a:pt x="1934" y="3589"/>
                    <a:pt x="1891" y="3606"/>
                    <a:pt x="1837" y="3626"/>
                  </a:cubicBezTo>
                  <a:cubicBezTo>
                    <a:pt x="1783" y="3646"/>
                    <a:pt x="1707" y="3641"/>
                    <a:pt x="1637" y="3642"/>
                  </a:cubicBezTo>
                  <a:cubicBezTo>
                    <a:pt x="1567" y="3643"/>
                    <a:pt x="1480" y="3645"/>
                    <a:pt x="1415" y="3632"/>
                  </a:cubicBezTo>
                  <a:cubicBezTo>
                    <a:pt x="1350" y="3619"/>
                    <a:pt x="1278" y="3636"/>
                    <a:pt x="1247" y="3563"/>
                  </a:cubicBezTo>
                  <a:cubicBezTo>
                    <a:pt x="1216" y="3490"/>
                    <a:pt x="1232" y="3314"/>
                    <a:pt x="1229" y="3191"/>
                  </a:cubicBezTo>
                  <a:cubicBezTo>
                    <a:pt x="1226" y="3068"/>
                    <a:pt x="1229" y="2902"/>
                    <a:pt x="1229" y="2826"/>
                  </a:cubicBezTo>
                </a:path>
              </a:pathLst>
            </a:custGeom>
            <a:noFill/>
            <a:ln w="41275" cmpd="sng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78" name="文本框 577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49" name="组合 648"/>
          <p:cNvGrpSpPr/>
          <p:nvPr/>
        </p:nvGrpSpPr>
        <p:grpSpPr>
          <a:xfrm>
            <a:off x="41958" y="5409385"/>
            <a:ext cx="9051138" cy="1386186"/>
            <a:chOff x="41958" y="5409385"/>
            <a:chExt cx="9051138" cy="1386186"/>
          </a:xfrm>
        </p:grpSpPr>
        <p:sp>
          <p:nvSpPr>
            <p:cNvPr id="648" name="圆角矩形 647"/>
            <p:cNvSpPr/>
            <p:nvPr/>
          </p:nvSpPr>
          <p:spPr>
            <a:xfrm>
              <a:off x="41958" y="5422495"/>
              <a:ext cx="9051138" cy="1373076"/>
            </a:xfrm>
            <a:prstGeom prst="roundRect">
              <a:avLst>
                <a:gd name="adj" fmla="val 7446"/>
              </a:avLst>
            </a:prstGeom>
            <a:solidFill>
              <a:srgbClr val="FFFFAB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3" name="组合 612"/>
            <p:cNvGrpSpPr/>
            <p:nvPr/>
          </p:nvGrpSpPr>
          <p:grpSpPr>
            <a:xfrm>
              <a:off x="165937" y="5409385"/>
              <a:ext cx="8788400" cy="1353582"/>
              <a:chOff x="179388" y="2946400"/>
              <a:chExt cx="8788400" cy="1353582"/>
            </a:xfrm>
          </p:grpSpPr>
          <p:sp>
            <p:nvSpPr>
              <p:cNvPr id="614" name="Line 4"/>
              <p:cNvSpPr>
                <a:spLocks noChangeShapeType="1"/>
              </p:cNvSpPr>
              <p:nvPr/>
            </p:nvSpPr>
            <p:spPr bwMode="auto">
              <a:xfrm>
                <a:off x="755650" y="3811588"/>
                <a:ext cx="7704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5" name="Rectangle 5"/>
              <p:cNvSpPr>
                <a:spLocks noChangeArrowheads="1"/>
              </p:cNvSpPr>
              <p:nvPr/>
            </p:nvSpPr>
            <p:spPr bwMode="auto">
              <a:xfrm>
                <a:off x="179388" y="3595688"/>
                <a:ext cx="792162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6" name="Rectangle 6"/>
              <p:cNvSpPr>
                <a:spLocks noChangeArrowheads="1"/>
              </p:cNvSpPr>
              <p:nvPr/>
            </p:nvSpPr>
            <p:spPr bwMode="auto">
              <a:xfrm>
                <a:off x="1511300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7" name="Rectangle 7"/>
              <p:cNvSpPr>
                <a:spLocks noChangeArrowheads="1"/>
              </p:cNvSpPr>
              <p:nvPr/>
            </p:nvSpPr>
            <p:spPr bwMode="auto">
              <a:xfrm>
                <a:off x="4176713" y="3595688"/>
                <a:ext cx="792162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8" name="Rectangle 8"/>
              <p:cNvSpPr>
                <a:spLocks noChangeArrowheads="1"/>
              </p:cNvSpPr>
              <p:nvPr/>
            </p:nvSpPr>
            <p:spPr bwMode="auto">
              <a:xfrm>
                <a:off x="5510213" y="3595688"/>
                <a:ext cx="792162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19" name="Rectangle 9"/>
              <p:cNvSpPr>
                <a:spLocks noChangeArrowheads="1"/>
              </p:cNvSpPr>
              <p:nvPr/>
            </p:nvSpPr>
            <p:spPr bwMode="auto">
              <a:xfrm>
                <a:off x="6842125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20" name="Rectangle 10"/>
              <p:cNvSpPr>
                <a:spLocks noChangeArrowheads="1"/>
              </p:cNvSpPr>
              <p:nvPr/>
            </p:nvSpPr>
            <p:spPr bwMode="auto">
              <a:xfrm>
                <a:off x="8175625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21" name="Rectangle 11"/>
              <p:cNvSpPr>
                <a:spLocks noChangeArrowheads="1"/>
              </p:cNvSpPr>
              <p:nvPr/>
            </p:nvSpPr>
            <p:spPr bwMode="auto">
              <a:xfrm>
                <a:off x="2844800" y="3595688"/>
                <a:ext cx="792163" cy="36036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8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网络层</a:t>
                </a:r>
              </a:p>
            </p:txBody>
          </p:sp>
          <p:sp>
            <p:nvSpPr>
              <p:cNvPr id="622" name="Text Box 12"/>
              <p:cNvSpPr txBox="1">
                <a:spLocks noChangeArrowheads="1"/>
              </p:cNvSpPr>
              <p:nvPr/>
            </p:nvSpPr>
            <p:spPr bwMode="auto">
              <a:xfrm>
                <a:off x="755650" y="2946400"/>
                <a:ext cx="1149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IP </a:t>
                </a:r>
                <a:r>
                  <a:rPr lang="zh-CN" altLang="en-US" sz="18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数据报</a:t>
                </a:r>
              </a:p>
            </p:txBody>
          </p:sp>
          <p:sp>
            <p:nvSpPr>
              <p:cNvPr id="623" name="Text Box 13"/>
              <p:cNvSpPr txBox="1">
                <a:spLocks noChangeArrowheads="1"/>
              </p:cNvSpPr>
              <p:nvPr/>
            </p:nvSpPr>
            <p:spPr bwMode="auto">
              <a:xfrm>
                <a:off x="355600" y="3930650"/>
                <a:ext cx="407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24" name="Text Box 14"/>
              <p:cNvSpPr txBox="1">
                <a:spLocks noChangeArrowheads="1"/>
              </p:cNvSpPr>
              <p:nvPr/>
            </p:nvSpPr>
            <p:spPr bwMode="auto">
              <a:xfrm>
                <a:off x="1703388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25" name="Text Box 15"/>
              <p:cNvSpPr txBox="1">
                <a:spLocks noChangeArrowheads="1"/>
              </p:cNvSpPr>
              <p:nvPr/>
            </p:nvSpPr>
            <p:spPr bwMode="auto">
              <a:xfrm>
                <a:off x="3040063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626" name="Text Box 16"/>
              <p:cNvSpPr txBox="1">
                <a:spLocks noChangeArrowheads="1"/>
              </p:cNvSpPr>
              <p:nvPr/>
            </p:nvSpPr>
            <p:spPr bwMode="auto">
              <a:xfrm>
                <a:off x="4376738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627" name="Text Box 17"/>
              <p:cNvSpPr txBox="1">
                <a:spLocks noChangeArrowheads="1"/>
              </p:cNvSpPr>
              <p:nvPr/>
            </p:nvSpPr>
            <p:spPr bwMode="auto">
              <a:xfrm>
                <a:off x="5713413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4</a:t>
                </a:r>
              </a:p>
            </p:txBody>
          </p:sp>
          <p:sp>
            <p:nvSpPr>
              <p:cNvPr id="628" name="Text Box 18"/>
              <p:cNvSpPr txBox="1">
                <a:spLocks noChangeArrowheads="1"/>
              </p:cNvSpPr>
              <p:nvPr/>
            </p:nvSpPr>
            <p:spPr bwMode="auto">
              <a:xfrm>
                <a:off x="7050088" y="3930650"/>
                <a:ext cx="38824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lang="en-US" altLang="zh-CN" sz="1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5</a:t>
                </a:r>
              </a:p>
            </p:txBody>
          </p:sp>
          <p:sp>
            <p:nvSpPr>
              <p:cNvPr id="629" name="Text Box 19"/>
              <p:cNvSpPr txBox="1">
                <a:spLocks noChangeArrowheads="1"/>
              </p:cNvSpPr>
              <p:nvPr/>
            </p:nvSpPr>
            <p:spPr bwMode="auto">
              <a:xfrm>
                <a:off x="8388350" y="3930650"/>
                <a:ext cx="40748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lang="en-US" altLang="zh-CN" sz="1800" baseline="-25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grpSp>
            <p:nvGrpSpPr>
              <p:cNvPr id="630" name="Group 20"/>
              <p:cNvGrpSpPr>
                <a:grpSpLocks/>
              </p:cNvGrpSpPr>
              <p:nvPr/>
            </p:nvGrpSpPr>
            <p:grpSpPr bwMode="auto">
              <a:xfrm>
                <a:off x="971550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6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7" name="Line 22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1" name="Group 23"/>
              <p:cNvGrpSpPr>
                <a:grpSpLocks/>
              </p:cNvGrpSpPr>
              <p:nvPr/>
            </p:nvGrpSpPr>
            <p:grpSpPr bwMode="auto">
              <a:xfrm>
                <a:off x="2309813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4" name="Rectangle 24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5" name="Line 25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2" name="Group 26"/>
              <p:cNvGrpSpPr>
                <a:grpSpLocks/>
              </p:cNvGrpSpPr>
              <p:nvPr/>
            </p:nvGrpSpPr>
            <p:grpSpPr bwMode="auto">
              <a:xfrm>
                <a:off x="3649663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2" name="Rectangle 27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3" name="Line 28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3" name="Group 29"/>
              <p:cNvGrpSpPr>
                <a:grpSpLocks/>
              </p:cNvGrpSpPr>
              <p:nvPr/>
            </p:nvGrpSpPr>
            <p:grpSpPr bwMode="auto">
              <a:xfrm>
                <a:off x="4987925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4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1" name="Line 31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4" name="Group 32"/>
              <p:cNvGrpSpPr>
                <a:grpSpLocks/>
              </p:cNvGrpSpPr>
              <p:nvPr/>
            </p:nvGrpSpPr>
            <p:grpSpPr bwMode="auto">
              <a:xfrm>
                <a:off x="6327775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38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9" name="Line 34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635" name="Group 35"/>
              <p:cNvGrpSpPr>
                <a:grpSpLocks/>
              </p:cNvGrpSpPr>
              <p:nvPr/>
            </p:nvGrpSpPr>
            <p:grpSpPr bwMode="auto">
              <a:xfrm>
                <a:off x="7667625" y="3308350"/>
                <a:ext cx="720725" cy="215900"/>
                <a:chOff x="1156" y="2432"/>
                <a:chExt cx="454" cy="136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156" y="2432"/>
                  <a:ext cx="318" cy="136"/>
                </a:xfrm>
                <a:prstGeom prst="rect">
                  <a:avLst/>
                </a:prstGeom>
                <a:grpFill/>
                <a:ln w="9525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7" name="Line 37"/>
                <p:cNvSpPr>
                  <a:spLocks noChangeShapeType="1"/>
                </p:cNvSpPr>
                <p:nvPr/>
              </p:nvSpPr>
              <p:spPr bwMode="auto">
                <a:xfrm>
                  <a:off x="1429" y="2500"/>
                  <a:ext cx="181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575" name="矩形标注 574"/>
          <p:cNvSpPr/>
          <p:nvPr/>
        </p:nvSpPr>
        <p:spPr>
          <a:xfrm>
            <a:off x="3917065" y="4105479"/>
            <a:ext cx="3533952" cy="693032"/>
          </a:xfrm>
          <a:prstGeom prst="wedgeRectCallout">
            <a:avLst>
              <a:gd name="adj1" fmla="val -41994"/>
              <a:gd name="adj2" fmla="val 165403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从网络层看 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数据报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的传送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7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及相关协议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网际协议 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TCP/IP </a:t>
            </a:r>
            <a:r>
              <a:rPr lang="zh-CN" altLang="en-US" dirty="0"/>
              <a:t>体系中两个最主要的协议</a:t>
            </a:r>
            <a:r>
              <a:rPr lang="zh-CN" altLang="en-US" dirty="0" smtClean="0"/>
              <a:t>之一</a:t>
            </a:r>
            <a:endParaRPr lang="en-US" altLang="zh-CN" dirty="0"/>
          </a:p>
          <a:p>
            <a:pPr lvl="1"/>
            <a:r>
              <a:rPr lang="zh-CN" altLang="en-US" dirty="0" smtClean="0"/>
              <a:t>编址规则</a:t>
            </a:r>
            <a:r>
              <a:rPr lang="zh-CN" altLang="en-US" smtClean="0"/>
              <a:t>、数据包格式</a:t>
            </a:r>
            <a:r>
              <a:rPr lang="zh-CN" altLang="en-US" dirty="0" smtClean="0"/>
              <a:t>、分组处理规则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与之配套</a:t>
            </a:r>
            <a:r>
              <a:rPr lang="zh-CN" altLang="en-US" dirty="0"/>
              <a:t>使用</a:t>
            </a:r>
            <a:r>
              <a:rPr lang="zh-CN" altLang="en-US" dirty="0" smtClean="0"/>
              <a:t>的协议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路由选择协议</a:t>
            </a:r>
            <a:endParaRPr lang="en-US" altLang="zh-CN" sz="1800" dirty="0"/>
          </a:p>
          <a:p>
            <a:pPr marL="1044000" lvl="2"/>
            <a:r>
              <a:rPr lang="zh-CN" altLang="en-US" dirty="0"/>
              <a:t>路径选择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地址</a:t>
            </a:r>
            <a:r>
              <a:rPr lang="zh-CN" altLang="en-US" sz="1800" dirty="0"/>
              <a:t>解析协议 </a:t>
            </a:r>
            <a:r>
              <a:rPr lang="en-US" altLang="zh-CN" sz="1800" dirty="0" smtClean="0"/>
              <a:t>ARP (</a:t>
            </a:r>
            <a:r>
              <a:rPr lang="en-US" altLang="zh-CN" sz="1800" dirty="0"/>
              <a:t>Address Resolution Protocol</a:t>
            </a:r>
            <a:r>
              <a:rPr lang="en-US" altLang="zh-CN" sz="1800" dirty="0" smtClean="0"/>
              <a:t>)</a:t>
            </a:r>
          </a:p>
          <a:p>
            <a:pPr marL="1044000" lvl="2"/>
            <a:r>
              <a:rPr lang="zh-CN" altLang="en-US" dirty="0"/>
              <a:t>实现</a:t>
            </a:r>
            <a:r>
              <a:rPr lang="en-US" altLang="zh-CN" dirty="0"/>
              <a:t>IP</a:t>
            </a:r>
            <a:r>
              <a:rPr lang="zh-CN" altLang="en-US" dirty="0"/>
              <a:t>地址与硬件地址的映射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网际控制报文协议 </a:t>
            </a:r>
            <a:r>
              <a:rPr lang="en-US" altLang="zh-CN" sz="1800" dirty="0" smtClean="0"/>
              <a:t>ICMP (</a:t>
            </a:r>
            <a:r>
              <a:rPr lang="en-US" altLang="zh-CN" sz="1800" dirty="0"/>
              <a:t>Internet Control Message Protocol</a:t>
            </a:r>
            <a:r>
              <a:rPr lang="en-US" altLang="zh-CN" sz="1800" dirty="0" smtClean="0"/>
              <a:t>)</a:t>
            </a:r>
          </a:p>
          <a:p>
            <a:pPr marL="1044000" lvl="2"/>
            <a:r>
              <a:rPr lang="zh-CN" altLang="en-US" dirty="0"/>
              <a:t>网络控制与诊断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网际组管理协议 </a:t>
            </a:r>
            <a:r>
              <a:rPr lang="en-US" altLang="zh-CN" sz="1800" dirty="0" smtClean="0"/>
              <a:t>IGMP (</a:t>
            </a:r>
            <a:r>
              <a:rPr lang="en-US" altLang="zh-CN" sz="1800" dirty="0"/>
              <a:t>Internet Group Management Protocol</a:t>
            </a:r>
            <a:r>
              <a:rPr lang="en-US" altLang="zh-CN" sz="1800" dirty="0" smtClean="0"/>
              <a:t>)</a:t>
            </a:r>
          </a:p>
          <a:p>
            <a:pPr marL="1044000" lvl="2"/>
            <a:r>
              <a:rPr lang="en-US" altLang="zh-CN" dirty="0"/>
              <a:t>IP</a:t>
            </a:r>
            <a:r>
              <a:rPr lang="zh-CN" altLang="en-US" dirty="0"/>
              <a:t>多播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16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及相关协议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2292" y="2057400"/>
            <a:ext cx="5926203" cy="3783330"/>
            <a:chOff x="1852292" y="2057400"/>
            <a:chExt cx="5926203" cy="3783330"/>
          </a:xfrm>
        </p:grpSpPr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3170825" y="2057400"/>
              <a:ext cx="4578570" cy="674370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应用层协议</a:t>
              </a:r>
              <a:endParaRPr lang="en-US" altLang="zh-CN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HTTP</a:t>
              </a:r>
              <a:r>
                <a:rPr kumimoji="1"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FTP</a:t>
              </a:r>
              <a:r>
                <a:rPr kumimoji="1"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, </a:t>
              </a:r>
              <a:r>
                <a:rPr kumimoji="1"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SMTP </a:t>
              </a:r>
              <a:r>
                <a:rPr kumimoji="1"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……</a:t>
              </a:r>
              <a:r>
                <a:rPr lang="en-US" altLang="zh-CN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3170825" y="2729547"/>
              <a:ext cx="4578570" cy="668136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lang="zh-CN" altLang="en-US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，</a:t>
              </a:r>
              <a:r>
                <a:rPr lang="en-US" altLang="zh-CN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UDP</a:t>
              </a:r>
              <a:endPara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3170825" y="3397683"/>
              <a:ext cx="4578570" cy="132290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kern="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endParaRPr lang="zh-CN" altLang="en-US" b="1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311404" y="3502619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ICMP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34496" y="3502618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IGMP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530614" y="4317958"/>
              <a:ext cx="1119621" cy="303211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ARP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63"/>
            <p:cNvSpPr>
              <a:spLocks noChangeArrowheads="1"/>
            </p:cNvSpPr>
            <p:nvPr/>
          </p:nvSpPr>
          <p:spPr bwMode="auto">
            <a:xfrm>
              <a:off x="3170825" y="4720591"/>
              <a:ext cx="4578570" cy="548640"/>
            </a:xfrm>
            <a:prstGeom prst="rect">
              <a:avLst/>
            </a:prstGeom>
            <a:solidFill>
              <a:srgbClr val="E5E5FF"/>
            </a:solidFill>
            <a:ln w="12700">
              <a:solidFill>
                <a:srgbClr val="000000"/>
              </a:solidFill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各种网络接口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170825" y="5392738"/>
              <a:ext cx="4607670" cy="4479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物理硬件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852294" y="2194530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应用层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52293" y="2930639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852293" y="3859081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852292" y="4787523"/>
              <a:ext cx="1079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子网层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449569" y="3977085"/>
              <a:ext cx="1840991" cy="5642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路由选择协议</a:t>
              </a:r>
              <a:endPara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72000" indent="-180000" fontAlgn="base">
                <a:spcAft>
                  <a:spcPct val="0"/>
                </a:spcAft>
                <a:buClr>
                  <a:schemeClr val="bg1"/>
                </a:buClr>
                <a:buSzPct val="75000"/>
                <a:buFont typeface="Arial" panose="020B0604020202020204" pitchFamily="34" charset="0"/>
                <a:buChar char="•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RIP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OSPF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、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BGP</a:t>
              </a:r>
              <a:endParaRPr lang="zh-CN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525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80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回顾一下网络的构成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318842" y="1420022"/>
            <a:ext cx="7736852" cy="1383204"/>
            <a:chOff x="1158240" y="2067948"/>
            <a:chExt cx="7736852" cy="1383204"/>
          </a:xfrm>
        </p:grpSpPr>
        <p:sp>
          <p:nvSpPr>
            <p:cNvPr id="21" name="圆角矩形 20"/>
            <p:cNvSpPr/>
            <p:nvPr/>
          </p:nvSpPr>
          <p:spPr>
            <a:xfrm>
              <a:off x="1158240" y="2067948"/>
              <a:ext cx="7736852" cy="1355808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直连网络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直接连接符 13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0386" y="3261255"/>
            <a:ext cx="3947816" cy="2465935"/>
            <a:chOff x="925659" y="3659217"/>
            <a:chExt cx="3947816" cy="2465935"/>
          </a:xfrm>
        </p:grpSpPr>
        <p:sp>
          <p:nvSpPr>
            <p:cNvPr id="24" name="圆角矩形 23"/>
            <p:cNvSpPr/>
            <p:nvPr/>
          </p:nvSpPr>
          <p:spPr>
            <a:xfrm>
              <a:off x="925659" y="3659217"/>
              <a:ext cx="3947816" cy="2465935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交换网络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51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2" name="直接连接符 51"/>
              <p:cNvCxnSpPr>
                <a:endCxn id="68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6" name="直接连接符 55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8" name="直接连接符 57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5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2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7" name="直接连接符 66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2" name="AutoShape 67"/>
          <p:cNvSpPr>
            <a:spLocks noChangeArrowheads="1"/>
          </p:cNvSpPr>
          <p:nvPr/>
        </p:nvSpPr>
        <p:spPr bwMode="auto">
          <a:xfrm rot="3844141">
            <a:off x="1070747" y="2890760"/>
            <a:ext cx="753933" cy="33734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矩形标注 85"/>
          <p:cNvSpPr/>
          <p:nvPr/>
        </p:nvSpPr>
        <p:spPr>
          <a:xfrm>
            <a:off x="2773849" y="1703239"/>
            <a:ext cx="6073559" cy="1147124"/>
          </a:xfrm>
          <a:prstGeom prst="wedgeRectCallout">
            <a:avLst>
              <a:gd name="adj1" fmla="val -43801"/>
              <a:gd name="adj2" fmla="val 99508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引入网桥、二层交换机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链路层扩展，实现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交换功能，非广播传输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36020" y="4376605"/>
            <a:ext cx="4174715" cy="962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sz="2000" dirty="0" smtClean="0"/>
              <a:t>将交换网络扩展到全球范围？</a:t>
            </a:r>
            <a:endParaRPr lang="zh-CN" altLang="en-US" sz="2000" dirty="0"/>
          </a:p>
        </p:txBody>
      </p:sp>
      <p:sp>
        <p:nvSpPr>
          <p:cNvPr id="85" name="矩形标注 84"/>
          <p:cNvSpPr/>
          <p:nvPr/>
        </p:nvSpPr>
        <p:spPr>
          <a:xfrm>
            <a:off x="3717871" y="4013314"/>
            <a:ext cx="5147773" cy="1595006"/>
          </a:xfrm>
          <a:prstGeom prst="wedgeRectCallout">
            <a:avLst>
              <a:gd name="adj1" fmla="val -62651"/>
              <a:gd name="adj2" fmla="val -14069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可使用中继器、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Hub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（集线器）扩展规模及覆盖范围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物理层扩展，扩展能力有限 ，广播传输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150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6" grpId="0" animBg="1"/>
      <p:bldP spid="86" grpId="1" animBg="1"/>
      <p:bldP spid="87" grpId="0" animBg="1"/>
      <p:bldP spid="85" grpId="0" animBg="1"/>
      <p:bldP spid="85" grpId="1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将交换网络扩展到全球范围？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 smtClean="0"/>
              <a:t>问题一：扩展</a:t>
            </a:r>
            <a:r>
              <a:rPr lang="zh-CN" altLang="en-US" smtClean="0"/>
              <a:t>能力有限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smtClean="0"/>
              <a:t>类扁平</a:t>
            </a:r>
            <a:r>
              <a:rPr lang="zh-CN" altLang="en-US" sz="1800" dirty="0" smtClean="0"/>
              <a:t>结构，</a:t>
            </a:r>
            <a:r>
              <a:rPr lang="zh-CN" altLang="en-US" sz="1800" smtClean="0"/>
              <a:t>线性扩展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地址不反应拓扑信息，</a:t>
            </a:r>
            <a:r>
              <a:rPr lang="en-US" altLang="zh-CN" sz="1800" dirty="0" smtClean="0"/>
              <a:t>FDB</a:t>
            </a:r>
            <a:r>
              <a:rPr lang="zh-CN" altLang="en-US" sz="1800" dirty="0" smtClean="0"/>
              <a:t>爆表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大规模路由</a:t>
            </a:r>
            <a:r>
              <a:rPr lang="zh-CN" altLang="en-US" sz="1800" dirty="0"/>
              <a:t>（</a:t>
            </a:r>
            <a:r>
              <a:rPr lang="en-US" altLang="zh-CN" sz="1800" dirty="0"/>
              <a:t>100</a:t>
            </a:r>
            <a:r>
              <a:rPr lang="zh-CN" altLang="en-US" sz="1800" dirty="0"/>
              <a:t>万</a:t>
            </a:r>
            <a:r>
              <a:rPr lang="en-US" altLang="zh-CN" sz="1800" dirty="0"/>
              <a:t>--100</a:t>
            </a:r>
            <a:r>
              <a:rPr lang="zh-CN" altLang="en-US" sz="1800" dirty="0"/>
              <a:t>亿个节点）、</a:t>
            </a:r>
            <a:r>
              <a:rPr lang="zh-CN" altLang="en-US" sz="1800" dirty="0" smtClean="0"/>
              <a:t>寻址难以实现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生成</a:t>
            </a:r>
            <a:r>
              <a:rPr lang="zh-CN" altLang="en-US" sz="1800" dirty="0" smtClean="0"/>
              <a:t>树的</a:t>
            </a:r>
            <a:r>
              <a:rPr lang="zh-CN" altLang="en-US" sz="1800" smtClean="0"/>
              <a:t>收敛问题</a:t>
            </a:r>
            <a:endParaRPr lang="en-US" altLang="zh-CN" sz="1800" dirty="0" smtClean="0"/>
          </a:p>
          <a:p>
            <a:r>
              <a:rPr lang="zh-CN" altLang="en-US" dirty="0" smtClean="0"/>
              <a:t>问题二：存在多种类型的异构网络</a:t>
            </a:r>
            <a:endParaRPr lang="en-US" altLang="zh-CN" dirty="0" smtClean="0"/>
          </a:p>
          <a:p>
            <a:pPr lvl="1"/>
            <a:r>
              <a:rPr lang="zh-CN" altLang="en-US" sz="1800" dirty="0"/>
              <a:t>以太网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WiFi</a:t>
            </a:r>
            <a:r>
              <a:rPr lang="zh-CN" altLang="en-US" sz="1800" smtClean="0"/>
              <a:t>、</a:t>
            </a:r>
            <a:r>
              <a:rPr lang="en-US" altLang="zh-CN" sz="1800" smtClean="0"/>
              <a:t>4G/5G</a:t>
            </a:r>
            <a:r>
              <a:rPr lang="zh-CN" altLang="en-US" sz="1800" smtClean="0"/>
              <a:t>、</a:t>
            </a:r>
            <a:r>
              <a:rPr lang="zh-CN" altLang="en-US" sz="1800" dirty="0" smtClean="0"/>
              <a:t>点</a:t>
            </a:r>
            <a:r>
              <a:rPr lang="en-US" altLang="zh-CN" sz="1800" dirty="0"/>
              <a:t>-</a:t>
            </a:r>
            <a:r>
              <a:rPr lang="zh-CN" altLang="en-US" sz="1800" dirty="0"/>
              <a:t>点链路及各种</a:t>
            </a:r>
            <a:r>
              <a:rPr lang="zh-CN" altLang="en-US" sz="1800" dirty="0" smtClean="0"/>
              <a:t>交换网络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每个</a:t>
            </a:r>
            <a:r>
              <a:rPr lang="zh-CN" altLang="en-US" sz="1800" dirty="0"/>
              <a:t>都有自己的地址模式、介质访问协议及服务模型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>
              <a:spcBef>
                <a:spcPts val="3000"/>
              </a:spcBef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网络互联技术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网际协议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IP (Internet Protocol)</a:t>
            </a:r>
          </a:p>
          <a:p>
            <a:pPr lvl="1"/>
            <a:r>
              <a:rPr lang="zh-CN" altLang="zh-CN" sz="1800" dirty="0" smtClean="0"/>
              <a:t>连接</a:t>
            </a:r>
            <a:r>
              <a:rPr lang="zh-CN" altLang="zh-CN" sz="1800" dirty="0"/>
              <a:t>各种异构</a:t>
            </a:r>
            <a:r>
              <a:rPr lang="zh-CN" altLang="zh-CN" sz="1800" dirty="0" smtClean="0"/>
              <a:t>网络</a:t>
            </a:r>
            <a:r>
              <a:rPr lang="zh-CN" altLang="en-US" sz="1800" dirty="0" smtClean="0"/>
              <a:t>，任意</a:t>
            </a:r>
            <a:r>
              <a:rPr lang="zh-CN" altLang="zh-CN" sz="1800" dirty="0" smtClean="0"/>
              <a:t>规模</a:t>
            </a:r>
            <a:r>
              <a:rPr lang="zh-CN" altLang="en-US" sz="1800" dirty="0" smtClean="0"/>
              <a:t>扩展，大规模</a:t>
            </a:r>
            <a:r>
              <a:rPr lang="zh-CN" altLang="zh-CN" sz="1800" dirty="0" smtClean="0"/>
              <a:t>路由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从互联网体系结构模型角度看</a:t>
            </a:r>
            <a:r>
              <a:rPr lang="zh-CN" altLang="en-US" sz="1800" dirty="0" smtClean="0"/>
              <a:t>，对</a:t>
            </a:r>
            <a:r>
              <a:rPr lang="zh-CN" altLang="en-US" sz="1800" dirty="0"/>
              <a:t>底层网络技术进行抽象，为上层网络应用提供统一的</a:t>
            </a:r>
            <a:r>
              <a:rPr lang="zh-CN" altLang="en-US" sz="1800" dirty="0" smtClean="0"/>
              <a:t>接口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44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回顾一下网络的构成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318842" y="1420022"/>
            <a:ext cx="7736852" cy="1383204"/>
            <a:chOff x="1158240" y="2067948"/>
            <a:chExt cx="7736852" cy="1383204"/>
          </a:xfrm>
        </p:grpSpPr>
        <p:sp>
          <p:nvSpPr>
            <p:cNvPr id="21" name="圆角矩形 20"/>
            <p:cNvSpPr/>
            <p:nvPr/>
          </p:nvSpPr>
          <p:spPr>
            <a:xfrm>
              <a:off x="1158240" y="2067948"/>
              <a:ext cx="7736852" cy="1355808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直连网络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直接连接符 13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078746" y="4247429"/>
            <a:ext cx="3644889" cy="2470297"/>
            <a:chOff x="5256174" y="3638792"/>
            <a:chExt cx="3644889" cy="2470297"/>
          </a:xfrm>
        </p:grpSpPr>
        <p:sp>
          <p:nvSpPr>
            <p:cNvPr id="23" name="圆角矩形 22"/>
            <p:cNvSpPr/>
            <p:nvPr/>
          </p:nvSpPr>
          <p:spPr>
            <a:xfrm>
              <a:off x="5256174" y="3638792"/>
              <a:ext cx="3644889" cy="2470297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互联网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308615" y="4163622"/>
              <a:ext cx="3586477" cy="1895889"/>
              <a:chOff x="5320456" y="4287984"/>
              <a:chExt cx="3586477" cy="1895889"/>
            </a:xfrm>
          </p:grpSpPr>
          <p:pic>
            <p:nvPicPr>
              <p:cNvPr id="26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456" y="4287984"/>
                <a:ext cx="3586477" cy="1895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直接连接符 26"/>
              <p:cNvCxnSpPr>
                <a:stCxn id="41" idx="2"/>
              </p:cNvCxnSpPr>
              <p:nvPr/>
            </p:nvCxnSpPr>
            <p:spPr>
              <a:xfrm flipH="1" flipV="1">
                <a:off x="6197941" y="4878906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47" idx="0"/>
              </p:cNvCxnSpPr>
              <p:nvPr/>
            </p:nvCxnSpPr>
            <p:spPr>
              <a:xfrm flipH="1">
                <a:off x="5917762" y="5251901"/>
                <a:ext cx="665021" cy="9954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41" idx="2"/>
              </p:cNvCxnSpPr>
              <p:nvPr/>
            </p:nvCxnSpPr>
            <p:spPr>
              <a:xfrm flipH="1">
                <a:off x="6564077" y="5011954"/>
                <a:ext cx="297748" cy="33255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43" idx="3"/>
              </p:cNvCxnSpPr>
              <p:nvPr/>
            </p:nvCxnSpPr>
            <p:spPr>
              <a:xfrm flipH="1">
                <a:off x="6969920" y="5659232"/>
                <a:ext cx="981114" cy="202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6974366" y="4861581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6796891" y="4546348"/>
                <a:ext cx="545534" cy="30439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7666560" y="4994629"/>
                <a:ext cx="490108" cy="4383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7762455" y="5591604"/>
                <a:ext cx="624530" cy="930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7215909" y="5081086"/>
                <a:ext cx="474163" cy="1974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038" y="4649921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1940" y="517572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689" y="4334924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5035" y="4719907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2712" y="5336833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3210" y="4791459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92" y="4941677"/>
                <a:ext cx="295825" cy="193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804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4" name="直接连接符 43"/>
              <p:cNvCxnSpPr>
                <a:stCxn id="43" idx="0"/>
              </p:cNvCxnSpPr>
              <p:nvPr/>
            </p:nvCxnSpPr>
            <p:spPr>
              <a:xfrm flipH="1" flipV="1">
                <a:off x="7575993" y="5048009"/>
                <a:ext cx="216426" cy="50097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529883" y="5329925"/>
                <a:ext cx="686026" cy="641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8" idx="3"/>
              </p:cNvCxnSpPr>
              <p:nvPr/>
            </p:nvCxnSpPr>
            <p:spPr>
              <a:xfrm flipH="1" flipV="1">
                <a:off x="6452323" y="5375965"/>
                <a:ext cx="634525" cy="28326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168" y="5251901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618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888" y="504180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350386" y="3261255"/>
            <a:ext cx="3947816" cy="2465935"/>
            <a:chOff x="925659" y="3659217"/>
            <a:chExt cx="3947816" cy="2465935"/>
          </a:xfrm>
        </p:grpSpPr>
        <p:sp>
          <p:nvSpPr>
            <p:cNvPr id="24" name="圆角矩形 23"/>
            <p:cNvSpPr/>
            <p:nvPr/>
          </p:nvSpPr>
          <p:spPr>
            <a:xfrm>
              <a:off x="925659" y="3659217"/>
              <a:ext cx="3947816" cy="2465935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交换网络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51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2" name="直接连接符 51"/>
              <p:cNvCxnSpPr>
                <a:endCxn id="68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6" name="直接连接符 55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8" name="直接连接符 57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5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7" name="直接连接符 66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2" name="AutoShape 67"/>
          <p:cNvSpPr>
            <a:spLocks noChangeArrowheads="1"/>
          </p:cNvSpPr>
          <p:nvPr/>
        </p:nvSpPr>
        <p:spPr bwMode="auto">
          <a:xfrm rot="3844141">
            <a:off x="1070747" y="2890760"/>
            <a:ext cx="753933" cy="33734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AutoShape 67"/>
          <p:cNvSpPr>
            <a:spLocks noChangeArrowheads="1"/>
          </p:cNvSpPr>
          <p:nvPr/>
        </p:nvSpPr>
        <p:spPr bwMode="auto">
          <a:xfrm rot="2335691">
            <a:off x="4308138" y="4847849"/>
            <a:ext cx="753933" cy="33734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矩形标注 78"/>
          <p:cNvSpPr/>
          <p:nvPr/>
        </p:nvSpPr>
        <p:spPr>
          <a:xfrm>
            <a:off x="1309416" y="1739335"/>
            <a:ext cx="5588163" cy="1537469"/>
          </a:xfrm>
          <a:prstGeom prst="wedgeRectCallout">
            <a:avLst>
              <a:gd name="adj1" fmla="val 44942"/>
              <a:gd name="adj2" fmla="val 11676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路由器，将同构、异构的网络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网络互连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基于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，在网络层形成虚拟统一网络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40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网络的网络，通过嵌套，任意规模扩展 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22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9" grpId="0" animBg="1"/>
      <p:bldP spid="7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4.2  </a:t>
            </a:r>
            <a:r>
              <a:rPr lang="zh-CN" altLang="en-US" dirty="0" smtClean="0"/>
              <a:t>划分子网和构造超网</a:t>
            </a:r>
            <a:endParaRPr lang="en-US" altLang="zh-CN" dirty="0" smtClean="0"/>
          </a:p>
          <a:p>
            <a:r>
              <a:rPr lang="en-US" altLang="zh-CN" dirty="0" smtClean="0"/>
              <a:t>4.3  </a:t>
            </a:r>
            <a:r>
              <a:rPr lang="zh-CN" altLang="en-US" dirty="0" smtClean="0"/>
              <a:t>网络控制与诊断</a:t>
            </a:r>
            <a:r>
              <a:rPr lang="en-US" altLang="zh-CN" dirty="0" smtClean="0"/>
              <a:t>--ICMP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 smtClean="0"/>
              <a:t>4.4  IP</a:t>
            </a:r>
            <a:r>
              <a:rPr lang="zh-CN" altLang="en-US" dirty="0" smtClean="0"/>
              <a:t>路由协议</a:t>
            </a:r>
            <a:endParaRPr lang="en-US" altLang="zh-CN" dirty="0"/>
          </a:p>
          <a:p>
            <a:r>
              <a:rPr lang="en-US" altLang="zh-CN" dirty="0" smtClean="0"/>
              <a:t>4.5  IP</a:t>
            </a:r>
            <a:r>
              <a:rPr lang="zh-CN" altLang="en-US" dirty="0" smtClean="0"/>
              <a:t>多播</a:t>
            </a:r>
            <a:endParaRPr lang="en-US" altLang="zh-CN" dirty="0"/>
          </a:p>
          <a:p>
            <a:r>
              <a:rPr lang="en-US" altLang="zh-CN" dirty="0" smtClean="0"/>
              <a:t>4.6  </a:t>
            </a:r>
            <a:r>
              <a:rPr lang="zh-CN" altLang="en-US" dirty="0" smtClean="0"/>
              <a:t>虚拟</a:t>
            </a:r>
            <a:r>
              <a:rPr lang="zh-CN" altLang="en-US" dirty="0"/>
              <a:t>专用网 </a:t>
            </a:r>
            <a:r>
              <a:rPr lang="en-US" altLang="zh-CN" dirty="0"/>
              <a:t>VPN </a:t>
            </a:r>
            <a:endParaRPr lang="en-US" altLang="zh-CN" dirty="0" smtClean="0"/>
          </a:p>
          <a:p>
            <a:r>
              <a:rPr lang="en-US" altLang="zh-CN" dirty="0" smtClean="0"/>
              <a:t>4.7  </a:t>
            </a:r>
            <a:r>
              <a:rPr lang="zh-CN" altLang="en-US" dirty="0" smtClean="0"/>
              <a:t>网络</a:t>
            </a:r>
            <a:r>
              <a:rPr lang="zh-CN" altLang="en-US" dirty="0"/>
              <a:t>地址转换 </a:t>
            </a:r>
            <a:r>
              <a:rPr lang="en-US" altLang="zh-CN" dirty="0"/>
              <a:t>NAT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804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4.1.1   IP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4.1.2  </a:t>
            </a:r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4.1.3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4.1.4  IP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4.1.5  IP</a:t>
            </a:r>
            <a:r>
              <a:rPr lang="zh-CN" altLang="en-US" dirty="0" smtClean="0"/>
              <a:t>分片 </a:t>
            </a:r>
            <a:r>
              <a:rPr lang="en-US" altLang="zh-CN" dirty="0"/>
              <a:t>-- </a:t>
            </a:r>
            <a:r>
              <a:rPr lang="zh-CN" altLang="en-US" dirty="0"/>
              <a:t>连接异构网络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4.1.6  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分组转发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4.2  </a:t>
            </a:r>
            <a:r>
              <a:rPr lang="zh-CN" altLang="en-US" dirty="0" smtClean="0"/>
              <a:t>划分子网和构造超网</a:t>
            </a:r>
            <a:endParaRPr lang="en-US" altLang="zh-CN" dirty="0" smtClean="0"/>
          </a:p>
          <a:p>
            <a:r>
              <a:rPr lang="en-US" altLang="zh-CN" dirty="0" smtClean="0"/>
              <a:t>4.3  </a:t>
            </a:r>
            <a:r>
              <a:rPr lang="zh-CN" altLang="en-US" dirty="0" smtClean="0"/>
              <a:t>网络</a:t>
            </a:r>
            <a:r>
              <a:rPr lang="zh-CN" altLang="en-US" dirty="0"/>
              <a:t>控制与诊断</a:t>
            </a:r>
            <a:r>
              <a:rPr lang="en-US" altLang="zh-CN" dirty="0"/>
              <a:t>--ICMP</a:t>
            </a:r>
            <a:r>
              <a:rPr lang="zh-CN" altLang="en-US" dirty="0"/>
              <a:t>协议</a:t>
            </a:r>
          </a:p>
          <a:p>
            <a:r>
              <a:rPr lang="en-US" altLang="zh-CN" dirty="0"/>
              <a:t>4.4  IP</a:t>
            </a:r>
            <a:r>
              <a:rPr lang="zh-CN" altLang="en-US" dirty="0"/>
              <a:t>路由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5703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F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F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向上提供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最基本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简单的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灵活的</a:t>
            </a:r>
            <a:r>
              <a:rPr lang="zh-CN" altLang="en-US" dirty="0" smtClean="0"/>
              <a:t>数据</a:t>
            </a:r>
            <a:r>
              <a:rPr lang="zh-CN" altLang="en-US" dirty="0"/>
              <a:t>报</a:t>
            </a:r>
            <a:r>
              <a:rPr lang="zh-CN" altLang="en-US" dirty="0" smtClean="0"/>
              <a:t>传输服务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无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连接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网络发送</a:t>
            </a:r>
            <a:r>
              <a:rPr lang="zh-CN" altLang="en-US" dirty="0"/>
              <a:t>分组时不需要</a:t>
            </a:r>
            <a:r>
              <a:rPr lang="zh-CN" altLang="en-US" dirty="0" smtClean="0"/>
              <a:t>先在源和目的结点间建立连接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每</a:t>
            </a:r>
            <a:r>
              <a:rPr lang="zh-CN" altLang="en-US" dirty="0"/>
              <a:t>一个</a:t>
            </a:r>
            <a:r>
              <a:rPr lang="zh-CN" altLang="en-US" dirty="0" smtClean="0"/>
              <a:t>分组</a:t>
            </a:r>
            <a:r>
              <a:rPr lang="en-US" altLang="zh-CN" dirty="0" smtClean="0"/>
              <a:t>(IP </a:t>
            </a:r>
            <a:r>
              <a:rPr lang="zh-CN" altLang="en-US" dirty="0" smtClean="0"/>
              <a:t>数据报</a:t>
            </a:r>
            <a:r>
              <a:rPr lang="en-US" altLang="zh-CN" dirty="0" smtClean="0"/>
              <a:t>) </a:t>
            </a:r>
            <a:r>
              <a:rPr lang="zh-CN" altLang="en-US" dirty="0" smtClean="0"/>
              <a:t>独立</a:t>
            </a:r>
            <a:r>
              <a:rPr lang="zh-CN" altLang="en-US" dirty="0"/>
              <a:t>发送</a:t>
            </a:r>
            <a:r>
              <a:rPr lang="zh-CN" altLang="en-US" dirty="0" smtClean="0"/>
              <a:t>，</a:t>
            </a:r>
            <a:r>
              <a:rPr lang="zh-CN" altLang="en-US" dirty="0"/>
              <a:t>不</a:t>
            </a:r>
            <a:r>
              <a:rPr lang="zh-CN" altLang="en-US" dirty="0" smtClean="0"/>
              <a:t>进行编号，与其</a:t>
            </a:r>
            <a:r>
              <a:rPr lang="zh-CN" altLang="en-US" dirty="0"/>
              <a:t>前后的分组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尽最大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努力交付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best-effort delivery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网络层不提供服务质量的承诺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传送的分组可能出错、丢失、重复和乱序，也不保证分组传送的时限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如果主机 </a:t>
            </a:r>
            <a:r>
              <a:rPr lang="en-US" altLang="zh-CN" dirty="0"/>
              <a:t>(</a:t>
            </a:r>
            <a:r>
              <a:rPr lang="zh-CN" altLang="en-US" dirty="0"/>
              <a:t>即端系统</a:t>
            </a:r>
            <a:r>
              <a:rPr lang="en-US" altLang="zh-CN" dirty="0"/>
              <a:t>) </a:t>
            </a:r>
            <a:r>
              <a:rPr lang="zh-CN" altLang="en-US" dirty="0"/>
              <a:t>中的进程之间的通信需要可靠传输，由主机中的传输层负责 </a:t>
            </a:r>
            <a:r>
              <a:rPr lang="en-US" altLang="zh-CN" dirty="0"/>
              <a:t>(</a:t>
            </a:r>
            <a:r>
              <a:rPr lang="zh-CN" altLang="en-US" dirty="0"/>
              <a:t>包括差错处理、流量控制等</a:t>
            </a:r>
            <a:r>
              <a:rPr lang="en-US" altLang="zh-CN" dirty="0"/>
              <a:t>)</a:t>
            </a:r>
            <a:r>
              <a:rPr lang="zh-CN" altLang="en-US" dirty="0"/>
              <a:t>，与网络结点</a:t>
            </a:r>
            <a:r>
              <a:rPr lang="en-US" altLang="zh-CN" dirty="0"/>
              <a:t>(</a:t>
            </a:r>
            <a:r>
              <a:rPr lang="zh-CN" altLang="en-US" dirty="0"/>
              <a:t>路由器</a:t>
            </a:r>
            <a:r>
              <a:rPr lang="en-US" altLang="zh-CN" dirty="0"/>
              <a:t>)</a:t>
            </a:r>
            <a:r>
              <a:rPr lang="zh-CN" altLang="en-US" dirty="0"/>
              <a:t>无关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中间转发设备功能简单，成本低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协议设计简单，适应性</a:t>
            </a:r>
            <a:r>
              <a:rPr lang="zh-CN" altLang="en-US" dirty="0" smtClean="0"/>
              <a:t>强，扩展性强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820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76430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数据报服务</a:t>
            </a:r>
            <a:endParaRPr lang="zh-CN" altLang="en-US" dirty="0"/>
          </a:p>
        </p:txBody>
      </p:sp>
      <p:sp>
        <p:nvSpPr>
          <p:cNvPr id="144" name="Text Box 76"/>
          <p:cNvSpPr txBox="1">
            <a:spLocks noChangeArrowheads="1"/>
          </p:cNvSpPr>
          <p:nvPr/>
        </p:nvSpPr>
        <p:spPr bwMode="auto">
          <a:xfrm>
            <a:off x="858838" y="5450101"/>
            <a:ext cx="755491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的分组可能沿着不同路径传送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329720" y="2511425"/>
            <a:ext cx="8597210" cy="2241550"/>
            <a:chOff x="329720" y="2511425"/>
            <a:chExt cx="8597210" cy="2241550"/>
          </a:xfrm>
        </p:grpSpPr>
        <p:grpSp>
          <p:nvGrpSpPr>
            <p:cNvPr id="155" name="组合 154"/>
            <p:cNvGrpSpPr/>
            <p:nvPr/>
          </p:nvGrpSpPr>
          <p:grpSpPr>
            <a:xfrm>
              <a:off x="329720" y="2529284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1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2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3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4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146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772" y="3199597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6900212" y="2827067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pic>
          <p:nvPicPr>
            <p:cNvPr id="14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709" y="3190018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Line 4"/>
            <p:cNvSpPr>
              <a:spLocks noChangeShapeType="1"/>
            </p:cNvSpPr>
            <p:nvPr/>
          </p:nvSpPr>
          <p:spPr bwMode="auto">
            <a:xfrm>
              <a:off x="4660900" y="2779713"/>
              <a:ext cx="53975" cy="58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AutoShape 5"/>
            <p:cNvSpPr>
              <a:spLocks noChangeArrowheads="1"/>
            </p:cNvSpPr>
            <p:nvPr/>
          </p:nvSpPr>
          <p:spPr bwMode="auto">
            <a:xfrm>
              <a:off x="3792538" y="3946525"/>
              <a:ext cx="636587" cy="627063"/>
            </a:xfrm>
            <a:prstGeom prst="irregularSeal2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2201863" y="3678238"/>
              <a:ext cx="477837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1982149" y="2866256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95" name="Line 25"/>
            <p:cNvSpPr>
              <a:spLocks noChangeShapeType="1"/>
            </p:cNvSpPr>
            <p:nvPr/>
          </p:nvSpPr>
          <p:spPr bwMode="auto">
            <a:xfrm>
              <a:off x="2997200" y="3946525"/>
              <a:ext cx="1511300" cy="627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V="1">
              <a:off x="2917825" y="3497263"/>
              <a:ext cx="1751013" cy="449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Line 27"/>
            <p:cNvSpPr>
              <a:spLocks noChangeShapeType="1"/>
            </p:cNvSpPr>
            <p:nvPr/>
          </p:nvSpPr>
          <p:spPr bwMode="auto">
            <a:xfrm>
              <a:off x="4826000" y="3497263"/>
              <a:ext cx="1433513" cy="538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Line 28"/>
            <p:cNvSpPr>
              <a:spLocks noChangeShapeType="1"/>
            </p:cNvSpPr>
            <p:nvPr/>
          </p:nvSpPr>
          <p:spPr bwMode="auto">
            <a:xfrm flipV="1">
              <a:off x="4668838" y="4125913"/>
              <a:ext cx="1590675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Line 29"/>
            <p:cNvSpPr>
              <a:spLocks noChangeShapeType="1"/>
            </p:cNvSpPr>
            <p:nvPr/>
          </p:nvSpPr>
          <p:spPr bwMode="auto">
            <a:xfrm flipV="1">
              <a:off x="6337300" y="3678238"/>
              <a:ext cx="636588" cy="35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Line 33"/>
            <p:cNvSpPr>
              <a:spLocks noChangeShapeType="1"/>
            </p:cNvSpPr>
            <p:nvPr/>
          </p:nvSpPr>
          <p:spPr bwMode="auto">
            <a:xfrm flipV="1">
              <a:off x="2917825" y="2690813"/>
              <a:ext cx="1670050" cy="1166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34"/>
            <p:cNvSpPr>
              <a:spLocks noChangeShapeType="1"/>
            </p:cNvSpPr>
            <p:nvPr/>
          </p:nvSpPr>
          <p:spPr bwMode="auto">
            <a:xfrm>
              <a:off x="4746625" y="2690813"/>
              <a:ext cx="1590675" cy="1255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5" name="Picture 3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275" y="3767138"/>
              <a:ext cx="574675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6" name="Picture 3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5" y="3319463"/>
              <a:ext cx="576263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75" y="4395788"/>
              <a:ext cx="574675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8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857625"/>
              <a:ext cx="576263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9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163" y="2511425"/>
              <a:ext cx="576262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110" name="Group 40"/>
            <p:cNvGrpSpPr>
              <a:grpSpLocks/>
            </p:cNvGrpSpPr>
            <p:nvPr/>
          </p:nvGrpSpPr>
          <p:grpSpPr bwMode="auto">
            <a:xfrm rot="1386369">
              <a:off x="2281238" y="3856038"/>
              <a:ext cx="300037" cy="130175"/>
              <a:chOff x="2064" y="1776"/>
              <a:chExt cx="171" cy="66"/>
            </a:xfrm>
          </p:grpSpPr>
          <p:sp>
            <p:nvSpPr>
              <p:cNvPr id="111" name="Rectangle 41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2" name="Line 42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13" name="Group 43"/>
            <p:cNvGrpSpPr>
              <a:grpSpLocks/>
            </p:cNvGrpSpPr>
            <p:nvPr/>
          </p:nvGrpSpPr>
          <p:grpSpPr bwMode="auto">
            <a:xfrm rot="-875997">
              <a:off x="5145088" y="4214813"/>
              <a:ext cx="300037" cy="130175"/>
              <a:chOff x="2064" y="1776"/>
              <a:chExt cx="171" cy="66"/>
            </a:xfrm>
          </p:grpSpPr>
          <p:sp>
            <p:nvSpPr>
              <p:cNvPr id="114" name="Rectangle 44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5" name="Line 45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16" name="Group 46"/>
            <p:cNvGrpSpPr>
              <a:grpSpLocks/>
            </p:cNvGrpSpPr>
            <p:nvPr/>
          </p:nvGrpSpPr>
          <p:grpSpPr bwMode="auto">
            <a:xfrm rot="-1515501">
              <a:off x="6497638" y="3678238"/>
              <a:ext cx="300037" cy="130175"/>
              <a:chOff x="2064" y="1776"/>
              <a:chExt cx="171" cy="66"/>
            </a:xfrm>
          </p:grpSpPr>
          <p:sp>
            <p:nvSpPr>
              <p:cNvPr id="117" name="Rectangle 47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8" name="Line 48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19" name="Group 49"/>
            <p:cNvGrpSpPr>
              <a:grpSpLocks/>
            </p:cNvGrpSpPr>
            <p:nvPr/>
          </p:nvGrpSpPr>
          <p:grpSpPr bwMode="auto">
            <a:xfrm rot="-1937444">
              <a:off x="3554413" y="3049588"/>
              <a:ext cx="300037" cy="130175"/>
              <a:chOff x="2064" y="1776"/>
              <a:chExt cx="171" cy="66"/>
            </a:xfrm>
          </p:grpSpPr>
          <p:sp>
            <p:nvSpPr>
              <p:cNvPr id="120" name="Rectangle 50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1" name="Line 51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2" name="Group 52"/>
            <p:cNvGrpSpPr>
              <a:grpSpLocks/>
            </p:cNvGrpSpPr>
            <p:nvPr/>
          </p:nvGrpSpPr>
          <p:grpSpPr bwMode="auto">
            <a:xfrm rot="2078388">
              <a:off x="5224463" y="2959100"/>
              <a:ext cx="300037" cy="131763"/>
              <a:chOff x="2064" y="1776"/>
              <a:chExt cx="171" cy="66"/>
            </a:xfrm>
          </p:grpSpPr>
          <p:sp>
            <p:nvSpPr>
              <p:cNvPr id="123" name="Rectangle 53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4" name="Line 54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5" name="Group 55"/>
            <p:cNvGrpSpPr>
              <a:grpSpLocks/>
            </p:cNvGrpSpPr>
            <p:nvPr/>
          </p:nvGrpSpPr>
          <p:grpSpPr bwMode="auto">
            <a:xfrm rot="1117181">
              <a:off x="3951288" y="4214813"/>
              <a:ext cx="300037" cy="130175"/>
              <a:chOff x="2064" y="1776"/>
              <a:chExt cx="171" cy="66"/>
            </a:xfrm>
          </p:grpSpPr>
          <p:sp>
            <p:nvSpPr>
              <p:cNvPr id="126" name="Rectangle 56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7" name="Line 57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8" name="Group 58"/>
            <p:cNvGrpSpPr>
              <a:grpSpLocks/>
            </p:cNvGrpSpPr>
            <p:nvPr/>
          </p:nvGrpSpPr>
          <p:grpSpPr bwMode="auto">
            <a:xfrm rot="-930274">
              <a:off x="4049713" y="3408363"/>
              <a:ext cx="298450" cy="130175"/>
              <a:chOff x="2064" y="1776"/>
              <a:chExt cx="171" cy="66"/>
            </a:xfrm>
          </p:grpSpPr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0" name="Line 60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31" name="Group 61"/>
            <p:cNvGrpSpPr>
              <a:grpSpLocks/>
            </p:cNvGrpSpPr>
            <p:nvPr/>
          </p:nvGrpSpPr>
          <p:grpSpPr bwMode="auto">
            <a:xfrm rot="1197535">
              <a:off x="3316288" y="3946525"/>
              <a:ext cx="300037" cy="130175"/>
              <a:chOff x="2064" y="1776"/>
              <a:chExt cx="171" cy="66"/>
            </a:xfrm>
          </p:grpSpPr>
          <p:sp>
            <p:nvSpPr>
              <p:cNvPr id="132" name="Rectangle 62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3" name="Line 63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35" name="Group 65"/>
            <p:cNvGrpSpPr>
              <a:grpSpLocks/>
            </p:cNvGrpSpPr>
            <p:nvPr/>
          </p:nvGrpSpPr>
          <p:grpSpPr bwMode="auto">
            <a:xfrm rot="1022761">
              <a:off x="5383213" y="3586163"/>
              <a:ext cx="300037" cy="130175"/>
              <a:chOff x="2064" y="1776"/>
              <a:chExt cx="171" cy="66"/>
            </a:xfrm>
          </p:grpSpPr>
          <p:sp>
            <p:nvSpPr>
              <p:cNvPr id="136" name="Rectangle 66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37" name="Line 67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8" name="Line 68"/>
            <p:cNvSpPr>
              <a:spLocks noChangeShapeType="1"/>
            </p:cNvSpPr>
            <p:nvPr/>
          </p:nvSpPr>
          <p:spPr bwMode="auto">
            <a:xfrm flipV="1">
              <a:off x="6497638" y="3408363"/>
              <a:ext cx="1035050" cy="7159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9" name="Text Box 69"/>
            <p:cNvSpPr txBox="1">
              <a:spLocks noChangeArrowheads="1"/>
            </p:cNvSpPr>
            <p:nvPr/>
          </p:nvSpPr>
          <p:spPr bwMode="auto">
            <a:xfrm>
              <a:off x="3004971" y="2683626"/>
              <a:ext cx="11063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lang="zh-CN" altLang="en-US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  <a:endParaRPr lang="zh-CN" altLang="en-US" baseline="-250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0" name="Text Box 71"/>
            <p:cNvSpPr txBox="1">
              <a:spLocks noChangeArrowheads="1"/>
            </p:cNvSpPr>
            <p:nvPr/>
          </p:nvSpPr>
          <p:spPr bwMode="auto">
            <a:xfrm>
              <a:off x="4333875" y="3924300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丢失</a:t>
              </a:r>
              <a:endParaRPr lang="zh-CN" altLang="en-US" sz="2000" baseline="-2500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41" name="Group 72"/>
            <p:cNvGrpSpPr>
              <a:grpSpLocks/>
            </p:cNvGrpSpPr>
            <p:nvPr/>
          </p:nvGrpSpPr>
          <p:grpSpPr bwMode="auto">
            <a:xfrm rot="5035623">
              <a:off x="4627563" y="3019425"/>
              <a:ext cx="338138" cy="115887"/>
              <a:chOff x="2064" y="1776"/>
              <a:chExt cx="171" cy="66"/>
            </a:xfrm>
          </p:grpSpPr>
          <p:sp>
            <p:nvSpPr>
              <p:cNvPr id="142" name="Rectangle 73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0" cy="6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43" name="Line 74"/>
              <p:cNvSpPr>
                <a:spLocks noChangeShapeType="1"/>
              </p:cNvSpPr>
              <p:nvPr/>
            </p:nvSpPr>
            <p:spPr bwMode="auto">
              <a:xfrm flipV="1">
                <a:off x="2118" y="1808"/>
                <a:ext cx="117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7532688" y="2601431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8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4" name="Line 64"/>
            <p:cNvSpPr>
              <a:spLocks noChangeShapeType="1"/>
            </p:cNvSpPr>
            <p:nvPr/>
          </p:nvSpPr>
          <p:spPr bwMode="auto">
            <a:xfrm>
              <a:off x="1722438" y="3408363"/>
              <a:ext cx="558800" cy="4476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11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478662" y="87868"/>
            <a:ext cx="1558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4.1.1   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概述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349794"/>
          </a:xfrm>
        </p:spPr>
        <p:txBody>
          <a:bodyPr/>
          <a:lstStyle/>
          <a:p>
            <a:r>
              <a:rPr lang="zh-CN" altLang="en-US" dirty="0"/>
              <a:t>虚电路</a:t>
            </a:r>
            <a:r>
              <a:rPr lang="en-US" altLang="zh-CN" dirty="0"/>
              <a:t>(Virtual Circuit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sz="1800" dirty="0" smtClean="0"/>
              <a:t>可能的网络层技术，曾与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竞争</a:t>
            </a:r>
            <a:endParaRPr lang="en-US" altLang="zh-CN" sz="1800" dirty="0" smtClean="0"/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面向连接</a:t>
            </a:r>
            <a:r>
              <a:rPr lang="zh-CN" altLang="en-US" sz="1800" dirty="0"/>
              <a:t>的通信</a:t>
            </a:r>
            <a:r>
              <a:rPr lang="zh-CN" altLang="en-US" sz="1800" dirty="0" smtClean="0"/>
              <a:t>方式，源于电信网络的电路交换思想 </a:t>
            </a:r>
            <a:endParaRPr lang="zh-CN" altLang="en-US" sz="1800" dirty="0"/>
          </a:p>
          <a:p>
            <a:pPr lvl="1"/>
            <a:r>
              <a:rPr lang="zh-CN" altLang="en-US" sz="1800" dirty="0"/>
              <a:t>建立虚电路</a:t>
            </a:r>
            <a:r>
              <a:rPr lang="en-US" altLang="zh-CN" sz="1800" dirty="0"/>
              <a:t>(Virtual Circuit)</a:t>
            </a:r>
            <a:r>
              <a:rPr lang="zh-CN" altLang="en-US" sz="1800" dirty="0"/>
              <a:t>，以保证双方通信所需的一切网络</a:t>
            </a:r>
            <a:r>
              <a:rPr lang="zh-CN" altLang="en-US" sz="1800" dirty="0" smtClean="0"/>
              <a:t>资源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网络保障可靠传输</a:t>
            </a:r>
            <a:endParaRPr lang="zh-CN" altLang="en-US" sz="1800" dirty="0"/>
          </a:p>
        </p:txBody>
      </p:sp>
      <p:sp>
        <p:nvSpPr>
          <p:cNvPr id="144" name="Text Box 76"/>
          <p:cNvSpPr txBox="1">
            <a:spLocks noChangeArrowheads="1"/>
          </p:cNvSpPr>
          <p:nvPr/>
        </p:nvSpPr>
        <p:spPr bwMode="auto">
          <a:xfrm>
            <a:off x="818357" y="6205810"/>
            <a:ext cx="755491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3333CC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发送给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H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kern="0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2400" kern="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所有分组都沿着同一条虚电路传送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8347" y="3794773"/>
            <a:ext cx="8783469" cy="2168525"/>
            <a:chOff x="182731" y="3952431"/>
            <a:chExt cx="8783469" cy="2168525"/>
          </a:xfrm>
        </p:grpSpPr>
        <p:pic>
          <p:nvPicPr>
            <p:cNvPr id="184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848" y="4686628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613" y="4583313"/>
              <a:ext cx="624856" cy="51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5" name="组合 154"/>
            <p:cNvGrpSpPr/>
            <p:nvPr/>
          </p:nvGrpSpPr>
          <p:grpSpPr>
            <a:xfrm>
              <a:off x="182731" y="4004332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1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2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3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4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7571958" y="4080047"/>
              <a:ext cx="1394242" cy="1505921"/>
              <a:chOff x="329720" y="2426414"/>
              <a:chExt cx="1394242" cy="150592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Rectangle 4"/>
              <p:cNvSpPr>
                <a:spLocks noChangeArrowheads="1"/>
              </p:cNvSpPr>
              <p:nvPr/>
            </p:nvSpPr>
            <p:spPr bwMode="auto">
              <a:xfrm>
                <a:off x="329974" y="242641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应用层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8" name="Rectangle 4"/>
              <p:cNvSpPr>
                <a:spLocks noChangeArrowheads="1"/>
              </p:cNvSpPr>
              <p:nvPr/>
            </p:nvSpPr>
            <p:spPr bwMode="auto">
              <a:xfrm>
                <a:off x="329720" y="2733087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传输层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59" name="Rectangle 4"/>
              <p:cNvSpPr>
                <a:spLocks noChangeArrowheads="1"/>
              </p:cNvSpPr>
              <p:nvPr/>
            </p:nvSpPr>
            <p:spPr bwMode="auto">
              <a:xfrm>
                <a:off x="329974" y="3042884"/>
                <a:ext cx="1393988" cy="303211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0" name="Rectangle 4"/>
              <p:cNvSpPr>
                <a:spLocks noChangeArrowheads="1"/>
              </p:cNvSpPr>
              <p:nvPr/>
            </p:nvSpPr>
            <p:spPr bwMode="auto">
              <a:xfrm>
                <a:off x="329720" y="3336486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数据链路层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61" name="Rectangle 4"/>
              <p:cNvSpPr>
                <a:spLocks noChangeArrowheads="1"/>
              </p:cNvSpPr>
              <p:nvPr/>
            </p:nvSpPr>
            <p:spPr bwMode="auto">
              <a:xfrm>
                <a:off x="329720" y="3629124"/>
                <a:ext cx="1393988" cy="303211"/>
              </a:xfrm>
              <a:prstGeom prst="rect">
                <a:avLst/>
              </a:prstGeom>
              <a:solidFill>
                <a:srgbClr val="CCCCE6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Aft>
                    <a:spcPct val="0"/>
                  </a:spcAft>
                  <a:buClr>
                    <a:schemeClr val="bg2"/>
                  </a:buClr>
                  <a:buSzPct val="75000"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物理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层</a:t>
                </a:r>
                <a:endParaRPr lang="zh-CN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48" name="Line 4"/>
            <p:cNvSpPr>
              <a:spLocks noChangeShapeType="1"/>
            </p:cNvSpPr>
            <p:nvPr/>
          </p:nvSpPr>
          <p:spPr bwMode="auto">
            <a:xfrm>
              <a:off x="4537075" y="4214368"/>
              <a:ext cx="58738" cy="561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1944688" y="5081143"/>
              <a:ext cx="508000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5" name="Line 24"/>
            <p:cNvSpPr>
              <a:spLocks noChangeShapeType="1"/>
            </p:cNvSpPr>
            <p:nvPr/>
          </p:nvSpPr>
          <p:spPr bwMode="auto">
            <a:xfrm>
              <a:off x="2789238" y="5339906"/>
              <a:ext cx="1608137" cy="606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6" name="Line 25"/>
            <p:cNvSpPr>
              <a:spLocks noChangeShapeType="1"/>
            </p:cNvSpPr>
            <p:nvPr/>
          </p:nvSpPr>
          <p:spPr bwMode="auto">
            <a:xfrm flipV="1">
              <a:off x="2705100" y="4906518"/>
              <a:ext cx="1862138" cy="433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7" name="Line 26"/>
            <p:cNvSpPr>
              <a:spLocks noChangeShapeType="1"/>
            </p:cNvSpPr>
            <p:nvPr/>
          </p:nvSpPr>
          <p:spPr bwMode="auto">
            <a:xfrm>
              <a:off x="4735513" y="4906518"/>
              <a:ext cx="1524000" cy="519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8" name="Line 27"/>
            <p:cNvSpPr>
              <a:spLocks noChangeShapeType="1"/>
            </p:cNvSpPr>
            <p:nvPr/>
          </p:nvSpPr>
          <p:spPr bwMode="auto">
            <a:xfrm flipV="1">
              <a:off x="4567238" y="5514531"/>
              <a:ext cx="1692275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9" name="Line 28"/>
            <p:cNvSpPr>
              <a:spLocks noChangeShapeType="1"/>
            </p:cNvSpPr>
            <p:nvPr/>
          </p:nvSpPr>
          <p:spPr bwMode="auto">
            <a:xfrm flipV="1">
              <a:off x="6343650" y="5081143"/>
              <a:ext cx="676275" cy="344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3" name="Line 32"/>
            <p:cNvSpPr>
              <a:spLocks noChangeShapeType="1"/>
            </p:cNvSpPr>
            <p:nvPr/>
          </p:nvSpPr>
          <p:spPr bwMode="auto">
            <a:xfrm flipV="1">
              <a:off x="2705100" y="4127056"/>
              <a:ext cx="1776413" cy="1127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4" name="Line 33"/>
            <p:cNvSpPr>
              <a:spLocks noChangeShapeType="1"/>
            </p:cNvSpPr>
            <p:nvPr/>
          </p:nvSpPr>
          <p:spPr bwMode="auto">
            <a:xfrm>
              <a:off x="4651375" y="4127056"/>
              <a:ext cx="1692275" cy="1212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75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13" y="5166868"/>
              <a:ext cx="611187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6" name="Picture 3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238" y="4733481"/>
              <a:ext cx="61277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7" name="Picture 3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5773293"/>
              <a:ext cx="61277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513" y="5254181"/>
              <a:ext cx="61277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9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513" y="3952431"/>
              <a:ext cx="61277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80" name="Freeform 39"/>
            <p:cNvSpPr>
              <a:spLocks/>
            </p:cNvSpPr>
            <p:nvPr/>
          </p:nvSpPr>
          <p:spPr bwMode="auto">
            <a:xfrm>
              <a:off x="1431925" y="4757293"/>
              <a:ext cx="6181725" cy="828675"/>
            </a:xfrm>
            <a:custGeom>
              <a:avLst/>
              <a:gdLst>
                <a:gd name="T0" fmla="*/ 0 w 3314"/>
                <a:gd name="T1" fmla="*/ 0 h 433"/>
                <a:gd name="T2" fmla="*/ 184 w 3314"/>
                <a:gd name="T3" fmla="*/ 158 h 433"/>
                <a:gd name="T4" fmla="*/ 275 w 3314"/>
                <a:gd name="T5" fmla="*/ 249 h 433"/>
                <a:gd name="T6" fmla="*/ 362 w 3314"/>
                <a:gd name="T7" fmla="*/ 300 h 433"/>
                <a:gd name="T8" fmla="*/ 494 w 3314"/>
                <a:gd name="T9" fmla="*/ 364 h 433"/>
                <a:gd name="T10" fmla="*/ 683 w 3314"/>
                <a:gd name="T11" fmla="*/ 385 h 433"/>
                <a:gd name="T12" fmla="*/ 955 w 3314"/>
                <a:gd name="T13" fmla="*/ 339 h 433"/>
                <a:gd name="T14" fmla="*/ 1498 w 3314"/>
                <a:gd name="T15" fmla="*/ 216 h 433"/>
                <a:gd name="T16" fmla="*/ 1854 w 3314"/>
                <a:gd name="T17" fmla="*/ 216 h 433"/>
                <a:gd name="T18" fmla="*/ 2210 w 3314"/>
                <a:gd name="T19" fmla="*/ 316 h 433"/>
                <a:gd name="T20" fmla="*/ 2450 w 3314"/>
                <a:gd name="T21" fmla="*/ 392 h 433"/>
                <a:gd name="T22" fmla="*/ 2633 w 3314"/>
                <a:gd name="T23" fmla="*/ 430 h 433"/>
                <a:gd name="T24" fmla="*/ 2834 w 3314"/>
                <a:gd name="T25" fmla="*/ 372 h 433"/>
                <a:gd name="T26" fmla="*/ 2994 w 3314"/>
                <a:gd name="T27" fmla="*/ 276 h 433"/>
                <a:gd name="T28" fmla="*/ 3314 w 3314"/>
                <a:gd name="T29" fmla="*/ 2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4" h="433">
                  <a:moveTo>
                    <a:pt x="0" y="0"/>
                  </a:moveTo>
                  <a:cubicBezTo>
                    <a:pt x="27" y="26"/>
                    <a:pt x="138" y="116"/>
                    <a:pt x="184" y="158"/>
                  </a:cubicBezTo>
                  <a:cubicBezTo>
                    <a:pt x="230" y="200"/>
                    <a:pt x="245" y="225"/>
                    <a:pt x="275" y="249"/>
                  </a:cubicBezTo>
                  <a:cubicBezTo>
                    <a:pt x="305" y="273"/>
                    <a:pt x="326" y="281"/>
                    <a:pt x="362" y="300"/>
                  </a:cubicBezTo>
                  <a:cubicBezTo>
                    <a:pt x="398" y="319"/>
                    <a:pt x="441" y="350"/>
                    <a:pt x="494" y="364"/>
                  </a:cubicBezTo>
                  <a:cubicBezTo>
                    <a:pt x="547" y="378"/>
                    <a:pt x="606" y="389"/>
                    <a:pt x="683" y="385"/>
                  </a:cubicBezTo>
                  <a:cubicBezTo>
                    <a:pt x="760" y="381"/>
                    <a:pt x="819" y="367"/>
                    <a:pt x="955" y="339"/>
                  </a:cubicBezTo>
                  <a:cubicBezTo>
                    <a:pt x="1091" y="311"/>
                    <a:pt x="1348" y="236"/>
                    <a:pt x="1498" y="216"/>
                  </a:cubicBezTo>
                  <a:cubicBezTo>
                    <a:pt x="1648" y="196"/>
                    <a:pt x="1735" y="199"/>
                    <a:pt x="1854" y="216"/>
                  </a:cubicBezTo>
                  <a:cubicBezTo>
                    <a:pt x="1973" y="233"/>
                    <a:pt x="2111" y="287"/>
                    <a:pt x="2210" y="316"/>
                  </a:cubicBezTo>
                  <a:cubicBezTo>
                    <a:pt x="2309" y="345"/>
                    <a:pt x="2380" y="373"/>
                    <a:pt x="2450" y="392"/>
                  </a:cubicBezTo>
                  <a:cubicBezTo>
                    <a:pt x="2520" y="411"/>
                    <a:pt x="2569" y="433"/>
                    <a:pt x="2633" y="430"/>
                  </a:cubicBezTo>
                  <a:cubicBezTo>
                    <a:pt x="2697" y="427"/>
                    <a:pt x="2774" y="398"/>
                    <a:pt x="2834" y="372"/>
                  </a:cubicBezTo>
                  <a:cubicBezTo>
                    <a:pt x="2894" y="346"/>
                    <a:pt x="2914" y="334"/>
                    <a:pt x="2994" y="276"/>
                  </a:cubicBezTo>
                  <a:cubicBezTo>
                    <a:pt x="3074" y="218"/>
                    <a:pt x="3247" y="75"/>
                    <a:pt x="3314" y="22"/>
                  </a:cubicBez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1" name="Text Box 40"/>
            <p:cNvSpPr txBox="1">
              <a:spLocks noChangeArrowheads="1"/>
            </p:cNvSpPr>
            <p:nvPr/>
          </p:nvSpPr>
          <p:spPr bwMode="auto">
            <a:xfrm>
              <a:off x="4141788" y="5176393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3333CC"/>
                  </a:solidFill>
                  <a:ea typeface="黑体" panose="02010609060101010101" pitchFamily="49" charset="-122"/>
                </a:rPr>
                <a:t>虚电路</a:t>
              </a:r>
              <a:endParaRPr lang="zh-CN" altLang="en-US" sz="2400" baseline="-25000" smtClean="0">
                <a:solidFill>
                  <a:srgbClr val="3333CC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2" name="Text Box 23"/>
            <p:cNvSpPr txBox="1">
              <a:spLocks noChangeArrowheads="1"/>
            </p:cNvSpPr>
            <p:nvPr/>
          </p:nvSpPr>
          <p:spPr bwMode="auto">
            <a:xfrm>
              <a:off x="1759472" y="4183203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85" name="Text Box 23"/>
            <p:cNvSpPr txBox="1">
              <a:spLocks noChangeArrowheads="1"/>
            </p:cNvSpPr>
            <p:nvPr/>
          </p:nvSpPr>
          <p:spPr bwMode="auto">
            <a:xfrm>
              <a:off x="7056193" y="4286518"/>
              <a:ext cx="4315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r>
                <a:rPr lang="en-US" altLang="zh-CN" sz="2000" baseline="-25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53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36.4|91.7|17.3|120.4|1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69.2|5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7|6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1.6|56.7|10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8|30.1|11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4.6|15.5|53.4|8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23790</TotalTime>
  <Words>1219</Words>
  <Application>Microsoft Office PowerPoint</Application>
  <PresentationFormat>全屏显示(4:3)</PresentationFormat>
  <Paragraphs>343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第四章 网络互联(1)</vt:lpstr>
      <vt:lpstr>回顾一下网络的构成</vt:lpstr>
      <vt:lpstr>将交换网络扩展到全球范围？</vt:lpstr>
      <vt:lpstr>回顾一下网络的构成</vt:lpstr>
      <vt:lpstr>提纲</vt:lpstr>
      <vt:lpstr>提纲</vt:lpstr>
      <vt:lpstr>IP设计思路</vt:lpstr>
      <vt:lpstr>IP设计思路</vt:lpstr>
      <vt:lpstr>IP设计思路</vt:lpstr>
      <vt:lpstr>互联网络</vt:lpstr>
      <vt:lpstr>互联网络</vt:lpstr>
      <vt:lpstr>互联结点</vt:lpstr>
      <vt:lpstr>网络层功能</vt:lpstr>
      <vt:lpstr>分组在互联网中的传送</vt:lpstr>
      <vt:lpstr>分组在互联网中的传送</vt:lpstr>
      <vt:lpstr>IP及相关协议</vt:lpstr>
      <vt:lpstr>IP及相关协议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1139</cp:revision>
  <dcterms:created xsi:type="dcterms:W3CDTF">2017-02-02T15:53:23Z</dcterms:created>
  <dcterms:modified xsi:type="dcterms:W3CDTF">2020-03-15T03:30:29Z</dcterms:modified>
</cp:coreProperties>
</file>