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</p:sldMasterIdLst>
  <p:notesMasterIdLst>
    <p:notesMasterId r:id="rId36"/>
  </p:notesMasterIdLst>
  <p:sldIdLst>
    <p:sldId id="256" r:id="rId12"/>
    <p:sldId id="573" r:id="rId13"/>
    <p:sldId id="574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5" r:id="rId22"/>
    <p:sldId id="584" r:id="rId23"/>
    <p:sldId id="586" r:id="rId24"/>
    <p:sldId id="587" r:id="rId25"/>
    <p:sldId id="588" r:id="rId26"/>
    <p:sldId id="593" r:id="rId27"/>
    <p:sldId id="594" r:id="rId28"/>
    <p:sldId id="595" r:id="rId29"/>
    <p:sldId id="596" r:id="rId30"/>
    <p:sldId id="600" r:id="rId31"/>
    <p:sldId id="597" r:id="rId32"/>
    <p:sldId id="601" r:id="rId33"/>
    <p:sldId id="598" r:id="rId34"/>
    <p:sldId id="59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E8E8F1"/>
    <a:srgbClr val="CCECFF"/>
    <a:srgbClr val="CC0099"/>
    <a:srgbClr val="FFCCFF"/>
    <a:srgbClr val="FF99FF"/>
    <a:srgbClr val="CC99FF"/>
    <a:srgbClr val="ADADD7"/>
    <a:srgbClr val="C9C9FF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78" autoAdjust="0"/>
    <p:restoredTop sz="87773" autoAdjust="0"/>
  </p:normalViewPr>
  <p:slideViewPr>
    <p:cSldViewPr snapToGrid="0">
      <p:cViewPr varScale="1">
        <p:scale>
          <a:sx n="69" d="100"/>
          <a:sy n="69" d="100"/>
        </p:scale>
        <p:origin x="325" y="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6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12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8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86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8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35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8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6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2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7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1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0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9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7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249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58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125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37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1576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054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4961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261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3972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2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34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33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44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网络互联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50825" y="2133600"/>
            <a:ext cx="8642350" cy="6286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50825" y="2762250"/>
            <a:ext cx="8642350" cy="1743075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951163" y="3389377"/>
            <a:ext cx="4486275" cy="48412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数据部分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08000" y="2176463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传输层</a:t>
            </a:r>
            <a:endParaRPr kumimoji="1" lang="zh-CN" altLang="en-US" sz="20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508000" y="321627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Calibri" panose="020F0502020204030204" pitchFamily="34" charset="0"/>
                <a:ea typeface="华文楷体" panose="02010600040101010101" pitchFamily="2" charset="-122"/>
              </a:rPr>
              <a:t>网络层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4187825" y="2273300"/>
            <a:ext cx="1025525" cy="3492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470525" y="2273300"/>
            <a:ext cx="1027113" cy="3492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UDP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2047875" y="2892425"/>
            <a:ext cx="1027113" cy="3492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ICMP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3246438" y="2892425"/>
            <a:ext cx="1025525" cy="3492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IGMP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6804025" y="2892425"/>
            <a:ext cx="1025525" cy="3492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OSPF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V="1">
            <a:off x="5556250" y="2622550"/>
            <a:ext cx="428625" cy="976313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H="1" flipV="1">
            <a:off x="4699000" y="2622550"/>
            <a:ext cx="868363" cy="99695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H="1" flipV="1">
            <a:off x="4294188" y="3175000"/>
            <a:ext cx="1303337" cy="46355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 flipH="1" flipV="1">
            <a:off x="2811463" y="3255963"/>
            <a:ext cx="2782887" cy="373062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5581650" y="3173413"/>
            <a:ext cx="1195388" cy="447675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>
            <a:off x="1873758" y="4156075"/>
            <a:ext cx="55636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3929063" y="3927475"/>
            <a:ext cx="1255712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1873758" y="3396167"/>
            <a:ext cx="1098550" cy="484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头部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1" name="Group 38"/>
          <p:cNvGrpSpPr>
            <a:grpSpLocks/>
          </p:cNvGrpSpPr>
          <p:nvPr/>
        </p:nvGrpSpPr>
        <p:grpSpPr bwMode="auto">
          <a:xfrm>
            <a:off x="2590800" y="3644900"/>
            <a:ext cx="4222750" cy="1871663"/>
            <a:chOff x="1632" y="2296"/>
            <a:chExt cx="2660" cy="1179"/>
          </a:xfrm>
        </p:grpSpPr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1632" y="2296"/>
              <a:ext cx="227" cy="106"/>
            </a:xfrm>
            <a:prstGeom prst="rect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AutoShape 35"/>
            <p:cNvSpPr>
              <a:spLocks noChangeArrowheads="1"/>
            </p:cNvSpPr>
            <p:nvPr/>
          </p:nvSpPr>
          <p:spPr bwMode="auto">
            <a:xfrm>
              <a:off x="2439" y="3033"/>
              <a:ext cx="1853" cy="442"/>
            </a:xfrm>
            <a:prstGeom prst="wedgeRoundRectCallout">
              <a:avLst>
                <a:gd name="adj1" fmla="val -87560"/>
                <a:gd name="adj2" fmla="val -194569"/>
                <a:gd name="adj3" fmla="val 16667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kumimoji="1"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协议字段指出应将数据</a:t>
              </a: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kumimoji="1"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部分交给哪一个进程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16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773932" y="3465974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128064" y="3857298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063642" y="5463407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09248" y="3187214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421" y="3474840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528860" y="3474839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5421" y="3491657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5421" y="6058073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457200" y="1373770"/>
            <a:ext cx="8132063" cy="12788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smtClean="0">
                <a:solidFill>
                  <a:srgbClr val="FFFF00"/>
                </a:solidFill>
              </a:rPr>
              <a:t>Checksum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：首部校验和，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16 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位</a:t>
            </a:r>
            <a:endParaRPr lang="zh-CN" altLang="en-US" sz="20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zh-CN" altLang="en-US" kern="0" dirty="0">
                <a:solidFill>
                  <a:schemeClr val="bg1"/>
                </a:solidFill>
              </a:rPr>
              <a:t>只</a:t>
            </a:r>
            <a:r>
              <a:rPr lang="zh-CN" altLang="en-US" kern="0">
                <a:solidFill>
                  <a:schemeClr val="bg1"/>
                </a:solidFill>
              </a:rPr>
              <a:t>检验</a:t>
            </a:r>
            <a:r>
              <a:rPr lang="zh-CN" altLang="en-US" kern="0" smtClean="0">
                <a:solidFill>
                  <a:schemeClr val="bg1"/>
                </a:solidFill>
              </a:rPr>
              <a:t>数据包的</a:t>
            </a:r>
            <a:r>
              <a:rPr lang="zh-CN" altLang="en-US" kern="0" dirty="0" smtClean="0">
                <a:solidFill>
                  <a:schemeClr val="bg1"/>
                </a:solidFill>
              </a:rPr>
              <a:t>首部不</a:t>
            </a:r>
            <a:r>
              <a:rPr lang="zh-CN" altLang="en-US" kern="0" dirty="0">
                <a:solidFill>
                  <a:schemeClr val="bg1"/>
                </a:solidFill>
              </a:rPr>
              <a:t>检验</a:t>
            </a:r>
            <a:r>
              <a:rPr lang="zh-CN" altLang="en-US" kern="0" dirty="0" smtClean="0">
                <a:solidFill>
                  <a:schemeClr val="bg1"/>
                </a:solidFill>
              </a:rPr>
              <a:t>数据部分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98133" y="4274860"/>
            <a:ext cx="3124202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2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5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880" y="1268760"/>
            <a:ext cx="8503921" cy="5395023"/>
            <a:chOff x="0" y="188913"/>
            <a:chExt cx="8893177" cy="5761037"/>
          </a:xfrm>
        </p:grpSpPr>
        <p:sp>
          <p:nvSpPr>
            <p:cNvPr id="169" name="Rectangle 66"/>
            <p:cNvSpPr>
              <a:spLocks noChangeArrowheads="1"/>
            </p:cNvSpPr>
            <p:nvPr/>
          </p:nvSpPr>
          <p:spPr bwMode="auto">
            <a:xfrm>
              <a:off x="3570288" y="4687888"/>
              <a:ext cx="1755775" cy="87153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0" name="Text Box 4"/>
            <p:cNvSpPr txBox="1">
              <a:spLocks noChangeArrowheads="1"/>
            </p:cNvSpPr>
            <p:nvPr/>
          </p:nvSpPr>
          <p:spPr bwMode="auto">
            <a:xfrm>
              <a:off x="468313" y="188913"/>
              <a:ext cx="2303462" cy="40640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发送端</a:t>
              </a:r>
            </a:p>
          </p:txBody>
        </p:sp>
        <p:sp>
          <p:nvSpPr>
            <p:cNvPr id="171" name="Text Box 5"/>
            <p:cNvSpPr txBox="1">
              <a:spLocks noChangeArrowheads="1"/>
            </p:cNvSpPr>
            <p:nvPr/>
          </p:nvSpPr>
          <p:spPr bwMode="auto">
            <a:xfrm>
              <a:off x="6011863" y="188913"/>
              <a:ext cx="2232025" cy="4064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接收端</a:t>
              </a:r>
            </a:p>
          </p:txBody>
        </p:sp>
        <p:sp>
          <p:nvSpPr>
            <p:cNvPr id="172" name="Rectangle 6"/>
            <p:cNvSpPr>
              <a:spLocks noChangeArrowheads="1"/>
            </p:cNvSpPr>
            <p:nvPr/>
          </p:nvSpPr>
          <p:spPr bwMode="auto">
            <a:xfrm>
              <a:off x="1416050" y="812800"/>
              <a:ext cx="1350963" cy="296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173" name="Text Box 7"/>
            <p:cNvSpPr txBox="1">
              <a:spLocks noChangeArrowheads="1"/>
            </p:cNvSpPr>
            <p:nvPr/>
          </p:nvSpPr>
          <p:spPr bwMode="auto">
            <a:xfrm>
              <a:off x="727075" y="752475"/>
              <a:ext cx="612214" cy="394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字 </a:t>
              </a: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74" name="Rectangle 8"/>
            <p:cNvSpPr>
              <a:spLocks noChangeArrowheads="1"/>
            </p:cNvSpPr>
            <p:nvPr/>
          </p:nvSpPr>
          <p:spPr bwMode="auto">
            <a:xfrm>
              <a:off x="1416050" y="1230313"/>
              <a:ext cx="1350963" cy="2952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727075" y="1168400"/>
              <a:ext cx="612214" cy="394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字 </a:t>
              </a: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176" name="Group 67"/>
            <p:cNvGrpSpPr>
              <a:grpSpLocks/>
            </p:cNvGrpSpPr>
            <p:nvPr/>
          </p:nvGrpSpPr>
          <p:grpSpPr bwMode="auto">
            <a:xfrm>
              <a:off x="468313" y="1763713"/>
              <a:ext cx="2298700" cy="398462"/>
              <a:chOff x="295" y="1111"/>
              <a:chExt cx="1448" cy="251"/>
            </a:xfrm>
          </p:grpSpPr>
          <p:sp>
            <p:nvSpPr>
              <p:cNvPr id="177" name="Rectangle 10"/>
              <p:cNvSpPr>
                <a:spLocks noChangeArrowheads="1"/>
              </p:cNvSpPr>
              <p:nvPr/>
            </p:nvSpPr>
            <p:spPr bwMode="auto">
              <a:xfrm>
                <a:off x="892" y="1158"/>
                <a:ext cx="851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置为全 </a:t>
                </a: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178" name="Text Box 11"/>
              <p:cNvSpPr txBox="1">
                <a:spLocks noChangeArrowheads="1"/>
              </p:cNvSpPr>
              <p:nvPr/>
            </p:nvSpPr>
            <p:spPr bwMode="auto">
              <a:xfrm>
                <a:off x="295" y="1111"/>
                <a:ext cx="59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检验和</a:t>
                </a:r>
              </a:p>
            </p:txBody>
          </p:sp>
        </p:grpSp>
        <p:sp>
          <p:nvSpPr>
            <p:cNvPr id="179" name="Rectangle 12"/>
            <p:cNvSpPr>
              <a:spLocks noChangeArrowheads="1"/>
            </p:cNvSpPr>
            <p:nvPr/>
          </p:nvSpPr>
          <p:spPr bwMode="auto">
            <a:xfrm>
              <a:off x="1416050" y="2446338"/>
              <a:ext cx="1350963" cy="296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180" name="Text Box 13"/>
            <p:cNvSpPr txBox="1">
              <a:spLocks noChangeArrowheads="1"/>
            </p:cNvSpPr>
            <p:nvPr/>
          </p:nvSpPr>
          <p:spPr bwMode="auto">
            <a:xfrm>
              <a:off x="727075" y="2386013"/>
              <a:ext cx="617243" cy="394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字 </a:t>
              </a: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</a:p>
          </p:txBody>
        </p:sp>
        <p:grpSp>
          <p:nvGrpSpPr>
            <p:cNvPr id="181" name="Group 68"/>
            <p:cNvGrpSpPr>
              <a:grpSpLocks/>
            </p:cNvGrpSpPr>
            <p:nvPr/>
          </p:nvGrpSpPr>
          <p:grpSpPr bwMode="auto">
            <a:xfrm>
              <a:off x="263525" y="2976563"/>
              <a:ext cx="2503488" cy="690562"/>
              <a:chOff x="166" y="1875"/>
              <a:chExt cx="1577" cy="435"/>
            </a:xfrm>
          </p:grpSpPr>
          <p:sp>
            <p:nvSpPr>
              <p:cNvPr id="182" name="Rectangle 14"/>
              <p:cNvSpPr>
                <a:spLocks noChangeArrowheads="1"/>
              </p:cNvSpPr>
              <p:nvPr/>
            </p:nvSpPr>
            <p:spPr bwMode="auto">
              <a:xfrm>
                <a:off x="892" y="2000"/>
                <a:ext cx="851" cy="1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16 </a:t>
                </a: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位</a:t>
                </a:r>
              </a:p>
            </p:txBody>
          </p:sp>
          <p:sp>
            <p:nvSpPr>
              <p:cNvPr id="183" name="Text Box 15"/>
              <p:cNvSpPr txBox="1">
                <a:spLocks noChangeArrowheads="1"/>
              </p:cNvSpPr>
              <p:nvPr/>
            </p:nvSpPr>
            <p:spPr bwMode="auto">
              <a:xfrm>
                <a:off x="166" y="1875"/>
                <a:ext cx="730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反码算术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运算求和</a:t>
                </a:r>
              </a:p>
            </p:txBody>
          </p:sp>
        </p:grpSp>
        <p:sp>
          <p:nvSpPr>
            <p:cNvPr id="184" name="Text Box 19"/>
            <p:cNvSpPr txBox="1">
              <a:spLocks noChangeArrowheads="1"/>
            </p:cNvSpPr>
            <p:nvPr/>
          </p:nvSpPr>
          <p:spPr bwMode="auto">
            <a:xfrm>
              <a:off x="1770063" y="1444625"/>
              <a:ext cx="3674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185" name="Text Box 20"/>
            <p:cNvSpPr txBox="1">
              <a:spLocks noChangeArrowheads="1"/>
            </p:cNvSpPr>
            <p:nvPr/>
          </p:nvSpPr>
          <p:spPr bwMode="auto">
            <a:xfrm>
              <a:off x="1754188" y="2035175"/>
              <a:ext cx="3674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>
              <a:off x="557213" y="2879725"/>
              <a:ext cx="27035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87" name="Group 69"/>
            <p:cNvGrpSpPr>
              <a:grpSpLocks/>
            </p:cNvGrpSpPr>
            <p:nvPr/>
          </p:nvGrpSpPr>
          <p:grpSpPr bwMode="auto">
            <a:xfrm>
              <a:off x="1214438" y="3576638"/>
              <a:ext cx="998537" cy="501650"/>
              <a:chOff x="765" y="2253"/>
              <a:chExt cx="629" cy="316"/>
            </a:xfrm>
          </p:grpSpPr>
          <p:sp>
            <p:nvSpPr>
              <p:cNvPr id="188" name="AutoShape 18"/>
              <p:cNvSpPr>
                <a:spLocks noChangeArrowheads="1"/>
              </p:cNvSpPr>
              <p:nvPr/>
            </p:nvSpPr>
            <p:spPr bwMode="auto">
              <a:xfrm>
                <a:off x="1293" y="2253"/>
                <a:ext cx="101" cy="316"/>
              </a:xfrm>
              <a:prstGeom prst="downArrow">
                <a:avLst>
                  <a:gd name="adj1" fmla="val 50000"/>
                  <a:gd name="adj2" fmla="val 78218"/>
                </a:avLst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9" name="Text Box 22"/>
              <p:cNvSpPr txBox="1">
                <a:spLocks noChangeArrowheads="1"/>
              </p:cNvSpPr>
              <p:nvPr/>
            </p:nvSpPr>
            <p:spPr bwMode="auto">
              <a:xfrm>
                <a:off x="765" y="226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取反码</a:t>
                </a:r>
              </a:p>
            </p:txBody>
          </p:sp>
        </p:grpSp>
        <p:sp>
          <p:nvSpPr>
            <p:cNvPr id="190" name="AutoShape 23"/>
            <p:cNvSpPr>
              <a:spLocks/>
            </p:cNvSpPr>
            <p:nvPr/>
          </p:nvSpPr>
          <p:spPr bwMode="auto">
            <a:xfrm>
              <a:off x="396875" y="827088"/>
              <a:ext cx="160338" cy="1931987"/>
            </a:xfrm>
            <a:prstGeom prst="leftBrace">
              <a:avLst>
                <a:gd name="adj1" fmla="val 10041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1" name="Text Box 24"/>
            <p:cNvSpPr txBox="1">
              <a:spLocks noChangeArrowheads="1"/>
            </p:cNvSpPr>
            <p:nvPr/>
          </p:nvSpPr>
          <p:spPr bwMode="auto">
            <a:xfrm>
              <a:off x="0" y="1022350"/>
              <a:ext cx="438150" cy="161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数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据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报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  <p:sp>
          <p:nvSpPr>
            <p:cNvPr id="192" name="Rectangle 25"/>
            <p:cNvSpPr>
              <a:spLocks noChangeArrowheads="1"/>
            </p:cNvSpPr>
            <p:nvPr/>
          </p:nvSpPr>
          <p:spPr bwMode="auto">
            <a:xfrm>
              <a:off x="3578225" y="3933825"/>
              <a:ext cx="1747838" cy="74295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3" name="Rectangle 26"/>
            <p:cNvSpPr>
              <a:spLocks noChangeArrowheads="1"/>
            </p:cNvSpPr>
            <p:nvPr/>
          </p:nvSpPr>
          <p:spPr bwMode="auto">
            <a:xfrm>
              <a:off x="4462463" y="4240213"/>
              <a:ext cx="855662" cy="13493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4" name="Text Box 27"/>
            <p:cNvSpPr txBox="1">
              <a:spLocks noChangeArrowheads="1"/>
            </p:cNvSpPr>
            <p:nvPr/>
          </p:nvSpPr>
          <p:spPr bwMode="auto">
            <a:xfrm>
              <a:off x="3908426" y="3548063"/>
              <a:ext cx="1157037" cy="394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</a:p>
          </p:txBody>
        </p:sp>
        <p:sp>
          <p:nvSpPr>
            <p:cNvPr id="195" name="Line 28"/>
            <p:cNvSpPr>
              <a:spLocks noChangeShapeType="1"/>
            </p:cNvSpPr>
            <p:nvPr/>
          </p:nvSpPr>
          <p:spPr bwMode="auto">
            <a:xfrm>
              <a:off x="3578225" y="4081463"/>
              <a:ext cx="17478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6" name="Line 29"/>
            <p:cNvSpPr>
              <a:spLocks noChangeShapeType="1"/>
            </p:cNvSpPr>
            <p:nvPr/>
          </p:nvSpPr>
          <p:spPr bwMode="auto">
            <a:xfrm>
              <a:off x="3578225" y="4232275"/>
              <a:ext cx="17478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7" name="Line 30"/>
            <p:cNvSpPr>
              <a:spLocks noChangeShapeType="1"/>
            </p:cNvSpPr>
            <p:nvPr/>
          </p:nvSpPr>
          <p:spPr bwMode="auto">
            <a:xfrm>
              <a:off x="3578225" y="4379913"/>
              <a:ext cx="17478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8" name="Line 31"/>
            <p:cNvSpPr>
              <a:spLocks noChangeShapeType="1"/>
            </p:cNvSpPr>
            <p:nvPr/>
          </p:nvSpPr>
          <p:spPr bwMode="auto">
            <a:xfrm>
              <a:off x="3578225" y="4527550"/>
              <a:ext cx="17478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9" name="Line 32"/>
            <p:cNvSpPr>
              <a:spLocks noChangeShapeType="1"/>
            </p:cNvSpPr>
            <p:nvPr/>
          </p:nvSpPr>
          <p:spPr bwMode="auto">
            <a:xfrm>
              <a:off x="3578225" y="4676775"/>
              <a:ext cx="17478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0" name="Line 33"/>
            <p:cNvSpPr>
              <a:spLocks noChangeShapeType="1"/>
            </p:cNvSpPr>
            <p:nvPr/>
          </p:nvSpPr>
          <p:spPr bwMode="auto">
            <a:xfrm>
              <a:off x="4452938" y="3933825"/>
              <a:ext cx="0" cy="446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1" name="Line 34"/>
            <p:cNvSpPr>
              <a:spLocks noChangeShapeType="1"/>
            </p:cNvSpPr>
            <p:nvPr/>
          </p:nvSpPr>
          <p:spPr bwMode="auto">
            <a:xfrm>
              <a:off x="4054475" y="4232275"/>
              <a:ext cx="0" cy="147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2" name="Line 35"/>
            <p:cNvSpPr>
              <a:spLocks noChangeShapeType="1"/>
            </p:cNvSpPr>
            <p:nvPr/>
          </p:nvSpPr>
          <p:spPr bwMode="auto">
            <a:xfrm>
              <a:off x="4054475" y="3933825"/>
              <a:ext cx="0" cy="147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3" name="Line 36"/>
            <p:cNvSpPr>
              <a:spLocks noChangeShapeType="1"/>
            </p:cNvSpPr>
            <p:nvPr/>
          </p:nvSpPr>
          <p:spPr bwMode="auto">
            <a:xfrm>
              <a:off x="3817938" y="3933825"/>
              <a:ext cx="0" cy="147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4" name="Line 37"/>
            <p:cNvSpPr>
              <a:spLocks noChangeShapeType="1"/>
            </p:cNvSpPr>
            <p:nvPr/>
          </p:nvSpPr>
          <p:spPr bwMode="auto">
            <a:xfrm>
              <a:off x="4586288" y="4081463"/>
              <a:ext cx="0" cy="150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5" name="Line 38"/>
            <p:cNvSpPr>
              <a:spLocks noChangeShapeType="1"/>
            </p:cNvSpPr>
            <p:nvPr/>
          </p:nvSpPr>
          <p:spPr bwMode="auto">
            <a:xfrm>
              <a:off x="4849813" y="4527550"/>
              <a:ext cx="0" cy="149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06" name="Group 71"/>
            <p:cNvGrpSpPr>
              <a:grpSpLocks/>
            </p:cNvGrpSpPr>
            <p:nvPr/>
          </p:nvGrpSpPr>
          <p:grpSpPr bwMode="auto">
            <a:xfrm>
              <a:off x="508000" y="4086230"/>
              <a:ext cx="2259013" cy="393701"/>
              <a:chOff x="320" y="2574"/>
              <a:chExt cx="1423" cy="248"/>
            </a:xfrm>
          </p:grpSpPr>
          <p:sp>
            <p:nvSpPr>
              <p:cNvPr id="207" name="Rectangle 16"/>
              <p:cNvSpPr>
                <a:spLocks noChangeArrowheads="1"/>
              </p:cNvSpPr>
              <p:nvPr/>
            </p:nvSpPr>
            <p:spPr bwMode="auto">
              <a:xfrm>
                <a:off x="892" y="2619"/>
                <a:ext cx="851" cy="18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16 </a:t>
                </a: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位</a:t>
                </a:r>
              </a:p>
            </p:txBody>
          </p:sp>
          <p:sp>
            <p:nvSpPr>
              <p:cNvPr id="208" name="Text Box 17"/>
              <p:cNvSpPr txBox="1">
                <a:spLocks noChangeArrowheads="1"/>
              </p:cNvSpPr>
              <p:nvPr/>
            </p:nvSpPr>
            <p:spPr bwMode="auto">
              <a:xfrm>
                <a:off x="320" y="2574"/>
                <a:ext cx="57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检验和</a:t>
                </a:r>
              </a:p>
            </p:txBody>
          </p:sp>
        </p:grpSp>
        <p:sp>
          <p:nvSpPr>
            <p:cNvPr id="209" name="Line 39"/>
            <p:cNvSpPr>
              <a:spLocks noChangeShapeType="1"/>
            </p:cNvSpPr>
            <p:nvPr/>
          </p:nvSpPr>
          <p:spPr bwMode="auto">
            <a:xfrm>
              <a:off x="2784475" y="4318000"/>
              <a:ext cx="21447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0" name="Rectangle 40"/>
            <p:cNvSpPr>
              <a:spLocks noChangeArrowheads="1"/>
            </p:cNvSpPr>
            <p:nvPr/>
          </p:nvSpPr>
          <p:spPr bwMode="auto">
            <a:xfrm>
              <a:off x="6878638" y="812800"/>
              <a:ext cx="1350962" cy="296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211" name="Text Box 41"/>
            <p:cNvSpPr txBox="1">
              <a:spLocks noChangeArrowheads="1"/>
            </p:cNvSpPr>
            <p:nvPr/>
          </p:nvSpPr>
          <p:spPr bwMode="auto">
            <a:xfrm>
              <a:off x="6188075" y="752475"/>
              <a:ext cx="612214" cy="394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字 </a:t>
              </a: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12" name="Rectangle 42"/>
            <p:cNvSpPr>
              <a:spLocks noChangeArrowheads="1"/>
            </p:cNvSpPr>
            <p:nvPr/>
          </p:nvSpPr>
          <p:spPr bwMode="auto">
            <a:xfrm>
              <a:off x="6878638" y="1230313"/>
              <a:ext cx="1350962" cy="2952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213" name="Text Box 43"/>
            <p:cNvSpPr txBox="1">
              <a:spLocks noChangeArrowheads="1"/>
            </p:cNvSpPr>
            <p:nvPr/>
          </p:nvSpPr>
          <p:spPr bwMode="auto">
            <a:xfrm>
              <a:off x="6188075" y="1168400"/>
              <a:ext cx="612214" cy="394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字 </a:t>
              </a: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214" name="Group 73"/>
            <p:cNvGrpSpPr>
              <a:grpSpLocks/>
            </p:cNvGrpSpPr>
            <p:nvPr/>
          </p:nvGrpSpPr>
          <p:grpSpPr bwMode="auto">
            <a:xfrm>
              <a:off x="5959475" y="1749425"/>
              <a:ext cx="2270125" cy="398463"/>
              <a:chOff x="3754" y="1102"/>
              <a:chExt cx="1430" cy="251"/>
            </a:xfrm>
          </p:grpSpPr>
          <p:sp>
            <p:nvSpPr>
              <p:cNvPr id="215" name="Rectangle 44"/>
              <p:cNvSpPr>
                <a:spLocks noChangeArrowheads="1"/>
              </p:cNvSpPr>
              <p:nvPr/>
            </p:nvSpPr>
            <p:spPr bwMode="auto">
              <a:xfrm>
                <a:off x="4333" y="1158"/>
                <a:ext cx="851" cy="18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16 </a:t>
                </a: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位</a:t>
                </a:r>
              </a:p>
            </p:txBody>
          </p:sp>
          <p:sp>
            <p:nvSpPr>
              <p:cNvPr id="216" name="Text Box 45"/>
              <p:cNvSpPr txBox="1">
                <a:spLocks noChangeArrowheads="1"/>
              </p:cNvSpPr>
              <p:nvPr/>
            </p:nvSpPr>
            <p:spPr bwMode="auto">
              <a:xfrm>
                <a:off x="3754" y="1102"/>
                <a:ext cx="59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检验和</a:t>
                </a:r>
              </a:p>
            </p:txBody>
          </p:sp>
        </p:grpSp>
        <p:sp>
          <p:nvSpPr>
            <p:cNvPr id="217" name="Rectangle 46"/>
            <p:cNvSpPr>
              <a:spLocks noChangeArrowheads="1"/>
            </p:cNvSpPr>
            <p:nvPr/>
          </p:nvSpPr>
          <p:spPr bwMode="auto">
            <a:xfrm>
              <a:off x="6878638" y="2446338"/>
              <a:ext cx="1350962" cy="296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218" name="Text Box 47"/>
            <p:cNvSpPr txBox="1">
              <a:spLocks noChangeArrowheads="1"/>
            </p:cNvSpPr>
            <p:nvPr/>
          </p:nvSpPr>
          <p:spPr bwMode="auto">
            <a:xfrm>
              <a:off x="6188075" y="2386013"/>
              <a:ext cx="617243" cy="394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字 </a:t>
              </a: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</a:p>
          </p:txBody>
        </p:sp>
        <p:grpSp>
          <p:nvGrpSpPr>
            <p:cNvPr id="219" name="Group 74"/>
            <p:cNvGrpSpPr>
              <a:grpSpLocks/>
            </p:cNvGrpSpPr>
            <p:nvPr/>
          </p:nvGrpSpPr>
          <p:grpSpPr bwMode="auto">
            <a:xfrm>
              <a:off x="5724525" y="2976563"/>
              <a:ext cx="2505075" cy="690562"/>
              <a:chOff x="3606" y="1875"/>
              <a:chExt cx="1578" cy="435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>
                <a:off x="4333" y="2000"/>
                <a:ext cx="851" cy="1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16 </a:t>
                </a: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位</a:t>
                </a:r>
              </a:p>
            </p:txBody>
          </p:sp>
          <p:sp>
            <p:nvSpPr>
              <p:cNvPr id="221" name="Text Box 49"/>
              <p:cNvSpPr txBox="1">
                <a:spLocks noChangeArrowheads="1"/>
              </p:cNvSpPr>
              <p:nvPr/>
            </p:nvSpPr>
            <p:spPr bwMode="auto">
              <a:xfrm>
                <a:off x="3606" y="1875"/>
                <a:ext cx="730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反码算术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运算求和</a:t>
                </a:r>
              </a:p>
            </p:txBody>
          </p:sp>
        </p:grpSp>
        <p:grpSp>
          <p:nvGrpSpPr>
            <p:cNvPr id="222" name="Group 76"/>
            <p:cNvGrpSpPr>
              <a:grpSpLocks/>
            </p:cNvGrpSpPr>
            <p:nvPr/>
          </p:nvGrpSpPr>
          <p:grpSpPr bwMode="auto">
            <a:xfrm>
              <a:off x="6224588" y="4086230"/>
              <a:ext cx="2005012" cy="400051"/>
              <a:chOff x="3921" y="2574"/>
              <a:chExt cx="1263" cy="252"/>
            </a:xfrm>
          </p:grpSpPr>
          <p:sp>
            <p:nvSpPr>
              <p:cNvPr id="223" name="Rectangle 50"/>
              <p:cNvSpPr>
                <a:spLocks noChangeArrowheads="1"/>
              </p:cNvSpPr>
              <p:nvPr/>
            </p:nvSpPr>
            <p:spPr bwMode="auto">
              <a:xfrm>
                <a:off x="4333" y="2619"/>
                <a:ext cx="851" cy="18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16 </a:t>
                </a: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位</a:t>
                </a:r>
              </a:p>
            </p:txBody>
          </p:sp>
          <p:sp>
            <p:nvSpPr>
              <p:cNvPr id="224" name="Text Box 51"/>
              <p:cNvSpPr txBox="1">
                <a:spLocks noChangeArrowheads="1"/>
              </p:cNvSpPr>
              <p:nvPr/>
            </p:nvSpPr>
            <p:spPr bwMode="auto">
              <a:xfrm>
                <a:off x="3921" y="2574"/>
                <a:ext cx="43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结果</a:t>
                </a:r>
              </a:p>
            </p:txBody>
          </p:sp>
        </p:grpSp>
        <p:sp>
          <p:nvSpPr>
            <p:cNvPr id="225" name="Text Box 53"/>
            <p:cNvSpPr txBox="1">
              <a:spLocks noChangeArrowheads="1"/>
            </p:cNvSpPr>
            <p:nvPr/>
          </p:nvSpPr>
          <p:spPr bwMode="auto">
            <a:xfrm>
              <a:off x="7232650" y="1444625"/>
              <a:ext cx="3674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226" name="Text Box 54"/>
            <p:cNvSpPr txBox="1">
              <a:spLocks noChangeArrowheads="1"/>
            </p:cNvSpPr>
            <p:nvPr/>
          </p:nvSpPr>
          <p:spPr bwMode="auto">
            <a:xfrm>
              <a:off x="7216775" y="2035175"/>
              <a:ext cx="3674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>
              <a:off x="6137275" y="2879725"/>
              <a:ext cx="25844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28" name="Group 75"/>
            <p:cNvGrpSpPr>
              <a:grpSpLocks/>
            </p:cNvGrpSpPr>
            <p:nvPr/>
          </p:nvGrpSpPr>
          <p:grpSpPr bwMode="auto">
            <a:xfrm>
              <a:off x="6588125" y="3576638"/>
              <a:ext cx="1084263" cy="501650"/>
              <a:chOff x="4150" y="2253"/>
              <a:chExt cx="683" cy="316"/>
            </a:xfrm>
          </p:grpSpPr>
          <p:sp>
            <p:nvSpPr>
              <p:cNvPr id="229" name="AutoShape 52"/>
              <p:cNvSpPr>
                <a:spLocks noChangeArrowheads="1"/>
              </p:cNvSpPr>
              <p:nvPr/>
            </p:nvSpPr>
            <p:spPr bwMode="auto">
              <a:xfrm>
                <a:off x="4733" y="2253"/>
                <a:ext cx="100" cy="316"/>
              </a:xfrm>
              <a:prstGeom prst="downArrow">
                <a:avLst>
                  <a:gd name="adj1" fmla="val 50000"/>
                  <a:gd name="adj2" fmla="val 79000"/>
                </a:avLst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0" name="Text Box 56"/>
              <p:cNvSpPr txBox="1">
                <a:spLocks noChangeArrowheads="1"/>
              </p:cNvSpPr>
              <p:nvPr/>
            </p:nvSpPr>
            <p:spPr bwMode="auto">
              <a:xfrm>
                <a:off x="4150" y="226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取反码</a:t>
                </a:r>
              </a:p>
            </p:txBody>
          </p:sp>
        </p:grpSp>
        <p:sp>
          <p:nvSpPr>
            <p:cNvPr id="231" name="AutoShape 57"/>
            <p:cNvSpPr>
              <a:spLocks/>
            </p:cNvSpPr>
            <p:nvPr/>
          </p:nvSpPr>
          <p:spPr bwMode="auto">
            <a:xfrm>
              <a:off x="5938838" y="827088"/>
              <a:ext cx="158750" cy="1931987"/>
            </a:xfrm>
            <a:prstGeom prst="leftBrace">
              <a:avLst>
                <a:gd name="adj1" fmla="val 101417"/>
                <a:gd name="adj2" fmla="val 50000"/>
              </a:avLst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24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2" name="Text Box 58"/>
            <p:cNvSpPr txBox="1">
              <a:spLocks noChangeArrowheads="1"/>
            </p:cNvSpPr>
            <p:nvPr/>
          </p:nvSpPr>
          <p:spPr bwMode="auto">
            <a:xfrm>
              <a:off x="3895725" y="4902200"/>
              <a:ext cx="1201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数据部分</a:t>
              </a:r>
            </a:p>
          </p:txBody>
        </p:sp>
        <p:sp>
          <p:nvSpPr>
            <p:cNvPr id="233" name="AutoShape 59"/>
            <p:cNvSpPr>
              <a:spLocks/>
            </p:cNvSpPr>
            <p:nvPr/>
          </p:nvSpPr>
          <p:spPr bwMode="auto">
            <a:xfrm>
              <a:off x="5326063" y="3948113"/>
              <a:ext cx="160337" cy="742950"/>
            </a:xfrm>
            <a:prstGeom prst="rightBrace">
              <a:avLst>
                <a:gd name="adj1" fmla="val 3861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4" name="Freeform 60"/>
            <p:cNvSpPr>
              <a:spLocks/>
            </p:cNvSpPr>
            <p:nvPr/>
          </p:nvSpPr>
          <p:spPr bwMode="auto">
            <a:xfrm>
              <a:off x="5486400" y="1792288"/>
              <a:ext cx="454025" cy="2525712"/>
            </a:xfrm>
            <a:custGeom>
              <a:avLst/>
              <a:gdLst>
                <a:gd name="T0" fmla="*/ 0 w 464"/>
                <a:gd name="T1" fmla="*/ 2147483646 h 1624"/>
                <a:gd name="T2" fmla="*/ 53618004 w 464"/>
                <a:gd name="T3" fmla="*/ 2147483646 h 1624"/>
                <a:gd name="T4" fmla="*/ 53618004 w 464"/>
                <a:gd name="T5" fmla="*/ 0 h 1624"/>
                <a:gd name="T6" fmla="*/ 444264441 w 464"/>
                <a:gd name="T7" fmla="*/ 0 h 1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4" h="1624">
                  <a:moveTo>
                    <a:pt x="0" y="1624"/>
                  </a:moveTo>
                  <a:lnTo>
                    <a:pt x="56" y="1624"/>
                  </a:lnTo>
                  <a:lnTo>
                    <a:pt x="56" y="0"/>
                  </a:lnTo>
                  <a:lnTo>
                    <a:pt x="464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35" name="Group 77"/>
            <p:cNvGrpSpPr>
              <a:grpSpLocks/>
            </p:cNvGrpSpPr>
            <p:nvPr/>
          </p:nvGrpSpPr>
          <p:grpSpPr bwMode="auto">
            <a:xfrm>
              <a:off x="6224589" y="4560888"/>
              <a:ext cx="2668588" cy="1389062"/>
              <a:chOff x="3921" y="2873"/>
              <a:chExt cx="1681" cy="875"/>
            </a:xfrm>
          </p:grpSpPr>
          <p:sp>
            <p:nvSpPr>
              <p:cNvPr id="236" name="AutoShape 61"/>
              <p:cNvSpPr>
                <a:spLocks noChangeArrowheads="1"/>
              </p:cNvSpPr>
              <p:nvPr/>
            </p:nvSpPr>
            <p:spPr bwMode="auto">
              <a:xfrm>
                <a:off x="4742" y="2873"/>
                <a:ext cx="101" cy="316"/>
              </a:xfrm>
              <a:prstGeom prst="downArrow">
                <a:avLst>
                  <a:gd name="adj1" fmla="val 50000"/>
                  <a:gd name="adj2" fmla="val 78218"/>
                </a:avLst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7" name="Rectangle 62"/>
              <p:cNvSpPr>
                <a:spLocks noChangeArrowheads="1"/>
              </p:cNvSpPr>
              <p:nvPr/>
            </p:nvSpPr>
            <p:spPr bwMode="auto">
              <a:xfrm>
                <a:off x="3921" y="3235"/>
                <a:ext cx="1681" cy="51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若结果为 </a:t>
                </a:r>
                <a:r>
                  <a:rPr kumimoji="1" lang="en-US" altLang="zh-CN" sz="1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0, </a:t>
                </a:r>
                <a:r>
                  <a:rPr kumimoji="1" lang="zh-CN" altLang="en-US" sz="1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则保留；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否则，丢弃该数据报</a:t>
                </a:r>
              </a:p>
            </p:txBody>
          </p:sp>
        </p:grpSp>
        <p:grpSp>
          <p:nvGrpSpPr>
            <p:cNvPr id="238" name="Group 72"/>
            <p:cNvGrpSpPr>
              <a:grpSpLocks/>
            </p:cNvGrpSpPr>
            <p:nvPr/>
          </p:nvGrpSpPr>
          <p:grpSpPr bwMode="auto">
            <a:xfrm>
              <a:off x="879476" y="4887917"/>
              <a:ext cx="2916238" cy="690563"/>
              <a:chOff x="554" y="3079"/>
              <a:chExt cx="1837" cy="435"/>
            </a:xfrm>
          </p:grpSpPr>
          <p:sp>
            <p:nvSpPr>
              <p:cNvPr id="239" name="Text Box 63"/>
              <p:cNvSpPr txBox="1">
                <a:spLocks noChangeArrowheads="1"/>
              </p:cNvSpPr>
              <p:nvPr/>
            </p:nvSpPr>
            <p:spPr bwMode="auto">
              <a:xfrm>
                <a:off x="554" y="3079"/>
                <a:ext cx="1490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数据部分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不参与检验和的计算</a:t>
                </a:r>
              </a:p>
            </p:txBody>
          </p:sp>
          <p:sp>
            <p:nvSpPr>
              <p:cNvPr id="240" name="Line 64"/>
              <p:cNvSpPr>
                <a:spLocks noChangeShapeType="1"/>
              </p:cNvSpPr>
              <p:nvPr/>
            </p:nvSpPr>
            <p:spPr bwMode="auto">
              <a:xfrm>
                <a:off x="2020" y="3266"/>
                <a:ext cx="37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35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773932" y="3465974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128064" y="3857298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063642" y="5463407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09248" y="3187214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421" y="3474840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528860" y="3474839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5421" y="3491657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5421" y="6058073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457200" y="1667863"/>
            <a:ext cx="8132063" cy="772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 smtClean="0">
                <a:solidFill>
                  <a:srgbClr val="FFFF00"/>
                </a:solidFill>
              </a:rPr>
              <a:t>源、目的地址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：各</a:t>
            </a:r>
            <a:r>
              <a:rPr lang="en-US" altLang="zh-CN" sz="2000" kern="0" dirty="0">
                <a:solidFill>
                  <a:schemeClr val="bg1"/>
                </a:solidFill>
              </a:rPr>
              <a:t>32</a:t>
            </a:r>
            <a:r>
              <a:rPr lang="zh-CN" altLang="en-US" sz="2000" kern="0" dirty="0">
                <a:solidFill>
                  <a:schemeClr val="bg1"/>
                </a:solidFill>
              </a:rPr>
              <a:t>位，传输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中始终保持不变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86575" y="4698095"/>
            <a:ext cx="6235760" cy="76531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7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773932" y="3465974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128064" y="3857298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063642" y="5463407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09248" y="3187214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421" y="3474840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528860" y="3474839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5421" y="3491657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5421" y="6058073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457200" y="1268761"/>
            <a:ext cx="8132063" cy="19412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smtClean="0">
                <a:solidFill>
                  <a:srgbClr val="FFFF00"/>
                </a:solidFill>
              </a:rPr>
              <a:t>Options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：可变</a:t>
            </a:r>
            <a:r>
              <a:rPr lang="zh-CN" altLang="en-US" sz="2000" kern="0" dirty="0">
                <a:solidFill>
                  <a:schemeClr val="bg1"/>
                </a:solidFill>
              </a:rPr>
              <a:t>长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，从 </a:t>
            </a:r>
            <a:r>
              <a:rPr lang="en-US" altLang="zh-CN" sz="2000" kern="0" dirty="0">
                <a:solidFill>
                  <a:schemeClr val="bg1"/>
                </a:solidFill>
              </a:rPr>
              <a:t>1 </a:t>
            </a:r>
            <a:r>
              <a:rPr lang="zh-CN" altLang="en-US" sz="2000" kern="0" dirty="0">
                <a:solidFill>
                  <a:schemeClr val="bg1"/>
                </a:solidFill>
              </a:rPr>
              <a:t>个字节到 </a:t>
            </a:r>
            <a:r>
              <a:rPr lang="en-US" altLang="zh-CN" sz="2000" kern="0" dirty="0">
                <a:solidFill>
                  <a:schemeClr val="bg1"/>
                </a:solidFill>
              </a:rPr>
              <a:t>40 </a:t>
            </a:r>
            <a:r>
              <a:rPr lang="zh-CN" altLang="en-US" sz="2000" kern="0" dirty="0">
                <a:solidFill>
                  <a:schemeClr val="bg1"/>
                </a:solidFill>
              </a:rPr>
              <a:t>个字节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不等</a:t>
            </a:r>
            <a:endParaRPr lang="en-US" altLang="zh-CN" sz="20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每种选项</a:t>
            </a:r>
            <a:r>
              <a:rPr lang="zh-CN" altLang="en-US" sz="1800" kern="0" dirty="0">
                <a:solidFill>
                  <a:schemeClr val="bg1"/>
                </a:solidFill>
              </a:rPr>
              <a:t>的第一字节为标识符，标识该选项的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类型；若</a:t>
            </a:r>
            <a:r>
              <a:rPr lang="zh-CN" altLang="en-US" sz="1800" kern="0" dirty="0">
                <a:solidFill>
                  <a:schemeClr val="bg1"/>
                </a:solidFill>
              </a:rPr>
              <a:t>该选项的值是变长的，则还有一个字节表示长度，之后是该选项的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值</a:t>
            </a:r>
            <a:endParaRPr lang="en-US" altLang="zh-CN" sz="18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主要用于</a:t>
            </a:r>
            <a:r>
              <a:rPr lang="zh-CN" altLang="en-US" sz="1800" kern="0" dirty="0">
                <a:solidFill>
                  <a:schemeClr val="bg1"/>
                </a:solidFill>
              </a:rPr>
              <a:t>测试和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控制，为了增加 </a:t>
            </a:r>
            <a:r>
              <a:rPr lang="en-US" altLang="zh-CN" sz="1800" kern="0">
                <a:solidFill>
                  <a:schemeClr val="bg1"/>
                </a:solidFill>
              </a:rPr>
              <a:t>IP </a:t>
            </a:r>
            <a:r>
              <a:rPr lang="zh-CN" altLang="en-US" sz="1800" kern="0" smtClean="0">
                <a:solidFill>
                  <a:schemeClr val="bg1"/>
                </a:solidFill>
              </a:rPr>
              <a:t>数据包的</a:t>
            </a:r>
            <a:r>
              <a:rPr lang="zh-CN" altLang="en-US" sz="1800" kern="0" dirty="0">
                <a:solidFill>
                  <a:schemeClr val="bg1"/>
                </a:solidFill>
              </a:rPr>
              <a:t>功能，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但同时</a:t>
            </a:r>
            <a:r>
              <a:rPr lang="zh-CN" altLang="en-US" sz="1800" kern="0" dirty="0">
                <a:solidFill>
                  <a:schemeClr val="bg1"/>
                </a:solidFill>
              </a:rPr>
              <a:t>也使得 </a:t>
            </a:r>
            <a:r>
              <a:rPr lang="en-US" altLang="zh-CN" sz="1800" kern="0">
                <a:solidFill>
                  <a:schemeClr val="bg1"/>
                </a:solidFill>
              </a:rPr>
              <a:t>IP </a:t>
            </a:r>
            <a:r>
              <a:rPr lang="zh-CN" altLang="en-US" sz="1800" kern="0" smtClean="0">
                <a:solidFill>
                  <a:schemeClr val="bg1"/>
                </a:solidFill>
              </a:rPr>
              <a:t>数据包的</a:t>
            </a:r>
            <a:r>
              <a:rPr lang="zh-CN" altLang="en-US" sz="1800" kern="0" dirty="0">
                <a:solidFill>
                  <a:schemeClr val="bg1"/>
                </a:solidFill>
              </a:rPr>
              <a:t>首部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长度可变，增加</a:t>
            </a:r>
            <a:r>
              <a:rPr lang="zh-CN" altLang="en-US" sz="1800" kern="0" dirty="0">
                <a:solidFill>
                  <a:schemeClr val="bg1"/>
                </a:solidFill>
              </a:rPr>
              <a:t>了每一个路由器</a:t>
            </a:r>
            <a:r>
              <a:rPr lang="zh-CN" altLang="en-US" sz="1800" kern="0">
                <a:solidFill>
                  <a:schemeClr val="bg1"/>
                </a:solidFill>
              </a:rPr>
              <a:t>处理</a:t>
            </a:r>
            <a:r>
              <a:rPr lang="zh-CN" altLang="en-US" sz="1800" kern="0" smtClean="0">
                <a:solidFill>
                  <a:schemeClr val="bg1"/>
                </a:solidFill>
              </a:rPr>
              <a:t>数据包的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开销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73932" y="5463408"/>
            <a:ext cx="6235760" cy="64376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7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5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4.1  </a:t>
            </a:r>
            <a:r>
              <a:rPr lang="zh-CN" altLang="en-US" dirty="0" smtClean="0"/>
              <a:t>网际协议</a:t>
            </a:r>
            <a:r>
              <a:rPr lang="en-US" altLang="zh-CN" dirty="0" smtClean="0"/>
              <a:t>IP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4.1.1   IP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4.1.2  </a:t>
            </a:r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4.1.3  </a:t>
            </a:r>
            <a:r>
              <a:rPr lang="en-US" altLang="zh-CN" dirty="0"/>
              <a:t>IP</a:t>
            </a:r>
            <a:r>
              <a:rPr lang="zh-CN" altLang="en-US" dirty="0"/>
              <a:t>分组转发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4.1.4  IP</a:t>
            </a:r>
            <a:r>
              <a:rPr lang="zh-CN" altLang="en-US" dirty="0"/>
              <a:t>地址与硬件地址映射 </a:t>
            </a:r>
            <a:r>
              <a:rPr lang="en-US" altLang="zh-CN" dirty="0"/>
              <a:t>-- </a:t>
            </a:r>
            <a:r>
              <a:rPr lang="zh-CN" altLang="en-US" dirty="0"/>
              <a:t>地址解析协议</a:t>
            </a:r>
            <a:r>
              <a:rPr lang="en-US" altLang="zh-CN" dirty="0"/>
              <a:t>ARP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4.1.5  </a:t>
            </a:r>
            <a:r>
              <a:rPr lang="en-US" altLang="zh-CN" dirty="0"/>
              <a:t>IP</a:t>
            </a:r>
            <a:r>
              <a:rPr lang="zh-CN" altLang="en-US" dirty="0" smtClean="0"/>
              <a:t>报文格式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4.1.6  </a:t>
            </a:r>
            <a:r>
              <a:rPr lang="en-US" altLang="zh-CN" dirty="0"/>
              <a:t>IP</a:t>
            </a:r>
            <a:r>
              <a:rPr lang="zh-CN" altLang="en-US" dirty="0" smtClean="0"/>
              <a:t>分片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连接异构网络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划分子网和构造超网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4.3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网络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控制与诊断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--ICMP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协议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4.4  IP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路由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协议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483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分片 </a:t>
            </a:r>
            <a:r>
              <a:rPr lang="en-US" altLang="zh-CN" dirty="0"/>
              <a:t>(Fragmentation)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491728" cy="1127534"/>
          </a:xfrm>
        </p:spPr>
        <p:txBody>
          <a:bodyPr/>
          <a:lstStyle/>
          <a:p>
            <a:r>
              <a:rPr lang="zh-CN" altLang="en-US" dirty="0" smtClean="0"/>
              <a:t>不同 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异构</a:t>
            </a:r>
            <a:r>
              <a:rPr lang="en-US" altLang="zh-CN" dirty="0" smtClean="0"/>
              <a:t>) </a:t>
            </a:r>
            <a:r>
              <a:rPr lang="zh-CN" altLang="en-US" dirty="0" smtClean="0"/>
              <a:t>网络</a:t>
            </a:r>
            <a:r>
              <a:rPr lang="zh-CN" altLang="en-US" dirty="0"/>
              <a:t>拥有</a:t>
            </a:r>
            <a:r>
              <a:rPr lang="zh-CN" altLang="en-US" dirty="0" smtClean="0"/>
              <a:t>各自不同的</a:t>
            </a:r>
            <a:r>
              <a:rPr lang="zh-CN" altLang="en-US" dirty="0"/>
              <a:t>最大传输单元</a:t>
            </a:r>
            <a:r>
              <a:rPr lang="zh-CN" altLang="en-US" dirty="0" smtClean="0"/>
              <a:t>长度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Maximum </a:t>
            </a:r>
            <a:r>
              <a:rPr lang="en-US" altLang="zh-CN" dirty="0"/>
              <a:t>Transmission Unit, </a:t>
            </a:r>
            <a:r>
              <a:rPr lang="en-US" altLang="zh-CN" dirty="0" smtClean="0"/>
              <a:t>MTU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205472" y="87868"/>
            <a:ext cx="1585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4.1.6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分片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69074"/>
              </p:ext>
            </p:extLst>
          </p:nvPr>
        </p:nvGraphicFramePr>
        <p:xfrm>
          <a:off x="1280160" y="2487168"/>
          <a:ext cx="6096000" cy="308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协议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MTU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（字节）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超级通道（</a:t>
                      </a:r>
                      <a:r>
                        <a:rPr lang="en-US" altLang="zh-CN" baseline="0" dirty="0" err="1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Hyperchannel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65536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令牌环（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16Mbps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17194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令牌环（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4Mbps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4464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FDDI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4352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以太网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1500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X.25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576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PPP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532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9862" y="5741277"/>
            <a:ext cx="7987179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16000" indent="-2160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思考：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链路层报头计算在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MTU</a:t>
            </a: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中吗？</a:t>
            </a:r>
            <a:endParaRPr lang="en-US" altLang="zh-CN" sz="1800" dirty="0" smtClean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报头计算在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MTU</a:t>
            </a: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中吗？</a:t>
            </a:r>
            <a:endParaRPr kumimoji="1" lang="en-US" altLang="zh-CN" sz="2400" dirty="0" smtClean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08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分片 </a:t>
            </a:r>
            <a:r>
              <a:rPr lang="en-US" altLang="zh-CN" dirty="0"/>
              <a:t>(Fragmentation)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491728" cy="1676173"/>
          </a:xfrm>
        </p:spPr>
        <p:txBody>
          <a:bodyPr/>
          <a:lstStyle/>
          <a:p>
            <a:r>
              <a:rPr lang="zh-CN" altLang="en-US" dirty="0"/>
              <a:t>不同 </a:t>
            </a:r>
            <a:r>
              <a:rPr lang="en-US" altLang="zh-CN" dirty="0"/>
              <a:t>(</a:t>
            </a:r>
            <a:r>
              <a:rPr lang="zh-CN" altLang="en-US" dirty="0"/>
              <a:t>异构</a:t>
            </a:r>
            <a:r>
              <a:rPr lang="en-US" altLang="zh-CN" dirty="0"/>
              <a:t>) </a:t>
            </a:r>
            <a:r>
              <a:rPr lang="zh-CN" altLang="en-US" dirty="0"/>
              <a:t>网络拥有各自不同的最大传输单元</a:t>
            </a:r>
            <a:r>
              <a:rPr lang="zh-CN" altLang="en-US" dirty="0" smtClean="0"/>
              <a:t>长度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Maximum </a:t>
            </a:r>
            <a:r>
              <a:rPr lang="en-US" altLang="zh-CN" dirty="0"/>
              <a:t>Transmission Unit, </a:t>
            </a:r>
            <a:r>
              <a:rPr lang="en-US" altLang="zh-CN" dirty="0" smtClean="0"/>
              <a:t>MTU</a:t>
            </a:r>
            <a:endParaRPr lang="zh-CN" altLang="en-US" dirty="0"/>
          </a:p>
          <a:p>
            <a:pPr lvl="1"/>
            <a:r>
              <a:rPr lang="zh-CN" altLang="en-US" dirty="0"/>
              <a:t>发送方不知道每个中间网络的</a:t>
            </a:r>
            <a:r>
              <a:rPr lang="en-US" altLang="zh-CN" dirty="0"/>
              <a:t>MTU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205472" y="87868"/>
            <a:ext cx="1585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4.1.6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分片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60277" y="2860266"/>
            <a:ext cx="6088680" cy="1263430"/>
            <a:chOff x="1335852" y="3665890"/>
            <a:chExt cx="6088680" cy="1263430"/>
          </a:xfrm>
        </p:grpSpPr>
        <p:sp>
          <p:nvSpPr>
            <p:cNvPr id="8" name="云形 7"/>
            <p:cNvSpPr/>
            <p:nvPr/>
          </p:nvSpPr>
          <p:spPr>
            <a:xfrm>
              <a:off x="1620840" y="3787613"/>
              <a:ext cx="2435087" cy="110324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云形 8"/>
            <p:cNvSpPr/>
            <p:nvPr/>
          </p:nvSpPr>
          <p:spPr>
            <a:xfrm>
              <a:off x="3906079" y="3965713"/>
              <a:ext cx="1182756" cy="66592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云形 9"/>
            <p:cNvSpPr/>
            <p:nvPr/>
          </p:nvSpPr>
          <p:spPr>
            <a:xfrm>
              <a:off x="5009322" y="3665890"/>
              <a:ext cx="2037521" cy="110324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52" y="4152473"/>
              <a:ext cx="569976" cy="37352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556" y="3965713"/>
              <a:ext cx="569976" cy="373522"/>
            </a:xfrm>
            <a:prstGeom prst="rect">
              <a:avLst/>
            </a:prstGeom>
          </p:spPr>
        </p:pic>
        <p:sp>
          <p:nvSpPr>
            <p:cNvPr id="13" name="任意多边形 12"/>
            <p:cNvSpPr/>
            <p:nvPr/>
          </p:nvSpPr>
          <p:spPr>
            <a:xfrm>
              <a:off x="1818861" y="4164496"/>
              <a:ext cx="5128591" cy="188844"/>
            </a:xfrm>
            <a:custGeom>
              <a:avLst/>
              <a:gdLst>
                <a:gd name="connsiteX0" fmla="*/ 0 w 5128591"/>
                <a:gd name="connsiteY0" fmla="*/ 188844 h 188844"/>
                <a:gd name="connsiteX1" fmla="*/ 2077278 w 5128591"/>
                <a:gd name="connsiteY1" fmla="*/ 129209 h 188844"/>
                <a:gd name="connsiteX2" fmla="*/ 3260034 w 5128591"/>
                <a:gd name="connsiteY2" fmla="*/ 69574 h 188844"/>
                <a:gd name="connsiteX3" fmla="*/ 5128591 w 5128591"/>
                <a:gd name="connsiteY3" fmla="*/ 0 h 18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8591" h="188844">
                  <a:moveTo>
                    <a:pt x="0" y="188844"/>
                  </a:moveTo>
                  <a:lnTo>
                    <a:pt x="2077278" y="129209"/>
                  </a:lnTo>
                  <a:cubicBezTo>
                    <a:pt x="2620617" y="109331"/>
                    <a:pt x="3260034" y="69574"/>
                    <a:pt x="3260034" y="69574"/>
                  </a:cubicBezTo>
                  <a:lnTo>
                    <a:pt x="5128591" y="0"/>
                  </a:lnTo>
                </a:path>
              </a:pathLst>
            </a:custGeom>
            <a:noFill/>
            <a:ln w="1905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545" y="4142534"/>
              <a:ext cx="463203" cy="31461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634" y="4060204"/>
              <a:ext cx="463203" cy="314613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2008064" y="4348379"/>
              <a:ext cx="15696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accent5">
                      <a:lumMod val="50000"/>
                    </a:schemeClr>
                  </a:solidFill>
                </a:rPr>
                <a:t>MTU = 65535B</a:t>
              </a:r>
              <a:endParaRPr lang="zh-CN" alt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61609" y="4590766"/>
              <a:ext cx="13420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accent5">
                      <a:lumMod val="50000"/>
                    </a:schemeClr>
                  </a:solidFill>
                </a:rPr>
                <a:t>MTU = 532B</a:t>
              </a:r>
              <a:endParaRPr lang="zh-CN" alt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88667" y="4213504"/>
              <a:ext cx="14558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accent5">
                      <a:lumMod val="50000"/>
                    </a:schemeClr>
                  </a:solidFill>
                </a:rPr>
                <a:t>MTU = 1500B</a:t>
              </a:r>
              <a:endParaRPr lang="zh-CN" alt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57200" y="4418075"/>
            <a:ext cx="8491728" cy="192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可能的方案：确保所有</a:t>
            </a:r>
            <a:r>
              <a:rPr lang="en-US" altLang="zh-CN" kern="0" dirty="0" smtClean="0"/>
              <a:t>IP</a:t>
            </a:r>
            <a:r>
              <a:rPr lang="zh-CN" altLang="en-US" kern="0" dirty="0" smtClean="0"/>
              <a:t>数据报足够小？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包越小，头部开销比例越大，网络资源浪费越大</a:t>
            </a:r>
            <a:endParaRPr lang="en-US" altLang="zh-CN" kern="0" dirty="0"/>
          </a:p>
          <a:p>
            <a:pPr lvl="1"/>
            <a:r>
              <a:rPr lang="zh-CN" altLang="en-US" kern="0" dirty="0" smtClean="0"/>
              <a:t>可能出现的新技术，</a:t>
            </a:r>
            <a:r>
              <a:rPr lang="en-US" altLang="zh-CN" kern="0" dirty="0" smtClean="0"/>
              <a:t>MTU</a:t>
            </a:r>
            <a:r>
              <a:rPr lang="zh-CN" altLang="en-US" kern="0" dirty="0" smtClean="0"/>
              <a:t>难以预期</a:t>
            </a:r>
            <a:endParaRPr lang="en-US" altLang="zh-CN" kern="0" dirty="0" smtClean="0"/>
          </a:p>
          <a:p>
            <a:r>
              <a:rPr lang="zh-CN" altLang="en-US" kern="0" dirty="0" smtClean="0"/>
              <a:t>解决方案：</a:t>
            </a:r>
            <a:r>
              <a:rPr lang="en-US" altLang="zh-CN" kern="0" dirty="0" smtClean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</a:rPr>
              <a:t>分片与重组</a:t>
            </a:r>
            <a:endParaRPr lang="zh-CN" altLang="en-US" kern="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28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分片 </a:t>
            </a:r>
            <a:r>
              <a:rPr lang="en-US" altLang="zh-CN" dirty="0"/>
              <a:t>(Fragmentation)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138"/>
            <a:ext cx="8334135" cy="4516910"/>
          </a:xfrm>
        </p:spPr>
        <p:txBody>
          <a:bodyPr/>
          <a:lstStyle/>
          <a:p>
            <a:r>
              <a:rPr lang="zh-CN" altLang="en-US" dirty="0" smtClean="0"/>
              <a:t>分片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当分组经历网络的</a:t>
            </a:r>
            <a:r>
              <a:rPr lang="en-US" altLang="zh-CN" sz="1800" dirty="0"/>
              <a:t>MTU</a:t>
            </a:r>
            <a:r>
              <a:rPr lang="zh-CN" altLang="en-US" sz="1800" dirty="0"/>
              <a:t>比分组长度小</a:t>
            </a:r>
            <a:r>
              <a:rPr lang="zh-CN" altLang="en-US" sz="1800" dirty="0" smtClean="0"/>
              <a:t>，路由器把</a:t>
            </a:r>
            <a:r>
              <a:rPr lang="zh-CN" altLang="en-US" sz="1800" dirty="0"/>
              <a:t>该分组分成小的数据块（称为</a:t>
            </a:r>
            <a:r>
              <a:rPr lang="zh-CN" altLang="en-US" sz="1800" dirty="0" smtClean="0"/>
              <a:t>分片，</a:t>
            </a:r>
            <a:r>
              <a:rPr lang="en-US" altLang="zh-CN" sz="1800" dirty="0" smtClean="0"/>
              <a:t>fragment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后放进物理帧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每片的</a:t>
            </a:r>
            <a:r>
              <a:rPr lang="zh-CN" altLang="en-US" sz="1800" dirty="0"/>
              <a:t>长度必须为</a:t>
            </a:r>
            <a:r>
              <a:rPr lang="en-US" altLang="zh-CN" sz="1800" dirty="0"/>
              <a:t>8</a:t>
            </a:r>
            <a:r>
              <a:rPr lang="zh-CN" altLang="en-US" sz="1800" dirty="0"/>
              <a:t>的倍数，最后一个可任意小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每个分段都含一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数据报头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zh-CN" altLang="en-US" smtClean="0"/>
              <a:t>除报头中的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prstClr val="black"/>
                </a:solidFill>
                <a:ea typeface="楷体" panose="02010609060101010101" pitchFamily="49" charset="-122"/>
              </a:rPr>
              <a:t>Length) </a:t>
            </a:r>
            <a:r>
              <a:rPr lang="zh-CN" altLang="en-US" dirty="0" smtClean="0"/>
              <a:t>、标志</a:t>
            </a:r>
            <a:r>
              <a:rPr lang="en-US" altLang="zh-CN" dirty="0" smtClean="0"/>
              <a:t>(Flag)</a:t>
            </a:r>
            <a:r>
              <a:rPr lang="zh-CN" altLang="en-US" dirty="0" smtClean="0"/>
              <a:t> 、片偏移</a:t>
            </a:r>
            <a:r>
              <a:rPr lang="en-US" altLang="zh-CN" dirty="0"/>
              <a:t>(Offset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、校验和</a:t>
            </a:r>
            <a:r>
              <a:rPr lang="en-US" altLang="zh-CN" dirty="0" smtClean="0"/>
              <a:t>(Checksum)</a:t>
            </a:r>
            <a:r>
              <a:rPr lang="zh-CN" altLang="en-US" dirty="0" smtClean="0"/>
              <a:t>字段，其它字段与原始</a:t>
            </a:r>
            <a:r>
              <a:rPr lang="en-US" altLang="zh-CN" dirty="0" smtClean="0"/>
              <a:t>IP </a:t>
            </a:r>
            <a:r>
              <a:rPr lang="zh-CN" altLang="en-US" dirty="0" smtClean="0"/>
              <a:t>数据</a:t>
            </a:r>
            <a:r>
              <a:rPr lang="zh-CN" altLang="en-US" smtClean="0"/>
              <a:t>报头相同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205472" y="87868"/>
            <a:ext cx="1585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4.1.6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分片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215639" y="4151774"/>
          <a:ext cx="5897880" cy="2054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8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6680" y="3913858"/>
            <a:ext cx="2926079" cy="218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重组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742932" marR="0" lvl="1" indent="-28574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分片的反过程，所有分片数据包到达目的主机后，目的主机负责还原原始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报文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50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头部有关分片的三个字段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1728" cy="5260621"/>
          </a:xfrm>
        </p:spPr>
        <p:txBody>
          <a:bodyPr/>
          <a:lstStyle/>
          <a:p>
            <a:r>
              <a:rPr lang="zh-CN" altLang="en-US" dirty="0" smtClean="0"/>
              <a:t>标识 </a:t>
            </a:r>
            <a:r>
              <a:rPr lang="en-US" altLang="zh-CN" dirty="0" smtClean="0"/>
              <a:t>(Identification)</a:t>
            </a:r>
          </a:p>
          <a:p>
            <a:pPr lvl="1"/>
            <a:r>
              <a:rPr lang="zh-CN" altLang="en-US" sz="1800" dirty="0" smtClean="0"/>
              <a:t>一</a:t>
            </a:r>
            <a:r>
              <a:rPr lang="zh-CN" altLang="en-US" sz="1800" dirty="0"/>
              <a:t>个计数器，用来</a:t>
            </a:r>
            <a:r>
              <a:rPr lang="zh-CN" altLang="en-US" sz="1800" dirty="0" smtClean="0"/>
              <a:t>产生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数据报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标识号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IP</a:t>
            </a:r>
            <a:r>
              <a:rPr lang="zh-CN" altLang="en-US" sz="1800" dirty="0" smtClean="0"/>
              <a:t>协议每发送一个数据报则该项加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，作为下一数据报的标识符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形成的数据报分片具有与原始数据报相同的源、目的地址和</a:t>
            </a:r>
            <a:r>
              <a:rPr lang="zh-CN" altLang="en-US" sz="1800" dirty="0" smtClean="0"/>
              <a:t>标识号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16 </a:t>
            </a:r>
            <a:r>
              <a:rPr lang="zh-CN" altLang="en-US" sz="1800" dirty="0"/>
              <a:t>位，保证重复使用一个分组标识符时，具有该标识符的上一分组的所有分段已从网上</a:t>
            </a:r>
            <a:r>
              <a:rPr lang="zh-CN" altLang="en-US" sz="1800" dirty="0" smtClean="0"/>
              <a:t>消失</a:t>
            </a:r>
            <a:endParaRPr lang="en-US" altLang="zh-CN" sz="1800" dirty="0" smtClean="0"/>
          </a:p>
          <a:p>
            <a:r>
              <a:rPr lang="zh-CN" altLang="en-US" dirty="0" smtClean="0"/>
              <a:t>标志 </a:t>
            </a:r>
            <a:r>
              <a:rPr lang="en-US" altLang="zh-CN" dirty="0" smtClean="0"/>
              <a:t>(Flag)</a:t>
            </a:r>
            <a:endParaRPr lang="en-US" altLang="zh-CN" dirty="0"/>
          </a:p>
          <a:p>
            <a:pPr lvl="1"/>
            <a:r>
              <a:rPr lang="en-US" altLang="zh-CN" sz="1800" dirty="0"/>
              <a:t>3 </a:t>
            </a:r>
            <a:r>
              <a:rPr lang="zh-CN" altLang="en-US" sz="1800" dirty="0"/>
              <a:t>位，</a:t>
            </a:r>
            <a:r>
              <a:rPr lang="zh-CN" altLang="en-US" sz="1800" dirty="0" smtClean="0"/>
              <a:t>目前仅低</a:t>
            </a:r>
            <a:r>
              <a:rPr lang="en-US" altLang="zh-CN" sz="1800" dirty="0" smtClean="0"/>
              <a:t>2bit</a:t>
            </a:r>
            <a:r>
              <a:rPr lang="zh-CN" altLang="en-US" sz="1800" dirty="0" smtClean="0"/>
              <a:t>有用</a:t>
            </a:r>
            <a:endParaRPr lang="zh-CN" altLang="en-US" sz="1800" dirty="0"/>
          </a:p>
          <a:p>
            <a:pPr lvl="1"/>
            <a:r>
              <a:rPr lang="en-US" altLang="zh-CN" sz="1800" dirty="0" smtClean="0"/>
              <a:t>MF </a:t>
            </a:r>
            <a:r>
              <a:rPr lang="en-US" altLang="zh-CN" sz="1800" dirty="0"/>
              <a:t>(More Fragment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：置</a:t>
            </a:r>
            <a:r>
              <a:rPr lang="en-US" altLang="zh-CN" sz="1800" dirty="0" smtClean="0"/>
              <a:t>1 </a:t>
            </a:r>
            <a:r>
              <a:rPr lang="zh-CN" altLang="en-US" sz="1800" dirty="0"/>
              <a:t>表示后面</a:t>
            </a:r>
            <a:r>
              <a:rPr lang="zh-CN" altLang="en-US" sz="1800" dirty="0" smtClean="0"/>
              <a:t>“还有分片”；置</a:t>
            </a:r>
            <a:r>
              <a:rPr lang="en-US" altLang="zh-CN" sz="1800" dirty="0" smtClean="0"/>
              <a:t>0 </a:t>
            </a:r>
            <a:r>
              <a:rPr lang="zh-CN" altLang="en-US" sz="1800" dirty="0"/>
              <a:t>表示最后一个</a:t>
            </a:r>
            <a:r>
              <a:rPr lang="zh-CN" altLang="en-US" sz="1800" dirty="0" smtClean="0"/>
              <a:t>分片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没有分片也置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）</a:t>
            </a:r>
            <a:endParaRPr lang="zh-CN" altLang="en-US" sz="1800" dirty="0"/>
          </a:p>
          <a:p>
            <a:pPr lvl="1"/>
            <a:r>
              <a:rPr lang="en-US" altLang="zh-CN" sz="1800" dirty="0" smtClean="0"/>
              <a:t>DF </a:t>
            </a:r>
            <a:r>
              <a:rPr lang="en-US" altLang="zh-CN" sz="1800" dirty="0"/>
              <a:t>(</a:t>
            </a:r>
            <a:r>
              <a:rPr lang="en-US" altLang="zh-CN" sz="1800" dirty="0" smtClean="0"/>
              <a:t>Don‘t </a:t>
            </a:r>
            <a:r>
              <a:rPr lang="en-US" altLang="zh-CN" sz="1800" dirty="0"/>
              <a:t>Fragment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：置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才允许分片</a:t>
            </a:r>
            <a:endParaRPr lang="en-US" altLang="zh-CN" sz="1800" dirty="0" smtClean="0"/>
          </a:p>
          <a:p>
            <a:r>
              <a:rPr lang="zh-CN" altLang="en-US" dirty="0" smtClean="0"/>
              <a:t>片偏移</a:t>
            </a:r>
            <a:r>
              <a:rPr lang="en-US" altLang="zh-CN" dirty="0"/>
              <a:t>(Offset)</a:t>
            </a:r>
          </a:p>
          <a:p>
            <a:pPr lvl="1"/>
            <a:r>
              <a:rPr lang="en-US" altLang="zh-CN" sz="1800" dirty="0" smtClean="0"/>
              <a:t>13 </a:t>
            </a:r>
            <a:r>
              <a:rPr lang="zh-CN" altLang="en-US" sz="1800" dirty="0"/>
              <a:t>位</a:t>
            </a:r>
            <a:r>
              <a:rPr lang="zh-CN" altLang="en-US" sz="1800" dirty="0" smtClean="0"/>
              <a:t>，指明分片在分组</a:t>
            </a:r>
            <a:r>
              <a:rPr lang="zh-CN" altLang="en-US" sz="1800" dirty="0"/>
              <a:t>中的</a:t>
            </a:r>
            <a:r>
              <a:rPr lang="zh-CN" altLang="en-US" sz="1800" dirty="0" smtClean="0"/>
              <a:t>位置，采用</a:t>
            </a:r>
            <a:r>
              <a:rPr lang="en-US" altLang="zh-CN" sz="1800" dirty="0"/>
              <a:t>8</a:t>
            </a:r>
            <a:r>
              <a:rPr lang="zh-CN" altLang="en-US" sz="1800" dirty="0"/>
              <a:t>字节</a:t>
            </a:r>
            <a:r>
              <a:rPr lang="zh-CN" altLang="en-US" sz="1800" dirty="0" smtClean="0"/>
              <a:t>为偏移单位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分片必须</a:t>
            </a:r>
            <a:r>
              <a:rPr lang="zh-CN" altLang="en-US" sz="1800" dirty="0"/>
              <a:t>是</a:t>
            </a:r>
            <a:r>
              <a:rPr lang="en-US" altLang="zh-CN" sz="1800" dirty="0"/>
              <a:t>8</a:t>
            </a:r>
            <a:r>
              <a:rPr lang="zh-CN" altLang="en-US" sz="1800" dirty="0"/>
              <a:t>字节的</a:t>
            </a:r>
            <a:r>
              <a:rPr lang="zh-CN" altLang="en-US" sz="1800" dirty="0" smtClean="0"/>
              <a:t>倍数，</a:t>
            </a:r>
            <a:r>
              <a:rPr lang="zh-CN" altLang="en-US" sz="1800" dirty="0" smtClean="0">
                <a:solidFill>
                  <a:srgbClr val="990099"/>
                </a:solidFill>
              </a:rPr>
              <a:t>为什么？</a:t>
            </a:r>
            <a:endParaRPr lang="zh-CN" altLang="en-US" sz="1800" dirty="0">
              <a:solidFill>
                <a:srgbClr val="99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205472" y="87868"/>
            <a:ext cx="1585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4.1.6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分片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91712" y="4206240"/>
            <a:ext cx="2386584" cy="338554"/>
            <a:chOff x="4376928" y="4486656"/>
            <a:chExt cx="2386584" cy="338554"/>
          </a:xfrm>
        </p:grpSpPr>
        <p:sp>
          <p:nvSpPr>
            <p:cNvPr id="6" name="文本框 5"/>
            <p:cNvSpPr txBox="1"/>
            <p:nvPr/>
          </p:nvSpPr>
          <p:spPr>
            <a:xfrm>
              <a:off x="4376928" y="4486656"/>
              <a:ext cx="79552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dirty="0"/>
                <a:t>未用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172456" y="4486656"/>
              <a:ext cx="79552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en-US" altLang="zh-CN" dirty="0" smtClean="0"/>
                <a:t>DF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67984" y="4486656"/>
              <a:ext cx="79552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en-US" altLang="zh-CN" dirty="0" smtClean="0"/>
                <a:t>MF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645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4.1  </a:t>
            </a:r>
            <a:r>
              <a:rPr lang="zh-CN" altLang="en-US" dirty="0" smtClean="0"/>
              <a:t>网际协议</a:t>
            </a:r>
            <a:r>
              <a:rPr lang="en-US" altLang="zh-CN" dirty="0" smtClean="0"/>
              <a:t>IP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4.1.1   IP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4.1.2  </a:t>
            </a:r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4.1.3  </a:t>
            </a:r>
            <a:r>
              <a:rPr lang="en-US" altLang="zh-CN" dirty="0"/>
              <a:t>IP</a:t>
            </a:r>
            <a:r>
              <a:rPr lang="zh-CN" altLang="en-US" dirty="0"/>
              <a:t>分组转发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4.1.4  IP</a:t>
            </a:r>
            <a:r>
              <a:rPr lang="zh-CN" altLang="en-US" dirty="0"/>
              <a:t>地址与硬件地址映射 </a:t>
            </a:r>
            <a:r>
              <a:rPr lang="en-US" altLang="zh-CN" dirty="0"/>
              <a:t>-- </a:t>
            </a:r>
            <a:r>
              <a:rPr lang="zh-CN" altLang="en-US" dirty="0"/>
              <a:t>地址解析协议</a:t>
            </a:r>
            <a:r>
              <a:rPr lang="en-US" altLang="zh-CN" dirty="0"/>
              <a:t>ARP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4.1.5  </a:t>
            </a:r>
            <a:r>
              <a:rPr lang="en-US" altLang="zh-CN" dirty="0"/>
              <a:t>IP</a:t>
            </a:r>
            <a:r>
              <a:rPr lang="zh-CN" altLang="en-US" dirty="0" smtClean="0"/>
              <a:t>报文格式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4.1.6  </a:t>
            </a:r>
            <a:r>
              <a:rPr lang="en-US" altLang="zh-CN" dirty="0"/>
              <a:t>IP</a:t>
            </a:r>
            <a:r>
              <a:rPr lang="zh-CN" altLang="en-US" dirty="0" smtClean="0"/>
              <a:t>分片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连接异构网络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划分子网和构造超网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4.3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网络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控制与诊断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--ICMP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协议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4.4  IP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路由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协议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416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85565"/>
              </p:ext>
            </p:extLst>
          </p:nvPr>
        </p:nvGraphicFramePr>
        <p:xfrm>
          <a:off x="1923017" y="1696811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277149" y="2088135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212727" y="3694244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458333" y="1418051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74506" y="1705677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677945" y="1705676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74506" y="1722494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74506" y="4288910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645424" y="2512628"/>
            <a:ext cx="2525996" cy="4571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52386" y="2038860"/>
            <a:ext cx="3119034" cy="49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0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分片举例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205472" y="87868"/>
            <a:ext cx="1585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4.1.6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分片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1386" y="5641886"/>
            <a:ext cx="2014462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16000" indent="-2160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Length = 1420</a:t>
            </a:r>
          </a:p>
          <a:p>
            <a:pPr marL="216000" indent="-2160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DF=0</a:t>
            </a:r>
            <a:r>
              <a:rPr kumimoji="1"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MF = 1</a:t>
            </a:r>
          </a:p>
          <a:p>
            <a:pPr marL="216000" indent="-2160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Offset = 0/8 = 0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V="1">
            <a:off x="7493000" y="27035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latin typeface="Calibri" panose="020F0502020204030204" pitchFamily="34" charset="0"/>
            </a:endParaRP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V="1">
            <a:off x="2849563" y="27035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latin typeface="Calibri" panose="020F0502020204030204" pitchFamily="34" charset="0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7119938" y="2957513"/>
            <a:ext cx="70403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smtClean="0">
                <a:solidFill>
                  <a:schemeClr val="tx1"/>
                </a:solidFill>
                <a:latin typeface="Calibri" panose="020F0502020204030204" pitchFamily="34" charset="0"/>
              </a:rPr>
              <a:t>3799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63563" y="206057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需分片的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数据报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814295" y="5275234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数据报片 </a:t>
            </a:r>
            <a:r>
              <a:rPr kumimoji="1"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133350" y="4192588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头部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  <a:endParaRPr lang="zh-CN" altLang="en-US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Line 39"/>
          <p:cNvSpPr>
            <a:spLocks noChangeShapeType="1"/>
          </p:cNvSpPr>
          <p:nvPr/>
        </p:nvSpPr>
        <p:spPr bwMode="auto">
          <a:xfrm flipV="1">
            <a:off x="1011238" y="2703513"/>
            <a:ext cx="1754187" cy="1489075"/>
          </a:xfrm>
          <a:prstGeom prst="line">
            <a:avLst/>
          </a:prstGeom>
          <a:noFill/>
          <a:ln w="9525">
            <a:solidFill>
              <a:srgbClr val="ADADD7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latin typeface="Calibri" panose="020F0502020204030204" pitchFamily="34" charset="0"/>
            </a:endParaRPr>
          </a:p>
        </p:txBody>
      </p:sp>
      <p:sp>
        <p:nvSpPr>
          <p:cNvPr id="48" name="Line 40"/>
          <p:cNvSpPr>
            <a:spLocks noChangeShapeType="1"/>
          </p:cNvSpPr>
          <p:nvPr/>
        </p:nvSpPr>
        <p:spPr bwMode="auto">
          <a:xfrm flipV="1">
            <a:off x="2765425" y="2703513"/>
            <a:ext cx="1757363" cy="1489075"/>
          </a:xfrm>
          <a:prstGeom prst="line">
            <a:avLst/>
          </a:prstGeom>
          <a:noFill/>
          <a:ln w="9525">
            <a:solidFill>
              <a:srgbClr val="ADADD7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latin typeface="Calibri" panose="020F050202020403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783013" y="4192588"/>
            <a:ext cx="2282014" cy="1139885"/>
            <a:chOff x="3783013" y="4192588"/>
            <a:chExt cx="2282014" cy="1139885"/>
          </a:xfrm>
        </p:grpSpPr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4170363" y="4656138"/>
              <a:ext cx="0" cy="369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V="1">
              <a:off x="5751513" y="4656138"/>
              <a:ext cx="0" cy="369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3783013" y="4932363"/>
              <a:ext cx="70403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1400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5360988" y="4910138"/>
              <a:ext cx="70403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2799</a:t>
              </a: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4084638" y="4192588"/>
              <a:ext cx="1754187" cy="4635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80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4259263" y="41925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4433888" y="41925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4610100" y="41925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5662613" y="41925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54" name="Rectangle 46"/>
          <p:cNvSpPr>
            <a:spLocks noChangeArrowheads="1"/>
          </p:cNvSpPr>
          <p:nvPr/>
        </p:nvSpPr>
        <p:spPr bwMode="auto">
          <a:xfrm>
            <a:off x="3206750" y="4192588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头部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Line 47"/>
          <p:cNvSpPr>
            <a:spLocks noChangeShapeType="1"/>
          </p:cNvSpPr>
          <p:nvPr/>
        </p:nvSpPr>
        <p:spPr bwMode="auto">
          <a:xfrm flipV="1">
            <a:off x="4084638" y="2703513"/>
            <a:ext cx="438150" cy="1489075"/>
          </a:xfrm>
          <a:prstGeom prst="line">
            <a:avLst/>
          </a:prstGeom>
          <a:noFill/>
          <a:ln w="9525">
            <a:solidFill>
              <a:srgbClr val="ADADD7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latin typeface="Calibri" panose="020F0502020204030204" pitchFamily="34" charset="0"/>
            </a:endParaRPr>
          </a:p>
        </p:txBody>
      </p:sp>
      <p:sp>
        <p:nvSpPr>
          <p:cNvPr id="56" name="Line 48"/>
          <p:cNvSpPr>
            <a:spLocks noChangeShapeType="1"/>
          </p:cNvSpPr>
          <p:nvPr/>
        </p:nvSpPr>
        <p:spPr bwMode="auto">
          <a:xfrm flipV="1">
            <a:off x="5838825" y="2703513"/>
            <a:ext cx="439738" cy="1489075"/>
          </a:xfrm>
          <a:prstGeom prst="line">
            <a:avLst/>
          </a:prstGeom>
          <a:noFill/>
          <a:ln w="9525">
            <a:solidFill>
              <a:srgbClr val="ADADD7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latin typeface="Calibri" panose="020F0502020204030204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943725" y="4192588"/>
            <a:ext cx="1847039" cy="1139885"/>
            <a:chOff x="6943725" y="4192588"/>
            <a:chExt cx="1847039" cy="1139885"/>
          </a:xfrm>
        </p:grpSpPr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6943725" y="4932363"/>
              <a:ext cx="70403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2800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7243763" y="4192588"/>
              <a:ext cx="1547001" cy="1117660"/>
              <a:chOff x="7243763" y="4192588"/>
              <a:chExt cx="1547001" cy="1117660"/>
            </a:xfrm>
          </p:grpSpPr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 flipV="1">
                <a:off x="7316788" y="4656138"/>
                <a:ext cx="0" cy="3698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 flipV="1">
                <a:off x="8474075" y="4656138"/>
                <a:ext cx="0" cy="3698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8086725" y="4910138"/>
                <a:ext cx="70403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3799</a:t>
                </a:r>
              </a:p>
            </p:txBody>
          </p:sp>
          <p:sp>
            <p:nvSpPr>
              <p:cNvPr id="57" name="Rectangle 49"/>
              <p:cNvSpPr>
                <a:spLocks noChangeArrowheads="1"/>
              </p:cNvSpPr>
              <p:nvPr/>
            </p:nvSpPr>
            <p:spPr bwMode="auto">
              <a:xfrm>
                <a:off x="7243763" y="4192588"/>
                <a:ext cx="1317625" cy="46355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80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>
                <a:off x="7419975" y="4192588"/>
                <a:ext cx="0" cy="463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auto">
              <a:xfrm>
                <a:off x="7596188" y="4192588"/>
                <a:ext cx="0" cy="463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latin typeface="Calibri" panose="020F0502020204030204" pitchFamily="34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auto">
              <a:xfrm>
                <a:off x="7772400" y="4192588"/>
                <a:ext cx="0" cy="463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auto">
              <a:xfrm>
                <a:off x="8386763" y="4192588"/>
                <a:ext cx="0" cy="463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6367463" y="4192588"/>
            <a:ext cx="876300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头部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Line 55"/>
          <p:cNvSpPr>
            <a:spLocks noChangeShapeType="1"/>
          </p:cNvSpPr>
          <p:nvPr/>
        </p:nvSpPr>
        <p:spPr bwMode="auto">
          <a:xfrm flipH="1" flipV="1">
            <a:off x="7596188" y="2703513"/>
            <a:ext cx="965200" cy="1489075"/>
          </a:xfrm>
          <a:prstGeom prst="line">
            <a:avLst/>
          </a:prstGeom>
          <a:noFill/>
          <a:ln w="9525">
            <a:solidFill>
              <a:srgbClr val="ADADD7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latin typeface="Calibri" panose="020F0502020204030204" pitchFamily="34" charset="0"/>
            </a:endParaRPr>
          </a:p>
        </p:txBody>
      </p:sp>
      <p:sp>
        <p:nvSpPr>
          <p:cNvPr id="64" name="Line 56"/>
          <p:cNvSpPr>
            <a:spLocks noChangeShapeType="1"/>
          </p:cNvSpPr>
          <p:nvPr/>
        </p:nvSpPr>
        <p:spPr bwMode="auto">
          <a:xfrm flipH="1" flipV="1">
            <a:off x="6278563" y="2703513"/>
            <a:ext cx="965200" cy="1489075"/>
          </a:xfrm>
          <a:prstGeom prst="line">
            <a:avLst/>
          </a:prstGeom>
          <a:noFill/>
          <a:ln w="9525">
            <a:solidFill>
              <a:srgbClr val="ADADD7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latin typeface="Calibri" panose="020F050202020403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36550" y="4192588"/>
            <a:ext cx="2658252" cy="1154112"/>
            <a:chOff x="336550" y="4192588"/>
            <a:chExt cx="2658252" cy="1154112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238" y="4192588"/>
              <a:ext cx="1754187" cy="4635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80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185863" y="41925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362075" y="41925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538288" y="41925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589213" y="41925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2678113" y="4656138"/>
              <a:ext cx="0" cy="369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2290763" y="4910138"/>
              <a:ext cx="70403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1399</a:t>
              </a:r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 flipV="1">
              <a:off x="1093788" y="4656138"/>
              <a:ext cx="0" cy="369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71" name="Text Box 63"/>
            <p:cNvSpPr txBox="1">
              <a:spLocks noChangeArrowheads="1"/>
            </p:cNvSpPr>
            <p:nvPr/>
          </p:nvSpPr>
          <p:spPr bwMode="auto">
            <a:xfrm>
              <a:off x="336550" y="4949825"/>
              <a:ext cx="903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字节 </a:t>
              </a:r>
              <a:r>
                <a:rPr kumimoji="1"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sp>
        <p:nvSpPr>
          <p:cNvPr id="72" name="Text Box 64"/>
          <p:cNvSpPr txBox="1">
            <a:spLocks noChangeArrowheads="1"/>
          </p:cNvSpPr>
          <p:nvPr/>
        </p:nvSpPr>
        <p:spPr bwMode="auto">
          <a:xfrm>
            <a:off x="3982153" y="5294800"/>
            <a:ext cx="13981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数据报片 </a:t>
            </a:r>
            <a:r>
              <a:rPr kumimoji="1"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73" name="Text Box 65"/>
          <p:cNvSpPr txBox="1">
            <a:spLocks noChangeArrowheads="1"/>
          </p:cNvSpPr>
          <p:nvPr/>
        </p:nvSpPr>
        <p:spPr bwMode="auto">
          <a:xfrm>
            <a:off x="6897118" y="5311657"/>
            <a:ext cx="13981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数据报片 </a:t>
            </a:r>
            <a:r>
              <a:rPr kumimoji="1"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 flipV="1">
            <a:off x="4594225" y="27035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latin typeface="Calibri" panose="020F0502020204030204" pitchFamily="34" charset="0"/>
            </a:endParaRPr>
          </a:p>
        </p:txBody>
      </p:sp>
      <p:sp>
        <p:nvSpPr>
          <p:cNvPr id="75" name="Text Box 67"/>
          <p:cNvSpPr txBox="1">
            <a:spLocks noChangeArrowheads="1"/>
          </p:cNvSpPr>
          <p:nvPr/>
        </p:nvSpPr>
        <p:spPr bwMode="auto">
          <a:xfrm>
            <a:off x="4206875" y="2976563"/>
            <a:ext cx="70403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smtClean="0">
                <a:solidFill>
                  <a:schemeClr val="tx1"/>
                </a:solidFill>
                <a:latin typeface="Calibri" panose="020F0502020204030204" pitchFamily="34" charset="0"/>
              </a:rPr>
              <a:t>1400</a:t>
            </a:r>
          </a:p>
        </p:txBody>
      </p:sp>
      <p:sp>
        <p:nvSpPr>
          <p:cNvPr id="76" name="Line 68"/>
          <p:cNvSpPr>
            <a:spLocks noChangeShapeType="1"/>
          </p:cNvSpPr>
          <p:nvPr/>
        </p:nvSpPr>
        <p:spPr bwMode="auto">
          <a:xfrm flipV="1">
            <a:off x="6351588" y="27035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latin typeface="Calibri" panose="020F0502020204030204" pitchFamily="34" charset="0"/>
            </a:endParaRPr>
          </a:p>
        </p:txBody>
      </p:sp>
      <p:sp>
        <p:nvSpPr>
          <p:cNvPr id="77" name="Text Box 69"/>
          <p:cNvSpPr txBox="1">
            <a:spLocks noChangeArrowheads="1"/>
          </p:cNvSpPr>
          <p:nvPr/>
        </p:nvSpPr>
        <p:spPr bwMode="auto">
          <a:xfrm>
            <a:off x="5978525" y="2976563"/>
            <a:ext cx="70403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smtClean="0">
                <a:solidFill>
                  <a:schemeClr val="tx1"/>
                </a:solidFill>
                <a:latin typeface="Calibri" panose="020F0502020204030204" pitchFamily="34" charset="0"/>
              </a:rPr>
              <a:t>2800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887538" y="1808163"/>
            <a:ext cx="5708650" cy="895350"/>
            <a:chOff x="1887538" y="1808163"/>
            <a:chExt cx="5708650" cy="8953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765425" y="2239963"/>
              <a:ext cx="4830763" cy="46355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80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887538" y="2239963"/>
              <a:ext cx="5708650" cy="46355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80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941638" y="22399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117850" y="22399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294063" y="22399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7419975" y="22399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40" name="Rectangle 76"/>
            <p:cNvSpPr>
              <a:spLocks noChangeArrowheads="1"/>
            </p:cNvSpPr>
            <p:nvPr/>
          </p:nvSpPr>
          <p:spPr bwMode="auto">
            <a:xfrm>
              <a:off x="1908175" y="2257425"/>
              <a:ext cx="854075" cy="40798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头部</a:t>
              </a:r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2765425" y="22399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4522788" y="22399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>
              <a:off x="6278563" y="22399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>
              <a:off x="2749550" y="2014538"/>
              <a:ext cx="4829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66" name="Text Box 58"/>
            <p:cNvSpPr txBox="1">
              <a:spLocks noChangeArrowheads="1"/>
            </p:cNvSpPr>
            <p:nvPr/>
          </p:nvSpPr>
          <p:spPr bwMode="auto">
            <a:xfrm>
              <a:off x="3646488" y="1808163"/>
              <a:ext cx="2667000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数据部分共 </a:t>
              </a:r>
              <a:r>
                <a:rPr kumimoji="1" lang="en-US" altLang="zh-CN" sz="200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3800 </a:t>
              </a:r>
              <a:r>
                <a:rPr kumimoji="1" lang="zh-CN" altLang="en-US" sz="200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字节</a:t>
              </a:r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6453188" y="22399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4699000" y="22399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80" name="Text Box 72"/>
          <p:cNvSpPr txBox="1">
            <a:spLocks noChangeArrowheads="1"/>
          </p:cNvSpPr>
          <p:nvPr/>
        </p:nvSpPr>
        <p:spPr bwMode="auto">
          <a:xfrm>
            <a:off x="2093913" y="2997200"/>
            <a:ext cx="9017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字节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3156839" y="5686168"/>
            <a:ext cx="2663678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216000" indent="-2160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Length = 1420</a:t>
            </a:r>
          </a:p>
          <a:p>
            <a:r>
              <a:rPr kumimoji="1" lang="en-US" altLang="zh-CN" dirty="0"/>
              <a:t>DF=0</a:t>
            </a:r>
            <a:r>
              <a:rPr kumimoji="1" lang="zh-CN" altLang="en-US" dirty="0"/>
              <a:t>， </a:t>
            </a:r>
            <a:r>
              <a:rPr lang="en-US" altLang="zh-CN" dirty="0" smtClean="0"/>
              <a:t>MF </a:t>
            </a:r>
            <a:r>
              <a:rPr lang="en-US" altLang="zh-CN" dirty="0"/>
              <a:t>= 1</a:t>
            </a:r>
          </a:p>
          <a:p>
            <a:r>
              <a:rPr lang="en-US" altLang="zh-CN" dirty="0"/>
              <a:t>Offset = 1400/8 = 175</a:t>
            </a:r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6244461" y="5686168"/>
            <a:ext cx="2663678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216000" indent="-2160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Length = 1020</a:t>
            </a:r>
          </a:p>
          <a:p>
            <a:r>
              <a:rPr kumimoji="1" lang="en-US" altLang="zh-CN" dirty="0"/>
              <a:t>DF=0</a:t>
            </a:r>
            <a:r>
              <a:rPr kumimoji="1" lang="zh-CN" altLang="en-US" dirty="0"/>
              <a:t>， </a:t>
            </a:r>
            <a:r>
              <a:rPr lang="en-US" altLang="zh-CN" dirty="0" smtClean="0"/>
              <a:t>MF </a:t>
            </a:r>
            <a:r>
              <a:rPr lang="en-US" altLang="zh-CN" dirty="0"/>
              <a:t>= 0</a:t>
            </a:r>
          </a:p>
          <a:p>
            <a:r>
              <a:rPr lang="en-US" altLang="zh-CN" dirty="0"/>
              <a:t>Offset = 2800/8 = 350</a:t>
            </a: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6780754" y="795853"/>
            <a:ext cx="1904689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Length = 3820</a:t>
            </a:r>
          </a:p>
          <a:p>
            <a:pPr marL="216000" indent="-2160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DF=0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MF = 0</a:t>
            </a:r>
          </a:p>
          <a:p>
            <a:pPr marL="216000" indent="-2160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Offset =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44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7" grpId="0" animBg="1"/>
      <p:bldP spid="38" grpId="0" animBg="1"/>
      <p:bldP spid="39" grpId="0"/>
      <p:bldP spid="41" grpId="0"/>
      <p:bldP spid="44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80" grpId="0" animBg="1"/>
      <p:bldP spid="85" grpId="0" animBg="1"/>
      <p:bldP spid="86" grpId="0" animBg="1"/>
      <p:bldP spid="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9237"/>
            <a:ext cx="8491728" cy="1127534"/>
          </a:xfrm>
        </p:spPr>
        <p:txBody>
          <a:bodyPr/>
          <a:lstStyle/>
          <a:p>
            <a:r>
              <a:rPr lang="zh-CN" altLang="en-US" dirty="0" smtClean="0"/>
              <a:t>不同 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异构</a:t>
            </a:r>
            <a:r>
              <a:rPr lang="en-US" altLang="zh-CN" dirty="0" smtClean="0"/>
              <a:t>) </a:t>
            </a:r>
            <a:r>
              <a:rPr lang="zh-CN" altLang="en-US" dirty="0" smtClean="0"/>
              <a:t>网络</a:t>
            </a:r>
            <a:r>
              <a:rPr lang="zh-CN" altLang="en-US" dirty="0"/>
              <a:t>拥有</a:t>
            </a:r>
            <a:r>
              <a:rPr lang="zh-CN" altLang="en-US" dirty="0" smtClean="0"/>
              <a:t>各自不同的</a:t>
            </a:r>
            <a:r>
              <a:rPr lang="zh-CN" altLang="en-US" dirty="0"/>
              <a:t>最大传输单元</a:t>
            </a:r>
            <a:r>
              <a:rPr lang="zh-CN" altLang="en-US" dirty="0" smtClean="0"/>
              <a:t>长度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Maximum </a:t>
            </a:r>
            <a:r>
              <a:rPr lang="en-US" altLang="zh-CN" dirty="0"/>
              <a:t>Transmission Unit, </a:t>
            </a:r>
            <a:r>
              <a:rPr lang="en-US" altLang="zh-CN" dirty="0" smtClean="0"/>
              <a:t>MTU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53905"/>
              </p:ext>
            </p:extLst>
          </p:nvPr>
        </p:nvGraphicFramePr>
        <p:xfrm>
          <a:off x="1280160" y="2049844"/>
          <a:ext cx="6096000" cy="308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协议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MTU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（字节）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超级通道（</a:t>
                      </a:r>
                      <a:r>
                        <a:rPr lang="en-US" altLang="zh-CN" baseline="0" dirty="0" err="1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Hyperchannel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65536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令牌环（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16Mbps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17194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令牌环（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4Mbps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4464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FDDI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4352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以太网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1500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X.25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576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PPP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532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9862" y="5303953"/>
            <a:ext cx="7987179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16000" indent="-2160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思考：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链路层报头计算在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MTU</a:t>
            </a: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中吗？</a:t>
            </a:r>
            <a:endParaRPr lang="en-US" altLang="zh-CN" sz="1800" dirty="0" smtClean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报头计算在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MTU</a:t>
            </a: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中吗？</a:t>
            </a:r>
            <a:endParaRPr kumimoji="1" lang="en-US" altLang="zh-CN" sz="2400" dirty="0" smtClean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30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 smtClean="0"/>
              <a:t>分片的缺点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955822"/>
          </a:xfrm>
        </p:spPr>
        <p:txBody>
          <a:bodyPr/>
          <a:lstStyle/>
          <a:p>
            <a:r>
              <a:rPr lang="zh-CN" altLang="en-US" dirty="0"/>
              <a:t>不能充分利用网络资源</a:t>
            </a:r>
          </a:p>
          <a:p>
            <a:pPr lvl="1"/>
            <a:r>
              <a:rPr lang="zh-CN" altLang="en-US" sz="1800" dirty="0"/>
              <a:t>网络转发代价与包数目相关，与大小无关</a:t>
            </a:r>
          </a:p>
          <a:p>
            <a:r>
              <a:rPr lang="zh-CN" altLang="en-US" sz="2200" dirty="0"/>
              <a:t>端到端性能很差</a:t>
            </a:r>
          </a:p>
          <a:p>
            <a:pPr lvl="1"/>
            <a:r>
              <a:rPr lang="zh-CN" altLang="en-US" sz="1800" dirty="0"/>
              <a:t>当一个分片丢失时，接收端会丢弃同一报文的其他</a:t>
            </a:r>
            <a:r>
              <a:rPr lang="zh-CN" altLang="en-US" sz="1800" dirty="0" smtClean="0"/>
              <a:t>分片</a:t>
            </a:r>
            <a:endParaRPr lang="en-US" altLang="zh-CN" sz="1800" dirty="0" smtClean="0"/>
          </a:p>
          <a:p>
            <a:r>
              <a:rPr lang="zh-CN" altLang="en-US" sz="2200" dirty="0" smtClean="0"/>
              <a:t>可被利用来生成</a:t>
            </a:r>
            <a:r>
              <a:rPr lang="en-US" altLang="zh-CN" sz="2200" dirty="0" err="1" smtClean="0"/>
              <a:t>DoS</a:t>
            </a:r>
            <a:r>
              <a:rPr lang="zh-CN" altLang="en-US" sz="2200" dirty="0" smtClean="0"/>
              <a:t>攻击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攻击者向目标主机发送小片的流，没有一个片的</a:t>
            </a:r>
            <a:r>
              <a:rPr lang="en-US" altLang="zh-CN" sz="1800" dirty="0" smtClean="0"/>
              <a:t>Offset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，重组数据时崩溃</a:t>
            </a:r>
            <a:endParaRPr lang="zh-CN" altLang="en-US" sz="1800" dirty="0"/>
          </a:p>
          <a:p>
            <a:pPr>
              <a:spcBef>
                <a:spcPts val="3000"/>
              </a:spcBef>
            </a:pP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endParaRPr lang="zh-CN" altLang="en-US" dirty="0"/>
          </a:p>
          <a:p>
            <a:pPr lvl="1"/>
            <a:r>
              <a:rPr lang="zh-CN" altLang="zh-CN" sz="1800" dirty="0" smtClean="0"/>
              <a:t>一般</a:t>
            </a:r>
            <a:r>
              <a:rPr lang="zh-CN" altLang="zh-CN" sz="1800" dirty="0" smtClean="0">
                <a:solidFill>
                  <a:schemeClr val="accent5">
                    <a:lumMod val="50000"/>
                  </a:schemeClr>
                </a:solidFill>
              </a:rPr>
              <a:t>避免</a:t>
            </a:r>
            <a:r>
              <a:rPr lang="zh-CN" altLang="zh-CN" sz="1800" dirty="0">
                <a:solidFill>
                  <a:schemeClr val="accent5">
                    <a:lumMod val="50000"/>
                  </a:schemeClr>
                </a:solidFill>
              </a:rPr>
              <a:t>分段</a:t>
            </a:r>
            <a:r>
              <a:rPr lang="zh-CN" altLang="zh-CN" sz="1800" dirty="0"/>
              <a:t>，</a:t>
            </a:r>
            <a:r>
              <a:rPr lang="zh-CN" altLang="en-US" sz="1800" dirty="0" smtClean="0"/>
              <a:t>使用</a:t>
            </a:r>
            <a:r>
              <a:rPr lang="zh-CN" altLang="en-US" sz="1800" dirty="0"/>
              <a:t>路径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MTU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发现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机制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IPv6</a:t>
            </a:r>
            <a:r>
              <a:rPr lang="zh-CN" altLang="en-US" sz="1800" dirty="0" smtClean="0"/>
              <a:t>废止了分片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数据传输过程</a:t>
            </a:r>
            <a:r>
              <a:rPr lang="zh-CN" altLang="en-US" dirty="0" smtClean="0"/>
              <a:t>中</a:t>
            </a:r>
            <a:r>
              <a:rPr lang="zh-CN" altLang="en-US" dirty="0"/>
              <a:t>探测</a:t>
            </a:r>
            <a:r>
              <a:rPr lang="zh-CN" altLang="en-US" dirty="0" smtClean="0"/>
              <a:t>沿途</a:t>
            </a:r>
            <a:r>
              <a:rPr lang="zh-CN" altLang="en-US" dirty="0"/>
              <a:t>网络的最小</a:t>
            </a:r>
            <a:r>
              <a:rPr lang="en-US" altLang="zh-CN" dirty="0" smtClean="0"/>
              <a:t>MTU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然后</a:t>
            </a:r>
            <a:r>
              <a:rPr lang="zh-CN" altLang="zh-CN" dirty="0"/>
              <a:t>发方发送足够小的分组，使其能够在沿途不必</a:t>
            </a:r>
            <a:r>
              <a:rPr lang="zh-CN" altLang="zh-CN" dirty="0" smtClean="0"/>
              <a:t>分段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205472" y="87868"/>
            <a:ext cx="1585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4.1.6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分片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89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50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报文格式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438918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 </a:t>
            </a:r>
            <a:r>
              <a:rPr lang="en-US" altLang="zh-CN"/>
              <a:t>IP </a:t>
            </a:r>
            <a:r>
              <a:rPr lang="zh-CN" altLang="en-US" smtClean="0"/>
              <a:t>数据包由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首部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(header)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数据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(data)</a:t>
            </a:r>
            <a:r>
              <a:rPr lang="zh-CN" altLang="en-US" dirty="0" smtClean="0"/>
              <a:t>两</a:t>
            </a:r>
            <a:r>
              <a:rPr lang="zh-CN" altLang="en-US" dirty="0"/>
              <a:t>部分</a:t>
            </a:r>
            <a:r>
              <a:rPr lang="zh-CN" altLang="en-US" dirty="0" smtClean="0"/>
              <a:t>组成</a:t>
            </a:r>
            <a:endParaRPr lang="zh-CN" altLang="en-US" dirty="0"/>
          </a:p>
          <a:p>
            <a:pPr lvl="1"/>
            <a:r>
              <a:rPr lang="en-US" altLang="zh-CN" sz="1800" dirty="0" smtClean="0"/>
              <a:t>header</a:t>
            </a:r>
            <a:r>
              <a:rPr lang="zh-CN" altLang="en-US" sz="1800" dirty="0" smtClean="0"/>
              <a:t>的前面部分固定</a:t>
            </a:r>
            <a:r>
              <a:rPr lang="zh-CN" altLang="en-US" sz="1800" dirty="0"/>
              <a:t>长度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20 </a:t>
            </a:r>
            <a:r>
              <a:rPr lang="zh-CN" altLang="en-US" sz="1800" dirty="0" smtClean="0"/>
              <a:t>字节；后面是可选</a:t>
            </a:r>
            <a:r>
              <a:rPr lang="zh-CN" altLang="en-US" sz="1800" dirty="0"/>
              <a:t>字段</a:t>
            </a:r>
            <a:r>
              <a:rPr lang="zh-CN" altLang="en-US" sz="1800" dirty="0" smtClean="0"/>
              <a:t>，长度可变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分组格式几乎都设计成</a:t>
            </a:r>
            <a:r>
              <a:rPr lang="en-US" altLang="zh-CN" sz="1800" dirty="0"/>
              <a:t>32 bits</a:t>
            </a:r>
            <a:r>
              <a:rPr lang="zh-CN" altLang="en-US" sz="1800" dirty="0"/>
              <a:t>对齐，</a:t>
            </a:r>
            <a:r>
              <a:rPr lang="zh-CN" altLang="en-US" sz="1800" dirty="0" smtClean="0"/>
              <a:t>以简化软件对它们的处理</a:t>
            </a:r>
            <a:endParaRPr lang="en-US" altLang="zh-CN" sz="1800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45715"/>
              </p:ext>
            </p:extLst>
          </p:nvPr>
        </p:nvGraphicFramePr>
        <p:xfrm>
          <a:off x="1773932" y="3465974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128064" y="3857298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063642" y="5463407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09248" y="3187214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421" y="3474840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528860" y="3474839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5421" y="3491657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5421" y="6058073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63862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4882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altLang="zh-CN" sz="1800" dirty="0" smtClean="0">
                <a:solidFill>
                  <a:srgbClr val="FFFF00"/>
                </a:solidFill>
              </a:rPr>
              <a:t>Version</a:t>
            </a:r>
            <a:r>
              <a:rPr lang="zh-CN" altLang="en-US" sz="1800" dirty="0" smtClean="0">
                <a:solidFill>
                  <a:schemeClr val="bg1"/>
                </a:solidFill>
              </a:rPr>
              <a:t>：版本，</a:t>
            </a:r>
            <a:r>
              <a:rPr lang="en-US" altLang="zh-CN" sz="1800" dirty="0" smtClean="0">
                <a:solidFill>
                  <a:schemeClr val="bg1"/>
                </a:solidFill>
              </a:rPr>
              <a:t>4bits</a:t>
            </a:r>
            <a:r>
              <a:rPr lang="zh-CN" altLang="en-US" sz="1800" dirty="0" smtClean="0">
                <a:solidFill>
                  <a:schemeClr val="bg1"/>
                </a:solidFill>
              </a:rPr>
              <a:t>，目前</a:t>
            </a:r>
            <a:r>
              <a:rPr lang="zh-CN" altLang="en-US" sz="1800" dirty="0">
                <a:solidFill>
                  <a:schemeClr val="bg1"/>
                </a:solidFill>
              </a:rPr>
              <a:t>的 </a:t>
            </a:r>
            <a:r>
              <a:rPr lang="en-US" altLang="zh-CN" sz="1800" dirty="0">
                <a:solidFill>
                  <a:schemeClr val="bg1"/>
                </a:solidFill>
              </a:rPr>
              <a:t>IP </a:t>
            </a:r>
            <a:r>
              <a:rPr lang="zh-CN" altLang="en-US" sz="1800" dirty="0">
                <a:solidFill>
                  <a:schemeClr val="bg1"/>
                </a:solidFill>
              </a:rPr>
              <a:t>协议版本号为 </a:t>
            </a:r>
            <a:r>
              <a:rPr lang="en-US" altLang="zh-CN" sz="1800" dirty="0">
                <a:solidFill>
                  <a:schemeClr val="bg1"/>
                </a:solidFill>
              </a:rPr>
              <a:t>4 (</a:t>
            </a:r>
            <a:r>
              <a:rPr lang="zh-CN" altLang="en-US" sz="1800" dirty="0">
                <a:solidFill>
                  <a:schemeClr val="bg1"/>
                </a:solidFill>
              </a:rPr>
              <a:t>即 </a:t>
            </a:r>
            <a:r>
              <a:rPr lang="en-US" altLang="zh-CN" sz="1800" dirty="0" smtClean="0">
                <a:solidFill>
                  <a:schemeClr val="bg1"/>
                </a:solidFill>
              </a:rPr>
              <a:t>IPv4)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12990"/>
              </p:ext>
            </p:extLst>
          </p:nvPr>
        </p:nvGraphicFramePr>
        <p:xfrm>
          <a:off x="1773932" y="3465974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128064" y="3857298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063642" y="5463407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09248" y="3187214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421" y="3474840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528860" y="3474839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5421" y="3491657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5421" y="6058073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08050" y="3441669"/>
            <a:ext cx="877824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445008" y="2156168"/>
            <a:ext cx="8370711" cy="94889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1800" kern="0" dirty="0" err="1" smtClean="0">
                <a:solidFill>
                  <a:srgbClr val="FFFF00"/>
                </a:solidFill>
              </a:rPr>
              <a:t>HLen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：首部长度，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4bits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，可表示的最大数值是 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15 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个单位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(1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个单位为 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4 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字节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)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，即首部最长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60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字节；最小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5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，即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20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字节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(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仅包含首部的固定部分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)</a:t>
            </a:r>
            <a:endParaRPr lang="en-US" altLang="zh-CN" sz="2000" kern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zh-CN" sz="2000" kern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53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0.0892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/>
      <p:bldP spid="3" grpId="0" animBg="1"/>
      <p:bldP spid="3" grpId="1" animBg="1"/>
      <p:bldP spid="21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58496" y="1444979"/>
            <a:ext cx="8778239" cy="1310058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altLang="zh-CN" sz="1800" dirty="0" smtClean="0">
                <a:solidFill>
                  <a:srgbClr val="FFFF00"/>
                </a:solidFill>
              </a:rPr>
              <a:t>TOS</a:t>
            </a:r>
            <a:r>
              <a:rPr lang="zh-CN" altLang="en-US" sz="1800" dirty="0" smtClean="0">
                <a:solidFill>
                  <a:schemeClr val="bg1"/>
                </a:solidFill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</a:rPr>
              <a:t>区分</a:t>
            </a:r>
            <a:r>
              <a:rPr lang="zh-CN" altLang="en-US" sz="1800" dirty="0" smtClean="0">
                <a:solidFill>
                  <a:schemeClr val="bg1"/>
                </a:solidFill>
              </a:rPr>
              <a:t>服务，</a:t>
            </a:r>
            <a:r>
              <a:rPr lang="en-US" altLang="zh-CN" sz="1800" dirty="0" smtClean="0">
                <a:solidFill>
                  <a:schemeClr val="bg1"/>
                </a:solidFill>
              </a:rPr>
              <a:t>8 </a:t>
            </a:r>
            <a:r>
              <a:rPr lang="zh-CN" altLang="en-US" sz="1800" dirty="0">
                <a:solidFill>
                  <a:schemeClr val="bg1"/>
                </a:solidFill>
              </a:rPr>
              <a:t>位，用来获得更好的</a:t>
            </a:r>
            <a:r>
              <a:rPr lang="zh-CN" altLang="en-US" sz="1800" dirty="0" smtClean="0">
                <a:solidFill>
                  <a:schemeClr val="bg1"/>
                </a:solidFill>
              </a:rPr>
              <a:t>服务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  <a:buClr>
                <a:schemeClr val="bg1"/>
              </a:buClr>
            </a:pPr>
            <a:r>
              <a:rPr lang="zh-CN" altLang="en-US" sz="1600" dirty="0" smtClean="0">
                <a:solidFill>
                  <a:schemeClr val="bg1"/>
                </a:solidFill>
              </a:rPr>
              <a:t>在</a:t>
            </a:r>
            <a:r>
              <a:rPr lang="zh-CN" altLang="en-US" sz="1600" dirty="0">
                <a:solidFill>
                  <a:schemeClr val="bg1"/>
                </a:solidFill>
              </a:rPr>
              <a:t>旧标准中叫做服务类型，但实际上一直未被使用</a:t>
            </a:r>
            <a:r>
              <a:rPr lang="zh-CN" altLang="en-US" sz="1600" dirty="0" smtClean="0">
                <a:solidFill>
                  <a:schemeClr val="bg1"/>
                </a:solidFill>
              </a:rPr>
              <a:t>过，</a:t>
            </a:r>
            <a:r>
              <a:rPr lang="en-US" altLang="zh-CN" sz="1600" dirty="0" smtClean="0">
                <a:solidFill>
                  <a:schemeClr val="bg1"/>
                </a:solidFill>
              </a:rPr>
              <a:t>1998 </a:t>
            </a:r>
            <a:r>
              <a:rPr lang="zh-CN" altLang="en-US" sz="1600" dirty="0">
                <a:solidFill>
                  <a:schemeClr val="bg1"/>
                </a:solidFill>
              </a:rPr>
              <a:t>年这个字段改名为区分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  <a:buClr>
                <a:schemeClr val="bg1"/>
              </a:buClr>
            </a:pPr>
            <a:r>
              <a:rPr lang="zh-CN" altLang="en-US" sz="1600" dirty="0" smtClean="0">
                <a:solidFill>
                  <a:schemeClr val="bg1"/>
                </a:solidFill>
              </a:rPr>
              <a:t>只有</a:t>
            </a:r>
            <a:r>
              <a:rPr lang="zh-CN" altLang="en-US" sz="1600" dirty="0">
                <a:solidFill>
                  <a:schemeClr val="bg1"/>
                </a:solidFill>
              </a:rPr>
              <a:t>在使用区分服务（</a:t>
            </a:r>
            <a:r>
              <a:rPr lang="en-US" altLang="zh-CN" sz="1600" dirty="0" err="1">
                <a:solidFill>
                  <a:schemeClr val="bg1"/>
                </a:solidFill>
              </a:rPr>
              <a:t>DiffServ</a:t>
            </a:r>
            <a:r>
              <a:rPr lang="zh-CN" altLang="en-US" sz="1600" dirty="0">
                <a:solidFill>
                  <a:schemeClr val="bg1"/>
                </a:solidFill>
              </a:rPr>
              <a:t>）时，这个字段才</a:t>
            </a:r>
            <a:r>
              <a:rPr lang="zh-CN" altLang="en-US" sz="1600" dirty="0" smtClean="0">
                <a:solidFill>
                  <a:schemeClr val="bg1"/>
                </a:solidFill>
              </a:rPr>
              <a:t>起作用，一般情况下不使用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773932" y="3465974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128064" y="3857298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063642" y="5463407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09248" y="3187214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421" y="3474840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528860" y="3474839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5421" y="3491657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5421" y="6058073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05202" y="3441669"/>
            <a:ext cx="1620366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3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/>
      <p:bldP spid="3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58496" y="1444979"/>
            <a:ext cx="8778239" cy="1310058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altLang="zh-CN" sz="1800" dirty="0" smtClean="0">
                <a:solidFill>
                  <a:srgbClr val="FFFF00"/>
                </a:solidFill>
              </a:rPr>
              <a:t>Length</a:t>
            </a:r>
            <a:r>
              <a:rPr lang="zh-CN" altLang="en-US" sz="1800" dirty="0">
                <a:solidFill>
                  <a:schemeClr val="bg1"/>
                </a:solidFill>
              </a:rPr>
              <a:t>：</a:t>
            </a:r>
            <a:r>
              <a:rPr lang="zh-CN" altLang="en-US" sz="1800" dirty="0" smtClean="0">
                <a:solidFill>
                  <a:schemeClr val="bg1"/>
                </a:solidFill>
              </a:rPr>
              <a:t>总长度，</a:t>
            </a:r>
            <a:r>
              <a:rPr lang="en-US" altLang="zh-CN" sz="1800" dirty="0" smtClean="0">
                <a:solidFill>
                  <a:schemeClr val="bg1"/>
                </a:solidFill>
              </a:rPr>
              <a:t>16 </a:t>
            </a:r>
            <a:r>
              <a:rPr lang="zh-CN" altLang="en-US" sz="1800" dirty="0">
                <a:solidFill>
                  <a:schemeClr val="bg1"/>
                </a:solidFill>
              </a:rPr>
              <a:t>位，指首部和数据之和的</a:t>
            </a:r>
            <a:r>
              <a:rPr lang="zh-CN" altLang="en-US" sz="1800" dirty="0" smtClean="0">
                <a:solidFill>
                  <a:schemeClr val="bg1"/>
                </a:solidFill>
              </a:rPr>
              <a:t>长度，单位</a:t>
            </a:r>
            <a:r>
              <a:rPr lang="zh-CN" altLang="en-US" sz="1800" dirty="0">
                <a:solidFill>
                  <a:schemeClr val="bg1"/>
                </a:solidFill>
              </a:rPr>
              <a:t>为</a:t>
            </a:r>
            <a:r>
              <a:rPr lang="zh-CN" altLang="en-US" sz="1800" dirty="0" smtClean="0">
                <a:solidFill>
                  <a:schemeClr val="bg1"/>
                </a:solidFill>
              </a:rPr>
              <a:t>字节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  <a:buClr>
                <a:schemeClr val="bg1"/>
              </a:buClr>
            </a:pPr>
            <a:r>
              <a:rPr lang="zh-CN" altLang="en-US" sz="1600" smtClean="0">
                <a:solidFill>
                  <a:schemeClr val="bg1"/>
                </a:solidFill>
              </a:rPr>
              <a:t>数据包的</a:t>
            </a:r>
            <a:r>
              <a:rPr lang="zh-CN" altLang="en-US" sz="1600" dirty="0">
                <a:solidFill>
                  <a:schemeClr val="bg1"/>
                </a:solidFill>
              </a:rPr>
              <a:t>最大长度为 </a:t>
            </a:r>
            <a:r>
              <a:rPr lang="en-US" altLang="zh-CN" sz="1600" dirty="0">
                <a:solidFill>
                  <a:schemeClr val="bg1"/>
                </a:solidFill>
              </a:rPr>
              <a:t>65535 </a:t>
            </a:r>
            <a:r>
              <a:rPr lang="zh-CN" altLang="en-US" sz="1600" dirty="0" smtClean="0">
                <a:solidFill>
                  <a:schemeClr val="bg1"/>
                </a:solidFill>
              </a:rPr>
              <a:t>字节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  <a:buClr>
                <a:schemeClr val="bg1"/>
              </a:buClr>
            </a:pPr>
            <a:r>
              <a:rPr lang="zh-CN" altLang="en-US" sz="1600" dirty="0" smtClean="0">
                <a:solidFill>
                  <a:schemeClr val="bg1"/>
                </a:solidFill>
              </a:rPr>
              <a:t>总长度</a:t>
            </a:r>
            <a:r>
              <a:rPr lang="zh-CN" altLang="en-US" sz="1600" dirty="0">
                <a:solidFill>
                  <a:schemeClr val="bg1"/>
                </a:solidFill>
              </a:rPr>
              <a:t>必须不超过最大传送单元 </a:t>
            </a:r>
            <a:r>
              <a:rPr lang="en-US" altLang="zh-CN" sz="1600" dirty="0" smtClean="0">
                <a:solidFill>
                  <a:schemeClr val="bg1"/>
                </a:solidFill>
              </a:rPr>
              <a:t>MTU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773932" y="3465974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128064" y="3857298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063642" y="5463407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09248" y="3187214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421" y="3474840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528860" y="3474839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5421" y="3491657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5421" y="6058073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902353" y="3441669"/>
            <a:ext cx="3119981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2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P spid="3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58496" y="1761971"/>
            <a:ext cx="8778239" cy="60114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altLang="zh-CN" sz="1800" dirty="0" smtClean="0">
                <a:solidFill>
                  <a:srgbClr val="FFFF00"/>
                </a:solidFill>
              </a:rPr>
              <a:t>Identification</a:t>
            </a:r>
            <a:r>
              <a:rPr lang="zh-CN" altLang="en-US" sz="1800" dirty="0" smtClean="0">
                <a:solidFill>
                  <a:srgbClr val="FFFF00"/>
                </a:solidFill>
              </a:rPr>
              <a:t>标识、</a:t>
            </a:r>
            <a:r>
              <a:rPr lang="en-US" altLang="zh-CN" sz="1800" dirty="0" smtClean="0">
                <a:solidFill>
                  <a:srgbClr val="FFFF00"/>
                </a:solidFill>
              </a:rPr>
              <a:t>Flag</a:t>
            </a:r>
            <a:r>
              <a:rPr lang="zh-CN" altLang="en-US" sz="1800" dirty="0" smtClean="0">
                <a:solidFill>
                  <a:srgbClr val="FFFF00"/>
                </a:solidFill>
              </a:rPr>
              <a:t>标志、</a:t>
            </a:r>
            <a:r>
              <a:rPr lang="en-US" altLang="zh-CN" sz="1800" dirty="0" smtClean="0">
                <a:solidFill>
                  <a:srgbClr val="FFFF00"/>
                </a:solidFill>
              </a:rPr>
              <a:t>Offset</a:t>
            </a:r>
            <a:r>
              <a:rPr lang="zh-CN" altLang="en-US" sz="1800" dirty="0" smtClean="0">
                <a:solidFill>
                  <a:srgbClr val="FFFF00"/>
                </a:solidFill>
              </a:rPr>
              <a:t>片偏移</a:t>
            </a:r>
            <a:r>
              <a:rPr lang="zh-CN" altLang="en-US" sz="1800" dirty="0" smtClean="0">
                <a:solidFill>
                  <a:schemeClr val="bg1"/>
                </a:solidFill>
              </a:rPr>
              <a:t>：三个字段共</a:t>
            </a:r>
            <a:r>
              <a:rPr lang="en-US" altLang="zh-CN" sz="1800" dirty="0" smtClean="0">
                <a:solidFill>
                  <a:schemeClr val="bg1"/>
                </a:solidFill>
              </a:rPr>
              <a:t>32 </a:t>
            </a:r>
            <a:r>
              <a:rPr lang="zh-CN" altLang="en-US" sz="1800" dirty="0">
                <a:solidFill>
                  <a:schemeClr val="bg1"/>
                </a:solidFill>
              </a:rPr>
              <a:t>位</a:t>
            </a:r>
            <a:r>
              <a:rPr lang="zh-CN" altLang="en-US" sz="1800" dirty="0" smtClean="0">
                <a:solidFill>
                  <a:schemeClr val="bg1"/>
                </a:solidFill>
              </a:rPr>
              <a:t>，用于</a:t>
            </a:r>
            <a:r>
              <a:rPr lang="en-US" altLang="zh-CN" sz="1800" smtClean="0">
                <a:solidFill>
                  <a:schemeClr val="bg1"/>
                </a:solidFill>
              </a:rPr>
              <a:t>IP</a:t>
            </a:r>
            <a:r>
              <a:rPr lang="zh-CN" altLang="en-US" sz="1800" smtClean="0">
                <a:solidFill>
                  <a:schemeClr val="bg1"/>
                </a:solidFill>
              </a:rPr>
              <a:t>数据包分片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773932" y="3465974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128064" y="3857298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063642" y="5463407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09248" y="3187214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421" y="3474840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528860" y="3474839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5421" y="3491657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5421" y="6058073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22824" y="3832741"/>
            <a:ext cx="6299511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P spid="3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773932" y="3465974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128064" y="3857298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063642" y="5463407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09248" y="3187214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421" y="3474840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528860" y="3474839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5421" y="3491657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5421" y="6058073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82880" y="1366486"/>
            <a:ext cx="8778239" cy="15683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1800" kern="0" dirty="0" smtClean="0">
                <a:solidFill>
                  <a:srgbClr val="FFFF00"/>
                </a:solidFill>
              </a:rPr>
              <a:t>TTL</a:t>
            </a:r>
            <a:r>
              <a:rPr lang="zh-CN" altLang="en-US" sz="1800" kern="0" dirty="0">
                <a:solidFill>
                  <a:schemeClr val="bg1"/>
                </a:solidFill>
              </a:rPr>
              <a:t>：生存时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间</a:t>
            </a:r>
            <a:r>
              <a:rPr lang="en-US" altLang="zh-CN" sz="1800" kern="0" dirty="0">
                <a:solidFill>
                  <a:schemeClr val="bg1"/>
                </a:solidFill>
              </a:rPr>
              <a:t>(Time To Live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)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，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8 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位，数据报</a:t>
            </a:r>
            <a:r>
              <a:rPr lang="zh-CN" altLang="en-US" sz="1800" kern="0" dirty="0">
                <a:solidFill>
                  <a:schemeClr val="bg1"/>
                </a:solidFill>
              </a:rPr>
              <a:t>在网络中可通过的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路由器跳数</a:t>
            </a:r>
            <a:endParaRPr lang="en-US" altLang="zh-CN" sz="18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zh-CN" altLang="en-US" sz="1600" kern="0" dirty="0">
                <a:solidFill>
                  <a:schemeClr val="bg1"/>
                </a:solidFill>
              </a:rPr>
              <a:t>引入原因：数据分组单独寻径，从源到目的的延迟是随机变化的，可能路由器出错导致分组在网上无休止</a:t>
            </a:r>
            <a:r>
              <a:rPr lang="zh-CN" altLang="en-US" sz="1600" kern="0" dirty="0" smtClean="0">
                <a:solidFill>
                  <a:schemeClr val="bg1"/>
                </a:solidFill>
              </a:rPr>
              <a:t>传输</a:t>
            </a:r>
            <a:endParaRPr lang="en-US" altLang="zh-CN" sz="16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zh-CN" altLang="en-US" sz="1600" kern="0" dirty="0" smtClean="0">
                <a:solidFill>
                  <a:schemeClr val="bg1"/>
                </a:solidFill>
              </a:rPr>
              <a:t>理论最大值</a:t>
            </a:r>
            <a:r>
              <a:rPr lang="en-US" altLang="zh-CN" sz="1600" kern="0" dirty="0" smtClean="0">
                <a:solidFill>
                  <a:schemeClr val="bg1"/>
                </a:solidFill>
              </a:rPr>
              <a:t>255</a:t>
            </a:r>
            <a:r>
              <a:rPr lang="zh-CN" altLang="en-US" sz="1600" kern="0" dirty="0" smtClean="0">
                <a:solidFill>
                  <a:schemeClr val="bg1"/>
                </a:solidFill>
              </a:rPr>
              <a:t>，实际值一般不超过</a:t>
            </a:r>
            <a:r>
              <a:rPr lang="en-US" altLang="zh-CN" sz="1600" kern="0" dirty="0" smtClean="0">
                <a:solidFill>
                  <a:schemeClr val="bg1"/>
                </a:solidFill>
              </a:rPr>
              <a:t>64</a:t>
            </a:r>
            <a:r>
              <a:rPr lang="zh-CN" altLang="en-US" sz="1600" kern="0" dirty="0" smtClean="0">
                <a:solidFill>
                  <a:schemeClr val="bg1"/>
                </a:solidFill>
              </a:rPr>
              <a:t>；发送结点设置该值，分组</a:t>
            </a:r>
            <a:r>
              <a:rPr lang="zh-CN" altLang="en-US" sz="1600" kern="0" dirty="0">
                <a:solidFill>
                  <a:schemeClr val="bg1"/>
                </a:solidFill>
              </a:rPr>
              <a:t>每经过一个路由器时</a:t>
            </a:r>
            <a:r>
              <a:rPr lang="zh-CN" altLang="en-US" sz="1600" kern="0" dirty="0" smtClean="0">
                <a:solidFill>
                  <a:schemeClr val="bg1"/>
                </a:solidFill>
              </a:rPr>
              <a:t>，将其</a:t>
            </a:r>
            <a:r>
              <a:rPr lang="zh-CN" altLang="en-US" sz="1600" kern="0" dirty="0">
                <a:solidFill>
                  <a:schemeClr val="bg1"/>
                </a:solidFill>
              </a:rPr>
              <a:t>值减</a:t>
            </a:r>
            <a:r>
              <a:rPr lang="en-US" altLang="zh-CN" sz="1600" kern="0" dirty="0">
                <a:solidFill>
                  <a:schemeClr val="bg1"/>
                </a:solidFill>
              </a:rPr>
              <a:t>1</a:t>
            </a:r>
            <a:r>
              <a:rPr lang="zh-CN" altLang="en-US" sz="1600" kern="0" dirty="0">
                <a:solidFill>
                  <a:schemeClr val="bg1"/>
                </a:solidFill>
              </a:rPr>
              <a:t>，</a:t>
            </a:r>
            <a:r>
              <a:rPr lang="en-US" altLang="zh-CN" sz="1600" kern="0" dirty="0">
                <a:solidFill>
                  <a:schemeClr val="bg1"/>
                </a:solidFill>
              </a:rPr>
              <a:t>TTL=0 </a:t>
            </a:r>
            <a:r>
              <a:rPr lang="zh-CN" altLang="en-US" sz="1600" kern="0" dirty="0">
                <a:solidFill>
                  <a:schemeClr val="bg1"/>
                </a:solidFill>
              </a:rPr>
              <a:t>时丢弃该</a:t>
            </a:r>
            <a:r>
              <a:rPr lang="zh-CN" altLang="en-US" sz="1600" kern="0" dirty="0" smtClean="0">
                <a:solidFill>
                  <a:schemeClr val="bg1"/>
                </a:solidFill>
              </a:rPr>
              <a:t>包</a:t>
            </a:r>
            <a:endParaRPr lang="en-US" altLang="zh-CN" sz="1600" kern="0" dirty="0" smtClean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61252" y="4249084"/>
            <a:ext cx="1599496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7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5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报文头部字段说明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93408" y="87868"/>
            <a:ext cx="209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4.1.5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773932" y="3465974"/>
          <a:ext cx="6248403" cy="3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Vers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HLen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TOS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Length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Identification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Flag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Offset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TTL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Protocol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Checksum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Source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51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Destination Address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95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Options</a:t>
                      </a:r>
                      <a:r>
                        <a:rPr lang="en-US" altLang="zh-C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(if any)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38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128064" y="3857298"/>
            <a:ext cx="413576" cy="10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063642" y="5463407"/>
            <a:ext cx="64440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09248" y="3187214"/>
            <a:ext cx="6851283" cy="369332"/>
            <a:chOff x="1309248" y="2918990"/>
            <a:chExt cx="6851283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661024" y="2918990"/>
              <a:ext cx="649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0            4             8                          16       19                                         31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309248" y="2918990"/>
              <a:ext cx="41357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421" y="3474840"/>
            <a:ext cx="414338" cy="2583234"/>
            <a:chOff x="725421" y="3023736"/>
            <a:chExt cx="414338" cy="2583234"/>
          </a:xfrm>
        </p:grpSpPr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944496" y="3023736"/>
              <a:ext cx="0" cy="25832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78"/>
            <p:cNvSpPr>
              <a:spLocks noChangeArrowheads="1"/>
            </p:cNvSpPr>
            <p:nvPr/>
          </p:nvSpPr>
          <p:spPr bwMode="auto">
            <a:xfrm>
              <a:off x="725421" y="3861209"/>
              <a:ext cx="414338" cy="643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部</a:t>
              </a:r>
            </a:p>
          </p:txBody>
        </p:sp>
      </p:grpSp>
      <p:sp>
        <p:nvSpPr>
          <p:cNvPr id="18" name="AutoShape 97"/>
          <p:cNvSpPr>
            <a:spLocks/>
          </p:cNvSpPr>
          <p:nvPr/>
        </p:nvSpPr>
        <p:spPr bwMode="auto">
          <a:xfrm>
            <a:off x="1528860" y="3474839"/>
            <a:ext cx="215899" cy="1993762"/>
          </a:xfrm>
          <a:prstGeom prst="leftBrace">
            <a:avLst>
              <a:gd name="adj1" fmla="val 108016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5421" y="3491657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5421" y="6058073"/>
            <a:ext cx="10528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82880" y="1366486"/>
            <a:ext cx="8778239" cy="16175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1800" kern="0" dirty="0" smtClean="0">
                <a:solidFill>
                  <a:srgbClr val="FFFF00"/>
                </a:solidFill>
              </a:rPr>
              <a:t>Protocol</a:t>
            </a:r>
            <a:r>
              <a:rPr lang="zh-CN" altLang="en-US" sz="1800" kern="0" dirty="0">
                <a:solidFill>
                  <a:schemeClr val="bg1"/>
                </a:solidFill>
              </a:rPr>
              <a:t>：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协议，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8 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位，指出</a:t>
            </a:r>
            <a:r>
              <a:rPr lang="zh-CN" altLang="en-US" sz="1800" kern="0" dirty="0">
                <a:solidFill>
                  <a:schemeClr val="bg1"/>
                </a:solidFill>
              </a:rPr>
              <a:t>此数据报携带的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数据是</a:t>
            </a:r>
            <a:r>
              <a:rPr lang="zh-CN" altLang="en-US" sz="1800" kern="0" dirty="0">
                <a:solidFill>
                  <a:schemeClr val="bg1"/>
                </a:solidFill>
              </a:rPr>
              <a:t>上层哪一个协议发来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的</a:t>
            </a:r>
            <a:endParaRPr lang="zh-CN" altLang="en-US" sz="1800" kern="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09636" y="4249084"/>
            <a:ext cx="1599496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04344"/>
              </p:ext>
            </p:extLst>
          </p:nvPr>
        </p:nvGraphicFramePr>
        <p:xfrm>
          <a:off x="1139756" y="1946677"/>
          <a:ext cx="5865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</a:rPr>
                        <a:t>ICMP</a:t>
                      </a:r>
                      <a:endParaRPr lang="zh-CN" altLang="en-US" sz="1600" b="0" baseline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</a:rPr>
                        <a:t>IGMP</a:t>
                      </a:r>
                      <a:endParaRPr lang="zh-CN" altLang="en-US" sz="1600" b="0" baseline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</a:rPr>
                        <a:t>IP</a:t>
                      </a:r>
                      <a:endParaRPr lang="zh-CN" altLang="en-US" sz="1600" b="0" baseline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</a:rPr>
                        <a:t>TCP</a:t>
                      </a:r>
                      <a:endParaRPr lang="zh-CN" altLang="en-US" sz="1600" b="0" baseline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</a:rPr>
                        <a:t>EGP</a:t>
                      </a:r>
                      <a:endParaRPr lang="zh-CN" altLang="en-US" sz="1600" b="0" baseline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</a:rPr>
                        <a:t>IGP</a:t>
                      </a:r>
                      <a:endParaRPr lang="zh-CN" altLang="en-US" sz="1600" b="0" baseline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</a:rPr>
                        <a:t>UDP</a:t>
                      </a:r>
                      <a:endParaRPr lang="zh-CN" altLang="en-US" sz="1600" b="0" baseline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</a:rPr>
                        <a:t>IPv6</a:t>
                      </a:r>
                      <a:endParaRPr lang="zh-CN" altLang="en-US" sz="1600" b="0" baseline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latin typeface="Calibri" panose="020F0502020204030204" pitchFamily="34" charset="0"/>
                        </a:rPr>
                        <a:t>OSPF</a:t>
                      </a:r>
                      <a:endParaRPr lang="zh-CN" altLang="en-US" sz="1600" b="0" baseline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17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41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89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9369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5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1|27.3|24.9|21.6|19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0.7|6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45.1|11|39|4.4|1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2.8|57.2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8|8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8.4|44.9|29.2|26|3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34.6|59.1|29.7|3.1|19.1|34.9|27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27481</TotalTime>
  <Words>1983</Words>
  <Application>Microsoft Office PowerPoint</Application>
  <PresentationFormat>全屏显示(4:3)</PresentationFormat>
  <Paragraphs>588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方正舒体</vt:lpstr>
      <vt:lpstr>黑体</vt:lpstr>
      <vt:lpstr>华文楷体</vt:lpstr>
      <vt:lpstr>华文新魏</vt:lpstr>
      <vt:lpstr>楷体</vt:lpstr>
      <vt:lpstr>宋体</vt:lpstr>
      <vt:lpstr>微软雅黑</vt:lpstr>
      <vt:lpstr>Arial</vt:lpstr>
      <vt:lpstr>Arial Black</vt:lpstr>
      <vt:lpstr>Calibri</vt:lpstr>
      <vt:lpstr>Comic Sans MS</vt:lpstr>
      <vt:lpstr>Times New Roman</vt:lpstr>
      <vt:lpstr>Wingdings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第四章 网络互联(4)</vt:lpstr>
      <vt:lpstr>提纲</vt:lpstr>
      <vt:lpstr>IP报文格式</vt:lpstr>
      <vt:lpstr>IP报文头部字段说明</vt:lpstr>
      <vt:lpstr>IP报文头部字段说明</vt:lpstr>
      <vt:lpstr>IP报文头部字段说明</vt:lpstr>
      <vt:lpstr>IP报文头部字段说明</vt:lpstr>
      <vt:lpstr>IP报文头部字段说明</vt:lpstr>
      <vt:lpstr>IP报文头部字段说明</vt:lpstr>
      <vt:lpstr>IP报文头部字段说明</vt:lpstr>
      <vt:lpstr>IP报文头部字段说明</vt:lpstr>
      <vt:lpstr>IP报文头部字段说明</vt:lpstr>
      <vt:lpstr>IP报文头部字段说明</vt:lpstr>
      <vt:lpstr>IP报文头部字段说明</vt:lpstr>
      <vt:lpstr>提纲</vt:lpstr>
      <vt:lpstr>IP分片 (Fragmentation)</vt:lpstr>
      <vt:lpstr>IP分片 (Fragmentation)</vt:lpstr>
      <vt:lpstr>IP分片 (Fragmentation)</vt:lpstr>
      <vt:lpstr>IP头部有关分片的三个字段</vt:lpstr>
      <vt:lpstr>PowerPoint 演示文稿</vt:lpstr>
      <vt:lpstr>IP分片举例</vt:lpstr>
      <vt:lpstr>PowerPoint 演示文稿</vt:lpstr>
      <vt:lpstr>IP分片的缺点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1363</cp:revision>
  <dcterms:created xsi:type="dcterms:W3CDTF">2017-02-02T15:53:23Z</dcterms:created>
  <dcterms:modified xsi:type="dcterms:W3CDTF">2020-03-17T14:47:45Z</dcterms:modified>
</cp:coreProperties>
</file>