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5" r:id="rId3"/>
    <p:sldMasterId id="2147483698" r:id="rId4"/>
  </p:sldMasterIdLst>
  <p:notesMasterIdLst>
    <p:notesMasterId r:id="rId25"/>
  </p:notesMasterIdLst>
  <p:sldIdLst>
    <p:sldId id="256" r:id="rId5"/>
    <p:sldId id="296" r:id="rId6"/>
    <p:sldId id="297" r:id="rId7"/>
    <p:sldId id="258" r:id="rId8"/>
    <p:sldId id="303" r:id="rId9"/>
    <p:sldId id="304" r:id="rId10"/>
    <p:sldId id="305" r:id="rId11"/>
    <p:sldId id="391" r:id="rId12"/>
    <p:sldId id="392" r:id="rId13"/>
    <p:sldId id="393" r:id="rId14"/>
    <p:sldId id="394" r:id="rId15"/>
    <p:sldId id="395" r:id="rId16"/>
    <p:sldId id="399" r:id="rId17"/>
    <p:sldId id="389" r:id="rId18"/>
    <p:sldId id="308" r:id="rId19"/>
    <p:sldId id="327" r:id="rId20"/>
    <p:sldId id="309" r:id="rId21"/>
    <p:sldId id="311" r:id="rId22"/>
    <p:sldId id="312" r:id="rId23"/>
    <p:sldId id="400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50770"/>
    <a:srgbClr val="710555"/>
    <a:srgbClr val="000092"/>
    <a:srgbClr val="F2F2F8"/>
    <a:srgbClr val="CCFFFF"/>
    <a:srgbClr val="FFFF99"/>
    <a:srgbClr val="EFEFFF"/>
    <a:srgbClr val="434365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86436" autoAdjust="0"/>
  </p:normalViewPr>
  <p:slideViewPr>
    <p:cSldViewPr snapToGrid="0">
      <p:cViewPr varScale="1">
        <p:scale>
          <a:sx n="68" d="100"/>
          <a:sy n="68" d="100"/>
        </p:scale>
        <p:origin x="1011" y="45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2020/3/1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222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17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876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428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414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45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A3781D2-0FC0-429B-B9FE-5030B6E54291}" type="datetime1">
              <a:rPr lang="zh-CN" altLang="en-US" smtClean="0"/>
              <a:pPr/>
              <a:t>2020/3/1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AEF739-1766-471D-BA9F-A4322C6F8843}" type="datetime1">
              <a:rPr lang="zh-CN" altLang="en-US" smtClean="0"/>
              <a:pPr/>
              <a:t>2020/3/1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22407-BCB3-4B2A-B7F9-3492D5F65C0B}" type="datetime1">
              <a:rPr lang="zh-CN" altLang="en-US" smtClean="0"/>
              <a:pPr/>
              <a:t>2020/3/1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AE9093-A4E2-4ED4-AAFA-F803B756B8DD}" type="datetime1">
              <a:rPr lang="zh-CN" altLang="en-US" smtClean="0"/>
              <a:pPr/>
              <a:t>2020/3/1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10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74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95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64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9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2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D3EE5A-7480-4B4A-838B-B5929882DECF}" type="datetime1">
              <a:rPr lang="zh-CN" altLang="en-US" smtClean="0"/>
              <a:pPr/>
              <a:t>2020/3/1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012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475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41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61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77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2413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37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88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054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C815E-B128-4FAE-9EDE-FEA89F6F958C}" type="datetime1">
              <a:rPr lang="zh-CN" altLang="en-US" smtClean="0"/>
              <a:pPr/>
              <a:t>2020/3/1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128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00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979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371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449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966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17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134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C8468-6983-4678-9AAB-4D2ABEF84341}" type="datetime1">
              <a:rPr lang="zh-CN" altLang="en-US" smtClean="0"/>
              <a:pPr/>
              <a:t>2020/3/1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2D5C6D-787B-474F-BCC3-F53F5951B20A}" type="datetime1">
              <a:rPr lang="zh-CN" altLang="en-US" smtClean="0"/>
              <a:pPr/>
              <a:t>2020/3/1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3B29B9-1B90-4121-8663-FE563B07C9D8}" type="datetime1">
              <a:rPr lang="zh-CN" altLang="en-US" smtClean="0"/>
              <a:pPr/>
              <a:t>2020/3/1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397EA2-195E-4D7E-B5BC-907A7C70C3E2}" type="datetime1">
              <a:rPr lang="zh-CN" altLang="en-US" smtClean="0"/>
              <a:pPr/>
              <a:t>2020/3/1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BEF2-D925-49E7-9561-3704E2CF9A2D}" type="datetime1">
              <a:rPr lang="zh-CN" altLang="en-US" smtClean="0"/>
              <a:pPr/>
              <a:t>2020/3/1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642891A-AB75-4714-BBBF-90ED55B80069}" type="datetime1">
              <a:rPr lang="zh-CN" altLang="en-US" smtClean="0"/>
              <a:pPr/>
              <a:t>2020/3/1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8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8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40.png"/><Relationship Id="rId5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第二章 直连</a:t>
            </a:r>
            <a:r>
              <a:rPr lang="zh-CN" altLang="en-US" dirty="0" smtClean="0"/>
              <a:t>网络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50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数字基带信号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94362" y="1444978"/>
                <a:ext cx="8686800" cy="5260621"/>
              </a:xfrm>
            </p:spPr>
            <p:txBody>
              <a:bodyPr/>
              <a:lstStyle/>
              <a:p>
                <a:r>
                  <a:rPr lang="zh-CN" altLang="en-US" dirty="0"/>
                  <a:t>数字基带信号码型种类繁多，根据码元幅度取值不同分为</a:t>
                </a:r>
                <a:endParaRPr lang="en-US" altLang="zh-CN" dirty="0"/>
              </a:p>
              <a:p>
                <a:pPr lvl="1">
                  <a:spcBef>
                    <a:spcPts val="1200"/>
                  </a:spcBef>
                </a:pPr>
                <a:r>
                  <a:rPr lang="zh-CN" altLang="en-US" sz="1800" dirty="0"/>
                  <a:t>二元码</a:t>
                </a:r>
                <a:endParaRPr lang="en-US" altLang="zh-CN" sz="1800" dirty="0"/>
              </a:p>
              <a:p>
                <a:pPr lvl="2"/>
                <a:r>
                  <a:rPr lang="zh-CN" altLang="en-US" sz="1600" dirty="0"/>
                  <a:t>最简单的波形为矩形，幅度取值只有两种电平</a:t>
                </a:r>
                <a:endParaRPr lang="en-US" altLang="zh-CN" sz="1600" dirty="0"/>
              </a:p>
              <a:p>
                <a:pPr lvl="1">
                  <a:spcBef>
                    <a:spcPts val="600"/>
                  </a:spcBef>
                </a:pPr>
                <a:r>
                  <a:rPr lang="zh-CN" altLang="en-US" sz="1800" dirty="0"/>
                  <a:t>三元码</a:t>
                </a:r>
                <a:endParaRPr lang="en-US" altLang="zh-CN" sz="1800" dirty="0"/>
              </a:p>
              <a:p>
                <a:pPr lvl="2"/>
                <a:r>
                  <a:rPr lang="zh-CN" altLang="en-US" sz="1600" dirty="0" smtClean="0"/>
                  <a:t>取值正、</a:t>
                </a:r>
                <a:r>
                  <a:rPr lang="en-US" altLang="zh-CN" sz="1600" dirty="0"/>
                  <a:t>0</a:t>
                </a:r>
                <a:r>
                  <a:rPr lang="zh-CN" altLang="en-US" sz="1600" dirty="0" smtClean="0"/>
                  <a:t>、负，单极性变双极性，不是二进制变三进制，称准</a:t>
                </a:r>
                <a:r>
                  <a:rPr lang="en-US" altLang="zh-CN" sz="1600" dirty="0" smtClean="0"/>
                  <a:t>(</a:t>
                </a:r>
                <a:r>
                  <a:rPr lang="zh-CN" altLang="en-US" sz="1600" dirty="0" smtClean="0"/>
                  <a:t>伪</a:t>
                </a:r>
                <a:r>
                  <a:rPr lang="en-US" altLang="zh-CN" sz="1600" dirty="0" smtClean="0"/>
                  <a:t>)</a:t>
                </a:r>
                <a:r>
                  <a:rPr lang="zh-CN" altLang="en-US" sz="1600" dirty="0" smtClean="0"/>
                  <a:t>三</a:t>
                </a:r>
                <a:r>
                  <a:rPr lang="zh-CN" altLang="en-US" sz="1600" dirty="0"/>
                  <a:t>元码</a:t>
                </a:r>
                <a:endParaRPr lang="en-US" altLang="zh-CN" sz="1600" dirty="0"/>
              </a:p>
              <a:p>
                <a:pPr lvl="1">
                  <a:spcBef>
                    <a:spcPts val="1200"/>
                  </a:spcBef>
                </a:pPr>
                <a:r>
                  <a:rPr lang="zh-CN" altLang="en-US" sz="1800" dirty="0"/>
                  <a:t>多元码</a:t>
                </a:r>
                <a:endParaRPr lang="en-US" altLang="zh-CN" sz="1800" dirty="0"/>
              </a:p>
              <a:p>
                <a:pPr lvl="2"/>
                <a:r>
                  <a:rPr lang="zh-CN" altLang="en-US" sz="1600" dirty="0"/>
                  <a:t>每个符号可以用来表示一个二进制组码，成倍提高频带利用率</a:t>
                </a:r>
                <a:endParaRPr lang="en-US" altLang="zh-CN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600" dirty="0"/>
                  <a:t>位二进制组码，可用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1600" dirty="0"/>
                  <a:t>元码传输，信道利用率可提高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600" dirty="0"/>
                  <a:t>倍</a:t>
                </a:r>
                <a:endParaRPr lang="en-US" altLang="zh-CN" sz="1600" dirty="0"/>
              </a:p>
              <a:p>
                <a:pPr lvl="2">
                  <a:spcBef>
                    <a:spcPts val="600"/>
                  </a:spcBef>
                </a:pPr>
                <a:r>
                  <a:rPr lang="zh-CN" altLang="en-US" sz="1600" dirty="0"/>
                  <a:t>例</a:t>
                </a:r>
                <a:r>
                  <a:rPr lang="zh-CN" altLang="en-US" sz="1600" dirty="0" smtClean="0"/>
                  <a:t>：                                                          采用二元码需要</a:t>
                </a:r>
                <a:r>
                  <a:rPr lang="en-US" altLang="zh-CN" sz="1600" dirty="0" smtClean="0"/>
                  <a:t>15</a:t>
                </a:r>
                <a:r>
                  <a:rPr lang="zh-CN" altLang="en-US" sz="1600" dirty="0" smtClean="0"/>
                  <a:t>个码元表示              </a:t>
                </a:r>
                <a:endParaRPr lang="en-US" altLang="zh-CN" sz="1600" dirty="0" smtClean="0"/>
              </a:p>
              <a:p>
                <a:pPr marL="914377" lvl="2" indent="0">
                  <a:spcBef>
                    <a:spcPts val="600"/>
                  </a:spcBef>
                  <a:buNone/>
                </a:pPr>
                <a:r>
                  <a:rPr lang="en-US" altLang="zh-CN" sz="1600" dirty="0"/>
                  <a:t> </a:t>
                </a:r>
                <a:r>
                  <a:rPr lang="en-US" altLang="zh-CN" sz="1600" dirty="0" smtClean="0"/>
                  <a:t>            </a:t>
                </a:r>
                <a:r>
                  <a:rPr lang="zh-CN" altLang="en-US" sz="1600" dirty="0" smtClean="0"/>
                  <a:t>若</a:t>
                </a:r>
                <a:r>
                  <a:rPr lang="zh-CN" altLang="en-US" sz="1600" dirty="0"/>
                  <a:t>将信号每</a:t>
                </a:r>
                <a:r>
                  <a:rPr lang="en-US" altLang="zh-CN" sz="1600" dirty="0"/>
                  <a:t>3bit</a:t>
                </a:r>
                <a:r>
                  <a:rPr lang="zh-CN" altLang="en-US" sz="1600" dirty="0"/>
                  <a:t>编为</a:t>
                </a:r>
                <a:r>
                  <a:rPr lang="en-US" altLang="zh-CN" sz="1600" dirty="0"/>
                  <a:t>1</a:t>
                </a:r>
                <a:r>
                  <a:rPr lang="zh-CN" altLang="en-US" sz="1600" dirty="0"/>
                  <a:t>组，即</a:t>
                </a:r>
                <a:endParaRPr lang="en-US" altLang="zh-CN" sz="1600" dirty="0"/>
              </a:p>
              <a:p>
                <a:pPr marL="914377" lvl="2" indent="0">
                  <a:lnSpc>
                    <a:spcPts val="2500"/>
                  </a:lnSpc>
                  <a:buNone/>
                </a:pPr>
                <a:r>
                  <a:rPr lang="en-US" altLang="zh-CN" sz="1600" dirty="0"/>
                  <a:t>              3bit</a:t>
                </a:r>
                <a:r>
                  <a:rPr lang="zh-CN" altLang="en-US" sz="1600" dirty="0"/>
                  <a:t>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1600" dirty="0"/>
                  <a:t>种组合，用</a:t>
                </a:r>
                <a:r>
                  <a:rPr lang="en-US" altLang="zh-CN" sz="1600" dirty="0"/>
                  <a:t>8</a:t>
                </a:r>
                <a:r>
                  <a:rPr lang="zh-CN" altLang="en-US" sz="1600" dirty="0"/>
                  <a:t>种不同幅度的码元表示：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600" dirty="0"/>
                  <a:t> -- 000,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-- 001,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zh-CN" sz="1600" dirty="0"/>
                  <a:t> -- 111</a:t>
                </a:r>
              </a:p>
              <a:p>
                <a:pPr marL="914377" lvl="2" indent="0">
                  <a:lnSpc>
                    <a:spcPts val="2500"/>
                  </a:lnSpc>
                  <a:buNone/>
                </a:pPr>
                <a:r>
                  <a:rPr lang="en-US" altLang="zh-CN" sz="1600" dirty="0"/>
                  <a:t>              </a:t>
                </a:r>
                <a:r>
                  <a:rPr lang="zh-CN" altLang="en-US" sz="1600" dirty="0"/>
                  <a:t>则：</a:t>
                </a:r>
                <a:r>
                  <a:rPr lang="zh-CN" altLang="en-US" sz="1600" dirty="0">
                    <a:solidFill>
                      <a:schemeClr val="accent5">
                        <a:lumMod val="75000"/>
                      </a:schemeClr>
                    </a:solidFill>
                  </a:rPr>
                  <a:t>原来用</a:t>
                </a:r>
                <a:r>
                  <a:rPr lang="en-US" altLang="zh-CN" sz="1600" dirty="0">
                    <a:solidFill>
                      <a:schemeClr val="accent5">
                        <a:lumMod val="75000"/>
                      </a:schemeClr>
                    </a:solidFill>
                  </a:rPr>
                  <a:t>15</a:t>
                </a:r>
                <a:r>
                  <a:rPr lang="zh-CN" altLang="en-US" sz="1600" dirty="0">
                    <a:solidFill>
                      <a:schemeClr val="accent5">
                        <a:lumMod val="75000"/>
                      </a:schemeClr>
                    </a:solidFill>
                  </a:rPr>
                  <a:t>个码元</a:t>
                </a:r>
                <a:r>
                  <a:rPr lang="zh-CN" altLang="en-US" sz="1600" dirty="0"/>
                  <a:t>表示的信号可以转换为</a:t>
                </a:r>
                <a:r>
                  <a:rPr lang="en-US" altLang="zh-CN" sz="1600" dirty="0">
                    <a:solidFill>
                      <a:schemeClr val="accent5">
                        <a:lumMod val="75000"/>
                      </a:schemeClr>
                    </a:solidFill>
                  </a:rPr>
                  <a:t>5</a:t>
                </a:r>
                <a:r>
                  <a:rPr lang="zh-CN" altLang="en-US" sz="1600" dirty="0">
                    <a:solidFill>
                      <a:schemeClr val="accent5">
                        <a:lumMod val="75000"/>
                      </a:schemeClr>
                    </a:solidFill>
                  </a:rPr>
                  <a:t>个新的码元</a:t>
                </a:r>
                <a:r>
                  <a:rPr lang="zh-CN" altLang="en-US" sz="1600" dirty="0"/>
                  <a:t>组成的信号</a:t>
                </a:r>
                <a:endParaRPr lang="en-US" altLang="zh-CN" sz="1600" dirty="0"/>
              </a:p>
              <a:p>
                <a:pPr marL="914377" lvl="2" indent="0">
                  <a:lnSpc>
                    <a:spcPts val="2500"/>
                  </a:lnSpc>
                  <a:buNone/>
                </a:pPr>
                <a:endParaRPr lang="en-US" altLang="zh-CN" sz="1600" dirty="0"/>
              </a:p>
              <a:p>
                <a:pPr marL="914377" lvl="2" indent="0">
                  <a:lnSpc>
                    <a:spcPts val="2500"/>
                  </a:lnSpc>
                  <a:spcBef>
                    <a:spcPts val="1200"/>
                  </a:spcBef>
                  <a:buNone/>
                </a:pPr>
                <a:r>
                  <a:rPr lang="en-US" altLang="zh-CN" sz="1600" dirty="0">
                    <a:solidFill>
                      <a:srgbClr val="FF0000"/>
                    </a:solidFill>
                  </a:rPr>
                  <a:t>            </a:t>
                </a:r>
                <a:r>
                  <a:rPr lang="zh-CN" altLang="en-US" sz="1600" dirty="0">
                    <a:solidFill>
                      <a:srgbClr val="FF0000"/>
                    </a:solidFill>
                  </a:rPr>
                  <a:t>以同样速率发送码元，相同时间传送的信息量提高了</a:t>
                </a:r>
                <a:r>
                  <a:rPr lang="en-US" altLang="zh-CN" sz="1600" dirty="0">
                    <a:solidFill>
                      <a:srgbClr val="FF0000"/>
                    </a:solidFill>
                  </a:rPr>
                  <a:t>3</a:t>
                </a:r>
                <a:r>
                  <a:rPr lang="zh-CN" altLang="en-US" sz="1600" dirty="0">
                    <a:solidFill>
                      <a:srgbClr val="FF0000"/>
                    </a:solidFill>
                  </a:rPr>
                  <a:t>倍</a:t>
                </a:r>
                <a:endParaRPr lang="en-US" altLang="zh-CN" sz="1600" dirty="0"/>
              </a:p>
              <a:p>
                <a:pPr marL="914377" lvl="2" indent="0">
                  <a:buNone/>
                </a:pPr>
                <a:endParaRPr lang="zh-CN" altLang="en-US" sz="1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362" y="1444978"/>
                <a:ext cx="8686800" cy="5260621"/>
              </a:xfrm>
              <a:blipFill>
                <a:blip r:embed="rId5"/>
                <a:stretch>
                  <a:fillRect l="-421" b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2"/>
              <p:cNvSpPr>
                <a:spLocks noChangeArrowheads="1"/>
              </p:cNvSpPr>
              <p:nvPr/>
            </p:nvSpPr>
            <p:spPr bwMode="auto">
              <a:xfrm>
                <a:off x="2157936" y="4505721"/>
                <a:ext cx="2486253" cy="218937"/>
              </a:xfrm>
              <a:prstGeom prst="rect">
                <a:avLst/>
              </a:prstGeom>
              <a:solidFill>
                <a:srgbClr val="F4F4FA"/>
              </a:solidFill>
              <a:ln w="25400">
                <a:solidFill>
                  <a:srgbClr val="DCDCEC"/>
                </a:solidFill>
              </a:ln>
              <a:effectLst/>
            </p:spPr>
            <p:txBody>
              <a:bodyPr wrap="none" anchor="ctr"/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111000101001110</m:t>
                    </m:r>
                  </m:oMath>
                </a14:m>
                <a:r>
                  <a:rPr lang="en-US" altLang="zh-CN" sz="1600" b="1" dirty="0">
                    <a:ea typeface="华文楷体" panose="02010600040101010101" pitchFamily="2" charset="-122"/>
                  </a:rPr>
                  <a:t>…</a:t>
                </a:r>
              </a:p>
            </p:txBody>
          </p:sp>
        </mc:Choice>
        <mc:Fallback xmlns="">
          <p:sp>
            <p:nvSpPr>
              <p:cNvPr id="5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7936" y="4505721"/>
                <a:ext cx="2486253" cy="218937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t="-25000" b="-52500"/>
                </a:stretch>
              </a:blipFill>
              <a:ln w="25400">
                <a:solidFill>
                  <a:srgbClr val="DCDCEC"/>
                </a:solidFill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/>
              <p:cNvSpPr>
                <a:spLocks noChangeArrowheads="1"/>
              </p:cNvSpPr>
              <p:nvPr/>
            </p:nvSpPr>
            <p:spPr bwMode="auto">
              <a:xfrm>
                <a:off x="4626825" y="4793657"/>
                <a:ext cx="3068053" cy="214438"/>
              </a:xfrm>
              <a:prstGeom prst="rect">
                <a:avLst/>
              </a:prstGeom>
              <a:solidFill>
                <a:srgbClr val="F4F4FA"/>
              </a:solidFill>
              <a:ln w="25400">
                <a:solidFill>
                  <a:srgbClr val="DCDCEC"/>
                </a:solidFill>
              </a:ln>
              <a:effectLst/>
            </p:spPr>
            <p:txBody>
              <a:bodyPr wrap="none" anchor="ctr"/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111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101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001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110</m:t>
                    </m:r>
                  </m:oMath>
                </a14:m>
                <a:r>
                  <a:rPr lang="en-US" altLang="zh-CN" sz="1600" b="1" dirty="0">
                    <a:ea typeface="华文楷体" panose="02010600040101010101" pitchFamily="2" charset="-122"/>
                  </a:rPr>
                  <a:t>…</a:t>
                </a:r>
              </a:p>
            </p:txBody>
          </p:sp>
        </mc:Choice>
        <mc:Fallback xmlns="">
          <p:sp>
            <p:nvSpPr>
              <p:cNvPr id="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26825" y="4793657"/>
                <a:ext cx="3068053" cy="214438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t="-27500" b="-50000"/>
                </a:stretch>
              </a:blipFill>
              <a:ln w="25400">
                <a:solidFill>
                  <a:srgbClr val="DCDCEC"/>
                </a:solidFill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>
                <a:spLocks noChangeArrowheads="1"/>
              </p:cNvSpPr>
              <p:nvPr/>
            </p:nvSpPr>
            <p:spPr bwMode="auto">
              <a:xfrm>
                <a:off x="2532838" y="5928450"/>
                <a:ext cx="4313130" cy="303915"/>
              </a:xfrm>
              <a:prstGeom prst="rect">
                <a:avLst/>
              </a:prstGeom>
              <a:solidFill>
                <a:srgbClr val="F4F4FA"/>
              </a:solidFill>
              <a:ln w="25400">
                <a:solidFill>
                  <a:srgbClr val="DCDCEC"/>
                </a:solidFill>
              </a:ln>
              <a:effectLst/>
            </p:spPr>
            <p:txBody>
              <a:bodyPr wrap="none" anchor="ctr"/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111000101001110</m:t>
                    </m:r>
                  </m:oMath>
                </a14:m>
                <a:r>
                  <a:rPr lang="en-US" altLang="zh-CN" sz="1600" dirty="0">
                    <a:ea typeface="华文楷体" panose="02010600040101010101" pitchFamily="2" charset="-122"/>
                  </a:rPr>
                  <a:t>…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1600" dirty="0">
                    <a:ea typeface="华文楷体" panose="02010600040101010101" pitchFamily="2" charset="-122"/>
                  </a:rPr>
                  <a:t> … </a:t>
                </a:r>
              </a:p>
            </p:txBody>
          </p:sp>
        </mc:Choice>
        <mc:Fallback xmlns="">
          <p:sp>
            <p:nvSpPr>
              <p:cNvPr id="7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2838" y="5928450"/>
                <a:ext cx="4313130" cy="303915"/>
              </a:xfrm>
              <a:prstGeom prst="rect">
                <a:avLst/>
              </a:prstGeom>
              <a:blipFill rotWithShape="0">
                <a:blip r:embed="rId8" cstate="print"/>
                <a:stretch>
                  <a:fillRect t="-7547" b="-26415"/>
                </a:stretch>
              </a:blipFill>
              <a:ln w="25400">
                <a:solidFill>
                  <a:srgbClr val="DCDCEC"/>
                </a:solidFill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25"/>
          <p:cNvGrpSpPr/>
          <p:nvPr/>
        </p:nvGrpSpPr>
        <p:grpSpPr>
          <a:xfrm>
            <a:off x="6043140" y="2071100"/>
            <a:ext cx="1255203" cy="782607"/>
            <a:chOff x="6116292" y="1909761"/>
            <a:chExt cx="1255203" cy="782607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6116292" y="2232439"/>
              <a:ext cx="1255203" cy="459929"/>
            </a:xfrm>
            <a:custGeom>
              <a:avLst/>
              <a:gdLst>
                <a:gd name="T0" fmla="*/ 0 w 1056"/>
                <a:gd name="T1" fmla="*/ 480 h 480"/>
                <a:gd name="T2" fmla="*/ 144 w 1056"/>
                <a:gd name="T3" fmla="*/ 480 h 480"/>
                <a:gd name="T4" fmla="*/ 144 w 1056"/>
                <a:gd name="T5" fmla="*/ 0 h 480"/>
                <a:gd name="T6" fmla="*/ 384 w 1056"/>
                <a:gd name="T7" fmla="*/ 0 h 480"/>
                <a:gd name="T8" fmla="*/ 384 w 1056"/>
                <a:gd name="T9" fmla="*/ 480 h 480"/>
                <a:gd name="T10" fmla="*/ 624 w 1056"/>
                <a:gd name="T11" fmla="*/ 480 h 480"/>
                <a:gd name="T12" fmla="*/ 624 w 1056"/>
                <a:gd name="T13" fmla="*/ 0 h 480"/>
                <a:gd name="T14" fmla="*/ 864 w 1056"/>
                <a:gd name="T15" fmla="*/ 0 h 480"/>
                <a:gd name="T16" fmla="*/ 864 w 1056"/>
                <a:gd name="T17" fmla="*/ 480 h 480"/>
                <a:gd name="T18" fmla="*/ 1056 w 1056"/>
                <a:gd name="T1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6" h="480">
                  <a:moveTo>
                    <a:pt x="0" y="480"/>
                  </a:moveTo>
                  <a:lnTo>
                    <a:pt x="144" y="480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480"/>
                  </a:lnTo>
                  <a:lnTo>
                    <a:pt x="624" y="480"/>
                  </a:lnTo>
                  <a:lnTo>
                    <a:pt x="624" y="0"/>
                  </a:lnTo>
                  <a:lnTo>
                    <a:pt x="864" y="0"/>
                  </a:lnTo>
                  <a:lnTo>
                    <a:pt x="864" y="480"/>
                  </a:lnTo>
                  <a:lnTo>
                    <a:pt x="1056" y="480"/>
                  </a:lnTo>
                </a:path>
              </a:pathLst>
            </a:custGeom>
            <a:noFill/>
            <a:ln w="38100" cmpd="sng">
              <a:solidFill>
                <a:srgbClr val="95077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400"/>
            </a:p>
          </p:txBody>
        </p:sp>
        <p:sp>
          <p:nvSpPr>
            <p:cNvPr id="21" name="矩形 20"/>
            <p:cNvSpPr/>
            <p:nvPr/>
          </p:nvSpPr>
          <p:spPr>
            <a:xfrm>
              <a:off x="6251367" y="1921047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586807" y="1909761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C00000"/>
                  </a:solidFill>
                </a:rPr>
                <a:t>0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" name="组合 24"/>
          <p:cNvGrpSpPr/>
          <p:nvPr/>
        </p:nvGrpSpPr>
        <p:grpSpPr>
          <a:xfrm>
            <a:off x="8297775" y="2645018"/>
            <a:ext cx="734473" cy="1134450"/>
            <a:chOff x="8343730" y="2669830"/>
            <a:chExt cx="734473" cy="1134450"/>
          </a:xfrm>
        </p:grpSpPr>
        <p:sp>
          <p:nvSpPr>
            <p:cNvPr id="11" name="Line 24"/>
            <p:cNvSpPr>
              <a:spLocks noChangeShapeType="1"/>
            </p:cNvSpPr>
            <p:nvPr/>
          </p:nvSpPr>
          <p:spPr bwMode="auto">
            <a:xfrm flipV="1">
              <a:off x="8378611" y="3089660"/>
              <a:ext cx="164427" cy="0"/>
            </a:xfrm>
            <a:prstGeom prst="line">
              <a:avLst/>
            </a:prstGeom>
            <a:noFill/>
            <a:ln w="31750" cap="rnd">
              <a:solidFill>
                <a:srgbClr val="C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4"/>
            <p:cNvSpPr>
              <a:spLocks noChangeShapeType="1"/>
            </p:cNvSpPr>
            <p:nvPr/>
          </p:nvSpPr>
          <p:spPr bwMode="auto">
            <a:xfrm flipV="1">
              <a:off x="8543038" y="3101692"/>
              <a:ext cx="0" cy="288759"/>
            </a:xfrm>
            <a:prstGeom prst="line">
              <a:avLst/>
            </a:prstGeom>
            <a:noFill/>
            <a:ln w="31750" cap="rnd">
              <a:solidFill>
                <a:srgbClr val="C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4"/>
            <p:cNvSpPr>
              <a:spLocks noChangeShapeType="1"/>
            </p:cNvSpPr>
            <p:nvPr/>
          </p:nvSpPr>
          <p:spPr bwMode="auto">
            <a:xfrm flipV="1">
              <a:off x="8555085" y="3390448"/>
              <a:ext cx="164427" cy="0"/>
            </a:xfrm>
            <a:prstGeom prst="line">
              <a:avLst/>
            </a:prstGeom>
            <a:noFill/>
            <a:ln w="31750" cap="rnd">
              <a:solidFill>
                <a:srgbClr val="C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V="1">
              <a:off x="8719822" y="3388204"/>
              <a:ext cx="0" cy="288759"/>
            </a:xfrm>
            <a:prstGeom prst="line">
              <a:avLst/>
            </a:prstGeom>
            <a:noFill/>
            <a:ln w="31750" cap="rnd">
              <a:solidFill>
                <a:srgbClr val="C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auto">
            <a:xfrm flipV="1">
              <a:off x="8731869" y="3676960"/>
              <a:ext cx="164427" cy="0"/>
            </a:xfrm>
            <a:prstGeom prst="line">
              <a:avLst/>
            </a:prstGeom>
            <a:noFill/>
            <a:ln w="31750" cap="rnd">
              <a:solidFill>
                <a:srgbClr val="C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 flipV="1">
              <a:off x="8898838" y="3377925"/>
              <a:ext cx="0" cy="288759"/>
            </a:xfrm>
            <a:prstGeom prst="line">
              <a:avLst/>
            </a:prstGeom>
            <a:noFill/>
            <a:ln w="31750" cap="rnd">
              <a:solidFill>
                <a:srgbClr val="C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 flipV="1">
              <a:off x="8343730" y="2687862"/>
              <a:ext cx="5704" cy="1116418"/>
            </a:xfrm>
            <a:prstGeom prst="line">
              <a:avLst/>
            </a:prstGeom>
            <a:noFill/>
            <a:ln w="22225" cap="rnd">
              <a:solidFill>
                <a:schemeClr val="bg1">
                  <a:lumMod val="65000"/>
                </a:schemeClr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 flipV="1">
              <a:off x="8896296" y="3388204"/>
              <a:ext cx="164427" cy="0"/>
            </a:xfrm>
            <a:prstGeom prst="line">
              <a:avLst/>
            </a:prstGeom>
            <a:noFill/>
            <a:ln w="31750" cap="rnd">
              <a:solidFill>
                <a:srgbClr val="C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 flipV="1">
              <a:off x="8714573" y="2684754"/>
              <a:ext cx="5704" cy="1116418"/>
            </a:xfrm>
            <a:prstGeom prst="line">
              <a:avLst/>
            </a:prstGeom>
            <a:noFill/>
            <a:ln w="22225" cap="rnd">
              <a:solidFill>
                <a:schemeClr val="bg1">
                  <a:lumMod val="65000"/>
                </a:schemeClr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V="1">
              <a:off x="9072499" y="2669830"/>
              <a:ext cx="5704" cy="1116418"/>
            </a:xfrm>
            <a:prstGeom prst="line">
              <a:avLst/>
            </a:prstGeom>
            <a:noFill/>
            <a:ln w="22225" cap="rnd">
              <a:solidFill>
                <a:schemeClr val="bg1">
                  <a:lumMod val="65000"/>
                </a:schemeClr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8354993" y="2682097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1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690433" y="2670811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C00000"/>
                  </a:solidFill>
                </a:rPr>
                <a:t>0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65357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数字基带信号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388" y="1291590"/>
            <a:ext cx="827722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1162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5280"/>
            <a:ext cx="8229600" cy="811560"/>
          </a:xfrm>
        </p:spPr>
        <p:txBody>
          <a:bodyPr/>
          <a:lstStyle/>
          <a:p>
            <a:r>
              <a:rPr lang="zh-CN" altLang="en-US" smtClean="0"/>
              <a:t>常见二</a:t>
            </a:r>
            <a:r>
              <a:rPr lang="zh-CN" altLang="en-US" dirty="0"/>
              <a:t>元码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01416" y="1370950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二进制信码 </a:t>
            </a:r>
            <a:endParaRPr lang="zh-CN" altLang="en-US" dirty="0"/>
          </a:p>
        </p:txBody>
      </p:sp>
      <p:sp>
        <p:nvSpPr>
          <p:cNvPr id="155" name="矩形 154"/>
          <p:cNvSpPr/>
          <p:nvPr/>
        </p:nvSpPr>
        <p:spPr>
          <a:xfrm>
            <a:off x="1679115" y="195046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时钟</a:t>
            </a:r>
            <a:endParaRPr lang="zh-CN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807720" y="2503616"/>
            <a:ext cx="15326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kumimoji="1" lang="zh-CN" altLang="en-US" smtClean="0">
                <a:latin typeface="Calibri" panose="020F0502020204030204" pitchFamily="34" charset="0"/>
                <a:ea typeface="华文楷体" panose="02010600040101010101" pitchFamily="2" charset="-122"/>
              </a:rPr>
              <a:t>单极性</a:t>
            </a:r>
            <a:endParaRPr kumimoji="1" lang="en-US" altLang="zh-CN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342900" indent="-342900" algn="ctr"/>
            <a:r>
              <a:rPr kumimoji="1" lang="zh-CN" altLang="en-US" smtClean="0">
                <a:latin typeface="Calibri" panose="020F0502020204030204" pitchFamily="34" charset="0"/>
                <a:ea typeface="华文楷体" panose="02010600040101010101" pitchFamily="2" charset="-122"/>
              </a:rPr>
              <a:t>不归零码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807720" y="3402776"/>
            <a:ext cx="15326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kumimoji="1" lang="zh-CN" altLang="en-US" smtClean="0">
                <a:latin typeface="Calibri" panose="020F0502020204030204" pitchFamily="34" charset="0"/>
                <a:ea typeface="华文楷体" panose="02010600040101010101" pitchFamily="2" charset="-122"/>
              </a:rPr>
              <a:t>双极性</a:t>
            </a:r>
            <a:endParaRPr kumimoji="1" lang="en-US" altLang="zh-CN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342900" indent="-342900" algn="ctr"/>
            <a:r>
              <a:rPr kumimoji="1" lang="zh-CN" altLang="en-US" smtClean="0">
                <a:latin typeface="Calibri" panose="020F0502020204030204" pitchFamily="34" charset="0"/>
                <a:ea typeface="华文楷体" panose="02010600040101010101" pitchFamily="2" charset="-122"/>
              </a:rPr>
              <a:t>不归零码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807720" y="4225736"/>
            <a:ext cx="15326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kumimoji="1" lang="zh-CN" altLang="en-US" smtClean="0">
                <a:latin typeface="Calibri" panose="020F0502020204030204" pitchFamily="34" charset="0"/>
                <a:ea typeface="华文楷体" panose="02010600040101010101" pitchFamily="2" charset="-122"/>
              </a:rPr>
              <a:t>单极性</a:t>
            </a:r>
            <a:endParaRPr kumimoji="1" lang="en-US" altLang="zh-CN" smtClean="0"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marL="342900" indent="-342900" algn="ctr"/>
            <a:r>
              <a:rPr kumimoji="1" lang="zh-CN" altLang="en-US" smtClean="0">
                <a:latin typeface="Calibri" panose="020F0502020204030204" pitchFamily="34" charset="0"/>
                <a:ea typeface="华文楷体" panose="02010600040101010101" pitchFamily="2" charset="-122"/>
              </a:rPr>
              <a:t>归零码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78" name="内容占位符 2"/>
          <p:cNvSpPr>
            <a:spLocks noGrp="1"/>
          </p:cNvSpPr>
          <p:nvPr>
            <p:ph idx="1"/>
          </p:nvPr>
        </p:nvSpPr>
        <p:spPr>
          <a:xfrm>
            <a:off x="331240" y="5166360"/>
            <a:ext cx="8477480" cy="1523999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zh-CN" altLang="en-US" sz="1800" smtClean="0">
                <a:solidFill>
                  <a:srgbClr val="FF0000"/>
                </a:solidFill>
              </a:rPr>
              <a:t>存在大量直流分量，长串“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r>
              <a:rPr lang="zh-CN" altLang="en-US" sz="1800" dirty="0">
                <a:solidFill>
                  <a:srgbClr val="FF0000"/>
                </a:solidFill>
              </a:rPr>
              <a:t>”或“</a:t>
            </a:r>
            <a:r>
              <a:rPr lang="en-US" altLang="zh-CN" sz="1800">
                <a:solidFill>
                  <a:srgbClr val="FF0000"/>
                </a:solidFill>
              </a:rPr>
              <a:t>0</a:t>
            </a:r>
            <a:r>
              <a:rPr lang="zh-CN" altLang="en-US" sz="1800" smtClean="0">
                <a:solidFill>
                  <a:srgbClr val="FF0000"/>
                </a:solidFill>
              </a:rPr>
              <a:t>”时，呈现</a:t>
            </a:r>
            <a:r>
              <a:rPr lang="zh-CN" altLang="en-US" sz="1800" dirty="0">
                <a:solidFill>
                  <a:srgbClr val="FF0000"/>
                </a:solidFill>
              </a:rPr>
              <a:t>固定连续电平，不</a:t>
            </a:r>
            <a:r>
              <a:rPr lang="zh-CN" altLang="en-US" sz="1800">
                <a:solidFill>
                  <a:srgbClr val="FF0000"/>
                </a:solidFill>
              </a:rPr>
              <a:t>出现</a:t>
            </a:r>
            <a:r>
              <a:rPr lang="zh-CN" altLang="en-US" sz="1800" smtClean="0">
                <a:solidFill>
                  <a:srgbClr val="FF0000"/>
                </a:solidFill>
              </a:rPr>
              <a:t>跳变，</a:t>
            </a:r>
            <a:r>
              <a:rPr lang="zh-CN" altLang="en-US" sz="1800" dirty="0">
                <a:solidFill>
                  <a:srgbClr val="FF0000"/>
                </a:solidFill>
              </a:rPr>
              <a:t>无法</a:t>
            </a:r>
            <a:r>
              <a:rPr lang="zh-CN" altLang="en-US" sz="1800">
                <a:solidFill>
                  <a:srgbClr val="FF0000"/>
                </a:solidFill>
              </a:rPr>
              <a:t>提取</a:t>
            </a:r>
            <a:r>
              <a:rPr lang="zh-CN" altLang="en-US" sz="1800" smtClean="0">
                <a:solidFill>
                  <a:srgbClr val="FF0000"/>
                </a:solidFill>
              </a:rPr>
              <a:t>时钟信号</a:t>
            </a:r>
            <a:endParaRPr lang="en-US" altLang="zh-CN" sz="180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smtClean="0">
                <a:solidFill>
                  <a:srgbClr val="FF0000"/>
                </a:solidFill>
              </a:rPr>
              <a:t>仅</a:t>
            </a:r>
            <a:r>
              <a:rPr lang="zh-CN" altLang="en-US" sz="1800" dirty="0">
                <a:solidFill>
                  <a:srgbClr val="FF0000"/>
                </a:solidFill>
              </a:rPr>
              <a:t>用于机内或很近距离</a:t>
            </a:r>
            <a:r>
              <a:rPr lang="en-US" altLang="zh-CN" sz="1800" dirty="0">
                <a:solidFill>
                  <a:srgbClr val="FF0000"/>
                </a:solidFill>
              </a:rPr>
              <a:t>(CPU</a:t>
            </a:r>
            <a:r>
              <a:rPr lang="zh-CN" altLang="en-US" sz="1800" dirty="0">
                <a:solidFill>
                  <a:srgbClr val="FF0000"/>
                </a:solidFill>
              </a:rPr>
              <a:t>与外设</a:t>
            </a:r>
            <a:r>
              <a:rPr lang="en-US" altLang="zh-CN" sz="1800" dirty="0">
                <a:solidFill>
                  <a:srgbClr val="FF0000"/>
                </a:solidFill>
              </a:rPr>
              <a:t>)</a:t>
            </a:r>
            <a:r>
              <a:rPr lang="zh-CN" altLang="en-US" sz="1800" dirty="0">
                <a:solidFill>
                  <a:srgbClr val="FF0000"/>
                </a:solidFill>
              </a:rPr>
              <a:t>的信息传递，不能</a:t>
            </a:r>
            <a:r>
              <a:rPr lang="zh-CN" altLang="en-US" sz="1800">
                <a:solidFill>
                  <a:srgbClr val="FF0000"/>
                </a:solidFill>
              </a:rPr>
              <a:t>上</a:t>
            </a:r>
            <a:r>
              <a:rPr lang="zh-CN" altLang="en-US" sz="1800" smtClean="0">
                <a:solidFill>
                  <a:srgbClr val="FF0000"/>
                </a:solidFill>
              </a:rPr>
              <a:t>信道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45055" y="1287780"/>
            <a:ext cx="57340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2048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5" grpId="0"/>
      <p:bldP spid="156" grpId="0"/>
      <p:bldP spid="244" grpId="0"/>
      <p:bldP spid="277" grpId="0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11560"/>
          </a:xfrm>
        </p:spPr>
        <p:txBody>
          <a:bodyPr/>
          <a:lstStyle/>
          <a:p>
            <a:r>
              <a:rPr lang="zh-CN" altLang="en-US" smtClean="0"/>
              <a:t>常见二</a:t>
            </a:r>
            <a:r>
              <a:rPr lang="zh-CN" altLang="en-US" dirty="0"/>
              <a:t>元码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330829" y="1046014"/>
            <a:ext cx="62664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66"/>
                </a:solidFill>
                <a:latin typeface="Times New Roman" panose="02020603050405020304" pitchFamily="18" charset="0"/>
              </a:rPr>
              <a:t>    1          1          1         0         1           0         0         1   </a:t>
            </a:r>
          </a:p>
        </p:txBody>
      </p:sp>
      <p:sp>
        <p:nvSpPr>
          <p:cNvPr id="3" name="矩形 2"/>
          <p:cNvSpPr/>
          <p:nvPr/>
        </p:nvSpPr>
        <p:spPr>
          <a:xfrm>
            <a:off x="528976" y="1081390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二进制信码 </a:t>
            </a:r>
            <a:endParaRPr lang="zh-CN" altLang="en-US" dirty="0"/>
          </a:p>
        </p:txBody>
      </p:sp>
      <p:sp>
        <p:nvSpPr>
          <p:cNvPr id="155" name="矩形 154"/>
          <p:cNvSpPr/>
          <p:nvPr/>
        </p:nvSpPr>
        <p:spPr>
          <a:xfrm>
            <a:off x="1206675" y="166090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时钟</a:t>
            </a:r>
            <a:endParaRPr lang="zh-CN" altLang="en-US" dirty="0"/>
          </a:p>
        </p:txBody>
      </p:sp>
      <p:sp>
        <p:nvSpPr>
          <p:cNvPr id="196" name="矩形 195"/>
          <p:cNvSpPr/>
          <p:nvPr/>
        </p:nvSpPr>
        <p:spPr>
          <a:xfrm>
            <a:off x="513736" y="2254851"/>
            <a:ext cx="16484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smtClean="0">
                <a:latin typeface="Calibri" panose="020F0502020204030204" pitchFamily="34" charset="0"/>
                <a:ea typeface="华文楷体" panose="02010600040101010101" pitchFamily="2" charset="-122"/>
              </a:rPr>
              <a:t>曼彻斯特码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421946" y="3055850"/>
            <a:ext cx="1956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mtClean="0">
                <a:latin typeface="Calibri" panose="020F0502020204030204" pitchFamily="34" charset="0"/>
                <a:ea typeface="华文楷体" panose="02010600040101010101" pitchFamily="2" charset="-122"/>
              </a:rPr>
              <a:t>差分</a:t>
            </a:r>
            <a:r>
              <a:rPr kumimoji="1" lang="zh-CN" altLang="en-US">
                <a:latin typeface="Calibri" panose="020F0502020204030204" pitchFamily="34" charset="0"/>
                <a:ea typeface="华文楷体" panose="02010600040101010101" pitchFamily="2" charset="-122"/>
              </a:rPr>
              <a:t>曼彻斯特</a:t>
            </a:r>
            <a:r>
              <a:rPr kumimoji="1" lang="zh-CN" altLang="en-US" smtClean="0">
                <a:latin typeface="Calibri" panose="020F0502020204030204" pitchFamily="34" charset="0"/>
                <a:ea typeface="华文楷体" panose="02010600040101010101" pitchFamily="2" charset="-122"/>
              </a:rPr>
              <a:t>码</a:t>
            </a:r>
            <a:endParaRPr kumimoji="1" lang="en-US" altLang="zh-CN" dirty="0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135" name="组合 134"/>
          <p:cNvGrpSpPr/>
          <p:nvPr/>
        </p:nvGrpSpPr>
        <p:grpSpPr>
          <a:xfrm>
            <a:off x="2366932" y="1446124"/>
            <a:ext cx="5934984" cy="2272436"/>
            <a:chOff x="2275492" y="1842364"/>
            <a:chExt cx="5934984" cy="4666484"/>
          </a:xfrm>
        </p:grpSpPr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2275492" y="1843944"/>
              <a:ext cx="25399" cy="4664904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Line 24"/>
            <p:cNvSpPr>
              <a:spLocks noChangeShapeType="1"/>
            </p:cNvSpPr>
            <p:nvPr/>
          </p:nvSpPr>
          <p:spPr bwMode="auto">
            <a:xfrm flipH="1">
              <a:off x="3022527" y="1842364"/>
              <a:ext cx="25399" cy="4664904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Line 24"/>
            <p:cNvSpPr>
              <a:spLocks noChangeShapeType="1"/>
            </p:cNvSpPr>
            <p:nvPr/>
          </p:nvSpPr>
          <p:spPr bwMode="auto">
            <a:xfrm flipH="1">
              <a:off x="3755952" y="1842364"/>
              <a:ext cx="25399" cy="4664904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" name="Line 24"/>
            <p:cNvSpPr>
              <a:spLocks noChangeShapeType="1"/>
            </p:cNvSpPr>
            <p:nvPr/>
          </p:nvSpPr>
          <p:spPr bwMode="auto">
            <a:xfrm flipH="1">
              <a:off x="4498902" y="1842364"/>
              <a:ext cx="25399" cy="4664904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3" name="Line 24"/>
            <p:cNvSpPr>
              <a:spLocks noChangeShapeType="1"/>
            </p:cNvSpPr>
            <p:nvPr/>
          </p:nvSpPr>
          <p:spPr bwMode="auto">
            <a:xfrm flipH="1">
              <a:off x="5232327" y="1842364"/>
              <a:ext cx="25399" cy="4664904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" name="Line 24"/>
            <p:cNvSpPr>
              <a:spLocks noChangeShapeType="1"/>
            </p:cNvSpPr>
            <p:nvPr/>
          </p:nvSpPr>
          <p:spPr bwMode="auto">
            <a:xfrm flipH="1">
              <a:off x="5975277" y="1842364"/>
              <a:ext cx="25399" cy="4664904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" name="Line 24"/>
            <p:cNvSpPr>
              <a:spLocks noChangeShapeType="1"/>
            </p:cNvSpPr>
            <p:nvPr/>
          </p:nvSpPr>
          <p:spPr bwMode="auto">
            <a:xfrm flipH="1">
              <a:off x="6708702" y="1842364"/>
              <a:ext cx="25399" cy="4664904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" name="Line 24"/>
            <p:cNvSpPr>
              <a:spLocks noChangeShapeType="1"/>
            </p:cNvSpPr>
            <p:nvPr/>
          </p:nvSpPr>
          <p:spPr bwMode="auto">
            <a:xfrm flipH="1">
              <a:off x="7451652" y="1842364"/>
              <a:ext cx="25399" cy="4664904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" name="Line 24"/>
            <p:cNvSpPr>
              <a:spLocks noChangeShapeType="1"/>
            </p:cNvSpPr>
            <p:nvPr/>
          </p:nvSpPr>
          <p:spPr bwMode="auto">
            <a:xfrm flipH="1">
              <a:off x="8185077" y="1842364"/>
              <a:ext cx="25399" cy="4664904"/>
            </a:xfrm>
            <a:prstGeom prst="line">
              <a:avLst/>
            </a:prstGeom>
            <a:noFill/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5"/>
          <p:cNvGrpSpPr/>
          <p:nvPr/>
        </p:nvGrpSpPr>
        <p:grpSpPr>
          <a:xfrm>
            <a:off x="2392331" y="1670428"/>
            <a:ext cx="5900060" cy="459123"/>
            <a:chOff x="2300891" y="2066668"/>
            <a:chExt cx="5900060" cy="309995"/>
          </a:xfrm>
        </p:grpSpPr>
        <p:sp>
          <p:nvSpPr>
            <p:cNvPr id="48" name="Line 24"/>
            <p:cNvSpPr>
              <a:spLocks noChangeShapeType="1"/>
            </p:cNvSpPr>
            <p:nvPr/>
          </p:nvSpPr>
          <p:spPr bwMode="auto">
            <a:xfrm flipV="1">
              <a:off x="2300892" y="2374341"/>
              <a:ext cx="367754" cy="0"/>
            </a:xfrm>
            <a:prstGeom prst="line">
              <a:avLst/>
            </a:prstGeom>
            <a:noFill/>
            <a:ln w="31750" cap="rnd">
              <a:solidFill>
                <a:srgbClr val="434365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24"/>
            <p:cNvSpPr>
              <a:spLocks noChangeShapeType="1"/>
            </p:cNvSpPr>
            <p:nvPr/>
          </p:nvSpPr>
          <p:spPr bwMode="auto">
            <a:xfrm flipV="1">
              <a:off x="2668646" y="2081570"/>
              <a:ext cx="0" cy="288759"/>
            </a:xfrm>
            <a:prstGeom prst="line">
              <a:avLst/>
            </a:prstGeom>
            <a:noFill/>
            <a:ln w="31750" cap="rnd">
              <a:solidFill>
                <a:srgbClr val="434365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Line 24"/>
            <p:cNvSpPr>
              <a:spLocks noChangeShapeType="1"/>
            </p:cNvSpPr>
            <p:nvPr/>
          </p:nvSpPr>
          <p:spPr bwMode="auto">
            <a:xfrm flipV="1">
              <a:off x="2664150" y="2081570"/>
              <a:ext cx="367754" cy="0"/>
            </a:xfrm>
            <a:prstGeom prst="line">
              <a:avLst/>
            </a:prstGeom>
            <a:noFill/>
            <a:ln w="31750" cap="rnd">
              <a:solidFill>
                <a:srgbClr val="434365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24"/>
            <p:cNvSpPr>
              <a:spLocks noChangeShapeType="1"/>
            </p:cNvSpPr>
            <p:nvPr/>
          </p:nvSpPr>
          <p:spPr bwMode="auto">
            <a:xfrm flipV="1">
              <a:off x="3038401" y="2087904"/>
              <a:ext cx="0" cy="288759"/>
            </a:xfrm>
            <a:prstGeom prst="line">
              <a:avLst/>
            </a:prstGeom>
            <a:noFill/>
            <a:ln w="31750" cap="rnd">
              <a:solidFill>
                <a:srgbClr val="434365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Line 24"/>
            <p:cNvSpPr>
              <a:spLocks noChangeShapeType="1"/>
            </p:cNvSpPr>
            <p:nvPr/>
          </p:nvSpPr>
          <p:spPr bwMode="auto">
            <a:xfrm flipV="1">
              <a:off x="2300891" y="2066668"/>
              <a:ext cx="0" cy="288759"/>
            </a:xfrm>
            <a:prstGeom prst="line">
              <a:avLst/>
            </a:prstGeom>
            <a:noFill/>
            <a:ln w="31750" cap="rnd">
              <a:solidFill>
                <a:srgbClr val="434365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Line 24"/>
            <p:cNvSpPr>
              <a:spLocks noChangeShapeType="1"/>
            </p:cNvSpPr>
            <p:nvPr/>
          </p:nvSpPr>
          <p:spPr bwMode="auto">
            <a:xfrm flipV="1">
              <a:off x="3034317" y="2374341"/>
              <a:ext cx="367754" cy="0"/>
            </a:xfrm>
            <a:prstGeom prst="line">
              <a:avLst/>
            </a:prstGeom>
            <a:noFill/>
            <a:ln w="31750" cap="rnd">
              <a:solidFill>
                <a:srgbClr val="434365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" name="Line 24"/>
            <p:cNvSpPr>
              <a:spLocks noChangeShapeType="1"/>
            </p:cNvSpPr>
            <p:nvPr/>
          </p:nvSpPr>
          <p:spPr bwMode="auto">
            <a:xfrm flipV="1">
              <a:off x="3402071" y="2081570"/>
              <a:ext cx="0" cy="288759"/>
            </a:xfrm>
            <a:prstGeom prst="line">
              <a:avLst/>
            </a:prstGeom>
            <a:noFill/>
            <a:ln w="31750" cap="rnd">
              <a:solidFill>
                <a:srgbClr val="434365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Line 24"/>
            <p:cNvSpPr>
              <a:spLocks noChangeShapeType="1"/>
            </p:cNvSpPr>
            <p:nvPr/>
          </p:nvSpPr>
          <p:spPr bwMode="auto">
            <a:xfrm flipV="1">
              <a:off x="3397575" y="2081570"/>
              <a:ext cx="367754" cy="0"/>
            </a:xfrm>
            <a:prstGeom prst="line">
              <a:avLst/>
            </a:prstGeom>
            <a:noFill/>
            <a:ln w="31750" cap="rnd">
              <a:solidFill>
                <a:srgbClr val="434365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Line 24"/>
            <p:cNvSpPr>
              <a:spLocks noChangeShapeType="1"/>
            </p:cNvSpPr>
            <p:nvPr/>
          </p:nvSpPr>
          <p:spPr bwMode="auto">
            <a:xfrm flipV="1">
              <a:off x="3771826" y="2087904"/>
              <a:ext cx="0" cy="288759"/>
            </a:xfrm>
            <a:prstGeom prst="line">
              <a:avLst/>
            </a:prstGeom>
            <a:noFill/>
            <a:ln w="31750" cap="rnd">
              <a:solidFill>
                <a:srgbClr val="434365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Line 24"/>
            <p:cNvSpPr>
              <a:spLocks noChangeShapeType="1"/>
            </p:cNvSpPr>
            <p:nvPr/>
          </p:nvSpPr>
          <p:spPr bwMode="auto">
            <a:xfrm flipV="1">
              <a:off x="3777267" y="2374341"/>
              <a:ext cx="367754" cy="0"/>
            </a:xfrm>
            <a:prstGeom prst="line">
              <a:avLst/>
            </a:prstGeom>
            <a:noFill/>
            <a:ln w="31750" cap="rnd">
              <a:solidFill>
                <a:srgbClr val="434365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" name="Line 24"/>
            <p:cNvSpPr>
              <a:spLocks noChangeShapeType="1"/>
            </p:cNvSpPr>
            <p:nvPr/>
          </p:nvSpPr>
          <p:spPr bwMode="auto">
            <a:xfrm flipV="1">
              <a:off x="4145021" y="2081570"/>
              <a:ext cx="0" cy="288759"/>
            </a:xfrm>
            <a:prstGeom prst="line">
              <a:avLst/>
            </a:prstGeom>
            <a:noFill/>
            <a:ln w="31750" cap="rnd">
              <a:solidFill>
                <a:srgbClr val="434365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9" name="Line 24"/>
            <p:cNvSpPr>
              <a:spLocks noChangeShapeType="1"/>
            </p:cNvSpPr>
            <p:nvPr/>
          </p:nvSpPr>
          <p:spPr bwMode="auto">
            <a:xfrm flipV="1">
              <a:off x="4140525" y="2081570"/>
              <a:ext cx="367754" cy="0"/>
            </a:xfrm>
            <a:prstGeom prst="line">
              <a:avLst/>
            </a:prstGeom>
            <a:noFill/>
            <a:ln w="31750" cap="rnd">
              <a:solidFill>
                <a:srgbClr val="434365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" name="Line 24"/>
            <p:cNvSpPr>
              <a:spLocks noChangeShapeType="1"/>
            </p:cNvSpPr>
            <p:nvPr/>
          </p:nvSpPr>
          <p:spPr bwMode="auto">
            <a:xfrm flipV="1">
              <a:off x="4514776" y="2087904"/>
              <a:ext cx="0" cy="288759"/>
            </a:xfrm>
            <a:prstGeom prst="line">
              <a:avLst/>
            </a:prstGeom>
            <a:noFill/>
            <a:ln w="31750" cap="rnd">
              <a:solidFill>
                <a:srgbClr val="434365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" name="Line 24"/>
            <p:cNvSpPr>
              <a:spLocks noChangeShapeType="1"/>
            </p:cNvSpPr>
            <p:nvPr/>
          </p:nvSpPr>
          <p:spPr bwMode="auto">
            <a:xfrm flipV="1">
              <a:off x="4510692" y="2374341"/>
              <a:ext cx="367754" cy="0"/>
            </a:xfrm>
            <a:prstGeom prst="line">
              <a:avLst/>
            </a:prstGeom>
            <a:noFill/>
            <a:ln w="31750" cap="rnd">
              <a:solidFill>
                <a:srgbClr val="434365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" name="Line 24"/>
            <p:cNvSpPr>
              <a:spLocks noChangeShapeType="1"/>
            </p:cNvSpPr>
            <p:nvPr/>
          </p:nvSpPr>
          <p:spPr bwMode="auto">
            <a:xfrm flipV="1">
              <a:off x="4878446" y="2081570"/>
              <a:ext cx="0" cy="288759"/>
            </a:xfrm>
            <a:prstGeom prst="line">
              <a:avLst/>
            </a:prstGeom>
            <a:noFill/>
            <a:ln w="31750" cap="rnd">
              <a:solidFill>
                <a:srgbClr val="434365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" name="Line 24"/>
            <p:cNvSpPr>
              <a:spLocks noChangeShapeType="1"/>
            </p:cNvSpPr>
            <p:nvPr/>
          </p:nvSpPr>
          <p:spPr bwMode="auto">
            <a:xfrm flipV="1">
              <a:off x="4873950" y="2081570"/>
              <a:ext cx="367754" cy="0"/>
            </a:xfrm>
            <a:prstGeom prst="line">
              <a:avLst/>
            </a:prstGeom>
            <a:noFill/>
            <a:ln w="31750" cap="rnd">
              <a:solidFill>
                <a:srgbClr val="434365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" name="Line 24"/>
            <p:cNvSpPr>
              <a:spLocks noChangeShapeType="1"/>
            </p:cNvSpPr>
            <p:nvPr/>
          </p:nvSpPr>
          <p:spPr bwMode="auto">
            <a:xfrm flipV="1">
              <a:off x="5248201" y="2087904"/>
              <a:ext cx="0" cy="288759"/>
            </a:xfrm>
            <a:prstGeom prst="line">
              <a:avLst/>
            </a:prstGeom>
            <a:noFill/>
            <a:ln w="31750" cap="rnd">
              <a:solidFill>
                <a:srgbClr val="434365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" name="Line 24"/>
            <p:cNvSpPr>
              <a:spLocks noChangeShapeType="1"/>
            </p:cNvSpPr>
            <p:nvPr/>
          </p:nvSpPr>
          <p:spPr bwMode="auto">
            <a:xfrm flipV="1">
              <a:off x="5253642" y="2374341"/>
              <a:ext cx="367754" cy="0"/>
            </a:xfrm>
            <a:prstGeom prst="line">
              <a:avLst/>
            </a:prstGeom>
            <a:noFill/>
            <a:ln w="31750" cap="rnd">
              <a:solidFill>
                <a:srgbClr val="434365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" name="Line 24"/>
            <p:cNvSpPr>
              <a:spLocks noChangeShapeType="1"/>
            </p:cNvSpPr>
            <p:nvPr/>
          </p:nvSpPr>
          <p:spPr bwMode="auto">
            <a:xfrm flipV="1">
              <a:off x="5621396" y="2081570"/>
              <a:ext cx="0" cy="288759"/>
            </a:xfrm>
            <a:prstGeom prst="line">
              <a:avLst/>
            </a:prstGeom>
            <a:noFill/>
            <a:ln w="31750" cap="rnd">
              <a:solidFill>
                <a:srgbClr val="434365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" name="Line 24"/>
            <p:cNvSpPr>
              <a:spLocks noChangeShapeType="1"/>
            </p:cNvSpPr>
            <p:nvPr/>
          </p:nvSpPr>
          <p:spPr bwMode="auto">
            <a:xfrm flipV="1">
              <a:off x="5616900" y="2081570"/>
              <a:ext cx="367754" cy="0"/>
            </a:xfrm>
            <a:prstGeom prst="line">
              <a:avLst/>
            </a:prstGeom>
            <a:noFill/>
            <a:ln w="31750" cap="rnd">
              <a:solidFill>
                <a:srgbClr val="434365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" name="Line 24"/>
            <p:cNvSpPr>
              <a:spLocks noChangeShapeType="1"/>
            </p:cNvSpPr>
            <p:nvPr/>
          </p:nvSpPr>
          <p:spPr bwMode="auto">
            <a:xfrm flipV="1">
              <a:off x="5991151" y="2087904"/>
              <a:ext cx="0" cy="288759"/>
            </a:xfrm>
            <a:prstGeom prst="line">
              <a:avLst/>
            </a:prstGeom>
            <a:noFill/>
            <a:ln w="31750" cap="rnd">
              <a:solidFill>
                <a:srgbClr val="434365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" name="Line 24"/>
            <p:cNvSpPr>
              <a:spLocks noChangeShapeType="1"/>
            </p:cNvSpPr>
            <p:nvPr/>
          </p:nvSpPr>
          <p:spPr bwMode="auto">
            <a:xfrm flipV="1">
              <a:off x="5987067" y="2374341"/>
              <a:ext cx="367754" cy="0"/>
            </a:xfrm>
            <a:prstGeom prst="line">
              <a:avLst/>
            </a:prstGeom>
            <a:noFill/>
            <a:ln w="31750" cap="rnd">
              <a:solidFill>
                <a:srgbClr val="434365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" name="Line 24"/>
            <p:cNvSpPr>
              <a:spLocks noChangeShapeType="1"/>
            </p:cNvSpPr>
            <p:nvPr/>
          </p:nvSpPr>
          <p:spPr bwMode="auto">
            <a:xfrm flipV="1">
              <a:off x="6354821" y="2081570"/>
              <a:ext cx="0" cy="288759"/>
            </a:xfrm>
            <a:prstGeom prst="line">
              <a:avLst/>
            </a:prstGeom>
            <a:noFill/>
            <a:ln w="31750" cap="rnd">
              <a:solidFill>
                <a:srgbClr val="434365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" name="Line 24"/>
            <p:cNvSpPr>
              <a:spLocks noChangeShapeType="1"/>
            </p:cNvSpPr>
            <p:nvPr/>
          </p:nvSpPr>
          <p:spPr bwMode="auto">
            <a:xfrm flipV="1">
              <a:off x="6350325" y="2081570"/>
              <a:ext cx="367754" cy="0"/>
            </a:xfrm>
            <a:prstGeom prst="line">
              <a:avLst/>
            </a:prstGeom>
            <a:noFill/>
            <a:ln w="31750" cap="rnd">
              <a:solidFill>
                <a:srgbClr val="434365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" name="Line 24"/>
            <p:cNvSpPr>
              <a:spLocks noChangeShapeType="1"/>
            </p:cNvSpPr>
            <p:nvPr/>
          </p:nvSpPr>
          <p:spPr bwMode="auto">
            <a:xfrm flipV="1">
              <a:off x="6724576" y="2087904"/>
              <a:ext cx="0" cy="288759"/>
            </a:xfrm>
            <a:prstGeom prst="line">
              <a:avLst/>
            </a:prstGeom>
            <a:noFill/>
            <a:ln w="31750" cap="rnd">
              <a:solidFill>
                <a:srgbClr val="434365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" name="Line 24"/>
            <p:cNvSpPr>
              <a:spLocks noChangeShapeType="1"/>
            </p:cNvSpPr>
            <p:nvPr/>
          </p:nvSpPr>
          <p:spPr bwMode="auto">
            <a:xfrm flipV="1">
              <a:off x="6730017" y="2374341"/>
              <a:ext cx="367754" cy="0"/>
            </a:xfrm>
            <a:prstGeom prst="line">
              <a:avLst/>
            </a:prstGeom>
            <a:noFill/>
            <a:ln w="31750" cap="rnd">
              <a:solidFill>
                <a:srgbClr val="434365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" name="Line 24"/>
            <p:cNvSpPr>
              <a:spLocks noChangeShapeType="1"/>
            </p:cNvSpPr>
            <p:nvPr/>
          </p:nvSpPr>
          <p:spPr bwMode="auto">
            <a:xfrm flipV="1">
              <a:off x="7097771" y="2081570"/>
              <a:ext cx="0" cy="288759"/>
            </a:xfrm>
            <a:prstGeom prst="line">
              <a:avLst/>
            </a:prstGeom>
            <a:noFill/>
            <a:ln w="31750" cap="rnd">
              <a:solidFill>
                <a:srgbClr val="434365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" name="Line 24"/>
            <p:cNvSpPr>
              <a:spLocks noChangeShapeType="1"/>
            </p:cNvSpPr>
            <p:nvPr/>
          </p:nvSpPr>
          <p:spPr bwMode="auto">
            <a:xfrm flipV="1">
              <a:off x="7093275" y="2081570"/>
              <a:ext cx="367754" cy="0"/>
            </a:xfrm>
            <a:prstGeom prst="line">
              <a:avLst/>
            </a:prstGeom>
            <a:noFill/>
            <a:ln w="31750" cap="rnd">
              <a:solidFill>
                <a:srgbClr val="434365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" name="Line 24"/>
            <p:cNvSpPr>
              <a:spLocks noChangeShapeType="1"/>
            </p:cNvSpPr>
            <p:nvPr/>
          </p:nvSpPr>
          <p:spPr bwMode="auto">
            <a:xfrm flipV="1">
              <a:off x="7467526" y="2087904"/>
              <a:ext cx="0" cy="288759"/>
            </a:xfrm>
            <a:prstGeom prst="line">
              <a:avLst/>
            </a:prstGeom>
            <a:noFill/>
            <a:ln w="31750" cap="rnd">
              <a:solidFill>
                <a:srgbClr val="434365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" name="Line 24"/>
            <p:cNvSpPr>
              <a:spLocks noChangeShapeType="1"/>
            </p:cNvSpPr>
            <p:nvPr/>
          </p:nvSpPr>
          <p:spPr bwMode="auto">
            <a:xfrm flipV="1">
              <a:off x="7463442" y="2374341"/>
              <a:ext cx="367754" cy="0"/>
            </a:xfrm>
            <a:prstGeom prst="line">
              <a:avLst/>
            </a:prstGeom>
            <a:noFill/>
            <a:ln w="31750" cap="rnd">
              <a:solidFill>
                <a:srgbClr val="434365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" name="Line 24"/>
            <p:cNvSpPr>
              <a:spLocks noChangeShapeType="1"/>
            </p:cNvSpPr>
            <p:nvPr/>
          </p:nvSpPr>
          <p:spPr bwMode="auto">
            <a:xfrm flipV="1">
              <a:off x="7831196" y="2081570"/>
              <a:ext cx="0" cy="288759"/>
            </a:xfrm>
            <a:prstGeom prst="line">
              <a:avLst/>
            </a:prstGeom>
            <a:noFill/>
            <a:ln w="31750" cap="rnd">
              <a:solidFill>
                <a:srgbClr val="434365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" name="Line 24"/>
            <p:cNvSpPr>
              <a:spLocks noChangeShapeType="1"/>
            </p:cNvSpPr>
            <p:nvPr/>
          </p:nvSpPr>
          <p:spPr bwMode="auto">
            <a:xfrm flipV="1">
              <a:off x="7826700" y="2081570"/>
              <a:ext cx="367754" cy="0"/>
            </a:xfrm>
            <a:prstGeom prst="line">
              <a:avLst/>
            </a:prstGeom>
            <a:noFill/>
            <a:ln w="31750" cap="rnd">
              <a:solidFill>
                <a:srgbClr val="434365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" name="Line 24"/>
            <p:cNvSpPr>
              <a:spLocks noChangeShapeType="1"/>
            </p:cNvSpPr>
            <p:nvPr/>
          </p:nvSpPr>
          <p:spPr bwMode="auto">
            <a:xfrm flipV="1">
              <a:off x="8200951" y="2087904"/>
              <a:ext cx="0" cy="288759"/>
            </a:xfrm>
            <a:prstGeom prst="line">
              <a:avLst/>
            </a:prstGeom>
            <a:noFill/>
            <a:ln w="31750" cap="rnd">
              <a:solidFill>
                <a:srgbClr val="434365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10"/>
          <p:cNvGrpSpPr/>
          <p:nvPr/>
        </p:nvGrpSpPr>
        <p:grpSpPr>
          <a:xfrm>
            <a:off x="2378311" y="2308311"/>
            <a:ext cx="5914080" cy="504788"/>
            <a:chOff x="2286871" y="3801831"/>
            <a:chExt cx="5914080" cy="504788"/>
          </a:xfrm>
        </p:grpSpPr>
        <p:sp>
          <p:nvSpPr>
            <p:cNvPr id="353" name="Line 24"/>
            <p:cNvSpPr>
              <a:spLocks noChangeShapeType="1"/>
            </p:cNvSpPr>
            <p:nvPr/>
          </p:nvSpPr>
          <p:spPr bwMode="auto">
            <a:xfrm flipV="1">
              <a:off x="2286871" y="3802780"/>
              <a:ext cx="367754" cy="0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4" name="Line 24"/>
            <p:cNvSpPr>
              <a:spLocks noChangeShapeType="1"/>
            </p:cNvSpPr>
            <p:nvPr/>
          </p:nvSpPr>
          <p:spPr bwMode="auto">
            <a:xfrm flipV="1">
              <a:off x="2286871" y="3802780"/>
              <a:ext cx="0" cy="489939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" name="Line 24"/>
            <p:cNvSpPr>
              <a:spLocks noChangeShapeType="1"/>
            </p:cNvSpPr>
            <p:nvPr/>
          </p:nvSpPr>
          <p:spPr bwMode="auto">
            <a:xfrm flipV="1">
              <a:off x="2654625" y="3802780"/>
              <a:ext cx="0" cy="489939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" name="Line 24"/>
            <p:cNvSpPr>
              <a:spLocks noChangeShapeType="1"/>
            </p:cNvSpPr>
            <p:nvPr/>
          </p:nvSpPr>
          <p:spPr bwMode="auto">
            <a:xfrm flipV="1">
              <a:off x="2661122" y="4305008"/>
              <a:ext cx="367754" cy="0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7" name="Line 24"/>
            <p:cNvSpPr>
              <a:spLocks noChangeShapeType="1"/>
            </p:cNvSpPr>
            <p:nvPr/>
          </p:nvSpPr>
          <p:spPr bwMode="auto">
            <a:xfrm flipV="1">
              <a:off x="3029821" y="3802780"/>
              <a:ext cx="367754" cy="0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" name="Line 24"/>
            <p:cNvSpPr>
              <a:spLocks noChangeShapeType="1"/>
            </p:cNvSpPr>
            <p:nvPr/>
          </p:nvSpPr>
          <p:spPr bwMode="auto">
            <a:xfrm flipV="1">
              <a:off x="3029821" y="3802780"/>
              <a:ext cx="0" cy="489939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" name="Line 24"/>
            <p:cNvSpPr>
              <a:spLocks noChangeShapeType="1"/>
            </p:cNvSpPr>
            <p:nvPr/>
          </p:nvSpPr>
          <p:spPr bwMode="auto">
            <a:xfrm flipV="1">
              <a:off x="3397575" y="3802780"/>
              <a:ext cx="0" cy="489939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" name="Line 24"/>
            <p:cNvSpPr>
              <a:spLocks noChangeShapeType="1"/>
            </p:cNvSpPr>
            <p:nvPr/>
          </p:nvSpPr>
          <p:spPr bwMode="auto">
            <a:xfrm flipV="1">
              <a:off x="3404072" y="4305008"/>
              <a:ext cx="367754" cy="0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" name="Line 24"/>
            <p:cNvSpPr>
              <a:spLocks noChangeShapeType="1"/>
            </p:cNvSpPr>
            <p:nvPr/>
          </p:nvSpPr>
          <p:spPr bwMode="auto">
            <a:xfrm flipV="1">
              <a:off x="3763246" y="3802780"/>
              <a:ext cx="367754" cy="0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" name="Line 24"/>
            <p:cNvSpPr>
              <a:spLocks noChangeShapeType="1"/>
            </p:cNvSpPr>
            <p:nvPr/>
          </p:nvSpPr>
          <p:spPr bwMode="auto">
            <a:xfrm flipV="1">
              <a:off x="3763246" y="3802780"/>
              <a:ext cx="0" cy="489939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" name="Line 24"/>
            <p:cNvSpPr>
              <a:spLocks noChangeShapeType="1"/>
            </p:cNvSpPr>
            <p:nvPr/>
          </p:nvSpPr>
          <p:spPr bwMode="auto">
            <a:xfrm flipV="1">
              <a:off x="4131000" y="3802780"/>
              <a:ext cx="0" cy="489939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" name="Line 24"/>
            <p:cNvSpPr>
              <a:spLocks noChangeShapeType="1"/>
            </p:cNvSpPr>
            <p:nvPr/>
          </p:nvSpPr>
          <p:spPr bwMode="auto">
            <a:xfrm flipV="1">
              <a:off x="4137497" y="4305008"/>
              <a:ext cx="367754" cy="0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" name="Line 24"/>
            <p:cNvSpPr>
              <a:spLocks noChangeShapeType="1"/>
            </p:cNvSpPr>
            <p:nvPr/>
          </p:nvSpPr>
          <p:spPr bwMode="auto">
            <a:xfrm flipV="1">
              <a:off x="4511565" y="4306619"/>
              <a:ext cx="367754" cy="0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" name="Line 24"/>
            <p:cNvSpPr>
              <a:spLocks noChangeShapeType="1"/>
            </p:cNvSpPr>
            <p:nvPr/>
          </p:nvSpPr>
          <p:spPr bwMode="auto">
            <a:xfrm flipV="1">
              <a:off x="4870739" y="3804391"/>
              <a:ext cx="367754" cy="0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" name="Line 24"/>
            <p:cNvSpPr>
              <a:spLocks noChangeShapeType="1"/>
            </p:cNvSpPr>
            <p:nvPr/>
          </p:nvSpPr>
          <p:spPr bwMode="auto">
            <a:xfrm flipV="1">
              <a:off x="4870739" y="3804391"/>
              <a:ext cx="0" cy="489939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" name="Line 24"/>
            <p:cNvSpPr>
              <a:spLocks noChangeShapeType="1"/>
            </p:cNvSpPr>
            <p:nvPr/>
          </p:nvSpPr>
          <p:spPr bwMode="auto">
            <a:xfrm flipV="1">
              <a:off x="5250987" y="3802373"/>
              <a:ext cx="367754" cy="0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" name="Line 24"/>
            <p:cNvSpPr>
              <a:spLocks noChangeShapeType="1"/>
            </p:cNvSpPr>
            <p:nvPr/>
          </p:nvSpPr>
          <p:spPr bwMode="auto">
            <a:xfrm flipV="1">
              <a:off x="5618741" y="3802373"/>
              <a:ext cx="0" cy="489939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" name="Line 24"/>
            <p:cNvSpPr>
              <a:spLocks noChangeShapeType="1"/>
            </p:cNvSpPr>
            <p:nvPr/>
          </p:nvSpPr>
          <p:spPr bwMode="auto">
            <a:xfrm flipV="1">
              <a:off x="5625238" y="4304601"/>
              <a:ext cx="367754" cy="0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" name="Line 24"/>
            <p:cNvSpPr>
              <a:spLocks noChangeShapeType="1"/>
            </p:cNvSpPr>
            <p:nvPr/>
          </p:nvSpPr>
          <p:spPr bwMode="auto">
            <a:xfrm flipV="1">
              <a:off x="5993297" y="4305339"/>
              <a:ext cx="367754" cy="0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" name="Line 24"/>
            <p:cNvSpPr>
              <a:spLocks noChangeShapeType="1"/>
            </p:cNvSpPr>
            <p:nvPr/>
          </p:nvSpPr>
          <p:spPr bwMode="auto">
            <a:xfrm flipV="1">
              <a:off x="6352471" y="3803111"/>
              <a:ext cx="367754" cy="0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3" name="Line 24"/>
            <p:cNvSpPr>
              <a:spLocks noChangeShapeType="1"/>
            </p:cNvSpPr>
            <p:nvPr/>
          </p:nvSpPr>
          <p:spPr bwMode="auto">
            <a:xfrm flipV="1">
              <a:off x="6352471" y="3803111"/>
              <a:ext cx="0" cy="489939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" name="Line 24"/>
            <p:cNvSpPr>
              <a:spLocks noChangeShapeType="1"/>
            </p:cNvSpPr>
            <p:nvPr/>
          </p:nvSpPr>
          <p:spPr bwMode="auto">
            <a:xfrm flipV="1">
              <a:off x="6721997" y="4304059"/>
              <a:ext cx="367754" cy="0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" name="Line 24"/>
            <p:cNvSpPr>
              <a:spLocks noChangeShapeType="1"/>
            </p:cNvSpPr>
            <p:nvPr/>
          </p:nvSpPr>
          <p:spPr bwMode="auto">
            <a:xfrm flipV="1">
              <a:off x="7081171" y="3801831"/>
              <a:ext cx="367754" cy="0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" name="Line 24"/>
            <p:cNvSpPr>
              <a:spLocks noChangeShapeType="1"/>
            </p:cNvSpPr>
            <p:nvPr/>
          </p:nvSpPr>
          <p:spPr bwMode="auto">
            <a:xfrm flipV="1">
              <a:off x="7081171" y="3801831"/>
              <a:ext cx="0" cy="489939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" name="Line 24"/>
            <p:cNvSpPr>
              <a:spLocks noChangeShapeType="1"/>
            </p:cNvSpPr>
            <p:nvPr/>
          </p:nvSpPr>
          <p:spPr bwMode="auto">
            <a:xfrm flipV="1">
              <a:off x="6725763" y="3807470"/>
              <a:ext cx="0" cy="489939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" name="Line 24"/>
            <p:cNvSpPr>
              <a:spLocks noChangeShapeType="1"/>
            </p:cNvSpPr>
            <p:nvPr/>
          </p:nvSpPr>
          <p:spPr bwMode="auto">
            <a:xfrm flipV="1">
              <a:off x="7458946" y="3802864"/>
              <a:ext cx="367754" cy="0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" name="Line 24"/>
            <p:cNvSpPr>
              <a:spLocks noChangeShapeType="1"/>
            </p:cNvSpPr>
            <p:nvPr/>
          </p:nvSpPr>
          <p:spPr bwMode="auto">
            <a:xfrm flipV="1">
              <a:off x="7826700" y="3802864"/>
              <a:ext cx="0" cy="489939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" name="Line 24"/>
            <p:cNvSpPr>
              <a:spLocks noChangeShapeType="1"/>
            </p:cNvSpPr>
            <p:nvPr/>
          </p:nvSpPr>
          <p:spPr bwMode="auto">
            <a:xfrm flipV="1">
              <a:off x="7833197" y="4305092"/>
              <a:ext cx="367754" cy="0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12"/>
          <p:cNvGrpSpPr/>
          <p:nvPr/>
        </p:nvGrpSpPr>
        <p:grpSpPr>
          <a:xfrm>
            <a:off x="2366932" y="3055850"/>
            <a:ext cx="5914080" cy="511753"/>
            <a:chOff x="2275492" y="5814290"/>
            <a:chExt cx="5914080" cy="511753"/>
          </a:xfrm>
        </p:grpSpPr>
        <p:sp>
          <p:nvSpPr>
            <p:cNvPr id="392" name="Line 24"/>
            <p:cNvSpPr>
              <a:spLocks noChangeShapeType="1"/>
            </p:cNvSpPr>
            <p:nvPr/>
          </p:nvSpPr>
          <p:spPr bwMode="auto">
            <a:xfrm flipV="1">
              <a:off x="2275492" y="5814290"/>
              <a:ext cx="367754" cy="0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" name="Line 24"/>
            <p:cNvSpPr>
              <a:spLocks noChangeShapeType="1"/>
            </p:cNvSpPr>
            <p:nvPr/>
          </p:nvSpPr>
          <p:spPr bwMode="auto">
            <a:xfrm flipV="1">
              <a:off x="2275492" y="5814290"/>
              <a:ext cx="0" cy="489939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4" name="Line 24"/>
            <p:cNvSpPr>
              <a:spLocks noChangeShapeType="1"/>
            </p:cNvSpPr>
            <p:nvPr/>
          </p:nvSpPr>
          <p:spPr bwMode="auto">
            <a:xfrm flipV="1">
              <a:off x="2643246" y="5814290"/>
              <a:ext cx="0" cy="489939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" name="Line 24"/>
            <p:cNvSpPr>
              <a:spLocks noChangeShapeType="1"/>
            </p:cNvSpPr>
            <p:nvPr/>
          </p:nvSpPr>
          <p:spPr bwMode="auto">
            <a:xfrm flipV="1">
              <a:off x="2649743" y="6316518"/>
              <a:ext cx="367754" cy="0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" name="Line 24"/>
            <p:cNvSpPr>
              <a:spLocks noChangeShapeType="1"/>
            </p:cNvSpPr>
            <p:nvPr/>
          </p:nvSpPr>
          <p:spPr bwMode="auto">
            <a:xfrm flipV="1">
              <a:off x="3016323" y="6319282"/>
              <a:ext cx="367754" cy="0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7" name="Line 24"/>
            <p:cNvSpPr>
              <a:spLocks noChangeShapeType="1"/>
            </p:cNvSpPr>
            <p:nvPr/>
          </p:nvSpPr>
          <p:spPr bwMode="auto">
            <a:xfrm flipV="1">
              <a:off x="3385022" y="5817054"/>
              <a:ext cx="367754" cy="0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8" name="Line 24"/>
            <p:cNvSpPr>
              <a:spLocks noChangeShapeType="1"/>
            </p:cNvSpPr>
            <p:nvPr/>
          </p:nvSpPr>
          <p:spPr bwMode="auto">
            <a:xfrm flipV="1">
              <a:off x="3385022" y="5817054"/>
              <a:ext cx="0" cy="489939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" name="Line 24"/>
            <p:cNvSpPr>
              <a:spLocks noChangeShapeType="1"/>
            </p:cNvSpPr>
            <p:nvPr/>
          </p:nvSpPr>
          <p:spPr bwMode="auto">
            <a:xfrm flipV="1">
              <a:off x="3752776" y="5818330"/>
              <a:ext cx="367754" cy="0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" name="Line 24"/>
            <p:cNvSpPr>
              <a:spLocks noChangeShapeType="1"/>
            </p:cNvSpPr>
            <p:nvPr/>
          </p:nvSpPr>
          <p:spPr bwMode="auto">
            <a:xfrm flipV="1">
              <a:off x="4120530" y="5818330"/>
              <a:ext cx="0" cy="489939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" name="Line 24"/>
            <p:cNvSpPr>
              <a:spLocks noChangeShapeType="1"/>
            </p:cNvSpPr>
            <p:nvPr/>
          </p:nvSpPr>
          <p:spPr bwMode="auto">
            <a:xfrm flipV="1">
              <a:off x="4127027" y="6320558"/>
              <a:ext cx="367754" cy="0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4" name="Line 24"/>
            <p:cNvSpPr>
              <a:spLocks noChangeShapeType="1"/>
            </p:cNvSpPr>
            <p:nvPr/>
          </p:nvSpPr>
          <p:spPr bwMode="auto">
            <a:xfrm flipV="1">
              <a:off x="4494817" y="5814290"/>
              <a:ext cx="367754" cy="0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" name="Line 24"/>
            <p:cNvSpPr>
              <a:spLocks noChangeShapeType="1"/>
            </p:cNvSpPr>
            <p:nvPr/>
          </p:nvSpPr>
          <p:spPr bwMode="auto">
            <a:xfrm flipV="1">
              <a:off x="4494817" y="5814290"/>
              <a:ext cx="0" cy="489939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" name="Line 24"/>
            <p:cNvSpPr>
              <a:spLocks noChangeShapeType="1"/>
            </p:cNvSpPr>
            <p:nvPr/>
          </p:nvSpPr>
          <p:spPr bwMode="auto">
            <a:xfrm flipV="1">
              <a:off x="4862571" y="5814290"/>
              <a:ext cx="0" cy="489939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" name="Line 24"/>
            <p:cNvSpPr>
              <a:spLocks noChangeShapeType="1"/>
            </p:cNvSpPr>
            <p:nvPr/>
          </p:nvSpPr>
          <p:spPr bwMode="auto">
            <a:xfrm flipV="1">
              <a:off x="4869068" y="6316518"/>
              <a:ext cx="367754" cy="0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" name="Line 24"/>
            <p:cNvSpPr>
              <a:spLocks noChangeShapeType="1"/>
            </p:cNvSpPr>
            <p:nvPr/>
          </p:nvSpPr>
          <p:spPr bwMode="auto">
            <a:xfrm flipV="1">
              <a:off x="5235648" y="6319282"/>
              <a:ext cx="367754" cy="0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" name="Line 24"/>
            <p:cNvSpPr>
              <a:spLocks noChangeShapeType="1"/>
            </p:cNvSpPr>
            <p:nvPr/>
          </p:nvSpPr>
          <p:spPr bwMode="auto">
            <a:xfrm flipV="1">
              <a:off x="5604347" y="5817054"/>
              <a:ext cx="367754" cy="0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" name="Line 24"/>
            <p:cNvSpPr>
              <a:spLocks noChangeShapeType="1"/>
            </p:cNvSpPr>
            <p:nvPr/>
          </p:nvSpPr>
          <p:spPr bwMode="auto">
            <a:xfrm flipV="1">
              <a:off x="5604347" y="5817054"/>
              <a:ext cx="0" cy="489939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" name="Line 24"/>
            <p:cNvSpPr>
              <a:spLocks noChangeShapeType="1"/>
            </p:cNvSpPr>
            <p:nvPr/>
          </p:nvSpPr>
          <p:spPr bwMode="auto">
            <a:xfrm flipV="1">
              <a:off x="5969073" y="6319282"/>
              <a:ext cx="367754" cy="0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" name="Line 24"/>
            <p:cNvSpPr>
              <a:spLocks noChangeShapeType="1"/>
            </p:cNvSpPr>
            <p:nvPr/>
          </p:nvSpPr>
          <p:spPr bwMode="auto">
            <a:xfrm flipV="1">
              <a:off x="6337772" y="5817054"/>
              <a:ext cx="367754" cy="0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" name="Line 24"/>
            <p:cNvSpPr>
              <a:spLocks noChangeShapeType="1"/>
            </p:cNvSpPr>
            <p:nvPr/>
          </p:nvSpPr>
          <p:spPr bwMode="auto">
            <a:xfrm flipV="1">
              <a:off x="6337772" y="5817054"/>
              <a:ext cx="0" cy="489939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" name="Line 24"/>
            <p:cNvSpPr>
              <a:spLocks noChangeShapeType="1"/>
            </p:cNvSpPr>
            <p:nvPr/>
          </p:nvSpPr>
          <p:spPr bwMode="auto">
            <a:xfrm flipV="1">
              <a:off x="5972720" y="5823815"/>
              <a:ext cx="0" cy="489939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" name="Line 24"/>
            <p:cNvSpPr>
              <a:spLocks noChangeShapeType="1"/>
            </p:cNvSpPr>
            <p:nvPr/>
          </p:nvSpPr>
          <p:spPr bwMode="auto">
            <a:xfrm flipV="1">
              <a:off x="6702498" y="6319282"/>
              <a:ext cx="367754" cy="0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" name="Line 24"/>
            <p:cNvSpPr>
              <a:spLocks noChangeShapeType="1"/>
            </p:cNvSpPr>
            <p:nvPr/>
          </p:nvSpPr>
          <p:spPr bwMode="auto">
            <a:xfrm flipV="1">
              <a:off x="7071197" y="5817054"/>
              <a:ext cx="367754" cy="0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" name="Line 24"/>
            <p:cNvSpPr>
              <a:spLocks noChangeShapeType="1"/>
            </p:cNvSpPr>
            <p:nvPr/>
          </p:nvSpPr>
          <p:spPr bwMode="auto">
            <a:xfrm flipV="1">
              <a:off x="7071197" y="5817054"/>
              <a:ext cx="0" cy="489939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" name="Line 24"/>
            <p:cNvSpPr>
              <a:spLocks noChangeShapeType="1"/>
            </p:cNvSpPr>
            <p:nvPr/>
          </p:nvSpPr>
          <p:spPr bwMode="auto">
            <a:xfrm flipV="1">
              <a:off x="6706145" y="5823815"/>
              <a:ext cx="0" cy="489939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" name="Line 24"/>
            <p:cNvSpPr>
              <a:spLocks noChangeShapeType="1"/>
            </p:cNvSpPr>
            <p:nvPr/>
          </p:nvSpPr>
          <p:spPr bwMode="auto">
            <a:xfrm flipV="1">
              <a:off x="7447567" y="5823815"/>
              <a:ext cx="367754" cy="0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" name="Line 24"/>
            <p:cNvSpPr>
              <a:spLocks noChangeShapeType="1"/>
            </p:cNvSpPr>
            <p:nvPr/>
          </p:nvSpPr>
          <p:spPr bwMode="auto">
            <a:xfrm flipV="1">
              <a:off x="7815321" y="5823815"/>
              <a:ext cx="0" cy="489939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" name="Line 24"/>
            <p:cNvSpPr>
              <a:spLocks noChangeShapeType="1"/>
            </p:cNvSpPr>
            <p:nvPr/>
          </p:nvSpPr>
          <p:spPr bwMode="auto">
            <a:xfrm flipV="1">
              <a:off x="7821818" y="6326043"/>
              <a:ext cx="367754" cy="0"/>
            </a:xfrm>
            <a:prstGeom prst="line">
              <a:avLst/>
            </a:prstGeom>
            <a:noFill/>
            <a:ln w="31750" cap="rnd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6" name="内容占位符 2"/>
          <p:cNvSpPr>
            <a:spLocks noGrp="1"/>
          </p:cNvSpPr>
          <p:nvPr>
            <p:ph idx="1"/>
          </p:nvPr>
        </p:nvSpPr>
        <p:spPr>
          <a:xfrm>
            <a:off x="457200" y="3578579"/>
            <a:ext cx="8686800" cy="3279421"/>
          </a:xfrm>
        </p:spPr>
        <p:txBody>
          <a:bodyPr/>
          <a:lstStyle/>
          <a:p>
            <a:r>
              <a:rPr lang="zh-CN" altLang="en-US" sz="2000" smtClean="0">
                <a:solidFill>
                  <a:srgbClr val="FF0000"/>
                </a:solidFill>
              </a:rPr>
              <a:t>曼彻斯特码：</a:t>
            </a:r>
            <a:r>
              <a:rPr lang="zh-CN" altLang="en-US" sz="1600" smtClean="0"/>
              <a:t>一</a:t>
            </a:r>
            <a:r>
              <a:rPr lang="zh-CN" altLang="en-US" sz="1600" dirty="0"/>
              <a:t>个周期的方波表示“</a:t>
            </a:r>
            <a:r>
              <a:rPr lang="en-US" altLang="zh-CN" sz="1600" dirty="0"/>
              <a:t>1</a:t>
            </a:r>
            <a:r>
              <a:rPr lang="zh-CN" altLang="en-US" sz="1600" dirty="0"/>
              <a:t>”      ；反向波形表示“</a:t>
            </a:r>
            <a:r>
              <a:rPr lang="en-US" altLang="zh-CN" sz="1600" dirty="0"/>
              <a:t>0</a:t>
            </a:r>
            <a:r>
              <a:rPr lang="zh-CN" altLang="en-US" sz="1600" dirty="0"/>
              <a:t>”</a:t>
            </a:r>
            <a:endParaRPr lang="en-US" altLang="zh-CN" sz="1600" dirty="0"/>
          </a:p>
          <a:p>
            <a:r>
              <a:rPr lang="zh-CN" altLang="en-US" sz="2000" smtClean="0">
                <a:solidFill>
                  <a:srgbClr val="FF0000"/>
                </a:solidFill>
              </a:rPr>
              <a:t>差分</a:t>
            </a:r>
            <a:r>
              <a:rPr lang="zh-CN" altLang="en-US" sz="2000">
                <a:solidFill>
                  <a:srgbClr val="FF0000"/>
                </a:solidFill>
              </a:rPr>
              <a:t>曼彻斯特</a:t>
            </a:r>
            <a:r>
              <a:rPr lang="zh-CN" altLang="en-US" sz="2000" smtClean="0">
                <a:solidFill>
                  <a:srgbClr val="FF0000"/>
                </a:solidFill>
              </a:rPr>
              <a:t>码：</a:t>
            </a:r>
            <a:r>
              <a:rPr lang="zh-CN" altLang="en-US" sz="1600" smtClean="0"/>
              <a:t>相邻</a:t>
            </a:r>
            <a:r>
              <a:rPr lang="zh-CN" altLang="en-US" sz="1600" dirty="0"/>
              <a:t>周期的方波反相表示“</a:t>
            </a:r>
            <a:r>
              <a:rPr lang="en-US" altLang="zh-CN" sz="1600" dirty="0"/>
              <a:t>1</a:t>
            </a:r>
            <a:r>
              <a:rPr lang="zh-CN" altLang="en-US" sz="1600" dirty="0"/>
              <a:t>”，同相表示“</a:t>
            </a:r>
            <a:r>
              <a:rPr lang="en-US" altLang="zh-CN" sz="1600"/>
              <a:t>0</a:t>
            </a:r>
            <a:r>
              <a:rPr lang="zh-CN" altLang="en-US" sz="1600" smtClean="0"/>
              <a:t>”；采用</a:t>
            </a:r>
            <a:r>
              <a:rPr lang="zh-CN" altLang="en-US" sz="1600" dirty="0"/>
              <a:t>差分码的概念，不用绝对电平值，而用相对值表示，避免极性反转引起的解码错误</a:t>
            </a:r>
            <a:endParaRPr lang="en-US" altLang="zh-CN" sz="1600" dirty="0"/>
          </a:p>
          <a:p>
            <a:r>
              <a:rPr lang="zh-CN" altLang="en-US" sz="2000" smtClean="0">
                <a:solidFill>
                  <a:srgbClr val="FF0000"/>
                </a:solidFill>
              </a:rPr>
              <a:t>优缺点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1600" dirty="0"/>
              <a:t>码元周期的中间部分存在电平跳变，易于提取时钟，不受信源统计特性的影响</a:t>
            </a:r>
            <a:endParaRPr lang="en-US" altLang="zh-CN" sz="1600" dirty="0"/>
          </a:p>
          <a:p>
            <a:pPr lvl="1"/>
            <a:r>
              <a:rPr lang="zh-CN" altLang="en-US" sz="1600" dirty="0"/>
              <a:t>方波周期内，正负电平各一半，不存在直流分量</a:t>
            </a:r>
            <a:endParaRPr lang="en-US" altLang="zh-CN" sz="1600" dirty="0"/>
          </a:p>
          <a:p>
            <a:pPr lvl="1"/>
            <a:r>
              <a:rPr lang="zh-CN" altLang="en-US" sz="1600" dirty="0"/>
              <a:t>频带加倍：比特率为波特率的一半（信号变化的速率为波特率），编码效率仅</a:t>
            </a:r>
            <a:r>
              <a:rPr lang="en-US" altLang="zh-CN" sz="1600" dirty="0"/>
              <a:t>50%</a:t>
            </a:r>
          </a:p>
          <a:p>
            <a:pPr lvl="1"/>
            <a:r>
              <a:rPr lang="zh-CN" altLang="en-US" sz="1600" smtClean="0"/>
              <a:t>以太网中一般采用此种编码</a:t>
            </a:r>
            <a:endParaRPr lang="en-US" altLang="zh-CN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2540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155" grpId="0"/>
      <p:bldP spid="196" grpId="0"/>
      <p:bldP spid="246" grpId="0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（二）带通调制（载波调制）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229600" cy="2288823"/>
          </a:xfrm>
        </p:spPr>
        <p:txBody>
          <a:bodyPr/>
          <a:lstStyle/>
          <a:p>
            <a:r>
              <a:rPr lang="zh-CN" altLang="en-US" smtClean="0"/>
              <a:t>基本</a:t>
            </a:r>
            <a:r>
              <a:rPr lang="zh-CN" altLang="en-US" dirty="0"/>
              <a:t>调制方法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调幅</a:t>
            </a:r>
            <a:r>
              <a:rPr lang="en-US" altLang="zh-CN" dirty="0"/>
              <a:t>(AM)</a:t>
            </a:r>
            <a:r>
              <a:rPr lang="zh-CN" altLang="en-US" dirty="0"/>
              <a:t>：载波的振幅随调制信号而变化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调频</a:t>
            </a:r>
            <a:r>
              <a:rPr lang="en-US" altLang="zh-CN" dirty="0"/>
              <a:t>(FM)</a:t>
            </a:r>
            <a:r>
              <a:rPr lang="zh-CN" altLang="en-US" dirty="0"/>
              <a:t>：载波的频率随调制信号而变化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调相</a:t>
            </a:r>
            <a:r>
              <a:rPr lang="en-US" altLang="zh-CN" dirty="0"/>
              <a:t>(PM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zh-CN" altLang="en-US" dirty="0"/>
              <a:t>载波的相位随调制信号而变化</a:t>
            </a:r>
            <a:endParaRPr lang="en-US" altLang="zh-CN" dirty="0"/>
          </a:p>
          <a:p>
            <a:pPr marL="0" indent="0">
              <a:buNone/>
            </a:pPr>
            <a:endParaRPr lang="en-US" altLang="zh-CN" baseline="-25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5933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数字信号调制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657" name="Rectangle 2"/>
          <p:cNvSpPr>
            <a:spLocks noChangeArrowheads="1"/>
          </p:cNvSpPr>
          <p:nvPr/>
        </p:nvSpPr>
        <p:spPr bwMode="auto">
          <a:xfrm>
            <a:off x="1070804" y="3377842"/>
            <a:ext cx="7300860" cy="3119210"/>
          </a:xfrm>
          <a:prstGeom prst="rect">
            <a:avLst/>
          </a:prstGeom>
          <a:solidFill>
            <a:srgbClr val="F4F4FA"/>
          </a:solidFill>
          <a:ln w="25400">
            <a:solidFill>
              <a:srgbClr val="DCDCEC"/>
            </a:solidFill>
          </a:ln>
          <a:effectLst/>
        </p:spPr>
        <p:txBody>
          <a:bodyPr wrap="none" anchor="ctr"/>
          <a:lstStyle/>
          <a:p>
            <a:endParaRPr lang="zh-CN" altLang="en-US" sz="1600" b="1"/>
          </a:p>
        </p:txBody>
      </p:sp>
      <p:grpSp>
        <p:nvGrpSpPr>
          <p:cNvPr id="5" name="组合 4"/>
          <p:cNvGrpSpPr/>
          <p:nvPr/>
        </p:nvGrpSpPr>
        <p:grpSpPr>
          <a:xfrm>
            <a:off x="2425653" y="3522824"/>
            <a:ext cx="5791746" cy="411478"/>
            <a:chOff x="2425653" y="3522824"/>
            <a:chExt cx="5791746" cy="411478"/>
          </a:xfrm>
        </p:grpSpPr>
        <p:sp>
          <p:nvSpPr>
            <p:cNvPr id="492" name="Rectangle 3"/>
            <p:cNvSpPr>
              <a:spLocks noChangeArrowheads="1"/>
            </p:cNvSpPr>
            <p:nvPr/>
          </p:nvSpPr>
          <p:spPr bwMode="auto">
            <a:xfrm>
              <a:off x="2588159" y="3596590"/>
              <a:ext cx="300939" cy="337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493" name="Rectangle 4"/>
            <p:cNvSpPr>
              <a:spLocks noChangeArrowheads="1"/>
            </p:cNvSpPr>
            <p:nvPr/>
          </p:nvSpPr>
          <p:spPr bwMode="auto">
            <a:xfrm>
              <a:off x="3219475" y="3596590"/>
              <a:ext cx="300939" cy="337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94" name="Rectangle 5"/>
            <p:cNvSpPr>
              <a:spLocks noChangeArrowheads="1"/>
            </p:cNvSpPr>
            <p:nvPr/>
          </p:nvSpPr>
          <p:spPr bwMode="auto">
            <a:xfrm>
              <a:off x="3850790" y="3596590"/>
              <a:ext cx="300939" cy="337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495" name="Rectangle 6"/>
            <p:cNvSpPr>
              <a:spLocks noChangeArrowheads="1"/>
            </p:cNvSpPr>
            <p:nvPr/>
          </p:nvSpPr>
          <p:spPr bwMode="auto">
            <a:xfrm>
              <a:off x="4522317" y="3596590"/>
              <a:ext cx="300939" cy="337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496" name="Rectangle 7"/>
            <p:cNvSpPr>
              <a:spLocks noChangeArrowheads="1"/>
            </p:cNvSpPr>
            <p:nvPr/>
          </p:nvSpPr>
          <p:spPr bwMode="auto">
            <a:xfrm>
              <a:off x="5153632" y="3596590"/>
              <a:ext cx="300939" cy="337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97" name="Rectangle 8"/>
            <p:cNvSpPr>
              <a:spLocks noChangeArrowheads="1"/>
            </p:cNvSpPr>
            <p:nvPr/>
          </p:nvSpPr>
          <p:spPr bwMode="auto">
            <a:xfrm>
              <a:off x="5784947" y="3596590"/>
              <a:ext cx="300939" cy="337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98" name="Rectangle 9"/>
            <p:cNvSpPr>
              <a:spLocks noChangeArrowheads="1"/>
            </p:cNvSpPr>
            <p:nvPr/>
          </p:nvSpPr>
          <p:spPr bwMode="auto">
            <a:xfrm>
              <a:off x="6416262" y="3596590"/>
              <a:ext cx="300939" cy="337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99" name="Rectangle 10"/>
            <p:cNvSpPr>
              <a:spLocks noChangeArrowheads="1"/>
            </p:cNvSpPr>
            <p:nvPr/>
          </p:nvSpPr>
          <p:spPr bwMode="auto">
            <a:xfrm>
              <a:off x="7087788" y="3596590"/>
              <a:ext cx="300939" cy="337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500" name="Rectangle 11"/>
            <p:cNvSpPr>
              <a:spLocks noChangeArrowheads="1"/>
            </p:cNvSpPr>
            <p:nvPr/>
          </p:nvSpPr>
          <p:spPr bwMode="auto">
            <a:xfrm>
              <a:off x="7739209" y="3596590"/>
              <a:ext cx="300939" cy="337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501" name="Freeform 12"/>
            <p:cNvSpPr>
              <a:spLocks/>
            </p:cNvSpPr>
            <p:nvPr/>
          </p:nvSpPr>
          <p:spPr bwMode="auto">
            <a:xfrm>
              <a:off x="2425653" y="3522824"/>
              <a:ext cx="5791746" cy="394865"/>
            </a:xfrm>
            <a:custGeom>
              <a:avLst/>
              <a:gdLst>
                <a:gd name="T0" fmla="*/ 0 w 4321"/>
                <a:gd name="T1" fmla="*/ 486 h 487"/>
                <a:gd name="T2" fmla="*/ 477 w 4321"/>
                <a:gd name="T3" fmla="*/ 486 h 487"/>
                <a:gd name="T4" fmla="*/ 477 w 4321"/>
                <a:gd name="T5" fmla="*/ 0 h 487"/>
                <a:gd name="T6" fmla="*/ 963 w 4321"/>
                <a:gd name="T7" fmla="*/ 0 h 487"/>
                <a:gd name="T8" fmla="*/ 963 w 4321"/>
                <a:gd name="T9" fmla="*/ 486 h 487"/>
                <a:gd name="T10" fmla="*/ 1926 w 4321"/>
                <a:gd name="T11" fmla="*/ 486 h 487"/>
                <a:gd name="T12" fmla="*/ 1926 w 4321"/>
                <a:gd name="T13" fmla="*/ 0 h 487"/>
                <a:gd name="T14" fmla="*/ 3357 w 4321"/>
                <a:gd name="T15" fmla="*/ 0 h 487"/>
                <a:gd name="T16" fmla="*/ 3357 w 4321"/>
                <a:gd name="T17" fmla="*/ 486 h 487"/>
                <a:gd name="T18" fmla="*/ 4320 w 4321"/>
                <a:gd name="T19" fmla="*/ 486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21" h="487">
                  <a:moveTo>
                    <a:pt x="0" y="486"/>
                  </a:moveTo>
                  <a:lnTo>
                    <a:pt x="477" y="486"/>
                  </a:lnTo>
                  <a:lnTo>
                    <a:pt x="477" y="0"/>
                  </a:lnTo>
                  <a:lnTo>
                    <a:pt x="963" y="0"/>
                  </a:lnTo>
                  <a:lnTo>
                    <a:pt x="963" y="486"/>
                  </a:lnTo>
                  <a:lnTo>
                    <a:pt x="1926" y="486"/>
                  </a:lnTo>
                  <a:lnTo>
                    <a:pt x="1926" y="0"/>
                  </a:lnTo>
                  <a:lnTo>
                    <a:pt x="3357" y="0"/>
                  </a:lnTo>
                  <a:lnTo>
                    <a:pt x="3357" y="486"/>
                  </a:lnTo>
                  <a:lnTo>
                    <a:pt x="4320" y="486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2" name="Freeform 13"/>
            <p:cNvSpPr>
              <a:spLocks/>
            </p:cNvSpPr>
            <p:nvPr/>
          </p:nvSpPr>
          <p:spPr bwMode="auto">
            <a:xfrm>
              <a:off x="8216059" y="3916604"/>
              <a:ext cx="1340" cy="108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8100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03" name="Freeform 14"/>
          <p:cNvSpPr>
            <a:spLocks/>
          </p:cNvSpPr>
          <p:nvPr/>
        </p:nvSpPr>
        <p:spPr bwMode="auto">
          <a:xfrm>
            <a:off x="2436376" y="4426458"/>
            <a:ext cx="636677" cy="1085"/>
          </a:xfrm>
          <a:custGeom>
            <a:avLst/>
            <a:gdLst>
              <a:gd name="T0" fmla="*/ 0 w 475"/>
              <a:gd name="T1" fmla="*/ 0 h 1"/>
              <a:gd name="T2" fmla="*/ 475 w 475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75" h="1">
                <a:moveTo>
                  <a:pt x="0" y="0"/>
                </a:moveTo>
                <a:lnTo>
                  <a:pt x="475" y="1"/>
                </a:lnTo>
              </a:path>
            </a:pathLst>
          </a:custGeom>
          <a:noFill/>
          <a:ln w="28575" cmpd="sng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712410" y="4122715"/>
            <a:ext cx="4492925" cy="582535"/>
            <a:chOff x="3712410" y="4122715"/>
            <a:chExt cx="4492925" cy="582535"/>
          </a:xfrm>
        </p:grpSpPr>
        <p:sp>
          <p:nvSpPr>
            <p:cNvPr id="504" name="Freeform 15"/>
            <p:cNvSpPr>
              <a:spLocks/>
            </p:cNvSpPr>
            <p:nvPr/>
          </p:nvSpPr>
          <p:spPr bwMode="auto">
            <a:xfrm>
              <a:off x="3712410" y="4424287"/>
              <a:ext cx="1298820" cy="3255"/>
            </a:xfrm>
            <a:custGeom>
              <a:avLst/>
              <a:gdLst>
                <a:gd name="T0" fmla="*/ 0 w 969"/>
                <a:gd name="T1" fmla="*/ 3 h 3"/>
                <a:gd name="T2" fmla="*/ 969 w 969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9" h="3">
                  <a:moveTo>
                    <a:pt x="0" y="3"/>
                  </a:moveTo>
                  <a:lnTo>
                    <a:pt x="969" y="0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5" name="Line 16"/>
            <p:cNvSpPr>
              <a:spLocks noChangeShapeType="1"/>
            </p:cNvSpPr>
            <p:nvPr/>
          </p:nvSpPr>
          <p:spPr bwMode="auto">
            <a:xfrm>
              <a:off x="6936003" y="4426458"/>
              <a:ext cx="126933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6" name="Freeform 17"/>
            <p:cNvSpPr>
              <a:spLocks/>
            </p:cNvSpPr>
            <p:nvPr/>
          </p:nvSpPr>
          <p:spPr bwMode="auto">
            <a:xfrm>
              <a:off x="6292625" y="4127054"/>
              <a:ext cx="44232" cy="295064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7" name="Freeform 18"/>
            <p:cNvSpPr>
              <a:spLocks/>
            </p:cNvSpPr>
            <p:nvPr/>
          </p:nvSpPr>
          <p:spPr bwMode="auto">
            <a:xfrm>
              <a:off x="6336858" y="4130309"/>
              <a:ext cx="117952" cy="574941"/>
            </a:xfrm>
            <a:custGeom>
              <a:avLst/>
              <a:gdLst>
                <a:gd name="T0" fmla="*/ 0 w 88"/>
                <a:gd name="T1" fmla="*/ 0 h 530"/>
                <a:gd name="T2" fmla="*/ 7 w 88"/>
                <a:gd name="T3" fmla="*/ 3 h 530"/>
                <a:gd name="T4" fmla="*/ 12 w 88"/>
                <a:gd name="T5" fmla="*/ 12 h 530"/>
                <a:gd name="T6" fmla="*/ 14 w 88"/>
                <a:gd name="T7" fmla="*/ 25 h 530"/>
                <a:gd name="T8" fmla="*/ 15 w 88"/>
                <a:gd name="T9" fmla="*/ 44 h 530"/>
                <a:gd name="T10" fmla="*/ 43 w 88"/>
                <a:gd name="T11" fmla="*/ 488 h 530"/>
                <a:gd name="T12" fmla="*/ 45 w 88"/>
                <a:gd name="T13" fmla="*/ 512 h 530"/>
                <a:gd name="T14" fmla="*/ 47 w 88"/>
                <a:gd name="T15" fmla="*/ 520 h 530"/>
                <a:gd name="T16" fmla="*/ 53 w 88"/>
                <a:gd name="T17" fmla="*/ 527 h 530"/>
                <a:gd name="T18" fmla="*/ 57 w 88"/>
                <a:gd name="T19" fmla="*/ 530 h 530"/>
                <a:gd name="T20" fmla="*/ 63 w 88"/>
                <a:gd name="T21" fmla="*/ 524 h 530"/>
                <a:gd name="T22" fmla="*/ 67 w 88"/>
                <a:gd name="T23" fmla="*/ 512 h 530"/>
                <a:gd name="T24" fmla="*/ 88 w 88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8" y="271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8" name="Freeform 19"/>
            <p:cNvSpPr>
              <a:spLocks/>
            </p:cNvSpPr>
            <p:nvPr/>
          </p:nvSpPr>
          <p:spPr bwMode="auto">
            <a:xfrm>
              <a:off x="6452129" y="4127054"/>
              <a:ext cx="42892" cy="295064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9" name="Freeform 20"/>
            <p:cNvSpPr>
              <a:spLocks/>
            </p:cNvSpPr>
            <p:nvPr/>
          </p:nvSpPr>
          <p:spPr bwMode="auto">
            <a:xfrm>
              <a:off x="6495021" y="4130309"/>
              <a:ext cx="112592" cy="574941"/>
            </a:xfrm>
            <a:custGeom>
              <a:avLst/>
              <a:gdLst>
                <a:gd name="T0" fmla="*/ 0 w 84"/>
                <a:gd name="T1" fmla="*/ 0 h 530"/>
                <a:gd name="T2" fmla="*/ 7 w 84"/>
                <a:gd name="T3" fmla="*/ 3 h 530"/>
                <a:gd name="T4" fmla="*/ 12 w 84"/>
                <a:gd name="T5" fmla="*/ 12 h 530"/>
                <a:gd name="T6" fmla="*/ 14 w 84"/>
                <a:gd name="T7" fmla="*/ 25 h 530"/>
                <a:gd name="T8" fmla="*/ 15 w 84"/>
                <a:gd name="T9" fmla="*/ 44 h 530"/>
                <a:gd name="T10" fmla="*/ 42 w 84"/>
                <a:gd name="T11" fmla="*/ 488 h 530"/>
                <a:gd name="T12" fmla="*/ 45 w 84"/>
                <a:gd name="T13" fmla="*/ 512 h 530"/>
                <a:gd name="T14" fmla="*/ 47 w 84"/>
                <a:gd name="T15" fmla="*/ 520 h 530"/>
                <a:gd name="T16" fmla="*/ 52 w 84"/>
                <a:gd name="T17" fmla="*/ 527 h 530"/>
                <a:gd name="T18" fmla="*/ 57 w 84"/>
                <a:gd name="T19" fmla="*/ 530 h 530"/>
                <a:gd name="T20" fmla="*/ 62 w 84"/>
                <a:gd name="T21" fmla="*/ 524 h 530"/>
                <a:gd name="T22" fmla="*/ 66 w 84"/>
                <a:gd name="T23" fmla="*/ 512 h 530"/>
                <a:gd name="T24" fmla="*/ 84 w 84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4" y="271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10" name="Group 21"/>
            <p:cNvGrpSpPr>
              <a:grpSpLocks/>
            </p:cNvGrpSpPr>
            <p:nvPr/>
          </p:nvGrpSpPr>
          <p:grpSpPr bwMode="auto">
            <a:xfrm>
              <a:off x="6608952" y="4122717"/>
              <a:ext cx="158164" cy="579281"/>
              <a:chOff x="4075" y="1309"/>
              <a:chExt cx="118" cy="713"/>
            </a:xfrm>
          </p:grpSpPr>
          <p:sp>
            <p:nvSpPr>
              <p:cNvPr id="652" name="Freeform 22"/>
              <p:cNvSpPr>
                <a:spLocks/>
              </p:cNvSpPr>
              <p:nvPr/>
            </p:nvSpPr>
            <p:spPr bwMode="auto">
              <a:xfrm>
                <a:off x="4075" y="1309"/>
                <a:ext cx="34" cy="363"/>
              </a:xfrm>
              <a:custGeom>
                <a:avLst/>
                <a:gdLst>
                  <a:gd name="T0" fmla="*/ 0 w 34"/>
                  <a:gd name="T1" fmla="*/ 362 h 363"/>
                  <a:gd name="T2" fmla="*/ 20 w 34"/>
                  <a:gd name="T3" fmla="*/ 54 h 363"/>
                  <a:gd name="T4" fmla="*/ 22 w 34"/>
                  <a:gd name="T5" fmla="*/ 38 h 363"/>
                  <a:gd name="T6" fmla="*/ 23 w 34"/>
                  <a:gd name="T7" fmla="*/ 25 h 363"/>
                  <a:gd name="T8" fmla="*/ 24 w 34"/>
                  <a:gd name="T9" fmla="*/ 15 h 363"/>
                  <a:gd name="T10" fmla="*/ 28 w 34"/>
                  <a:gd name="T11" fmla="*/ 6 h 363"/>
                  <a:gd name="T12" fmla="*/ 33 w 34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4" y="15"/>
                    </a:lnTo>
                    <a:lnTo>
                      <a:pt x="28" y="6"/>
                    </a:lnTo>
                    <a:lnTo>
                      <a:pt x="33" y="0"/>
                    </a:lnTo>
                  </a:path>
                </a:pathLst>
              </a:custGeom>
              <a:noFill/>
              <a:ln w="28575" cap="rnd" cmpd="sng">
                <a:solidFill>
                  <a:srgbClr val="33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3" name="Freeform 23"/>
              <p:cNvSpPr>
                <a:spLocks/>
              </p:cNvSpPr>
              <p:nvPr/>
            </p:nvSpPr>
            <p:spPr bwMode="auto">
              <a:xfrm>
                <a:off x="4109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28575" cap="rnd" cmpd="sng">
                <a:solidFill>
                  <a:srgbClr val="33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1" name="Freeform 24"/>
            <p:cNvSpPr>
              <a:spLocks/>
            </p:cNvSpPr>
            <p:nvPr/>
          </p:nvSpPr>
          <p:spPr bwMode="auto">
            <a:xfrm>
              <a:off x="6767117" y="4122715"/>
              <a:ext cx="46913" cy="295064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" name="Freeform 25"/>
            <p:cNvSpPr>
              <a:spLocks/>
            </p:cNvSpPr>
            <p:nvPr/>
          </p:nvSpPr>
          <p:spPr bwMode="auto">
            <a:xfrm>
              <a:off x="6814030" y="4125970"/>
              <a:ext cx="111250" cy="574941"/>
            </a:xfrm>
            <a:custGeom>
              <a:avLst/>
              <a:gdLst>
                <a:gd name="T0" fmla="*/ 0 w 83"/>
                <a:gd name="T1" fmla="*/ 0 h 530"/>
                <a:gd name="T2" fmla="*/ 7 w 83"/>
                <a:gd name="T3" fmla="*/ 3 h 530"/>
                <a:gd name="T4" fmla="*/ 12 w 83"/>
                <a:gd name="T5" fmla="*/ 12 h 530"/>
                <a:gd name="T6" fmla="*/ 13 w 83"/>
                <a:gd name="T7" fmla="*/ 25 h 530"/>
                <a:gd name="T8" fmla="*/ 15 w 83"/>
                <a:gd name="T9" fmla="*/ 44 h 530"/>
                <a:gd name="T10" fmla="*/ 42 w 83"/>
                <a:gd name="T11" fmla="*/ 488 h 530"/>
                <a:gd name="T12" fmla="*/ 44 w 83"/>
                <a:gd name="T13" fmla="*/ 512 h 530"/>
                <a:gd name="T14" fmla="*/ 46 w 83"/>
                <a:gd name="T15" fmla="*/ 520 h 530"/>
                <a:gd name="T16" fmla="*/ 52 w 83"/>
                <a:gd name="T17" fmla="*/ 527 h 530"/>
                <a:gd name="T18" fmla="*/ 56 w 83"/>
                <a:gd name="T19" fmla="*/ 530 h 530"/>
                <a:gd name="T20" fmla="*/ 62 w 83"/>
                <a:gd name="T21" fmla="*/ 524 h 530"/>
                <a:gd name="T22" fmla="*/ 65 w 83"/>
                <a:gd name="T23" fmla="*/ 512 h 530"/>
                <a:gd name="T24" fmla="*/ 83 w 83"/>
                <a:gd name="T25" fmla="*/ 27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3" y="278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" name="Freeform 26"/>
            <p:cNvSpPr>
              <a:spLocks/>
            </p:cNvSpPr>
            <p:nvPr/>
          </p:nvSpPr>
          <p:spPr bwMode="auto">
            <a:xfrm>
              <a:off x="5655949" y="4127054"/>
              <a:ext cx="44232" cy="295064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4" name="Freeform 27"/>
            <p:cNvSpPr>
              <a:spLocks/>
            </p:cNvSpPr>
            <p:nvPr/>
          </p:nvSpPr>
          <p:spPr bwMode="auto">
            <a:xfrm>
              <a:off x="5700181" y="4130309"/>
              <a:ext cx="115272" cy="574941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6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68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5" name="Freeform 28"/>
            <p:cNvSpPr>
              <a:spLocks/>
            </p:cNvSpPr>
            <p:nvPr/>
          </p:nvSpPr>
          <p:spPr bwMode="auto">
            <a:xfrm>
              <a:off x="5815453" y="4127054"/>
              <a:ext cx="42892" cy="295064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6" name="Freeform 29"/>
            <p:cNvSpPr>
              <a:spLocks/>
            </p:cNvSpPr>
            <p:nvPr/>
          </p:nvSpPr>
          <p:spPr bwMode="auto">
            <a:xfrm>
              <a:off x="5858345" y="4130309"/>
              <a:ext cx="113932" cy="574941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2 w 85"/>
                <a:gd name="T17" fmla="*/ 527 h 530"/>
                <a:gd name="T18" fmla="*/ 57 w 85"/>
                <a:gd name="T19" fmla="*/ 530 h 530"/>
                <a:gd name="T20" fmla="*/ 62 w 85"/>
                <a:gd name="T21" fmla="*/ 524 h 530"/>
                <a:gd name="T22" fmla="*/ 66 w 85"/>
                <a:gd name="T23" fmla="*/ 512 h 530"/>
                <a:gd name="T24" fmla="*/ 85 w 85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5" y="271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17" name="Group 30"/>
            <p:cNvGrpSpPr>
              <a:grpSpLocks/>
            </p:cNvGrpSpPr>
            <p:nvPr/>
          </p:nvGrpSpPr>
          <p:grpSpPr bwMode="auto">
            <a:xfrm>
              <a:off x="5972290" y="4122715"/>
              <a:ext cx="317668" cy="579280"/>
              <a:chOff x="3600" y="1309"/>
              <a:chExt cx="237" cy="713"/>
            </a:xfrm>
          </p:grpSpPr>
          <p:grpSp>
            <p:nvGrpSpPr>
              <p:cNvPr id="646" name="Group 31"/>
              <p:cNvGrpSpPr>
                <a:grpSpLocks/>
              </p:cNvGrpSpPr>
              <p:nvPr/>
            </p:nvGrpSpPr>
            <p:grpSpPr bwMode="auto">
              <a:xfrm>
                <a:off x="3600" y="1309"/>
                <a:ext cx="118" cy="713"/>
                <a:chOff x="3600" y="1309"/>
                <a:chExt cx="118" cy="713"/>
              </a:xfrm>
            </p:grpSpPr>
            <p:sp>
              <p:nvSpPr>
                <p:cNvPr id="650" name="Freeform 32"/>
                <p:cNvSpPr>
                  <a:spLocks/>
                </p:cNvSpPr>
                <p:nvPr/>
              </p:nvSpPr>
              <p:spPr bwMode="auto">
                <a:xfrm>
                  <a:off x="3600" y="1309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28575" cap="rnd" cmpd="sng">
                  <a:solidFill>
                    <a:srgbClr val="3333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51" name="Freeform 33"/>
                <p:cNvSpPr>
                  <a:spLocks/>
                </p:cNvSpPr>
                <p:nvPr/>
              </p:nvSpPr>
              <p:spPr bwMode="auto">
                <a:xfrm>
                  <a:off x="3634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28575" cap="rnd" cmpd="sng">
                  <a:solidFill>
                    <a:srgbClr val="3333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647" name="Group 34"/>
              <p:cNvGrpSpPr>
                <a:grpSpLocks/>
              </p:cNvGrpSpPr>
              <p:nvPr/>
            </p:nvGrpSpPr>
            <p:grpSpPr bwMode="auto">
              <a:xfrm>
                <a:off x="3718" y="1309"/>
                <a:ext cx="119" cy="713"/>
                <a:chOff x="3718" y="1309"/>
                <a:chExt cx="119" cy="713"/>
              </a:xfrm>
            </p:grpSpPr>
            <p:sp>
              <p:nvSpPr>
                <p:cNvPr id="648" name="Freeform 35"/>
                <p:cNvSpPr>
                  <a:spLocks/>
                </p:cNvSpPr>
                <p:nvPr/>
              </p:nvSpPr>
              <p:spPr bwMode="auto">
                <a:xfrm>
                  <a:off x="3718" y="1309"/>
                  <a:ext cx="35" cy="363"/>
                </a:xfrm>
                <a:custGeom>
                  <a:avLst/>
                  <a:gdLst>
                    <a:gd name="T0" fmla="*/ 0 w 35"/>
                    <a:gd name="T1" fmla="*/ 362 h 363"/>
                    <a:gd name="T2" fmla="*/ 21 w 35"/>
                    <a:gd name="T3" fmla="*/ 54 h 363"/>
                    <a:gd name="T4" fmla="*/ 22 w 35"/>
                    <a:gd name="T5" fmla="*/ 38 h 363"/>
                    <a:gd name="T6" fmla="*/ 23 w 35"/>
                    <a:gd name="T7" fmla="*/ 25 h 363"/>
                    <a:gd name="T8" fmla="*/ 25 w 35"/>
                    <a:gd name="T9" fmla="*/ 15 h 363"/>
                    <a:gd name="T10" fmla="*/ 29 w 35"/>
                    <a:gd name="T11" fmla="*/ 6 h 363"/>
                    <a:gd name="T12" fmla="*/ 34 w 3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" h="363">
                      <a:moveTo>
                        <a:pt x="0" y="362"/>
                      </a:moveTo>
                      <a:lnTo>
                        <a:pt x="21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5" y="15"/>
                      </a:lnTo>
                      <a:lnTo>
                        <a:pt x="29" y="6"/>
                      </a:lnTo>
                      <a:lnTo>
                        <a:pt x="34" y="0"/>
                      </a:lnTo>
                    </a:path>
                  </a:pathLst>
                </a:custGeom>
                <a:noFill/>
                <a:ln w="28575" cap="rnd" cmpd="sng">
                  <a:solidFill>
                    <a:srgbClr val="3333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49" name="Freeform 36"/>
                <p:cNvSpPr>
                  <a:spLocks/>
                </p:cNvSpPr>
                <p:nvPr/>
              </p:nvSpPr>
              <p:spPr bwMode="auto">
                <a:xfrm>
                  <a:off x="3753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28575" cap="rnd" cmpd="sng">
                  <a:solidFill>
                    <a:srgbClr val="3333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518" name="Freeform 37"/>
            <p:cNvSpPr>
              <a:spLocks/>
            </p:cNvSpPr>
            <p:nvPr/>
          </p:nvSpPr>
          <p:spPr bwMode="auto">
            <a:xfrm>
              <a:off x="5007209" y="4127054"/>
              <a:ext cx="44232" cy="295064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9" name="Freeform 38"/>
            <p:cNvSpPr>
              <a:spLocks/>
            </p:cNvSpPr>
            <p:nvPr/>
          </p:nvSpPr>
          <p:spPr bwMode="auto">
            <a:xfrm>
              <a:off x="5051441" y="4130309"/>
              <a:ext cx="116613" cy="574941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3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3 w 87"/>
                <a:gd name="T17" fmla="*/ 527 h 530"/>
                <a:gd name="T18" fmla="*/ 57 w 87"/>
                <a:gd name="T19" fmla="*/ 530 h 530"/>
                <a:gd name="T20" fmla="*/ 63 w 87"/>
                <a:gd name="T21" fmla="*/ 524 h 530"/>
                <a:gd name="T22" fmla="*/ 67 w 87"/>
                <a:gd name="T23" fmla="*/ 512 h 530"/>
                <a:gd name="T24" fmla="*/ 87 w 87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7" y="265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0" name="Freeform 39"/>
            <p:cNvSpPr>
              <a:spLocks/>
            </p:cNvSpPr>
            <p:nvPr/>
          </p:nvSpPr>
          <p:spPr bwMode="auto">
            <a:xfrm>
              <a:off x="5166713" y="4127054"/>
              <a:ext cx="42892" cy="295064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1" name="Freeform 40"/>
            <p:cNvSpPr>
              <a:spLocks/>
            </p:cNvSpPr>
            <p:nvPr/>
          </p:nvSpPr>
          <p:spPr bwMode="auto">
            <a:xfrm>
              <a:off x="5209604" y="4130309"/>
              <a:ext cx="115272" cy="574941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74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22" name="Group 41"/>
            <p:cNvGrpSpPr>
              <a:grpSpLocks/>
            </p:cNvGrpSpPr>
            <p:nvPr/>
          </p:nvGrpSpPr>
          <p:grpSpPr bwMode="auto">
            <a:xfrm>
              <a:off x="5324899" y="4122717"/>
              <a:ext cx="156825" cy="579281"/>
              <a:chOff x="3117" y="1309"/>
              <a:chExt cx="117" cy="713"/>
            </a:xfrm>
          </p:grpSpPr>
          <p:sp>
            <p:nvSpPr>
              <p:cNvPr id="644" name="Freeform 42"/>
              <p:cNvSpPr>
                <a:spLocks/>
              </p:cNvSpPr>
              <p:nvPr/>
            </p:nvSpPr>
            <p:spPr bwMode="auto">
              <a:xfrm>
                <a:off x="3117" y="1309"/>
                <a:ext cx="33" cy="363"/>
              </a:xfrm>
              <a:custGeom>
                <a:avLst/>
                <a:gdLst>
                  <a:gd name="T0" fmla="*/ 0 w 33"/>
                  <a:gd name="T1" fmla="*/ 362 h 363"/>
                  <a:gd name="T2" fmla="*/ 20 w 33"/>
                  <a:gd name="T3" fmla="*/ 54 h 363"/>
                  <a:gd name="T4" fmla="*/ 21 w 33"/>
                  <a:gd name="T5" fmla="*/ 38 h 363"/>
                  <a:gd name="T6" fmla="*/ 22 w 33"/>
                  <a:gd name="T7" fmla="*/ 25 h 363"/>
                  <a:gd name="T8" fmla="*/ 24 w 33"/>
                  <a:gd name="T9" fmla="*/ 15 h 363"/>
                  <a:gd name="T10" fmla="*/ 27 w 33"/>
                  <a:gd name="T11" fmla="*/ 6 h 363"/>
                  <a:gd name="T12" fmla="*/ 32 w 33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1" y="38"/>
                    </a:lnTo>
                    <a:lnTo>
                      <a:pt x="22" y="25"/>
                    </a:lnTo>
                    <a:lnTo>
                      <a:pt x="24" y="15"/>
                    </a:lnTo>
                    <a:lnTo>
                      <a:pt x="27" y="6"/>
                    </a:lnTo>
                    <a:lnTo>
                      <a:pt x="32" y="0"/>
                    </a:lnTo>
                  </a:path>
                </a:pathLst>
              </a:custGeom>
              <a:noFill/>
              <a:ln w="28575" cap="rnd" cmpd="sng">
                <a:solidFill>
                  <a:srgbClr val="33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5" name="Freeform 43"/>
              <p:cNvSpPr>
                <a:spLocks/>
              </p:cNvSpPr>
              <p:nvPr/>
            </p:nvSpPr>
            <p:spPr bwMode="auto">
              <a:xfrm>
                <a:off x="3150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28575" cap="rnd" cmpd="sng">
                <a:solidFill>
                  <a:srgbClr val="33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23" name="Freeform 44"/>
            <p:cNvSpPr>
              <a:spLocks/>
            </p:cNvSpPr>
            <p:nvPr/>
          </p:nvSpPr>
          <p:spPr bwMode="auto">
            <a:xfrm>
              <a:off x="5481701" y="4122715"/>
              <a:ext cx="46913" cy="295064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4" name="Freeform 45"/>
            <p:cNvSpPr>
              <a:spLocks/>
            </p:cNvSpPr>
            <p:nvPr/>
          </p:nvSpPr>
          <p:spPr bwMode="auto">
            <a:xfrm>
              <a:off x="5528613" y="4125970"/>
              <a:ext cx="121975" cy="574941"/>
            </a:xfrm>
            <a:custGeom>
              <a:avLst/>
              <a:gdLst>
                <a:gd name="T0" fmla="*/ 0 w 91"/>
                <a:gd name="T1" fmla="*/ 0 h 530"/>
                <a:gd name="T2" fmla="*/ 7 w 91"/>
                <a:gd name="T3" fmla="*/ 3 h 530"/>
                <a:gd name="T4" fmla="*/ 12 w 91"/>
                <a:gd name="T5" fmla="*/ 12 h 530"/>
                <a:gd name="T6" fmla="*/ 13 w 91"/>
                <a:gd name="T7" fmla="*/ 25 h 530"/>
                <a:gd name="T8" fmla="*/ 15 w 91"/>
                <a:gd name="T9" fmla="*/ 44 h 530"/>
                <a:gd name="T10" fmla="*/ 42 w 91"/>
                <a:gd name="T11" fmla="*/ 488 h 530"/>
                <a:gd name="T12" fmla="*/ 44 w 91"/>
                <a:gd name="T13" fmla="*/ 512 h 530"/>
                <a:gd name="T14" fmla="*/ 46 w 91"/>
                <a:gd name="T15" fmla="*/ 520 h 530"/>
                <a:gd name="T16" fmla="*/ 52 w 91"/>
                <a:gd name="T17" fmla="*/ 527 h 530"/>
                <a:gd name="T18" fmla="*/ 56 w 91"/>
                <a:gd name="T19" fmla="*/ 530 h 530"/>
                <a:gd name="T20" fmla="*/ 62 w 91"/>
                <a:gd name="T21" fmla="*/ 524 h 530"/>
                <a:gd name="T22" fmla="*/ 65 w 91"/>
                <a:gd name="T23" fmla="*/ 512 h 530"/>
                <a:gd name="T24" fmla="*/ 91 w 91"/>
                <a:gd name="T25" fmla="*/ 28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91" y="281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028914" y="4889154"/>
            <a:ext cx="663484" cy="583622"/>
            <a:chOff x="3028914" y="4899428"/>
            <a:chExt cx="663484" cy="583622"/>
          </a:xfrm>
        </p:grpSpPr>
        <p:sp>
          <p:nvSpPr>
            <p:cNvPr id="525" name="Freeform 46"/>
            <p:cNvSpPr>
              <a:spLocks/>
            </p:cNvSpPr>
            <p:nvPr/>
          </p:nvSpPr>
          <p:spPr bwMode="auto">
            <a:xfrm>
              <a:off x="3028914" y="4903767"/>
              <a:ext cx="50934" cy="314591"/>
            </a:xfrm>
            <a:custGeom>
              <a:avLst/>
              <a:gdLst>
                <a:gd name="T0" fmla="*/ 0 w 38"/>
                <a:gd name="T1" fmla="*/ 290 h 290"/>
                <a:gd name="T2" fmla="*/ 26 w 38"/>
                <a:gd name="T3" fmla="*/ 40 h 290"/>
                <a:gd name="T4" fmla="*/ 27 w 38"/>
                <a:gd name="T5" fmla="*/ 28 h 290"/>
                <a:gd name="T6" fmla="*/ 28 w 38"/>
                <a:gd name="T7" fmla="*/ 19 h 290"/>
                <a:gd name="T8" fmla="*/ 30 w 38"/>
                <a:gd name="T9" fmla="*/ 11 h 290"/>
                <a:gd name="T10" fmla="*/ 33 w 38"/>
                <a:gd name="T11" fmla="*/ 4 h 290"/>
                <a:gd name="T12" fmla="*/ 38 w 38"/>
                <a:gd name="T1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90">
                  <a:moveTo>
                    <a:pt x="0" y="290"/>
                  </a:moveTo>
                  <a:lnTo>
                    <a:pt x="26" y="40"/>
                  </a:lnTo>
                  <a:lnTo>
                    <a:pt x="27" y="28"/>
                  </a:lnTo>
                  <a:lnTo>
                    <a:pt x="28" y="19"/>
                  </a:lnTo>
                  <a:lnTo>
                    <a:pt x="30" y="11"/>
                  </a:lnTo>
                  <a:lnTo>
                    <a:pt x="33" y="4"/>
                  </a:lnTo>
                  <a:lnTo>
                    <a:pt x="38" y="0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8" name="Freeform 51"/>
            <p:cNvSpPr>
              <a:spLocks/>
            </p:cNvSpPr>
            <p:nvPr/>
          </p:nvSpPr>
          <p:spPr bwMode="auto">
            <a:xfrm>
              <a:off x="3354625" y="4899428"/>
              <a:ext cx="46913" cy="318930"/>
            </a:xfrm>
            <a:custGeom>
              <a:avLst/>
              <a:gdLst>
                <a:gd name="T0" fmla="*/ 0 w 35"/>
                <a:gd name="T1" fmla="*/ 294 h 294"/>
                <a:gd name="T2" fmla="*/ 22 w 35"/>
                <a:gd name="T3" fmla="*/ 40 h 294"/>
                <a:gd name="T4" fmla="*/ 24 w 35"/>
                <a:gd name="T5" fmla="*/ 28 h 294"/>
                <a:gd name="T6" fmla="*/ 25 w 35"/>
                <a:gd name="T7" fmla="*/ 19 h 294"/>
                <a:gd name="T8" fmla="*/ 26 w 35"/>
                <a:gd name="T9" fmla="*/ 11 h 294"/>
                <a:gd name="T10" fmla="*/ 30 w 35"/>
                <a:gd name="T11" fmla="*/ 4 h 294"/>
                <a:gd name="T12" fmla="*/ 35 w 35"/>
                <a:gd name="T1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94">
                  <a:moveTo>
                    <a:pt x="0" y="294"/>
                  </a:moveTo>
                  <a:lnTo>
                    <a:pt x="22" y="40"/>
                  </a:lnTo>
                  <a:lnTo>
                    <a:pt x="24" y="28"/>
                  </a:lnTo>
                  <a:lnTo>
                    <a:pt x="25" y="19"/>
                  </a:lnTo>
                  <a:lnTo>
                    <a:pt x="26" y="11"/>
                  </a:lnTo>
                  <a:lnTo>
                    <a:pt x="30" y="4"/>
                  </a:lnTo>
                  <a:lnTo>
                    <a:pt x="35" y="0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0" name="Freeform 53"/>
            <p:cNvSpPr>
              <a:spLocks/>
            </p:cNvSpPr>
            <p:nvPr/>
          </p:nvSpPr>
          <p:spPr bwMode="auto">
            <a:xfrm>
              <a:off x="3515469" y="4899428"/>
              <a:ext cx="46913" cy="302658"/>
            </a:xfrm>
            <a:custGeom>
              <a:avLst/>
              <a:gdLst>
                <a:gd name="T0" fmla="*/ 0 w 35"/>
                <a:gd name="T1" fmla="*/ 279 h 279"/>
                <a:gd name="T2" fmla="*/ 22 w 35"/>
                <a:gd name="T3" fmla="*/ 40 h 279"/>
                <a:gd name="T4" fmla="*/ 23 w 35"/>
                <a:gd name="T5" fmla="*/ 28 h 279"/>
                <a:gd name="T6" fmla="*/ 24 w 35"/>
                <a:gd name="T7" fmla="*/ 19 h 279"/>
                <a:gd name="T8" fmla="*/ 26 w 35"/>
                <a:gd name="T9" fmla="*/ 11 h 279"/>
                <a:gd name="T10" fmla="*/ 30 w 35"/>
                <a:gd name="T11" fmla="*/ 4 h 279"/>
                <a:gd name="T12" fmla="*/ 35 w 35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79">
                  <a:moveTo>
                    <a:pt x="0" y="279"/>
                  </a:moveTo>
                  <a:lnTo>
                    <a:pt x="22" y="40"/>
                  </a:lnTo>
                  <a:lnTo>
                    <a:pt x="23" y="28"/>
                  </a:lnTo>
                  <a:lnTo>
                    <a:pt x="24" y="19"/>
                  </a:lnTo>
                  <a:lnTo>
                    <a:pt x="26" y="11"/>
                  </a:lnTo>
                  <a:lnTo>
                    <a:pt x="30" y="4"/>
                  </a:lnTo>
                  <a:lnTo>
                    <a:pt x="35" y="0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3081189" y="4902682"/>
              <a:ext cx="611209" cy="580368"/>
              <a:chOff x="3081189" y="4902682"/>
              <a:chExt cx="611209" cy="580368"/>
            </a:xfrm>
          </p:grpSpPr>
          <p:sp>
            <p:nvSpPr>
              <p:cNvPr id="526" name="Freeform 47"/>
              <p:cNvSpPr>
                <a:spLocks/>
              </p:cNvSpPr>
              <p:nvPr/>
            </p:nvSpPr>
            <p:spPr bwMode="auto">
              <a:xfrm>
                <a:off x="3081189" y="4907022"/>
                <a:ext cx="116612" cy="576026"/>
              </a:xfrm>
              <a:custGeom>
                <a:avLst/>
                <a:gdLst>
                  <a:gd name="T0" fmla="*/ 0 w 87"/>
                  <a:gd name="T1" fmla="*/ 0 h 709"/>
                  <a:gd name="T2" fmla="*/ 7 w 87"/>
                  <a:gd name="T3" fmla="*/ 4 h 709"/>
                  <a:gd name="T4" fmla="*/ 12 w 87"/>
                  <a:gd name="T5" fmla="*/ 16 h 709"/>
                  <a:gd name="T6" fmla="*/ 14 w 87"/>
                  <a:gd name="T7" fmla="*/ 33 h 709"/>
                  <a:gd name="T8" fmla="*/ 16 w 87"/>
                  <a:gd name="T9" fmla="*/ 59 h 709"/>
                  <a:gd name="T10" fmla="*/ 43 w 87"/>
                  <a:gd name="T11" fmla="*/ 651 h 709"/>
                  <a:gd name="T12" fmla="*/ 46 w 87"/>
                  <a:gd name="T13" fmla="*/ 684 h 709"/>
                  <a:gd name="T14" fmla="*/ 48 w 87"/>
                  <a:gd name="T15" fmla="*/ 694 h 709"/>
                  <a:gd name="T16" fmla="*/ 53 w 87"/>
                  <a:gd name="T17" fmla="*/ 704 h 709"/>
                  <a:gd name="T18" fmla="*/ 58 w 87"/>
                  <a:gd name="T19" fmla="*/ 708 h 709"/>
                  <a:gd name="T20" fmla="*/ 64 w 87"/>
                  <a:gd name="T21" fmla="*/ 700 h 709"/>
                  <a:gd name="T22" fmla="*/ 68 w 87"/>
                  <a:gd name="T23" fmla="*/ 684 h 709"/>
                  <a:gd name="T24" fmla="*/ 86 w 87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4" y="33"/>
                    </a:lnTo>
                    <a:lnTo>
                      <a:pt x="16" y="59"/>
                    </a:lnTo>
                    <a:lnTo>
                      <a:pt x="43" y="651"/>
                    </a:lnTo>
                    <a:lnTo>
                      <a:pt x="46" y="684"/>
                    </a:lnTo>
                    <a:lnTo>
                      <a:pt x="48" y="694"/>
                    </a:lnTo>
                    <a:lnTo>
                      <a:pt x="53" y="704"/>
                    </a:lnTo>
                    <a:lnTo>
                      <a:pt x="58" y="708"/>
                    </a:lnTo>
                    <a:lnTo>
                      <a:pt x="64" y="700"/>
                    </a:lnTo>
                    <a:lnTo>
                      <a:pt x="68" y="684"/>
                    </a:lnTo>
                    <a:lnTo>
                      <a:pt x="86" y="380"/>
                    </a:lnTo>
                  </a:path>
                </a:pathLst>
              </a:custGeom>
              <a:noFill/>
              <a:ln w="28575" cap="rnd" cmpd="sng">
                <a:solidFill>
                  <a:srgbClr val="33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527" name="Group 48"/>
              <p:cNvGrpSpPr>
                <a:grpSpLocks/>
              </p:cNvGrpSpPr>
              <p:nvPr/>
            </p:nvGrpSpPr>
            <p:grpSpPr bwMode="auto">
              <a:xfrm>
                <a:off x="3197812" y="4903769"/>
                <a:ext cx="159506" cy="579281"/>
                <a:chOff x="1557" y="2272"/>
                <a:chExt cx="119" cy="713"/>
              </a:xfrm>
            </p:grpSpPr>
            <p:sp>
              <p:nvSpPr>
                <p:cNvPr id="642" name="Freeform 49"/>
                <p:cNvSpPr>
                  <a:spLocks/>
                </p:cNvSpPr>
                <p:nvPr/>
              </p:nvSpPr>
              <p:spPr bwMode="auto">
                <a:xfrm>
                  <a:off x="1557" y="2272"/>
                  <a:ext cx="33" cy="363"/>
                </a:xfrm>
                <a:custGeom>
                  <a:avLst/>
                  <a:gdLst>
                    <a:gd name="T0" fmla="*/ 0 w 33"/>
                    <a:gd name="T1" fmla="*/ 362 h 363"/>
                    <a:gd name="T2" fmla="*/ 20 w 33"/>
                    <a:gd name="T3" fmla="*/ 54 h 363"/>
                    <a:gd name="T4" fmla="*/ 21 w 33"/>
                    <a:gd name="T5" fmla="*/ 38 h 363"/>
                    <a:gd name="T6" fmla="*/ 22 w 33"/>
                    <a:gd name="T7" fmla="*/ 25 h 363"/>
                    <a:gd name="T8" fmla="*/ 24 w 33"/>
                    <a:gd name="T9" fmla="*/ 15 h 363"/>
                    <a:gd name="T10" fmla="*/ 27 w 33"/>
                    <a:gd name="T11" fmla="*/ 6 h 363"/>
                    <a:gd name="T12" fmla="*/ 32 w 33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1" y="38"/>
                      </a:lnTo>
                      <a:lnTo>
                        <a:pt x="22" y="25"/>
                      </a:lnTo>
                      <a:lnTo>
                        <a:pt x="24" y="15"/>
                      </a:lnTo>
                      <a:lnTo>
                        <a:pt x="27" y="6"/>
                      </a:lnTo>
                      <a:lnTo>
                        <a:pt x="32" y="0"/>
                      </a:lnTo>
                    </a:path>
                  </a:pathLst>
                </a:custGeom>
                <a:noFill/>
                <a:ln w="28575" cap="rnd" cmpd="sng">
                  <a:solidFill>
                    <a:srgbClr val="3333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43" name="Freeform 50"/>
                <p:cNvSpPr>
                  <a:spLocks/>
                </p:cNvSpPr>
                <p:nvPr/>
              </p:nvSpPr>
              <p:spPr bwMode="auto">
                <a:xfrm>
                  <a:off x="1590" y="2276"/>
                  <a:ext cx="86" cy="709"/>
                </a:xfrm>
                <a:custGeom>
                  <a:avLst/>
                  <a:gdLst>
                    <a:gd name="T0" fmla="*/ 0 w 86"/>
                    <a:gd name="T1" fmla="*/ 0 h 709"/>
                    <a:gd name="T2" fmla="*/ 7 w 86"/>
                    <a:gd name="T3" fmla="*/ 4 h 709"/>
                    <a:gd name="T4" fmla="*/ 12 w 86"/>
                    <a:gd name="T5" fmla="*/ 16 h 709"/>
                    <a:gd name="T6" fmla="*/ 14 w 86"/>
                    <a:gd name="T7" fmla="*/ 33 h 709"/>
                    <a:gd name="T8" fmla="*/ 15 w 86"/>
                    <a:gd name="T9" fmla="*/ 59 h 709"/>
                    <a:gd name="T10" fmla="*/ 43 w 86"/>
                    <a:gd name="T11" fmla="*/ 651 h 709"/>
                    <a:gd name="T12" fmla="*/ 45 w 86"/>
                    <a:gd name="T13" fmla="*/ 684 h 709"/>
                    <a:gd name="T14" fmla="*/ 47 w 86"/>
                    <a:gd name="T15" fmla="*/ 694 h 709"/>
                    <a:gd name="T16" fmla="*/ 53 w 86"/>
                    <a:gd name="T17" fmla="*/ 704 h 709"/>
                    <a:gd name="T18" fmla="*/ 57 w 86"/>
                    <a:gd name="T19" fmla="*/ 708 h 709"/>
                    <a:gd name="T20" fmla="*/ 63 w 86"/>
                    <a:gd name="T21" fmla="*/ 700 h 709"/>
                    <a:gd name="T22" fmla="*/ 67 w 86"/>
                    <a:gd name="T23" fmla="*/ 684 h 709"/>
                    <a:gd name="T24" fmla="*/ 85 w 86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1"/>
                      </a:lnTo>
                      <a:lnTo>
                        <a:pt x="45" y="684"/>
                      </a:lnTo>
                      <a:lnTo>
                        <a:pt x="47" y="694"/>
                      </a:lnTo>
                      <a:lnTo>
                        <a:pt x="53" y="704"/>
                      </a:lnTo>
                      <a:lnTo>
                        <a:pt x="57" y="708"/>
                      </a:lnTo>
                      <a:lnTo>
                        <a:pt x="63" y="700"/>
                      </a:lnTo>
                      <a:lnTo>
                        <a:pt x="67" y="684"/>
                      </a:lnTo>
                      <a:lnTo>
                        <a:pt x="85" y="380"/>
                      </a:lnTo>
                    </a:path>
                  </a:pathLst>
                </a:custGeom>
                <a:noFill/>
                <a:ln w="28575" cap="rnd" cmpd="sng">
                  <a:solidFill>
                    <a:srgbClr val="3333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29" name="Freeform 52"/>
              <p:cNvSpPr>
                <a:spLocks/>
              </p:cNvSpPr>
              <p:nvPr/>
            </p:nvSpPr>
            <p:spPr bwMode="auto">
              <a:xfrm>
                <a:off x="3402878" y="4902682"/>
                <a:ext cx="113931" cy="576026"/>
              </a:xfrm>
              <a:custGeom>
                <a:avLst/>
                <a:gdLst>
                  <a:gd name="T0" fmla="*/ 0 w 85"/>
                  <a:gd name="T1" fmla="*/ 0 h 709"/>
                  <a:gd name="T2" fmla="*/ 7 w 85"/>
                  <a:gd name="T3" fmla="*/ 4 h 709"/>
                  <a:gd name="T4" fmla="*/ 12 w 85"/>
                  <a:gd name="T5" fmla="*/ 16 h 709"/>
                  <a:gd name="T6" fmla="*/ 14 w 85"/>
                  <a:gd name="T7" fmla="*/ 33 h 709"/>
                  <a:gd name="T8" fmla="*/ 15 w 85"/>
                  <a:gd name="T9" fmla="*/ 59 h 709"/>
                  <a:gd name="T10" fmla="*/ 42 w 85"/>
                  <a:gd name="T11" fmla="*/ 651 h 709"/>
                  <a:gd name="T12" fmla="*/ 45 w 85"/>
                  <a:gd name="T13" fmla="*/ 684 h 709"/>
                  <a:gd name="T14" fmla="*/ 47 w 85"/>
                  <a:gd name="T15" fmla="*/ 694 h 709"/>
                  <a:gd name="T16" fmla="*/ 52 w 85"/>
                  <a:gd name="T17" fmla="*/ 704 h 709"/>
                  <a:gd name="T18" fmla="*/ 57 w 85"/>
                  <a:gd name="T19" fmla="*/ 708 h 709"/>
                  <a:gd name="T20" fmla="*/ 62 w 85"/>
                  <a:gd name="T21" fmla="*/ 700 h 709"/>
                  <a:gd name="T22" fmla="*/ 66 w 85"/>
                  <a:gd name="T23" fmla="*/ 684 h 709"/>
                  <a:gd name="T24" fmla="*/ 84 w 85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4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5" y="684"/>
                    </a:lnTo>
                    <a:lnTo>
                      <a:pt x="47" y="694"/>
                    </a:lnTo>
                    <a:lnTo>
                      <a:pt x="52" y="704"/>
                    </a:lnTo>
                    <a:lnTo>
                      <a:pt x="57" y="708"/>
                    </a:lnTo>
                    <a:lnTo>
                      <a:pt x="62" y="700"/>
                    </a:lnTo>
                    <a:lnTo>
                      <a:pt x="66" y="684"/>
                    </a:lnTo>
                    <a:lnTo>
                      <a:pt x="84" y="380"/>
                    </a:lnTo>
                  </a:path>
                </a:pathLst>
              </a:custGeom>
              <a:noFill/>
              <a:ln w="28575" cap="rnd" cmpd="sng">
                <a:solidFill>
                  <a:srgbClr val="33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1" name="Freeform 54"/>
              <p:cNvSpPr>
                <a:spLocks/>
              </p:cNvSpPr>
              <p:nvPr/>
            </p:nvSpPr>
            <p:spPr bwMode="auto">
              <a:xfrm>
                <a:off x="3563722" y="4902682"/>
                <a:ext cx="128676" cy="574941"/>
              </a:xfrm>
              <a:custGeom>
                <a:avLst/>
                <a:gdLst>
                  <a:gd name="T0" fmla="*/ 0 w 96"/>
                  <a:gd name="T1" fmla="*/ 0 h 530"/>
                  <a:gd name="T2" fmla="*/ 7 w 96"/>
                  <a:gd name="T3" fmla="*/ 3 h 530"/>
                  <a:gd name="T4" fmla="*/ 12 w 96"/>
                  <a:gd name="T5" fmla="*/ 12 h 530"/>
                  <a:gd name="T6" fmla="*/ 14 w 96"/>
                  <a:gd name="T7" fmla="*/ 25 h 530"/>
                  <a:gd name="T8" fmla="*/ 15 w 96"/>
                  <a:gd name="T9" fmla="*/ 44 h 530"/>
                  <a:gd name="T10" fmla="*/ 42 w 96"/>
                  <a:gd name="T11" fmla="*/ 488 h 530"/>
                  <a:gd name="T12" fmla="*/ 45 w 96"/>
                  <a:gd name="T13" fmla="*/ 512 h 530"/>
                  <a:gd name="T14" fmla="*/ 47 w 96"/>
                  <a:gd name="T15" fmla="*/ 520 h 530"/>
                  <a:gd name="T16" fmla="*/ 52 w 96"/>
                  <a:gd name="T17" fmla="*/ 527 h 530"/>
                  <a:gd name="T18" fmla="*/ 57 w 96"/>
                  <a:gd name="T19" fmla="*/ 530 h 530"/>
                  <a:gd name="T20" fmla="*/ 62 w 96"/>
                  <a:gd name="T21" fmla="*/ 524 h 530"/>
                  <a:gd name="T22" fmla="*/ 66 w 96"/>
                  <a:gd name="T23" fmla="*/ 512 h 530"/>
                  <a:gd name="T24" fmla="*/ 96 w 96"/>
                  <a:gd name="T25" fmla="*/ 285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6" h="530">
                    <a:moveTo>
                      <a:pt x="0" y="0"/>
                    </a:moveTo>
                    <a:lnTo>
                      <a:pt x="7" y="3"/>
                    </a:lnTo>
                    <a:lnTo>
                      <a:pt x="12" y="12"/>
                    </a:lnTo>
                    <a:lnTo>
                      <a:pt x="14" y="25"/>
                    </a:lnTo>
                    <a:lnTo>
                      <a:pt x="15" y="44"/>
                    </a:lnTo>
                    <a:lnTo>
                      <a:pt x="42" y="488"/>
                    </a:lnTo>
                    <a:lnTo>
                      <a:pt x="45" y="512"/>
                    </a:lnTo>
                    <a:lnTo>
                      <a:pt x="47" y="520"/>
                    </a:lnTo>
                    <a:lnTo>
                      <a:pt x="52" y="527"/>
                    </a:lnTo>
                    <a:lnTo>
                      <a:pt x="57" y="530"/>
                    </a:lnTo>
                    <a:lnTo>
                      <a:pt x="62" y="524"/>
                    </a:lnTo>
                    <a:lnTo>
                      <a:pt x="66" y="512"/>
                    </a:lnTo>
                    <a:lnTo>
                      <a:pt x="96" y="285"/>
                    </a:lnTo>
                  </a:path>
                </a:pathLst>
              </a:custGeom>
              <a:noFill/>
              <a:ln w="28575" cap="rnd" cmpd="sng">
                <a:solidFill>
                  <a:srgbClr val="33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554" name="Group 81"/>
          <p:cNvGrpSpPr>
            <a:grpSpLocks/>
          </p:cNvGrpSpPr>
          <p:nvPr/>
        </p:nvGrpSpPr>
        <p:grpSpPr bwMode="auto">
          <a:xfrm>
            <a:off x="2392243" y="4913531"/>
            <a:ext cx="638020" cy="577111"/>
            <a:chOff x="956" y="2283"/>
            <a:chExt cx="476" cy="711"/>
          </a:xfrm>
        </p:grpSpPr>
        <p:sp>
          <p:nvSpPr>
            <p:cNvPr id="634" name="Freeform 82"/>
            <p:cNvSpPr>
              <a:spLocks/>
            </p:cNvSpPr>
            <p:nvPr/>
          </p:nvSpPr>
          <p:spPr bwMode="auto">
            <a:xfrm>
              <a:off x="956" y="2284"/>
              <a:ext cx="65" cy="363"/>
            </a:xfrm>
            <a:custGeom>
              <a:avLst/>
              <a:gdLst>
                <a:gd name="T0" fmla="*/ 0 w 65"/>
                <a:gd name="T1" fmla="*/ 362 h 363"/>
                <a:gd name="T2" fmla="*/ 40 w 65"/>
                <a:gd name="T3" fmla="*/ 54 h 363"/>
                <a:gd name="T4" fmla="*/ 42 w 65"/>
                <a:gd name="T5" fmla="*/ 38 h 363"/>
                <a:gd name="T6" fmla="*/ 44 w 65"/>
                <a:gd name="T7" fmla="*/ 25 h 363"/>
                <a:gd name="T8" fmla="*/ 47 w 65"/>
                <a:gd name="T9" fmla="*/ 15 h 363"/>
                <a:gd name="T10" fmla="*/ 55 w 65"/>
                <a:gd name="T11" fmla="*/ 6 h 363"/>
                <a:gd name="T12" fmla="*/ 64 w 6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63">
                  <a:moveTo>
                    <a:pt x="0" y="362"/>
                  </a:moveTo>
                  <a:lnTo>
                    <a:pt x="40" y="54"/>
                  </a:lnTo>
                  <a:lnTo>
                    <a:pt x="42" y="38"/>
                  </a:lnTo>
                  <a:lnTo>
                    <a:pt x="44" y="25"/>
                  </a:lnTo>
                  <a:lnTo>
                    <a:pt x="47" y="15"/>
                  </a:lnTo>
                  <a:lnTo>
                    <a:pt x="55" y="6"/>
                  </a:lnTo>
                  <a:lnTo>
                    <a:pt x="64" y="0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5" name="Freeform 83"/>
            <p:cNvSpPr>
              <a:spLocks/>
            </p:cNvSpPr>
            <p:nvPr/>
          </p:nvSpPr>
          <p:spPr bwMode="auto">
            <a:xfrm>
              <a:off x="1022" y="2283"/>
              <a:ext cx="171" cy="711"/>
            </a:xfrm>
            <a:custGeom>
              <a:avLst/>
              <a:gdLst>
                <a:gd name="T0" fmla="*/ 0 w 171"/>
                <a:gd name="T1" fmla="*/ 0 h 711"/>
                <a:gd name="T2" fmla="*/ 14 w 171"/>
                <a:gd name="T3" fmla="*/ 4 h 711"/>
                <a:gd name="T4" fmla="*/ 24 w 171"/>
                <a:gd name="T5" fmla="*/ 16 h 711"/>
                <a:gd name="T6" fmla="*/ 28 w 171"/>
                <a:gd name="T7" fmla="*/ 33 h 711"/>
                <a:gd name="T8" fmla="*/ 31 w 171"/>
                <a:gd name="T9" fmla="*/ 59 h 711"/>
                <a:gd name="T10" fmla="*/ 85 w 171"/>
                <a:gd name="T11" fmla="*/ 653 h 711"/>
                <a:gd name="T12" fmla="*/ 90 w 171"/>
                <a:gd name="T13" fmla="*/ 686 h 711"/>
                <a:gd name="T14" fmla="*/ 95 w 171"/>
                <a:gd name="T15" fmla="*/ 696 h 711"/>
                <a:gd name="T16" fmla="*/ 106 w 171"/>
                <a:gd name="T17" fmla="*/ 706 h 711"/>
                <a:gd name="T18" fmla="*/ 115 w 171"/>
                <a:gd name="T19" fmla="*/ 710 h 711"/>
                <a:gd name="T20" fmla="*/ 126 w 171"/>
                <a:gd name="T21" fmla="*/ 702 h 711"/>
                <a:gd name="T22" fmla="*/ 134 w 171"/>
                <a:gd name="T23" fmla="*/ 686 h 711"/>
                <a:gd name="T24" fmla="*/ 170 w 171"/>
                <a:gd name="T25" fmla="*/ 381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1" h="711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8" y="33"/>
                  </a:lnTo>
                  <a:lnTo>
                    <a:pt x="31" y="59"/>
                  </a:lnTo>
                  <a:lnTo>
                    <a:pt x="85" y="653"/>
                  </a:lnTo>
                  <a:lnTo>
                    <a:pt x="90" y="686"/>
                  </a:lnTo>
                  <a:lnTo>
                    <a:pt x="95" y="696"/>
                  </a:lnTo>
                  <a:lnTo>
                    <a:pt x="106" y="706"/>
                  </a:lnTo>
                  <a:lnTo>
                    <a:pt x="115" y="710"/>
                  </a:lnTo>
                  <a:lnTo>
                    <a:pt x="126" y="702"/>
                  </a:lnTo>
                  <a:lnTo>
                    <a:pt x="134" y="686"/>
                  </a:lnTo>
                  <a:lnTo>
                    <a:pt x="170" y="381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6" name="Freeform 84"/>
            <p:cNvSpPr>
              <a:spLocks/>
            </p:cNvSpPr>
            <p:nvPr/>
          </p:nvSpPr>
          <p:spPr bwMode="auto">
            <a:xfrm>
              <a:off x="1194" y="2290"/>
              <a:ext cx="66" cy="363"/>
            </a:xfrm>
            <a:custGeom>
              <a:avLst/>
              <a:gdLst>
                <a:gd name="T0" fmla="*/ 0 w 66"/>
                <a:gd name="T1" fmla="*/ 362 h 363"/>
                <a:gd name="T2" fmla="*/ 40 w 66"/>
                <a:gd name="T3" fmla="*/ 54 h 363"/>
                <a:gd name="T4" fmla="*/ 43 w 66"/>
                <a:gd name="T5" fmla="*/ 38 h 363"/>
                <a:gd name="T6" fmla="*/ 44 w 66"/>
                <a:gd name="T7" fmla="*/ 25 h 363"/>
                <a:gd name="T8" fmla="*/ 48 w 66"/>
                <a:gd name="T9" fmla="*/ 15 h 363"/>
                <a:gd name="T10" fmla="*/ 56 w 66"/>
                <a:gd name="T11" fmla="*/ 6 h 363"/>
                <a:gd name="T12" fmla="*/ 65 w 66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63">
                  <a:moveTo>
                    <a:pt x="0" y="362"/>
                  </a:moveTo>
                  <a:lnTo>
                    <a:pt x="40" y="54"/>
                  </a:lnTo>
                  <a:lnTo>
                    <a:pt x="43" y="38"/>
                  </a:lnTo>
                  <a:lnTo>
                    <a:pt x="44" y="25"/>
                  </a:lnTo>
                  <a:lnTo>
                    <a:pt x="48" y="15"/>
                  </a:lnTo>
                  <a:lnTo>
                    <a:pt x="56" y="6"/>
                  </a:lnTo>
                  <a:lnTo>
                    <a:pt x="65" y="0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7" name="Freeform 85"/>
            <p:cNvSpPr>
              <a:spLocks/>
            </p:cNvSpPr>
            <p:nvPr/>
          </p:nvSpPr>
          <p:spPr bwMode="auto">
            <a:xfrm>
              <a:off x="1261" y="2285"/>
              <a:ext cx="171" cy="709"/>
            </a:xfrm>
            <a:custGeom>
              <a:avLst/>
              <a:gdLst>
                <a:gd name="T0" fmla="*/ 0 w 171"/>
                <a:gd name="T1" fmla="*/ 0 h 709"/>
                <a:gd name="T2" fmla="*/ 14 w 171"/>
                <a:gd name="T3" fmla="*/ 4 h 709"/>
                <a:gd name="T4" fmla="*/ 24 w 171"/>
                <a:gd name="T5" fmla="*/ 16 h 709"/>
                <a:gd name="T6" fmla="*/ 28 w 171"/>
                <a:gd name="T7" fmla="*/ 33 h 709"/>
                <a:gd name="T8" fmla="*/ 31 w 171"/>
                <a:gd name="T9" fmla="*/ 59 h 709"/>
                <a:gd name="T10" fmla="*/ 85 w 171"/>
                <a:gd name="T11" fmla="*/ 651 h 709"/>
                <a:gd name="T12" fmla="*/ 90 w 171"/>
                <a:gd name="T13" fmla="*/ 684 h 709"/>
                <a:gd name="T14" fmla="*/ 95 w 171"/>
                <a:gd name="T15" fmla="*/ 694 h 709"/>
                <a:gd name="T16" fmla="*/ 106 w 171"/>
                <a:gd name="T17" fmla="*/ 704 h 709"/>
                <a:gd name="T18" fmla="*/ 115 w 171"/>
                <a:gd name="T19" fmla="*/ 708 h 709"/>
                <a:gd name="T20" fmla="*/ 126 w 171"/>
                <a:gd name="T21" fmla="*/ 700 h 709"/>
                <a:gd name="T22" fmla="*/ 134 w 171"/>
                <a:gd name="T23" fmla="*/ 684 h 709"/>
                <a:gd name="T24" fmla="*/ 170 w 171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1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8" y="33"/>
                  </a:lnTo>
                  <a:lnTo>
                    <a:pt x="31" y="59"/>
                  </a:lnTo>
                  <a:lnTo>
                    <a:pt x="85" y="651"/>
                  </a:lnTo>
                  <a:lnTo>
                    <a:pt x="90" y="684"/>
                  </a:lnTo>
                  <a:lnTo>
                    <a:pt x="95" y="694"/>
                  </a:lnTo>
                  <a:lnTo>
                    <a:pt x="106" y="704"/>
                  </a:lnTo>
                  <a:lnTo>
                    <a:pt x="115" y="708"/>
                  </a:lnTo>
                  <a:lnTo>
                    <a:pt x="126" y="700"/>
                  </a:lnTo>
                  <a:lnTo>
                    <a:pt x="134" y="684"/>
                  </a:lnTo>
                  <a:lnTo>
                    <a:pt x="170" y="380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696419" y="4899428"/>
            <a:ext cx="4468837" cy="584704"/>
            <a:chOff x="3696419" y="4899428"/>
            <a:chExt cx="4468837" cy="584704"/>
          </a:xfrm>
        </p:grpSpPr>
        <p:sp>
          <p:nvSpPr>
            <p:cNvPr id="532" name="Freeform 55"/>
            <p:cNvSpPr>
              <a:spLocks/>
            </p:cNvSpPr>
            <p:nvPr/>
          </p:nvSpPr>
          <p:spPr bwMode="auto">
            <a:xfrm>
              <a:off x="6252508" y="4905936"/>
              <a:ext cx="44232" cy="295064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3" name="Freeform 56"/>
            <p:cNvSpPr>
              <a:spLocks/>
            </p:cNvSpPr>
            <p:nvPr/>
          </p:nvSpPr>
          <p:spPr bwMode="auto">
            <a:xfrm>
              <a:off x="6296741" y="4909191"/>
              <a:ext cx="113932" cy="574941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3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3 w 85"/>
                <a:gd name="T17" fmla="*/ 527 h 530"/>
                <a:gd name="T18" fmla="*/ 57 w 85"/>
                <a:gd name="T19" fmla="*/ 530 h 530"/>
                <a:gd name="T20" fmla="*/ 63 w 85"/>
                <a:gd name="T21" fmla="*/ 524 h 530"/>
                <a:gd name="T22" fmla="*/ 67 w 85"/>
                <a:gd name="T23" fmla="*/ 512 h 530"/>
                <a:gd name="T24" fmla="*/ 85 w 85"/>
                <a:gd name="T25" fmla="*/ 27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5" y="270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4" name="Freeform 57"/>
            <p:cNvSpPr>
              <a:spLocks/>
            </p:cNvSpPr>
            <p:nvPr/>
          </p:nvSpPr>
          <p:spPr bwMode="auto">
            <a:xfrm>
              <a:off x="6412012" y="4905936"/>
              <a:ext cx="42892" cy="295064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5" name="Freeform 58"/>
            <p:cNvSpPr>
              <a:spLocks/>
            </p:cNvSpPr>
            <p:nvPr/>
          </p:nvSpPr>
          <p:spPr bwMode="auto">
            <a:xfrm>
              <a:off x="6454904" y="4909191"/>
              <a:ext cx="116613" cy="574941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2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2 w 87"/>
                <a:gd name="T17" fmla="*/ 527 h 530"/>
                <a:gd name="T18" fmla="*/ 57 w 87"/>
                <a:gd name="T19" fmla="*/ 530 h 530"/>
                <a:gd name="T20" fmla="*/ 62 w 87"/>
                <a:gd name="T21" fmla="*/ 524 h 530"/>
                <a:gd name="T22" fmla="*/ 66 w 87"/>
                <a:gd name="T23" fmla="*/ 512 h 530"/>
                <a:gd name="T24" fmla="*/ 87 w 87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7" y="264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6" name="Freeform 59"/>
            <p:cNvSpPr>
              <a:spLocks/>
            </p:cNvSpPr>
            <p:nvPr/>
          </p:nvSpPr>
          <p:spPr bwMode="auto">
            <a:xfrm>
              <a:off x="6568836" y="4901598"/>
              <a:ext cx="45573" cy="295064"/>
            </a:xfrm>
            <a:custGeom>
              <a:avLst/>
              <a:gdLst>
                <a:gd name="T0" fmla="*/ 0 w 34"/>
                <a:gd name="T1" fmla="*/ 362 h 363"/>
                <a:gd name="T2" fmla="*/ 20 w 34"/>
                <a:gd name="T3" fmla="*/ 54 h 363"/>
                <a:gd name="T4" fmla="*/ 22 w 34"/>
                <a:gd name="T5" fmla="*/ 38 h 363"/>
                <a:gd name="T6" fmla="*/ 23 w 34"/>
                <a:gd name="T7" fmla="*/ 25 h 363"/>
                <a:gd name="T8" fmla="*/ 24 w 34"/>
                <a:gd name="T9" fmla="*/ 15 h 363"/>
                <a:gd name="T10" fmla="*/ 28 w 34"/>
                <a:gd name="T11" fmla="*/ 6 h 363"/>
                <a:gd name="T12" fmla="*/ 33 w 3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63">
                  <a:moveTo>
                    <a:pt x="0" y="362"/>
                  </a:moveTo>
                  <a:lnTo>
                    <a:pt x="20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4" y="15"/>
                  </a:lnTo>
                  <a:lnTo>
                    <a:pt x="28" y="6"/>
                  </a:lnTo>
                  <a:lnTo>
                    <a:pt x="33" y="0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7" name="Freeform 60"/>
            <p:cNvSpPr>
              <a:spLocks/>
            </p:cNvSpPr>
            <p:nvPr/>
          </p:nvSpPr>
          <p:spPr bwMode="auto">
            <a:xfrm>
              <a:off x="6614409" y="4904852"/>
              <a:ext cx="113931" cy="574941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3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4 w 85"/>
                <a:gd name="T13" fmla="*/ 512 h 530"/>
                <a:gd name="T14" fmla="*/ 46 w 85"/>
                <a:gd name="T15" fmla="*/ 520 h 530"/>
                <a:gd name="T16" fmla="*/ 52 w 85"/>
                <a:gd name="T17" fmla="*/ 527 h 530"/>
                <a:gd name="T18" fmla="*/ 56 w 85"/>
                <a:gd name="T19" fmla="*/ 530 h 530"/>
                <a:gd name="T20" fmla="*/ 62 w 85"/>
                <a:gd name="T21" fmla="*/ 524 h 530"/>
                <a:gd name="T22" fmla="*/ 65 w 85"/>
                <a:gd name="T23" fmla="*/ 512 h 530"/>
                <a:gd name="T24" fmla="*/ 85 w 85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5" y="274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38" name="Group 61"/>
            <p:cNvGrpSpPr>
              <a:grpSpLocks/>
            </p:cNvGrpSpPr>
            <p:nvPr/>
          </p:nvGrpSpPr>
          <p:grpSpPr bwMode="auto">
            <a:xfrm>
              <a:off x="6726970" y="4901599"/>
              <a:ext cx="159503" cy="579281"/>
              <a:chOff x="4190" y="2269"/>
              <a:chExt cx="119" cy="713"/>
            </a:xfrm>
          </p:grpSpPr>
          <p:sp>
            <p:nvSpPr>
              <p:cNvPr id="640" name="Freeform 62"/>
              <p:cNvSpPr>
                <a:spLocks/>
              </p:cNvSpPr>
              <p:nvPr/>
            </p:nvSpPr>
            <p:spPr bwMode="auto">
              <a:xfrm>
                <a:off x="4190" y="2269"/>
                <a:ext cx="35" cy="363"/>
              </a:xfrm>
              <a:custGeom>
                <a:avLst/>
                <a:gdLst>
                  <a:gd name="T0" fmla="*/ 0 w 35"/>
                  <a:gd name="T1" fmla="*/ 362 h 363"/>
                  <a:gd name="T2" fmla="*/ 21 w 35"/>
                  <a:gd name="T3" fmla="*/ 54 h 363"/>
                  <a:gd name="T4" fmla="*/ 22 w 35"/>
                  <a:gd name="T5" fmla="*/ 38 h 363"/>
                  <a:gd name="T6" fmla="*/ 23 w 35"/>
                  <a:gd name="T7" fmla="*/ 25 h 363"/>
                  <a:gd name="T8" fmla="*/ 25 w 35"/>
                  <a:gd name="T9" fmla="*/ 15 h 363"/>
                  <a:gd name="T10" fmla="*/ 29 w 35"/>
                  <a:gd name="T11" fmla="*/ 6 h 363"/>
                  <a:gd name="T12" fmla="*/ 34 w 3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363">
                    <a:moveTo>
                      <a:pt x="0" y="362"/>
                    </a:moveTo>
                    <a:lnTo>
                      <a:pt x="21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5" y="15"/>
                    </a:lnTo>
                    <a:lnTo>
                      <a:pt x="29" y="6"/>
                    </a:lnTo>
                    <a:lnTo>
                      <a:pt x="34" y="0"/>
                    </a:lnTo>
                  </a:path>
                </a:pathLst>
              </a:custGeom>
              <a:noFill/>
              <a:ln w="28575" cap="rnd" cmpd="sng">
                <a:solidFill>
                  <a:srgbClr val="33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1" name="Freeform 63"/>
              <p:cNvSpPr>
                <a:spLocks/>
              </p:cNvSpPr>
              <p:nvPr/>
            </p:nvSpPr>
            <p:spPr bwMode="auto">
              <a:xfrm>
                <a:off x="4225" y="227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28575" cap="rnd" cmpd="sng">
                <a:solidFill>
                  <a:srgbClr val="33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39" name="Freeform 64"/>
            <p:cNvSpPr>
              <a:spLocks/>
            </p:cNvSpPr>
            <p:nvPr/>
          </p:nvSpPr>
          <p:spPr bwMode="auto">
            <a:xfrm>
              <a:off x="5615832" y="4905936"/>
              <a:ext cx="44232" cy="295064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0" name="Freeform 65"/>
            <p:cNvSpPr>
              <a:spLocks/>
            </p:cNvSpPr>
            <p:nvPr/>
          </p:nvSpPr>
          <p:spPr bwMode="auto">
            <a:xfrm>
              <a:off x="5660064" y="4909191"/>
              <a:ext cx="119293" cy="574941"/>
            </a:xfrm>
            <a:custGeom>
              <a:avLst/>
              <a:gdLst>
                <a:gd name="T0" fmla="*/ 0 w 89"/>
                <a:gd name="T1" fmla="*/ 0 h 530"/>
                <a:gd name="T2" fmla="*/ 7 w 89"/>
                <a:gd name="T3" fmla="*/ 3 h 530"/>
                <a:gd name="T4" fmla="*/ 12 w 89"/>
                <a:gd name="T5" fmla="*/ 12 h 530"/>
                <a:gd name="T6" fmla="*/ 14 w 89"/>
                <a:gd name="T7" fmla="*/ 25 h 530"/>
                <a:gd name="T8" fmla="*/ 15 w 89"/>
                <a:gd name="T9" fmla="*/ 44 h 530"/>
                <a:gd name="T10" fmla="*/ 43 w 89"/>
                <a:gd name="T11" fmla="*/ 488 h 530"/>
                <a:gd name="T12" fmla="*/ 45 w 89"/>
                <a:gd name="T13" fmla="*/ 512 h 530"/>
                <a:gd name="T14" fmla="*/ 47 w 89"/>
                <a:gd name="T15" fmla="*/ 520 h 530"/>
                <a:gd name="T16" fmla="*/ 53 w 89"/>
                <a:gd name="T17" fmla="*/ 527 h 530"/>
                <a:gd name="T18" fmla="*/ 57 w 89"/>
                <a:gd name="T19" fmla="*/ 530 h 530"/>
                <a:gd name="T20" fmla="*/ 63 w 89"/>
                <a:gd name="T21" fmla="*/ 524 h 530"/>
                <a:gd name="T22" fmla="*/ 67 w 89"/>
                <a:gd name="T23" fmla="*/ 512 h 530"/>
                <a:gd name="T24" fmla="*/ 89 w 89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9" y="264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1" name="Freeform 66"/>
            <p:cNvSpPr>
              <a:spLocks/>
            </p:cNvSpPr>
            <p:nvPr/>
          </p:nvSpPr>
          <p:spPr bwMode="auto">
            <a:xfrm>
              <a:off x="5775336" y="4905936"/>
              <a:ext cx="42892" cy="295064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2" name="Freeform 67"/>
            <p:cNvSpPr>
              <a:spLocks/>
            </p:cNvSpPr>
            <p:nvPr/>
          </p:nvSpPr>
          <p:spPr bwMode="auto">
            <a:xfrm>
              <a:off x="5818228" y="4909191"/>
              <a:ext cx="113931" cy="574941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2 w 85"/>
                <a:gd name="T17" fmla="*/ 527 h 530"/>
                <a:gd name="T18" fmla="*/ 57 w 85"/>
                <a:gd name="T19" fmla="*/ 530 h 530"/>
                <a:gd name="T20" fmla="*/ 62 w 85"/>
                <a:gd name="T21" fmla="*/ 524 h 530"/>
                <a:gd name="T22" fmla="*/ 66 w 85"/>
                <a:gd name="T23" fmla="*/ 512 h 530"/>
                <a:gd name="T24" fmla="*/ 85 w 85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5" y="264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3" name="Freeform 68"/>
            <p:cNvSpPr>
              <a:spLocks/>
            </p:cNvSpPr>
            <p:nvPr/>
          </p:nvSpPr>
          <p:spPr bwMode="auto">
            <a:xfrm>
              <a:off x="5932160" y="4901598"/>
              <a:ext cx="45573" cy="295064"/>
            </a:xfrm>
            <a:custGeom>
              <a:avLst/>
              <a:gdLst>
                <a:gd name="T0" fmla="*/ 0 w 34"/>
                <a:gd name="T1" fmla="*/ 362 h 363"/>
                <a:gd name="T2" fmla="*/ 20 w 34"/>
                <a:gd name="T3" fmla="*/ 54 h 363"/>
                <a:gd name="T4" fmla="*/ 22 w 34"/>
                <a:gd name="T5" fmla="*/ 38 h 363"/>
                <a:gd name="T6" fmla="*/ 23 w 34"/>
                <a:gd name="T7" fmla="*/ 25 h 363"/>
                <a:gd name="T8" fmla="*/ 24 w 34"/>
                <a:gd name="T9" fmla="*/ 15 h 363"/>
                <a:gd name="T10" fmla="*/ 28 w 34"/>
                <a:gd name="T11" fmla="*/ 6 h 363"/>
                <a:gd name="T12" fmla="*/ 33 w 3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63">
                  <a:moveTo>
                    <a:pt x="0" y="362"/>
                  </a:moveTo>
                  <a:lnTo>
                    <a:pt x="20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4" y="15"/>
                  </a:lnTo>
                  <a:lnTo>
                    <a:pt x="28" y="6"/>
                  </a:lnTo>
                  <a:lnTo>
                    <a:pt x="33" y="0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4" name="Freeform 69"/>
            <p:cNvSpPr>
              <a:spLocks/>
            </p:cNvSpPr>
            <p:nvPr/>
          </p:nvSpPr>
          <p:spPr bwMode="auto">
            <a:xfrm>
              <a:off x="5977732" y="4904852"/>
              <a:ext cx="115272" cy="574941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3 w 86"/>
                <a:gd name="T7" fmla="*/ 25 h 530"/>
                <a:gd name="T8" fmla="*/ 15 w 86"/>
                <a:gd name="T9" fmla="*/ 44 h 530"/>
                <a:gd name="T10" fmla="*/ 42 w 86"/>
                <a:gd name="T11" fmla="*/ 488 h 530"/>
                <a:gd name="T12" fmla="*/ 44 w 86"/>
                <a:gd name="T13" fmla="*/ 512 h 530"/>
                <a:gd name="T14" fmla="*/ 46 w 86"/>
                <a:gd name="T15" fmla="*/ 520 h 530"/>
                <a:gd name="T16" fmla="*/ 52 w 86"/>
                <a:gd name="T17" fmla="*/ 527 h 530"/>
                <a:gd name="T18" fmla="*/ 56 w 86"/>
                <a:gd name="T19" fmla="*/ 530 h 530"/>
                <a:gd name="T20" fmla="*/ 62 w 86"/>
                <a:gd name="T21" fmla="*/ 524 h 530"/>
                <a:gd name="T22" fmla="*/ 65 w 86"/>
                <a:gd name="T23" fmla="*/ 512 h 530"/>
                <a:gd name="T24" fmla="*/ 86 w 86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6" y="274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45" name="Group 70"/>
            <p:cNvGrpSpPr>
              <a:grpSpLocks/>
            </p:cNvGrpSpPr>
            <p:nvPr/>
          </p:nvGrpSpPr>
          <p:grpSpPr bwMode="auto">
            <a:xfrm>
              <a:off x="6090349" y="4901599"/>
              <a:ext cx="159506" cy="579281"/>
              <a:chOff x="3715" y="2269"/>
              <a:chExt cx="119" cy="713"/>
            </a:xfrm>
          </p:grpSpPr>
          <p:sp>
            <p:nvSpPr>
              <p:cNvPr id="638" name="Freeform 71"/>
              <p:cNvSpPr>
                <a:spLocks/>
              </p:cNvSpPr>
              <p:nvPr/>
            </p:nvSpPr>
            <p:spPr bwMode="auto">
              <a:xfrm>
                <a:off x="3715" y="2269"/>
                <a:ext cx="35" cy="363"/>
              </a:xfrm>
              <a:custGeom>
                <a:avLst/>
                <a:gdLst>
                  <a:gd name="T0" fmla="*/ 0 w 35"/>
                  <a:gd name="T1" fmla="*/ 362 h 363"/>
                  <a:gd name="T2" fmla="*/ 21 w 35"/>
                  <a:gd name="T3" fmla="*/ 54 h 363"/>
                  <a:gd name="T4" fmla="*/ 22 w 35"/>
                  <a:gd name="T5" fmla="*/ 38 h 363"/>
                  <a:gd name="T6" fmla="*/ 23 w 35"/>
                  <a:gd name="T7" fmla="*/ 25 h 363"/>
                  <a:gd name="T8" fmla="*/ 25 w 35"/>
                  <a:gd name="T9" fmla="*/ 15 h 363"/>
                  <a:gd name="T10" fmla="*/ 29 w 35"/>
                  <a:gd name="T11" fmla="*/ 6 h 363"/>
                  <a:gd name="T12" fmla="*/ 34 w 3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363">
                    <a:moveTo>
                      <a:pt x="0" y="362"/>
                    </a:moveTo>
                    <a:lnTo>
                      <a:pt x="21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5" y="15"/>
                    </a:lnTo>
                    <a:lnTo>
                      <a:pt x="29" y="6"/>
                    </a:lnTo>
                    <a:lnTo>
                      <a:pt x="34" y="0"/>
                    </a:lnTo>
                  </a:path>
                </a:pathLst>
              </a:custGeom>
              <a:noFill/>
              <a:ln w="28575" cap="rnd" cmpd="sng">
                <a:solidFill>
                  <a:srgbClr val="33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9" name="Freeform 72"/>
              <p:cNvSpPr>
                <a:spLocks/>
              </p:cNvSpPr>
              <p:nvPr/>
            </p:nvSpPr>
            <p:spPr bwMode="auto">
              <a:xfrm>
                <a:off x="3750" y="227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28575" cap="rnd" cmpd="sng">
                <a:solidFill>
                  <a:srgbClr val="33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46" name="Freeform 73"/>
            <p:cNvSpPr>
              <a:spLocks/>
            </p:cNvSpPr>
            <p:nvPr/>
          </p:nvSpPr>
          <p:spPr bwMode="auto">
            <a:xfrm>
              <a:off x="4967092" y="4905936"/>
              <a:ext cx="44232" cy="295064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7" name="Freeform 74"/>
            <p:cNvSpPr>
              <a:spLocks/>
            </p:cNvSpPr>
            <p:nvPr/>
          </p:nvSpPr>
          <p:spPr bwMode="auto">
            <a:xfrm>
              <a:off x="5011324" y="4909191"/>
              <a:ext cx="116612" cy="574941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3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3 w 87"/>
                <a:gd name="T17" fmla="*/ 527 h 530"/>
                <a:gd name="T18" fmla="*/ 57 w 87"/>
                <a:gd name="T19" fmla="*/ 530 h 530"/>
                <a:gd name="T20" fmla="*/ 63 w 87"/>
                <a:gd name="T21" fmla="*/ 524 h 530"/>
                <a:gd name="T22" fmla="*/ 67 w 87"/>
                <a:gd name="T23" fmla="*/ 512 h 530"/>
                <a:gd name="T24" fmla="*/ 87 w 87"/>
                <a:gd name="T25" fmla="*/ 276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7" y="276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8" name="Freeform 75"/>
            <p:cNvSpPr>
              <a:spLocks/>
            </p:cNvSpPr>
            <p:nvPr/>
          </p:nvSpPr>
          <p:spPr bwMode="auto">
            <a:xfrm>
              <a:off x="5126596" y="4905936"/>
              <a:ext cx="42892" cy="295064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9" name="Freeform 76"/>
            <p:cNvSpPr>
              <a:spLocks/>
            </p:cNvSpPr>
            <p:nvPr/>
          </p:nvSpPr>
          <p:spPr bwMode="auto">
            <a:xfrm>
              <a:off x="5169488" y="4909191"/>
              <a:ext cx="115272" cy="574941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5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58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0" name="Freeform 77"/>
            <p:cNvSpPr>
              <a:spLocks/>
            </p:cNvSpPr>
            <p:nvPr/>
          </p:nvSpPr>
          <p:spPr bwMode="auto">
            <a:xfrm>
              <a:off x="5284760" y="4901598"/>
              <a:ext cx="44232" cy="295064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1" name="Freeform 78"/>
            <p:cNvSpPr>
              <a:spLocks/>
            </p:cNvSpPr>
            <p:nvPr/>
          </p:nvSpPr>
          <p:spPr bwMode="auto">
            <a:xfrm>
              <a:off x="5328992" y="4904852"/>
              <a:ext cx="116613" cy="574941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3 w 87"/>
                <a:gd name="T7" fmla="*/ 25 h 530"/>
                <a:gd name="T8" fmla="*/ 15 w 87"/>
                <a:gd name="T9" fmla="*/ 44 h 530"/>
                <a:gd name="T10" fmla="*/ 42 w 87"/>
                <a:gd name="T11" fmla="*/ 488 h 530"/>
                <a:gd name="T12" fmla="*/ 44 w 87"/>
                <a:gd name="T13" fmla="*/ 512 h 530"/>
                <a:gd name="T14" fmla="*/ 46 w 87"/>
                <a:gd name="T15" fmla="*/ 520 h 530"/>
                <a:gd name="T16" fmla="*/ 52 w 87"/>
                <a:gd name="T17" fmla="*/ 527 h 530"/>
                <a:gd name="T18" fmla="*/ 56 w 87"/>
                <a:gd name="T19" fmla="*/ 530 h 530"/>
                <a:gd name="T20" fmla="*/ 62 w 87"/>
                <a:gd name="T21" fmla="*/ 524 h 530"/>
                <a:gd name="T22" fmla="*/ 65 w 87"/>
                <a:gd name="T23" fmla="*/ 512 h 530"/>
                <a:gd name="T24" fmla="*/ 87 w 87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7" y="265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2" name="Freeform 79"/>
            <p:cNvSpPr>
              <a:spLocks/>
            </p:cNvSpPr>
            <p:nvPr/>
          </p:nvSpPr>
          <p:spPr bwMode="auto">
            <a:xfrm>
              <a:off x="5441583" y="4901598"/>
              <a:ext cx="46913" cy="295064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" name="Freeform 80"/>
            <p:cNvSpPr>
              <a:spLocks/>
            </p:cNvSpPr>
            <p:nvPr/>
          </p:nvSpPr>
          <p:spPr bwMode="auto">
            <a:xfrm>
              <a:off x="5488497" y="4904852"/>
              <a:ext cx="125995" cy="574941"/>
            </a:xfrm>
            <a:custGeom>
              <a:avLst/>
              <a:gdLst>
                <a:gd name="T0" fmla="*/ 0 w 94"/>
                <a:gd name="T1" fmla="*/ 0 h 530"/>
                <a:gd name="T2" fmla="*/ 7 w 94"/>
                <a:gd name="T3" fmla="*/ 3 h 530"/>
                <a:gd name="T4" fmla="*/ 12 w 94"/>
                <a:gd name="T5" fmla="*/ 12 h 530"/>
                <a:gd name="T6" fmla="*/ 13 w 94"/>
                <a:gd name="T7" fmla="*/ 25 h 530"/>
                <a:gd name="T8" fmla="*/ 15 w 94"/>
                <a:gd name="T9" fmla="*/ 44 h 530"/>
                <a:gd name="T10" fmla="*/ 42 w 94"/>
                <a:gd name="T11" fmla="*/ 488 h 530"/>
                <a:gd name="T12" fmla="*/ 44 w 94"/>
                <a:gd name="T13" fmla="*/ 512 h 530"/>
                <a:gd name="T14" fmla="*/ 46 w 94"/>
                <a:gd name="T15" fmla="*/ 520 h 530"/>
                <a:gd name="T16" fmla="*/ 52 w 94"/>
                <a:gd name="T17" fmla="*/ 527 h 530"/>
                <a:gd name="T18" fmla="*/ 56 w 94"/>
                <a:gd name="T19" fmla="*/ 530 h 530"/>
                <a:gd name="T20" fmla="*/ 62 w 94"/>
                <a:gd name="T21" fmla="*/ 524 h 530"/>
                <a:gd name="T22" fmla="*/ 65 w 94"/>
                <a:gd name="T23" fmla="*/ 512 h 530"/>
                <a:gd name="T24" fmla="*/ 94 w 94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94" y="274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55" name="Group 86"/>
            <p:cNvGrpSpPr>
              <a:grpSpLocks/>
            </p:cNvGrpSpPr>
            <p:nvPr/>
          </p:nvGrpSpPr>
          <p:grpSpPr bwMode="auto">
            <a:xfrm>
              <a:off x="3696419" y="4903767"/>
              <a:ext cx="638017" cy="579280"/>
              <a:chOff x="1929" y="2272"/>
              <a:chExt cx="476" cy="713"/>
            </a:xfrm>
          </p:grpSpPr>
          <p:grpSp>
            <p:nvGrpSpPr>
              <p:cNvPr id="628" name="Group 87"/>
              <p:cNvGrpSpPr>
                <a:grpSpLocks/>
              </p:cNvGrpSpPr>
              <p:nvPr/>
            </p:nvGrpSpPr>
            <p:grpSpPr bwMode="auto">
              <a:xfrm>
                <a:off x="1929" y="2272"/>
                <a:ext cx="238" cy="713"/>
                <a:chOff x="1929" y="2272"/>
                <a:chExt cx="238" cy="713"/>
              </a:xfrm>
            </p:grpSpPr>
            <p:sp>
              <p:nvSpPr>
                <p:cNvPr id="632" name="Freeform 88"/>
                <p:cNvSpPr>
                  <a:spLocks/>
                </p:cNvSpPr>
                <p:nvPr/>
              </p:nvSpPr>
              <p:spPr bwMode="auto">
                <a:xfrm>
                  <a:off x="1929" y="2272"/>
                  <a:ext cx="65" cy="363"/>
                </a:xfrm>
                <a:custGeom>
                  <a:avLst/>
                  <a:gdLst>
                    <a:gd name="T0" fmla="*/ 0 w 65"/>
                    <a:gd name="T1" fmla="*/ 362 h 363"/>
                    <a:gd name="T2" fmla="*/ 40 w 65"/>
                    <a:gd name="T3" fmla="*/ 54 h 363"/>
                    <a:gd name="T4" fmla="*/ 42 w 65"/>
                    <a:gd name="T5" fmla="*/ 38 h 363"/>
                    <a:gd name="T6" fmla="*/ 44 w 65"/>
                    <a:gd name="T7" fmla="*/ 25 h 363"/>
                    <a:gd name="T8" fmla="*/ 47 w 65"/>
                    <a:gd name="T9" fmla="*/ 15 h 363"/>
                    <a:gd name="T10" fmla="*/ 55 w 65"/>
                    <a:gd name="T11" fmla="*/ 6 h 363"/>
                    <a:gd name="T12" fmla="*/ 64 w 6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5" h="363">
                      <a:moveTo>
                        <a:pt x="0" y="362"/>
                      </a:moveTo>
                      <a:lnTo>
                        <a:pt x="40" y="54"/>
                      </a:lnTo>
                      <a:lnTo>
                        <a:pt x="42" y="38"/>
                      </a:lnTo>
                      <a:lnTo>
                        <a:pt x="44" y="25"/>
                      </a:lnTo>
                      <a:lnTo>
                        <a:pt x="47" y="15"/>
                      </a:lnTo>
                      <a:lnTo>
                        <a:pt x="55" y="6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28575" cap="rnd" cmpd="sng">
                  <a:solidFill>
                    <a:srgbClr val="3333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33" name="Freeform 89"/>
                <p:cNvSpPr>
                  <a:spLocks/>
                </p:cNvSpPr>
                <p:nvPr/>
              </p:nvSpPr>
              <p:spPr bwMode="auto">
                <a:xfrm>
                  <a:off x="1995" y="2276"/>
                  <a:ext cx="172" cy="709"/>
                </a:xfrm>
                <a:custGeom>
                  <a:avLst/>
                  <a:gdLst>
                    <a:gd name="T0" fmla="*/ 0 w 172"/>
                    <a:gd name="T1" fmla="*/ 0 h 709"/>
                    <a:gd name="T2" fmla="*/ 14 w 172"/>
                    <a:gd name="T3" fmla="*/ 4 h 709"/>
                    <a:gd name="T4" fmla="*/ 24 w 172"/>
                    <a:gd name="T5" fmla="*/ 16 h 709"/>
                    <a:gd name="T6" fmla="*/ 28 w 172"/>
                    <a:gd name="T7" fmla="*/ 33 h 709"/>
                    <a:gd name="T8" fmla="*/ 31 w 172"/>
                    <a:gd name="T9" fmla="*/ 59 h 709"/>
                    <a:gd name="T10" fmla="*/ 86 w 172"/>
                    <a:gd name="T11" fmla="*/ 651 h 709"/>
                    <a:gd name="T12" fmla="*/ 91 w 172"/>
                    <a:gd name="T13" fmla="*/ 684 h 709"/>
                    <a:gd name="T14" fmla="*/ 95 w 172"/>
                    <a:gd name="T15" fmla="*/ 694 h 709"/>
                    <a:gd name="T16" fmla="*/ 106 w 172"/>
                    <a:gd name="T17" fmla="*/ 704 h 709"/>
                    <a:gd name="T18" fmla="*/ 115 w 172"/>
                    <a:gd name="T19" fmla="*/ 708 h 709"/>
                    <a:gd name="T20" fmla="*/ 127 w 172"/>
                    <a:gd name="T21" fmla="*/ 700 h 709"/>
                    <a:gd name="T22" fmla="*/ 135 w 172"/>
                    <a:gd name="T23" fmla="*/ 684 h 709"/>
                    <a:gd name="T24" fmla="*/ 171 w 172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2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6" y="651"/>
                      </a:lnTo>
                      <a:lnTo>
                        <a:pt x="91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7" y="700"/>
                      </a:lnTo>
                      <a:lnTo>
                        <a:pt x="135" y="684"/>
                      </a:lnTo>
                      <a:lnTo>
                        <a:pt x="171" y="380"/>
                      </a:lnTo>
                    </a:path>
                  </a:pathLst>
                </a:custGeom>
                <a:noFill/>
                <a:ln w="28575" cap="rnd" cmpd="sng">
                  <a:solidFill>
                    <a:srgbClr val="3333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629" name="Group 90"/>
              <p:cNvGrpSpPr>
                <a:grpSpLocks/>
              </p:cNvGrpSpPr>
              <p:nvPr/>
            </p:nvGrpSpPr>
            <p:grpSpPr bwMode="auto">
              <a:xfrm>
                <a:off x="2169" y="2272"/>
                <a:ext cx="236" cy="713"/>
                <a:chOff x="2169" y="2272"/>
                <a:chExt cx="236" cy="713"/>
              </a:xfrm>
            </p:grpSpPr>
            <p:sp>
              <p:nvSpPr>
                <p:cNvPr id="630" name="Freeform 91"/>
                <p:cNvSpPr>
                  <a:spLocks/>
                </p:cNvSpPr>
                <p:nvPr/>
              </p:nvSpPr>
              <p:spPr bwMode="auto">
                <a:xfrm>
                  <a:off x="2169" y="2272"/>
                  <a:ext cx="64" cy="363"/>
                </a:xfrm>
                <a:custGeom>
                  <a:avLst/>
                  <a:gdLst>
                    <a:gd name="T0" fmla="*/ 0 w 64"/>
                    <a:gd name="T1" fmla="*/ 362 h 363"/>
                    <a:gd name="T2" fmla="*/ 39 w 64"/>
                    <a:gd name="T3" fmla="*/ 54 h 363"/>
                    <a:gd name="T4" fmla="*/ 41 w 64"/>
                    <a:gd name="T5" fmla="*/ 38 h 363"/>
                    <a:gd name="T6" fmla="*/ 43 w 64"/>
                    <a:gd name="T7" fmla="*/ 25 h 363"/>
                    <a:gd name="T8" fmla="*/ 46 w 64"/>
                    <a:gd name="T9" fmla="*/ 15 h 363"/>
                    <a:gd name="T10" fmla="*/ 54 w 64"/>
                    <a:gd name="T11" fmla="*/ 6 h 363"/>
                    <a:gd name="T12" fmla="*/ 63 w 6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363">
                      <a:moveTo>
                        <a:pt x="0" y="362"/>
                      </a:moveTo>
                      <a:lnTo>
                        <a:pt x="39" y="54"/>
                      </a:lnTo>
                      <a:lnTo>
                        <a:pt x="41" y="38"/>
                      </a:lnTo>
                      <a:lnTo>
                        <a:pt x="43" y="25"/>
                      </a:lnTo>
                      <a:lnTo>
                        <a:pt x="46" y="15"/>
                      </a:lnTo>
                      <a:lnTo>
                        <a:pt x="54" y="6"/>
                      </a:lnTo>
                      <a:lnTo>
                        <a:pt x="63" y="0"/>
                      </a:lnTo>
                    </a:path>
                  </a:pathLst>
                </a:custGeom>
                <a:noFill/>
                <a:ln w="28575" cap="rnd" cmpd="sng">
                  <a:solidFill>
                    <a:srgbClr val="3333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31" name="Freeform 92"/>
                <p:cNvSpPr>
                  <a:spLocks/>
                </p:cNvSpPr>
                <p:nvPr/>
              </p:nvSpPr>
              <p:spPr bwMode="auto">
                <a:xfrm>
                  <a:off x="2234" y="2276"/>
                  <a:ext cx="171" cy="709"/>
                </a:xfrm>
                <a:custGeom>
                  <a:avLst/>
                  <a:gdLst>
                    <a:gd name="T0" fmla="*/ 0 w 171"/>
                    <a:gd name="T1" fmla="*/ 0 h 709"/>
                    <a:gd name="T2" fmla="*/ 14 w 171"/>
                    <a:gd name="T3" fmla="*/ 4 h 709"/>
                    <a:gd name="T4" fmla="*/ 24 w 171"/>
                    <a:gd name="T5" fmla="*/ 16 h 709"/>
                    <a:gd name="T6" fmla="*/ 28 w 171"/>
                    <a:gd name="T7" fmla="*/ 33 h 709"/>
                    <a:gd name="T8" fmla="*/ 31 w 171"/>
                    <a:gd name="T9" fmla="*/ 59 h 709"/>
                    <a:gd name="T10" fmla="*/ 85 w 171"/>
                    <a:gd name="T11" fmla="*/ 651 h 709"/>
                    <a:gd name="T12" fmla="*/ 90 w 171"/>
                    <a:gd name="T13" fmla="*/ 684 h 709"/>
                    <a:gd name="T14" fmla="*/ 95 w 171"/>
                    <a:gd name="T15" fmla="*/ 694 h 709"/>
                    <a:gd name="T16" fmla="*/ 106 w 171"/>
                    <a:gd name="T17" fmla="*/ 704 h 709"/>
                    <a:gd name="T18" fmla="*/ 115 w 171"/>
                    <a:gd name="T19" fmla="*/ 708 h 709"/>
                    <a:gd name="T20" fmla="*/ 126 w 171"/>
                    <a:gd name="T21" fmla="*/ 700 h 709"/>
                    <a:gd name="T22" fmla="*/ 134 w 171"/>
                    <a:gd name="T23" fmla="*/ 684 h 709"/>
                    <a:gd name="T24" fmla="*/ 170 w 171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5" y="651"/>
                      </a:lnTo>
                      <a:lnTo>
                        <a:pt x="90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6" y="700"/>
                      </a:lnTo>
                      <a:lnTo>
                        <a:pt x="134" y="684"/>
                      </a:lnTo>
                      <a:lnTo>
                        <a:pt x="170" y="380"/>
                      </a:lnTo>
                    </a:path>
                  </a:pathLst>
                </a:custGeom>
                <a:noFill/>
                <a:ln w="28575" cap="rnd" cmpd="sng">
                  <a:solidFill>
                    <a:srgbClr val="3333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556" name="Freeform 93"/>
            <p:cNvSpPr>
              <a:spLocks/>
            </p:cNvSpPr>
            <p:nvPr/>
          </p:nvSpPr>
          <p:spPr bwMode="auto">
            <a:xfrm>
              <a:off x="4331755" y="4899428"/>
              <a:ext cx="91145" cy="318930"/>
            </a:xfrm>
            <a:custGeom>
              <a:avLst/>
              <a:gdLst>
                <a:gd name="T0" fmla="*/ 0 w 68"/>
                <a:gd name="T1" fmla="*/ 294 h 294"/>
                <a:gd name="T2" fmla="*/ 43 w 68"/>
                <a:gd name="T3" fmla="*/ 40 h 294"/>
                <a:gd name="T4" fmla="*/ 45 w 68"/>
                <a:gd name="T5" fmla="*/ 28 h 294"/>
                <a:gd name="T6" fmla="*/ 47 w 68"/>
                <a:gd name="T7" fmla="*/ 19 h 294"/>
                <a:gd name="T8" fmla="*/ 51 w 68"/>
                <a:gd name="T9" fmla="*/ 11 h 294"/>
                <a:gd name="T10" fmla="*/ 58 w 68"/>
                <a:gd name="T11" fmla="*/ 4 h 294"/>
                <a:gd name="T12" fmla="*/ 68 w 68"/>
                <a:gd name="T1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94">
                  <a:moveTo>
                    <a:pt x="0" y="294"/>
                  </a:moveTo>
                  <a:lnTo>
                    <a:pt x="43" y="40"/>
                  </a:lnTo>
                  <a:lnTo>
                    <a:pt x="45" y="28"/>
                  </a:lnTo>
                  <a:lnTo>
                    <a:pt x="47" y="19"/>
                  </a:lnTo>
                  <a:lnTo>
                    <a:pt x="51" y="11"/>
                  </a:lnTo>
                  <a:lnTo>
                    <a:pt x="58" y="4"/>
                  </a:lnTo>
                  <a:lnTo>
                    <a:pt x="68" y="0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7" name="Freeform 94"/>
            <p:cNvSpPr>
              <a:spLocks/>
            </p:cNvSpPr>
            <p:nvPr/>
          </p:nvSpPr>
          <p:spPr bwMode="auto">
            <a:xfrm>
              <a:off x="4425582" y="4902682"/>
              <a:ext cx="225182" cy="576026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8" name="Freeform 95"/>
            <p:cNvSpPr>
              <a:spLocks/>
            </p:cNvSpPr>
            <p:nvPr/>
          </p:nvSpPr>
          <p:spPr bwMode="auto">
            <a:xfrm>
              <a:off x="4649424" y="4899428"/>
              <a:ext cx="95166" cy="315675"/>
            </a:xfrm>
            <a:custGeom>
              <a:avLst/>
              <a:gdLst>
                <a:gd name="T0" fmla="*/ 0 w 71"/>
                <a:gd name="T1" fmla="*/ 291 h 291"/>
                <a:gd name="T2" fmla="*/ 45 w 71"/>
                <a:gd name="T3" fmla="*/ 40 h 291"/>
                <a:gd name="T4" fmla="*/ 48 w 71"/>
                <a:gd name="T5" fmla="*/ 28 h 291"/>
                <a:gd name="T6" fmla="*/ 50 w 71"/>
                <a:gd name="T7" fmla="*/ 19 h 291"/>
                <a:gd name="T8" fmla="*/ 53 w 71"/>
                <a:gd name="T9" fmla="*/ 11 h 291"/>
                <a:gd name="T10" fmla="*/ 61 w 71"/>
                <a:gd name="T11" fmla="*/ 4 h 291"/>
                <a:gd name="T12" fmla="*/ 71 w 71"/>
                <a:gd name="T13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291">
                  <a:moveTo>
                    <a:pt x="0" y="291"/>
                  </a:moveTo>
                  <a:lnTo>
                    <a:pt x="45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3" y="11"/>
                  </a:lnTo>
                  <a:lnTo>
                    <a:pt x="61" y="4"/>
                  </a:lnTo>
                  <a:lnTo>
                    <a:pt x="71" y="0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9" name="Freeform 96"/>
            <p:cNvSpPr>
              <a:spLocks/>
            </p:cNvSpPr>
            <p:nvPr/>
          </p:nvSpPr>
          <p:spPr bwMode="auto">
            <a:xfrm>
              <a:off x="4747271" y="4902682"/>
              <a:ext cx="219821" cy="574941"/>
            </a:xfrm>
            <a:custGeom>
              <a:avLst/>
              <a:gdLst>
                <a:gd name="T0" fmla="*/ 0 w 164"/>
                <a:gd name="T1" fmla="*/ 0 h 530"/>
                <a:gd name="T2" fmla="*/ 14 w 164"/>
                <a:gd name="T3" fmla="*/ 3 h 530"/>
                <a:gd name="T4" fmla="*/ 24 w 164"/>
                <a:gd name="T5" fmla="*/ 12 h 530"/>
                <a:gd name="T6" fmla="*/ 27 w 164"/>
                <a:gd name="T7" fmla="*/ 25 h 530"/>
                <a:gd name="T8" fmla="*/ 30 w 164"/>
                <a:gd name="T9" fmla="*/ 44 h 530"/>
                <a:gd name="T10" fmla="*/ 84 w 164"/>
                <a:gd name="T11" fmla="*/ 488 h 530"/>
                <a:gd name="T12" fmla="*/ 89 w 164"/>
                <a:gd name="T13" fmla="*/ 512 h 530"/>
                <a:gd name="T14" fmla="*/ 93 w 164"/>
                <a:gd name="T15" fmla="*/ 520 h 530"/>
                <a:gd name="T16" fmla="*/ 104 w 164"/>
                <a:gd name="T17" fmla="*/ 527 h 530"/>
                <a:gd name="T18" fmla="*/ 113 w 164"/>
                <a:gd name="T19" fmla="*/ 530 h 530"/>
                <a:gd name="T20" fmla="*/ 124 w 164"/>
                <a:gd name="T21" fmla="*/ 524 h 530"/>
                <a:gd name="T22" fmla="*/ 132 w 164"/>
                <a:gd name="T23" fmla="*/ 512 h 530"/>
                <a:gd name="T24" fmla="*/ 164 w 164"/>
                <a:gd name="T25" fmla="*/ 282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64" y="282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0" name="Freeform 97"/>
            <p:cNvSpPr>
              <a:spLocks/>
            </p:cNvSpPr>
            <p:nvPr/>
          </p:nvSpPr>
          <p:spPr bwMode="auto">
            <a:xfrm>
              <a:off x="6889184" y="4905936"/>
              <a:ext cx="87125" cy="295064"/>
            </a:xfrm>
            <a:custGeom>
              <a:avLst/>
              <a:gdLst>
                <a:gd name="T0" fmla="*/ 0 w 65"/>
                <a:gd name="T1" fmla="*/ 362 h 363"/>
                <a:gd name="T2" fmla="*/ 40 w 65"/>
                <a:gd name="T3" fmla="*/ 54 h 363"/>
                <a:gd name="T4" fmla="*/ 42 w 65"/>
                <a:gd name="T5" fmla="*/ 38 h 363"/>
                <a:gd name="T6" fmla="*/ 44 w 65"/>
                <a:gd name="T7" fmla="*/ 25 h 363"/>
                <a:gd name="T8" fmla="*/ 47 w 65"/>
                <a:gd name="T9" fmla="*/ 15 h 363"/>
                <a:gd name="T10" fmla="*/ 55 w 65"/>
                <a:gd name="T11" fmla="*/ 6 h 363"/>
                <a:gd name="T12" fmla="*/ 64 w 6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63">
                  <a:moveTo>
                    <a:pt x="0" y="362"/>
                  </a:moveTo>
                  <a:lnTo>
                    <a:pt x="40" y="54"/>
                  </a:lnTo>
                  <a:lnTo>
                    <a:pt x="42" y="38"/>
                  </a:lnTo>
                  <a:lnTo>
                    <a:pt x="44" y="25"/>
                  </a:lnTo>
                  <a:lnTo>
                    <a:pt x="47" y="15"/>
                  </a:lnTo>
                  <a:lnTo>
                    <a:pt x="55" y="6"/>
                  </a:lnTo>
                  <a:lnTo>
                    <a:pt x="64" y="0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1" name="Freeform 98"/>
            <p:cNvSpPr>
              <a:spLocks/>
            </p:cNvSpPr>
            <p:nvPr/>
          </p:nvSpPr>
          <p:spPr bwMode="auto">
            <a:xfrm>
              <a:off x="6977650" y="4909191"/>
              <a:ext cx="233225" cy="574941"/>
            </a:xfrm>
            <a:custGeom>
              <a:avLst/>
              <a:gdLst>
                <a:gd name="T0" fmla="*/ 0 w 174"/>
                <a:gd name="T1" fmla="*/ 0 h 530"/>
                <a:gd name="T2" fmla="*/ 14 w 174"/>
                <a:gd name="T3" fmla="*/ 3 h 530"/>
                <a:gd name="T4" fmla="*/ 24 w 174"/>
                <a:gd name="T5" fmla="*/ 12 h 530"/>
                <a:gd name="T6" fmla="*/ 28 w 174"/>
                <a:gd name="T7" fmla="*/ 25 h 530"/>
                <a:gd name="T8" fmla="*/ 31 w 174"/>
                <a:gd name="T9" fmla="*/ 44 h 530"/>
                <a:gd name="T10" fmla="*/ 86 w 174"/>
                <a:gd name="T11" fmla="*/ 488 h 530"/>
                <a:gd name="T12" fmla="*/ 91 w 174"/>
                <a:gd name="T13" fmla="*/ 512 h 530"/>
                <a:gd name="T14" fmla="*/ 95 w 174"/>
                <a:gd name="T15" fmla="*/ 520 h 530"/>
                <a:gd name="T16" fmla="*/ 106 w 174"/>
                <a:gd name="T17" fmla="*/ 527 h 530"/>
                <a:gd name="T18" fmla="*/ 115 w 174"/>
                <a:gd name="T19" fmla="*/ 530 h 530"/>
                <a:gd name="T20" fmla="*/ 127 w 174"/>
                <a:gd name="T21" fmla="*/ 524 h 530"/>
                <a:gd name="T22" fmla="*/ 135 w 174"/>
                <a:gd name="T23" fmla="*/ 512 h 530"/>
                <a:gd name="T24" fmla="*/ 174 w 174"/>
                <a:gd name="T25" fmla="*/ 26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8" y="25"/>
                  </a:lnTo>
                  <a:lnTo>
                    <a:pt x="31" y="44"/>
                  </a:lnTo>
                  <a:lnTo>
                    <a:pt x="86" y="488"/>
                  </a:lnTo>
                  <a:lnTo>
                    <a:pt x="91" y="512"/>
                  </a:lnTo>
                  <a:lnTo>
                    <a:pt x="95" y="520"/>
                  </a:lnTo>
                  <a:lnTo>
                    <a:pt x="106" y="527"/>
                  </a:lnTo>
                  <a:lnTo>
                    <a:pt x="115" y="530"/>
                  </a:lnTo>
                  <a:lnTo>
                    <a:pt x="127" y="524"/>
                  </a:lnTo>
                  <a:lnTo>
                    <a:pt x="135" y="512"/>
                  </a:lnTo>
                  <a:lnTo>
                    <a:pt x="174" y="261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2" name="Freeform 99"/>
            <p:cNvSpPr>
              <a:spLocks/>
            </p:cNvSpPr>
            <p:nvPr/>
          </p:nvSpPr>
          <p:spPr bwMode="auto">
            <a:xfrm>
              <a:off x="7210873" y="4905936"/>
              <a:ext cx="85784" cy="295064"/>
            </a:xfrm>
            <a:custGeom>
              <a:avLst/>
              <a:gdLst>
                <a:gd name="T0" fmla="*/ 0 w 64"/>
                <a:gd name="T1" fmla="*/ 362 h 363"/>
                <a:gd name="T2" fmla="*/ 39 w 64"/>
                <a:gd name="T3" fmla="*/ 54 h 363"/>
                <a:gd name="T4" fmla="*/ 41 w 64"/>
                <a:gd name="T5" fmla="*/ 38 h 363"/>
                <a:gd name="T6" fmla="*/ 43 w 64"/>
                <a:gd name="T7" fmla="*/ 25 h 363"/>
                <a:gd name="T8" fmla="*/ 46 w 64"/>
                <a:gd name="T9" fmla="*/ 15 h 363"/>
                <a:gd name="T10" fmla="*/ 54 w 64"/>
                <a:gd name="T11" fmla="*/ 6 h 363"/>
                <a:gd name="T12" fmla="*/ 63 w 6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63">
                  <a:moveTo>
                    <a:pt x="0" y="362"/>
                  </a:moveTo>
                  <a:lnTo>
                    <a:pt x="39" y="54"/>
                  </a:lnTo>
                  <a:lnTo>
                    <a:pt x="41" y="38"/>
                  </a:lnTo>
                  <a:lnTo>
                    <a:pt x="43" y="25"/>
                  </a:lnTo>
                  <a:lnTo>
                    <a:pt x="46" y="15"/>
                  </a:lnTo>
                  <a:lnTo>
                    <a:pt x="54" y="6"/>
                  </a:lnTo>
                  <a:lnTo>
                    <a:pt x="63" y="0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3" name="Freeform 100"/>
            <p:cNvSpPr>
              <a:spLocks/>
            </p:cNvSpPr>
            <p:nvPr/>
          </p:nvSpPr>
          <p:spPr bwMode="auto">
            <a:xfrm>
              <a:off x="7297999" y="4909191"/>
              <a:ext cx="234564" cy="574941"/>
            </a:xfrm>
            <a:custGeom>
              <a:avLst/>
              <a:gdLst>
                <a:gd name="T0" fmla="*/ 0 w 175"/>
                <a:gd name="T1" fmla="*/ 0 h 530"/>
                <a:gd name="T2" fmla="*/ 14 w 175"/>
                <a:gd name="T3" fmla="*/ 3 h 530"/>
                <a:gd name="T4" fmla="*/ 24 w 175"/>
                <a:gd name="T5" fmla="*/ 12 h 530"/>
                <a:gd name="T6" fmla="*/ 28 w 175"/>
                <a:gd name="T7" fmla="*/ 25 h 530"/>
                <a:gd name="T8" fmla="*/ 31 w 175"/>
                <a:gd name="T9" fmla="*/ 44 h 530"/>
                <a:gd name="T10" fmla="*/ 85 w 175"/>
                <a:gd name="T11" fmla="*/ 488 h 530"/>
                <a:gd name="T12" fmla="*/ 90 w 175"/>
                <a:gd name="T13" fmla="*/ 512 h 530"/>
                <a:gd name="T14" fmla="*/ 95 w 175"/>
                <a:gd name="T15" fmla="*/ 520 h 530"/>
                <a:gd name="T16" fmla="*/ 106 w 175"/>
                <a:gd name="T17" fmla="*/ 527 h 530"/>
                <a:gd name="T18" fmla="*/ 115 w 175"/>
                <a:gd name="T19" fmla="*/ 530 h 530"/>
                <a:gd name="T20" fmla="*/ 126 w 175"/>
                <a:gd name="T21" fmla="*/ 524 h 530"/>
                <a:gd name="T22" fmla="*/ 134 w 175"/>
                <a:gd name="T23" fmla="*/ 512 h 530"/>
                <a:gd name="T24" fmla="*/ 175 w 175"/>
                <a:gd name="T25" fmla="*/ 25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8" y="25"/>
                  </a:lnTo>
                  <a:lnTo>
                    <a:pt x="31" y="44"/>
                  </a:lnTo>
                  <a:lnTo>
                    <a:pt x="85" y="488"/>
                  </a:lnTo>
                  <a:lnTo>
                    <a:pt x="90" y="512"/>
                  </a:lnTo>
                  <a:lnTo>
                    <a:pt x="95" y="520"/>
                  </a:lnTo>
                  <a:lnTo>
                    <a:pt x="106" y="527"/>
                  </a:lnTo>
                  <a:lnTo>
                    <a:pt x="115" y="530"/>
                  </a:lnTo>
                  <a:lnTo>
                    <a:pt x="126" y="524"/>
                  </a:lnTo>
                  <a:lnTo>
                    <a:pt x="134" y="512"/>
                  </a:lnTo>
                  <a:lnTo>
                    <a:pt x="175" y="258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4" name="Freeform 101"/>
            <p:cNvSpPr>
              <a:spLocks/>
            </p:cNvSpPr>
            <p:nvPr/>
          </p:nvSpPr>
          <p:spPr bwMode="auto">
            <a:xfrm>
              <a:off x="7527201" y="4901598"/>
              <a:ext cx="89805" cy="295064"/>
            </a:xfrm>
            <a:custGeom>
              <a:avLst/>
              <a:gdLst>
                <a:gd name="T0" fmla="*/ 0 w 67"/>
                <a:gd name="T1" fmla="*/ 362 h 363"/>
                <a:gd name="T2" fmla="*/ 41 w 67"/>
                <a:gd name="T3" fmla="*/ 54 h 363"/>
                <a:gd name="T4" fmla="*/ 43 w 67"/>
                <a:gd name="T5" fmla="*/ 38 h 363"/>
                <a:gd name="T6" fmla="*/ 45 w 67"/>
                <a:gd name="T7" fmla="*/ 25 h 363"/>
                <a:gd name="T8" fmla="*/ 49 w 67"/>
                <a:gd name="T9" fmla="*/ 15 h 363"/>
                <a:gd name="T10" fmla="*/ 56 w 67"/>
                <a:gd name="T11" fmla="*/ 6 h 363"/>
                <a:gd name="T12" fmla="*/ 66 w 67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63">
                  <a:moveTo>
                    <a:pt x="0" y="362"/>
                  </a:moveTo>
                  <a:lnTo>
                    <a:pt x="41" y="54"/>
                  </a:lnTo>
                  <a:lnTo>
                    <a:pt x="43" y="38"/>
                  </a:lnTo>
                  <a:lnTo>
                    <a:pt x="45" y="25"/>
                  </a:lnTo>
                  <a:lnTo>
                    <a:pt x="49" y="15"/>
                  </a:lnTo>
                  <a:lnTo>
                    <a:pt x="56" y="6"/>
                  </a:lnTo>
                  <a:lnTo>
                    <a:pt x="66" y="0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5" name="Freeform 102"/>
            <p:cNvSpPr>
              <a:spLocks/>
            </p:cNvSpPr>
            <p:nvPr/>
          </p:nvSpPr>
          <p:spPr bwMode="auto">
            <a:xfrm>
              <a:off x="7618346" y="4904852"/>
              <a:ext cx="227863" cy="574941"/>
            </a:xfrm>
            <a:custGeom>
              <a:avLst/>
              <a:gdLst>
                <a:gd name="T0" fmla="*/ 0 w 170"/>
                <a:gd name="T1" fmla="*/ 0 h 530"/>
                <a:gd name="T2" fmla="*/ 14 w 170"/>
                <a:gd name="T3" fmla="*/ 3 h 530"/>
                <a:gd name="T4" fmla="*/ 24 w 170"/>
                <a:gd name="T5" fmla="*/ 12 h 530"/>
                <a:gd name="T6" fmla="*/ 27 w 170"/>
                <a:gd name="T7" fmla="*/ 25 h 530"/>
                <a:gd name="T8" fmla="*/ 30 w 170"/>
                <a:gd name="T9" fmla="*/ 44 h 530"/>
                <a:gd name="T10" fmla="*/ 84 w 170"/>
                <a:gd name="T11" fmla="*/ 488 h 530"/>
                <a:gd name="T12" fmla="*/ 89 w 170"/>
                <a:gd name="T13" fmla="*/ 512 h 530"/>
                <a:gd name="T14" fmla="*/ 93 w 170"/>
                <a:gd name="T15" fmla="*/ 520 h 530"/>
                <a:gd name="T16" fmla="*/ 104 w 170"/>
                <a:gd name="T17" fmla="*/ 527 h 530"/>
                <a:gd name="T18" fmla="*/ 113 w 170"/>
                <a:gd name="T19" fmla="*/ 530 h 530"/>
                <a:gd name="T20" fmla="*/ 124 w 170"/>
                <a:gd name="T21" fmla="*/ 524 h 530"/>
                <a:gd name="T22" fmla="*/ 132 w 170"/>
                <a:gd name="T23" fmla="*/ 512 h 530"/>
                <a:gd name="T24" fmla="*/ 170 w 170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70" y="265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66" name="Group 103"/>
            <p:cNvGrpSpPr>
              <a:grpSpLocks/>
            </p:cNvGrpSpPr>
            <p:nvPr/>
          </p:nvGrpSpPr>
          <p:grpSpPr bwMode="auto">
            <a:xfrm>
              <a:off x="7846246" y="4901599"/>
              <a:ext cx="319010" cy="579281"/>
              <a:chOff x="5025" y="2269"/>
              <a:chExt cx="238" cy="713"/>
            </a:xfrm>
          </p:grpSpPr>
          <p:sp>
            <p:nvSpPr>
              <p:cNvPr id="626" name="Freeform 104"/>
              <p:cNvSpPr>
                <a:spLocks/>
              </p:cNvSpPr>
              <p:nvPr/>
            </p:nvSpPr>
            <p:spPr bwMode="auto">
              <a:xfrm>
                <a:off x="5025" y="2269"/>
                <a:ext cx="69" cy="363"/>
              </a:xfrm>
              <a:custGeom>
                <a:avLst/>
                <a:gdLst>
                  <a:gd name="T0" fmla="*/ 0 w 69"/>
                  <a:gd name="T1" fmla="*/ 362 h 363"/>
                  <a:gd name="T2" fmla="*/ 42 w 69"/>
                  <a:gd name="T3" fmla="*/ 54 h 363"/>
                  <a:gd name="T4" fmla="*/ 45 w 69"/>
                  <a:gd name="T5" fmla="*/ 38 h 363"/>
                  <a:gd name="T6" fmla="*/ 47 w 69"/>
                  <a:gd name="T7" fmla="*/ 25 h 363"/>
                  <a:gd name="T8" fmla="*/ 50 w 69"/>
                  <a:gd name="T9" fmla="*/ 15 h 363"/>
                  <a:gd name="T10" fmla="*/ 58 w 69"/>
                  <a:gd name="T11" fmla="*/ 6 h 363"/>
                  <a:gd name="T12" fmla="*/ 68 w 69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363">
                    <a:moveTo>
                      <a:pt x="0" y="362"/>
                    </a:moveTo>
                    <a:lnTo>
                      <a:pt x="42" y="54"/>
                    </a:lnTo>
                    <a:lnTo>
                      <a:pt x="45" y="38"/>
                    </a:lnTo>
                    <a:lnTo>
                      <a:pt x="47" y="25"/>
                    </a:lnTo>
                    <a:lnTo>
                      <a:pt x="50" y="15"/>
                    </a:lnTo>
                    <a:lnTo>
                      <a:pt x="58" y="6"/>
                    </a:lnTo>
                    <a:lnTo>
                      <a:pt x="68" y="0"/>
                    </a:lnTo>
                  </a:path>
                </a:pathLst>
              </a:custGeom>
              <a:noFill/>
              <a:ln w="28575" cap="rnd" cmpd="sng">
                <a:solidFill>
                  <a:srgbClr val="33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7" name="Freeform 105"/>
              <p:cNvSpPr>
                <a:spLocks/>
              </p:cNvSpPr>
              <p:nvPr/>
            </p:nvSpPr>
            <p:spPr bwMode="auto">
              <a:xfrm>
                <a:off x="5095" y="2273"/>
                <a:ext cx="168" cy="709"/>
              </a:xfrm>
              <a:custGeom>
                <a:avLst/>
                <a:gdLst>
                  <a:gd name="T0" fmla="*/ 0 w 168"/>
                  <a:gd name="T1" fmla="*/ 0 h 709"/>
                  <a:gd name="T2" fmla="*/ 14 w 168"/>
                  <a:gd name="T3" fmla="*/ 4 h 709"/>
                  <a:gd name="T4" fmla="*/ 24 w 168"/>
                  <a:gd name="T5" fmla="*/ 16 h 709"/>
                  <a:gd name="T6" fmla="*/ 27 w 168"/>
                  <a:gd name="T7" fmla="*/ 33 h 709"/>
                  <a:gd name="T8" fmla="*/ 30 w 168"/>
                  <a:gd name="T9" fmla="*/ 59 h 709"/>
                  <a:gd name="T10" fmla="*/ 84 w 168"/>
                  <a:gd name="T11" fmla="*/ 651 h 709"/>
                  <a:gd name="T12" fmla="*/ 89 w 168"/>
                  <a:gd name="T13" fmla="*/ 684 h 709"/>
                  <a:gd name="T14" fmla="*/ 93 w 168"/>
                  <a:gd name="T15" fmla="*/ 694 h 709"/>
                  <a:gd name="T16" fmla="*/ 104 w 168"/>
                  <a:gd name="T17" fmla="*/ 704 h 709"/>
                  <a:gd name="T18" fmla="*/ 113 w 168"/>
                  <a:gd name="T19" fmla="*/ 708 h 709"/>
                  <a:gd name="T20" fmla="*/ 124 w 168"/>
                  <a:gd name="T21" fmla="*/ 700 h 709"/>
                  <a:gd name="T22" fmla="*/ 132 w 168"/>
                  <a:gd name="T23" fmla="*/ 684 h 709"/>
                  <a:gd name="T24" fmla="*/ 167 w 168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8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7" y="33"/>
                    </a:lnTo>
                    <a:lnTo>
                      <a:pt x="30" y="59"/>
                    </a:lnTo>
                    <a:lnTo>
                      <a:pt x="84" y="651"/>
                    </a:lnTo>
                    <a:lnTo>
                      <a:pt x="89" y="684"/>
                    </a:lnTo>
                    <a:lnTo>
                      <a:pt x="93" y="694"/>
                    </a:lnTo>
                    <a:lnTo>
                      <a:pt x="104" y="704"/>
                    </a:lnTo>
                    <a:lnTo>
                      <a:pt x="113" y="708"/>
                    </a:lnTo>
                    <a:lnTo>
                      <a:pt x="124" y="700"/>
                    </a:lnTo>
                    <a:lnTo>
                      <a:pt x="132" y="684"/>
                    </a:lnTo>
                    <a:lnTo>
                      <a:pt x="167" y="380"/>
                    </a:lnTo>
                  </a:path>
                </a:pathLst>
              </a:custGeom>
              <a:noFill/>
              <a:ln w="28575" cap="rnd" cmpd="sng">
                <a:solidFill>
                  <a:srgbClr val="33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2412246" y="5708110"/>
            <a:ext cx="656785" cy="579285"/>
            <a:chOff x="2412246" y="5697836"/>
            <a:chExt cx="656785" cy="579285"/>
          </a:xfrm>
        </p:grpSpPr>
        <p:sp>
          <p:nvSpPr>
            <p:cNvPr id="568" name="Freeform 109"/>
            <p:cNvSpPr>
              <a:spLocks/>
            </p:cNvSpPr>
            <p:nvPr/>
          </p:nvSpPr>
          <p:spPr bwMode="auto">
            <a:xfrm>
              <a:off x="2731257" y="5697836"/>
              <a:ext cx="88464" cy="295064"/>
            </a:xfrm>
            <a:custGeom>
              <a:avLst/>
              <a:gdLst>
                <a:gd name="T0" fmla="*/ 0 w 66"/>
                <a:gd name="T1" fmla="*/ 362 h 363"/>
                <a:gd name="T2" fmla="*/ 40 w 66"/>
                <a:gd name="T3" fmla="*/ 54 h 363"/>
                <a:gd name="T4" fmla="*/ 43 w 66"/>
                <a:gd name="T5" fmla="*/ 38 h 363"/>
                <a:gd name="T6" fmla="*/ 44 w 66"/>
                <a:gd name="T7" fmla="*/ 25 h 363"/>
                <a:gd name="T8" fmla="*/ 48 w 66"/>
                <a:gd name="T9" fmla="*/ 15 h 363"/>
                <a:gd name="T10" fmla="*/ 56 w 66"/>
                <a:gd name="T11" fmla="*/ 6 h 363"/>
                <a:gd name="T12" fmla="*/ 65 w 66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63">
                  <a:moveTo>
                    <a:pt x="0" y="362"/>
                  </a:moveTo>
                  <a:lnTo>
                    <a:pt x="40" y="54"/>
                  </a:lnTo>
                  <a:lnTo>
                    <a:pt x="43" y="38"/>
                  </a:lnTo>
                  <a:lnTo>
                    <a:pt x="44" y="25"/>
                  </a:lnTo>
                  <a:lnTo>
                    <a:pt x="48" y="15"/>
                  </a:lnTo>
                  <a:lnTo>
                    <a:pt x="56" y="6"/>
                  </a:lnTo>
                  <a:lnTo>
                    <a:pt x="65" y="0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67" name="Group 106"/>
            <p:cNvGrpSpPr>
              <a:grpSpLocks/>
            </p:cNvGrpSpPr>
            <p:nvPr/>
          </p:nvGrpSpPr>
          <p:grpSpPr bwMode="auto">
            <a:xfrm>
              <a:off x="2412246" y="5697840"/>
              <a:ext cx="317667" cy="579281"/>
              <a:chOff x="944" y="3250"/>
              <a:chExt cx="237" cy="713"/>
            </a:xfrm>
          </p:grpSpPr>
          <p:sp>
            <p:nvSpPr>
              <p:cNvPr id="624" name="Freeform 107"/>
              <p:cNvSpPr>
                <a:spLocks/>
              </p:cNvSpPr>
              <p:nvPr/>
            </p:nvSpPr>
            <p:spPr bwMode="auto">
              <a:xfrm>
                <a:off x="944" y="3250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28575" cap="rnd" cmpd="sng">
                <a:solidFill>
                  <a:srgbClr val="33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" name="Freeform 108"/>
              <p:cNvSpPr>
                <a:spLocks/>
              </p:cNvSpPr>
              <p:nvPr/>
            </p:nvSpPr>
            <p:spPr bwMode="auto">
              <a:xfrm>
                <a:off x="1010" y="3254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28575" cap="rnd" cmpd="sng">
                <a:solidFill>
                  <a:srgbClr val="33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69" name="Freeform 110"/>
            <p:cNvSpPr>
              <a:spLocks/>
            </p:cNvSpPr>
            <p:nvPr/>
          </p:nvSpPr>
          <p:spPr bwMode="auto">
            <a:xfrm>
              <a:off x="2821062" y="5700006"/>
              <a:ext cx="247969" cy="576026"/>
            </a:xfrm>
            <a:custGeom>
              <a:avLst/>
              <a:gdLst>
                <a:gd name="T0" fmla="*/ 0 w 185"/>
                <a:gd name="T1" fmla="*/ 1 h 531"/>
                <a:gd name="T2" fmla="*/ 8 w 185"/>
                <a:gd name="T3" fmla="*/ 0 h 531"/>
                <a:gd name="T4" fmla="*/ 24 w 185"/>
                <a:gd name="T5" fmla="*/ 13 h 531"/>
                <a:gd name="T6" fmla="*/ 28 w 185"/>
                <a:gd name="T7" fmla="*/ 26 h 531"/>
                <a:gd name="T8" fmla="*/ 31 w 185"/>
                <a:gd name="T9" fmla="*/ 45 h 531"/>
                <a:gd name="T10" fmla="*/ 85 w 185"/>
                <a:gd name="T11" fmla="*/ 489 h 531"/>
                <a:gd name="T12" fmla="*/ 90 w 185"/>
                <a:gd name="T13" fmla="*/ 513 h 531"/>
                <a:gd name="T14" fmla="*/ 95 w 185"/>
                <a:gd name="T15" fmla="*/ 521 h 531"/>
                <a:gd name="T16" fmla="*/ 106 w 185"/>
                <a:gd name="T17" fmla="*/ 528 h 531"/>
                <a:gd name="T18" fmla="*/ 115 w 185"/>
                <a:gd name="T19" fmla="*/ 531 h 531"/>
                <a:gd name="T20" fmla="*/ 126 w 185"/>
                <a:gd name="T21" fmla="*/ 525 h 531"/>
                <a:gd name="T22" fmla="*/ 134 w 185"/>
                <a:gd name="T23" fmla="*/ 513 h 531"/>
                <a:gd name="T24" fmla="*/ 185 w 185"/>
                <a:gd name="T25" fmla="*/ 258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5" h="531">
                  <a:moveTo>
                    <a:pt x="0" y="1"/>
                  </a:moveTo>
                  <a:lnTo>
                    <a:pt x="8" y="0"/>
                  </a:lnTo>
                  <a:lnTo>
                    <a:pt x="24" y="13"/>
                  </a:lnTo>
                  <a:lnTo>
                    <a:pt x="28" y="26"/>
                  </a:lnTo>
                  <a:lnTo>
                    <a:pt x="31" y="45"/>
                  </a:lnTo>
                  <a:lnTo>
                    <a:pt x="85" y="489"/>
                  </a:lnTo>
                  <a:lnTo>
                    <a:pt x="90" y="513"/>
                  </a:lnTo>
                  <a:lnTo>
                    <a:pt x="95" y="521"/>
                  </a:lnTo>
                  <a:lnTo>
                    <a:pt x="106" y="528"/>
                  </a:lnTo>
                  <a:lnTo>
                    <a:pt x="115" y="531"/>
                  </a:lnTo>
                  <a:lnTo>
                    <a:pt x="126" y="525"/>
                  </a:lnTo>
                  <a:lnTo>
                    <a:pt x="134" y="513"/>
                  </a:lnTo>
                  <a:lnTo>
                    <a:pt x="185" y="258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071707" y="5697836"/>
            <a:ext cx="652766" cy="579284"/>
            <a:chOff x="3071707" y="5697836"/>
            <a:chExt cx="652766" cy="579284"/>
          </a:xfrm>
        </p:grpSpPr>
        <p:grpSp>
          <p:nvGrpSpPr>
            <p:cNvPr id="570" name="Group 111"/>
            <p:cNvGrpSpPr>
              <a:grpSpLocks/>
            </p:cNvGrpSpPr>
            <p:nvPr/>
          </p:nvGrpSpPr>
          <p:grpSpPr bwMode="auto">
            <a:xfrm>
              <a:off x="3071707" y="5697839"/>
              <a:ext cx="317667" cy="579281"/>
              <a:chOff x="1436" y="3250"/>
              <a:chExt cx="237" cy="713"/>
            </a:xfrm>
          </p:grpSpPr>
          <p:sp>
            <p:nvSpPr>
              <p:cNvPr id="622" name="Freeform 112"/>
              <p:cNvSpPr>
                <a:spLocks/>
              </p:cNvSpPr>
              <p:nvPr/>
            </p:nvSpPr>
            <p:spPr bwMode="auto">
              <a:xfrm>
                <a:off x="1436" y="3600"/>
                <a:ext cx="65" cy="363"/>
              </a:xfrm>
              <a:custGeom>
                <a:avLst/>
                <a:gdLst>
                  <a:gd name="T0" fmla="*/ 0 w 65"/>
                  <a:gd name="T1" fmla="*/ 0 h 363"/>
                  <a:gd name="T2" fmla="*/ 40 w 65"/>
                  <a:gd name="T3" fmla="*/ 308 h 363"/>
                  <a:gd name="T4" fmla="*/ 42 w 65"/>
                  <a:gd name="T5" fmla="*/ 324 h 363"/>
                  <a:gd name="T6" fmla="*/ 44 w 65"/>
                  <a:gd name="T7" fmla="*/ 337 h 363"/>
                  <a:gd name="T8" fmla="*/ 47 w 65"/>
                  <a:gd name="T9" fmla="*/ 347 h 363"/>
                  <a:gd name="T10" fmla="*/ 55 w 65"/>
                  <a:gd name="T11" fmla="*/ 356 h 363"/>
                  <a:gd name="T12" fmla="*/ 64 w 65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0"/>
                    </a:moveTo>
                    <a:lnTo>
                      <a:pt x="40" y="308"/>
                    </a:lnTo>
                    <a:lnTo>
                      <a:pt x="42" y="324"/>
                    </a:lnTo>
                    <a:lnTo>
                      <a:pt x="44" y="337"/>
                    </a:lnTo>
                    <a:lnTo>
                      <a:pt x="47" y="347"/>
                    </a:lnTo>
                    <a:lnTo>
                      <a:pt x="55" y="356"/>
                    </a:lnTo>
                    <a:lnTo>
                      <a:pt x="64" y="362"/>
                    </a:lnTo>
                  </a:path>
                </a:pathLst>
              </a:custGeom>
              <a:noFill/>
              <a:ln w="28575" cap="rnd" cmpd="sng">
                <a:solidFill>
                  <a:srgbClr val="33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3" name="Freeform 113"/>
              <p:cNvSpPr>
                <a:spLocks/>
              </p:cNvSpPr>
              <p:nvPr/>
            </p:nvSpPr>
            <p:spPr bwMode="auto">
              <a:xfrm>
                <a:off x="1502" y="3250"/>
                <a:ext cx="171" cy="709"/>
              </a:xfrm>
              <a:custGeom>
                <a:avLst/>
                <a:gdLst>
                  <a:gd name="T0" fmla="*/ 0 w 171"/>
                  <a:gd name="T1" fmla="*/ 708 h 709"/>
                  <a:gd name="T2" fmla="*/ 14 w 171"/>
                  <a:gd name="T3" fmla="*/ 704 h 709"/>
                  <a:gd name="T4" fmla="*/ 24 w 171"/>
                  <a:gd name="T5" fmla="*/ 692 h 709"/>
                  <a:gd name="T6" fmla="*/ 28 w 171"/>
                  <a:gd name="T7" fmla="*/ 675 h 709"/>
                  <a:gd name="T8" fmla="*/ 31 w 171"/>
                  <a:gd name="T9" fmla="*/ 649 h 709"/>
                  <a:gd name="T10" fmla="*/ 85 w 171"/>
                  <a:gd name="T11" fmla="*/ 57 h 709"/>
                  <a:gd name="T12" fmla="*/ 90 w 171"/>
                  <a:gd name="T13" fmla="*/ 24 h 709"/>
                  <a:gd name="T14" fmla="*/ 95 w 171"/>
                  <a:gd name="T15" fmla="*/ 14 h 709"/>
                  <a:gd name="T16" fmla="*/ 106 w 171"/>
                  <a:gd name="T17" fmla="*/ 4 h 709"/>
                  <a:gd name="T18" fmla="*/ 115 w 171"/>
                  <a:gd name="T19" fmla="*/ 0 h 709"/>
                  <a:gd name="T20" fmla="*/ 126 w 171"/>
                  <a:gd name="T21" fmla="*/ 8 h 709"/>
                  <a:gd name="T22" fmla="*/ 134 w 171"/>
                  <a:gd name="T23" fmla="*/ 24 h 709"/>
                  <a:gd name="T24" fmla="*/ 170 w 171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8" y="675"/>
                    </a:lnTo>
                    <a:lnTo>
                      <a:pt x="31" y="649"/>
                    </a:lnTo>
                    <a:lnTo>
                      <a:pt x="85" y="57"/>
                    </a:lnTo>
                    <a:lnTo>
                      <a:pt x="90" y="24"/>
                    </a:lnTo>
                    <a:lnTo>
                      <a:pt x="95" y="14"/>
                    </a:lnTo>
                    <a:lnTo>
                      <a:pt x="106" y="4"/>
                    </a:lnTo>
                    <a:lnTo>
                      <a:pt x="115" y="0"/>
                    </a:lnTo>
                    <a:lnTo>
                      <a:pt x="126" y="8"/>
                    </a:lnTo>
                    <a:lnTo>
                      <a:pt x="134" y="24"/>
                    </a:lnTo>
                    <a:lnTo>
                      <a:pt x="170" y="328"/>
                    </a:lnTo>
                  </a:path>
                </a:pathLst>
              </a:custGeom>
              <a:noFill/>
              <a:ln w="28575" cap="rnd" cmpd="sng">
                <a:solidFill>
                  <a:srgbClr val="33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71" name="Freeform 114"/>
            <p:cNvSpPr>
              <a:spLocks/>
            </p:cNvSpPr>
            <p:nvPr/>
          </p:nvSpPr>
          <p:spPr bwMode="auto">
            <a:xfrm>
              <a:off x="3390721" y="5982052"/>
              <a:ext cx="88464" cy="295064"/>
            </a:xfrm>
            <a:custGeom>
              <a:avLst/>
              <a:gdLst>
                <a:gd name="T0" fmla="*/ 0 w 66"/>
                <a:gd name="T1" fmla="*/ 0 h 363"/>
                <a:gd name="T2" fmla="*/ 40 w 66"/>
                <a:gd name="T3" fmla="*/ 308 h 363"/>
                <a:gd name="T4" fmla="*/ 43 w 66"/>
                <a:gd name="T5" fmla="*/ 324 h 363"/>
                <a:gd name="T6" fmla="*/ 44 w 66"/>
                <a:gd name="T7" fmla="*/ 337 h 363"/>
                <a:gd name="T8" fmla="*/ 48 w 66"/>
                <a:gd name="T9" fmla="*/ 347 h 363"/>
                <a:gd name="T10" fmla="*/ 56 w 66"/>
                <a:gd name="T11" fmla="*/ 356 h 363"/>
                <a:gd name="T12" fmla="*/ 65 w 66"/>
                <a:gd name="T13" fmla="*/ 36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63">
                  <a:moveTo>
                    <a:pt x="0" y="0"/>
                  </a:moveTo>
                  <a:lnTo>
                    <a:pt x="40" y="308"/>
                  </a:lnTo>
                  <a:lnTo>
                    <a:pt x="43" y="324"/>
                  </a:lnTo>
                  <a:lnTo>
                    <a:pt x="44" y="337"/>
                  </a:lnTo>
                  <a:lnTo>
                    <a:pt x="48" y="347"/>
                  </a:lnTo>
                  <a:lnTo>
                    <a:pt x="56" y="356"/>
                  </a:lnTo>
                  <a:lnTo>
                    <a:pt x="65" y="362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2" name="Freeform 115"/>
            <p:cNvSpPr>
              <a:spLocks/>
            </p:cNvSpPr>
            <p:nvPr/>
          </p:nvSpPr>
          <p:spPr bwMode="auto">
            <a:xfrm>
              <a:off x="3480525" y="5697836"/>
              <a:ext cx="243948" cy="574941"/>
            </a:xfrm>
            <a:custGeom>
              <a:avLst/>
              <a:gdLst>
                <a:gd name="T0" fmla="*/ 0 w 182"/>
                <a:gd name="T1" fmla="*/ 530 h 530"/>
                <a:gd name="T2" fmla="*/ 14 w 182"/>
                <a:gd name="T3" fmla="*/ 527 h 530"/>
                <a:gd name="T4" fmla="*/ 24 w 182"/>
                <a:gd name="T5" fmla="*/ 518 h 530"/>
                <a:gd name="T6" fmla="*/ 28 w 182"/>
                <a:gd name="T7" fmla="*/ 506 h 530"/>
                <a:gd name="T8" fmla="*/ 31 w 182"/>
                <a:gd name="T9" fmla="*/ 486 h 530"/>
                <a:gd name="T10" fmla="*/ 85 w 182"/>
                <a:gd name="T11" fmla="*/ 43 h 530"/>
                <a:gd name="T12" fmla="*/ 90 w 182"/>
                <a:gd name="T13" fmla="*/ 18 h 530"/>
                <a:gd name="T14" fmla="*/ 95 w 182"/>
                <a:gd name="T15" fmla="*/ 10 h 530"/>
                <a:gd name="T16" fmla="*/ 106 w 182"/>
                <a:gd name="T17" fmla="*/ 3 h 530"/>
                <a:gd name="T18" fmla="*/ 115 w 182"/>
                <a:gd name="T19" fmla="*/ 0 h 530"/>
                <a:gd name="T20" fmla="*/ 126 w 182"/>
                <a:gd name="T21" fmla="*/ 6 h 530"/>
                <a:gd name="T22" fmla="*/ 134 w 182"/>
                <a:gd name="T23" fmla="*/ 18 h 530"/>
                <a:gd name="T24" fmla="*/ 182 w 182"/>
                <a:gd name="T25" fmla="*/ 29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530">
                  <a:moveTo>
                    <a:pt x="0" y="530"/>
                  </a:moveTo>
                  <a:lnTo>
                    <a:pt x="14" y="527"/>
                  </a:lnTo>
                  <a:lnTo>
                    <a:pt x="24" y="518"/>
                  </a:lnTo>
                  <a:lnTo>
                    <a:pt x="28" y="506"/>
                  </a:lnTo>
                  <a:lnTo>
                    <a:pt x="31" y="486"/>
                  </a:lnTo>
                  <a:lnTo>
                    <a:pt x="85" y="43"/>
                  </a:lnTo>
                  <a:lnTo>
                    <a:pt x="90" y="18"/>
                  </a:lnTo>
                  <a:lnTo>
                    <a:pt x="95" y="10"/>
                  </a:lnTo>
                  <a:lnTo>
                    <a:pt x="106" y="3"/>
                  </a:lnTo>
                  <a:lnTo>
                    <a:pt x="115" y="0"/>
                  </a:lnTo>
                  <a:lnTo>
                    <a:pt x="126" y="6"/>
                  </a:lnTo>
                  <a:lnTo>
                    <a:pt x="134" y="18"/>
                  </a:lnTo>
                  <a:lnTo>
                    <a:pt x="182" y="290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732515" y="5693497"/>
            <a:ext cx="4476879" cy="595557"/>
            <a:chOff x="3732515" y="5693497"/>
            <a:chExt cx="4476879" cy="595557"/>
          </a:xfrm>
        </p:grpSpPr>
        <p:sp>
          <p:nvSpPr>
            <p:cNvPr id="573" name="Freeform 116"/>
            <p:cNvSpPr>
              <a:spLocks/>
            </p:cNvSpPr>
            <p:nvPr/>
          </p:nvSpPr>
          <p:spPr bwMode="auto">
            <a:xfrm>
              <a:off x="3732515" y="5700006"/>
              <a:ext cx="93826" cy="312421"/>
            </a:xfrm>
            <a:custGeom>
              <a:avLst/>
              <a:gdLst>
                <a:gd name="T0" fmla="*/ 0 w 70"/>
                <a:gd name="T1" fmla="*/ 288 h 288"/>
                <a:gd name="T2" fmla="*/ 46 w 70"/>
                <a:gd name="T3" fmla="*/ 40 h 288"/>
                <a:gd name="T4" fmla="*/ 48 w 70"/>
                <a:gd name="T5" fmla="*/ 28 h 288"/>
                <a:gd name="T6" fmla="*/ 50 w 70"/>
                <a:gd name="T7" fmla="*/ 19 h 288"/>
                <a:gd name="T8" fmla="*/ 53 w 70"/>
                <a:gd name="T9" fmla="*/ 11 h 288"/>
                <a:gd name="T10" fmla="*/ 61 w 70"/>
                <a:gd name="T11" fmla="*/ 4 h 288"/>
                <a:gd name="T12" fmla="*/ 70 w 70"/>
                <a:gd name="T1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288">
                  <a:moveTo>
                    <a:pt x="0" y="288"/>
                  </a:moveTo>
                  <a:lnTo>
                    <a:pt x="46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3" y="11"/>
                  </a:lnTo>
                  <a:lnTo>
                    <a:pt x="61" y="4"/>
                  </a:lnTo>
                  <a:lnTo>
                    <a:pt x="70" y="0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4" name="Freeform 117"/>
            <p:cNvSpPr>
              <a:spLocks/>
            </p:cNvSpPr>
            <p:nvPr/>
          </p:nvSpPr>
          <p:spPr bwMode="auto">
            <a:xfrm>
              <a:off x="3829022" y="5701091"/>
              <a:ext cx="230544" cy="576026"/>
            </a:xfrm>
            <a:custGeom>
              <a:avLst/>
              <a:gdLst>
                <a:gd name="T0" fmla="*/ 0 w 172"/>
                <a:gd name="T1" fmla="*/ 0 h 709"/>
                <a:gd name="T2" fmla="*/ 14 w 172"/>
                <a:gd name="T3" fmla="*/ 4 h 709"/>
                <a:gd name="T4" fmla="*/ 24 w 172"/>
                <a:gd name="T5" fmla="*/ 16 h 709"/>
                <a:gd name="T6" fmla="*/ 28 w 172"/>
                <a:gd name="T7" fmla="*/ 33 h 709"/>
                <a:gd name="T8" fmla="*/ 31 w 172"/>
                <a:gd name="T9" fmla="*/ 59 h 709"/>
                <a:gd name="T10" fmla="*/ 86 w 172"/>
                <a:gd name="T11" fmla="*/ 651 h 709"/>
                <a:gd name="T12" fmla="*/ 91 w 172"/>
                <a:gd name="T13" fmla="*/ 684 h 709"/>
                <a:gd name="T14" fmla="*/ 95 w 172"/>
                <a:gd name="T15" fmla="*/ 694 h 709"/>
                <a:gd name="T16" fmla="*/ 106 w 172"/>
                <a:gd name="T17" fmla="*/ 704 h 709"/>
                <a:gd name="T18" fmla="*/ 115 w 172"/>
                <a:gd name="T19" fmla="*/ 708 h 709"/>
                <a:gd name="T20" fmla="*/ 127 w 172"/>
                <a:gd name="T21" fmla="*/ 700 h 709"/>
                <a:gd name="T22" fmla="*/ 135 w 172"/>
                <a:gd name="T23" fmla="*/ 684 h 709"/>
                <a:gd name="T24" fmla="*/ 171 w 172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8" y="33"/>
                  </a:lnTo>
                  <a:lnTo>
                    <a:pt x="31" y="59"/>
                  </a:lnTo>
                  <a:lnTo>
                    <a:pt x="86" y="651"/>
                  </a:lnTo>
                  <a:lnTo>
                    <a:pt x="91" y="684"/>
                  </a:lnTo>
                  <a:lnTo>
                    <a:pt x="95" y="694"/>
                  </a:lnTo>
                  <a:lnTo>
                    <a:pt x="106" y="704"/>
                  </a:lnTo>
                  <a:lnTo>
                    <a:pt x="115" y="708"/>
                  </a:lnTo>
                  <a:lnTo>
                    <a:pt x="127" y="700"/>
                  </a:lnTo>
                  <a:lnTo>
                    <a:pt x="135" y="684"/>
                  </a:lnTo>
                  <a:lnTo>
                    <a:pt x="171" y="380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5" name="Freeform 118"/>
            <p:cNvSpPr>
              <a:spLocks/>
            </p:cNvSpPr>
            <p:nvPr/>
          </p:nvSpPr>
          <p:spPr bwMode="auto">
            <a:xfrm>
              <a:off x="4062247" y="5707600"/>
              <a:ext cx="85784" cy="293979"/>
            </a:xfrm>
            <a:custGeom>
              <a:avLst/>
              <a:gdLst>
                <a:gd name="T0" fmla="*/ 0 w 64"/>
                <a:gd name="T1" fmla="*/ 362 h 363"/>
                <a:gd name="T2" fmla="*/ 39 w 64"/>
                <a:gd name="T3" fmla="*/ 54 h 363"/>
                <a:gd name="T4" fmla="*/ 41 w 64"/>
                <a:gd name="T5" fmla="*/ 38 h 363"/>
                <a:gd name="T6" fmla="*/ 43 w 64"/>
                <a:gd name="T7" fmla="*/ 25 h 363"/>
                <a:gd name="T8" fmla="*/ 46 w 64"/>
                <a:gd name="T9" fmla="*/ 15 h 363"/>
                <a:gd name="T10" fmla="*/ 54 w 64"/>
                <a:gd name="T11" fmla="*/ 6 h 363"/>
                <a:gd name="T12" fmla="*/ 63 w 6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63">
                  <a:moveTo>
                    <a:pt x="0" y="362"/>
                  </a:moveTo>
                  <a:lnTo>
                    <a:pt x="39" y="54"/>
                  </a:lnTo>
                  <a:lnTo>
                    <a:pt x="41" y="38"/>
                  </a:lnTo>
                  <a:lnTo>
                    <a:pt x="43" y="25"/>
                  </a:lnTo>
                  <a:lnTo>
                    <a:pt x="46" y="15"/>
                  </a:lnTo>
                  <a:lnTo>
                    <a:pt x="54" y="6"/>
                  </a:lnTo>
                  <a:lnTo>
                    <a:pt x="63" y="0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6" name="Freeform 119"/>
            <p:cNvSpPr>
              <a:spLocks/>
            </p:cNvSpPr>
            <p:nvPr/>
          </p:nvSpPr>
          <p:spPr bwMode="auto">
            <a:xfrm>
              <a:off x="4152052" y="5705431"/>
              <a:ext cx="235906" cy="574941"/>
            </a:xfrm>
            <a:custGeom>
              <a:avLst/>
              <a:gdLst>
                <a:gd name="T0" fmla="*/ 0 w 176"/>
                <a:gd name="T1" fmla="*/ 0 h 708"/>
                <a:gd name="T2" fmla="*/ 15 w 176"/>
                <a:gd name="T3" fmla="*/ 4 h 708"/>
                <a:gd name="T4" fmla="*/ 25 w 176"/>
                <a:gd name="T5" fmla="*/ 16 h 708"/>
                <a:gd name="T6" fmla="*/ 28 w 176"/>
                <a:gd name="T7" fmla="*/ 33 h 708"/>
                <a:gd name="T8" fmla="*/ 32 w 176"/>
                <a:gd name="T9" fmla="*/ 59 h 708"/>
                <a:gd name="T10" fmla="*/ 88 w 176"/>
                <a:gd name="T11" fmla="*/ 650 h 708"/>
                <a:gd name="T12" fmla="*/ 93 w 176"/>
                <a:gd name="T13" fmla="*/ 683 h 708"/>
                <a:gd name="T14" fmla="*/ 97 w 176"/>
                <a:gd name="T15" fmla="*/ 693 h 708"/>
                <a:gd name="T16" fmla="*/ 109 w 176"/>
                <a:gd name="T17" fmla="*/ 703 h 708"/>
                <a:gd name="T18" fmla="*/ 118 w 176"/>
                <a:gd name="T19" fmla="*/ 707 h 708"/>
                <a:gd name="T20" fmla="*/ 130 w 176"/>
                <a:gd name="T21" fmla="*/ 699 h 708"/>
                <a:gd name="T22" fmla="*/ 138 w 176"/>
                <a:gd name="T23" fmla="*/ 683 h 708"/>
                <a:gd name="T24" fmla="*/ 175 w 176"/>
                <a:gd name="T25" fmla="*/ 37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708">
                  <a:moveTo>
                    <a:pt x="0" y="0"/>
                  </a:moveTo>
                  <a:lnTo>
                    <a:pt x="15" y="4"/>
                  </a:lnTo>
                  <a:lnTo>
                    <a:pt x="25" y="16"/>
                  </a:lnTo>
                  <a:lnTo>
                    <a:pt x="28" y="33"/>
                  </a:lnTo>
                  <a:lnTo>
                    <a:pt x="32" y="59"/>
                  </a:lnTo>
                  <a:lnTo>
                    <a:pt x="88" y="650"/>
                  </a:lnTo>
                  <a:lnTo>
                    <a:pt x="93" y="683"/>
                  </a:lnTo>
                  <a:lnTo>
                    <a:pt x="97" y="693"/>
                  </a:lnTo>
                  <a:lnTo>
                    <a:pt x="109" y="703"/>
                  </a:lnTo>
                  <a:lnTo>
                    <a:pt x="118" y="707"/>
                  </a:lnTo>
                  <a:lnTo>
                    <a:pt x="130" y="699"/>
                  </a:lnTo>
                  <a:lnTo>
                    <a:pt x="138" y="683"/>
                  </a:lnTo>
                  <a:lnTo>
                    <a:pt x="175" y="379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7" name="Freeform 120"/>
            <p:cNvSpPr>
              <a:spLocks/>
            </p:cNvSpPr>
            <p:nvPr/>
          </p:nvSpPr>
          <p:spPr bwMode="auto">
            <a:xfrm>
              <a:off x="4389297" y="5711939"/>
              <a:ext cx="89805" cy="295064"/>
            </a:xfrm>
            <a:custGeom>
              <a:avLst/>
              <a:gdLst>
                <a:gd name="T0" fmla="*/ 0 w 67"/>
                <a:gd name="T1" fmla="*/ 362 h 363"/>
                <a:gd name="T2" fmla="*/ 41 w 67"/>
                <a:gd name="T3" fmla="*/ 54 h 363"/>
                <a:gd name="T4" fmla="*/ 43 w 67"/>
                <a:gd name="T5" fmla="*/ 38 h 363"/>
                <a:gd name="T6" fmla="*/ 45 w 67"/>
                <a:gd name="T7" fmla="*/ 25 h 363"/>
                <a:gd name="T8" fmla="*/ 49 w 67"/>
                <a:gd name="T9" fmla="*/ 15 h 363"/>
                <a:gd name="T10" fmla="*/ 56 w 67"/>
                <a:gd name="T11" fmla="*/ 6 h 363"/>
                <a:gd name="T12" fmla="*/ 66 w 67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63">
                  <a:moveTo>
                    <a:pt x="0" y="362"/>
                  </a:moveTo>
                  <a:lnTo>
                    <a:pt x="41" y="54"/>
                  </a:lnTo>
                  <a:lnTo>
                    <a:pt x="43" y="38"/>
                  </a:lnTo>
                  <a:lnTo>
                    <a:pt x="45" y="25"/>
                  </a:lnTo>
                  <a:lnTo>
                    <a:pt x="49" y="15"/>
                  </a:lnTo>
                  <a:lnTo>
                    <a:pt x="56" y="6"/>
                  </a:lnTo>
                  <a:lnTo>
                    <a:pt x="66" y="0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8" name="Freeform 121"/>
            <p:cNvSpPr>
              <a:spLocks/>
            </p:cNvSpPr>
            <p:nvPr/>
          </p:nvSpPr>
          <p:spPr bwMode="auto">
            <a:xfrm>
              <a:off x="4484464" y="5710854"/>
              <a:ext cx="225182" cy="574941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9" name="Freeform 122"/>
            <p:cNvSpPr>
              <a:spLocks/>
            </p:cNvSpPr>
            <p:nvPr/>
          </p:nvSpPr>
          <p:spPr bwMode="auto">
            <a:xfrm>
              <a:off x="4710986" y="5711939"/>
              <a:ext cx="92486" cy="295064"/>
            </a:xfrm>
            <a:custGeom>
              <a:avLst/>
              <a:gdLst>
                <a:gd name="T0" fmla="*/ 0 w 69"/>
                <a:gd name="T1" fmla="*/ 362 h 363"/>
                <a:gd name="T2" fmla="*/ 42 w 69"/>
                <a:gd name="T3" fmla="*/ 54 h 363"/>
                <a:gd name="T4" fmla="*/ 45 w 69"/>
                <a:gd name="T5" fmla="*/ 38 h 363"/>
                <a:gd name="T6" fmla="*/ 47 w 69"/>
                <a:gd name="T7" fmla="*/ 25 h 363"/>
                <a:gd name="T8" fmla="*/ 50 w 69"/>
                <a:gd name="T9" fmla="*/ 15 h 363"/>
                <a:gd name="T10" fmla="*/ 58 w 69"/>
                <a:gd name="T11" fmla="*/ 6 h 363"/>
                <a:gd name="T12" fmla="*/ 68 w 69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363">
                  <a:moveTo>
                    <a:pt x="0" y="362"/>
                  </a:moveTo>
                  <a:lnTo>
                    <a:pt x="42" y="54"/>
                  </a:lnTo>
                  <a:lnTo>
                    <a:pt x="45" y="38"/>
                  </a:lnTo>
                  <a:lnTo>
                    <a:pt x="47" y="25"/>
                  </a:lnTo>
                  <a:lnTo>
                    <a:pt x="50" y="15"/>
                  </a:lnTo>
                  <a:lnTo>
                    <a:pt x="58" y="6"/>
                  </a:lnTo>
                  <a:lnTo>
                    <a:pt x="68" y="0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0" name="Freeform 123"/>
            <p:cNvSpPr>
              <a:spLocks/>
            </p:cNvSpPr>
            <p:nvPr/>
          </p:nvSpPr>
          <p:spPr bwMode="auto">
            <a:xfrm>
              <a:off x="4807493" y="5708685"/>
              <a:ext cx="225182" cy="576026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81" name="Group 124"/>
            <p:cNvGrpSpPr>
              <a:grpSpLocks/>
            </p:cNvGrpSpPr>
            <p:nvPr/>
          </p:nvGrpSpPr>
          <p:grpSpPr bwMode="auto">
            <a:xfrm>
              <a:off x="5031346" y="5710858"/>
              <a:ext cx="314987" cy="578196"/>
              <a:chOff x="2898" y="3265"/>
              <a:chExt cx="235" cy="713"/>
            </a:xfrm>
          </p:grpSpPr>
          <p:sp>
            <p:nvSpPr>
              <p:cNvPr id="620" name="Freeform 125"/>
              <p:cNvSpPr>
                <a:spLocks/>
              </p:cNvSpPr>
              <p:nvPr/>
            </p:nvSpPr>
            <p:spPr bwMode="auto">
              <a:xfrm>
                <a:off x="2898" y="3615"/>
                <a:ext cx="64" cy="363"/>
              </a:xfrm>
              <a:custGeom>
                <a:avLst/>
                <a:gdLst>
                  <a:gd name="T0" fmla="*/ 0 w 64"/>
                  <a:gd name="T1" fmla="*/ 0 h 363"/>
                  <a:gd name="T2" fmla="*/ 39 w 64"/>
                  <a:gd name="T3" fmla="*/ 308 h 363"/>
                  <a:gd name="T4" fmla="*/ 41 w 64"/>
                  <a:gd name="T5" fmla="*/ 324 h 363"/>
                  <a:gd name="T6" fmla="*/ 43 w 64"/>
                  <a:gd name="T7" fmla="*/ 337 h 363"/>
                  <a:gd name="T8" fmla="*/ 46 w 64"/>
                  <a:gd name="T9" fmla="*/ 347 h 363"/>
                  <a:gd name="T10" fmla="*/ 54 w 64"/>
                  <a:gd name="T11" fmla="*/ 356 h 363"/>
                  <a:gd name="T12" fmla="*/ 63 w 64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63">
                    <a:moveTo>
                      <a:pt x="0" y="0"/>
                    </a:moveTo>
                    <a:lnTo>
                      <a:pt x="39" y="308"/>
                    </a:lnTo>
                    <a:lnTo>
                      <a:pt x="41" y="324"/>
                    </a:lnTo>
                    <a:lnTo>
                      <a:pt x="43" y="337"/>
                    </a:lnTo>
                    <a:lnTo>
                      <a:pt x="46" y="347"/>
                    </a:lnTo>
                    <a:lnTo>
                      <a:pt x="54" y="356"/>
                    </a:lnTo>
                    <a:lnTo>
                      <a:pt x="63" y="362"/>
                    </a:lnTo>
                  </a:path>
                </a:pathLst>
              </a:custGeom>
              <a:noFill/>
              <a:ln w="28575" cap="rnd" cmpd="sng">
                <a:solidFill>
                  <a:srgbClr val="33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1" name="Freeform 126"/>
              <p:cNvSpPr>
                <a:spLocks/>
              </p:cNvSpPr>
              <p:nvPr/>
            </p:nvSpPr>
            <p:spPr bwMode="auto">
              <a:xfrm>
                <a:off x="2963" y="3265"/>
                <a:ext cx="170" cy="709"/>
              </a:xfrm>
              <a:custGeom>
                <a:avLst/>
                <a:gdLst>
                  <a:gd name="T0" fmla="*/ 0 w 170"/>
                  <a:gd name="T1" fmla="*/ 708 h 709"/>
                  <a:gd name="T2" fmla="*/ 14 w 170"/>
                  <a:gd name="T3" fmla="*/ 704 h 709"/>
                  <a:gd name="T4" fmla="*/ 24 w 170"/>
                  <a:gd name="T5" fmla="*/ 692 h 709"/>
                  <a:gd name="T6" fmla="*/ 27 w 170"/>
                  <a:gd name="T7" fmla="*/ 675 h 709"/>
                  <a:gd name="T8" fmla="*/ 31 w 170"/>
                  <a:gd name="T9" fmla="*/ 649 h 709"/>
                  <a:gd name="T10" fmla="*/ 85 w 170"/>
                  <a:gd name="T11" fmla="*/ 57 h 709"/>
                  <a:gd name="T12" fmla="*/ 90 w 170"/>
                  <a:gd name="T13" fmla="*/ 24 h 709"/>
                  <a:gd name="T14" fmla="*/ 94 w 170"/>
                  <a:gd name="T15" fmla="*/ 14 h 709"/>
                  <a:gd name="T16" fmla="*/ 105 w 170"/>
                  <a:gd name="T17" fmla="*/ 4 h 709"/>
                  <a:gd name="T18" fmla="*/ 114 w 170"/>
                  <a:gd name="T19" fmla="*/ 0 h 709"/>
                  <a:gd name="T20" fmla="*/ 126 w 170"/>
                  <a:gd name="T21" fmla="*/ 8 h 709"/>
                  <a:gd name="T22" fmla="*/ 133 w 170"/>
                  <a:gd name="T23" fmla="*/ 24 h 709"/>
                  <a:gd name="T24" fmla="*/ 169 w 170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0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1" y="649"/>
                    </a:lnTo>
                    <a:lnTo>
                      <a:pt x="85" y="57"/>
                    </a:lnTo>
                    <a:lnTo>
                      <a:pt x="90" y="24"/>
                    </a:lnTo>
                    <a:lnTo>
                      <a:pt x="94" y="14"/>
                    </a:lnTo>
                    <a:lnTo>
                      <a:pt x="105" y="4"/>
                    </a:lnTo>
                    <a:lnTo>
                      <a:pt x="114" y="0"/>
                    </a:lnTo>
                    <a:lnTo>
                      <a:pt x="126" y="8"/>
                    </a:lnTo>
                    <a:lnTo>
                      <a:pt x="133" y="24"/>
                    </a:lnTo>
                    <a:lnTo>
                      <a:pt x="169" y="328"/>
                    </a:lnTo>
                  </a:path>
                </a:pathLst>
              </a:custGeom>
              <a:noFill/>
              <a:ln w="28575" cap="rnd" cmpd="sng">
                <a:solidFill>
                  <a:srgbClr val="33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82" name="Freeform 127"/>
            <p:cNvSpPr>
              <a:spLocks/>
            </p:cNvSpPr>
            <p:nvPr/>
          </p:nvSpPr>
          <p:spPr bwMode="auto">
            <a:xfrm>
              <a:off x="5344983" y="5984223"/>
              <a:ext cx="84443" cy="295064"/>
            </a:xfrm>
            <a:custGeom>
              <a:avLst/>
              <a:gdLst>
                <a:gd name="T0" fmla="*/ 0 w 63"/>
                <a:gd name="T1" fmla="*/ 0 h 363"/>
                <a:gd name="T2" fmla="*/ 38 w 63"/>
                <a:gd name="T3" fmla="*/ 308 h 363"/>
                <a:gd name="T4" fmla="*/ 41 w 63"/>
                <a:gd name="T5" fmla="*/ 324 h 363"/>
                <a:gd name="T6" fmla="*/ 42 w 63"/>
                <a:gd name="T7" fmla="*/ 337 h 363"/>
                <a:gd name="T8" fmla="*/ 46 w 63"/>
                <a:gd name="T9" fmla="*/ 347 h 363"/>
                <a:gd name="T10" fmla="*/ 53 w 63"/>
                <a:gd name="T11" fmla="*/ 356 h 363"/>
                <a:gd name="T12" fmla="*/ 62 w 63"/>
                <a:gd name="T13" fmla="*/ 36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63">
                  <a:moveTo>
                    <a:pt x="0" y="0"/>
                  </a:moveTo>
                  <a:lnTo>
                    <a:pt x="38" y="308"/>
                  </a:lnTo>
                  <a:lnTo>
                    <a:pt x="41" y="324"/>
                  </a:lnTo>
                  <a:lnTo>
                    <a:pt x="42" y="337"/>
                  </a:lnTo>
                  <a:lnTo>
                    <a:pt x="46" y="347"/>
                  </a:lnTo>
                  <a:lnTo>
                    <a:pt x="53" y="356"/>
                  </a:lnTo>
                  <a:lnTo>
                    <a:pt x="62" y="362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3" name="Freeform 128"/>
            <p:cNvSpPr>
              <a:spLocks/>
            </p:cNvSpPr>
            <p:nvPr/>
          </p:nvSpPr>
          <p:spPr bwMode="auto">
            <a:xfrm>
              <a:off x="5430767" y="5710854"/>
              <a:ext cx="226523" cy="574941"/>
            </a:xfrm>
            <a:custGeom>
              <a:avLst/>
              <a:gdLst>
                <a:gd name="T0" fmla="*/ 0 w 169"/>
                <a:gd name="T1" fmla="*/ 708 h 709"/>
                <a:gd name="T2" fmla="*/ 14 w 169"/>
                <a:gd name="T3" fmla="*/ 704 h 709"/>
                <a:gd name="T4" fmla="*/ 24 w 169"/>
                <a:gd name="T5" fmla="*/ 692 h 709"/>
                <a:gd name="T6" fmla="*/ 27 w 169"/>
                <a:gd name="T7" fmla="*/ 675 h 709"/>
                <a:gd name="T8" fmla="*/ 31 w 169"/>
                <a:gd name="T9" fmla="*/ 649 h 709"/>
                <a:gd name="T10" fmla="*/ 84 w 169"/>
                <a:gd name="T11" fmla="*/ 57 h 709"/>
                <a:gd name="T12" fmla="*/ 89 w 169"/>
                <a:gd name="T13" fmla="*/ 24 h 709"/>
                <a:gd name="T14" fmla="*/ 94 w 169"/>
                <a:gd name="T15" fmla="*/ 14 h 709"/>
                <a:gd name="T16" fmla="*/ 104 w 169"/>
                <a:gd name="T17" fmla="*/ 4 h 709"/>
                <a:gd name="T18" fmla="*/ 113 w 169"/>
                <a:gd name="T19" fmla="*/ 0 h 709"/>
                <a:gd name="T20" fmla="*/ 125 w 169"/>
                <a:gd name="T21" fmla="*/ 8 h 709"/>
                <a:gd name="T22" fmla="*/ 132 w 169"/>
                <a:gd name="T23" fmla="*/ 24 h 709"/>
                <a:gd name="T24" fmla="*/ 168 w 169"/>
                <a:gd name="T25" fmla="*/ 328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709">
                  <a:moveTo>
                    <a:pt x="0" y="708"/>
                  </a:moveTo>
                  <a:lnTo>
                    <a:pt x="14" y="704"/>
                  </a:lnTo>
                  <a:lnTo>
                    <a:pt x="24" y="692"/>
                  </a:lnTo>
                  <a:lnTo>
                    <a:pt x="27" y="675"/>
                  </a:lnTo>
                  <a:lnTo>
                    <a:pt x="31" y="649"/>
                  </a:lnTo>
                  <a:lnTo>
                    <a:pt x="84" y="57"/>
                  </a:lnTo>
                  <a:lnTo>
                    <a:pt x="89" y="24"/>
                  </a:lnTo>
                  <a:lnTo>
                    <a:pt x="94" y="14"/>
                  </a:lnTo>
                  <a:lnTo>
                    <a:pt x="104" y="4"/>
                  </a:lnTo>
                  <a:lnTo>
                    <a:pt x="113" y="0"/>
                  </a:lnTo>
                  <a:lnTo>
                    <a:pt x="125" y="8"/>
                  </a:lnTo>
                  <a:lnTo>
                    <a:pt x="132" y="24"/>
                  </a:lnTo>
                  <a:lnTo>
                    <a:pt x="168" y="328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84" name="Group 129"/>
            <p:cNvGrpSpPr>
              <a:grpSpLocks/>
            </p:cNvGrpSpPr>
            <p:nvPr/>
          </p:nvGrpSpPr>
          <p:grpSpPr bwMode="auto">
            <a:xfrm>
              <a:off x="5657295" y="5703260"/>
              <a:ext cx="629976" cy="578195"/>
              <a:chOff x="3365" y="3256"/>
              <a:chExt cx="470" cy="713"/>
            </a:xfrm>
          </p:grpSpPr>
          <p:grpSp>
            <p:nvGrpSpPr>
              <p:cNvPr id="614" name="Group 130"/>
              <p:cNvGrpSpPr>
                <a:grpSpLocks/>
              </p:cNvGrpSpPr>
              <p:nvPr/>
            </p:nvGrpSpPr>
            <p:grpSpPr bwMode="auto">
              <a:xfrm>
                <a:off x="3365" y="3256"/>
                <a:ext cx="233" cy="713"/>
                <a:chOff x="3365" y="3256"/>
                <a:chExt cx="233" cy="713"/>
              </a:xfrm>
            </p:grpSpPr>
            <p:sp>
              <p:nvSpPr>
                <p:cNvPr id="618" name="Freeform 131"/>
                <p:cNvSpPr>
                  <a:spLocks/>
                </p:cNvSpPr>
                <p:nvPr/>
              </p:nvSpPr>
              <p:spPr bwMode="auto">
                <a:xfrm>
                  <a:off x="3365" y="3606"/>
                  <a:ext cx="66" cy="363"/>
                </a:xfrm>
                <a:custGeom>
                  <a:avLst/>
                  <a:gdLst>
                    <a:gd name="T0" fmla="*/ 0 w 66"/>
                    <a:gd name="T1" fmla="*/ 0 h 363"/>
                    <a:gd name="T2" fmla="*/ 40 w 66"/>
                    <a:gd name="T3" fmla="*/ 308 h 363"/>
                    <a:gd name="T4" fmla="*/ 43 w 66"/>
                    <a:gd name="T5" fmla="*/ 324 h 363"/>
                    <a:gd name="T6" fmla="*/ 44 w 66"/>
                    <a:gd name="T7" fmla="*/ 337 h 363"/>
                    <a:gd name="T8" fmla="*/ 48 w 66"/>
                    <a:gd name="T9" fmla="*/ 347 h 363"/>
                    <a:gd name="T10" fmla="*/ 56 w 66"/>
                    <a:gd name="T11" fmla="*/ 356 h 363"/>
                    <a:gd name="T12" fmla="*/ 65 w 66"/>
                    <a:gd name="T13" fmla="*/ 362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" h="363">
                      <a:moveTo>
                        <a:pt x="0" y="0"/>
                      </a:moveTo>
                      <a:lnTo>
                        <a:pt x="40" y="308"/>
                      </a:lnTo>
                      <a:lnTo>
                        <a:pt x="43" y="324"/>
                      </a:lnTo>
                      <a:lnTo>
                        <a:pt x="44" y="337"/>
                      </a:lnTo>
                      <a:lnTo>
                        <a:pt x="48" y="347"/>
                      </a:lnTo>
                      <a:lnTo>
                        <a:pt x="56" y="356"/>
                      </a:lnTo>
                      <a:lnTo>
                        <a:pt x="65" y="362"/>
                      </a:lnTo>
                    </a:path>
                  </a:pathLst>
                </a:custGeom>
                <a:noFill/>
                <a:ln w="28575" cap="rnd" cmpd="sng">
                  <a:solidFill>
                    <a:srgbClr val="3333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19" name="Freeform 132"/>
                <p:cNvSpPr>
                  <a:spLocks/>
                </p:cNvSpPr>
                <p:nvPr/>
              </p:nvSpPr>
              <p:spPr bwMode="auto">
                <a:xfrm>
                  <a:off x="3432" y="3256"/>
                  <a:ext cx="166" cy="709"/>
                </a:xfrm>
                <a:custGeom>
                  <a:avLst/>
                  <a:gdLst>
                    <a:gd name="T0" fmla="*/ 0 w 166"/>
                    <a:gd name="T1" fmla="*/ 708 h 709"/>
                    <a:gd name="T2" fmla="*/ 14 w 166"/>
                    <a:gd name="T3" fmla="*/ 704 h 709"/>
                    <a:gd name="T4" fmla="*/ 24 w 166"/>
                    <a:gd name="T5" fmla="*/ 692 h 709"/>
                    <a:gd name="T6" fmla="*/ 27 w 166"/>
                    <a:gd name="T7" fmla="*/ 675 h 709"/>
                    <a:gd name="T8" fmla="*/ 30 w 166"/>
                    <a:gd name="T9" fmla="*/ 649 h 709"/>
                    <a:gd name="T10" fmla="*/ 83 w 166"/>
                    <a:gd name="T11" fmla="*/ 57 h 709"/>
                    <a:gd name="T12" fmla="*/ 88 w 166"/>
                    <a:gd name="T13" fmla="*/ 24 h 709"/>
                    <a:gd name="T14" fmla="*/ 92 w 166"/>
                    <a:gd name="T15" fmla="*/ 14 h 709"/>
                    <a:gd name="T16" fmla="*/ 102 w 166"/>
                    <a:gd name="T17" fmla="*/ 4 h 709"/>
                    <a:gd name="T18" fmla="*/ 111 w 166"/>
                    <a:gd name="T19" fmla="*/ 0 h 709"/>
                    <a:gd name="T20" fmla="*/ 123 w 166"/>
                    <a:gd name="T21" fmla="*/ 8 h 709"/>
                    <a:gd name="T22" fmla="*/ 130 w 166"/>
                    <a:gd name="T23" fmla="*/ 24 h 709"/>
                    <a:gd name="T24" fmla="*/ 165 w 166"/>
                    <a:gd name="T25" fmla="*/ 328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6" h="709">
                      <a:moveTo>
                        <a:pt x="0" y="708"/>
                      </a:moveTo>
                      <a:lnTo>
                        <a:pt x="14" y="704"/>
                      </a:lnTo>
                      <a:lnTo>
                        <a:pt x="24" y="692"/>
                      </a:lnTo>
                      <a:lnTo>
                        <a:pt x="27" y="675"/>
                      </a:lnTo>
                      <a:lnTo>
                        <a:pt x="30" y="649"/>
                      </a:lnTo>
                      <a:lnTo>
                        <a:pt x="83" y="57"/>
                      </a:lnTo>
                      <a:lnTo>
                        <a:pt x="88" y="24"/>
                      </a:lnTo>
                      <a:lnTo>
                        <a:pt x="92" y="14"/>
                      </a:lnTo>
                      <a:lnTo>
                        <a:pt x="102" y="4"/>
                      </a:lnTo>
                      <a:lnTo>
                        <a:pt x="111" y="0"/>
                      </a:lnTo>
                      <a:lnTo>
                        <a:pt x="123" y="8"/>
                      </a:lnTo>
                      <a:lnTo>
                        <a:pt x="130" y="24"/>
                      </a:lnTo>
                      <a:lnTo>
                        <a:pt x="165" y="328"/>
                      </a:lnTo>
                    </a:path>
                  </a:pathLst>
                </a:custGeom>
                <a:noFill/>
                <a:ln w="28575" cap="rnd" cmpd="sng">
                  <a:solidFill>
                    <a:srgbClr val="3333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615" name="Group 133"/>
              <p:cNvGrpSpPr>
                <a:grpSpLocks/>
              </p:cNvGrpSpPr>
              <p:nvPr/>
            </p:nvGrpSpPr>
            <p:grpSpPr bwMode="auto">
              <a:xfrm>
                <a:off x="3600" y="3256"/>
                <a:ext cx="235" cy="713"/>
                <a:chOff x="3600" y="3256"/>
                <a:chExt cx="235" cy="713"/>
              </a:xfrm>
            </p:grpSpPr>
            <p:sp>
              <p:nvSpPr>
                <p:cNvPr id="616" name="Freeform 134"/>
                <p:cNvSpPr>
                  <a:spLocks/>
                </p:cNvSpPr>
                <p:nvPr/>
              </p:nvSpPr>
              <p:spPr bwMode="auto">
                <a:xfrm>
                  <a:off x="3600" y="3606"/>
                  <a:ext cx="68" cy="363"/>
                </a:xfrm>
                <a:custGeom>
                  <a:avLst/>
                  <a:gdLst>
                    <a:gd name="T0" fmla="*/ 0 w 68"/>
                    <a:gd name="T1" fmla="*/ 0 h 363"/>
                    <a:gd name="T2" fmla="*/ 41 w 68"/>
                    <a:gd name="T3" fmla="*/ 308 h 363"/>
                    <a:gd name="T4" fmla="*/ 44 w 68"/>
                    <a:gd name="T5" fmla="*/ 324 h 363"/>
                    <a:gd name="T6" fmla="*/ 46 w 68"/>
                    <a:gd name="T7" fmla="*/ 337 h 363"/>
                    <a:gd name="T8" fmla="*/ 49 w 68"/>
                    <a:gd name="T9" fmla="*/ 347 h 363"/>
                    <a:gd name="T10" fmla="*/ 57 w 68"/>
                    <a:gd name="T11" fmla="*/ 356 h 363"/>
                    <a:gd name="T12" fmla="*/ 67 w 68"/>
                    <a:gd name="T13" fmla="*/ 362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8" h="363">
                      <a:moveTo>
                        <a:pt x="0" y="0"/>
                      </a:moveTo>
                      <a:lnTo>
                        <a:pt x="41" y="308"/>
                      </a:lnTo>
                      <a:lnTo>
                        <a:pt x="44" y="324"/>
                      </a:lnTo>
                      <a:lnTo>
                        <a:pt x="46" y="337"/>
                      </a:lnTo>
                      <a:lnTo>
                        <a:pt x="49" y="347"/>
                      </a:lnTo>
                      <a:lnTo>
                        <a:pt x="57" y="356"/>
                      </a:lnTo>
                      <a:lnTo>
                        <a:pt x="67" y="362"/>
                      </a:lnTo>
                    </a:path>
                  </a:pathLst>
                </a:custGeom>
                <a:noFill/>
                <a:ln w="28575" cap="rnd" cmpd="sng">
                  <a:solidFill>
                    <a:srgbClr val="3333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17" name="Freeform 135"/>
                <p:cNvSpPr>
                  <a:spLocks/>
                </p:cNvSpPr>
                <p:nvPr/>
              </p:nvSpPr>
              <p:spPr bwMode="auto">
                <a:xfrm>
                  <a:off x="3669" y="3256"/>
                  <a:ext cx="166" cy="709"/>
                </a:xfrm>
                <a:custGeom>
                  <a:avLst/>
                  <a:gdLst>
                    <a:gd name="T0" fmla="*/ 0 w 166"/>
                    <a:gd name="T1" fmla="*/ 708 h 709"/>
                    <a:gd name="T2" fmla="*/ 14 w 166"/>
                    <a:gd name="T3" fmla="*/ 704 h 709"/>
                    <a:gd name="T4" fmla="*/ 24 w 166"/>
                    <a:gd name="T5" fmla="*/ 692 h 709"/>
                    <a:gd name="T6" fmla="*/ 27 w 166"/>
                    <a:gd name="T7" fmla="*/ 675 h 709"/>
                    <a:gd name="T8" fmla="*/ 30 w 166"/>
                    <a:gd name="T9" fmla="*/ 649 h 709"/>
                    <a:gd name="T10" fmla="*/ 83 w 166"/>
                    <a:gd name="T11" fmla="*/ 57 h 709"/>
                    <a:gd name="T12" fmla="*/ 88 w 166"/>
                    <a:gd name="T13" fmla="*/ 24 h 709"/>
                    <a:gd name="T14" fmla="*/ 92 w 166"/>
                    <a:gd name="T15" fmla="*/ 14 h 709"/>
                    <a:gd name="T16" fmla="*/ 102 w 166"/>
                    <a:gd name="T17" fmla="*/ 4 h 709"/>
                    <a:gd name="T18" fmla="*/ 111 w 166"/>
                    <a:gd name="T19" fmla="*/ 0 h 709"/>
                    <a:gd name="T20" fmla="*/ 123 w 166"/>
                    <a:gd name="T21" fmla="*/ 8 h 709"/>
                    <a:gd name="T22" fmla="*/ 130 w 166"/>
                    <a:gd name="T23" fmla="*/ 24 h 709"/>
                    <a:gd name="T24" fmla="*/ 165 w 166"/>
                    <a:gd name="T25" fmla="*/ 328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6" h="709">
                      <a:moveTo>
                        <a:pt x="0" y="708"/>
                      </a:moveTo>
                      <a:lnTo>
                        <a:pt x="14" y="704"/>
                      </a:lnTo>
                      <a:lnTo>
                        <a:pt x="24" y="692"/>
                      </a:lnTo>
                      <a:lnTo>
                        <a:pt x="27" y="675"/>
                      </a:lnTo>
                      <a:lnTo>
                        <a:pt x="30" y="649"/>
                      </a:lnTo>
                      <a:lnTo>
                        <a:pt x="83" y="57"/>
                      </a:lnTo>
                      <a:lnTo>
                        <a:pt x="88" y="24"/>
                      </a:lnTo>
                      <a:lnTo>
                        <a:pt x="92" y="14"/>
                      </a:lnTo>
                      <a:lnTo>
                        <a:pt x="102" y="4"/>
                      </a:lnTo>
                      <a:lnTo>
                        <a:pt x="111" y="0"/>
                      </a:lnTo>
                      <a:lnTo>
                        <a:pt x="123" y="8"/>
                      </a:lnTo>
                      <a:lnTo>
                        <a:pt x="130" y="24"/>
                      </a:lnTo>
                      <a:lnTo>
                        <a:pt x="165" y="328"/>
                      </a:lnTo>
                    </a:path>
                  </a:pathLst>
                </a:custGeom>
                <a:noFill/>
                <a:ln w="28575" cap="rnd" cmpd="sng">
                  <a:solidFill>
                    <a:srgbClr val="3333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585" name="Group 136"/>
            <p:cNvGrpSpPr>
              <a:grpSpLocks/>
            </p:cNvGrpSpPr>
            <p:nvPr/>
          </p:nvGrpSpPr>
          <p:grpSpPr bwMode="auto">
            <a:xfrm>
              <a:off x="6284583" y="5695670"/>
              <a:ext cx="313647" cy="579281"/>
              <a:chOff x="3833" y="3247"/>
              <a:chExt cx="234" cy="713"/>
            </a:xfrm>
          </p:grpSpPr>
          <p:sp>
            <p:nvSpPr>
              <p:cNvPr id="612" name="Freeform 137"/>
              <p:cNvSpPr>
                <a:spLocks/>
              </p:cNvSpPr>
              <p:nvPr/>
            </p:nvSpPr>
            <p:spPr bwMode="auto">
              <a:xfrm>
                <a:off x="3833" y="3597"/>
                <a:ext cx="64" cy="363"/>
              </a:xfrm>
              <a:custGeom>
                <a:avLst/>
                <a:gdLst>
                  <a:gd name="T0" fmla="*/ 0 w 64"/>
                  <a:gd name="T1" fmla="*/ 0 h 363"/>
                  <a:gd name="T2" fmla="*/ 39 w 64"/>
                  <a:gd name="T3" fmla="*/ 308 h 363"/>
                  <a:gd name="T4" fmla="*/ 41 w 64"/>
                  <a:gd name="T5" fmla="*/ 324 h 363"/>
                  <a:gd name="T6" fmla="*/ 43 w 64"/>
                  <a:gd name="T7" fmla="*/ 337 h 363"/>
                  <a:gd name="T8" fmla="*/ 46 w 64"/>
                  <a:gd name="T9" fmla="*/ 347 h 363"/>
                  <a:gd name="T10" fmla="*/ 54 w 64"/>
                  <a:gd name="T11" fmla="*/ 356 h 363"/>
                  <a:gd name="T12" fmla="*/ 63 w 64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63">
                    <a:moveTo>
                      <a:pt x="0" y="0"/>
                    </a:moveTo>
                    <a:lnTo>
                      <a:pt x="39" y="308"/>
                    </a:lnTo>
                    <a:lnTo>
                      <a:pt x="41" y="324"/>
                    </a:lnTo>
                    <a:lnTo>
                      <a:pt x="43" y="337"/>
                    </a:lnTo>
                    <a:lnTo>
                      <a:pt x="46" y="347"/>
                    </a:lnTo>
                    <a:lnTo>
                      <a:pt x="54" y="356"/>
                    </a:lnTo>
                    <a:lnTo>
                      <a:pt x="63" y="362"/>
                    </a:lnTo>
                  </a:path>
                </a:pathLst>
              </a:custGeom>
              <a:noFill/>
              <a:ln w="28575" cap="rnd" cmpd="sng">
                <a:solidFill>
                  <a:srgbClr val="33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3" name="Freeform 138"/>
              <p:cNvSpPr>
                <a:spLocks/>
              </p:cNvSpPr>
              <p:nvPr/>
            </p:nvSpPr>
            <p:spPr bwMode="auto">
              <a:xfrm>
                <a:off x="3898" y="3247"/>
                <a:ext cx="169" cy="709"/>
              </a:xfrm>
              <a:custGeom>
                <a:avLst/>
                <a:gdLst>
                  <a:gd name="T0" fmla="*/ 0 w 169"/>
                  <a:gd name="T1" fmla="*/ 708 h 709"/>
                  <a:gd name="T2" fmla="*/ 14 w 169"/>
                  <a:gd name="T3" fmla="*/ 704 h 709"/>
                  <a:gd name="T4" fmla="*/ 24 w 169"/>
                  <a:gd name="T5" fmla="*/ 692 h 709"/>
                  <a:gd name="T6" fmla="*/ 27 w 169"/>
                  <a:gd name="T7" fmla="*/ 675 h 709"/>
                  <a:gd name="T8" fmla="*/ 31 w 169"/>
                  <a:gd name="T9" fmla="*/ 649 h 709"/>
                  <a:gd name="T10" fmla="*/ 84 w 169"/>
                  <a:gd name="T11" fmla="*/ 57 h 709"/>
                  <a:gd name="T12" fmla="*/ 89 w 169"/>
                  <a:gd name="T13" fmla="*/ 24 h 709"/>
                  <a:gd name="T14" fmla="*/ 94 w 169"/>
                  <a:gd name="T15" fmla="*/ 14 h 709"/>
                  <a:gd name="T16" fmla="*/ 104 w 169"/>
                  <a:gd name="T17" fmla="*/ 4 h 709"/>
                  <a:gd name="T18" fmla="*/ 113 w 169"/>
                  <a:gd name="T19" fmla="*/ 0 h 709"/>
                  <a:gd name="T20" fmla="*/ 125 w 169"/>
                  <a:gd name="T21" fmla="*/ 8 h 709"/>
                  <a:gd name="T22" fmla="*/ 132 w 169"/>
                  <a:gd name="T23" fmla="*/ 24 h 709"/>
                  <a:gd name="T24" fmla="*/ 168 w 169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1" y="649"/>
                    </a:lnTo>
                    <a:lnTo>
                      <a:pt x="84" y="57"/>
                    </a:lnTo>
                    <a:lnTo>
                      <a:pt x="89" y="24"/>
                    </a:lnTo>
                    <a:lnTo>
                      <a:pt x="94" y="14"/>
                    </a:lnTo>
                    <a:lnTo>
                      <a:pt x="104" y="4"/>
                    </a:lnTo>
                    <a:lnTo>
                      <a:pt x="113" y="0"/>
                    </a:lnTo>
                    <a:lnTo>
                      <a:pt x="125" y="8"/>
                    </a:lnTo>
                    <a:lnTo>
                      <a:pt x="132" y="24"/>
                    </a:lnTo>
                    <a:lnTo>
                      <a:pt x="168" y="328"/>
                    </a:lnTo>
                  </a:path>
                </a:pathLst>
              </a:custGeom>
              <a:noFill/>
              <a:ln w="28575" cap="rnd" cmpd="sng">
                <a:solidFill>
                  <a:srgbClr val="33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86" name="Freeform 139"/>
            <p:cNvSpPr>
              <a:spLocks/>
            </p:cNvSpPr>
            <p:nvPr/>
          </p:nvSpPr>
          <p:spPr bwMode="auto">
            <a:xfrm>
              <a:off x="6599571" y="5979883"/>
              <a:ext cx="85784" cy="293980"/>
            </a:xfrm>
            <a:custGeom>
              <a:avLst/>
              <a:gdLst>
                <a:gd name="T0" fmla="*/ 0 w 64"/>
                <a:gd name="T1" fmla="*/ 0 h 271"/>
                <a:gd name="T2" fmla="*/ 40 w 64"/>
                <a:gd name="T3" fmla="*/ 231 h 271"/>
                <a:gd name="T4" fmla="*/ 42 w 64"/>
                <a:gd name="T5" fmla="*/ 243 h 271"/>
                <a:gd name="T6" fmla="*/ 44 w 64"/>
                <a:gd name="T7" fmla="*/ 253 h 271"/>
                <a:gd name="T8" fmla="*/ 55 w 64"/>
                <a:gd name="T9" fmla="*/ 267 h 271"/>
                <a:gd name="T10" fmla="*/ 64 w 64"/>
                <a:gd name="T11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271">
                  <a:moveTo>
                    <a:pt x="0" y="0"/>
                  </a:moveTo>
                  <a:lnTo>
                    <a:pt x="40" y="231"/>
                  </a:lnTo>
                  <a:lnTo>
                    <a:pt x="42" y="243"/>
                  </a:lnTo>
                  <a:lnTo>
                    <a:pt x="44" y="253"/>
                  </a:lnTo>
                  <a:lnTo>
                    <a:pt x="55" y="267"/>
                  </a:lnTo>
                  <a:lnTo>
                    <a:pt x="64" y="271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7" name="Freeform 140"/>
            <p:cNvSpPr>
              <a:spLocks/>
            </p:cNvSpPr>
            <p:nvPr/>
          </p:nvSpPr>
          <p:spPr bwMode="auto">
            <a:xfrm>
              <a:off x="6688035" y="5695667"/>
              <a:ext cx="237245" cy="574941"/>
            </a:xfrm>
            <a:custGeom>
              <a:avLst/>
              <a:gdLst>
                <a:gd name="T0" fmla="*/ 0 w 177"/>
                <a:gd name="T1" fmla="*/ 530 h 530"/>
                <a:gd name="T2" fmla="*/ 14 w 177"/>
                <a:gd name="T3" fmla="*/ 527 h 530"/>
                <a:gd name="T4" fmla="*/ 24 w 177"/>
                <a:gd name="T5" fmla="*/ 518 h 530"/>
                <a:gd name="T6" fmla="*/ 27 w 177"/>
                <a:gd name="T7" fmla="*/ 506 h 530"/>
                <a:gd name="T8" fmla="*/ 31 w 177"/>
                <a:gd name="T9" fmla="*/ 486 h 530"/>
                <a:gd name="T10" fmla="*/ 84 w 177"/>
                <a:gd name="T11" fmla="*/ 43 h 530"/>
                <a:gd name="T12" fmla="*/ 89 w 177"/>
                <a:gd name="T13" fmla="*/ 18 h 530"/>
                <a:gd name="T14" fmla="*/ 94 w 177"/>
                <a:gd name="T15" fmla="*/ 10 h 530"/>
                <a:gd name="T16" fmla="*/ 104 w 177"/>
                <a:gd name="T17" fmla="*/ 3 h 530"/>
                <a:gd name="T18" fmla="*/ 113 w 177"/>
                <a:gd name="T19" fmla="*/ 0 h 530"/>
                <a:gd name="T20" fmla="*/ 125 w 177"/>
                <a:gd name="T21" fmla="*/ 6 h 530"/>
                <a:gd name="T22" fmla="*/ 132 w 177"/>
                <a:gd name="T23" fmla="*/ 18 h 530"/>
                <a:gd name="T24" fmla="*/ 177 w 177"/>
                <a:gd name="T25" fmla="*/ 28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530">
                  <a:moveTo>
                    <a:pt x="0" y="530"/>
                  </a:moveTo>
                  <a:lnTo>
                    <a:pt x="14" y="527"/>
                  </a:lnTo>
                  <a:lnTo>
                    <a:pt x="24" y="518"/>
                  </a:lnTo>
                  <a:lnTo>
                    <a:pt x="27" y="506"/>
                  </a:lnTo>
                  <a:lnTo>
                    <a:pt x="31" y="486"/>
                  </a:lnTo>
                  <a:lnTo>
                    <a:pt x="84" y="43"/>
                  </a:lnTo>
                  <a:lnTo>
                    <a:pt x="89" y="18"/>
                  </a:lnTo>
                  <a:lnTo>
                    <a:pt x="94" y="10"/>
                  </a:lnTo>
                  <a:lnTo>
                    <a:pt x="104" y="3"/>
                  </a:lnTo>
                  <a:lnTo>
                    <a:pt x="113" y="0"/>
                  </a:lnTo>
                  <a:lnTo>
                    <a:pt x="125" y="6"/>
                  </a:lnTo>
                  <a:lnTo>
                    <a:pt x="132" y="18"/>
                  </a:lnTo>
                  <a:lnTo>
                    <a:pt x="177" y="280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88" name="Group 141"/>
            <p:cNvGrpSpPr>
              <a:grpSpLocks/>
            </p:cNvGrpSpPr>
            <p:nvPr/>
          </p:nvGrpSpPr>
          <p:grpSpPr bwMode="auto">
            <a:xfrm>
              <a:off x="6933323" y="5697836"/>
              <a:ext cx="638017" cy="579280"/>
              <a:chOff x="4317" y="3250"/>
              <a:chExt cx="476" cy="713"/>
            </a:xfrm>
          </p:grpSpPr>
          <p:grpSp>
            <p:nvGrpSpPr>
              <p:cNvPr id="606" name="Group 142"/>
              <p:cNvGrpSpPr>
                <a:grpSpLocks/>
              </p:cNvGrpSpPr>
              <p:nvPr/>
            </p:nvGrpSpPr>
            <p:grpSpPr bwMode="auto">
              <a:xfrm>
                <a:off x="4317" y="3250"/>
                <a:ext cx="238" cy="713"/>
                <a:chOff x="4317" y="3250"/>
                <a:chExt cx="238" cy="713"/>
              </a:xfrm>
            </p:grpSpPr>
            <p:sp>
              <p:nvSpPr>
                <p:cNvPr id="610" name="Freeform 143"/>
                <p:cNvSpPr>
                  <a:spLocks/>
                </p:cNvSpPr>
                <p:nvPr/>
              </p:nvSpPr>
              <p:spPr bwMode="auto">
                <a:xfrm>
                  <a:off x="4317" y="3250"/>
                  <a:ext cx="65" cy="363"/>
                </a:xfrm>
                <a:custGeom>
                  <a:avLst/>
                  <a:gdLst>
                    <a:gd name="T0" fmla="*/ 0 w 65"/>
                    <a:gd name="T1" fmla="*/ 362 h 363"/>
                    <a:gd name="T2" fmla="*/ 40 w 65"/>
                    <a:gd name="T3" fmla="*/ 54 h 363"/>
                    <a:gd name="T4" fmla="*/ 42 w 65"/>
                    <a:gd name="T5" fmla="*/ 38 h 363"/>
                    <a:gd name="T6" fmla="*/ 44 w 65"/>
                    <a:gd name="T7" fmla="*/ 25 h 363"/>
                    <a:gd name="T8" fmla="*/ 47 w 65"/>
                    <a:gd name="T9" fmla="*/ 15 h 363"/>
                    <a:gd name="T10" fmla="*/ 55 w 65"/>
                    <a:gd name="T11" fmla="*/ 6 h 363"/>
                    <a:gd name="T12" fmla="*/ 64 w 6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5" h="363">
                      <a:moveTo>
                        <a:pt x="0" y="362"/>
                      </a:moveTo>
                      <a:lnTo>
                        <a:pt x="40" y="54"/>
                      </a:lnTo>
                      <a:lnTo>
                        <a:pt x="42" y="38"/>
                      </a:lnTo>
                      <a:lnTo>
                        <a:pt x="44" y="25"/>
                      </a:lnTo>
                      <a:lnTo>
                        <a:pt x="47" y="15"/>
                      </a:lnTo>
                      <a:lnTo>
                        <a:pt x="55" y="6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28575" cap="rnd" cmpd="sng">
                  <a:solidFill>
                    <a:srgbClr val="3333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11" name="Freeform 144"/>
                <p:cNvSpPr>
                  <a:spLocks/>
                </p:cNvSpPr>
                <p:nvPr/>
              </p:nvSpPr>
              <p:spPr bwMode="auto">
                <a:xfrm>
                  <a:off x="4383" y="3254"/>
                  <a:ext cx="172" cy="709"/>
                </a:xfrm>
                <a:custGeom>
                  <a:avLst/>
                  <a:gdLst>
                    <a:gd name="T0" fmla="*/ 0 w 172"/>
                    <a:gd name="T1" fmla="*/ 0 h 709"/>
                    <a:gd name="T2" fmla="*/ 14 w 172"/>
                    <a:gd name="T3" fmla="*/ 4 h 709"/>
                    <a:gd name="T4" fmla="*/ 24 w 172"/>
                    <a:gd name="T5" fmla="*/ 16 h 709"/>
                    <a:gd name="T6" fmla="*/ 28 w 172"/>
                    <a:gd name="T7" fmla="*/ 33 h 709"/>
                    <a:gd name="T8" fmla="*/ 31 w 172"/>
                    <a:gd name="T9" fmla="*/ 59 h 709"/>
                    <a:gd name="T10" fmla="*/ 86 w 172"/>
                    <a:gd name="T11" fmla="*/ 651 h 709"/>
                    <a:gd name="T12" fmla="*/ 91 w 172"/>
                    <a:gd name="T13" fmla="*/ 684 h 709"/>
                    <a:gd name="T14" fmla="*/ 95 w 172"/>
                    <a:gd name="T15" fmla="*/ 694 h 709"/>
                    <a:gd name="T16" fmla="*/ 106 w 172"/>
                    <a:gd name="T17" fmla="*/ 704 h 709"/>
                    <a:gd name="T18" fmla="*/ 115 w 172"/>
                    <a:gd name="T19" fmla="*/ 708 h 709"/>
                    <a:gd name="T20" fmla="*/ 127 w 172"/>
                    <a:gd name="T21" fmla="*/ 700 h 709"/>
                    <a:gd name="T22" fmla="*/ 135 w 172"/>
                    <a:gd name="T23" fmla="*/ 684 h 709"/>
                    <a:gd name="T24" fmla="*/ 171 w 172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2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6" y="651"/>
                      </a:lnTo>
                      <a:lnTo>
                        <a:pt x="91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7" y="700"/>
                      </a:lnTo>
                      <a:lnTo>
                        <a:pt x="135" y="684"/>
                      </a:lnTo>
                      <a:lnTo>
                        <a:pt x="171" y="380"/>
                      </a:lnTo>
                    </a:path>
                  </a:pathLst>
                </a:custGeom>
                <a:noFill/>
                <a:ln w="28575" cap="rnd" cmpd="sng">
                  <a:solidFill>
                    <a:srgbClr val="3333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607" name="Group 145"/>
              <p:cNvGrpSpPr>
                <a:grpSpLocks/>
              </p:cNvGrpSpPr>
              <p:nvPr/>
            </p:nvGrpSpPr>
            <p:grpSpPr bwMode="auto">
              <a:xfrm>
                <a:off x="4557" y="3250"/>
                <a:ext cx="236" cy="713"/>
                <a:chOff x="4557" y="3250"/>
                <a:chExt cx="236" cy="713"/>
              </a:xfrm>
            </p:grpSpPr>
            <p:sp>
              <p:nvSpPr>
                <p:cNvPr id="608" name="Freeform 146"/>
                <p:cNvSpPr>
                  <a:spLocks/>
                </p:cNvSpPr>
                <p:nvPr/>
              </p:nvSpPr>
              <p:spPr bwMode="auto">
                <a:xfrm>
                  <a:off x="4557" y="3250"/>
                  <a:ext cx="64" cy="363"/>
                </a:xfrm>
                <a:custGeom>
                  <a:avLst/>
                  <a:gdLst>
                    <a:gd name="T0" fmla="*/ 0 w 64"/>
                    <a:gd name="T1" fmla="*/ 362 h 363"/>
                    <a:gd name="T2" fmla="*/ 39 w 64"/>
                    <a:gd name="T3" fmla="*/ 54 h 363"/>
                    <a:gd name="T4" fmla="*/ 41 w 64"/>
                    <a:gd name="T5" fmla="*/ 38 h 363"/>
                    <a:gd name="T6" fmla="*/ 43 w 64"/>
                    <a:gd name="T7" fmla="*/ 25 h 363"/>
                    <a:gd name="T8" fmla="*/ 46 w 64"/>
                    <a:gd name="T9" fmla="*/ 15 h 363"/>
                    <a:gd name="T10" fmla="*/ 54 w 64"/>
                    <a:gd name="T11" fmla="*/ 6 h 363"/>
                    <a:gd name="T12" fmla="*/ 63 w 6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363">
                      <a:moveTo>
                        <a:pt x="0" y="362"/>
                      </a:moveTo>
                      <a:lnTo>
                        <a:pt x="39" y="54"/>
                      </a:lnTo>
                      <a:lnTo>
                        <a:pt x="41" y="38"/>
                      </a:lnTo>
                      <a:lnTo>
                        <a:pt x="43" y="25"/>
                      </a:lnTo>
                      <a:lnTo>
                        <a:pt x="46" y="15"/>
                      </a:lnTo>
                      <a:lnTo>
                        <a:pt x="54" y="6"/>
                      </a:lnTo>
                      <a:lnTo>
                        <a:pt x="63" y="0"/>
                      </a:lnTo>
                    </a:path>
                  </a:pathLst>
                </a:custGeom>
                <a:noFill/>
                <a:ln w="28575" cap="rnd" cmpd="sng">
                  <a:solidFill>
                    <a:srgbClr val="3333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09" name="Freeform 147"/>
                <p:cNvSpPr>
                  <a:spLocks/>
                </p:cNvSpPr>
                <p:nvPr/>
              </p:nvSpPr>
              <p:spPr bwMode="auto">
                <a:xfrm>
                  <a:off x="4622" y="3254"/>
                  <a:ext cx="171" cy="709"/>
                </a:xfrm>
                <a:custGeom>
                  <a:avLst/>
                  <a:gdLst>
                    <a:gd name="T0" fmla="*/ 0 w 171"/>
                    <a:gd name="T1" fmla="*/ 0 h 709"/>
                    <a:gd name="T2" fmla="*/ 14 w 171"/>
                    <a:gd name="T3" fmla="*/ 4 h 709"/>
                    <a:gd name="T4" fmla="*/ 24 w 171"/>
                    <a:gd name="T5" fmla="*/ 16 h 709"/>
                    <a:gd name="T6" fmla="*/ 28 w 171"/>
                    <a:gd name="T7" fmla="*/ 33 h 709"/>
                    <a:gd name="T8" fmla="*/ 31 w 171"/>
                    <a:gd name="T9" fmla="*/ 59 h 709"/>
                    <a:gd name="T10" fmla="*/ 85 w 171"/>
                    <a:gd name="T11" fmla="*/ 651 h 709"/>
                    <a:gd name="T12" fmla="*/ 90 w 171"/>
                    <a:gd name="T13" fmla="*/ 684 h 709"/>
                    <a:gd name="T14" fmla="*/ 95 w 171"/>
                    <a:gd name="T15" fmla="*/ 694 h 709"/>
                    <a:gd name="T16" fmla="*/ 106 w 171"/>
                    <a:gd name="T17" fmla="*/ 704 h 709"/>
                    <a:gd name="T18" fmla="*/ 115 w 171"/>
                    <a:gd name="T19" fmla="*/ 708 h 709"/>
                    <a:gd name="T20" fmla="*/ 126 w 171"/>
                    <a:gd name="T21" fmla="*/ 700 h 709"/>
                    <a:gd name="T22" fmla="*/ 134 w 171"/>
                    <a:gd name="T23" fmla="*/ 684 h 709"/>
                    <a:gd name="T24" fmla="*/ 170 w 171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5" y="651"/>
                      </a:lnTo>
                      <a:lnTo>
                        <a:pt x="90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6" y="700"/>
                      </a:lnTo>
                      <a:lnTo>
                        <a:pt x="134" y="684"/>
                      </a:lnTo>
                      <a:lnTo>
                        <a:pt x="170" y="380"/>
                      </a:lnTo>
                    </a:path>
                  </a:pathLst>
                </a:custGeom>
                <a:noFill/>
                <a:ln w="28575" cap="rnd" cmpd="sng">
                  <a:solidFill>
                    <a:srgbClr val="33339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zh-CN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1pPr>
                  <a:lvl2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2pPr>
                  <a:lvl3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3pPr>
                  <a:lvl4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4pPr>
                  <a:lvl5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589" name="Freeform 148"/>
            <p:cNvSpPr>
              <a:spLocks/>
            </p:cNvSpPr>
            <p:nvPr/>
          </p:nvSpPr>
          <p:spPr bwMode="auto">
            <a:xfrm>
              <a:off x="7564639" y="5693497"/>
              <a:ext cx="95166" cy="335202"/>
            </a:xfrm>
            <a:custGeom>
              <a:avLst/>
              <a:gdLst>
                <a:gd name="T0" fmla="*/ 0 w 71"/>
                <a:gd name="T1" fmla="*/ 309 h 309"/>
                <a:gd name="T2" fmla="*/ 46 w 71"/>
                <a:gd name="T3" fmla="*/ 40 h 309"/>
                <a:gd name="T4" fmla="*/ 48 w 71"/>
                <a:gd name="T5" fmla="*/ 28 h 309"/>
                <a:gd name="T6" fmla="*/ 50 w 71"/>
                <a:gd name="T7" fmla="*/ 19 h 309"/>
                <a:gd name="T8" fmla="*/ 54 w 71"/>
                <a:gd name="T9" fmla="*/ 11 h 309"/>
                <a:gd name="T10" fmla="*/ 61 w 71"/>
                <a:gd name="T11" fmla="*/ 4 h 309"/>
                <a:gd name="T12" fmla="*/ 71 w 71"/>
                <a:gd name="T1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309">
                  <a:moveTo>
                    <a:pt x="0" y="309"/>
                  </a:moveTo>
                  <a:lnTo>
                    <a:pt x="46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4" y="11"/>
                  </a:lnTo>
                  <a:lnTo>
                    <a:pt x="61" y="4"/>
                  </a:lnTo>
                  <a:lnTo>
                    <a:pt x="71" y="0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0" name="Freeform 149"/>
            <p:cNvSpPr>
              <a:spLocks/>
            </p:cNvSpPr>
            <p:nvPr/>
          </p:nvSpPr>
          <p:spPr bwMode="auto">
            <a:xfrm>
              <a:off x="7662485" y="5696752"/>
              <a:ext cx="227863" cy="574941"/>
            </a:xfrm>
            <a:custGeom>
              <a:avLst/>
              <a:gdLst>
                <a:gd name="T0" fmla="*/ 0 w 170"/>
                <a:gd name="T1" fmla="*/ 0 h 530"/>
                <a:gd name="T2" fmla="*/ 14 w 170"/>
                <a:gd name="T3" fmla="*/ 3 h 530"/>
                <a:gd name="T4" fmla="*/ 24 w 170"/>
                <a:gd name="T5" fmla="*/ 12 h 530"/>
                <a:gd name="T6" fmla="*/ 27 w 170"/>
                <a:gd name="T7" fmla="*/ 25 h 530"/>
                <a:gd name="T8" fmla="*/ 30 w 170"/>
                <a:gd name="T9" fmla="*/ 44 h 530"/>
                <a:gd name="T10" fmla="*/ 84 w 170"/>
                <a:gd name="T11" fmla="*/ 488 h 530"/>
                <a:gd name="T12" fmla="*/ 89 w 170"/>
                <a:gd name="T13" fmla="*/ 512 h 530"/>
                <a:gd name="T14" fmla="*/ 93 w 170"/>
                <a:gd name="T15" fmla="*/ 520 h 530"/>
                <a:gd name="T16" fmla="*/ 104 w 170"/>
                <a:gd name="T17" fmla="*/ 527 h 530"/>
                <a:gd name="T18" fmla="*/ 113 w 170"/>
                <a:gd name="T19" fmla="*/ 530 h 530"/>
                <a:gd name="T20" fmla="*/ 124 w 170"/>
                <a:gd name="T21" fmla="*/ 524 h 530"/>
                <a:gd name="T22" fmla="*/ 132 w 170"/>
                <a:gd name="T23" fmla="*/ 512 h 530"/>
                <a:gd name="T24" fmla="*/ 170 w 170"/>
                <a:gd name="T25" fmla="*/ 267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70" y="267"/>
                  </a:lnTo>
                </a:path>
              </a:pathLst>
            </a:custGeom>
            <a:noFill/>
            <a:ln w="28575" cap="rnd" cmpd="sng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91" name="Group 150"/>
            <p:cNvGrpSpPr>
              <a:grpSpLocks/>
            </p:cNvGrpSpPr>
            <p:nvPr/>
          </p:nvGrpSpPr>
          <p:grpSpPr bwMode="auto">
            <a:xfrm>
              <a:off x="7890384" y="5693501"/>
              <a:ext cx="319010" cy="579281"/>
              <a:chOff x="5031" y="3244"/>
              <a:chExt cx="238" cy="713"/>
            </a:xfrm>
          </p:grpSpPr>
          <p:sp>
            <p:nvSpPr>
              <p:cNvPr id="604" name="Freeform 151"/>
              <p:cNvSpPr>
                <a:spLocks/>
              </p:cNvSpPr>
              <p:nvPr/>
            </p:nvSpPr>
            <p:spPr bwMode="auto">
              <a:xfrm>
                <a:off x="5031" y="3244"/>
                <a:ext cx="69" cy="363"/>
              </a:xfrm>
              <a:custGeom>
                <a:avLst/>
                <a:gdLst>
                  <a:gd name="T0" fmla="*/ 0 w 69"/>
                  <a:gd name="T1" fmla="*/ 362 h 363"/>
                  <a:gd name="T2" fmla="*/ 42 w 69"/>
                  <a:gd name="T3" fmla="*/ 54 h 363"/>
                  <a:gd name="T4" fmla="*/ 45 w 69"/>
                  <a:gd name="T5" fmla="*/ 38 h 363"/>
                  <a:gd name="T6" fmla="*/ 47 w 69"/>
                  <a:gd name="T7" fmla="*/ 25 h 363"/>
                  <a:gd name="T8" fmla="*/ 50 w 69"/>
                  <a:gd name="T9" fmla="*/ 15 h 363"/>
                  <a:gd name="T10" fmla="*/ 58 w 69"/>
                  <a:gd name="T11" fmla="*/ 6 h 363"/>
                  <a:gd name="T12" fmla="*/ 68 w 69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363">
                    <a:moveTo>
                      <a:pt x="0" y="362"/>
                    </a:moveTo>
                    <a:lnTo>
                      <a:pt x="42" y="54"/>
                    </a:lnTo>
                    <a:lnTo>
                      <a:pt x="45" y="38"/>
                    </a:lnTo>
                    <a:lnTo>
                      <a:pt x="47" y="25"/>
                    </a:lnTo>
                    <a:lnTo>
                      <a:pt x="50" y="15"/>
                    </a:lnTo>
                    <a:lnTo>
                      <a:pt x="58" y="6"/>
                    </a:lnTo>
                    <a:lnTo>
                      <a:pt x="68" y="0"/>
                    </a:lnTo>
                  </a:path>
                </a:pathLst>
              </a:custGeom>
              <a:noFill/>
              <a:ln w="28575" cap="rnd" cmpd="sng">
                <a:solidFill>
                  <a:srgbClr val="33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5" name="Freeform 152"/>
              <p:cNvSpPr>
                <a:spLocks/>
              </p:cNvSpPr>
              <p:nvPr/>
            </p:nvSpPr>
            <p:spPr bwMode="auto">
              <a:xfrm>
                <a:off x="5101" y="3248"/>
                <a:ext cx="168" cy="709"/>
              </a:xfrm>
              <a:custGeom>
                <a:avLst/>
                <a:gdLst>
                  <a:gd name="T0" fmla="*/ 0 w 168"/>
                  <a:gd name="T1" fmla="*/ 0 h 709"/>
                  <a:gd name="T2" fmla="*/ 14 w 168"/>
                  <a:gd name="T3" fmla="*/ 4 h 709"/>
                  <a:gd name="T4" fmla="*/ 24 w 168"/>
                  <a:gd name="T5" fmla="*/ 16 h 709"/>
                  <a:gd name="T6" fmla="*/ 27 w 168"/>
                  <a:gd name="T7" fmla="*/ 33 h 709"/>
                  <a:gd name="T8" fmla="*/ 30 w 168"/>
                  <a:gd name="T9" fmla="*/ 59 h 709"/>
                  <a:gd name="T10" fmla="*/ 84 w 168"/>
                  <a:gd name="T11" fmla="*/ 651 h 709"/>
                  <a:gd name="T12" fmla="*/ 89 w 168"/>
                  <a:gd name="T13" fmla="*/ 684 h 709"/>
                  <a:gd name="T14" fmla="*/ 93 w 168"/>
                  <a:gd name="T15" fmla="*/ 694 h 709"/>
                  <a:gd name="T16" fmla="*/ 104 w 168"/>
                  <a:gd name="T17" fmla="*/ 704 h 709"/>
                  <a:gd name="T18" fmla="*/ 113 w 168"/>
                  <a:gd name="T19" fmla="*/ 708 h 709"/>
                  <a:gd name="T20" fmla="*/ 124 w 168"/>
                  <a:gd name="T21" fmla="*/ 700 h 709"/>
                  <a:gd name="T22" fmla="*/ 132 w 168"/>
                  <a:gd name="T23" fmla="*/ 684 h 709"/>
                  <a:gd name="T24" fmla="*/ 167 w 168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8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7" y="33"/>
                    </a:lnTo>
                    <a:lnTo>
                      <a:pt x="30" y="59"/>
                    </a:lnTo>
                    <a:lnTo>
                      <a:pt x="84" y="651"/>
                    </a:lnTo>
                    <a:lnTo>
                      <a:pt x="89" y="684"/>
                    </a:lnTo>
                    <a:lnTo>
                      <a:pt x="93" y="694"/>
                    </a:lnTo>
                    <a:lnTo>
                      <a:pt x="104" y="704"/>
                    </a:lnTo>
                    <a:lnTo>
                      <a:pt x="113" y="708"/>
                    </a:lnTo>
                    <a:lnTo>
                      <a:pt x="124" y="700"/>
                    </a:lnTo>
                    <a:lnTo>
                      <a:pt x="132" y="684"/>
                    </a:lnTo>
                    <a:lnTo>
                      <a:pt x="167" y="380"/>
                    </a:lnTo>
                  </a:path>
                </a:pathLst>
              </a:custGeom>
              <a:noFill/>
              <a:ln w="28575" cap="rnd" cmpd="sng">
                <a:solidFill>
                  <a:srgbClr val="33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592" name="Group 157"/>
          <p:cNvGrpSpPr>
            <a:grpSpLocks/>
          </p:cNvGrpSpPr>
          <p:nvPr/>
        </p:nvGrpSpPr>
        <p:grpSpPr bwMode="auto">
          <a:xfrm>
            <a:off x="3075940" y="4128145"/>
            <a:ext cx="638085" cy="577113"/>
            <a:chOff x="1439" y="1316"/>
            <a:chExt cx="476" cy="711"/>
          </a:xfrm>
        </p:grpSpPr>
        <p:grpSp>
          <p:nvGrpSpPr>
            <p:cNvPr id="593" name="Group 158"/>
            <p:cNvGrpSpPr>
              <a:grpSpLocks/>
            </p:cNvGrpSpPr>
            <p:nvPr/>
          </p:nvGrpSpPr>
          <p:grpSpPr bwMode="auto">
            <a:xfrm>
              <a:off x="1439" y="1316"/>
              <a:ext cx="239" cy="711"/>
              <a:chOff x="1439" y="1316"/>
              <a:chExt cx="239" cy="711"/>
            </a:xfrm>
          </p:grpSpPr>
          <p:sp>
            <p:nvSpPr>
              <p:cNvPr id="600" name="Freeform 159"/>
              <p:cNvSpPr>
                <a:spLocks/>
              </p:cNvSpPr>
              <p:nvPr/>
            </p:nvSpPr>
            <p:spPr bwMode="auto">
              <a:xfrm>
                <a:off x="1439" y="1317"/>
                <a:ext cx="32" cy="363"/>
              </a:xfrm>
              <a:custGeom>
                <a:avLst/>
                <a:gdLst>
                  <a:gd name="T0" fmla="*/ 0 w 32"/>
                  <a:gd name="T1" fmla="*/ 362 h 363"/>
                  <a:gd name="T2" fmla="*/ 19 w 32"/>
                  <a:gd name="T3" fmla="*/ 54 h 363"/>
                  <a:gd name="T4" fmla="*/ 20 w 32"/>
                  <a:gd name="T5" fmla="*/ 38 h 363"/>
                  <a:gd name="T6" fmla="*/ 21 w 32"/>
                  <a:gd name="T7" fmla="*/ 25 h 363"/>
                  <a:gd name="T8" fmla="*/ 23 w 32"/>
                  <a:gd name="T9" fmla="*/ 15 h 363"/>
                  <a:gd name="T10" fmla="*/ 27 w 32"/>
                  <a:gd name="T11" fmla="*/ 6 h 363"/>
                  <a:gd name="T12" fmla="*/ 31 w 32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363">
                    <a:moveTo>
                      <a:pt x="0" y="362"/>
                    </a:moveTo>
                    <a:lnTo>
                      <a:pt x="19" y="54"/>
                    </a:lnTo>
                    <a:lnTo>
                      <a:pt x="20" y="38"/>
                    </a:lnTo>
                    <a:lnTo>
                      <a:pt x="21" y="25"/>
                    </a:lnTo>
                    <a:lnTo>
                      <a:pt x="23" y="15"/>
                    </a:lnTo>
                    <a:lnTo>
                      <a:pt x="27" y="6"/>
                    </a:lnTo>
                    <a:lnTo>
                      <a:pt x="31" y="0"/>
                    </a:lnTo>
                  </a:path>
                </a:pathLst>
              </a:custGeom>
              <a:noFill/>
              <a:ln w="28575" cap="rnd" cmpd="sng">
                <a:solidFill>
                  <a:srgbClr val="33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1" name="Freeform 160"/>
              <p:cNvSpPr>
                <a:spLocks/>
              </p:cNvSpPr>
              <p:nvPr/>
            </p:nvSpPr>
            <p:spPr bwMode="auto">
              <a:xfrm>
                <a:off x="1472" y="1316"/>
                <a:ext cx="86" cy="711"/>
              </a:xfrm>
              <a:custGeom>
                <a:avLst/>
                <a:gdLst>
                  <a:gd name="T0" fmla="*/ 0 w 86"/>
                  <a:gd name="T1" fmla="*/ 0 h 711"/>
                  <a:gd name="T2" fmla="*/ 7 w 86"/>
                  <a:gd name="T3" fmla="*/ 4 h 711"/>
                  <a:gd name="T4" fmla="*/ 12 w 86"/>
                  <a:gd name="T5" fmla="*/ 16 h 711"/>
                  <a:gd name="T6" fmla="*/ 14 w 86"/>
                  <a:gd name="T7" fmla="*/ 33 h 711"/>
                  <a:gd name="T8" fmla="*/ 15 w 86"/>
                  <a:gd name="T9" fmla="*/ 59 h 711"/>
                  <a:gd name="T10" fmla="*/ 43 w 86"/>
                  <a:gd name="T11" fmla="*/ 653 h 711"/>
                  <a:gd name="T12" fmla="*/ 45 w 86"/>
                  <a:gd name="T13" fmla="*/ 686 h 711"/>
                  <a:gd name="T14" fmla="*/ 47 w 86"/>
                  <a:gd name="T15" fmla="*/ 696 h 711"/>
                  <a:gd name="T16" fmla="*/ 53 w 86"/>
                  <a:gd name="T17" fmla="*/ 706 h 711"/>
                  <a:gd name="T18" fmla="*/ 57 w 86"/>
                  <a:gd name="T19" fmla="*/ 710 h 711"/>
                  <a:gd name="T20" fmla="*/ 63 w 86"/>
                  <a:gd name="T21" fmla="*/ 702 h 711"/>
                  <a:gd name="T22" fmla="*/ 67 w 86"/>
                  <a:gd name="T23" fmla="*/ 686 h 711"/>
                  <a:gd name="T24" fmla="*/ 85 w 86"/>
                  <a:gd name="T25" fmla="*/ 381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" h="711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4" y="33"/>
                    </a:lnTo>
                    <a:lnTo>
                      <a:pt x="15" y="59"/>
                    </a:lnTo>
                    <a:lnTo>
                      <a:pt x="43" y="653"/>
                    </a:lnTo>
                    <a:lnTo>
                      <a:pt x="45" y="686"/>
                    </a:lnTo>
                    <a:lnTo>
                      <a:pt x="47" y="696"/>
                    </a:lnTo>
                    <a:lnTo>
                      <a:pt x="53" y="706"/>
                    </a:lnTo>
                    <a:lnTo>
                      <a:pt x="57" y="710"/>
                    </a:lnTo>
                    <a:lnTo>
                      <a:pt x="63" y="702"/>
                    </a:lnTo>
                    <a:lnTo>
                      <a:pt x="67" y="686"/>
                    </a:lnTo>
                    <a:lnTo>
                      <a:pt x="85" y="381"/>
                    </a:lnTo>
                  </a:path>
                </a:pathLst>
              </a:custGeom>
              <a:noFill/>
              <a:ln w="28575" cap="rnd" cmpd="sng">
                <a:solidFill>
                  <a:srgbClr val="33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2" name="Freeform 161"/>
              <p:cNvSpPr>
                <a:spLocks/>
              </p:cNvSpPr>
              <p:nvPr/>
            </p:nvSpPr>
            <p:spPr bwMode="auto">
              <a:xfrm>
                <a:off x="1558" y="1323"/>
                <a:ext cx="34" cy="363"/>
              </a:xfrm>
              <a:custGeom>
                <a:avLst/>
                <a:gdLst>
                  <a:gd name="T0" fmla="*/ 0 w 34"/>
                  <a:gd name="T1" fmla="*/ 362 h 363"/>
                  <a:gd name="T2" fmla="*/ 20 w 34"/>
                  <a:gd name="T3" fmla="*/ 54 h 363"/>
                  <a:gd name="T4" fmla="*/ 22 w 34"/>
                  <a:gd name="T5" fmla="*/ 38 h 363"/>
                  <a:gd name="T6" fmla="*/ 23 w 34"/>
                  <a:gd name="T7" fmla="*/ 25 h 363"/>
                  <a:gd name="T8" fmla="*/ 24 w 34"/>
                  <a:gd name="T9" fmla="*/ 15 h 363"/>
                  <a:gd name="T10" fmla="*/ 28 w 34"/>
                  <a:gd name="T11" fmla="*/ 6 h 363"/>
                  <a:gd name="T12" fmla="*/ 33 w 34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4" y="15"/>
                    </a:lnTo>
                    <a:lnTo>
                      <a:pt x="28" y="6"/>
                    </a:lnTo>
                    <a:lnTo>
                      <a:pt x="33" y="0"/>
                    </a:lnTo>
                  </a:path>
                </a:pathLst>
              </a:custGeom>
              <a:noFill/>
              <a:ln w="28575" cap="rnd" cmpd="sng">
                <a:solidFill>
                  <a:srgbClr val="33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3" name="Freeform 162"/>
              <p:cNvSpPr>
                <a:spLocks/>
              </p:cNvSpPr>
              <p:nvPr/>
            </p:nvSpPr>
            <p:spPr bwMode="auto">
              <a:xfrm>
                <a:off x="1592" y="1318"/>
                <a:ext cx="86" cy="709"/>
              </a:xfrm>
              <a:custGeom>
                <a:avLst/>
                <a:gdLst>
                  <a:gd name="T0" fmla="*/ 0 w 86"/>
                  <a:gd name="T1" fmla="*/ 0 h 709"/>
                  <a:gd name="T2" fmla="*/ 7 w 86"/>
                  <a:gd name="T3" fmla="*/ 4 h 709"/>
                  <a:gd name="T4" fmla="*/ 12 w 86"/>
                  <a:gd name="T5" fmla="*/ 16 h 709"/>
                  <a:gd name="T6" fmla="*/ 14 w 86"/>
                  <a:gd name="T7" fmla="*/ 33 h 709"/>
                  <a:gd name="T8" fmla="*/ 15 w 86"/>
                  <a:gd name="T9" fmla="*/ 59 h 709"/>
                  <a:gd name="T10" fmla="*/ 43 w 86"/>
                  <a:gd name="T11" fmla="*/ 651 h 709"/>
                  <a:gd name="T12" fmla="*/ 45 w 86"/>
                  <a:gd name="T13" fmla="*/ 684 h 709"/>
                  <a:gd name="T14" fmla="*/ 47 w 86"/>
                  <a:gd name="T15" fmla="*/ 694 h 709"/>
                  <a:gd name="T16" fmla="*/ 53 w 86"/>
                  <a:gd name="T17" fmla="*/ 704 h 709"/>
                  <a:gd name="T18" fmla="*/ 57 w 86"/>
                  <a:gd name="T19" fmla="*/ 708 h 709"/>
                  <a:gd name="T20" fmla="*/ 63 w 86"/>
                  <a:gd name="T21" fmla="*/ 700 h 709"/>
                  <a:gd name="T22" fmla="*/ 67 w 86"/>
                  <a:gd name="T23" fmla="*/ 684 h 709"/>
                  <a:gd name="T24" fmla="*/ 85 w 86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4" y="33"/>
                    </a:lnTo>
                    <a:lnTo>
                      <a:pt x="15" y="59"/>
                    </a:lnTo>
                    <a:lnTo>
                      <a:pt x="43" y="651"/>
                    </a:lnTo>
                    <a:lnTo>
                      <a:pt x="45" y="684"/>
                    </a:lnTo>
                    <a:lnTo>
                      <a:pt x="47" y="694"/>
                    </a:lnTo>
                    <a:lnTo>
                      <a:pt x="53" y="704"/>
                    </a:lnTo>
                    <a:lnTo>
                      <a:pt x="57" y="708"/>
                    </a:lnTo>
                    <a:lnTo>
                      <a:pt x="63" y="700"/>
                    </a:lnTo>
                    <a:lnTo>
                      <a:pt x="67" y="684"/>
                    </a:lnTo>
                    <a:lnTo>
                      <a:pt x="85" y="380"/>
                    </a:lnTo>
                  </a:path>
                </a:pathLst>
              </a:custGeom>
              <a:noFill/>
              <a:ln w="28575" cap="rnd" cmpd="sng">
                <a:solidFill>
                  <a:srgbClr val="33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94" name="Group 163"/>
            <p:cNvGrpSpPr>
              <a:grpSpLocks/>
            </p:cNvGrpSpPr>
            <p:nvPr/>
          </p:nvGrpSpPr>
          <p:grpSpPr bwMode="auto">
            <a:xfrm>
              <a:off x="1676" y="1316"/>
              <a:ext cx="239" cy="711"/>
              <a:chOff x="1676" y="1316"/>
              <a:chExt cx="239" cy="711"/>
            </a:xfrm>
          </p:grpSpPr>
          <p:sp>
            <p:nvSpPr>
              <p:cNvPr id="596" name="Freeform 164"/>
              <p:cNvSpPr>
                <a:spLocks/>
              </p:cNvSpPr>
              <p:nvPr/>
            </p:nvSpPr>
            <p:spPr bwMode="auto">
              <a:xfrm>
                <a:off x="1676" y="1317"/>
                <a:ext cx="32" cy="363"/>
              </a:xfrm>
              <a:custGeom>
                <a:avLst/>
                <a:gdLst>
                  <a:gd name="T0" fmla="*/ 0 w 32"/>
                  <a:gd name="T1" fmla="*/ 362 h 363"/>
                  <a:gd name="T2" fmla="*/ 19 w 32"/>
                  <a:gd name="T3" fmla="*/ 54 h 363"/>
                  <a:gd name="T4" fmla="*/ 20 w 32"/>
                  <a:gd name="T5" fmla="*/ 38 h 363"/>
                  <a:gd name="T6" fmla="*/ 21 w 32"/>
                  <a:gd name="T7" fmla="*/ 25 h 363"/>
                  <a:gd name="T8" fmla="*/ 23 w 32"/>
                  <a:gd name="T9" fmla="*/ 15 h 363"/>
                  <a:gd name="T10" fmla="*/ 27 w 32"/>
                  <a:gd name="T11" fmla="*/ 6 h 363"/>
                  <a:gd name="T12" fmla="*/ 31 w 32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363">
                    <a:moveTo>
                      <a:pt x="0" y="362"/>
                    </a:moveTo>
                    <a:lnTo>
                      <a:pt x="19" y="54"/>
                    </a:lnTo>
                    <a:lnTo>
                      <a:pt x="20" y="38"/>
                    </a:lnTo>
                    <a:lnTo>
                      <a:pt x="21" y="25"/>
                    </a:lnTo>
                    <a:lnTo>
                      <a:pt x="23" y="15"/>
                    </a:lnTo>
                    <a:lnTo>
                      <a:pt x="27" y="6"/>
                    </a:lnTo>
                    <a:lnTo>
                      <a:pt x="31" y="0"/>
                    </a:lnTo>
                  </a:path>
                </a:pathLst>
              </a:custGeom>
              <a:noFill/>
              <a:ln w="28575" cap="rnd" cmpd="sng">
                <a:solidFill>
                  <a:srgbClr val="33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7" name="Freeform 165"/>
              <p:cNvSpPr>
                <a:spLocks/>
              </p:cNvSpPr>
              <p:nvPr/>
            </p:nvSpPr>
            <p:spPr bwMode="auto">
              <a:xfrm>
                <a:off x="1709" y="1316"/>
                <a:ext cx="86" cy="711"/>
              </a:xfrm>
              <a:custGeom>
                <a:avLst/>
                <a:gdLst>
                  <a:gd name="T0" fmla="*/ 0 w 86"/>
                  <a:gd name="T1" fmla="*/ 0 h 711"/>
                  <a:gd name="T2" fmla="*/ 7 w 86"/>
                  <a:gd name="T3" fmla="*/ 4 h 711"/>
                  <a:gd name="T4" fmla="*/ 12 w 86"/>
                  <a:gd name="T5" fmla="*/ 16 h 711"/>
                  <a:gd name="T6" fmla="*/ 14 w 86"/>
                  <a:gd name="T7" fmla="*/ 33 h 711"/>
                  <a:gd name="T8" fmla="*/ 15 w 86"/>
                  <a:gd name="T9" fmla="*/ 59 h 711"/>
                  <a:gd name="T10" fmla="*/ 43 w 86"/>
                  <a:gd name="T11" fmla="*/ 653 h 711"/>
                  <a:gd name="T12" fmla="*/ 45 w 86"/>
                  <a:gd name="T13" fmla="*/ 686 h 711"/>
                  <a:gd name="T14" fmla="*/ 47 w 86"/>
                  <a:gd name="T15" fmla="*/ 696 h 711"/>
                  <a:gd name="T16" fmla="*/ 53 w 86"/>
                  <a:gd name="T17" fmla="*/ 706 h 711"/>
                  <a:gd name="T18" fmla="*/ 57 w 86"/>
                  <a:gd name="T19" fmla="*/ 710 h 711"/>
                  <a:gd name="T20" fmla="*/ 63 w 86"/>
                  <a:gd name="T21" fmla="*/ 702 h 711"/>
                  <a:gd name="T22" fmla="*/ 67 w 86"/>
                  <a:gd name="T23" fmla="*/ 686 h 711"/>
                  <a:gd name="T24" fmla="*/ 85 w 86"/>
                  <a:gd name="T25" fmla="*/ 381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" h="711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4" y="33"/>
                    </a:lnTo>
                    <a:lnTo>
                      <a:pt x="15" y="59"/>
                    </a:lnTo>
                    <a:lnTo>
                      <a:pt x="43" y="653"/>
                    </a:lnTo>
                    <a:lnTo>
                      <a:pt x="45" y="686"/>
                    </a:lnTo>
                    <a:lnTo>
                      <a:pt x="47" y="696"/>
                    </a:lnTo>
                    <a:lnTo>
                      <a:pt x="53" y="706"/>
                    </a:lnTo>
                    <a:lnTo>
                      <a:pt x="57" y="710"/>
                    </a:lnTo>
                    <a:lnTo>
                      <a:pt x="63" y="702"/>
                    </a:lnTo>
                    <a:lnTo>
                      <a:pt x="67" y="686"/>
                    </a:lnTo>
                    <a:lnTo>
                      <a:pt x="85" y="381"/>
                    </a:lnTo>
                  </a:path>
                </a:pathLst>
              </a:custGeom>
              <a:noFill/>
              <a:ln w="28575" cap="rnd" cmpd="sng">
                <a:solidFill>
                  <a:srgbClr val="33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8" name="Freeform 166"/>
              <p:cNvSpPr>
                <a:spLocks/>
              </p:cNvSpPr>
              <p:nvPr/>
            </p:nvSpPr>
            <p:spPr bwMode="auto">
              <a:xfrm>
                <a:off x="1795" y="1323"/>
                <a:ext cx="34" cy="363"/>
              </a:xfrm>
              <a:custGeom>
                <a:avLst/>
                <a:gdLst>
                  <a:gd name="T0" fmla="*/ 0 w 34"/>
                  <a:gd name="T1" fmla="*/ 362 h 363"/>
                  <a:gd name="T2" fmla="*/ 20 w 34"/>
                  <a:gd name="T3" fmla="*/ 54 h 363"/>
                  <a:gd name="T4" fmla="*/ 22 w 34"/>
                  <a:gd name="T5" fmla="*/ 38 h 363"/>
                  <a:gd name="T6" fmla="*/ 23 w 34"/>
                  <a:gd name="T7" fmla="*/ 25 h 363"/>
                  <a:gd name="T8" fmla="*/ 24 w 34"/>
                  <a:gd name="T9" fmla="*/ 15 h 363"/>
                  <a:gd name="T10" fmla="*/ 28 w 34"/>
                  <a:gd name="T11" fmla="*/ 6 h 363"/>
                  <a:gd name="T12" fmla="*/ 33 w 34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4" y="15"/>
                    </a:lnTo>
                    <a:lnTo>
                      <a:pt x="28" y="6"/>
                    </a:lnTo>
                    <a:lnTo>
                      <a:pt x="33" y="0"/>
                    </a:lnTo>
                  </a:path>
                </a:pathLst>
              </a:custGeom>
              <a:noFill/>
              <a:ln w="28575" cap="rnd" cmpd="sng">
                <a:solidFill>
                  <a:srgbClr val="33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9" name="Freeform 167"/>
              <p:cNvSpPr>
                <a:spLocks/>
              </p:cNvSpPr>
              <p:nvPr/>
            </p:nvSpPr>
            <p:spPr bwMode="auto">
              <a:xfrm>
                <a:off x="1829" y="1318"/>
                <a:ext cx="86" cy="709"/>
              </a:xfrm>
              <a:custGeom>
                <a:avLst/>
                <a:gdLst>
                  <a:gd name="T0" fmla="*/ 0 w 86"/>
                  <a:gd name="T1" fmla="*/ 0 h 709"/>
                  <a:gd name="T2" fmla="*/ 7 w 86"/>
                  <a:gd name="T3" fmla="*/ 4 h 709"/>
                  <a:gd name="T4" fmla="*/ 12 w 86"/>
                  <a:gd name="T5" fmla="*/ 16 h 709"/>
                  <a:gd name="T6" fmla="*/ 14 w 86"/>
                  <a:gd name="T7" fmla="*/ 33 h 709"/>
                  <a:gd name="T8" fmla="*/ 15 w 86"/>
                  <a:gd name="T9" fmla="*/ 59 h 709"/>
                  <a:gd name="T10" fmla="*/ 43 w 86"/>
                  <a:gd name="T11" fmla="*/ 651 h 709"/>
                  <a:gd name="T12" fmla="*/ 45 w 86"/>
                  <a:gd name="T13" fmla="*/ 684 h 709"/>
                  <a:gd name="T14" fmla="*/ 47 w 86"/>
                  <a:gd name="T15" fmla="*/ 694 h 709"/>
                  <a:gd name="T16" fmla="*/ 53 w 86"/>
                  <a:gd name="T17" fmla="*/ 704 h 709"/>
                  <a:gd name="T18" fmla="*/ 57 w 86"/>
                  <a:gd name="T19" fmla="*/ 708 h 709"/>
                  <a:gd name="T20" fmla="*/ 63 w 86"/>
                  <a:gd name="T21" fmla="*/ 700 h 709"/>
                  <a:gd name="T22" fmla="*/ 67 w 86"/>
                  <a:gd name="T23" fmla="*/ 684 h 709"/>
                  <a:gd name="T24" fmla="*/ 85 w 86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4" y="33"/>
                    </a:lnTo>
                    <a:lnTo>
                      <a:pt x="15" y="59"/>
                    </a:lnTo>
                    <a:lnTo>
                      <a:pt x="43" y="651"/>
                    </a:lnTo>
                    <a:lnTo>
                      <a:pt x="45" y="684"/>
                    </a:lnTo>
                    <a:lnTo>
                      <a:pt x="47" y="694"/>
                    </a:lnTo>
                    <a:lnTo>
                      <a:pt x="53" y="704"/>
                    </a:lnTo>
                    <a:lnTo>
                      <a:pt x="57" y="708"/>
                    </a:lnTo>
                    <a:lnTo>
                      <a:pt x="63" y="700"/>
                    </a:lnTo>
                    <a:lnTo>
                      <a:pt x="67" y="684"/>
                    </a:lnTo>
                    <a:lnTo>
                      <a:pt x="85" y="380"/>
                    </a:lnTo>
                  </a:path>
                </a:pathLst>
              </a:custGeom>
              <a:noFill/>
              <a:ln w="28575" cap="rnd" cmpd="sng">
                <a:solidFill>
                  <a:srgbClr val="3333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95" name="Line 168"/>
            <p:cNvSpPr>
              <a:spLocks noChangeShapeType="1"/>
            </p:cNvSpPr>
            <p:nvPr/>
          </p:nvSpPr>
          <p:spPr bwMode="auto">
            <a:xfrm flipV="1">
              <a:off x="1674" y="1661"/>
              <a:ext cx="3" cy="5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56" name="矩形 655"/>
          <p:cNvSpPr/>
          <p:nvPr/>
        </p:nvSpPr>
        <p:spPr>
          <a:xfrm>
            <a:off x="1080404" y="3686152"/>
            <a:ext cx="10054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bg2"/>
              </a:buClr>
              <a:buSzPct val="75000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基带信号</a:t>
            </a:r>
            <a:endParaRPr lang="zh-CN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58" name="矩形 657"/>
          <p:cNvSpPr/>
          <p:nvPr/>
        </p:nvSpPr>
        <p:spPr>
          <a:xfrm>
            <a:off x="1068517" y="4235212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bg2"/>
              </a:buClr>
              <a:buSzPct val="75000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幅度键控信号</a:t>
            </a:r>
            <a:endParaRPr lang="zh-CN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59" name="矩形 658"/>
          <p:cNvSpPr/>
          <p:nvPr/>
        </p:nvSpPr>
        <p:spPr>
          <a:xfrm>
            <a:off x="1072323" y="4899428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bg2"/>
              </a:buClr>
              <a:buSzPct val="75000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频率键控信号</a:t>
            </a:r>
            <a:endParaRPr lang="zh-CN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60" name="矩形 659"/>
          <p:cNvSpPr/>
          <p:nvPr/>
        </p:nvSpPr>
        <p:spPr>
          <a:xfrm>
            <a:off x="1034962" y="5774150"/>
            <a:ext cx="1415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bg2"/>
              </a:buClr>
              <a:buSzPct val="75000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相移键控信号</a:t>
            </a:r>
            <a:endParaRPr lang="zh-CN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970" y="1320165"/>
            <a:ext cx="88011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08072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" grpId="0" animBg="1"/>
      <p:bldP spid="503" grpId="0" animBg="1"/>
      <p:bldP spid="656" grpId="0"/>
      <p:bldP spid="658" grpId="0"/>
      <p:bldP spid="659" grpId="0"/>
      <p:bldP spid="660" grpId="0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模拟信号调制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1246857"/>
            <a:ext cx="8229600" cy="642903"/>
          </a:xfrm>
        </p:spPr>
        <p:txBody>
          <a:bodyPr/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调幅：载波的振幅值随调制信号的大小做线性变化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32770" name="Picture 2" descr="https://bkimg.cdn.bcebos.com/pic/a8773912b31bb0511925a333327adab44aede0ac?x-bce-process=image/watermark,g_7,image_d2F0ZXIvYmFpa2U2MA==,xp_5,yp_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2935" y="1875155"/>
            <a:ext cx="5267325" cy="447675"/>
          </a:xfrm>
          <a:prstGeom prst="rect">
            <a:avLst/>
          </a:prstGeom>
          <a:noFill/>
        </p:spPr>
      </p:pic>
      <p:pic>
        <p:nvPicPr>
          <p:cNvPr id="32772" name="Picture 4" descr="https://bkimg.cdn.bcebos.com/pic/8694a4c27d1ed21ba50c3ffea96eddc450da3fe7?x-bce-process=image/watermark,g_7,image_d2F0ZXIvYmFpa2U4MA==,xp_5,yp_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0535" y="2436494"/>
            <a:ext cx="5562600" cy="42386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0642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信道容量与计算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7997868" cy="1853092"/>
          </a:xfrm>
        </p:spPr>
        <p:txBody>
          <a:bodyPr/>
          <a:lstStyle/>
          <a:p>
            <a:r>
              <a:rPr lang="zh-CN" altLang="en-US" dirty="0"/>
              <a:t>实际传输信道</a:t>
            </a:r>
            <a:endParaRPr lang="en-US" altLang="zh-CN" dirty="0"/>
          </a:p>
          <a:p>
            <a:pPr lvl="1"/>
            <a:r>
              <a:rPr lang="zh-CN" altLang="en-US" sz="1800" dirty="0"/>
              <a:t>非理想的，在传输信号时会产生各种失真以及带来多种干扰 </a:t>
            </a:r>
          </a:p>
          <a:p>
            <a:pPr lvl="1"/>
            <a:r>
              <a:rPr lang="zh-CN" altLang="en-US" sz="1800" dirty="0"/>
              <a:t>码元传输的速率越高，或信号传输的距离越远，在信道的输出端的波形的失真就越严重</a:t>
            </a:r>
          </a:p>
          <a:p>
            <a:pPr marL="914377" lvl="2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014608" y="3532339"/>
            <a:ext cx="7177412" cy="1393789"/>
            <a:chOff x="1014608" y="3532339"/>
            <a:chExt cx="7177412" cy="1393789"/>
          </a:xfrm>
        </p:grpSpPr>
        <p:grpSp>
          <p:nvGrpSpPr>
            <p:cNvPr id="8" name="组合 7"/>
            <p:cNvGrpSpPr/>
            <p:nvPr/>
          </p:nvGrpSpPr>
          <p:grpSpPr>
            <a:xfrm>
              <a:off x="1014608" y="3532339"/>
              <a:ext cx="7177412" cy="1393789"/>
              <a:chOff x="1014608" y="3695177"/>
              <a:chExt cx="7177412" cy="1393789"/>
            </a:xfrm>
          </p:grpSpPr>
          <p:sp>
            <p:nvSpPr>
              <p:cNvPr id="185" name="Rectangle 2"/>
              <p:cNvSpPr>
                <a:spLocks noChangeArrowheads="1"/>
              </p:cNvSpPr>
              <p:nvPr/>
            </p:nvSpPr>
            <p:spPr bwMode="auto">
              <a:xfrm>
                <a:off x="1014608" y="3695177"/>
                <a:ext cx="7177412" cy="1393789"/>
              </a:xfrm>
              <a:prstGeom prst="rect">
                <a:avLst/>
              </a:prstGeom>
              <a:solidFill>
                <a:srgbClr val="F4F4FA"/>
              </a:solidFill>
              <a:ln w="25400">
                <a:solidFill>
                  <a:srgbClr val="DCDCEC"/>
                </a:solidFill>
              </a:ln>
              <a:effectLst/>
            </p:spPr>
            <p:txBody>
              <a:bodyPr wrap="none" anchor="ctr"/>
              <a:lstStyle/>
              <a:p>
                <a:endParaRPr lang="zh-CN" altLang="en-US" sz="1600" b="1"/>
              </a:p>
            </p:txBody>
          </p:sp>
          <p:grpSp>
            <p:nvGrpSpPr>
              <p:cNvPr id="5" name="组合 4"/>
              <p:cNvGrpSpPr/>
              <p:nvPr/>
            </p:nvGrpSpPr>
            <p:grpSpPr>
              <a:xfrm>
                <a:off x="1128474" y="3883065"/>
                <a:ext cx="6386005" cy="885183"/>
                <a:chOff x="589854" y="3773357"/>
                <a:chExt cx="7834313" cy="1267954"/>
              </a:xfrm>
            </p:grpSpPr>
            <p:sp>
              <p:nvSpPr>
                <p:cNvPr id="174" name="AutoShape 4"/>
                <p:cNvSpPr>
                  <a:spLocks noChangeArrowheads="1"/>
                </p:cNvSpPr>
                <p:nvPr/>
              </p:nvSpPr>
              <p:spPr bwMode="auto">
                <a:xfrm rot="16200000">
                  <a:off x="4235548" y="2534313"/>
                  <a:ext cx="395287" cy="4060825"/>
                </a:xfrm>
                <a:prstGeom prst="can">
                  <a:avLst>
                    <a:gd name="adj" fmla="val 66775"/>
                  </a:avLst>
                </a:prstGeom>
                <a:gradFill rotWithShape="1">
                  <a:gsLst>
                    <a:gs pos="0">
                      <a:srgbClr val="EAEAEA">
                        <a:gamma/>
                        <a:shade val="46275"/>
                        <a:invGamma/>
                      </a:srgbClr>
                    </a:gs>
                    <a:gs pos="50000">
                      <a:srgbClr val="EAEAEA"/>
                    </a:gs>
                    <a:gs pos="100000">
                      <a:srgbClr val="EAEAEA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/>
                </a:p>
              </p:txBody>
            </p:sp>
            <p:sp>
              <p:nvSpPr>
                <p:cNvPr id="175" name="Freeform 5"/>
                <p:cNvSpPr>
                  <a:spLocks/>
                </p:cNvSpPr>
                <p:nvPr/>
              </p:nvSpPr>
              <p:spPr bwMode="auto">
                <a:xfrm>
                  <a:off x="651767" y="3773357"/>
                  <a:ext cx="1539875" cy="658812"/>
                </a:xfrm>
                <a:custGeom>
                  <a:avLst/>
                  <a:gdLst>
                    <a:gd name="T0" fmla="*/ 0 w 1056"/>
                    <a:gd name="T1" fmla="*/ 480 h 480"/>
                    <a:gd name="T2" fmla="*/ 144 w 1056"/>
                    <a:gd name="T3" fmla="*/ 480 h 480"/>
                    <a:gd name="T4" fmla="*/ 144 w 1056"/>
                    <a:gd name="T5" fmla="*/ 0 h 480"/>
                    <a:gd name="T6" fmla="*/ 384 w 1056"/>
                    <a:gd name="T7" fmla="*/ 0 h 480"/>
                    <a:gd name="T8" fmla="*/ 384 w 1056"/>
                    <a:gd name="T9" fmla="*/ 480 h 480"/>
                    <a:gd name="T10" fmla="*/ 624 w 1056"/>
                    <a:gd name="T11" fmla="*/ 480 h 480"/>
                    <a:gd name="T12" fmla="*/ 624 w 1056"/>
                    <a:gd name="T13" fmla="*/ 0 h 480"/>
                    <a:gd name="T14" fmla="*/ 864 w 1056"/>
                    <a:gd name="T15" fmla="*/ 0 h 480"/>
                    <a:gd name="T16" fmla="*/ 864 w 1056"/>
                    <a:gd name="T17" fmla="*/ 480 h 480"/>
                    <a:gd name="T18" fmla="*/ 1056 w 1056"/>
                    <a:gd name="T19" fmla="*/ 480 h 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56" h="480">
                      <a:moveTo>
                        <a:pt x="0" y="480"/>
                      </a:moveTo>
                      <a:lnTo>
                        <a:pt x="144" y="480"/>
                      </a:lnTo>
                      <a:lnTo>
                        <a:pt x="144" y="0"/>
                      </a:lnTo>
                      <a:lnTo>
                        <a:pt x="384" y="0"/>
                      </a:lnTo>
                      <a:lnTo>
                        <a:pt x="384" y="480"/>
                      </a:lnTo>
                      <a:lnTo>
                        <a:pt x="624" y="480"/>
                      </a:lnTo>
                      <a:lnTo>
                        <a:pt x="624" y="0"/>
                      </a:lnTo>
                      <a:lnTo>
                        <a:pt x="864" y="0"/>
                      </a:lnTo>
                      <a:lnTo>
                        <a:pt x="864" y="480"/>
                      </a:lnTo>
                      <a:lnTo>
                        <a:pt x="1056" y="480"/>
                      </a:lnTo>
                    </a:path>
                  </a:pathLst>
                </a:custGeom>
                <a:noFill/>
                <a:ln w="38100" cmpd="sng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400"/>
                </a:p>
              </p:txBody>
            </p:sp>
            <p:sp>
              <p:nvSpPr>
                <p:cNvPr id="176" name="Line 6"/>
                <p:cNvSpPr>
                  <a:spLocks noChangeShapeType="1"/>
                </p:cNvSpPr>
                <p:nvPr/>
              </p:nvSpPr>
              <p:spPr bwMode="auto">
                <a:xfrm>
                  <a:off x="651767" y="4563932"/>
                  <a:ext cx="1960562" cy="0"/>
                </a:xfrm>
                <a:prstGeom prst="line">
                  <a:avLst/>
                </a:prstGeom>
                <a:noFill/>
                <a:ln w="28575">
                  <a:solidFill>
                    <a:srgbClr val="333399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400"/>
                </a:p>
              </p:txBody>
            </p:sp>
            <p:sp>
              <p:nvSpPr>
                <p:cNvPr id="177" name="Freeform 7"/>
                <p:cNvSpPr>
                  <a:spLocks/>
                </p:cNvSpPr>
                <p:nvPr/>
              </p:nvSpPr>
              <p:spPr bwMode="auto">
                <a:xfrm>
                  <a:off x="6743004" y="3773357"/>
                  <a:ext cx="1541463" cy="658812"/>
                </a:xfrm>
                <a:custGeom>
                  <a:avLst/>
                  <a:gdLst>
                    <a:gd name="T0" fmla="*/ 0 w 1056"/>
                    <a:gd name="T1" fmla="*/ 480 h 480"/>
                    <a:gd name="T2" fmla="*/ 144 w 1056"/>
                    <a:gd name="T3" fmla="*/ 480 h 480"/>
                    <a:gd name="T4" fmla="*/ 144 w 1056"/>
                    <a:gd name="T5" fmla="*/ 0 h 480"/>
                    <a:gd name="T6" fmla="*/ 384 w 1056"/>
                    <a:gd name="T7" fmla="*/ 0 h 480"/>
                    <a:gd name="T8" fmla="*/ 384 w 1056"/>
                    <a:gd name="T9" fmla="*/ 480 h 480"/>
                    <a:gd name="T10" fmla="*/ 624 w 1056"/>
                    <a:gd name="T11" fmla="*/ 480 h 480"/>
                    <a:gd name="T12" fmla="*/ 624 w 1056"/>
                    <a:gd name="T13" fmla="*/ 0 h 480"/>
                    <a:gd name="T14" fmla="*/ 864 w 1056"/>
                    <a:gd name="T15" fmla="*/ 0 h 480"/>
                    <a:gd name="T16" fmla="*/ 864 w 1056"/>
                    <a:gd name="T17" fmla="*/ 480 h 480"/>
                    <a:gd name="T18" fmla="*/ 1056 w 1056"/>
                    <a:gd name="T19" fmla="*/ 480 h 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56" h="480">
                      <a:moveTo>
                        <a:pt x="0" y="480"/>
                      </a:moveTo>
                      <a:lnTo>
                        <a:pt x="144" y="480"/>
                      </a:lnTo>
                      <a:lnTo>
                        <a:pt x="144" y="0"/>
                      </a:lnTo>
                      <a:lnTo>
                        <a:pt x="384" y="0"/>
                      </a:lnTo>
                      <a:lnTo>
                        <a:pt x="384" y="480"/>
                      </a:lnTo>
                      <a:lnTo>
                        <a:pt x="624" y="480"/>
                      </a:lnTo>
                      <a:lnTo>
                        <a:pt x="624" y="0"/>
                      </a:lnTo>
                      <a:lnTo>
                        <a:pt x="864" y="0"/>
                      </a:lnTo>
                      <a:lnTo>
                        <a:pt x="864" y="480"/>
                      </a:lnTo>
                      <a:lnTo>
                        <a:pt x="1056" y="480"/>
                      </a:lnTo>
                    </a:path>
                  </a:pathLst>
                </a:custGeom>
                <a:noFill/>
                <a:ln w="19050" cap="flat" cmpd="sng">
                  <a:solidFill>
                    <a:srgbClr val="333399"/>
                  </a:solidFill>
                  <a:prstDash val="dash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400"/>
                </a:p>
              </p:txBody>
            </p:sp>
            <p:sp>
              <p:nvSpPr>
                <p:cNvPr id="178" name="Line 8"/>
                <p:cNvSpPr>
                  <a:spLocks noChangeShapeType="1"/>
                </p:cNvSpPr>
                <p:nvPr/>
              </p:nvSpPr>
              <p:spPr bwMode="auto">
                <a:xfrm>
                  <a:off x="6463604" y="4563932"/>
                  <a:ext cx="1960563" cy="0"/>
                </a:xfrm>
                <a:prstGeom prst="line">
                  <a:avLst/>
                </a:prstGeom>
                <a:noFill/>
                <a:ln w="28575">
                  <a:solidFill>
                    <a:srgbClr val="333399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400"/>
                </a:p>
              </p:txBody>
            </p:sp>
            <p:sp>
              <p:nvSpPr>
                <p:cNvPr id="179" name="Freeform 9"/>
                <p:cNvSpPr>
                  <a:spLocks/>
                </p:cNvSpPr>
                <p:nvPr/>
              </p:nvSpPr>
              <p:spPr bwMode="auto">
                <a:xfrm>
                  <a:off x="6757292" y="3809869"/>
                  <a:ext cx="1495425" cy="633413"/>
                </a:xfrm>
                <a:custGeom>
                  <a:avLst/>
                  <a:gdLst>
                    <a:gd name="T0" fmla="*/ 0 w 1026"/>
                    <a:gd name="T1" fmla="*/ 447 h 461"/>
                    <a:gd name="T2" fmla="*/ 57 w 1026"/>
                    <a:gd name="T3" fmla="*/ 459 h 461"/>
                    <a:gd name="T4" fmla="*/ 78 w 1026"/>
                    <a:gd name="T5" fmla="*/ 456 h 461"/>
                    <a:gd name="T6" fmla="*/ 105 w 1026"/>
                    <a:gd name="T7" fmla="*/ 444 h 461"/>
                    <a:gd name="T8" fmla="*/ 153 w 1026"/>
                    <a:gd name="T9" fmla="*/ 444 h 461"/>
                    <a:gd name="T10" fmla="*/ 177 w 1026"/>
                    <a:gd name="T11" fmla="*/ 354 h 461"/>
                    <a:gd name="T12" fmla="*/ 180 w 1026"/>
                    <a:gd name="T13" fmla="*/ 258 h 461"/>
                    <a:gd name="T14" fmla="*/ 183 w 1026"/>
                    <a:gd name="T15" fmla="*/ 246 h 461"/>
                    <a:gd name="T16" fmla="*/ 189 w 1026"/>
                    <a:gd name="T17" fmla="*/ 207 h 461"/>
                    <a:gd name="T18" fmla="*/ 198 w 1026"/>
                    <a:gd name="T19" fmla="*/ 180 h 461"/>
                    <a:gd name="T20" fmla="*/ 213 w 1026"/>
                    <a:gd name="T21" fmla="*/ 96 h 461"/>
                    <a:gd name="T22" fmla="*/ 228 w 1026"/>
                    <a:gd name="T23" fmla="*/ 18 h 461"/>
                    <a:gd name="T24" fmla="*/ 252 w 1026"/>
                    <a:gd name="T25" fmla="*/ 3 h 461"/>
                    <a:gd name="T26" fmla="*/ 261 w 1026"/>
                    <a:gd name="T27" fmla="*/ 0 h 461"/>
                    <a:gd name="T28" fmla="*/ 321 w 1026"/>
                    <a:gd name="T29" fmla="*/ 27 h 461"/>
                    <a:gd name="T30" fmla="*/ 363 w 1026"/>
                    <a:gd name="T31" fmla="*/ 27 h 461"/>
                    <a:gd name="T32" fmla="*/ 387 w 1026"/>
                    <a:gd name="T33" fmla="*/ 81 h 461"/>
                    <a:gd name="T34" fmla="*/ 399 w 1026"/>
                    <a:gd name="T35" fmla="*/ 222 h 461"/>
                    <a:gd name="T36" fmla="*/ 417 w 1026"/>
                    <a:gd name="T37" fmla="*/ 366 h 461"/>
                    <a:gd name="T38" fmla="*/ 450 w 1026"/>
                    <a:gd name="T39" fmla="*/ 417 h 461"/>
                    <a:gd name="T40" fmla="*/ 504 w 1026"/>
                    <a:gd name="T41" fmla="*/ 444 h 461"/>
                    <a:gd name="T42" fmla="*/ 540 w 1026"/>
                    <a:gd name="T43" fmla="*/ 450 h 461"/>
                    <a:gd name="T44" fmla="*/ 558 w 1026"/>
                    <a:gd name="T45" fmla="*/ 444 h 461"/>
                    <a:gd name="T46" fmla="*/ 615 w 1026"/>
                    <a:gd name="T47" fmla="*/ 459 h 461"/>
                    <a:gd name="T48" fmla="*/ 639 w 1026"/>
                    <a:gd name="T49" fmla="*/ 450 h 461"/>
                    <a:gd name="T50" fmla="*/ 642 w 1026"/>
                    <a:gd name="T51" fmla="*/ 432 h 461"/>
                    <a:gd name="T52" fmla="*/ 654 w 1026"/>
                    <a:gd name="T53" fmla="*/ 405 h 461"/>
                    <a:gd name="T54" fmla="*/ 672 w 1026"/>
                    <a:gd name="T55" fmla="*/ 315 h 461"/>
                    <a:gd name="T56" fmla="*/ 690 w 1026"/>
                    <a:gd name="T57" fmla="*/ 171 h 461"/>
                    <a:gd name="T58" fmla="*/ 711 w 1026"/>
                    <a:gd name="T59" fmla="*/ 81 h 461"/>
                    <a:gd name="T60" fmla="*/ 741 w 1026"/>
                    <a:gd name="T61" fmla="*/ 24 h 461"/>
                    <a:gd name="T62" fmla="*/ 804 w 1026"/>
                    <a:gd name="T63" fmla="*/ 45 h 461"/>
                    <a:gd name="T64" fmla="*/ 831 w 1026"/>
                    <a:gd name="T65" fmla="*/ 66 h 461"/>
                    <a:gd name="T66" fmla="*/ 867 w 1026"/>
                    <a:gd name="T67" fmla="*/ 69 h 461"/>
                    <a:gd name="T68" fmla="*/ 870 w 1026"/>
                    <a:gd name="T69" fmla="*/ 84 h 461"/>
                    <a:gd name="T70" fmla="*/ 879 w 1026"/>
                    <a:gd name="T71" fmla="*/ 135 h 461"/>
                    <a:gd name="T72" fmla="*/ 901 w 1026"/>
                    <a:gd name="T73" fmla="*/ 267 h 461"/>
                    <a:gd name="T74" fmla="*/ 924 w 1026"/>
                    <a:gd name="T75" fmla="*/ 363 h 461"/>
                    <a:gd name="T76" fmla="*/ 963 w 1026"/>
                    <a:gd name="T77" fmla="*/ 432 h 461"/>
                    <a:gd name="T78" fmla="*/ 1026 w 1026"/>
                    <a:gd name="T79" fmla="*/ 453 h 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026" h="461">
                      <a:moveTo>
                        <a:pt x="0" y="447"/>
                      </a:moveTo>
                      <a:cubicBezTo>
                        <a:pt x="9" y="449"/>
                        <a:pt x="44" y="457"/>
                        <a:pt x="57" y="459"/>
                      </a:cubicBezTo>
                      <a:cubicBezTo>
                        <a:pt x="64" y="461"/>
                        <a:pt x="71" y="457"/>
                        <a:pt x="78" y="456"/>
                      </a:cubicBezTo>
                      <a:cubicBezTo>
                        <a:pt x="88" y="453"/>
                        <a:pt x="95" y="447"/>
                        <a:pt x="105" y="444"/>
                      </a:cubicBezTo>
                      <a:cubicBezTo>
                        <a:pt x="121" y="445"/>
                        <a:pt x="142" y="455"/>
                        <a:pt x="153" y="444"/>
                      </a:cubicBezTo>
                      <a:cubicBezTo>
                        <a:pt x="163" y="434"/>
                        <a:pt x="174" y="371"/>
                        <a:pt x="177" y="354"/>
                      </a:cubicBezTo>
                      <a:cubicBezTo>
                        <a:pt x="178" y="322"/>
                        <a:pt x="178" y="290"/>
                        <a:pt x="180" y="258"/>
                      </a:cubicBezTo>
                      <a:cubicBezTo>
                        <a:pt x="180" y="254"/>
                        <a:pt x="182" y="250"/>
                        <a:pt x="183" y="246"/>
                      </a:cubicBezTo>
                      <a:cubicBezTo>
                        <a:pt x="187" y="221"/>
                        <a:pt x="184" y="225"/>
                        <a:pt x="189" y="207"/>
                      </a:cubicBezTo>
                      <a:cubicBezTo>
                        <a:pt x="192" y="198"/>
                        <a:pt x="198" y="180"/>
                        <a:pt x="198" y="180"/>
                      </a:cubicBezTo>
                      <a:cubicBezTo>
                        <a:pt x="200" y="148"/>
                        <a:pt x="206" y="126"/>
                        <a:pt x="213" y="96"/>
                      </a:cubicBezTo>
                      <a:cubicBezTo>
                        <a:pt x="215" y="75"/>
                        <a:pt x="214" y="38"/>
                        <a:pt x="228" y="18"/>
                      </a:cubicBezTo>
                      <a:cubicBezTo>
                        <a:pt x="238" y="4"/>
                        <a:pt x="231" y="10"/>
                        <a:pt x="252" y="3"/>
                      </a:cubicBezTo>
                      <a:cubicBezTo>
                        <a:pt x="255" y="2"/>
                        <a:pt x="261" y="0"/>
                        <a:pt x="261" y="0"/>
                      </a:cubicBezTo>
                      <a:cubicBezTo>
                        <a:pt x="284" y="11"/>
                        <a:pt x="295" y="23"/>
                        <a:pt x="321" y="27"/>
                      </a:cubicBezTo>
                      <a:cubicBezTo>
                        <a:pt x="335" y="26"/>
                        <a:pt x="355" y="16"/>
                        <a:pt x="363" y="27"/>
                      </a:cubicBezTo>
                      <a:cubicBezTo>
                        <a:pt x="374" y="42"/>
                        <a:pt x="376" y="65"/>
                        <a:pt x="387" y="81"/>
                      </a:cubicBezTo>
                      <a:cubicBezTo>
                        <a:pt x="389" y="141"/>
                        <a:pt x="399" y="159"/>
                        <a:pt x="399" y="222"/>
                      </a:cubicBezTo>
                      <a:cubicBezTo>
                        <a:pt x="401" y="267"/>
                        <a:pt x="413" y="321"/>
                        <a:pt x="417" y="366"/>
                      </a:cubicBezTo>
                      <a:cubicBezTo>
                        <a:pt x="425" y="397"/>
                        <a:pt x="436" y="404"/>
                        <a:pt x="450" y="417"/>
                      </a:cubicBezTo>
                      <a:cubicBezTo>
                        <a:pt x="462" y="435"/>
                        <a:pt x="483" y="440"/>
                        <a:pt x="504" y="444"/>
                      </a:cubicBezTo>
                      <a:cubicBezTo>
                        <a:pt x="518" y="453"/>
                        <a:pt x="522" y="454"/>
                        <a:pt x="540" y="450"/>
                      </a:cubicBezTo>
                      <a:cubicBezTo>
                        <a:pt x="546" y="448"/>
                        <a:pt x="558" y="444"/>
                        <a:pt x="558" y="444"/>
                      </a:cubicBezTo>
                      <a:cubicBezTo>
                        <a:pt x="570" y="445"/>
                        <a:pt x="602" y="458"/>
                        <a:pt x="615" y="459"/>
                      </a:cubicBezTo>
                      <a:cubicBezTo>
                        <a:pt x="622" y="454"/>
                        <a:pt x="633" y="456"/>
                        <a:pt x="639" y="450"/>
                      </a:cubicBezTo>
                      <a:cubicBezTo>
                        <a:pt x="643" y="445"/>
                        <a:pt x="641" y="438"/>
                        <a:pt x="642" y="432"/>
                      </a:cubicBezTo>
                      <a:cubicBezTo>
                        <a:pt x="644" y="422"/>
                        <a:pt x="651" y="415"/>
                        <a:pt x="654" y="405"/>
                      </a:cubicBezTo>
                      <a:cubicBezTo>
                        <a:pt x="658" y="327"/>
                        <a:pt x="656" y="363"/>
                        <a:pt x="672" y="315"/>
                      </a:cubicBezTo>
                      <a:cubicBezTo>
                        <a:pt x="677" y="266"/>
                        <a:pt x="678" y="219"/>
                        <a:pt x="690" y="171"/>
                      </a:cubicBezTo>
                      <a:cubicBezTo>
                        <a:pt x="693" y="134"/>
                        <a:pt x="700" y="113"/>
                        <a:pt x="711" y="81"/>
                      </a:cubicBezTo>
                      <a:cubicBezTo>
                        <a:pt x="714" y="53"/>
                        <a:pt x="712" y="34"/>
                        <a:pt x="741" y="24"/>
                      </a:cubicBezTo>
                      <a:cubicBezTo>
                        <a:pt x="783" y="28"/>
                        <a:pt x="771" y="37"/>
                        <a:pt x="804" y="45"/>
                      </a:cubicBezTo>
                      <a:cubicBezTo>
                        <a:pt x="815" y="52"/>
                        <a:pt x="843" y="54"/>
                        <a:pt x="831" y="66"/>
                      </a:cubicBezTo>
                      <a:cubicBezTo>
                        <a:pt x="842" y="64"/>
                        <a:pt x="856" y="62"/>
                        <a:pt x="867" y="69"/>
                      </a:cubicBezTo>
                      <a:cubicBezTo>
                        <a:pt x="871" y="72"/>
                        <a:pt x="868" y="79"/>
                        <a:pt x="870" y="84"/>
                      </a:cubicBezTo>
                      <a:cubicBezTo>
                        <a:pt x="873" y="91"/>
                        <a:pt x="875" y="129"/>
                        <a:pt x="879" y="135"/>
                      </a:cubicBezTo>
                      <a:cubicBezTo>
                        <a:pt x="884" y="165"/>
                        <a:pt x="893" y="229"/>
                        <a:pt x="901" y="267"/>
                      </a:cubicBezTo>
                      <a:cubicBezTo>
                        <a:pt x="909" y="305"/>
                        <a:pt x="914" y="335"/>
                        <a:pt x="924" y="363"/>
                      </a:cubicBezTo>
                      <a:cubicBezTo>
                        <a:pt x="934" y="391"/>
                        <a:pt x="946" y="417"/>
                        <a:pt x="963" y="432"/>
                      </a:cubicBezTo>
                      <a:cubicBezTo>
                        <a:pt x="980" y="447"/>
                        <a:pt x="1013" y="449"/>
                        <a:pt x="1026" y="453"/>
                      </a:cubicBezTo>
                    </a:path>
                  </a:pathLst>
                </a:custGeom>
                <a:noFill/>
                <a:ln w="57150" cmpd="sng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400"/>
                </a:p>
              </p:txBody>
            </p:sp>
            <p:sp>
              <p:nvSpPr>
                <p:cNvPr id="18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89854" y="4586158"/>
                  <a:ext cx="1548072" cy="4408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kumimoji="1" lang="zh-CN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发送信号波形</a:t>
                  </a:r>
                </a:p>
              </p:txBody>
            </p:sp>
            <p:sp>
              <p:nvSpPr>
                <p:cNvPr id="18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698804" y="4600445"/>
                  <a:ext cx="1542356" cy="4408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kumimoji="1" lang="zh-CN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接收信号波形</a:t>
                  </a:r>
                </a:p>
              </p:txBody>
            </p:sp>
          </p:grpSp>
          <p:sp>
            <p:nvSpPr>
              <p:cNvPr id="7" name="矩形 6"/>
              <p:cNvSpPr/>
              <p:nvPr/>
            </p:nvSpPr>
            <p:spPr>
              <a:xfrm>
                <a:off x="3017911" y="3863435"/>
                <a:ext cx="248101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实际信道</a:t>
                </a:r>
              </a:p>
              <a:p>
                <a:pPr algn="ctr"/>
                <a:r>
                  <a:rPr kumimoji="1" lang="zh-CN" altLang="en-US" sz="1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（带宽受限、有噪声、干扰和失真）</a:t>
                </a:r>
              </a:p>
            </p:txBody>
          </p:sp>
        </p:grpSp>
        <p:sp>
          <p:nvSpPr>
            <p:cNvPr id="200" name="矩形 199"/>
            <p:cNvSpPr/>
            <p:nvPr/>
          </p:nvSpPr>
          <p:spPr>
            <a:xfrm>
              <a:off x="3059518" y="4618351"/>
              <a:ext cx="248101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400" b="1" dirty="0">
                  <a:solidFill>
                    <a:schemeClr val="accent5">
                      <a:lumMod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有失真，但可识别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14608" y="5260931"/>
            <a:ext cx="7177412" cy="1293630"/>
            <a:chOff x="1014608" y="5260931"/>
            <a:chExt cx="7177412" cy="1293630"/>
          </a:xfrm>
        </p:grpSpPr>
        <p:grpSp>
          <p:nvGrpSpPr>
            <p:cNvPr id="9" name="组合 8"/>
            <p:cNvGrpSpPr/>
            <p:nvPr/>
          </p:nvGrpSpPr>
          <p:grpSpPr>
            <a:xfrm>
              <a:off x="1014608" y="5260931"/>
              <a:ext cx="7177412" cy="1293630"/>
              <a:chOff x="966590" y="5180092"/>
              <a:chExt cx="7177412" cy="1293630"/>
            </a:xfrm>
          </p:grpSpPr>
          <p:sp>
            <p:nvSpPr>
              <p:cNvPr id="197" name="Rectangle 2"/>
              <p:cNvSpPr>
                <a:spLocks noChangeArrowheads="1"/>
              </p:cNvSpPr>
              <p:nvPr/>
            </p:nvSpPr>
            <p:spPr bwMode="auto">
              <a:xfrm>
                <a:off x="966590" y="5180092"/>
                <a:ext cx="7177412" cy="1293630"/>
              </a:xfrm>
              <a:prstGeom prst="rect">
                <a:avLst/>
              </a:prstGeom>
              <a:solidFill>
                <a:srgbClr val="F4F4FA"/>
              </a:solidFill>
              <a:ln w="25400">
                <a:solidFill>
                  <a:srgbClr val="DCDCEC"/>
                </a:solidFill>
              </a:ln>
              <a:effectLst/>
            </p:spPr>
            <p:txBody>
              <a:bodyPr wrap="none" anchor="ctr"/>
              <a:lstStyle/>
              <a:p>
                <a:endParaRPr lang="zh-CN" altLang="en-US" sz="1600" b="1"/>
              </a:p>
            </p:txBody>
          </p:sp>
          <p:grpSp>
            <p:nvGrpSpPr>
              <p:cNvPr id="186" name="Group 24"/>
              <p:cNvGrpSpPr>
                <a:grpSpLocks/>
              </p:cNvGrpSpPr>
              <p:nvPr/>
            </p:nvGrpSpPr>
            <p:grpSpPr bwMode="auto">
              <a:xfrm>
                <a:off x="1178941" y="5330920"/>
                <a:ext cx="6437254" cy="928790"/>
                <a:chOff x="304" y="2991"/>
                <a:chExt cx="4974" cy="811"/>
              </a:xfrm>
            </p:grpSpPr>
            <p:sp>
              <p:nvSpPr>
                <p:cNvPr id="187" name="AutoShape 13"/>
                <p:cNvSpPr>
                  <a:spLocks noChangeArrowheads="1"/>
                </p:cNvSpPr>
                <p:nvPr/>
              </p:nvSpPr>
              <p:spPr bwMode="auto">
                <a:xfrm rot="-5400000">
                  <a:off x="2600" y="2210"/>
                  <a:ext cx="250" cy="2558"/>
                </a:xfrm>
                <a:prstGeom prst="can">
                  <a:avLst>
                    <a:gd name="adj" fmla="val 66508"/>
                  </a:avLst>
                </a:prstGeom>
                <a:gradFill rotWithShape="1">
                  <a:gsLst>
                    <a:gs pos="0">
                      <a:srgbClr val="EAEAEA">
                        <a:gamma/>
                        <a:shade val="46275"/>
                        <a:invGamma/>
                      </a:srgbClr>
                    </a:gs>
                    <a:gs pos="50000">
                      <a:srgbClr val="EAEAEA"/>
                    </a:gs>
                    <a:gs pos="100000">
                      <a:srgbClr val="EAEAEA">
                        <a:gamma/>
                        <a:shade val="46275"/>
                        <a:invGamma/>
                      </a:srgbClr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/>
                </a:p>
              </p:txBody>
            </p:sp>
            <p:sp>
              <p:nvSpPr>
                <p:cNvPr id="188" name="Freeform 14"/>
                <p:cNvSpPr>
                  <a:spLocks/>
                </p:cNvSpPr>
                <p:nvPr/>
              </p:nvSpPr>
              <p:spPr bwMode="auto">
                <a:xfrm>
                  <a:off x="343" y="2991"/>
                  <a:ext cx="970" cy="415"/>
                </a:xfrm>
                <a:custGeom>
                  <a:avLst/>
                  <a:gdLst>
                    <a:gd name="T0" fmla="*/ 0 w 1056"/>
                    <a:gd name="T1" fmla="*/ 480 h 480"/>
                    <a:gd name="T2" fmla="*/ 144 w 1056"/>
                    <a:gd name="T3" fmla="*/ 480 h 480"/>
                    <a:gd name="T4" fmla="*/ 144 w 1056"/>
                    <a:gd name="T5" fmla="*/ 0 h 480"/>
                    <a:gd name="T6" fmla="*/ 384 w 1056"/>
                    <a:gd name="T7" fmla="*/ 0 h 480"/>
                    <a:gd name="T8" fmla="*/ 384 w 1056"/>
                    <a:gd name="T9" fmla="*/ 480 h 480"/>
                    <a:gd name="T10" fmla="*/ 624 w 1056"/>
                    <a:gd name="T11" fmla="*/ 480 h 480"/>
                    <a:gd name="T12" fmla="*/ 624 w 1056"/>
                    <a:gd name="T13" fmla="*/ 0 h 480"/>
                    <a:gd name="T14" fmla="*/ 864 w 1056"/>
                    <a:gd name="T15" fmla="*/ 0 h 480"/>
                    <a:gd name="T16" fmla="*/ 864 w 1056"/>
                    <a:gd name="T17" fmla="*/ 480 h 480"/>
                    <a:gd name="T18" fmla="*/ 1056 w 1056"/>
                    <a:gd name="T19" fmla="*/ 480 h 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56" h="480">
                      <a:moveTo>
                        <a:pt x="0" y="480"/>
                      </a:moveTo>
                      <a:lnTo>
                        <a:pt x="144" y="480"/>
                      </a:lnTo>
                      <a:lnTo>
                        <a:pt x="144" y="0"/>
                      </a:lnTo>
                      <a:lnTo>
                        <a:pt x="384" y="0"/>
                      </a:lnTo>
                      <a:lnTo>
                        <a:pt x="384" y="480"/>
                      </a:lnTo>
                      <a:lnTo>
                        <a:pt x="624" y="480"/>
                      </a:lnTo>
                      <a:lnTo>
                        <a:pt x="624" y="0"/>
                      </a:lnTo>
                      <a:lnTo>
                        <a:pt x="864" y="0"/>
                      </a:lnTo>
                      <a:lnTo>
                        <a:pt x="864" y="480"/>
                      </a:lnTo>
                      <a:lnTo>
                        <a:pt x="1056" y="480"/>
                      </a:lnTo>
                    </a:path>
                  </a:pathLst>
                </a:custGeom>
                <a:noFill/>
                <a:ln w="38100" cmpd="sng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400"/>
                </a:p>
              </p:txBody>
            </p:sp>
            <p:sp>
              <p:nvSpPr>
                <p:cNvPr id="189" name="Line 15"/>
                <p:cNvSpPr>
                  <a:spLocks noChangeShapeType="1"/>
                </p:cNvSpPr>
                <p:nvPr/>
              </p:nvSpPr>
              <p:spPr bwMode="auto">
                <a:xfrm>
                  <a:off x="343" y="3489"/>
                  <a:ext cx="1235" cy="0"/>
                </a:xfrm>
                <a:prstGeom prst="line">
                  <a:avLst/>
                </a:prstGeom>
                <a:noFill/>
                <a:ln w="28575">
                  <a:solidFill>
                    <a:srgbClr val="333399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400"/>
                </a:p>
              </p:txBody>
            </p:sp>
            <p:sp>
              <p:nvSpPr>
                <p:cNvPr id="190" name="Freeform 16"/>
                <p:cNvSpPr>
                  <a:spLocks/>
                </p:cNvSpPr>
                <p:nvPr/>
              </p:nvSpPr>
              <p:spPr bwMode="auto">
                <a:xfrm>
                  <a:off x="4180" y="2991"/>
                  <a:ext cx="971" cy="415"/>
                </a:xfrm>
                <a:custGeom>
                  <a:avLst/>
                  <a:gdLst>
                    <a:gd name="T0" fmla="*/ 0 w 1056"/>
                    <a:gd name="T1" fmla="*/ 480 h 480"/>
                    <a:gd name="T2" fmla="*/ 144 w 1056"/>
                    <a:gd name="T3" fmla="*/ 480 h 480"/>
                    <a:gd name="T4" fmla="*/ 144 w 1056"/>
                    <a:gd name="T5" fmla="*/ 0 h 480"/>
                    <a:gd name="T6" fmla="*/ 384 w 1056"/>
                    <a:gd name="T7" fmla="*/ 0 h 480"/>
                    <a:gd name="T8" fmla="*/ 384 w 1056"/>
                    <a:gd name="T9" fmla="*/ 480 h 480"/>
                    <a:gd name="T10" fmla="*/ 624 w 1056"/>
                    <a:gd name="T11" fmla="*/ 480 h 480"/>
                    <a:gd name="T12" fmla="*/ 624 w 1056"/>
                    <a:gd name="T13" fmla="*/ 0 h 480"/>
                    <a:gd name="T14" fmla="*/ 864 w 1056"/>
                    <a:gd name="T15" fmla="*/ 0 h 480"/>
                    <a:gd name="T16" fmla="*/ 864 w 1056"/>
                    <a:gd name="T17" fmla="*/ 480 h 480"/>
                    <a:gd name="T18" fmla="*/ 1056 w 1056"/>
                    <a:gd name="T19" fmla="*/ 480 h 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56" h="480">
                      <a:moveTo>
                        <a:pt x="0" y="480"/>
                      </a:moveTo>
                      <a:lnTo>
                        <a:pt x="144" y="480"/>
                      </a:lnTo>
                      <a:lnTo>
                        <a:pt x="144" y="0"/>
                      </a:lnTo>
                      <a:lnTo>
                        <a:pt x="384" y="0"/>
                      </a:lnTo>
                      <a:lnTo>
                        <a:pt x="384" y="480"/>
                      </a:lnTo>
                      <a:lnTo>
                        <a:pt x="624" y="480"/>
                      </a:lnTo>
                      <a:lnTo>
                        <a:pt x="624" y="0"/>
                      </a:lnTo>
                      <a:lnTo>
                        <a:pt x="864" y="0"/>
                      </a:lnTo>
                      <a:lnTo>
                        <a:pt x="864" y="480"/>
                      </a:lnTo>
                      <a:lnTo>
                        <a:pt x="1056" y="480"/>
                      </a:lnTo>
                    </a:path>
                  </a:pathLst>
                </a:custGeom>
                <a:noFill/>
                <a:ln w="19050" cap="flat" cmpd="sng">
                  <a:solidFill>
                    <a:srgbClr val="333399"/>
                  </a:solidFill>
                  <a:prstDash val="dash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400"/>
                </a:p>
              </p:txBody>
            </p:sp>
            <p:sp>
              <p:nvSpPr>
                <p:cNvPr id="191" name="Line 17"/>
                <p:cNvSpPr>
                  <a:spLocks noChangeShapeType="1"/>
                </p:cNvSpPr>
                <p:nvPr/>
              </p:nvSpPr>
              <p:spPr bwMode="auto">
                <a:xfrm>
                  <a:off x="4004" y="3489"/>
                  <a:ext cx="1235" cy="0"/>
                </a:xfrm>
                <a:prstGeom prst="line">
                  <a:avLst/>
                </a:prstGeom>
                <a:noFill/>
                <a:ln w="28575">
                  <a:solidFill>
                    <a:srgbClr val="333399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400"/>
                </a:p>
              </p:txBody>
            </p:sp>
            <p:sp>
              <p:nvSpPr>
                <p:cNvPr id="192" name="Freeform 18"/>
                <p:cNvSpPr>
                  <a:spLocks/>
                </p:cNvSpPr>
                <p:nvPr/>
              </p:nvSpPr>
              <p:spPr bwMode="auto">
                <a:xfrm>
                  <a:off x="4186" y="3270"/>
                  <a:ext cx="934" cy="124"/>
                </a:xfrm>
                <a:custGeom>
                  <a:avLst/>
                  <a:gdLst>
                    <a:gd name="T0" fmla="*/ 0 w 1017"/>
                    <a:gd name="T1" fmla="*/ 109 h 143"/>
                    <a:gd name="T2" fmla="*/ 57 w 1017"/>
                    <a:gd name="T3" fmla="*/ 130 h 143"/>
                    <a:gd name="T4" fmla="*/ 84 w 1017"/>
                    <a:gd name="T5" fmla="*/ 130 h 143"/>
                    <a:gd name="T6" fmla="*/ 114 w 1017"/>
                    <a:gd name="T7" fmla="*/ 91 h 143"/>
                    <a:gd name="T8" fmla="*/ 162 w 1017"/>
                    <a:gd name="T9" fmla="*/ 34 h 143"/>
                    <a:gd name="T10" fmla="*/ 180 w 1017"/>
                    <a:gd name="T11" fmla="*/ 58 h 143"/>
                    <a:gd name="T12" fmla="*/ 189 w 1017"/>
                    <a:gd name="T13" fmla="*/ 109 h 143"/>
                    <a:gd name="T14" fmla="*/ 201 w 1017"/>
                    <a:gd name="T15" fmla="*/ 76 h 143"/>
                    <a:gd name="T16" fmla="*/ 219 w 1017"/>
                    <a:gd name="T17" fmla="*/ 82 h 143"/>
                    <a:gd name="T18" fmla="*/ 252 w 1017"/>
                    <a:gd name="T19" fmla="*/ 79 h 143"/>
                    <a:gd name="T20" fmla="*/ 327 w 1017"/>
                    <a:gd name="T21" fmla="*/ 100 h 143"/>
                    <a:gd name="T22" fmla="*/ 351 w 1017"/>
                    <a:gd name="T23" fmla="*/ 121 h 143"/>
                    <a:gd name="T24" fmla="*/ 408 w 1017"/>
                    <a:gd name="T25" fmla="*/ 79 h 143"/>
                    <a:gd name="T26" fmla="*/ 465 w 1017"/>
                    <a:gd name="T27" fmla="*/ 103 h 143"/>
                    <a:gd name="T28" fmla="*/ 507 w 1017"/>
                    <a:gd name="T29" fmla="*/ 121 h 143"/>
                    <a:gd name="T30" fmla="*/ 564 w 1017"/>
                    <a:gd name="T31" fmla="*/ 121 h 143"/>
                    <a:gd name="T32" fmla="*/ 615 w 1017"/>
                    <a:gd name="T33" fmla="*/ 88 h 143"/>
                    <a:gd name="T34" fmla="*/ 639 w 1017"/>
                    <a:gd name="T35" fmla="*/ 70 h 143"/>
                    <a:gd name="T36" fmla="*/ 657 w 1017"/>
                    <a:gd name="T37" fmla="*/ 109 h 143"/>
                    <a:gd name="T38" fmla="*/ 672 w 1017"/>
                    <a:gd name="T39" fmla="*/ 49 h 143"/>
                    <a:gd name="T40" fmla="*/ 699 w 1017"/>
                    <a:gd name="T41" fmla="*/ 40 h 143"/>
                    <a:gd name="T42" fmla="*/ 756 w 1017"/>
                    <a:gd name="T43" fmla="*/ 64 h 143"/>
                    <a:gd name="T44" fmla="*/ 801 w 1017"/>
                    <a:gd name="T45" fmla="*/ 67 h 143"/>
                    <a:gd name="T46" fmla="*/ 834 w 1017"/>
                    <a:gd name="T47" fmla="*/ 97 h 143"/>
                    <a:gd name="T48" fmla="*/ 873 w 1017"/>
                    <a:gd name="T49" fmla="*/ 115 h 143"/>
                    <a:gd name="T50" fmla="*/ 891 w 1017"/>
                    <a:gd name="T51" fmla="*/ 85 h 143"/>
                    <a:gd name="T52" fmla="*/ 912 w 1017"/>
                    <a:gd name="T53" fmla="*/ 103 h 143"/>
                    <a:gd name="T54" fmla="*/ 927 w 1017"/>
                    <a:gd name="T55" fmla="*/ 67 h 143"/>
                    <a:gd name="T56" fmla="*/ 972 w 1017"/>
                    <a:gd name="T57" fmla="*/ 112 h 143"/>
                    <a:gd name="T58" fmla="*/ 1017 w 1017"/>
                    <a:gd name="T59" fmla="*/ 121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017" h="143">
                      <a:moveTo>
                        <a:pt x="0" y="109"/>
                      </a:moveTo>
                      <a:cubicBezTo>
                        <a:pt x="9" y="111"/>
                        <a:pt x="44" y="128"/>
                        <a:pt x="57" y="130"/>
                      </a:cubicBezTo>
                      <a:cubicBezTo>
                        <a:pt x="64" y="132"/>
                        <a:pt x="77" y="131"/>
                        <a:pt x="84" y="130"/>
                      </a:cubicBezTo>
                      <a:cubicBezTo>
                        <a:pt x="94" y="127"/>
                        <a:pt x="104" y="94"/>
                        <a:pt x="114" y="91"/>
                      </a:cubicBezTo>
                      <a:cubicBezTo>
                        <a:pt x="130" y="92"/>
                        <a:pt x="151" y="45"/>
                        <a:pt x="162" y="34"/>
                      </a:cubicBezTo>
                      <a:cubicBezTo>
                        <a:pt x="172" y="24"/>
                        <a:pt x="177" y="75"/>
                        <a:pt x="180" y="58"/>
                      </a:cubicBezTo>
                      <a:cubicBezTo>
                        <a:pt x="181" y="26"/>
                        <a:pt x="187" y="141"/>
                        <a:pt x="189" y="109"/>
                      </a:cubicBezTo>
                      <a:cubicBezTo>
                        <a:pt x="189" y="105"/>
                        <a:pt x="200" y="80"/>
                        <a:pt x="201" y="76"/>
                      </a:cubicBezTo>
                      <a:cubicBezTo>
                        <a:pt x="205" y="51"/>
                        <a:pt x="214" y="100"/>
                        <a:pt x="219" y="82"/>
                      </a:cubicBezTo>
                      <a:cubicBezTo>
                        <a:pt x="222" y="73"/>
                        <a:pt x="252" y="79"/>
                        <a:pt x="252" y="79"/>
                      </a:cubicBezTo>
                      <a:cubicBezTo>
                        <a:pt x="254" y="47"/>
                        <a:pt x="320" y="130"/>
                        <a:pt x="327" y="100"/>
                      </a:cubicBezTo>
                      <a:cubicBezTo>
                        <a:pt x="355" y="75"/>
                        <a:pt x="322" y="123"/>
                        <a:pt x="351" y="121"/>
                      </a:cubicBezTo>
                      <a:cubicBezTo>
                        <a:pt x="364" y="92"/>
                        <a:pt x="396" y="88"/>
                        <a:pt x="408" y="79"/>
                      </a:cubicBezTo>
                      <a:cubicBezTo>
                        <a:pt x="425" y="79"/>
                        <a:pt x="448" y="96"/>
                        <a:pt x="465" y="103"/>
                      </a:cubicBezTo>
                      <a:cubicBezTo>
                        <a:pt x="477" y="121"/>
                        <a:pt x="486" y="117"/>
                        <a:pt x="507" y="121"/>
                      </a:cubicBezTo>
                      <a:cubicBezTo>
                        <a:pt x="523" y="128"/>
                        <a:pt x="546" y="114"/>
                        <a:pt x="564" y="121"/>
                      </a:cubicBezTo>
                      <a:cubicBezTo>
                        <a:pt x="576" y="122"/>
                        <a:pt x="602" y="87"/>
                        <a:pt x="615" y="88"/>
                      </a:cubicBezTo>
                      <a:cubicBezTo>
                        <a:pt x="628" y="90"/>
                        <a:pt x="632" y="67"/>
                        <a:pt x="639" y="70"/>
                      </a:cubicBezTo>
                      <a:cubicBezTo>
                        <a:pt x="641" y="60"/>
                        <a:pt x="654" y="119"/>
                        <a:pt x="657" y="109"/>
                      </a:cubicBezTo>
                      <a:cubicBezTo>
                        <a:pt x="661" y="31"/>
                        <a:pt x="656" y="97"/>
                        <a:pt x="672" y="49"/>
                      </a:cubicBezTo>
                      <a:cubicBezTo>
                        <a:pt x="677" y="0"/>
                        <a:pt x="687" y="88"/>
                        <a:pt x="699" y="40"/>
                      </a:cubicBezTo>
                      <a:cubicBezTo>
                        <a:pt x="712" y="40"/>
                        <a:pt x="737" y="85"/>
                        <a:pt x="756" y="64"/>
                      </a:cubicBezTo>
                      <a:cubicBezTo>
                        <a:pt x="798" y="68"/>
                        <a:pt x="768" y="59"/>
                        <a:pt x="801" y="67"/>
                      </a:cubicBezTo>
                      <a:cubicBezTo>
                        <a:pt x="820" y="26"/>
                        <a:pt x="822" y="143"/>
                        <a:pt x="834" y="97"/>
                      </a:cubicBezTo>
                      <a:cubicBezTo>
                        <a:pt x="838" y="100"/>
                        <a:pt x="871" y="110"/>
                        <a:pt x="873" y="115"/>
                      </a:cubicBezTo>
                      <a:cubicBezTo>
                        <a:pt x="876" y="122"/>
                        <a:pt x="887" y="79"/>
                        <a:pt x="891" y="85"/>
                      </a:cubicBezTo>
                      <a:cubicBezTo>
                        <a:pt x="896" y="115"/>
                        <a:pt x="906" y="106"/>
                        <a:pt x="912" y="103"/>
                      </a:cubicBezTo>
                      <a:cubicBezTo>
                        <a:pt x="918" y="100"/>
                        <a:pt x="917" y="65"/>
                        <a:pt x="927" y="67"/>
                      </a:cubicBezTo>
                      <a:cubicBezTo>
                        <a:pt x="937" y="69"/>
                        <a:pt x="957" y="103"/>
                        <a:pt x="972" y="112"/>
                      </a:cubicBezTo>
                      <a:cubicBezTo>
                        <a:pt x="987" y="121"/>
                        <a:pt x="1005" y="112"/>
                        <a:pt x="1017" y="121"/>
                      </a:cubicBezTo>
                    </a:path>
                  </a:pathLst>
                </a:custGeom>
                <a:noFill/>
                <a:ln w="57150" cmpd="sng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400"/>
                </a:p>
              </p:txBody>
            </p:sp>
            <p:sp>
              <p:nvSpPr>
                <p:cNvPr id="19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04" y="3503"/>
                  <a:ext cx="975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kumimoji="1" lang="zh-CN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发送信号波形</a:t>
                  </a:r>
                </a:p>
              </p:txBody>
            </p:sp>
            <p:sp>
              <p:nvSpPr>
                <p:cNvPr id="19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720" y="3007"/>
                  <a:ext cx="2045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zh-CN" altLang="en-US" sz="12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实际的信道</a:t>
                  </a:r>
                </a:p>
                <a:p>
                  <a:pPr algn="ctr"/>
                  <a:r>
                    <a:rPr kumimoji="1" lang="zh-CN" altLang="en-US" sz="12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（带宽受限、有噪声、干扰和失真）</a:t>
                  </a:r>
                </a:p>
              </p:txBody>
            </p:sp>
            <p:sp>
              <p:nvSpPr>
                <p:cNvPr id="19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111" y="3533"/>
                  <a:ext cx="1167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kumimoji="1" lang="zh-CN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接收信号波形</a:t>
                  </a:r>
                </a:p>
              </p:txBody>
            </p:sp>
          </p:grpSp>
        </p:grpSp>
        <p:sp>
          <p:nvSpPr>
            <p:cNvPr id="201" name="矩形 200"/>
            <p:cNvSpPr/>
            <p:nvPr/>
          </p:nvSpPr>
          <p:spPr>
            <a:xfrm>
              <a:off x="3059518" y="6246784"/>
              <a:ext cx="248101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400" b="1" dirty="0">
                  <a:solidFill>
                    <a:schemeClr val="accent5">
                      <a:lumMod val="50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失真大，不可识别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73283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信道容量与计算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229600" cy="1544417"/>
          </a:xfrm>
        </p:spPr>
        <p:txBody>
          <a:bodyPr/>
          <a:lstStyle/>
          <a:p>
            <a:r>
              <a:rPr lang="zh-CN" altLang="en-US" dirty="0"/>
              <a:t>信道容量与香农</a:t>
            </a:r>
            <a:r>
              <a:rPr lang="en-US" altLang="zh-CN" dirty="0"/>
              <a:t>(Shannon)</a:t>
            </a:r>
            <a:r>
              <a:rPr lang="zh-CN" altLang="en-US" dirty="0"/>
              <a:t>公式</a:t>
            </a:r>
            <a:endParaRPr lang="en-US" altLang="zh-CN" dirty="0"/>
          </a:p>
          <a:p>
            <a:pPr lvl="1"/>
            <a:r>
              <a:rPr lang="zh-CN" altLang="en-US" sz="1800" dirty="0"/>
              <a:t>用信息论的理论推导出了带宽受限且有高斯白噪声</a:t>
            </a:r>
            <a:r>
              <a:rPr lang="zh-CN" altLang="en-US" sz="1800" dirty="0" smtClean="0"/>
              <a:t>干扰情况下信道极限，即无差错</a:t>
            </a:r>
            <a:r>
              <a:rPr lang="zh-CN" altLang="en-US" sz="1800" dirty="0"/>
              <a:t>的信息传输速率</a:t>
            </a:r>
            <a:r>
              <a:rPr lang="en-US" altLang="zh-CN" sz="1800" dirty="0"/>
              <a:t>(</a:t>
            </a:r>
            <a:r>
              <a:rPr lang="zh-CN" altLang="en-US" sz="1800" dirty="0"/>
              <a:t>信道容量</a:t>
            </a:r>
            <a:r>
              <a:rPr lang="en-US" altLang="zh-CN" sz="1800" dirty="0"/>
              <a:t>)</a:t>
            </a:r>
            <a:r>
              <a:rPr lang="zh-CN" altLang="en-US" sz="1800" dirty="0"/>
              <a:t>上限</a:t>
            </a:r>
            <a:endParaRPr lang="en-US" altLang="zh-CN" sz="1800" dirty="0"/>
          </a:p>
          <a:p>
            <a:pPr lvl="1"/>
            <a:r>
              <a:rPr lang="zh-CN" altLang="en-US" sz="1800" dirty="0"/>
              <a:t>可应用于各种链路，无线、同轴电缆、光纤</a:t>
            </a:r>
            <a:r>
              <a:rPr lang="en-US" altLang="zh-CN" sz="1800" dirty="0"/>
              <a:t>……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2"/>
              <p:cNvSpPr>
                <a:spLocks noChangeArrowheads="1"/>
              </p:cNvSpPr>
              <p:nvPr/>
            </p:nvSpPr>
            <p:spPr bwMode="auto">
              <a:xfrm>
                <a:off x="801666" y="3196376"/>
                <a:ext cx="8026245" cy="1413201"/>
              </a:xfrm>
              <a:prstGeom prst="rect">
                <a:avLst/>
              </a:prstGeom>
              <a:solidFill>
                <a:srgbClr val="F4F4FA"/>
              </a:solidFill>
              <a:ln w="25400">
                <a:solidFill>
                  <a:srgbClr val="DCDCEC"/>
                </a:solidFill>
              </a:ln>
              <a:effectLst/>
            </p:spPr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𝑾</m:t>
                      </m:r>
                      <m:func>
                        <m:func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den>
                          </m:f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1600" b="1" dirty="0"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sz="1600" b="0" dirty="0">
                    <a:ea typeface="华文楷体" panose="02010600040101010101" pitchFamily="2" charset="-122"/>
                  </a:rPr>
                  <a:t>   其中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600" b="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1600" dirty="0">
                    <a:ea typeface="华文楷体" panose="02010600040101010101" pitchFamily="2" charset="-122"/>
                  </a:rPr>
                  <a:t>--</a:t>
                </a:r>
                <a:r>
                  <a:rPr lang="zh-CN" altLang="en-US" sz="1600" dirty="0">
                    <a:ea typeface="华文楷体" panose="02010600040101010101" pitchFamily="2" charset="-122"/>
                  </a:rPr>
                  <a:t>信道容量</a:t>
                </a:r>
                <a:r>
                  <a:rPr lang="en-US" altLang="zh-CN" sz="1600" dirty="0">
                    <a:ea typeface="华文楷体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𝑏𝑝𝑠</m:t>
                    </m:r>
                  </m:oMath>
                </a14:m>
                <a:r>
                  <a:rPr lang="en-US" altLang="zh-CN" sz="1600" dirty="0">
                    <a:ea typeface="华文楷体" panose="02010600040101010101" pitchFamily="2" charset="-122"/>
                  </a:rPr>
                  <a:t>)</a:t>
                </a:r>
                <a:r>
                  <a:rPr lang="zh-CN" altLang="en-US" sz="1600" dirty="0">
                    <a:ea typeface="华文楷体" panose="02010600040101010101" pitchFamily="2" charset="-122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sz="1600" dirty="0">
                    <a:ea typeface="华文楷体" panose="02010600040101010101" pitchFamily="2" charset="-122"/>
                  </a:rPr>
                  <a:t>-- </a:t>
                </a:r>
                <a:r>
                  <a:rPr lang="zh-CN" altLang="en-US" sz="1600" dirty="0">
                    <a:ea typeface="华文楷体" panose="02010600040101010101" pitchFamily="2" charset="-122"/>
                  </a:rPr>
                  <a:t>信道带宽</a:t>
                </a:r>
                <a:r>
                  <a:rPr lang="en-US" altLang="zh-CN" sz="1600" dirty="0">
                    <a:ea typeface="华文楷体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Hz</m:t>
                    </m:r>
                  </m:oMath>
                </a14:m>
                <a:r>
                  <a:rPr lang="en-US" altLang="zh-CN" sz="1600" dirty="0">
                    <a:ea typeface="华文楷体" panose="02010600040101010101" pitchFamily="2" charset="-122"/>
                  </a:rPr>
                  <a:t>)</a:t>
                </a:r>
                <a:r>
                  <a:rPr lang="zh-CN" altLang="en-US" sz="1600" dirty="0">
                    <a:ea typeface="华文楷体" panose="02010600040101010101" pitchFamily="2" charset="-122"/>
                  </a:rPr>
                  <a:t>；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1600" dirty="0">
                    <a:ea typeface="华文楷体" panose="02010600040101010101" pitchFamily="2" charset="-122"/>
                  </a:rPr>
                  <a:t>-- </a:t>
                </a:r>
                <a:r>
                  <a:rPr lang="zh-CN" altLang="en-US" sz="1600" dirty="0">
                    <a:ea typeface="华文楷体" panose="02010600040101010101" pitchFamily="2" charset="-122"/>
                  </a:rPr>
                  <a:t>信号平均功率；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1600" dirty="0">
                    <a:ea typeface="华文楷体" panose="02010600040101010101" pitchFamily="2" charset="-122"/>
                  </a:rPr>
                  <a:t>– </a:t>
                </a:r>
                <a:r>
                  <a:rPr lang="zh-CN" altLang="en-US" sz="1600" dirty="0">
                    <a:ea typeface="华文楷体" panose="02010600040101010101" pitchFamily="2" charset="-122"/>
                  </a:rPr>
                  <a:t>高斯白噪声功率</a:t>
                </a:r>
                <a:endParaRPr lang="en-US" altLang="zh-CN" sz="1600" dirty="0"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ea typeface="华文楷体" panose="02010600040101010101" pitchFamily="2" charset="-122"/>
                  </a:rPr>
                  <a:t>            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zh-CN" sz="1600" dirty="0">
                    <a:ea typeface="华文楷体" panose="02010600040101010101" pitchFamily="2" charset="-122"/>
                  </a:rPr>
                  <a:t>--</a:t>
                </a:r>
                <a:r>
                  <a:rPr lang="zh-CN" altLang="en-US" sz="1600" dirty="0">
                    <a:ea typeface="华文楷体" panose="02010600040101010101" pitchFamily="2" charset="-122"/>
                  </a:rPr>
                  <a:t>信噪比，常表示为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SNR</m:t>
                    </m:r>
                  </m:oMath>
                </a14:m>
                <a:r>
                  <a:rPr lang="en-US" altLang="zh-CN" sz="1600" dirty="0">
                    <a:ea typeface="华文楷体" panose="02010600040101010101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en-US" altLang="zh-CN" sz="1600" i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altLang="zh-CN" sz="1600" dirty="0">
                    <a:ea typeface="华文楷体" panose="02010600040101010101" pitchFamily="2" charset="-122"/>
                  </a:rPr>
                  <a:t>)</a:t>
                </a:r>
                <a:r>
                  <a:rPr lang="zh-CN" altLang="en-US" sz="1600" dirty="0">
                    <a:ea typeface="华文楷体" panose="02010600040101010101" pitchFamily="2" charset="-122"/>
                  </a:rPr>
                  <a:t>：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SNR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=10</m:t>
                    </m:r>
                    <m:func>
                      <m:func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zh-CN" altLang="en-US" sz="1600" dirty="0"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1666" y="3196376"/>
                <a:ext cx="8026245" cy="1413201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t="-23305" r="-682" b="-28814"/>
                </a:stretch>
              </a:blipFill>
              <a:ln w="25400">
                <a:solidFill>
                  <a:srgbClr val="DCDCEC"/>
                </a:solidFill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 bwMode="auto">
              <a:xfrm>
                <a:off x="459288" y="4816559"/>
                <a:ext cx="8229600" cy="13255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891" indent="-342891" algn="l" rtl="0" eaLnBrk="1" fontAlgn="base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0" baseline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  <a:cs typeface="+mn-cs"/>
                  </a:defRPr>
                </a:lvl1pPr>
                <a:lvl2pPr marL="742932" indent="-28574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000" b="0" baseline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defRPr>
                </a:lvl2pPr>
                <a:lvl3pPr marL="1142971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1800" b="0" baseline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defRPr>
                </a:lvl3pPr>
                <a:lvl4pPr marL="1600160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1600" b="0" baseline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defRPr>
                </a:lvl4pPr>
                <a:lvl5pPr marL="2057349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 b="0" baseline="0">
                    <a:solidFill>
                      <a:schemeClr val="tx1"/>
                    </a:solidFill>
                    <a:latin typeface="Calibri" panose="020F0502020204030204" pitchFamily="34" charset="0"/>
                    <a:ea typeface="黑体" panose="02010609060101010101" pitchFamily="49" charset="-122"/>
                  </a:defRPr>
                </a:lvl5pPr>
                <a:lvl6pPr marL="2514537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726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8914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103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lvl="1"/>
                <a:r>
                  <a:rPr lang="zh-CN" altLang="en-US" sz="1800" kern="0" dirty="0" smtClean="0"/>
                  <a:t>例如：标准音频电话</a:t>
                </a:r>
                <a:endParaRPr lang="en-US" altLang="zh-CN" sz="1800" kern="0" dirty="0"/>
              </a:p>
              <a:p>
                <a:pPr lvl="2"/>
                <a:r>
                  <a:rPr lang="zh-CN" altLang="en-US" kern="0" dirty="0"/>
                  <a:t>典型频率范围</a:t>
                </a:r>
                <a:r>
                  <a:rPr lang="en-US" altLang="zh-CN" kern="0" dirty="0"/>
                  <a:t>300~3300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Hz</m:t>
                    </m:r>
                  </m:oMath>
                </a14:m>
                <a:r>
                  <a:rPr lang="zh-CN" altLang="en-US" kern="0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3000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Hz</m:t>
                    </m:r>
                  </m:oMath>
                </a14:m>
                <a:r>
                  <a:rPr lang="zh-CN" altLang="en-US" kern="0" dirty="0"/>
                  <a:t>；</a:t>
                </a:r>
                <a:endParaRPr lang="en-US" altLang="zh-CN" kern="0" dirty="0"/>
              </a:p>
              <a:p>
                <a:pPr lvl="2"/>
                <a:r>
                  <a:rPr lang="zh-CN" altLang="en-US" kern="0" dirty="0"/>
                  <a:t>假设典型信噪比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SNR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dB</m:t>
                    </m:r>
                  </m:oMath>
                </a14:m>
                <a:r>
                  <a:rPr lang="zh-CN" altLang="en-US" kern="0" dirty="0"/>
                  <a:t>，即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=1000</m:t>
                        </m:r>
                      </m:den>
                    </m:f>
                  </m:oMath>
                </a14:m>
                <a:endParaRPr lang="en-US" altLang="zh-CN" kern="0" dirty="0"/>
              </a:p>
              <a:p>
                <a:pPr lvl="2"/>
                <a:r>
                  <a:rPr lang="zh-CN" altLang="en-US" kern="0" dirty="0"/>
                  <a:t>则</a:t>
                </a:r>
                <a:r>
                  <a:rPr lang="en-US" altLang="zh-CN" kern="0" dirty="0"/>
                  <a:t>:</a:t>
                </a:r>
                <a:r>
                  <a:rPr lang="zh-CN" altLang="en-US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=3000</m:t>
                    </m:r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1000</m:t>
                            </m:r>
                          </m:e>
                        </m:d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𝑘𝑏𝑝𝑠</m:t>
                    </m:r>
                  </m:oMath>
                </a14:m>
                <a:endParaRPr lang="en-US" altLang="zh-CN" kern="0" dirty="0"/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9288" y="4816559"/>
                <a:ext cx="8229600" cy="1325515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t="-3670" b="-2706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00477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信道容量与计算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68" y="1197301"/>
            <a:ext cx="8649907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91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回顾一下网络的构成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994402"/>
          </a:xfrm>
        </p:spPr>
        <p:txBody>
          <a:bodyPr/>
          <a:lstStyle/>
          <a:p>
            <a:r>
              <a:rPr lang="zh-CN" altLang="en-US" dirty="0"/>
              <a:t>网络是</a:t>
            </a:r>
            <a:r>
              <a:rPr lang="zh-CN" altLang="en-US" dirty="0" smtClean="0"/>
              <a:t>由结点及</a:t>
            </a:r>
            <a:r>
              <a:rPr lang="zh-CN" altLang="en-US" dirty="0"/>
              <a:t>相互连接的链路组成</a:t>
            </a:r>
            <a:endParaRPr lang="en-US" altLang="zh-CN" dirty="0"/>
          </a:p>
          <a:p>
            <a:pPr lvl="1"/>
            <a:r>
              <a:rPr lang="zh-CN" altLang="en-US" dirty="0"/>
              <a:t>直连的网络</a:t>
            </a:r>
            <a:r>
              <a:rPr lang="en-US" altLang="zh-CN" dirty="0"/>
              <a:t>(</a:t>
            </a:r>
            <a:r>
              <a:rPr lang="zh-CN" altLang="en-US" dirty="0"/>
              <a:t>直连链路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grpSp>
        <p:nvGrpSpPr>
          <p:cNvPr id="74" name="组合 73"/>
          <p:cNvGrpSpPr/>
          <p:nvPr/>
        </p:nvGrpSpPr>
        <p:grpSpPr>
          <a:xfrm>
            <a:off x="1158240" y="2548128"/>
            <a:ext cx="7736852" cy="903024"/>
            <a:chOff x="1158240" y="2548128"/>
            <a:chExt cx="7736852" cy="903024"/>
          </a:xfrm>
        </p:grpSpPr>
        <p:sp>
          <p:nvSpPr>
            <p:cNvPr id="21" name="圆角矩形 20"/>
            <p:cNvSpPr/>
            <p:nvPr/>
          </p:nvSpPr>
          <p:spPr>
            <a:xfrm>
              <a:off x="1158240" y="2548128"/>
              <a:ext cx="7736852" cy="854467"/>
            </a:xfrm>
            <a:prstGeom prst="roundRect">
              <a:avLst>
                <a:gd name="adj" fmla="val 1407"/>
              </a:avLst>
            </a:prstGeom>
            <a:solidFill>
              <a:srgbClr val="EBEBF5"/>
            </a:solidFill>
            <a:ln>
              <a:solidFill>
                <a:srgbClr val="EFEF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Text Box 48"/>
            <p:cNvSpPr txBox="1">
              <a:spLocks noChangeArrowheads="1"/>
            </p:cNvSpPr>
            <p:nvPr/>
          </p:nvSpPr>
          <p:spPr bwMode="auto">
            <a:xfrm>
              <a:off x="2319967" y="3094818"/>
              <a:ext cx="72327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点对点</a:t>
              </a:r>
              <a:endParaRPr kumimoji="1" lang="zh-CN" altLang="en-US" sz="1400" dirty="0">
                <a:ea typeface="黑体" panose="02010609060101010101" pitchFamily="49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274064" y="2750376"/>
              <a:ext cx="3237386" cy="379975"/>
              <a:chOff x="993648" y="3091752"/>
              <a:chExt cx="3237386" cy="379975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1450848" y="3307081"/>
                <a:ext cx="2304288" cy="4571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3648" y="3091752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5136" y="3095027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" name="组合 9"/>
            <p:cNvGrpSpPr/>
            <p:nvPr/>
          </p:nvGrpSpPr>
          <p:grpSpPr>
            <a:xfrm>
              <a:off x="5132830" y="2592678"/>
              <a:ext cx="3108961" cy="587909"/>
              <a:chOff x="4901182" y="3031590"/>
              <a:chExt cx="3108961" cy="587909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4901182" y="3573780"/>
                <a:ext cx="3108961" cy="4571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5365383" y="3385430"/>
                <a:ext cx="0" cy="188350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4693" y="3031590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4" name="直接连接符 13"/>
              <p:cNvCxnSpPr/>
              <p:nvPr/>
            </p:nvCxnSpPr>
            <p:spPr>
              <a:xfrm>
                <a:off x="6054231" y="3391526"/>
                <a:ext cx="0" cy="188350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83541" y="3037686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6" name="直接连接符 15"/>
              <p:cNvCxnSpPr/>
              <p:nvPr/>
            </p:nvCxnSpPr>
            <p:spPr>
              <a:xfrm>
                <a:off x="6846711" y="3391526"/>
                <a:ext cx="0" cy="188350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6021" y="3037686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8" name="直接连接符 17"/>
              <p:cNvCxnSpPr/>
              <p:nvPr/>
            </p:nvCxnSpPr>
            <p:spPr>
              <a:xfrm>
                <a:off x="7474599" y="3397622"/>
                <a:ext cx="0" cy="188350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3909" y="3043782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" name="Text Box 48"/>
            <p:cNvSpPr txBox="1">
              <a:spLocks noChangeArrowheads="1"/>
            </p:cNvSpPr>
            <p:nvPr/>
          </p:nvSpPr>
          <p:spPr bwMode="auto">
            <a:xfrm>
              <a:off x="6063270" y="3143375"/>
              <a:ext cx="90281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dirty="0">
                  <a:ea typeface="黑体" panose="02010609060101010101" pitchFamily="49" charset="-122"/>
                </a:rPr>
                <a:t>多路访问</a:t>
              </a:r>
            </a:p>
          </p:txBody>
        </p:sp>
      </p:grpSp>
      <p:sp>
        <p:nvSpPr>
          <p:cNvPr id="22" name="内容占位符 2"/>
          <p:cNvSpPr txBox="1">
            <a:spLocks/>
          </p:cNvSpPr>
          <p:nvPr/>
        </p:nvSpPr>
        <p:spPr bwMode="auto">
          <a:xfrm>
            <a:off x="463296" y="3584675"/>
            <a:ext cx="2206752" cy="44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kern="0" dirty="0"/>
              <a:t>交换网络</a:t>
            </a:r>
          </a:p>
        </p:txBody>
      </p:sp>
      <p:grpSp>
        <p:nvGrpSpPr>
          <p:cNvPr id="76" name="组合 75"/>
          <p:cNvGrpSpPr/>
          <p:nvPr/>
        </p:nvGrpSpPr>
        <p:grpSpPr>
          <a:xfrm>
            <a:off x="5256174" y="3957529"/>
            <a:ext cx="3644889" cy="2151559"/>
            <a:chOff x="5256174" y="3957529"/>
            <a:chExt cx="3644889" cy="2151559"/>
          </a:xfrm>
        </p:grpSpPr>
        <p:sp>
          <p:nvSpPr>
            <p:cNvPr id="23" name="圆角矩形 22"/>
            <p:cNvSpPr/>
            <p:nvPr/>
          </p:nvSpPr>
          <p:spPr>
            <a:xfrm>
              <a:off x="5256174" y="3957529"/>
              <a:ext cx="3644889" cy="2151559"/>
            </a:xfrm>
            <a:prstGeom prst="roundRect">
              <a:avLst>
                <a:gd name="adj" fmla="val 1407"/>
              </a:avLst>
            </a:prstGeom>
            <a:solidFill>
              <a:srgbClr val="EBEBF5"/>
            </a:solidFill>
            <a:ln>
              <a:solidFill>
                <a:srgbClr val="EFEF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308615" y="4163622"/>
              <a:ext cx="3586477" cy="1895889"/>
              <a:chOff x="5320456" y="4287984"/>
              <a:chExt cx="3586477" cy="1895889"/>
            </a:xfrm>
          </p:grpSpPr>
          <p:pic>
            <p:nvPicPr>
              <p:cNvPr id="26" name="Picture 14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20456" y="4287984"/>
                <a:ext cx="3586477" cy="18958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7" name="直接连接符 26"/>
              <p:cNvCxnSpPr>
                <a:stCxn id="41" idx="2"/>
              </p:cNvCxnSpPr>
              <p:nvPr/>
            </p:nvCxnSpPr>
            <p:spPr>
              <a:xfrm flipH="1" flipV="1">
                <a:off x="6197941" y="4878906"/>
                <a:ext cx="663884" cy="133048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47" idx="0"/>
              </p:cNvCxnSpPr>
              <p:nvPr/>
            </p:nvCxnSpPr>
            <p:spPr>
              <a:xfrm flipH="1">
                <a:off x="5917762" y="5251901"/>
                <a:ext cx="665021" cy="99542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41" idx="2"/>
              </p:cNvCxnSpPr>
              <p:nvPr/>
            </p:nvCxnSpPr>
            <p:spPr>
              <a:xfrm flipH="1">
                <a:off x="6564077" y="5011954"/>
                <a:ext cx="297748" cy="332558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43" idx="3"/>
              </p:cNvCxnSpPr>
              <p:nvPr/>
            </p:nvCxnSpPr>
            <p:spPr>
              <a:xfrm flipH="1">
                <a:off x="6969920" y="5659232"/>
                <a:ext cx="981114" cy="20235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flipH="1" flipV="1">
                <a:off x="6974366" y="4861581"/>
                <a:ext cx="663884" cy="133048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H="1">
                <a:off x="6796891" y="4546348"/>
                <a:ext cx="545534" cy="304393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>
                <a:off x="7666560" y="4994629"/>
                <a:ext cx="490108" cy="43837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H="1">
                <a:off x="7762455" y="5591604"/>
                <a:ext cx="624530" cy="9304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V="1">
                <a:off x="7215909" y="5081086"/>
                <a:ext cx="474163" cy="197423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25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6038" y="4649921"/>
                <a:ext cx="571304" cy="457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" name="Picture 25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51940" y="5175720"/>
                <a:ext cx="571304" cy="457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" name="Picture 25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04689" y="4334924"/>
                <a:ext cx="571304" cy="457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" name="Picture 25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55035" y="4719907"/>
                <a:ext cx="571304" cy="457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" name="Picture 25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82712" y="5336833"/>
                <a:ext cx="571304" cy="457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" name="Picture 121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3210" y="4791459"/>
                <a:ext cx="317230" cy="220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42" name="Picture 121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5892" y="4941677"/>
                <a:ext cx="295825" cy="1935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43" name="Picture 121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3804" y="5548984"/>
                <a:ext cx="317230" cy="220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44" name="直接连接符 43"/>
              <p:cNvCxnSpPr>
                <a:stCxn id="43" idx="0"/>
              </p:cNvCxnSpPr>
              <p:nvPr/>
            </p:nvCxnSpPr>
            <p:spPr>
              <a:xfrm flipH="1" flipV="1">
                <a:off x="7575993" y="5048009"/>
                <a:ext cx="216426" cy="500975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6529883" y="5329925"/>
                <a:ext cx="686026" cy="6414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>
                <a:stCxn id="48" idx="3"/>
              </p:cNvCxnSpPr>
              <p:nvPr/>
            </p:nvCxnSpPr>
            <p:spPr>
              <a:xfrm flipH="1" flipV="1">
                <a:off x="6452323" y="5375965"/>
                <a:ext cx="634525" cy="283267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" name="Picture 121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24168" y="5251901"/>
                <a:ext cx="317230" cy="220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48" name="Picture 121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69618" y="5548984"/>
                <a:ext cx="317230" cy="220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49" name="Picture 25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39888" y="5041800"/>
                <a:ext cx="571304" cy="457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75" name="组合 74"/>
          <p:cNvGrpSpPr/>
          <p:nvPr/>
        </p:nvGrpSpPr>
        <p:grpSpPr>
          <a:xfrm>
            <a:off x="1129065" y="3957530"/>
            <a:ext cx="3708767" cy="2151558"/>
            <a:chOff x="1129065" y="3957530"/>
            <a:chExt cx="3708767" cy="2151558"/>
          </a:xfrm>
        </p:grpSpPr>
        <p:sp>
          <p:nvSpPr>
            <p:cNvPr id="24" name="圆角矩形 23"/>
            <p:cNvSpPr/>
            <p:nvPr/>
          </p:nvSpPr>
          <p:spPr>
            <a:xfrm>
              <a:off x="1129065" y="3957530"/>
              <a:ext cx="3708767" cy="2151558"/>
            </a:xfrm>
            <a:prstGeom prst="roundRect">
              <a:avLst>
                <a:gd name="adj" fmla="val 1407"/>
              </a:avLst>
            </a:prstGeom>
            <a:solidFill>
              <a:srgbClr val="EBEBF5"/>
            </a:solidFill>
            <a:ln>
              <a:solidFill>
                <a:srgbClr val="EFEF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1129066" y="4225256"/>
              <a:ext cx="3641091" cy="1601585"/>
              <a:chOff x="837217" y="4368694"/>
              <a:chExt cx="3641091" cy="1715186"/>
            </a:xfrm>
          </p:grpSpPr>
          <p:pic>
            <p:nvPicPr>
              <p:cNvPr id="51" name="Picture 25"/>
              <p:cNvPicPr>
                <a:picLocks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4354" y="4624978"/>
                <a:ext cx="2571975" cy="1128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52" name="直接连接符 51"/>
              <p:cNvCxnSpPr>
                <a:endCxn id="68" idx="1"/>
              </p:cNvCxnSpPr>
              <p:nvPr/>
            </p:nvCxnSpPr>
            <p:spPr>
              <a:xfrm>
                <a:off x="1096171" y="4937160"/>
                <a:ext cx="549707" cy="306731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V="1">
                <a:off x="1817879" y="4818631"/>
                <a:ext cx="862394" cy="425260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H="1" flipV="1">
                <a:off x="2963472" y="5574013"/>
                <a:ext cx="494881" cy="204191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5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5122" y="4766342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56" name="直接连接符 55"/>
              <p:cNvCxnSpPr/>
              <p:nvPr/>
            </p:nvCxnSpPr>
            <p:spPr>
              <a:xfrm flipV="1">
                <a:off x="1177279" y="5291224"/>
                <a:ext cx="490732" cy="174816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7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5471" y="5031208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58" name="直接连接符 57"/>
              <p:cNvCxnSpPr/>
              <p:nvPr/>
            </p:nvCxnSpPr>
            <p:spPr>
              <a:xfrm flipH="1" flipV="1">
                <a:off x="1905086" y="5277097"/>
                <a:ext cx="1033314" cy="304106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flipH="1">
                <a:off x="2726436" y="5042877"/>
                <a:ext cx="731917" cy="214783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>
                <a:stCxn id="65" idx="2"/>
              </p:cNvCxnSpPr>
              <p:nvPr/>
            </p:nvCxnSpPr>
            <p:spPr>
              <a:xfrm flipH="1">
                <a:off x="2757074" y="4743697"/>
                <a:ext cx="846700" cy="185818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flipH="1">
                <a:off x="3394365" y="4836662"/>
                <a:ext cx="797210" cy="237912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flipH="1" flipV="1">
                <a:off x="3437110" y="5085441"/>
                <a:ext cx="635506" cy="259071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3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2410" y="4632728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8941" y="5707180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5" name="Picture 22"/>
              <p:cNvPicPr>
                <a:picLocks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7996" y="4368694"/>
                <a:ext cx="451556" cy="3750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6" name="Picture 22"/>
              <p:cNvPicPr>
                <a:picLocks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7217" y="5308324"/>
                <a:ext cx="451556" cy="3750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67" name="直接连接符 66"/>
              <p:cNvCxnSpPr/>
              <p:nvPr/>
            </p:nvCxnSpPr>
            <p:spPr>
              <a:xfrm flipH="1">
                <a:off x="1827994" y="5243054"/>
                <a:ext cx="868120" cy="8847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8" name="Picture 129" descr="抽象图标21黄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5878" y="5111817"/>
                <a:ext cx="385762" cy="264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129" descr="抽象图标21黄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3233" y="4682568"/>
                <a:ext cx="385762" cy="2721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129" descr="抽象图标21黄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9003" y="5424968"/>
                <a:ext cx="385762" cy="2832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129" descr="抽象图标21黄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4519" y="4861581"/>
                <a:ext cx="385762" cy="2814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2" name="Picture 129" descr="抽象图标21黄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0939" y="5121799"/>
                <a:ext cx="385762" cy="233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3" name="内容占位符 2"/>
          <p:cNvSpPr txBox="1">
            <a:spLocks/>
          </p:cNvSpPr>
          <p:nvPr/>
        </p:nvSpPr>
        <p:spPr bwMode="auto">
          <a:xfrm>
            <a:off x="4709640" y="3602080"/>
            <a:ext cx="2206752" cy="44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kern="0" dirty="0"/>
              <a:t>互联网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0390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4" dur="indefinite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7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0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3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73" grpId="0"/>
      <p:bldP spid="73" grpId="1"/>
    </p:bld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704E2A-200F-4FD4-82DE-C9E7CB5B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927" y="3107840"/>
            <a:ext cx="4800533" cy="855663"/>
          </a:xfrm>
        </p:spPr>
        <p:txBody>
          <a:bodyPr tIns="72000" bIns="72000" anchor="ctr" anchorCtr="0">
            <a:noAutofit/>
          </a:bodyPr>
          <a:lstStyle/>
          <a:p>
            <a:pPr algn="ctr"/>
            <a:r>
              <a:rPr lang="zh-CN" altLang="en-US" sz="6600" dirty="0" smtClean="0">
                <a:solidFill>
                  <a:srgbClr val="0000CC"/>
                </a:solidFill>
                <a:latin typeface="+mn-ea"/>
                <a:ea typeface="+mn-ea"/>
              </a:rPr>
              <a:t>休息！！！</a:t>
            </a:r>
            <a:endParaRPr lang="zh-CN" altLang="en-US" sz="66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32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构建直连网络需要解决的问题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3456206"/>
          </a:xfrm>
        </p:spPr>
        <p:txBody>
          <a:bodyPr/>
          <a:lstStyle/>
          <a:p>
            <a:pPr marL="457200" indent="-457200">
              <a:buClrTx/>
              <a:buSzPct val="100000"/>
              <a:buFont typeface="+mj-lt"/>
              <a:buAutoNum type="arabicPeriod"/>
            </a:pPr>
            <a:r>
              <a:rPr lang="zh-CN" altLang="en-US" sz="2000" dirty="0"/>
              <a:t>把比特编码后传送到物理传输介质（链路）上，使其能被收方主机接收并理解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zh-CN" altLang="en-US" sz="2000" dirty="0"/>
              <a:t>将比特序列描述为完整的消息，形成一个帧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zh-CN" altLang="en-US" sz="2000" dirty="0"/>
              <a:t>检测传输过程中出现的错误并采取适当行动  </a:t>
            </a:r>
            <a:endParaRPr lang="en-US" altLang="zh-CN" sz="2000" dirty="0"/>
          </a:p>
          <a:p>
            <a:pPr marL="457200" indent="-45720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zh-CN" altLang="en-US" sz="2000" dirty="0"/>
              <a:t>建立一个看起来可靠的链路（帧有可能出错） </a:t>
            </a:r>
            <a:endParaRPr lang="en-US" altLang="zh-CN" sz="2000" dirty="0"/>
          </a:p>
          <a:p>
            <a:pPr marL="457200" indent="-45720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zh-CN" altLang="en-US" sz="2000" dirty="0"/>
              <a:t>一条链路由多个主机共享时，如何协调主机对链路的访问     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080587" y="2011643"/>
            <a:ext cx="1756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 dirty="0">
                <a:solidFill>
                  <a:srgbClr val="CACAFF">
                    <a:lumMod val="75000"/>
                  </a:srgb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------ </a:t>
            </a:r>
            <a:r>
              <a:rPr lang="zh-CN" altLang="en-US" sz="2000" kern="0" dirty="0">
                <a:solidFill>
                  <a:srgbClr val="CACAFF">
                    <a:lumMod val="75000"/>
                  </a:srgb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信道编码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080588" y="3213339"/>
            <a:ext cx="1756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 dirty="0">
                <a:solidFill>
                  <a:srgbClr val="CACAFF">
                    <a:lumMod val="75000"/>
                  </a:srgb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------ </a:t>
            </a:r>
            <a:r>
              <a:rPr lang="zh-CN" altLang="en-US" sz="2000" kern="0" dirty="0">
                <a:solidFill>
                  <a:srgbClr val="CACAFF">
                    <a:lumMod val="75000"/>
                  </a:srgb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错误检测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80589" y="2604429"/>
            <a:ext cx="1756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 dirty="0">
                <a:solidFill>
                  <a:srgbClr val="CACAFF">
                    <a:lumMod val="75000"/>
                  </a:srgb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------ </a:t>
            </a:r>
            <a:r>
              <a:rPr lang="zh-CN" altLang="en-US" sz="2000" kern="0" dirty="0">
                <a:solidFill>
                  <a:srgbClr val="CACAFF">
                    <a:lumMod val="75000"/>
                  </a:srgb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组帧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80588" y="3785577"/>
            <a:ext cx="1756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 dirty="0">
                <a:solidFill>
                  <a:srgbClr val="CACAFF">
                    <a:lumMod val="75000"/>
                  </a:srgb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------ </a:t>
            </a:r>
            <a:r>
              <a:rPr lang="zh-CN" altLang="en-US" sz="2000" kern="0" dirty="0">
                <a:solidFill>
                  <a:srgbClr val="CACAFF">
                    <a:lumMod val="75000"/>
                  </a:srgb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可靠传输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080588" y="4788747"/>
            <a:ext cx="2436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kern="0" dirty="0">
                <a:solidFill>
                  <a:srgbClr val="CACAFF">
                    <a:lumMod val="75000"/>
                  </a:srgb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------ </a:t>
            </a:r>
            <a:r>
              <a:rPr lang="zh-CN" altLang="en-US" sz="2000" kern="0" dirty="0">
                <a:solidFill>
                  <a:srgbClr val="CACAFF">
                    <a:lumMod val="75000"/>
                  </a:srgb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介质访问控制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6204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47485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2.1  </a:t>
            </a:r>
            <a:r>
              <a:rPr lang="zh-CN" altLang="en-US" dirty="0"/>
              <a:t>数据通信的基本概念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2.2  </a:t>
            </a:r>
            <a:r>
              <a:rPr lang="zh-CN" altLang="en-US" dirty="0"/>
              <a:t>网络构件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/>
              <a:t>2.3  </a:t>
            </a:r>
            <a:r>
              <a:rPr lang="zh-CN" altLang="en-US" smtClean="0"/>
              <a:t>组</a:t>
            </a:r>
            <a:r>
              <a:rPr lang="zh-CN" altLang="en-US" dirty="0"/>
              <a:t>帧</a:t>
            </a:r>
          </a:p>
          <a:p>
            <a:r>
              <a:rPr lang="en-US" altLang="zh-CN" smtClean="0"/>
              <a:t>2.4  </a:t>
            </a:r>
            <a:r>
              <a:rPr lang="zh-CN" altLang="en-US" dirty="0"/>
              <a:t>差错检测</a:t>
            </a:r>
          </a:p>
          <a:p>
            <a:r>
              <a:rPr lang="en-US" altLang="zh-CN" smtClean="0"/>
              <a:t>2.5  </a:t>
            </a:r>
            <a:r>
              <a:rPr lang="zh-CN" altLang="en-US" dirty="0"/>
              <a:t>可靠</a:t>
            </a:r>
            <a:r>
              <a:rPr lang="zh-CN" altLang="en-US" dirty="0" smtClean="0"/>
              <a:t>传输</a:t>
            </a:r>
            <a:endParaRPr lang="en-US" altLang="zh-CN" dirty="0" smtClean="0"/>
          </a:p>
          <a:p>
            <a:r>
              <a:rPr lang="en-US" altLang="zh-CN" smtClean="0"/>
              <a:t>2.6  </a:t>
            </a:r>
            <a:r>
              <a:rPr lang="zh-CN" altLang="en-US" dirty="0" smtClean="0"/>
              <a:t>媒体共享</a:t>
            </a:r>
            <a:endParaRPr lang="zh-CN" altLang="en-US" dirty="0"/>
          </a:p>
          <a:p>
            <a:r>
              <a:rPr lang="en-US" altLang="zh-CN" smtClean="0"/>
              <a:t>2.7  </a:t>
            </a:r>
            <a:r>
              <a:rPr lang="zh-CN" altLang="en-US" dirty="0" smtClean="0"/>
              <a:t>以太网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25510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1F6E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信息</a:t>
            </a:r>
            <a:r>
              <a:rPr lang="en-US" altLang="zh-CN" dirty="0" smtClean="0"/>
              <a:t> (</a:t>
            </a:r>
            <a:r>
              <a:rPr lang="en-US" altLang="zh-CN" dirty="0"/>
              <a:t>message)</a:t>
            </a:r>
          </a:p>
          <a:p>
            <a:pPr lvl="1"/>
            <a:r>
              <a:rPr lang="zh-CN" altLang="en-US" dirty="0"/>
              <a:t>语音、文字、图像、视频等，通信目的即传送信息</a:t>
            </a:r>
          </a:p>
          <a:p>
            <a:r>
              <a:rPr lang="zh-CN" altLang="en-US" dirty="0"/>
              <a:t>数据</a:t>
            </a:r>
            <a:r>
              <a:rPr lang="en-US" altLang="zh-CN" dirty="0"/>
              <a:t>(data)</a:t>
            </a:r>
          </a:p>
          <a:p>
            <a:pPr lvl="1"/>
            <a:r>
              <a:rPr lang="zh-CN" altLang="en-US" dirty="0"/>
              <a:t>运送消息的载体，有意义的符号序列</a:t>
            </a:r>
            <a:endParaRPr lang="en-US" altLang="zh-CN" dirty="0"/>
          </a:p>
          <a:p>
            <a:r>
              <a:rPr lang="zh-CN" altLang="en-US" dirty="0"/>
              <a:t>信号</a:t>
            </a:r>
            <a:r>
              <a:rPr lang="en-US" altLang="zh-CN" dirty="0"/>
              <a:t>(signal)</a:t>
            </a:r>
          </a:p>
          <a:p>
            <a:pPr lvl="1"/>
            <a:r>
              <a:rPr lang="zh-CN" altLang="en-US" dirty="0"/>
              <a:t>数据的电气的或电磁的表现</a:t>
            </a:r>
            <a:endParaRPr lang="en-US" altLang="zh-CN" dirty="0"/>
          </a:p>
          <a:p>
            <a:pPr lvl="1"/>
            <a:r>
              <a:rPr lang="zh-CN" altLang="en-US" dirty="0"/>
              <a:t>模拟信号</a:t>
            </a:r>
            <a:r>
              <a:rPr lang="en-US" altLang="zh-CN" dirty="0"/>
              <a:t>(analogous)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代表消息的参数的取值是连续的</a:t>
            </a:r>
            <a:endParaRPr lang="en-US" altLang="zh-CN" dirty="0"/>
          </a:p>
          <a:p>
            <a:pPr lvl="1"/>
            <a:r>
              <a:rPr lang="zh-CN" altLang="en-US" dirty="0"/>
              <a:t>数字信号</a:t>
            </a:r>
            <a:r>
              <a:rPr lang="en-US" altLang="zh-CN" dirty="0"/>
              <a:t>(digital):</a:t>
            </a:r>
            <a:r>
              <a:rPr lang="zh-CN" altLang="en-US" dirty="0"/>
              <a:t>代表消息的参数的取值是离散的</a:t>
            </a:r>
          </a:p>
          <a:p>
            <a:r>
              <a:rPr lang="zh-CN" altLang="en-US" dirty="0"/>
              <a:t>码元</a:t>
            </a:r>
            <a:r>
              <a:rPr lang="en-US" altLang="zh-CN" dirty="0"/>
              <a:t>(code)</a:t>
            </a:r>
          </a:p>
          <a:p>
            <a:pPr lvl="1"/>
            <a:r>
              <a:rPr lang="zh-CN" altLang="en-US" dirty="0"/>
              <a:t>在使用时域波形表示数字信号时，代表不同离散数值的基本波形</a:t>
            </a:r>
            <a:endParaRPr lang="en-US" altLang="zh-CN" dirty="0"/>
          </a:p>
          <a:p>
            <a:pPr lvl="1"/>
            <a:r>
              <a:rPr lang="zh-CN" altLang="en-US" dirty="0"/>
              <a:t>如二进制编码时，常用两种码元，分别表示</a:t>
            </a:r>
            <a:r>
              <a:rPr lang="en-US" altLang="zh-CN" dirty="0"/>
              <a:t>0</a:t>
            </a:r>
            <a:r>
              <a:rPr lang="zh-CN" altLang="en-US" dirty="0"/>
              <a:t>状态和</a:t>
            </a:r>
            <a:r>
              <a:rPr lang="en-US" altLang="zh-CN" dirty="0"/>
              <a:t>1</a:t>
            </a:r>
            <a:r>
              <a:rPr lang="zh-CN" altLang="en-US" dirty="0"/>
              <a:t>状态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7597470" y="4359928"/>
            <a:ext cx="652463" cy="339725"/>
            <a:chOff x="2315" y="3965"/>
            <a:chExt cx="496" cy="254"/>
          </a:xfrm>
        </p:grpSpPr>
        <p:sp>
          <p:nvSpPr>
            <p:cNvPr id="6" name="Freeform 48"/>
            <p:cNvSpPr>
              <a:spLocks/>
            </p:cNvSpPr>
            <p:nvPr/>
          </p:nvSpPr>
          <p:spPr bwMode="auto">
            <a:xfrm>
              <a:off x="2315" y="4051"/>
              <a:ext cx="92" cy="89"/>
            </a:xfrm>
            <a:custGeom>
              <a:avLst/>
              <a:gdLst>
                <a:gd name="T0" fmla="*/ 0 w 552"/>
                <a:gd name="T1" fmla="*/ 255 h 535"/>
                <a:gd name="T2" fmla="*/ 7 w 552"/>
                <a:gd name="T3" fmla="*/ 209 h 535"/>
                <a:gd name="T4" fmla="*/ 18 w 552"/>
                <a:gd name="T5" fmla="*/ 164 h 535"/>
                <a:gd name="T6" fmla="*/ 26 w 552"/>
                <a:gd name="T7" fmla="*/ 131 h 535"/>
                <a:gd name="T8" fmla="*/ 39 w 552"/>
                <a:gd name="T9" fmla="*/ 115 h 535"/>
                <a:gd name="T10" fmla="*/ 52 w 552"/>
                <a:gd name="T11" fmla="*/ 104 h 535"/>
                <a:gd name="T12" fmla="*/ 67 w 552"/>
                <a:gd name="T13" fmla="*/ 103 h 535"/>
                <a:gd name="T14" fmla="*/ 83 w 552"/>
                <a:gd name="T15" fmla="*/ 107 h 535"/>
                <a:gd name="T16" fmla="*/ 98 w 552"/>
                <a:gd name="T17" fmla="*/ 121 h 535"/>
                <a:gd name="T18" fmla="*/ 106 w 552"/>
                <a:gd name="T19" fmla="*/ 140 h 535"/>
                <a:gd name="T20" fmla="*/ 112 w 552"/>
                <a:gd name="T21" fmla="*/ 165 h 535"/>
                <a:gd name="T22" fmla="*/ 141 w 552"/>
                <a:gd name="T23" fmla="*/ 331 h 535"/>
                <a:gd name="T24" fmla="*/ 148 w 552"/>
                <a:gd name="T25" fmla="*/ 356 h 535"/>
                <a:gd name="T26" fmla="*/ 154 w 552"/>
                <a:gd name="T27" fmla="*/ 373 h 535"/>
                <a:gd name="T28" fmla="*/ 172 w 552"/>
                <a:gd name="T29" fmla="*/ 385 h 535"/>
                <a:gd name="T30" fmla="*/ 188 w 552"/>
                <a:gd name="T31" fmla="*/ 386 h 535"/>
                <a:gd name="T32" fmla="*/ 203 w 552"/>
                <a:gd name="T33" fmla="*/ 378 h 535"/>
                <a:gd name="T34" fmla="*/ 212 w 552"/>
                <a:gd name="T35" fmla="*/ 359 h 535"/>
                <a:gd name="T36" fmla="*/ 219 w 552"/>
                <a:gd name="T37" fmla="*/ 331 h 535"/>
                <a:gd name="T38" fmla="*/ 258 w 552"/>
                <a:gd name="T39" fmla="*/ 88 h 535"/>
                <a:gd name="T40" fmla="*/ 264 w 552"/>
                <a:gd name="T41" fmla="*/ 52 h 535"/>
                <a:gd name="T42" fmla="*/ 271 w 552"/>
                <a:gd name="T43" fmla="*/ 29 h 535"/>
                <a:gd name="T44" fmla="*/ 280 w 552"/>
                <a:gd name="T45" fmla="*/ 12 h 535"/>
                <a:gd name="T46" fmla="*/ 291 w 552"/>
                <a:gd name="T47" fmla="*/ 4 h 535"/>
                <a:gd name="T48" fmla="*/ 308 w 552"/>
                <a:gd name="T49" fmla="*/ 0 h 535"/>
                <a:gd name="T50" fmla="*/ 327 w 552"/>
                <a:gd name="T51" fmla="*/ 5 h 535"/>
                <a:gd name="T52" fmla="*/ 340 w 552"/>
                <a:gd name="T53" fmla="*/ 26 h 535"/>
                <a:gd name="T54" fmla="*/ 347 w 552"/>
                <a:gd name="T55" fmla="*/ 43 h 535"/>
                <a:gd name="T56" fmla="*/ 353 w 552"/>
                <a:gd name="T57" fmla="*/ 68 h 535"/>
                <a:gd name="T58" fmla="*/ 412 w 552"/>
                <a:gd name="T59" fmla="*/ 460 h 535"/>
                <a:gd name="T60" fmla="*/ 419 w 552"/>
                <a:gd name="T61" fmla="*/ 492 h 535"/>
                <a:gd name="T62" fmla="*/ 429 w 552"/>
                <a:gd name="T63" fmla="*/ 520 h 535"/>
                <a:gd name="T64" fmla="*/ 441 w 552"/>
                <a:gd name="T65" fmla="*/ 530 h 535"/>
                <a:gd name="T66" fmla="*/ 462 w 552"/>
                <a:gd name="T67" fmla="*/ 535 h 535"/>
                <a:gd name="T68" fmla="*/ 478 w 552"/>
                <a:gd name="T69" fmla="*/ 518 h 535"/>
                <a:gd name="T70" fmla="*/ 488 w 552"/>
                <a:gd name="T71" fmla="*/ 495 h 535"/>
                <a:gd name="T72" fmla="*/ 496 w 552"/>
                <a:gd name="T73" fmla="*/ 461 h 535"/>
                <a:gd name="T74" fmla="*/ 552 w 552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2" h="535">
                  <a:moveTo>
                    <a:pt x="0" y="255"/>
                  </a:moveTo>
                  <a:lnTo>
                    <a:pt x="7" y="209"/>
                  </a:lnTo>
                  <a:lnTo>
                    <a:pt x="18" y="164"/>
                  </a:lnTo>
                  <a:lnTo>
                    <a:pt x="26" y="131"/>
                  </a:lnTo>
                  <a:lnTo>
                    <a:pt x="39" y="115"/>
                  </a:lnTo>
                  <a:lnTo>
                    <a:pt x="52" y="104"/>
                  </a:lnTo>
                  <a:lnTo>
                    <a:pt x="67" y="103"/>
                  </a:lnTo>
                  <a:lnTo>
                    <a:pt x="83" y="107"/>
                  </a:lnTo>
                  <a:lnTo>
                    <a:pt x="98" y="121"/>
                  </a:lnTo>
                  <a:lnTo>
                    <a:pt x="106" y="140"/>
                  </a:lnTo>
                  <a:lnTo>
                    <a:pt x="112" y="165"/>
                  </a:lnTo>
                  <a:lnTo>
                    <a:pt x="141" y="331"/>
                  </a:lnTo>
                  <a:lnTo>
                    <a:pt x="148" y="356"/>
                  </a:lnTo>
                  <a:lnTo>
                    <a:pt x="154" y="373"/>
                  </a:lnTo>
                  <a:lnTo>
                    <a:pt x="172" y="385"/>
                  </a:lnTo>
                  <a:lnTo>
                    <a:pt x="188" y="386"/>
                  </a:lnTo>
                  <a:lnTo>
                    <a:pt x="203" y="378"/>
                  </a:lnTo>
                  <a:lnTo>
                    <a:pt x="212" y="359"/>
                  </a:lnTo>
                  <a:lnTo>
                    <a:pt x="219" y="331"/>
                  </a:lnTo>
                  <a:lnTo>
                    <a:pt x="258" y="88"/>
                  </a:lnTo>
                  <a:lnTo>
                    <a:pt x="264" y="52"/>
                  </a:lnTo>
                  <a:lnTo>
                    <a:pt x="271" y="29"/>
                  </a:lnTo>
                  <a:lnTo>
                    <a:pt x="280" y="12"/>
                  </a:lnTo>
                  <a:lnTo>
                    <a:pt x="291" y="4"/>
                  </a:lnTo>
                  <a:lnTo>
                    <a:pt x="308" y="0"/>
                  </a:lnTo>
                  <a:lnTo>
                    <a:pt x="327" y="5"/>
                  </a:lnTo>
                  <a:lnTo>
                    <a:pt x="340" y="26"/>
                  </a:lnTo>
                  <a:lnTo>
                    <a:pt x="347" y="43"/>
                  </a:lnTo>
                  <a:lnTo>
                    <a:pt x="353" y="68"/>
                  </a:lnTo>
                  <a:lnTo>
                    <a:pt x="412" y="460"/>
                  </a:lnTo>
                  <a:lnTo>
                    <a:pt x="419" y="492"/>
                  </a:lnTo>
                  <a:lnTo>
                    <a:pt x="429" y="520"/>
                  </a:lnTo>
                  <a:lnTo>
                    <a:pt x="441" y="530"/>
                  </a:lnTo>
                  <a:lnTo>
                    <a:pt x="462" y="535"/>
                  </a:lnTo>
                  <a:lnTo>
                    <a:pt x="478" y="518"/>
                  </a:lnTo>
                  <a:lnTo>
                    <a:pt x="488" y="495"/>
                  </a:lnTo>
                  <a:lnTo>
                    <a:pt x="496" y="461"/>
                  </a:lnTo>
                  <a:lnTo>
                    <a:pt x="552" y="107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49"/>
            <p:cNvSpPr>
              <a:spLocks/>
            </p:cNvSpPr>
            <p:nvPr/>
          </p:nvSpPr>
          <p:spPr bwMode="auto">
            <a:xfrm>
              <a:off x="2407" y="3965"/>
              <a:ext cx="157" cy="254"/>
            </a:xfrm>
            <a:custGeom>
              <a:avLst/>
              <a:gdLst>
                <a:gd name="T0" fmla="*/ 0 w 943"/>
                <a:gd name="T1" fmla="*/ 622 h 1524"/>
                <a:gd name="T2" fmla="*/ 49 w 943"/>
                <a:gd name="T3" fmla="*/ 336 h 1524"/>
                <a:gd name="T4" fmla="*/ 55 w 943"/>
                <a:gd name="T5" fmla="*/ 313 h 1524"/>
                <a:gd name="T6" fmla="*/ 71 w 943"/>
                <a:gd name="T7" fmla="*/ 301 h 1524"/>
                <a:gd name="T8" fmla="*/ 84 w 943"/>
                <a:gd name="T9" fmla="*/ 297 h 1524"/>
                <a:gd name="T10" fmla="*/ 105 w 943"/>
                <a:gd name="T11" fmla="*/ 301 h 1524"/>
                <a:gd name="T12" fmla="*/ 116 w 943"/>
                <a:gd name="T13" fmla="*/ 314 h 1524"/>
                <a:gd name="T14" fmla="*/ 122 w 943"/>
                <a:gd name="T15" fmla="*/ 336 h 1524"/>
                <a:gd name="T16" fmla="*/ 236 w 943"/>
                <a:gd name="T17" fmla="*/ 1164 h 1524"/>
                <a:gd name="T18" fmla="*/ 247 w 943"/>
                <a:gd name="T19" fmla="*/ 1207 h 1524"/>
                <a:gd name="T20" fmla="*/ 258 w 943"/>
                <a:gd name="T21" fmla="*/ 1222 h 1524"/>
                <a:gd name="T22" fmla="*/ 276 w 943"/>
                <a:gd name="T23" fmla="*/ 1230 h 1524"/>
                <a:gd name="T24" fmla="*/ 290 w 943"/>
                <a:gd name="T25" fmla="*/ 1234 h 1524"/>
                <a:gd name="T26" fmla="*/ 309 w 943"/>
                <a:gd name="T27" fmla="*/ 1227 h 1524"/>
                <a:gd name="T28" fmla="*/ 324 w 943"/>
                <a:gd name="T29" fmla="*/ 1209 h 1524"/>
                <a:gd name="T30" fmla="*/ 335 w 943"/>
                <a:gd name="T31" fmla="*/ 1164 h 1524"/>
                <a:gd name="T32" fmla="*/ 448 w 943"/>
                <a:gd name="T33" fmla="*/ 204 h 1524"/>
                <a:gd name="T34" fmla="*/ 455 w 943"/>
                <a:gd name="T35" fmla="*/ 158 h 1524"/>
                <a:gd name="T36" fmla="*/ 462 w 943"/>
                <a:gd name="T37" fmla="*/ 143 h 1524"/>
                <a:gd name="T38" fmla="*/ 470 w 943"/>
                <a:gd name="T39" fmla="*/ 129 h 1524"/>
                <a:gd name="T40" fmla="*/ 483 w 943"/>
                <a:gd name="T41" fmla="*/ 118 h 1524"/>
                <a:gd name="T42" fmla="*/ 499 w 943"/>
                <a:gd name="T43" fmla="*/ 116 h 1524"/>
                <a:gd name="T44" fmla="*/ 517 w 943"/>
                <a:gd name="T45" fmla="*/ 122 h 1524"/>
                <a:gd name="T46" fmla="*/ 531 w 943"/>
                <a:gd name="T47" fmla="*/ 132 h 1524"/>
                <a:gd name="T48" fmla="*/ 539 w 943"/>
                <a:gd name="T49" fmla="*/ 143 h 1524"/>
                <a:gd name="T50" fmla="*/ 548 w 943"/>
                <a:gd name="T51" fmla="*/ 158 h 1524"/>
                <a:gd name="T52" fmla="*/ 555 w 943"/>
                <a:gd name="T53" fmla="*/ 197 h 1524"/>
                <a:gd name="T54" fmla="*/ 658 w 943"/>
                <a:gd name="T55" fmla="*/ 1428 h 1524"/>
                <a:gd name="T56" fmla="*/ 665 w 943"/>
                <a:gd name="T57" fmla="*/ 1480 h 1524"/>
                <a:gd name="T58" fmla="*/ 674 w 943"/>
                <a:gd name="T59" fmla="*/ 1505 h 1524"/>
                <a:gd name="T60" fmla="*/ 692 w 943"/>
                <a:gd name="T61" fmla="*/ 1517 h 1524"/>
                <a:gd name="T62" fmla="*/ 710 w 943"/>
                <a:gd name="T63" fmla="*/ 1524 h 1524"/>
                <a:gd name="T64" fmla="*/ 727 w 943"/>
                <a:gd name="T65" fmla="*/ 1517 h 1524"/>
                <a:gd name="T66" fmla="*/ 736 w 943"/>
                <a:gd name="T67" fmla="*/ 1505 h 1524"/>
                <a:gd name="T68" fmla="*/ 742 w 943"/>
                <a:gd name="T69" fmla="*/ 1484 h 1524"/>
                <a:gd name="T70" fmla="*/ 748 w 943"/>
                <a:gd name="T71" fmla="*/ 1432 h 1524"/>
                <a:gd name="T72" fmla="*/ 882 w 943"/>
                <a:gd name="T73" fmla="*/ 87 h 1524"/>
                <a:gd name="T74" fmla="*/ 888 w 943"/>
                <a:gd name="T75" fmla="*/ 59 h 1524"/>
                <a:gd name="T76" fmla="*/ 897 w 943"/>
                <a:gd name="T77" fmla="*/ 34 h 1524"/>
                <a:gd name="T78" fmla="*/ 908 w 943"/>
                <a:gd name="T79" fmla="*/ 17 h 1524"/>
                <a:gd name="T80" fmla="*/ 919 w 943"/>
                <a:gd name="T81" fmla="*/ 5 h 1524"/>
                <a:gd name="T82" fmla="*/ 931 w 943"/>
                <a:gd name="T83" fmla="*/ 0 h 1524"/>
                <a:gd name="T84" fmla="*/ 943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0" y="622"/>
                  </a:moveTo>
                  <a:lnTo>
                    <a:pt x="49" y="336"/>
                  </a:lnTo>
                  <a:lnTo>
                    <a:pt x="55" y="313"/>
                  </a:lnTo>
                  <a:lnTo>
                    <a:pt x="71" y="301"/>
                  </a:lnTo>
                  <a:lnTo>
                    <a:pt x="84" y="297"/>
                  </a:lnTo>
                  <a:lnTo>
                    <a:pt x="105" y="301"/>
                  </a:lnTo>
                  <a:lnTo>
                    <a:pt x="116" y="314"/>
                  </a:lnTo>
                  <a:lnTo>
                    <a:pt x="122" y="336"/>
                  </a:lnTo>
                  <a:lnTo>
                    <a:pt x="236" y="1164"/>
                  </a:lnTo>
                  <a:lnTo>
                    <a:pt x="247" y="1207"/>
                  </a:lnTo>
                  <a:lnTo>
                    <a:pt x="258" y="1222"/>
                  </a:lnTo>
                  <a:lnTo>
                    <a:pt x="276" y="1230"/>
                  </a:lnTo>
                  <a:lnTo>
                    <a:pt x="290" y="1234"/>
                  </a:lnTo>
                  <a:lnTo>
                    <a:pt x="309" y="1227"/>
                  </a:lnTo>
                  <a:lnTo>
                    <a:pt x="324" y="1209"/>
                  </a:lnTo>
                  <a:lnTo>
                    <a:pt x="335" y="1164"/>
                  </a:lnTo>
                  <a:lnTo>
                    <a:pt x="448" y="204"/>
                  </a:lnTo>
                  <a:lnTo>
                    <a:pt x="455" y="158"/>
                  </a:lnTo>
                  <a:lnTo>
                    <a:pt x="462" y="143"/>
                  </a:lnTo>
                  <a:lnTo>
                    <a:pt x="470" y="129"/>
                  </a:lnTo>
                  <a:lnTo>
                    <a:pt x="483" y="118"/>
                  </a:lnTo>
                  <a:lnTo>
                    <a:pt x="499" y="116"/>
                  </a:lnTo>
                  <a:lnTo>
                    <a:pt x="517" y="122"/>
                  </a:lnTo>
                  <a:lnTo>
                    <a:pt x="531" y="132"/>
                  </a:lnTo>
                  <a:lnTo>
                    <a:pt x="539" y="143"/>
                  </a:lnTo>
                  <a:lnTo>
                    <a:pt x="548" y="158"/>
                  </a:lnTo>
                  <a:lnTo>
                    <a:pt x="555" y="197"/>
                  </a:lnTo>
                  <a:lnTo>
                    <a:pt x="658" y="1428"/>
                  </a:lnTo>
                  <a:lnTo>
                    <a:pt x="665" y="1480"/>
                  </a:lnTo>
                  <a:lnTo>
                    <a:pt x="674" y="1505"/>
                  </a:lnTo>
                  <a:lnTo>
                    <a:pt x="692" y="1517"/>
                  </a:lnTo>
                  <a:lnTo>
                    <a:pt x="710" y="1524"/>
                  </a:lnTo>
                  <a:lnTo>
                    <a:pt x="727" y="1517"/>
                  </a:lnTo>
                  <a:lnTo>
                    <a:pt x="736" y="1505"/>
                  </a:lnTo>
                  <a:lnTo>
                    <a:pt x="742" y="1484"/>
                  </a:lnTo>
                  <a:lnTo>
                    <a:pt x="748" y="1432"/>
                  </a:lnTo>
                  <a:lnTo>
                    <a:pt x="882" y="87"/>
                  </a:lnTo>
                  <a:lnTo>
                    <a:pt x="888" y="59"/>
                  </a:lnTo>
                  <a:lnTo>
                    <a:pt x="897" y="34"/>
                  </a:lnTo>
                  <a:lnTo>
                    <a:pt x="908" y="17"/>
                  </a:lnTo>
                  <a:lnTo>
                    <a:pt x="919" y="5"/>
                  </a:lnTo>
                  <a:lnTo>
                    <a:pt x="931" y="0"/>
                  </a:lnTo>
                  <a:lnTo>
                    <a:pt x="943" y="0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50"/>
            <p:cNvSpPr>
              <a:spLocks/>
            </p:cNvSpPr>
            <p:nvPr/>
          </p:nvSpPr>
          <p:spPr bwMode="auto">
            <a:xfrm>
              <a:off x="2719" y="4051"/>
              <a:ext cx="92" cy="89"/>
            </a:xfrm>
            <a:custGeom>
              <a:avLst/>
              <a:gdLst>
                <a:gd name="T0" fmla="*/ 551 w 551"/>
                <a:gd name="T1" fmla="*/ 255 h 535"/>
                <a:gd name="T2" fmla="*/ 544 w 551"/>
                <a:gd name="T3" fmla="*/ 209 h 535"/>
                <a:gd name="T4" fmla="*/ 534 w 551"/>
                <a:gd name="T5" fmla="*/ 164 h 535"/>
                <a:gd name="T6" fmla="*/ 525 w 551"/>
                <a:gd name="T7" fmla="*/ 131 h 535"/>
                <a:gd name="T8" fmla="*/ 514 w 551"/>
                <a:gd name="T9" fmla="*/ 115 h 535"/>
                <a:gd name="T10" fmla="*/ 499 w 551"/>
                <a:gd name="T11" fmla="*/ 104 h 535"/>
                <a:gd name="T12" fmla="*/ 486 w 551"/>
                <a:gd name="T13" fmla="*/ 103 h 535"/>
                <a:gd name="T14" fmla="*/ 468 w 551"/>
                <a:gd name="T15" fmla="*/ 107 h 535"/>
                <a:gd name="T16" fmla="*/ 455 w 551"/>
                <a:gd name="T17" fmla="*/ 121 h 535"/>
                <a:gd name="T18" fmla="*/ 446 w 551"/>
                <a:gd name="T19" fmla="*/ 140 h 535"/>
                <a:gd name="T20" fmla="*/ 439 w 551"/>
                <a:gd name="T21" fmla="*/ 165 h 535"/>
                <a:gd name="T22" fmla="*/ 411 w 551"/>
                <a:gd name="T23" fmla="*/ 331 h 535"/>
                <a:gd name="T24" fmla="*/ 404 w 551"/>
                <a:gd name="T25" fmla="*/ 356 h 535"/>
                <a:gd name="T26" fmla="*/ 398 w 551"/>
                <a:gd name="T27" fmla="*/ 373 h 535"/>
                <a:gd name="T28" fmla="*/ 381 w 551"/>
                <a:gd name="T29" fmla="*/ 385 h 535"/>
                <a:gd name="T30" fmla="*/ 364 w 551"/>
                <a:gd name="T31" fmla="*/ 386 h 535"/>
                <a:gd name="T32" fmla="*/ 349 w 551"/>
                <a:gd name="T33" fmla="*/ 378 h 535"/>
                <a:gd name="T34" fmla="*/ 341 w 551"/>
                <a:gd name="T35" fmla="*/ 359 h 535"/>
                <a:gd name="T36" fmla="*/ 333 w 551"/>
                <a:gd name="T37" fmla="*/ 331 h 535"/>
                <a:gd name="T38" fmla="*/ 295 w 551"/>
                <a:gd name="T39" fmla="*/ 88 h 535"/>
                <a:gd name="T40" fmla="*/ 288 w 551"/>
                <a:gd name="T41" fmla="*/ 52 h 535"/>
                <a:gd name="T42" fmla="*/ 281 w 551"/>
                <a:gd name="T43" fmla="*/ 29 h 535"/>
                <a:gd name="T44" fmla="*/ 271 w 551"/>
                <a:gd name="T45" fmla="*/ 12 h 535"/>
                <a:gd name="T46" fmla="*/ 260 w 551"/>
                <a:gd name="T47" fmla="*/ 4 h 535"/>
                <a:gd name="T48" fmla="*/ 242 w 551"/>
                <a:gd name="T49" fmla="*/ 0 h 535"/>
                <a:gd name="T50" fmla="*/ 225 w 551"/>
                <a:gd name="T51" fmla="*/ 5 h 535"/>
                <a:gd name="T52" fmla="*/ 210 w 551"/>
                <a:gd name="T53" fmla="*/ 26 h 535"/>
                <a:gd name="T54" fmla="*/ 204 w 551"/>
                <a:gd name="T55" fmla="*/ 43 h 535"/>
                <a:gd name="T56" fmla="*/ 199 w 551"/>
                <a:gd name="T57" fmla="*/ 68 h 535"/>
                <a:gd name="T58" fmla="*/ 141 w 551"/>
                <a:gd name="T59" fmla="*/ 460 h 535"/>
                <a:gd name="T60" fmla="*/ 134 w 551"/>
                <a:gd name="T61" fmla="*/ 492 h 535"/>
                <a:gd name="T62" fmla="*/ 123 w 551"/>
                <a:gd name="T63" fmla="*/ 520 h 535"/>
                <a:gd name="T64" fmla="*/ 111 w 551"/>
                <a:gd name="T65" fmla="*/ 530 h 535"/>
                <a:gd name="T66" fmla="*/ 90 w 551"/>
                <a:gd name="T67" fmla="*/ 535 h 535"/>
                <a:gd name="T68" fmla="*/ 73 w 551"/>
                <a:gd name="T69" fmla="*/ 518 h 535"/>
                <a:gd name="T70" fmla="*/ 63 w 551"/>
                <a:gd name="T71" fmla="*/ 495 h 535"/>
                <a:gd name="T72" fmla="*/ 56 w 551"/>
                <a:gd name="T73" fmla="*/ 461 h 535"/>
                <a:gd name="T74" fmla="*/ 0 w 551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1" h="535">
                  <a:moveTo>
                    <a:pt x="551" y="255"/>
                  </a:moveTo>
                  <a:lnTo>
                    <a:pt x="544" y="209"/>
                  </a:lnTo>
                  <a:lnTo>
                    <a:pt x="534" y="164"/>
                  </a:lnTo>
                  <a:lnTo>
                    <a:pt x="525" y="131"/>
                  </a:lnTo>
                  <a:lnTo>
                    <a:pt x="514" y="115"/>
                  </a:lnTo>
                  <a:lnTo>
                    <a:pt x="499" y="104"/>
                  </a:lnTo>
                  <a:lnTo>
                    <a:pt x="486" y="103"/>
                  </a:lnTo>
                  <a:lnTo>
                    <a:pt x="468" y="107"/>
                  </a:lnTo>
                  <a:lnTo>
                    <a:pt x="455" y="121"/>
                  </a:lnTo>
                  <a:lnTo>
                    <a:pt x="446" y="140"/>
                  </a:lnTo>
                  <a:lnTo>
                    <a:pt x="439" y="165"/>
                  </a:lnTo>
                  <a:lnTo>
                    <a:pt x="411" y="331"/>
                  </a:lnTo>
                  <a:lnTo>
                    <a:pt x="404" y="356"/>
                  </a:lnTo>
                  <a:lnTo>
                    <a:pt x="398" y="373"/>
                  </a:lnTo>
                  <a:lnTo>
                    <a:pt x="381" y="385"/>
                  </a:lnTo>
                  <a:lnTo>
                    <a:pt x="364" y="386"/>
                  </a:lnTo>
                  <a:lnTo>
                    <a:pt x="349" y="378"/>
                  </a:lnTo>
                  <a:lnTo>
                    <a:pt x="341" y="359"/>
                  </a:lnTo>
                  <a:lnTo>
                    <a:pt x="333" y="331"/>
                  </a:lnTo>
                  <a:lnTo>
                    <a:pt x="295" y="88"/>
                  </a:lnTo>
                  <a:lnTo>
                    <a:pt x="288" y="52"/>
                  </a:lnTo>
                  <a:lnTo>
                    <a:pt x="281" y="29"/>
                  </a:lnTo>
                  <a:lnTo>
                    <a:pt x="271" y="12"/>
                  </a:lnTo>
                  <a:lnTo>
                    <a:pt x="260" y="4"/>
                  </a:lnTo>
                  <a:lnTo>
                    <a:pt x="242" y="0"/>
                  </a:lnTo>
                  <a:lnTo>
                    <a:pt x="225" y="5"/>
                  </a:lnTo>
                  <a:lnTo>
                    <a:pt x="210" y="26"/>
                  </a:lnTo>
                  <a:lnTo>
                    <a:pt x="204" y="43"/>
                  </a:lnTo>
                  <a:lnTo>
                    <a:pt x="199" y="68"/>
                  </a:lnTo>
                  <a:lnTo>
                    <a:pt x="141" y="460"/>
                  </a:lnTo>
                  <a:lnTo>
                    <a:pt x="134" y="492"/>
                  </a:lnTo>
                  <a:lnTo>
                    <a:pt x="123" y="520"/>
                  </a:lnTo>
                  <a:lnTo>
                    <a:pt x="111" y="530"/>
                  </a:lnTo>
                  <a:lnTo>
                    <a:pt x="90" y="535"/>
                  </a:lnTo>
                  <a:lnTo>
                    <a:pt x="73" y="518"/>
                  </a:lnTo>
                  <a:lnTo>
                    <a:pt x="63" y="495"/>
                  </a:lnTo>
                  <a:lnTo>
                    <a:pt x="56" y="461"/>
                  </a:lnTo>
                  <a:lnTo>
                    <a:pt x="0" y="107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51"/>
            <p:cNvSpPr>
              <a:spLocks/>
            </p:cNvSpPr>
            <p:nvPr/>
          </p:nvSpPr>
          <p:spPr bwMode="auto">
            <a:xfrm>
              <a:off x="2562" y="3965"/>
              <a:ext cx="157" cy="254"/>
            </a:xfrm>
            <a:custGeom>
              <a:avLst/>
              <a:gdLst>
                <a:gd name="T0" fmla="*/ 943 w 943"/>
                <a:gd name="T1" fmla="*/ 626 h 1524"/>
                <a:gd name="T2" fmla="*/ 895 w 943"/>
                <a:gd name="T3" fmla="*/ 336 h 1524"/>
                <a:gd name="T4" fmla="*/ 887 w 943"/>
                <a:gd name="T5" fmla="*/ 313 h 1524"/>
                <a:gd name="T6" fmla="*/ 873 w 943"/>
                <a:gd name="T7" fmla="*/ 301 h 1524"/>
                <a:gd name="T8" fmla="*/ 859 w 943"/>
                <a:gd name="T9" fmla="*/ 297 h 1524"/>
                <a:gd name="T10" fmla="*/ 837 w 943"/>
                <a:gd name="T11" fmla="*/ 301 h 1524"/>
                <a:gd name="T12" fmla="*/ 828 w 943"/>
                <a:gd name="T13" fmla="*/ 314 h 1524"/>
                <a:gd name="T14" fmla="*/ 819 w 943"/>
                <a:gd name="T15" fmla="*/ 336 h 1524"/>
                <a:gd name="T16" fmla="*/ 706 w 943"/>
                <a:gd name="T17" fmla="*/ 1164 h 1524"/>
                <a:gd name="T18" fmla="*/ 695 w 943"/>
                <a:gd name="T19" fmla="*/ 1207 h 1524"/>
                <a:gd name="T20" fmla="*/ 686 w 943"/>
                <a:gd name="T21" fmla="*/ 1222 h 1524"/>
                <a:gd name="T22" fmla="*/ 667 w 943"/>
                <a:gd name="T23" fmla="*/ 1230 h 1524"/>
                <a:gd name="T24" fmla="*/ 652 w 943"/>
                <a:gd name="T25" fmla="*/ 1234 h 1524"/>
                <a:gd name="T26" fmla="*/ 633 w 943"/>
                <a:gd name="T27" fmla="*/ 1227 h 1524"/>
                <a:gd name="T28" fmla="*/ 619 w 943"/>
                <a:gd name="T29" fmla="*/ 1209 h 1524"/>
                <a:gd name="T30" fmla="*/ 608 w 943"/>
                <a:gd name="T31" fmla="*/ 1164 h 1524"/>
                <a:gd name="T32" fmla="*/ 495 w 943"/>
                <a:gd name="T33" fmla="*/ 204 h 1524"/>
                <a:gd name="T34" fmla="*/ 486 w 943"/>
                <a:gd name="T35" fmla="*/ 158 h 1524"/>
                <a:gd name="T36" fmla="*/ 482 w 943"/>
                <a:gd name="T37" fmla="*/ 143 h 1524"/>
                <a:gd name="T38" fmla="*/ 473 w 943"/>
                <a:gd name="T39" fmla="*/ 129 h 1524"/>
                <a:gd name="T40" fmla="*/ 459 w 943"/>
                <a:gd name="T41" fmla="*/ 118 h 1524"/>
                <a:gd name="T42" fmla="*/ 446 w 943"/>
                <a:gd name="T43" fmla="*/ 116 h 1524"/>
                <a:gd name="T44" fmla="*/ 427 w 943"/>
                <a:gd name="T45" fmla="*/ 122 h 1524"/>
                <a:gd name="T46" fmla="*/ 411 w 943"/>
                <a:gd name="T47" fmla="*/ 132 h 1524"/>
                <a:gd name="T48" fmla="*/ 403 w 943"/>
                <a:gd name="T49" fmla="*/ 143 h 1524"/>
                <a:gd name="T50" fmla="*/ 396 w 943"/>
                <a:gd name="T51" fmla="*/ 158 h 1524"/>
                <a:gd name="T52" fmla="*/ 389 w 943"/>
                <a:gd name="T53" fmla="*/ 197 h 1524"/>
                <a:gd name="T54" fmla="*/ 285 w 943"/>
                <a:gd name="T55" fmla="*/ 1428 h 1524"/>
                <a:gd name="T56" fmla="*/ 278 w 943"/>
                <a:gd name="T57" fmla="*/ 1480 h 1524"/>
                <a:gd name="T58" fmla="*/ 268 w 943"/>
                <a:gd name="T59" fmla="*/ 1505 h 1524"/>
                <a:gd name="T60" fmla="*/ 250 w 943"/>
                <a:gd name="T61" fmla="*/ 1517 h 1524"/>
                <a:gd name="T62" fmla="*/ 233 w 943"/>
                <a:gd name="T63" fmla="*/ 1524 h 1524"/>
                <a:gd name="T64" fmla="*/ 217 w 943"/>
                <a:gd name="T65" fmla="*/ 1517 h 1524"/>
                <a:gd name="T66" fmla="*/ 207 w 943"/>
                <a:gd name="T67" fmla="*/ 1505 h 1524"/>
                <a:gd name="T68" fmla="*/ 200 w 943"/>
                <a:gd name="T69" fmla="*/ 1484 h 1524"/>
                <a:gd name="T70" fmla="*/ 194 w 943"/>
                <a:gd name="T71" fmla="*/ 1432 h 1524"/>
                <a:gd name="T72" fmla="*/ 60 w 943"/>
                <a:gd name="T73" fmla="*/ 87 h 1524"/>
                <a:gd name="T74" fmla="*/ 56 w 943"/>
                <a:gd name="T75" fmla="*/ 59 h 1524"/>
                <a:gd name="T76" fmla="*/ 46 w 943"/>
                <a:gd name="T77" fmla="*/ 34 h 1524"/>
                <a:gd name="T78" fmla="*/ 35 w 943"/>
                <a:gd name="T79" fmla="*/ 17 h 1524"/>
                <a:gd name="T80" fmla="*/ 25 w 943"/>
                <a:gd name="T81" fmla="*/ 5 h 1524"/>
                <a:gd name="T82" fmla="*/ 12 w 943"/>
                <a:gd name="T83" fmla="*/ 0 h 1524"/>
                <a:gd name="T84" fmla="*/ 0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943" y="626"/>
                  </a:moveTo>
                  <a:lnTo>
                    <a:pt x="895" y="336"/>
                  </a:lnTo>
                  <a:lnTo>
                    <a:pt x="887" y="313"/>
                  </a:lnTo>
                  <a:lnTo>
                    <a:pt x="873" y="301"/>
                  </a:lnTo>
                  <a:lnTo>
                    <a:pt x="859" y="297"/>
                  </a:lnTo>
                  <a:lnTo>
                    <a:pt x="837" y="301"/>
                  </a:lnTo>
                  <a:lnTo>
                    <a:pt x="828" y="314"/>
                  </a:lnTo>
                  <a:lnTo>
                    <a:pt x="819" y="336"/>
                  </a:lnTo>
                  <a:lnTo>
                    <a:pt x="706" y="1164"/>
                  </a:lnTo>
                  <a:lnTo>
                    <a:pt x="695" y="1207"/>
                  </a:lnTo>
                  <a:lnTo>
                    <a:pt x="686" y="1222"/>
                  </a:lnTo>
                  <a:lnTo>
                    <a:pt x="667" y="1230"/>
                  </a:lnTo>
                  <a:lnTo>
                    <a:pt x="652" y="1234"/>
                  </a:lnTo>
                  <a:lnTo>
                    <a:pt x="633" y="1227"/>
                  </a:lnTo>
                  <a:lnTo>
                    <a:pt x="619" y="1209"/>
                  </a:lnTo>
                  <a:lnTo>
                    <a:pt x="608" y="1164"/>
                  </a:lnTo>
                  <a:lnTo>
                    <a:pt x="495" y="204"/>
                  </a:lnTo>
                  <a:lnTo>
                    <a:pt x="486" y="158"/>
                  </a:lnTo>
                  <a:lnTo>
                    <a:pt x="482" y="143"/>
                  </a:lnTo>
                  <a:lnTo>
                    <a:pt x="473" y="129"/>
                  </a:lnTo>
                  <a:lnTo>
                    <a:pt x="459" y="118"/>
                  </a:lnTo>
                  <a:lnTo>
                    <a:pt x="446" y="116"/>
                  </a:lnTo>
                  <a:lnTo>
                    <a:pt x="427" y="122"/>
                  </a:lnTo>
                  <a:lnTo>
                    <a:pt x="411" y="132"/>
                  </a:lnTo>
                  <a:lnTo>
                    <a:pt x="403" y="143"/>
                  </a:lnTo>
                  <a:lnTo>
                    <a:pt x="396" y="158"/>
                  </a:lnTo>
                  <a:lnTo>
                    <a:pt x="389" y="197"/>
                  </a:lnTo>
                  <a:lnTo>
                    <a:pt x="285" y="1428"/>
                  </a:lnTo>
                  <a:lnTo>
                    <a:pt x="278" y="1480"/>
                  </a:lnTo>
                  <a:lnTo>
                    <a:pt x="268" y="1505"/>
                  </a:lnTo>
                  <a:lnTo>
                    <a:pt x="250" y="1517"/>
                  </a:lnTo>
                  <a:lnTo>
                    <a:pt x="233" y="1524"/>
                  </a:lnTo>
                  <a:lnTo>
                    <a:pt x="217" y="1517"/>
                  </a:lnTo>
                  <a:lnTo>
                    <a:pt x="207" y="1505"/>
                  </a:lnTo>
                  <a:lnTo>
                    <a:pt x="200" y="1484"/>
                  </a:lnTo>
                  <a:lnTo>
                    <a:pt x="194" y="1432"/>
                  </a:lnTo>
                  <a:lnTo>
                    <a:pt x="60" y="87"/>
                  </a:lnTo>
                  <a:lnTo>
                    <a:pt x="56" y="59"/>
                  </a:lnTo>
                  <a:lnTo>
                    <a:pt x="46" y="34"/>
                  </a:lnTo>
                  <a:lnTo>
                    <a:pt x="35" y="17"/>
                  </a:lnTo>
                  <a:lnTo>
                    <a:pt x="25" y="5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Freeform 52"/>
          <p:cNvSpPr>
            <a:spLocks/>
          </p:cNvSpPr>
          <p:nvPr/>
        </p:nvSpPr>
        <p:spPr bwMode="auto">
          <a:xfrm>
            <a:off x="7070324" y="4875871"/>
            <a:ext cx="741362" cy="165100"/>
          </a:xfrm>
          <a:custGeom>
            <a:avLst/>
            <a:gdLst>
              <a:gd name="T0" fmla="*/ 0 w 672"/>
              <a:gd name="T1" fmla="*/ 288 h 288"/>
              <a:gd name="T2" fmla="*/ 96 w 672"/>
              <a:gd name="T3" fmla="*/ 288 h 288"/>
              <a:gd name="T4" fmla="*/ 96 w 672"/>
              <a:gd name="T5" fmla="*/ 0 h 288"/>
              <a:gd name="T6" fmla="*/ 192 w 672"/>
              <a:gd name="T7" fmla="*/ 0 h 288"/>
              <a:gd name="T8" fmla="*/ 192 w 672"/>
              <a:gd name="T9" fmla="*/ 288 h 288"/>
              <a:gd name="T10" fmla="*/ 288 w 672"/>
              <a:gd name="T11" fmla="*/ 288 h 288"/>
              <a:gd name="T12" fmla="*/ 288 w 672"/>
              <a:gd name="T13" fmla="*/ 0 h 288"/>
              <a:gd name="T14" fmla="*/ 384 w 672"/>
              <a:gd name="T15" fmla="*/ 0 h 288"/>
              <a:gd name="T16" fmla="*/ 384 w 672"/>
              <a:gd name="T17" fmla="*/ 288 h 288"/>
              <a:gd name="T18" fmla="*/ 480 w 672"/>
              <a:gd name="T19" fmla="*/ 288 h 288"/>
              <a:gd name="T20" fmla="*/ 480 w 672"/>
              <a:gd name="T21" fmla="*/ 0 h 288"/>
              <a:gd name="T22" fmla="*/ 576 w 672"/>
              <a:gd name="T23" fmla="*/ 0 h 288"/>
              <a:gd name="T24" fmla="*/ 576 w 672"/>
              <a:gd name="T25" fmla="*/ 288 h 288"/>
              <a:gd name="T26" fmla="*/ 672 w 672"/>
              <a:gd name="T2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2" h="288">
                <a:moveTo>
                  <a:pt x="0" y="288"/>
                </a:moveTo>
                <a:lnTo>
                  <a:pt x="96" y="288"/>
                </a:lnTo>
                <a:lnTo>
                  <a:pt x="96" y="0"/>
                </a:lnTo>
                <a:lnTo>
                  <a:pt x="192" y="0"/>
                </a:lnTo>
                <a:lnTo>
                  <a:pt x="192" y="288"/>
                </a:lnTo>
                <a:lnTo>
                  <a:pt x="288" y="288"/>
                </a:lnTo>
                <a:lnTo>
                  <a:pt x="288" y="0"/>
                </a:lnTo>
                <a:lnTo>
                  <a:pt x="384" y="0"/>
                </a:lnTo>
                <a:lnTo>
                  <a:pt x="384" y="288"/>
                </a:lnTo>
                <a:lnTo>
                  <a:pt x="480" y="288"/>
                </a:lnTo>
                <a:lnTo>
                  <a:pt x="480" y="0"/>
                </a:lnTo>
                <a:lnTo>
                  <a:pt x="576" y="0"/>
                </a:lnTo>
                <a:lnTo>
                  <a:pt x="576" y="288"/>
                </a:lnTo>
                <a:lnTo>
                  <a:pt x="672" y="288"/>
                </a:lnTo>
              </a:path>
            </a:pathLst>
          </a:custGeom>
          <a:noFill/>
          <a:ln w="28575" cmpd="sng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315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信道相关概念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260621"/>
          </a:xfrm>
        </p:spPr>
        <p:txBody>
          <a:bodyPr/>
          <a:lstStyle/>
          <a:p>
            <a:r>
              <a:rPr lang="zh-CN" altLang="en-US" dirty="0"/>
              <a:t>单工通信 </a:t>
            </a:r>
            <a:r>
              <a:rPr lang="en-US" altLang="zh-CN" dirty="0"/>
              <a:t>(simplex)</a:t>
            </a:r>
          </a:p>
          <a:p>
            <a:pPr lvl="1"/>
            <a:r>
              <a:rPr lang="zh-CN" altLang="en-US" dirty="0"/>
              <a:t>通信双方设备中发送器与接收器分工明确，只能在由发送器向接收器的单一固定方向上传送数据，没有反向</a:t>
            </a:r>
            <a:r>
              <a:rPr lang="zh-CN" altLang="en-US" dirty="0" smtClean="0"/>
              <a:t>交互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</a:t>
            </a:r>
            <a:r>
              <a:rPr lang="zh-CN" altLang="en-US" dirty="0"/>
              <a:t>无线电广播</a:t>
            </a:r>
          </a:p>
          <a:p>
            <a:r>
              <a:rPr lang="zh-CN" altLang="en-US" dirty="0"/>
              <a:t>半双工通信 </a:t>
            </a:r>
            <a:r>
              <a:rPr lang="en-US" altLang="zh-CN" dirty="0"/>
              <a:t>(half-duplex)</a:t>
            </a:r>
          </a:p>
          <a:p>
            <a:pPr lvl="1"/>
            <a:r>
              <a:rPr lang="zh-CN" altLang="en-US" dirty="0"/>
              <a:t>通信双方设备既是发送器，也是接收器，两台设备可以相互传送数据，但某一时刻则只能向一个方向传送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en-US" smtClean="0"/>
              <a:t>如总</a:t>
            </a:r>
            <a:r>
              <a:rPr lang="zh-CN" altLang="en-US" dirty="0" smtClean="0"/>
              <a:t>线型以太网、</a:t>
            </a:r>
            <a:r>
              <a:rPr lang="en-US" altLang="zh-CN" dirty="0" smtClean="0"/>
              <a:t>802.11WLAN</a:t>
            </a:r>
            <a:endParaRPr lang="zh-CN" altLang="en-US" dirty="0"/>
          </a:p>
          <a:p>
            <a:r>
              <a:rPr lang="zh-CN" altLang="en-US" dirty="0"/>
              <a:t>全双工通信 </a:t>
            </a:r>
            <a:r>
              <a:rPr lang="en-US" altLang="zh-CN" dirty="0"/>
              <a:t>(duplex)</a:t>
            </a:r>
          </a:p>
          <a:p>
            <a:pPr lvl="1"/>
            <a:r>
              <a:rPr lang="zh-CN" altLang="en-US" dirty="0"/>
              <a:t>通信的双方可以同时发送和接收</a:t>
            </a:r>
            <a:r>
              <a:rPr lang="zh-CN" altLang="en-US" dirty="0" smtClean="0"/>
              <a:t>信息，通信</a:t>
            </a:r>
            <a:r>
              <a:rPr lang="zh-CN" altLang="en-US" dirty="0"/>
              <a:t>双方设备既是发送器，也是接收器，两台设备可以同时在两个方向上传送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如电话、</a:t>
            </a:r>
            <a:r>
              <a:rPr lang="zh-CN" altLang="en-US" smtClean="0"/>
              <a:t>交换以太网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4561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信道相关概念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520" y="1323058"/>
            <a:ext cx="8366760" cy="5168764"/>
          </a:xfrm>
        </p:spPr>
        <p:txBody>
          <a:bodyPr/>
          <a:lstStyle/>
          <a:p>
            <a:r>
              <a:rPr lang="zh-CN" altLang="en-US" dirty="0"/>
              <a:t>基带信号</a:t>
            </a:r>
            <a:endParaRPr lang="en-US" altLang="zh-CN" dirty="0"/>
          </a:p>
          <a:p>
            <a:pPr lvl="1">
              <a:lnSpc>
                <a:spcPts val="3000"/>
              </a:lnSpc>
              <a:spcBef>
                <a:spcPts val="1200"/>
              </a:spcBef>
            </a:pPr>
            <a:r>
              <a:rPr lang="zh-CN" altLang="en-US" dirty="0"/>
              <a:t>来自</a:t>
            </a:r>
            <a:r>
              <a:rPr lang="zh-CN" altLang="en-US"/>
              <a:t>信源</a:t>
            </a:r>
            <a:r>
              <a:rPr lang="zh-CN" altLang="en-US" smtClean="0"/>
              <a:t>的原始信号，未经过调制（频谱搬移和变换）。</a:t>
            </a:r>
            <a:r>
              <a:rPr lang="zh-CN" altLang="en-US" u="sng" smtClean="0">
                <a:solidFill>
                  <a:srgbClr val="0000CC"/>
                </a:solidFill>
              </a:rPr>
              <a:t>其特点是频率较低，信号频谱从零频附近开始，具有低通形式。</a:t>
            </a:r>
            <a:r>
              <a:rPr lang="zh-CN" altLang="en-US" smtClean="0"/>
              <a:t>基带信号分为数字基带信号和模拟基带信号</a:t>
            </a:r>
            <a:endParaRPr lang="en-US" altLang="zh-CN" dirty="0"/>
          </a:p>
          <a:p>
            <a:pPr lvl="1">
              <a:lnSpc>
                <a:spcPts val="3000"/>
              </a:lnSpc>
              <a:spcBef>
                <a:spcPts val="1200"/>
              </a:spcBef>
            </a:pPr>
            <a:r>
              <a:rPr lang="zh-CN" altLang="en-US" smtClean="0"/>
              <a:t>近距离范围内基带信号的衰减不大，可以采用基带传输。比如：</a:t>
            </a:r>
            <a:endParaRPr lang="en-US" altLang="zh-CN" smtClean="0"/>
          </a:p>
          <a:p>
            <a:pPr lvl="2">
              <a:lnSpc>
                <a:spcPts val="3000"/>
              </a:lnSpc>
              <a:spcBef>
                <a:spcPts val="1200"/>
              </a:spcBef>
            </a:pPr>
            <a:r>
              <a:rPr lang="zh-CN" altLang="en-US" smtClean="0"/>
              <a:t>计算机到监视器、打印机等外设</a:t>
            </a:r>
            <a:endParaRPr lang="en-US" altLang="zh-CN" smtClean="0"/>
          </a:p>
          <a:p>
            <a:pPr lvl="2">
              <a:lnSpc>
                <a:spcPts val="3000"/>
              </a:lnSpc>
              <a:spcBef>
                <a:spcPts val="1200"/>
              </a:spcBef>
            </a:pPr>
            <a:r>
              <a:rPr lang="zh-CN" altLang="en-US" smtClean="0"/>
              <a:t>以太网等局域网</a:t>
            </a:r>
            <a:endParaRPr lang="en-US" altLang="zh-CN" dirty="0"/>
          </a:p>
          <a:p>
            <a:pPr lvl="1">
              <a:lnSpc>
                <a:spcPts val="3000"/>
              </a:lnSpc>
              <a:spcBef>
                <a:spcPts val="1200"/>
              </a:spcBef>
            </a:pPr>
            <a:r>
              <a:rPr lang="zh-CN" altLang="en-US" smtClean="0"/>
              <a:t>长距离或无线信道中，无法直接传输基带信号，需要进行调制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265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信道相关概念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229600" cy="4918245"/>
          </a:xfrm>
        </p:spPr>
        <p:txBody>
          <a:bodyPr/>
          <a:lstStyle/>
          <a:p>
            <a:r>
              <a:rPr lang="zh-CN" altLang="en-US" dirty="0"/>
              <a:t>调制 </a:t>
            </a:r>
            <a:r>
              <a:rPr lang="en-US" altLang="zh-CN" dirty="0"/>
              <a:t>(modulation)</a:t>
            </a:r>
          </a:p>
          <a:p>
            <a:pPr lvl="1"/>
            <a:r>
              <a:rPr lang="zh-CN" altLang="en-US" dirty="0"/>
              <a:t>将基带信号变换方式后进行传输</a:t>
            </a:r>
            <a:r>
              <a:rPr lang="zh-CN" altLang="en-US" dirty="0" smtClean="0"/>
              <a:t>，其目的</a:t>
            </a:r>
            <a:endParaRPr lang="en-US" altLang="zh-CN" dirty="0"/>
          </a:p>
          <a:p>
            <a:pPr lvl="2"/>
            <a:r>
              <a:rPr lang="zh-CN" altLang="en-US" dirty="0"/>
              <a:t>将信号变换为便于传送的</a:t>
            </a:r>
            <a:r>
              <a:rPr lang="zh-CN" altLang="en-US" dirty="0" smtClean="0"/>
              <a:t>形式，比如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无线</a:t>
            </a:r>
            <a:r>
              <a:rPr lang="zh-CN" altLang="en-US" dirty="0"/>
              <a:t>传输时需要将信号搬到高频上才能在自由空间发送</a:t>
            </a:r>
            <a:r>
              <a:rPr lang="zh-CN" altLang="en-US" dirty="0" smtClean="0"/>
              <a:t>出去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数字</a:t>
            </a:r>
            <a:r>
              <a:rPr lang="zh-CN" altLang="en-US" dirty="0"/>
              <a:t>电话中将连续信号变换为脉冲编码调制信号</a:t>
            </a:r>
            <a:endParaRPr lang="en-US" altLang="zh-CN" dirty="0"/>
          </a:p>
          <a:p>
            <a:pPr lvl="2"/>
            <a:r>
              <a:rPr lang="zh-CN" altLang="en-US" dirty="0" smtClean="0"/>
              <a:t>有效</a:t>
            </a:r>
            <a:r>
              <a:rPr lang="zh-CN" altLang="en-US" dirty="0"/>
              <a:t>利用</a:t>
            </a:r>
            <a:r>
              <a:rPr lang="zh-CN" altLang="en-US" dirty="0" smtClean="0"/>
              <a:t>频带</a:t>
            </a:r>
            <a:endParaRPr lang="en-US" altLang="zh-CN" dirty="0" smtClean="0"/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dirty="0" smtClean="0"/>
              <a:t>调制的种类</a:t>
            </a:r>
            <a:endParaRPr lang="en-US" altLang="zh-CN" dirty="0" smtClean="0"/>
          </a:p>
          <a:p>
            <a:pPr lvl="1">
              <a:lnSpc>
                <a:spcPts val="3000"/>
              </a:lnSpc>
              <a:spcBef>
                <a:spcPts val="1200"/>
              </a:spcBef>
            </a:pPr>
            <a:r>
              <a:rPr lang="zh-CN" altLang="en-US" dirty="0" smtClean="0"/>
              <a:t>编码调制：对波形进行变换，数字信号转换为另一种形式的数字信号，适应信道特征。编码后仍为基带信号，也称为基带调制</a:t>
            </a:r>
            <a:endParaRPr lang="en-US" altLang="zh-CN" dirty="0" smtClean="0"/>
          </a:p>
          <a:p>
            <a:pPr lvl="1">
              <a:lnSpc>
                <a:spcPts val="3000"/>
              </a:lnSpc>
              <a:spcBef>
                <a:spcPts val="1200"/>
              </a:spcBef>
            </a:pPr>
            <a:r>
              <a:rPr lang="zh-CN" altLang="en-US" dirty="0" smtClean="0"/>
              <a:t>带通调制：使用载波，把基带信号的频率搬到高频，转换为模拟信号，也成为载波调制</a:t>
            </a:r>
            <a:endParaRPr lang="en-US" altLang="zh-CN" baseline="-25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5933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（一）编码调制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519" y="1429738"/>
            <a:ext cx="8488681" cy="5034843"/>
          </a:xfrm>
        </p:spPr>
        <p:txBody>
          <a:bodyPr/>
          <a:lstStyle/>
          <a:p>
            <a:r>
              <a:rPr lang="zh-CN" altLang="en-US" sz="2800" dirty="0"/>
              <a:t>二进制数据转变为可在链路上传输的电磁波信号，可分为两层考虑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dirty="0"/>
              <a:t>上层，</a:t>
            </a:r>
            <a:r>
              <a:rPr lang="zh-CN" altLang="en-US" sz="2400" dirty="0" smtClean="0"/>
              <a:t>编码调制</a:t>
            </a:r>
            <a:endParaRPr lang="en-US" altLang="zh-CN" sz="2400" dirty="0"/>
          </a:p>
          <a:p>
            <a:pPr lvl="2">
              <a:lnSpc>
                <a:spcPct val="150000"/>
              </a:lnSpc>
            </a:pPr>
            <a:r>
              <a:rPr lang="zh-CN" altLang="en-US" sz="2000" dirty="0"/>
              <a:t>发送端把二进制数据</a:t>
            </a:r>
            <a:r>
              <a:rPr lang="en-US" altLang="zh-CN" sz="2000" dirty="0"/>
              <a:t>(</a:t>
            </a:r>
            <a:r>
              <a:rPr lang="zh-CN" altLang="en-US" sz="2000" dirty="0"/>
              <a:t>比特</a:t>
            </a:r>
            <a:r>
              <a:rPr lang="en-US" altLang="zh-CN" sz="2000" dirty="0"/>
              <a:t>)</a:t>
            </a:r>
            <a:r>
              <a:rPr lang="zh-CN" altLang="en-US" sz="2000" dirty="0"/>
              <a:t>编码为数字基带信号，接收端再解码为比特</a:t>
            </a:r>
            <a:endParaRPr lang="en-US" altLang="zh-CN" sz="2000" dirty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dirty="0"/>
              <a:t>下层</a:t>
            </a:r>
            <a:r>
              <a:rPr lang="zh-CN" altLang="en-US" sz="2400" dirty="0" smtClean="0"/>
              <a:t>，带通调制</a:t>
            </a:r>
            <a:endParaRPr lang="en-US" altLang="zh-CN" sz="2400" dirty="0"/>
          </a:p>
          <a:p>
            <a:pPr lvl="2">
              <a:lnSpc>
                <a:spcPct val="150000"/>
              </a:lnSpc>
            </a:pPr>
            <a:r>
              <a:rPr lang="zh-CN" altLang="en-US" sz="2000" dirty="0"/>
              <a:t>将编码后的基带信号调制为在相应传输介质易于传输的信号形式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938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333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1|23.4|13.8|15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8.9|5.7|2.2|16|3.2|4.4|3.3|10.6|3.7|5.6|8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2|39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4|38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20.1|3.1|15.3|2.7|34.3|2.3|23.4|1.5|2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0|16.5|5.5|12.7|35.6|15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6.3|6|14.7|10.1|20.2|2.2|35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|12.8|23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4|2.6|37.8|43.6|1.9|34.4|5.2|3|47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3.7|52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9|96.2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18262</TotalTime>
  <Words>1262</Words>
  <Application>Microsoft Office PowerPoint</Application>
  <PresentationFormat>全屏显示(4:3)</PresentationFormat>
  <Paragraphs>192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黑体</vt:lpstr>
      <vt:lpstr>华文楷体</vt:lpstr>
      <vt:lpstr>宋体</vt:lpstr>
      <vt:lpstr>微软雅黑</vt:lpstr>
      <vt:lpstr>Arial</vt:lpstr>
      <vt:lpstr>Arial Black</vt:lpstr>
      <vt:lpstr>Calibri</vt:lpstr>
      <vt:lpstr>Cambria Math</vt:lpstr>
      <vt:lpstr>Tahoma</vt:lpstr>
      <vt:lpstr>Times New Roman</vt:lpstr>
      <vt:lpstr>Wingdings</vt:lpstr>
      <vt:lpstr>Pixel</vt:lpstr>
      <vt:lpstr>自定义设计方案</vt:lpstr>
      <vt:lpstr>1_自定义设计方案</vt:lpstr>
      <vt:lpstr>2_自定义设计方案</vt:lpstr>
      <vt:lpstr>第二章 直连网络(1)</vt:lpstr>
      <vt:lpstr>回顾一下网络的构成</vt:lpstr>
      <vt:lpstr>构建直连网络需要解决的问题</vt:lpstr>
      <vt:lpstr>提纲</vt:lpstr>
      <vt:lpstr>常用术语</vt:lpstr>
      <vt:lpstr>信道相关概念</vt:lpstr>
      <vt:lpstr>信道相关概念</vt:lpstr>
      <vt:lpstr>信道相关概念</vt:lpstr>
      <vt:lpstr>（一）编码调制</vt:lpstr>
      <vt:lpstr>数字基带信号</vt:lpstr>
      <vt:lpstr>数字基带信号</vt:lpstr>
      <vt:lpstr>常见二元码</vt:lpstr>
      <vt:lpstr>常见二元码</vt:lpstr>
      <vt:lpstr>（二）带通调制（载波调制）</vt:lpstr>
      <vt:lpstr>数字信号调制</vt:lpstr>
      <vt:lpstr>模拟信号调制</vt:lpstr>
      <vt:lpstr>信道容量与计算</vt:lpstr>
      <vt:lpstr>信道容量与计算</vt:lpstr>
      <vt:lpstr>信道容量与计算</vt:lpstr>
      <vt:lpstr>休息！！！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zh zz</cp:lastModifiedBy>
  <cp:revision>826</cp:revision>
  <dcterms:created xsi:type="dcterms:W3CDTF">2017-02-02T15:53:23Z</dcterms:created>
  <dcterms:modified xsi:type="dcterms:W3CDTF">2020-03-01T13:28:47Z</dcterms:modified>
</cp:coreProperties>
</file>