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24" r:id="rId6"/>
    <p:sldMasterId id="2147483737" r:id="rId7"/>
    <p:sldMasterId id="2147483750" r:id="rId8"/>
  </p:sldMasterIdLst>
  <p:notesMasterIdLst>
    <p:notesMasterId r:id="rId38"/>
  </p:notesMasterIdLst>
  <p:handoutMasterIdLst>
    <p:handoutMasterId r:id="rId39"/>
  </p:handoutMasterIdLst>
  <p:sldIdLst>
    <p:sldId id="256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584" r:id="rId27"/>
    <p:sldId id="585" r:id="rId28"/>
    <p:sldId id="586" r:id="rId29"/>
    <p:sldId id="587" r:id="rId30"/>
    <p:sldId id="588" r:id="rId31"/>
    <p:sldId id="589" r:id="rId32"/>
    <p:sldId id="590" r:id="rId33"/>
    <p:sldId id="591" r:id="rId34"/>
    <p:sldId id="592" r:id="rId35"/>
    <p:sldId id="593" r:id="rId36"/>
    <p:sldId id="61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8"/>
    <a:srgbClr val="9898CC"/>
    <a:srgbClr val="808080"/>
    <a:srgbClr val="336699"/>
    <a:srgbClr val="0000CC"/>
    <a:srgbClr val="000000"/>
    <a:srgbClr val="CC9900"/>
    <a:srgbClr val="9A9600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0015" autoAdjust="0"/>
  </p:normalViewPr>
  <p:slideViewPr>
    <p:cSldViewPr snapToGrid="0">
      <p:cViewPr varScale="1">
        <p:scale>
          <a:sx n="55" d="100"/>
          <a:sy n="55" d="100"/>
        </p:scale>
        <p:origin x="147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2FCF-0690-4A6A-96F6-85812F51A4F3}" type="datetimeFigureOut">
              <a:rPr lang="zh-CN" altLang="en-US" smtClean="0"/>
              <a:pPr/>
              <a:t>2020/3/1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B26C7-ACEE-4CF9-9452-6A324A8A44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228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02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87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405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6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03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75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23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7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93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00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2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21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04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63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52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A3781D2-0FC0-429B-B9FE-5030B6E54291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AEF739-1766-471D-BA9F-A4322C6F8843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22407-BCB3-4B2A-B7F9-3492D5F65C0B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AE9093-A4E2-4ED4-AAFA-F803B756B8DD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D3EE5A-7480-4B4A-838B-B5929882DECF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C815E-B128-4FAE-9EDE-FEA89F6F958C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89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C8468-6983-4678-9AAB-4D2ABEF84341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116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1217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959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87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8307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6297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9520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8550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201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863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2D5C6D-787B-474F-BCC3-F53F5951B20A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1036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3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106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125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96519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911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84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71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92249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8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B29B9-1B90-4121-8663-FE563B07C9D8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701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909138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283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201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1004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9386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93530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49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1865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7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97EA2-195E-4D7E-B5BC-907A7C70C3E2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006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969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9910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36734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D036C-30ED-475C-AF32-13C3C17B8B0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9399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51201-E2F4-433C-8650-6712FD08D17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4042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EC36-783B-4B7F-9CA0-04709EFBA72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4913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AC250-9652-46DA-95BA-C2F9287BD9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381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372F-15A7-45C4-87DB-D1434446AB2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413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A9C2-71DD-4310-BBAB-E4D4958B0EF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2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BEF2-D925-49E7-9561-3704E2CF9A2D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92078-E184-453C-8552-860B076765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6712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7BEB-2C37-43CB-8768-1A49ECD4CEA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223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59AD-F653-4BF1-8B95-DD00660FBC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776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E879-AB21-456C-9121-AD17927CB7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140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6897-8650-4CA3-9E1A-F1B827F867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5583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5F98-A751-4323-93BF-DB3E7A688F2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94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642891A-AB75-4714-BBBF-90ED55B80069}" type="datetime1">
              <a:rPr lang="zh-CN" altLang="en-US" smtClean="0"/>
              <a:pPr/>
              <a:t>2020/3/1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3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98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A97BF3E-1736-4D84-A356-468CCD4E9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2020/3/1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直连</a:t>
            </a:r>
            <a:r>
              <a:rPr lang="zh-CN" altLang="en-US" dirty="0" smtClean="0"/>
              <a:t>网络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导引型</a:t>
            </a:r>
            <a:r>
              <a:rPr lang="zh-CN" altLang="en-US" dirty="0"/>
              <a:t>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</a:p>
          <a:p>
            <a:pPr lvl="1"/>
            <a:r>
              <a:rPr lang="zh-CN" altLang="en-US" dirty="0"/>
              <a:t>屏蔽双绞线 </a:t>
            </a:r>
            <a:r>
              <a:rPr lang="en-US" altLang="zh-CN" dirty="0"/>
              <a:t>STP (Shielded Twisted Pair)</a:t>
            </a:r>
          </a:p>
          <a:p>
            <a:pPr lvl="1"/>
            <a:r>
              <a:rPr lang="zh-CN" altLang="en-US" dirty="0"/>
              <a:t>无屏蔽双绞线 </a:t>
            </a:r>
            <a:r>
              <a:rPr lang="en-US" altLang="zh-CN" dirty="0"/>
              <a:t>UTP (Unshielded Twisted Pair) </a:t>
            </a:r>
          </a:p>
          <a:p>
            <a:r>
              <a:rPr lang="zh-CN" altLang="en-US" dirty="0"/>
              <a:t>同轴电缆</a:t>
            </a:r>
          </a:p>
          <a:p>
            <a:r>
              <a:rPr lang="zh-CN" altLang="en-US" dirty="0"/>
              <a:t>光缆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832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导引型</a:t>
            </a:r>
            <a:r>
              <a:rPr lang="zh-CN" altLang="en-US" dirty="0"/>
              <a:t>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615"/>
            <a:ext cx="8229600" cy="1511154"/>
          </a:xfrm>
        </p:spPr>
        <p:txBody>
          <a:bodyPr/>
          <a:lstStyle/>
          <a:p>
            <a:r>
              <a:rPr lang="zh-CN" altLang="en-US" dirty="0"/>
              <a:t>双绞线</a:t>
            </a:r>
            <a:endParaRPr lang="en-US" altLang="zh-CN" dirty="0"/>
          </a:p>
          <a:p>
            <a:pPr lvl="1"/>
            <a:r>
              <a:rPr lang="zh-CN" altLang="en-US" sz="1800" dirty="0"/>
              <a:t>模拟、数字传输均可</a:t>
            </a:r>
            <a:endParaRPr lang="en-US" altLang="zh-CN" sz="1800" dirty="0"/>
          </a:p>
          <a:p>
            <a:pPr lvl="1"/>
            <a:r>
              <a:rPr lang="zh-CN" altLang="en-US" sz="1800" dirty="0"/>
              <a:t>通信距离几到几十公里，</a:t>
            </a:r>
            <a:r>
              <a:rPr lang="zh-CN" altLang="en-US" sz="1800"/>
              <a:t>通过</a:t>
            </a:r>
            <a:r>
              <a:rPr lang="zh-CN" altLang="en-US" sz="1800" smtClean="0"/>
              <a:t>放大器、中继器等增大</a:t>
            </a:r>
            <a:r>
              <a:rPr lang="zh-CN" altLang="en-US" sz="1800" dirty="0"/>
              <a:t>传输距离</a:t>
            </a:r>
            <a:endParaRPr lang="en-US" altLang="zh-CN" sz="1800" dirty="0"/>
          </a:p>
          <a:p>
            <a:pPr lvl="1"/>
            <a:r>
              <a:rPr lang="zh-CN" altLang="en-US" sz="1800" dirty="0"/>
              <a:t>导线越粗，传输距离越远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60009" y="3024230"/>
            <a:ext cx="3210533" cy="1185222"/>
            <a:chOff x="765175" y="1884363"/>
            <a:chExt cx="3711575" cy="1852259"/>
          </a:xfrm>
        </p:grpSpPr>
        <p:pic>
          <p:nvPicPr>
            <p:cNvPr id="6" name="Picture 20" descr="223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92" b="39763"/>
            <a:stretch>
              <a:fillRect/>
            </a:stretch>
          </p:blipFill>
          <p:spPr bwMode="auto">
            <a:xfrm>
              <a:off x="765175" y="2420938"/>
              <a:ext cx="3711575" cy="885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22"/>
            <p:cNvSpPr txBox="1">
              <a:spLocks noChangeArrowheads="1"/>
            </p:cNvSpPr>
            <p:nvPr/>
          </p:nvSpPr>
          <p:spPr bwMode="auto">
            <a:xfrm>
              <a:off x="3686175" y="3228975"/>
              <a:ext cx="600482" cy="424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铜线</a:t>
              </a:r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805219" y="3289300"/>
              <a:ext cx="1553929" cy="447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kumimoji="1" lang="zh-CN" altLang="en-US" sz="1400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聚氯乙烯 套层</a:t>
              </a:r>
            </a:p>
          </p:txBody>
        </p:sp>
        <p:sp>
          <p:nvSpPr>
            <p:cNvPr id="9" name="Text Box 27"/>
            <p:cNvSpPr txBox="1">
              <a:spLocks noChangeArrowheads="1"/>
            </p:cNvSpPr>
            <p:nvPr/>
          </p:nvSpPr>
          <p:spPr bwMode="auto">
            <a:xfrm>
              <a:off x="2503488" y="3225801"/>
              <a:ext cx="798754" cy="424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绝缘层</a:t>
              </a: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1084262" y="1884363"/>
              <a:ext cx="2314120" cy="508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无屏蔽双绞线 </a:t>
              </a:r>
              <a:r>
                <a:rPr lang="en-US" altLang="zh-CN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UTP</a:t>
              </a:r>
            </a:p>
          </p:txBody>
        </p: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>
              <a:off x="2852738" y="2995613"/>
              <a:ext cx="46037" cy="3190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3840163" y="3036888"/>
              <a:ext cx="88900" cy="24606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 flipH="1">
              <a:off x="1530350" y="3111500"/>
              <a:ext cx="7938" cy="1873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87795" y="3011616"/>
            <a:ext cx="3181221" cy="1278733"/>
            <a:chOff x="4378400" y="1963060"/>
            <a:chExt cx="3934438" cy="1961641"/>
          </a:xfrm>
        </p:grpSpPr>
        <p:pic>
          <p:nvPicPr>
            <p:cNvPr id="14" name="Picture 21" descr="22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10" b="41142"/>
            <a:stretch>
              <a:fillRect/>
            </a:stretch>
          </p:blipFill>
          <p:spPr bwMode="auto">
            <a:xfrm>
              <a:off x="4843463" y="2444750"/>
              <a:ext cx="3465512" cy="86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7624763" y="3317875"/>
              <a:ext cx="688075" cy="42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铜线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4378400" y="3303590"/>
              <a:ext cx="1800150" cy="42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400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聚氯乙烯套层</a:t>
              </a:r>
            </a:p>
          </p:txBody>
        </p:sp>
        <p:sp>
          <p:nvSpPr>
            <p:cNvPr id="17" name="Text Box 26"/>
            <p:cNvSpPr txBox="1">
              <a:spLocks noChangeArrowheads="1"/>
            </p:cNvSpPr>
            <p:nvPr/>
          </p:nvSpPr>
          <p:spPr bwMode="auto">
            <a:xfrm>
              <a:off x="6075363" y="3248025"/>
              <a:ext cx="915269" cy="42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屏蔽层</a:t>
              </a: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6784975" y="3497263"/>
              <a:ext cx="915269" cy="427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绝缘层</a:t>
              </a:r>
            </a:p>
          </p:txBody>
        </p:sp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5040313" y="1963060"/>
              <a:ext cx="2343349" cy="51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屏蔽双绞线 </a:t>
              </a:r>
              <a:r>
                <a:rPr lang="en-US" altLang="zh-CN" dirty="0">
                  <a:solidFill>
                    <a:srgbClr val="333399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STP</a:t>
              </a:r>
            </a:p>
          </p:txBody>
        </p:sp>
        <p:sp>
          <p:nvSpPr>
            <p:cNvPr id="20" name="Line 40"/>
            <p:cNvSpPr>
              <a:spLocks noChangeShapeType="1"/>
            </p:cNvSpPr>
            <p:nvPr/>
          </p:nvSpPr>
          <p:spPr bwMode="auto">
            <a:xfrm>
              <a:off x="7092950" y="2997200"/>
              <a:ext cx="46038" cy="56515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" name="Line 41"/>
            <p:cNvSpPr>
              <a:spLocks noChangeShapeType="1"/>
            </p:cNvSpPr>
            <p:nvPr/>
          </p:nvSpPr>
          <p:spPr bwMode="auto">
            <a:xfrm>
              <a:off x="7680325" y="3041650"/>
              <a:ext cx="107950" cy="3175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 flipH="1">
              <a:off x="6508750" y="3038475"/>
              <a:ext cx="15875" cy="27940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3" name="Line 43"/>
            <p:cNvSpPr>
              <a:spLocks noChangeShapeType="1"/>
            </p:cNvSpPr>
            <p:nvPr/>
          </p:nvSpPr>
          <p:spPr bwMode="auto">
            <a:xfrm flipH="1">
              <a:off x="5426075" y="3082925"/>
              <a:ext cx="123825" cy="31908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  <p:pic>
        <p:nvPicPr>
          <p:cNvPr id="25" name="Picture 6" descr="lan1map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643" y="3194135"/>
            <a:ext cx="1911256" cy="93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</p:pic>
      <p:graphicFrame>
        <p:nvGraphicFramePr>
          <p:cNvPr id="26" name="表格 25"/>
          <p:cNvGraphicFramePr>
            <a:graphicFrameLocks noGrp="1"/>
          </p:cNvGraphicFramePr>
          <p:nvPr>
            <p:extLst/>
          </p:nvPr>
        </p:nvGraphicFramePr>
        <p:xfrm>
          <a:off x="1164618" y="4365882"/>
          <a:ext cx="6853105" cy="236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9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绞合线类别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典型应用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939"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4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3</a:t>
                      </a:r>
                      <a:endParaRPr lang="zh-CN" altLang="en-US" sz="14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377" rtl="0" eaLnBrk="1" latinLnBrk="0" hangingPunct="1"/>
                      <a:r>
                        <a:rPr lang="en-US" altLang="zh-CN" sz="14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16MHz</a:t>
                      </a:r>
                      <a:endParaRPr lang="zh-CN" altLang="en-US" sz="14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377" rtl="0" eaLnBrk="1" latinLnBrk="0" hangingPunct="1"/>
                      <a:r>
                        <a:rPr lang="zh-CN" altLang="en-US" sz="14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华文楷体" panose="02010600040101010101" pitchFamily="2" charset="-122"/>
                          <a:cs typeface="+mn-cs"/>
                        </a:rPr>
                        <a:t>低速网络、模拟电话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4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20MHz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短距离的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10BASE-T 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以太网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100MHz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10BASE-T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以太网、某些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100BASE-T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快速以太网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5E(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超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5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类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)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100MHz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100BASE-T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快速以太网、某些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1000BASE-T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吉比特以太网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6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250MHz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1000BASE-T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吉比特以太网、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ATM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网络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9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7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600MHz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只使用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STP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，可用于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10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华文楷体" panose="02010600040101010101" pitchFamily="2" charset="-122"/>
                        </a:rPr>
                        <a:t>吉比特以太网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65132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导引型传输媒体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614"/>
            <a:ext cx="8229600" cy="1774211"/>
          </a:xfrm>
        </p:spPr>
        <p:txBody>
          <a:bodyPr/>
          <a:lstStyle/>
          <a:p>
            <a:r>
              <a:rPr lang="zh-CN" altLang="en-US" dirty="0"/>
              <a:t>同轴电缆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屏蔽性好，抗干扰强，多用于基带传输，高质量的带宽已接近</a:t>
            </a:r>
            <a:r>
              <a:rPr lang="en-US" altLang="zh-CN" sz="1800" dirty="0"/>
              <a:t>1GHz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局域网发展初期曾广泛使用，目前主要用于有线电视网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59" name="组合 58"/>
          <p:cNvGrpSpPr/>
          <p:nvPr/>
        </p:nvGrpSpPr>
        <p:grpSpPr>
          <a:xfrm>
            <a:off x="1225922" y="3475364"/>
            <a:ext cx="5012041" cy="1021476"/>
            <a:chOff x="2052638" y="4654550"/>
            <a:chExt cx="5256212" cy="1295400"/>
          </a:xfrm>
        </p:grpSpPr>
        <p:pic>
          <p:nvPicPr>
            <p:cNvPr id="49" name="Picture 31" descr="22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052638" y="5006976"/>
              <a:ext cx="4225925" cy="942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4029075" y="4689475"/>
              <a:ext cx="1839913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14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外导体屏蔽层</a:t>
              </a:r>
            </a:p>
          </p:txBody>
        </p:sp>
        <p:sp>
          <p:nvSpPr>
            <p:cNvPr id="51" name="Text Box 34"/>
            <p:cNvSpPr txBox="1">
              <a:spLocks noChangeArrowheads="1"/>
            </p:cNvSpPr>
            <p:nvPr/>
          </p:nvSpPr>
          <p:spPr bwMode="auto">
            <a:xfrm>
              <a:off x="5984875" y="4654550"/>
              <a:ext cx="96361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14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绝缘层</a:t>
              </a:r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2197100" y="4687888"/>
              <a:ext cx="1911350" cy="3077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14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绝缘保护套层</a:t>
              </a: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5908675" y="5627688"/>
              <a:ext cx="517525" cy="276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6192838" y="5302250"/>
              <a:ext cx="11160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zh-CN" altLang="en-US" sz="14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内导体</a:t>
              </a:r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 flipH="1">
              <a:off x="4689475" y="5084763"/>
              <a:ext cx="26988" cy="26193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 flipH="1">
              <a:off x="5380038" y="5013325"/>
              <a:ext cx="709612" cy="3762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>
              <a:off x="3087688" y="5043488"/>
              <a:ext cx="22225" cy="12858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18519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导引型传输媒体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614"/>
            <a:ext cx="8229600" cy="2752239"/>
          </a:xfrm>
        </p:spPr>
        <p:txBody>
          <a:bodyPr/>
          <a:lstStyle/>
          <a:p>
            <a:r>
              <a:rPr lang="zh-CN" altLang="en-US" dirty="0"/>
              <a:t>光纤</a:t>
            </a:r>
            <a:endParaRPr lang="en-US" altLang="zh-CN" dirty="0"/>
          </a:p>
          <a:p>
            <a:pPr lvl="1"/>
            <a:r>
              <a:rPr lang="zh-CN" altLang="en-US" sz="1800" dirty="0"/>
              <a:t>通过传递光脉冲信号进行通信，有脉冲为</a:t>
            </a:r>
            <a:r>
              <a:rPr lang="en-US" altLang="zh-CN" sz="1800" dirty="0"/>
              <a:t>1</a:t>
            </a:r>
            <a:r>
              <a:rPr lang="zh-CN" altLang="en-US" sz="1800" dirty="0"/>
              <a:t>，无脉冲为</a:t>
            </a:r>
            <a:r>
              <a:rPr lang="en-US" altLang="zh-CN" sz="1800" dirty="0"/>
              <a:t>0</a:t>
            </a:r>
            <a:r>
              <a:rPr lang="zh-CN" altLang="en-US" sz="1800" dirty="0"/>
              <a:t>，光线在纤芯中传输的方式是不断地全反射</a:t>
            </a:r>
          </a:p>
          <a:p>
            <a:pPr lvl="1"/>
            <a:r>
              <a:rPr lang="zh-CN" altLang="en-US" sz="1800" dirty="0"/>
              <a:t>优点</a:t>
            </a:r>
            <a:endParaRPr lang="en-US" altLang="zh-CN" sz="1800" dirty="0"/>
          </a:p>
          <a:p>
            <a:pPr lvl="2"/>
            <a:r>
              <a:rPr lang="zh-CN" altLang="en-US" sz="1600" dirty="0"/>
              <a:t>传输损耗小，中继距离长，适合远距离传输</a:t>
            </a:r>
            <a:endParaRPr lang="en-US" altLang="zh-CN" sz="1600" dirty="0"/>
          </a:p>
          <a:p>
            <a:pPr lvl="2"/>
            <a:r>
              <a:rPr lang="zh-CN" altLang="en-US" sz="1600" dirty="0"/>
              <a:t>抗电磁干扰和抗雷电性好</a:t>
            </a:r>
            <a:endParaRPr lang="en-US" altLang="zh-CN" sz="1600" dirty="0"/>
          </a:p>
          <a:p>
            <a:pPr lvl="2"/>
            <a:r>
              <a:rPr lang="zh-CN" altLang="en-US" sz="1600" dirty="0"/>
              <a:t>无串音干扰，保密性好，不易被窃听和截取</a:t>
            </a:r>
            <a:endParaRPr lang="en-US" altLang="zh-CN" sz="1600" dirty="0"/>
          </a:p>
          <a:p>
            <a:pPr lvl="1"/>
            <a:r>
              <a:rPr lang="zh-CN" altLang="en-US" sz="1800" dirty="0"/>
              <a:t>广泛</a:t>
            </a:r>
            <a:r>
              <a:rPr lang="zh-CN" altLang="en-US" sz="1800"/>
              <a:t>应用</a:t>
            </a:r>
            <a:r>
              <a:rPr lang="zh-CN" altLang="en-US" sz="1800" smtClean="0"/>
              <a:t>于</a:t>
            </a:r>
            <a:r>
              <a:rPr lang="zh-CN" altLang="en-US" sz="1800"/>
              <a:t>互联网</a:t>
            </a:r>
            <a:r>
              <a:rPr lang="zh-CN" altLang="en-US" sz="1800" smtClean="0"/>
              <a:t>、</a:t>
            </a:r>
            <a:r>
              <a:rPr lang="zh-CN" altLang="en-US" sz="1800" dirty="0"/>
              <a:t>电信网、有线电视网的主干网络，高速局域网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217510" y="4344026"/>
            <a:ext cx="6708980" cy="1555733"/>
            <a:chOff x="1217510" y="4344026"/>
            <a:chExt cx="6708980" cy="1555733"/>
          </a:xfrm>
        </p:grpSpPr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3030578" y="5255416"/>
              <a:ext cx="4715319" cy="18864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3030578" y="5444064"/>
              <a:ext cx="4715319" cy="2658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3030578" y="5709886"/>
              <a:ext cx="4715319" cy="1898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7" name="AutoShape 6"/>
            <p:cNvSpPr>
              <a:spLocks noChangeArrowheads="1"/>
            </p:cNvSpPr>
            <p:nvPr/>
          </p:nvSpPr>
          <p:spPr bwMode="auto">
            <a:xfrm rot="5400000">
              <a:off x="1869719" y="5158244"/>
              <a:ext cx="644343" cy="838687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rgbClr val="DDDDDD">
                    <a:gamma/>
                    <a:shade val="46275"/>
                    <a:invGamma/>
                  </a:srgbClr>
                </a:gs>
                <a:gs pos="5000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48" name="AutoShape 7"/>
            <p:cNvSpPr>
              <a:spLocks noChangeArrowheads="1"/>
            </p:cNvSpPr>
            <p:nvPr/>
          </p:nvSpPr>
          <p:spPr bwMode="auto">
            <a:xfrm rot="5400000">
              <a:off x="2530359" y="5367303"/>
              <a:ext cx="265822" cy="419344"/>
            </a:xfrm>
            <a:prstGeom prst="can">
              <a:avLst>
                <a:gd name="adj" fmla="val 2071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grpSp>
          <p:nvGrpSpPr>
            <p:cNvPr id="49" name="Group 8"/>
            <p:cNvGrpSpPr>
              <a:grpSpLocks/>
            </p:cNvGrpSpPr>
            <p:nvPr/>
          </p:nvGrpSpPr>
          <p:grpSpPr bwMode="auto">
            <a:xfrm>
              <a:off x="3030578" y="5255416"/>
              <a:ext cx="4715319" cy="644343"/>
              <a:chOff x="912" y="912"/>
              <a:chExt cx="4608" cy="816"/>
            </a:xfrm>
          </p:grpSpPr>
          <p:sp>
            <p:nvSpPr>
              <p:cNvPr id="50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52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2935690" y="5575137"/>
              <a:ext cx="4990800" cy="24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2466358" y="4344026"/>
              <a:ext cx="969272" cy="451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高折射率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纤芯</a:t>
              </a:r>
              <a:r>
                <a:rPr kumimoji="1" lang="en-US" altLang="zh-CN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56" name="Text Box 15"/>
            <p:cNvSpPr txBox="1">
              <a:spLocks noChangeArrowheads="1"/>
            </p:cNvSpPr>
            <p:nvPr/>
          </p:nvSpPr>
          <p:spPr bwMode="auto">
            <a:xfrm>
              <a:off x="1217510" y="4344026"/>
              <a:ext cx="969272" cy="451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低折射率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zh-CN" altLang="en-US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包层</a:t>
              </a:r>
              <a:r>
                <a:rPr kumimoji="1" lang="en-US" altLang="zh-CN" sz="160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sp>
          <p:nvSpPr>
            <p:cNvPr id="57" name="Line 16"/>
            <p:cNvSpPr>
              <a:spLocks noChangeShapeType="1"/>
            </p:cNvSpPr>
            <p:nvPr/>
          </p:nvSpPr>
          <p:spPr bwMode="auto">
            <a:xfrm flipH="1">
              <a:off x="2715305" y="4898945"/>
              <a:ext cx="212732" cy="545119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1816930" y="4843821"/>
              <a:ext cx="374961" cy="41159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3136179" y="4918544"/>
              <a:ext cx="3738624" cy="261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dirty="0">
                  <a:solidFill>
                    <a:srgbClr val="3333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光线在纤芯中传输的方式是不断地全反射</a:t>
              </a:r>
            </a:p>
          </p:txBody>
        </p:sp>
      </p:grpSp>
      <p:sp>
        <p:nvSpPr>
          <p:cNvPr id="60" name="Freeform 19"/>
          <p:cNvSpPr>
            <a:spLocks/>
          </p:cNvSpPr>
          <p:nvPr/>
        </p:nvSpPr>
        <p:spPr bwMode="auto">
          <a:xfrm>
            <a:off x="3056595" y="5444064"/>
            <a:ext cx="4695423" cy="265822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FF0000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391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96542" y="2927233"/>
            <a:ext cx="6349202" cy="1137643"/>
            <a:chOff x="1596542" y="2644899"/>
            <a:chExt cx="6349202" cy="1137643"/>
          </a:xfrm>
        </p:grpSpPr>
        <p:grpSp>
          <p:nvGrpSpPr>
            <p:cNvPr id="70" name="Group 33"/>
            <p:cNvGrpSpPr>
              <a:grpSpLocks/>
            </p:cNvGrpSpPr>
            <p:nvPr/>
          </p:nvGrpSpPr>
          <p:grpSpPr bwMode="auto">
            <a:xfrm>
              <a:off x="1718533" y="2644899"/>
              <a:ext cx="6127916" cy="1137643"/>
              <a:chOff x="912" y="912"/>
              <a:chExt cx="4608" cy="816"/>
            </a:xfrm>
          </p:grpSpPr>
          <p:sp>
            <p:nvSpPr>
              <p:cNvPr id="71" name="Line 34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72" name="Line 35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73" name="Line 36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74" name="Line 37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596542" y="2646293"/>
              <a:ext cx="6349202" cy="1136249"/>
              <a:chOff x="1596542" y="2646293"/>
              <a:chExt cx="6349202" cy="1136249"/>
            </a:xfrm>
          </p:grpSpPr>
          <p:sp>
            <p:nvSpPr>
              <p:cNvPr id="75" name="Line 38"/>
              <p:cNvSpPr>
                <a:spLocks noChangeShapeType="1"/>
              </p:cNvSpPr>
              <p:nvPr/>
            </p:nvSpPr>
            <p:spPr bwMode="auto">
              <a:xfrm>
                <a:off x="1596542" y="3209537"/>
                <a:ext cx="6349202" cy="41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/>
              </a:p>
            </p:txBody>
          </p:sp>
          <p:sp>
            <p:nvSpPr>
              <p:cNvPr id="68" name="Rectangle 31"/>
              <p:cNvSpPr>
                <a:spLocks noChangeArrowheads="1"/>
              </p:cNvSpPr>
              <p:nvPr/>
            </p:nvSpPr>
            <p:spPr bwMode="auto">
              <a:xfrm>
                <a:off x="1704348" y="2646293"/>
                <a:ext cx="6127916" cy="3346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9" name="Rectangle 32"/>
              <p:cNvSpPr>
                <a:spLocks noChangeArrowheads="1"/>
              </p:cNvSpPr>
              <p:nvPr/>
            </p:nvSpPr>
            <p:spPr bwMode="auto">
              <a:xfrm>
                <a:off x="1718533" y="3447941"/>
                <a:ext cx="6127916" cy="334601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导引型</a:t>
            </a:r>
            <a:r>
              <a:rPr lang="zh-CN" altLang="en-US" dirty="0"/>
              <a:t>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615"/>
            <a:ext cx="8229600" cy="1610584"/>
          </a:xfrm>
        </p:spPr>
        <p:txBody>
          <a:bodyPr/>
          <a:lstStyle/>
          <a:p>
            <a:r>
              <a:rPr lang="zh-CN" altLang="en-US" dirty="0"/>
              <a:t>光纤</a:t>
            </a:r>
            <a:endParaRPr lang="en-US" altLang="zh-CN" dirty="0"/>
          </a:p>
          <a:p>
            <a:pPr lvl="1"/>
            <a:r>
              <a:rPr lang="zh-CN" altLang="en-US" dirty="0" smtClean="0"/>
              <a:t>多模光纤</a:t>
            </a:r>
            <a:endParaRPr lang="en-US" altLang="zh-CN" dirty="0" smtClean="0"/>
          </a:p>
          <a:p>
            <a:pPr lvl="2"/>
            <a:r>
              <a:rPr lang="zh-CN" altLang="en-US" sz="1600" dirty="0"/>
              <a:t>可能存在多条不同入射角的光线在一条光纤中</a:t>
            </a:r>
            <a:r>
              <a:rPr lang="zh-CN" altLang="en-US" sz="1600" dirty="0" smtClean="0"/>
              <a:t>传输</a:t>
            </a:r>
            <a:endParaRPr lang="en-US" altLang="zh-CN" sz="1600" dirty="0" smtClean="0"/>
          </a:p>
          <a:p>
            <a:pPr lvl="2"/>
            <a:r>
              <a:rPr lang="zh-CN" altLang="en-US" sz="1600" dirty="0"/>
              <a:t>光</a:t>
            </a:r>
            <a:r>
              <a:rPr lang="zh-CN" altLang="en-US" sz="1600" dirty="0" smtClean="0"/>
              <a:t>脉冲传输时会逐渐展宽，失真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24" name="Group 3"/>
          <p:cNvGrpSpPr>
            <a:grpSpLocks/>
          </p:cNvGrpSpPr>
          <p:nvPr/>
        </p:nvGrpSpPr>
        <p:grpSpPr bwMode="auto">
          <a:xfrm>
            <a:off x="1557177" y="5417692"/>
            <a:ext cx="6351369" cy="808441"/>
            <a:chOff x="682" y="3072"/>
            <a:chExt cx="4476" cy="528"/>
          </a:xfrm>
        </p:grpSpPr>
        <p:sp>
          <p:nvSpPr>
            <p:cNvPr id="41" name="Rectangle 4"/>
            <p:cNvSpPr>
              <a:spLocks noChangeArrowheads="1"/>
            </p:cNvSpPr>
            <p:nvPr/>
          </p:nvSpPr>
          <p:spPr bwMode="auto">
            <a:xfrm>
              <a:off x="768" y="3168"/>
              <a:ext cx="4320" cy="33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pSp>
          <p:nvGrpSpPr>
            <p:cNvPr id="42" name="Group 5"/>
            <p:cNvGrpSpPr>
              <a:grpSpLocks/>
            </p:cNvGrpSpPr>
            <p:nvPr/>
          </p:nvGrpSpPr>
          <p:grpSpPr bwMode="auto">
            <a:xfrm>
              <a:off x="682" y="3072"/>
              <a:ext cx="4476" cy="528"/>
              <a:chOff x="682" y="3072"/>
              <a:chExt cx="4476" cy="528"/>
            </a:xfrm>
          </p:grpSpPr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768" y="3072"/>
                <a:ext cx="4320" cy="24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1" name="Rectangle 7"/>
              <p:cNvSpPr>
                <a:spLocks noChangeArrowheads="1"/>
              </p:cNvSpPr>
              <p:nvPr/>
            </p:nvSpPr>
            <p:spPr bwMode="auto">
              <a:xfrm>
                <a:off x="768" y="3360"/>
                <a:ext cx="4320" cy="24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2" name="Line 8"/>
              <p:cNvSpPr>
                <a:spLocks noChangeShapeType="1"/>
              </p:cNvSpPr>
              <p:nvPr/>
            </p:nvSpPr>
            <p:spPr bwMode="auto">
              <a:xfrm>
                <a:off x="768" y="3072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3" name="Line 9"/>
              <p:cNvSpPr>
                <a:spLocks noChangeShapeType="1"/>
              </p:cNvSpPr>
              <p:nvPr/>
            </p:nvSpPr>
            <p:spPr bwMode="auto">
              <a:xfrm>
                <a:off x="768" y="3312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4" name="Line 10"/>
              <p:cNvSpPr>
                <a:spLocks noChangeShapeType="1"/>
              </p:cNvSpPr>
              <p:nvPr/>
            </p:nvSpPr>
            <p:spPr bwMode="auto">
              <a:xfrm>
                <a:off x="768" y="3360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5" name="Line 11"/>
              <p:cNvSpPr>
                <a:spLocks noChangeShapeType="1"/>
              </p:cNvSpPr>
              <p:nvPr/>
            </p:nvSpPr>
            <p:spPr bwMode="auto">
              <a:xfrm>
                <a:off x="768" y="3600"/>
                <a:ext cx="43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  <p:sp>
            <p:nvSpPr>
              <p:cNvPr id="66" name="Line 12"/>
              <p:cNvSpPr>
                <a:spLocks noChangeShapeType="1"/>
              </p:cNvSpPr>
              <p:nvPr/>
            </p:nvSpPr>
            <p:spPr bwMode="auto">
              <a:xfrm>
                <a:off x="682" y="3333"/>
                <a:ext cx="4476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657542" y="4930790"/>
            <a:ext cx="1006059" cy="1252471"/>
            <a:chOff x="48" y="2930"/>
            <a:chExt cx="709" cy="818"/>
          </a:xfrm>
        </p:grpSpPr>
        <p:grpSp>
          <p:nvGrpSpPr>
            <p:cNvPr id="35" name="Group 15"/>
            <p:cNvGrpSpPr>
              <a:grpSpLocks/>
            </p:cNvGrpSpPr>
            <p:nvPr/>
          </p:nvGrpSpPr>
          <p:grpSpPr bwMode="auto">
            <a:xfrm>
              <a:off x="158" y="3220"/>
              <a:ext cx="480" cy="528"/>
              <a:chOff x="240" y="2448"/>
              <a:chExt cx="480" cy="528"/>
            </a:xfrm>
          </p:grpSpPr>
          <p:grpSp>
            <p:nvGrpSpPr>
              <p:cNvPr id="37" name="Group 16"/>
              <p:cNvGrpSpPr>
                <a:grpSpLocks/>
              </p:cNvGrpSpPr>
              <p:nvPr/>
            </p:nvGrpSpPr>
            <p:grpSpPr bwMode="auto">
              <a:xfrm>
                <a:off x="240" y="2448"/>
                <a:ext cx="480" cy="528"/>
                <a:chOff x="240" y="2448"/>
                <a:chExt cx="672" cy="672"/>
              </a:xfrm>
            </p:grpSpPr>
            <p:sp>
              <p:nvSpPr>
                <p:cNvPr id="39" name="Rectangle 17"/>
                <p:cNvSpPr>
                  <a:spLocks noChangeArrowheads="1"/>
                </p:cNvSpPr>
                <p:nvPr/>
              </p:nvSpPr>
              <p:spPr bwMode="auto">
                <a:xfrm>
                  <a:off x="240" y="2448"/>
                  <a:ext cx="672" cy="67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3333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40" name="Line 18"/>
                <p:cNvSpPr>
                  <a:spLocks noChangeShapeType="1"/>
                </p:cNvSpPr>
                <p:nvPr/>
              </p:nvSpPr>
              <p:spPr bwMode="auto">
                <a:xfrm>
                  <a:off x="576" y="2448"/>
                  <a:ext cx="0" cy="672"/>
                </a:xfrm>
                <a:prstGeom prst="line">
                  <a:avLst/>
                </a:prstGeom>
                <a:noFill/>
                <a:ln w="635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>
                <a:off x="240" y="245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48" y="2930"/>
              <a:ext cx="70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600">
                  <a:solidFill>
                    <a:srgbClr val="333399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输入脉冲</a:t>
              </a:r>
            </a:p>
          </p:txBody>
        </p:sp>
      </p:grpSp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7701375" y="4956819"/>
            <a:ext cx="1006059" cy="1226442"/>
            <a:chOff x="5012" y="2947"/>
            <a:chExt cx="709" cy="801"/>
          </a:xfrm>
        </p:grpSpPr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5012" y="2947"/>
              <a:ext cx="70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600">
                  <a:solidFill>
                    <a:srgbClr val="333399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输出脉冲</a:t>
              </a:r>
            </a:p>
          </p:txBody>
        </p:sp>
        <p:grpSp>
          <p:nvGrpSpPr>
            <p:cNvPr id="30" name="Group 23"/>
            <p:cNvGrpSpPr>
              <a:grpSpLocks/>
            </p:cNvGrpSpPr>
            <p:nvPr/>
          </p:nvGrpSpPr>
          <p:grpSpPr bwMode="auto">
            <a:xfrm>
              <a:off x="5148" y="3220"/>
              <a:ext cx="480" cy="528"/>
              <a:chOff x="240" y="2448"/>
              <a:chExt cx="480" cy="528"/>
            </a:xfrm>
          </p:grpSpPr>
          <p:grpSp>
            <p:nvGrpSpPr>
              <p:cNvPr id="31" name="Group 24"/>
              <p:cNvGrpSpPr>
                <a:grpSpLocks/>
              </p:cNvGrpSpPr>
              <p:nvPr/>
            </p:nvGrpSpPr>
            <p:grpSpPr bwMode="auto">
              <a:xfrm>
                <a:off x="240" y="2448"/>
                <a:ext cx="480" cy="528"/>
                <a:chOff x="240" y="2448"/>
                <a:chExt cx="672" cy="672"/>
              </a:xfrm>
            </p:grpSpPr>
            <p:sp>
              <p:nvSpPr>
                <p:cNvPr id="33" name="Rectangle 25"/>
                <p:cNvSpPr>
                  <a:spLocks noChangeArrowheads="1"/>
                </p:cNvSpPr>
                <p:nvPr/>
              </p:nvSpPr>
              <p:spPr bwMode="auto">
                <a:xfrm>
                  <a:off x="240" y="2448"/>
                  <a:ext cx="672" cy="672"/>
                </a:xfrm>
                <a:prstGeom prst="rect">
                  <a:avLst/>
                </a:prstGeom>
                <a:solidFill>
                  <a:srgbClr val="FFFFFF"/>
                </a:solidFill>
                <a:ln w="6350">
                  <a:solidFill>
                    <a:srgbClr val="3333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4" name="Line 26"/>
                <p:cNvSpPr>
                  <a:spLocks noChangeShapeType="1"/>
                </p:cNvSpPr>
                <p:nvPr/>
              </p:nvSpPr>
              <p:spPr bwMode="auto">
                <a:xfrm>
                  <a:off x="576" y="2448"/>
                  <a:ext cx="0" cy="672"/>
                </a:xfrm>
                <a:prstGeom prst="line">
                  <a:avLst/>
                </a:prstGeom>
                <a:noFill/>
                <a:ln w="6350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600">
                    <a:latin typeface="华文楷体" panose="02010600040101010101" pitchFamily="2" charset="-122"/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2" name="Freeform 27"/>
              <p:cNvSpPr>
                <a:spLocks/>
              </p:cNvSpPr>
              <p:nvPr/>
            </p:nvSpPr>
            <p:spPr bwMode="auto">
              <a:xfrm>
                <a:off x="240" y="245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60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</p:grpSp>
      <p:sp>
        <p:nvSpPr>
          <p:cNvPr id="87" name="Line 50"/>
          <p:cNvSpPr>
            <a:spLocks noChangeShapeType="1"/>
          </p:cNvSpPr>
          <p:nvPr/>
        </p:nvSpPr>
        <p:spPr bwMode="auto">
          <a:xfrm flipV="1">
            <a:off x="1682094" y="5823186"/>
            <a:ext cx="6213728" cy="1071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7" name="Freeform 30"/>
          <p:cNvSpPr>
            <a:spLocks/>
          </p:cNvSpPr>
          <p:nvPr/>
        </p:nvSpPr>
        <p:spPr bwMode="auto">
          <a:xfrm>
            <a:off x="1800806" y="3285681"/>
            <a:ext cx="6042806" cy="468441"/>
          </a:xfrm>
          <a:custGeom>
            <a:avLst/>
            <a:gdLst>
              <a:gd name="T0" fmla="*/ 0 w 4260"/>
              <a:gd name="T1" fmla="*/ 150 h 336"/>
              <a:gd name="T2" fmla="*/ 666 w 4260"/>
              <a:gd name="T3" fmla="*/ 0 h 336"/>
              <a:gd name="T4" fmla="*/ 2310 w 4260"/>
              <a:gd name="T5" fmla="*/ 336 h 336"/>
              <a:gd name="T6" fmla="*/ 3936 w 4260"/>
              <a:gd name="T7" fmla="*/ 0 h 336"/>
              <a:gd name="T8" fmla="*/ 4260 w 4260"/>
              <a:gd name="T9" fmla="*/ 7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0" h="336">
                <a:moveTo>
                  <a:pt x="0" y="150"/>
                </a:moveTo>
                <a:lnTo>
                  <a:pt x="666" y="0"/>
                </a:lnTo>
                <a:lnTo>
                  <a:pt x="2310" y="336"/>
                </a:lnTo>
                <a:lnTo>
                  <a:pt x="3936" y="0"/>
                </a:lnTo>
                <a:lnTo>
                  <a:pt x="4260" y="72"/>
                </a:lnTo>
              </a:path>
            </a:pathLst>
          </a:custGeom>
          <a:noFill/>
          <a:ln w="38100" cmpd="sng">
            <a:solidFill>
              <a:srgbClr val="339933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7" name="Group 40"/>
          <p:cNvGrpSpPr>
            <a:grpSpLocks/>
          </p:cNvGrpSpPr>
          <p:nvPr/>
        </p:nvGrpSpPr>
        <p:grpSpPr bwMode="auto">
          <a:xfrm>
            <a:off x="697214" y="2733958"/>
            <a:ext cx="1005716" cy="1140431"/>
            <a:chOff x="38" y="1288"/>
            <a:chExt cx="709" cy="818"/>
          </a:xfrm>
        </p:grpSpPr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177" y="1578"/>
              <a:ext cx="480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417" y="1578"/>
              <a:ext cx="0" cy="528"/>
            </a:xfrm>
            <a:prstGeom prst="line">
              <a:avLst/>
            </a:prstGeom>
            <a:noFill/>
            <a:ln w="63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5" name="Freeform 43"/>
            <p:cNvSpPr>
              <a:spLocks/>
            </p:cNvSpPr>
            <p:nvPr/>
          </p:nvSpPr>
          <p:spPr bwMode="auto">
            <a:xfrm>
              <a:off x="177" y="1580"/>
              <a:ext cx="480" cy="526"/>
            </a:xfrm>
            <a:custGeom>
              <a:avLst/>
              <a:gdLst>
                <a:gd name="T0" fmla="*/ 0 w 672"/>
                <a:gd name="T1" fmla="*/ 670 h 670"/>
                <a:gd name="T2" fmla="*/ 126 w 672"/>
                <a:gd name="T3" fmla="*/ 637 h 670"/>
                <a:gd name="T4" fmla="*/ 192 w 672"/>
                <a:gd name="T5" fmla="*/ 526 h 670"/>
                <a:gd name="T6" fmla="*/ 240 w 672"/>
                <a:gd name="T7" fmla="*/ 334 h 670"/>
                <a:gd name="T8" fmla="*/ 279 w 672"/>
                <a:gd name="T9" fmla="*/ 139 h 670"/>
                <a:gd name="T10" fmla="*/ 303 w 672"/>
                <a:gd name="T11" fmla="*/ 40 h 670"/>
                <a:gd name="T12" fmla="*/ 339 w 672"/>
                <a:gd name="T13" fmla="*/ 1 h 670"/>
                <a:gd name="T14" fmla="*/ 369 w 672"/>
                <a:gd name="T15" fmla="*/ 34 h 670"/>
                <a:gd name="T16" fmla="*/ 396 w 672"/>
                <a:gd name="T17" fmla="*/ 136 h 670"/>
                <a:gd name="T18" fmla="*/ 432 w 672"/>
                <a:gd name="T19" fmla="*/ 337 h 670"/>
                <a:gd name="T20" fmla="*/ 456 w 672"/>
                <a:gd name="T21" fmla="*/ 457 h 670"/>
                <a:gd name="T22" fmla="*/ 504 w 672"/>
                <a:gd name="T23" fmla="*/ 595 h 670"/>
                <a:gd name="T24" fmla="*/ 573 w 672"/>
                <a:gd name="T25" fmla="*/ 643 h 670"/>
                <a:gd name="T26" fmla="*/ 612 w 672"/>
                <a:gd name="T27" fmla="*/ 655 h 670"/>
                <a:gd name="T28" fmla="*/ 672 w 672"/>
                <a:gd name="T29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72" h="670">
                  <a:moveTo>
                    <a:pt x="0" y="670"/>
                  </a:moveTo>
                  <a:cubicBezTo>
                    <a:pt x="21" y="664"/>
                    <a:pt x="94" y="661"/>
                    <a:pt x="126" y="637"/>
                  </a:cubicBezTo>
                  <a:cubicBezTo>
                    <a:pt x="158" y="613"/>
                    <a:pt x="173" y="576"/>
                    <a:pt x="192" y="526"/>
                  </a:cubicBezTo>
                  <a:cubicBezTo>
                    <a:pt x="211" y="476"/>
                    <a:pt x="226" y="398"/>
                    <a:pt x="240" y="334"/>
                  </a:cubicBezTo>
                  <a:cubicBezTo>
                    <a:pt x="254" y="270"/>
                    <a:pt x="269" y="188"/>
                    <a:pt x="279" y="139"/>
                  </a:cubicBezTo>
                  <a:cubicBezTo>
                    <a:pt x="289" y="90"/>
                    <a:pt x="293" y="63"/>
                    <a:pt x="303" y="40"/>
                  </a:cubicBezTo>
                  <a:cubicBezTo>
                    <a:pt x="313" y="17"/>
                    <a:pt x="328" y="2"/>
                    <a:pt x="339" y="1"/>
                  </a:cubicBezTo>
                  <a:cubicBezTo>
                    <a:pt x="350" y="0"/>
                    <a:pt x="360" y="12"/>
                    <a:pt x="369" y="34"/>
                  </a:cubicBezTo>
                  <a:cubicBezTo>
                    <a:pt x="378" y="56"/>
                    <a:pt x="386" y="86"/>
                    <a:pt x="396" y="136"/>
                  </a:cubicBezTo>
                  <a:cubicBezTo>
                    <a:pt x="406" y="186"/>
                    <a:pt x="422" y="284"/>
                    <a:pt x="432" y="337"/>
                  </a:cubicBezTo>
                  <a:cubicBezTo>
                    <a:pt x="442" y="390"/>
                    <a:pt x="444" y="414"/>
                    <a:pt x="456" y="457"/>
                  </a:cubicBezTo>
                  <a:cubicBezTo>
                    <a:pt x="468" y="500"/>
                    <a:pt x="485" y="564"/>
                    <a:pt x="504" y="595"/>
                  </a:cubicBezTo>
                  <a:cubicBezTo>
                    <a:pt x="523" y="626"/>
                    <a:pt x="555" y="633"/>
                    <a:pt x="573" y="643"/>
                  </a:cubicBezTo>
                  <a:cubicBezTo>
                    <a:pt x="591" y="653"/>
                    <a:pt x="596" y="651"/>
                    <a:pt x="612" y="655"/>
                  </a:cubicBezTo>
                  <a:cubicBezTo>
                    <a:pt x="628" y="659"/>
                    <a:pt x="660" y="667"/>
                    <a:pt x="672" y="670"/>
                  </a:cubicBez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6" name="Text Box 44"/>
            <p:cNvSpPr txBox="1">
              <a:spLocks noChangeArrowheads="1"/>
            </p:cNvSpPr>
            <p:nvPr/>
          </p:nvSpPr>
          <p:spPr bwMode="auto">
            <a:xfrm>
              <a:off x="38" y="1288"/>
              <a:ext cx="70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600">
                  <a:solidFill>
                    <a:srgbClr val="333399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输入脉冲</a:t>
              </a:r>
            </a:p>
          </p:txBody>
        </p:sp>
      </p:grpSp>
      <p:grpSp>
        <p:nvGrpSpPr>
          <p:cNvPr id="78" name="Group 45"/>
          <p:cNvGrpSpPr>
            <a:grpSpLocks/>
          </p:cNvGrpSpPr>
          <p:nvPr/>
        </p:nvGrpSpPr>
        <p:grpSpPr bwMode="auto">
          <a:xfrm>
            <a:off x="7752829" y="2757659"/>
            <a:ext cx="1005716" cy="1116730"/>
            <a:chOff x="5012" y="1305"/>
            <a:chExt cx="709" cy="801"/>
          </a:xfrm>
        </p:grpSpPr>
        <p:sp>
          <p:nvSpPr>
            <p:cNvPr id="79" name="Rectangle 46"/>
            <p:cNvSpPr>
              <a:spLocks noChangeArrowheads="1"/>
            </p:cNvSpPr>
            <p:nvPr/>
          </p:nvSpPr>
          <p:spPr bwMode="auto">
            <a:xfrm>
              <a:off x="5110" y="1578"/>
              <a:ext cx="476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>
              <a:off x="5348" y="1578"/>
              <a:ext cx="0" cy="528"/>
            </a:xfrm>
            <a:prstGeom prst="line">
              <a:avLst/>
            </a:prstGeom>
            <a:noFill/>
            <a:ln w="63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1" name="Freeform 48"/>
            <p:cNvSpPr>
              <a:spLocks/>
            </p:cNvSpPr>
            <p:nvPr/>
          </p:nvSpPr>
          <p:spPr bwMode="auto">
            <a:xfrm>
              <a:off x="5108" y="1726"/>
              <a:ext cx="480" cy="222"/>
            </a:xfrm>
            <a:custGeom>
              <a:avLst/>
              <a:gdLst>
                <a:gd name="T0" fmla="*/ 0 w 678"/>
                <a:gd name="T1" fmla="*/ 280 h 283"/>
                <a:gd name="T2" fmla="*/ 87 w 678"/>
                <a:gd name="T3" fmla="*/ 244 h 283"/>
                <a:gd name="T4" fmla="*/ 150 w 678"/>
                <a:gd name="T5" fmla="*/ 193 h 283"/>
                <a:gd name="T6" fmla="*/ 201 w 678"/>
                <a:gd name="T7" fmla="*/ 130 h 283"/>
                <a:gd name="T8" fmla="*/ 258 w 678"/>
                <a:gd name="T9" fmla="*/ 43 h 283"/>
                <a:gd name="T10" fmla="*/ 339 w 678"/>
                <a:gd name="T11" fmla="*/ 1 h 283"/>
                <a:gd name="T12" fmla="*/ 426 w 678"/>
                <a:gd name="T13" fmla="*/ 37 h 283"/>
                <a:gd name="T14" fmla="*/ 492 w 678"/>
                <a:gd name="T15" fmla="*/ 139 h 283"/>
                <a:gd name="T16" fmla="*/ 528 w 678"/>
                <a:gd name="T17" fmla="*/ 190 h 283"/>
                <a:gd name="T18" fmla="*/ 591 w 678"/>
                <a:gd name="T19" fmla="*/ 238 h 283"/>
                <a:gd name="T20" fmla="*/ 678 w 678"/>
                <a:gd name="T2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8" h="283">
                  <a:moveTo>
                    <a:pt x="0" y="280"/>
                  </a:moveTo>
                  <a:cubicBezTo>
                    <a:pt x="14" y="274"/>
                    <a:pt x="62" y="258"/>
                    <a:pt x="87" y="244"/>
                  </a:cubicBezTo>
                  <a:cubicBezTo>
                    <a:pt x="112" y="230"/>
                    <a:pt x="131" y="212"/>
                    <a:pt x="150" y="193"/>
                  </a:cubicBezTo>
                  <a:cubicBezTo>
                    <a:pt x="169" y="174"/>
                    <a:pt x="183" y="155"/>
                    <a:pt x="201" y="130"/>
                  </a:cubicBezTo>
                  <a:cubicBezTo>
                    <a:pt x="219" y="105"/>
                    <a:pt x="235" y="64"/>
                    <a:pt x="258" y="43"/>
                  </a:cubicBezTo>
                  <a:cubicBezTo>
                    <a:pt x="281" y="22"/>
                    <a:pt x="311" y="2"/>
                    <a:pt x="339" y="1"/>
                  </a:cubicBezTo>
                  <a:cubicBezTo>
                    <a:pt x="367" y="0"/>
                    <a:pt x="401" y="14"/>
                    <a:pt x="426" y="37"/>
                  </a:cubicBezTo>
                  <a:cubicBezTo>
                    <a:pt x="451" y="60"/>
                    <a:pt x="475" y="113"/>
                    <a:pt x="492" y="139"/>
                  </a:cubicBezTo>
                  <a:cubicBezTo>
                    <a:pt x="509" y="165"/>
                    <a:pt x="512" y="174"/>
                    <a:pt x="528" y="190"/>
                  </a:cubicBezTo>
                  <a:cubicBezTo>
                    <a:pt x="544" y="206"/>
                    <a:pt x="566" y="222"/>
                    <a:pt x="591" y="238"/>
                  </a:cubicBezTo>
                  <a:cubicBezTo>
                    <a:pt x="616" y="254"/>
                    <a:pt x="660" y="274"/>
                    <a:pt x="678" y="283"/>
                  </a:cubicBez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5012" y="1305"/>
              <a:ext cx="70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600">
                  <a:solidFill>
                    <a:srgbClr val="333399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输出脉冲</a:t>
              </a:r>
            </a:p>
          </p:txBody>
        </p:sp>
      </p:grpSp>
      <p:sp>
        <p:nvSpPr>
          <p:cNvPr id="88" name="Freeform 51"/>
          <p:cNvSpPr>
            <a:spLocks/>
          </p:cNvSpPr>
          <p:nvPr/>
        </p:nvSpPr>
        <p:spPr bwMode="auto">
          <a:xfrm>
            <a:off x="1704348" y="3265133"/>
            <a:ext cx="6122242" cy="460076"/>
          </a:xfrm>
          <a:custGeom>
            <a:avLst/>
            <a:gdLst>
              <a:gd name="T0" fmla="*/ 0 w 4316"/>
              <a:gd name="T1" fmla="*/ 128 h 330"/>
              <a:gd name="T2" fmla="*/ 434 w 4316"/>
              <a:gd name="T3" fmla="*/ 0 h 330"/>
              <a:gd name="T4" fmla="*/ 1586 w 4316"/>
              <a:gd name="T5" fmla="*/ 330 h 330"/>
              <a:gd name="T6" fmla="*/ 2738 w 4316"/>
              <a:gd name="T7" fmla="*/ 0 h 330"/>
              <a:gd name="T8" fmla="*/ 3944 w 4316"/>
              <a:gd name="T9" fmla="*/ 330 h 330"/>
              <a:gd name="T10" fmla="*/ 4316 w 4316"/>
              <a:gd name="T11" fmla="*/ 20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16" h="330">
                <a:moveTo>
                  <a:pt x="0" y="128"/>
                </a:moveTo>
                <a:lnTo>
                  <a:pt x="434" y="0"/>
                </a:lnTo>
                <a:lnTo>
                  <a:pt x="1586" y="330"/>
                </a:lnTo>
                <a:lnTo>
                  <a:pt x="2738" y="0"/>
                </a:lnTo>
                <a:lnTo>
                  <a:pt x="3944" y="330"/>
                </a:lnTo>
                <a:lnTo>
                  <a:pt x="4316" y="204"/>
                </a:lnTo>
              </a:path>
            </a:pathLst>
          </a:custGeom>
          <a:noFill/>
          <a:ln w="38100" cmpd="sng">
            <a:solidFill>
              <a:srgbClr val="339933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90" name="内容占位符 2"/>
          <p:cNvSpPr txBox="1">
            <a:spLocks/>
          </p:cNvSpPr>
          <p:nvPr/>
        </p:nvSpPr>
        <p:spPr bwMode="auto">
          <a:xfrm>
            <a:off x="455490" y="4305033"/>
            <a:ext cx="8229600" cy="81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 smtClean="0"/>
              <a:t>单模光纤</a:t>
            </a:r>
            <a:endParaRPr lang="en-US" altLang="zh-CN" kern="0" dirty="0" smtClean="0"/>
          </a:p>
          <a:p>
            <a:pPr lvl="2"/>
            <a:r>
              <a:rPr lang="zh-CN" altLang="en-US" sz="1600" kern="0" dirty="0" smtClean="0"/>
              <a:t>直径减小到只有一个光的波长，使得光线直线传播，不反射</a:t>
            </a:r>
            <a:endParaRPr lang="en-US" altLang="zh-CN" sz="16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562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7" grpId="0" animBg="1"/>
      <p:bldP spid="88" grpId="0" animBg="1"/>
      <p:bldP spid="90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导引型</a:t>
            </a:r>
            <a:r>
              <a:rPr lang="zh-CN" altLang="en-US" dirty="0"/>
              <a:t>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无线介质</a:t>
            </a:r>
            <a:endParaRPr lang="en-US" altLang="zh-CN" dirty="0"/>
          </a:p>
          <a:p>
            <a:pPr lvl="1"/>
            <a:r>
              <a:rPr lang="zh-CN" altLang="en-US" dirty="0"/>
              <a:t>发送和接收都通过天线实现的</a:t>
            </a:r>
            <a:endParaRPr lang="en-US" altLang="zh-CN" dirty="0"/>
          </a:p>
          <a:p>
            <a:pPr lvl="1"/>
            <a:r>
              <a:rPr lang="zh-CN" altLang="en-US" dirty="0"/>
              <a:t>发送时，天线将电磁能量发射到介质中（通常是空气）</a:t>
            </a:r>
            <a:endParaRPr lang="en-US" altLang="zh-CN" dirty="0"/>
          </a:p>
          <a:p>
            <a:pPr lvl="1"/>
            <a:r>
              <a:rPr lang="zh-CN" altLang="en-US" dirty="0"/>
              <a:t>接收时，天线从周围的介质中获得电磁波</a:t>
            </a:r>
            <a:endParaRPr lang="en-US" altLang="zh-CN" dirty="0"/>
          </a:p>
          <a:p>
            <a:r>
              <a:rPr lang="zh-CN" altLang="en-US" dirty="0"/>
              <a:t>无线传输两种基本类型</a:t>
            </a:r>
            <a:endParaRPr lang="en-US" altLang="zh-CN" dirty="0"/>
          </a:p>
          <a:p>
            <a:pPr lvl="1"/>
            <a:r>
              <a:rPr lang="zh-CN" altLang="en-US" dirty="0"/>
              <a:t>定向：发送天线将电磁波聚集成波束发射出去，因此，发送和接收前天线必须仔细校准</a:t>
            </a:r>
            <a:endParaRPr lang="en-US" altLang="zh-CN" dirty="0"/>
          </a:p>
          <a:p>
            <a:pPr lvl="1"/>
            <a:r>
              <a:rPr lang="zh-CN" altLang="en-US" dirty="0"/>
              <a:t>全向：发送信号沿所有方向传播，并能够被多数天线接收到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5876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导引型</a:t>
            </a:r>
            <a:r>
              <a:rPr lang="zh-CN" altLang="en-US" dirty="0"/>
              <a:t>传输媒体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8" y="1221819"/>
            <a:ext cx="8277225" cy="468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230678" y="4435872"/>
            <a:ext cx="312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夜视仪、遥控器、测距仪等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97" y="4923964"/>
            <a:ext cx="7338447" cy="18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导引型</a:t>
            </a:r>
            <a:r>
              <a:rPr lang="zh-CN" altLang="en-US" dirty="0"/>
              <a:t>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1811789"/>
          </a:xfrm>
        </p:spPr>
        <p:txBody>
          <a:bodyPr/>
          <a:lstStyle/>
          <a:p>
            <a:r>
              <a:rPr lang="zh-CN" altLang="en-US" dirty="0"/>
              <a:t>无线局域网使用的</a:t>
            </a:r>
            <a:r>
              <a:rPr lang="en-US" altLang="zh-CN" dirty="0"/>
              <a:t>ISM</a:t>
            </a:r>
            <a:r>
              <a:rPr lang="zh-CN" altLang="en-US" dirty="0"/>
              <a:t>频段</a:t>
            </a:r>
            <a:endParaRPr lang="en-US" altLang="zh-CN" dirty="0"/>
          </a:p>
          <a:p>
            <a:pPr lvl="1"/>
            <a:r>
              <a:rPr lang="en-US" altLang="zh-CN" dirty="0"/>
              <a:t>ISM</a:t>
            </a:r>
            <a:r>
              <a:rPr lang="zh-CN" altLang="en-US" dirty="0"/>
              <a:t>：</a:t>
            </a:r>
            <a:r>
              <a:rPr lang="en-US" altLang="zh-CN" dirty="0"/>
              <a:t>Industrial, Scientific, and Medical</a:t>
            </a:r>
            <a:r>
              <a:rPr lang="zh-CN" altLang="en-US" dirty="0"/>
              <a:t>，工、科、医频段</a:t>
            </a:r>
            <a:endParaRPr lang="en-US" altLang="zh-CN" dirty="0"/>
          </a:p>
          <a:p>
            <a:pPr lvl="1"/>
            <a:r>
              <a:rPr lang="zh-CN" altLang="en-US" dirty="0"/>
              <a:t>无需无线电频谱管理机构的许可证，可自由使用</a:t>
            </a:r>
          </a:p>
          <a:p>
            <a:pPr lvl="1"/>
            <a:r>
              <a:rPr lang="zh-CN" altLang="en-US" dirty="0"/>
              <a:t>无线局域网</a:t>
            </a:r>
            <a:r>
              <a:rPr lang="zh-CN" altLang="en-US" dirty="0" smtClean="0"/>
              <a:t>使用其中的</a:t>
            </a:r>
            <a:r>
              <a:rPr lang="en-US" altLang="zh-CN" dirty="0"/>
              <a:t>2.4GHz</a:t>
            </a:r>
            <a:r>
              <a:rPr lang="zh-CN" altLang="en-US" dirty="0"/>
              <a:t>和</a:t>
            </a:r>
            <a:r>
              <a:rPr lang="en-US" altLang="zh-CN" dirty="0"/>
              <a:t>5.8GHz</a:t>
            </a:r>
            <a:r>
              <a:rPr lang="zh-CN" altLang="en-US" dirty="0"/>
              <a:t>频段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764087" y="3569918"/>
            <a:ext cx="7722957" cy="2021700"/>
            <a:chOff x="551144" y="3620022"/>
            <a:chExt cx="7722957" cy="2021700"/>
          </a:xfrm>
        </p:grpSpPr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551144" y="3620022"/>
              <a:ext cx="7722957" cy="2021700"/>
            </a:xfrm>
            <a:prstGeom prst="rect">
              <a:avLst/>
            </a:prstGeom>
            <a:solidFill>
              <a:srgbClr val="F4F4FA"/>
            </a:solidFill>
            <a:ln w="25400">
              <a:solidFill>
                <a:srgbClr val="DCDCEC"/>
              </a:solidFill>
            </a:ln>
            <a:effectLst/>
          </p:spPr>
          <p:txBody>
            <a:bodyPr wrap="none" anchor="ctr"/>
            <a:lstStyle/>
            <a:p>
              <a:r>
                <a:rPr lang="en-US" altLang="zh-CN" sz="1600" b="1" dirty="0"/>
                <a:t> </a:t>
              </a:r>
              <a:endParaRPr lang="zh-CN" altLang="en-US" sz="1600" b="1" dirty="0"/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667314" y="3757061"/>
              <a:ext cx="595035" cy="304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1600" dirty="0">
                  <a:solidFill>
                    <a:srgbClr val="333399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频带</a:t>
              </a:r>
              <a:endParaRPr lang="en-US" altLang="zh-CN" sz="1600" dirty="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645090" y="5131922"/>
              <a:ext cx="7064755" cy="484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zh-CN" altLang="en-US" sz="1600" dirty="0">
                  <a:solidFill>
                    <a:srgbClr val="333399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频率</a:t>
              </a:r>
              <a:r>
                <a:rPr lang="zh-CN" altLang="en-US" sz="1600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en-US" altLang="zh-CN" sz="1400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902      928                 2.4                 2.4835                        5.725                         5.850</a:t>
              </a:r>
            </a:p>
            <a:p>
              <a:pPr algn="l">
                <a:lnSpc>
                  <a:spcPct val="85000"/>
                </a:lnSpc>
              </a:pPr>
              <a:r>
                <a:rPr lang="en-US" altLang="zh-CN" sz="1400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                  MHz    </a:t>
              </a:r>
              <a:r>
                <a:rPr lang="en-US" altLang="zh-CN" sz="1400" dirty="0" err="1">
                  <a:solidFill>
                    <a:srgbClr val="333399"/>
                  </a:solidFill>
                  <a:latin typeface="Times New Roman" panose="02020603050405020304" pitchFamily="18" charset="0"/>
                </a:rPr>
                <a:t>MHz</a:t>
              </a:r>
              <a:r>
                <a:rPr lang="en-US" altLang="zh-CN" sz="1400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               GHz              </a:t>
              </a:r>
              <a:r>
                <a:rPr lang="en-US" altLang="zh-CN" sz="1400" dirty="0" err="1">
                  <a:solidFill>
                    <a:srgbClr val="333399"/>
                  </a:solidFill>
                  <a:latin typeface="Times New Roman" panose="02020603050405020304" pitchFamily="18" charset="0"/>
                </a:rPr>
                <a:t>GHz</a:t>
              </a:r>
              <a:r>
                <a:rPr lang="en-US" altLang="zh-CN" sz="1400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                            </a:t>
              </a:r>
              <a:r>
                <a:rPr lang="en-US" altLang="zh-CN" sz="1400" dirty="0" err="1">
                  <a:solidFill>
                    <a:srgbClr val="333399"/>
                  </a:solidFill>
                  <a:latin typeface="Times New Roman" panose="02020603050405020304" pitchFamily="18" charset="0"/>
                </a:rPr>
                <a:t>GHz</a:t>
              </a:r>
              <a:r>
                <a:rPr lang="en-US" altLang="zh-CN" sz="1400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                          </a:t>
              </a:r>
              <a:r>
                <a:rPr lang="en-US" altLang="zh-CN" sz="1400" dirty="0" err="1">
                  <a:solidFill>
                    <a:srgbClr val="333399"/>
                  </a:solidFill>
                  <a:latin typeface="Times New Roman" panose="02020603050405020304" pitchFamily="18" charset="0"/>
                </a:rPr>
                <a:t>GHz</a:t>
              </a:r>
              <a:endParaRPr lang="en-US" altLang="zh-CN" sz="1400" dirty="0">
                <a:solidFill>
                  <a:srgbClr val="33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339801" y="4079453"/>
              <a:ext cx="6261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339801" y="5064254"/>
              <a:ext cx="6261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48861" y="4079453"/>
              <a:ext cx="541526" cy="984801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3194158" y="4079453"/>
              <a:ext cx="1160988" cy="984801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745914" y="4079453"/>
              <a:ext cx="1624577" cy="984801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648861" y="3981577"/>
              <a:ext cx="5415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dirty="0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194158" y="3981577"/>
              <a:ext cx="1160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5745914" y="3981577"/>
              <a:ext cx="1624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534384" y="3830534"/>
              <a:ext cx="362613" cy="310958"/>
            </a:xfrm>
            <a:prstGeom prst="rect">
              <a:avLst/>
            </a:prstGeom>
            <a:solidFill>
              <a:srgbClr val="F4F4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dirty="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518259" y="4786334"/>
              <a:ext cx="362613" cy="310958"/>
            </a:xfrm>
            <a:prstGeom prst="rect">
              <a:avLst/>
            </a:prstGeom>
            <a:solidFill>
              <a:srgbClr val="F4F4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latin typeface="Arial" panose="020B0604020202020204" pitchFamily="34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850986" y="3808784"/>
              <a:ext cx="362613" cy="310958"/>
            </a:xfrm>
            <a:prstGeom prst="rect">
              <a:avLst/>
            </a:prstGeom>
            <a:solidFill>
              <a:srgbClr val="F4F4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873829" y="4809294"/>
              <a:ext cx="362613" cy="310958"/>
            </a:xfrm>
            <a:prstGeom prst="rect">
              <a:avLst/>
            </a:prstGeom>
            <a:solidFill>
              <a:srgbClr val="F4F4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>
                  <a:solidFill>
                    <a:srgbClr val="333399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551427" y="3726014"/>
              <a:ext cx="77938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26 MHz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330947" y="3738639"/>
              <a:ext cx="91403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83.5 MHz</a:t>
              </a:r>
              <a:endParaRPr lang="zh-CN" altLang="en-US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6101185" y="3738639"/>
              <a:ext cx="869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333399"/>
                  </a:solidFill>
                  <a:latin typeface="Times New Roman" panose="02020603050405020304" pitchFamily="18" charset="0"/>
                </a:rPr>
                <a:t>125 MHz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129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两种链路类型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698" y="1251252"/>
            <a:ext cx="8229600" cy="5034843"/>
          </a:xfrm>
        </p:spPr>
        <p:txBody>
          <a:bodyPr/>
          <a:lstStyle/>
          <a:p>
            <a:r>
              <a:rPr lang="zh-CN" altLang="en-US" dirty="0" smtClean="0"/>
              <a:t>点对点链路 </a:t>
            </a:r>
            <a:r>
              <a:rPr lang="en-US" altLang="zh-CN" dirty="0" smtClean="0"/>
              <a:t>(point-to-point)</a:t>
            </a:r>
          </a:p>
          <a:p>
            <a:pPr lvl="1"/>
            <a:r>
              <a:rPr lang="zh-CN" altLang="en-US" dirty="0"/>
              <a:t>链路</a:t>
            </a:r>
            <a:r>
              <a:rPr lang="zh-CN" altLang="en-US" dirty="0" smtClean="0"/>
              <a:t>一端的单个发送方和另一端的单个接收方组成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许多链路层协议为点对点链路设计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点对点协议</a:t>
            </a:r>
            <a:r>
              <a:rPr lang="en-US" altLang="zh-CN" dirty="0" smtClean="0"/>
              <a:t>(Point-to-Point Protocol, PPP)</a:t>
            </a:r>
          </a:p>
          <a:p>
            <a:pPr lvl="2"/>
            <a:r>
              <a:rPr lang="zh-CN" altLang="en-US" dirty="0" smtClean="0"/>
              <a:t>高级数据链路控制协议 </a:t>
            </a:r>
            <a:r>
              <a:rPr lang="en-US" altLang="zh-CN" dirty="0" smtClean="0"/>
              <a:t>(High-level Data Link Control, HDLC)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广播</a:t>
            </a:r>
            <a:r>
              <a:rPr lang="zh-CN" altLang="en-US" dirty="0" smtClean="0"/>
              <a:t>链路（多路访问）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能够让多个结点都连接到相同的、单一的、共享的广播信道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任何结点发送一帧时，所有结点都能接收到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需要解决媒体共享的问题 </a:t>
            </a:r>
            <a:r>
              <a:rPr lang="en-US" altLang="zh-CN" dirty="0" smtClean="0"/>
              <a:t>(</a:t>
            </a:r>
            <a:r>
              <a:rPr lang="zh-CN" altLang="en-US" dirty="0" smtClean="0"/>
              <a:t>介质接入控制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以太网、无线</a:t>
            </a:r>
            <a:r>
              <a:rPr lang="zh-CN" altLang="en-US" dirty="0" smtClean="0"/>
              <a:t>局域网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78532" y="5748535"/>
            <a:ext cx="7736852" cy="903024"/>
            <a:chOff x="1158240" y="2548128"/>
            <a:chExt cx="7736852" cy="903024"/>
          </a:xfrm>
        </p:grpSpPr>
        <p:sp>
          <p:nvSpPr>
            <p:cNvPr id="6" name="圆角矩形 5"/>
            <p:cNvSpPr/>
            <p:nvPr/>
          </p:nvSpPr>
          <p:spPr>
            <a:xfrm>
              <a:off x="1158240" y="2548128"/>
              <a:ext cx="7736852" cy="854467"/>
            </a:xfrm>
            <a:prstGeom prst="roundRect">
              <a:avLst>
                <a:gd name="adj" fmla="val 1407"/>
              </a:avLst>
            </a:prstGeom>
            <a:solidFill>
              <a:srgbClr val="EBEBF5"/>
            </a:solidFill>
            <a:ln>
              <a:solidFill>
                <a:srgbClr val="EFEF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Text Box 48"/>
            <p:cNvSpPr txBox="1">
              <a:spLocks noChangeArrowheads="1"/>
            </p:cNvSpPr>
            <p:nvPr/>
          </p:nvSpPr>
          <p:spPr bwMode="auto">
            <a:xfrm>
              <a:off x="2319967" y="3094818"/>
              <a:ext cx="72327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点对点</a:t>
              </a:r>
              <a:endParaRPr kumimoji="1" lang="zh-CN" altLang="en-US" sz="1400" dirty="0">
                <a:ea typeface="黑体" panose="0201060906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74064" y="2750376"/>
              <a:ext cx="3237386" cy="379975"/>
              <a:chOff x="993648" y="3091752"/>
              <a:chExt cx="3237386" cy="379975"/>
            </a:xfrm>
          </p:grpSpPr>
          <p:sp>
            <p:nvSpPr>
              <p:cNvPr id="20" name="圆角矩形 19"/>
              <p:cNvSpPr/>
              <p:nvPr/>
            </p:nvSpPr>
            <p:spPr>
              <a:xfrm>
                <a:off x="1450848" y="3307081"/>
                <a:ext cx="2304288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1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648" y="309175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55136" y="3095027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9" name="组合 8"/>
            <p:cNvGrpSpPr/>
            <p:nvPr/>
          </p:nvGrpSpPr>
          <p:grpSpPr>
            <a:xfrm>
              <a:off x="5132830" y="2592678"/>
              <a:ext cx="3108961" cy="587909"/>
              <a:chOff x="4901182" y="3031590"/>
              <a:chExt cx="3108961" cy="587909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4901182" y="3573780"/>
                <a:ext cx="3108961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>
                <a:off x="5365383" y="3385430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4693" y="3031590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4" name="直接连接符 13"/>
              <p:cNvCxnSpPr/>
              <p:nvPr/>
            </p:nvCxnSpPr>
            <p:spPr>
              <a:xfrm>
                <a:off x="605423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354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6" name="直接连接符 15"/>
              <p:cNvCxnSpPr/>
              <p:nvPr/>
            </p:nvCxnSpPr>
            <p:spPr>
              <a:xfrm>
                <a:off x="6846711" y="3391526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76021" y="3037686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直接连接符 17"/>
              <p:cNvCxnSpPr/>
              <p:nvPr/>
            </p:nvCxnSpPr>
            <p:spPr>
              <a:xfrm>
                <a:off x="7474599" y="3397622"/>
                <a:ext cx="0" cy="188350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Picture 37"/>
              <p:cNvPicPr>
                <a:picLocks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3909" y="3043782"/>
                <a:ext cx="475898" cy="37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Text Box 48"/>
            <p:cNvSpPr txBox="1">
              <a:spLocks noChangeArrowheads="1"/>
            </p:cNvSpPr>
            <p:nvPr/>
          </p:nvSpPr>
          <p:spPr bwMode="auto">
            <a:xfrm>
              <a:off x="6063270" y="3143375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dirty="0">
                  <a:ea typeface="黑体" panose="02010609060101010101" pitchFamily="49" charset="-122"/>
                </a:rPr>
                <a:t>多路访问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90769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425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r>
              <a:rPr lang="en-US" altLang="zh-CN" smtClean="0"/>
              <a:t>2.3  </a:t>
            </a:r>
            <a:r>
              <a:rPr lang="zh-CN" altLang="en-US" dirty="0"/>
              <a:t>组帧</a:t>
            </a:r>
          </a:p>
          <a:p>
            <a:r>
              <a:rPr lang="en-US" altLang="zh-CN" smtClean="0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 smtClean="0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 smtClean="0"/>
              <a:t>2.6  </a:t>
            </a:r>
            <a:r>
              <a:rPr lang="zh-CN" altLang="en-US" dirty="0" smtClean="0"/>
              <a:t>媒体共享</a:t>
            </a:r>
            <a:endParaRPr lang="en-US" altLang="zh-CN" dirty="0" smtClean="0"/>
          </a:p>
          <a:p>
            <a:r>
              <a:rPr lang="en-US" altLang="zh-CN" smtClean="0"/>
              <a:t>2.7  </a:t>
            </a:r>
            <a:r>
              <a:rPr lang="zh-CN" altLang="en-US" dirty="0" smtClean="0"/>
              <a:t>以太网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4662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44252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2.1  </a:t>
            </a:r>
            <a:r>
              <a:rPr lang="zh-CN" altLang="en-US" dirty="0"/>
              <a:t>数据通信的基本概念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2.2  </a:t>
            </a:r>
            <a:r>
              <a:rPr lang="zh-CN" altLang="en-US" dirty="0"/>
              <a:t>网络构件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/>
              <a:t>2.3  </a:t>
            </a:r>
            <a:r>
              <a:rPr lang="zh-CN" altLang="en-US" smtClean="0"/>
              <a:t>组</a:t>
            </a:r>
            <a:r>
              <a:rPr lang="zh-CN" altLang="en-US" dirty="0"/>
              <a:t>帧</a:t>
            </a:r>
          </a:p>
          <a:p>
            <a:r>
              <a:rPr lang="en-US" altLang="zh-CN" smtClean="0"/>
              <a:t>2.4  </a:t>
            </a:r>
            <a:r>
              <a:rPr lang="zh-CN" altLang="en-US" dirty="0"/>
              <a:t>差错检测</a:t>
            </a:r>
          </a:p>
          <a:p>
            <a:r>
              <a:rPr lang="en-US" altLang="zh-CN" smtClean="0"/>
              <a:t>2.5  </a:t>
            </a:r>
            <a:r>
              <a:rPr lang="zh-CN" altLang="en-US" dirty="0"/>
              <a:t>可靠传输</a:t>
            </a:r>
          </a:p>
          <a:p>
            <a:r>
              <a:rPr lang="en-US" altLang="zh-CN" smtClean="0"/>
              <a:t>2.6  </a:t>
            </a:r>
            <a:r>
              <a:rPr lang="zh-CN" altLang="en-US" dirty="0" smtClean="0"/>
              <a:t>媒体共享</a:t>
            </a:r>
            <a:endParaRPr lang="en-US" altLang="zh-CN" dirty="0" smtClean="0"/>
          </a:p>
          <a:p>
            <a:r>
              <a:rPr lang="en-US" altLang="zh-CN" smtClean="0"/>
              <a:t>2.7  </a:t>
            </a:r>
            <a:r>
              <a:rPr lang="zh-CN" altLang="en-US" dirty="0" smtClean="0"/>
              <a:t>以太网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223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D1F6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/>
          <p:cNvSpPr/>
          <p:nvPr/>
        </p:nvSpPr>
        <p:spPr>
          <a:xfrm>
            <a:off x="6544019" y="4554330"/>
            <a:ext cx="2555266" cy="1352550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760164" y="4546332"/>
            <a:ext cx="2977076" cy="1338263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</a:t>
            </a:r>
            <a:r>
              <a:rPr lang="zh-CN" altLang="en-US" dirty="0"/>
              <a:t>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4226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sz="2000" dirty="0" smtClean="0"/>
              <a:t>大部分</a:t>
            </a:r>
            <a:r>
              <a:rPr lang="zh-CN" altLang="en-US" sz="2000" dirty="0"/>
              <a:t>功能是</a:t>
            </a:r>
            <a:r>
              <a:rPr lang="zh-CN" altLang="en-US" sz="2000" dirty="0" smtClean="0"/>
              <a:t>由网络</a:t>
            </a:r>
            <a:r>
              <a:rPr lang="zh-CN" altLang="en-US" sz="2000" dirty="0"/>
              <a:t>适配器完成的</a:t>
            </a:r>
            <a:endParaRPr lang="en-US" altLang="zh-CN" sz="2000" dirty="0"/>
          </a:p>
          <a:p>
            <a:pPr lvl="1"/>
            <a:r>
              <a:rPr lang="zh-CN" altLang="en-US" sz="1800" dirty="0"/>
              <a:t>它是一个将结点连接到链路上的硬件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zh-CN" altLang="en-US" sz="2000" dirty="0"/>
              <a:t>网络适配器包括一个信令组件，在发送方可以把比特编码为信号，在接收方可将信号解码为比特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6980238" y="3795446"/>
            <a:ext cx="2011362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9" name="Rectangle 5"/>
          <p:cNvSpPr>
            <a:spLocks noChangeArrowheads="1"/>
          </p:cNvSpPr>
          <p:nvPr/>
        </p:nvSpPr>
        <p:spPr bwMode="auto">
          <a:xfrm>
            <a:off x="6999288" y="4405046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0" name="Line 6"/>
          <p:cNvSpPr>
            <a:spLocks noChangeShapeType="1"/>
          </p:cNvSpPr>
          <p:nvPr/>
        </p:nvSpPr>
        <p:spPr bwMode="auto">
          <a:xfrm>
            <a:off x="6980238" y="4403458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7"/>
          <p:cNvSpPr>
            <a:spLocks noChangeArrowheads="1"/>
          </p:cNvSpPr>
          <p:nvPr/>
        </p:nvSpPr>
        <p:spPr bwMode="auto">
          <a:xfrm>
            <a:off x="7286625" y="4557446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"/>
          <p:cNvSpPr>
            <a:spLocks noChangeShapeType="1"/>
          </p:cNvSpPr>
          <p:nvPr/>
        </p:nvSpPr>
        <p:spPr bwMode="auto">
          <a:xfrm>
            <a:off x="6980238" y="5013058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Rectangle 9"/>
          <p:cNvSpPr>
            <a:spLocks noChangeArrowheads="1"/>
          </p:cNvSpPr>
          <p:nvPr/>
        </p:nvSpPr>
        <p:spPr bwMode="auto">
          <a:xfrm>
            <a:off x="7491413" y="3947846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174" name="Rectangle 10"/>
          <p:cNvSpPr>
            <a:spLocks noChangeArrowheads="1"/>
          </p:cNvSpPr>
          <p:nvPr/>
        </p:nvSpPr>
        <p:spPr bwMode="auto">
          <a:xfrm>
            <a:off x="7280275" y="5167046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Rectangle 11"/>
          <p:cNvSpPr>
            <a:spLocks noChangeArrowheads="1"/>
          </p:cNvSpPr>
          <p:nvPr/>
        </p:nvSpPr>
        <p:spPr bwMode="auto">
          <a:xfrm>
            <a:off x="7216775" y="5179746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176" name="AutoShape 12"/>
          <p:cNvSpPr>
            <a:spLocks noChangeArrowheads="1"/>
          </p:cNvSpPr>
          <p:nvPr/>
        </p:nvSpPr>
        <p:spPr bwMode="auto">
          <a:xfrm flipV="1">
            <a:off x="7851775" y="4909871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7" name="Rectangle 13"/>
          <p:cNvSpPr>
            <a:spLocks noChangeArrowheads="1"/>
          </p:cNvSpPr>
          <p:nvPr/>
        </p:nvSpPr>
        <p:spPr bwMode="auto">
          <a:xfrm>
            <a:off x="7485063" y="4566971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8" name="AutoShape 14"/>
          <p:cNvSpPr>
            <a:spLocks noChangeArrowheads="1"/>
          </p:cNvSpPr>
          <p:nvPr/>
        </p:nvSpPr>
        <p:spPr bwMode="auto">
          <a:xfrm flipV="1">
            <a:off x="7481888" y="4198671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9" name="Text Box 15"/>
          <p:cNvSpPr txBox="1">
            <a:spLocks noChangeArrowheads="1"/>
          </p:cNvSpPr>
          <p:nvPr/>
        </p:nvSpPr>
        <p:spPr bwMode="auto">
          <a:xfrm>
            <a:off x="6948488" y="451140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180" name="Rectangle 16"/>
          <p:cNvSpPr>
            <a:spLocks noChangeArrowheads="1"/>
          </p:cNvSpPr>
          <p:nvPr/>
        </p:nvSpPr>
        <p:spPr bwMode="auto">
          <a:xfrm>
            <a:off x="7691438" y="4225658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取出</a:t>
            </a:r>
          </a:p>
        </p:txBody>
      </p:sp>
      <p:sp>
        <p:nvSpPr>
          <p:cNvPr id="181" name="Line 17"/>
          <p:cNvSpPr>
            <a:spLocks noChangeShapeType="1"/>
          </p:cNvSpPr>
          <p:nvPr/>
        </p:nvSpPr>
        <p:spPr bwMode="auto">
          <a:xfrm>
            <a:off x="7480300" y="4562208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2" name="Line 18"/>
          <p:cNvSpPr>
            <a:spLocks noChangeShapeType="1"/>
          </p:cNvSpPr>
          <p:nvPr/>
        </p:nvSpPr>
        <p:spPr bwMode="auto">
          <a:xfrm>
            <a:off x="8470900" y="4563796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3" name="Freeform 21"/>
          <p:cNvSpPr>
            <a:spLocks/>
          </p:cNvSpPr>
          <p:nvPr/>
        </p:nvSpPr>
        <p:spPr bwMode="auto">
          <a:xfrm>
            <a:off x="2209800" y="5455970"/>
            <a:ext cx="5791200" cy="1020917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4" name="Rectangle 22"/>
          <p:cNvSpPr>
            <a:spLocks noChangeArrowheads="1"/>
          </p:cNvSpPr>
          <p:nvPr/>
        </p:nvSpPr>
        <p:spPr bwMode="auto">
          <a:xfrm>
            <a:off x="194014" y="4371326"/>
            <a:ext cx="875241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链路层</a:t>
            </a:r>
          </a:p>
        </p:txBody>
      </p:sp>
      <p:sp>
        <p:nvSpPr>
          <p:cNvPr id="185" name="Rectangle 23"/>
          <p:cNvSpPr>
            <a:spLocks noChangeArrowheads="1"/>
          </p:cNvSpPr>
          <p:nvPr/>
        </p:nvSpPr>
        <p:spPr bwMode="auto">
          <a:xfrm>
            <a:off x="163513" y="393197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网络层</a:t>
            </a:r>
          </a:p>
        </p:txBody>
      </p:sp>
      <p:sp>
        <p:nvSpPr>
          <p:cNvPr id="186" name="Rectangle 24"/>
          <p:cNvSpPr>
            <a:spLocks noChangeArrowheads="1"/>
          </p:cNvSpPr>
          <p:nvPr/>
        </p:nvSpPr>
        <p:spPr bwMode="auto">
          <a:xfrm>
            <a:off x="4724400" y="6418113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CC"/>
                </a:solidFill>
                <a:ea typeface="华文楷体" panose="02010600040101010101" pitchFamily="2" charset="-122"/>
              </a:rPr>
              <a:t>链路</a:t>
            </a:r>
          </a:p>
        </p:txBody>
      </p:sp>
      <p:sp>
        <p:nvSpPr>
          <p:cNvPr id="187" name="Rectangle 25"/>
          <p:cNvSpPr>
            <a:spLocks noChangeArrowheads="1"/>
          </p:cNvSpPr>
          <p:nvPr/>
        </p:nvSpPr>
        <p:spPr bwMode="auto">
          <a:xfrm>
            <a:off x="1828800" y="3446196"/>
            <a:ext cx="854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auto">
          <a:xfrm>
            <a:off x="7607300" y="3446196"/>
            <a:ext cx="8223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auto">
          <a:xfrm>
            <a:off x="163513" y="515117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物理层</a:t>
            </a:r>
          </a:p>
        </p:txBody>
      </p:sp>
      <p:sp>
        <p:nvSpPr>
          <p:cNvPr id="190" name="Rectangle 28"/>
          <p:cNvSpPr>
            <a:spLocks noChangeArrowheads="1"/>
          </p:cNvSpPr>
          <p:nvPr/>
        </p:nvSpPr>
        <p:spPr bwMode="auto">
          <a:xfrm>
            <a:off x="2286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1" name="Rectangle 29"/>
          <p:cNvSpPr>
            <a:spLocks noChangeArrowheads="1"/>
          </p:cNvSpPr>
          <p:nvPr/>
        </p:nvSpPr>
        <p:spPr bwMode="auto">
          <a:xfrm>
            <a:off x="2438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2" name="Rectangle 30"/>
          <p:cNvSpPr>
            <a:spLocks noChangeArrowheads="1"/>
          </p:cNvSpPr>
          <p:nvPr/>
        </p:nvSpPr>
        <p:spPr bwMode="auto">
          <a:xfrm>
            <a:off x="3810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3" name="Rectangle 31"/>
          <p:cNvSpPr>
            <a:spLocks noChangeArrowheads="1"/>
          </p:cNvSpPr>
          <p:nvPr/>
        </p:nvSpPr>
        <p:spPr bwMode="auto">
          <a:xfrm>
            <a:off x="3962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4" name="Rectangle 32"/>
          <p:cNvSpPr>
            <a:spLocks noChangeArrowheads="1"/>
          </p:cNvSpPr>
          <p:nvPr/>
        </p:nvSpPr>
        <p:spPr bwMode="auto">
          <a:xfrm>
            <a:off x="5715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5" name="Rectangle 33"/>
          <p:cNvSpPr>
            <a:spLocks noChangeArrowheads="1"/>
          </p:cNvSpPr>
          <p:nvPr/>
        </p:nvSpPr>
        <p:spPr bwMode="auto">
          <a:xfrm>
            <a:off x="5867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6" name="Rectangle 34"/>
          <p:cNvSpPr>
            <a:spLocks noChangeArrowheads="1"/>
          </p:cNvSpPr>
          <p:nvPr/>
        </p:nvSpPr>
        <p:spPr bwMode="auto">
          <a:xfrm>
            <a:off x="7391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7" name="Rectangle 35"/>
          <p:cNvSpPr>
            <a:spLocks noChangeArrowheads="1"/>
          </p:cNvSpPr>
          <p:nvPr/>
        </p:nvSpPr>
        <p:spPr bwMode="auto">
          <a:xfrm>
            <a:off x="75438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8" name="Rectangle 36"/>
          <p:cNvSpPr>
            <a:spLocks noChangeArrowheads="1"/>
          </p:cNvSpPr>
          <p:nvPr/>
        </p:nvSpPr>
        <p:spPr bwMode="auto">
          <a:xfrm>
            <a:off x="76962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9" name="Rectangle 37"/>
          <p:cNvSpPr>
            <a:spLocks noChangeArrowheads="1"/>
          </p:cNvSpPr>
          <p:nvPr/>
        </p:nvSpPr>
        <p:spPr bwMode="auto">
          <a:xfrm>
            <a:off x="78486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0" name="Line 38"/>
          <p:cNvSpPr>
            <a:spLocks noChangeShapeType="1"/>
          </p:cNvSpPr>
          <p:nvPr/>
        </p:nvSpPr>
        <p:spPr bwMode="auto">
          <a:xfrm>
            <a:off x="4114800" y="62657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1" name="Line 39"/>
          <p:cNvSpPr>
            <a:spLocks noChangeShapeType="1"/>
          </p:cNvSpPr>
          <p:nvPr/>
        </p:nvSpPr>
        <p:spPr bwMode="auto">
          <a:xfrm rot="5400000">
            <a:off x="2171700" y="59990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2" name="Line 40"/>
          <p:cNvSpPr>
            <a:spLocks noChangeShapeType="1"/>
          </p:cNvSpPr>
          <p:nvPr/>
        </p:nvSpPr>
        <p:spPr bwMode="auto">
          <a:xfrm rot="16200000" flipV="1">
            <a:off x="7734300" y="60371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03" name="Group 41"/>
          <p:cNvGrpSpPr>
            <a:grpSpLocks/>
          </p:cNvGrpSpPr>
          <p:nvPr/>
        </p:nvGrpSpPr>
        <p:grpSpPr bwMode="auto">
          <a:xfrm>
            <a:off x="2590800" y="6189513"/>
            <a:ext cx="1066800" cy="152400"/>
            <a:chOff x="1344" y="912"/>
            <a:chExt cx="672" cy="96"/>
          </a:xfrm>
        </p:grpSpPr>
        <p:sp>
          <p:nvSpPr>
            <p:cNvPr id="204" name="Line 42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5" name="Freeform 43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06" name="Group 44"/>
          <p:cNvGrpSpPr>
            <a:grpSpLocks/>
          </p:cNvGrpSpPr>
          <p:nvPr/>
        </p:nvGrpSpPr>
        <p:grpSpPr bwMode="auto">
          <a:xfrm>
            <a:off x="6096000" y="6189513"/>
            <a:ext cx="1066800" cy="157162"/>
            <a:chOff x="4080" y="3676"/>
            <a:chExt cx="672" cy="99"/>
          </a:xfrm>
        </p:grpSpPr>
        <p:sp>
          <p:nvSpPr>
            <p:cNvPr id="207" name="Line 45"/>
            <p:cNvSpPr>
              <a:spLocks noChangeShapeType="1"/>
            </p:cNvSpPr>
            <p:nvPr/>
          </p:nvSpPr>
          <p:spPr bwMode="auto">
            <a:xfrm>
              <a:off x="4080" y="3727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8" name="Freeform 46"/>
            <p:cNvSpPr>
              <a:spLocks/>
            </p:cNvSpPr>
            <p:nvPr/>
          </p:nvSpPr>
          <p:spPr bwMode="auto">
            <a:xfrm>
              <a:off x="4128" y="3676"/>
              <a:ext cx="576" cy="99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09" name="Rectangle 67"/>
          <p:cNvSpPr>
            <a:spLocks noChangeArrowheads="1"/>
          </p:cNvSpPr>
          <p:nvPr/>
        </p:nvSpPr>
        <p:spPr bwMode="auto">
          <a:xfrm>
            <a:off x="1219200" y="3779571"/>
            <a:ext cx="2011363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0" name="Rectangle 68"/>
          <p:cNvSpPr>
            <a:spLocks noChangeArrowheads="1"/>
          </p:cNvSpPr>
          <p:nvPr/>
        </p:nvSpPr>
        <p:spPr bwMode="auto">
          <a:xfrm>
            <a:off x="1238250" y="4389171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1" name="Line 69"/>
          <p:cNvSpPr>
            <a:spLocks noChangeShapeType="1"/>
          </p:cNvSpPr>
          <p:nvPr/>
        </p:nvSpPr>
        <p:spPr bwMode="auto">
          <a:xfrm>
            <a:off x="1219200" y="4387583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2" name="Rectangle 70"/>
          <p:cNvSpPr>
            <a:spLocks noChangeArrowheads="1"/>
          </p:cNvSpPr>
          <p:nvPr/>
        </p:nvSpPr>
        <p:spPr bwMode="auto">
          <a:xfrm>
            <a:off x="1525588" y="4541571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3" name="Line 71"/>
          <p:cNvSpPr>
            <a:spLocks noChangeShapeType="1"/>
          </p:cNvSpPr>
          <p:nvPr/>
        </p:nvSpPr>
        <p:spPr bwMode="auto">
          <a:xfrm>
            <a:off x="1219200" y="4997183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4" name="Rectangle 72"/>
          <p:cNvSpPr>
            <a:spLocks noChangeArrowheads="1"/>
          </p:cNvSpPr>
          <p:nvPr/>
        </p:nvSpPr>
        <p:spPr bwMode="auto">
          <a:xfrm>
            <a:off x="1730375" y="3931971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215" name="Rectangle 73"/>
          <p:cNvSpPr>
            <a:spLocks noChangeArrowheads="1"/>
          </p:cNvSpPr>
          <p:nvPr/>
        </p:nvSpPr>
        <p:spPr bwMode="auto">
          <a:xfrm>
            <a:off x="1519238" y="5151171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6" name="Rectangle 74"/>
          <p:cNvSpPr>
            <a:spLocks noChangeArrowheads="1"/>
          </p:cNvSpPr>
          <p:nvPr/>
        </p:nvSpPr>
        <p:spPr bwMode="auto">
          <a:xfrm>
            <a:off x="1455738" y="5163871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217" name="AutoShape 75"/>
          <p:cNvSpPr>
            <a:spLocks noChangeArrowheads="1"/>
          </p:cNvSpPr>
          <p:nvPr/>
        </p:nvSpPr>
        <p:spPr bwMode="auto">
          <a:xfrm>
            <a:off x="2071688" y="4998771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1724025" y="4551096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9" name="AutoShape 77"/>
          <p:cNvSpPr>
            <a:spLocks noChangeArrowheads="1"/>
          </p:cNvSpPr>
          <p:nvPr/>
        </p:nvSpPr>
        <p:spPr bwMode="auto">
          <a:xfrm>
            <a:off x="1730375" y="4246296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0" name="Text Box 78"/>
          <p:cNvSpPr txBox="1">
            <a:spLocks noChangeArrowheads="1"/>
          </p:cNvSpPr>
          <p:nvPr/>
        </p:nvSpPr>
        <p:spPr bwMode="auto">
          <a:xfrm>
            <a:off x="2849679" y="4505284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221" name="Rectangle 79"/>
          <p:cNvSpPr>
            <a:spLocks noChangeArrowheads="1"/>
          </p:cNvSpPr>
          <p:nvPr/>
        </p:nvSpPr>
        <p:spPr bwMode="auto">
          <a:xfrm>
            <a:off x="1930400" y="4209783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装入</a:t>
            </a:r>
          </a:p>
        </p:txBody>
      </p:sp>
      <p:sp>
        <p:nvSpPr>
          <p:cNvPr id="222" name="Line 80"/>
          <p:cNvSpPr>
            <a:spLocks noChangeShapeType="1"/>
          </p:cNvSpPr>
          <p:nvPr/>
        </p:nvSpPr>
        <p:spPr bwMode="auto">
          <a:xfrm>
            <a:off x="1719263" y="4546333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3" name="Line 81"/>
          <p:cNvSpPr>
            <a:spLocks noChangeShapeType="1"/>
          </p:cNvSpPr>
          <p:nvPr/>
        </p:nvSpPr>
        <p:spPr bwMode="auto">
          <a:xfrm>
            <a:off x="2709863" y="4547921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053" y="4516841"/>
            <a:ext cx="400110" cy="14230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sp>
        <p:nvSpPr>
          <p:cNvPr id="225" name="文本框 224"/>
          <p:cNvSpPr txBox="1"/>
          <p:nvPr/>
        </p:nvSpPr>
        <p:spPr>
          <a:xfrm flipH="1">
            <a:off x="6472443" y="4511408"/>
            <a:ext cx="400110" cy="1522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sp>
        <p:nvSpPr>
          <p:cNvPr id="227" name="圆角矩形标注 162"/>
          <p:cNvSpPr/>
          <p:nvPr/>
        </p:nvSpPr>
        <p:spPr>
          <a:xfrm>
            <a:off x="3826478" y="4807029"/>
            <a:ext cx="1542256" cy="298024"/>
          </a:xfrm>
          <a:prstGeom prst="wedgeRoundRectCallout">
            <a:avLst>
              <a:gd name="adj1" fmla="val -101781"/>
              <a:gd name="adj2" fmla="val 119160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编码、调制</a:t>
            </a:r>
          </a:p>
        </p:txBody>
      </p:sp>
      <p:sp>
        <p:nvSpPr>
          <p:cNvPr id="228" name="Line 13"/>
          <p:cNvSpPr>
            <a:spLocks noChangeShapeType="1"/>
          </p:cNvSpPr>
          <p:nvPr/>
        </p:nvSpPr>
        <p:spPr bwMode="auto">
          <a:xfrm>
            <a:off x="2071688" y="6388440"/>
            <a:ext cx="5962853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9" name="Line 13"/>
          <p:cNvSpPr>
            <a:spLocks noChangeShapeType="1"/>
          </p:cNvSpPr>
          <p:nvPr/>
        </p:nvSpPr>
        <p:spPr bwMode="auto">
          <a:xfrm flipV="1">
            <a:off x="8034542" y="5667168"/>
            <a:ext cx="0" cy="758647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0" name="Line 13"/>
          <p:cNvSpPr>
            <a:spLocks noChangeShapeType="1"/>
          </p:cNvSpPr>
          <p:nvPr/>
        </p:nvSpPr>
        <p:spPr bwMode="auto">
          <a:xfrm flipH="1">
            <a:off x="2071688" y="5633989"/>
            <a:ext cx="4794" cy="791825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1" name="圆角矩形标注 162"/>
          <p:cNvSpPr/>
          <p:nvPr/>
        </p:nvSpPr>
        <p:spPr>
          <a:xfrm>
            <a:off x="4890914" y="5254337"/>
            <a:ext cx="1697242" cy="332276"/>
          </a:xfrm>
          <a:prstGeom prst="wedgeRoundRectCallout">
            <a:avLst>
              <a:gd name="adj1" fmla="val 88152"/>
              <a:gd name="adj2" fmla="val 7135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解调、解码</a:t>
            </a:r>
          </a:p>
        </p:txBody>
      </p:sp>
      <p:sp>
        <p:nvSpPr>
          <p:cNvPr id="72" name="圆角矩形标注 150"/>
          <p:cNvSpPr/>
          <p:nvPr/>
        </p:nvSpPr>
        <p:spPr>
          <a:xfrm>
            <a:off x="3678582" y="3225403"/>
            <a:ext cx="3153604" cy="576110"/>
          </a:xfrm>
          <a:prstGeom prst="wedgeRoundRectCallout">
            <a:avLst>
              <a:gd name="adj1" fmla="val -5367"/>
              <a:gd name="adj2" fmla="val 505686"/>
              <a:gd name="adj3" fmla="val 16667"/>
            </a:avLst>
          </a:prstGeom>
          <a:solidFill>
            <a:srgbClr val="9507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比特在两个适配器间流动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13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8" grpId="0" animBg="1"/>
      <p:bldP spid="229" grpId="0" animBg="1"/>
      <p:bldP spid="230" grpId="0" animBg="1"/>
      <p:bldP spid="231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/>
          <p:cNvSpPr/>
          <p:nvPr/>
        </p:nvSpPr>
        <p:spPr>
          <a:xfrm>
            <a:off x="6544019" y="4554330"/>
            <a:ext cx="2555266" cy="1352550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760164" y="4546332"/>
            <a:ext cx="2977076" cy="1338263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</a:t>
            </a:r>
            <a:r>
              <a:rPr lang="zh-CN" altLang="en-US" dirty="0"/>
              <a:t>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23289" cy="194226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sz="2000" dirty="0"/>
              <a:t>分组交换网络，结点间交换的是数据块（在本层称为帧）而不是比特流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关心帧、而不是比特序列，网络适配器使得结点之间能够交换帧</a:t>
            </a:r>
            <a:endParaRPr lang="en-US" altLang="zh-CN" sz="1800" dirty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结点</a:t>
            </a:r>
            <a:r>
              <a:rPr lang="en-US" altLang="zh-CN" sz="1800" dirty="0"/>
              <a:t>A</a:t>
            </a:r>
            <a:r>
              <a:rPr lang="zh-CN" altLang="en-US" sz="1800" dirty="0"/>
              <a:t>希望向结点</a:t>
            </a:r>
            <a:r>
              <a:rPr lang="en-US" altLang="zh-CN" sz="1800" dirty="0"/>
              <a:t>B</a:t>
            </a:r>
            <a:r>
              <a:rPr lang="zh-CN" altLang="en-US" sz="1800" dirty="0"/>
              <a:t>传送一帧时，告诉自己的适配器从结点的内存中传一帧</a:t>
            </a:r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结点</a:t>
            </a:r>
            <a:r>
              <a:rPr lang="en-US" altLang="zh-CN" sz="1800" dirty="0"/>
              <a:t>B</a:t>
            </a:r>
            <a:r>
              <a:rPr lang="zh-CN" altLang="en-US" sz="1800" dirty="0"/>
              <a:t>的适配器收集链路上到达的比特序列，需在</a:t>
            </a:r>
            <a:r>
              <a:rPr lang="en-US" altLang="zh-CN" sz="1800" dirty="0"/>
              <a:t>B</a:t>
            </a:r>
            <a:r>
              <a:rPr lang="zh-CN" altLang="en-US" sz="1800" dirty="0"/>
              <a:t>的内存中存放相应的帧</a:t>
            </a:r>
          </a:p>
          <a:p>
            <a:pPr lvl="1"/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6980238" y="3795446"/>
            <a:ext cx="2011362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9" name="Rectangle 5"/>
          <p:cNvSpPr>
            <a:spLocks noChangeArrowheads="1"/>
          </p:cNvSpPr>
          <p:nvPr/>
        </p:nvSpPr>
        <p:spPr bwMode="auto">
          <a:xfrm>
            <a:off x="6999288" y="4405046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0" name="Line 6"/>
          <p:cNvSpPr>
            <a:spLocks noChangeShapeType="1"/>
          </p:cNvSpPr>
          <p:nvPr/>
        </p:nvSpPr>
        <p:spPr bwMode="auto">
          <a:xfrm>
            <a:off x="6980238" y="4403458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7"/>
          <p:cNvSpPr>
            <a:spLocks noChangeArrowheads="1"/>
          </p:cNvSpPr>
          <p:nvPr/>
        </p:nvSpPr>
        <p:spPr bwMode="auto">
          <a:xfrm>
            <a:off x="7286625" y="4557446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"/>
          <p:cNvSpPr>
            <a:spLocks noChangeShapeType="1"/>
          </p:cNvSpPr>
          <p:nvPr/>
        </p:nvSpPr>
        <p:spPr bwMode="auto">
          <a:xfrm>
            <a:off x="6980238" y="5013058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Rectangle 9"/>
          <p:cNvSpPr>
            <a:spLocks noChangeArrowheads="1"/>
          </p:cNvSpPr>
          <p:nvPr/>
        </p:nvSpPr>
        <p:spPr bwMode="auto">
          <a:xfrm>
            <a:off x="7491413" y="3947846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174" name="Rectangle 10"/>
          <p:cNvSpPr>
            <a:spLocks noChangeArrowheads="1"/>
          </p:cNvSpPr>
          <p:nvPr/>
        </p:nvSpPr>
        <p:spPr bwMode="auto">
          <a:xfrm>
            <a:off x="7280275" y="5167046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Rectangle 11"/>
          <p:cNvSpPr>
            <a:spLocks noChangeArrowheads="1"/>
          </p:cNvSpPr>
          <p:nvPr/>
        </p:nvSpPr>
        <p:spPr bwMode="auto">
          <a:xfrm>
            <a:off x="7216775" y="5179746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176" name="AutoShape 12"/>
          <p:cNvSpPr>
            <a:spLocks noChangeArrowheads="1"/>
          </p:cNvSpPr>
          <p:nvPr/>
        </p:nvSpPr>
        <p:spPr bwMode="auto">
          <a:xfrm flipV="1">
            <a:off x="7851775" y="4909871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7" name="Rectangle 13"/>
          <p:cNvSpPr>
            <a:spLocks noChangeArrowheads="1"/>
          </p:cNvSpPr>
          <p:nvPr/>
        </p:nvSpPr>
        <p:spPr bwMode="auto">
          <a:xfrm>
            <a:off x="7485063" y="4566971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8" name="AutoShape 14"/>
          <p:cNvSpPr>
            <a:spLocks noChangeArrowheads="1"/>
          </p:cNvSpPr>
          <p:nvPr/>
        </p:nvSpPr>
        <p:spPr bwMode="auto">
          <a:xfrm flipV="1">
            <a:off x="7481888" y="4198671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9" name="Text Box 15"/>
          <p:cNvSpPr txBox="1">
            <a:spLocks noChangeArrowheads="1"/>
          </p:cNvSpPr>
          <p:nvPr/>
        </p:nvSpPr>
        <p:spPr bwMode="auto">
          <a:xfrm>
            <a:off x="6948488" y="4511408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180" name="Rectangle 16"/>
          <p:cNvSpPr>
            <a:spLocks noChangeArrowheads="1"/>
          </p:cNvSpPr>
          <p:nvPr/>
        </p:nvSpPr>
        <p:spPr bwMode="auto">
          <a:xfrm>
            <a:off x="7691438" y="4225658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取出</a:t>
            </a:r>
          </a:p>
        </p:txBody>
      </p:sp>
      <p:sp>
        <p:nvSpPr>
          <p:cNvPr id="181" name="Line 17"/>
          <p:cNvSpPr>
            <a:spLocks noChangeShapeType="1"/>
          </p:cNvSpPr>
          <p:nvPr/>
        </p:nvSpPr>
        <p:spPr bwMode="auto">
          <a:xfrm>
            <a:off x="7480300" y="4562208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2" name="Line 18"/>
          <p:cNvSpPr>
            <a:spLocks noChangeShapeType="1"/>
          </p:cNvSpPr>
          <p:nvPr/>
        </p:nvSpPr>
        <p:spPr bwMode="auto">
          <a:xfrm>
            <a:off x="8470900" y="4563796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3" name="Freeform 21"/>
          <p:cNvSpPr>
            <a:spLocks/>
          </p:cNvSpPr>
          <p:nvPr/>
        </p:nvSpPr>
        <p:spPr bwMode="auto">
          <a:xfrm>
            <a:off x="2209800" y="5455970"/>
            <a:ext cx="5791200" cy="1020917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4" name="Rectangle 22"/>
          <p:cNvSpPr>
            <a:spLocks noChangeArrowheads="1"/>
          </p:cNvSpPr>
          <p:nvPr/>
        </p:nvSpPr>
        <p:spPr bwMode="auto">
          <a:xfrm>
            <a:off x="194014" y="4371326"/>
            <a:ext cx="875241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链路层</a:t>
            </a:r>
          </a:p>
        </p:txBody>
      </p:sp>
      <p:sp>
        <p:nvSpPr>
          <p:cNvPr id="185" name="Rectangle 23"/>
          <p:cNvSpPr>
            <a:spLocks noChangeArrowheads="1"/>
          </p:cNvSpPr>
          <p:nvPr/>
        </p:nvSpPr>
        <p:spPr bwMode="auto">
          <a:xfrm>
            <a:off x="163513" y="393197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网络层</a:t>
            </a:r>
          </a:p>
        </p:txBody>
      </p:sp>
      <p:sp>
        <p:nvSpPr>
          <p:cNvPr id="186" name="Rectangle 24"/>
          <p:cNvSpPr>
            <a:spLocks noChangeArrowheads="1"/>
          </p:cNvSpPr>
          <p:nvPr/>
        </p:nvSpPr>
        <p:spPr bwMode="auto">
          <a:xfrm>
            <a:off x="4724400" y="6418113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CC"/>
                </a:solidFill>
                <a:ea typeface="华文楷体" panose="02010600040101010101" pitchFamily="2" charset="-122"/>
              </a:rPr>
              <a:t>链路</a:t>
            </a:r>
          </a:p>
        </p:txBody>
      </p:sp>
      <p:sp>
        <p:nvSpPr>
          <p:cNvPr id="187" name="Rectangle 25"/>
          <p:cNvSpPr>
            <a:spLocks noChangeArrowheads="1"/>
          </p:cNvSpPr>
          <p:nvPr/>
        </p:nvSpPr>
        <p:spPr bwMode="auto">
          <a:xfrm>
            <a:off x="1828800" y="3446196"/>
            <a:ext cx="854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auto">
          <a:xfrm>
            <a:off x="7607300" y="3446196"/>
            <a:ext cx="8223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auto">
          <a:xfrm>
            <a:off x="163513" y="5151171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物理层</a:t>
            </a:r>
          </a:p>
        </p:txBody>
      </p:sp>
      <p:sp>
        <p:nvSpPr>
          <p:cNvPr id="190" name="Rectangle 28"/>
          <p:cNvSpPr>
            <a:spLocks noChangeArrowheads="1"/>
          </p:cNvSpPr>
          <p:nvPr/>
        </p:nvSpPr>
        <p:spPr bwMode="auto">
          <a:xfrm>
            <a:off x="2286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1" name="Rectangle 29"/>
          <p:cNvSpPr>
            <a:spLocks noChangeArrowheads="1"/>
          </p:cNvSpPr>
          <p:nvPr/>
        </p:nvSpPr>
        <p:spPr bwMode="auto">
          <a:xfrm>
            <a:off x="2438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2" name="Rectangle 30"/>
          <p:cNvSpPr>
            <a:spLocks noChangeArrowheads="1"/>
          </p:cNvSpPr>
          <p:nvPr/>
        </p:nvSpPr>
        <p:spPr bwMode="auto">
          <a:xfrm>
            <a:off x="3810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3" name="Rectangle 31"/>
          <p:cNvSpPr>
            <a:spLocks noChangeArrowheads="1"/>
          </p:cNvSpPr>
          <p:nvPr/>
        </p:nvSpPr>
        <p:spPr bwMode="auto">
          <a:xfrm>
            <a:off x="3962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4" name="Rectangle 32"/>
          <p:cNvSpPr>
            <a:spLocks noChangeArrowheads="1"/>
          </p:cNvSpPr>
          <p:nvPr/>
        </p:nvSpPr>
        <p:spPr bwMode="auto">
          <a:xfrm>
            <a:off x="57150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5" name="Rectangle 33"/>
          <p:cNvSpPr>
            <a:spLocks noChangeArrowheads="1"/>
          </p:cNvSpPr>
          <p:nvPr/>
        </p:nvSpPr>
        <p:spPr bwMode="auto">
          <a:xfrm>
            <a:off x="5867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6" name="Rectangle 34"/>
          <p:cNvSpPr>
            <a:spLocks noChangeArrowheads="1"/>
          </p:cNvSpPr>
          <p:nvPr/>
        </p:nvSpPr>
        <p:spPr bwMode="auto">
          <a:xfrm>
            <a:off x="73914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7" name="Rectangle 35"/>
          <p:cNvSpPr>
            <a:spLocks noChangeArrowheads="1"/>
          </p:cNvSpPr>
          <p:nvPr/>
        </p:nvSpPr>
        <p:spPr bwMode="auto">
          <a:xfrm>
            <a:off x="75438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8" name="Rectangle 36"/>
          <p:cNvSpPr>
            <a:spLocks noChangeArrowheads="1"/>
          </p:cNvSpPr>
          <p:nvPr/>
        </p:nvSpPr>
        <p:spPr bwMode="auto">
          <a:xfrm>
            <a:off x="76962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9" name="Rectangle 37"/>
          <p:cNvSpPr>
            <a:spLocks noChangeArrowheads="1"/>
          </p:cNvSpPr>
          <p:nvPr/>
        </p:nvSpPr>
        <p:spPr bwMode="auto">
          <a:xfrm>
            <a:off x="7848600" y="6189513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0" name="Line 38"/>
          <p:cNvSpPr>
            <a:spLocks noChangeShapeType="1"/>
          </p:cNvSpPr>
          <p:nvPr/>
        </p:nvSpPr>
        <p:spPr bwMode="auto">
          <a:xfrm>
            <a:off x="4114800" y="62657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1" name="Line 39"/>
          <p:cNvSpPr>
            <a:spLocks noChangeShapeType="1"/>
          </p:cNvSpPr>
          <p:nvPr/>
        </p:nvSpPr>
        <p:spPr bwMode="auto">
          <a:xfrm rot="5400000">
            <a:off x="2171700" y="59990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2" name="Line 40"/>
          <p:cNvSpPr>
            <a:spLocks noChangeShapeType="1"/>
          </p:cNvSpPr>
          <p:nvPr/>
        </p:nvSpPr>
        <p:spPr bwMode="auto">
          <a:xfrm rot="16200000" flipV="1">
            <a:off x="7734300" y="603711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03" name="Group 41"/>
          <p:cNvGrpSpPr>
            <a:grpSpLocks/>
          </p:cNvGrpSpPr>
          <p:nvPr/>
        </p:nvGrpSpPr>
        <p:grpSpPr bwMode="auto">
          <a:xfrm>
            <a:off x="2590800" y="6189513"/>
            <a:ext cx="1066800" cy="152400"/>
            <a:chOff x="1344" y="912"/>
            <a:chExt cx="672" cy="96"/>
          </a:xfrm>
        </p:grpSpPr>
        <p:sp>
          <p:nvSpPr>
            <p:cNvPr id="204" name="Line 42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5" name="Freeform 43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06" name="Group 44"/>
          <p:cNvGrpSpPr>
            <a:grpSpLocks/>
          </p:cNvGrpSpPr>
          <p:nvPr/>
        </p:nvGrpSpPr>
        <p:grpSpPr bwMode="auto">
          <a:xfrm>
            <a:off x="6096000" y="6189513"/>
            <a:ext cx="1066800" cy="157162"/>
            <a:chOff x="4080" y="3676"/>
            <a:chExt cx="672" cy="99"/>
          </a:xfrm>
        </p:grpSpPr>
        <p:sp>
          <p:nvSpPr>
            <p:cNvPr id="207" name="Line 45"/>
            <p:cNvSpPr>
              <a:spLocks noChangeShapeType="1"/>
            </p:cNvSpPr>
            <p:nvPr/>
          </p:nvSpPr>
          <p:spPr bwMode="auto">
            <a:xfrm>
              <a:off x="4080" y="3727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8" name="Freeform 46"/>
            <p:cNvSpPr>
              <a:spLocks/>
            </p:cNvSpPr>
            <p:nvPr/>
          </p:nvSpPr>
          <p:spPr bwMode="auto">
            <a:xfrm>
              <a:off x="4128" y="3676"/>
              <a:ext cx="576" cy="99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09" name="Rectangle 67"/>
          <p:cNvSpPr>
            <a:spLocks noChangeArrowheads="1"/>
          </p:cNvSpPr>
          <p:nvPr/>
        </p:nvSpPr>
        <p:spPr bwMode="auto">
          <a:xfrm>
            <a:off x="1219200" y="3779571"/>
            <a:ext cx="2011363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0" name="Rectangle 68"/>
          <p:cNvSpPr>
            <a:spLocks noChangeArrowheads="1"/>
          </p:cNvSpPr>
          <p:nvPr/>
        </p:nvSpPr>
        <p:spPr bwMode="auto">
          <a:xfrm>
            <a:off x="1238250" y="4389171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1" name="Line 69"/>
          <p:cNvSpPr>
            <a:spLocks noChangeShapeType="1"/>
          </p:cNvSpPr>
          <p:nvPr/>
        </p:nvSpPr>
        <p:spPr bwMode="auto">
          <a:xfrm>
            <a:off x="1219200" y="4387583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2" name="Rectangle 70"/>
          <p:cNvSpPr>
            <a:spLocks noChangeArrowheads="1"/>
          </p:cNvSpPr>
          <p:nvPr/>
        </p:nvSpPr>
        <p:spPr bwMode="auto">
          <a:xfrm>
            <a:off x="1525588" y="4541571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3" name="Line 71"/>
          <p:cNvSpPr>
            <a:spLocks noChangeShapeType="1"/>
          </p:cNvSpPr>
          <p:nvPr/>
        </p:nvSpPr>
        <p:spPr bwMode="auto">
          <a:xfrm>
            <a:off x="1219200" y="4997183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4" name="Rectangle 72"/>
          <p:cNvSpPr>
            <a:spLocks noChangeArrowheads="1"/>
          </p:cNvSpPr>
          <p:nvPr/>
        </p:nvSpPr>
        <p:spPr bwMode="auto">
          <a:xfrm>
            <a:off x="1730375" y="3931971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215" name="Rectangle 73"/>
          <p:cNvSpPr>
            <a:spLocks noChangeArrowheads="1"/>
          </p:cNvSpPr>
          <p:nvPr/>
        </p:nvSpPr>
        <p:spPr bwMode="auto">
          <a:xfrm>
            <a:off x="1519238" y="5151171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6" name="Rectangle 74"/>
          <p:cNvSpPr>
            <a:spLocks noChangeArrowheads="1"/>
          </p:cNvSpPr>
          <p:nvPr/>
        </p:nvSpPr>
        <p:spPr bwMode="auto">
          <a:xfrm>
            <a:off x="1455738" y="5163871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217" name="AutoShape 75"/>
          <p:cNvSpPr>
            <a:spLocks noChangeArrowheads="1"/>
          </p:cNvSpPr>
          <p:nvPr/>
        </p:nvSpPr>
        <p:spPr bwMode="auto">
          <a:xfrm>
            <a:off x="2071688" y="4998771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1724025" y="4551096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9" name="AutoShape 77"/>
          <p:cNvSpPr>
            <a:spLocks noChangeArrowheads="1"/>
          </p:cNvSpPr>
          <p:nvPr/>
        </p:nvSpPr>
        <p:spPr bwMode="auto">
          <a:xfrm>
            <a:off x="1730375" y="4246296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0" name="Text Box 78"/>
          <p:cNvSpPr txBox="1">
            <a:spLocks noChangeArrowheads="1"/>
          </p:cNvSpPr>
          <p:nvPr/>
        </p:nvSpPr>
        <p:spPr bwMode="auto">
          <a:xfrm>
            <a:off x="2849679" y="4505284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221" name="Rectangle 79"/>
          <p:cNvSpPr>
            <a:spLocks noChangeArrowheads="1"/>
          </p:cNvSpPr>
          <p:nvPr/>
        </p:nvSpPr>
        <p:spPr bwMode="auto">
          <a:xfrm>
            <a:off x="1930400" y="4209783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装入</a:t>
            </a:r>
          </a:p>
        </p:txBody>
      </p:sp>
      <p:sp>
        <p:nvSpPr>
          <p:cNvPr id="222" name="Line 80"/>
          <p:cNvSpPr>
            <a:spLocks noChangeShapeType="1"/>
          </p:cNvSpPr>
          <p:nvPr/>
        </p:nvSpPr>
        <p:spPr bwMode="auto">
          <a:xfrm>
            <a:off x="1719263" y="4546333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3" name="Line 81"/>
          <p:cNvSpPr>
            <a:spLocks noChangeShapeType="1"/>
          </p:cNvSpPr>
          <p:nvPr/>
        </p:nvSpPr>
        <p:spPr bwMode="auto">
          <a:xfrm>
            <a:off x="2709863" y="4547921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053" y="4516841"/>
            <a:ext cx="400110" cy="14230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sp>
        <p:nvSpPr>
          <p:cNvPr id="225" name="文本框 224"/>
          <p:cNvSpPr txBox="1"/>
          <p:nvPr/>
        </p:nvSpPr>
        <p:spPr>
          <a:xfrm flipH="1">
            <a:off x="6472443" y="4511408"/>
            <a:ext cx="400110" cy="1522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grpSp>
        <p:nvGrpSpPr>
          <p:cNvPr id="71" name="Group 15"/>
          <p:cNvGrpSpPr>
            <a:grpSpLocks/>
          </p:cNvGrpSpPr>
          <p:nvPr/>
        </p:nvGrpSpPr>
        <p:grpSpPr bwMode="auto">
          <a:xfrm>
            <a:off x="3267268" y="5077352"/>
            <a:ext cx="3768724" cy="473683"/>
            <a:chOff x="1066" y="2251"/>
            <a:chExt cx="3810" cy="544"/>
          </a:xfrm>
        </p:grpSpPr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1066" y="2523"/>
              <a:ext cx="381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4" name="AutoShape 7"/>
            <p:cNvSpPr>
              <a:spLocks noChangeArrowheads="1"/>
            </p:cNvSpPr>
            <p:nvPr/>
          </p:nvSpPr>
          <p:spPr bwMode="auto">
            <a:xfrm rot="-5400000">
              <a:off x="2676" y="686"/>
              <a:ext cx="544" cy="3674"/>
            </a:xfrm>
            <a:prstGeom prst="can">
              <a:avLst>
                <a:gd name="adj" fmla="val 22418"/>
              </a:avLst>
            </a:prstGeom>
            <a:gradFill rotWithShape="1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1383" y="2387"/>
              <a:ext cx="1043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76" name="Line 10"/>
            <p:cNvSpPr>
              <a:spLocks noChangeShapeType="1"/>
            </p:cNvSpPr>
            <p:nvPr/>
          </p:nvSpPr>
          <p:spPr bwMode="auto">
            <a:xfrm>
              <a:off x="1066" y="2523"/>
              <a:ext cx="1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3243" y="2387"/>
              <a:ext cx="1043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2426" y="2523"/>
              <a:ext cx="4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4285" y="2523"/>
              <a:ext cx="3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185899" y="2812456"/>
            <a:ext cx="714994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适配器面临的问题：</a:t>
            </a:r>
            <a:endParaRPr lang="en-US" altLang="zh-CN" dirty="0"/>
          </a:p>
          <a:p>
            <a:r>
              <a:rPr lang="zh-CN" altLang="en-US" dirty="0"/>
              <a:t>准确识别哪些比特构成一帧，即决定帧从哪里开始到哪里结束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676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</a:t>
            </a:r>
            <a:r>
              <a:rPr lang="zh-CN" altLang="en-US" dirty="0"/>
              <a:t>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面向</a:t>
            </a:r>
            <a:r>
              <a:rPr lang="zh-CN" altLang="en-US" dirty="0"/>
              <a:t>字节</a:t>
            </a:r>
            <a:r>
              <a:rPr lang="zh-CN" altLang="en-US" dirty="0" smtClean="0"/>
              <a:t>的协议</a:t>
            </a:r>
            <a:endParaRPr lang="en-US" altLang="zh-CN" dirty="0"/>
          </a:p>
          <a:p>
            <a:r>
              <a:rPr lang="zh-CN" altLang="en-US" dirty="0"/>
              <a:t>面向比特</a:t>
            </a:r>
            <a:r>
              <a:rPr lang="zh-CN" altLang="en-US" dirty="0" smtClean="0"/>
              <a:t>的协议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038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面向字节的组帧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最早的组帧方法：把每一帧看成一个字节</a:t>
            </a:r>
            <a:r>
              <a:rPr lang="en-US" altLang="zh-CN" dirty="0"/>
              <a:t>(</a:t>
            </a:r>
            <a:r>
              <a:rPr lang="zh-CN" altLang="en-US" dirty="0"/>
              <a:t>字符</a:t>
            </a:r>
            <a:r>
              <a:rPr lang="en-US" altLang="zh-CN" dirty="0"/>
              <a:t>)</a:t>
            </a:r>
            <a:r>
              <a:rPr lang="zh-CN" altLang="en-US" dirty="0"/>
              <a:t>集</a:t>
            </a:r>
            <a:endParaRPr lang="en-US" altLang="zh-CN" dirty="0"/>
          </a:p>
          <a:p>
            <a:pPr lvl="1"/>
            <a:r>
              <a:rPr lang="zh-CN" altLang="en-US" dirty="0"/>
              <a:t>源于终端与大型机的连接</a:t>
            </a:r>
          </a:p>
          <a:p>
            <a:pPr>
              <a:spcBef>
                <a:spcPts val="3000"/>
              </a:spcBef>
            </a:pP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>
              <a:spcBef>
                <a:spcPts val="600"/>
              </a:spcBef>
            </a:pPr>
            <a:r>
              <a:rPr lang="zh-CN" altLang="en-US" dirty="0"/>
              <a:t>起始</a:t>
            </a:r>
            <a:r>
              <a:rPr lang="zh-CN" altLang="en-US" dirty="0" smtClean="0"/>
              <a:t>标记法</a:t>
            </a:r>
            <a:endParaRPr lang="zh-CN" altLang="en-US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60</a:t>
            </a:r>
            <a:r>
              <a:rPr lang="zh-CN" altLang="en-US" dirty="0"/>
              <a:t>年代末</a:t>
            </a:r>
            <a:r>
              <a:rPr lang="en-US" altLang="zh-CN" dirty="0"/>
              <a:t>IBM</a:t>
            </a:r>
            <a:r>
              <a:rPr lang="zh-CN" altLang="en-US" dirty="0"/>
              <a:t>开发的二进制同步通讯协议</a:t>
            </a:r>
            <a:r>
              <a:rPr lang="en-US" altLang="zh-CN" dirty="0"/>
              <a:t>BISYNC</a:t>
            </a:r>
            <a:r>
              <a:rPr lang="zh-CN" altLang="en-US" dirty="0"/>
              <a:t>（</a:t>
            </a:r>
            <a:r>
              <a:rPr lang="en-US" altLang="zh-CN" dirty="0"/>
              <a:t>Binary Synchronous Communication</a:t>
            </a:r>
            <a:r>
              <a:rPr lang="zh-CN" altLang="en-US" dirty="0"/>
              <a:t>）</a:t>
            </a:r>
          </a:p>
          <a:p>
            <a:pPr lvl="2">
              <a:spcBef>
                <a:spcPts val="600"/>
              </a:spcBef>
            </a:pPr>
            <a:r>
              <a:rPr lang="zh-CN" altLang="en-US" dirty="0"/>
              <a:t>点对点协议（</a:t>
            </a:r>
            <a:r>
              <a:rPr lang="en-US" altLang="zh-CN" dirty="0"/>
              <a:t>Point to Point Protocol</a:t>
            </a:r>
            <a:r>
              <a:rPr lang="zh-CN" altLang="en-US" dirty="0"/>
              <a:t>，</a:t>
            </a:r>
            <a:r>
              <a:rPr lang="en-US" altLang="zh-CN" dirty="0"/>
              <a:t>PPP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zh-CN" altLang="en-US" dirty="0" smtClean="0"/>
              <a:t>字节计数法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/>
              <a:t>用于数字设备</a:t>
            </a:r>
            <a:r>
              <a:rPr lang="zh-CN" altLang="en-US" dirty="0" smtClean="0"/>
              <a:t>公司</a:t>
            </a:r>
            <a:r>
              <a:rPr lang="en-US" altLang="zh-CN" dirty="0" smtClean="0"/>
              <a:t>DECNET</a:t>
            </a:r>
            <a:r>
              <a:rPr lang="zh-CN" altLang="en-US" dirty="0"/>
              <a:t>网上的数字数据通信消息协议</a:t>
            </a:r>
            <a:r>
              <a:rPr lang="en-US" altLang="zh-CN" dirty="0"/>
              <a:t>DDCMP</a:t>
            </a:r>
            <a:r>
              <a:rPr lang="zh-CN" altLang="en-US" dirty="0"/>
              <a:t>（</a:t>
            </a:r>
            <a:r>
              <a:rPr lang="en-US" altLang="zh-CN" dirty="0"/>
              <a:t>Digital Data Communication Message Protocol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24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起始标记法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31052"/>
          </a:xfrm>
        </p:spPr>
        <p:txBody>
          <a:bodyPr/>
          <a:lstStyle/>
          <a:p>
            <a:r>
              <a:rPr lang="zh-CN" altLang="en-US" dirty="0"/>
              <a:t>特定</a:t>
            </a:r>
            <a:r>
              <a:rPr lang="zh-CN" altLang="en-US" dirty="0" smtClean="0"/>
              <a:t>字符表示帧的开始与结束</a:t>
            </a:r>
            <a:endParaRPr lang="en-US" altLang="zh-CN" dirty="0" smtClean="0"/>
          </a:p>
          <a:p>
            <a:r>
              <a:rPr lang="zh-CN" altLang="en-US" dirty="0" smtClean="0"/>
              <a:t>实例：</a:t>
            </a:r>
            <a:r>
              <a:rPr lang="zh-CN" altLang="en-US" dirty="0"/>
              <a:t>二进制同步通讯协议</a:t>
            </a:r>
            <a:r>
              <a:rPr lang="en-US" altLang="zh-CN" dirty="0" smtClean="0"/>
              <a:t>BISYNC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849725" y="2929861"/>
            <a:ext cx="7724583" cy="836240"/>
            <a:chOff x="849725" y="2106903"/>
            <a:chExt cx="7724583" cy="836240"/>
          </a:xfrm>
        </p:grpSpPr>
        <p:grpSp>
          <p:nvGrpSpPr>
            <p:cNvPr id="44" name="组合 43"/>
            <p:cNvGrpSpPr/>
            <p:nvPr/>
          </p:nvGrpSpPr>
          <p:grpSpPr>
            <a:xfrm>
              <a:off x="849725" y="2393748"/>
              <a:ext cx="7724583" cy="549395"/>
              <a:chOff x="849725" y="2341496"/>
              <a:chExt cx="7724583" cy="549395"/>
            </a:xfrm>
          </p:grpSpPr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849725" y="2341616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SYN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Rectangle 3"/>
              <p:cNvSpPr>
                <a:spLocks noChangeArrowheads="1"/>
              </p:cNvSpPr>
              <p:nvPr/>
            </p:nvSpPr>
            <p:spPr bwMode="auto">
              <a:xfrm>
                <a:off x="1343501" y="2341496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 smtClean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SYN</a:t>
                </a:r>
                <a:endParaRPr lang="zh-CN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3"/>
              <p:cNvSpPr>
                <a:spLocks noChangeArrowheads="1"/>
              </p:cNvSpPr>
              <p:nvPr/>
            </p:nvSpPr>
            <p:spPr bwMode="auto">
              <a:xfrm>
                <a:off x="1837277" y="2341616"/>
                <a:ext cx="495300" cy="549275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SOH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2326861" y="2341496"/>
                <a:ext cx="1434371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首部</a:t>
                </a:r>
                <a:r>
                  <a:rPr kumimoji="0" lang="en-US" altLang="zh-CN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(header)</a:t>
                </a: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Rectangle 3"/>
              <p:cNvSpPr>
                <a:spLocks noChangeArrowheads="1"/>
              </p:cNvSpPr>
              <p:nvPr/>
            </p:nvSpPr>
            <p:spPr bwMode="auto">
              <a:xfrm>
                <a:off x="3759665" y="2341496"/>
                <a:ext cx="495300" cy="54927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TX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4255008" y="2341616"/>
                <a:ext cx="3328416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zh-CN" altLang="en-US" sz="20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帧</a:t>
                </a:r>
                <a:r>
                  <a:rPr lang="zh-CN" altLang="en-US" sz="2000" dirty="0" smtClean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体 </a:t>
                </a:r>
                <a:r>
                  <a:rPr lang="en-US" altLang="zh-CN" sz="2000" dirty="0" smtClean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(</a:t>
                </a:r>
                <a:r>
                  <a:rPr kumimoji="0" lang="en-US" altLang="zh-C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data payload)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7582376" y="2341616"/>
                <a:ext cx="496888" cy="54927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ET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Rectangle 3"/>
              <p:cNvSpPr>
                <a:spLocks noChangeArrowheads="1"/>
              </p:cNvSpPr>
              <p:nvPr/>
            </p:nvSpPr>
            <p:spPr bwMode="auto">
              <a:xfrm>
                <a:off x="8079008" y="2341496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 smtClean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CRC</a:t>
                </a:r>
                <a:endParaRPr lang="zh-CN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937995" y="2124327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403906" y="2119971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952547" y="2119971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07622" y="2115615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665380" y="2111259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2102" y="2106903"/>
              <a:ext cx="477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alibri" panose="020F0502020204030204" pitchFamily="34" charset="0"/>
                </a:rPr>
                <a:t>16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</p:grp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2844" y="3857252"/>
            <a:ext cx="8229600" cy="21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kern="0" dirty="0"/>
              <a:t>SYN</a:t>
            </a:r>
            <a:r>
              <a:rPr lang="zh-CN" altLang="en-US" kern="0" dirty="0"/>
              <a:t>（</a:t>
            </a:r>
            <a:r>
              <a:rPr lang="en-US" altLang="zh-CN" kern="0" dirty="0"/>
              <a:t>synchronization</a:t>
            </a:r>
            <a:r>
              <a:rPr lang="zh-CN" altLang="en-US" kern="0" dirty="0"/>
              <a:t>）</a:t>
            </a:r>
            <a:r>
              <a:rPr lang="en-US" altLang="zh-CN" kern="0" dirty="0"/>
              <a:t>(</a:t>
            </a:r>
            <a:r>
              <a:rPr lang="zh-CN" altLang="en-US" kern="0" dirty="0"/>
              <a:t>同步</a:t>
            </a:r>
            <a:r>
              <a:rPr lang="en-US" altLang="zh-CN" kern="0" dirty="0"/>
              <a:t>)</a:t>
            </a:r>
            <a:r>
              <a:rPr lang="zh-CN" altLang="en-US" kern="0" dirty="0"/>
              <a:t>字符，一帧开始发送</a:t>
            </a:r>
          </a:p>
          <a:p>
            <a:pPr lvl="1"/>
            <a:r>
              <a:rPr lang="en-US" altLang="zh-CN" kern="0" dirty="0"/>
              <a:t>STX</a:t>
            </a:r>
            <a:r>
              <a:rPr lang="zh-CN" altLang="en-US" kern="0" dirty="0"/>
              <a:t>（正文开始符）</a:t>
            </a:r>
          </a:p>
          <a:p>
            <a:pPr lvl="1"/>
            <a:r>
              <a:rPr lang="en-US" altLang="zh-CN" kern="0" dirty="0"/>
              <a:t>ETX</a:t>
            </a:r>
            <a:r>
              <a:rPr lang="zh-CN" altLang="en-US" kern="0" dirty="0"/>
              <a:t>（正文结束符）</a:t>
            </a:r>
          </a:p>
          <a:p>
            <a:pPr lvl="1"/>
            <a:r>
              <a:rPr lang="en-US" altLang="zh-CN" kern="0" dirty="0"/>
              <a:t>SOH</a:t>
            </a:r>
            <a:r>
              <a:rPr lang="zh-CN" altLang="en-US" kern="0" dirty="0"/>
              <a:t>（头部开始符）字段与</a:t>
            </a:r>
            <a:r>
              <a:rPr lang="en-US" altLang="zh-CN" kern="0" dirty="0"/>
              <a:t>STX</a:t>
            </a:r>
            <a:r>
              <a:rPr lang="zh-CN" altLang="en-US" kern="0" dirty="0"/>
              <a:t>字段的目的是一样</a:t>
            </a:r>
            <a:r>
              <a:rPr lang="zh-CN" altLang="en-US" kern="0" dirty="0" smtClean="0"/>
              <a:t>的</a:t>
            </a:r>
            <a:endParaRPr lang="zh-CN" altLang="en-US" kern="0" dirty="0"/>
          </a:p>
          <a:p>
            <a:pPr lvl="1"/>
            <a:r>
              <a:rPr lang="en-US" altLang="zh-CN" kern="0" dirty="0"/>
              <a:t>CRC</a:t>
            </a:r>
            <a:r>
              <a:rPr lang="zh-CN" altLang="en-US" kern="0" dirty="0"/>
              <a:t>（</a:t>
            </a:r>
            <a:r>
              <a:rPr lang="en-US" altLang="zh-CN" kern="0" dirty="0"/>
              <a:t>cyclic redundancy check</a:t>
            </a:r>
            <a:r>
              <a:rPr lang="zh-CN" altLang="en-US" kern="0" dirty="0"/>
              <a:t>，循环冗余校验）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787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3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4163656" y="5554796"/>
            <a:ext cx="444209" cy="50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起始标记法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31052"/>
          </a:xfrm>
        </p:spPr>
        <p:txBody>
          <a:bodyPr/>
          <a:lstStyle/>
          <a:p>
            <a:r>
              <a:rPr lang="zh-CN" altLang="en-US" dirty="0" smtClean="0"/>
              <a:t>数据帧的透明传输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任意比特组合的数据都能通过数据链路层</a:t>
            </a:r>
            <a:endParaRPr lang="en-US" altLang="zh-CN" sz="1800" dirty="0" smtClean="0"/>
          </a:p>
          <a:p>
            <a:pPr lvl="1"/>
            <a:r>
              <a:rPr lang="zh-CN" altLang="en-US" sz="1800" dirty="0"/>
              <a:t>如果数据负载中也</a:t>
            </a:r>
            <a:r>
              <a:rPr lang="zh-CN" altLang="en-US" sz="1800" dirty="0" smtClean="0"/>
              <a:t>包含</a:t>
            </a:r>
            <a:r>
              <a:rPr lang="en-US" altLang="zh-CN" sz="1800" dirty="0" smtClean="0"/>
              <a:t>ETX</a:t>
            </a:r>
            <a:r>
              <a:rPr lang="zh-CN" altLang="en-US" sz="1800" dirty="0"/>
              <a:t>字符如何处理</a:t>
            </a:r>
            <a:r>
              <a:rPr lang="zh-CN" altLang="en-US" sz="1800" dirty="0" smtClean="0"/>
              <a:t>？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7200" y="4108024"/>
            <a:ext cx="8229600" cy="105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 smtClean="0"/>
              <a:t>字符填充法</a:t>
            </a:r>
            <a:endParaRPr lang="zh-CN" altLang="en-US" kern="0" dirty="0"/>
          </a:p>
          <a:p>
            <a:pPr lvl="1"/>
            <a:r>
              <a:rPr lang="zh-CN" altLang="en-US" sz="1800" kern="0" dirty="0"/>
              <a:t>引入转义符</a:t>
            </a:r>
            <a:r>
              <a:rPr lang="en-US" altLang="zh-CN" sz="1800" kern="0" dirty="0"/>
              <a:t>DLE</a:t>
            </a:r>
            <a:r>
              <a:rPr lang="zh-CN" altLang="en-US" sz="1800" kern="0" dirty="0"/>
              <a:t>，将数据负载中所有</a:t>
            </a:r>
            <a:r>
              <a:rPr lang="zh-CN" altLang="en-US" sz="1800" kern="0" dirty="0" smtClean="0"/>
              <a:t>的</a:t>
            </a:r>
            <a:r>
              <a:rPr lang="en-US" altLang="zh-CN" sz="1800" kern="0" dirty="0" smtClean="0"/>
              <a:t>ETX</a:t>
            </a:r>
            <a:r>
              <a:rPr lang="en-US" altLang="zh-CN" sz="1800" kern="0" dirty="0"/>
              <a:t>, DLE</a:t>
            </a:r>
            <a:r>
              <a:rPr lang="zh-CN" altLang="en-US" sz="1800" kern="0" dirty="0"/>
              <a:t>进行</a:t>
            </a:r>
            <a:r>
              <a:rPr lang="zh-CN" altLang="en-US" sz="1800" kern="0" dirty="0" smtClean="0"/>
              <a:t>转义</a:t>
            </a:r>
            <a:endParaRPr lang="zh-CN" altLang="en-US" sz="1800" kern="0" dirty="0"/>
          </a:p>
        </p:txBody>
      </p:sp>
      <p:grpSp>
        <p:nvGrpSpPr>
          <p:cNvPr id="8" name="组合 7"/>
          <p:cNvGrpSpPr/>
          <p:nvPr/>
        </p:nvGrpSpPr>
        <p:grpSpPr>
          <a:xfrm>
            <a:off x="779433" y="2754006"/>
            <a:ext cx="7959717" cy="1589152"/>
            <a:chOff x="779433" y="2754006"/>
            <a:chExt cx="7959717" cy="1589152"/>
          </a:xfrm>
        </p:grpSpPr>
        <p:sp>
          <p:nvSpPr>
            <p:cNvPr id="64" name="矩形 63"/>
            <p:cNvSpPr/>
            <p:nvPr/>
          </p:nvSpPr>
          <p:spPr>
            <a:xfrm>
              <a:off x="4203107" y="3943048"/>
              <a:ext cx="8045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</a:rPr>
                <a:t>frame</a:t>
              </a:r>
              <a:endPara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79433" y="2754006"/>
              <a:ext cx="7959717" cy="1253755"/>
              <a:chOff x="779433" y="2910762"/>
              <a:chExt cx="7959717" cy="1253755"/>
            </a:xfrm>
          </p:grpSpPr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779433" y="3463177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SYN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Rectangle 3"/>
              <p:cNvSpPr>
                <a:spLocks noChangeArrowheads="1"/>
              </p:cNvSpPr>
              <p:nvPr/>
            </p:nvSpPr>
            <p:spPr bwMode="auto">
              <a:xfrm>
                <a:off x="1273209" y="3463057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 smtClean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SYN</a:t>
                </a:r>
                <a:endParaRPr lang="zh-CN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3"/>
              <p:cNvSpPr>
                <a:spLocks noChangeArrowheads="1"/>
              </p:cNvSpPr>
              <p:nvPr/>
            </p:nvSpPr>
            <p:spPr bwMode="auto">
              <a:xfrm>
                <a:off x="1766985" y="3463177"/>
                <a:ext cx="495300" cy="549275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SOH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2256569" y="3463057"/>
                <a:ext cx="1434371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header</a:t>
                </a: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Rectangle 3"/>
              <p:cNvSpPr>
                <a:spLocks noChangeArrowheads="1"/>
              </p:cNvSpPr>
              <p:nvPr/>
            </p:nvSpPr>
            <p:spPr bwMode="auto">
              <a:xfrm>
                <a:off x="3689373" y="3463057"/>
                <a:ext cx="495300" cy="54927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S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TX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4184716" y="3463177"/>
                <a:ext cx="3562502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en-US" altLang="zh-CN" sz="2000" dirty="0" smtClean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                data payload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7747218" y="3463177"/>
                <a:ext cx="496888" cy="549275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ET</a:t>
                </a:r>
                <a:r>
                  <a:rPr kumimoji="0" lang="en-US" altLang="zh-CN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zh-CN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Rectangle 3"/>
              <p:cNvSpPr>
                <a:spLocks noChangeArrowheads="1"/>
              </p:cNvSpPr>
              <p:nvPr/>
            </p:nvSpPr>
            <p:spPr bwMode="auto">
              <a:xfrm>
                <a:off x="8243850" y="3463057"/>
                <a:ext cx="49530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 smtClean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CRC</a:t>
                </a:r>
                <a:endParaRPr lang="zh-CN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Line 5"/>
              <p:cNvSpPr>
                <a:spLocks noChangeShapeType="1"/>
              </p:cNvSpPr>
              <p:nvPr/>
            </p:nvSpPr>
            <p:spPr bwMode="auto">
              <a:xfrm>
                <a:off x="779433" y="4164517"/>
                <a:ext cx="7959717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5007686" y="3463056"/>
                <a:ext cx="496888" cy="549275"/>
              </a:xfrm>
              <a:prstGeom prst="rect">
                <a:avLst/>
              </a:prstGeom>
              <a:noFill/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rgbClr val="333399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</a:rPr>
                  <a:t>ET</a:t>
                </a: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黑体" panose="02010609060101010101" pitchFamily="49" charset="-122"/>
                  </a:rPr>
                  <a:t>X</a:t>
                </a:r>
                <a:endParaRPr kumimoji="0" lang="zh-CN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Line 5"/>
              <p:cNvSpPr>
                <a:spLocks noChangeShapeType="1"/>
              </p:cNvSpPr>
              <p:nvPr/>
            </p:nvSpPr>
            <p:spPr bwMode="auto">
              <a:xfrm>
                <a:off x="779433" y="3268466"/>
                <a:ext cx="4725141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097691" y="2926238"/>
                <a:ext cx="20869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楷体" panose="02010609060101010101" pitchFamily="49" charset="-122"/>
                  </a:rPr>
                  <a:t>误认是一个</a:t>
                </a:r>
                <a:r>
                  <a:rPr kumimoji="0" lang="en-US" altLang="zh-C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楷体" panose="02010609060101010101" pitchFamily="49" charset="-122"/>
                  </a:rPr>
                  <a:t>frame</a:t>
                </a:r>
                <a:endPara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楷体" panose="02010609060101010101" pitchFamily="49" charset="-122"/>
                </a:endParaRPr>
              </a:p>
            </p:txBody>
          </p:sp>
          <p:sp>
            <p:nvSpPr>
              <p:cNvPr id="54" name="Line 5"/>
              <p:cNvSpPr>
                <a:spLocks noChangeShapeType="1"/>
              </p:cNvSpPr>
              <p:nvPr/>
            </p:nvSpPr>
            <p:spPr bwMode="auto">
              <a:xfrm>
                <a:off x="5504574" y="3267557"/>
                <a:ext cx="3234576" cy="0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693650" y="2910762"/>
                <a:ext cx="28564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楷体" panose="02010609060101010101" pitchFamily="49" charset="-122"/>
                  </a:rPr>
                  <a:t>认为是无效</a:t>
                </a:r>
                <a:r>
                  <a:rPr kumimoji="0" lang="en-US" altLang="zh-C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楷体" panose="02010609060101010101" pitchFamily="49" charset="-122"/>
                  </a:rPr>
                  <a:t>frame</a:t>
                </a:r>
                <a:r>
                  <a:rPr kumimoji="0" lang="zh-CN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楷体" panose="02010609060101010101" pitchFamily="49" charset="-122"/>
                  </a:rPr>
                  <a:t>而丢弃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280160" y="5115993"/>
            <a:ext cx="6596743" cy="501033"/>
            <a:chOff x="1280160" y="5285812"/>
            <a:chExt cx="6596743" cy="501033"/>
          </a:xfrm>
        </p:grpSpPr>
        <p:sp>
          <p:nvSpPr>
            <p:cNvPr id="95" name="Rectangle 2"/>
            <p:cNvSpPr>
              <a:spLocks noChangeArrowheads="1"/>
            </p:cNvSpPr>
            <p:nvPr/>
          </p:nvSpPr>
          <p:spPr bwMode="auto">
            <a:xfrm>
              <a:off x="1280160" y="5285812"/>
              <a:ext cx="6596743" cy="501033"/>
            </a:xfrm>
            <a:prstGeom prst="rect">
              <a:avLst/>
            </a:prstGeom>
            <a:solidFill>
              <a:srgbClr val="F4F4FA"/>
            </a:solidFill>
            <a:ln w="25400">
              <a:solidFill>
                <a:srgbClr val="DCDCEC"/>
              </a:solidFill>
            </a:ln>
            <a:effectLst/>
          </p:spPr>
          <p:txBody>
            <a:bodyPr wrap="none" anchor="ctr"/>
            <a:lstStyle/>
            <a:p>
              <a:r>
                <a:rPr lang="en-US" altLang="zh-CN" sz="1600" b="1" dirty="0"/>
                <a:t> </a:t>
              </a:r>
              <a:endParaRPr lang="zh-CN" altLang="en-US" sz="1600" b="1" dirty="0"/>
            </a:p>
          </p:txBody>
        </p:sp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1524000" y="5421652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4" name="Text Box 30"/>
            <p:cNvSpPr txBox="1">
              <a:spLocks noChangeArrowheads="1"/>
            </p:cNvSpPr>
            <p:nvPr/>
          </p:nvSpPr>
          <p:spPr bwMode="auto">
            <a:xfrm>
              <a:off x="24384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DLE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33528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ETX</a:t>
              </a:r>
            </a:p>
          </p:txBody>
        </p:sp>
        <p:sp>
          <p:nvSpPr>
            <p:cNvPr id="76" name="Text Box 32"/>
            <p:cNvSpPr txBox="1">
              <a:spLocks noChangeArrowheads="1"/>
            </p:cNvSpPr>
            <p:nvPr/>
          </p:nvSpPr>
          <p:spPr bwMode="auto">
            <a:xfrm>
              <a:off x="42672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1054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78" name="Text Box 34"/>
            <p:cNvSpPr txBox="1">
              <a:spLocks noChangeArrowheads="1"/>
            </p:cNvSpPr>
            <p:nvPr/>
          </p:nvSpPr>
          <p:spPr bwMode="auto">
            <a:xfrm>
              <a:off x="59436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DLE</a:t>
              </a:r>
            </a:p>
          </p:txBody>
        </p:sp>
        <p:sp>
          <p:nvSpPr>
            <p:cNvPr id="79" name="Text Box 35"/>
            <p:cNvSpPr txBox="1">
              <a:spLocks noChangeArrowheads="1"/>
            </p:cNvSpPr>
            <p:nvPr/>
          </p:nvSpPr>
          <p:spPr bwMode="auto">
            <a:xfrm>
              <a:off x="6858000" y="5401014"/>
              <a:ext cx="762000" cy="3460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56753" y="5987273"/>
            <a:ext cx="8895806" cy="590666"/>
            <a:chOff x="156753" y="5987273"/>
            <a:chExt cx="8895806" cy="590666"/>
          </a:xfrm>
        </p:grpSpPr>
        <p:sp>
          <p:nvSpPr>
            <p:cNvPr id="96" name="Rectangle 2"/>
            <p:cNvSpPr>
              <a:spLocks noChangeArrowheads="1"/>
            </p:cNvSpPr>
            <p:nvPr/>
          </p:nvSpPr>
          <p:spPr bwMode="auto">
            <a:xfrm>
              <a:off x="156753" y="5987273"/>
              <a:ext cx="8895806" cy="506939"/>
            </a:xfrm>
            <a:prstGeom prst="rect">
              <a:avLst/>
            </a:prstGeom>
            <a:solidFill>
              <a:srgbClr val="F4F4FA"/>
            </a:solidFill>
            <a:ln w="25400">
              <a:solidFill>
                <a:srgbClr val="DCDCEC"/>
              </a:solidFill>
            </a:ln>
            <a:effectLst/>
          </p:spPr>
          <p:txBody>
            <a:bodyPr wrap="none" anchor="ctr"/>
            <a:lstStyle/>
            <a:p>
              <a:r>
                <a:rPr lang="en-US" altLang="zh-CN" sz="1600" b="1" dirty="0"/>
                <a:t> </a:t>
              </a:r>
              <a:endParaRPr lang="zh-CN" altLang="en-US" sz="1600" b="1" dirty="0"/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213359" y="6070057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127759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DLE</a:t>
              </a:r>
            </a:p>
          </p:txBody>
        </p:sp>
        <p:sp>
          <p:nvSpPr>
            <p:cNvPr id="82" name="Text Box 39"/>
            <p:cNvSpPr txBox="1">
              <a:spLocks noChangeArrowheads="1"/>
            </p:cNvSpPr>
            <p:nvPr/>
          </p:nvSpPr>
          <p:spPr bwMode="auto">
            <a:xfrm>
              <a:off x="3891597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ETX</a:t>
              </a:r>
            </a:p>
          </p:txBody>
        </p:sp>
        <p:sp>
          <p:nvSpPr>
            <p:cNvPr id="83" name="Text Box 40"/>
            <p:cNvSpPr txBox="1">
              <a:spLocks noChangeArrowheads="1"/>
            </p:cNvSpPr>
            <p:nvPr/>
          </p:nvSpPr>
          <p:spPr bwMode="auto">
            <a:xfrm>
              <a:off x="4805997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4" name="Text Box 41"/>
            <p:cNvSpPr txBox="1">
              <a:spLocks noChangeArrowheads="1"/>
            </p:cNvSpPr>
            <p:nvPr/>
          </p:nvSpPr>
          <p:spPr bwMode="auto">
            <a:xfrm>
              <a:off x="5644197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2934334" y="603037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DLE</a:t>
              </a:r>
            </a:p>
          </p:txBody>
        </p:sp>
        <p:sp>
          <p:nvSpPr>
            <p:cNvPr id="86" name="Text Box 43"/>
            <p:cNvSpPr txBox="1">
              <a:spLocks noChangeArrowheads="1"/>
            </p:cNvSpPr>
            <p:nvPr/>
          </p:nvSpPr>
          <p:spPr bwMode="auto">
            <a:xfrm>
              <a:off x="6461759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DLE</a:t>
              </a:r>
            </a:p>
          </p:txBody>
        </p:sp>
        <p:sp>
          <p:nvSpPr>
            <p:cNvPr id="87" name="Text Box 44"/>
            <p:cNvSpPr txBox="1">
              <a:spLocks noChangeArrowheads="1"/>
            </p:cNvSpPr>
            <p:nvPr/>
          </p:nvSpPr>
          <p:spPr bwMode="auto">
            <a:xfrm>
              <a:off x="8290559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88" name="Text Box 45"/>
            <p:cNvSpPr txBox="1">
              <a:spLocks noChangeArrowheads="1"/>
            </p:cNvSpPr>
            <p:nvPr/>
          </p:nvSpPr>
          <p:spPr bwMode="auto">
            <a:xfrm>
              <a:off x="7393622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DLE</a:t>
              </a:r>
            </a:p>
          </p:txBody>
        </p:sp>
        <p:sp>
          <p:nvSpPr>
            <p:cNvPr id="89" name="Text Box 46"/>
            <p:cNvSpPr txBox="1">
              <a:spLocks noChangeArrowheads="1"/>
            </p:cNvSpPr>
            <p:nvPr/>
          </p:nvSpPr>
          <p:spPr bwMode="auto">
            <a:xfrm>
              <a:off x="2042159" y="6049420"/>
              <a:ext cx="7620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DLE</a:t>
              </a:r>
            </a:p>
          </p:txBody>
        </p:sp>
        <p:sp>
          <p:nvSpPr>
            <p:cNvPr id="90" name="Line 50"/>
            <p:cNvSpPr>
              <a:spLocks noChangeShapeType="1"/>
            </p:cNvSpPr>
            <p:nvPr/>
          </p:nvSpPr>
          <p:spPr bwMode="auto">
            <a:xfrm flipH="1" flipV="1">
              <a:off x="1580602" y="6453597"/>
              <a:ext cx="2756265" cy="124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51"/>
            <p:cNvSpPr>
              <a:spLocks noChangeShapeType="1"/>
            </p:cNvSpPr>
            <p:nvPr/>
          </p:nvSpPr>
          <p:spPr bwMode="auto">
            <a:xfrm>
              <a:off x="3320868" y="6371595"/>
              <a:ext cx="1197792" cy="206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52"/>
            <p:cNvSpPr>
              <a:spLocks noChangeShapeType="1"/>
            </p:cNvSpPr>
            <p:nvPr/>
          </p:nvSpPr>
          <p:spPr bwMode="auto">
            <a:xfrm flipH="1">
              <a:off x="4653597" y="6453599"/>
              <a:ext cx="2184400" cy="1010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" name="Text Box 53"/>
          <p:cNvSpPr txBox="1">
            <a:spLocks noChangeArrowheads="1"/>
          </p:cNvSpPr>
          <p:nvPr/>
        </p:nvSpPr>
        <p:spPr bwMode="auto">
          <a:xfrm>
            <a:off x="4061929" y="6525362"/>
            <a:ext cx="10854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solidFill>
                  <a:srgbClr val="FF0000"/>
                </a:solidFill>
                <a:ea typeface="楷体_GB2312" pitchFamily="49" charset="-122"/>
              </a:rPr>
              <a:t>转义字符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85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  <p:bldP spid="97" grpId="0"/>
    </p:bld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字节计数法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231052"/>
          </a:xfrm>
        </p:spPr>
        <p:txBody>
          <a:bodyPr/>
          <a:lstStyle/>
          <a:p>
            <a:r>
              <a:rPr lang="zh-CN" altLang="en-US" dirty="0" smtClean="0"/>
              <a:t>帧中的字节数放在首部的一个字段中</a:t>
            </a:r>
            <a:endParaRPr lang="en-US" altLang="zh-CN" dirty="0" smtClean="0"/>
          </a:p>
          <a:p>
            <a:r>
              <a:rPr lang="zh-CN" altLang="en-US" dirty="0" smtClean="0"/>
              <a:t>实例：</a:t>
            </a:r>
            <a:r>
              <a:rPr lang="zh-CN" altLang="en-US" dirty="0"/>
              <a:t>数字数据通信消息协议</a:t>
            </a:r>
            <a:r>
              <a:rPr lang="en-US" altLang="zh-CN" dirty="0" smtClean="0"/>
              <a:t>DDCMP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2844" y="4052826"/>
            <a:ext cx="8229600" cy="62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 dirty="0"/>
              <a:t>缺点：若</a:t>
            </a:r>
            <a:r>
              <a:rPr lang="en-US" altLang="zh-CN" kern="0" dirty="0"/>
              <a:t>Count</a:t>
            </a:r>
            <a:r>
              <a:rPr lang="zh-CN" altLang="en-US" kern="0" dirty="0"/>
              <a:t>出错，可能会产生累计多个</a:t>
            </a:r>
            <a:r>
              <a:rPr lang="zh-CN" altLang="en-US" kern="0" dirty="0" smtClean="0"/>
              <a:t>错误</a:t>
            </a:r>
            <a:endParaRPr lang="zh-CN" altLang="en-US" kern="0" dirty="0"/>
          </a:p>
        </p:txBody>
      </p:sp>
      <p:grpSp>
        <p:nvGrpSpPr>
          <p:cNvPr id="5" name="组合 4"/>
          <p:cNvGrpSpPr/>
          <p:nvPr/>
        </p:nvGrpSpPr>
        <p:grpSpPr>
          <a:xfrm>
            <a:off x="849725" y="2929861"/>
            <a:ext cx="7241259" cy="836240"/>
            <a:chOff x="849725" y="2929861"/>
            <a:chExt cx="7241259" cy="836240"/>
          </a:xfrm>
        </p:grpSpPr>
        <p:grpSp>
          <p:nvGrpSpPr>
            <p:cNvPr id="51" name="组合 50"/>
            <p:cNvGrpSpPr/>
            <p:nvPr/>
          </p:nvGrpSpPr>
          <p:grpSpPr>
            <a:xfrm>
              <a:off x="849725" y="2929861"/>
              <a:ext cx="7241259" cy="836240"/>
              <a:chOff x="849725" y="2106903"/>
              <a:chExt cx="7241259" cy="836240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849725" y="2393748"/>
                <a:ext cx="7241259" cy="549395"/>
                <a:chOff x="849725" y="2341496"/>
                <a:chExt cx="7241259" cy="549395"/>
              </a:xfrm>
            </p:grpSpPr>
            <p:sp>
              <p:nvSpPr>
                <p:cNvPr id="30" name="Rectangle 3"/>
                <p:cNvSpPr>
                  <a:spLocks noChangeArrowheads="1"/>
                </p:cNvSpPr>
                <p:nvPr/>
              </p:nvSpPr>
              <p:spPr bwMode="auto">
                <a:xfrm>
                  <a:off x="849725" y="2341616"/>
                  <a:ext cx="495300" cy="5492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SYN</a:t>
                  </a:r>
                  <a:endParaRPr kumimoji="0" lang="zh-CN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Rectangle 3"/>
                <p:cNvSpPr>
                  <a:spLocks noChangeArrowheads="1"/>
                </p:cNvSpPr>
                <p:nvPr/>
              </p:nvSpPr>
              <p:spPr bwMode="auto">
                <a:xfrm>
                  <a:off x="1343501" y="2341496"/>
                  <a:ext cx="495300" cy="5492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600" dirty="0" smtClean="0">
                      <a:solidFill>
                        <a:srgbClr val="3333CC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SYN</a:t>
                  </a:r>
                  <a:endParaRPr lang="zh-CN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Rectangle 3"/>
                <p:cNvSpPr>
                  <a:spLocks noChangeArrowheads="1"/>
                </p:cNvSpPr>
                <p:nvPr/>
              </p:nvSpPr>
              <p:spPr bwMode="auto">
                <a:xfrm>
                  <a:off x="1837277" y="2341616"/>
                  <a:ext cx="495300" cy="549275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class</a:t>
                  </a:r>
                  <a:endParaRPr kumimoji="0" lang="zh-CN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0" name="Rectangle 3"/>
                <p:cNvSpPr>
                  <a:spLocks noChangeArrowheads="1"/>
                </p:cNvSpPr>
                <p:nvPr/>
              </p:nvSpPr>
              <p:spPr bwMode="auto">
                <a:xfrm>
                  <a:off x="2322748" y="2341496"/>
                  <a:ext cx="826926" cy="549275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count</a:t>
                  </a:r>
                  <a:endParaRPr kumimoji="0" lang="zh-CN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1" name="Rectangle 4"/>
                <p:cNvSpPr>
                  <a:spLocks noChangeArrowheads="1"/>
                </p:cNvSpPr>
                <p:nvPr/>
              </p:nvSpPr>
              <p:spPr bwMode="auto">
                <a:xfrm>
                  <a:off x="4255008" y="2341616"/>
                  <a:ext cx="3328416" cy="549275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data payload</a:t>
                  </a:r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2" name="Rectangle 3"/>
                <p:cNvSpPr>
                  <a:spLocks noChangeArrowheads="1"/>
                </p:cNvSpPr>
                <p:nvPr/>
              </p:nvSpPr>
              <p:spPr bwMode="auto">
                <a:xfrm>
                  <a:off x="7595684" y="2341496"/>
                  <a:ext cx="495300" cy="549275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/>
                <a:p>
                  <a:pPr algn="ctr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r>
                    <a:rPr lang="en-US" altLang="zh-CN" sz="1600" dirty="0" smtClean="0">
                      <a:solidFill>
                        <a:srgbClr val="3333CC"/>
                      </a:solidFill>
                      <a:latin typeface="Calibri" panose="020F0502020204030204"/>
                      <a:ea typeface="宋体" panose="02010600030101010101" pitchFamily="2" charset="-122"/>
                    </a:rPr>
                    <a:t>CRC</a:t>
                  </a:r>
                  <a:endParaRPr lang="zh-CN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Rectangle 4"/>
                <p:cNvSpPr>
                  <a:spLocks noChangeArrowheads="1"/>
                </p:cNvSpPr>
                <p:nvPr/>
              </p:nvSpPr>
              <p:spPr bwMode="auto">
                <a:xfrm>
                  <a:off x="3152371" y="2341496"/>
                  <a:ext cx="1092188" cy="54927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>
                  <a:solidFill>
                    <a:sysClr val="windowText" lastClr="000000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E7E6E6"/>
                  </a:outerShdw>
                </a:effectLst>
              </p:spPr>
              <p:txBody>
                <a:bodyPr wrap="none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zh-CN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3333CC"/>
                      </a:solidFill>
                      <a:effectLst/>
                      <a:uLnTx/>
                      <a:uFillTx/>
                      <a:latin typeface="Calibri" panose="020F0502020204030204"/>
                      <a:ea typeface="宋体" panose="02010600030101010101" pitchFamily="2" charset="-122"/>
                      <a:cs typeface="+mn-cs"/>
                    </a:rPr>
                    <a:t>header</a:t>
                  </a:r>
                  <a:endPara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937995" y="2124327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 panose="020F0502020204030204" pitchFamily="34" charset="0"/>
                  </a:rPr>
                  <a:t>8</a:t>
                </a:r>
                <a:endParaRPr lang="zh-CN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1403906" y="2119971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 panose="020F0502020204030204" pitchFamily="34" charset="0"/>
                  </a:rPr>
                  <a:t>8</a:t>
                </a:r>
                <a:endParaRPr lang="zh-CN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952547" y="2119971"/>
                <a:ext cx="3657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 panose="020F0502020204030204" pitchFamily="34" charset="0"/>
                  </a:rPr>
                  <a:t>8</a:t>
                </a:r>
                <a:endParaRPr lang="zh-CN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526106" y="2128678"/>
                <a:ext cx="5121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 panose="020F0502020204030204" pitchFamily="34" charset="0"/>
                  </a:rPr>
                  <a:t>42</a:t>
                </a:r>
                <a:endParaRPr lang="zh-CN" alt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7608778" y="2106903"/>
                <a:ext cx="477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Calibri" panose="020F0502020204030204" pitchFamily="34" charset="0"/>
                  </a:rPr>
                  <a:t>16</a:t>
                </a:r>
                <a:endParaRPr lang="zh-CN" altLang="en-US" sz="160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2610042" y="2960343"/>
              <a:ext cx="4635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alibri" panose="020F0502020204030204" pitchFamily="34" charset="0"/>
                </a:rPr>
                <a:t>14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8519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面向比特的组帧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081171"/>
          </a:xfrm>
        </p:spPr>
        <p:txBody>
          <a:bodyPr/>
          <a:lstStyle/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不关心</a:t>
            </a:r>
            <a:r>
              <a:rPr lang="zh-CN" altLang="en-US" dirty="0"/>
              <a:t>字节的边界，它只是把帧看成比特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比特</a:t>
            </a:r>
            <a:r>
              <a:rPr lang="zh-CN" altLang="en-US" dirty="0"/>
              <a:t>可能来自某个字符集，如</a:t>
            </a:r>
            <a:r>
              <a:rPr lang="en-US" altLang="zh-CN" dirty="0"/>
              <a:t>ASCII</a:t>
            </a:r>
            <a:r>
              <a:rPr lang="zh-CN" altLang="en-US" dirty="0"/>
              <a:t>码，或者可能是一幅图像中的像素值或一个可执行文件的指令和</a:t>
            </a:r>
            <a:r>
              <a:rPr lang="zh-CN" altLang="en-US" dirty="0" smtClean="0"/>
              <a:t>操作数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实例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由</a:t>
            </a:r>
            <a:r>
              <a:rPr lang="en-US" altLang="zh-CN" dirty="0"/>
              <a:t>IBM</a:t>
            </a:r>
            <a:r>
              <a:rPr lang="zh-CN" altLang="en-US" dirty="0"/>
              <a:t>开发的同步数据链路控制（</a:t>
            </a:r>
            <a:r>
              <a:rPr lang="en-US" altLang="zh-CN" dirty="0"/>
              <a:t>SDLC</a:t>
            </a:r>
            <a:r>
              <a:rPr lang="zh-CN" altLang="en-US" dirty="0"/>
              <a:t>）</a:t>
            </a:r>
            <a:r>
              <a:rPr lang="zh-CN" altLang="en-US" dirty="0" smtClean="0"/>
              <a:t>协议</a:t>
            </a:r>
            <a:endParaRPr lang="en-US" altLang="zh-CN" dirty="0"/>
          </a:p>
          <a:p>
            <a:pPr lvl="2"/>
            <a:r>
              <a:rPr lang="en-US" altLang="zh-CN" dirty="0" smtClean="0"/>
              <a:t>ISO</a:t>
            </a:r>
            <a:r>
              <a:rPr lang="zh-CN" altLang="en-US" dirty="0"/>
              <a:t>将</a:t>
            </a:r>
            <a:r>
              <a:rPr lang="en-US" altLang="zh-CN" dirty="0"/>
              <a:t>SDLC</a:t>
            </a:r>
            <a:r>
              <a:rPr lang="zh-CN" altLang="en-US" dirty="0"/>
              <a:t>标准化为高级数据链路控制协议（</a:t>
            </a:r>
            <a:r>
              <a:rPr lang="en-US" altLang="zh-CN" dirty="0"/>
              <a:t>HDLC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2" name="内容占位符 2"/>
          <p:cNvSpPr txBox="1">
            <a:spLocks/>
          </p:cNvSpPr>
          <p:nvPr/>
        </p:nvSpPr>
        <p:spPr bwMode="auto">
          <a:xfrm>
            <a:off x="452844" y="5212079"/>
            <a:ext cx="8229600" cy="1058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zh-CN" kern="0" dirty="0"/>
              <a:t>Beginning Sequence </a:t>
            </a:r>
            <a:r>
              <a:rPr lang="zh-CN" altLang="en-US" kern="0" dirty="0"/>
              <a:t>和</a:t>
            </a:r>
            <a:r>
              <a:rPr lang="en-US" altLang="zh-CN" kern="0" dirty="0"/>
              <a:t>Ending Sequence</a:t>
            </a:r>
            <a:r>
              <a:rPr lang="zh-CN" altLang="en-US" kern="0" dirty="0"/>
              <a:t>：</a:t>
            </a:r>
            <a:r>
              <a:rPr lang="en-US" altLang="zh-CN" kern="0" dirty="0" smtClean="0"/>
              <a:t>01111110</a:t>
            </a:r>
            <a:r>
              <a:rPr lang="zh-CN" altLang="en-US" kern="0" dirty="0" smtClean="0">
                <a:solidFill>
                  <a:srgbClr val="FF0000"/>
                </a:solidFill>
              </a:rPr>
              <a:t>（标志字段）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1"/>
            <a:r>
              <a:rPr lang="zh-CN" altLang="en-US" kern="0" dirty="0"/>
              <a:t>在链路空闲时，也发送这个序列，以保证</a:t>
            </a:r>
            <a:r>
              <a:rPr lang="zh-CN" altLang="en-US" kern="0" dirty="0" smtClean="0"/>
              <a:t>发方、</a:t>
            </a:r>
            <a:r>
              <a:rPr lang="zh-CN" altLang="en-US" kern="0" dirty="0"/>
              <a:t>收方的时钟同步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36662" y="4233810"/>
            <a:ext cx="7747432" cy="836240"/>
            <a:chOff x="836662" y="4325251"/>
            <a:chExt cx="7747432" cy="836240"/>
          </a:xfrm>
        </p:grpSpPr>
        <p:grpSp>
          <p:nvGrpSpPr>
            <p:cNvPr id="44" name="组合 43"/>
            <p:cNvGrpSpPr/>
            <p:nvPr/>
          </p:nvGrpSpPr>
          <p:grpSpPr>
            <a:xfrm>
              <a:off x="836662" y="4612096"/>
              <a:ext cx="6679552" cy="549395"/>
              <a:chOff x="849725" y="2341496"/>
              <a:chExt cx="6679552" cy="549395"/>
            </a:xfrm>
          </p:grpSpPr>
          <p:sp>
            <p:nvSpPr>
              <p:cNvPr id="30" name="Rectangle 3"/>
              <p:cNvSpPr>
                <a:spLocks noChangeArrowheads="1"/>
              </p:cNvSpPr>
              <p:nvPr/>
            </p:nvSpPr>
            <p:spPr bwMode="auto">
              <a:xfrm>
                <a:off x="849725" y="2341616"/>
                <a:ext cx="1102780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ct val="0"/>
                  </a:spcBef>
                </a:pPr>
                <a:r>
                  <a:rPr lang="en-US" altLang="zh-CN" sz="1600" dirty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Beginning </a:t>
                </a:r>
                <a:endParaRPr lang="en-US" altLang="zh-CN" sz="1600" dirty="0" smtClean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  <a:p>
                <a:pPr lvl="0" algn="ctr">
                  <a:spcBef>
                    <a:spcPct val="0"/>
                  </a:spcBef>
                </a:pPr>
                <a:r>
                  <a:rPr lang="en-US" altLang="zh-CN" sz="1600" dirty="0" smtClean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sequence</a:t>
                </a:r>
                <a:endParaRPr lang="en-US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Rectangle 4"/>
              <p:cNvSpPr>
                <a:spLocks noChangeArrowheads="1"/>
              </p:cNvSpPr>
              <p:nvPr/>
            </p:nvSpPr>
            <p:spPr bwMode="auto">
              <a:xfrm>
                <a:off x="1952505" y="2341496"/>
                <a:ext cx="1597797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Header</a:t>
                </a:r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Rectangle 4"/>
              <p:cNvSpPr>
                <a:spLocks noChangeArrowheads="1"/>
              </p:cNvSpPr>
              <p:nvPr/>
            </p:nvSpPr>
            <p:spPr bwMode="auto">
              <a:xfrm>
                <a:off x="3536549" y="2341616"/>
                <a:ext cx="3328416" cy="549275"/>
              </a:xfrm>
              <a:prstGeom prst="rect">
                <a:avLst/>
              </a:prstGeom>
              <a:solidFill>
                <a:sysClr val="window" lastClr="FFFFFF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data payload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Rectangle 3"/>
              <p:cNvSpPr>
                <a:spLocks noChangeArrowheads="1"/>
              </p:cNvSpPr>
              <p:nvPr/>
            </p:nvSpPr>
            <p:spPr bwMode="auto">
              <a:xfrm>
                <a:off x="6857998" y="2341496"/>
                <a:ext cx="671279" cy="5492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E7E6E6"/>
                </a:outerShdw>
              </a:effec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1600" dirty="0" smtClean="0">
                    <a:solidFill>
                      <a:srgbClr val="3333CC"/>
                    </a:solidFill>
                    <a:latin typeface="Calibri" panose="020F0502020204030204"/>
                    <a:ea typeface="宋体" panose="02010600030101010101" pitchFamily="2" charset="-122"/>
                  </a:rPr>
                  <a:t>CRC</a:t>
                </a:r>
                <a:endParaRPr lang="zh-CN" altLang="zh-CN" sz="1600" dirty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1288602" y="4349931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603331" y="4349931"/>
              <a:ext cx="6049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alibri" panose="020F0502020204030204" pitchFamily="34" charset="0"/>
                </a:rPr>
                <a:t>16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034008" y="4325251"/>
              <a:ext cx="477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alibri" panose="020F0502020204030204" pitchFamily="34" charset="0"/>
                </a:rPr>
                <a:t>16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7481314" y="4607862"/>
              <a:ext cx="1102780" cy="5492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7E6E6"/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ct val="0"/>
                </a:spcBef>
              </a:pPr>
              <a:r>
                <a:rPr lang="en-US" altLang="zh-CN" sz="1600" dirty="0" smtClean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rPr>
                <a:t>ending </a:t>
              </a:r>
            </a:p>
            <a:p>
              <a:pPr lvl="0" algn="ctr">
                <a:spcBef>
                  <a:spcPct val="0"/>
                </a:spcBef>
              </a:pPr>
              <a:r>
                <a:rPr lang="en-US" altLang="zh-CN" sz="1600" dirty="0" smtClean="0">
                  <a:solidFill>
                    <a:srgbClr val="3333CC"/>
                  </a:solidFill>
                  <a:latin typeface="Calibri" panose="020F0502020204030204"/>
                  <a:ea typeface="宋体" panose="02010600030101010101" pitchFamily="2" charset="-122"/>
                </a:rPr>
                <a:t>sequence</a:t>
              </a:r>
              <a:endParaRPr lang="en-US" altLang="zh-CN" sz="1600" dirty="0">
                <a:solidFill>
                  <a:srgbClr val="3333CC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933254" y="4332514"/>
              <a:ext cx="365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Calibri" panose="020F0502020204030204" pitchFamily="34" charset="0"/>
                </a:rPr>
                <a:t>8</a:t>
              </a:r>
              <a:endParaRPr lang="zh-CN" altLang="en-US" sz="1600" dirty="0">
                <a:latin typeface="Calibri" panose="020F0502020204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80730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2" grpId="0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面向比特的组帧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413021"/>
          </a:xfrm>
        </p:spPr>
        <p:txBody>
          <a:bodyPr/>
          <a:lstStyle/>
          <a:p>
            <a:r>
              <a:rPr lang="zh-CN" altLang="en-US" dirty="0" smtClean="0"/>
              <a:t>数据帧的透明传输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任意比特组合的数据都能通过数据链路层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问题：</a:t>
            </a:r>
            <a:r>
              <a:rPr lang="en-US" altLang="zh-CN" sz="1800" dirty="0" smtClean="0"/>
              <a:t>01111110</a:t>
            </a:r>
            <a:r>
              <a:rPr lang="zh-CN" altLang="en-US" sz="1800" dirty="0"/>
              <a:t>可能出现在帧的任何</a:t>
            </a:r>
            <a:r>
              <a:rPr lang="zh-CN" altLang="en-US" sz="1800" dirty="0" smtClean="0"/>
              <a:t>地方</a:t>
            </a:r>
            <a:endParaRPr lang="en-US" altLang="zh-CN" sz="1800" dirty="0" smtClean="0"/>
          </a:p>
          <a:p>
            <a:r>
              <a:rPr lang="zh-CN" altLang="en-US" sz="2200" dirty="0" smtClean="0"/>
              <a:t>比特填充法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发送</a:t>
            </a:r>
            <a:r>
              <a:rPr lang="zh-CN" altLang="en-US" sz="1800" dirty="0"/>
              <a:t>方：当一串比特流尚未加上标志字段时，先用硬件扫描整个帧（用软件也可实现，但要慢一些），只要发现</a:t>
            </a:r>
            <a:r>
              <a:rPr lang="en-US" altLang="zh-CN" sz="1800" dirty="0"/>
              <a:t>5</a:t>
            </a:r>
            <a:r>
              <a:rPr lang="zh-CN" altLang="en-US" sz="1800" dirty="0"/>
              <a:t>个连续的</a:t>
            </a:r>
            <a:r>
              <a:rPr lang="en-US" altLang="zh-CN" sz="1800" dirty="0"/>
              <a:t>1</a:t>
            </a:r>
            <a:r>
              <a:rPr lang="zh-CN" altLang="en-US" sz="1800" dirty="0"/>
              <a:t>，则立即填入一个</a:t>
            </a:r>
            <a:r>
              <a:rPr lang="en-US" altLang="zh-CN" sz="1800" dirty="0" smtClean="0"/>
              <a:t>0</a:t>
            </a:r>
          </a:p>
          <a:p>
            <a:pPr lvl="2"/>
            <a:r>
              <a:rPr lang="zh-CN" altLang="en-US" dirty="0"/>
              <a:t>例：发方发送</a:t>
            </a:r>
            <a:r>
              <a:rPr lang="en-US" altLang="zh-CN" dirty="0"/>
              <a:t>011111111110</a:t>
            </a:r>
            <a:r>
              <a:rPr lang="zh-CN" altLang="en-US" dirty="0"/>
              <a:t>，则实际</a:t>
            </a:r>
            <a:r>
              <a:rPr lang="zh-CN" altLang="en-US" dirty="0" smtClean="0"/>
              <a:t>发送 </a:t>
            </a:r>
            <a:r>
              <a:rPr lang="en-US" altLang="zh-CN" dirty="0" smtClean="0"/>
              <a:t>011111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11111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0</a:t>
            </a:r>
            <a:endParaRPr lang="en-US" altLang="zh-CN" sz="1600" dirty="0" smtClean="0"/>
          </a:p>
          <a:p>
            <a:pPr lvl="1">
              <a:spcBef>
                <a:spcPts val="1200"/>
              </a:spcBef>
            </a:pPr>
            <a:r>
              <a:rPr lang="zh-CN" altLang="en-US" sz="1800" dirty="0"/>
              <a:t>接收方</a:t>
            </a:r>
            <a:r>
              <a:rPr lang="zh-CN" altLang="en-US" sz="1800" dirty="0" smtClean="0"/>
              <a:t>：</a:t>
            </a:r>
            <a:r>
              <a:rPr lang="zh-CN" altLang="en-US" sz="1800" dirty="0"/>
              <a:t>先找到开始点 </a:t>
            </a:r>
            <a:r>
              <a:rPr lang="en-US" altLang="zh-CN" sz="1800" dirty="0"/>
              <a:t>01111110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然后再定结束点</a:t>
            </a:r>
            <a:r>
              <a:rPr lang="zh-CN" altLang="en-US" sz="1800" dirty="0" smtClean="0"/>
              <a:t>，在</a:t>
            </a:r>
            <a:r>
              <a:rPr lang="zh-CN" altLang="en-US" sz="1800" dirty="0"/>
              <a:t>接收了连续的</a:t>
            </a:r>
            <a:r>
              <a:rPr lang="en-US" altLang="zh-CN" sz="1800" dirty="0"/>
              <a:t>5</a:t>
            </a:r>
            <a:r>
              <a:rPr lang="zh-CN" altLang="en-US" sz="1800" dirty="0"/>
              <a:t>个</a:t>
            </a:r>
            <a:r>
              <a:rPr lang="en-US" altLang="zh-CN" sz="1800" dirty="0"/>
              <a:t>1</a:t>
            </a:r>
            <a:r>
              <a:rPr lang="zh-CN" altLang="en-US" sz="1800" dirty="0"/>
              <a:t>之后，就可以根据下一位决定是填充位还是结束</a:t>
            </a:r>
            <a:r>
              <a:rPr lang="zh-CN" altLang="en-US" sz="1800" dirty="0" smtClean="0"/>
              <a:t>到达，下</a:t>
            </a:r>
            <a:r>
              <a:rPr lang="zh-CN" altLang="en-US" sz="1800" dirty="0"/>
              <a:t>一位为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2">
              <a:spcBef>
                <a:spcPts val="600"/>
              </a:spcBef>
            </a:pPr>
            <a:r>
              <a:rPr lang="en-US" altLang="zh-CN" dirty="0" smtClean="0"/>
              <a:t>0</a:t>
            </a:r>
            <a:r>
              <a:rPr lang="zh-CN" altLang="en-US" dirty="0"/>
              <a:t>，必为填充的</a:t>
            </a:r>
            <a:r>
              <a:rPr lang="en-US" altLang="zh-CN" dirty="0"/>
              <a:t>0</a:t>
            </a:r>
            <a:r>
              <a:rPr lang="zh-CN" altLang="en-US" dirty="0"/>
              <a:t>，丢弃此位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en-US" altLang="zh-CN" dirty="0" smtClean="0"/>
              <a:t>1</a:t>
            </a:r>
            <a:r>
              <a:rPr lang="zh-CN" altLang="en-US" dirty="0"/>
              <a:t>，再看下一</a:t>
            </a:r>
            <a:r>
              <a:rPr lang="zh-CN" altLang="en-US" dirty="0" smtClean="0"/>
              <a:t>位：若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，则为帧</a:t>
            </a:r>
            <a:r>
              <a:rPr lang="zh-CN" altLang="en-US" dirty="0" smtClean="0"/>
              <a:t>结束；若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，则出错（</a:t>
            </a:r>
            <a:r>
              <a:rPr lang="zh-CN" altLang="en-US" dirty="0" smtClean="0"/>
              <a:t>表示</a:t>
            </a:r>
            <a:r>
              <a:rPr lang="zh-CN" altLang="en-US" dirty="0"/>
              <a:t>出现连续</a:t>
            </a:r>
            <a:r>
              <a:rPr lang="en-US" altLang="zh-CN" dirty="0"/>
              <a:t>7</a:t>
            </a:r>
            <a:r>
              <a:rPr lang="zh-CN" altLang="en-US" dirty="0"/>
              <a:t>个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pPr lvl="1">
              <a:spcBef>
                <a:spcPts val="1200"/>
              </a:spcBef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25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397726" y="2084840"/>
            <a:ext cx="341811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8257" y="4850361"/>
            <a:ext cx="176784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1" descr="问号13.jpg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480" y="1551990"/>
            <a:ext cx="3298371" cy="329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63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网络构件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网络由两类构件组成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结点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链路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34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370711" cy="3090926"/>
          </a:xfrm>
        </p:spPr>
        <p:txBody>
          <a:bodyPr/>
          <a:lstStyle/>
          <a:p>
            <a:r>
              <a:rPr lang="zh-CN" altLang="en-US" dirty="0"/>
              <a:t>被连接的计算机</a:t>
            </a:r>
            <a:r>
              <a:rPr lang="en-US" altLang="zh-CN" dirty="0"/>
              <a:t>/</a:t>
            </a:r>
            <a:r>
              <a:rPr lang="zh-CN" altLang="en-US" dirty="0"/>
              <a:t>其它硬件，分两类</a:t>
            </a:r>
          </a:p>
          <a:p>
            <a:pPr lvl="1"/>
            <a:r>
              <a:rPr lang="zh-CN" altLang="en-US" dirty="0"/>
              <a:t>主机</a:t>
            </a:r>
            <a:r>
              <a:rPr lang="en-US" altLang="zh-CN" dirty="0"/>
              <a:t>(</a:t>
            </a:r>
            <a:r>
              <a:rPr lang="zh-CN" altLang="en-US" dirty="0"/>
              <a:t>端系统</a:t>
            </a:r>
            <a:r>
              <a:rPr lang="en-US" altLang="zh-CN" dirty="0"/>
              <a:t>)</a:t>
            </a:r>
            <a:r>
              <a:rPr lang="zh-CN" altLang="en-US" dirty="0"/>
              <a:t>：传统</a:t>
            </a:r>
            <a:r>
              <a:rPr lang="en-US" altLang="zh-CN" dirty="0"/>
              <a:t>PC</a:t>
            </a:r>
            <a:r>
              <a:rPr lang="zh-CN" altLang="en-US" dirty="0"/>
              <a:t>、服务器、 智能手机、传感设备等</a:t>
            </a:r>
          </a:p>
          <a:p>
            <a:pPr lvl="1"/>
            <a:r>
              <a:rPr lang="zh-CN" altLang="en-US" dirty="0"/>
              <a:t>网络内部交换结点：二层交换机、</a:t>
            </a:r>
            <a:r>
              <a:rPr lang="en-US" altLang="zh-CN" dirty="0"/>
              <a:t>AP</a:t>
            </a:r>
            <a:r>
              <a:rPr lang="zh-CN" altLang="en-US" dirty="0"/>
              <a:t>、基站、路由器等</a:t>
            </a:r>
            <a:endParaRPr lang="en-US" altLang="zh-CN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zh-CN" altLang="en-US" dirty="0"/>
              <a:t>网络适配器</a:t>
            </a:r>
            <a:r>
              <a:rPr lang="en-US" altLang="zh-CN" dirty="0"/>
              <a:t>/</a:t>
            </a:r>
            <a:r>
              <a:rPr lang="zh-CN" altLang="en-US" dirty="0"/>
              <a:t>网络接口卡</a:t>
            </a:r>
            <a:r>
              <a:rPr lang="zh-CN" altLang="en-US" sz="2000" dirty="0"/>
              <a:t> </a:t>
            </a:r>
            <a:r>
              <a:rPr lang="en-US" altLang="zh-CN" sz="2000" dirty="0"/>
              <a:t>(network adapter/network interface card)</a:t>
            </a:r>
            <a:endParaRPr lang="en-US" altLang="zh-CN" dirty="0"/>
          </a:p>
          <a:p>
            <a:pPr lvl="1"/>
            <a:r>
              <a:rPr lang="zh-CN" altLang="en-US" dirty="0"/>
              <a:t>将结点连接到链路上的</a:t>
            </a:r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1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94" y="4146207"/>
            <a:ext cx="3416515" cy="2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507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网络适配器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72682"/>
          </a:xfrm>
        </p:spPr>
        <p:txBody>
          <a:bodyPr/>
          <a:lstStyle/>
          <a:p>
            <a:r>
              <a:rPr lang="zh-CN" altLang="en-US" sz="2200" dirty="0"/>
              <a:t>实现大部分数据链层，以及物理层</a:t>
            </a:r>
            <a:r>
              <a:rPr lang="zh-CN" altLang="en-US" sz="2200" dirty="0" smtClean="0"/>
              <a:t>功能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实现调制编码、组帧</a:t>
            </a:r>
            <a:r>
              <a:rPr lang="zh-CN" altLang="en-US" sz="1800" dirty="0"/>
              <a:t>、错误检测、可靠传输、介质访问控制等</a:t>
            </a:r>
            <a:r>
              <a:rPr lang="zh-CN" altLang="en-US" sz="1800" dirty="0" smtClean="0"/>
              <a:t>功能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653316" y="2893062"/>
            <a:ext cx="5311667" cy="3383646"/>
            <a:chOff x="1653316" y="2393190"/>
            <a:chExt cx="5311667" cy="3383646"/>
          </a:xfrm>
        </p:grpSpPr>
        <p:sp>
          <p:nvSpPr>
            <p:cNvPr id="35" name="Rectangle 2"/>
            <p:cNvSpPr>
              <a:spLocks noChangeArrowheads="1"/>
            </p:cNvSpPr>
            <p:nvPr/>
          </p:nvSpPr>
          <p:spPr bwMode="auto">
            <a:xfrm>
              <a:off x="3723797" y="2393190"/>
              <a:ext cx="3073060" cy="3072385"/>
            </a:xfrm>
            <a:prstGeom prst="rect">
              <a:avLst/>
            </a:prstGeom>
            <a:solidFill>
              <a:srgbClr val="F4F4FA"/>
            </a:solidFill>
            <a:ln w="25400">
              <a:solidFill>
                <a:srgbClr val="DCDCEC"/>
              </a:solidFill>
            </a:ln>
            <a:effectLst/>
          </p:spPr>
          <p:txBody>
            <a:bodyPr wrap="none" anchor="ctr"/>
            <a:lstStyle/>
            <a:p>
              <a:endParaRPr lang="zh-CN" altLang="en-US" sz="1600" b="1"/>
            </a:p>
          </p:txBody>
        </p:sp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3903476" y="2636397"/>
              <a:ext cx="863596" cy="467614"/>
            </a:xfrm>
            <a:prstGeom prst="rect">
              <a:avLst/>
            </a:prstGeom>
            <a:solidFill>
              <a:srgbClr val="9292C8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黑体" panose="02010609060101010101" pitchFamily="49" charset="-122"/>
                </a:rPr>
                <a:t>CPU</a:t>
              </a:r>
              <a:endParaRPr lang="zh-CN" altLang="zh-CN" sz="1600" dirty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8" name="Rectangle 6"/>
            <p:cNvSpPr>
              <a:spLocks noChangeArrowheads="1"/>
            </p:cNvSpPr>
            <p:nvPr/>
          </p:nvSpPr>
          <p:spPr bwMode="auto">
            <a:xfrm>
              <a:off x="4187017" y="3688465"/>
              <a:ext cx="1652951" cy="1645428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vert="eaVert" wrap="none" anchor="t" anchorCtr="0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60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网络适配器</a:t>
              </a:r>
              <a:endParaRPr lang="zh-CN" altLang="zh-CN" sz="1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Rectangle 5"/>
            <p:cNvSpPr>
              <a:spLocks noChangeArrowheads="1"/>
            </p:cNvSpPr>
            <p:nvPr/>
          </p:nvSpPr>
          <p:spPr bwMode="auto">
            <a:xfrm>
              <a:off x="5185860" y="2636397"/>
              <a:ext cx="863596" cy="484971"/>
            </a:xfrm>
            <a:prstGeom prst="rect">
              <a:avLst/>
            </a:prstGeom>
            <a:solidFill>
              <a:srgbClr val="9292C8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60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存储器</a:t>
              </a:r>
              <a:endParaRPr lang="zh-CN" altLang="zh-CN" sz="1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44" name="直接连接符 43"/>
            <p:cNvCxnSpPr>
              <a:stCxn id="37" idx="2"/>
            </p:cNvCxnSpPr>
            <p:nvPr/>
          </p:nvCxnSpPr>
          <p:spPr>
            <a:xfrm>
              <a:off x="4335274" y="3104011"/>
              <a:ext cx="0" cy="270756"/>
            </a:xfrm>
            <a:prstGeom prst="line">
              <a:avLst/>
            </a:pr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/>
            <p:cNvCxnSpPr>
              <a:stCxn id="41" idx="2"/>
            </p:cNvCxnSpPr>
            <p:nvPr/>
          </p:nvCxnSpPr>
          <p:spPr>
            <a:xfrm>
              <a:off x="5617658" y="3121368"/>
              <a:ext cx="0" cy="253399"/>
            </a:xfrm>
            <a:prstGeom prst="line">
              <a:avLst/>
            </a:pr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3"/>
            <p:cNvCxnSpPr>
              <a:cxnSpLocks/>
            </p:cNvCxnSpPr>
            <p:nvPr/>
          </p:nvCxnSpPr>
          <p:spPr>
            <a:xfrm>
              <a:off x="3813873" y="3374767"/>
              <a:ext cx="2855151" cy="0"/>
            </a:xfrm>
            <a:prstGeom prst="line">
              <a:avLst/>
            </a:pr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矩形 67"/>
            <p:cNvSpPr/>
            <p:nvPr/>
          </p:nvSpPr>
          <p:spPr>
            <a:xfrm>
              <a:off x="5791453" y="3342487"/>
              <a:ext cx="10054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主机总线</a:t>
              </a:r>
              <a:endPara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4325123" y="3908035"/>
              <a:ext cx="1080827" cy="466725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vert="horz" wrap="none" anchor="ctr" anchorCtr="1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60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控制器</a:t>
              </a:r>
              <a:endParaRPr lang="zh-CN" altLang="zh-CN" sz="1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cxnSp>
          <p:nvCxnSpPr>
            <p:cNvPr id="75" name="直接连接符 74"/>
            <p:cNvCxnSpPr>
              <a:cxnSpLocks/>
            </p:cNvCxnSpPr>
            <p:nvPr/>
          </p:nvCxnSpPr>
          <p:spPr>
            <a:xfrm>
              <a:off x="4888992" y="3374767"/>
              <a:ext cx="0" cy="533581"/>
            </a:xfrm>
            <a:prstGeom prst="line">
              <a:avLst/>
            </a:pr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直接连接符 80"/>
            <p:cNvCxnSpPr>
              <a:stCxn id="36" idx="2"/>
              <a:endCxn id="86" idx="0"/>
            </p:cNvCxnSpPr>
            <p:nvPr/>
          </p:nvCxnSpPr>
          <p:spPr>
            <a:xfrm flipH="1">
              <a:off x="4865536" y="4374760"/>
              <a:ext cx="1" cy="273666"/>
            </a:xfrm>
            <a:prstGeom prst="line">
              <a:avLst/>
            </a:prstGeom>
            <a:noFill/>
            <a:ln w="28575" cmpd="sng">
              <a:solidFill>
                <a:srgbClr val="333399"/>
              </a:solidFill>
              <a:round/>
              <a:headEnd type="none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4325122" y="4648426"/>
              <a:ext cx="1080827" cy="466725"/>
            </a:xfrm>
            <a:prstGeom prst="rect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>
              <a:outerShdw dist="50800" dir="3420000" algn="ctr" rotWithShape="0">
                <a:schemeClr val="tx1">
                  <a:lumMod val="65000"/>
                  <a:lumOff val="35000"/>
                </a:schemeClr>
              </a:outerShdw>
            </a:effectLst>
          </p:spPr>
          <p:txBody>
            <a:bodyPr vert="horz" wrap="none" anchor="ctr" anchorCtr="1"/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600" b="1" dirty="0">
                  <a:solidFill>
                    <a:schemeClr val="bg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物理传输</a:t>
              </a:r>
              <a:endParaRPr lang="zh-CN" altLang="zh-CN" sz="16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883784" y="2524121"/>
              <a:ext cx="1270603" cy="196007"/>
            </a:xfrm>
            <a:prstGeom prst="rect">
              <a:avLst/>
            </a:prstGeom>
            <a:solidFill>
              <a:srgbClr val="EBF7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应用层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883664" y="2725289"/>
              <a:ext cx="1270603" cy="196007"/>
            </a:xfrm>
            <a:prstGeom prst="rect">
              <a:avLst/>
            </a:prstGeom>
            <a:solidFill>
              <a:srgbClr val="EBF7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传输层</a:t>
              </a:r>
            </a:p>
          </p:txBody>
        </p:sp>
        <p:sp>
          <p:nvSpPr>
            <p:cNvPr id="92" name="矩形 91"/>
            <p:cNvSpPr/>
            <p:nvPr/>
          </p:nvSpPr>
          <p:spPr>
            <a:xfrm>
              <a:off x="1883664" y="2920361"/>
              <a:ext cx="1270603" cy="196007"/>
            </a:xfrm>
            <a:prstGeom prst="rect">
              <a:avLst/>
            </a:prstGeom>
            <a:solidFill>
              <a:srgbClr val="EBF7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网络层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883784" y="3109337"/>
              <a:ext cx="1270603" cy="196007"/>
            </a:xfrm>
            <a:prstGeom prst="rect">
              <a:avLst/>
            </a:prstGeom>
            <a:solidFill>
              <a:srgbClr val="EBF7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链路层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1883784" y="4438265"/>
              <a:ext cx="1270603" cy="196007"/>
            </a:xfrm>
            <a:prstGeom prst="rect">
              <a:avLst/>
            </a:prstGeom>
            <a:solidFill>
              <a:srgbClr val="EBF7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链路层</a:t>
              </a:r>
            </a:p>
          </p:txBody>
        </p:sp>
        <p:sp>
          <p:nvSpPr>
            <p:cNvPr id="95" name="矩形 94"/>
            <p:cNvSpPr/>
            <p:nvPr/>
          </p:nvSpPr>
          <p:spPr>
            <a:xfrm>
              <a:off x="1883664" y="4639433"/>
              <a:ext cx="1270603" cy="196007"/>
            </a:xfrm>
            <a:prstGeom prst="rect">
              <a:avLst/>
            </a:prstGeom>
            <a:solidFill>
              <a:srgbClr val="EBF7FF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物理层</a:t>
              </a:r>
            </a:p>
          </p:txBody>
        </p:sp>
        <p:sp>
          <p:nvSpPr>
            <p:cNvPr id="96" name="矩形 95"/>
            <p:cNvSpPr/>
            <p:nvPr/>
          </p:nvSpPr>
          <p:spPr>
            <a:xfrm>
              <a:off x="1659412" y="3261295"/>
              <a:ext cx="461665" cy="32316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933476" y="3267391"/>
              <a:ext cx="461665" cy="32316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653316" y="4133023"/>
              <a:ext cx="461665" cy="32316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927380" y="4139119"/>
              <a:ext cx="461665" cy="323165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…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11" name="梯形 110"/>
            <p:cNvSpPr/>
            <p:nvPr/>
          </p:nvSpPr>
          <p:spPr>
            <a:xfrm rot="5400000">
              <a:off x="3098724" y="2579664"/>
              <a:ext cx="818367" cy="707282"/>
            </a:xfrm>
            <a:prstGeom prst="trapezoid">
              <a:avLst>
                <a:gd name="adj" fmla="val 26401"/>
              </a:avLst>
            </a:prstGeom>
            <a:gradFill rotWithShape="0">
              <a:gsLst>
                <a:gs pos="0">
                  <a:schemeClr val="bg1">
                    <a:lumMod val="50000"/>
                    <a:alpha val="50000"/>
                  </a:schemeClr>
                </a:gs>
                <a:gs pos="100000">
                  <a:srgbClr val="FFFFCC">
                    <a:alpha val="69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rot="10800000" vert="eaVert"/>
            <a:lstStyle/>
            <a:p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12" name="梯形 111"/>
            <p:cNvSpPr/>
            <p:nvPr/>
          </p:nvSpPr>
          <p:spPr>
            <a:xfrm rot="16200000">
              <a:off x="3004964" y="4115260"/>
              <a:ext cx="1331355" cy="1032750"/>
            </a:xfrm>
            <a:prstGeom prst="trapezoid">
              <a:avLst>
                <a:gd name="adj" fmla="val 47731"/>
              </a:avLst>
            </a:prstGeom>
            <a:gradFill rotWithShape="0">
              <a:gsLst>
                <a:gs pos="0">
                  <a:schemeClr val="bg1">
                    <a:lumMod val="50000"/>
                    <a:alpha val="70000"/>
                  </a:schemeClr>
                </a:gs>
                <a:gs pos="100000">
                  <a:srgbClr val="FFFFCC">
                    <a:alpha val="5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rot="10800000" vert="eaVert"/>
            <a:lstStyle/>
            <a:p>
              <a:endParaRPr lang="zh-CN" altLang="en-US" kern="0">
                <a:solidFill>
                  <a:sysClr val="windowText" lastClr="000000"/>
                </a:solidFill>
                <a:latin typeface="Arial" charset="0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1855892" y="5438282"/>
              <a:ext cx="51090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Aft>
                  <a:spcPct val="0"/>
                </a:spcAft>
                <a:buClr>
                  <a:schemeClr val="bg2"/>
                </a:buClr>
                <a:buSzPct val="75000"/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网络适配器：与其它主机组件及网络协议栈功能的关系</a:t>
              </a:r>
              <a:endParaRPr lang="zh-CN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7612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矩形 232"/>
          <p:cNvSpPr/>
          <p:nvPr/>
        </p:nvSpPr>
        <p:spPr>
          <a:xfrm>
            <a:off x="6544019" y="3894637"/>
            <a:ext cx="2555266" cy="1352550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760164" y="3886639"/>
            <a:ext cx="2977076" cy="1338263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网络适配器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6980238" y="3135753"/>
            <a:ext cx="2011362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9" name="Rectangle 5"/>
          <p:cNvSpPr>
            <a:spLocks noChangeArrowheads="1"/>
          </p:cNvSpPr>
          <p:nvPr/>
        </p:nvSpPr>
        <p:spPr bwMode="auto">
          <a:xfrm>
            <a:off x="6999288" y="3745353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0" name="Line 6"/>
          <p:cNvSpPr>
            <a:spLocks noChangeShapeType="1"/>
          </p:cNvSpPr>
          <p:nvPr/>
        </p:nvSpPr>
        <p:spPr bwMode="auto">
          <a:xfrm>
            <a:off x="6980238" y="3743765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7"/>
          <p:cNvSpPr>
            <a:spLocks noChangeArrowheads="1"/>
          </p:cNvSpPr>
          <p:nvPr/>
        </p:nvSpPr>
        <p:spPr bwMode="auto">
          <a:xfrm>
            <a:off x="7286625" y="3897753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"/>
          <p:cNvSpPr>
            <a:spLocks noChangeShapeType="1"/>
          </p:cNvSpPr>
          <p:nvPr/>
        </p:nvSpPr>
        <p:spPr bwMode="auto">
          <a:xfrm>
            <a:off x="6980238" y="4353365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Rectangle 9"/>
          <p:cNvSpPr>
            <a:spLocks noChangeArrowheads="1"/>
          </p:cNvSpPr>
          <p:nvPr/>
        </p:nvSpPr>
        <p:spPr bwMode="auto">
          <a:xfrm>
            <a:off x="7491413" y="3288153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174" name="Rectangle 10"/>
          <p:cNvSpPr>
            <a:spLocks noChangeArrowheads="1"/>
          </p:cNvSpPr>
          <p:nvPr/>
        </p:nvSpPr>
        <p:spPr bwMode="auto">
          <a:xfrm>
            <a:off x="7280275" y="4507353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Rectangle 11"/>
          <p:cNvSpPr>
            <a:spLocks noChangeArrowheads="1"/>
          </p:cNvSpPr>
          <p:nvPr/>
        </p:nvSpPr>
        <p:spPr bwMode="auto">
          <a:xfrm>
            <a:off x="7216775" y="4520053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176" name="AutoShape 12"/>
          <p:cNvSpPr>
            <a:spLocks noChangeArrowheads="1"/>
          </p:cNvSpPr>
          <p:nvPr/>
        </p:nvSpPr>
        <p:spPr bwMode="auto">
          <a:xfrm flipV="1">
            <a:off x="7851775" y="4250178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7" name="Rectangle 13"/>
          <p:cNvSpPr>
            <a:spLocks noChangeArrowheads="1"/>
          </p:cNvSpPr>
          <p:nvPr/>
        </p:nvSpPr>
        <p:spPr bwMode="auto">
          <a:xfrm>
            <a:off x="7485063" y="3907278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8" name="AutoShape 14"/>
          <p:cNvSpPr>
            <a:spLocks noChangeArrowheads="1"/>
          </p:cNvSpPr>
          <p:nvPr/>
        </p:nvSpPr>
        <p:spPr bwMode="auto">
          <a:xfrm flipV="1">
            <a:off x="7481888" y="3538978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9" name="Text Box 15"/>
          <p:cNvSpPr txBox="1">
            <a:spLocks noChangeArrowheads="1"/>
          </p:cNvSpPr>
          <p:nvPr/>
        </p:nvSpPr>
        <p:spPr bwMode="auto">
          <a:xfrm>
            <a:off x="6948488" y="385171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180" name="Rectangle 16"/>
          <p:cNvSpPr>
            <a:spLocks noChangeArrowheads="1"/>
          </p:cNvSpPr>
          <p:nvPr/>
        </p:nvSpPr>
        <p:spPr bwMode="auto">
          <a:xfrm>
            <a:off x="7691438" y="3565965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取出</a:t>
            </a:r>
          </a:p>
        </p:txBody>
      </p:sp>
      <p:sp>
        <p:nvSpPr>
          <p:cNvPr id="181" name="Line 17"/>
          <p:cNvSpPr>
            <a:spLocks noChangeShapeType="1"/>
          </p:cNvSpPr>
          <p:nvPr/>
        </p:nvSpPr>
        <p:spPr bwMode="auto">
          <a:xfrm>
            <a:off x="7480300" y="3902515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2" name="Line 18"/>
          <p:cNvSpPr>
            <a:spLocks noChangeShapeType="1"/>
          </p:cNvSpPr>
          <p:nvPr/>
        </p:nvSpPr>
        <p:spPr bwMode="auto">
          <a:xfrm>
            <a:off x="8470900" y="3904103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3" name="Freeform 21"/>
          <p:cNvSpPr>
            <a:spLocks/>
          </p:cNvSpPr>
          <p:nvPr/>
        </p:nvSpPr>
        <p:spPr bwMode="auto">
          <a:xfrm>
            <a:off x="2209800" y="4796277"/>
            <a:ext cx="5791200" cy="1020917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4" name="Rectangle 22"/>
          <p:cNvSpPr>
            <a:spLocks noChangeArrowheads="1"/>
          </p:cNvSpPr>
          <p:nvPr/>
        </p:nvSpPr>
        <p:spPr bwMode="auto">
          <a:xfrm>
            <a:off x="194014" y="3711633"/>
            <a:ext cx="875241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链路层</a:t>
            </a:r>
          </a:p>
        </p:txBody>
      </p:sp>
      <p:sp>
        <p:nvSpPr>
          <p:cNvPr id="185" name="Rectangle 23"/>
          <p:cNvSpPr>
            <a:spLocks noChangeArrowheads="1"/>
          </p:cNvSpPr>
          <p:nvPr/>
        </p:nvSpPr>
        <p:spPr bwMode="auto">
          <a:xfrm>
            <a:off x="163513" y="3272278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网络层</a:t>
            </a:r>
          </a:p>
        </p:txBody>
      </p:sp>
      <p:sp>
        <p:nvSpPr>
          <p:cNvPr id="186" name="Rectangle 24"/>
          <p:cNvSpPr>
            <a:spLocks noChangeArrowheads="1"/>
          </p:cNvSpPr>
          <p:nvPr/>
        </p:nvSpPr>
        <p:spPr bwMode="auto">
          <a:xfrm>
            <a:off x="4724400" y="5758420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CC"/>
                </a:solidFill>
                <a:ea typeface="华文楷体" panose="02010600040101010101" pitchFamily="2" charset="-122"/>
              </a:rPr>
              <a:t>链路</a:t>
            </a:r>
          </a:p>
        </p:txBody>
      </p:sp>
      <p:sp>
        <p:nvSpPr>
          <p:cNvPr id="187" name="Rectangle 25"/>
          <p:cNvSpPr>
            <a:spLocks noChangeArrowheads="1"/>
          </p:cNvSpPr>
          <p:nvPr/>
        </p:nvSpPr>
        <p:spPr bwMode="auto">
          <a:xfrm>
            <a:off x="1828800" y="2786503"/>
            <a:ext cx="854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auto">
          <a:xfrm>
            <a:off x="7607300" y="2786503"/>
            <a:ext cx="8223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auto">
          <a:xfrm>
            <a:off x="163513" y="4491478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物理层</a:t>
            </a:r>
          </a:p>
        </p:txBody>
      </p:sp>
      <p:sp>
        <p:nvSpPr>
          <p:cNvPr id="190" name="Rectangle 28"/>
          <p:cNvSpPr>
            <a:spLocks noChangeArrowheads="1"/>
          </p:cNvSpPr>
          <p:nvPr/>
        </p:nvSpPr>
        <p:spPr bwMode="auto">
          <a:xfrm>
            <a:off x="22860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1" name="Rectangle 29"/>
          <p:cNvSpPr>
            <a:spLocks noChangeArrowheads="1"/>
          </p:cNvSpPr>
          <p:nvPr/>
        </p:nvSpPr>
        <p:spPr bwMode="auto">
          <a:xfrm>
            <a:off x="24384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2" name="Rectangle 30"/>
          <p:cNvSpPr>
            <a:spLocks noChangeArrowheads="1"/>
          </p:cNvSpPr>
          <p:nvPr/>
        </p:nvSpPr>
        <p:spPr bwMode="auto">
          <a:xfrm>
            <a:off x="38100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3" name="Rectangle 31"/>
          <p:cNvSpPr>
            <a:spLocks noChangeArrowheads="1"/>
          </p:cNvSpPr>
          <p:nvPr/>
        </p:nvSpPr>
        <p:spPr bwMode="auto">
          <a:xfrm>
            <a:off x="39624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4" name="Rectangle 32"/>
          <p:cNvSpPr>
            <a:spLocks noChangeArrowheads="1"/>
          </p:cNvSpPr>
          <p:nvPr/>
        </p:nvSpPr>
        <p:spPr bwMode="auto">
          <a:xfrm>
            <a:off x="57150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5" name="Rectangle 33"/>
          <p:cNvSpPr>
            <a:spLocks noChangeArrowheads="1"/>
          </p:cNvSpPr>
          <p:nvPr/>
        </p:nvSpPr>
        <p:spPr bwMode="auto">
          <a:xfrm>
            <a:off x="58674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6" name="Rectangle 34"/>
          <p:cNvSpPr>
            <a:spLocks noChangeArrowheads="1"/>
          </p:cNvSpPr>
          <p:nvPr/>
        </p:nvSpPr>
        <p:spPr bwMode="auto">
          <a:xfrm>
            <a:off x="73914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7" name="Rectangle 35"/>
          <p:cNvSpPr>
            <a:spLocks noChangeArrowheads="1"/>
          </p:cNvSpPr>
          <p:nvPr/>
        </p:nvSpPr>
        <p:spPr bwMode="auto">
          <a:xfrm>
            <a:off x="75438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8" name="Rectangle 36"/>
          <p:cNvSpPr>
            <a:spLocks noChangeArrowheads="1"/>
          </p:cNvSpPr>
          <p:nvPr/>
        </p:nvSpPr>
        <p:spPr bwMode="auto">
          <a:xfrm>
            <a:off x="76962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9" name="Rectangle 37"/>
          <p:cNvSpPr>
            <a:spLocks noChangeArrowheads="1"/>
          </p:cNvSpPr>
          <p:nvPr/>
        </p:nvSpPr>
        <p:spPr bwMode="auto">
          <a:xfrm>
            <a:off x="78486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0" name="Line 38"/>
          <p:cNvSpPr>
            <a:spLocks noChangeShapeType="1"/>
          </p:cNvSpPr>
          <p:nvPr/>
        </p:nvSpPr>
        <p:spPr bwMode="auto">
          <a:xfrm>
            <a:off x="4114800" y="56060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1" name="Line 39"/>
          <p:cNvSpPr>
            <a:spLocks noChangeShapeType="1"/>
          </p:cNvSpPr>
          <p:nvPr/>
        </p:nvSpPr>
        <p:spPr bwMode="auto">
          <a:xfrm rot="5400000">
            <a:off x="2171700" y="53393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2" name="Line 40"/>
          <p:cNvSpPr>
            <a:spLocks noChangeShapeType="1"/>
          </p:cNvSpPr>
          <p:nvPr/>
        </p:nvSpPr>
        <p:spPr bwMode="auto">
          <a:xfrm rot="16200000" flipV="1">
            <a:off x="7734300" y="53774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03" name="Group 41"/>
          <p:cNvGrpSpPr>
            <a:grpSpLocks/>
          </p:cNvGrpSpPr>
          <p:nvPr/>
        </p:nvGrpSpPr>
        <p:grpSpPr bwMode="auto">
          <a:xfrm>
            <a:off x="2590800" y="5529820"/>
            <a:ext cx="1066800" cy="152400"/>
            <a:chOff x="1344" y="912"/>
            <a:chExt cx="672" cy="96"/>
          </a:xfrm>
        </p:grpSpPr>
        <p:sp>
          <p:nvSpPr>
            <p:cNvPr id="204" name="Line 42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5" name="Freeform 43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06" name="Group 44"/>
          <p:cNvGrpSpPr>
            <a:grpSpLocks/>
          </p:cNvGrpSpPr>
          <p:nvPr/>
        </p:nvGrpSpPr>
        <p:grpSpPr bwMode="auto">
          <a:xfrm>
            <a:off x="6096000" y="5529820"/>
            <a:ext cx="1066800" cy="157162"/>
            <a:chOff x="4080" y="3676"/>
            <a:chExt cx="672" cy="99"/>
          </a:xfrm>
        </p:grpSpPr>
        <p:sp>
          <p:nvSpPr>
            <p:cNvPr id="207" name="Line 45"/>
            <p:cNvSpPr>
              <a:spLocks noChangeShapeType="1"/>
            </p:cNvSpPr>
            <p:nvPr/>
          </p:nvSpPr>
          <p:spPr bwMode="auto">
            <a:xfrm>
              <a:off x="4080" y="3727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8" name="Freeform 46"/>
            <p:cNvSpPr>
              <a:spLocks/>
            </p:cNvSpPr>
            <p:nvPr/>
          </p:nvSpPr>
          <p:spPr bwMode="auto">
            <a:xfrm>
              <a:off x="4128" y="3676"/>
              <a:ext cx="576" cy="99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09" name="Rectangle 67"/>
          <p:cNvSpPr>
            <a:spLocks noChangeArrowheads="1"/>
          </p:cNvSpPr>
          <p:nvPr/>
        </p:nvSpPr>
        <p:spPr bwMode="auto">
          <a:xfrm>
            <a:off x="1219200" y="3119878"/>
            <a:ext cx="2011363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0" name="Rectangle 68"/>
          <p:cNvSpPr>
            <a:spLocks noChangeArrowheads="1"/>
          </p:cNvSpPr>
          <p:nvPr/>
        </p:nvSpPr>
        <p:spPr bwMode="auto">
          <a:xfrm>
            <a:off x="1238250" y="3729478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1" name="Line 69"/>
          <p:cNvSpPr>
            <a:spLocks noChangeShapeType="1"/>
          </p:cNvSpPr>
          <p:nvPr/>
        </p:nvSpPr>
        <p:spPr bwMode="auto">
          <a:xfrm>
            <a:off x="1219200" y="3727890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2" name="Rectangle 70"/>
          <p:cNvSpPr>
            <a:spLocks noChangeArrowheads="1"/>
          </p:cNvSpPr>
          <p:nvPr/>
        </p:nvSpPr>
        <p:spPr bwMode="auto">
          <a:xfrm>
            <a:off x="1525588" y="3881878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3" name="Line 71"/>
          <p:cNvSpPr>
            <a:spLocks noChangeShapeType="1"/>
          </p:cNvSpPr>
          <p:nvPr/>
        </p:nvSpPr>
        <p:spPr bwMode="auto">
          <a:xfrm>
            <a:off x="1219200" y="4337490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4" name="Rectangle 72"/>
          <p:cNvSpPr>
            <a:spLocks noChangeArrowheads="1"/>
          </p:cNvSpPr>
          <p:nvPr/>
        </p:nvSpPr>
        <p:spPr bwMode="auto">
          <a:xfrm>
            <a:off x="1730375" y="3272278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215" name="Rectangle 73"/>
          <p:cNvSpPr>
            <a:spLocks noChangeArrowheads="1"/>
          </p:cNvSpPr>
          <p:nvPr/>
        </p:nvSpPr>
        <p:spPr bwMode="auto">
          <a:xfrm>
            <a:off x="1519238" y="4491478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6" name="Rectangle 74"/>
          <p:cNvSpPr>
            <a:spLocks noChangeArrowheads="1"/>
          </p:cNvSpPr>
          <p:nvPr/>
        </p:nvSpPr>
        <p:spPr bwMode="auto">
          <a:xfrm>
            <a:off x="1455738" y="4504178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217" name="AutoShape 75"/>
          <p:cNvSpPr>
            <a:spLocks noChangeArrowheads="1"/>
          </p:cNvSpPr>
          <p:nvPr/>
        </p:nvSpPr>
        <p:spPr bwMode="auto">
          <a:xfrm>
            <a:off x="2071688" y="4339078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1724025" y="3891403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9" name="AutoShape 77"/>
          <p:cNvSpPr>
            <a:spLocks noChangeArrowheads="1"/>
          </p:cNvSpPr>
          <p:nvPr/>
        </p:nvSpPr>
        <p:spPr bwMode="auto">
          <a:xfrm>
            <a:off x="1730375" y="3586603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0" name="Text Box 78"/>
          <p:cNvSpPr txBox="1">
            <a:spLocks noChangeArrowheads="1"/>
          </p:cNvSpPr>
          <p:nvPr/>
        </p:nvSpPr>
        <p:spPr bwMode="auto">
          <a:xfrm>
            <a:off x="2849679" y="384559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221" name="Rectangle 79"/>
          <p:cNvSpPr>
            <a:spLocks noChangeArrowheads="1"/>
          </p:cNvSpPr>
          <p:nvPr/>
        </p:nvSpPr>
        <p:spPr bwMode="auto">
          <a:xfrm>
            <a:off x="1930400" y="3550090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装入</a:t>
            </a:r>
          </a:p>
        </p:txBody>
      </p:sp>
      <p:sp>
        <p:nvSpPr>
          <p:cNvPr id="222" name="Line 80"/>
          <p:cNvSpPr>
            <a:spLocks noChangeShapeType="1"/>
          </p:cNvSpPr>
          <p:nvPr/>
        </p:nvSpPr>
        <p:spPr bwMode="auto">
          <a:xfrm>
            <a:off x="1719263" y="388664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3" name="Line 81"/>
          <p:cNvSpPr>
            <a:spLocks noChangeShapeType="1"/>
          </p:cNvSpPr>
          <p:nvPr/>
        </p:nvSpPr>
        <p:spPr bwMode="auto">
          <a:xfrm>
            <a:off x="2709863" y="3888228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053" y="3857148"/>
            <a:ext cx="400110" cy="14230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sp>
        <p:nvSpPr>
          <p:cNvPr id="225" name="文本框 224"/>
          <p:cNvSpPr txBox="1"/>
          <p:nvPr/>
        </p:nvSpPr>
        <p:spPr>
          <a:xfrm flipH="1">
            <a:off x="6472443" y="3851715"/>
            <a:ext cx="400110" cy="1522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sp>
        <p:nvSpPr>
          <p:cNvPr id="226" name="圆角矩形标注 162"/>
          <p:cNvSpPr/>
          <p:nvPr/>
        </p:nvSpPr>
        <p:spPr>
          <a:xfrm>
            <a:off x="3818457" y="3135620"/>
            <a:ext cx="1205235" cy="550724"/>
          </a:xfrm>
          <a:prstGeom prst="wedgeRoundRectCallout">
            <a:avLst>
              <a:gd name="adj1" fmla="val -107229"/>
              <a:gd name="adj2" fmla="val 10515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组帧</a:t>
            </a:r>
          </a:p>
        </p:txBody>
      </p:sp>
      <p:sp>
        <p:nvSpPr>
          <p:cNvPr id="227" name="圆角矩形标注 162"/>
          <p:cNvSpPr/>
          <p:nvPr/>
        </p:nvSpPr>
        <p:spPr>
          <a:xfrm>
            <a:off x="3783013" y="3947943"/>
            <a:ext cx="1697242" cy="550724"/>
          </a:xfrm>
          <a:prstGeom prst="wedgeRoundRectCallout">
            <a:avLst>
              <a:gd name="adj1" fmla="val -90352"/>
              <a:gd name="adj2" fmla="val 67148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编码、调制</a:t>
            </a:r>
          </a:p>
        </p:txBody>
      </p:sp>
      <p:sp>
        <p:nvSpPr>
          <p:cNvPr id="228" name="Line 13"/>
          <p:cNvSpPr>
            <a:spLocks noChangeShapeType="1"/>
          </p:cNvSpPr>
          <p:nvPr/>
        </p:nvSpPr>
        <p:spPr bwMode="auto">
          <a:xfrm>
            <a:off x="2071688" y="5728747"/>
            <a:ext cx="5962853" cy="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9" name="Line 13"/>
          <p:cNvSpPr>
            <a:spLocks noChangeShapeType="1"/>
          </p:cNvSpPr>
          <p:nvPr/>
        </p:nvSpPr>
        <p:spPr bwMode="auto">
          <a:xfrm flipV="1">
            <a:off x="8034542" y="5007475"/>
            <a:ext cx="0" cy="758647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0" name="Line 13"/>
          <p:cNvSpPr>
            <a:spLocks noChangeShapeType="1"/>
          </p:cNvSpPr>
          <p:nvPr/>
        </p:nvSpPr>
        <p:spPr bwMode="auto">
          <a:xfrm flipH="1">
            <a:off x="2071688" y="4974296"/>
            <a:ext cx="4794" cy="791825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1" name="圆角矩形标注 162"/>
          <p:cNvSpPr/>
          <p:nvPr/>
        </p:nvSpPr>
        <p:spPr>
          <a:xfrm>
            <a:off x="4860337" y="3912869"/>
            <a:ext cx="1697242" cy="550724"/>
          </a:xfrm>
          <a:prstGeom prst="wedgeRoundRectCallout">
            <a:avLst>
              <a:gd name="adj1" fmla="val 86853"/>
              <a:gd name="adj2" fmla="val 10315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解调、解码</a:t>
            </a:r>
          </a:p>
        </p:txBody>
      </p:sp>
      <p:sp>
        <p:nvSpPr>
          <p:cNvPr id="232" name="圆角矩形标注 162"/>
          <p:cNvSpPr/>
          <p:nvPr/>
        </p:nvSpPr>
        <p:spPr>
          <a:xfrm>
            <a:off x="4945856" y="3350692"/>
            <a:ext cx="1697242" cy="550724"/>
          </a:xfrm>
          <a:prstGeom prst="wedgeRoundRectCallout">
            <a:avLst>
              <a:gd name="adj1" fmla="val 86853"/>
              <a:gd name="adj2" fmla="val 103156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识别帧</a:t>
            </a:r>
          </a:p>
        </p:txBody>
      </p:sp>
      <p:sp>
        <p:nvSpPr>
          <p:cNvPr id="72" name="圆角矩形标注 150"/>
          <p:cNvSpPr/>
          <p:nvPr/>
        </p:nvSpPr>
        <p:spPr>
          <a:xfrm>
            <a:off x="2913190" y="6210830"/>
            <a:ext cx="3153604" cy="576110"/>
          </a:xfrm>
          <a:prstGeom prst="wedgeRoundRectCallout">
            <a:avLst>
              <a:gd name="adj1" fmla="val -5754"/>
              <a:gd name="adj2" fmla="val -131309"/>
              <a:gd name="adj3" fmla="val 16667"/>
            </a:avLst>
          </a:prstGeom>
          <a:solidFill>
            <a:srgbClr val="950770"/>
          </a:solidFill>
          <a:ln>
            <a:solidFill>
              <a:srgbClr val="710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比特在两个适配器间流动</a:t>
            </a:r>
          </a:p>
        </p:txBody>
      </p:sp>
      <p:sp>
        <p:nvSpPr>
          <p:cNvPr id="74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72682"/>
          </a:xfrm>
        </p:spPr>
        <p:txBody>
          <a:bodyPr/>
          <a:lstStyle/>
          <a:p>
            <a:r>
              <a:rPr lang="zh-CN" altLang="en-US" sz="2200" dirty="0"/>
              <a:t>实现大部分数据链层，以及物理层</a:t>
            </a:r>
            <a:r>
              <a:rPr lang="zh-CN" altLang="en-US" sz="2200" dirty="0" smtClean="0"/>
              <a:t>功能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实现调制编码</a:t>
            </a:r>
            <a:r>
              <a:rPr lang="zh-CN" altLang="en-US" sz="1800" dirty="0"/>
              <a:t>、成帧、错误检测、可靠传输、介质访问控制等</a:t>
            </a:r>
            <a:r>
              <a:rPr lang="zh-CN" altLang="en-US" sz="1800" dirty="0" smtClean="0"/>
              <a:t>功能</a:t>
            </a:r>
            <a:endParaRPr lang="zh-CN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684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220" grpId="0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72" grpId="0" animBg="1"/>
      <p:bldP spid="72" grpId="1" animBg="1"/>
    </p:bld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矩形 223"/>
          <p:cNvSpPr/>
          <p:nvPr/>
        </p:nvSpPr>
        <p:spPr>
          <a:xfrm>
            <a:off x="6544019" y="3894637"/>
            <a:ext cx="2555266" cy="1352550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164" y="3886639"/>
            <a:ext cx="2977076" cy="1338263"/>
          </a:xfrm>
          <a:prstGeom prst="rect">
            <a:avLst/>
          </a:prstGeom>
          <a:solidFill>
            <a:srgbClr val="EFE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kern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网络适配器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6980238" y="3135753"/>
            <a:ext cx="2011362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9" name="Rectangle 5"/>
          <p:cNvSpPr>
            <a:spLocks noChangeArrowheads="1"/>
          </p:cNvSpPr>
          <p:nvPr/>
        </p:nvSpPr>
        <p:spPr bwMode="auto">
          <a:xfrm>
            <a:off x="6999288" y="3745353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0" name="Line 6"/>
          <p:cNvSpPr>
            <a:spLocks noChangeShapeType="1"/>
          </p:cNvSpPr>
          <p:nvPr/>
        </p:nvSpPr>
        <p:spPr bwMode="auto">
          <a:xfrm>
            <a:off x="6980238" y="3743765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1" name="Rectangle 7"/>
          <p:cNvSpPr>
            <a:spLocks noChangeArrowheads="1"/>
          </p:cNvSpPr>
          <p:nvPr/>
        </p:nvSpPr>
        <p:spPr bwMode="auto">
          <a:xfrm>
            <a:off x="7286625" y="3897753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2" name="Line 8"/>
          <p:cNvSpPr>
            <a:spLocks noChangeShapeType="1"/>
          </p:cNvSpPr>
          <p:nvPr/>
        </p:nvSpPr>
        <p:spPr bwMode="auto">
          <a:xfrm>
            <a:off x="6980238" y="4353365"/>
            <a:ext cx="2008187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3" name="Rectangle 9"/>
          <p:cNvSpPr>
            <a:spLocks noChangeArrowheads="1"/>
          </p:cNvSpPr>
          <p:nvPr/>
        </p:nvSpPr>
        <p:spPr bwMode="auto">
          <a:xfrm>
            <a:off x="7491413" y="3288153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174" name="Rectangle 10"/>
          <p:cNvSpPr>
            <a:spLocks noChangeArrowheads="1"/>
          </p:cNvSpPr>
          <p:nvPr/>
        </p:nvSpPr>
        <p:spPr bwMode="auto">
          <a:xfrm>
            <a:off x="7280275" y="4507353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5" name="Rectangle 11"/>
          <p:cNvSpPr>
            <a:spLocks noChangeArrowheads="1"/>
          </p:cNvSpPr>
          <p:nvPr/>
        </p:nvSpPr>
        <p:spPr bwMode="auto">
          <a:xfrm>
            <a:off x="7216775" y="4520053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176" name="AutoShape 12"/>
          <p:cNvSpPr>
            <a:spLocks noChangeArrowheads="1"/>
          </p:cNvSpPr>
          <p:nvPr/>
        </p:nvSpPr>
        <p:spPr bwMode="auto">
          <a:xfrm flipV="1">
            <a:off x="7851775" y="4250178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7" name="Rectangle 13"/>
          <p:cNvSpPr>
            <a:spLocks noChangeArrowheads="1"/>
          </p:cNvSpPr>
          <p:nvPr/>
        </p:nvSpPr>
        <p:spPr bwMode="auto">
          <a:xfrm>
            <a:off x="7485063" y="3907278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8" name="AutoShape 14"/>
          <p:cNvSpPr>
            <a:spLocks noChangeArrowheads="1"/>
          </p:cNvSpPr>
          <p:nvPr/>
        </p:nvSpPr>
        <p:spPr bwMode="auto">
          <a:xfrm flipV="1">
            <a:off x="7481888" y="3538978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9" name="Text Box 15"/>
          <p:cNvSpPr txBox="1">
            <a:spLocks noChangeArrowheads="1"/>
          </p:cNvSpPr>
          <p:nvPr/>
        </p:nvSpPr>
        <p:spPr bwMode="auto">
          <a:xfrm>
            <a:off x="6948488" y="385171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180" name="Rectangle 16"/>
          <p:cNvSpPr>
            <a:spLocks noChangeArrowheads="1"/>
          </p:cNvSpPr>
          <p:nvPr/>
        </p:nvSpPr>
        <p:spPr bwMode="auto">
          <a:xfrm>
            <a:off x="7691438" y="3565965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取出</a:t>
            </a:r>
          </a:p>
        </p:txBody>
      </p:sp>
      <p:sp>
        <p:nvSpPr>
          <p:cNvPr id="181" name="Line 17"/>
          <p:cNvSpPr>
            <a:spLocks noChangeShapeType="1"/>
          </p:cNvSpPr>
          <p:nvPr/>
        </p:nvSpPr>
        <p:spPr bwMode="auto">
          <a:xfrm>
            <a:off x="7480300" y="3902515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2" name="Line 18"/>
          <p:cNvSpPr>
            <a:spLocks noChangeShapeType="1"/>
          </p:cNvSpPr>
          <p:nvPr/>
        </p:nvSpPr>
        <p:spPr bwMode="auto">
          <a:xfrm>
            <a:off x="8470900" y="3904103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3" name="Freeform 21"/>
          <p:cNvSpPr>
            <a:spLocks/>
          </p:cNvSpPr>
          <p:nvPr/>
        </p:nvSpPr>
        <p:spPr bwMode="auto">
          <a:xfrm>
            <a:off x="2209800" y="4796277"/>
            <a:ext cx="5791200" cy="1020917"/>
          </a:xfrm>
          <a:custGeom>
            <a:avLst/>
            <a:gdLst>
              <a:gd name="T0" fmla="*/ 0 w 2736"/>
              <a:gd name="T1" fmla="*/ 0 h 480"/>
              <a:gd name="T2" fmla="*/ 0 w 2736"/>
              <a:gd name="T3" fmla="*/ 480 h 480"/>
              <a:gd name="T4" fmla="*/ 2736 w 2736"/>
              <a:gd name="T5" fmla="*/ 480 h 480"/>
              <a:gd name="T6" fmla="*/ 2736 w 2736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480">
                <a:moveTo>
                  <a:pt x="0" y="0"/>
                </a:moveTo>
                <a:lnTo>
                  <a:pt x="0" y="480"/>
                </a:lnTo>
                <a:lnTo>
                  <a:pt x="2736" y="480"/>
                </a:lnTo>
                <a:lnTo>
                  <a:pt x="273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84" name="Rectangle 22"/>
          <p:cNvSpPr>
            <a:spLocks noChangeArrowheads="1"/>
          </p:cNvSpPr>
          <p:nvPr/>
        </p:nvSpPr>
        <p:spPr bwMode="auto">
          <a:xfrm>
            <a:off x="194014" y="3711633"/>
            <a:ext cx="875241" cy="59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数据</a:t>
            </a:r>
          </a:p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链路层</a:t>
            </a:r>
          </a:p>
        </p:txBody>
      </p:sp>
      <p:sp>
        <p:nvSpPr>
          <p:cNvPr id="185" name="Rectangle 23"/>
          <p:cNvSpPr>
            <a:spLocks noChangeArrowheads="1"/>
          </p:cNvSpPr>
          <p:nvPr/>
        </p:nvSpPr>
        <p:spPr bwMode="auto">
          <a:xfrm>
            <a:off x="163513" y="3272278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网络层</a:t>
            </a:r>
          </a:p>
        </p:txBody>
      </p:sp>
      <p:sp>
        <p:nvSpPr>
          <p:cNvPr id="186" name="Rectangle 24"/>
          <p:cNvSpPr>
            <a:spLocks noChangeArrowheads="1"/>
          </p:cNvSpPr>
          <p:nvPr/>
        </p:nvSpPr>
        <p:spPr bwMode="auto">
          <a:xfrm>
            <a:off x="4724400" y="5758420"/>
            <a:ext cx="69570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CC"/>
                </a:solidFill>
                <a:ea typeface="华文楷体" panose="02010600040101010101" pitchFamily="2" charset="-122"/>
              </a:rPr>
              <a:t>链路</a:t>
            </a:r>
          </a:p>
        </p:txBody>
      </p:sp>
      <p:sp>
        <p:nvSpPr>
          <p:cNvPr id="187" name="Rectangle 25"/>
          <p:cNvSpPr>
            <a:spLocks noChangeArrowheads="1"/>
          </p:cNvSpPr>
          <p:nvPr/>
        </p:nvSpPr>
        <p:spPr bwMode="auto">
          <a:xfrm>
            <a:off x="1828800" y="2786503"/>
            <a:ext cx="854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</a:p>
        </p:txBody>
      </p:sp>
      <p:sp>
        <p:nvSpPr>
          <p:cNvPr id="188" name="Rectangle 26"/>
          <p:cNvSpPr>
            <a:spLocks noChangeArrowheads="1"/>
          </p:cNvSpPr>
          <p:nvPr/>
        </p:nvSpPr>
        <p:spPr bwMode="auto">
          <a:xfrm>
            <a:off x="7607300" y="2786503"/>
            <a:ext cx="82234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结点 </a:t>
            </a:r>
            <a:r>
              <a:rPr kumimoji="1"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</a:p>
        </p:txBody>
      </p:sp>
      <p:sp>
        <p:nvSpPr>
          <p:cNvPr id="189" name="Rectangle 27"/>
          <p:cNvSpPr>
            <a:spLocks noChangeArrowheads="1"/>
          </p:cNvSpPr>
          <p:nvPr/>
        </p:nvSpPr>
        <p:spPr bwMode="auto">
          <a:xfrm>
            <a:off x="163513" y="4491478"/>
            <a:ext cx="875241" cy="32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物理层</a:t>
            </a:r>
          </a:p>
        </p:txBody>
      </p:sp>
      <p:sp>
        <p:nvSpPr>
          <p:cNvPr id="190" name="Rectangle 28"/>
          <p:cNvSpPr>
            <a:spLocks noChangeArrowheads="1"/>
          </p:cNvSpPr>
          <p:nvPr/>
        </p:nvSpPr>
        <p:spPr bwMode="auto">
          <a:xfrm>
            <a:off x="22860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1" name="Rectangle 29"/>
          <p:cNvSpPr>
            <a:spLocks noChangeArrowheads="1"/>
          </p:cNvSpPr>
          <p:nvPr/>
        </p:nvSpPr>
        <p:spPr bwMode="auto">
          <a:xfrm>
            <a:off x="24384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2" name="Rectangle 30"/>
          <p:cNvSpPr>
            <a:spLocks noChangeArrowheads="1"/>
          </p:cNvSpPr>
          <p:nvPr/>
        </p:nvSpPr>
        <p:spPr bwMode="auto">
          <a:xfrm>
            <a:off x="38100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3" name="Rectangle 31"/>
          <p:cNvSpPr>
            <a:spLocks noChangeArrowheads="1"/>
          </p:cNvSpPr>
          <p:nvPr/>
        </p:nvSpPr>
        <p:spPr bwMode="auto">
          <a:xfrm>
            <a:off x="39624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4" name="Rectangle 32"/>
          <p:cNvSpPr>
            <a:spLocks noChangeArrowheads="1"/>
          </p:cNvSpPr>
          <p:nvPr/>
        </p:nvSpPr>
        <p:spPr bwMode="auto">
          <a:xfrm>
            <a:off x="57150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5" name="Rectangle 33"/>
          <p:cNvSpPr>
            <a:spLocks noChangeArrowheads="1"/>
          </p:cNvSpPr>
          <p:nvPr/>
        </p:nvSpPr>
        <p:spPr bwMode="auto">
          <a:xfrm>
            <a:off x="58674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6" name="Rectangle 34"/>
          <p:cNvSpPr>
            <a:spLocks noChangeArrowheads="1"/>
          </p:cNvSpPr>
          <p:nvPr/>
        </p:nvSpPr>
        <p:spPr bwMode="auto">
          <a:xfrm>
            <a:off x="73914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7" name="Rectangle 35"/>
          <p:cNvSpPr>
            <a:spLocks noChangeArrowheads="1"/>
          </p:cNvSpPr>
          <p:nvPr/>
        </p:nvSpPr>
        <p:spPr bwMode="auto">
          <a:xfrm>
            <a:off x="75438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8" name="Rectangle 36"/>
          <p:cNvSpPr>
            <a:spLocks noChangeArrowheads="1"/>
          </p:cNvSpPr>
          <p:nvPr/>
        </p:nvSpPr>
        <p:spPr bwMode="auto">
          <a:xfrm>
            <a:off x="76962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9" name="Rectangle 37"/>
          <p:cNvSpPr>
            <a:spLocks noChangeArrowheads="1"/>
          </p:cNvSpPr>
          <p:nvPr/>
        </p:nvSpPr>
        <p:spPr bwMode="auto">
          <a:xfrm>
            <a:off x="7848600" y="5529820"/>
            <a:ext cx="762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0" name="Line 38"/>
          <p:cNvSpPr>
            <a:spLocks noChangeShapeType="1"/>
          </p:cNvSpPr>
          <p:nvPr/>
        </p:nvSpPr>
        <p:spPr bwMode="auto">
          <a:xfrm>
            <a:off x="4114800" y="56060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1" name="Line 39"/>
          <p:cNvSpPr>
            <a:spLocks noChangeShapeType="1"/>
          </p:cNvSpPr>
          <p:nvPr/>
        </p:nvSpPr>
        <p:spPr bwMode="auto">
          <a:xfrm rot="5400000">
            <a:off x="2171700" y="53393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2" name="Line 40"/>
          <p:cNvSpPr>
            <a:spLocks noChangeShapeType="1"/>
          </p:cNvSpPr>
          <p:nvPr/>
        </p:nvSpPr>
        <p:spPr bwMode="auto">
          <a:xfrm rot="16200000" flipV="1">
            <a:off x="7734300" y="537742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03" name="Group 41"/>
          <p:cNvGrpSpPr>
            <a:grpSpLocks/>
          </p:cNvGrpSpPr>
          <p:nvPr/>
        </p:nvGrpSpPr>
        <p:grpSpPr bwMode="auto">
          <a:xfrm>
            <a:off x="2590800" y="5529820"/>
            <a:ext cx="1066800" cy="152400"/>
            <a:chOff x="1344" y="912"/>
            <a:chExt cx="672" cy="96"/>
          </a:xfrm>
        </p:grpSpPr>
        <p:sp>
          <p:nvSpPr>
            <p:cNvPr id="204" name="Line 42"/>
            <p:cNvSpPr>
              <a:spLocks noChangeShapeType="1"/>
            </p:cNvSpPr>
            <p:nvPr/>
          </p:nvSpPr>
          <p:spPr bwMode="auto">
            <a:xfrm>
              <a:off x="1344" y="960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5" name="Freeform 43"/>
            <p:cNvSpPr>
              <a:spLocks/>
            </p:cNvSpPr>
            <p:nvPr/>
          </p:nvSpPr>
          <p:spPr bwMode="auto">
            <a:xfrm>
              <a:off x="1392" y="912"/>
              <a:ext cx="576" cy="96"/>
            </a:xfrm>
            <a:custGeom>
              <a:avLst/>
              <a:gdLst>
                <a:gd name="T0" fmla="*/ 0 w 576"/>
                <a:gd name="T1" fmla="*/ 96 h 192"/>
                <a:gd name="T2" fmla="*/ 0 w 576"/>
                <a:gd name="T3" fmla="*/ 0 h 192"/>
                <a:gd name="T4" fmla="*/ 192 w 576"/>
                <a:gd name="T5" fmla="*/ 0 h 192"/>
                <a:gd name="T6" fmla="*/ 192 w 576"/>
                <a:gd name="T7" fmla="*/ 192 h 192"/>
                <a:gd name="T8" fmla="*/ 288 w 576"/>
                <a:gd name="T9" fmla="*/ 192 h 192"/>
                <a:gd name="T10" fmla="*/ 288 w 576"/>
                <a:gd name="T11" fmla="*/ 0 h 192"/>
                <a:gd name="T12" fmla="*/ 336 w 576"/>
                <a:gd name="T13" fmla="*/ 0 h 192"/>
                <a:gd name="T14" fmla="*/ 336 w 576"/>
                <a:gd name="T15" fmla="*/ 192 h 192"/>
                <a:gd name="T16" fmla="*/ 480 w 576"/>
                <a:gd name="T17" fmla="*/ 192 h 192"/>
                <a:gd name="T18" fmla="*/ 480 w 576"/>
                <a:gd name="T19" fmla="*/ 0 h 192"/>
                <a:gd name="T20" fmla="*/ 576 w 576"/>
                <a:gd name="T21" fmla="*/ 0 h 192"/>
                <a:gd name="T22" fmla="*/ 576 w 576"/>
                <a:gd name="T23" fmla="*/ 96 h 192"/>
                <a:gd name="T24" fmla="*/ 0 w 576"/>
                <a:gd name="T25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0" y="0"/>
                  </a:lnTo>
                  <a:lnTo>
                    <a:pt x="192" y="0"/>
                  </a:lnTo>
                  <a:lnTo>
                    <a:pt x="192" y="192"/>
                  </a:lnTo>
                  <a:lnTo>
                    <a:pt x="288" y="192"/>
                  </a:lnTo>
                  <a:lnTo>
                    <a:pt x="288" y="0"/>
                  </a:lnTo>
                  <a:lnTo>
                    <a:pt x="336" y="0"/>
                  </a:lnTo>
                  <a:lnTo>
                    <a:pt x="336" y="192"/>
                  </a:lnTo>
                  <a:lnTo>
                    <a:pt x="480" y="192"/>
                  </a:lnTo>
                  <a:lnTo>
                    <a:pt x="480" y="0"/>
                  </a:lnTo>
                  <a:lnTo>
                    <a:pt x="576" y="0"/>
                  </a:lnTo>
                  <a:lnTo>
                    <a:pt x="576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06" name="Group 44"/>
          <p:cNvGrpSpPr>
            <a:grpSpLocks/>
          </p:cNvGrpSpPr>
          <p:nvPr/>
        </p:nvGrpSpPr>
        <p:grpSpPr bwMode="auto">
          <a:xfrm>
            <a:off x="6096000" y="5529820"/>
            <a:ext cx="1066800" cy="157162"/>
            <a:chOff x="4080" y="3676"/>
            <a:chExt cx="672" cy="99"/>
          </a:xfrm>
        </p:grpSpPr>
        <p:sp>
          <p:nvSpPr>
            <p:cNvPr id="207" name="Line 45"/>
            <p:cNvSpPr>
              <a:spLocks noChangeShapeType="1"/>
            </p:cNvSpPr>
            <p:nvPr/>
          </p:nvSpPr>
          <p:spPr bwMode="auto">
            <a:xfrm>
              <a:off x="4080" y="3727"/>
              <a:ext cx="6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8" name="Freeform 46"/>
            <p:cNvSpPr>
              <a:spLocks/>
            </p:cNvSpPr>
            <p:nvPr/>
          </p:nvSpPr>
          <p:spPr bwMode="auto">
            <a:xfrm>
              <a:off x="4128" y="3676"/>
              <a:ext cx="576" cy="99"/>
            </a:xfrm>
            <a:custGeom>
              <a:avLst/>
              <a:gdLst>
                <a:gd name="T0" fmla="*/ 0 w 576"/>
                <a:gd name="T1" fmla="*/ 51 h 99"/>
                <a:gd name="T2" fmla="*/ 0 w 576"/>
                <a:gd name="T3" fmla="*/ 3 h 99"/>
                <a:gd name="T4" fmla="*/ 135 w 576"/>
                <a:gd name="T5" fmla="*/ 3 h 99"/>
                <a:gd name="T6" fmla="*/ 138 w 576"/>
                <a:gd name="T7" fmla="*/ 99 h 99"/>
                <a:gd name="T8" fmla="*/ 264 w 576"/>
                <a:gd name="T9" fmla="*/ 98 h 99"/>
                <a:gd name="T10" fmla="*/ 264 w 576"/>
                <a:gd name="T11" fmla="*/ 0 h 99"/>
                <a:gd name="T12" fmla="*/ 426 w 576"/>
                <a:gd name="T13" fmla="*/ 0 h 99"/>
                <a:gd name="T14" fmla="*/ 426 w 576"/>
                <a:gd name="T15" fmla="*/ 99 h 99"/>
                <a:gd name="T16" fmla="*/ 480 w 576"/>
                <a:gd name="T17" fmla="*/ 99 h 99"/>
                <a:gd name="T18" fmla="*/ 480 w 576"/>
                <a:gd name="T19" fmla="*/ 3 h 99"/>
                <a:gd name="T20" fmla="*/ 576 w 576"/>
                <a:gd name="T21" fmla="*/ 3 h 99"/>
                <a:gd name="T22" fmla="*/ 576 w 576"/>
                <a:gd name="T23" fmla="*/ 51 h 99"/>
                <a:gd name="T24" fmla="*/ 0 w 576"/>
                <a:gd name="T2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6" h="99">
                  <a:moveTo>
                    <a:pt x="0" y="51"/>
                  </a:moveTo>
                  <a:lnTo>
                    <a:pt x="0" y="3"/>
                  </a:lnTo>
                  <a:lnTo>
                    <a:pt x="135" y="3"/>
                  </a:lnTo>
                  <a:lnTo>
                    <a:pt x="138" y="99"/>
                  </a:lnTo>
                  <a:lnTo>
                    <a:pt x="264" y="98"/>
                  </a:lnTo>
                  <a:lnTo>
                    <a:pt x="264" y="0"/>
                  </a:lnTo>
                  <a:lnTo>
                    <a:pt x="426" y="0"/>
                  </a:lnTo>
                  <a:lnTo>
                    <a:pt x="426" y="99"/>
                  </a:lnTo>
                  <a:lnTo>
                    <a:pt x="480" y="99"/>
                  </a:lnTo>
                  <a:lnTo>
                    <a:pt x="480" y="3"/>
                  </a:lnTo>
                  <a:lnTo>
                    <a:pt x="576" y="3"/>
                  </a:lnTo>
                  <a:lnTo>
                    <a:pt x="576" y="51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80808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09" name="Rectangle 67"/>
          <p:cNvSpPr>
            <a:spLocks noChangeArrowheads="1"/>
          </p:cNvSpPr>
          <p:nvPr/>
        </p:nvSpPr>
        <p:spPr bwMode="auto">
          <a:xfrm>
            <a:off x="1219200" y="3119878"/>
            <a:ext cx="2011363" cy="1828800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prstDash val="dash"/>
            <a:miter lim="800000"/>
            <a:headEnd/>
            <a:tailEnd/>
          </a:ln>
          <a:effectLst>
            <a:outerShdw dist="53882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0" name="Rectangle 68"/>
          <p:cNvSpPr>
            <a:spLocks noChangeArrowheads="1"/>
          </p:cNvSpPr>
          <p:nvPr/>
        </p:nvSpPr>
        <p:spPr bwMode="auto">
          <a:xfrm>
            <a:off x="1238250" y="3729478"/>
            <a:ext cx="1981200" cy="60960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1" name="Line 69"/>
          <p:cNvSpPr>
            <a:spLocks noChangeShapeType="1"/>
          </p:cNvSpPr>
          <p:nvPr/>
        </p:nvSpPr>
        <p:spPr bwMode="auto">
          <a:xfrm>
            <a:off x="1219200" y="3727890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2" name="Rectangle 70"/>
          <p:cNvSpPr>
            <a:spLocks noChangeArrowheads="1"/>
          </p:cNvSpPr>
          <p:nvPr/>
        </p:nvSpPr>
        <p:spPr bwMode="auto">
          <a:xfrm>
            <a:off x="1525588" y="3881878"/>
            <a:ext cx="13906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3" name="Line 71"/>
          <p:cNvSpPr>
            <a:spLocks noChangeShapeType="1"/>
          </p:cNvSpPr>
          <p:nvPr/>
        </p:nvSpPr>
        <p:spPr bwMode="auto">
          <a:xfrm>
            <a:off x="1219200" y="4337490"/>
            <a:ext cx="2008188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4" name="Rectangle 72"/>
          <p:cNvSpPr>
            <a:spLocks noChangeArrowheads="1"/>
          </p:cNvSpPr>
          <p:nvPr/>
        </p:nvSpPr>
        <p:spPr bwMode="auto">
          <a:xfrm>
            <a:off x="1730375" y="3272278"/>
            <a:ext cx="990600" cy="304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IP </a:t>
            </a:r>
            <a:r>
              <a:rPr kumimoji="1" lang="zh-CN" altLang="en-US" sz="18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华文楷体" panose="02010600040101010101" pitchFamily="2" charset="-122"/>
              </a:rPr>
              <a:t>数据报</a:t>
            </a:r>
          </a:p>
        </p:txBody>
      </p:sp>
      <p:sp>
        <p:nvSpPr>
          <p:cNvPr id="215" name="Rectangle 73"/>
          <p:cNvSpPr>
            <a:spLocks noChangeArrowheads="1"/>
          </p:cNvSpPr>
          <p:nvPr/>
        </p:nvSpPr>
        <p:spPr bwMode="auto">
          <a:xfrm>
            <a:off x="1519238" y="4491478"/>
            <a:ext cx="1403350" cy="3048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wrap="none" anchor="ctr"/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800" b="0" i="0" u="none" strike="noStrike" kern="0" cap="none" spc="0" normalizeH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6" name="Rectangle 74"/>
          <p:cNvSpPr>
            <a:spLocks noChangeArrowheads="1"/>
          </p:cNvSpPr>
          <p:nvPr/>
        </p:nvSpPr>
        <p:spPr bwMode="auto">
          <a:xfrm>
            <a:off x="1455738" y="4504178"/>
            <a:ext cx="1391408" cy="299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>
                <a:solidFill>
                  <a:srgbClr val="3333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1010…  …0110</a:t>
            </a:r>
          </a:p>
        </p:txBody>
      </p:sp>
      <p:sp>
        <p:nvSpPr>
          <p:cNvPr id="217" name="AutoShape 75"/>
          <p:cNvSpPr>
            <a:spLocks noChangeArrowheads="1"/>
          </p:cNvSpPr>
          <p:nvPr/>
        </p:nvSpPr>
        <p:spPr bwMode="auto">
          <a:xfrm>
            <a:off x="2071688" y="4339078"/>
            <a:ext cx="304800" cy="334962"/>
          </a:xfrm>
          <a:prstGeom prst="downArrow">
            <a:avLst>
              <a:gd name="adj1" fmla="val 50000"/>
              <a:gd name="adj2" fmla="val 43231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1724025" y="3891403"/>
            <a:ext cx="990600" cy="2809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9" name="AutoShape 77"/>
          <p:cNvSpPr>
            <a:spLocks noChangeArrowheads="1"/>
          </p:cNvSpPr>
          <p:nvPr/>
        </p:nvSpPr>
        <p:spPr bwMode="auto">
          <a:xfrm>
            <a:off x="1730375" y="3586603"/>
            <a:ext cx="990600" cy="369887"/>
          </a:xfrm>
          <a:prstGeom prst="downArrow">
            <a:avLst>
              <a:gd name="adj1" fmla="val 65389"/>
              <a:gd name="adj2" fmla="val 39394"/>
            </a:avLst>
          </a:prstGeom>
          <a:solidFill>
            <a:srgbClr val="FFCF0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1C1C1C"/>
            </a:outerShdw>
          </a:effectLst>
        </p:spPr>
        <p:txBody>
          <a:bodyPr vert="eaVert"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0" name="Text Box 78"/>
          <p:cNvSpPr txBox="1">
            <a:spLocks noChangeArrowheads="1"/>
          </p:cNvSpPr>
          <p:nvPr/>
        </p:nvSpPr>
        <p:spPr bwMode="auto">
          <a:xfrm>
            <a:off x="2849679" y="384559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帧</a:t>
            </a:r>
          </a:p>
        </p:txBody>
      </p:sp>
      <p:sp>
        <p:nvSpPr>
          <p:cNvPr id="221" name="Rectangle 79"/>
          <p:cNvSpPr>
            <a:spLocks noChangeArrowheads="1"/>
          </p:cNvSpPr>
          <p:nvPr/>
        </p:nvSpPr>
        <p:spPr bwMode="auto">
          <a:xfrm>
            <a:off x="1930400" y="3550090"/>
            <a:ext cx="64440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装入</a:t>
            </a:r>
          </a:p>
        </p:txBody>
      </p:sp>
      <p:sp>
        <p:nvSpPr>
          <p:cNvPr id="222" name="Line 80"/>
          <p:cNvSpPr>
            <a:spLocks noChangeShapeType="1"/>
          </p:cNvSpPr>
          <p:nvPr/>
        </p:nvSpPr>
        <p:spPr bwMode="auto">
          <a:xfrm>
            <a:off x="1719263" y="3886640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3" name="Line 81"/>
          <p:cNvSpPr>
            <a:spLocks noChangeShapeType="1"/>
          </p:cNvSpPr>
          <p:nvPr/>
        </p:nvSpPr>
        <p:spPr bwMode="auto">
          <a:xfrm>
            <a:off x="2709863" y="3888228"/>
            <a:ext cx="0" cy="285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13053" y="3857148"/>
            <a:ext cx="400110" cy="14230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sp>
        <p:nvSpPr>
          <p:cNvPr id="225" name="文本框 224"/>
          <p:cNvSpPr txBox="1"/>
          <p:nvPr/>
        </p:nvSpPr>
        <p:spPr>
          <a:xfrm flipH="1">
            <a:off x="6472443" y="3851715"/>
            <a:ext cx="400110" cy="1522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网络适配器</a:t>
            </a:r>
          </a:p>
        </p:txBody>
      </p:sp>
      <p:grpSp>
        <p:nvGrpSpPr>
          <p:cNvPr id="82" name="Group 15"/>
          <p:cNvGrpSpPr>
            <a:grpSpLocks/>
          </p:cNvGrpSpPr>
          <p:nvPr/>
        </p:nvGrpSpPr>
        <p:grpSpPr bwMode="auto">
          <a:xfrm>
            <a:off x="3259139" y="3855869"/>
            <a:ext cx="3768724" cy="473683"/>
            <a:chOff x="1066" y="2251"/>
            <a:chExt cx="3810" cy="544"/>
          </a:xfrm>
        </p:grpSpPr>
        <p:sp>
          <p:nvSpPr>
            <p:cNvPr id="85" name="Line 8"/>
            <p:cNvSpPr>
              <a:spLocks noChangeShapeType="1"/>
            </p:cNvSpPr>
            <p:nvPr/>
          </p:nvSpPr>
          <p:spPr bwMode="auto">
            <a:xfrm>
              <a:off x="1066" y="2523"/>
              <a:ext cx="381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6" name="AutoShape 7"/>
            <p:cNvSpPr>
              <a:spLocks noChangeArrowheads="1"/>
            </p:cNvSpPr>
            <p:nvPr/>
          </p:nvSpPr>
          <p:spPr bwMode="auto">
            <a:xfrm rot="-5400000">
              <a:off x="2676" y="686"/>
              <a:ext cx="544" cy="3674"/>
            </a:xfrm>
            <a:prstGeom prst="can">
              <a:avLst>
                <a:gd name="adj" fmla="val 22418"/>
              </a:avLst>
            </a:prstGeom>
            <a:gradFill rotWithShape="1">
              <a:gsLst>
                <a:gs pos="0">
                  <a:srgbClr val="CCECFF">
                    <a:gamma/>
                    <a:shade val="46275"/>
                    <a:invGamma/>
                  </a:srgbClr>
                </a:gs>
                <a:gs pos="50000">
                  <a:srgbClr val="CCECFF"/>
                </a:gs>
                <a:gs pos="100000">
                  <a:srgbClr val="CCE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7" name="Rectangle 9"/>
            <p:cNvSpPr>
              <a:spLocks noChangeArrowheads="1"/>
            </p:cNvSpPr>
            <p:nvPr/>
          </p:nvSpPr>
          <p:spPr bwMode="auto">
            <a:xfrm>
              <a:off x="1383" y="2387"/>
              <a:ext cx="1043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88" name="Line 10"/>
            <p:cNvSpPr>
              <a:spLocks noChangeShapeType="1"/>
            </p:cNvSpPr>
            <p:nvPr/>
          </p:nvSpPr>
          <p:spPr bwMode="auto">
            <a:xfrm>
              <a:off x="1066" y="2523"/>
              <a:ext cx="117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89" name="Rectangle 12"/>
            <p:cNvSpPr>
              <a:spLocks noChangeArrowheads="1"/>
            </p:cNvSpPr>
            <p:nvPr/>
          </p:nvSpPr>
          <p:spPr bwMode="auto">
            <a:xfrm>
              <a:off x="3243" y="2387"/>
              <a:ext cx="1043" cy="27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帧</a:t>
              </a:r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2426" y="2523"/>
              <a:ext cx="4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4285" y="2523"/>
              <a:ext cx="3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92" name="Rectangle 24"/>
          <p:cNvSpPr>
            <a:spLocks noChangeArrowheads="1"/>
          </p:cNvSpPr>
          <p:nvPr/>
        </p:nvSpPr>
        <p:spPr bwMode="auto">
          <a:xfrm>
            <a:off x="4503697" y="3484333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CC"/>
                </a:solidFill>
                <a:ea typeface="华文楷体" panose="02010600040101010101" pitchFamily="2" charset="-122"/>
              </a:rPr>
              <a:t>数据链路</a:t>
            </a:r>
          </a:p>
        </p:txBody>
      </p:sp>
      <p:sp>
        <p:nvSpPr>
          <p:cNvPr id="93" name="圆角矩形标注 162"/>
          <p:cNvSpPr/>
          <p:nvPr/>
        </p:nvSpPr>
        <p:spPr>
          <a:xfrm>
            <a:off x="4114801" y="2734718"/>
            <a:ext cx="2429218" cy="550724"/>
          </a:xfrm>
          <a:prstGeom prst="wedgeRoundRectCallout">
            <a:avLst>
              <a:gd name="adj1" fmla="val -92975"/>
              <a:gd name="adj2" fmla="val 159168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错误检测、可靠传输、访问控制</a:t>
            </a:r>
          </a:p>
        </p:txBody>
      </p:sp>
      <p:sp>
        <p:nvSpPr>
          <p:cNvPr id="95" name="圆角矩形标注 162"/>
          <p:cNvSpPr/>
          <p:nvPr/>
        </p:nvSpPr>
        <p:spPr>
          <a:xfrm>
            <a:off x="4124326" y="2742246"/>
            <a:ext cx="2429218" cy="550724"/>
          </a:xfrm>
          <a:prstGeom prst="wedgeRoundRectCallout">
            <a:avLst>
              <a:gd name="adj1" fmla="val 74371"/>
              <a:gd name="adj2" fmla="val 159168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错误检测、可靠传输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、介质访问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</a:p>
        </p:txBody>
      </p:sp>
      <p:sp>
        <p:nvSpPr>
          <p:cNvPr id="77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072682"/>
          </a:xfrm>
        </p:spPr>
        <p:txBody>
          <a:bodyPr/>
          <a:lstStyle/>
          <a:p>
            <a:r>
              <a:rPr lang="zh-CN" altLang="en-US" sz="2200" dirty="0"/>
              <a:t>实现大部分数据链层，以及物理层</a:t>
            </a:r>
            <a:r>
              <a:rPr lang="zh-CN" altLang="en-US" sz="2200" dirty="0" smtClean="0"/>
              <a:t>功能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实现调制编码</a:t>
            </a:r>
            <a:r>
              <a:rPr lang="zh-CN" altLang="en-US" sz="1800" dirty="0"/>
              <a:t>、成帧、错误检测、可靠传输、介质访问控制等</a:t>
            </a:r>
            <a:r>
              <a:rPr lang="zh-CN" altLang="en-US" sz="1800" dirty="0" smtClean="0"/>
              <a:t>功能</a:t>
            </a:r>
            <a:endParaRPr lang="zh-CN" alt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511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 animBg="1"/>
      <p:bldP spid="95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网络链路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1346835"/>
            <a:ext cx="82772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31080" y="196596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（真空中理想状态）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78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网络链路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722025"/>
          </a:xfrm>
        </p:spPr>
        <p:txBody>
          <a:bodyPr/>
          <a:lstStyle/>
          <a:p>
            <a:r>
              <a:rPr lang="zh-CN" altLang="en-US" dirty="0"/>
              <a:t>通信领域使用的电磁波的频谱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>
                <a:ea typeface="华文楷体" panose="02010600040101010101" pitchFamily="2" charset="-122"/>
              </a:rPr>
              <a:pPr/>
              <a:t>9</a:t>
            </a:fld>
            <a:endParaRPr lang="zh-CN" altLang="en-US" dirty="0">
              <a:ea typeface="华文楷体" panose="02010600040101010101" pitchFamily="2" charset="-12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031456" y="3187601"/>
            <a:ext cx="2349500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720556" y="3713063"/>
            <a:ext cx="361950" cy="238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1343569" y="3187601"/>
            <a:ext cx="1171575" cy="83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43556" y="3713063"/>
            <a:ext cx="323850" cy="219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13556" y="4006751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394494" y="4760813"/>
            <a:ext cx="320675" cy="56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1934119" y="4009926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848394" y="4779863"/>
            <a:ext cx="198437" cy="568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834106" y="4049613"/>
            <a:ext cx="223838" cy="31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102519" y="4013101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691356" y="4402038"/>
            <a:ext cx="833438" cy="28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3686719" y="4019451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550194" y="4787801"/>
            <a:ext cx="266700" cy="4968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859881" y="4013101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780506" y="4475063"/>
            <a:ext cx="230188" cy="2778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1335631" y="2806601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354681" y="3187601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1332456" y="2806601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542256" y="2811363"/>
            <a:ext cx="0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2523081" y="2822476"/>
            <a:ext cx="0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5666331" y="28066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7876131" y="2816126"/>
            <a:ext cx="0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 flipV="1">
            <a:off x="1338806" y="4013101"/>
            <a:ext cx="7050088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700881" y="2825651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无线电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681956" y="2825651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微波</a:t>
            </a: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4596356" y="28066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5567906" y="28066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4723356" y="2825651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红外线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4990056" y="3340001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可见光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5790156" y="3340001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紫外线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6044156" y="2806601"/>
            <a:ext cx="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6501356" y="2825651"/>
            <a:ext cx="73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射线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8025356" y="2793901"/>
            <a:ext cx="268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Symbol" panose="05050102010706020507" pitchFamily="18" charset="2"/>
              </a:rPr>
              <a:t>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8174581" y="2825651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射线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1559469" y="4013101"/>
            <a:ext cx="793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双绞线</a:t>
            </a:r>
          </a:p>
        </p:txBody>
      </p:sp>
      <p:sp>
        <p:nvSpPr>
          <p:cNvPr id="40" name="Line 41"/>
          <p:cNvSpPr>
            <a:spLocks noChangeShapeType="1"/>
          </p:cNvSpPr>
          <p:nvPr/>
        </p:nvSpPr>
        <p:spPr bwMode="auto">
          <a:xfrm>
            <a:off x="1338806" y="4330601"/>
            <a:ext cx="1352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2599281" y="4354413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同轴电缆</a:t>
            </a: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>
            <a:off x="1929356" y="470366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291556" y="401786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卫星</a:t>
            </a: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4062956" y="43607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4440781" y="4436963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地面微波</a:t>
            </a: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4431256" y="4787801"/>
            <a:ext cx="93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2157956" y="4819551"/>
            <a:ext cx="793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kumimoji="1" lang="en-US" altLang="zh-CN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调幅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无线电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3224756" y="4767163"/>
            <a:ext cx="793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kumimoji="1" lang="en-US" altLang="zh-CN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调频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无线电</a:t>
            </a:r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1430881" y="4822726"/>
            <a:ext cx="793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kumimoji="1" lang="en-US" altLang="zh-CN" sz="16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kumimoji="1" lang="zh-CN" altLang="en-US" sz="16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海事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无线电</a:t>
            </a: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>
            <a:off x="3491456" y="532120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7212556" y="4041676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光纤</a:t>
            </a: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>
            <a:off x="7187156" y="4373463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3" name="Text Box 54"/>
          <p:cNvSpPr txBox="1">
            <a:spLocks noChangeArrowheads="1"/>
          </p:cNvSpPr>
          <p:nvPr/>
        </p:nvSpPr>
        <p:spPr bwMode="auto">
          <a:xfrm>
            <a:off x="3681956" y="5365651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电视</a:t>
            </a: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V="1">
            <a:off x="5434556" y="2959001"/>
            <a:ext cx="1905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H="1" flipV="1">
            <a:off x="5866356" y="2959001"/>
            <a:ext cx="82550" cy="454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1472156" y="539740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2310356" y="539740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>
            <a:off x="3529556" y="5702201"/>
            <a:ext cx="749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>
            <a:off x="1334044" y="5770463"/>
            <a:ext cx="7059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>
            <a:off x="1345156" y="4017863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61" name="Line 62"/>
          <p:cNvSpPr>
            <a:spLocks noChangeShapeType="1"/>
          </p:cNvSpPr>
          <p:nvPr/>
        </p:nvSpPr>
        <p:spPr bwMode="auto">
          <a:xfrm>
            <a:off x="4275681" y="4011513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62" name="Line 63"/>
          <p:cNvSpPr>
            <a:spLocks noChangeShapeType="1"/>
          </p:cNvSpPr>
          <p:nvPr/>
        </p:nvSpPr>
        <p:spPr bwMode="auto">
          <a:xfrm>
            <a:off x="5444081" y="4019451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63" name="Line 64"/>
          <p:cNvSpPr>
            <a:spLocks noChangeShapeType="1"/>
          </p:cNvSpPr>
          <p:nvPr/>
        </p:nvSpPr>
        <p:spPr bwMode="auto">
          <a:xfrm>
            <a:off x="6028281" y="4016276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64" name="Line 65"/>
          <p:cNvSpPr>
            <a:spLocks noChangeShapeType="1"/>
          </p:cNvSpPr>
          <p:nvPr/>
        </p:nvSpPr>
        <p:spPr bwMode="auto">
          <a:xfrm>
            <a:off x="6617244" y="4017863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65" name="Line 66"/>
          <p:cNvSpPr>
            <a:spLocks noChangeShapeType="1"/>
          </p:cNvSpPr>
          <p:nvPr/>
        </p:nvSpPr>
        <p:spPr bwMode="auto">
          <a:xfrm>
            <a:off x="7206206" y="4028976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7790406" y="4021038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>
            <a:off x="8379369" y="4017863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grpSp>
        <p:nvGrpSpPr>
          <p:cNvPr id="68" name="Group 69"/>
          <p:cNvGrpSpPr>
            <a:grpSpLocks/>
          </p:cNvGrpSpPr>
          <p:nvPr/>
        </p:nvGrpSpPr>
        <p:grpSpPr bwMode="auto">
          <a:xfrm>
            <a:off x="481556" y="2501802"/>
            <a:ext cx="752475" cy="368301"/>
            <a:chOff x="6" y="352"/>
            <a:chExt cx="474" cy="232"/>
          </a:xfrm>
        </p:grpSpPr>
        <p:sp>
          <p:nvSpPr>
            <p:cNvPr id="98" name="Text Box 70"/>
            <p:cNvSpPr txBox="1">
              <a:spLocks noChangeArrowheads="1"/>
            </p:cNvSpPr>
            <p:nvPr/>
          </p:nvSpPr>
          <p:spPr bwMode="auto">
            <a:xfrm>
              <a:off x="92" y="353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(Hz)</a:t>
              </a:r>
            </a:p>
          </p:txBody>
        </p:sp>
        <p:sp>
          <p:nvSpPr>
            <p:cNvPr id="99" name="Text Box 71"/>
            <p:cNvSpPr txBox="1">
              <a:spLocks noChangeArrowheads="1"/>
            </p:cNvSpPr>
            <p:nvPr/>
          </p:nvSpPr>
          <p:spPr bwMode="auto">
            <a:xfrm>
              <a:off x="6" y="352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f</a:t>
              </a:r>
            </a:p>
          </p:txBody>
        </p:sp>
      </p:grpSp>
      <p:grpSp>
        <p:nvGrpSpPr>
          <p:cNvPr id="69" name="Group 72"/>
          <p:cNvGrpSpPr>
            <a:grpSpLocks/>
          </p:cNvGrpSpPr>
          <p:nvPr/>
        </p:nvGrpSpPr>
        <p:grpSpPr bwMode="auto">
          <a:xfrm>
            <a:off x="487906" y="3721007"/>
            <a:ext cx="746125" cy="371476"/>
            <a:chOff x="78" y="1589"/>
            <a:chExt cx="470" cy="234"/>
          </a:xfrm>
        </p:grpSpPr>
        <p:sp>
          <p:nvSpPr>
            <p:cNvPr id="96" name="Text Box 73"/>
            <p:cNvSpPr txBox="1">
              <a:spLocks noChangeArrowheads="1"/>
            </p:cNvSpPr>
            <p:nvPr/>
          </p:nvSpPr>
          <p:spPr bwMode="auto">
            <a:xfrm>
              <a:off x="124" y="1589"/>
              <a:ext cx="4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 (Hz)</a:t>
              </a:r>
            </a:p>
          </p:txBody>
        </p:sp>
        <p:sp>
          <p:nvSpPr>
            <p:cNvPr id="97" name="Text Box 74"/>
            <p:cNvSpPr txBox="1">
              <a:spLocks noChangeArrowheads="1"/>
            </p:cNvSpPr>
            <p:nvPr/>
          </p:nvSpPr>
          <p:spPr bwMode="auto">
            <a:xfrm>
              <a:off x="78" y="1592"/>
              <a:ext cx="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l"/>
              <a:r>
                <a:rPr kumimoji="1" lang="en-US" altLang="zh-CN" sz="1800" b="1">
                  <a:solidFill>
                    <a:srgbClr val="333399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f</a:t>
              </a:r>
            </a:p>
          </p:txBody>
        </p:sp>
      </p:grpSp>
      <p:sp>
        <p:nvSpPr>
          <p:cNvPr id="70" name="Line 75"/>
          <p:cNvSpPr>
            <a:spLocks noChangeShapeType="1"/>
          </p:cNvSpPr>
          <p:nvPr/>
        </p:nvSpPr>
        <p:spPr bwMode="auto">
          <a:xfrm>
            <a:off x="1548356" y="57704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71" name="Line 76"/>
          <p:cNvSpPr>
            <a:spLocks noChangeShapeType="1"/>
          </p:cNvSpPr>
          <p:nvPr/>
        </p:nvSpPr>
        <p:spPr bwMode="auto">
          <a:xfrm>
            <a:off x="2119856" y="5779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72" name="Line 77"/>
          <p:cNvSpPr>
            <a:spLocks noChangeShapeType="1"/>
          </p:cNvSpPr>
          <p:nvPr/>
        </p:nvSpPr>
        <p:spPr bwMode="auto">
          <a:xfrm>
            <a:off x="2696119" y="5784751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73" name="Line 78"/>
          <p:cNvSpPr>
            <a:spLocks noChangeShapeType="1"/>
          </p:cNvSpPr>
          <p:nvPr/>
        </p:nvSpPr>
        <p:spPr bwMode="auto">
          <a:xfrm>
            <a:off x="3291431" y="5779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74" name="Line 79"/>
          <p:cNvSpPr>
            <a:spLocks noChangeShapeType="1"/>
          </p:cNvSpPr>
          <p:nvPr/>
        </p:nvSpPr>
        <p:spPr bwMode="auto">
          <a:xfrm>
            <a:off x="3858169" y="5779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75" name="Line 80"/>
          <p:cNvSpPr>
            <a:spLocks noChangeShapeType="1"/>
          </p:cNvSpPr>
          <p:nvPr/>
        </p:nvSpPr>
        <p:spPr bwMode="auto">
          <a:xfrm>
            <a:off x="4453481" y="5779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76" name="Line 81"/>
          <p:cNvSpPr>
            <a:spLocks noChangeShapeType="1"/>
          </p:cNvSpPr>
          <p:nvPr/>
        </p:nvSpPr>
        <p:spPr bwMode="auto">
          <a:xfrm>
            <a:off x="5044031" y="5779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77" name="Line 82"/>
          <p:cNvSpPr>
            <a:spLocks noChangeShapeType="1"/>
          </p:cNvSpPr>
          <p:nvPr/>
        </p:nvSpPr>
        <p:spPr bwMode="auto">
          <a:xfrm>
            <a:off x="5620294" y="57799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78" name="Line 83"/>
          <p:cNvSpPr>
            <a:spLocks noChangeShapeType="1"/>
          </p:cNvSpPr>
          <p:nvPr/>
        </p:nvSpPr>
        <p:spPr bwMode="auto">
          <a:xfrm>
            <a:off x="6220369" y="5784751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79" name="Line 84"/>
          <p:cNvSpPr>
            <a:spLocks noChangeShapeType="1"/>
          </p:cNvSpPr>
          <p:nvPr/>
        </p:nvSpPr>
        <p:spPr bwMode="auto">
          <a:xfrm>
            <a:off x="6806156" y="577522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80" name="Line 85"/>
          <p:cNvSpPr>
            <a:spLocks noChangeShapeType="1"/>
          </p:cNvSpPr>
          <p:nvPr/>
        </p:nvSpPr>
        <p:spPr bwMode="auto">
          <a:xfrm>
            <a:off x="7401469" y="5784751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81" name="Line 86"/>
          <p:cNvSpPr>
            <a:spLocks noChangeShapeType="1"/>
          </p:cNvSpPr>
          <p:nvPr/>
        </p:nvSpPr>
        <p:spPr bwMode="auto">
          <a:xfrm>
            <a:off x="7992019" y="5775226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82" name="Text Box 87"/>
          <p:cNvSpPr txBox="1">
            <a:spLocks noChangeArrowheads="1"/>
          </p:cNvSpPr>
          <p:nvPr/>
        </p:nvSpPr>
        <p:spPr bwMode="auto">
          <a:xfrm>
            <a:off x="1613444" y="5779988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LF</a:t>
            </a:r>
          </a:p>
        </p:txBody>
      </p:sp>
      <p:sp>
        <p:nvSpPr>
          <p:cNvPr id="83" name="Text Box 88"/>
          <p:cNvSpPr txBox="1">
            <a:spLocks noChangeArrowheads="1"/>
          </p:cNvSpPr>
          <p:nvPr/>
        </p:nvSpPr>
        <p:spPr bwMode="auto">
          <a:xfrm>
            <a:off x="2199231" y="5779988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MF</a:t>
            </a:r>
          </a:p>
        </p:txBody>
      </p:sp>
      <p:sp>
        <p:nvSpPr>
          <p:cNvPr id="84" name="Text Box 89"/>
          <p:cNvSpPr txBox="1">
            <a:spLocks noChangeArrowheads="1"/>
          </p:cNvSpPr>
          <p:nvPr/>
        </p:nvSpPr>
        <p:spPr bwMode="auto">
          <a:xfrm>
            <a:off x="2785019" y="577998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HF</a:t>
            </a:r>
          </a:p>
        </p:txBody>
      </p:sp>
      <p:sp>
        <p:nvSpPr>
          <p:cNvPr id="85" name="Text Box 90"/>
          <p:cNvSpPr txBox="1">
            <a:spLocks noChangeArrowheads="1"/>
          </p:cNvSpPr>
          <p:nvPr/>
        </p:nvSpPr>
        <p:spPr bwMode="auto">
          <a:xfrm>
            <a:off x="3304131" y="5779988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VHF</a:t>
            </a:r>
          </a:p>
        </p:txBody>
      </p:sp>
      <p:sp>
        <p:nvSpPr>
          <p:cNvPr id="86" name="Text Box 91"/>
          <p:cNvSpPr txBox="1">
            <a:spLocks noChangeArrowheads="1"/>
          </p:cNvSpPr>
          <p:nvPr/>
        </p:nvSpPr>
        <p:spPr bwMode="auto">
          <a:xfrm>
            <a:off x="3875631" y="5779988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UHF</a:t>
            </a:r>
          </a:p>
        </p:txBody>
      </p:sp>
      <p:sp>
        <p:nvSpPr>
          <p:cNvPr id="87" name="Text Box 92"/>
          <p:cNvSpPr txBox="1">
            <a:spLocks noChangeArrowheads="1"/>
          </p:cNvSpPr>
          <p:nvPr/>
        </p:nvSpPr>
        <p:spPr bwMode="auto">
          <a:xfrm>
            <a:off x="4442369" y="5779988"/>
            <a:ext cx="5794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SHF</a:t>
            </a:r>
          </a:p>
        </p:txBody>
      </p:sp>
      <p:sp>
        <p:nvSpPr>
          <p:cNvPr id="88" name="Text Box 93"/>
          <p:cNvSpPr txBox="1">
            <a:spLocks noChangeArrowheads="1"/>
          </p:cNvSpPr>
          <p:nvPr/>
        </p:nvSpPr>
        <p:spPr bwMode="auto">
          <a:xfrm>
            <a:off x="5042444" y="5779988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EHF</a:t>
            </a:r>
          </a:p>
        </p:txBody>
      </p:sp>
      <p:sp>
        <p:nvSpPr>
          <p:cNvPr id="89" name="Text Box 94"/>
          <p:cNvSpPr txBox="1">
            <a:spLocks noChangeArrowheads="1"/>
          </p:cNvSpPr>
          <p:nvPr/>
        </p:nvSpPr>
        <p:spPr bwMode="auto">
          <a:xfrm>
            <a:off x="5623469" y="5779988"/>
            <a:ext cx="6016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THF</a:t>
            </a:r>
          </a:p>
        </p:txBody>
      </p:sp>
      <p:sp>
        <p:nvSpPr>
          <p:cNvPr id="90" name="Text Box 95"/>
          <p:cNvSpPr txBox="1">
            <a:spLocks noChangeArrowheads="1"/>
          </p:cNvSpPr>
          <p:nvPr/>
        </p:nvSpPr>
        <p:spPr bwMode="auto">
          <a:xfrm>
            <a:off x="633956" y="5702201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波段</a:t>
            </a:r>
          </a:p>
        </p:txBody>
      </p:sp>
      <p:sp>
        <p:nvSpPr>
          <p:cNvPr id="91" name="Text Box 96"/>
          <p:cNvSpPr txBox="1">
            <a:spLocks noChangeArrowheads="1"/>
          </p:cNvSpPr>
          <p:nvPr/>
        </p:nvSpPr>
        <p:spPr bwMode="auto">
          <a:xfrm>
            <a:off x="1135606" y="3692426"/>
            <a:ext cx="7575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   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5   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6   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7   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8   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9   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  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11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12 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13 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14 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15       </a:t>
            </a:r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16</a:t>
            </a:r>
            <a:endParaRPr kumimoji="1" lang="en-US" altLang="zh-CN" sz="1600" b="1" dirty="0">
              <a:solidFill>
                <a:srgbClr val="333399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92" name="Text Box 97"/>
          <p:cNvSpPr txBox="1">
            <a:spLocks noChangeArrowheads="1"/>
          </p:cNvSpPr>
          <p:nvPr/>
        </p:nvSpPr>
        <p:spPr bwMode="auto">
          <a:xfrm>
            <a:off x="1167356" y="2470051"/>
            <a:ext cx="764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6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8 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12 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14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16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18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20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22       </a:t>
            </a:r>
            <a:r>
              <a:rPr kumimoji="1" lang="en-US" altLang="zh-CN" sz="1600" b="1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kumimoji="1" lang="en-US" altLang="zh-CN" sz="1600" b="1" baseline="300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24</a:t>
            </a:r>
            <a:endParaRPr kumimoji="1" lang="en-US" altLang="zh-CN" sz="1600" b="1">
              <a:solidFill>
                <a:srgbClr val="333399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93" name="Line 98"/>
          <p:cNvSpPr>
            <a:spLocks noChangeShapeType="1"/>
          </p:cNvSpPr>
          <p:nvPr/>
        </p:nvSpPr>
        <p:spPr bwMode="auto">
          <a:xfrm flipV="1">
            <a:off x="4088356" y="5318026"/>
            <a:ext cx="3571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94" name="Rectangle 99"/>
          <p:cNvSpPr>
            <a:spLocks noChangeArrowheads="1"/>
          </p:cNvSpPr>
          <p:nvPr/>
        </p:nvSpPr>
        <p:spPr bwMode="auto">
          <a:xfrm>
            <a:off x="4215356" y="4787801"/>
            <a:ext cx="84138" cy="442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95" name="Text Box 100"/>
          <p:cNvSpPr txBox="1">
            <a:spLocks noChangeArrowheads="1"/>
          </p:cNvSpPr>
          <p:nvPr/>
        </p:nvSpPr>
        <p:spPr bwMode="auto">
          <a:xfrm>
            <a:off x="3905794" y="4783038"/>
            <a:ext cx="844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kumimoji="1" lang="en-US" altLang="zh-CN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移动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无线电 </a:t>
            </a:r>
          </a:p>
        </p:txBody>
      </p:sp>
      <p:sp>
        <p:nvSpPr>
          <p:cNvPr id="100" name="Text Box 87"/>
          <p:cNvSpPr txBox="1">
            <a:spLocks noChangeArrowheads="1"/>
          </p:cNvSpPr>
          <p:nvPr/>
        </p:nvSpPr>
        <p:spPr bwMode="auto">
          <a:xfrm>
            <a:off x="1320551" y="6057802"/>
            <a:ext cx="10326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30k~300k</a:t>
            </a:r>
          </a:p>
        </p:txBody>
      </p:sp>
      <p:sp>
        <p:nvSpPr>
          <p:cNvPr id="101" name="Text Box 87"/>
          <p:cNvSpPr txBox="1">
            <a:spLocks noChangeArrowheads="1"/>
          </p:cNvSpPr>
          <p:nvPr/>
        </p:nvSpPr>
        <p:spPr bwMode="auto">
          <a:xfrm>
            <a:off x="1923887" y="6310410"/>
            <a:ext cx="10102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300k~3M</a:t>
            </a:r>
          </a:p>
        </p:txBody>
      </p:sp>
      <p:sp>
        <p:nvSpPr>
          <p:cNvPr id="102" name="Text Box 87"/>
          <p:cNvSpPr txBox="1">
            <a:spLocks noChangeArrowheads="1"/>
          </p:cNvSpPr>
          <p:nvPr/>
        </p:nvSpPr>
        <p:spPr bwMode="auto">
          <a:xfrm>
            <a:off x="2550187" y="6072416"/>
            <a:ext cx="9877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3M~30M</a:t>
            </a:r>
          </a:p>
        </p:txBody>
      </p:sp>
      <p:sp>
        <p:nvSpPr>
          <p:cNvPr id="103" name="Text Box 87"/>
          <p:cNvSpPr txBox="1">
            <a:spLocks noChangeArrowheads="1"/>
          </p:cNvSpPr>
          <p:nvPr/>
        </p:nvSpPr>
        <p:spPr bwMode="auto">
          <a:xfrm>
            <a:off x="3040789" y="6299972"/>
            <a:ext cx="119295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30M~300M</a:t>
            </a:r>
          </a:p>
        </p:txBody>
      </p:sp>
      <p:sp>
        <p:nvSpPr>
          <p:cNvPr id="104" name="Text Box 87"/>
          <p:cNvSpPr txBox="1">
            <a:spLocks noChangeArrowheads="1"/>
          </p:cNvSpPr>
          <p:nvPr/>
        </p:nvSpPr>
        <p:spPr bwMode="auto">
          <a:xfrm>
            <a:off x="3679615" y="6061978"/>
            <a:ext cx="10567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300M~3G</a:t>
            </a:r>
          </a:p>
        </p:txBody>
      </p:sp>
      <p:sp>
        <p:nvSpPr>
          <p:cNvPr id="105" name="Text Box 87"/>
          <p:cNvSpPr txBox="1">
            <a:spLocks noChangeArrowheads="1"/>
          </p:cNvSpPr>
          <p:nvPr/>
        </p:nvSpPr>
        <p:spPr bwMode="auto">
          <a:xfrm>
            <a:off x="4182743" y="6302060"/>
            <a:ext cx="92044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3G~30G</a:t>
            </a:r>
          </a:p>
        </p:txBody>
      </p:sp>
      <p:sp>
        <p:nvSpPr>
          <p:cNvPr id="106" name="Text Box 87"/>
          <p:cNvSpPr txBox="1">
            <a:spLocks noChangeArrowheads="1"/>
          </p:cNvSpPr>
          <p:nvPr/>
        </p:nvSpPr>
        <p:spPr bwMode="auto">
          <a:xfrm>
            <a:off x="4821569" y="6064066"/>
            <a:ext cx="1125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/>
            <a:r>
              <a:rPr kumimoji="1" lang="en-US" altLang="zh-CN" sz="1600" b="1" dirty="0">
                <a:solidFill>
                  <a:srgbClr val="333399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30G~300G</a:t>
            </a:r>
          </a:p>
        </p:txBody>
      </p:sp>
    </p:spTree>
    <p:extLst>
      <p:ext uri="{BB962C8B-B14F-4D97-AF65-F5344CB8AC3E}">
        <p14:creationId xmlns:p14="http://schemas.microsoft.com/office/powerpoint/2010/main" val="351663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|6.6|4|5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54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|14.7|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8|69.8|37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2|68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98.7|42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3|18.7|55.4|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7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4|15.5|26.7|21.6|7.1|12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6|4.7|8.8|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9|9.4|25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3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8.1|19.4|27.6|4.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23275</TotalTime>
  <Words>1923</Words>
  <Application>Microsoft Office PowerPoint</Application>
  <PresentationFormat>全屏显示(4:3)</PresentationFormat>
  <Paragraphs>475</Paragraphs>
  <Slides>29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29</vt:i4>
      </vt:variant>
    </vt:vector>
  </HeadingPairs>
  <TitlesOfParts>
    <vt:vector size="53" baseType="lpstr">
      <vt:lpstr>方正舒体</vt:lpstr>
      <vt:lpstr>黑体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Arial Black</vt:lpstr>
      <vt:lpstr>Calibri</vt:lpstr>
      <vt:lpstr>Comic Sans MS</vt:lpstr>
      <vt:lpstr>Symbol</vt:lpstr>
      <vt:lpstr>Tahoma</vt:lpstr>
      <vt:lpstr>Times New Roman</vt:lpstr>
      <vt:lpstr>Wingdings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第二章 直连网络(2)</vt:lpstr>
      <vt:lpstr>提纲</vt:lpstr>
      <vt:lpstr>2.2 网络构件</vt:lpstr>
      <vt:lpstr>网络结点</vt:lpstr>
      <vt:lpstr>网络适配器</vt:lpstr>
      <vt:lpstr>网络适配器</vt:lpstr>
      <vt:lpstr>网络适配器</vt:lpstr>
      <vt:lpstr>网络链路</vt:lpstr>
      <vt:lpstr>网络链路</vt:lpstr>
      <vt:lpstr>导引型传输媒体</vt:lpstr>
      <vt:lpstr>导引型传输媒体</vt:lpstr>
      <vt:lpstr>导引型传输媒体</vt:lpstr>
      <vt:lpstr>导引型传输媒体</vt:lpstr>
      <vt:lpstr>导引型传输媒体</vt:lpstr>
      <vt:lpstr>非导引型传输媒体</vt:lpstr>
      <vt:lpstr>非导引型传输媒体</vt:lpstr>
      <vt:lpstr>非导引型传输媒体</vt:lpstr>
      <vt:lpstr>两种链路类型</vt:lpstr>
      <vt:lpstr>提纲</vt:lpstr>
      <vt:lpstr>组帧</vt:lpstr>
      <vt:lpstr>组帧</vt:lpstr>
      <vt:lpstr>组帧</vt:lpstr>
      <vt:lpstr>面向字节的组帧</vt:lpstr>
      <vt:lpstr>起始标记法</vt:lpstr>
      <vt:lpstr>起始标记法</vt:lpstr>
      <vt:lpstr>字节计数法</vt:lpstr>
      <vt:lpstr>面向比特的组帧</vt:lpstr>
      <vt:lpstr>面向比特的组帧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zh zz</cp:lastModifiedBy>
  <cp:revision>1138</cp:revision>
  <dcterms:created xsi:type="dcterms:W3CDTF">2017-02-02T15:53:23Z</dcterms:created>
  <dcterms:modified xsi:type="dcterms:W3CDTF">2020-03-01T13:53:12Z</dcterms:modified>
</cp:coreProperties>
</file>