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9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0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tags/tag15.xml" ContentType="application/vnd.openxmlformats-officedocument.presentationml.tags+xml"/>
  <Override PartName="/ppt/notesSlides/notesSlide18.xml" ContentType="application/vnd.openxmlformats-officedocument.presentationml.notesSlide+xml"/>
  <Override PartName="/ppt/tags/tag16.xml" ContentType="application/vnd.openxmlformats-officedocument.presentationml.tags+xml"/>
  <Override PartName="/ppt/notesSlides/notesSlide19.xml" ContentType="application/vnd.openxmlformats-officedocument.presentationml.notesSlide+xml"/>
  <Override PartName="/ppt/tags/tag17.xml" ContentType="application/vnd.openxmlformats-officedocument.presentationml.tags+xml"/>
  <Override PartName="/ppt/notesSlides/notesSlide20.xml" ContentType="application/vnd.openxmlformats-officedocument.presentationml.notesSlide+xml"/>
  <Override PartName="/ppt/tags/tag18.xml" ContentType="application/vnd.openxmlformats-officedocument.presentationml.tags+xml"/>
  <Override PartName="/ppt/notesSlides/notesSlide21.xml" ContentType="application/vnd.openxmlformats-officedocument.presentationml.notesSlide+xml"/>
  <Override PartName="/ppt/tags/tag19.xml" ContentType="application/vnd.openxmlformats-officedocument.presentationml.tags+xml"/>
  <Override PartName="/ppt/notesSlides/notesSlide22.xml" ContentType="application/vnd.openxmlformats-officedocument.presentationml.notesSlide+xml"/>
  <Override PartName="/ppt/tags/tag20.xml" ContentType="application/vnd.openxmlformats-officedocument.presentationml.tags+xml"/>
  <Override PartName="/ppt/notesSlides/notesSlide23.xml" ContentType="application/vnd.openxmlformats-officedocument.presentationml.notesSlide+xml"/>
  <Override PartName="/ppt/tags/tag21.xml" ContentType="application/vnd.openxmlformats-officedocument.presentationml.tags+xml"/>
  <Override PartName="/ppt/notesSlides/notesSlide24.xml" ContentType="application/vnd.openxmlformats-officedocument.presentationml.notesSlide+xml"/>
  <Override PartName="/ppt/tags/tag22.xml" ContentType="application/vnd.openxmlformats-officedocument.presentationml.tags+xml"/>
  <Override PartName="/ppt/notesSlides/notesSlide25.xml" ContentType="application/vnd.openxmlformats-officedocument.presentationml.notesSlide+xml"/>
  <Override PartName="/ppt/tags/tag23.xml" ContentType="application/vnd.openxmlformats-officedocument.presentationml.tags+xml"/>
  <Override PartName="/ppt/notesSlides/notesSlide26.xml" ContentType="application/vnd.openxmlformats-officedocument.presentationml.notesSlide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5" r:id="rId3"/>
    <p:sldMasterId id="2147483698" r:id="rId4"/>
    <p:sldMasterId id="2147483711" r:id="rId5"/>
    <p:sldMasterId id="2147483736" r:id="rId6"/>
    <p:sldMasterId id="2147483762" r:id="rId7"/>
    <p:sldMasterId id="2147483775" r:id="rId8"/>
    <p:sldMasterId id="2147483814" r:id="rId9"/>
    <p:sldMasterId id="2147483852" r:id="rId10"/>
    <p:sldMasterId id="2147483865" r:id="rId11"/>
  </p:sldMasterIdLst>
  <p:notesMasterIdLst>
    <p:notesMasterId r:id="rId40"/>
  </p:notesMasterIdLst>
  <p:sldIdLst>
    <p:sldId id="256" r:id="rId12"/>
    <p:sldId id="617" r:id="rId13"/>
    <p:sldId id="619" r:id="rId14"/>
    <p:sldId id="618" r:id="rId15"/>
    <p:sldId id="621" r:id="rId16"/>
    <p:sldId id="622" r:id="rId17"/>
    <p:sldId id="623" r:id="rId18"/>
    <p:sldId id="624" r:id="rId19"/>
    <p:sldId id="625" r:id="rId20"/>
    <p:sldId id="626" r:id="rId21"/>
    <p:sldId id="627" r:id="rId22"/>
    <p:sldId id="628" r:id="rId23"/>
    <p:sldId id="629" r:id="rId24"/>
    <p:sldId id="630" r:id="rId25"/>
    <p:sldId id="631" r:id="rId26"/>
    <p:sldId id="633" r:id="rId27"/>
    <p:sldId id="635" r:id="rId28"/>
    <p:sldId id="636" r:id="rId29"/>
    <p:sldId id="637" r:id="rId30"/>
    <p:sldId id="638" r:id="rId31"/>
    <p:sldId id="639" r:id="rId32"/>
    <p:sldId id="640" r:id="rId33"/>
    <p:sldId id="641" r:id="rId34"/>
    <p:sldId id="642" r:id="rId35"/>
    <p:sldId id="643" r:id="rId36"/>
    <p:sldId id="644" r:id="rId37"/>
    <p:sldId id="648" r:id="rId38"/>
    <p:sldId id="649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E8E8F1"/>
    <a:srgbClr val="CCECFF"/>
    <a:srgbClr val="CC0099"/>
    <a:srgbClr val="FFCCFF"/>
    <a:srgbClr val="FF99FF"/>
    <a:srgbClr val="CC99FF"/>
    <a:srgbClr val="ADADD7"/>
    <a:srgbClr val="C9C9FF"/>
    <a:srgbClr val="C1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378" autoAdjust="0"/>
    <p:restoredTop sz="87773" autoAdjust="0"/>
  </p:normalViewPr>
  <p:slideViewPr>
    <p:cSldViewPr snapToGrid="0">
      <p:cViewPr varScale="1">
        <p:scale>
          <a:sx n="77" d="100"/>
          <a:sy n="77" d="100"/>
        </p:scale>
        <p:origin x="105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5F783-0C0C-4437-971D-53EACF12D7BE}" type="datetimeFigureOut">
              <a:rPr lang="zh-CN" altLang="en-US" smtClean="0"/>
              <a:pPr/>
              <a:t>2020/3/22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C233E-39C6-4AB0-A67B-6BD0A5E8E2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3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772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Aft>
                <a:spcPct val="3000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729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Aft>
                <a:spcPct val="3000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936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Aft>
                <a:spcPct val="3000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591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Aft>
                <a:spcPct val="3000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323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Aft>
                <a:spcPct val="3000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233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Aft>
                <a:spcPct val="3000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277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Aft>
                <a:spcPct val="3000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192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Aft>
                <a:spcPct val="3000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842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Aft>
                <a:spcPct val="3000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669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Aft>
                <a:spcPct val="3000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238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1025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Aft>
                <a:spcPct val="3000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3699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2422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Aft>
                <a:spcPct val="3000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2274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Aft>
                <a:spcPct val="3000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0380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Aft>
                <a:spcPct val="3000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4641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Aft>
                <a:spcPct val="3000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4259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Aft>
                <a:spcPct val="3000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949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110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654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394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449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927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Aft>
                <a:spcPct val="30000"/>
              </a:spcAft>
            </a:pPr>
            <a:r>
              <a:rPr lang="en-US" altLang="zh-CN" dirty="0" smtClean="0"/>
              <a:t>1985</a:t>
            </a:r>
            <a:r>
              <a:rPr lang="zh-CN" altLang="en-US" dirty="0" smtClean="0"/>
              <a:t>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152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Aft>
                <a:spcPct val="3000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527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3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1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1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6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1" y="2324106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4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8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6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CC745EF-EC24-43F9-80E4-7372CB14086C}" type="datetime1">
              <a:rPr lang="zh-CN" altLang="en-US" smtClean="0"/>
              <a:pPr/>
              <a:t>2020/3/22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23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9C1D6-B1AC-4107-85F4-0B37E9E54158}" type="datetime1">
              <a:rPr lang="zh-CN" altLang="en-US" smtClean="0"/>
              <a:pPr/>
              <a:t>2020/3/22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0718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21412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66534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02459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4245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81001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94633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31446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1130233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05748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58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8951F-BD81-4828-8548-DCD08FEF7C39}" type="datetime1">
              <a:rPr lang="zh-CN" altLang="en-US" smtClean="0"/>
              <a:pPr/>
              <a:t>2020/3/22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5969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35609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57521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2124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84303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3988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81502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16323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23599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37679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3087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DE57-FDAB-40AC-8925-95B849B3B6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7711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72496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25841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61256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39375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71576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10542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24961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526147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93972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725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AC7F-B4B1-41E3-868D-DBE217AD94C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6237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40341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0339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E94F-B4F1-4DE1-908D-CEACF8CB800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1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5F06-B3B4-4655-804C-D394DD67999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42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1F85-50A7-44FC-95BF-43C37294BFC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45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5FFE-7E6B-44BE-A882-3634B1327DC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0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8D21-BAF7-4EF0-8A0C-993EE79555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79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66B1-89B0-40CC-94E2-E9D3887B83A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6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044000"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296000"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1" y="6705599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337683-96CB-41A2-BE88-7BF13C1F3C1A}" type="datetime1">
              <a:rPr lang="zh-CN" altLang="en-US" smtClean="0"/>
              <a:pPr/>
              <a:t>2020/3/22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01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1A90-C562-4D68-86C7-E7441F36241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65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4571-7D90-460D-894B-09F7FBD46B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4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DA58-CE66-4C52-9493-113D5A37819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25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F8C3-9C32-4B40-86DC-0E711BA02D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3683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CB3F-878A-4642-93A2-BAFB0AFC5C2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100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3B61-CFBC-430F-85B4-4C9CE3E5D42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274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FCF5-8A96-4DAB-B3A8-F5E424E297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3953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ACF69-F05F-4838-8BFC-CD369747EC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649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BB41-11DE-441E-9B85-598E13DAF08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59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3EBF-86B1-4418-ADA7-DEF4E7BFB5F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12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9B091-023F-45B1-A7EF-0082478B6218}" type="datetime1">
              <a:rPr lang="zh-CN" altLang="en-US" smtClean="0"/>
              <a:pPr/>
              <a:t>2020/3/22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6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ACF8-F759-4878-B1B1-6F5A257F22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4012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4329-D2C7-49B8-9B08-A13165361B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3475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151A-AE24-4846-A3A8-921851A6AB4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411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D511-CF70-4B54-AB45-49385A9B78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611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1F2C-663B-4CBA-9CEF-0E73A74D1D9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8777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034E-951A-4536-89BC-6BADF825F19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62413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CDD-17E4-480E-B309-0C25D406EA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537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86D6-C740-4686-91D8-1F3E2A9C1C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0881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C1CD-8A77-48ED-AB43-18C5D1AE064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054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264D-2922-426A-A2E4-21ABC0D735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2806A-7225-4D82-B25C-B3111FF3C302}" type="datetime1">
              <a:rPr lang="zh-CN" altLang="en-US" smtClean="0"/>
              <a:pPr/>
              <a:t>2020/3/22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413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E46D-D7E3-4B94-8CD1-17A4B39F3A2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128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BD59-048F-4B34-89D3-B56AA99C71E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9005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F34A-B811-4D2D-A356-21394B1D14E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1979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918B-DB77-4ACC-854B-091285D4E48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371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1162-522D-4D23-B4DB-4DE989D891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8449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794E-7C17-4A44-B508-31FD301FBB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8966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B479-4982-4291-8796-58409899816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4178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526A-E276-48B0-9038-5517A1AB244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13468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85DC2A9D-A769-45C9-BED6-A6F8A36648D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5525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44D4E714-D3F9-44D4-A3DA-3C3C9E0ABB5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23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90F08D-750C-4C87-AE2E-AF1E248393D5}" type="datetime1">
              <a:rPr lang="zh-CN" altLang="en-US" smtClean="0"/>
              <a:pPr/>
              <a:t>2020/3/22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570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674586DD-1963-4A27-AD4D-F032308DAC8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4387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D19B-4F08-4375-9B90-FFCD8B1EE9F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695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515D-DCBE-426A-A0C2-13DDDEBDF4A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8644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5FE3-7E3F-4154-AD04-C19D8812C7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793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0593-83C9-4A98-85F6-3D46126747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639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1BE4-536E-493A-82F8-C82B8897096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56629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DEC9-49C8-4829-818A-BBF575230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13871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AE69-686A-44FC-A21C-69B494465EC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7942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06F5-8A5C-47EE-811E-18B3B28111C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26395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1FA8-CA50-4D02-8540-2D265FC513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553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864F2B-1CE5-4413-A61A-DF21FE09A6BF}" type="datetime1">
              <a:rPr lang="zh-CN" altLang="en-US" smtClean="0"/>
              <a:pPr/>
              <a:t>2020/3/22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798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2230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0650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8741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96152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75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95555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833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86733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0561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1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82807-4757-43D3-9D77-060738FB30BD}" type="datetime1">
              <a:rPr lang="zh-CN" altLang="en-US" smtClean="0"/>
              <a:pPr/>
              <a:t>2020/3/22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640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5416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7277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43951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28555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32449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95646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08251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92970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6413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91DC6E-A819-46A5-9261-35302D6EAEC9}" type="datetime1">
              <a:rPr lang="zh-CN" altLang="en-US" smtClean="0"/>
              <a:pPr/>
              <a:t>2020/3/22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9387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72320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71029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22168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121509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54503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73931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09388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39607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45895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69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EBD28-52BD-4E87-AB0D-4B099216D196}" type="datetime1">
              <a:rPr lang="zh-CN" altLang="en-US" smtClean="0"/>
              <a:pPr/>
              <a:t>2020/3/22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752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11016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99073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6026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12805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610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6751452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98057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7676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43797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10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3F925A4C-1434-4E60-B118-CFB175DDF0B9}" type="datetime1">
              <a:rPr lang="zh-CN" altLang="en-US" smtClean="0"/>
              <a:pPr/>
              <a:t>2020/3/22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3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40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0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178BFB4-2B10-4FBE-B6AE-36B145E8EC8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9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F88082A5-DAAA-40BC-8E1A-C501AD8E7D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8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28BCC91-89F8-4CE3-92D7-F359DEFF1F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8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A42C2A16-C986-443B-94DB-9385F6B9811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39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3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5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59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47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第四章 网络互联</a:t>
            </a:r>
            <a:r>
              <a:rPr lang="en-US" altLang="zh-CN" dirty="0" smtClean="0"/>
              <a:t>(5)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500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划分子网 </a:t>
            </a:r>
            <a:r>
              <a:rPr lang="en-US" altLang="zh-CN" dirty="0"/>
              <a:t>(</a:t>
            </a:r>
            <a:r>
              <a:rPr lang="en-US" altLang="zh-CN" dirty="0" err="1"/>
              <a:t>subnetting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4" cy="530126"/>
          </a:xfrm>
        </p:spPr>
        <p:txBody>
          <a:bodyPr/>
          <a:lstStyle/>
          <a:p>
            <a:r>
              <a:rPr lang="zh-CN" altLang="en-US" dirty="0"/>
              <a:t>划分为三个子网后对外仍是一个</a:t>
            </a:r>
            <a:r>
              <a:rPr lang="zh-CN" altLang="en-US" dirty="0" smtClean="0"/>
              <a:t>网络</a:t>
            </a:r>
            <a:endParaRPr lang="en-US" altLang="zh-CN" baseline="30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4.2.1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划分子网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1" name="AutoShape 6"/>
          <p:cNvSpPr>
            <a:spLocks noChangeArrowheads="1"/>
          </p:cNvSpPr>
          <p:nvPr/>
        </p:nvSpPr>
        <p:spPr bwMode="auto">
          <a:xfrm>
            <a:off x="2841726" y="2336801"/>
            <a:ext cx="5350971" cy="4199635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chemeClr val="tx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3114046" y="4599567"/>
            <a:ext cx="3321293" cy="1928227"/>
            <a:chOff x="3114046" y="4599567"/>
            <a:chExt cx="3321293" cy="1928227"/>
          </a:xfrm>
        </p:grpSpPr>
        <p:sp>
          <p:nvSpPr>
            <p:cNvPr id="84" name="Freeform 9"/>
            <p:cNvSpPr>
              <a:spLocks/>
            </p:cNvSpPr>
            <p:nvPr/>
          </p:nvSpPr>
          <p:spPr bwMode="auto">
            <a:xfrm>
              <a:off x="3159857" y="4599567"/>
              <a:ext cx="3275482" cy="1928227"/>
            </a:xfrm>
            <a:custGeom>
              <a:avLst/>
              <a:gdLst>
                <a:gd name="T0" fmla="*/ 163810950 w 2574"/>
                <a:gd name="T1" fmla="*/ 1151712200 h 1562"/>
                <a:gd name="T2" fmla="*/ 1542335625 w 2574"/>
                <a:gd name="T3" fmla="*/ 367942813 h 1562"/>
                <a:gd name="T4" fmla="*/ 1940520313 w 2574"/>
                <a:gd name="T5" fmla="*/ 224294700 h 1562"/>
                <a:gd name="T6" fmla="*/ 2147483646 w 2574"/>
                <a:gd name="T7" fmla="*/ 138609388 h 1562"/>
                <a:gd name="T8" fmla="*/ 2147483646 w 2574"/>
                <a:gd name="T9" fmla="*/ 126007813 h 1562"/>
                <a:gd name="T10" fmla="*/ 2147483646 w 2574"/>
                <a:gd name="T11" fmla="*/ 45362813 h 1562"/>
                <a:gd name="T12" fmla="*/ 2147483646 w 2574"/>
                <a:gd name="T13" fmla="*/ 45362813 h 1562"/>
                <a:gd name="T14" fmla="*/ 2147483646 w 2574"/>
                <a:gd name="T15" fmla="*/ 388104063 h 1562"/>
                <a:gd name="T16" fmla="*/ 2147483646 w 2574"/>
                <a:gd name="T17" fmla="*/ 909777200 h 1562"/>
                <a:gd name="T18" fmla="*/ 2147483646 w 2574"/>
                <a:gd name="T19" fmla="*/ 1484372825 h 1562"/>
                <a:gd name="T20" fmla="*/ 2147483646 w 2574"/>
                <a:gd name="T21" fmla="*/ 1920359063 h 1562"/>
                <a:gd name="T22" fmla="*/ 2147483646 w 2574"/>
                <a:gd name="T23" fmla="*/ 2147483646 h 1562"/>
                <a:gd name="T24" fmla="*/ 2147483646 w 2574"/>
                <a:gd name="T25" fmla="*/ 2147483646 h 1562"/>
                <a:gd name="T26" fmla="*/ 2147483646 w 2574"/>
                <a:gd name="T27" fmla="*/ 2147483646 h 1562"/>
                <a:gd name="T28" fmla="*/ 2147483646 w 2574"/>
                <a:gd name="T29" fmla="*/ 2147483646 h 1562"/>
                <a:gd name="T30" fmla="*/ 2147483646 w 2574"/>
                <a:gd name="T31" fmla="*/ 2147483646 h 1562"/>
                <a:gd name="T32" fmla="*/ 2147483646 w 2574"/>
                <a:gd name="T33" fmla="*/ 2147483646 h 1562"/>
                <a:gd name="T34" fmla="*/ 2147483646 w 2574"/>
                <a:gd name="T35" fmla="*/ 2147483646 h 1562"/>
                <a:gd name="T36" fmla="*/ 1723786875 w 2574"/>
                <a:gd name="T37" fmla="*/ 2147483646 h 1562"/>
                <a:gd name="T38" fmla="*/ 1202115325 w 2574"/>
                <a:gd name="T39" fmla="*/ 2147483646 h 1562"/>
                <a:gd name="T40" fmla="*/ 163810950 w 2574"/>
                <a:gd name="T41" fmla="*/ 2147483646 h 1562"/>
                <a:gd name="T42" fmla="*/ 0 w 2574"/>
                <a:gd name="T43" fmla="*/ 2147483646 h 1562"/>
                <a:gd name="T44" fmla="*/ 163810950 w 2574"/>
                <a:gd name="T45" fmla="*/ 1151712200 h 15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574" h="1562">
                  <a:moveTo>
                    <a:pt x="65" y="457"/>
                  </a:moveTo>
                  <a:cubicBezTo>
                    <a:pt x="262" y="320"/>
                    <a:pt x="371" y="154"/>
                    <a:pt x="612" y="146"/>
                  </a:cubicBezTo>
                  <a:cubicBezTo>
                    <a:pt x="707" y="122"/>
                    <a:pt x="689" y="145"/>
                    <a:pt x="770" y="89"/>
                  </a:cubicBezTo>
                  <a:cubicBezTo>
                    <a:pt x="784" y="79"/>
                    <a:pt x="901" y="61"/>
                    <a:pt x="917" y="55"/>
                  </a:cubicBezTo>
                  <a:cubicBezTo>
                    <a:pt x="952" y="49"/>
                    <a:pt x="1004" y="48"/>
                    <a:pt x="1063" y="50"/>
                  </a:cubicBezTo>
                  <a:cubicBezTo>
                    <a:pt x="1127" y="44"/>
                    <a:pt x="1196" y="23"/>
                    <a:pt x="1303" y="18"/>
                  </a:cubicBezTo>
                  <a:cubicBezTo>
                    <a:pt x="1502" y="22"/>
                    <a:pt x="1505" y="0"/>
                    <a:pt x="1703" y="18"/>
                  </a:cubicBezTo>
                  <a:cubicBezTo>
                    <a:pt x="1770" y="24"/>
                    <a:pt x="2049" y="130"/>
                    <a:pt x="2119" y="154"/>
                  </a:cubicBezTo>
                  <a:cubicBezTo>
                    <a:pt x="2181" y="203"/>
                    <a:pt x="2213" y="303"/>
                    <a:pt x="2267" y="361"/>
                  </a:cubicBezTo>
                  <a:cubicBezTo>
                    <a:pt x="2325" y="421"/>
                    <a:pt x="2366" y="514"/>
                    <a:pt x="2401" y="589"/>
                  </a:cubicBezTo>
                  <a:cubicBezTo>
                    <a:pt x="2414" y="654"/>
                    <a:pt x="2478" y="696"/>
                    <a:pt x="2487" y="762"/>
                  </a:cubicBezTo>
                  <a:cubicBezTo>
                    <a:pt x="2483" y="898"/>
                    <a:pt x="2574" y="1091"/>
                    <a:pt x="2567" y="1226"/>
                  </a:cubicBezTo>
                  <a:cubicBezTo>
                    <a:pt x="2564" y="1281"/>
                    <a:pt x="2482" y="1355"/>
                    <a:pt x="2455" y="1394"/>
                  </a:cubicBezTo>
                  <a:cubicBezTo>
                    <a:pt x="2445" y="1410"/>
                    <a:pt x="2298" y="1442"/>
                    <a:pt x="2287" y="1458"/>
                  </a:cubicBezTo>
                  <a:cubicBezTo>
                    <a:pt x="2215" y="1562"/>
                    <a:pt x="2111" y="1496"/>
                    <a:pt x="2000" y="1515"/>
                  </a:cubicBezTo>
                  <a:cubicBezTo>
                    <a:pt x="1918" y="1511"/>
                    <a:pt x="1836" y="1513"/>
                    <a:pt x="1756" y="1502"/>
                  </a:cubicBezTo>
                  <a:cubicBezTo>
                    <a:pt x="1687" y="1493"/>
                    <a:pt x="1592" y="1406"/>
                    <a:pt x="1512" y="1388"/>
                  </a:cubicBezTo>
                  <a:cubicBezTo>
                    <a:pt x="1318" y="1344"/>
                    <a:pt x="1150" y="1347"/>
                    <a:pt x="952" y="1337"/>
                  </a:cubicBezTo>
                  <a:cubicBezTo>
                    <a:pt x="875" y="1324"/>
                    <a:pt x="760" y="1294"/>
                    <a:pt x="684" y="1274"/>
                  </a:cubicBezTo>
                  <a:cubicBezTo>
                    <a:pt x="620" y="1230"/>
                    <a:pt x="550" y="1217"/>
                    <a:pt x="477" y="1198"/>
                  </a:cubicBezTo>
                  <a:cubicBezTo>
                    <a:pt x="282" y="1147"/>
                    <a:pt x="242" y="1124"/>
                    <a:pt x="65" y="1036"/>
                  </a:cubicBezTo>
                  <a:cubicBezTo>
                    <a:pt x="37" y="959"/>
                    <a:pt x="0" y="949"/>
                    <a:pt x="0" y="853"/>
                  </a:cubicBezTo>
                  <a:cubicBezTo>
                    <a:pt x="0" y="757"/>
                    <a:pt x="52" y="539"/>
                    <a:pt x="65" y="45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1" name="Line 16"/>
            <p:cNvSpPr>
              <a:spLocks noChangeShapeType="1"/>
            </p:cNvSpPr>
            <p:nvPr/>
          </p:nvSpPr>
          <p:spPr bwMode="auto">
            <a:xfrm flipV="1">
              <a:off x="5723997" y="5081007"/>
              <a:ext cx="7635" cy="836964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4" name="Line 19"/>
            <p:cNvSpPr>
              <a:spLocks noChangeShapeType="1"/>
            </p:cNvSpPr>
            <p:nvPr/>
          </p:nvSpPr>
          <p:spPr bwMode="auto">
            <a:xfrm flipH="1" flipV="1">
              <a:off x="4871404" y="5090882"/>
              <a:ext cx="0" cy="53452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5" name="Line 20"/>
            <p:cNvSpPr>
              <a:spLocks noChangeShapeType="1"/>
            </p:cNvSpPr>
            <p:nvPr/>
          </p:nvSpPr>
          <p:spPr bwMode="auto">
            <a:xfrm flipH="1" flipV="1">
              <a:off x="3755399" y="5090882"/>
              <a:ext cx="0" cy="31478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104" name="Picture 2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7656" y="5752553"/>
              <a:ext cx="306678" cy="3110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" name="Picture 30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156" y="5530350"/>
              <a:ext cx="305406" cy="312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" name="Picture 31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8878" y="5279755"/>
              <a:ext cx="306679" cy="3110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3" name="Text Box 38"/>
            <p:cNvSpPr txBox="1">
              <a:spLocks noChangeArrowheads="1"/>
            </p:cNvSpPr>
            <p:nvPr/>
          </p:nvSpPr>
          <p:spPr bwMode="auto">
            <a:xfrm>
              <a:off x="3114046" y="5576026"/>
              <a:ext cx="127631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145.13.</a:t>
              </a:r>
              <a:r>
                <a:rPr kumimoji="1" lang="en-US" altLang="zh-CN" sz="16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21</a:t>
              </a:r>
              <a:r>
                <a: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.23</a:t>
              </a:r>
            </a:p>
          </p:txBody>
        </p:sp>
        <p:sp>
          <p:nvSpPr>
            <p:cNvPr id="114" name="Text Box 39"/>
            <p:cNvSpPr txBox="1">
              <a:spLocks noChangeArrowheads="1"/>
            </p:cNvSpPr>
            <p:nvPr/>
          </p:nvSpPr>
          <p:spPr bwMode="auto">
            <a:xfrm>
              <a:off x="4200783" y="5808104"/>
              <a:ext cx="117211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145.13.</a:t>
              </a:r>
              <a:r>
                <a:rPr kumimoji="1" lang="en-US" altLang="zh-CN" sz="16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21</a:t>
              </a:r>
              <a:r>
                <a: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.9</a:t>
              </a:r>
            </a:p>
          </p:txBody>
        </p:sp>
        <p:sp>
          <p:nvSpPr>
            <p:cNvPr id="115" name="Text Box 40"/>
            <p:cNvSpPr txBox="1">
              <a:spLocks noChangeArrowheads="1"/>
            </p:cNvSpPr>
            <p:nvPr/>
          </p:nvSpPr>
          <p:spPr bwMode="auto">
            <a:xfrm>
              <a:off x="5085188" y="6058698"/>
              <a:ext cx="117211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145.13.</a:t>
              </a:r>
              <a:r>
                <a:rPr kumimoji="1" lang="en-US" altLang="zh-CN" sz="16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21</a:t>
              </a:r>
              <a:r>
                <a: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.8</a:t>
              </a:r>
            </a:p>
          </p:txBody>
        </p:sp>
        <p:sp>
          <p:nvSpPr>
            <p:cNvPr id="116" name="Line 41"/>
            <p:cNvSpPr>
              <a:spLocks noChangeShapeType="1"/>
            </p:cNvSpPr>
            <p:nvPr/>
          </p:nvSpPr>
          <p:spPr bwMode="auto">
            <a:xfrm flipV="1">
              <a:off x="3471626" y="5079773"/>
              <a:ext cx="2528510" cy="1111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8" name="Text Box 43"/>
            <p:cNvSpPr txBox="1">
              <a:spLocks noChangeArrowheads="1"/>
            </p:cNvSpPr>
            <p:nvPr/>
          </p:nvSpPr>
          <p:spPr bwMode="auto">
            <a:xfrm>
              <a:off x="4147337" y="5192108"/>
              <a:ext cx="33054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latin typeface="Calibri" panose="020F0502020204030204" pitchFamily="34" charset="0"/>
                  <a:ea typeface="华文楷体" panose="02010600040101010101" pitchFamily="2" charset="-122"/>
                </a:rPr>
                <a:t>…</a:t>
              </a:r>
            </a:p>
          </p:txBody>
        </p:sp>
        <p:sp>
          <p:nvSpPr>
            <p:cNvPr id="122" name="Text Box 47"/>
            <p:cNvSpPr txBox="1">
              <a:spLocks noChangeArrowheads="1"/>
            </p:cNvSpPr>
            <p:nvPr/>
          </p:nvSpPr>
          <p:spPr bwMode="auto">
            <a:xfrm>
              <a:off x="4095163" y="4771157"/>
              <a:ext cx="162897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子网 </a:t>
              </a:r>
              <a:r>
                <a:rPr kumimoji="1" lang="en-US" altLang="zh-CN" sz="16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145.13.21.0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825182" y="2399758"/>
            <a:ext cx="3141867" cy="1610971"/>
            <a:chOff x="2825182" y="2399758"/>
            <a:chExt cx="3141867" cy="1610971"/>
          </a:xfrm>
        </p:grpSpPr>
        <p:sp>
          <p:nvSpPr>
            <p:cNvPr id="82" name="Freeform 7"/>
            <p:cNvSpPr>
              <a:spLocks/>
            </p:cNvSpPr>
            <p:nvPr/>
          </p:nvSpPr>
          <p:spPr bwMode="auto">
            <a:xfrm>
              <a:off x="2962615" y="2399758"/>
              <a:ext cx="3004434" cy="1610971"/>
            </a:xfrm>
            <a:custGeom>
              <a:avLst/>
              <a:gdLst>
                <a:gd name="T0" fmla="*/ 158391363 w 2326"/>
                <a:gd name="T1" fmla="*/ 427718859 h 1235"/>
                <a:gd name="T2" fmla="*/ 306395720 w 2326"/>
                <a:gd name="T3" fmla="*/ 317974752 h 1235"/>
                <a:gd name="T4" fmla="*/ 617983331 w 2326"/>
                <a:gd name="T5" fmla="*/ 98488215 h 1235"/>
                <a:gd name="T6" fmla="*/ 1241160166 w 2326"/>
                <a:gd name="T7" fmla="*/ 30952864 h 1235"/>
                <a:gd name="T8" fmla="*/ 2147483646 w 2326"/>
                <a:gd name="T9" fmla="*/ 132255891 h 1235"/>
                <a:gd name="T10" fmla="*/ 2147483646 w 2326"/>
                <a:gd name="T11" fmla="*/ 30952864 h 1235"/>
                <a:gd name="T12" fmla="*/ 2147483646 w 2326"/>
                <a:gd name="T13" fmla="*/ 30952864 h 1235"/>
                <a:gd name="T14" fmla="*/ 2147483646 w 2326"/>
                <a:gd name="T15" fmla="*/ 571228965 h 1235"/>
                <a:gd name="T16" fmla="*/ 2147483646 w 2326"/>
                <a:gd name="T17" fmla="*/ 773833341 h 1235"/>
                <a:gd name="T18" fmla="*/ 2147483646 w 2326"/>
                <a:gd name="T19" fmla="*/ 1618015168 h 1235"/>
                <a:gd name="T20" fmla="*/ 2147483646 w 2326"/>
                <a:gd name="T21" fmla="*/ 2147483646 h 1235"/>
                <a:gd name="T22" fmla="*/ 2147483646 w 2326"/>
                <a:gd name="T23" fmla="*/ 2147483646 h 1235"/>
                <a:gd name="T24" fmla="*/ 2147483646 w 2326"/>
                <a:gd name="T25" fmla="*/ 2147483646 h 1235"/>
                <a:gd name="T26" fmla="*/ 2147483646 w 2326"/>
                <a:gd name="T27" fmla="*/ 2147483646 h 1235"/>
                <a:gd name="T28" fmla="*/ 2147483646 w 2326"/>
                <a:gd name="T29" fmla="*/ 2147483646 h 1235"/>
                <a:gd name="T30" fmla="*/ 2147483646 w 2326"/>
                <a:gd name="T31" fmla="*/ 2147483646 h 1235"/>
                <a:gd name="T32" fmla="*/ 2147483646 w 2326"/>
                <a:gd name="T33" fmla="*/ 2147483646 h 1235"/>
                <a:gd name="T34" fmla="*/ 2147483646 w 2326"/>
                <a:gd name="T35" fmla="*/ 2147483646 h 1235"/>
                <a:gd name="T36" fmla="*/ 2147483646 w 2326"/>
                <a:gd name="T37" fmla="*/ 2147483646 h 1235"/>
                <a:gd name="T38" fmla="*/ 1988973011 w 2326"/>
                <a:gd name="T39" fmla="*/ 2147483646 h 1235"/>
                <a:gd name="T40" fmla="*/ 1241160166 w 2326"/>
                <a:gd name="T41" fmla="*/ 2147483646 h 1235"/>
                <a:gd name="T42" fmla="*/ 1116525766 w 2326"/>
                <a:gd name="T43" fmla="*/ 2147483646 h 1235"/>
                <a:gd name="T44" fmla="*/ 438821180 w 2326"/>
                <a:gd name="T45" fmla="*/ 2147483646 h 1235"/>
                <a:gd name="T46" fmla="*/ 181759709 w 2326"/>
                <a:gd name="T47" fmla="*/ 2040106081 h 1235"/>
                <a:gd name="T48" fmla="*/ 49334249 w 2326"/>
                <a:gd name="T49" fmla="*/ 1525154898 h 1235"/>
                <a:gd name="T50" fmla="*/ 18176454 w 2326"/>
                <a:gd name="T51" fmla="*/ 1136831661 h 1235"/>
                <a:gd name="T52" fmla="*/ 57125309 w 2326"/>
                <a:gd name="T53" fmla="*/ 740065665 h 1235"/>
                <a:gd name="T54" fmla="*/ 158391363 w 2326"/>
                <a:gd name="T55" fmla="*/ 427718859 h 123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326" h="1235">
                  <a:moveTo>
                    <a:pt x="61" y="152"/>
                  </a:moveTo>
                  <a:cubicBezTo>
                    <a:pt x="58" y="176"/>
                    <a:pt x="104" y="118"/>
                    <a:pt x="118" y="113"/>
                  </a:cubicBezTo>
                  <a:cubicBezTo>
                    <a:pt x="160" y="99"/>
                    <a:pt x="193" y="40"/>
                    <a:pt x="238" y="35"/>
                  </a:cubicBezTo>
                  <a:cubicBezTo>
                    <a:pt x="318" y="25"/>
                    <a:pt x="478" y="11"/>
                    <a:pt x="478" y="11"/>
                  </a:cubicBezTo>
                  <a:cubicBezTo>
                    <a:pt x="632" y="18"/>
                    <a:pt x="752" y="26"/>
                    <a:pt x="898" y="47"/>
                  </a:cubicBezTo>
                  <a:cubicBezTo>
                    <a:pt x="1333" y="37"/>
                    <a:pt x="1265" y="52"/>
                    <a:pt x="1510" y="11"/>
                  </a:cubicBezTo>
                  <a:cubicBezTo>
                    <a:pt x="1714" y="15"/>
                    <a:pt x="1864" y="0"/>
                    <a:pt x="2068" y="11"/>
                  </a:cubicBezTo>
                  <a:cubicBezTo>
                    <a:pt x="2116" y="14"/>
                    <a:pt x="2284" y="150"/>
                    <a:pt x="2302" y="203"/>
                  </a:cubicBezTo>
                  <a:cubicBezTo>
                    <a:pt x="2310" y="227"/>
                    <a:pt x="2326" y="275"/>
                    <a:pt x="2326" y="275"/>
                  </a:cubicBezTo>
                  <a:cubicBezTo>
                    <a:pt x="2322" y="391"/>
                    <a:pt x="2309" y="459"/>
                    <a:pt x="2302" y="575"/>
                  </a:cubicBezTo>
                  <a:cubicBezTo>
                    <a:pt x="2297" y="658"/>
                    <a:pt x="2299" y="675"/>
                    <a:pt x="2266" y="773"/>
                  </a:cubicBezTo>
                  <a:cubicBezTo>
                    <a:pt x="2243" y="841"/>
                    <a:pt x="2211" y="910"/>
                    <a:pt x="2170" y="971"/>
                  </a:cubicBezTo>
                  <a:cubicBezTo>
                    <a:pt x="2132" y="1028"/>
                    <a:pt x="2077" y="1060"/>
                    <a:pt x="2026" y="1103"/>
                  </a:cubicBezTo>
                  <a:cubicBezTo>
                    <a:pt x="1966" y="1153"/>
                    <a:pt x="2017" y="1130"/>
                    <a:pt x="1954" y="1151"/>
                  </a:cubicBezTo>
                  <a:cubicBezTo>
                    <a:pt x="1900" y="1205"/>
                    <a:pt x="1934" y="1182"/>
                    <a:pt x="1846" y="1211"/>
                  </a:cubicBezTo>
                  <a:cubicBezTo>
                    <a:pt x="1834" y="1215"/>
                    <a:pt x="1822" y="1219"/>
                    <a:pt x="1810" y="1223"/>
                  </a:cubicBezTo>
                  <a:cubicBezTo>
                    <a:pt x="1798" y="1227"/>
                    <a:pt x="1774" y="1235"/>
                    <a:pt x="1774" y="1235"/>
                  </a:cubicBezTo>
                  <a:cubicBezTo>
                    <a:pt x="1674" y="1231"/>
                    <a:pt x="1574" y="1230"/>
                    <a:pt x="1474" y="1223"/>
                  </a:cubicBezTo>
                  <a:cubicBezTo>
                    <a:pt x="1331" y="1213"/>
                    <a:pt x="1204" y="1131"/>
                    <a:pt x="1066" y="1103"/>
                  </a:cubicBezTo>
                  <a:cubicBezTo>
                    <a:pt x="967" y="1083"/>
                    <a:pt x="863" y="1084"/>
                    <a:pt x="766" y="1055"/>
                  </a:cubicBezTo>
                  <a:cubicBezTo>
                    <a:pt x="666" y="1025"/>
                    <a:pt x="575" y="983"/>
                    <a:pt x="478" y="947"/>
                  </a:cubicBezTo>
                  <a:cubicBezTo>
                    <a:pt x="461" y="941"/>
                    <a:pt x="447" y="927"/>
                    <a:pt x="430" y="923"/>
                  </a:cubicBezTo>
                  <a:cubicBezTo>
                    <a:pt x="401" y="916"/>
                    <a:pt x="181" y="849"/>
                    <a:pt x="169" y="848"/>
                  </a:cubicBezTo>
                  <a:cubicBezTo>
                    <a:pt x="94" y="794"/>
                    <a:pt x="109" y="776"/>
                    <a:pt x="70" y="725"/>
                  </a:cubicBezTo>
                  <a:cubicBezTo>
                    <a:pt x="37" y="650"/>
                    <a:pt x="31" y="614"/>
                    <a:pt x="19" y="542"/>
                  </a:cubicBezTo>
                  <a:cubicBezTo>
                    <a:pt x="15" y="490"/>
                    <a:pt x="0" y="469"/>
                    <a:pt x="7" y="404"/>
                  </a:cubicBezTo>
                  <a:cubicBezTo>
                    <a:pt x="7" y="358"/>
                    <a:pt x="13" y="305"/>
                    <a:pt x="22" y="263"/>
                  </a:cubicBezTo>
                  <a:cubicBezTo>
                    <a:pt x="31" y="221"/>
                    <a:pt x="53" y="175"/>
                    <a:pt x="61" y="15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8" name="Line 13"/>
            <p:cNvSpPr>
              <a:spLocks noChangeShapeType="1"/>
            </p:cNvSpPr>
            <p:nvPr/>
          </p:nvSpPr>
          <p:spPr bwMode="auto">
            <a:xfrm>
              <a:off x="3495804" y="3151545"/>
              <a:ext cx="0" cy="32096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0" name="Line 15"/>
            <p:cNvSpPr>
              <a:spLocks noChangeShapeType="1"/>
            </p:cNvSpPr>
            <p:nvPr/>
          </p:nvSpPr>
          <p:spPr bwMode="auto">
            <a:xfrm>
              <a:off x="5418590" y="2963907"/>
              <a:ext cx="0" cy="49131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2" name="Line 17"/>
            <p:cNvSpPr>
              <a:spLocks noChangeShapeType="1"/>
            </p:cNvSpPr>
            <p:nvPr/>
          </p:nvSpPr>
          <p:spPr bwMode="auto">
            <a:xfrm flipH="1">
              <a:off x="4347123" y="3066367"/>
              <a:ext cx="0" cy="40613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97" name="Picture 22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875" y="2837992"/>
              <a:ext cx="306679" cy="312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2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8191" y="3033037"/>
              <a:ext cx="305406" cy="3110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" name="Picture 25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0977" y="2713311"/>
              <a:ext cx="305406" cy="3110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7" name="Text Box 32"/>
            <p:cNvSpPr txBox="1">
              <a:spLocks noChangeArrowheads="1"/>
            </p:cNvSpPr>
            <p:nvPr/>
          </p:nvSpPr>
          <p:spPr bwMode="auto">
            <a:xfrm>
              <a:off x="2825182" y="2755283"/>
              <a:ext cx="117211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145.13.</a:t>
              </a:r>
              <a:r>
                <a:rPr kumimoji="1" lang="en-US" altLang="zh-CN" sz="16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r>
                <a: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.10</a:t>
              </a:r>
            </a:p>
          </p:txBody>
        </p:sp>
        <p:sp>
          <p:nvSpPr>
            <p:cNvPr id="108" name="Text Box 33"/>
            <p:cNvSpPr txBox="1">
              <a:spLocks noChangeArrowheads="1"/>
            </p:cNvSpPr>
            <p:nvPr/>
          </p:nvSpPr>
          <p:spPr bwMode="auto">
            <a:xfrm>
              <a:off x="3616693" y="2587396"/>
              <a:ext cx="117211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145.13.</a:t>
              </a:r>
              <a:r>
                <a:rPr kumimoji="1" lang="en-US" altLang="zh-CN" sz="16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r>
                <a: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.11</a:t>
              </a:r>
            </a:p>
          </p:txBody>
        </p:sp>
        <p:sp>
          <p:nvSpPr>
            <p:cNvPr id="109" name="Text Box 34"/>
            <p:cNvSpPr txBox="1">
              <a:spLocks noChangeArrowheads="1"/>
            </p:cNvSpPr>
            <p:nvPr/>
          </p:nvSpPr>
          <p:spPr bwMode="auto">
            <a:xfrm>
              <a:off x="4670345" y="2475061"/>
              <a:ext cx="127631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145.13.</a:t>
              </a:r>
              <a:r>
                <a:rPr kumimoji="1" lang="en-US" altLang="zh-CN" sz="16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r>
                <a: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.101</a:t>
              </a:r>
            </a:p>
          </p:txBody>
        </p:sp>
        <p:sp>
          <p:nvSpPr>
            <p:cNvPr id="117" name="Line 42"/>
            <p:cNvSpPr>
              <a:spLocks noChangeShapeType="1"/>
            </p:cNvSpPr>
            <p:nvPr/>
          </p:nvSpPr>
          <p:spPr bwMode="auto">
            <a:xfrm>
              <a:off x="3285837" y="3463863"/>
              <a:ext cx="2480154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9" name="Text Box 44"/>
            <p:cNvSpPr txBox="1">
              <a:spLocks noChangeArrowheads="1"/>
            </p:cNvSpPr>
            <p:nvPr/>
          </p:nvSpPr>
          <p:spPr bwMode="auto">
            <a:xfrm>
              <a:off x="4506189" y="2738001"/>
              <a:ext cx="33054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latin typeface="Calibri" panose="020F0502020204030204" pitchFamily="34" charset="0"/>
                  <a:ea typeface="华文楷体" panose="02010600040101010101" pitchFamily="2" charset="-122"/>
                </a:rPr>
                <a:t>…</a:t>
              </a:r>
            </a:p>
          </p:txBody>
        </p:sp>
        <p:sp>
          <p:nvSpPr>
            <p:cNvPr id="123" name="Text Box 48"/>
            <p:cNvSpPr txBox="1">
              <a:spLocks noChangeArrowheads="1"/>
            </p:cNvSpPr>
            <p:nvPr/>
          </p:nvSpPr>
          <p:spPr bwMode="auto">
            <a:xfrm>
              <a:off x="4108723" y="3556072"/>
              <a:ext cx="15247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子网 </a:t>
              </a:r>
              <a:r>
                <a:rPr kumimoji="1" lang="en-US" altLang="zh-CN" sz="16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145.13.3.0</a:t>
              </a:r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5768535" y="2462716"/>
            <a:ext cx="2411558" cy="3082448"/>
            <a:chOff x="5768535" y="2462716"/>
            <a:chExt cx="2411558" cy="3082448"/>
          </a:xfrm>
        </p:grpSpPr>
        <p:sp>
          <p:nvSpPr>
            <p:cNvPr id="86" name="Freeform 11"/>
            <p:cNvSpPr>
              <a:spLocks/>
            </p:cNvSpPr>
            <p:nvPr/>
          </p:nvSpPr>
          <p:spPr bwMode="auto">
            <a:xfrm>
              <a:off x="5816891" y="2462716"/>
              <a:ext cx="2274004" cy="3082448"/>
            </a:xfrm>
            <a:custGeom>
              <a:avLst/>
              <a:gdLst>
                <a:gd name="T0" fmla="*/ 728324234 w 1787"/>
                <a:gd name="T1" fmla="*/ 2147483646 h 2497"/>
                <a:gd name="T2" fmla="*/ 322579943 w 1787"/>
                <a:gd name="T3" fmla="*/ 2147483646 h 2497"/>
                <a:gd name="T4" fmla="*/ 37801543 w 1787"/>
                <a:gd name="T5" fmla="*/ 2147483646 h 2497"/>
                <a:gd name="T6" fmla="*/ 209172138 w 1787"/>
                <a:gd name="T7" fmla="*/ 2147483646 h 2497"/>
                <a:gd name="T8" fmla="*/ 665321133 w 1787"/>
                <a:gd name="T9" fmla="*/ 1502012936 h 2497"/>
                <a:gd name="T10" fmla="*/ 942538271 w 1787"/>
                <a:gd name="T11" fmla="*/ 574595553 h 2497"/>
                <a:gd name="T12" fmla="*/ 1249997280 w 1787"/>
                <a:gd name="T13" fmla="*/ 254534955 h 2497"/>
                <a:gd name="T14" fmla="*/ 1955640905 w 1787"/>
                <a:gd name="T15" fmla="*/ 0 h 2497"/>
                <a:gd name="T16" fmla="*/ 2147483646 w 1787"/>
                <a:gd name="T17" fmla="*/ 32761233 h 2497"/>
                <a:gd name="T18" fmla="*/ 2147483646 w 1787"/>
                <a:gd name="T19" fmla="*/ 224293084 h 2497"/>
                <a:gd name="T20" fmla="*/ 2147483646 w 1787"/>
                <a:gd name="T21" fmla="*/ 350300881 h 2497"/>
                <a:gd name="T22" fmla="*/ 2147483646 w 1787"/>
                <a:gd name="T23" fmla="*/ 607356786 h 2497"/>
                <a:gd name="T24" fmla="*/ 2147483646 w 1787"/>
                <a:gd name="T25" fmla="*/ 1340722956 h 2497"/>
                <a:gd name="T26" fmla="*/ 2147483646 w 1787"/>
                <a:gd name="T27" fmla="*/ 2147483646 h 2497"/>
                <a:gd name="T28" fmla="*/ 2147483646 w 1787"/>
                <a:gd name="T29" fmla="*/ 2147483646 h 2497"/>
                <a:gd name="T30" fmla="*/ 2147483646 w 1787"/>
                <a:gd name="T31" fmla="*/ 2147483646 h 2497"/>
                <a:gd name="T32" fmla="*/ 2147483646 w 1787"/>
                <a:gd name="T33" fmla="*/ 2147483646 h 2497"/>
                <a:gd name="T34" fmla="*/ 2147483646 w 1787"/>
                <a:gd name="T35" fmla="*/ 2147483646 h 2497"/>
                <a:gd name="T36" fmla="*/ 2147483646 w 1787"/>
                <a:gd name="T37" fmla="*/ 2147483646 h 2497"/>
                <a:gd name="T38" fmla="*/ 2046366514 w 1787"/>
                <a:gd name="T39" fmla="*/ 2147483646 h 2497"/>
                <a:gd name="T40" fmla="*/ 1557456288 w 1787"/>
                <a:gd name="T41" fmla="*/ 2147483646 h 2497"/>
                <a:gd name="T42" fmla="*/ 972780141 w 1787"/>
                <a:gd name="T43" fmla="*/ 2147483646 h 2497"/>
                <a:gd name="T44" fmla="*/ 882054532 w 1787"/>
                <a:gd name="T45" fmla="*/ 2147483646 h 2497"/>
                <a:gd name="T46" fmla="*/ 728324234 w 1787"/>
                <a:gd name="T47" fmla="*/ 2147483646 h 249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87" h="2497">
                  <a:moveTo>
                    <a:pt x="289" y="1901"/>
                  </a:moveTo>
                  <a:cubicBezTo>
                    <a:pt x="270" y="1825"/>
                    <a:pt x="157" y="1859"/>
                    <a:pt x="128" y="1797"/>
                  </a:cubicBezTo>
                  <a:cubicBezTo>
                    <a:pt x="98" y="1735"/>
                    <a:pt x="36" y="1648"/>
                    <a:pt x="15" y="1583"/>
                  </a:cubicBezTo>
                  <a:cubicBezTo>
                    <a:pt x="0" y="1365"/>
                    <a:pt x="35" y="1221"/>
                    <a:pt x="83" y="1007"/>
                  </a:cubicBezTo>
                  <a:cubicBezTo>
                    <a:pt x="108" y="892"/>
                    <a:pt x="242" y="711"/>
                    <a:pt x="264" y="596"/>
                  </a:cubicBezTo>
                  <a:cubicBezTo>
                    <a:pt x="289" y="467"/>
                    <a:pt x="297" y="335"/>
                    <a:pt x="374" y="228"/>
                  </a:cubicBezTo>
                  <a:cubicBezTo>
                    <a:pt x="395" y="161"/>
                    <a:pt x="438" y="142"/>
                    <a:pt x="496" y="101"/>
                  </a:cubicBezTo>
                  <a:cubicBezTo>
                    <a:pt x="582" y="42"/>
                    <a:pt x="673" y="15"/>
                    <a:pt x="776" y="0"/>
                  </a:cubicBezTo>
                  <a:cubicBezTo>
                    <a:pt x="938" y="4"/>
                    <a:pt x="1101" y="5"/>
                    <a:pt x="1263" y="13"/>
                  </a:cubicBezTo>
                  <a:cubicBezTo>
                    <a:pt x="1339" y="16"/>
                    <a:pt x="1400" y="71"/>
                    <a:pt x="1470" y="89"/>
                  </a:cubicBezTo>
                  <a:cubicBezTo>
                    <a:pt x="1495" y="106"/>
                    <a:pt x="1527" y="114"/>
                    <a:pt x="1543" y="139"/>
                  </a:cubicBezTo>
                  <a:cubicBezTo>
                    <a:pt x="1572" y="183"/>
                    <a:pt x="1599" y="211"/>
                    <a:pt x="1641" y="241"/>
                  </a:cubicBezTo>
                  <a:cubicBezTo>
                    <a:pt x="1694" y="323"/>
                    <a:pt x="1720" y="435"/>
                    <a:pt x="1738" y="532"/>
                  </a:cubicBezTo>
                  <a:cubicBezTo>
                    <a:pt x="1763" y="984"/>
                    <a:pt x="1720" y="1534"/>
                    <a:pt x="1787" y="1952"/>
                  </a:cubicBezTo>
                  <a:cubicBezTo>
                    <a:pt x="1783" y="2058"/>
                    <a:pt x="1785" y="2163"/>
                    <a:pt x="1775" y="2269"/>
                  </a:cubicBezTo>
                  <a:cubicBezTo>
                    <a:pt x="1762" y="2412"/>
                    <a:pt x="1640" y="2472"/>
                    <a:pt x="1519" y="2497"/>
                  </a:cubicBezTo>
                  <a:cubicBezTo>
                    <a:pt x="1358" y="2489"/>
                    <a:pt x="1280" y="2483"/>
                    <a:pt x="1141" y="2459"/>
                  </a:cubicBezTo>
                  <a:cubicBezTo>
                    <a:pt x="1086" y="2430"/>
                    <a:pt x="1030" y="2416"/>
                    <a:pt x="971" y="2396"/>
                  </a:cubicBezTo>
                  <a:cubicBezTo>
                    <a:pt x="934" y="2383"/>
                    <a:pt x="898" y="2339"/>
                    <a:pt x="861" y="2320"/>
                  </a:cubicBezTo>
                  <a:cubicBezTo>
                    <a:pt x="845" y="2311"/>
                    <a:pt x="827" y="2306"/>
                    <a:pt x="812" y="2294"/>
                  </a:cubicBezTo>
                  <a:cubicBezTo>
                    <a:pt x="741" y="2234"/>
                    <a:pt x="706" y="2173"/>
                    <a:pt x="618" y="2142"/>
                  </a:cubicBezTo>
                  <a:cubicBezTo>
                    <a:pt x="542" y="2084"/>
                    <a:pt x="464" y="2031"/>
                    <a:pt x="386" y="1977"/>
                  </a:cubicBezTo>
                  <a:cubicBezTo>
                    <a:pt x="372" y="1968"/>
                    <a:pt x="364" y="1949"/>
                    <a:pt x="350" y="1939"/>
                  </a:cubicBezTo>
                  <a:cubicBezTo>
                    <a:pt x="255" y="1874"/>
                    <a:pt x="365" y="1980"/>
                    <a:pt x="289" y="190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9" name="Freeform 14"/>
            <p:cNvSpPr>
              <a:spLocks/>
            </p:cNvSpPr>
            <p:nvPr/>
          </p:nvSpPr>
          <p:spPr bwMode="auto">
            <a:xfrm>
              <a:off x="6996523" y="3452754"/>
              <a:ext cx="397028" cy="395027"/>
            </a:xfrm>
            <a:custGeom>
              <a:avLst/>
              <a:gdLst>
                <a:gd name="T0" fmla="*/ 796500292 w 308"/>
                <a:gd name="T1" fmla="*/ 0 h 396"/>
                <a:gd name="T2" fmla="*/ 796500292 w 308"/>
                <a:gd name="T3" fmla="*/ 651676768 h 396"/>
                <a:gd name="T4" fmla="*/ 0 w 308"/>
                <a:gd name="T5" fmla="*/ 645094576 h 3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8" h="396">
                  <a:moveTo>
                    <a:pt x="308" y="0"/>
                  </a:moveTo>
                  <a:lnTo>
                    <a:pt x="308" y="396"/>
                  </a:lnTo>
                  <a:lnTo>
                    <a:pt x="0" y="392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3" name="Freeform 18"/>
            <p:cNvSpPr>
              <a:spLocks/>
            </p:cNvSpPr>
            <p:nvPr/>
          </p:nvSpPr>
          <p:spPr bwMode="auto">
            <a:xfrm>
              <a:off x="6778921" y="3140435"/>
              <a:ext cx="227782" cy="511067"/>
            </a:xfrm>
            <a:custGeom>
              <a:avLst/>
              <a:gdLst>
                <a:gd name="T0" fmla="*/ 0 w 176"/>
                <a:gd name="T1" fmla="*/ 0 h 392"/>
                <a:gd name="T2" fmla="*/ 0 w 176"/>
                <a:gd name="T3" fmla="*/ 1101899746 h 392"/>
                <a:gd name="T4" fmla="*/ 458795695 w 176"/>
                <a:gd name="T5" fmla="*/ 1101899746 h 3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6" h="392">
                  <a:moveTo>
                    <a:pt x="0" y="0"/>
                  </a:moveTo>
                  <a:lnTo>
                    <a:pt x="0" y="392"/>
                  </a:lnTo>
                  <a:lnTo>
                    <a:pt x="176" y="392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6" name="Line 21"/>
            <p:cNvSpPr>
              <a:spLocks noChangeShapeType="1"/>
            </p:cNvSpPr>
            <p:nvPr/>
          </p:nvSpPr>
          <p:spPr bwMode="auto">
            <a:xfrm flipH="1" flipV="1">
              <a:off x="7006703" y="4935340"/>
              <a:ext cx="68207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101" name="Picture 2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4846" y="3213268"/>
              <a:ext cx="306678" cy="312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" name="Picture 2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5125" y="2900949"/>
              <a:ext cx="305406" cy="3110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" name="Picture 28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4069" y="4716841"/>
              <a:ext cx="306679" cy="3110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0" name="Text Box 35"/>
            <p:cNvSpPr txBox="1">
              <a:spLocks noChangeArrowheads="1"/>
            </p:cNvSpPr>
            <p:nvPr/>
          </p:nvSpPr>
          <p:spPr bwMode="auto">
            <a:xfrm>
              <a:off x="6282635" y="2581225"/>
              <a:ext cx="117211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145.13.</a:t>
              </a:r>
              <a:r>
                <a:rPr kumimoji="1" lang="en-US" altLang="zh-CN" sz="16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7</a:t>
              </a:r>
              <a:r>
                <a: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.34</a:t>
              </a:r>
            </a:p>
          </p:txBody>
        </p:sp>
        <p:sp>
          <p:nvSpPr>
            <p:cNvPr id="111" name="Text Box 36"/>
            <p:cNvSpPr txBox="1">
              <a:spLocks noChangeArrowheads="1"/>
            </p:cNvSpPr>
            <p:nvPr/>
          </p:nvSpPr>
          <p:spPr bwMode="auto">
            <a:xfrm>
              <a:off x="7007977" y="2883667"/>
              <a:ext cx="117211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145.13.</a:t>
              </a:r>
              <a:r>
                <a:rPr kumimoji="1" lang="en-US" altLang="zh-CN" sz="16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7</a:t>
              </a:r>
              <a:r>
                <a: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.35</a:t>
              </a:r>
            </a:p>
          </p:txBody>
        </p:sp>
        <p:sp>
          <p:nvSpPr>
            <p:cNvPr id="112" name="Text Box 37"/>
            <p:cNvSpPr txBox="1">
              <a:spLocks noChangeArrowheads="1"/>
            </p:cNvSpPr>
            <p:nvPr/>
          </p:nvSpPr>
          <p:spPr bwMode="auto">
            <a:xfrm>
              <a:off x="6981252" y="4435384"/>
              <a:ext cx="117211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145.13.</a:t>
              </a:r>
              <a:r>
                <a:rPr kumimoji="1" lang="en-US" altLang="zh-CN" sz="16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7</a:t>
              </a:r>
              <a:r>
                <a: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.56</a:t>
              </a:r>
            </a:p>
          </p:txBody>
        </p:sp>
        <p:sp>
          <p:nvSpPr>
            <p:cNvPr id="120" name="Line 45"/>
            <p:cNvSpPr>
              <a:spLocks noChangeShapeType="1"/>
            </p:cNvSpPr>
            <p:nvPr/>
          </p:nvSpPr>
          <p:spPr bwMode="auto">
            <a:xfrm rot="5400000">
              <a:off x="6098140" y="4246511"/>
              <a:ext cx="1817126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1" name="Text Box 46"/>
            <p:cNvSpPr txBox="1">
              <a:spLocks noChangeArrowheads="1"/>
            </p:cNvSpPr>
            <p:nvPr/>
          </p:nvSpPr>
          <p:spPr bwMode="auto">
            <a:xfrm rot="5400000">
              <a:off x="7378439" y="4016746"/>
              <a:ext cx="33054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latin typeface="Calibri" panose="020F0502020204030204" pitchFamily="34" charset="0"/>
                  <a:ea typeface="华文楷体" panose="02010600040101010101" pitchFamily="2" charset="-122"/>
                </a:rPr>
                <a:t>…</a:t>
              </a:r>
            </a:p>
          </p:txBody>
        </p:sp>
        <p:sp>
          <p:nvSpPr>
            <p:cNvPr id="124" name="Text Box 49"/>
            <p:cNvSpPr txBox="1">
              <a:spLocks noChangeArrowheads="1"/>
            </p:cNvSpPr>
            <p:nvPr/>
          </p:nvSpPr>
          <p:spPr bwMode="auto">
            <a:xfrm>
              <a:off x="5768535" y="3830499"/>
              <a:ext cx="1067921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</a:t>
              </a:r>
              <a:r>
                <a:rPr kumimoji="1" lang="zh-CN" altLang="en-US" sz="160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子网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145.13.7.0</a:t>
              </a:r>
            </a:p>
          </p:txBody>
        </p:sp>
      </p:grpSp>
      <p:sp>
        <p:nvSpPr>
          <p:cNvPr id="131" name="Text Box 56"/>
          <p:cNvSpPr txBox="1">
            <a:spLocks noChangeArrowheads="1"/>
          </p:cNvSpPr>
          <p:nvPr/>
        </p:nvSpPr>
        <p:spPr bwMode="auto">
          <a:xfrm>
            <a:off x="6567978" y="5710582"/>
            <a:ext cx="128592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网络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145.13.0.0</a:t>
            </a:r>
          </a:p>
        </p:txBody>
      </p:sp>
      <p:sp>
        <p:nvSpPr>
          <p:cNvPr id="83" name="Freeform 8"/>
          <p:cNvSpPr>
            <a:spLocks/>
          </p:cNvSpPr>
          <p:nvPr/>
        </p:nvSpPr>
        <p:spPr bwMode="auto">
          <a:xfrm>
            <a:off x="2912987" y="3463863"/>
            <a:ext cx="931489" cy="877702"/>
          </a:xfrm>
          <a:custGeom>
            <a:avLst/>
            <a:gdLst>
              <a:gd name="T0" fmla="*/ 0 w 732"/>
              <a:gd name="T1" fmla="*/ 1791832681 h 711"/>
              <a:gd name="T2" fmla="*/ 1844754375 w 732"/>
              <a:gd name="T3" fmla="*/ 937498540 h 711"/>
              <a:gd name="T4" fmla="*/ 1844754375 w 732"/>
              <a:gd name="T5" fmla="*/ 0 h 7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32" h="711">
                <a:moveTo>
                  <a:pt x="0" y="711"/>
                </a:moveTo>
                <a:lnTo>
                  <a:pt x="732" y="372"/>
                </a:lnTo>
                <a:lnTo>
                  <a:pt x="732" y="0"/>
                </a:lnTo>
              </a:path>
            </a:pathLst>
          </a:custGeom>
          <a:noFill/>
          <a:ln w="38100" cmpd="sng">
            <a:solidFill>
              <a:srgbClr val="333399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87" name="Line 12"/>
          <p:cNvSpPr>
            <a:spLocks noChangeShapeType="1"/>
          </p:cNvSpPr>
          <p:nvPr/>
        </p:nvSpPr>
        <p:spPr bwMode="auto">
          <a:xfrm flipV="1">
            <a:off x="2912987" y="4403288"/>
            <a:ext cx="4093716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85" name="Freeform 10"/>
          <p:cNvSpPr>
            <a:spLocks/>
          </p:cNvSpPr>
          <p:nvPr/>
        </p:nvSpPr>
        <p:spPr bwMode="auto">
          <a:xfrm>
            <a:off x="2912987" y="4465011"/>
            <a:ext cx="1116005" cy="625871"/>
          </a:xfrm>
          <a:custGeom>
            <a:avLst/>
            <a:gdLst>
              <a:gd name="T0" fmla="*/ 0 w 877"/>
              <a:gd name="T1" fmla="*/ 0 h 507"/>
              <a:gd name="T2" fmla="*/ 2147483646 w 877"/>
              <a:gd name="T3" fmla="*/ 723283601 h 507"/>
              <a:gd name="T4" fmla="*/ 2147483646 w 877"/>
              <a:gd name="T5" fmla="*/ 1277717631 h 50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77" h="507">
                <a:moveTo>
                  <a:pt x="0" y="0"/>
                </a:moveTo>
                <a:lnTo>
                  <a:pt x="877" y="287"/>
                </a:lnTo>
                <a:lnTo>
                  <a:pt x="877" y="507"/>
                </a:lnTo>
              </a:path>
            </a:pathLst>
          </a:custGeom>
          <a:noFill/>
          <a:ln w="38100" cmpd="sng">
            <a:solidFill>
              <a:srgbClr val="333399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74193" y="3151545"/>
            <a:ext cx="2464774" cy="2128210"/>
            <a:chOff x="574193" y="3151545"/>
            <a:chExt cx="2464774" cy="2128210"/>
          </a:xfrm>
        </p:grpSpPr>
        <p:sp>
          <p:nvSpPr>
            <p:cNvPr id="77" name="Line 3"/>
            <p:cNvSpPr>
              <a:spLocks noChangeShapeType="1"/>
            </p:cNvSpPr>
            <p:nvPr/>
          </p:nvSpPr>
          <p:spPr bwMode="auto">
            <a:xfrm>
              <a:off x="1141059" y="3352762"/>
              <a:ext cx="1587411" cy="1050526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9" name="Line 4"/>
            <p:cNvSpPr>
              <a:spLocks noChangeShapeType="1"/>
            </p:cNvSpPr>
            <p:nvPr/>
          </p:nvSpPr>
          <p:spPr bwMode="auto">
            <a:xfrm>
              <a:off x="986492" y="3337948"/>
              <a:ext cx="0" cy="1629488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0" name="Line 5"/>
            <p:cNvSpPr>
              <a:spLocks noChangeShapeType="1"/>
            </p:cNvSpPr>
            <p:nvPr/>
          </p:nvSpPr>
          <p:spPr bwMode="auto">
            <a:xfrm flipV="1">
              <a:off x="1214276" y="4465010"/>
              <a:ext cx="1451842" cy="64470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125" name="Picture 50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50" y="4904479"/>
              <a:ext cx="558639" cy="37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26" name="Picture 51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50" y="3151545"/>
              <a:ext cx="558639" cy="37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32" name="Text Box 57"/>
            <p:cNvSpPr txBox="1">
              <a:spLocks noChangeArrowheads="1"/>
            </p:cNvSpPr>
            <p:nvPr/>
          </p:nvSpPr>
          <p:spPr bwMode="auto">
            <a:xfrm>
              <a:off x="2505779" y="4534141"/>
              <a:ext cx="36580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1600" baseline="-25000"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133" name="Text Box 58"/>
            <p:cNvSpPr txBox="1">
              <a:spLocks noChangeArrowheads="1"/>
            </p:cNvSpPr>
            <p:nvPr/>
          </p:nvSpPr>
          <p:spPr bwMode="auto">
            <a:xfrm>
              <a:off x="574193" y="4625491"/>
              <a:ext cx="36580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1600" baseline="-25000"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</a:p>
          </p:txBody>
        </p:sp>
        <p:sp>
          <p:nvSpPr>
            <p:cNvPr id="134" name="Text Box 59"/>
            <p:cNvSpPr txBox="1">
              <a:spLocks noChangeArrowheads="1"/>
            </p:cNvSpPr>
            <p:nvPr/>
          </p:nvSpPr>
          <p:spPr bwMode="auto">
            <a:xfrm>
              <a:off x="631457" y="3429298"/>
              <a:ext cx="36580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1600" baseline="-25000"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pic>
          <p:nvPicPr>
            <p:cNvPr id="98" name="Picture 23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0328" y="4214415"/>
              <a:ext cx="558639" cy="3777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sp>
        <p:nvSpPr>
          <p:cNvPr id="137" name="AutoShape 2"/>
          <p:cNvSpPr>
            <a:spLocks noChangeArrowheads="1"/>
          </p:cNvSpPr>
          <p:nvPr/>
        </p:nvSpPr>
        <p:spPr bwMode="auto">
          <a:xfrm>
            <a:off x="978457" y="2443416"/>
            <a:ext cx="1623819" cy="509678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9525">
            <a:solidFill>
              <a:srgbClr val="333399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ClrTx/>
              <a:buSzTx/>
              <a:buNone/>
            </a:pPr>
            <a:r>
              <a:rPr kumimoji="1" lang="zh-CN" altLang="en-US" sz="1600" dirty="0">
                <a:latin typeface="Calibri" panose="020F0502020204030204" pitchFamily="34" charset="0"/>
                <a:ea typeface="华文楷体" panose="02010600040101010101" pitchFamily="2" charset="-122"/>
              </a:rPr>
              <a:t>我的网络地址是</a:t>
            </a:r>
            <a:endParaRPr kumimoji="1" lang="en-US" altLang="zh-CN" sz="1600" dirty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lvl="0">
              <a:spcBef>
                <a:spcPct val="0"/>
              </a:spcBef>
              <a:buClrTx/>
              <a:buSzTx/>
              <a:buNone/>
            </a:pPr>
            <a:r>
              <a:rPr kumimoji="1" lang="zh-CN" altLang="en-US" sz="1600" dirty="0"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kumimoji="1" lang="en-US" altLang="zh-CN" sz="1600" dirty="0">
                <a:latin typeface="Calibri" panose="020F0502020204030204" pitchFamily="34" charset="0"/>
                <a:ea typeface="华文楷体" panose="02010600040101010101" pitchFamily="2" charset="-122"/>
              </a:rPr>
              <a:t>145.13.0.0</a:t>
            </a:r>
          </a:p>
        </p:txBody>
      </p:sp>
      <p:sp>
        <p:nvSpPr>
          <p:cNvPr id="138" name="AutoShape 41"/>
          <p:cNvSpPr>
            <a:spLocks noChangeArrowheads="1"/>
          </p:cNvSpPr>
          <p:nvPr/>
        </p:nvSpPr>
        <p:spPr bwMode="auto">
          <a:xfrm rot="19956702">
            <a:off x="1366769" y="4490503"/>
            <a:ext cx="764682" cy="294321"/>
          </a:xfrm>
          <a:prstGeom prst="leftArrow">
            <a:avLst>
              <a:gd name="adj1" fmla="val 42500"/>
              <a:gd name="adj2" fmla="val 905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solidFill>
                <a:schemeClr val="tx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39" name="AutoShape 42"/>
          <p:cNvSpPr>
            <a:spLocks noChangeArrowheads="1"/>
          </p:cNvSpPr>
          <p:nvPr/>
        </p:nvSpPr>
        <p:spPr bwMode="auto">
          <a:xfrm rot="2494205">
            <a:off x="1625544" y="3654200"/>
            <a:ext cx="763389" cy="296714"/>
          </a:xfrm>
          <a:prstGeom prst="leftArrow">
            <a:avLst>
              <a:gd name="adj1" fmla="val 42500"/>
              <a:gd name="adj2" fmla="val 8963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solidFill>
                <a:schemeClr val="tx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40" name="Line 44"/>
          <p:cNvSpPr>
            <a:spLocks noChangeShapeType="1"/>
          </p:cNvSpPr>
          <p:nvPr/>
        </p:nvSpPr>
        <p:spPr bwMode="auto">
          <a:xfrm>
            <a:off x="1765283" y="2975825"/>
            <a:ext cx="280771" cy="86741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41" name="Line 45"/>
          <p:cNvSpPr>
            <a:spLocks noChangeShapeType="1"/>
          </p:cNvSpPr>
          <p:nvPr/>
        </p:nvSpPr>
        <p:spPr bwMode="auto">
          <a:xfrm>
            <a:off x="1637189" y="2975825"/>
            <a:ext cx="128094" cy="165705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42" name="AutoShape 37"/>
          <p:cNvSpPr>
            <a:spLocks noChangeArrowheads="1"/>
          </p:cNvSpPr>
          <p:nvPr/>
        </p:nvSpPr>
        <p:spPr bwMode="auto">
          <a:xfrm>
            <a:off x="419849" y="5483556"/>
            <a:ext cx="2272054" cy="662786"/>
          </a:xfrm>
          <a:prstGeom prst="wedgeRoundRectCallout">
            <a:avLst>
              <a:gd name="adj1" fmla="val 45431"/>
              <a:gd name="adj2" fmla="val -185982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zh-CN" altLang="en-US" sz="1600" dirty="0">
                <a:latin typeface="Calibri" panose="020F0502020204030204" pitchFamily="34" charset="0"/>
                <a:ea typeface="华文楷体" panose="02010600040101010101" pitchFamily="2" charset="-122"/>
              </a:rPr>
              <a:t>所有到</a:t>
            </a:r>
            <a:r>
              <a:rPr kumimoji="1" lang="zh-CN" altLang="en-US" sz="160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网</a:t>
            </a:r>
            <a:r>
              <a:rPr kumimoji="1" lang="en-US" altLang="zh-CN" sz="160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145.13.0.0</a:t>
            </a:r>
            <a:r>
              <a:rPr kumimoji="1" lang="zh-CN" altLang="en-US" sz="1600" dirty="0">
                <a:latin typeface="Calibri" panose="020F0502020204030204" pitchFamily="34" charset="0"/>
                <a:ea typeface="华文楷体" panose="02010600040101010101" pitchFamily="2" charset="-122"/>
              </a:rPr>
              <a:t>的分组均到达此路由器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1600" dirty="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43" name="Text Box 69"/>
          <p:cNvSpPr txBox="1">
            <a:spLocks noChangeArrowheads="1"/>
          </p:cNvSpPr>
          <p:nvPr/>
        </p:nvSpPr>
        <p:spPr bwMode="auto">
          <a:xfrm>
            <a:off x="383588" y="5805322"/>
            <a:ext cx="7923251" cy="84329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zh-CN"/>
            </a:defPPr>
            <a:lvl1pPr indent="-1800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indent="0" algn="ctr">
              <a:buNone/>
            </a:pPr>
            <a:r>
              <a:rPr lang="zh-CN" altLang="en-US" sz="2400" dirty="0"/>
              <a:t>如何判断是否划分了子网？如何识别子网号</a:t>
            </a:r>
            <a:r>
              <a:rPr lang="zh-CN" altLang="en-US" sz="2400" dirty="0" smtClean="0"/>
              <a:t>？</a:t>
            </a:r>
            <a:endParaRPr lang="en-US" altLang="zh-CN" sz="2400" baseline="30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5225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131" grpId="0"/>
      <p:bldP spid="83" grpId="0" animBg="1"/>
      <p:bldP spid="87" grpId="0" animBg="1"/>
      <p:bldP spid="85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子网掩码 </a:t>
            </a:r>
            <a:r>
              <a:rPr lang="en-US" altLang="zh-CN" dirty="0" smtClean="0"/>
              <a:t>(subnet mask)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4.2.1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划分子网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5309337" y="2169177"/>
            <a:ext cx="3602316" cy="463550"/>
          </a:xfrm>
          <a:prstGeom prst="rect">
            <a:avLst/>
          </a:prstGeom>
          <a:solidFill>
            <a:srgbClr val="CCECFF"/>
          </a:solidFill>
          <a:ln w="1270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lvl="0" eaLnBrk="1" hangingPunct="1"/>
            <a:r>
              <a:rPr lang="en-US" altLang="zh-CN" sz="2000" dirty="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          3        </a:t>
            </a:r>
            <a:r>
              <a:rPr lang="en-US" altLang="zh-CN" sz="3200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. </a:t>
            </a:r>
            <a:r>
              <a:rPr lang="en-US" altLang="zh-CN" sz="3200" dirty="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   </a:t>
            </a:r>
            <a:r>
              <a:rPr lang="en-US" altLang="zh-CN" sz="2000" dirty="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10</a:t>
            </a:r>
            <a:endParaRPr kumimoji="0" lang="zh-CN" altLang="en-US" b="0" i="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62" name="Rectangle 8"/>
          <p:cNvSpPr>
            <a:spLocks noChangeArrowheads="1"/>
          </p:cNvSpPr>
          <p:nvPr/>
        </p:nvSpPr>
        <p:spPr bwMode="auto">
          <a:xfrm>
            <a:off x="1815528" y="2169178"/>
            <a:ext cx="3490912" cy="46597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lvl="0" eaLnBrk="1" hangingPunct="1"/>
            <a:r>
              <a:rPr kumimoji="0" lang="en-US" altLang="zh-CN" sz="20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rPr>
              <a:t>          145        </a:t>
            </a:r>
            <a:r>
              <a:rPr kumimoji="0" lang="en-US" altLang="zh-CN" sz="32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rPr>
              <a:t>. </a:t>
            </a:r>
            <a:r>
              <a:rPr kumimoji="0" lang="en-US" altLang="zh-CN" sz="20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rPr>
              <a:t>        13          </a:t>
            </a:r>
            <a:r>
              <a:rPr lang="en-US" altLang="zh-CN" sz="3200" dirty="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. </a:t>
            </a:r>
            <a:endParaRPr kumimoji="0" lang="zh-CN" altLang="en-US" sz="2000" b="0" i="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65" name="Rectangle 11"/>
          <p:cNvSpPr>
            <a:spLocks noChangeArrowheads="1"/>
          </p:cNvSpPr>
          <p:nvPr/>
        </p:nvSpPr>
        <p:spPr bwMode="auto">
          <a:xfrm>
            <a:off x="183578" y="2192242"/>
            <a:ext cx="152125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rPr>
              <a:t>两级 </a:t>
            </a:r>
            <a:r>
              <a:rPr kumimoji="1" lang="en-US" altLang="zh-CN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rPr>
              <a:t>IP </a:t>
            </a:r>
            <a:r>
              <a:rPr kumimoji="1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rPr>
              <a:t>地址</a:t>
            </a:r>
          </a:p>
        </p:txBody>
      </p:sp>
      <p:sp>
        <p:nvSpPr>
          <p:cNvPr id="66" name="Rectangle 12"/>
          <p:cNvSpPr>
            <a:spLocks noChangeArrowheads="1"/>
          </p:cNvSpPr>
          <p:nvPr/>
        </p:nvSpPr>
        <p:spPr bwMode="auto">
          <a:xfrm>
            <a:off x="2960115" y="4111530"/>
            <a:ext cx="1160463" cy="2619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120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  <a:cs typeface="+mn-cs"/>
            </a:endParaRPr>
          </a:p>
        </p:txBody>
      </p:sp>
      <p:grpSp>
        <p:nvGrpSpPr>
          <p:cNvPr id="127" name="组合 126"/>
          <p:cNvGrpSpPr/>
          <p:nvPr/>
        </p:nvGrpSpPr>
        <p:grpSpPr>
          <a:xfrm>
            <a:off x="1836165" y="4022630"/>
            <a:ext cx="5245100" cy="397545"/>
            <a:chOff x="1836165" y="4022630"/>
            <a:chExt cx="5245100" cy="397545"/>
          </a:xfrm>
        </p:grpSpPr>
        <p:sp>
          <p:nvSpPr>
            <p:cNvPr id="60" name="Line 5"/>
            <p:cNvSpPr>
              <a:spLocks noChangeShapeType="1"/>
            </p:cNvSpPr>
            <p:nvPr/>
          </p:nvSpPr>
          <p:spPr bwMode="auto">
            <a:xfrm>
              <a:off x="1836165" y="4216305"/>
              <a:ext cx="5245100" cy="63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68" name="Rectangle 14"/>
            <p:cNvSpPr>
              <a:spLocks noChangeArrowheads="1"/>
            </p:cNvSpPr>
            <p:nvPr/>
          </p:nvSpPr>
          <p:spPr bwMode="auto">
            <a:xfrm>
              <a:off x="2920428" y="4022630"/>
              <a:ext cx="3249288" cy="3975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子网号为 </a:t>
              </a:r>
              <a:r>
                <a:rPr kumimoji="1" lang="en-US" altLang="zh-CN" sz="2000" b="0" i="0" u="none" strike="noStrike" kern="1200" cap="none" spc="0" normalizeH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3 </a:t>
              </a:r>
              <a:r>
                <a:rPr kumimoji="1" lang="zh-CN" altLang="en-US" sz="2000" b="0" i="0" u="none" strike="noStrike" kern="1200" cap="none" spc="0" normalizeH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的网络的网络号</a:t>
              </a:r>
            </a:p>
          </p:txBody>
        </p:sp>
      </p:grpSp>
      <p:sp>
        <p:nvSpPr>
          <p:cNvPr id="70" name="Rectangle 18"/>
          <p:cNvSpPr>
            <a:spLocks noChangeArrowheads="1"/>
          </p:cNvSpPr>
          <p:nvPr/>
        </p:nvSpPr>
        <p:spPr bwMode="auto">
          <a:xfrm>
            <a:off x="183578" y="3473355"/>
            <a:ext cx="152125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rPr>
              <a:t>三级 </a:t>
            </a:r>
            <a:r>
              <a:rPr kumimoji="1" lang="en-US" altLang="zh-CN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rPr>
              <a:t>IP </a:t>
            </a:r>
            <a:r>
              <a:rPr kumimoji="1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rPr>
              <a:t>地址</a:t>
            </a:r>
          </a:p>
        </p:txBody>
      </p:sp>
      <p:sp>
        <p:nvSpPr>
          <p:cNvPr id="71" name="Rectangle 19"/>
          <p:cNvSpPr>
            <a:spLocks noChangeArrowheads="1"/>
          </p:cNvSpPr>
          <p:nvPr/>
        </p:nvSpPr>
        <p:spPr bwMode="auto">
          <a:xfrm>
            <a:off x="7644828" y="4111530"/>
            <a:ext cx="889000" cy="2857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120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75" name="Line 27"/>
          <p:cNvSpPr>
            <a:spLocks noChangeShapeType="1"/>
          </p:cNvSpPr>
          <p:nvPr/>
        </p:nvSpPr>
        <p:spPr bwMode="auto">
          <a:xfrm>
            <a:off x="1813940" y="3963892"/>
            <a:ext cx="0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120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76" name="Line 28"/>
          <p:cNvSpPr>
            <a:spLocks noChangeShapeType="1"/>
          </p:cNvSpPr>
          <p:nvPr/>
        </p:nvSpPr>
        <p:spPr bwMode="auto">
          <a:xfrm>
            <a:off x="7113015" y="2949480"/>
            <a:ext cx="0" cy="434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120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77" name="Rectangle 29"/>
          <p:cNvSpPr>
            <a:spLocks noChangeArrowheads="1"/>
          </p:cNvSpPr>
          <p:nvPr/>
        </p:nvSpPr>
        <p:spPr bwMode="auto">
          <a:xfrm>
            <a:off x="183578" y="4460780"/>
            <a:ext cx="1521251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rPr>
              <a:t>三级 </a:t>
            </a:r>
            <a:r>
              <a:rPr kumimoji="1" lang="en-US" altLang="zh-CN" sz="2000" b="0" i="0" u="none" strike="noStrike" kern="1200" cap="none" spc="0" normalizeH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rPr>
              <a:t>IP </a:t>
            </a:r>
            <a:r>
              <a:rPr kumimoji="1" lang="zh-CN" altLang="en-US" sz="2000" b="0" i="0" u="none" strike="noStrike" kern="1200" cap="none" spc="0" normalizeH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rPr>
              <a:t>地址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rPr>
              <a:t>的子网掩码</a:t>
            </a:r>
          </a:p>
        </p:txBody>
      </p:sp>
      <p:sp>
        <p:nvSpPr>
          <p:cNvPr id="79" name="Line 31"/>
          <p:cNvSpPr>
            <a:spLocks noChangeShapeType="1"/>
          </p:cNvSpPr>
          <p:nvPr/>
        </p:nvSpPr>
        <p:spPr bwMode="auto">
          <a:xfrm>
            <a:off x="1813940" y="1689005"/>
            <a:ext cx="0" cy="400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120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0" name="Line 32"/>
          <p:cNvSpPr>
            <a:spLocks noChangeShapeType="1"/>
          </p:cNvSpPr>
          <p:nvPr/>
        </p:nvSpPr>
        <p:spPr bwMode="auto">
          <a:xfrm>
            <a:off x="8911653" y="1689005"/>
            <a:ext cx="0" cy="384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120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  <a:cs typeface="+mn-cs"/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1813940" y="1652492"/>
            <a:ext cx="3482975" cy="397545"/>
            <a:chOff x="1813940" y="1652492"/>
            <a:chExt cx="3482975" cy="397545"/>
          </a:xfrm>
        </p:grpSpPr>
        <p:sp>
          <p:nvSpPr>
            <p:cNvPr id="78" name="Line 30"/>
            <p:cNvSpPr>
              <a:spLocks noChangeShapeType="1"/>
            </p:cNvSpPr>
            <p:nvPr/>
          </p:nvSpPr>
          <p:spPr bwMode="auto">
            <a:xfrm>
              <a:off x="1813940" y="1900142"/>
              <a:ext cx="34829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81" name="Rectangle 33"/>
            <p:cNvSpPr>
              <a:spLocks noChangeArrowheads="1"/>
            </p:cNvSpPr>
            <p:nvPr/>
          </p:nvSpPr>
          <p:spPr bwMode="auto">
            <a:xfrm>
              <a:off x="3112515" y="1652492"/>
              <a:ext cx="952185" cy="3975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网络号</a:t>
              </a: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5341365" y="1652492"/>
            <a:ext cx="3582988" cy="397545"/>
            <a:chOff x="5341365" y="1652492"/>
            <a:chExt cx="3582988" cy="397545"/>
          </a:xfrm>
        </p:grpSpPr>
        <p:sp>
          <p:nvSpPr>
            <p:cNvPr id="82" name="Line 34"/>
            <p:cNvSpPr>
              <a:spLocks noChangeShapeType="1"/>
            </p:cNvSpPr>
            <p:nvPr/>
          </p:nvSpPr>
          <p:spPr bwMode="auto">
            <a:xfrm>
              <a:off x="5341365" y="1900142"/>
              <a:ext cx="35829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83" name="Rectangle 35"/>
            <p:cNvSpPr>
              <a:spLocks noChangeArrowheads="1"/>
            </p:cNvSpPr>
            <p:nvPr/>
          </p:nvSpPr>
          <p:spPr bwMode="auto">
            <a:xfrm>
              <a:off x="6657403" y="1652492"/>
              <a:ext cx="952185" cy="3975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主机号</a:t>
              </a:r>
            </a:p>
          </p:txBody>
        </p:sp>
      </p:grpSp>
      <p:sp>
        <p:nvSpPr>
          <p:cNvPr id="84" name="Line 36"/>
          <p:cNvSpPr>
            <a:spLocks noChangeShapeType="1"/>
          </p:cNvSpPr>
          <p:nvPr/>
        </p:nvSpPr>
        <p:spPr bwMode="auto">
          <a:xfrm>
            <a:off x="5314378" y="1689005"/>
            <a:ext cx="0" cy="400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120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6" name="Line 38"/>
          <p:cNvSpPr>
            <a:spLocks noChangeShapeType="1"/>
          </p:cNvSpPr>
          <p:nvPr/>
        </p:nvSpPr>
        <p:spPr bwMode="auto">
          <a:xfrm>
            <a:off x="1813940" y="2952655"/>
            <a:ext cx="0" cy="400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120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7" name="Line 39"/>
          <p:cNvSpPr>
            <a:spLocks noChangeShapeType="1"/>
          </p:cNvSpPr>
          <p:nvPr/>
        </p:nvSpPr>
        <p:spPr bwMode="auto">
          <a:xfrm>
            <a:off x="8911653" y="2952655"/>
            <a:ext cx="0" cy="384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120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9" name="Line 43"/>
          <p:cNvSpPr>
            <a:spLocks noChangeShapeType="1"/>
          </p:cNvSpPr>
          <p:nvPr/>
        </p:nvSpPr>
        <p:spPr bwMode="auto">
          <a:xfrm>
            <a:off x="5314378" y="2952655"/>
            <a:ext cx="0" cy="400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120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0" name="Line 44"/>
          <p:cNvSpPr>
            <a:spLocks noChangeShapeType="1"/>
          </p:cNvSpPr>
          <p:nvPr/>
        </p:nvSpPr>
        <p:spPr bwMode="auto">
          <a:xfrm>
            <a:off x="7097140" y="4016280"/>
            <a:ext cx="0" cy="454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120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1" name="Line 45"/>
          <p:cNvSpPr>
            <a:spLocks noChangeShapeType="1"/>
          </p:cNvSpPr>
          <p:nvPr/>
        </p:nvSpPr>
        <p:spPr bwMode="auto">
          <a:xfrm>
            <a:off x="8911653" y="3963892"/>
            <a:ext cx="0" cy="454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120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2" name="Rectangle 46"/>
          <p:cNvSpPr>
            <a:spLocks noChangeArrowheads="1"/>
          </p:cNvSpPr>
          <p:nvPr/>
        </p:nvSpPr>
        <p:spPr bwMode="auto">
          <a:xfrm>
            <a:off x="349183" y="5445792"/>
            <a:ext cx="1208665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rPr>
              <a:t>子网的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rPr>
              <a:t>网络地址</a:t>
            </a:r>
          </a:p>
        </p:txBody>
      </p:sp>
      <p:sp>
        <p:nvSpPr>
          <p:cNvPr id="93" name="Rectangle 47"/>
          <p:cNvSpPr>
            <a:spLocks noChangeArrowheads="1"/>
          </p:cNvSpPr>
          <p:nvPr/>
        </p:nvSpPr>
        <p:spPr bwMode="auto">
          <a:xfrm>
            <a:off x="7097140" y="4607501"/>
            <a:ext cx="1800225" cy="513171"/>
          </a:xfrm>
          <a:prstGeom prst="rect">
            <a:avLst/>
          </a:prstGeom>
          <a:solidFill>
            <a:srgbClr val="CCECFF"/>
          </a:solidFill>
          <a:ln w="1270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0 0 0 0 0 0 0 0</a:t>
            </a:r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7" name="Rectangle 53"/>
          <p:cNvSpPr>
            <a:spLocks noChangeArrowheads="1"/>
          </p:cNvSpPr>
          <p:nvPr/>
        </p:nvSpPr>
        <p:spPr bwMode="auto">
          <a:xfrm>
            <a:off x="7097140" y="5616046"/>
            <a:ext cx="1800225" cy="477953"/>
          </a:xfrm>
          <a:prstGeom prst="rect">
            <a:avLst/>
          </a:prstGeom>
          <a:solidFill>
            <a:srgbClr val="CCECFF"/>
          </a:solidFill>
          <a:ln w="1270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        0 </a:t>
            </a:r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1813940" y="2949480"/>
            <a:ext cx="3495675" cy="397545"/>
            <a:chOff x="1813940" y="2949480"/>
            <a:chExt cx="3495675" cy="397545"/>
          </a:xfrm>
        </p:grpSpPr>
        <p:sp>
          <p:nvSpPr>
            <p:cNvPr id="85" name="Line 37"/>
            <p:cNvSpPr>
              <a:spLocks noChangeShapeType="1"/>
            </p:cNvSpPr>
            <p:nvPr/>
          </p:nvSpPr>
          <p:spPr bwMode="auto">
            <a:xfrm flipV="1">
              <a:off x="1813940" y="3151092"/>
              <a:ext cx="3495675" cy="127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01" name="Rectangle 60"/>
            <p:cNvSpPr>
              <a:spLocks noChangeArrowheads="1"/>
            </p:cNvSpPr>
            <p:nvPr/>
          </p:nvSpPr>
          <p:spPr bwMode="auto">
            <a:xfrm>
              <a:off x="3136328" y="2949480"/>
              <a:ext cx="952185" cy="3975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网络号</a:t>
              </a: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5313047" y="2949480"/>
            <a:ext cx="1831720" cy="397545"/>
            <a:chOff x="5313047" y="2949480"/>
            <a:chExt cx="1831720" cy="397545"/>
          </a:xfrm>
        </p:grpSpPr>
        <p:sp>
          <p:nvSpPr>
            <p:cNvPr id="88" name="Line 41"/>
            <p:cNvSpPr>
              <a:spLocks noChangeShapeType="1"/>
            </p:cNvSpPr>
            <p:nvPr/>
          </p:nvSpPr>
          <p:spPr bwMode="auto">
            <a:xfrm flipV="1">
              <a:off x="5313047" y="3160428"/>
              <a:ext cx="18317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02" name="Rectangle 25"/>
            <p:cNvSpPr>
              <a:spLocks noChangeArrowheads="1"/>
            </p:cNvSpPr>
            <p:nvPr/>
          </p:nvSpPr>
          <p:spPr bwMode="auto">
            <a:xfrm>
              <a:off x="5793803" y="2949480"/>
              <a:ext cx="952185" cy="3975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子网号</a:t>
              </a:r>
            </a:p>
          </p:txBody>
        </p:sp>
      </p:grpSp>
      <p:sp>
        <p:nvSpPr>
          <p:cNvPr id="109" name="Rectangle 8"/>
          <p:cNvSpPr>
            <a:spLocks noChangeArrowheads="1"/>
          </p:cNvSpPr>
          <p:nvPr/>
        </p:nvSpPr>
        <p:spPr bwMode="auto">
          <a:xfrm>
            <a:off x="1809971" y="3454309"/>
            <a:ext cx="3490912" cy="46597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lvl="0" eaLnBrk="1" hangingPunct="1"/>
            <a:r>
              <a:rPr kumimoji="0" lang="en-US" altLang="zh-CN" sz="20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rPr>
              <a:t>          145        </a:t>
            </a:r>
            <a:r>
              <a:rPr kumimoji="0" lang="en-US" altLang="zh-CN" sz="32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rPr>
              <a:t>. </a:t>
            </a:r>
            <a:r>
              <a:rPr kumimoji="0" lang="en-US" altLang="zh-CN" sz="20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rPr>
              <a:t>        13          </a:t>
            </a:r>
            <a:r>
              <a:rPr lang="en-US" altLang="zh-CN" sz="3200" dirty="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. </a:t>
            </a:r>
            <a:endParaRPr kumimoji="0" lang="zh-CN" altLang="en-US" sz="2000" b="0" i="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10" name="Rectangle 8"/>
          <p:cNvSpPr>
            <a:spLocks noChangeArrowheads="1"/>
          </p:cNvSpPr>
          <p:nvPr/>
        </p:nvSpPr>
        <p:spPr bwMode="auto">
          <a:xfrm>
            <a:off x="5296915" y="3450336"/>
            <a:ext cx="1816100" cy="47606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lvl="0" eaLnBrk="1" hangingPunct="1"/>
            <a:r>
              <a:rPr kumimoji="0" lang="en-US" altLang="zh-CN" sz="20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rPr>
              <a:t>               3       </a:t>
            </a:r>
            <a:r>
              <a:rPr kumimoji="0" lang="en-US" altLang="zh-CN" sz="32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rPr>
              <a:t>. </a:t>
            </a:r>
            <a:r>
              <a:rPr kumimoji="0" lang="en-US" altLang="zh-CN" sz="20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rPr>
              <a:t>   </a:t>
            </a:r>
            <a:endParaRPr kumimoji="0" lang="zh-CN" altLang="en-US" sz="2000" b="0" i="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11" name="Rectangle 3"/>
          <p:cNvSpPr>
            <a:spLocks noChangeArrowheads="1"/>
          </p:cNvSpPr>
          <p:nvPr/>
        </p:nvSpPr>
        <p:spPr bwMode="auto">
          <a:xfrm>
            <a:off x="7097140" y="3450336"/>
            <a:ext cx="1819416" cy="471152"/>
          </a:xfrm>
          <a:prstGeom prst="rect">
            <a:avLst/>
          </a:prstGeom>
          <a:solidFill>
            <a:srgbClr val="CCECFF"/>
          </a:solidFill>
          <a:ln w="1270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lvl="0" eaLnBrk="1" hangingPunct="1"/>
            <a:r>
              <a:rPr lang="en-US" altLang="zh-CN" sz="2000" dirty="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      10</a:t>
            </a:r>
            <a:endParaRPr kumimoji="0" lang="zh-CN" altLang="en-US" b="0" i="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13" name="Rectangle 47"/>
          <p:cNvSpPr>
            <a:spLocks noChangeArrowheads="1"/>
          </p:cNvSpPr>
          <p:nvPr/>
        </p:nvSpPr>
        <p:spPr bwMode="auto">
          <a:xfrm>
            <a:off x="1809971" y="4613850"/>
            <a:ext cx="5287169" cy="503238"/>
          </a:xfrm>
          <a:prstGeom prst="rect">
            <a:avLst/>
          </a:prstGeom>
          <a:solidFill>
            <a:srgbClr val="FFCCFF"/>
          </a:solidFill>
          <a:ln w="12700">
            <a:solidFill>
              <a:srgbClr val="3333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1 1 1 1 1 1 1 1     1 1 1 1 1 1 1 1     1 1 1 1 1 1 1 1    </a:t>
            </a:r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15" name="Rectangle 8"/>
          <p:cNvSpPr>
            <a:spLocks noChangeArrowheads="1"/>
          </p:cNvSpPr>
          <p:nvPr/>
        </p:nvSpPr>
        <p:spPr bwMode="auto">
          <a:xfrm>
            <a:off x="1794096" y="5616046"/>
            <a:ext cx="3490912" cy="482144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lvl="0" eaLnBrk="1" hangingPunct="1"/>
            <a:r>
              <a:rPr kumimoji="0" lang="en-US" altLang="zh-CN" sz="20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rPr>
              <a:t>          145        </a:t>
            </a:r>
            <a:r>
              <a:rPr kumimoji="0" lang="en-US" altLang="zh-CN" sz="32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rPr>
              <a:t>. </a:t>
            </a:r>
            <a:r>
              <a:rPr kumimoji="0" lang="en-US" altLang="zh-CN" sz="20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rPr>
              <a:t>        13          </a:t>
            </a:r>
            <a:r>
              <a:rPr lang="en-US" altLang="zh-CN" sz="3200" dirty="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. </a:t>
            </a:r>
            <a:endParaRPr kumimoji="0" lang="zh-CN" altLang="en-US" sz="2000" b="0" i="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16" name="Rectangle 8"/>
          <p:cNvSpPr>
            <a:spLocks noChangeArrowheads="1"/>
          </p:cNvSpPr>
          <p:nvPr/>
        </p:nvSpPr>
        <p:spPr bwMode="auto">
          <a:xfrm>
            <a:off x="5281040" y="5616047"/>
            <a:ext cx="1816100" cy="476061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lvl="0" eaLnBrk="1" hangingPunct="1"/>
            <a:r>
              <a:rPr kumimoji="0" lang="en-US" altLang="zh-CN" sz="20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rPr>
              <a:t>               3       </a:t>
            </a:r>
            <a:r>
              <a:rPr kumimoji="0" lang="en-US" altLang="zh-CN" sz="32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rPr>
              <a:t>. </a:t>
            </a:r>
            <a:r>
              <a:rPr kumimoji="0" lang="en-US" altLang="zh-CN" sz="20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rPr>
              <a:t>   </a:t>
            </a:r>
            <a:endParaRPr kumimoji="0" lang="zh-CN" altLang="en-US" sz="2000" b="0" i="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20" name="右大括号 119"/>
          <p:cNvSpPr/>
          <p:nvPr/>
        </p:nvSpPr>
        <p:spPr>
          <a:xfrm rot="5400000">
            <a:off x="6037516" y="1924113"/>
            <a:ext cx="321944" cy="1765554"/>
          </a:xfrm>
          <a:prstGeom prst="rightBrace">
            <a:avLst>
              <a:gd name="adj1" fmla="val 47060"/>
              <a:gd name="adj2" fmla="val 50000"/>
            </a:avLst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3" name="组合 122"/>
          <p:cNvGrpSpPr/>
          <p:nvPr/>
        </p:nvGrpSpPr>
        <p:grpSpPr>
          <a:xfrm>
            <a:off x="7132575" y="2949480"/>
            <a:ext cx="1766886" cy="397545"/>
            <a:chOff x="7144767" y="2949480"/>
            <a:chExt cx="1766886" cy="397545"/>
          </a:xfrm>
        </p:grpSpPr>
        <p:sp>
          <p:nvSpPr>
            <p:cNvPr id="122" name="Line 41"/>
            <p:cNvSpPr>
              <a:spLocks noChangeShapeType="1"/>
            </p:cNvSpPr>
            <p:nvPr/>
          </p:nvSpPr>
          <p:spPr bwMode="auto">
            <a:xfrm flipV="1">
              <a:off x="7144767" y="3160428"/>
              <a:ext cx="17668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03" name="Rectangle 17"/>
            <p:cNvSpPr>
              <a:spLocks noChangeArrowheads="1"/>
            </p:cNvSpPr>
            <p:nvPr/>
          </p:nvSpPr>
          <p:spPr bwMode="auto">
            <a:xfrm>
              <a:off x="7571803" y="2949480"/>
              <a:ext cx="952185" cy="3975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主机号</a:t>
              </a:r>
            </a:p>
          </p:txBody>
        </p:sp>
      </p:grpSp>
      <p:sp>
        <p:nvSpPr>
          <p:cNvPr id="124" name="圆角矩形标注 123"/>
          <p:cNvSpPr/>
          <p:nvPr/>
        </p:nvSpPr>
        <p:spPr>
          <a:xfrm>
            <a:off x="5195267" y="911610"/>
            <a:ext cx="3596068" cy="547207"/>
          </a:xfrm>
          <a:prstGeom prst="wedgeRoundRectCallout">
            <a:avLst>
              <a:gd name="adj1" fmla="val -32914"/>
              <a:gd name="adj2" fmla="val 218709"/>
              <a:gd name="adj3" fmla="val 16667"/>
            </a:avLst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从主机号中拿出</a:t>
            </a:r>
            <a:r>
              <a:rPr lang="en-US" altLang="zh-CN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8</a:t>
            </a:r>
            <a:r>
              <a:rPr lang="zh-CN" altLang="en-US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位作为子网号</a:t>
            </a: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25" name="圆角矩形标注 124"/>
          <p:cNvSpPr/>
          <p:nvPr/>
        </p:nvSpPr>
        <p:spPr>
          <a:xfrm>
            <a:off x="5925311" y="1064010"/>
            <a:ext cx="3018423" cy="547207"/>
          </a:xfrm>
          <a:prstGeom prst="wedgeRoundRectCallout">
            <a:avLst>
              <a:gd name="adj1" fmla="val 207"/>
              <a:gd name="adj2" fmla="val 403636"/>
              <a:gd name="adj3" fmla="val 16667"/>
            </a:avLst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主机号由</a:t>
            </a:r>
            <a:r>
              <a:rPr lang="en-US" altLang="zh-CN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16</a:t>
            </a:r>
            <a:r>
              <a:rPr lang="zh-CN" altLang="en-US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位减少到</a:t>
            </a:r>
            <a:r>
              <a:rPr lang="en-US" altLang="zh-CN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8</a:t>
            </a:r>
            <a:r>
              <a:rPr lang="zh-CN" altLang="en-US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位</a:t>
            </a: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26" name="Text Box 69"/>
          <p:cNvSpPr txBox="1">
            <a:spLocks noChangeArrowheads="1"/>
          </p:cNvSpPr>
          <p:nvPr/>
        </p:nvSpPr>
        <p:spPr bwMode="auto">
          <a:xfrm>
            <a:off x="349183" y="6270441"/>
            <a:ext cx="8337617" cy="46451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zh-CN"/>
            </a:defPPr>
            <a:lvl1pPr indent="-1800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indent="0" algn="ctr">
              <a:buNone/>
            </a:pPr>
            <a:r>
              <a:rPr lang="zh-CN" altLang="en-US" sz="2400" dirty="0" smtClean="0"/>
              <a:t>路由器如何从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地址中识别出子网的网络号？</a:t>
            </a:r>
            <a:endParaRPr lang="en-US" altLang="zh-CN" sz="2400" baseline="30000" dirty="0"/>
          </a:p>
        </p:txBody>
      </p:sp>
      <p:grpSp>
        <p:nvGrpSpPr>
          <p:cNvPr id="129" name="组合 128"/>
          <p:cNvGrpSpPr/>
          <p:nvPr/>
        </p:nvGrpSpPr>
        <p:grpSpPr>
          <a:xfrm>
            <a:off x="7113015" y="4006310"/>
            <a:ext cx="1778000" cy="397545"/>
            <a:chOff x="7113015" y="4006310"/>
            <a:chExt cx="1778000" cy="397545"/>
          </a:xfrm>
        </p:grpSpPr>
        <p:sp>
          <p:nvSpPr>
            <p:cNvPr id="61" name="Line 6"/>
            <p:cNvSpPr>
              <a:spLocks noChangeShapeType="1"/>
            </p:cNvSpPr>
            <p:nvPr/>
          </p:nvSpPr>
          <p:spPr bwMode="auto">
            <a:xfrm flipV="1">
              <a:off x="7113015" y="4216305"/>
              <a:ext cx="1778000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73" name="Rectangle 21"/>
            <p:cNvSpPr>
              <a:spLocks noChangeArrowheads="1"/>
            </p:cNvSpPr>
            <p:nvPr/>
          </p:nvSpPr>
          <p:spPr bwMode="auto">
            <a:xfrm>
              <a:off x="7594028" y="4006310"/>
              <a:ext cx="952185" cy="397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0488" tIns="44450" rIns="90488" bIns="44450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主机号</a:t>
              </a:r>
            </a:p>
          </p:txBody>
        </p:sp>
      </p:grpSp>
      <p:sp>
        <p:nvSpPr>
          <p:cNvPr id="130" name="右大括号 129"/>
          <p:cNvSpPr/>
          <p:nvPr/>
        </p:nvSpPr>
        <p:spPr>
          <a:xfrm rot="5400000">
            <a:off x="7814257" y="1930119"/>
            <a:ext cx="321944" cy="1765554"/>
          </a:xfrm>
          <a:prstGeom prst="rightBrace">
            <a:avLst>
              <a:gd name="adj1" fmla="val 47060"/>
              <a:gd name="adj2" fmla="val 50000"/>
            </a:avLst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圆角矩形标注 130"/>
          <p:cNvSpPr/>
          <p:nvPr/>
        </p:nvSpPr>
        <p:spPr>
          <a:xfrm>
            <a:off x="0" y="2618535"/>
            <a:ext cx="3018423" cy="547207"/>
          </a:xfrm>
          <a:prstGeom prst="wedgeRoundRectCallout">
            <a:avLst>
              <a:gd name="adj1" fmla="val -7871"/>
              <a:gd name="adj2" fmla="val 497214"/>
              <a:gd name="adj3" fmla="val 16667"/>
            </a:avLst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子网掩码和</a:t>
            </a:r>
            <a:r>
              <a:rPr lang="en-US" altLang="zh-CN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地址逐位相与</a:t>
            </a: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32" name="Rectangle 60"/>
          <p:cNvSpPr>
            <a:spLocks noChangeArrowheads="1"/>
          </p:cNvSpPr>
          <p:nvPr/>
        </p:nvSpPr>
        <p:spPr bwMode="auto">
          <a:xfrm>
            <a:off x="1736534" y="4052871"/>
            <a:ext cx="7254875" cy="3738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逐位进行 </a:t>
            </a:r>
            <a:r>
              <a:rPr lang="en-US" altLang="zh-CN" sz="240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AND </a:t>
            </a:r>
            <a:r>
              <a:rPr lang="zh-CN" altLang="en-US" sz="240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运算</a:t>
            </a:r>
          </a:p>
        </p:txBody>
      </p:sp>
      <p:sp>
        <p:nvSpPr>
          <p:cNvPr id="133" name="AutoShape 6"/>
          <p:cNvSpPr>
            <a:spLocks noChangeArrowheads="1"/>
          </p:cNvSpPr>
          <p:nvPr/>
        </p:nvSpPr>
        <p:spPr bwMode="auto">
          <a:xfrm rot="5400000">
            <a:off x="5030657" y="5239408"/>
            <a:ext cx="564778" cy="339725"/>
          </a:xfrm>
          <a:prstGeom prst="rightArrow">
            <a:avLst>
              <a:gd name="adj1" fmla="val 50000"/>
              <a:gd name="adj2" fmla="val 87141"/>
            </a:avLst>
          </a:prstGeom>
          <a:gradFill rotWithShape="1">
            <a:gsLst>
              <a:gs pos="100000">
                <a:schemeClr val="accent4">
                  <a:lumMod val="95000"/>
                  <a:lumOff val="5000"/>
                  <a:alpha val="93000"/>
                </a:schemeClr>
              </a:gs>
              <a:gs pos="66000">
                <a:schemeClr val="accent4">
                  <a:lumMod val="75000"/>
                  <a:lumOff val="25000"/>
                  <a:alpha val="89000"/>
                </a:schemeClr>
              </a:gs>
              <a:gs pos="0">
                <a:schemeClr val="accent3">
                  <a:lumMod val="50000"/>
                  <a:alpha val="66000"/>
                </a:schemeClr>
              </a:gs>
            </a:gsLst>
            <a:lin ang="0" scaled="1"/>
          </a:gradFill>
          <a:ln w="19050" cmpd="sng">
            <a:solidFill>
              <a:srgbClr val="32457D"/>
            </a:solidFill>
            <a:miter lim="800000"/>
            <a:headEnd/>
            <a:tailEnd/>
          </a:ln>
          <a:effectLst>
            <a:outerShdw blurRad="63500" dist="76200" dir="5400000" rotWithShape="0">
              <a:srgbClr val="000000">
                <a:alpha val="34999"/>
              </a:srgbClr>
            </a:outerShdw>
            <a:softEdge rad="38100"/>
          </a:effectLst>
        </p:spPr>
        <p:txBody>
          <a:bodyPr wrap="none" anchor="ctr"/>
          <a:lstStyle/>
          <a:p>
            <a:pPr algn="ctr">
              <a:defRPr/>
            </a:pPr>
            <a:endParaRPr lang="zh-CN" altLang="zh-CN" sz="20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/>
              <a:ea typeface="黑体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8885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2" grpId="0" animBg="1"/>
      <p:bldP spid="65" grpId="0"/>
      <p:bldP spid="70" grpId="0"/>
      <p:bldP spid="75" grpId="0" animBg="1"/>
      <p:bldP spid="76" grpId="0" animBg="1"/>
      <p:bldP spid="77" grpId="0"/>
      <p:bldP spid="79" grpId="0" animBg="1"/>
      <p:bldP spid="80" grpId="0" animBg="1"/>
      <p:bldP spid="84" grpId="0" animBg="1"/>
      <p:bldP spid="86" grpId="0" animBg="1"/>
      <p:bldP spid="87" grpId="0" animBg="1"/>
      <p:bldP spid="89" grpId="0" animBg="1"/>
      <p:bldP spid="90" grpId="0" animBg="1"/>
      <p:bldP spid="91" grpId="0" animBg="1"/>
      <p:bldP spid="92" grpId="0"/>
      <p:bldP spid="93" grpId="0" animBg="1"/>
      <p:bldP spid="97" grpId="0" animBg="1"/>
      <p:bldP spid="109" grpId="0" animBg="1"/>
      <p:bldP spid="110" grpId="0" animBg="1"/>
      <p:bldP spid="111" grpId="0" animBg="1"/>
      <p:bldP spid="113" grpId="0" animBg="1"/>
      <p:bldP spid="115" grpId="0" animBg="1"/>
      <p:bldP spid="116" grpId="0" animBg="1"/>
      <p:bldP spid="120" grpId="0" animBg="1"/>
      <p:bldP spid="124" grpId="0" animBg="1"/>
      <p:bldP spid="124" grpId="1" animBg="1"/>
      <p:bldP spid="125" grpId="0" animBg="1"/>
      <p:bldP spid="125" grpId="1" animBg="1"/>
      <p:bldP spid="126" grpId="0" animBg="1"/>
      <p:bldP spid="130" grpId="0" animBg="1"/>
      <p:bldP spid="131" grpId="0" animBg="1"/>
      <p:bldP spid="131" grpId="1" animBg="1"/>
      <p:bldP spid="132" grpId="0" animBg="1"/>
      <p:bldP spid="133" grpId="0" animBg="1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默认子网掩码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4" cy="542318"/>
          </a:xfrm>
        </p:spPr>
        <p:txBody>
          <a:bodyPr/>
          <a:lstStyle/>
          <a:p>
            <a:r>
              <a:rPr lang="zh-CN" altLang="en-US" sz="2000" dirty="0" smtClean="0"/>
              <a:t>为便于路由器处理，未划分子网的网络也使用子网掩码 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即默认子网掩码</a:t>
            </a:r>
            <a:r>
              <a:rPr lang="en-US" altLang="zh-CN" sz="2000" dirty="0" smtClean="0"/>
              <a:t>)</a:t>
            </a:r>
            <a:endParaRPr lang="en-US" altLang="zh-CN" sz="2000" baseline="30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4.2.1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划分子网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856649" y="2256538"/>
            <a:ext cx="7433911" cy="4065333"/>
            <a:chOff x="856649" y="2256538"/>
            <a:chExt cx="7433911" cy="4065333"/>
          </a:xfrm>
        </p:grpSpPr>
        <p:sp>
          <p:nvSpPr>
            <p:cNvPr id="7" name="Rectangle 54"/>
            <p:cNvSpPr>
              <a:spLocks noChangeArrowheads="1"/>
            </p:cNvSpPr>
            <p:nvPr/>
          </p:nvSpPr>
          <p:spPr bwMode="auto">
            <a:xfrm>
              <a:off x="6886492" y="5740573"/>
              <a:ext cx="1307794" cy="391282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" name="Rectangle 35"/>
            <p:cNvSpPr>
              <a:spLocks noChangeArrowheads="1"/>
            </p:cNvSpPr>
            <p:nvPr/>
          </p:nvSpPr>
          <p:spPr bwMode="auto">
            <a:xfrm>
              <a:off x="3036275" y="5750574"/>
              <a:ext cx="3851524" cy="391282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" name="Rectangle 39"/>
            <p:cNvSpPr>
              <a:spLocks noChangeArrowheads="1"/>
            </p:cNvSpPr>
            <p:nvPr/>
          </p:nvSpPr>
          <p:spPr bwMode="auto">
            <a:xfrm>
              <a:off x="3057179" y="5784327"/>
              <a:ext cx="375263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dirty="0">
                  <a:latin typeface="Calibri" panose="020F0502020204030204" pitchFamily="34" charset="0"/>
                  <a:ea typeface="华文楷体" panose="02010600040101010101" pitchFamily="2" charset="-122"/>
                </a:rPr>
                <a:t>1 1 1 1 1 1 1 1 1 1 1 1 1 1 1 1 1 1 1 1 1 1 1 1</a:t>
              </a:r>
            </a:p>
          </p:txBody>
        </p:sp>
        <p:sp>
          <p:nvSpPr>
            <p:cNvPr id="10" name="Rectangle 44"/>
            <p:cNvSpPr>
              <a:spLocks noChangeArrowheads="1"/>
            </p:cNvSpPr>
            <p:nvPr/>
          </p:nvSpPr>
          <p:spPr bwMode="auto">
            <a:xfrm>
              <a:off x="6845992" y="5784327"/>
              <a:ext cx="1341715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dirty="0">
                  <a:latin typeface="Calibri" panose="020F0502020204030204" pitchFamily="34" charset="0"/>
                  <a:ea typeface="华文楷体" panose="02010600040101010101" pitchFamily="2" charset="-122"/>
                </a:rPr>
                <a:t>0 0 0 0 0 0 0 0</a:t>
              </a:r>
            </a:p>
          </p:txBody>
        </p:sp>
        <p:sp>
          <p:nvSpPr>
            <p:cNvPr id="11" name="Rectangle 53"/>
            <p:cNvSpPr>
              <a:spLocks noChangeArrowheads="1"/>
            </p:cNvSpPr>
            <p:nvPr/>
          </p:nvSpPr>
          <p:spPr bwMode="auto">
            <a:xfrm>
              <a:off x="5566940" y="4361710"/>
              <a:ext cx="2624733" cy="388781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" name="Rectangle 42"/>
            <p:cNvSpPr>
              <a:spLocks noChangeArrowheads="1"/>
            </p:cNvSpPr>
            <p:nvPr/>
          </p:nvSpPr>
          <p:spPr bwMode="auto">
            <a:xfrm>
              <a:off x="5572166" y="4392963"/>
              <a:ext cx="2547173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dirty="0">
                  <a:latin typeface="Calibri" panose="020F0502020204030204" pitchFamily="34" charset="0"/>
                  <a:ea typeface="华文楷体" panose="02010600040101010101" pitchFamily="2" charset="-122"/>
                </a:rPr>
                <a:t>0 0 0 0 0 0 0 0 0 0 0 0 0 0 0 0</a:t>
              </a:r>
            </a:p>
          </p:txBody>
        </p:sp>
        <p:sp>
          <p:nvSpPr>
            <p:cNvPr id="13" name="Rectangle 29"/>
            <p:cNvSpPr>
              <a:spLocks noChangeArrowheads="1"/>
            </p:cNvSpPr>
            <p:nvPr/>
          </p:nvSpPr>
          <p:spPr bwMode="auto">
            <a:xfrm>
              <a:off x="3041501" y="4366711"/>
              <a:ext cx="2530665" cy="388781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" name="Rectangle 41"/>
            <p:cNvSpPr>
              <a:spLocks noChangeArrowheads="1"/>
            </p:cNvSpPr>
            <p:nvPr/>
          </p:nvSpPr>
          <p:spPr bwMode="auto">
            <a:xfrm>
              <a:off x="3015371" y="4392963"/>
              <a:ext cx="2547173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dirty="0">
                  <a:latin typeface="Calibri" panose="020F0502020204030204" pitchFamily="34" charset="0"/>
                  <a:ea typeface="华文楷体" panose="02010600040101010101" pitchFamily="2" charset="-122"/>
                </a:rPr>
                <a:t>1 1 1 1 1 1 1 1 1 1 1 1 1 1 1 1</a:t>
              </a: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041501" y="2982847"/>
              <a:ext cx="1319552" cy="388782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" name="Rectangle 52"/>
            <p:cNvSpPr>
              <a:spLocks noChangeArrowheads="1"/>
            </p:cNvSpPr>
            <p:nvPr/>
          </p:nvSpPr>
          <p:spPr bwMode="auto">
            <a:xfrm>
              <a:off x="4344068" y="2984098"/>
              <a:ext cx="3829314" cy="388781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" name="Rectangle 43"/>
            <p:cNvSpPr>
              <a:spLocks noChangeArrowheads="1"/>
            </p:cNvSpPr>
            <p:nvPr/>
          </p:nvSpPr>
          <p:spPr bwMode="auto">
            <a:xfrm>
              <a:off x="3025823" y="3021601"/>
              <a:ext cx="1281922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dirty="0">
                  <a:latin typeface="Calibri" panose="020F0502020204030204" pitchFamily="34" charset="0"/>
                  <a:ea typeface="华文楷体" panose="02010600040101010101" pitchFamily="2" charset="-122"/>
                </a:rPr>
                <a:t>1 1 1 1 1 1 1 1</a:t>
              </a:r>
            </a:p>
          </p:txBody>
        </p:sp>
        <p:sp>
          <p:nvSpPr>
            <p:cNvPr id="18" name="Rectangle 40"/>
            <p:cNvSpPr>
              <a:spLocks noChangeArrowheads="1"/>
            </p:cNvSpPr>
            <p:nvPr/>
          </p:nvSpPr>
          <p:spPr bwMode="auto">
            <a:xfrm>
              <a:off x="4321858" y="3021601"/>
              <a:ext cx="3585395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dirty="0">
                  <a:latin typeface="Calibri" panose="020F0502020204030204" pitchFamily="34" charset="0"/>
                  <a:ea typeface="华文楷体" panose="02010600040101010101" pitchFamily="2" charset="-122"/>
                </a:rPr>
                <a:t>0 0 0 0 0 0 0 0 0 0 0 0 0 0 0 0 0 0 0 0 0 0 0 0</a:t>
              </a:r>
            </a:p>
          </p:txBody>
        </p:sp>
        <p:sp>
          <p:nvSpPr>
            <p:cNvPr id="19" name="Rectangle 2"/>
            <p:cNvSpPr>
              <a:spLocks noChangeArrowheads="1"/>
            </p:cNvSpPr>
            <p:nvPr/>
          </p:nvSpPr>
          <p:spPr bwMode="auto">
            <a:xfrm>
              <a:off x="856649" y="2256538"/>
              <a:ext cx="7433911" cy="4065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0" name="Rectangle 3"/>
            <p:cNvSpPr>
              <a:spLocks noChangeArrowheads="1"/>
            </p:cNvSpPr>
            <p:nvPr/>
          </p:nvSpPr>
          <p:spPr bwMode="auto">
            <a:xfrm>
              <a:off x="3038888" y="5123022"/>
              <a:ext cx="3851524" cy="391282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4882341" y="5139274"/>
              <a:ext cx="798296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dirty="0">
                  <a:latin typeface="Calibri" panose="020F0502020204030204" pitchFamily="34" charset="0"/>
                  <a:ea typeface="华文楷体" panose="02010600040101010101" pitchFamily="2" charset="-122"/>
                </a:rPr>
                <a:t>网络号</a:t>
              </a:r>
            </a:p>
          </p:txBody>
        </p:sp>
        <p:sp>
          <p:nvSpPr>
            <p:cNvPr id="22" name="Line 5"/>
            <p:cNvSpPr>
              <a:spLocks noChangeShapeType="1"/>
            </p:cNvSpPr>
            <p:nvPr/>
          </p:nvSpPr>
          <p:spPr bwMode="auto">
            <a:xfrm>
              <a:off x="6894331" y="5110521"/>
              <a:ext cx="0" cy="3987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3034968" y="5113022"/>
              <a:ext cx="5165850" cy="408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3042807" y="2407800"/>
              <a:ext cx="1292116" cy="388782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4362359" y="2422801"/>
              <a:ext cx="3825394" cy="380031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3349832" y="2449054"/>
              <a:ext cx="798296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dirty="0">
                  <a:latin typeface="Calibri" panose="020F0502020204030204" pitchFamily="34" charset="0"/>
                  <a:ea typeface="华文楷体" panose="02010600040101010101" pitchFamily="2" charset="-122"/>
                </a:rPr>
                <a:t>网络号</a:t>
              </a:r>
            </a:p>
          </p:txBody>
        </p: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5658394" y="2449054"/>
              <a:ext cx="1359347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>
                  <a:latin typeface="Calibri" panose="020F0502020204030204" pitchFamily="34" charset="0"/>
                  <a:ea typeface="华文楷体" panose="02010600040101010101" pitchFamily="2" charset="-122"/>
                </a:rPr>
                <a:t>主机号为全 </a:t>
              </a:r>
              <a:r>
                <a:rPr kumimoji="1" lang="en-US" altLang="zh-CN" sz="1600">
                  <a:latin typeface="Calibri" panose="020F0502020204030204" pitchFamily="34" charset="0"/>
                  <a:ea typeface="华文楷体" panose="02010600040101010101" pitchFamily="2" charset="-122"/>
                </a:rPr>
                <a:t>0</a:t>
              </a:r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>
              <a:off x="4346681" y="2404050"/>
              <a:ext cx="0" cy="4000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3036275" y="2396549"/>
              <a:ext cx="5168463" cy="41003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0" name="Rectangle 13"/>
            <p:cNvSpPr>
              <a:spLocks noChangeArrowheads="1"/>
            </p:cNvSpPr>
            <p:nvPr/>
          </p:nvSpPr>
          <p:spPr bwMode="auto">
            <a:xfrm>
              <a:off x="3038888" y="3754161"/>
              <a:ext cx="2533278" cy="388781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" name="Rectangle 14"/>
            <p:cNvSpPr>
              <a:spLocks noChangeArrowheads="1"/>
            </p:cNvSpPr>
            <p:nvPr/>
          </p:nvSpPr>
          <p:spPr bwMode="auto">
            <a:xfrm>
              <a:off x="3979560" y="3800414"/>
              <a:ext cx="798296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dirty="0">
                  <a:latin typeface="Calibri" panose="020F0502020204030204" pitchFamily="34" charset="0"/>
                  <a:ea typeface="华文楷体" panose="02010600040101010101" pitchFamily="2" charset="-122"/>
                </a:rPr>
                <a:t>网络号</a:t>
              </a:r>
            </a:p>
          </p:txBody>
        </p:sp>
        <p:sp>
          <p:nvSpPr>
            <p:cNvPr id="32" name="Line 15"/>
            <p:cNvSpPr>
              <a:spLocks noChangeShapeType="1"/>
            </p:cNvSpPr>
            <p:nvPr/>
          </p:nvSpPr>
          <p:spPr bwMode="auto">
            <a:xfrm>
              <a:off x="5587844" y="3750410"/>
              <a:ext cx="0" cy="4000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3033662" y="3742909"/>
              <a:ext cx="5167156" cy="408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" name="Rectangle 18"/>
            <p:cNvSpPr>
              <a:spLocks noChangeArrowheads="1"/>
            </p:cNvSpPr>
            <p:nvPr/>
          </p:nvSpPr>
          <p:spPr bwMode="auto">
            <a:xfrm>
              <a:off x="6902170" y="5123022"/>
              <a:ext cx="1280357" cy="380031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5" name="Rectangle 21"/>
            <p:cNvSpPr>
              <a:spLocks noChangeArrowheads="1"/>
            </p:cNvSpPr>
            <p:nvPr/>
          </p:nvSpPr>
          <p:spPr bwMode="auto">
            <a:xfrm>
              <a:off x="3034968" y="2971597"/>
              <a:ext cx="5168463" cy="4087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6" name="Rectangle 22"/>
            <p:cNvSpPr>
              <a:spLocks noChangeArrowheads="1"/>
            </p:cNvSpPr>
            <p:nvPr/>
          </p:nvSpPr>
          <p:spPr bwMode="auto">
            <a:xfrm>
              <a:off x="1636229" y="2449054"/>
              <a:ext cx="1106073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网络地址</a:t>
              </a:r>
            </a:p>
          </p:txBody>
        </p:sp>
        <p:sp>
          <p:nvSpPr>
            <p:cNvPr id="37" name="Text Box 23"/>
            <p:cNvSpPr txBox="1">
              <a:spLocks noChangeArrowheads="1"/>
            </p:cNvSpPr>
            <p:nvPr/>
          </p:nvSpPr>
          <p:spPr bwMode="auto">
            <a:xfrm>
              <a:off x="918689" y="2382798"/>
              <a:ext cx="415499" cy="1034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类</a:t>
              </a:r>
            </a:p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地</a:t>
              </a:r>
            </a:p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址</a:t>
              </a:r>
            </a:p>
          </p:txBody>
        </p:sp>
        <p:sp>
          <p:nvSpPr>
            <p:cNvPr id="38" name="Rectangle 24"/>
            <p:cNvSpPr>
              <a:spLocks noChangeArrowheads="1"/>
            </p:cNvSpPr>
            <p:nvPr/>
          </p:nvSpPr>
          <p:spPr bwMode="auto">
            <a:xfrm>
              <a:off x="1388412" y="2949095"/>
              <a:ext cx="1567739" cy="588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 dirty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默认子网掩码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255.0.0.0</a:t>
              </a:r>
            </a:p>
          </p:txBody>
        </p:sp>
        <p:sp>
          <p:nvSpPr>
            <p:cNvPr id="39" name="Rectangle 25"/>
            <p:cNvSpPr>
              <a:spLocks noChangeArrowheads="1"/>
            </p:cNvSpPr>
            <p:nvPr/>
          </p:nvSpPr>
          <p:spPr bwMode="auto">
            <a:xfrm>
              <a:off x="1642762" y="3800414"/>
              <a:ext cx="1106073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网络地址</a:t>
              </a:r>
            </a:p>
          </p:txBody>
        </p:sp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920650" y="3712907"/>
              <a:ext cx="415499" cy="1034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类</a:t>
              </a:r>
            </a:p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地</a:t>
              </a:r>
            </a:p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址</a:t>
              </a:r>
            </a:p>
          </p:txBody>
        </p:sp>
        <p:sp>
          <p:nvSpPr>
            <p:cNvPr id="41" name="Rectangle 27"/>
            <p:cNvSpPr>
              <a:spLocks noChangeArrowheads="1"/>
            </p:cNvSpPr>
            <p:nvPr/>
          </p:nvSpPr>
          <p:spPr bwMode="auto">
            <a:xfrm>
              <a:off x="1360977" y="4280453"/>
              <a:ext cx="1567739" cy="588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 dirty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默认子网掩码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255.255.0.0</a:t>
              </a:r>
            </a:p>
          </p:txBody>
        </p:sp>
        <p:sp>
          <p:nvSpPr>
            <p:cNvPr id="42" name="Rectangle 31"/>
            <p:cNvSpPr>
              <a:spLocks noChangeArrowheads="1"/>
            </p:cNvSpPr>
            <p:nvPr/>
          </p:nvSpPr>
          <p:spPr bwMode="auto">
            <a:xfrm>
              <a:off x="3034968" y="4355460"/>
              <a:ext cx="5168463" cy="41003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3" name="Rectangle 32"/>
            <p:cNvSpPr>
              <a:spLocks noChangeArrowheads="1"/>
            </p:cNvSpPr>
            <p:nvPr/>
          </p:nvSpPr>
          <p:spPr bwMode="auto">
            <a:xfrm>
              <a:off x="1642762" y="5160525"/>
              <a:ext cx="1106073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网络地址</a:t>
              </a:r>
            </a:p>
          </p:txBody>
        </p:sp>
        <p:sp>
          <p:nvSpPr>
            <p:cNvPr id="44" name="Text Box 33"/>
            <p:cNvSpPr txBox="1">
              <a:spLocks noChangeArrowheads="1"/>
            </p:cNvSpPr>
            <p:nvPr/>
          </p:nvSpPr>
          <p:spPr bwMode="auto">
            <a:xfrm>
              <a:off x="920650" y="5100521"/>
              <a:ext cx="415499" cy="1034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</a:p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类</a:t>
              </a:r>
            </a:p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地</a:t>
              </a:r>
            </a:p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址</a:t>
              </a:r>
            </a:p>
          </p:txBody>
        </p:sp>
        <p:sp>
          <p:nvSpPr>
            <p:cNvPr id="45" name="Rectangle 34"/>
            <p:cNvSpPr>
              <a:spLocks noChangeArrowheads="1"/>
            </p:cNvSpPr>
            <p:nvPr/>
          </p:nvSpPr>
          <p:spPr bwMode="auto">
            <a:xfrm>
              <a:off x="1360977" y="5704320"/>
              <a:ext cx="1567739" cy="588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 dirty="0">
                  <a:solidFill>
                    <a:schemeClr val="tx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默认子网掩码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255.255.255.0</a:t>
              </a:r>
            </a:p>
          </p:txBody>
        </p:sp>
        <p:sp>
          <p:nvSpPr>
            <p:cNvPr id="46" name="Rectangle 37"/>
            <p:cNvSpPr>
              <a:spLocks noChangeArrowheads="1"/>
            </p:cNvSpPr>
            <p:nvPr/>
          </p:nvSpPr>
          <p:spPr bwMode="auto">
            <a:xfrm>
              <a:off x="3031049" y="5739323"/>
              <a:ext cx="5167156" cy="41003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5595683" y="3752910"/>
              <a:ext cx="2592070" cy="380031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6865589" y="5143024"/>
              <a:ext cx="1359347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dirty="0">
                  <a:latin typeface="Calibri" panose="020F0502020204030204" pitchFamily="34" charset="0"/>
                  <a:ea typeface="华文楷体" panose="02010600040101010101" pitchFamily="2" charset="-122"/>
                </a:rPr>
                <a:t>主机号为全 </a:t>
              </a:r>
              <a:r>
                <a:rPr kumimoji="1" lang="en-US" altLang="zh-CN" sz="1600" dirty="0">
                  <a:latin typeface="Calibri" panose="020F0502020204030204" pitchFamily="34" charset="0"/>
                  <a:ea typeface="华文楷体" panose="02010600040101010101" pitchFamily="2" charset="-122"/>
                </a:rPr>
                <a:t>0</a:t>
              </a: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6214958" y="3800414"/>
              <a:ext cx="1359347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>
                  <a:latin typeface="Calibri" panose="020F0502020204030204" pitchFamily="34" charset="0"/>
                  <a:ea typeface="华文楷体" panose="02010600040101010101" pitchFamily="2" charset="-122"/>
                </a:rPr>
                <a:t>主机号为全 </a:t>
              </a:r>
              <a:r>
                <a:rPr kumimoji="1" lang="en-US" altLang="zh-CN" sz="1600">
                  <a:latin typeface="Calibri" panose="020F0502020204030204" pitchFamily="34" charset="0"/>
                  <a:ea typeface="华文楷体" panose="02010600040101010101" pitchFamily="2" charset="-122"/>
                </a:rPr>
                <a:t>0</a:t>
              </a:r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>
              <a:off x="856649" y="3554144"/>
              <a:ext cx="74339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856649" y="4938007"/>
              <a:ext cx="74339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1393616" y="2256538"/>
              <a:ext cx="0" cy="4065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61242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划分子网的借位原则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4" cy="1853846"/>
          </a:xfrm>
        </p:spPr>
        <p:txBody>
          <a:bodyPr/>
          <a:lstStyle/>
          <a:p>
            <a:r>
              <a:rPr lang="en-US" altLang="zh-CN" sz="2000" dirty="0" smtClean="0"/>
              <a:t>RFC950</a:t>
            </a:r>
            <a:r>
              <a:rPr lang="zh-CN" altLang="en-US" sz="2000" dirty="0" smtClean="0"/>
              <a:t>规定子网号不能为全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和全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，因此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至少借</a:t>
            </a:r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位</a:t>
            </a:r>
            <a:endParaRPr lang="en-US" altLang="zh-CN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zh-CN" altLang="en-US" sz="2000" smtClean="0"/>
              <a:t>最多</a:t>
            </a:r>
            <a:r>
              <a:rPr lang="zh-CN" altLang="en-US" sz="2000" dirty="0"/>
              <a:t>借位数（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</a:rPr>
              <a:t>至少留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</a:rPr>
              <a:t>位主机号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pPr lvl="1"/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类：</a:t>
            </a:r>
            <a:r>
              <a:rPr lang="en-US" altLang="zh-CN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22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位</a:t>
            </a:r>
            <a:r>
              <a:rPr lang="zh-CN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；           </a:t>
            </a:r>
            <a:r>
              <a:rPr lang="en-US" altLang="zh-CN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zh-CN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类：</a:t>
            </a:r>
            <a:r>
              <a:rPr lang="en-US" altLang="zh-CN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14</a:t>
            </a:r>
            <a:r>
              <a:rPr lang="zh-CN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位；              </a:t>
            </a:r>
            <a:r>
              <a:rPr lang="en-US" altLang="zh-CN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zh-CN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类：</a:t>
            </a:r>
            <a:r>
              <a:rPr lang="en-US" altLang="zh-CN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  <a:r>
              <a:rPr lang="zh-CN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位</a:t>
            </a:r>
            <a:endParaRPr lang="en-US" altLang="zh-CN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4.2.1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划分子网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54" name="Group 4"/>
          <p:cNvGrpSpPr>
            <a:grpSpLocks/>
          </p:cNvGrpSpPr>
          <p:nvPr/>
        </p:nvGrpSpPr>
        <p:grpSpPr bwMode="auto">
          <a:xfrm>
            <a:off x="457200" y="3347914"/>
            <a:ext cx="8270875" cy="3284538"/>
            <a:chOff x="0" y="0"/>
            <a:chExt cx="5210" cy="2069"/>
          </a:xfrm>
        </p:grpSpPr>
        <p:sp>
          <p:nvSpPr>
            <p:cNvPr id="55" name="Line 5"/>
            <p:cNvSpPr>
              <a:spLocks noChangeShapeType="1"/>
            </p:cNvSpPr>
            <p:nvPr/>
          </p:nvSpPr>
          <p:spPr bwMode="auto">
            <a:xfrm flipV="1">
              <a:off x="765" y="1771"/>
              <a:ext cx="33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6" name="Rectangle 6"/>
            <p:cNvSpPr>
              <a:spLocks noChangeArrowheads="1"/>
            </p:cNvSpPr>
            <p:nvPr/>
          </p:nvSpPr>
          <p:spPr bwMode="auto">
            <a:xfrm>
              <a:off x="2065" y="1646"/>
              <a:ext cx="514" cy="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zh-CN" sz="2000">
                  <a:solidFill>
                    <a:srgbClr val="3366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net-id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altLang="zh-CN" sz="2000">
                  <a:solidFill>
                    <a:srgbClr val="3366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24 bit</a:t>
              </a:r>
            </a:p>
          </p:txBody>
        </p:sp>
        <p:sp>
          <p:nvSpPr>
            <p:cNvPr id="57" name="Rectangle 7"/>
            <p:cNvSpPr>
              <a:spLocks noChangeArrowheads="1"/>
            </p:cNvSpPr>
            <p:nvPr/>
          </p:nvSpPr>
          <p:spPr bwMode="auto">
            <a:xfrm>
              <a:off x="765" y="1420"/>
              <a:ext cx="4439" cy="239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8" name="Line 8"/>
            <p:cNvSpPr>
              <a:spLocks noChangeShapeType="1"/>
            </p:cNvSpPr>
            <p:nvPr/>
          </p:nvSpPr>
          <p:spPr bwMode="auto">
            <a:xfrm>
              <a:off x="1852" y="349"/>
              <a:ext cx="33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9" name="Rectangle 9"/>
            <p:cNvSpPr>
              <a:spLocks noChangeArrowheads="1"/>
            </p:cNvSpPr>
            <p:nvPr/>
          </p:nvSpPr>
          <p:spPr bwMode="auto">
            <a:xfrm>
              <a:off x="3050" y="238"/>
              <a:ext cx="583" cy="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lang="en-US" altLang="zh-CN" sz="2000">
                  <a:solidFill>
                    <a:srgbClr val="3366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host-id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altLang="zh-CN" sz="2000">
                  <a:solidFill>
                    <a:srgbClr val="3366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24 bit</a:t>
              </a: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 flipV="1">
              <a:off x="790" y="1066"/>
              <a:ext cx="21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1" name="Rectangle 11"/>
            <p:cNvSpPr>
              <a:spLocks noChangeArrowheads="1"/>
            </p:cNvSpPr>
            <p:nvPr/>
          </p:nvSpPr>
          <p:spPr bwMode="auto">
            <a:xfrm>
              <a:off x="1498" y="956"/>
              <a:ext cx="514" cy="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zh-CN" sz="2000">
                  <a:solidFill>
                    <a:srgbClr val="3366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net-id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altLang="zh-CN" sz="2000">
                  <a:solidFill>
                    <a:srgbClr val="3366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16 bit</a:t>
              </a:r>
            </a:p>
          </p:txBody>
        </p:sp>
        <p:sp>
          <p:nvSpPr>
            <p:cNvPr id="62" name="Line 12"/>
            <p:cNvSpPr>
              <a:spLocks noChangeShapeType="1"/>
            </p:cNvSpPr>
            <p:nvPr/>
          </p:nvSpPr>
          <p:spPr bwMode="auto">
            <a:xfrm>
              <a:off x="741" y="349"/>
              <a:ext cx="1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3" name="Rectangle 13"/>
            <p:cNvSpPr>
              <a:spLocks noChangeArrowheads="1"/>
            </p:cNvSpPr>
            <p:nvPr/>
          </p:nvSpPr>
          <p:spPr bwMode="auto">
            <a:xfrm>
              <a:off x="998" y="238"/>
              <a:ext cx="514" cy="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lang="en-US" altLang="zh-CN" sz="2000">
                  <a:solidFill>
                    <a:srgbClr val="3366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net-id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altLang="zh-CN" sz="2000">
                  <a:solidFill>
                    <a:srgbClr val="3366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8 bit</a:t>
              </a:r>
            </a:p>
          </p:txBody>
        </p:sp>
        <p:sp>
          <p:nvSpPr>
            <p:cNvPr id="64" name="Rectangle 14"/>
            <p:cNvSpPr>
              <a:spLocks noChangeArrowheads="1"/>
            </p:cNvSpPr>
            <p:nvPr/>
          </p:nvSpPr>
          <p:spPr bwMode="auto">
            <a:xfrm>
              <a:off x="743" y="3"/>
              <a:ext cx="4463" cy="238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5" name="Rectangle 15"/>
            <p:cNvSpPr>
              <a:spLocks noChangeArrowheads="1"/>
            </p:cNvSpPr>
            <p:nvPr/>
          </p:nvSpPr>
          <p:spPr bwMode="auto">
            <a:xfrm>
              <a:off x="756" y="724"/>
              <a:ext cx="4454" cy="239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6" name="Rectangle 16"/>
            <p:cNvSpPr>
              <a:spLocks noChangeArrowheads="1"/>
            </p:cNvSpPr>
            <p:nvPr/>
          </p:nvSpPr>
          <p:spPr bwMode="auto">
            <a:xfrm>
              <a:off x="771" y="1428"/>
              <a:ext cx="3339" cy="22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7" name="Rectangle 17"/>
            <p:cNvSpPr>
              <a:spLocks noChangeArrowheads="1"/>
            </p:cNvSpPr>
            <p:nvPr/>
          </p:nvSpPr>
          <p:spPr bwMode="auto">
            <a:xfrm>
              <a:off x="770" y="737"/>
              <a:ext cx="2212" cy="22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8" name="Rectangle 18"/>
            <p:cNvSpPr>
              <a:spLocks noChangeArrowheads="1"/>
            </p:cNvSpPr>
            <p:nvPr/>
          </p:nvSpPr>
          <p:spPr bwMode="auto">
            <a:xfrm>
              <a:off x="758" y="16"/>
              <a:ext cx="1090" cy="218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9" name="Rectangle 19"/>
            <p:cNvSpPr>
              <a:spLocks noChangeArrowheads="1"/>
            </p:cNvSpPr>
            <p:nvPr/>
          </p:nvSpPr>
          <p:spPr bwMode="auto">
            <a:xfrm>
              <a:off x="709" y="0"/>
              <a:ext cx="1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2000">
                  <a:solidFill>
                    <a:srgbClr val="3366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0</a:t>
              </a:r>
            </a:p>
          </p:txBody>
        </p:sp>
        <p:sp>
          <p:nvSpPr>
            <p:cNvPr id="70" name="Rectangle 20"/>
            <p:cNvSpPr>
              <a:spLocks noChangeArrowheads="1"/>
            </p:cNvSpPr>
            <p:nvPr/>
          </p:nvSpPr>
          <p:spPr bwMode="auto">
            <a:xfrm>
              <a:off x="0" y="15"/>
              <a:ext cx="75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2000" dirty="0">
                  <a:solidFill>
                    <a:srgbClr val="3366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 </a:t>
              </a:r>
              <a:r>
                <a:rPr lang="zh-CN" altLang="en-US" sz="2000" dirty="0">
                  <a:solidFill>
                    <a:srgbClr val="3366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类地址</a:t>
              </a:r>
            </a:p>
          </p:txBody>
        </p:sp>
        <p:sp>
          <p:nvSpPr>
            <p:cNvPr id="71" name="Line 21"/>
            <p:cNvSpPr>
              <a:spLocks noChangeShapeType="1"/>
            </p:cNvSpPr>
            <p:nvPr/>
          </p:nvSpPr>
          <p:spPr bwMode="auto">
            <a:xfrm>
              <a:off x="904" y="3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2" name="Line 22"/>
            <p:cNvSpPr>
              <a:spLocks noChangeShapeType="1"/>
            </p:cNvSpPr>
            <p:nvPr/>
          </p:nvSpPr>
          <p:spPr bwMode="auto">
            <a:xfrm>
              <a:off x="1852" y="3"/>
              <a:ext cx="0" cy="2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3" name="Line 23"/>
            <p:cNvSpPr>
              <a:spLocks noChangeShapeType="1"/>
            </p:cNvSpPr>
            <p:nvPr/>
          </p:nvSpPr>
          <p:spPr bwMode="auto">
            <a:xfrm>
              <a:off x="741" y="263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4" name="Line 24"/>
            <p:cNvSpPr>
              <a:spLocks noChangeShapeType="1"/>
            </p:cNvSpPr>
            <p:nvPr/>
          </p:nvSpPr>
          <p:spPr bwMode="auto">
            <a:xfrm>
              <a:off x="1852" y="263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5" name="Line 25"/>
            <p:cNvSpPr>
              <a:spLocks noChangeShapeType="1"/>
            </p:cNvSpPr>
            <p:nvPr/>
          </p:nvSpPr>
          <p:spPr bwMode="auto">
            <a:xfrm>
              <a:off x="5197" y="263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6" name="Line 26"/>
            <p:cNvSpPr>
              <a:spLocks noChangeShapeType="1"/>
            </p:cNvSpPr>
            <p:nvPr/>
          </p:nvSpPr>
          <p:spPr bwMode="auto">
            <a:xfrm flipV="1">
              <a:off x="2987" y="1066"/>
              <a:ext cx="2189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7" name="Rectangle 27"/>
            <p:cNvSpPr>
              <a:spLocks noChangeArrowheads="1"/>
            </p:cNvSpPr>
            <p:nvPr/>
          </p:nvSpPr>
          <p:spPr bwMode="auto">
            <a:xfrm>
              <a:off x="3763" y="971"/>
              <a:ext cx="583" cy="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lang="en-US" altLang="zh-CN" sz="2000">
                  <a:solidFill>
                    <a:srgbClr val="3366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host-id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altLang="zh-CN" sz="2000">
                  <a:solidFill>
                    <a:srgbClr val="3366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16 bit</a:t>
              </a:r>
            </a:p>
          </p:txBody>
        </p:sp>
        <p:sp>
          <p:nvSpPr>
            <p:cNvPr id="78" name="Line 28"/>
            <p:cNvSpPr>
              <a:spLocks noChangeShapeType="1"/>
            </p:cNvSpPr>
            <p:nvPr/>
          </p:nvSpPr>
          <p:spPr bwMode="auto">
            <a:xfrm>
              <a:off x="765" y="984"/>
              <a:ext cx="0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9" name="Line 29"/>
            <p:cNvSpPr>
              <a:spLocks noChangeShapeType="1"/>
            </p:cNvSpPr>
            <p:nvPr/>
          </p:nvSpPr>
          <p:spPr bwMode="auto">
            <a:xfrm>
              <a:off x="2987" y="984"/>
              <a:ext cx="0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0" name="Line 30"/>
            <p:cNvSpPr>
              <a:spLocks noChangeShapeType="1"/>
            </p:cNvSpPr>
            <p:nvPr/>
          </p:nvSpPr>
          <p:spPr bwMode="auto">
            <a:xfrm>
              <a:off x="5189" y="984"/>
              <a:ext cx="0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1" name="Rectangle 31"/>
            <p:cNvSpPr>
              <a:spLocks noChangeArrowheads="1"/>
            </p:cNvSpPr>
            <p:nvPr/>
          </p:nvSpPr>
          <p:spPr bwMode="auto">
            <a:xfrm>
              <a:off x="12" y="730"/>
              <a:ext cx="7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2000">
                  <a:solidFill>
                    <a:srgbClr val="3366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 </a:t>
              </a:r>
              <a:r>
                <a:rPr lang="zh-CN" altLang="en-US" sz="2000">
                  <a:solidFill>
                    <a:srgbClr val="3366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类地址</a:t>
              </a:r>
            </a:p>
          </p:txBody>
        </p:sp>
        <p:sp>
          <p:nvSpPr>
            <p:cNvPr id="82" name="Line 32"/>
            <p:cNvSpPr>
              <a:spLocks noChangeShapeType="1"/>
            </p:cNvSpPr>
            <p:nvPr/>
          </p:nvSpPr>
          <p:spPr bwMode="auto">
            <a:xfrm>
              <a:off x="2987" y="729"/>
              <a:ext cx="0" cy="2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3" name="Rectangle 33"/>
            <p:cNvSpPr>
              <a:spLocks noChangeArrowheads="1"/>
            </p:cNvSpPr>
            <p:nvPr/>
          </p:nvSpPr>
          <p:spPr bwMode="auto">
            <a:xfrm>
              <a:off x="12" y="1425"/>
              <a:ext cx="7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2000">
                  <a:solidFill>
                    <a:srgbClr val="3366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 </a:t>
              </a:r>
              <a:r>
                <a:rPr lang="zh-CN" altLang="en-US" sz="2000">
                  <a:solidFill>
                    <a:srgbClr val="3366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类地址</a:t>
              </a:r>
            </a:p>
          </p:txBody>
        </p:sp>
        <p:sp>
          <p:nvSpPr>
            <p:cNvPr id="84" name="Rectangle 34"/>
            <p:cNvSpPr>
              <a:spLocks noChangeArrowheads="1"/>
            </p:cNvSpPr>
            <p:nvPr/>
          </p:nvSpPr>
          <p:spPr bwMode="auto">
            <a:xfrm>
              <a:off x="971" y="1435"/>
              <a:ext cx="1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2000">
                  <a:solidFill>
                    <a:srgbClr val="3366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0</a:t>
              </a:r>
            </a:p>
          </p:txBody>
        </p:sp>
        <p:sp>
          <p:nvSpPr>
            <p:cNvPr id="85" name="Rectangle 35"/>
            <p:cNvSpPr>
              <a:spLocks noChangeArrowheads="1"/>
            </p:cNvSpPr>
            <p:nvPr/>
          </p:nvSpPr>
          <p:spPr bwMode="auto">
            <a:xfrm>
              <a:off x="727" y="1431"/>
              <a:ext cx="30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2000">
                  <a:solidFill>
                    <a:srgbClr val="3366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86" name="Rectangle 36"/>
            <p:cNvSpPr>
              <a:spLocks noChangeArrowheads="1"/>
            </p:cNvSpPr>
            <p:nvPr/>
          </p:nvSpPr>
          <p:spPr bwMode="auto">
            <a:xfrm>
              <a:off x="850" y="1435"/>
              <a:ext cx="30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2000">
                  <a:solidFill>
                    <a:srgbClr val="3366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87" name="Line 37"/>
            <p:cNvSpPr>
              <a:spLocks noChangeShapeType="1"/>
            </p:cNvSpPr>
            <p:nvPr/>
          </p:nvSpPr>
          <p:spPr bwMode="auto">
            <a:xfrm>
              <a:off x="1196" y="1419"/>
              <a:ext cx="0" cy="2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8" name="Line 38"/>
            <p:cNvSpPr>
              <a:spLocks noChangeShapeType="1"/>
            </p:cNvSpPr>
            <p:nvPr/>
          </p:nvSpPr>
          <p:spPr bwMode="auto">
            <a:xfrm>
              <a:off x="4122" y="1417"/>
              <a:ext cx="0" cy="2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9" name="Line 39"/>
            <p:cNvSpPr>
              <a:spLocks noChangeShapeType="1"/>
            </p:cNvSpPr>
            <p:nvPr/>
          </p:nvSpPr>
          <p:spPr bwMode="auto">
            <a:xfrm flipV="1">
              <a:off x="4125" y="1763"/>
              <a:ext cx="1072" cy="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90" name="Group 40"/>
            <p:cNvGrpSpPr>
              <a:grpSpLocks/>
            </p:cNvGrpSpPr>
            <p:nvPr/>
          </p:nvGrpSpPr>
          <p:grpSpPr bwMode="auto">
            <a:xfrm>
              <a:off x="4375" y="1663"/>
              <a:ext cx="619" cy="406"/>
              <a:chOff x="11" y="0"/>
              <a:chExt cx="426" cy="448"/>
            </a:xfrm>
          </p:grpSpPr>
          <p:sp>
            <p:nvSpPr>
              <p:cNvPr id="97" name="Rectangle 41"/>
              <p:cNvSpPr>
                <a:spLocks noChangeArrowheads="1"/>
              </p:cNvSpPr>
              <p:nvPr/>
            </p:nvSpPr>
            <p:spPr bwMode="auto">
              <a:xfrm>
                <a:off x="11" y="48"/>
                <a:ext cx="426" cy="1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8" name="Rectangle 42"/>
              <p:cNvSpPr>
                <a:spLocks noChangeArrowheads="1"/>
              </p:cNvSpPr>
              <p:nvPr/>
            </p:nvSpPr>
            <p:spPr bwMode="auto">
              <a:xfrm>
                <a:off x="34" y="0"/>
                <a:ext cx="401" cy="4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lnSpc>
                    <a:spcPct val="90000"/>
                  </a:lnSpc>
                </a:pPr>
                <a:r>
                  <a:rPr lang="en-US" altLang="zh-CN" sz="2000">
                    <a:solidFill>
                      <a:srgbClr val="3366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host-id</a:t>
                </a:r>
              </a:p>
              <a:p>
                <a:pPr algn="ctr" eaLnBrk="0" hangingPunct="0">
                  <a:lnSpc>
                    <a:spcPct val="90000"/>
                  </a:lnSpc>
                </a:pPr>
                <a:r>
                  <a:rPr lang="en-US" altLang="zh-CN" sz="2000">
                    <a:solidFill>
                      <a:srgbClr val="3366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8 bit</a:t>
                </a:r>
              </a:p>
            </p:txBody>
          </p:sp>
        </p:grpSp>
        <p:sp>
          <p:nvSpPr>
            <p:cNvPr id="91" name="Line 43"/>
            <p:cNvSpPr>
              <a:spLocks noChangeShapeType="1"/>
            </p:cNvSpPr>
            <p:nvPr/>
          </p:nvSpPr>
          <p:spPr bwMode="auto">
            <a:xfrm>
              <a:off x="765" y="1689"/>
              <a:ext cx="0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2" name="Line 44"/>
            <p:cNvSpPr>
              <a:spLocks noChangeShapeType="1"/>
            </p:cNvSpPr>
            <p:nvPr/>
          </p:nvSpPr>
          <p:spPr bwMode="auto">
            <a:xfrm>
              <a:off x="4125" y="1691"/>
              <a:ext cx="0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3" name="Line 45"/>
            <p:cNvSpPr>
              <a:spLocks noChangeShapeType="1"/>
            </p:cNvSpPr>
            <p:nvPr/>
          </p:nvSpPr>
          <p:spPr bwMode="auto">
            <a:xfrm>
              <a:off x="5189" y="1681"/>
              <a:ext cx="0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4" name="Rectangle 46"/>
            <p:cNvSpPr>
              <a:spLocks noChangeArrowheads="1"/>
            </p:cNvSpPr>
            <p:nvPr/>
          </p:nvSpPr>
          <p:spPr bwMode="auto">
            <a:xfrm>
              <a:off x="840" y="721"/>
              <a:ext cx="1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2000">
                  <a:solidFill>
                    <a:srgbClr val="3366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0</a:t>
              </a:r>
            </a:p>
          </p:txBody>
        </p:sp>
        <p:sp>
          <p:nvSpPr>
            <p:cNvPr id="95" name="Rectangle 47"/>
            <p:cNvSpPr>
              <a:spLocks noChangeArrowheads="1"/>
            </p:cNvSpPr>
            <p:nvPr/>
          </p:nvSpPr>
          <p:spPr bwMode="auto">
            <a:xfrm>
              <a:off x="719" y="721"/>
              <a:ext cx="305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2000">
                  <a:solidFill>
                    <a:srgbClr val="3366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96" name="Line 48"/>
            <p:cNvSpPr>
              <a:spLocks noChangeShapeType="1"/>
            </p:cNvSpPr>
            <p:nvPr/>
          </p:nvSpPr>
          <p:spPr bwMode="auto">
            <a:xfrm>
              <a:off x="1066" y="719"/>
              <a:ext cx="0" cy="2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39508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已知</a:t>
            </a:r>
            <a:r>
              <a:rPr lang="en-US" altLang="zh-CN" dirty="0" smtClean="0"/>
              <a:t>IP</a:t>
            </a:r>
            <a:r>
              <a:rPr lang="zh-CN" altLang="en-US" dirty="0" smtClean="0"/>
              <a:t>和子网掩码，求网络号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4.2.1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划分子网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29" name="Freeform 57"/>
          <p:cNvSpPr>
            <a:spLocks/>
          </p:cNvSpPr>
          <p:nvPr/>
        </p:nvSpPr>
        <p:spPr bwMode="auto">
          <a:xfrm>
            <a:off x="6102350" y="3156141"/>
            <a:ext cx="1223963" cy="306387"/>
          </a:xfrm>
          <a:custGeom>
            <a:avLst/>
            <a:gdLst>
              <a:gd name="T0" fmla="*/ 456149261 w 771"/>
              <a:gd name="T1" fmla="*/ 0 h 181"/>
              <a:gd name="T2" fmla="*/ 1484373431 w 771"/>
              <a:gd name="T3" fmla="*/ 0 h 181"/>
              <a:gd name="T4" fmla="*/ 1943042056 w 771"/>
              <a:gd name="T5" fmla="*/ 518635325 h 181"/>
              <a:gd name="T6" fmla="*/ 0 w 771"/>
              <a:gd name="T7" fmla="*/ 518635325 h 181"/>
              <a:gd name="T8" fmla="*/ 456149261 w 771"/>
              <a:gd name="T9" fmla="*/ 0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71" h="181">
                <a:moveTo>
                  <a:pt x="181" y="0"/>
                </a:moveTo>
                <a:lnTo>
                  <a:pt x="589" y="0"/>
                </a:lnTo>
                <a:lnTo>
                  <a:pt x="771" y="181"/>
                </a:lnTo>
                <a:lnTo>
                  <a:pt x="0" y="181"/>
                </a:lnTo>
                <a:lnTo>
                  <a:pt x="181" y="0"/>
                </a:lnTo>
                <a:close/>
              </a:path>
            </a:pathLst>
          </a:custGeom>
          <a:solidFill>
            <a:srgbClr val="66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134" name="Rectangle 2"/>
          <p:cNvSpPr txBox="1">
            <a:spLocks noChangeArrowheads="1"/>
          </p:cNvSpPr>
          <p:nvPr/>
        </p:nvSpPr>
        <p:spPr bwMode="auto">
          <a:xfrm>
            <a:off x="468313" y="1467358"/>
            <a:ext cx="8475662" cy="76943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/>
                <a:cs typeface="+mj-cs"/>
              </a:rPr>
              <a:t>【</a:t>
            </a:r>
            <a:r>
              <a:rPr kumimoji="0" lang="zh-CN" alt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/>
                <a:cs typeface="+mj-cs"/>
              </a:rPr>
              <a:t>例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/>
                <a:cs typeface="+mj-cs"/>
              </a:rPr>
              <a:t>1】</a:t>
            </a:r>
            <a:r>
              <a:rPr kumimoji="0" lang="zh-CN" alt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/>
                <a:cs typeface="+mj-cs"/>
              </a:rPr>
              <a:t>已知 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/>
                <a:cs typeface="+mj-cs"/>
              </a:rPr>
              <a:t>IP </a:t>
            </a:r>
            <a:r>
              <a:rPr kumimoji="0" lang="zh-CN" alt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/>
                <a:cs typeface="+mj-cs"/>
              </a:rPr>
              <a:t>地址 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/>
                <a:cs typeface="+mj-cs"/>
              </a:rPr>
              <a:t>141.14.72.24</a:t>
            </a:r>
            <a:r>
              <a:rPr kumimoji="0" lang="zh-CN" alt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/>
                <a:cs typeface="+mj-cs"/>
              </a:rPr>
              <a:t>，子网掩码 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/>
                <a:cs typeface="+mj-cs"/>
              </a:rPr>
              <a:t>255.255.192.0</a:t>
            </a:r>
            <a:endParaRPr kumimoji="0" lang="zh-CN" altLang="en-US" sz="2400" b="0" i="0" u="none" strike="noStrike" kern="120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黑体"/>
              <a:cs typeface="+mj-cs"/>
            </a:endParaRPr>
          </a:p>
        </p:txBody>
      </p:sp>
      <p:sp>
        <p:nvSpPr>
          <p:cNvPr id="136" name="Rectangle 34"/>
          <p:cNvSpPr>
            <a:spLocks noChangeArrowheads="1"/>
          </p:cNvSpPr>
          <p:nvPr/>
        </p:nvSpPr>
        <p:spPr bwMode="auto">
          <a:xfrm>
            <a:off x="495300" y="2819591"/>
            <a:ext cx="28257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(a) 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点分十进制表示的 </a:t>
            </a: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IP 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地址</a:t>
            </a:r>
          </a:p>
        </p:txBody>
      </p:sp>
      <p:sp>
        <p:nvSpPr>
          <p:cNvPr id="138" name="Rectangle 37"/>
          <p:cNvSpPr>
            <a:spLocks noChangeArrowheads="1"/>
          </p:cNvSpPr>
          <p:nvPr/>
        </p:nvSpPr>
        <p:spPr bwMode="auto">
          <a:xfrm>
            <a:off x="495300" y="4092766"/>
            <a:ext cx="28479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(c) 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子网掩码是 </a:t>
            </a: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255.255.192.0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513138" y="2810066"/>
            <a:ext cx="5137150" cy="360362"/>
            <a:chOff x="3513138" y="2810066"/>
            <a:chExt cx="5137150" cy="360362"/>
          </a:xfrm>
        </p:grpSpPr>
        <p:sp>
          <p:nvSpPr>
            <p:cNvPr id="135" name="Rectangle 33"/>
            <p:cNvSpPr>
              <a:spLocks noChangeArrowheads="1"/>
            </p:cNvSpPr>
            <p:nvPr/>
          </p:nvSpPr>
          <p:spPr bwMode="auto">
            <a:xfrm>
              <a:off x="3513138" y="2810066"/>
              <a:ext cx="5137150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44" name="Text Box 45"/>
            <p:cNvSpPr txBox="1">
              <a:spLocks noChangeArrowheads="1"/>
            </p:cNvSpPr>
            <p:nvPr/>
          </p:nvSpPr>
          <p:spPr bwMode="auto">
            <a:xfrm>
              <a:off x="4013200" y="2819591"/>
              <a:ext cx="21653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1" smtClean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141       .        14            .</a:t>
              </a:r>
            </a:p>
          </p:txBody>
        </p:sp>
        <p:sp>
          <p:nvSpPr>
            <p:cNvPr id="145" name="Text Box 46"/>
            <p:cNvSpPr txBox="1">
              <a:spLocks noChangeArrowheads="1"/>
            </p:cNvSpPr>
            <p:nvPr/>
          </p:nvSpPr>
          <p:spPr bwMode="auto">
            <a:xfrm>
              <a:off x="6462713" y="2819591"/>
              <a:ext cx="17081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1" smtClean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72          .          24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513138" y="5532628"/>
            <a:ext cx="5137150" cy="360363"/>
            <a:chOff x="3513138" y="5532628"/>
            <a:chExt cx="5137150" cy="360363"/>
          </a:xfrm>
        </p:grpSpPr>
        <p:sp>
          <p:nvSpPr>
            <p:cNvPr id="137" name="Rectangle 35"/>
            <p:cNvSpPr>
              <a:spLocks noChangeArrowheads="1"/>
            </p:cNvSpPr>
            <p:nvPr/>
          </p:nvSpPr>
          <p:spPr bwMode="auto">
            <a:xfrm>
              <a:off x="3513138" y="5532628"/>
              <a:ext cx="5137150" cy="36036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46" name="Text Box 47"/>
            <p:cNvSpPr txBox="1">
              <a:spLocks noChangeArrowheads="1"/>
            </p:cNvSpPr>
            <p:nvPr/>
          </p:nvSpPr>
          <p:spPr bwMode="auto">
            <a:xfrm>
              <a:off x="4013200" y="5553266"/>
              <a:ext cx="21653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1" smtClean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141       .        14            .</a:t>
              </a:r>
            </a:p>
          </p:txBody>
        </p:sp>
        <p:sp>
          <p:nvSpPr>
            <p:cNvPr id="147" name="Text Box 48"/>
            <p:cNvSpPr txBox="1">
              <a:spLocks noChangeArrowheads="1"/>
            </p:cNvSpPr>
            <p:nvPr/>
          </p:nvSpPr>
          <p:spPr bwMode="auto">
            <a:xfrm>
              <a:off x="6516688" y="5553266"/>
              <a:ext cx="16573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1" smtClean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64          .            </a:t>
              </a:r>
              <a:r>
                <a:rPr kumimoji="1" lang="en-US" altLang="zh-CN" sz="1600" smtClean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522663" y="4813491"/>
            <a:ext cx="5137150" cy="360362"/>
            <a:chOff x="3522663" y="4813491"/>
            <a:chExt cx="5137150" cy="360362"/>
          </a:xfrm>
        </p:grpSpPr>
        <p:sp>
          <p:nvSpPr>
            <p:cNvPr id="130" name="Rectangle 43"/>
            <p:cNvSpPr>
              <a:spLocks noChangeArrowheads="1"/>
            </p:cNvSpPr>
            <p:nvPr/>
          </p:nvSpPr>
          <p:spPr bwMode="auto">
            <a:xfrm>
              <a:off x="3527425" y="4823016"/>
              <a:ext cx="2916238" cy="344487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31" name="Text Box 49"/>
            <p:cNvSpPr txBox="1">
              <a:spLocks noChangeArrowheads="1"/>
            </p:cNvSpPr>
            <p:nvPr/>
          </p:nvSpPr>
          <p:spPr bwMode="auto">
            <a:xfrm>
              <a:off x="4013200" y="4834128"/>
              <a:ext cx="34353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1" dirty="0" smtClean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141       .        14            . 0 1 </a:t>
              </a:r>
              <a:r>
                <a:rPr kumimoji="1" lang="en-US" altLang="zh-CN" sz="1600" dirty="0" smtClean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0 0 0 0 0 0 </a:t>
              </a:r>
              <a:endParaRPr kumimoji="1" lang="en-US" altLang="zh-CN" sz="1600" b="1" dirty="0" smtClean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" name="Rectangle 44"/>
            <p:cNvSpPr>
              <a:spLocks noChangeArrowheads="1"/>
            </p:cNvSpPr>
            <p:nvPr/>
          </p:nvSpPr>
          <p:spPr bwMode="auto">
            <a:xfrm>
              <a:off x="3522663" y="4813491"/>
              <a:ext cx="5137150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48" name="Text Box 50"/>
            <p:cNvSpPr txBox="1">
              <a:spLocks noChangeArrowheads="1"/>
            </p:cNvSpPr>
            <p:nvPr/>
          </p:nvSpPr>
          <p:spPr bwMode="auto">
            <a:xfrm>
              <a:off x="7277100" y="4834128"/>
              <a:ext cx="8953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1" smtClean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           </a:t>
              </a:r>
              <a:r>
                <a:rPr kumimoji="1" lang="en-US" altLang="zh-CN" sz="1600" smtClean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495675" y="4092766"/>
            <a:ext cx="5180013" cy="366712"/>
            <a:chOff x="3495675" y="4092766"/>
            <a:chExt cx="5180013" cy="366712"/>
          </a:xfrm>
        </p:grpSpPr>
        <p:sp>
          <p:nvSpPr>
            <p:cNvPr id="132" name="Rectangle 36"/>
            <p:cNvSpPr>
              <a:spLocks noChangeArrowheads="1"/>
            </p:cNvSpPr>
            <p:nvPr/>
          </p:nvSpPr>
          <p:spPr bwMode="auto">
            <a:xfrm>
              <a:off x="3519488" y="4108641"/>
              <a:ext cx="2870200" cy="342900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800" smtClea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33" name="Rectangle 41"/>
            <p:cNvSpPr>
              <a:spLocks noChangeArrowheads="1"/>
            </p:cNvSpPr>
            <p:nvPr/>
          </p:nvSpPr>
          <p:spPr bwMode="auto">
            <a:xfrm>
              <a:off x="3495675" y="4092766"/>
              <a:ext cx="3876675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dirty="0" smtClean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1 1 1 1 1 1 1 1 1 1 1 1 1 1 1 1</a:t>
              </a:r>
              <a:r>
                <a:rPr kumimoji="1" lang="en-US" altLang="zh-CN" sz="1800" dirty="0" smtClean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kumimoji="1" lang="en-US" altLang="zh-CN" sz="800" dirty="0" smtClean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1600" dirty="0" smtClean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1 1 0 0 0 0 0 0</a:t>
              </a:r>
            </a:p>
          </p:txBody>
        </p:sp>
        <p:sp>
          <p:nvSpPr>
            <p:cNvPr id="139" name="Line 38"/>
            <p:cNvSpPr>
              <a:spLocks noChangeShapeType="1"/>
            </p:cNvSpPr>
            <p:nvPr/>
          </p:nvSpPr>
          <p:spPr bwMode="auto">
            <a:xfrm>
              <a:off x="6051550" y="4105466"/>
              <a:ext cx="0" cy="3524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40" name="Line 39"/>
            <p:cNvSpPr>
              <a:spLocks noChangeShapeType="1"/>
            </p:cNvSpPr>
            <p:nvPr/>
          </p:nvSpPr>
          <p:spPr bwMode="auto">
            <a:xfrm>
              <a:off x="7351713" y="4095941"/>
              <a:ext cx="0" cy="357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41" name="Rectangle 40"/>
            <p:cNvSpPr>
              <a:spLocks noChangeArrowheads="1"/>
            </p:cNvSpPr>
            <p:nvPr/>
          </p:nvSpPr>
          <p:spPr bwMode="auto">
            <a:xfrm>
              <a:off x="3513138" y="4099116"/>
              <a:ext cx="5137150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42" name="Rectangle 42"/>
            <p:cNvSpPr>
              <a:spLocks noChangeArrowheads="1"/>
            </p:cNvSpPr>
            <p:nvPr/>
          </p:nvSpPr>
          <p:spPr bwMode="auto">
            <a:xfrm>
              <a:off x="7326313" y="4122928"/>
              <a:ext cx="1349375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smtClean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0 0 0 0 0 0 0 0</a:t>
              </a:r>
            </a:p>
          </p:txBody>
        </p:sp>
        <p:sp>
          <p:nvSpPr>
            <p:cNvPr id="149" name="Line 51"/>
            <p:cNvSpPr>
              <a:spLocks noChangeShapeType="1"/>
            </p:cNvSpPr>
            <p:nvPr/>
          </p:nvSpPr>
          <p:spPr bwMode="auto">
            <a:xfrm>
              <a:off x="4805363" y="4095941"/>
              <a:ext cx="0" cy="3524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509963" y="3443478"/>
            <a:ext cx="5137150" cy="360363"/>
            <a:chOff x="3509963" y="3443478"/>
            <a:chExt cx="5137150" cy="360363"/>
          </a:xfrm>
        </p:grpSpPr>
        <p:sp>
          <p:nvSpPr>
            <p:cNvPr id="150" name="Rectangle 52"/>
            <p:cNvSpPr>
              <a:spLocks noChangeArrowheads="1"/>
            </p:cNvSpPr>
            <p:nvPr/>
          </p:nvSpPr>
          <p:spPr bwMode="auto">
            <a:xfrm>
              <a:off x="6029325" y="3457766"/>
              <a:ext cx="1349375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smtClean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0 1 0 0 1 0 0 0</a:t>
              </a:r>
            </a:p>
          </p:txBody>
        </p:sp>
        <p:sp>
          <p:nvSpPr>
            <p:cNvPr id="151" name="Rectangle 53"/>
            <p:cNvSpPr>
              <a:spLocks noChangeArrowheads="1"/>
            </p:cNvSpPr>
            <p:nvPr/>
          </p:nvSpPr>
          <p:spPr bwMode="auto">
            <a:xfrm>
              <a:off x="3509963" y="3443478"/>
              <a:ext cx="5137150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52" name="Text Box 54"/>
            <p:cNvSpPr txBox="1">
              <a:spLocks noChangeArrowheads="1"/>
            </p:cNvSpPr>
            <p:nvPr/>
          </p:nvSpPr>
          <p:spPr bwMode="auto">
            <a:xfrm>
              <a:off x="4013200" y="3454591"/>
              <a:ext cx="21653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1" smtClean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141       .        14            .</a:t>
              </a:r>
            </a:p>
          </p:txBody>
        </p:sp>
        <p:sp>
          <p:nvSpPr>
            <p:cNvPr id="153" name="Text Box 55"/>
            <p:cNvSpPr txBox="1">
              <a:spLocks noChangeArrowheads="1"/>
            </p:cNvSpPr>
            <p:nvPr/>
          </p:nvSpPr>
          <p:spPr bwMode="auto">
            <a:xfrm>
              <a:off x="7254875" y="3454591"/>
              <a:ext cx="9461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1" smtClean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          24</a:t>
              </a:r>
            </a:p>
          </p:txBody>
        </p:sp>
      </p:grpSp>
      <p:sp>
        <p:nvSpPr>
          <p:cNvPr id="154" name="Rectangle 56"/>
          <p:cNvSpPr>
            <a:spLocks noChangeArrowheads="1"/>
          </p:cNvSpPr>
          <p:nvPr/>
        </p:nvSpPr>
        <p:spPr bwMode="auto">
          <a:xfrm>
            <a:off x="6389688" y="2819591"/>
            <a:ext cx="647700" cy="360362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155" name="Rectangle 58"/>
          <p:cNvSpPr>
            <a:spLocks noChangeArrowheads="1"/>
          </p:cNvSpPr>
          <p:nvPr/>
        </p:nvSpPr>
        <p:spPr bwMode="auto">
          <a:xfrm>
            <a:off x="495300" y="3443478"/>
            <a:ext cx="29956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(b) IP 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地址的第 </a:t>
            </a: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3 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字节是二进制</a:t>
            </a:r>
          </a:p>
        </p:txBody>
      </p:sp>
      <p:sp>
        <p:nvSpPr>
          <p:cNvPr id="156" name="Rectangle 59"/>
          <p:cNvSpPr>
            <a:spLocks noChangeArrowheads="1"/>
          </p:cNvSpPr>
          <p:nvPr/>
        </p:nvSpPr>
        <p:spPr bwMode="auto">
          <a:xfrm>
            <a:off x="495300" y="4811903"/>
            <a:ext cx="2971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(d) IP 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地址与子网掩码逐位相与</a:t>
            </a:r>
          </a:p>
        </p:txBody>
      </p:sp>
      <p:sp>
        <p:nvSpPr>
          <p:cNvPr id="157" name="Rectangle 60"/>
          <p:cNvSpPr>
            <a:spLocks noChangeArrowheads="1"/>
          </p:cNvSpPr>
          <p:nvPr/>
        </p:nvSpPr>
        <p:spPr bwMode="auto">
          <a:xfrm>
            <a:off x="495300" y="5556441"/>
            <a:ext cx="31289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(e) </a:t>
            </a:r>
            <a:r>
              <a:rPr kumimoji="1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网络地址（点分十进制表示）</a:t>
            </a:r>
          </a:p>
        </p:txBody>
      </p:sp>
      <p:sp>
        <p:nvSpPr>
          <p:cNvPr id="158" name="Rectangle 56"/>
          <p:cNvSpPr>
            <a:spLocks noChangeArrowheads="1"/>
          </p:cNvSpPr>
          <p:nvPr/>
        </p:nvSpPr>
        <p:spPr bwMode="auto">
          <a:xfrm>
            <a:off x="6029324" y="4049110"/>
            <a:ext cx="1343025" cy="486568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5188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34" grpId="0" animBg="1"/>
      <p:bldP spid="136" grpId="0"/>
      <p:bldP spid="138" grpId="0"/>
      <p:bldP spid="154" grpId="0" animBg="1"/>
      <p:bldP spid="155" grpId="0"/>
      <p:bldP spid="156" grpId="0"/>
      <p:bldP spid="157" grpId="0"/>
      <p:bldP spid="158" grpId="0" animBg="1"/>
    </p:bld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3494469" y="4129152"/>
            <a:ext cx="5180013" cy="366712"/>
            <a:chOff x="3495675" y="3068638"/>
            <a:chExt cx="5180013" cy="366712"/>
          </a:xfrm>
        </p:grpSpPr>
        <p:sp>
          <p:nvSpPr>
            <p:cNvPr id="49" name="Rectangle 5"/>
            <p:cNvSpPr>
              <a:spLocks noChangeArrowheads="1"/>
            </p:cNvSpPr>
            <p:nvPr/>
          </p:nvSpPr>
          <p:spPr bwMode="auto">
            <a:xfrm>
              <a:off x="3519488" y="3084513"/>
              <a:ext cx="3022600" cy="342900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0" name="Rectangle 6"/>
            <p:cNvSpPr>
              <a:spLocks noChangeArrowheads="1"/>
            </p:cNvSpPr>
            <p:nvPr/>
          </p:nvSpPr>
          <p:spPr bwMode="auto">
            <a:xfrm>
              <a:off x="3495675" y="3068638"/>
              <a:ext cx="3876675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1 1 1 1 1 1 1 1 1 1 1 1 1 1 1 1</a:t>
              </a: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kumimoji="1" lang="en-US" altLang="zh-CN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1 1 1 0 0 0 0 0</a:t>
              </a:r>
            </a:p>
          </p:txBody>
        </p:sp>
        <p:sp>
          <p:nvSpPr>
            <p:cNvPr id="51" name="Line 12"/>
            <p:cNvSpPr>
              <a:spLocks noChangeShapeType="1"/>
            </p:cNvSpPr>
            <p:nvPr/>
          </p:nvSpPr>
          <p:spPr bwMode="auto">
            <a:xfrm>
              <a:off x="6051550" y="3081338"/>
              <a:ext cx="0" cy="3524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7351713" y="3071813"/>
              <a:ext cx="0" cy="357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3" name="Rectangle 14"/>
            <p:cNvSpPr>
              <a:spLocks noChangeArrowheads="1"/>
            </p:cNvSpPr>
            <p:nvPr/>
          </p:nvSpPr>
          <p:spPr bwMode="auto">
            <a:xfrm>
              <a:off x="3513138" y="3074988"/>
              <a:ext cx="5137150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4" name="Rectangle 15"/>
            <p:cNvSpPr>
              <a:spLocks noChangeArrowheads="1"/>
            </p:cNvSpPr>
            <p:nvPr/>
          </p:nvSpPr>
          <p:spPr bwMode="auto">
            <a:xfrm>
              <a:off x="7326313" y="3098800"/>
              <a:ext cx="1349375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0 0 0 0 0 0 0 0</a:t>
              </a:r>
            </a:p>
          </p:txBody>
        </p:sp>
        <p:sp>
          <p:nvSpPr>
            <p:cNvPr id="55" name="Line 22"/>
            <p:cNvSpPr>
              <a:spLocks noChangeShapeType="1"/>
            </p:cNvSpPr>
            <p:nvPr/>
          </p:nvSpPr>
          <p:spPr bwMode="auto">
            <a:xfrm>
              <a:off x="4805363" y="3071813"/>
              <a:ext cx="0" cy="3524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已知</a:t>
            </a:r>
            <a:r>
              <a:rPr lang="en-US" altLang="zh-CN" dirty="0" smtClean="0"/>
              <a:t>IP</a:t>
            </a:r>
            <a:r>
              <a:rPr lang="zh-CN" altLang="en-US" dirty="0" smtClean="0"/>
              <a:t>和子网掩码，求网络号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4.2.1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划分子网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29" name="Freeform 57"/>
          <p:cNvSpPr>
            <a:spLocks/>
          </p:cNvSpPr>
          <p:nvPr/>
        </p:nvSpPr>
        <p:spPr bwMode="auto">
          <a:xfrm>
            <a:off x="6102350" y="3156141"/>
            <a:ext cx="1223963" cy="306387"/>
          </a:xfrm>
          <a:custGeom>
            <a:avLst/>
            <a:gdLst>
              <a:gd name="T0" fmla="*/ 456149261 w 771"/>
              <a:gd name="T1" fmla="*/ 0 h 181"/>
              <a:gd name="T2" fmla="*/ 1484373431 w 771"/>
              <a:gd name="T3" fmla="*/ 0 h 181"/>
              <a:gd name="T4" fmla="*/ 1943042056 w 771"/>
              <a:gd name="T5" fmla="*/ 518635325 h 181"/>
              <a:gd name="T6" fmla="*/ 0 w 771"/>
              <a:gd name="T7" fmla="*/ 518635325 h 181"/>
              <a:gd name="T8" fmla="*/ 456149261 w 771"/>
              <a:gd name="T9" fmla="*/ 0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71" h="181">
                <a:moveTo>
                  <a:pt x="181" y="0"/>
                </a:moveTo>
                <a:lnTo>
                  <a:pt x="589" y="0"/>
                </a:lnTo>
                <a:lnTo>
                  <a:pt x="771" y="181"/>
                </a:lnTo>
                <a:lnTo>
                  <a:pt x="0" y="181"/>
                </a:lnTo>
                <a:lnTo>
                  <a:pt x="181" y="0"/>
                </a:lnTo>
                <a:close/>
              </a:path>
            </a:pathLst>
          </a:custGeom>
          <a:solidFill>
            <a:srgbClr val="66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134" name="Rectangle 2"/>
          <p:cNvSpPr txBox="1">
            <a:spLocks noChangeArrowheads="1"/>
          </p:cNvSpPr>
          <p:nvPr/>
        </p:nvSpPr>
        <p:spPr bwMode="auto">
          <a:xfrm>
            <a:off x="468313" y="1467358"/>
            <a:ext cx="8475662" cy="76943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 eaLnBrk="1" hangingPunct="1"/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/>
                <a:cs typeface="+mj-cs"/>
              </a:rPr>
              <a:t>【</a:t>
            </a:r>
            <a:r>
              <a:rPr kumimoji="0" lang="zh-CN" alt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/>
                <a:cs typeface="+mj-cs"/>
              </a:rPr>
              <a:t>例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/>
                <a:cs typeface="+mj-cs"/>
              </a:rPr>
              <a:t>2】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在上例中，若子网掩码改为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255.255.224.0</a:t>
            </a:r>
            <a:endParaRPr kumimoji="0" lang="zh-CN" altLang="en-US" sz="2400" b="0" i="0" u="none" strike="noStrike" kern="120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黑体"/>
              <a:cs typeface="+mj-cs"/>
            </a:endParaRPr>
          </a:p>
        </p:txBody>
      </p:sp>
      <p:sp>
        <p:nvSpPr>
          <p:cNvPr id="136" name="Rectangle 34"/>
          <p:cNvSpPr>
            <a:spLocks noChangeArrowheads="1"/>
          </p:cNvSpPr>
          <p:nvPr/>
        </p:nvSpPr>
        <p:spPr bwMode="auto">
          <a:xfrm>
            <a:off x="495300" y="2819591"/>
            <a:ext cx="28257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(a) 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点分十进制表示的 </a:t>
            </a: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IP 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地址</a:t>
            </a:r>
          </a:p>
        </p:txBody>
      </p:sp>
      <p:sp>
        <p:nvSpPr>
          <p:cNvPr id="138" name="Rectangle 37"/>
          <p:cNvSpPr>
            <a:spLocks noChangeArrowheads="1"/>
          </p:cNvSpPr>
          <p:nvPr/>
        </p:nvSpPr>
        <p:spPr bwMode="auto">
          <a:xfrm>
            <a:off x="495300" y="4092766"/>
            <a:ext cx="28479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(c) 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子网掩码是 </a:t>
            </a: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255.255.192.0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513138" y="2810066"/>
            <a:ext cx="5137150" cy="360362"/>
            <a:chOff x="3513138" y="2810066"/>
            <a:chExt cx="5137150" cy="360362"/>
          </a:xfrm>
        </p:grpSpPr>
        <p:sp>
          <p:nvSpPr>
            <p:cNvPr id="135" name="Rectangle 33"/>
            <p:cNvSpPr>
              <a:spLocks noChangeArrowheads="1"/>
            </p:cNvSpPr>
            <p:nvPr/>
          </p:nvSpPr>
          <p:spPr bwMode="auto">
            <a:xfrm>
              <a:off x="3513138" y="2810066"/>
              <a:ext cx="5137150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44" name="Text Box 45"/>
            <p:cNvSpPr txBox="1">
              <a:spLocks noChangeArrowheads="1"/>
            </p:cNvSpPr>
            <p:nvPr/>
          </p:nvSpPr>
          <p:spPr bwMode="auto">
            <a:xfrm>
              <a:off x="4013200" y="2819591"/>
              <a:ext cx="21653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1" smtClean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141       .        14            .</a:t>
              </a:r>
            </a:p>
          </p:txBody>
        </p:sp>
        <p:sp>
          <p:nvSpPr>
            <p:cNvPr id="145" name="Text Box 46"/>
            <p:cNvSpPr txBox="1">
              <a:spLocks noChangeArrowheads="1"/>
            </p:cNvSpPr>
            <p:nvPr/>
          </p:nvSpPr>
          <p:spPr bwMode="auto">
            <a:xfrm>
              <a:off x="6462713" y="2819591"/>
              <a:ext cx="17081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1" smtClean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72          .          24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513138" y="5532628"/>
            <a:ext cx="5137150" cy="360363"/>
            <a:chOff x="3513138" y="5532628"/>
            <a:chExt cx="5137150" cy="360363"/>
          </a:xfrm>
        </p:grpSpPr>
        <p:sp>
          <p:nvSpPr>
            <p:cNvPr id="137" name="Rectangle 35"/>
            <p:cNvSpPr>
              <a:spLocks noChangeArrowheads="1"/>
            </p:cNvSpPr>
            <p:nvPr/>
          </p:nvSpPr>
          <p:spPr bwMode="auto">
            <a:xfrm>
              <a:off x="3513138" y="5532628"/>
              <a:ext cx="5137150" cy="36036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46" name="Text Box 47"/>
            <p:cNvSpPr txBox="1">
              <a:spLocks noChangeArrowheads="1"/>
            </p:cNvSpPr>
            <p:nvPr/>
          </p:nvSpPr>
          <p:spPr bwMode="auto">
            <a:xfrm>
              <a:off x="4013200" y="5553266"/>
              <a:ext cx="21653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1" smtClean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141       .        14            .</a:t>
              </a:r>
            </a:p>
          </p:txBody>
        </p:sp>
        <p:sp>
          <p:nvSpPr>
            <p:cNvPr id="147" name="Text Box 48"/>
            <p:cNvSpPr txBox="1">
              <a:spLocks noChangeArrowheads="1"/>
            </p:cNvSpPr>
            <p:nvPr/>
          </p:nvSpPr>
          <p:spPr bwMode="auto">
            <a:xfrm>
              <a:off x="6516688" y="5553266"/>
              <a:ext cx="16573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1" smtClean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64          .            </a:t>
              </a:r>
              <a:r>
                <a:rPr kumimoji="1" lang="en-US" altLang="zh-CN" sz="1600" smtClean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509963" y="3443478"/>
            <a:ext cx="5137150" cy="360363"/>
            <a:chOff x="3509963" y="3443478"/>
            <a:chExt cx="5137150" cy="360363"/>
          </a:xfrm>
        </p:grpSpPr>
        <p:sp>
          <p:nvSpPr>
            <p:cNvPr id="150" name="Rectangle 52"/>
            <p:cNvSpPr>
              <a:spLocks noChangeArrowheads="1"/>
            </p:cNvSpPr>
            <p:nvPr/>
          </p:nvSpPr>
          <p:spPr bwMode="auto">
            <a:xfrm>
              <a:off x="6029325" y="3457766"/>
              <a:ext cx="1349375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smtClean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0 1 0 0 1 0 0 0</a:t>
              </a:r>
            </a:p>
          </p:txBody>
        </p:sp>
        <p:sp>
          <p:nvSpPr>
            <p:cNvPr id="151" name="Rectangle 53"/>
            <p:cNvSpPr>
              <a:spLocks noChangeArrowheads="1"/>
            </p:cNvSpPr>
            <p:nvPr/>
          </p:nvSpPr>
          <p:spPr bwMode="auto">
            <a:xfrm>
              <a:off x="3509963" y="3443478"/>
              <a:ext cx="5137150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52" name="Text Box 54"/>
            <p:cNvSpPr txBox="1">
              <a:spLocks noChangeArrowheads="1"/>
            </p:cNvSpPr>
            <p:nvPr/>
          </p:nvSpPr>
          <p:spPr bwMode="auto">
            <a:xfrm>
              <a:off x="4013200" y="3454591"/>
              <a:ext cx="21653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1" smtClean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141       .        14            .</a:t>
              </a:r>
            </a:p>
          </p:txBody>
        </p:sp>
        <p:sp>
          <p:nvSpPr>
            <p:cNvPr id="153" name="Text Box 55"/>
            <p:cNvSpPr txBox="1">
              <a:spLocks noChangeArrowheads="1"/>
            </p:cNvSpPr>
            <p:nvPr/>
          </p:nvSpPr>
          <p:spPr bwMode="auto">
            <a:xfrm>
              <a:off x="7254875" y="3454591"/>
              <a:ext cx="9461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1" smtClean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          24</a:t>
              </a:r>
            </a:p>
          </p:txBody>
        </p:sp>
      </p:grpSp>
      <p:sp>
        <p:nvSpPr>
          <p:cNvPr id="154" name="Rectangle 56"/>
          <p:cNvSpPr>
            <a:spLocks noChangeArrowheads="1"/>
          </p:cNvSpPr>
          <p:nvPr/>
        </p:nvSpPr>
        <p:spPr bwMode="auto">
          <a:xfrm>
            <a:off x="6389688" y="2819591"/>
            <a:ext cx="647700" cy="360362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155" name="Rectangle 58"/>
          <p:cNvSpPr>
            <a:spLocks noChangeArrowheads="1"/>
          </p:cNvSpPr>
          <p:nvPr/>
        </p:nvSpPr>
        <p:spPr bwMode="auto">
          <a:xfrm>
            <a:off x="495300" y="3443478"/>
            <a:ext cx="29956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(b) IP 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地址的第 </a:t>
            </a: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3 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字节是二进制</a:t>
            </a:r>
          </a:p>
        </p:txBody>
      </p:sp>
      <p:sp>
        <p:nvSpPr>
          <p:cNvPr id="156" name="Rectangle 59"/>
          <p:cNvSpPr>
            <a:spLocks noChangeArrowheads="1"/>
          </p:cNvSpPr>
          <p:nvPr/>
        </p:nvSpPr>
        <p:spPr bwMode="auto">
          <a:xfrm>
            <a:off x="495300" y="4811903"/>
            <a:ext cx="2971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(d) IP 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地址与子网掩码逐位相与</a:t>
            </a:r>
          </a:p>
        </p:txBody>
      </p:sp>
      <p:sp>
        <p:nvSpPr>
          <p:cNvPr id="157" name="Rectangle 60"/>
          <p:cNvSpPr>
            <a:spLocks noChangeArrowheads="1"/>
          </p:cNvSpPr>
          <p:nvPr/>
        </p:nvSpPr>
        <p:spPr bwMode="auto">
          <a:xfrm>
            <a:off x="495300" y="5556441"/>
            <a:ext cx="31289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(e) </a:t>
            </a:r>
            <a:r>
              <a:rPr kumimoji="1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网络地址（点分十进制表示）</a:t>
            </a:r>
          </a:p>
        </p:txBody>
      </p:sp>
      <p:sp>
        <p:nvSpPr>
          <p:cNvPr id="158" name="Rectangle 56"/>
          <p:cNvSpPr>
            <a:spLocks noChangeArrowheads="1"/>
          </p:cNvSpPr>
          <p:nvPr/>
        </p:nvSpPr>
        <p:spPr bwMode="auto">
          <a:xfrm>
            <a:off x="6029324" y="4049110"/>
            <a:ext cx="1343025" cy="486568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3509963" y="4811903"/>
            <a:ext cx="5137150" cy="360362"/>
            <a:chOff x="3522663" y="3789363"/>
            <a:chExt cx="5137150" cy="360362"/>
          </a:xfrm>
        </p:grpSpPr>
        <p:sp>
          <p:nvSpPr>
            <p:cNvPr id="62" name="Rectangle 3"/>
            <p:cNvSpPr>
              <a:spLocks noChangeArrowheads="1"/>
            </p:cNvSpPr>
            <p:nvPr/>
          </p:nvSpPr>
          <p:spPr bwMode="auto">
            <a:xfrm>
              <a:off x="3527425" y="3798888"/>
              <a:ext cx="3017838" cy="344487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3" name="Text Box 4"/>
            <p:cNvSpPr txBox="1">
              <a:spLocks noChangeArrowheads="1"/>
            </p:cNvSpPr>
            <p:nvPr/>
          </p:nvSpPr>
          <p:spPr bwMode="auto">
            <a:xfrm>
              <a:off x="4013200" y="3810000"/>
              <a:ext cx="34353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141       .        14            . 0 1 0</a:t>
              </a:r>
              <a:r>
                <a:rPr kumimoji="1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0 0 0 0 0 </a:t>
              </a:r>
              <a:endParaRPr kumimoji="1" lang="en-US" altLang="zh-CN" sz="1600" b="1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" name="Rectangle 16"/>
            <p:cNvSpPr>
              <a:spLocks noChangeArrowheads="1"/>
            </p:cNvSpPr>
            <p:nvPr/>
          </p:nvSpPr>
          <p:spPr bwMode="auto">
            <a:xfrm>
              <a:off x="3522663" y="3789363"/>
              <a:ext cx="5137150" cy="3603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5" name="Text Box 21"/>
            <p:cNvSpPr txBox="1">
              <a:spLocks noChangeArrowheads="1"/>
            </p:cNvSpPr>
            <p:nvPr/>
          </p:nvSpPr>
          <p:spPr bwMode="auto">
            <a:xfrm>
              <a:off x="7277100" y="3810000"/>
              <a:ext cx="8953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.           </a:t>
              </a:r>
              <a:r>
                <a:rPr kumimoji="1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sp>
        <p:nvSpPr>
          <p:cNvPr id="66" name="Rectangle 2"/>
          <p:cNvSpPr txBox="1">
            <a:spLocks noChangeArrowheads="1"/>
          </p:cNvSpPr>
          <p:nvPr/>
        </p:nvSpPr>
        <p:spPr bwMode="auto">
          <a:xfrm>
            <a:off x="391810" y="5939027"/>
            <a:ext cx="8475662" cy="769430"/>
          </a:xfrm>
          <a:prstGeom prst="rect">
            <a:avLst/>
          </a:prstGeom>
          <a:solidFill>
            <a:srgbClr val="990099"/>
          </a:solidFill>
          <a:ln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lvl="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不同的子网掩码得出相同的网络</a:t>
            </a:r>
            <a:r>
              <a:rPr lang="zh-CN" altLang="en-US" sz="2000" dirty="0" smtClean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地址，但</a:t>
            </a:r>
            <a:r>
              <a: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不同的掩码的效果是不同</a:t>
            </a:r>
            <a:r>
              <a:rPr lang="zh-CN" altLang="en-US" sz="2000" dirty="0" smtClean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的</a:t>
            </a:r>
            <a:endParaRPr lang="en-US" altLang="zh-CN" sz="2000" dirty="0" smtClean="0">
              <a:solidFill>
                <a:schemeClr val="bg1"/>
              </a:solidFill>
              <a:latin typeface="Calibri" panose="020F0502020204030204" pitchFamily="34" charset="0"/>
              <a:ea typeface="黑体"/>
            </a:endParaRPr>
          </a:p>
          <a:p>
            <a:pPr marL="800100" lvl="1" indent="-342900" eaLnBrk="1" hangingPunct="1">
              <a:spcBef>
                <a:spcPts val="600"/>
              </a:spcBef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kumimoji="0" lang="zh-CN" altLang="en-US" sz="18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/>
              </a:rPr>
              <a:t>可</a:t>
            </a:r>
            <a:r>
              <a:rPr kumimoji="0" lang="zh-CN" alt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/>
              </a:rPr>
              <a:t>划分的子网数、每个子网中最大主机数不同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6863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34" grpId="0" animBg="1"/>
      <p:bldP spid="136" grpId="0"/>
      <p:bldP spid="138" grpId="0"/>
      <p:bldP spid="154" grpId="0" animBg="1"/>
      <p:bldP spid="155" grpId="0"/>
      <p:bldP spid="156" grpId="0"/>
      <p:bldP spid="157" grpId="0"/>
      <p:bldP spid="158" grpId="0" animBg="1"/>
      <p:bldP spid="66" grpId="0" animBg="1"/>
    </p:bld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如何划分子网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4.2.1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划分子网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34" name="Rectangle 2"/>
          <p:cNvSpPr txBox="1">
            <a:spLocks noChangeArrowheads="1"/>
          </p:cNvSpPr>
          <p:nvPr/>
        </p:nvSpPr>
        <p:spPr bwMode="auto">
          <a:xfrm>
            <a:off x="407352" y="1369822"/>
            <a:ext cx="8568441" cy="76943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 eaLnBrk="1" hangingPunct="1"/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/>
                <a:cs typeface="+mj-cs"/>
              </a:rPr>
              <a:t>【</a:t>
            </a:r>
            <a:r>
              <a:rPr kumimoji="0" lang="zh-CN" alt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/>
                <a:cs typeface="+mj-cs"/>
              </a:rPr>
              <a:t>例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/>
                <a:cs typeface="+mj-cs"/>
              </a:rPr>
              <a:t>】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现有地址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203.33.18.0 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，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需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13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个子网，每个子网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10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个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主机</a:t>
            </a:r>
            <a:endParaRPr kumimoji="0" lang="zh-CN" altLang="en-US" sz="2400" b="0" i="0" u="none" strike="noStrike" kern="120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黑体"/>
              <a:cs typeface="+mj-cs"/>
            </a:endParaRPr>
          </a:p>
        </p:txBody>
      </p:sp>
      <p:sp>
        <p:nvSpPr>
          <p:cNvPr id="41" name="内容占位符 2"/>
          <p:cNvSpPr>
            <a:spLocks noGrp="1"/>
          </p:cNvSpPr>
          <p:nvPr>
            <p:ph idx="1"/>
          </p:nvPr>
        </p:nvSpPr>
        <p:spPr>
          <a:xfrm>
            <a:off x="457199" y="2249315"/>
            <a:ext cx="8370711" cy="2618103"/>
          </a:xfrm>
        </p:spPr>
        <p:txBody>
          <a:bodyPr/>
          <a:lstStyle/>
          <a:p>
            <a:r>
              <a:rPr lang="zh-CN" altLang="en-US" sz="2000" dirty="0" smtClean="0"/>
              <a:t>第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步：确定默认掩码，确定主机号位数 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从主机号借位</a:t>
            </a:r>
            <a:r>
              <a:rPr lang="en-US" altLang="zh-CN" sz="2000" dirty="0" smtClean="0"/>
              <a:t>)</a:t>
            </a:r>
          </a:p>
          <a:p>
            <a:pPr lvl="1"/>
            <a:r>
              <a:rPr lang="en-US" altLang="zh-CN" sz="1800" dirty="0" smtClean="0"/>
              <a:t>203.33.18.0</a:t>
            </a:r>
            <a:r>
              <a:rPr lang="zh-CN" altLang="en-US" sz="1800" dirty="0" smtClean="0"/>
              <a:t>属于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类地址，默认掩码</a:t>
            </a:r>
            <a:r>
              <a:rPr lang="en-US" altLang="zh-CN" sz="1800" dirty="0" smtClean="0"/>
              <a:t>255.255.255.0</a:t>
            </a:r>
          </a:p>
          <a:p>
            <a:pPr lvl="2"/>
            <a:r>
              <a:rPr lang="zh-CN" altLang="en-US" dirty="0" smtClean="0"/>
              <a:t>主机号为最后</a:t>
            </a:r>
            <a:r>
              <a:rPr lang="en-US" altLang="zh-CN" dirty="0" smtClean="0"/>
              <a:t>1</a:t>
            </a:r>
            <a:r>
              <a:rPr lang="zh-CN" altLang="en-US" dirty="0" smtClean="0"/>
              <a:t>字节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zh-CN" altLang="en-US" sz="2000" dirty="0" smtClean="0"/>
              <a:t>第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步：根据需要划分的子网数和每个子网的主机数，确定需要借几位</a:t>
            </a:r>
            <a:endParaRPr lang="en-US" altLang="zh-CN" sz="2000" dirty="0" smtClean="0"/>
          </a:p>
          <a:p>
            <a:pPr lvl="1"/>
            <a:r>
              <a:rPr lang="zh-CN" altLang="en-US" sz="1800" dirty="0" smtClean="0">
                <a:solidFill>
                  <a:schemeClr val="accent5">
                    <a:lumMod val="50000"/>
                  </a:schemeClr>
                </a:solidFill>
              </a:rPr>
              <a:t>从原主机号中借高</a:t>
            </a:r>
            <a:r>
              <a:rPr lang="en-US" altLang="zh-CN" sz="1800" dirty="0" smtClean="0">
                <a:solidFill>
                  <a:schemeClr val="accent5">
                    <a:lumMod val="50000"/>
                  </a:schemeClr>
                </a:solidFill>
              </a:rPr>
              <a:t>4</a:t>
            </a:r>
            <a:r>
              <a:rPr lang="zh-CN" altLang="en-US" sz="1800" dirty="0" smtClean="0">
                <a:solidFill>
                  <a:schemeClr val="accent5">
                    <a:lumMod val="50000"/>
                  </a:schemeClr>
                </a:solidFill>
              </a:rPr>
              <a:t>位用于子网号</a:t>
            </a:r>
            <a:endParaRPr lang="zh-CN" altLang="en-US" sz="1800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80160" y="4587002"/>
            <a:ext cx="6583680" cy="1866098"/>
            <a:chOff x="1207009" y="4991902"/>
            <a:chExt cx="6583680" cy="1866098"/>
          </a:xfrm>
        </p:grpSpPr>
        <p:sp>
          <p:nvSpPr>
            <p:cNvPr id="3" name="圆角矩形 2"/>
            <p:cNvSpPr/>
            <p:nvPr/>
          </p:nvSpPr>
          <p:spPr>
            <a:xfrm>
              <a:off x="1207009" y="4991902"/>
              <a:ext cx="6583680" cy="1866098"/>
            </a:xfrm>
            <a:prstGeom prst="roundRect">
              <a:avLst>
                <a:gd name="adj" fmla="val 513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06893" y="4991902"/>
              <a:ext cx="5930214" cy="1713697"/>
              <a:chOff x="1031791" y="1499564"/>
              <a:chExt cx="6854607" cy="3146955"/>
            </a:xfrm>
          </p:grpSpPr>
          <p:sp>
            <p:nvSpPr>
              <p:cNvPr id="43" name="Text Box 3"/>
              <p:cNvSpPr txBox="1">
                <a:spLocks noChangeArrowheads="1"/>
              </p:cNvSpPr>
              <p:nvPr/>
            </p:nvSpPr>
            <p:spPr bwMode="auto">
              <a:xfrm>
                <a:off x="2398480" y="1499564"/>
                <a:ext cx="1981666" cy="8477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203.33.18.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0</a:t>
                </a:r>
              </a:p>
            </p:txBody>
          </p:sp>
          <p:sp>
            <p:nvSpPr>
              <p:cNvPr id="44" name="Line 4"/>
              <p:cNvSpPr>
                <a:spLocks noChangeShapeType="1"/>
              </p:cNvSpPr>
              <p:nvPr/>
            </p:nvSpPr>
            <p:spPr bwMode="auto">
              <a:xfrm>
                <a:off x="4114800" y="2133600"/>
                <a:ext cx="0" cy="238125"/>
              </a:xfrm>
              <a:prstGeom prst="line">
                <a:avLst/>
              </a:prstGeom>
              <a:noFill/>
              <a:ln w="9525">
                <a:solidFill>
                  <a:srgbClr val="00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5" name="Line 5"/>
              <p:cNvSpPr>
                <a:spLocks noChangeShapeType="1"/>
              </p:cNvSpPr>
              <p:nvPr/>
            </p:nvSpPr>
            <p:spPr bwMode="auto">
              <a:xfrm>
                <a:off x="2514600" y="2362200"/>
                <a:ext cx="3276600" cy="0"/>
              </a:xfrm>
              <a:prstGeom prst="line">
                <a:avLst/>
              </a:prstGeom>
              <a:noFill/>
              <a:ln w="9525">
                <a:solidFill>
                  <a:srgbClr val="00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6" name="Text Box 6"/>
              <p:cNvSpPr txBox="1">
                <a:spLocks noChangeArrowheads="1"/>
              </p:cNvSpPr>
              <p:nvPr/>
            </p:nvSpPr>
            <p:spPr bwMode="auto">
              <a:xfrm>
                <a:off x="1865313" y="2590799"/>
                <a:ext cx="1524000" cy="621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latin typeface="Calibri" panose="020F0502020204030204" pitchFamily="34" charset="0"/>
                    <a:ea typeface="华文楷体" panose="02010600040101010101" pitchFamily="2" charset="-122"/>
                  </a:rPr>
                  <a:t>X X X X</a:t>
                </a:r>
              </a:p>
            </p:txBody>
          </p:sp>
          <p:sp>
            <p:nvSpPr>
              <p:cNvPr id="47" name="Text Box 7"/>
              <p:cNvSpPr txBox="1">
                <a:spLocks noChangeArrowheads="1"/>
              </p:cNvSpPr>
              <p:nvPr/>
            </p:nvSpPr>
            <p:spPr bwMode="auto">
              <a:xfrm>
                <a:off x="5072062" y="2590799"/>
                <a:ext cx="1371600" cy="621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latin typeface="Calibri" panose="020F0502020204030204" pitchFamily="34" charset="0"/>
                    <a:ea typeface="华文楷体" panose="02010600040101010101" pitchFamily="2" charset="-122"/>
                  </a:rPr>
                  <a:t>H H H H</a:t>
                </a:r>
              </a:p>
            </p:txBody>
          </p:sp>
          <p:sp>
            <p:nvSpPr>
              <p:cNvPr id="48" name="Line 8"/>
              <p:cNvSpPr>
                <a:spLocks noChangeShapeType="1"/>
              </p:cNvSpPr>
              <p:nvPr/>
            </p:nvSpPr>
            <p:spPr bwMode="auto">
              <a:xfrm>
                <a:off x="5791200" y="2362200"/>
                <a:ext cx="4763" cy="287338"/>
              </a:xfrm>
              <a:prstGeom prst="line">
                <a:avLst/>
              </a:prstGeom>
              <a:noFill/>
              <a:ln w="9525">
                <a:solidFill>
                  <a:srgbClr val="00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Line 9"/>
              <p:cNvSpPr>
                <a:spLocks noChangeShapeType="1"/>
              </p:cNvSpPr>
              <p:nvPr/>
            </p:nvSpPr>
            <p:spPr bwMode="auto">
              <a:xfrm>
                <a:off x="1885143" y="3038967"/>
                <a:ext cx="1066800" cy="0"/>
              </a:xfrm>
              <a:prstGeom prst="line">
                <a:avLst/>
              </a:prstGeom>
              <a:noFill/>
              <a:ln w="9525">
                <a:solidFill>
                  <a:srgbClr val="00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0" name="Line 10"/>
              <p:cNvSpPr>
                <a:spLocks noChangeShapeType="1"/>
              </p:cNvSpPr>
              <p:nvPr/>
            </p:nvSpPr>
            <p:spPr bwMode="auto">
              <a:xfrm>
                <a:off x="5148263" y="3048000"/>
                <a:ext cx="1066800" cy="0"/>
              </a:xfrm>
              <a:prstGeom prst="line">
                <a:avLst/>
              </a:prstGeom>
              <a:noFill/>
              <a:ln w="9525">
                <a:solidFill>
                  <a:srgbClr val="00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1" name="Line 11"/>
              <p:cNvSpPr>
                <a:spLocks noChangeShapeType="1"/>
              </p:cNvSpPr>
              <p:nvPr/>
            </p:nvSpPr>
            <p:spPr bwMode="auto">
              <a:xfrm>
                <a:off x="2474913" y="2971800"/>
                <a:ext cx="0" cy="573088"/>
              </a:xfrm>
              <a:prstGeom prst="line">
                <a:avLst/>
              </a:prstGeom>
              <a:noFill/>
              <a:ln w="9525">
                <a:solidFill>
                  <a:srgbClr val="00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2" name="Text Box 12"/>
              <p:cNvSpPr txBox="1">
                <a:spLocks noChangeArrowheads="1"/>
              </p:cNvSpPr>
              <p:nvPr/>
            </p:nvSpPr>
            <p:spPr bwMode="auto">
              <a:xfrm>
                <a:off x="1031791" y="3572665"/>
                <a:ext cx="2886241" cy="10738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>
                  <a:defRPr sz="1600">
                    <a:solidFill>
                      <a:srgbClr val="3366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defRPr>
                </a:lvl1pPr>
              </a:lstStyle>
              <a:p>
                <a:r>
                  <a:rPr lang="en-US" altLang="zh-CN" smtClean="0">
                    <a:solidFill>
                      <a:schemeClr val="accent5">
                        <a:lumMod val="50000"/>
                      </a:schemeClr>
                    </a:solidFill>
                  </a:rPr>
                  <a:t>14 </a:t>
                </a:r>
                <a:r>
                  <a:rPr lang="en-US" altLang="zh-CN" dirty="0">
                    <a:solidFill>
                      <a:schemeClr val="accent5">
                        <a:lumMod val="50000"/>
                      </a:schemeClr>
                    </a:solidFill>
                  </a:rPr>
                  <a:t>possible subnets</a:t>
                </a:r>
              </a:p>
              <a:p>
                <a:r>
                  <a:rPr lang="en-US" altLang="zh-CN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</a:rPr>
                  <a:t>满足</a:t>
                </a:r>
                <a:r>
                  <a:rPr lang="en-US" altLang="zh-CN" dirty="0">
                    <a:solidFill>
                      <a:schemeClr val="accent5">
                        <a:lumMod val="50000"/>
                      </a:schemeClr>
                    </a:solidFill>
                  </a:rPr>
                  <a:t>13</a:t>
                </a:r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</a:rPr>
                  <a:t>个子网的要求</a:t>
                </a:r>
              </a:p>
            </p:txBody>
          </p:sp>
          <p:sp>
            <p:nvSpPr>
              <p:cNvPr id="53" name="Text Box 13"/>
              <p:cNvSpPr txBox="1">
                <a:spLocks noChangeArrowheads="1"/>
              </p:cNvSpPr>
              <p:nvPr/>
            </p:nvSpPr>
            <p:spPr bwMode="auto">
              <a:xfrm>
                <a:off x="4380146" y="3553093"/>
                <a:ext cx="3506252" cy="10738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smtClean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14 </a:t>
                </a:r>
                <a:r>
                  <a:rPr lang="en-US" altLang="zh-CN" sz="160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possible hosts for each subnet</a:t>
                </a:r>
              </a:p>
              <a:p>
                <a:pPr algn="ctr"/>
                <a:r>
                  <a:rPr lang="zh-CN" altLang="en-US" sz="160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满足每个子网</a:t>
                </a:r>
                <a:r>
                  <a:rPr lang="en-US" altLang="zh-CN" sz="160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10</a:t>
                </a:r>
                <a:r>
                  <a:rPr lang="zh-CN" altLang="en-US" sz="160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个主机的要求</a:t>
                </a:r>
              </a:p>
            </p:txBody>
          </p:sp>
          <p:sp>
            <p:nvSpPr>
              <p:cNvPr id="54" name="Line 14"/>
              <p:cNvSpPr>
                <a:spLocks noChangeShapeType="1"/>
              </p:cNvSpPr>
              <p:nvPr/>
            </p:nvSpPr>
            <p:spPr bwMode="auto">
              <a:xfrm>
                <a:off x="2514600" y="23622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5" name="Line 15"/>
              <p:cNvSpPr>
                <a:spLocks noChangeShapeType="1"/>
              </p:cNvSpPr>
              <p:nvPr/>
            </p:nvSpPr>
            <p:spPr bwMode="auto">
              <a:xfrm>
                <a:off x="5791200" y="3048002"/>
                <a:ext cx="0" cy="5238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92141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</p:bld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如何划分子网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4.2.1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划分子网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34" name="Rectangle 2"/>
          <p:cNvSpPr txBox="1">
            <a:spLocks noChangeArrowheads="1"/>
          </p:cNvSpPr>
          <p:nvPr/>
        </p:nvSpPr>
        <p:spPr bwMode="auto">
          <a:xfrm>
            <a:off x="407352" y="1369822"/>
            <a:ext cx="8568441" cy="76943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 eaLnBrk="1" hangingPunct="1"/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/>
                <a:cs typeface="+mj-cs"/>
              </a:rPr>
              <a:t>【</a:t>
            </a:r>
            <a:r>
              <a:rPr kumimoji="0" lang="zh-CN" alt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/>
                <a:cs typeface="+mj-cs"/>
              </a:rPr>
              <a:t>例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/>
                <a:cs typeface="+mj-cs"/>
              </a:rPr>
              <a:t>】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现有地址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203.33.18.0 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，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需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13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个子网，每个子网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10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个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主机</a:t>
            </a:r>
            <a:endParaRPr kumimoji="0" lang="zh-CN" altLang="en-US" sz="2400" b="0" i="0" u="none" strike="noStrike" kern="120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黑体"/>
              <a:cs typeface="+mj-cs"/>
            </a:endParaRPr>
          </a:p>
        </p:txBody>
      </p:sp>
      <p:sp>
        <p:nvSpPr>
          <p:cNvPr id="41" name="内容占位符 2"/>
          <p:cNvSpPr>
            <a:spLocks noGrp="1"/>
          </p:cNvSpPr>
          <p:nvPr>
            <p:ph idx="1"/>
          </p:nvPr>
        </p:nvSpPr>
        <p:spPr>
          <a:xfrm>
            <a:off x="457199" y="2249315"/>
            <a:ext cx="8370711" cy="4456284"/>
          </a:xfrm>
        </p:spPr>
        <p:txBody>
          <a:bodyPr/>
          <a:lstStyle/>
          <a:p>
            <a:r>
              <a:rPr lang="zh-CN" altLang="en-US" sz="2000" dirty="0" smtClean="0"/>
              <a:t>第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步：确定默认掩码，确定主机号位数 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从主机号借位</a:t>
            </a:r>
            <a:r>
              <a:rPr lang="en-US" altLang="zh-CN" sz="2000" dirty="0" smtClean="0"/>
              <a:t>)</a:t>
            </a:r>
          </a:p>
          <a:p>
            <a:pPr lvl="1"/>
            <a:r>
              <a:rPr lang="en-US" altLang="zh-CN" sz="1800" dirty="0" smtClean="0"/>
              <a:t>203.33.18.0</a:t>
            </a:r>
            <a:r>
              <a:rPr lang="zh-CN" altLang="en-US" sz="1800" dirty="0" smtClean="0"/>
              <a:t>属于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类地址，默认掩码</a:t>
            </a:r>
            <a:r>
              <a:rPr lang="en-US" altLang="zh-CN" sz="1800" dirty="0" smtClean="0"/>
              <a:t>255.255.255.0</a:t>
            </a:r>
          </a:p>
          <a:p>
            <a:pPr lvl="2"/>
            <a:r>
              <a:rPr lang="zh-CN" altLang="en-US" dirty="0" smtClean="0"/>
              <a:t>主机号为最后</a:t>
            </a:r>
            <a:r>
              <a:rPr lang="en-US" altLang="zh-CN" dirty="0" smtClean="0"/>
              <a:t>1</a:t>
            </a:r>
            <a:r>
              <a:rPr lang="zh-CN" altLang="en-US" dirty="0" smtClean="0"/>
              <a:t>字节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zh-CN" altLang="en-US" sz="2000" dirty="0" smtClean="0"/>
              <a:t>第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步：根据需要划分的子网数和每个子网的主机数，确定需要借几位</a:t>
            </a:r>
            <a:endParaRPr lang="en-US" altLang="zh-CN" sz="2000" dirty="0" smtClean="0"/>
          </a:p>
          <a:p>
            <a:pPr lvl="1"/>
            <a:r>
              <a:rPr lang="zh-CN" altLang="en-US" sz="1800" dirty="0" smtClean="0">
                <a:solidFill>
                  <a:schemeClr val="accent5">
                    <a:lumMod val="50000"/>
                  </a:schemeClr>
                </a:solidFill>
              </a:rPr>
              <a:t>从原主机号中借高</a:t>
            </a:r>
            <a:r>
              <a:rPr lang="en-US" altLang="zh-CN" sz="1800" dirty="0" smtClean="0">
                <a:solidFill>
                  <a:schemeClr val="accent5">
                    <a:lumMod val="50000"/>
                  </a:schemeClr>
                </a:solidFill>
              </a:rPr>
              <a:t>4</a:t>
            </a:r>
            <a:r>
              <a:rPr lang="zh-CN" altLang="en-US" sz="1800" dirty="0" smtClean="0">
                <a:solidFill>
                  <a:schemeClr val="accent5">
                    <a:lumMod val="50000"/>
                  </a:schemeClr>
                </a:solidFill>
              </a:rPr>
              <a:t>位用于子网号</a:t>
            </a:r>
            <a:endParaRPr lang="en-US" altLang="zh-CN" sz="1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sz="2000" dirty="0" smtClean="0"/>
              <a:t>第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步：给出子网掩码，全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位数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原网络号位数</a:t>
            </a:r>
            <a:r>
              <a:rPr lang="en-US" altLang="zh-CN" sz="2000" dirty="0" smtClean="0"/>
              <a:t>+</a:t>
            </a:r>
            <a:r>
              <a:rPr lang="zh-CN" altLang="en-US" sz="2000" dirty="0" smtClean="0">
                <a:solidFill>
                  <a:srgbClr val="FF0000"/>
                </a:solidFill>
              </a:rPr>
              <a:t>子网号位数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1600" dirty="0" smtClean="0"/>
              <a:t>子网掩码：</a:t>
            </a:r>
            <a:r>
              <a:rPr lang="en-US" altLang="zh-CN" sz="1600" dirty="0" smtClean="0"/>
              <a:t>11111111.11111111.11111111.</a:t>
            </a:r>
            <a:r>
              <a:rPr lang="en-US" altLang="zh-CN" sz="1600" dirty="0" smtClean="0">
                <a:solidFill>
                  <a:srgbClr val="FF0000"/>
                </a:solidFill>
              </a:rPr>
              <a:t>1111</a:t>
            </a:r>
            <a:r>
              <a:rPr lang="en-US" altLang="zh-CN" sz="1600" dirty="0" smtClean="0"/>
              <a:t>0000 </a:t>
            </a:r>
            <a:r>
              <a:rPr lang="en-US" altLang="zh-CN" sz="1600" dirty="0" smtClean="0">
                <a:sym typeface="Wingdings 3" panose="05040102010807070707" pitchFamily="18" charset="2"/>
              </a:rPr>
              <a:t> 255.255.255.</a:t>
            </a:r>
            <a:r>
              <a:rPr lang="en-US" altLang="zh-CN" sz="1600" dirty="0" smtClean="0">
                <a:solidFill>
                  <a:srgbClr val="FF0000"/>
                </a:solidFill>
                <a:sym typeface="Wingdings 3" panose="05040102010807070707" pitchFamily="18" charset="2"/>
              </a:rPr>
              <a:t>240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457188" lvl="1" indent="0">
              <a:buNone/>
            </a:pPr>
            <a:endParaRPr lang="zh-CN" alt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0427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如何划分子网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4.2.1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划分子网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34" name="Rectangle 2"/>
          <p:cNvSpPr txBox="1">
            <a:spLocks noChangeArrowheads="1"/>
          </p:cNvSpPr>
          <p:nvPr/>
        </p:nvSpPr>
        <p:spPr bwMode="auto">
          <a:xfrm>
            <a:off x="407352" y="1369822"/>
            <a:ext cx="8568441" cy="76943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 eaLnBrk="1" hangingPunct="1"/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/>
                <a:cs typeface="+mj-cs"/>
              </a:rPr>
              <a:t>【</a:t>
            </a:r>
            <a:r>
              <a:rPr kumimoji="0" lang="zh-CN" alt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/>
                <a:cs typeface="+mj-cs"/>
              </a:rPr>
              <a:t>例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/>
                <a:cs typeface="+mj-cs"/>
              </a:rPr>
              <a:t>】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现有地址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203.33.18.0 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，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需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13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个子网，每个子网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10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个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主机</a:t>
            </a:r>
            <a:endParaRPr kumimoji="0" lang="zh-CN" altLang="en-US" sz="2400" b="0" i="0" u="none" strike="noStrike" kern="120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黑体"/>
              <a:cs typeface="+mj-cs"/>
            </a:endParaRPr>
          </a:p>
        </p:txBody>
      </p:sp>
      <p:sp>
        <p:nvSpPr>
          <p:cNvPr id="41" name="内容占位符 2"/>
          <p:cNvSpPr>
            <a:spLocks noGrp="1"/>
          </p:cNvSpPr>
          <p:nvPr>
            <p:ph idx="1"/>
          </p:nvPr>
        </p:nvSpPr>
        <p:spPr>
          <a:xfrm>
            <a:off x="457199" y="2249315"/>
            <a:ext cx="8370711" cy="45730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dirty="0" smtClean="0"/>
              <a:t>第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步：确定每个子网的地址范围（</a:t>
            </a:r>
            <a:r>
              <a:rPr lang="zh-CN" altLang="en-US" sz="2000" dirty="0" smtClean="0">
                <a:solidFill>
                  <a:srgbClr val="FF0000"/>
                </a:solidFill>
              </a:rPr>
              <a:t>除去全</a:t>
            </a:r>
            <a:r>
              <a:rPr lang="en-US" altLang="zh-CN" sz="2000" dirty="0" smtClean="0">
                <a:solidFill>
                  <a:srgbClr val="FF0000"/>
                </a:solidFill>
              </a:rPr>
              <a:t>0</a:t>
            </a:r>
            <a:r>
              <a:rPr lang="zh-CN" altLang="en-US" sz="2000" dirty="0" smtClean="0">
                <a:solidFill>
                  <a:srgbClr val="FF0000"/>
                </a:solidFill>
              </a:rPr>
              <a:t>和全</a:t>
            </a: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</a:rPr>
              <a:t>主机号</a:t>
            </a:r>
            <a:r>
              <a:rPr lang="zh-CN" altLang="en-US" sz="2000" dirty="0" smtClean="0"/>
              <a:t>）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113309"/>
              </p:ext>
            </p:extLst>
          </p:nvPr>
        </p:nvGraphicFramePr>
        <p:xfrm>
          <a:off x="853440" y="2959385"/>
          <a:ext cx="774192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8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3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983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子网编号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子网号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主机号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地址范围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983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子网</a:t>
                      </a:r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0001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0001 ~ 1110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203.33.18.17 ~ 203.22.18.30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983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子网</a:t>
                      </a:r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0010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0001 ~ 1110</a:t>
                      </a:r>
                      <a:endParaRPr lang="zh-CN" altLang="en-US" baseline="0" dirty="0" smtClean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203.33.18.33 ~ 203.22.18.46</a:t>
                      </a:r>
                      <a:endParaRPr lang="zh-CN" altLang="en-US" baseline="0" dirty="0" smtClean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983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子网</a:t>
                      </a:r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0011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0001 ~ 1110</a:t>
                      </a:r>
                      <a:endParaRPr lang="zh-CN" altLang="en-US" baseline="0" dirty="0" smtClean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203.33.18.49 ~ 203.22.18.62</a:t>
                      </a:r>
                      <a:endParaRPr lang="zh-CN" altLang="en-US" baseline="0" dirty="0" smtClean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983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子网</a:t>
                      </a:r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0100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0001 ~ 1110</a:t>
                      </a:r>
                      <a:endParaRPr lang="zh-CN" altLang="en-US" baseline="0" dirty="0" smtClean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203.33.18.65 ~ 203.22.18.78</a:t>
                      </a:r>
                      <a:endParaRPr lang="zh-CN" altLang="en-US" baseline="0" dirty="0" smtClean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983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子网</a:t>
                      </a:r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0101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0001 ~ 1110</a:t>
                      </a:r>
                      <a:endParaRPr lang="zh-CN" altLang="en-US" baseline="0" dirty="0" smtClean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203.33.18.81 ~ 203.22.18.94</a:t>
                      </a:r>
                      <a:endParaRPr lang="zh-CN" altLang="en-US" baseline="0" dirty="0" smtClean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983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子网</a:t>
                      </a:r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baseline="0" dirty="0" smtClean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0110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0001 ~ 1110</a:t>
                      </a:r>
                      <a:endParaRPr lang="zh-CN" altLang="en-US" baseline="0" dirty="0" smtClean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203.33.18.97 ~ 203.22.18.110</a:t>
                      </a:r>
                      <a:endParaRPr lang="zh-CN" altLang="en-US" baseline="0" dirty="0" smtClean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983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子网</a:t>
                      </a:r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7</a:t>
                      </a:r>
                      <a:endParaRPr lang="zh-CN" altLang="en-US" baseline="0" dirty="0" smtClean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0111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0001 ~ 1110</a:t>
                      </a:r>
                      <a:endParaRPr lang="zh-CN" altLang="en-US" baseline="0" dirty="0" smtClean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203.33.18.113 ~ 203.22.18.126</a:t>
                      </a:r>
                      <a:endParaRPr lang="zh-CN" altLang="en-US" baseline="0" dirty="0" smtClean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198509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如何划分子网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4.2.1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划分子网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34" name="Rectangle 2"/>
          <p:cNvSpPr txBox="1">
            <a:spLocks noChangeArrowheads="1"/>
          </p:cNvSpPr>
          <p:nvPr/>
        </p:nvSpPr>
        <p:spPr bwMode="auto">
          <a:xfrm>
            <a:off x="407352" y="1369822"/>
            <a:ext cx="8568441" cy="76943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 eaLnBrk="1" hangingPunct="1"/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/>
                <a:cs typeface="+mj-cs"/>
              </a:rPr>
              <a:t>【</a:t>
            </a:r>
            <a:r>
              <a:rPr kumimoji="0" lang="zh-CN" alt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/>
                <a:cs typeface="+mj-cs"/>
              </a:rPr>
              <a:t>例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/>
                <a:cs typeface="+mj-cs"/>
              </a:rPr>
              <a:t>】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现有地址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203.33.18.0 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，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需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13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个子网，每个子网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10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个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主机</a:t>
            </a:r>
            <a:endParaRPr kumimoji="0" lang="zh-CN" altLang="en-US" sz="2400" b="0" i="0" u="none" strike="noStrike" kern="120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黑体"/>
              <a:cs typeface="+mj-cs"/>
            </a:endParaRPr>
          </a:p>
        </p:txBody>
      </p:sp>
      <p:sp>
        <p:nvSpPr>
          <p:cNvPr id="41" name="内容占位符 2"/>
          <p:cNvSpPr>
            <a:spLocks noGrp="1"/>
          </p:cNvSpPr>
          <p:nvPr>
            <p:ph idx="1"/>
          </p:nvPr>
        </p:nvSpPr>
        <p:spPr>
          <a:xfrm>
            <a:off x="457199" y="2249315"/>
            <a:ext cx="8370711" cy="45730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dirty="0" smtClean="0"/>
              <a:t>第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步：确定每个子网的地址</a:t>
            </a:r>
            <a:r>
              <a:rPr lang="zh-CN" altLang="en-US" sz="2000" dirty="0"/>
              <a:t>范围（</a:t>
            </a:r>
            <a:r>
              <a:rPr lang="zh-CN" altLang="en-US" sz="2000" dirty="0">
                <a:solidFill>
                  <a:srgbClr val="FF0000"/>
                </a:solidFill>
              </a:rPr>
              <a:t>除去全</a:t>
            </a:r>
            <a:r>
              <a:rPr lang="en-US" altLang="zh-CN" sz="2000" dirty="0">
                <a:solidFill>
                  <a:srgbClr val="FF0000"/>
                </a:solidFill>
              </a:rPr>
              <a:t>0</a:t>
            </a:r>
            <a:r>
              <a:rPr lang="zh-CN" altLang="en-US" sz="2000" dirty="0">
                <a:solidFill>
                  <a:srgbClr val="FF0000"/>
                </a:solidFill>
              </a:rPr>
              <a:t>和全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en-US" sz="2000" dirty="0">
                <a:solidFill>
                  <a:srgbClr val="FF0000"/>
                </a:solidFill>
              </a:rPr>
              <a:t>主机号</a:t>
            </a:r>
            <a:r>
              <a:rPr lang="zh-CN" altLang="en-US" sz="2000" dirty="0"/>
              <a:t>）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endParaRPr lang="en-US" altLang="zh-CN" sz="2000" dirty="0">
              <a:solidFill>
                <a:srgbClr val="FF0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276149"/>
              </p:ext>
            </p:extLst>
          </p:nvPr>
        </p:nvGraphicFramePr>
        <p:xfrm>
          <a:off x="820612" y="2863404"/>
          <a:ext cx="774192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8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3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983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子网编号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子网号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主机号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地址范围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983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子网</a:t>
                      </a:r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8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1000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0001 ~ 1110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203.33.18.129 ~ 203.22.18.142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983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子网</a:t>
                      </a:r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9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1001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0001 ~ 1110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203.33.18.145 ~ 203.22.18.158</a:t>
                      </a:r>
                      <a:endParaRPr lang="zh-CN" altLang="en-US" baseline="0" dirty="0" smtClean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983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子网</a:t>
                      </a:r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10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1010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0001 ~ 1110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203.33.18.161 ~ 203.22.18.174</a:t>
                      </a:r>
                      <a:endParaRPr lang="zh-CN" altLang="en-US" baseline="0" dirty="0" smtClean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983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子网</a:t>
                      </a:r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11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1011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0001 ~ 1110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203.33.18.177 ~ 203.22.18.190</a:t>
                      </a:r>
                      <a:endParaRPr lang="zh-CN" altLang="en-US" baseline="0" dirty="0" smtClean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983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子网</a:t>
                      </a:r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12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1100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0001 ~ 1110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203.33.18.193 ~ 203.22.18.206</a:t>
                      </a:r>
                      <a:endParaRPr lang="zh-CN" altLang="en-US" baseline="0" dirty="0" smtClean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983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子网</a:t>
                      </a:r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13</a:t>
                      </a:r>
                      <a:endParaRPr lang="zh-CN" altLang="en-US" baseline="0" dirty="0" smtClean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1101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0001 ~ 1110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203.33.18.209 ~ 203.22.18.222</a:t>
                      </a:r>
                      <a:endParaRPr lang="zh-CN" altLang="en-US" baseline="0" dirty="0" smtClean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983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子网</a:t>
                      </a:r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14</a:t>
                      </a:r>
                      <a:endParaRPr lang="zh-CN" altLang="en-US" baseline="0" dirty="0" smtClean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1110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0001 ~ 1110</a:t>
                      </a:r>
                      <a:endParaRPr lang="zh-CN" altLang="en-US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203.33.18.225 ~ 203.22.18.238</a:t>
                      </a:r>
                      <a:endParaRPr lang="zh-CN" altLang="en-US" baseline="0" dirty="0" smtClean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88885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229600" cy="52606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4.1  </a:t>
            </a:r>
            <a:r>
              <a:rPr lang="zh-CN" altLang="en-US" dirty="0" smtClean="0"/>
              <a:t>网际协议</a:t>
            </a:r>
            <a:r>
              <a:rPr lang="en-US" altLang="zh-CN" dirty="0" smtClean="0"/>
              <a:t>IP</a:t>
            </a:r>
          </a:p>
          <a:p>
            <a:pPr lvl="1">
              <a:spcBef>
                <a:spcPts val="600"/>
              </a:spcBef>
            </a:pPr>
            <a:r>
              <a:rPr lang="en-US" altLang="zh-CN" dirty="0" smtClean="0"/>
              <a:t>4.1.1   IP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4.1.2  </a:t>
            </a:r>
            <a:r>
              <a:rPr lang="zh-CN" altLang="en-US" dirty="0" smtClean="0"/>
              <a:t>分类的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4.1.3  </a:t>
            </a:r>
            <a:r>
              <a:rPr lang="en-US" altLang="zh-CN" dirty="0"/>
              <a:t>IP</a:t>
            </a:r>
            <a:r>
              <a:rPr lang="zh-CN" altLang="en-US" dirty="0"/>
              <a:t>分组转发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4.1.4  IP</a:t>
            </a:r>
            <a:r>
              <a:rPr lang="zh-CN" altLang="en-US" dirty="0"/>
              <a:t>地址与硬件地址映射 </a:t>
            </a:r>
            <a:r>
              <a:rPr lang="en-US" altLang="zh-CN" dirty="0"/>
              <a:t>-- </a:t>
            </a:r>
            <a:r>
              <a:rPr lang="zh-CN" altLang="en-US" dirty="0"/>
              <a:t>地址解析协议</a:t>
            </a:r>
            <a:r>
              <a:rPr lang="en-US" altLang="zh-CN" dirty="0"/>
              <a:t>ARP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4.1.5  </a:t>
            </a:r>
            <a:r>
              <a:rPr lang="en-US" altLang="zh-CN" dirty="0"/>
              <a:t>IP</a:t>
            </a:r>
            <a:r>
              <a:rPr lang="zh-CN" altLang="en-US" dirty="0" smtClean="0"/>
              <a:t>报文格式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4.1.6  </a:t>
            </a:r>
            <a:r>
              <a:rPr lang="en-US" altLang="zh-CN" dirty="0"/>
              <a:t>IP</a:t>
            </a:r>
            <a:r>
              <a:rPr lang="zh-CN" altLang="en-US" dirty="0" smtClean="0"/>
              <a:t>分片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连接异构网络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4.2 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划分子网和构造超网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4.3 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网络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控制与诊断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--ICMP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协议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4.4  IP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路由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协议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1672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路由器</a:t>
            </a:r>
            <a:r>
              <a:rPr lang="en-US" altLang="zh-CN" dirty="0" smtClean="0"/>
              <a:t>FIB</a:t>
            </a:r>
            <a:r>
              <a:rPr lang="zh-CN" altLang="en-US" dirty="0" smtClean="0"/>
              <a:t>表的变化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4" cy="2773454"/>
          </a:xfrm>
        </p:spPr>
        <p:txBody>
          <a:bodyPr/>
          <a:lstStyle/>
          <a:p>
            <a:r>
              <a:rPr lang="zh-CN" altLang="en-US" sz="2000" dirty="0"/>
              <a:t>在不划分子网的两级 </a:t>
            </a:r>
            <a:r>
              <a:rPr lang="en-US" altLang="zh-CN" sz="2000" dirty="0"/>
              <a:t>IP </a:t>
            </a:r>
            <a:r>
              <a:rPr lang="zh-CN" altLang="en-US" sz="2000" dirty="0"/>
              <a:t>地址</a:t>
            </a:r>
            <a:r>
              <a:rPr lang="zh-CN" altLang="en-US" sz="2000" dirty="0" smtClean="0"/>
              <a:t>下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可从 </a:t>
            </a:r>
            <a:r>
              <a:rPr lang="en-US" altLang="zh-CN" sz="1800" dirty="0"/>
              <a:t>IP </a:t>
            </a:r>
            <a:r>
              <a:rPr lang="zh-CN" altLang="en-US" sz="1800" dirty="0"/>
              <a:t>地址得出网络</a:t>
            </a:r>
            <a:r>
              <a:rPr lang="zh-CN" altLang="en-US" sz="1800" dirty="0" smtClean="0"/>
              <a:t>地址</a:t>
            </a:r>
            <a:endParaRPr lang="zh-CN" altLang="en-US" sz="1800" dirty="0"/>
          </a:p>
          <a:p>
            <a:pPr>
              <a:spcBef>
                <a:spcPts val="1200"/>
              </a:spcBef>
            </a:pPr>
            <a:r>
              <a:rPr lang="zh-CN" altLang="en-US" sz="2000" dirty="0" smtClean="0"/>
              <a:t>在</a:t>
            </a:r>
            <a:r>
              <a:rPr lang="zh-CN" altLang="en-US" sz="2000" dirty="0"/>
              <a:t>划分子网的情况</a:t>
            </a:r>
            <a:r>
              <a:rPr lang="zh-CN" altLang="en-US" sz="2000" dirty="0" smtClean="0"/>
              <a:t>下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从 </a:t>
            </a:r>
            <a:r>
              <a:rPr lang="en-US" altLang="zh-CN" sz="1800" dirty="0"/>
              <a:t>IP </a:t>
            </a:r>
            <a:r>
              <a:rPr lang="zh-CN" altLang="en-US" sz="1800" dirty="0"/>
              <a:t>地址却不能唯一地得出网络地址来</a:t>
            </a:r>
            <a:r>
              <a:rPr lang="zh-CN" altLang="en-US" sz="1800" dirty="0" smtClean="0"/>
              <a:t>，网络</a:t>
            </a:r>
            <a:r>
              <a:rPr lang="zh-CN" altLang="en-US" sz="1800" dirty="0"/>
              <a:t>地址取决于那个网络所采用的子网掩码，但数据报的首部并没有提供子网掩码的</a:t>
            </a:r>
            <a:r>
              <a:rPr lang="zh-CN" altLang="en-US" sz="1800" dirty="0" smtClean="0"/>
              <a:t>信息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在</a:t>
            </a:r>
            <a:r>
              <a:rPr lang="en-US" altLang="zh-CN" sz="1800" dirty="0" smtClean="0"/>
              <a:t>FIB</a:t>
            </a:r>
            <a:r>
              <a:rPr lang="zh-CN" altLang="en-US" sz="1800" dirty="0" smtClean="0"/>
              <a:t>表中添加子网掩码</a:t>
            </a:r>
            <a:endParaRPr lang="en-US" altLang="zh-CN" sz="1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4.2.1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划分子网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7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81465"/>
              </p:ext>
            </p:extLst>
          </p:nvPr>
        </p:nvGraphicFramePr>
        <p:xfrm>
          <a:off x="984788" y="4372323"/>
          <a:ext cx="2274887" cy="1478598"/>
        </p:xfrm>
        <a:graphic>
          <a:graphicData uri="http://schemas.openxmlformats.org/drawingml/2006/table">
            <a:tbl>
              <a:tblPr/>
              <a:tblGrid>
                <a:gridCol w="1436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706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目的网络地址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下一跳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58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200.30.33.0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接口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834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202.10.23.0</a:t>
                      </a:r>
                      <a:endParaRPr kumimoji="0" lang="en-US" altLang="zh-CN" sz="16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接口１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210.30.36.0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R</a:t>
                      </a:r>
                      <a:r>
                        <a:rPr kumimoji="0" lang="en-US" altLang="zh-CN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042113"/>
              </p:ext>
            </p:extLst>
          </p:nvPr>
        </p:nvGraphicFramePr>
        <p:xfrm>
          <a:off x="3836035" y="4365973"/>
          <a:ext cx="4606925" cy="1484948"/>
        </p:xfrm>
        <a:graphic>
          <a:graphicData uri="http://schemas.openxmlformats.org/drawingml/2006/table">
            <a:tbl>
              <a:tblPr/>
              <a:tblGrid>
                <a:gridCol w="1738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2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目的网络地址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      子网掩码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下一跳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36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128.30.33.0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255.255.255.128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接口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4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128.30.33.128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255.255.255.128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接口１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58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128.30.36.0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255.255.255.0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4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3366FF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  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R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114714" y="5850921"/>
            <a:ext cx="214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不划分子网时的</a:t>
            </a:r>
            <a:r>
              <a:rPr lang="en-US" altLang="zh-CN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FIB</a:t>
            </a:r>
            <a:endParaRPr lang="zh-CN" altLang="en-US" dirty="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02666" y="5865446"/>
            <a:ext cx="214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划分子网时的</a:t>
            </a:r>
            <a:r>
              <a:rPr lang="en-US" altLang="zh-CN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FIB</a:t>
            </a:r>
            <a:endParaRPr lang="zh-CN" altLang="en-US" dirty="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0632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划分</a:t>
            </a:r>
            <a:r>
              <a:rPr lang="zh-CN" altLang="en-US" dirty="0" smtClean="0"/>
              <a:t>子网情况</a:t>
            </a:r>
            <a:r>
              <a:rPr lang="zh-CN" altLang="en-US" dirty="0"/>
              <a:t>下路由器转发分组的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370711" cy="5413022"/>
          </a:xfrm>
        </p:spPr>
        <p:txBody>
          <a:bodyPr/>
          <a:lstStyle/>
          <a:p>
            <a:pPr marL="360000" indent="-576000">
              <a:spcBef>
                <a:spcPts val="1200"/>
              </a:spcBef>
              <a:buNone/>
            </a:pPr>
            <a:r>
              <a:rPr lang="en-US" altLang="zh-CN" sz="1800" dirty="0" smtClean="0"/>
              <a:t>(1) </a:t>
            </a:r>
            <a:r>
              <a:rPr lang="zh-CN" altLang="en-US" sz="1800" dirty="0" smtClean="0"/>
              <a:t>从</a:t>
            </a:r>
            <a:r>
              <a:rPr lang="zh-CN" altLang="en-US" sz="1800" dirty="0"/>
              <a:t>数据报的首部提取目的主机的 </a:t>
            </a:r>
            <a:r>
              <a:rPr lang="en-US" altLang="zh-CN" sz="1800" dirty="0"/>
              <a:t>IP </a:t>
            </a:r>
            <a:r>
              <a:rPr lang="zh-CN" altLang="en-US" sz="1800" dirty="0"/>
              <a:t>地址 </a:t>
            </a:r>
            <a:r>
              <a:rPr lang="en-US" altLang="zh-CN" sz="1800" dirty="0" smtClean="0"/>
              <a:t>D</a:t>
            </a:r>
            <a:endParaRPr lang="zh-CN" altLang="en-US" sz="1800" dirty="0"/>
          </a:p>
          <a:p>
            <a:pPr marL="360000" indent="-576000">
              <a:spcBef>
                <a:spcPts val="1200"/>
              </a:spcBef>
              <a:buNone/>
            </a:pPr>
            <a:r>
              <a:rPr lang="en-US" altLang="zh-CN" sz="1800" dirty="0"/>
              <a:t>(2) </a:t>
            </a:r>
            <a:r>
              <a:rPr lang="zh-CN" altLang="en-US" sz="1800" dirty="0" smtClean="0"/>
              <a:t>用本结点的各个网络的子网掩码与</a:t>
            </a:r>
            <a:r>
              <a:rPr lang="en-US" altLang="zh-CN" sz="1800" dirty="0" smtClean="0"/>
              <a:t>D</a:t>
            </a:r>
            <a:r>
              <a:rPr lang="zh-CN" altLang="en-US" sz="1800" dirty="0" smtClean="0"/>
              <a:t>逐位相与，看是否与相应的网络地址匹配：匹配，则将分组直接交付；否则</a:t>
            </a:r>
            <a:r>
              <a:rPr lang="zh-CN" altLang="en-US" sz="1800" dirty="0"/>
              <a:t>是间接交付，执行</a:t>
            </a:r>
            <a:r>
              <a:rPr lang="en-US" altLang="zh-CN" sz="1800" dirty="0"/>
              <a:t>(3</a:t>
            </a:r>
            <a:r>
              <a:rPr lang="en-US" altLang="zh-CN" sz="1800" dirty="0" smtClean="0"/>
              <a:t>)</a:t>
            </a:r>
            <a:endParaRPr lang="zh-CN" altLang="en-US" sz="1800" dirty="0"/>
          </a:p>
          <a:p>
            <a:pPr marL="360000" indent="-576000">
              <a:spcBef>
                <a:spcPts val="1200"/>
              </a:spcBef>
              <a:buNone/>
            </a:pPr>
            <a:r>
              <a:rPr lang="en-US" altLang="zh-CN" sz="1800" dirty="0"/>
              <a:t>(3)  </a:t>
            </a:r>
            <a:r>
              <a:rPr lang="zh-CN" altLang="en-US" sz="1800" dirty="0" smtClean="0"/>
              <a:t>若路由表中</a:t>
            </a:r>
            <a:r>
              <a:rPr lang="zh-CN" altLang="en-US" sz="1800" dirty="0"/>
              <a:t>有目的地址为 </a:t>
            </a:r>
            <a:r>
              <a:rPr lang="en-US" altLang="zh-CN" sz="1800" dirty="0"/>
              <a:t>D </a:t>
            </a:r>
            <a:r>
              <a:rPr lang="zh-CN" altLang="en-US" sz="1800" dirty="0"/>
              <a:t>的特定主机路由，则把数据报传送给路由表中所指明的下一跳路由器；否则，执行</a:t>
            </a:r>
            <a:r>
              <a:rPr lang="en-US" altLang="zh-CN" sz="1800" dirty="0"/>
              <a:t>(4</a:t>
            </a:r>
            <a:r>
              <a:rPr lang="en-US" altLang="zh-CN" sz="1800" dirty="0" smtClean="0"/>
              <a:t>)</a:t>
            </a:r>
            <a:endParaRPr lang="zh-CN" altLang="en-US" sz="1800" dirty="0"/>
          </a:p>
          <a:p>
            <a:pPr marL="360000" indent="-576000">
              <a:spcBef>
                <a:spcPts val="1200"/>
              </a:spcBef>
              <a:buNone/>
            </a:pPr>
            <a:r>
              <a:rPr lang="en-US" altLang="zh-CN" sz="1800" dirty="0" smtClean="0"/>
              <a:t>(4) </a:t>
            </a:r>
            <a:r>
              <a:rPr lang="zh-CN" altLang="en-US" sz="1800" dirty="0" smtClean="0"/>
              <a:t>对</a:t>
            </a:r>
            <a:r>
              <a:rPr lang="zh-CN" altLang="en-US" sz="1800" dirty="0"/>
              <a:t>路由表中的每一行的子网掩码和 </a:t>
            </a:r>
            <a:r>
              <a:rPr lang="en-US" altLang="zh-CN" sz="1800" dirty="0"/>
              <a:t>D </a:t>
            </a:r>
            <a:r>
              <a:rPr lang="zh-CN" altLang="en-US" sz="1800" dirty="0"/>
              <a:t>逐</a:t>
            </a:r>
            <a:r>
              <a:rPr lang="zh-CN" altLang="en-US" sz="1800" dirty="0" smtClean="0"/>
              <a:t>位相与，若</a:t>
            </a:r>
            <a:r>
              <a:rPr lang="zh-CN" altLang="en-US" sz="1800" dirty="0"/>
              <a:t>其结果与该行的目的网络地址匹配，则将分组</a:t>
            </a:r>
            <a:r>
              <a:rPr lang="zh-CN" altLang="en-US" sz="1800" dirty="0" smtClean="0"/>
              <a:t>传送给该</a:t>
            </a:r>
            <a:r>
              <a:rPr lang="zh-CN" altLang="en-US" sz="1800" dirty="0"/>
              <a:t>行指明的下一跳路由器；否则，</a:t>
            </a:r>
            <a:r>
              <a:rPr lang="zh-CN" altLang="en-US" sz="1800" dirty="0" smtClean="0"/>
              <a:t>执行</a:t>
            </a:r>
            <a:r>
              <a:rPr lang="en-US" altLang="zh-CN" sz="1800" dirty="0" smtClean="0"/>
              <a:t>(5</a:t>
            </a:r>
            <a:r>
              <a:rPr lang="en-US" altLang="zh-CN" sz="1800" dirty="0"/>
              <a:t>)</a:t>
            </a:r>
            <a:endParaRPr lang="zh-CN" altLang="en-US" sz="1800" dirty="0" smtClean="0"/>
          </a:p>
          <a:p>
            <a:pPr marL="360000" indent="-576000">
              <a:spcBef>
                <a:spcPts val="1200"/>
              </a:spcBef>
              <a:buNone/>
            </a:pPr>
            <a:r>
              <a:rPr lang="en-US" altLang="zh-CN" sz="1800" dirty="0" smtClean="0"/>
              <a:t>(</a:t>
            </a:r>
            <a:r>
              <a:rPr lang="en-US" altLang="zh-CN" sz="1800" dirty="0"/>
              <a:t>5) </a:t>
            </a:r>
            <a:r>
              <a:rPr lang="zh-CN" altLang="en-US" sz="1800" dirty="0" smtClean="0"/>
              <a:t>若路由表中</a:t>
            </a:r>
            <a:r>
              <a:rPr lang="zh-CN" altLang="en-US" sz="1800" dirty="0"/>
              <a:t>有一个默认路由，则把数据报传送给路由表中所指明的默认路由器；否则，执行</a:t>
            </a:r>
            <a:r>
              <a:rPr lang="en-US" altLang="zh-CN" sz="1800" dirty="0"/>
              <a:t>(6</a:t>
            </a:r>
            <a:r>
              <a:rPr lang="en-US" altLang="zh-CN" sz="1800" dirty="0" smtClean="0"/>
              <a:t>)</a:t>
            </a:r>
          </a:p>
          <a:p>
            <a:pPr marL="360000" indent="-576000">
              <a:spcBef>
                <a:spcPts val="1200"/>
              </a:spcBef>
              <a:buNone/>
            </a:pPr>
            <a:r>
              <a:rPr lang="en-US" altLang="zh-CN" sz="1800" dirty="0" smtClean="0"/>
              <a:t>(</a:t>
            </a:r>
            <a:r>
              <a:rPr lang="en-US" altLang="zh-CN" sz="1800" dirty="0"/>
              <a:t>6)  </a:t>
            </a:r>
            <a:r>
              <a:rPr lang="zh-CN" altLang="en-US" sz="1800" dirty="0"/>
              <a:t>报告转发分组</a:t>
            </a:r>
            <a:r>
              <a:rPr lang="zh-CN" altLang="en-US" sz="1800" dirty="0" smtClean="0"/>
              <a:t>出错</a:t>
            </a:r>
            <a:r>
              <a:rPr lang="zh-CN" altLang="en-US" sz="1800" dirty="0"/>
              <a:t>（</a:t>
            </a:r>
            <a:r>
              <a:rPr lang="en-US" altLang="zh-CN" sz="1800" dirty="0"/>
              <a:t>ICMP</a:t>
            </a:r>
            <a:r>
              <a:rPr lang="zh-CN" altLang="en-US" sz="1800" dirty="0"/>
              <a:t>，目的不可达）</a:t>
            </a:r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90944" y="87868"/>
            <a:ext cx="20003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4.2.1   </a:t>
            </a: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分组转发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082040" y="2118360"/>
            <a:ext cx="716280" cy="304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1511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如何划分子网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4.2.1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划分子网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34" name="Rectangle 2"/>
          <p:cNvSpPr txBox="1">
            <a:spLocks noChangeArrowheads="1"/>
          </p:cNvSpPr>
          <p:nvPr/>
        </p:nvSpPr>
        <p:spPr bwMode="auto">
          <a:xfrm>
            <a:off x="428103" y="1271703"/>
            <a:ext cx="8568441" cy="76943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 eaLnBrk="1" hangingPunct="1"/>
            <a:r>
              <a:rPr kumimoji="0" lang="en-US" altLang="zh-CN" sz="20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/>
              </a:rPr>
              <a:t>【</a:t>
            </a:r>
            <a:r>
              <a:rPr kumimoji="0" lang="zh-CN" alt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/>
              </a:rPr>
              <a:t>例</a:t>
            </a:r>
            <a:r>
              <a:rPr kumimoji="0" lang="en-US" altLang="zh-CN" sz="20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黑体"/>
              </a:rPr>
              <a:t>】</a:t>
            </a:r>
            <a:r>
              <a: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已知互联网和路由器 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R</a:t>
            </a:r>
            <a:r>
              <a:rPr lang="en-US" altLang="zh-CN" sz="2000" baseline="-250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1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中的路由</a:t>
            </a:r>
            <a:r>
              <a:rPr lang="zh-CN" altLang="en-US" sz="2000" dirty="0" smtClean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表，主机 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H</a:t>
            </a:r>
            <a:r>
              <a:rPr lang="en-US" altLang="zh-CN" sz="2000" baseline="-250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1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向 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H</a:t>
            </a:r>
            <a:r>
              <a:rPr lang="en-US" altLang="zh-CN" sz="2000" baseline="-250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2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发送</a:t>
            </a:r>
            <a:r>
              <a:rPr lang="zh-CN" altLang="en-US" sz="2000" dirty="0" smtClean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分组，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H</a:t>
            </a:r>
            <a:r>
              <a:rPr lang="en-US" altLang="zh-CN" sz="2000" baseline="-25000" dirty="0" smtClean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1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如何发送？ 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R</a:t>
            </a:r>
            <a:r>
              <a:rPr lang="en-US" altLang="zh-CN" sz="2000" baseline="-25000" dirty="0" smtClean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1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Calibri" panose="020F0502020204030204" pitchFamily="34" charset="0"/>
                <a:ea typeface="黑体"/>
              </a:rPr>
              <a:t>如何转发？</a:t>
            </a:r>
            <a:endParaRPr kumimoji="0" lang="zh-CN" altLang="en-US" sz="2000" b="0" i="0" u="none" strike="noStrike" kern="120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黑体"/>
            </a:endParaRPr>
          </a:p>
        </p:txBody>
      </p:sp>
      <p:sp>
        <p:nvSpPr>
          <p:cNvPr id="55" name="Freeform 2"/>
          <p:cNvSpPr>
            <a:spLocks/>
          </p:cNvSpPr>
          <p:nvPr/>
        </p:nvSpPr>
        <p:spPr bwMode="auto">
          <a:xfrm>
            <a:off x="2670344" y="2228645"/>
            <a:ext cx="1681163" cy="1819275"/>
          </a:xfrm>
          <a:custGeom>
            <a:avLst/>
            <a:gdLst>
              <a:gd name="T0" fmla="*/ 12601579 w 1059"/>
              <a:gd name="T1" fmla="*/ 2147483646 h 1146"/>
              <a:gd name="T2" fmla="*/ 2147483646 w 1059"/>
              <a:gd name="T3" fmla="*/ 0 h 1146"/>
              <a:gd name="T4" fmla="*/ 2147483646 w 1059"/>
              <a:gd name="T5" fmla="*/ 2147483646 h 1146"/>
              <a:gd name="T6" fmla="*/ 0 w 1059"/>
              <a:gd name="T7" fmla="*/ 2147483646 h 11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59" h="1146">
                <a:moveTo>
                  <a:pt x="5" y="1146"/>
                </a:moveTo>
                <a:lnTo>
                  <a:pt x="1048" y="0"/>
                </a:lnTo>
                <a:lnTo>
                  <a:pt x="1059" y="880"/>
                </a:lnTo>
                <a:lnTo>
                  <a:pt x="0" y="1111"/>
                </a:lnTo>
              </a:path>
            </a:pathLst>
          </a:custGeom>
          <a:gradFill rotWithShape="1">
            <a:gsLst>
              <a:gs pos="0">
                <a:srgbClr val="B9B96F"/>
              </a:gs>
              <a:gs pos="100000">
                <a:srgbClr val="FFFF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5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20138"/>
              </p:ext>
            </p:extLst>
          </p:nvPr>
        </p:nvGraphicFramePr>
        <p:xfrm>
          <a:off x="4340849" y="2198696"/>
          <a:ext cx="4645025" cy="1376369"/>
        </p:xfrm>
        <a:graphic>
          <a:graphicData uri="http://schemas.openxmlformats.org/drawingml/2006/table">
            <a:tbl>
              <a:tblPr/>
              <a:tblGrid>
                <a:gridCol w="1668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307"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目的网络地址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子网掩码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下一跳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8055"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128.30.33.0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128.30.33.128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128.30.36.0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255.255.255.128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255.255.255.128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255.255.255.0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接口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接口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R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2" name="组合 101"/>
          <p:cNvGrpSpPr/>
          <p:nvPr/>
        </p:nvGrpSpPr>
        <p:grpSpPr>
          <a:xfrm>
            <a:off x="457200" y="2206814"/>
            <a:ext cx="8033462" cy="4283265"/>
            <a:chOff x="457200" y="2206814"/>
            <a:chExt cx="8033462" cy="4283265"/>
          </a:xfrm>
        </p:grpSpPr>
        <p:grpSp>
          <p:nvGrpSpPr>
            <p:cNvPr id="101" name="组合 100"/>
            <p:cNvGrpSpPr/>
            <p:nvPr/>
          </p:nvGrpSpPr>
          <p:grpSpPr>
            <a:xfrm>
              <a:off x="457200" y="2206814"/>
              <a:ext cx="8033462" cy="4283265"/>
              <a:chOff x="-745" y="1922463"/>
              <a:chExt cx="8533558" cy="4567237"/>
            </a:xfrm>
          </p:grpSpPr>
          <p:sp>
            <p:nvSpPr>
              <p:cNvPr id="56" name="Text Box 4"/>
              <p:cNvSpPr txBox="1">
                <a:spLocks noChangeArrowheads="1"/>
              </p:cNvSpPr>
              <p:nvPr/>
            </p:nvSpPr>
            <p:spPr bwMode="auto">
              <a:xfrm>
                <a:off x="2549525" y="3127376"/>
                <a:ext cx="320466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0</a:t>
                </a:r>
                <a:endParaRPr kumimoji="1" lang="en-US" altLang="zh-CN" sz="1800" b="0" i="0" u="none" strike="noStrike" kern="0" cap="none" spc="0" normalizeH="0" baseline="-25000" noProof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8" name="Line 19"/>
              <p:cNvSpPr>
                <a:spLocks noChangeShapeType="1"/>
              </p:cNvSpPr>
              <p:nvPr/>
            </p:nvSpPr>
            <p:spPr bwMode="auto">
              <a:xfrm>
                <a:off x="2522538" y="3105150"/>
                <a:ext cx="1587" cy="70326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9" name="Line 20"/>
              <p:cNvSpPr>
                <a:spLocks noChangeShapeType="1"/>
              </p:cNvSpPr>
              <p:nvPr/>
            </p:nvSpPr>
            <p:spPr bwMode="auto">
              <a:xfrm>
                <a:off x="314325" y="3087688"/>
                <a:ext cx="1588" cy="569912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0" name="Line 21"/>
              <p:cNvSpPr>
                <a:spLocks noChangeShapeType="1"/>
              </p:cNvSpPr>
              <p:nvPr/>
            </p:nvSpPr>
            <p:spPr bwMode="auto">
              <a:xfrm flipV="1">
                <a:off x="96838" y="3105150"/>
                <a:ext cx="4043362" cy="3175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1" name="Line 22"/>
              <p:cNvSpPr>
                <a:spLocks noChangeShapeType="1"/>
              </p:cNvSpPr>
              <p:nvPr/>
            </p:nvSpPr>
            <p:spPr bwMode="auto">
              <a:xfrm>
                <a:off x="962025" y="2535238"/>
                <a:ext cx="1588" cy="569912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62" name="Picture 23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0575" y="2276475"/>
                <a:ext cx="398463" cy="473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3" name="Text Box 24"/>
              <p:cNvSpPr txBox="1">
                <a:spLocks noChangeArrowheads="1"/>
              </p:cNvSpPr>
              <p:nvPr/>
            </p:nvSpPr>
            <p:spPr bwMode="auto">
              <a:xfrm>
                <a:off x="252413" y="1922463"/>
                <a:ext cx="1498799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C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128.30.33.13</a:t>
                </a:r>
              </a:p>
            </p:txBody>
          </p:sp>
          <p:sp>
            <p:nvSpPr>
              <p:cNvPr id="64" name="Text Box 25"/>
              <p:cNvSpPr txBox="1">
                <a:spLocks noChangeArrowheads="1"/>
              </p:cNvSpPr>
              <p:nvPr/>
            </p:nvSpPr>
            <p:spPr bwMode="auto">
              <a:xfrm>
                <a:off x="-745" y="2205038"/>
                <a:ext cx="931768" cy="689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源主机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H</a:t>
                </a:r>
                <a:r>
                  <a:rPr kumimoji="1" lang="en-US" altLang="zh-CN" sz="1800" b="0" i="0" u="none" strike="noStrike" kern="0" cap="none" spc="0" normalizeH="0" baseline="-2500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</a:p>
            </p:txBody>
          </p:sp>
          <p:sp>
            <p:nvSpPr>
              <p:cNvPr id="65" name="Line 27"/>
              <p:cNvSpPr>
                <a:spLocks noChangeShapeType="1"/>
              </p:cNvSpPr>
              <p:nvPr/>
            </p:nvSpPr>
            <p:spPr bwMode="auto">
              <a:xfrm>
                <a:off x="1628775" y="5011738"/>
                <a:ext cx="1588" cy="703262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6" name="Line 28"/>
              <p:cNvSpPr>
                <a:spLocks noChangeShapeType="1"/>
              </p:cNvSpPr>
              <p:nvPr/>
            </p:nvSpPr>
            <p:spPr bwMode="auto">
              <a:xfrm>
                <a:off x="6156325" y="4400550"/>
                <a:ext cx="1588" cy="56991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7" name="Line 29"/>
              <p:cNvSpPr>
                <a:spLocks noChangeShapeType="1"/>
              </p:cNvSpPr>
              <p:nvPr/>
            </p:nvSpPr>
            <p:spPr bwMode="auto">
              <a:xfrm>
                <a:off x="833438" y="5708650"/>
                <a:ext cx="1587" cy="56991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8" name="Line 30"/>
              <p:cNvSpPr>
                <a:spLocks noChangeShapeType="1"/>
              </p:cNvSpPr>
              <p:nvPr/>
            </p:nvSpPr>
            <p:spPr bwMode="auto">
              <a:xfrm>
                <a:off x="1628775" y="4400550"/>
                <a:ext cx="1588" cy="70326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9" name="Line 31"/>
              <p:cNvSpPr>
                <a:spLocks noChangeShapeType="1"/>
              </p:cNvSpPr>
              <p:nvPr/>
            </p:nvSpPr>
            <p:spPr bwMode="auto">
              <a:xfrm>
                <a:off x="2528888" y="3676650"/>
                <a:ext cx="1587" cy="70326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70" name="Picture 32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13" y="6018213"/>
                <a:ext cx="398462" cy="4714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1" name="Picture 33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775" y="3413125"/>
                <a:ext cx="398463" cy="471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72" name="Group 34"/>
              <p:cNvGrpSpPr>
                <a:grpSpLocks/>
              </p:cNvGrpSpPr>
              <p:nvPr/>
            </p:nvGrpSpPr>
            <p:grpSpPr bwMode="auto">
              <a:xfrm>
                <a:off x="2268538" y="3459163"/>
                <a:ext cx="612775" cy="460375"/>
                <a:chOff x="864" y="1824"/>
                <a:chExt cx="432" cy="288"/>
              </a:xfrm>
            </p:grpSpPr>
            <p:pic>
              <p:nvPicPr>
                <p:cNvPr id="73" name="Picture 35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" y="1824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74" name="Picture 36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" y="1824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75" name="Picture 37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91225" y="4779963"/>
                <a:ext cx="398463" cy="4714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6" name="Line 38"/>
              <p:cNvSpPr>
                <a:spLocks noChangeShapeType="1"/>
              </p:cNvSpPr>
              <p:nvPr/>
            </p:nvSpPr>
            <p:spPr bwMode="auto">
              <a:xfrm>
                <a:off x="935038" y="4379913"/>
                <a:ext cx="6948487" cy="1587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7" name="Line 39"/>
              <p:cNvSpPr>
                <a:spLocks noChangeShapeType="1"/>
              </p:cNvSpPr>
              <p:nvPr/>
            </p:nvSpPr>
            <p:spPr bwMode="auto">
              <a:xfrm>
                <a:off x="520700" y="5729288"/>
                <a:ext cx="7835900" cy="1587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8" name="Text Box 40"/>
              <p:cNvSpPr txBox="1">
                <a:spLocks noChangeArrowheads="1"/>
              </p:cNvSpPr>
              <p:nvPr/>
            </p:nvSpPr>
            <p:spPr bwMode="auto">
              <a:xfrm>
                <a:off x="839788" y="3890963"/>
                <a:ext cx="1623101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128.30.33.130</a:t>
                </a:r>
              </a:p>
            </p:txBody>
          </p:sp>
          <p:sp>
            <p:nvSpPr>
              <p:cNvPr id="79" name="Text Box 44"/>
              <p:cNvSpPr txBox="1">
                <a:spLocks noChangeArrowheads="1"/>
              </p:cNvSpPr>
              <p:nvPr/>
            </p:nvSpPr>
            <p:spPr bwMode="auto">
              <a:xfrm>
                <a:off x="2533650" y="3897313"/>
                <a:ext cx="320466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  <a:endParaRPr kumimoji="1" lang="en-US" altLang="zh-CN" sz="1800" b="0" i="0" u="none" strike="noStrike" kern="0" cap="none" spc="0" normalizeH="0" baseline="-25000" noProof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0" name="Line 45"/>
              <p:cNvSpPr>
                <a:spLocks noChangeShapeType="1"/>
              </p:cNvSpPr>
              <p:nvPr/>
            </p:nvSpPr>
            <p:spPr bwMode="auto">
              <a:xfrm>
                <a:off x="4019550" y="4400550"/>
                <a:ext cx="1588" cy="56991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81" name="Group 46"/>
              <p:cNvGrpSpPr>
                <a:grpSpLocks/>
              </p:cNvGrpSpPr>
              <p:nvPr/>
            </p:nvGrpSpPr>
            <p:grpSpPr bwMode="auto">
              <a:xfrm>
                <a:off x="1368425" y="4843463"/>
                <a:ext cx="612775" cy="460375"/>
                <a:chOff x="864" y="1824"/>
                <a:chExt cx="432" cy="288"/>
              </a:xfrm>
            </p:grpSpPr>
            <p:pic>
              <p:nvPicPr>
                <p:cNvPr id="82" name="Picture 47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" y="1824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83" name="Picture 48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" y="1824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84" name="Text Box 49"/>
              <p:cNvSpPr txBox="1">
                <a:spLocks noChangeArrowheads="1"/>
              </p:cNvSpPr>
              <p:nvPr/>
            </p:nvSpPr>
            <p:spPr bwMode="auto">
              <a:xfrm>
                <a:off x="971550" y="4826000"/>
                <a:ext cx="412417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R</a:t>
                </a:r>
                <a:r>
                  <a:rPr kumimoji="1" lang="en-US" altLang="zh-CN" sz="1800" b="0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</a:t>
                </a:r>
              </a:p>
            </p:txBody>
          </p:sp>
          <p:sp>
            <p:nvSpPr>
              <p:cNvPr id="85" name="Line 50"/>
              <p:cNvSpPr>
                <a:spLocks noChangeShapeType="1"/>
              </p:cNvSpPr>
              <p:nvPr/>
            </p:nvSpPr>
            <p:spPr bwMode="auto">
              <a:xfrm>
                <a:off x="2217738" y="5707063"/>
                <a:ext cx="1587" cy="569912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86" name="Picture 51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4925" y="4784725"/>
                <a:ext cx="398463" cy="471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7" name="Text Box 52"/>
              <p:cNvSpPr txBox="1">
                <a:spLocks noChangeArrowheads="1"/>
              </p:cNvSpPr>
              <p:nvPr/>
            </p:nvSpPr>
            <p:spPr bwMode="auto">
              <a:xfrm>
                <a:off x="3951288" y="3681413"/>
                <a:ext cx="4581525" cy="689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子网</a:t>
                </a: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</a:t>
                </a:r>
                <a:r>
                  <a:rPr kumimoji="1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：网络地址 </a:t>
                </a: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128.30.33.128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            </a:t>
                </a:r>
                <a:r>
                  <a:rPr kumimoji="1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子网掩码 </a:t>
                </a: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255.255.255.128</a:t>
                </a:r>
                <a:endParaRPr kumimoji="1" lang="en-US" altLang="zh-CN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8" name="Text Box 53"/>
              <p:cNvSpPr txBox="1">
                <a:spLocks noChangeArrowheads="1"/>
              </p:cNvSpPr>
              <p:nvPr/>
            </p:nvSpPr>
            <p:spPr bwMode="auto">
              <a:xfrm>
                <a:off x="3348038" y="5229225"/>
                <a:ext cx="1469850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目的主机 </a:t>
                </a: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H</a:t>
                </a:r>
                <a:r>
                  <a:rPr kumimoji="1" lang="en-US" altLang="zh-CN" sz="1800" b="0" i="0" u="none" strike="noStrike" kern="0" cap="none" spc="0" normalizeH="0" baseline="-2500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</a:t>
                </a:r>
              </a:p>
            </p:txBody>
          </p:sp>
          <p:sp>
            <p:nvSpPr>
              <p:cNvPr id="89" name="Text Box 54"/>
              <p:cNvSpPr txBox="1">
                <a:spLocks noChangeArrowheads="1"/>
              </p:cNvSpPr>
              <p:nvPr/>
            </p:nvSpPr>
            <p:spPr bwMode="auto">
              <a:xfrm>
                <a:off x="4140200" y="4760913"/>
                <a:ext cx="1623101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C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128.30.33.138</a:t>
                </a:r>
              </a:p>
            </p:txBody>
          </p:sp>
          <p:sp>
            <p:nvSpPr>
              <p:cNvPr id="90" name="Text Box 55"/>
              <p:cNvSpPr txBox="1">
                <a:spLocks noChangeArrowheads="1"/>
              </p:cNvSpPr>
              <p:nvPr/>
            </p:nvSpPr>
            <p:spPr bwMode="auto">
              <a:xfrm>
                <a:off x="1308100" y="4538663"/>
                <a:ext cx="320466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0</a:t>
                </a:r>
                <a:endParaRPr kumimoji="1" lang="en-US" altLang="zh-CN" sz="1800" b="0" i="0" u="none" strike="noStrike" kern="0" cap="none" spc="0" normalizeH="0" baseline="-25000" noProof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1" name="Text Box 56"/>
              <p:cNvSpPr txBox="1">
                <a:spLocks noChangeArrowheads="1"/>
              </p:cNvSpPr>
              <p:nvPr/>
            </p:nvSpPr>
            <p:spPr bwMode="auto">
              <a:xfrm>
                <a:off x="1308100" y="5259388"/>
                <a:ext cx="320466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  <a:endParaRPr kumimoji="1" lang="en-US" altLang="zh-CN" sz="1800" b="0" i="0" u="none" strike="noStrike" kern="0" cap="none" spc="0" normalizeH="0" baseline="-25000" noProof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2" name="Text Box 57"/>
              <p:cNvSpPr txBox="1">
                <a:spLocks noChangeArrowheads="1"/>
              </p:cNvSpPr>
              <p:nvPr/>
            </p:nvSpPr>
            <p:spPr bwMode="auto">
              <a:xfrm>
                <a:off x="1619250" y="4538663"/>
                <a:ext cx="1623101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128.30.33.129</a:t>
                </a:r>
              </a:p>
            </p:txBody>
          </p:sp>
          <p:pic>
            <p:nvPicPr>
              <p:cNvPr id="93" name="Picture 58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43113" y="6016625"/>
                <a:ext cx="400050" cy="473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4" name="Text Box 59"/>
              <p:cNvSpPr txBox="1">
                <a:spLocks noChangeArrowheads="1"/>
              </p:cNvSpPr>
              <p:nvPr/>
            </p:nvSpPr>
            <p:spPr bwMode="auto">
              <a:xfrm>
                <a:off x="1692275" y="5984875"/>
                <a:ext cx="432851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H</a:t>
                </a:r>
                <a:r>
                  <a:rPr kumimoji="1" lang="en-US" altLang="zh-CN" sz="1800" b="0" i="0" u="none" strike="noStrike" kern="0" cap="none" spc="0" normalizeH="0" baseline="-2500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</a:p>
            </p:txBody>
          </p:sp>
          <p:sp>
            <p:nvSpPr>
              <p:cNvPr id="95" name="Text Box 60"/>
              <p:cNvSpPr txBox="1">
                <a:spLocks noChangeArrowheads="1"/>
              </p:cNvSpPr>
              <p:nvPr/>
            </p:nvSpPr>
            <p:spPr bwMode="auto">
              <a:xfrm>
                <a:off x="1687513" y="5257799"/>
                <a:ext cx="1374494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128.30.36.2</a:t>
                </a:r>
              </a:p>
            </p:txBody>
          </p:sp>
          <p:sp>
            <p:nvSpPr>
              <p:cNvPr id="96" name="Text Box 61"/>
              <p:cNvSpPr txBox="1">
                <a:spLocks noChangeArrowheads="1"/>
              </p:cNvSpPr>
              <p:nvPr/>
            </p:nvSpPr>
            <p:spPr bwMode="auto">
              <a:xfrm>
                <a:off x="4060327" y="5760949"/>
                <a:ext cx="3334409" cy="689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子网</a:t>
                </a: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  <a:r>
                  <a:rPr kumimoji="1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：网络地址 </a:t>
                </a: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128.30.36.0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            </a:t>
                </a:r>
                <a:r>
                  <a:rPr kumimoji="1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子网掩码 </a:t>
                </a: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255.255.255.0</a:t>
                </a:r>
                <a:endParaRPr kumimoji="1" lang="en-US" altLang="zh-CN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7" name="Text Box 62"/>
              <p:cNvSpPr txBox="1">
                <a:spLocks noChangeArrowheads="1"/>
              </p:cNvSpPr>
              <p:nvPr/>
            </p:nvSpPr>
            <p:spPr bwMode="auto">
              <a:xfrm>
                <a:off x="2333625" y="6056313"/>
                <a:ext cx="1498799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128.30.36.12</a:t>
                </a:r>
              </a:p>
            </p:txBody>
          </p:sp>
          <p:sp>
            <p:nvSpPr>
              <p:cNvPr id="99" name="Text Box 26"/>
              <p:cNvSpPr txBox="1">
                <a:spLocks noChangeArrowheads="1"/>
              </p:cNvSpPr>
              <p:nvPr/>
            </p:nvSpPr>
            <p:spPr bwMode="auto">
              <a:xfrm>
                <a:off x="538075" y="2215209"/>
                <a:ext cx="3494088" cy="984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子网</a:t>
                </a: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  <a:r>
                  <a:rPr kumimoji="1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：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    网络地址 </a:t>
                </a: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128.30.33.0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     </a:t>
                </a:r>
                <a:r>
                  <a:rPr kumimoji="1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子网掩码 </a:t>
                </a: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255.255.255.128</a:t>
                </a:r>
              </a:p>
            </p:txBody>
          </p:sp>
          <p:sp>
            <p:nvSpPr>
              <p:cNvPr id="100" name="Text Box 3"/>
              <p:cNvSpPr txBox="1">
                <a:spLocks noChangeArrowheads="1"/>
              </p:cNvSpPr>
              <p:nvPr/>
            </p:nvSpPr>
            <p:spPr bwMode="auto">
              <a:xfrm>
                <a:off x="1116013" y="3098800"/>
                <a:ext cx="1374494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128.30.33.1</a:t>
                </a:r>
              </a:p>
            </p:txBody>
          </p:sp>
        </p:grpSp>
        <p:sp>
          <p:nvSpPr>
            <p:cNvPr id="104" name="Text Box 43"/>
            <p:cNvSpPr txBox="1">
              <a:spLocks noChangeArrowheads="1"/>
            </p:cNvSpPr>
            <p:nvPr/>
          </p:nvSpPr>
          <p:spPr bwMode="auto">
            <a:xfrm>
              <a:off x="3109411" y="3671809"/>
              <a:ext cx="38824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R="0" lvl="0" indent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kumimoji="1" b="0" i="0" u="none" strike="noStrike" kern="0" cap="none" spc="0" normalizeH="0" baseline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CC0099"/>
                  </a:solidFill>
                </a:rPr>
                <a:t>R</a:t>
              </a:r>
              <a:r>
                <a:rPr lang="en-US" altLang="zh-CN" baseline="-25000" dirty="0">
                  <a:solidFill>
                    <a:srgbClr val="CC0099"/>
                  </a:solidFill>
                </a:rPr>
                <a:t>1</a:t>
              </a:r>
            </a:p>
          </p:txBody>
        </p:sp>
      </p:grpSp>
      <p:sp>
        <p:nvSpPr>
          <p:cNvPr id="103" name="Line 64"/>
          <p:cNvSpPr>
            <a:spLocks noChangeShapeType="1"/>
          </p:cNvSpPr>
          <p:nvPr/>
        </p:nvSpPr>
        <p:spPr bwMode="auto">
          <a:xfrm>
            <a:off x="1493889" y="2929011"/>
            <a:ext cx="2846960" cy="2161732"/>
          </a:xfrm>
          <a:prstGeom prst="line">
            <a:avLst/>
          </a:prstGeom>
          <a:noFill/>
          <a:ln w="76200">
            <a:solidFill>
              <a:srgbClr val="990099">
                <a:alpha val="6100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9392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03" grpId="0" animBg="1"/>
    </p:bldLst>
  </p:timing>
  <p:extLst mod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如何划分子网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4.2.1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划分子网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5" name="Freeform 2"/>
          <p:cNvSpPr>
            <a:spLocks/>
          </p:cNvSpPr>
          <p:nvPr/>
        </p:nvSpPr>
        <p:spPr bwMode="auto">
          <a:xfrm>
            <a:off x="2670344" y="2228645"/>
            <a:ext cx="1681163" cy="1819275"/>
          </a:xfrm>
          <a:custGeom>
            <a:avLst/>
            <a:gdLst>
              <a:gd name="T0" fmla="*/ 12601579 w 1059"/>
              <a:gd name="T1" fmla="*/ 2147483646 h 1146"/>
              <a:gd name="T2" fmla="*/ 2147483646 w 1059"/>
              <a:gd name="T3" fmla="*/ 0 h 1146"/>
              <a:gd name="T4" fmla="*/ 2147483646 w 1059"/>
              <a:gd name="T5" fmla="*/ 2147483646 h 1146"/>
              <a:gd name="T6" fmla="*/ 0 w 1059"/>
              <a:gd name="T7" fmla="*/ 2147483646 h 11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59" h="1146">
                <a:moveTo>
                  <a:pt x="5" y="1146"/>
                </a:moveTo>
                <a:lnTo>
                  <a:pt x="1048" y="0"/>
                </a:lnTo>
                <a:lnTo>
                  <a:pt x="1059" y="880"/>
                </a:lnTo>
                <a:lnTo>
                  <a:pt x="0" y="1111"/>
                </a:lnTo>
              </a:path>
            </a:pathLst>
          </a:custGeom>
          <a:gradFill rotWithShape="1">
            <a:gsLst>
              <a:gs pos="0">
                <a:srgbClr val="B9B96F"/>
              </a:gs>
              <a:gs pos="100000">
                <a:srgbClr val="FFFF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57" name="Group 5"/>
          <p:cNvGraphicFramePr>
            <a:graphicFrameLocks noGrp="1"/>
          </p:cNvGraphicFramePr>
          <p:nvPr/>
        </p:nvGraphicFramePr>
        <p:xfrm>
          <a:off x="4340849" y="2198696"/>
          <a:ext cx="4645025" cy="1376369"/>
        </p:xfrm>
        <a:graphic>
          <a:graphicData uri="http://schemas.openxmlformats.org/drawingml/2006/table">
            <a:tbl>
              <a:tblPr/>
              <a:tblGrid>
                <a:gridCol w="1668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307"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目的网络地址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子网掩码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下一跳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8055"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128.30.33.0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128.30.33.128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128.30.36.0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255.255.255.128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255.255.255.128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255.255.255.0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接口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接口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R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2" name="组合 101"/>
          <p:cNvGrpSpPr/>
          <p:nvPr/>
        </p:nvGrpSpPr>
        <p:grpSpPr>
          <a:xfrm>
            <a:off x="457200" y="2206814"/>
            <a:ext cx="8033462" cy="4333103"/>
            <a:chOff x="457200" y="2206814"/>
            <a:chExt cx="8033462" cy="4333103"/>
          </a:xfrm>
        </p:grpSpPr>
        <p:grpSp>
          <p:nvGrpSpPr>
            <p:cNvPr id="101" name="组合 100"/>
            <p:cNvGrpSpPr/>
            <p:nvPr/>
          </p:nvGrpSpPr>
          <p:grpSpPr>
            <a:xfrm>
              <a:off x="457200" y="2206814"/>
              <a:ext cx="8033462" cy="4333103"/>
              <a:chOff x="-745" y="1922463"/>
              <a:chExt cx="8533558" cy="4620379"/>
            </a:xfrm>
          </p:grpSpPr>
          <p:sp>
            <p:nvSpPr>
              <p:cNvPr id="56" name="Text Box 4"/>
              <p:cNvSpPr txBox="1">
                <a:spLocks noChangeArrowheads="1"/>
              </p:cNvSpPr>
              <p:nvPr/>
            </p:nvSpPr>
            <p:spPr bwMode="auto">
              <a:xfrm>
                <a:off x="2549525" y="3127376"/>
                <a:ext cx="320466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0</a:t>
                </a:r>
                <a:endParaRPr kumimoji="1" lang="en-US" altLang="zh-CN" sz="1800" b="0" i="0" u="none" strike="noStrike" kern="0" cap="none" spc="0" normalizeH="0" baseline="-25000" noProof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8" name="Line 19"/>
              <p:cNvSpPr>
                <a:spLocks noChangeShapeType="1"/>
              </p:cNvSpPr>
              <p:nvPr/>
            </p:nvSpPr>
            <p:spPr bwMode="auto">
              <a:xfrm>
                <a:off x="2522538" y="3105150"/>
                <a:ext cx="1587" cy="70326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9" name="Line 20"/>
              <p:cNvSpPr>
                <a:spLocks noChangeShapeType="1"/>
              </p:cNvSpPr>
              <p:nvPr/>
            </p:nvSpPr>
            <p:spPr bwMode="auto">
              <a:xfrm>
                <a:off x="314325" y="3087688"/>
                <a:ext cx="1588" cy="569912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0" name="Line 21"/>
              <p:cNvSpPr>
                <a:spLocks noChangeShapeType="1"/>
              </p:cNvSpPr>
              <p:nvPr/>
            </p:nvSpPr>
            <p:spPr bwMode="auto">
              <a:xfrm flipV="1">
                <a:off x="96838" y="3105150"/>
                <a:ext cx="4043362" cy="3175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1" name="Line 22"/>
              <p:cNvSpPr>
                <a:spLocks noChangeShapeType="1"/>
              </p:cNvSpPr>
              <p:nvPr/>
            </p:nvSpPr>
            <p:spPr bwMode="auto">
              <a:xfrm>
                <a:off x="962025" y="2535238"/>
                <a:ext cx="1588" cy="569912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62" name="Picture 23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0575" y="2276475"/>
                <a:ext cx="398463" cy="473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3" name="Text Box 24"/>
              <p:cNvSpPr txBox="1">
                <a:spLocks noChangeArrowheads="1"/>
              </p:cNvSpPr>
              <p:nvPr/>
            </p:nvSpPr>
            <p:spPr bwMode="auto">
              <a:xfrm>
                <a:off x="252413" y="1922463"/>
                <a:ext cx="1498799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C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128.30.33.13</a:t>
                </a:r>
              </a:p>
            </p:txBody>
          </p:sp>
          <p:sp>
            <p:nvSpPr>
              <p:cNvPr id="64" name="Text Box 25"/>
              <p:cNvSpPr txBox="1">
                <a:spLocks noChangeArrowheads="1"/>
              </p:cNvSpPr>
              <p:nvPr/>
            </p:nvSpPr>
            <p:spPr bwMode="auto">
              <a:xfrm>
                <a:off x="-745" y="2205038"/>
                <a:ext cx="931768" cy="689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源主机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H</a:t>
                </a:r>
                <a:r>
                  <a:rPr kumimoji="1" lang="en-US" altLang="zh-CN" sz="1800" b="0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</a:p>
            </p:txBody>
          </p:sp>
          <p:sp>
            <p:nvSpPr>
              <p:cNvPr id="65" name="Line 27"/>
              <p:cNvSpPr>
                <a:spLocks noChangeShapeType="1"/>
              </p:cNvSpPr>
              <p:nvPr/>
            </p:nvSpPr>
            <p:spPr bwMode="auto">
              <a:xfrm>
                <a:off x="1628775" y="5011738"/>
                <a:ext cx="1588" cy="703262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6" name="Line 28"/>
              <p:cNvSpPr>
                <a:spLocks noChangeShapeType="1"/>
              </p:cNvSpPr>
              <p:nvPr/>
            </p:nvSpPr>
            <p:spPr bwMode="auto">
              <a:xfrm>
                <a:off x="6156325" y="4400550"/>
                <a:ext cx="1588" cy="56991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7" name="Line 29"/>
              <p:cNvSpPr>
                <a:spLocks noChangeShapeType="1"/>
              </p:cNvSpPr>
              <p:nvPr/>
            </p:nvSpPr>
            <p:spPr bwMode="auto">
              <a:xfrm>
                <a:off x="833438" y="5708650"/>
                <a:ext cx="1587" cy="56991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8" name="Line 30"/>
              <p:cNvSpPr>
                <a:spLocks noChangeShapeType="1"/>
              </p:cNvSpPr>
              <p:nvPr/>
            </p:nvSpPr>
            <p:spPr bwMode="auto">
              <a:xfrm>
                <a:off x="1628775" y="4400550"/>
                <a:ext cx="1588" cy="70326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9" name="Line 31"/>
              <p:cNvSpPr>
                <a:spLocks noChangeShapeType="1"/>
              </p:cNvSpPr>
              <p:nvPr/>
            </p:nvSpPr>
            <p:spPr bwMode="auto">
              <a:xfrm>
                <a:off x="2528888" y="3676650"/>
                <a:ext cx="1587" cy="70326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70" name="Picture 32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13" y="6018213"/>
                <a:ext cx="398462" cy="4714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1" name="Picture 33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775" y="3413125"/>
                <a:ext cx="398463" cy="471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72" name="Group 34"/>
              <p:cNvGrpSpPr>
                <a:grpSpLocks/>
              </p:cNvGrpSpPr>
              <p:nvPr/>
            </p:nvGrpSpPr>
            <p:grpSpPr bwMode="auto">
              <a:xfrm>
                <a:off x="2268538" y="3459163"/>
                <a:ext cx="612775" cy="460375"/>
                <a:chOff x="864" y="1824"/>
                <a:chExt cx="432" cy="288"/>
              </a:xfrm>
            </p:grpSpPr>
            <p:pic>
              <p:nvPicPr>
                <p:cNvPr id="73" name="Picture 35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" y="1824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74" name="Picture 36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" y="1824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75" name="Picture 37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91225" y="4779963"/>
                <a:ext cx="398463" cy="4714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6" name="Line 38"/>
              <p:cNvSpPr>
                <a:spLocks noChangeShapeType="1"/>
              </p:cNvSpPr>
              <p:nvPr/>
            </p:nvSpPr>
            <p:spPr bwMode="auto">
              <a:xfrm>
                <a:off x="935038" y="4379913"/>
                <a:ext cx="6948487" cy="1587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7" name="Line 39"/>
              <p:cNvSpPr>
                <a:spLocks noChangeShapeType="1"/>
              </p:cNvSpPr>
              <p:nvPr/>
            </p:nvSpPr>
            <p:spPr bwMode="auto">
              <a:xfrm>
                <a:off x="520700" y="5729288"/>
                <a:ext cx="7835900" cy="1587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8" name="Text Box 40"/>
              <p:cNvSpPr txBox="1">
                <a:spLocks noChangeArrowheads="1"/>
              </p:cNvSpPr>
              <p:nvPr/>
            </p:nvSpPr>
            <p:spPr bwMode="auto">
              <a:xfrm>
                <a:off x="839788" y="3890963"/>
                <a:ext cx="1623101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128.30.33.130</a:t>
                </a:r>
              </a:p>
            </p:txBody>
          </p:sp>
          <p:sp>
            <p:nvSpPr>
              <p:cNvPr id="79" name="Text Box 44"/>
              <p:cNvSpPr txBox="1">
                <a:spLocks noChangeArrowheads="1"/>
              </p:cNvSpPr>
              <p:nvPr/>
            </p:nvSpPr>
            <p:spPr bwMode="auto">
              <a:xfrm>
                <a:off x="2533650" y="3897313"/>
                <a:ext cx="320466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  <a:endParaRPr kumimoji="1" lang="en-US" altLang="zh-CN" sz="1800" b="0" i="0" u="none" strike="noStrike" kern="0" cap="none" spc="0" normalizeH="0" baseline="-25000" noProof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0" name="Line 45"/>
              <p:cNvSpPr>
                <a:spLocks noChangeShapeType="1"/>
              </p:cNvSpPr>
              <p:nvPr/>
            </p:nvSpPr>
            <p:spPr bwMode="auto">
              <a:xfrm>
                <a:off x="4019550" y="4400550"/>
                <a:ext cx="1588" cy="56991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81" name="Group 46"/>
              <p:cNvGrpSpPr>
                <a:grpSpLocks/>
              </p:cNvGrpSpPr>
              <p:nvPr/>
            </p:nvGrpSpPr>
            <p:grpSpPr bwMode="auto">
              <a:xfrm>
                <a:off x="1368425" y="4843463"/>
                <a:ext cx="612775" cy="460375"/>
                <a:chOff x="864" y="1824"/>
                <a:chExt cx="432" cy="288"/>
              </a:xfrm>
            </p:grpSpPr>
            <p:pic>
              <p:nvPicPr>
                <p:cNvPr id="82" name="Picture 47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" y="1824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83" name="Picture 48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" y="1824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84" name="Text Box 49"/>
              <p:cNvSpPr txBox="1">
                <a:spLocks noChangeArrowheads="1"/>
              </p:cNvSpPr>
              <p:nvPr/>
            </p:nvSpPr>
            <p:spPr bwMode="auto">
              <a:xfrm>
                <a:off x="971550" y="4826000"/>
                <a:ext cx="412417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R</a:t>
                </a:r>
                <a:r>
                  <a:rPr kumimoji="1" lang="en-US" altLang="zh-CN" sz="1800" b="0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</a:t>
                </a:r>
              </a:p>
            </p:txBody>
          </p:sp>
          <p:sp>
            <p:nvSpPr>
              <p:cNvPr id="85" name="Line 50"/>
              <p:cNvSpPr>
                <a:spLocks noChangeShapeType="1"/>
              </p:cNvSpPr>
              <p:nvPr/>
            </p:nvSpPr>
            <p:spPr bwMode="auto">
              <a:xfrm>
                <a:off x="2217738" y="5707063"/>
                <a:ext cx="1587" cy="569912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86" name="Picture 51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4925" y="4784725"/>
                <a:ext cx="398463" cy="471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7" name="Text Box 52"/>
              <p:cNvSpPr txBox="1">
                <a:spLocks noChangeArrowheads="1"/>
              </p:cNvSpPr>
              <p:nvPr/>
            </p:nvSpPr>
            <p:spPr bwMode="auto">
              <a:xfrm>
                <a:off x="3951288" y="3681413"/>
                <a:ext cx="4581525" cy="689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子网</a:t>
                </a: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</a:t>
                </a:r>
                <a:r>
                  <a:rPr kumimoji="1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：网络地址 </a:t>
                </a: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128.30.33.128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            </a:t>
                </a:r>
                <a:r>
                  <a:rPr kumimoji="1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子网掩码 </a:t>
                </a: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255.255.255.128</a:t>
                </a:r>
                <a:endParaRPr kumimoji="1" lang="en-US" altLang="zh-CN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8" name="Text Box 53"/>
              <p:cNvSpPr txBox="1">
                <a:spLocks noChangeArrowheads="1"/>
              </p:cNvSpPr>
              <p:nvPr/>
            </p:nvSpPr>
            <p:spPr bwMode="auto">
              <a:xfrm>
                <a:off x="3348038" y="5229225"/>
                <a:ext cx="1469850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目的主机 </a:t>
                </a: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H</a:t>
                </a:r>
                <a:r>
                  <a:rPr kumimoji="1" lang="en-US" altLang="zh-CN" sz="1800" b="0" i="0" u="none" strike="noStrike" kern="0" cap="none" spc="0" normalizeH="0" baseline="-2500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</a:t>
                </a:r>
              </a:p>
            </p:txBody>
          </p:sp>
          <p:sp>
            <p:nvSpPr>
              <p:cNvPr id="89" name="Text Box 54"/>
              <p:cNvSpPr txBox="1">
                <a:spLocks noChangeArrowheads="1"/>
              </p:cNvSpPr>
              <p:nvPr/>
            </p:nvSpPr>
            <p:spPr bwMode="auto">
              <a:xfrm>
                <a:off x="4140200" y="4760913"/>
                <a:ext cx="1623101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C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128.30.33.138</a:t>
                </a:r>
              </a:p>
            </p:txBody>
          </p:sp>
          <p:sp>
            <p:nvSpPr>
              <p:cNvPr id="90" name="Text Box 55"/>
              <p:cNvSpPr txBox="1">
                <a:spLocks noChangeArrowheads="1"/>
              </p:cNvSpPr>
              <p:nvPr/>
            </p:nvSpPr>
            <p:spPr bwMode="auto">
              <a:xfrm>
                <a:off x="1308100" y="4538663"/>
                <a:ext cx="320466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0</a:t>
                </a:r>
                <a:endParaRPr kumimoji="1" lang="en-US" altLang="zh-CN" sz="1800" b="0" i="0" u="none" strike="noStrike" kern="0" cap="none" spc="0" normalizeH="0" baseline="-25000" noProof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1" name="Text Box 56"/>
              <p:cNvSpPr txBox="1">
                <a:spLocks noChangeArrowheads="1"/>
              </p:cNvSpPr>
              <p:nvPr/>
            </p:nvSpPr>
            <p:spPr bwMode="auto">
              <a:xfrm>
                <a:off x="1308100" y="5259388"/>
                <a:ext cx="320466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  <a:endParaRPr kumimoji="1" lang="en-US" altLang="zh-CN" sz="1800" b="0" i="0" u="none" strike="noStrike" kern="0" cap="none" spc="0" normalizeH="0" baseline="-25000" noProof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2" name="Text Box 57"/>
              <p:cNvSpPr txBox="1">
                <a:spLocks noChangeArrowheads="1"/>
              </p:cNvSpPr>
              <p:nvPr/>
            </p:nvSpPr>
            <p:spPr bwMode="auto">
              <a:xfrm>
                <a:off x="1619250" y="4538663"/>
                <a:ext cx="1623101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128.30.33.129</a:t>
                </a:r>
              </a:p>
            </p:txBody>
          </p:sp>
          <p:pic>
            <p:nvPicPr>
              <p:cNvPr id="93" name="Picture 58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43113" y="6016625"/>
                <a:ext cx="400050" cy="473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4" name="Text Box 59"/>
              <p:cNvSpPr txBox="1">
                <a:spLocks noChangeArrowheads="1"/>
              </p:cNvSpPr>
              <p:nvPr/>
            </p:nvSpPr>
            <p:spPr bwMode="auto">
              <a:xfrm>
                <a:off x="1692275" y="5984875"/>
                <a:ext cx="432851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H</a:t>
                </a:r>
                <a:r>
                  <a:rPr kumimoji="1" lang="en-US" altLang="zh-CN" sz="1800" b="0" i="0" u="none" strike="noStrike" kern="0" cap="none" spc="0" normalizeH="0" baseline="-2500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</a:p>
            </p:txBody>
          </p:sp>
          <p:sp>
            <p:nvSpPr>
              <p:cNvPr id="95" name="Text Box 60"/>
              <p:cNvSpPr txBox="1">
                <a:spLocks noChangeArrowheads="1"/>
              </p:cNvSpPr>
              <p:nvPr/>
            </p:nvSpPr>
            <p:spPr bwMode="auto">
              <a:xfrm>
                <a:off x="1687513" y="5257799"/>
                <a:ext cx="1374494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128.30.36.2</a:t>
                </a:r>
              </a:p>
            </p:txBody>
          </p:sp>
          <p:sp>
            <p:nvSpPr>
              <p:cNvPr id="96" name="Text Box 61"/>
              <p:cNvSpPr txBox="1">
                <a:spLocks noChangeArrowheads="1"/>
              </p:cNvSpPr>
              <p:nvPr/>
            </p:nvSpPr>
            <p:spPr bwMode="auto">
              <a:xfrm>
                <a:off x="4019550" y="5788025"/>
                <a:ext cx="3666453" cy="7548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子网</a:t>
                </a:r>
                <a:r>
                  <a:rPr kumimoji="1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  <a:r>
                  <a:rPr kumimoji="1" lang="zh-CN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：网络地址 </a:t>
                </a:r>
                <a:r>
                  <a:rPr kumimoji="1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128.30.36.0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            </a:t>
                </a:r>
                <a:r>
                  <a:rPr kumimoji="1" lang="zh-CN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子网掩码 </a:t>
                </a:r>
                <a:r>
                  <a:rPr kumimoji="1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255.255.255.0</a:t>
                </a:r>
                <a:endParaRPr kumimoji="1" lang="en-US" altLang="zh-CN" sz="2000" b="0" i="0" u="none" strike="noStrike" kern="0" cap="none" spc="0" normalizeH="0" baseline="-25000" noProof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7" name="Text Box 62"/>
              <p:cNvSpPr txBox="1">
                <a:spLocks noChangeArrowheads="1"/>
              </p:cNvSpPr>
              <p:nvPr/>
            </p:nvSpPr>
            <p:spPr bwMode="auto">
              <a:xfrm>
                <a:off x="2333625" y="6056313"/>
                <a:ext cx="1498799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128.30.36.12</a:t>
                </a:r>
              </a:p>
            </p:txBody>
          </p:sp>
          <p:sp>
            <p:nvSpPr>
              <p:cNvPr id="99" name="Text Box 26"/>
              <p:cNvSpPr txBox="1">
                <a:spLocks noChangeArrowheads="1"/>
              </p:cNvSpPr>
              <p:nvPr/>
            </p:nvSpPr>
            <p:spPr bwMode="auto">
              <a:xfrm>
                <a:off x="539750" y="2189163"/>
                <a:ext cx="3494088" cy="984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子网</a:t>
                </a: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  <a:r>
                  <a:rPr kumimoji="1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：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    网络地址 </a:t>
                </a: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128.30.33.0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     </a:t>
                </a:r>
                <a:r>
                  <a:rPr kumimoji="1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子网掩码 </a:t>
                </a: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255.255.255.128</a:t>
                </a:r>
              </a:p>
            </p:txBody>
          </p:sp>
          <p:sp>
            <p:nvSpPr>
              <p:cNvPr id="100" name="Text Box 3"/>
              <p:cNvSpPr txBox="1">
                <a:spLocks noChangeArrowheads="1"/>
              </p:cNvSpPr>
              <p:nvPr/>
            </p:nvSpPr>
            <p:spPr bwMode="auto">
              <a:xfrm>
                <a:off x="1116013" y="3098800"/>
                <a:ext cx="1374494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128.30.33.1</a:t>
                </a:r>
              </a:p>
            </p:txBody>
          </p:sp>
        </p:grpSp>
        <p:sp>
          <p:nvSpPr>
            <p:cNvPr id="104" name="Text Box 43"/>
            <p:cNvSpPr txBox="1">
              <a:spLocks noChangeArrowheads="1"/>
            </p:cNvSpPr>
            <p:nvPr/>
          </p:nvSpPr>
          <p:spPr bwMode="auto">
            <a:xfrm>
              <a:off x="3109411" y="3671809"/>
              <a:ext cx="38824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R="0" lvl="0" indent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kumimoji="1" b="0" i="0" u="none" strike="noStrike" kern="0" cap="none" spc="0" normalizeH="0" baseline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CC0099"/>
                  </a:solidFill>
                </a:rPr>
                <a:t>R</a:t>
              </a:r>
              <a:r>
                <a:rPr lang="en-US" altLang="zh-CN" baseline="-25000" dirty="0">
                  <a:solidFill>
                    <a:srgbClr val="CC0099"/>
                  </a:solidFill>
                </a:rPr>
                <a:t>1</a:t>
              </a:r>
            </a:p>
          </p:txBody>
        </p:sp>
      </p:grpSp>
      <p:sp>
        <p:nvSpPr>
          <p:cNvPr id="103" name="Line 64"/>
          <p:cNvSpPr>
            <a:spLocks noChangeShapeType="1"/>
          </p:cNvSpPr>
          <p:nvPr/>
        </p:nvSpPr>
        <p:spPr bwMode="auto">
          <a:xfrm>
            <a:off x="1493889" y="2929011"/>
            <a:ext cx="2846960" cy="2161732"/>
          </a:xfrm>
          <a:prstGeom prst="line">
            <a:avLst/>
          </a:prstGeom>
          <a:noFill/>
          <a:ln w="76200">
            <a:solidFill>
              <a:srgbClr val="990099">
                <a:alpha val="6100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5" name="Rectangle 2"/>
          <p:cNvSpPr txBox="1">
            <a:spLocks noChangeArrowheads="1"/>
          </p:cNvSpPr>
          <p:nvPr/>
        </p:nvSpPr>
        <p:spPr bwMode="auto">
          <a:xfrm>
            <a:off x="428103" y="1271703"/>
            <a:ext cx="5669917" cy="607444"/>
          </a:xfrm>
          <a:prstGeom prst="rect">
            <a:avLst/>
          </a:prstGeom>
          <a:solidFill>
            <a:srgbClr val="990099"/>
          </a:solidFill>
          <a:ln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285750" lvl="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主机</a:t>
            </a: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H</a:t>
            </a:r>
            <a:r>
              <a:rPr lang="en-US" altLang="zh-CN" sz="20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1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发送</a:t>
            </a: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分组，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目的地址：</a:t>
            </a: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128.30.33.138</a:t>
            </a:r>
            <a:endParaRPr lang="zh-CN" altLang="en-US" sz="20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7" name="Rectangle 66"/>
          <p:cNvSpPr>
            <a:spLocks noChangeArrowheads="1"/>
          </p:cNvSpPr>
          <p:nvPr/>
        </p:nvSpPr>
        <p:spPr bwMode="auto">
          <a:xfrm>
            <a:off x="0" y="5607224"/>
            <a:ext cx="9144000" cy="1250776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 smtClean="0">
                <a:latin typeface="Calibri" panose="020F0502020204030204" pitchFamily="34" charset="0"/>
              </a:rPr>
              <a:t>注意</a:t>
            </a:r>
            <a:r>
              <a:rPr lang="zh-CN" altLang="en-US" sz="2000" dirty="0">
                <a:latin typeface="Calibri" panose="020F0502020204030204" pitchFamily="34" charset="0"/>
              </a:rPr>
              <a:t>：</a:t>
            </a:r>
            <a:r>
              <a:rPr lang="en-US" altLang="zh-CN" sz="2000" dirty="0">
                <a:latin typeface="Calibri" panose="020F0502020204030204" pitchFamily="34" charset="0"/>
              </a:rPr>
              <a:t>H</a:t>
            </a:r>
            <a:r>
              <a:rPr lang="en-US" altLang="zh-CN" sz="2000" baseline="-25000" dirty="0">
                <a:latin typeface="Calibri" panose="020F0502020204030204" pitchFamily="34" charset="0"/>
              </a:rPr>
              <a:t>1</a:t>
            </a:r>
            <a:r>
              <a:rPr lang="en-US" altLang="zh-CN" sz="2000" dirty="0">
                <a:latin typeface="Calibri" panose="020F0502020204030204" pitchFamily="34" charset="0"/>
              </a:rPr>
              <a:t> </a:t>
            </a:r>
            <a:r>
              <a:rPr lang="zh-CN" altLang="en-US" sz="2000" dirty="0">
                <a:solidFill>
                  <a:schemeClr val="hlink"/>
                </a:solidFill>
                <a:latin typeface="Calibri" panose="020F0502020204030204" pitchFamily="34" charset="0"/>
              </a:rPr>
              <a:t>并不知道</a:t>
            </a:r>
            <a:r>
              <a:rPr lang="zh-CN" altLang="en-US" sz="2000" dirty="0">
                <a:latin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</a:rPr>
              <a:t>H</a:t>
            </a:r>
            <a:r>
              <a:rPr lang="en-US" altLang="zh-CN" sz="2000" baseline="-25000" dirty="0">
                <a:latin typeface="Calibri" panose="020F0502020204030204" pitchFamily="34" charset="0"/>
              </a:rPr>
              <a:t>2</a:t>
            </a:r>
            <a:r>
              <a:rPr lang="en-US" altLang="zh-CN" sz="2000" dirty="0">
                <a:latin typeface="Calibri" panose="020F0502020204030204" pitchFamily="34" charset="0"/>
              </a:rPr>
              <a:t> </a:t>
            </a:r>
            <a:r>
              <a:rPr lang="zh-CN" altLang="en-US" sz="2000" dirty="0">
                <a:latin typeface="Calibri" panose="020F0502020204030204" pitchFamily="34" charset="0"/>
              </a:rPr>
              <a:t>连接在哪一个网络</a:t>
            </a:r>
            <a:r>
              <a:rPr lang="zh-CN" altLang="en-US" sz="2000" dirty="0" smtClean="0">
                <a:latin typeface="Calibri" panose="020F0502020204030204" pitchFamily="34" charset="0"/>
              </a:rPr>
              <a:t>上</a:t>
            </a:r>
            <a:endParaRPr lang="zh-CN" altLang="en-US" sz="2000" dirty="0">
              <a:latin typeface="Calibri" panose="020F0502020204030204" pitchFamily="34" charset="0"/>
            </a:endParaRPr>
          </a:p>
          <a:p>
            <a:pPr algn="ctr"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000" dirty="0" smtClean="0">
                <a:latin typeface="Calibri" panose="020F0502020204030204" pitchFamily="34" charset="0"/>
              </a:rPr>
              <a:t>仅仅</a:t>
            </a:r>
            <a:r>
              <a:rPr lang="zh-CN" altLang="en-US" sz="2000" dirty="0">
                <a:latin typeface="Calibri" panose="020F0502020204030204" pitchFamily="34" charset="0"/>
              </a:rPr>
              <a:t>知道 </a:t>
            </a:r>
            <a:r>
              <a:rPr lang="en-US" altLang="zh-CN" sz="2000" dirty="0">
                <a:latin typeface="Calibri" panose="020F0502020204030204" pitchFamily="34" charset="0"/>
              </a:rPr>
              <a:t>H</a:t>
            </a:r>
            <a:r>
              <a:rPr lang="en-US" altLang="zh-CN" sz="2000" baseline="-25000" dirty="0">
                <a:latin typeface="Calibri" panose="020F0502020204030204" pitchFamily="34" charset="0"/>
              </a:rPr>
              <a:t>2</a:t>
            </a:r>
            <a:r>
              <a:rPr lang="en-US" altLang="zh-CN" sz="2000" dirty="0">
                <a:latin typeface="Calibri" panose="020F0502020204030204" pitchFamily="34" charset="0"/>
              </a:rPr>
              <a:t> </a:t>
            </a:r>
            <a:r>
              <a:rPr lang="zh-CN" altLang="en-US" sz="2000" dirty="0">
                <a:latin typeface="Calibri" panose="020F0502020204030204" pitchFamily="34" charset="0"/>
              </a:rPr>
              <a:t>的 </a:t>
            </a:r>
            <a:r>
              <a:rPr lang="en-US" altLang="zh-CN" sz="2000" dirty="0">
                <a:latin typeface="Calibri" panose="020F0502020204030204" pitchFamily="34" charset="0"/>
              </a:rPr>
              <a:t>IP </a:t>
            </a:r>
            <a:r>
              <a:rPr lang="zh-CN" altLang="en-US" sz="2000" dirty="0">
                <a:latin typeface="Calibri" panose="020F0502020204030204" pitchFamily="34" charset="0"/>
              </a:rPr>
              <a:t>地址</a:t>
            </a:r>
            <a:r>
              <a:rPr lang="zh-CN" altLang="en-US" sz="2000" dirty="0" smtClean="0">
                <a:latin typeface="Calibri" panose="020F0502020204030204" pitchFamily="34" charset="0"/>
              </a:rPr>
              <a:t>是</a:t>
            </a:r>
            <a:r>
              <a:rPr lang="en-US" altLang="zh-CN" sz="2000" dirty="0" smtClean="0">
                <a:latin typeface="Calibri" panose="020F0502020204030204" pitchFamily="34" charset="0"/>
              </a:rPr>
              <a:t>128.30.33.138</a:t>
            </a:r>
            <a:endParaRPr lang="en-US" altLang="zh-CN" sz="2000" dirty="0">
              <a:latin typeface="Calibri" panose="020F0502020204030204" pitchFamily="34" charset="0"/>
            </a:endParaRPr>
          </a:p>
        </p:txBody>
      </p:sp>
      <p:sp>
        <p:nvSpPr>
          <p:cNvPr id="108" name="Rectangle 67"/>
          <p:cNvSpPr>
            <a:spLocks noChangeArrowheads="1"/>
          </p:cNvSpPr>
          <p:nvPr/>
        </p:nvSpPr>
        <p:spPr bwMode="auto">
          <a:xfrm>
            <a:off x="0" y="5628199"/>
            <a:ext cx="9144000" cy="124767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wrap="none" lIns="1800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buSzTx/>
              <a:buFont typeface="Wingdings" panose="05000000000000000000" pitchFamily="2" charset="2"/>
              <a:buChar char="¥"/>
            </a:pPr>
            <a:r>
              <a:rPr lang="en-US" altLang="zh-CN" sz="2000" dirty="0" smtClean="0">
                <a:solidFill>
                  <a:schemeClr val="bg1"/>
                </a:solidFill>
              </a:rPr>
              <a:t> H</a:t>
            </a:r>
            <a:r>
              <a:rPr lang="en-US" altLang="zh-CN" sz="2000" baseline="-25000" dirty="0" smtClean="0">
                <a:solidFill>
                  <a:schemeClr val="bg1"/>
                </a:solidFill>
              </a:rPr>
              <a:t>1 </a:t>
            </a:r>
            <a:r>
              <a:rPr lang="zh-CN" alt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首先</a:t>
            </a:r>
            <a:r>
              <a:rPr lang="zh-CN" altLang="en-US" sz="2000" dirty="0">
                <a:solidFill>
                  <a:schemeClr val="bg1"/>
                </a:solidFill>
              </a:rPr>
              <a:t>检查主机 </a:t>
            </a:r>
            <a:r>
              <a:rPr lang="en-US" altLang="zh-CN" sz="2000" dirty="0">
                <a:solidFill>
                  <a:schemeClr val="bg1"/>
                </a:solidFill>
              </a:rPr>
              <a:t>128.30.33.138 </a:t>
            </a:r>
            <a:r>
              <a:rPr lang="zh-CN" altLang="en-US" sz="2000" dirty="0">
                <a:solidFill>
                  <a:schemeClr val="bg1"/>
                </a:solidFill>
              </a:rPr>
              <a:t>是否连接在本网络上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buSzTx/>
              <a:buFont typeface="Wingdings 3" panose="05040102010807070707" pitchFamily="18" charset="2"/>
              <a:buChar char="4"/>
            </a:pPr>
            <a:r>
              <a:rPr lang="zh-CN" altLang="en-US" sz="2000" dirty="0" smtClean="0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是</a:t>
            </a:r>
            <a:r>
              <a: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，则直接</a:t>
            </a:r>
            <a:r>
              <a:rPr lang="zh-CN" altLang="en-US" sz="2000" dirty="0" smtClean="0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交付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buSzTx/>
              <a:buFont typeface="Wingdings 3" panose="05040102010807070707" pitchFamily="18" charset="2"/>
              <a:buChar char="4"/>
            </a:pPr>
            <a:r>
              <a:rPr lang="zh-CN" altLang="en-US" sz="2000" dirty="0" smtClean="0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否，送交</a:t>
            </a:r>
            <a:r>
              <a: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路由器 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R</a:t>
            </a:r>
            <a:r>
              <a:rPr lang="en-US" altLang="zh-CN" sz="2000" baseline="-25000" dirty="0" smtClean="0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</a:t>
            </a:r>
            <a:endParaRPr lang="zh-CN" altLang="en-US" sz="1800" dirty="0">
              <a:solidFill>
                <a:schemeClr val="bg1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42688" y="6290580"/>
            <a:ext cx="408522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  <a:ea typeface="黑体" panose="02010609060101010101" pitchFamily="49" charset="-122"/>
              </a:rPr>
              <a:t>如何判断是否连接在本网络上</a:t>
            </a:r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  <a:ea typeface="黑体" panose="02010609060101010101" pitchFamily="49" charset="-122"/>
              </a:rPr>
              <a:t>?</a:t>
            </a:r>
            <a:endParaRPr lang="zh-CN" altLang="en-US" sz="2000" dirty="0">
              <a:solidFill>
                <a:schemeClr val="accent5">
                  <a:lumMod val="50000"/>
                </a:schemeClr>
              </a:solidFill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3119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7" grpId="0" animBg="1"/>
      <p:bldP spid="108" grpId="0" animBg="1"/>
      <p:bldP spid="3" grpId="0" animBg="1"/>
    </p:bldLst>
  </p:timing>
  <p:extLst mod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如何划分子网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4.2.1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划分子网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5" name="Freeform 2"/>
          <p:cNvSpPr>
            <a:spLocks/>
          </p:cNvSpPr>
          <p:nvPr/>
        </p:nvSpPr>
        <p:spPr bwMode="auto">
          <a:xfrm>
            <a:off x="2670344" y="2228645"/>
            <a:ext cx="1681163" cy="1819275"/>
          </a:xfrm>
          <a:custGeom>
            <a:avLst/>
            <a:gdLst>
              <a:gd name="T0" fmla="*/ 12601579 w 1059"/>
              <a:gd name="T1" fmla="*/ 2147483646 h 1146"/>
              <a:gd name="T2" fmla="*/ 2147483646 w 1059"/>
              <a:gd name="T3" fmla="*/ 0 h 1146"/>
              <a:gd name="T4" fmla="*/ 2147483646 w 1059"/>
              <a:gd name="T5" fmla="*/ 2147483646 h 1146"/>
              <a:gd name="T6" fmla="*/ 0 w 1059"/>
              <a:gd name="T7" fmla="*/ 2147483646 h 11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59" h="1146">
                <a:moveTo>
                  <a:pt x="5" y="1146"/>
                </a:moveTo>
                <a:lnTo>
                  <a:pt x="1048" y="0"/>
                </a:lnTo>
                <a:lnTo>
                  <a:pt x="1059" y="880"/>
                </a:lnTo>
                <a:lnTo>
                  <a:pt x="0" y="1111"/>
                </a:lnTo>
              </a:path>
            </a:pathLst>
          </a:custGeom>
          <a:gradFill rotWithShape="1">
            <a:gsLst>
              <a:gs pos="0">
                <a:srgbClr val="B9B96F"/>
              </a:gs>
              <a:gs pos="100000">
                <a:srgbClr val="FFFF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57" name="Group 5"/>
          <p:cNvGraphicFramePr>
            <a:graphicFrameLocks noGrp="1"/>
          </p:cNvGraphicFramePr>
          <p:nvPr/>
        </p:nvGraphicFramePr>
        <p:xfrm>
          <a:off x="4340849" y="2198696"/>
          <a:ext cx="4645025" cy="1376369"/>
        </p:xfrm>
        <a:graphic>
          <a:graphicData uri="http://schemas.openxmlformats.org/drawingml/2006/table">
            <a:tbl>
              <a:tblPr/>
              <a:tblGrid>
                <a:gridCol w="1668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307"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目的网络地址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子网掩码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下一跳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8055"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128.30.33.0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128.30.33.128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128.30.36.0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255.255.255.128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255.255.255.128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255.255.255.0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接口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接口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R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2" name="组合 101"/>
          <p:cNvGrpSpPr/>
          <p:nvPr/>
        </p:nvGrpSpPr>
        <p:grpSpPr>
          <a:xfrm>
            <a:off x="457200" y="2206814"/>
            <a:ext cx="7867576" cy="4333103"/>
            <a:chOff x="457200" y="2206814"/>
            <a:chExt cx="7867576" cy="4333103"/>
          </a:xfrm>
        </p:grpSpPr>
        <p:grpSp>
          <p:nvGrpSpPr>
            <p:cNvPr id="101" name="组合 100"/>
            <p:cNvGrpSpPr/>
            <p:nvPr/>
          </p:nvGrpSpPr>
          <p:grpSpPr>
            <a:xfrm>
              <a:off x="457200" y="2206814"/>
              <a:ext cx="7867576" cy="4333103"/>
              <a:chOff x="-745" y="1922463"/>
              <a:chExt cx="8357345" cy="4620379"/>
            </a:xfrm>
          </p:grpSpPr>
          <p:sp>
            <p:nvSpPr>
              <p:cNvPr id="56" name="Text Box 4"/>
              <p:cNvSpPr txBox="1">
                <a:spLocks noChangeArrowheads="1"/>
              </p:cNvSpPr>
              <p:nvPr/>
            </p:nvSpPr>
            <p:spPr bwMode="auto">
              <a:xfrm>
                <a:off x="2549525" y="3127376"/>
                <a:ext cx="320466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0</a:t>
                </a:r>
                <a:endParaRPr kumimoji="1" lang="en-US" altLang="zh-CN" sz="1800" b="0" i="0" u="none" strike="noStrike" kern="0" cap="none" spc="0" normalizeH="0" baseline="-25000" noProof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8" name="Line 19"/>
              <p:cNvSpPr>
                <a:spLocks noChangeShapeType="1"/>
              </p:cNvSpPr>
              <p:nvPr/>
            </p:nvSpPr>
            <p:spPr bwMode="auto">
              <a:xfrm>
                <a:off x="2522538" y="3105150"/>
                <a:ext cx="1587" cy="70326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9" name="Line 20"/>
              <p:cNvSpPr>
                <a:spLocks noChangeShapeType="1"/>
              </p:cNvSpPr>
              <p:nvPr/>
            </p:nvSpPr>
            <p:spPr bwMode="auto">
              <a:xfrm>
                <a:off x="314325" y="3087688"/>
                <a:ext cx="1588" cy="569912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0" name="Line 21"/>
              <p:cNvSpPr>
                <a:spLocks noChangeShapeType="1"/>
              </p:cNvSpPr>
              <p:nvPr/>
            </p:nvSpPr>
            <p:spPr bwMode="auto">
              <a:xfrm flipV="1">
                <a:off x="96838" y="3105150"/>
                <a:ext cx="4043362" cy="3175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1" name="Line 22"/>
              <p:cNvSpPr>
                <a:spLocks noChangeShapeType="1"/>
              </p:cNvSpPr>
              <p:nvPr/>
            </p:nvSpPr>
            <p:spPr bwMode="auto">
              <a:xfrm>
                <a:off x="962025" y="2535238"/>
                <a:ext cx="1588" cy="569912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62" name="Picture 23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0575" y="2276475"/>
                <a:ext cx="398463" cy="473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3" name="Text Box 24"/>
              <p:cNvSpPr txBox="1">
                <a:spLocks noChangeArrowheads="1"/>
              </p:cNvSpPr>
              <p:nvPr/>
            </p:nvSpPr>
            <p:spPr bwMode="auto">
              <a:xfrm>
                <a:off x="252413" y="1922463"/>
                <a:ext cx="1498799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128.30.33.13</a:t>
                </a:r>
              </a:p>
            </p:txBody>
          </p:sp>
          <p:sp>
            <p:nvSpPr>
              <p:cNvPr id="64" name="Text Box 25"/>
              <p:cNvSpPr txBox="1">
                <a:spLocks noChangeArrowheads="1"/>
              </p:cNvSpPr>
              <p:nvPr/>
            </p:nvSpPr>
            <p:spPr bwMode="auto">
              <a:xfrm>
                <a:off x="-745" y="2205038"/>
                <a:ext cx="931768" cy="689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源主机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H</a:t>
                </a:r>
                <a:r>
                  <a:rPr kumimoji="1" lang="en-US" altLang="zh-CN" sz="1800" b="0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</a:p>
            </p:txBody>
          </p:sp>
          <p:sp>
            <p:nvSpPr>
              <p:cNvPr id="65" name="Line 27"/>
              <p:cNvSpPr>
                <a:spLocks noChangeShapeType="1"/>
              </p:cNvSpPr>
              <p:nvPr/>
            </p:nvSpPr>
            <p:spPr bwMode="auto">
              <a:xfrm>
                <a:off x="1628775" y="5011738"/>
                <a:ext cx="1588" cy="703262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6" name="Line 28"/>
              <p:cNvSpPr>
                <a:spLocks noChangeShapeType="1"/>
              </p:cNvSpPr>
              <p:nvPr/>
            </p:nvSpPr>
            <p:spPr bwMode="auto">
              <a:xfrm>
                <a:off x="6156325" y="4400550"/>
                <a:ext cx="1588" cy="56991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7" name="Line 29"/>
              <p:cNvSpPr>
                <a:spLocks noChangeShapeType="1"/>
              </p:cNvSpPr>
              <p:nvPr/>
            </p:nvSpPr>
            <p:spPr bwMode="auto">
              <a:xfrm>
                <a:off x="833438" y="5708650"/>
                <a:ext cx="1587" cy="56991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8" name="Line 30"/>
              <p:cNvSpPr>
                <a:spLocks noChangeShapeType="1"/>
              </p:cNvSpPr>
              <p:nvPr/>
            </p:nvSpPr>
            <p:spPr bwMode="auto">
              <a:xfrm>
                <a:off x="1628775" y="4400550"/>
                <a:ext cx="1588" cy="70326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9" name="Line 31"/>
              <p:cNvSpPr>
                <a:spLocks noChangeShapeType="1"/>
              </p:cNvSpPr>
              <p:nvPr/>
            </p:nvSpPr>
            <p:spPr bwMode="auto">
              <a:xfrm>
                <a:off x="2528888" y="3676650"/>
                <a:ext cx="1587" cy="70326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70" name="Picture 32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13" y="6018213"/>
                <a:ext cx="398462" cy="4714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1" name="Picture 33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775" y="3413125"/>
                <a:ext cx="398463" cy="471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72" name="Group 34"/>
              <p:cNvGrpSpPr>
                <a:grpSpLocks/>
              </p:cNvGrpSpPr>
              <p:nvPr/>
            </p:nvGrpSpPr>
            <p:grpSpPr bwMode="auto">
              <a:xfrm>
                <a:off x="2268538" y="3459163"/>
                <a:ext cx="612775" cy="460375"/>
                <a:chOff x="864" y="1824"/>
                <a:chExt cx="432" cy="288"/>
              </a:xfrm>
            </p:grpSpPr>
            <p:pic>
              <p:nvPicPr>
                <p:cNvPr id="73" name="Picture 35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" y="1824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74" name="Picture 36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" y="1824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75" name="Picture 37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91225" y="4779963"/>
                <a:ext cx="398463" cy="4714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6" name="Line 38"/>
              <p:cNvSpPr>
                <a:spLocks noChangeShapeType="1"/>
              </p:cNvSpPr>
              <p:nvPr/>
            </p:nvSpPr>
            <p:spPr bwMode="auto">
              <a:xfrm>
                <a:off x="935038" y="4379913"/>
                <a:ext cx="6948487" cy="1587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7" name="Line 39"/>
              <p:cNvSpPr>
                <a:spLocks noChangeShapeType="1"/>
              </p:cNvSpPr>
              <p:nvPr/>
            </p:nvSpPr>
            <p:spPr bwMode="auto">
              <a:xfrm>
                <a:off x="520700" y="5729288"/>
                <a:ext cx="7835900" cy="1587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8" name="Text Box 40"/>
              <p:cNvSpPr txBox="1">
                <a:spLocks noChangeArrowheads="1"/>
              </p:cNvSpPr>
              <p:nvPr/>
            </p:nvSpPr>
            <p:spPr bwMode="auto">
              <a:xfrm>
                <a:off x="839788" y="3890963"/>
                <a:ext cx="1623101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128.30.33.130</a:t>
                </a:r>
              </a:p>
            </p:txBody>
          </p:sp>
          <p:sp>
            <p:nvSpPr>
              <p:cNvPr id="79" name="Text Box 44"/>
              <p:cNvSpPr txBox="1">
                <a:spLocks noChangeArrowheads="1"/>
              </p:cNvSpPr>
              <p:nvPr/>
            </p:nvSpPr>
            <p:spPr bwMode="auto">
              <a:xfrm>
                <a:off x="2533650" y="3897313"/>
                <a:ext cx="320466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  <a:endParaRPr kumimoji="1" lang="en-US" altLang="zh-CN" sz="1800" b="0" i="0" u="none" strike="noStrike" kern="0" cap="none" spc="0" normalizeH="0" baseline="-25000" noProof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0" name="Line 45"/>
              <p:cNvSpPr>
                <a:spLocks noChangeShapeType="1"/>
              </p:cNvSpPr>
              <p:nvPr/>
            </p:nvSpPr>
            <p:spPr bwMode="auto">
              <a:xfrm>
                <a:off x="4019550" y="4400550"/>
                <a:ext cx="1588" cy="56991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81" name="Group 46"/>
              <p:cNvGrpSpPr>
                <a:grpSpLocks/>
              </p:cNvGrpSpPr>
              <p:nvPr/>
            </p:nvGrpSpPr>
            <p:grpSpPr bwMode="auto">
              <a:xfrm>
                <a:off x="1368425" y="4843463"/>
                <a:ext cx="612775" cy="460375"/>
                <a:chOff x="864" y="1824"/>
                <a:chExt cx="432" cy="288"/>
              </a:xfrm>
            </p:grpSpPr>
            <p:pic>
              <p:nvPicPr>
                <p:cNvPr id="82" name="Picture 47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" y="1824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83" name="Picture 48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" y="1824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84" name="Text Box 49"/>
              <p:cNvSpPr txBox="1">
                <a:spLocks noChangeArrowheads="1"/>
              </p:cNvSpPr>
              <p:nvPr/>
            </p:nvSpPr>
            <p:spPr bwMode="auto">
              <a:xfrm>
                <a:off x="971550" y="4826000"/>
                <a:ext cx="412417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R</a:t>
                </a:r>
                <a:r>
                  <a:rPr kumimoji="1" lang="en-US" altLang="zh-CN" sz="1800" b="0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</a:t>
                </a:r>
              </a:p>
            </p:txBody>
          </p:sp>
          <p:sp>
            <p:nvSpPr>
              <p:cNvPr id="85" name="Line 50"/>
              <p:cNvSpPr>
                <a:spLocks noChangeShapeType="1"/>
              </p:cNvSpPr>
              <p:nvPr/>
            </p:nvSpPr>
            <p:spPr bwMode="auto">
              <a:xfrm>
                <a:off x="2217738" y="5707063"/>
                <a:ext cx="1587" cy="569912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86" name="Picture 51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4925" y="4784725"/>
                <a:ext cx="398463" cy="471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8" name="Text Box 53"/>
              <p:cNvSpPr txBox="1">
                <a:spLocks noChangeArrowheads="1"/>
              </p:cNvSpPr>
              <p:nvPr/>
            </p:nvSpPr>
            <p:spPr bwMode="auto">
              <a:xfrm>
                <a:off x="3348038" y="5229225"/>
                <a:ext cx="1469850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目的主机 </a:t>
                </a: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H</a:t>
                </a:r>
                <a:r>
                  <a:rPr kumimoji="1" lang="en-US" altLang="zh-CN" sz="1800" b="0" i="0" u="none" strike="noStrike" kern="0" cap="none" spc="0" normalizeH="0" baseline="-2500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</a:t>
                </a:r>
              </a:p>
            </p:txBody>
          </p:sp>
          <p:sp>
            <p:nvSpPr>
              <p:cNvPr id="89" name="Text Box 54"/>
              <p:cNvSpPr txBox="1">
                <a:spLocks noChangeArrowheads="1"/>
              </p:cNvSpPr>
              <p:nvPr/>
            </p:nvSpPr>
            <p:spPr bwMode="auto">
              <a:xfrm>
                <a:off x="4140200" y="4760913"/>
                <a:ext cx="1623101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128.30.33.138</a:t>
                </a:r>
              </a:p>
            </p:txBody>
          </p:sp>
          <p:sp>
            <p:nvSpPr>
              <p:cNvPr id="90" name="Text Box 55"/>
              <p:cNvSpPr txBox="1">
                <a:spLocks noChangeArrowheads="1"/>
              </p:cNvSpPr>
              <p:nvPr/>
            </p:nvSpPr>
            <p:spPr bwMode="auto">
              <a:xfrm>
                <a:off x="1308100" y="4538663"/>
                <a:ext cx="320466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0</a:t>
                </a:r>
                <a:endParaRPr kumimoji="1" lang="en-US" altLang="zh-CN" sz="1800" b="0" i="0" u="none" strike="noStrike" kern="0" cap="none" spc="0" normalizeH="0" baseline="-25000" noProof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1" name="Text Box 56"/>
              <p:cNvSpPr txBox="1">
                <a:spLocks noChangeArrowheads="1"/>
              </p:cNvSpPr>
              <p:nvPr/>
            </p:nvSpPr>
            <p:spPr bwMode="auto">
              <a:xfrm>
                <a:off x="1308100" y="5259388"/>
                <a:ext cx="320466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  <a:endParaRPr kumimoji="1" lang="en-US" altLang="zh-CN" sz="1800" b="0" i="0" u="none" strike="noStrike" kern="0" cap="none" spc="0" normalizeH="0" baseline="-25000" noProof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2" name="Text Box 57"/>
              <p:cNvSpPr txBox="1">
                <a:spLocks noChangeArrowheads="1"/>
              </p:cNvSpPr>
              <p:nvPr/>
            </p:nvSpPr>
            <p:spPr bwMode="auto">
              <a:xfrm>
                <a:off x="1619250" y="4538663"/>
                <a:ext cx="1623101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128.30.33.129</a:t>
                </a:r>
              </a:p>
            </p:txBody>
          </p:sp>
          <p:pic>
            <p:nvPicPr>
              <p:cNvPr id="93" name="Picture 58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43113" y="6016625"/>
                <a:ext cx="400050" cy="473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4" name="Text Box 59"/>
              <p:cNvSpPr txBox="1">
                <a:spLocks noChangeArrowheads="1"/>
              </p:cNvSpPr>
              <p:nvPr/>
            </p:nvSpPr>
            <p:spPr bwMode="auto">
              <a:xfrm>
                <a:off x="1692275" y="5984875"/>
                <a:ext cx="432851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H</a:t>
                </a:r>
                <a:r>
                  <a:rPr kumimoji="1" lang="en-US" altLang="zh-CN" sz="1800" b="0" i="0" u="none" strike="noStrike" kern="0" cap="none" spc="0" normalizeH="0" baseline="-2500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</a:p>
            </p:txBody>
          </p:sp>
          <p:sp>
            <p:nvSpPr>
              <p:cNvPr id="95" name="Text Box 60"/>
              <p:cNvSpPr txBox="1">
                <a:spLocks noChangeArrowheads="1"/>
              </p:cNvSpPr>
              <p:nvPr/>
            </p:nvSpPr>
            <p:spPr bwMode="auto">
              <a:xfrm>
                <a:off x="1687513" y="5257799"/>
                <a:ext cx="1374494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128.30.36.2</a:t>
                </a:r>
              </a:p>
            </p:txBody>
          </p:sp>
          <p:sp>
            <p:nvSpPr>
              <p:cNvPr id="96" name="Text Box 61"/>
              <p:cNvSpPr txBox="1">
                <a:spLocks noChangeArrowheads="1"/>
              </p:cNvSpPr>
              <p:nvPr/>
            </p:nvSpPr>
            <p:spPr bwMode="auto">
              <a:xfrm>
                <a:off x="4019550" y="5788025"/>
                <a:ext cx="3666453" cy="7548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子网</a:t>
                </a:r>
                <a:r>
                  <a:rPr kumimoji="1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  <a:r>
                  <a:rPr kumimoji="1" lang="zh-CN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：网络地址 </a:t>
                </a:r>
                <a:r>
                  <a:rPr kumimoji="1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128.30.36.0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            </a:t>
                </a:r>
                <a:r>
                  <a:rPr kumimoji="1" lang="zh-CN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子网掩码 </a:t>
                </a:r>
                <a:r>
                  <a:rPr kumimoji="1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255.255.255.0</a:t>
                </a:r>
                <a:endParaRPr kumimoji="1" lang="en-US" altLang="zh-CN" sz="2000" b="0" i="0" u="none" strike="noStrike" kern="0" cap="none" spc="0" normalizeH="0" baseline="-25000" noProof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7" name="Text Box 62"/>
              <p:cNvSpPr txBox="1">
                <a:spLocks noChangeArrowheads="1"/>
              </p:cNvSpPr>
              <p:nvPr/>
            </p:nvSpPr>
            <p:spPr bwMode="auto">
              <a:xfrm>
                <a:off x="2333625" y="6056313"/>
                <a:ext cx="1498799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128.30.36.12</a:t>
                </a:r>
              </a:p>
            </p:txBody>
          </p:sp>
          <p:sp>
            <p:nvSpPr>
              <p:cNvPr id="99" name="Text Box 26"/>
              <p:cNvSpPr txBox="1">
                <a:spLocks noChangeArrowheads="1"/>
              </p:cNvSpPr>
              <p:nvPr/>
            </p:nvSpPr>
            <p:spPr bwMode="auto">
              <a:xfrm>
                <a:off x="539750" y="2189163"/>
                <a:ext cx="3494088" cy="984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子网</a:t>
                </a: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  <a:r>
                  <a:rPr kumimoji="1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：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    网络地址 </a:t>
                </a: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128.30.33.0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     </a:t>
                </a:r>
                <a:r>
                  <a:rPr kumimoji="1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子网掩码 </a:t>
                </a: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255.255.255.128</a:t>
                </a:r>
              </a:p>
            </p:txBody>
          </p:sp>
          <p:sp>
            <p:nvSpPr>
              <p:cNvPr id="100" name="Text Box 3"/>
              <p:cNvSpPr txBox="1">
                <a:spLocks noChangeArrowheads="1"/>
              </p:cNvSpPr>
              <p:nvPr/>
            </p:nvSpPr>
            <p:spPr bwMode="auto">
              <a:xfrm>
                <a:off x="1116013" y="3098800"/>
                <a:ext cx="1374494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128.30.33.1</a:t>
                </a:r>
              </a:p>
            </p:txBody>
          </p:sp>
        </p:grpSp>
        <p:sp>
          <p:nvSpPr>
            <p:cNvPr id="104" name="Text Box 43"/>
            <p:cNvSpPr txBox="1">
              <a:spLocks noChangeArrowheads="1"/>
            </p:cNvSpPr>
            <p:nvPr/>
          </p:nvSpPr>
          <p:spPr bwMode="auto">
            <a:xfrm>
              <a:off x="3109411" y="3671809"/>
              <a:ext cx="38824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R="0" lvl="0" indent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kumimoji="1" b="0" i="0" u="none" strike="noStrike" kern="0" cap="none" spc="0" normalizeH="0" baseline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R</a:t>
              </a:r>
              <a:r>
                <a:rPr lang="en-US" altLang="zh-CN" baseline="-25000" dirty="0"/>
                <a:t>1</a:t>
              </a:r>
            </a:p>
          </p:txBody>
        </p:sp>
      </p:grpSp>
      <p:sp>
        <p:nvSpPr>
          <p:cNvPr id="103" name="Line 64"/>
          <p:cNvSpPr>
            <a:spLocks noChangeShapeType="1"/>
          </p:cNvSpPr>
          <p:nvPr/>
        </p:nvSpPr>
        <p:spPr bwMode="auto">
          <a:xfrm>
            <a:off x="1493889" y="2929011"/>
            <a:ext cx="2846960" cy="2161732"/>
          </a:xfrm>
          <a:prstGeom prst="line">
            <a:avLst/>
          </a:prstGeom>
          <a:noFill/>
          <a:ln w="76200">
            <a:solidFill>
              <a:srgbClr val="990099">
                <a:alpha val="6100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5" name="Rectangle 2"/>
          <p:cNvSpPr txBox="1">
            <a:spLocks noChangeArrowheads="1"/>
          </p:cNvSpPr>
          <p:nvPr/>
        </p:nvSpPr>
        <p:spPr bwMode="auto">
          <a:xfrm>
            <a:off x="428103" y="1271703"/>
            <a:ext cx="5669917" cy="607444"/>
          </a:xfrm>
          <a:prstGeom prst="rect">
            <a:avLst/>
          </a:prstGeom>
          <a:solidFill>
            <a:srgbClr val="990099"/>
          </a:solidFill>
          <a:ln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285750" lvl="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主机</a:t>
            </a: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H</a:t>
            </a:r>
            <a:r>
              <a:rPr lang="en-US" altLang="zh-CN" sz="20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1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发送</a:t>
            </a: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分组，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目的地址：</a:t>
            </a: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128.30.33.138</a:t>
            </a:r>
            <a:endParaRPr lang="zh-CN" altLang="en-US" sz="20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67"/>
              <p:cNvSpPr>
                <a:spLocks noChangeArrowheads="1"/>
              </p:cNvSpPr>
              <p:nvPr/>
            </p:nvSpPr>
            <p:spPr bwMode="auto">
              <a:xfrm>
                <a:off x="268224" y="4937864"/>
                <a:ext cx="8418576" cy="1767735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lIns="1800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indent="-342900" eaLnBrk="1" hangingPunct="1">
                  <a:lnSpc>
                    <a:spcPct val="110000"/>
                  </a:lnSpc>
                  <a:spcBef>
                    <a:spcPct val="0"/>
                  </a:spcBef>
                  <a:buClr>
                    <a:schemeClr val="bg1"/>
                  </a:buClr>
                  <a:buSzTx/>
                  <a:buFont typeface="Wingdings" panose="05000000000000000000" pitchFamily="2" charset="2"/>
                  <a:buChar char="¥"/>
                </a:pPr>
                <a:r>
                  <a:rPr lang="zh-CN" altLang="en-US" sz="2000" dirty="0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将目的地址</a:t>
                </a:r>
                <a:r>
                  <a:rPr lang="zh-CN" altLang="en-US" sz="2000" dirty="0" smtClean="0">
                    <a:solidFill>
                      <a:schemeClr val="bg1"/>
                    </a:solidFill>
                  </a:rPr>
                  <a:t>与自己的子网掩码逐位相与后，与自己的网络号比较</a:t>
                </a:r>
                <a:endParaRPr lang="zh-CN" altLang="en-US" sz="2000" dirty="0">
                  <a:solidFill>
                    <a:schemeClr val="bg1"/>
                  </a:solidFill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  <a:p>
                <a:pPr lvl="1">
                  <a:lnSpc>
                    <a:spcPct val="110000"/>
                  </a:lnSpc>
                  <a:spcBef>
                    <a:spcPct val="0"/>
                  </a:spcBef>
                  <a:buClr>
                    <a:schemeClr val="bg1"/>
                  </a:buClr>
                  <a:buSzTx/>
                  <a:buFont typeface="Wingdings 3" panose="05040102010807070707" pitchFamily="18" charset="2"/>
                  <a:buChar char="4"/>
                </a:pPr>
                <a:r>
                  <a:rPr lang="en-US" altLang="zh-CN" sz="2000" dirty="0" smtClean="0">
                    <a:solidFill>
                      <a:schemeClr val="bg1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128.30.33.138 </a:t>
                </a:r>
                <a:r>
                  <a:rPr lang="en-US" altLang="zh-CN" sz="2000" dirty="0" smtClean="0">
                    <a:solidFill>
                      <a:srgbClr val="FFFF00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AND</a:t>
                </a:r>
                <a:r>
                  <a:rPr lang="en-US" altLang="zh-CN" sz="2000" dirty="0" smtClean="0">
                    <a:solidFill>
                      <a:schemeClr val="bg1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 255.255.255.128 </a:t>
                </a:r>
                <a:r>
                  <a:rPr lang="en-US" altLang="zh-CN" sz="2000" dirty="0" smtClean="0">
                    <a:solidFill>
                      <a:schemeClr val="bg1"/>
                    </a:solidFill>
                    <a:latin typeface="Calibri" panose="020F0502020204030204" pitchFamily="34" charset="0"/>
                    <a:ea typeface="黑体" panose="02010609060101010101" pitchFamily="49" charset="-122"/>
                    <a:sym typeface="Wingdings 3" panose="05040102010807070707" pitchFamily="18" charset="2"/>
                  </a:rPr>
                  <a:t> </a:t>
                </a:r>
                <a:r>
                  <a:rPr lang="en-US" altLang="zh-CN" sz="2000" dirty="0" smtClean="0">
                    <a:solidFill>
                      <a:schemeClr val="bg1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128.30.33.128</a:t>
                </a:r>
              </a:p>
              <a:p>
                <a:pPr lvl="1">
                  <a:lnSpc>
                    <a:spcPct val="110000"/>
                  </a:lnSpc>
                  <a:spcBef>
                    <a:spcPct val="0"/>
                  </a:spcBef>
                  <a:buClr>
                    <a:schemeClr val="bg1"/>
                  </a:buClr>
                  <a:buSzTx/>
                  <a:buFont typeface="Wingdings 3" panose="05040102010807070707" pitchFamily="18" charset="2"/>
                  <a:buChar char="4"/>
                </a:pPr>
                <a:r>
                  <a:rPr lang="en-US" altLang="zh-CN" sz="2000" dirty="0" smtClean="0">
                    <a:solidFill>
                      <a:schemeClr val="bg1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128.30.33.128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 smtClean="0">
                    <a:solidFill>
                      <a:schemeClr val="bg1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H</a:t>
                </a:r>
                <a:r>
                  <a:rPr lang="en-US" altLang="zh-CN" sz="2000" baseline="-25000" dirty="0" smtClean="0">
                    <a:solidFill>
                      <a:schemeClr val="bg1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1</a:t>
                </a:r>
                <a:r>
                  <a:rPr lang="zh-CN" altLang="en-US" sz="2000" dirty="0" smtClean="0">
                    <a:solidFill>
                      <a:schemeClr val="bg1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所在网络的网络地址 </a:t>
                </a:r>
                <a:r>
                  <a:rPr lang="en-US" altLang="zh-CN" sz="2000" dirty="0" smtClean="0">
                    <a:solidFill>
                      <a:schemeClr val="bg1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128.30.33.0</a:t>
                </a:r>
                <a:endParaRPr lang="en-US" altLang="zh-CN" sz="2000" dirty="0">
                  <a:solidFill>
                    <a:schemeClr val="bg1"/>
                  </a:solidFill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  <a:p>
                <a:pPr lvl="1">
                  <a:lnSpc>
                    <a:spcPct val="110000"/>
                  </a:lnSpc>
                  <a:spcBef>
                    <a:spcPct val="0"/>
                  </a:spcBef>
                  <a:buClr>
                    <a:schemeClr val="bg1"/>
                  </a:buClr>
                  <a:buSzTx/>
                  <a:buFont typeface="Wingdings 3" panose="05040102010807070707" pitchFamily="18" charset="2"/>
                  <a:buChar char="4"/>
                </a:pPr>
                <a:r>
                  <a:rPr lang="zh-CN" altLang="en-US" sz="2000" dirty="0" smtClean="0">
                    <a:solidFill>
                      <a:schemeClr val="bg1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将分组转发给</a:t>
                </a:r>
                <a:r>
                  <a:rPr lang="en-US" altLang="zh-CN" sz="2000" dirty="0" smtClean="0">
                    <a:solidFill>
                      <a:schemeClr val="bg1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R</a:t>
                </a:r>
                <a:r>
                  <a:rPr lang="en-US" altLang="zh-CN" sz="2000" baseline="-25000" dirty="0" smtClean="0">
                    <a:solidFill>
                      <a:schemeClr val="bg1"/>
                    </a:solidFill>
                    <a:latin typeface="Calibri" panose="020F0502020204030204" pitchFamily="34" charset="0"/>
                    <a:ea typeface="黑体" panose="02010609060101010101" pitchFamily="49" charset="-122"/>
                  </a:rPr>
                  <a:t>1</a:t>
                </a:r>
                <a:endParaRPr lang="en-US" altLang="zh-CN" sz="2000" baseline="-25000" dirty="0">
                  <a:solidFill>
                    <a:schemeClr val="bg1"/>
                  </a:solidFill>
                  <a:latin typeface="Calibri" panose="020F0502020204030204" pitchFamily="34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224" y="4937864"/>
                <a:ext cx="8418576" cy="1767735"/>
              </a:xfrm>
              <a:prstGeom prst="rect">
                <a:avLst/>
              </a:prstGeom>
              <a:blipFill rotWithShape="0">
                <a:blip r:embed="rId8" cstate="print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 Box 52"/>
          <p:cNvSpPr txBox="1">
            <a:spLocks noChangeArrowheads="1"/>
          </p:cNvSpPr>
          <p:nvPr/>
        </p:nvSpPr>
        <p:spPr bwMode="auto">
          <a:xfrm>
            <a:off x="4177630" y="3856400"/>
            <a:ext cx="43130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子网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2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：网络地址 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128.30.33.128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            </a:t>
            </a:r>
            <a:r>
              <a: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子网掩码 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255.255.255.128</a:t>
            </a:r>
            <a:endParaRPr kumimoji="1" lang="en-US" altLang="zh-CN" sz="1800" b="0" i="0" u="none" strike="noStrike" kern="0" cap="none" spc="0" normalizeH="0" baseline="-2500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437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</p:bldLst>
  </p:timing>
  <p:extLst mod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如何划分子网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4.2.1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划分子网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5" name="Freeform 2"/>
          <p:cNvSpPr>
            <a:spLocks/>
          </p:cNvSpPr>
          <p:nvPr/>
        </p:nvSpPr>
        <p:spPr bwMode="auto">
          <a:xfrm>
            <a:off x="2670344" y="2228645"/>
            <a:ext cx="1681163" cy="1819275"/>
          </a:xfrm>
          <a:custGeom>
            <a:avLst/>
            <a:gdLst>
              <a:gd name="T0" fmla="*/ 12601579 w 1059"/>
              <a:gd name="T1" fmla="*/ 2147483646 h 1146"/>
              <a:gd name="T2" fmla="*/ 2147483646 w 1059"/>
              <a:gd name="T3" fmla="*/ 0 h 1146"/>
              <a:gd name="T4" fmla="*/ 2147483646 w 1059"/>
              <a:gd name="T5" fmla="*/ 2147483646 h 1146"/>
              <a:gd name="T6" fmla="*/ 0 w 1059"/>
              <a:gd name="T7" fmla="*/ 2147483646 h 11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59" h="1146">
                <a:moveTo>
                  <a:pt x="5" y="1146"/>
                </a:moveTo>
                <a:lnTo>
                  <a:pt x="1048" y="0"/>
                </a:lnTo>
                <a:lnTo>
                  <a:pt x="1059" y="880"/>
                </a:lnTo>
                <a:lnTo>
                  <a:pt x="0" y="1111"/>
                </a:lnTo>
              </a:path>
            </a:pathLst>
          </a:custGeom>
          <a:gradFill rotWithShape="1">
            <a:gsLst>
              <a:gs pos="0">
                <a:srgbClr val="B9B96F"/>
              </a:gs>
              <a:gs pos="100000">
                <a:srgbClr val="FFFF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57" name="Group 5"/>
          <p:cNvGraphicFramePr>
            <a:graphicFrameLocks noGrp="1"/>
          </p:cNvGraphicFramePr>
          <p:nvPr/>
        </p:nvGraphicFramePr>
        <p:xfrm>
          <a:off x="4340849" y="2198696"/>
          <a:ext cx="4645025" cy="1376369"/>
        </p:xfrm>
        <a:graphic>
          <a:graphicData uri="http://schemas.openxmlformats.org/drawingml/2006/table">
            <a:tbl>
              <a:tblPr/>
              <a:tblGrid>
                <a:gridCol w="1668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307"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目的网络地址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子网掩码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下一跳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8055"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128.30.33.0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128.30.33.128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128.30.36.0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255.255.255.128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255.255.255.128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255.255.255.0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接口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接口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R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2" name="组合 101"/>
          <p:cNvGrpSpPr/>
          <p:nvPr/>
        </p:nvGrpSpPr>
        <p:grpSpPr>
          <a:xfrm>
            <a:off x="457200" y="2206814"/>
            <a:ext cx="8033462" cy="4333103"/>
            <a:chOff x="457200" y="2206814"/>
            <a:chExt cx="8033462" cy="4333103"/>
          </a:xfrm>
        </p:grpSpPr>
        <p:grpSp>
          <p:nvGrpSpPr>
            <p:cNvPr id="101" name="组合 100"/>
            <p:cNvGrpSpPr/>
            <p:nvPr/>
          </p:nvGrpSpPr>
          <p:grpSpPr>
            <a:xfrm>
              <a:off x="457200" y="2206814"/>
              <a:ext cx="8033462" cy="4333103"/>
              <a:chOff x="-745" y="1922463"/>
              <a:chExt cx="8533558" cy="4620379"/>
            </a:xfrm>
          </p:grpSpPr>
          <p:sp>
            <p:nvSpPr>
              <p:cNvPr id="56" name="Text Box 4"/>
              <p:cNvSpPr txBox="1">
                <a:spLocks noChangeArrowheads="1"/>
              </p:cNvSpPr>
              <p:nvPr/>
            </p:nvSpPr>
            <p:spPr bwMode="auto">
              <a:xfrm>
                <a:off x="2549525" y="3127376"/>
                <a:ext cx="320466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0</a:t>
                </a:r>
                <a:endParaRPr kumimoji="1" lang="en-US" altLang="zh-CN" sz="1800" b="0" i="0" u="none" strike="noStrike" kern="0" cap="none" spc="0" normalizeH="0" baseline="-25000" noProof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8" name="Line 19"/>
              <p:cNvSpPr>
                <a:spLocks noChangeShapeType="1"/>
              </p:cNvSpPr>
              <p:nvPr/>
            </p:nvSpPr>
            <p:spPr bwMode="auto">
              <a:xfrm>
                <a:off x="2522538" y="3105150"/>
                <a:ext cx="1587" cy="70326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9" name="Line 20"/>
              <p:cNvSpPr>
                <a:spLocks noChangeShapeType="1"/>
              </p:cNvSpPr>
              <p:nvPr/>
            </p:nvSpPr>
            <p:spPr bwMode="auto">
              <a:xfrm>
                <a:off x="314325" y="3087688"/>
                <a:ext cx="1588" cy="569912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0" name="Line 21"/>
              <p:cNvSpPr>
                <a:spLocks noChangeShapeType="1"/>
              </p:cNvSpPr>
              <p:nvPr/>
            </p:nvSpPr>
            <p:spPr bwMode="auto">
              <a:xfrm flipV="1">
                <a:off x="96838" y="3105150"/>
                <a:ext cx="4043362" cy="3175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1" name="Line 22"/>
              <p:cNvSpPr>
                <a:spLocks noChangeShapeType="1"/>
              </p:cNvSpPr>
              <p:nvPr/>
            </p:nvSpPr>
            <p:spPr bwMode="auto">
              <a:xfrm>
                <a:off x="962025" y="2535238"/>
                <a:ext cx="1588" cy="569912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62" name="Picture 23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0575" y="2276475"/>
                <a:ext cx="398463" cy="473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3" name="Text Box 24"/>
              <p:cNvSpPr txBox="1">
                <a:spLocks noChangeArrowheads="1"/>
              </p:cNvSpPr>
              <p:nvPr/>
            </p:nvSpPr>
            <p:spPr bwMode="auto">
              <a:xfrm>
                <a:off x="252413" y="1922463"/>
                <a:ext cx="1498799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9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128.30.33.13</a:t>
                </a:r>
              </a:p>
            </p:txBody>
          </p:sp>
          <p:sp>
            <p:nvSpPr>
              <p:cNvPr id="64" name="Text Box 25"/>
              <p:cNvSpPr txBox="1">
                <a:spLocks noChangeArrowheads="1"/>
              </p:cNvSpPr>
              <p:nvPr/>
            </p:nvSpPr>
            <p:spPr bwMode="auto">
              <a:xfrm>
                <a:off x="-745" y="2205038"/>
                <a:ext cx="931768" cy="689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源主机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H</a:t>
                </a:r>
                <a:r>
                  <a:rPr kumimoji="1" lang="en-US" altLang="zh-CN" sz="1800" b="0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</a:p>
            </p:txBody>
          </p:sp>
          <p:sp>
            <p:nvSpPr>
              <p:cNvPr id="65" name="Line 27"/>
              <p:cNvSpPr>
                <a:spLocks noChangeShapeType="1"/>
              </p:cNvSpPr>
              <p:nvPr/>
            </p:nvSpPr>
            <p:spPr bwMode="auto">
              <a:xfrm>
                <a:off x="1628775" y="5011738"/>
                <a:ext cx="1588" cy="703262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6" name="Line 28"/>
              <p:cNvSpPr>
                <a:spLocks noChangeShapeType="1"/>
              </p:cNvSpPr>
              <p:nvPr/>
            </p:nvSpPr>
            <p:spPr bwMode="auto">
              <a:xfrm>
                <a:off x="6156325" y="4400550"/>
                <a:ext cx="1588" cy="56991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7" name="Line 29"/>
              <p:cNvSpPr>
                <a:spLocks noChangeShapeType="1"/>
              </p:cNvSpPr>
              <p:nvPr/>
            </p:nvSpPr>
            <p:spPr bwMode="auto">
              <a:xfrm>
                <a:off x="833438" y="5708650"/>
                <a:ext cx="1587" cy="56991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8" name="Line 30"/>
              <p:cNvSpPr>
                <a:spLocks noChangeShapeType="1"/>
              </p:cNvSpPr>
              <p:nvPr/>
            </p:nvSpPr>
            <p:spPr bwMode="auto">
              <a:xfrm>
                <a:off x="1628775" y="4400550"/>
                <a:ext cx="1588" cy="70326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9" name="Line 31"/>
              <p:cNvSpPr>
                <a:spLocks noChangeShapeType="1"/>
              </p:cNvSpPr>
              <p:nvPr/>
            </p:nvSpPr>
            <p:spPr bwMode="auto">
              <a:xfrm>
                <a:off x="2528888" y="3676650"/>
                <a:ext cx="1587" cy="70326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70" name="Picture 32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13" y="6018213"/>
                <a:ext cx="398462" cy="4714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1" name="Picture 33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775" y="3413125"/>
                <a:ext cx="398463" cy="471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72" name="Group 34"/>
              <p:cNvGrpSpPr>
                <a:grpSpLocks/>
              </p:cNvGrpSpPr>
              <p:nvPr/>
            </p:nvGrpSpPr>
            <p:grpSpPr bwMode="auto">
              <a:xfrm>
                <a:off x="2268538" y="3459163"/>
                <a:ext cx="612775" cy="460375"/>
                <a:chOff x="864" y="1824"/>
                <a:chExt cx="432" cy="288"/>
              </a:xfrm>
            </p:grpSpPr>
            <p:pic>
              <p:nvPicPr>
                <p:cNvPr id="73" name="Picture 35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" y="1824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74" name="Picture 36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" y="1824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75" name="Picture 37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91225" y="4779963"/>
                <a:ext cx="398463" cy="4714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6" name="Line 38"/>
              <p:cNvSpPr>
                <a:spLocks noChangeShapeType="1"/>
              </p:cNvSpPr>
              <p:nvPr/>
            </p:nvSpPr>
            <p:spPr bwMode="auto">
              <a:xfrm>
                <a:off x="935038" y="4379913"/>
                <a:ext cx="6948487" cy="1587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7" name="Line 39"/>
              <p:cNvSpPr>
                <a:spLocks noChangeShapeType="1"/>
              </p:cNvSpPr>
              <p:nvPr/>
            </p:nvSpPr>
            <p:spPr bwMode="auto">
              <a:xfrm>
                <a:off x="520700" y="5729288"/>
                <a:ext cx="7835900" cy="1587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8" name="Text Box 40"/>
              <p:cNvSpPr txBox="1">
                <a:spLocks noChangeArrowheads="1"/>
              </p:cNvSpPr>
              <p:nvPr/>
            </p:nvSpPr>
            <p:spPr bwMode="auto">
              <a:xfrm>
                <a:off x="839788" y="3890963"/>
                <a:ext cx="1623101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128.30.33.130</a:t>
                </a:r>
              </a:p>
            </p:txBody>
          </p:sp>
          <p:sp>
            <p:nvSpPr>
              <p:cNvPr id="79" name="Text Box 44"/>
              <p:cNvSpPr txBox="1">
                <a:spLocks noChangeArrowheads="1"/>
              </p:cNvSpPr>
              <p:nvPr/>
            </p:nvSpPr>
            <p:spPr bwMode="auto">
              <a:xfrm>
                <a:off x="2533650" y="3897313"/>
                <a:ext cx="320466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  <a:endParaRPr kumimoji="1" lang="en-US" altLang="zh-CN" sz="1800" b="0" i="0" u="none" strike="noStrike" kern="0" cap="none" spc="0" normalizeH="0" baseline="-25000" noProof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0" name="Line 45"/>
              <p:cNvSpPr>
                <a:spLocks noChangeShapeType="1"/>
              </p:cNvSpPr>
              <p:nvPr/>
            </p:nvSpPr>
            <p:spPr bwMode="auto">
              <a:xfrm>
                <a:off x="4019550" y="4400550"/>
                <a:ext cx="1588" cy="56991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81" name="Group 46"/>
              <p:cNvGrpSpPr>
                <a:grpSpLocks/>
              </p:cNvGrpSpPr>
              <p:nvPr/>
            </p:nvGrpSpPr>
            <p:grpSpPr bwMode="auto">
              <a:xfrm>
                <a:off x="1368425" y="4843463"/>
                <a:ext cx="612775" cy="460375"/>
                <a:chOff x="864" y="1824"/>
                <a:chExt cx="432" cy="288"/>
              </a:xfrm>
            </p:grpSpPr>
            <p:pic>
              <p:nvPicPr>
                <p:cNvPr id="82" name="Picture 47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" y="1824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83" name="Picture 48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" y="1824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84" name="Text Box 49"/>
              <p:cNvSpPr txBox="1">
                <a:spLocks noChangeArrowheads="1"/>
              </p:cNvSpPr>
              <p:nvPr/>
            </p:nvSpPr>
            <p:spPr bwMode="auto">
              <a:xfrm>
                <a:off x="971550" y="4826000"/>
                <a:ext cx="412417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R</a:t>
                </a:r>
                <a:r>
                  <a:rPr kumimoji="1" lang="en-US" altLang="zh-CN" sz="1800" b="0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</a:t>
                </a:r>
              </a:p>
            </p:txBody>
          </p:sp>
          <p:sp>
            <p:nvSpPr>
              <p:cNvPr id="85" name="Line 50"/>
              <p:cNvSpPr>
                <a:spLocks noChangeShapeType="1"/>
              </p:cNvSpPr>
              <p:nvPr/>
            </p:nvSpPr>
            <p:spPr bwMode="auto">
              <a:xfrm>
                <a:off x="2217738" y="5707063"/>
                <a:ext cx="1587" cy="569912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86" name="Picture 51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4925" y="4784725"/>
                <a:ext cx="398463" cy="471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7" name="Text Box 52"/>
              <p:cNvSpPr txBox="1">
                <a:spLocks noChangeArrowheads="1"/>
              </p:cNvSpPr>
              <p:nvPr/>
            </p:nvSpPr>
            <p:spPr bwMode="auto">
              <a:xfrm>
                <a:off x="3951288" y="3681413"/>
                <a:ext cx="4581525" cy="689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子网</a:t>
                </a: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</a:t>
                </a:r>
                <a:r>
                  <a:rPr kumimoji="1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：网络地址 </a:t>
                </a: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128.30.33.128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            </a:t>
                </a:r>
                <a:r>
                  <a:rPr kumimoji="1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子网掩码 </a:t>
                </a: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255.255.255.128</a:t>
                </a:r>
                <a:endParaRPr kumimoji="1" lang="en-US" altLang="zh-CN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8" name="Text Box 53"/>
              <p:cNvSpPr txBox="1">
                <a:spLocks noChangeArrowheads="1"/>
              </p:cNvSpPr>
              <p:nvPr/>
            </p:nvSpPr>
            <p:spPr bwMode="auto">
              <a:xfrm>
                <a:off x="3348038" y="5229225"/>
                <a:ext cx="1469850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目的主机 </a:t>
                </a: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H</a:t>
                </a:r>
                <a:r>
                  <a:rPr kumimoji="1" lang="en-US" altLang="zh-CN" sz="1800" b="0" i="0" u="none" strike="noStrike" kern="0" cap="none" spc="0" normalizeH="0" baseline="-2500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</a:t>
                </a:r>
              </a:p>
            </p:txBody>
          </p:sp>
          <p:sp>
            <p:nvSpPr>
              <p:cNvPr id="89" name="Text Box 54"/>
              <p:cNvSpPr txBox="1">
                <a:spLocks noChangeArrowheads="1"/>
              </p:cNvSpPr>
              <p:nvPr/>
            </p:nvSpPr>
            <p:spPr bwMode="auto">
              <a:xfrm>
                <a:off x="4140200" y="4760913"/>
                <a:ext cx="1623101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99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128.30.33.138</a:t>
                </a:r>
              </a:p>
            </p:txBody>
          </p:sp>
          <p:sp>
            <p:nvSpPr>
              <p:cNvPr id="90" name="Text Box 55"/>
              <p:cNvSpPr txBox="1">
                <a:spLocks noChangeArrowheads="1"/>
              </p:cNvSpPr>
              <p:nvPr/>
            </p:nvSpPr>
            <p:spPr bwMode="auto">
              <a:xfrm>
                <a:off x="1308100" y="4538663"/>
                <a:ext cx="320466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0</a:t>
                </a:r>
                <a:endParaRPr kumimoji="1" lang="en-US" altLang="zh-CN" sz="1800" b="0" i="0" u="none" strike="noStrike" kern="0" cap="none" spc="0" normalizeH="0" baseline="-25000" noProof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1" name="Text Box 56"/>
              <p:cNvSpPr txBox="1">
                <a:spLocks noChangeArrowheads="1"/>
              </p:cNvSpPr>
              <p:nvPr/>
            </p:nvSpPr>
            <p:spPr bwMode="auto">
              <a:xfrm>
                <a:off x="1308100" y="5259388"/>
                <a:ext cx="320466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  <a:endParaRPr kumimoji="1" lang="en-US" altLang="zh-CN" sz="1800" b="0" i="0" u="none" strike="noStrike" kern="0" cap="none" spc="0" normalizeH="0" baseline="-25000" noProof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2" name="Text Box 57"/>
              <p:cNvSpPr txBox="1">
                <a:spLocks noChangeArrowheads="1"/>
              </p:cNvSpPr>
              <p:nvPr/>
            </p:nvSpPr>
            <p:spPr bwMode="auto">
              <a:xfrm>
                <a:off x="1619250" y="4538663"/>
                <a:ext cx="1623101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128.30.33.129</a:t>
                </a:r>
              </a:p>
            </p:txBody>
          </p:sp>
          <p:pic>
            <p:nvPicPr>
              <p:cNvPr id="93" name="Picture 58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43113" y="6016625"/>
                <a:ext cx="400050" cy="473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4" name="Text Box 59"/>
              <p:cNvSpPr txBox="1">
                <a:spLocks noChangeArrowheads="1"/>
              </p:cNvSpPr>
              <p:nvPr/>
            </p:nvSpPr>
            <p:spPr bwMode="auto">
              <a:xfrm>
                <a:off x="1692275" y="5984875"/>
                <a:ext cx="432851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H</a:t>
                </a:r>
                <a:r>
                  <a:rPr kumimoji="1" lang="en-US" altLang="zh-CN" sz="1800" b="0" i="0" u="none" strike="noStrike" kern="0" cap="none" spc="0" normalizeH="0" baseline="-2500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</a:p>
            </p:txBody>
          </p:sp>
          <p:sp>
            <p:nvSpPr>
              <p:cNvPr id="95" name="Text Box 60"/>
              <p:cNvSpPr txBox="1">
                <a:spLocks noChangeArrowheads="1"/>
              </p:cNvSpPr>
              <p:nvPr/>
            </p:nvSpPr>
            <p:spPr bwMode="auto">
              <a:xfrm>
                <a:off x="1687513" y="5257799"/>
                <a:ext cx="1374494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128.30.36.2</a:t>
                </a:r>
              </a:p>
            </p:txBody>
          </p:sp>
          <p:sp>
            <p:nvSpPr>
              <p:cNvPr id="96" name="Text Box 61"/>
              <p:cNvSpPr txBox="1">
                <a:spLocks noChangeArrowheads="1"/>
              </p:cNvSpPr>
              <p:nvPr/>
            </p:nvSpPr>
            <p:spPr bwMode="auto">
              <a:xfrm>
                <a:off x="4019550" y="5788025"/>
                <a:ext cx="3666453" cy="7548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子网</a:t>
                </a:r>
                <a:r>
                  <a:rPr kumimoji="1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  <a:r>
                  <a:rPr kumimoji="1" lang="zh-CN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：网络地址 </a:t>
                </a:r>
                <a:r>
                  <a:rPr kumimoji="1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128.30.36.0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            </a:t>
                </a:r>
                <a:r>
                  <a:rPr kumimoji="1" lang="zh-CN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子网掩码 </a:t>
                </a:r>
                <a:r>
                  <a:rPr kumimoji="1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255.255.255.0</a:t>
                </a:r>
                <a:endParaRPr kumimoji="1" lang="en-US" altLang="zh-CN" sz="2000" b="0" i="0" u="none" strike="noStrike" kern="0" cap="none" spc="0" normalizeH="0" baseline="-25000" noProof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7" name="Text Box 62"/>
              <p:cNvSpPr txBox="1">
                <a:spLocks noChangeArrowheads="1"/>
              </p:cNvSpPr>
              <p:nvPr/>
            </p:nvSpPr>
            <p:spPr bwMode="auto">
              <a:xfrm>
                <a:off x="2333625" y="6056313"/>
                <a:ext cx="1498799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128.30.36.12</a:t>
                </a:r>
              </a:p>
            </p:txBody>
          </p:sp>
          <p:sp>
            <p:nvSpPr>
              <p:cNvPr id="99" name="Text Box 26"/>
              <p:cNvSpPr txBox="1">
                <a:spLocks noChangeArrowheads="1"/>
              </p:cNvSpPr>
              <p:nvPr/>
            </p:nvSpPr>
            <p:spPr bwMode="auto">
              <a:xfrm>
                <a:off x="539750" y="2189163"/>
                <a:ext cx="3494088" cy="984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子网</a:t>
                </a: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  <a:r>
                  <a:rPr kumimoji="1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：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    网络地址 </a:t>
                </a: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128.30.33.0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     </a:t>
                </a:r>
                <a:r>
                  <a:rPr kumimoji="1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子网掩码 </a:t>
                </a: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255.255.255.128</a:t>
                </a:r>
              </a:p>
            </p:txBody>
          </p:sp>
          <p:sp>
            <p:nvSpPr>
              <p:cNvPr id="100" name="Text Box 3"/>
              <p:cNvSpPr txBox="1">
                <a:spLocks noChangeArrowheads="1"/>
              </p:cNvSpPr>
              <p:nvPr/>
            </p:nvSpPr>
            <p:spPr bwMode="auto">
              <a:xfrm>
                <a:off x="1116013" y="3098800"/>
                <a:ext cx="1374494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128.30.33.1</a:t>
                </a:r>
              </a:p>
            </p:txBody>
          </p:sp>
        </p:grpSp>
        <p:sp>
          <p:nvSpPr>
            <p:cNvPr id="104" name="Text Box 43"/>
            <p:cNvSpPr txBox="1">
              <a:spLocks noChangeArrowheads="1"/>
            </p:cNvSpPr>
            <p:nvPr/>
          </p:nvSpPr>
          <p:spPr bwMode="auto">
            <a:xfrm>
              <a:off x="3109411" y="3671809"/>
              <a:ext cx="38824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R="0" lvl="0" indent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kumimoji="1" b="0" i="0" u="none" strike="noStrike" kern="0" cap="none" spc="0" normalizeH="0" baseline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990099"/>
                  </a:solidFill>
                </a:rPr>
                <a:t>R</a:t>
              </a:r>
              <a:r>
                <a:rPr lang="en-US" altLang="zh-CN" baseline="-25000" dirty="0">
                  <a:solidFill>
                    <a:srgbClr val="990099"/>
                  </a:solidFill>
                </a:rPr>
                <a:t>1</a:t>
              </a:r>
            </a:p>
          </p:txBody>
        </p:sp>
      </p:grpSp>
      <p:sp>
        <p:nvSpPr>
          <p:cNvPr id="103" name="Line 64"/>
          <p:cNvSpPr>
            <a:spLocks noChangeShapeType="1"/>
          </p:cNvSpPr>
          <p:nvPr/>
        </p:nvSpPr>
        <p:spPr bwMode="auto">
          <a:xfrm>
            <a:off x="1493889" y="2929011"/>
            <a:ext cx="2846960" cy="2161732"/>
          </a:xfrm>
          <a:prstGeom prst="line">
            <a:avLst/>
          </a:prstGeom>
          <a:noFill/>
          <a:ln w="76200">
            <a:solidFill>
              <a:srgbClr val="990099">
                <a:alpha val="6100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5" name="Rectangle 2"/>
          <p:cNvSpPr txBox="1">
            <a:spLocks noChangeArrowheads="1"/>
          </p:cNvSpPr>
          <p:nvPr/>
        </p:nvSpPr>
        <p:spPr bwMode="auto">
          <a:xfrm>
            <a:off x="428103" y="1271703"/>
            <a:ext cx="7265375" cy="6074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285750" lvl="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路由器</a:t>
            </a:r>
            <a:r>
              <a:rPr lang="en-US" altLang="zh-CN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R</a:t>
            </a:r>
            <a:r>
              <a:rPr lang="en-US" altLang="zh-CN" sz="2000" baseline="-25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1</a:t>
            </a: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接收到分组后，基于</a:t>
            </a:r>
            <a:r>
              <a:rPr lang="en-US" altLang="zh-CN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FIB</a:t>
            </a: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表按之前的算法描述执行</a:t>
            </a:r>
            <a:endParaRPr lang="zh-CN" altLang="en-US" sz="20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8" name="Rectangle 67"/>
          <p:cNvSpPr>
            <a:spLocks noChangeArrowheads="1"/>
          </p:cNvSpPr>
          <p:nvPr/>
        </p:nvSpPr>
        <p:spPr bwMode="auto">
          <a:xfrm>
            <a:off x="457200" y="5489173"/>
            <a:ext cx="8033462" cy="1247673"/>
          </a:xfrm>
          <a:prstGeom prst="rect">
            <a:avLst/>
          </a:prstGeom>
          <a:solidFill>
            <a:srgbClr val="990099"/>
          </a:solidFill>
          <a:ln>
            <a:noFill/>
          </a:ln>
          <a:effectLst/>
        </p:spPr>
        <p:txBody>
          <a:bodyPr wrap="none" lIns="1800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buSz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255.255.255.128 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Calibri" panose="020F0502020204030204" pitchFamily="34" charset="0"/>
              </a:rPr>
              <a:t>AND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128.30.33.138 = 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128.30.33.128</a:t>
            </a:r>
          </a:p>
          <a:p>
            <a:pPr algn="ctr">
              <a:lnSpc>
                <a:spcPct val="110000"/>
              </a:lnSpc>
              <a:spcBef>
                <a:spcPts val="600"/>
              </a:spcBef>
              <a:buClr>
                <a:schemeClr val="bg1"/>
              </a:buClr>
              <a:buSzTx/>
              <a:buNone/>
            </a:pPr>
            <a:r>
              <a:rPr lang="zh-CN" altLang="en-US" sz="2400" dirty="0">
                <a:solidFill>
                  <a:srgbClr val="FFFF00"/>
                </a:solidFill>
                <a:latin typeface="Calibri" panose="020F0502020204030204" pitchFamily="34" charset="0"/>
              </a:rPr>
              <a:t>不</a:t>
            </a:r>
            <a:r>
              <a:rPr lang="zh-CN" altLang="en-US" sz="2400" dirty="0" smtClean="0">
                <a:solidFill>
                  <a:srgbClr val="FFFF00"/>
                </a:solidFill>
                <a:latin typeface="Calibri" panose="020F0502020204030204" pitchFamily="34" charset="0"/>
              </a:rPr>
              <a:t>匹配！</a:t>
            </a:r>
            <a:endParaRPr lang="en-US" altLang="zh-CN" sz="2400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AutoShape 69"/>
          <p:cNvSpPr>
            <a:spLocks noChangeArrowheads="1"/>
          </p:cNvSpPr>
          <p:nvPr/>
        </p:nvSpPr>
        <p:spPr bwMode="auto">
          <a:xfrm>
            <a:off x="3743502" y="2563233"/>
            <a:ext cx="576263" cy="215900"/>
          </a:xfrm>
          <a:prstGeom prst="rightArrow">
            <a:avLst>
              <a:gd name="adj1" fmla="val 50000"/>
              <a:gd name="adj2" fmla="val 66728"/>
            </a:avLst>
          </a:prstGeom>
          <a:solidFill>
            <a:srgbClr val="990099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6" name="Line 66"/>
          <p:cNvSpPr>
            <a:spLocks noChangeShapeType="1"/>
          </p:cNvSpPr>
          <p:nvPr/>
        </p:nvSpPr>
        <p:spPr bwMode="auto">
          <a:xfrm>
            <a:off x="5967685" y="2808828"/>
            <a:ext cx="1800225" cy="0"/>
          </a:xfrm>
          <a:prstGeom prst="line">
            <a:avLst/>
          </a:prstGeom>
          <a:noFill/>
          <a:ln w="76200">
            <a:solidFill>
              <a:schemeClr val="accent5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" name="Line 66"/>
          <p:cNvSpPr>
            <a:spLocks noChangeShapeType="1"/>
          </p:cNvSpPr>
          <p:nvPr/>
        </p:nvSpPr>
        <p:spPr bwMode="auto">
          <a:xfrm>
            <a:off x="4319765" y="2808828"/>
            <a:ext cx="1800225" cy="0"/>
          </a:xfrm>
          <a:prstGeom prst="line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" name="Line 66"/>
          <p:cNvSpPr>
            <a:spLocks noChangeShapeType="1"/>
          </p:cNvSpPr>
          <p:nvPr/>
        </p:nvSpPr>
        <p:spPr bwMode="auto">
          <a:xfrm>
            <a:off x="6079200" y="6113009"/>
            <a:ext cx="1800225" cy="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" name="Line 73"/>
          <p:cNvSpPr>
            <a:spLocks noChangeShapeType="1"/>
          </p:cNvSpPr>
          <p:nvPr/>
        </p:nvSpPr>
        <p:spPr bwMode="auto">
          <a:xfrm>
            <a:off x="4864290" y="2862427"/>
            <a:ext cx="1883659" cy="2860922"/>
          </a:xfrm>
          <a:prstGeom prst="line">
            <a:avLst/>
          </a:prstGeom>
          <a:noFill/>
          <a:ln w="76200">
            <a:solidFill>
              <a:srgbClr val="9900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" name="Text Box 74"/>
          <p:cNvSpPr txBox="1">
            <a:spLocks noChangeArrowheads="1"/>
          </p:cNvSpPr>
          <p:nvPr/>
        </p:nvSpPr>
        <p:spPr bwMode="auto">
          <a:xfrm>
            <a:off x="4934424" y="3825879"/>
            <a:ext cx="1569660" cy="646331"/>
          </a:xfrm>
          <a:prstGeom prst="rect">
            <a:avLst/>
          </a:prstGeom>
          <a:solidFill>
            <a:srgbClr val="990099"/>
          </a:solidFill>
          <a:ln w="76200" cmpd="tri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Tahoma" panose="020B0604030504040204" pitchFamily="34" charset="0"/>
              </a:rPr>
              <a:t>不一致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2493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8" grpId="0" animBg="1"/>
      <p:bldP spid="98" grpId="0" animBg="1"/>
      <p:bldP spid="106" grpId="0" animBg="1"/>
      <p:bldP spid="109" grpId="0" animBg="1"/>
      <p:bldP spid="110" grpId="0" animBg="1"/>
      <p:bldP spid="111" grpId="0" animBg="1"/>
      <p:bldP spid="112" grpId="0" animBg="1"/>
    </p:bldLst>
  </p:timing>
  <p:extLst mod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如何划分子网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4.2.1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划分子网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5" name="Freeform 2"/>
          <p:cNvSpPr>
            <a:spLocks/>
          </p:cNvSpPr>
          <p:nvPr/>
        </p:nvSpPr>
        <p:spPr bwMode="auto">
          <a:xfrm>
            <a:off x="2670344" y="2228645"/>
            <a:ext cx="1681163" cy="1819275"/>
          </a:xfrm>
          <a:custGeom>
            <a:avLst/>
            <a:gdLst>
              <a:gd name="T0" fmla="*/ 12601579 w 1059"/>
              <a:gd name="T1" fmla="*/ 2147483646 h 1146"/>
              <a:gd name="T2" fmla="*/ 2147483646 w 1059"/>
              <a:gd name="T3" fmla="*/ 0 h 1146"/>
              <a:gd name="T4" fmla="*/ 2147483646 w 1059"/>
              <a:gd name="T5" fmla="*/ 2147483646 h 1146"/>
              <a:gd name="T6" fmla="*/ 0 w 1059"/>
              <a:gd name="T7" fmla="*/ 2147483646 h 11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59" h="1146">
                <a:moveTo>
                  <a:pt x="5" y="1146"/>
                </a:moveTo>
                <a:lnTo>
                  <a:pt x="1048" y="0"/>
                </a:lnTo>
                <a:lnTo>
                  <a:pt x="1059" y="880"/>
                </a:lnTo>
                <a:lnTo>
                  <a:pt x="0" y="1111"/>
                </a:lnTo>
              </a:path>
            </a:pathLst>
          </a:custGeom>
          <a:gradFill rotWithShape="1">
            <a:gsLst>
              <a:gs pos="0">
                <a:srgbClr val="B9B96F"/>
              </a:gs>
              <a:gs pos="100000">
                <a:srgbClr val="FFFF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57" name="Group 5"/>
          <p:cNvGraphicFramePr>
            <a:graphicFrameLocks noGrp="1"/>
          </p:cNvGraphicFramePr>
          <p:nvPr/>
        </p:nvGraphicFramePr>
        <p:xfrm>
          <a:off x="4340849" y="2198696"/>
          <a:ext cx="4645025" cy="1376369"/>
        </p:xfrm>
        <a:graphic>
          <a:graphicData uri="http://schemas.openxmlformats.org/drawingml/2006/table">
            <a:tbl>
              <a:tblPr/>
              <a:tblGrid>
                <a:gridCol w="1668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307"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目的网络地址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子网掩码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下一跳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8055"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128.30.33.0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128.30.33.128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128.30.36.0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255.255.255.128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255.255.255.128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255.255.255.0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defRPr>
                      </a:lvl1pPr>
                      <a:lvl2pPr marL="457189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377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566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754" algn="l" defTabSz="914377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5943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6pPr>
                      <a:lvl7pPr marL="2743131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7pPr>
                      <a:lvl8pPr marL="3200320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8pPr>
                      <a:lvl9pPr marL="3657509" algn="l" defTabSz="914377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接口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接口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R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2" name="组合 101"/>
          <p:cNvGrpSpPr/>
          <p:nvPr/>
        </p:nvGrpSpPr>
        <p:grpSpPr>
          <a:xfrm>
            <a:off x="457200" y="2206814"/>
            <a:ext cx="8033462" cy="4333103"/>
            <a:chOff x="457200" y="2206814"/>
            <a:chExt cx="8033462" cy="4333103"/>
          </a:xfrm>
        </p:grpSpPr>
        <p:grpSp>
          <p:nvGrpSpPr>
            <p:cNvPr id="101" name="组合 100"/>
            <p:cNvGrpSpPr/>
            <p:nvPr/>
          </p:nvGrpSpPr>
          <p:grpSpPr>
            <a:xfrm>
              <a:off x="457200" y="2206814"/>
              <a:ext cx="8033462" cy="4333103"/>
              <a:chOff x="-745" y="1922463"/>
              <a:chExt cx="8533558" cy="4620379"/>
            </a:xfrm>
          </p:grpSpPr>
          <p:sp>
            <p:nvSpPr>
              <p:cNvPr id="56" name="Text Box 4"/>
              <p:cNvSpPr txBox="1">
                <a:spLocks noChangeArrowheads="1"/>
              </p:cNvSpPr>
              <p:nvPr/>
            </p:nvSpPr>
            <p:spPr bwMode="auto">
              <a:xfrm>
                <a:off x="2549525" y="3127376"/>
                <a:ext cx="320466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0</a:t>
                </a:r>
                <a:endParaRPr kumimoji="1" lang="en-US" altLang="zh-CN" sz="1800" b="0" i="0" u="none" strike="noStrike" kern="0" cap="none" spc="0" normalizeH="0" baseline="-25000" noProof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8" name="Line 19"/>
              <p:cNvSpPr>
                <a:spLocks noChangeShapeType="1"/>
              </p:cNvSpPr>
              <p:nvPr/>
            </p:nvSpPr>
            <p:spPr bwMode="auto">
              <a:xfrm>
                <a:off x="2522538" y="3105150"/>
                <a:ext cx="1587" cy="70326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9" name="Line 20"/>
              <p:cNvSpPr>
                <a:spLocks noChangeShapeType="1"/>
              </p:cNvSpPr>
              <p:nvPr/>
            </p:nvSpPr>
            <p:spPr bwMode="auto">
              <a:xfrm>
                <a:off x="314325" y="3087688"/>
                <a:ext cx="1588" cy="569912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0" name="Line 21"/>
              <p:cNvSpPr>
                <a:spLocks noChangeShapeType="1"/>
              </p:cNvSpPr>
              <p:nvPr/>
            </p:nvSpPr>
            <p:spPr bwMode="auto">
              <a:xfrm flipV="1">
                <a:off x="96838" y="3105150"/>
                <a:ext cx="4043362" cy="3175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1" name="Line 22"/>
              <p:cNvSpPr>
                <a:spLocks noChangeShapeType="1"/>
              </p:cNvSpPr>
              <p:nvPr/>
            </p:nvSpPr>
            <p:spPr bwMode="auto">
              <a:xfrm>
                <a:off x="962025" y="2535238"/>
                <a:ext cx="1588" cy="569912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62" name="Picture 23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0575" y="2276475"/>
                <a:ext cx="398463" cy="473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3" name="Text Box 24"/>
              <p:cNvSpPr txBox="1">
                <a:spLocks noChangeArrowheads="1"/>
              </p:cNvSpPr>
              <p:nvPr/>
            </p:nvSpPr>
            <p:spPr bwMode="auto">
              <a:xfrm>
                <a:off x="252413" y="1922463"/>
                <a:ext cx="1498799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9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128.30.33.13</a:t>
                </a:r>
              </a:p>
            </p:txBody>
          </p:sp>
          <p:sp>
            <p:nvSpPr>
              <p:cNvPr id="64" name="Text Box 25"/>
              <p:cNvSpPr txBox="1">
                <a:spLocks noChangeArrowheads="1"/>
              </p:cNvSpPr>
              <p:nvPr/>
            </p:nvSpPr>
            <p:spPr bwMode="auto">
              <a:xfrm>
                <a:off x="-745" y="2205038"/>
                <a:ext cx="931768" cy="689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源主机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H</a:t>
                </a:r>
                <a:r>
                  <a:rPr kumimoji="1" lang="en-US" altLang="zh-CN" sz="1800" b="0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</a:p>
            </p:txBody>
          </p:sp>
          <p:sp>
            <p:nvSpPr>
              <p:cNvPr id="65" name="Line 27"/>
              <p:cNvSpPr>
                <a:spLocks noChangeShapeType="1"/>
              </p:cNvSpPr>
              <p:nvPr/>
            </p:nvSpPr>
            <p:spPr bwMode="auto">
              <a:xfrm>
                <a:off x="1628775" y="5011738"/>
                <a:ext cx="1588" cy="703262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6" name="Line 28"/>
              <p:cNvSpPr>
                <a:spLocks noChangeShapeType="1"/>
              </p:cNvSpPr>
              <p:nvPr/>
            </p:nvSpPr>
            <p:spPr bwMode="auto">
              <a:xfrm>
                <a:off x="6156325" y="4400550"/>
                <a:ext cx="1588" cy="56991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7" name="Line 29"/>
              <p:cNvSpPr>
                <a:spLocks noChangeShapeType="1"/>
              </p:cNvSpPr>
              <p:nvPr/>
            </p:nvSpPr>
            <p:spPr bwMode="auto">
              <a:xfrm>
                <a:off x="833438" y="5708650"/>
                <a:ext cx="1587" cy="56991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8" name="Line 30"/>
              <p:cNvSpPr>
                <a:spLocks noChangeShapeType="1"/>
              </p:cNvSpPr>
              <p:nvPr/>
            </p:nvSpPr>
            <p:spPr bwMode="auto">
              <a:xfrm>
                <a:off x="1628775" y="4400550"/>
                <a:ext cx="1588" cy="70326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9" name="Line 31"/>
              <p:cNvSpPr>
                <a:spLocks noChangeShapeType="1"/>
              </p:cNvSpPr>
              <p:nvPr/>
            </p:nvSpPr>
            <p:spPr bwMode="auto">
              <a:xfrm>
                <a:off x="2528888" y="3676650"/>
                <a:ext cx="1587" cy="70326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70" name="Picture 32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13" y="6018213"/>
                <a:ext cx="398462" cy="4714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1" name="Picture 33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775" y="3413125"/>
                <a:ext cx="398463" cy="471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72" name="Group 34"/>
              <p:cNvGrpSpPr>
                <a:grpSpLocks/>
              </p:cNvGrpSpPr>
              <p:nvPr/>
            </p:nvGrpSpPr>
            <p:grpSpPr bwMode="auto">
              <a:xfrm>
                <a:off x="2268538" y="3459163"/>
                <a:ext cx="612775" cy="460375"/>
                <a:chOff x="864" y="1824"/>
                <a:chExt cx="432" cy="288"/>
              </a:xfrm>
            </p:grpSpPr>
            <p:pic>
              <p:nvPicPr>
                <p:cNvPr id="73" name="Picture 35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" y="1824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74" name="Picture 36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" y="1824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75" name="Picture 37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91225" y="4779963"/>
                <a:ext cx="398463" cy="4714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6" name="Line 38"/>
              <p:cNvSpPr>
                <a:spLocks noChangeShapeType="1"/>
              </p:cNvSpPr>
              <p:nvPr/>
            </p:nvSpPr>
            <p:spPr bwMode="auto">
              <a:xfrm>
                <a:off x="935038" y="4379913"/>
                <a:ext cx="6948487" cy="1587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7" name="Line 39"/>
              <p:cNvSpPr>
                <a:spLocks noChangeShapeType="1"/>
              </p:cNvSpPr>
              <p:nvPr/>
            </p:nvSpPr>
            <p:spPr bwMode="auto">
              <a:xfrm>
                <a:off x="520700" y="5729288"/>
                <a:ext cx="7835900" cy="1587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8" name="Text Box 40"/>
              <p:cNvSpPr txBox="1">
                <a:spLocks noChangeArrowheads="1"/>
              </p:cNvSpPr>
              <p:nvPr/>
            </p:nvSpPr>
            <p:spPr bwMode="auto">
              <a:xfrm>
                <a:off x="839788" y="3890963"/>
                <a:ext cx="1623101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128.30.33.130</a:t>
                </a:r>
              </a:p>
            </p:txBody>
          </p:sp>
          <p:sp>
            <p:nvSpPr>
              <p:cNvPr id="79" name="Text Box 44"/>
              <p:cNvSpPr txBox="1">
                <a:spLocks noChangeArrowheads="1"/>
              </p:cNvSpPr>
              <p:nvPr/>
            </p:nvSpPr>
            <p:spPr bwMode="auto">
              <a:xfrm>
                <a:off x="2533650" y="3897313"/>
                <a:ext cx="320466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  <a:endParaRPr kumimoji="1" lang="en-US" altLang="zh-CN" sz="1800" b="0" i="0" u="none" strike="noStrike" kern="0" cap="none" spc="0" normalizeH="0" baseline="-25000" noProof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0" name="Line 45"/>
              <p:cNvSpPr>
                <a:spLocks noChangeShapeType="1"/>
              </p:cNvSpPr>
              <p:nvPr/>
            </p:nvSpPr>
            <p:spPr bwMode="auto">
              <a:xfrm>
                <a:off x="4019550" y="4400550"/>
                <a:ext cx="1588" cy="569913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81" name="Group 46"/>
              <p:cNvGrpSpPr>
                <a:grpSpLocks/>
              </p:cNvGrpSpPr>
              <p:nvPr/>
            </p:nvGrpSpPr>
            <p:grpSpPr bwMode="auto">
              <a:xfrm>
                <a:off x="1368425" y="4843463"/>
                <a:ext cx="612775" cy="460375"/>
                <a:chOff x="864" y="1824"/>
                <a:chExt cx="432" cy="288"/>
              </a:xfrm>
            </p:grpSpPr>
            <p:pic>
              <p:nvPicPr>
                <p:cNvPr id="82" name="Picture 47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" y="1824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83" name="Picture 48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" y="1824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84" name="Text Box 49"/>
              <p:cNvSpPr txBox="1">
                <a:spLocks noChangeArrowheads="1"/>
              </p:cNvSpPr>
              <p:nvPr/>
            </p:nvSpPr>
            <p:spPr bwMode="auto">
              <a:xfrm>
                <a:off x="971550" y="4826000"/>
                <a:ext cx="412417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R</a:t>
                </a:r>
                <a:r>
                  <a:rPr kumimoji="1" lang="en-US" altLang="zh-CN" sz="1800" b="0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</a:t>
                </a:r>
              </a:p>
            </p:txBody>
          </p:sp>
          <p:sp>
            <p:nvSpPr>
              <p:cNvPr id="85" name="Line 50"/>
              <p:cNvSpPr>
                <a:spLocks noChangeShapeType="1"/>
              </p:cNvSpPr>
              <p:nvPr/>
            </p:nvSpPr>
            <p:spPr bwMode="auto">
              <a:xfrm>
                <a:off x="2217738" y="5707063"/>
                <a:ext cx="1587" cy="569912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86" name="Picture 51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4925" y="4784725"/>
                <a:ext cx="398463" cy="471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7" name="Text Box 52"/>
              <p:cNvSpPr txBox="1">
                <a:spLocks noChangeArrowheads="1"/>
              </p:cNvSpPr>
              <p:nvPr/>
            </p:nvSpPr>
            <p:spPr bwMode="auto">
              <a:xfrm>
                <a:off x="3951288" y="3681413"/>
                <a:ext cx="4581525" cy="689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子网</a:t>
                </a: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</a:t>
                </a:r>
                <a:r>
                  <a:rPr kumimoji="1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：网络地址 </a:t>
                </a: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128.30.33.128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            </a:t>
                </a:r>
                <a:r>
                  <a:rPr kumimoji="1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子网掩码 </a:t>
                </a: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255.255.255.128</a:t>
                </a:r>
                <a:endParaRPr kumimoji="1" lang="en-US" altLang="zh-CN" sz="1800" b="0" i="0" u="none" strike="noStrike" kern="0" cap="none" spc="0" normalizeH="0" baseline="-25000" noProof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8" name="Text Box 53"/>
              <p:cNvSpPr txBox="1">
                <a:spLocks noChangeArrowheads="1"/>
              </p:cNvSpPr>
              <p:nvPr/>
            </p:nvSpPr>
            <p:spPr bwMode="auto">
              <a:xfrm>
                <a:off x="3348038" y="5229225"/>
                <a:ext cx="1469850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目的主机 </a:t>
                </a: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H</a:t>
                </a:r>
                <a:r>
                  <a:rPr kumimoji="1" lang="en-US" altLang="zh-CN" sz="1800" b="0" i="0" u="none" strike="noStrike" kern="0" cap="none" spc="0" normalizeH="0" baseline="-2500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</a:t>
                </a:r>
              </a:p>
            </p:txBody>
          </p:sp>
          <p:sp>
            <p:nvSpPr>
              <p:cNvPr id="89" name="Text Box 54"/>
              <p:cNvSpPr txBox="1">
                <a:spLocks noChangeArrowheads="1"/>
              </p:cNvSpPr>
              <p:nvPr/>
            </p:nvSpPr>
            <p:spPr bwMode="auto">
              <a:xfrm>
                <a:off x="4140200" y="4760913"/>
                <a:ext cx="1623101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99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128.30.33.138</a:t>
                </a:r>
              </a:p>
            </p:txBody>
          </p:sp>
          <p:sp>
            <p:nvSpPr>
              <p:cNvPr id="90" name="Text Box 55"/>
              <p:cNvSpPr txBox="1">
                <a:spLocks noChangeArrowheads="1"/>
              </p:cNvSpPr>
              <p:nvPr/>
            </p:nvSpPr>
            <p:spPr bwMode="auto">
              <a:xfrm>
                <a:off x="1308100" y="4538663"/>
                <a:ext cx="320466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0</a:t>
                </a:r>
                <a:endParaRPr kumimoji="1" lang="en-US" altLang="zh-CN" sz="1800" b="0" i="0" u="none" strike="noStrike" kern="0" cap="none" spc="0" normalizeH="0" baseline="-25000" noProof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1" name="Text Box 56"/>
              <p:cNvSpPr txBox="1">
                <a:spLocks noChangeArrowheads="1"/>
              </p:cNvSpPr>
              <p:nvPr/>
            </p:nvSpPr>
            <p:spPr bwMode="auto">
              <a:xfrm>
                <a:off x="1308100" y="5259388"/>
                <a:ext cx="320466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  <a:endParaRPr kumimoji="1" lang="en-US" altLang="zh-CN" sz="1800" b="0" i="0" u="none" strike="noStrike" kern="0" cap="none" spc="0" normalizeH="0" baseline="-25000" noProof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2" name="Text Box 57"/>
              <p:cNvSpPr txBox="1">
                <a:spLocks noChangeArrowheads="1"/>
              </p:cNvSpPr>
              <p:nvPr/>
            </p:nvSpPr>
            <p:spPr bwMode="auto">
              <a:xfrm>
                <a:off x="1619250" y="4538663"/>
                <a:ext cx="1623101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128.30.33.129</a:t>
                </a:r>
              </a:p>
            </p:txBody>
          </p:sp>
          <p:pic>
            <p:nvPicPr>
              <p:cNvPr id="93" name="Picture 58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43113" y="6016625"/>
                <a:ext cx="400050" cy="473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4" name="Text Box 59"/>
              <p:cNvSpPr txBox="1">
                <a:spLocks noChangeArrowheads="1"/>
              </p:cNvSpPr>
              <p:nvPr/>
            </p:nvSpPr>
            <p:spPr bwMode="auto">
              <a:xfrm>
                <a:off x="1692275" y="5984875"/>
                <a:ext cx="432851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H</a:t>
                </a:r>
                <a:r>
                  <a:rPr kumimoji="1" lang="en-US" altLang="zh-CN" sz="1800" b="0" i="0" u="none" strike="noStrike" kern="0" cap="none" spc="0" normalizeH="0" baseline="-2500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</a:p>
            </p:txBody>
          </p:sp>
          <p:sp>
            <p:nvSpPr>
              <p:cNvPr id="95" name="Text Box 60"/>
              <p:cNvSpPr txBox="1">
                <a:spLocks noChangeArrowheads="1"/>
              </p:cNvSpPr>
              <p:nvPr/>
            </p:nvSpPr>
            <p:spPr bwMode="auto">
              <a:xfrm>
                <a:off x="1687513" y="5257799"/>
                <a:ext cx="1374494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128.30.36.2</a:t>
                </a:r>
              </a:p>
            </p:txBody>
          </p:sp>
          <p:sp>
            <p:nvSpPr>
              <p:cNvPr id="96" name="Text Box 61"/>
              <p:cNvSpPr txBox="1">
                <a:spLocks noChangeArrowheads="1"/>
              </p:cNvSpPr>
              <p:nvPr/>
            </p:nvSpPr>
            <p:spPr bwMode="auto">
              <a:xfrm>
                <a:off x="4019550" y="5788025"/>
                <a:ext cx="3666453" cy="7548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子网</a:t>
                </a:r>
                <a:r>
                  <a:rPr kumimoji="1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  <a:r>
                  <a:rPr kumimoji="1" lang="zh-CN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：网络地址 </a:t>
                </a:r>
                <a:r>
                  <a:rPr kumimoji="1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128.30.36.0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            </a:t>
                </a:r>
                <a:r>
                  <a:rPr kumimoji="1" lang="zh-CN" alt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子网掩码 </a:t>
                </a:r>
                <a:r>
                  <a:rPr kumimoji="1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255.255.255.0</a:t>
                </a:r>
                <a:endParaRPr kumimoji="1" lang="en-US" altLang="zh-CN" sz="2000" b="0" i="0" u="none" strike="noStrike" kern="0" cap="none" spc="0" normalizeH="0" baseline="-25000" noProof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7" name="Text Box 62"/>
              <p:cNvSpPr txBox="1">
                <a:spLocks noChangeArrowheads="1"/>
              </p:cNvSpPr>
              <p:nvPr/>
            </p:nvSpPr>
            <p:spPr bwMode="auto">
              <a:xfrm>
                <a:off x="2333625" y="6056313"/>
                <a:ext cx="1498799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128.30.36.12</a:t>
                </a:r>
              </a:p>
            </p:txBody>
          </p:sp>
          <p:sp>
            <p:nvSpPr>
              <p:cNvPr id="99" name="Text Box 26"/>
              <p:cNvSpPr txBox="1">
                <a:spLocks noChangeArrowheads="1"/>
              </p:cNvSpPr>
              <p:nvPr/>
            </p:nvSpPr>
            <p:spPr bwMode="auto">
              <a:xfrm>
                <a:off x="539750" y="2189163"/>
                <a:ext cx="3494088" cy="984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子网</a:t>
                </a: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  <a:r>
                  <a:rPr kumimoji="1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：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    网络地址 </a:t>
                </a: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128.30.33.0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     </a:t>
                </a:r>
                <a:r>
                  <a:rPr kumimoji="1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子网掩码 </a:t>
                </a:r>
                <a:r>
                  <a:rPr kumimoji="1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255.255.255.128</a:t>
                </a:r>
              </a:p>
            </p:txBody>
          </p:sp>
          <p:sp>
            <p:nvSpPr>
              <p:cNvPr id="100" name="Text Box 3"/>
              <p:cNvSpPr txBox="1">
                <a:spLocks noChangeArrowheads="1"/>
              </p:cNvSpPr>
              <p:nvPr/>
            </p:nvSpPr>
            <p:spPr bwMode="auto">
              <a:xfrm>
                <a:off x="1116013" y="3098800"/>
                <a:ext cx="1374494" cy="393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128.30.33.1</a:t>
                </a:r>
              </a:p>
            </p:txBody>
          </p:sp>
        </p:grpSp>
        <p:sp>
          <p:nvSpPr>
            <p:cNvPr id="104" name="Text Box 43"/>
            <p:cNvSpPr txBox="1">
              <a:spLocks noChangeArrowheads="1"/>
            </p:cNvSpPr>
            <p:nvPr/>
          </p:nvSpPr>
          <p:spPr bwMode="auto">
            <a:xfrm>
              <a:off x="3109411" y="3671809"/>
              <a:ext cx="38824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R="0" lvl="0" indent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kumimoji="1" b="0" i="0" u="none" strike="noStrike" kern="0" cap="none" spc="0" normalizeH="0" baseline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990099"/>
                  </a:solidFill>
                </a:rPr>
                <a:t>R</a:t>
              </a:r>
              <a:r>
                <a:rPr lang="en-US" altLang="zh-CN" baseline="-25000" dirty="0">
                  <a:solidFill>
                    <a:srgbClr val="990099"/>
                  </a:solidFill>
                </a:rPr>
                <a:t>1</a:t>
              </a:r>
            </a:p>
          </p:txBody>
        </p:sp>
      </p:grpSp>
      <p:sp>
        <p:nvSpPr>
          <p:cNvPr id="103" name="Line 64"/>
          <p:cNvSpPr>
            <a:spLocks noChangeShapeType="1"/>
          </p:cNvSpPr>
          <p:nvPr/>
        </p:nvSpPr>
        <p:spPr bwMode="auto">
          <a:xfrm>
            <a:off x="1493889" y="2929011"/>
            <a:ext cx="2846960" cy="2161732"/>
          </a:xfrm>
          <a:prstGeom prst="line">
            <a:avLst/>
          </a:prstGeom>
          <a:noFill/>
          <a:ln w="76200">
            <a:solidFill>
              <a:srgbClr val="990099">
                <a:alpha val="6100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5" name="Rectangle 2"/>
          <p:cNvSpPr txBox="1">
            <a:spLocks noChangeArrowheads="1"/>
          </p:cNvSpPr>
          <p:nvPr/>
        </p:nvSpPr>
        <p:spPr bwMode="auto">
          <a:xfrm>
            <a:off x="428103" y="1271703"/>
            <a:ext cx="7265375" cy="6074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285750" lvl="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路由器</a:t>
            </a:r>
            <a:r>
              <a:rPr lang="en-US" altLang="zh-CN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R</a:t>
            </a:r>
            <a:r>
              <a:rPr lang="en-US" altLang="zh-CN" sz="2000" baseline="-25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1</a:t>
            </a: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接收到分组后，基于</a:t>
            </a:r>
            <a:r>
              <a:rPr lang="en-US" altLang="zh-CN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FIB</a:t>
            </a: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t>表按之前的算法描述执行</a:t>
            </a:r>
            <a:endParaRPr lang="zh-CN" altLang="en-US" sz="20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8" name="Rectangle 67"/>
          <p:cNvSpPr>
            <a:spLocks noChangeArrowheads="1"/>
          </p:cNvSpPr>
          <p:nvPr/>
        </p:nvSpPr>
        <p:spPr bwMode="auto">
          <a:xfrm>
            <a:off x="457200" y="5489173"/>
            <a:ext cx="8033462" cy="1368827"/>
          </a:xfrm>
          <a:prstGeom prst="rect">
            <a:avLst/>
          </a:prstGeom>
          <a:solidFill>
            <a:srgbClr val="990099"/>
          </a:solidFill>
          <a:ln>
            <a:noFill/>
          </a:ln>
          <a:effectLst/>
        </p:spPr>
        <p:txBody>
          <a:bodyPr wrap="none" lIns="1800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buSz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255.255.255.128 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Calibri" panose="020F0502020204030204" pitchFamily="34" charset="0"/>
              </a:rPr>
              <a:t>AND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128.30.33.138 = 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128.30.33.128</a:t>
            </a:r>
          </a:p>
          <a:p>
            <a:pPr algn="ctr">
              <a:lnSpc>
                <a:spcPct val="110000"/>
              </a:lnSpc>
              <a:spcBef>
                <a:spcPts val="600"/>
              </a:spcBef>
              <a:buClr>
                <a:schemeClr val="bg1"/>
              </a:buClr>
              <a:buSzTx/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Calibri" panose="020F0502020204030204" pitchFamily="34" charset="0"/>
              </a:rPr>
              <a:t>匹配！</a:t>
            </a:r>
            <a:endParaRPr lang="en-US" altLang="zh-CN" sz="2400" dirty="0" smtClean="0">
              <a:solidFill>
                <a:srgbClr val="FFFF00"/>
              </a:solidFill>
              <a:latin typeface="Calibri" panose="020F0502020204030204" pitchFamily="34" charset="0"/>
            </a:endParaRPr>
          </a:p>
          <a:p>
            <a:pPr algn="ctr">
              <a:lnSpc>
                <a:spcPct val="110000"/>
              </a:lnSpc>
              <a:spcBef>
                <a:spcPts val="600"/>
              </a:spcBef>
              <a:buClr>
                <a:schemeClr val="bg1"/>
              </a:buClr>
              <a:buSzTx/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Calibri" panose="020F0502020204030204" pitchFamily="34" charset="0"/>
              </a:rPr>
              <a:t>从接口</a:t>
            </a:r>
            <a:r>
              <a:rPr lang="en-US" altLang="zh-CN" sz="2400" dirty="0" smtClean="0">
                <a:solidFill>
                  <a:srgbClr val="FFFF00"/>
                </a:solidFill>
                <a:latin typeface="Calibri" panose="020F0502020204030204" pitchFamily="34" charset="0"/>
              </a:rPr>
              <a:t>1</a:t>
            </a:r>
            <a:r>
              <a:rPr lang="zh-CN" altLang="en-US" sz="2400" dirty="0" smtClean="0">
                <a:solidFill>
                  <a:srgbClr val="FFFF00"/>
                </a:solidFill>
                <a:latin typeface="Calibri" panose="020F0502020204030204" pitchFamily="34" charset="0"/>
              </a:rPr>
              <a:t>直接交付</a:t>
            </a:r>
            <a:endParaRPr lang="en-US" altLang="zh-CN" sz="2400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AutoShape 69"/>
          <p:cNvSpPr>
            <a:spLocks noChangeArrowheads="1"/>
          </p:cNvSpPr>
          <p:nvPr/>
        </p:nvSpPr>
        <p:spPr bwMode="auto">
          <a:xfrm>
            <a:off x="3743502" y="2916801"/>
            <a:ext cx="576263" cy="215900"/>
          </a:xfrm>
          <a:prstGeom prst="rightArrow">
            <a:avLst>
              <a:gd name="adj1" fmla="val 50000"/>
              <a:gd name="adj2" fmla="val 66728"/>
            </a:avLst>
          </a:prstGeom>
          <a:solidFill>
            <a:srgbClr val="990099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6" name="Line 66"/>
          <p:cNvSpPr>
            <a:spLocks noChangeShapeType="1"/>
          </p:cNvSpPr>
          <p:nvPr/>
        </p:nvSpPr>
        <p:spPr bwMode="auto">
          <a:xfrm>
            <a:off x="5967685" y="3162396"/>
            <a:ext cx="1800225" cy="0"/>
          </a:xfrm>
          <a:prstGeom prst="line">
            <a:avLst/>
          </a:prstGeom>
          <a:noFill/>
          <a:ln w="76200">
            <a:solidFill>
              <a:schemeClr val="accent5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" name="Line 66"/>
          <p:cNvSpPr>
            <a:spLocks noChangeShapeType="1"/>
          </p:cNvSpPr>
          <p:nvPr/>
        </p:nvSpPr>
        <p:spPr bwMode="auto">
          <a:xfrm>
            <a:off x="4319765" y="3162396"/>
            <a:ext cx="1800225" cy="0"/>
          </a:xfrm>
          <a:prstGeom prst="line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" name="Line 66"/>
          <p:cNvSpPr>
            <a:spLocks noChangeShapeType="1"/>
          </p:cNvSpPr>
          <p:nvPr/>
        </p:nvSpPr>
        <p:spPr bwMode="auto">
          <a:xfrm>
            <a:off x="6079200" y="5836848"/>
            <a:ext cx="1800225" cy="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" name="Line 73"/>
          <p:cNvSpPr>
            <a:spLocks noChangeShapeType="1"/>
          </p:cNvSpPr>
          <p:nvPr/>
        </p:nvSpPr>
        <p:spPr bwMode="auto">
          <a:xfrm>
            <a:off x="5025630" y="3162395"/>
            <a:ext cx="1722319" cy="2560953"/>
          </a:xfrm>
          <a:prstGeom prst="line">
            <a:avLst/>
          </a:prstGeom>
          <a:noFill/>
          <a:ln w="76200">
            <a:solidFill>
              <a:srgbClr val="9900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" name="Text Box 74"/>
          <p:cNvSpPr txBox="1">
            <a:spLocks noChangeArrowheads="1"/>
          </p:cNvSpPr>
          <p:nvPr/>
        </p:nvSpPr>
        <p:spPr bwMode="auto">
          <a:xfrm>
            <a:off x="5107422" y="4131408"/>
            <a:ext cx="1418337" cy="646331"/>
          </a:xfrm>
          <a:prstGeom prst="rect">
            <a:avLst/>
          </a:prstGeom>
          <a:solidFill>
            <a:srgbClr val="990099"/>
          </a:solidFill>
          <a:ln w="76200" cmpd="tri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 smtClean="0">
                <a:solidFill>
                  <a:schemeClr val="bg1"/>
                </a:solidFill>
                <a:latin typeface="Tahoma" panose="020B0604030504040204" pitchFamily="34" charset="0"/>
              </a:rPr>
              <a:t>一致</a:t>
            </a:r>
            <a:endParaRPr lang="zh-CN" altLang="en-US" sz="3600" dirty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107" name="Line 66"/>
          <p:cNvSpPr>
            <a:spLocks noChangeShapeType="1"/>
          </p:cNvSpPr>
          <p:nvPr/>
        </p:nvSpPr>
        <p:spPr bwMode="auto">
          <a:xfrm>
            <a:off x="8110805" y="3145482"/>
            <a:ext cx="648081" cy="0"/>
          </a:xfrm>
          <a:prstGeom prst="line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7661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98" grpId="0" animBg="1"/>
      <p:bldP spid="98" grpId="1" animBg="1"/>
      <p:bldP spid="106" grpId="0" animBg="1"/>
      <p:bldP spid="109" grpId="0" animBg="1"/>
      <p:bldP spid="110" grpId="0" animBg="1"/>
      <p:bldP spid="111" grpId="0" animBg="1"/>
      <p:bldP spid="112" grpId="0" animBg="1"/>
      <p:bldP spid="107" grpId="0" animBg="1"/>
    </p:bldLst>
  </p:timing>
  <p:extLst mod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子网划分的特点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本质上，允许将一些类别的地址在多个子网内分拆</a:t>
            </a:r>
            <a:endParaRPr lang="en-US" altLang="zh-CN" dirty="0"/>
          </a:p>
          <a:p>
            <a:r>
              <a:rPr lang="zh-CN" altLang="en-US" dirty="0" smtClean="0"/>
              <a:t>实现多个物理网络共用一个网络地址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减少地址空间的浪费</a:t>
            </a:r>
            <a:endParaRPr lang="en-US" altLang="zh-CN" dirty="0" smtClean="0"/>
          </a:p>
          <a:p>
            <a:pPr>
              <a:spcBef>
                <a:spcPts val="1800"/>
              </a:spcBef>
            </a:pPr>
            <a:r>
              <a:rPr lang="zh-CN" altLang="en-US" dirty="0" smtClean="0"/>
              <a:t>互联网络不同</a:t>
            </a:r>
            <a:r>
              <a:rPr lang="zh-CN" altLang="en-US" dirty="0"/>
              <a:t>部分看到不同的路由，远端只</a:t>
            </a:r>
            <a:r>
              <a:rPr lang="zh-CN" altLang="en-US" dirty="0" smtClean="0"/>
              <a:t>看到单一网络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实现路由聚合</a:t>
            </a:r>
            <a:endParaRPr lang="en-US" altLang="zh-CN" dirty="0" smtClean="0"/>
          </a:p>
          <a:p>
            <a:pPr>
              <a:spcBef>
                <a:spcPts val="1800"/>
              </a:spcBef>
            </a:pPr>
            <a:r>
              <a:rPr lang="zh-CN" altLang="en-US" dirty="0"/>
              <a:t>子网划分在一个</a:t>
            </a:r>
            <a:r>
              <a:rPr lang="en-US" altLang="zh-CN" dirty="0"/>
              <a:t>(</a:t>
            </a:r>
            <a:r>
              <a:rPr lang="zh-CN" altLang="en-US" dirty="0"/>
              <a:t>逻辑</a:t>
            </a:r>
            <a:r>
              <a:rPr lang="en-US" altLang="zh-CN" dirty="0"/>
              <a:t>)</a:t>
            </a:r>
            <a:r>
              <a:rPr lang="zh-CN" altLang="en-US" dirty="0"/>
              <a:t>网络内部进行</a:t>
            </a:r>
            <a:endParaRPr lang="en-US" altLang="zh-CN" dirty="0"/>
          </a:p>
          <a:p>
            <a:pPr lvl="1"/>
            <a:r>
              <a:rPr lang="zh-CN" altLang="en-US" dirty="0" smtClean="0"/>
              <a:t>便于组织内部网络扩展与管理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4.2.1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划分子网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2957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E704E2A-200F-4FD4-82DE-C9E7CB5B3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927" y="3107840"/>
            <a:ext cx="4800533" cy="855663"/>
          </a:xfrm>
        </p:spPr>
        <p:txBody>
          <a:bodyPr tIns="72000" bIns="72000" anchor="ctr" anchorCtr="0">
            <a:noAutofit/>
          </a:bodyPr>
          <a:lstStyle/>
          <a:p>
            <a:pPr algn="ctr"/>
            <a:r>
              <a:rPr lang="zh-CN" altLang="en-US" sz="6600" dirty="0" smtClean="0">
                <a:solidFill>
                  <a:srgbClr val="0000CC"/>
                </a:solidFill>
                <a:latin typeface="+mn-ea"/>
                <a:ea typeface="+mn-ea"/>
              </a:rPr>
              <a:t>休息！！！</a:t>
            </a:r>
            <a:endParaRPr lang="zh-CN" altLang="en-US" sz="66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2027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229600" cy="52606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4.1  </a:t>
            </a:r>
            <a:r>
              <a:rPr lang="zh-CN" altLang="en-US" dirty="0" smtClean="0"/>
              <a:t>网际协议</a:t>
            </a:r>
            <a:r>
              <a:rPr lang="en-US" altLang="zh-CN" dirty="0" smtClean="0"/>
              <a:t>IP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4.2  </a:t>
            </a:r>
            <a:r>
              <a:rPr lang="zh-CN" altLang="en-US" dirty="0" smtClean="0"/>
              <a:t>划分子网和构造超网</a:t>
            </a:r>
            <a:endParaRPr lang="en-US" altLang="zh-CN" dirty="0" smtClean="0"/>
          </a:p>
          <a:p>
            <a:r>
              <a:rPr lang="en-US" altLang="zh-CN" dirty="0" smtClean="0"/>
              <a:t>4.3  </a:t>
            </a:r>
            <a:r>
              <a:rPr lang="zh-CN" altLang="en-US" dirty="0" smtClean="0"/>
              <a:t>网络控制与诊断</a:t>
            </a:r>
            <a:r>
              <a:rPr lang="en-US" altLang="zh-CN" dirty="0" smtClean="0"/>
              <a:t>--ICMP</a:t>
            </a:r>
            <a:r>
              <a:rPr lang="zh-CN" altLang="en-US" dirty="0" smtClean="0"/>
              <a:t>协议</a:t>
            </a:r>
            <a:endParaRPr lang="en-US" altLang="zh-CN" dirty="0"/>
          </a:p>
          <a:p>
            <a:r>
              <a:rPr lang="en-US" altLang="zh-CN" dirty="0" smtClean="0"/>
              <a:t>4.4  IP</a:t>
            </a:r>
            <a:r>
              <a:rPr lang="zh-CN" altLang="en-US" dirty="0" smtClean="0"/>
              <a:t>路由协议</a:t>
            </a:r>
            <a:endParaRPr lang="en-US" altLang="zh-CN" dirty="0"/>
          </a:p>
          <a:p>
            <a:r>
              <a:rPr lang="en-US" altLang="zh-CN" dirty="0" smtClean="0"/>
              <a:t>4.5  IP</a:t>
            </a:r>
            <a:r>
              <a:rPr lang="zh-CN" altLang="en-US" dirty="0" smtClean="0"/>
              <a:t>多播</a:t>
            </a:r>
            <a:endParaRPr lang="en-US" altLang="zh-CN" dirty="0"/>
          </a:p>
          <a:p>
            <a:r>
              <a:rPr lang="en-US" altLang="zh-CN" dirty="0" smtClean="0"/>
              <a:t>4.6  </a:t>
            </a:r>
            <a:r>
              <a:rPr lang="zh-CN" altLang="en-US" dirty="0" smtClean="0"/>
              <a:t>虚拟</a:t>
            </a:r>
            <a:r>
              <a:rPr lang="zh-CN" altLang="en-US" dirty="0"/>
              <a:t>专用网 </a:t>
            </a:r>
            <a:r>
              <a:rPr lang="en-US" altLang="zh-CN" dirty="0"/>
              <a:t>VPN </a:t>
            </a:r>
            <a:endParaRPr lang="en-US" altLang="zh-CN" dirty="0" smtClean="0"/>
          </a:p>
          <a:p>
            <a:r>
              <a:rPr lang="en-US" altLang="zh-CN" dirty="0" smtClean="0"/>
              <a:t>4.7  </a:t>
            </a:r>
            <a:r>
              <a:rPr lang="zh-CN" altLang="en-US" dirty="0" smtClean="0"/>
              <a:t>网络</a:t>
            </a:r>
            <a:r>
              <a:rPr lang="zh-CN" altLang="en-US" dirty="0"/>
              <a:t>地址转换 </a:t>
            </a:r>
            <a:r>
              <a:rPr lang="en-US" altLang="zh-CN" dirty="0"/>
              <a:t>NAT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5049773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229600" cy="52606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4.1  </a:t>
            </a:r>
            <a:r>
              <a:rPr lang="zh-CN" altLang="en-US" dirty="0" smtClean="0"/>
              <a:t>网际协议</a:t>
            </a:r>
            <a:r>
              <a:rPr lang="en-US" altLang="zh-CN" dirty="0" smtClean="0"/>
              <a:t>IP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4.2  </a:t>
            </a:r>
            <a:r>
              <a:rPr lang="zh-CN" altLang="en-US" dirty="0" smtClean="0"/>
              <a:t>划分子网和构造超网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en-US" altLang="zh-CN" dirty="0" smtClean="0"/>
              <a:t>4.2.1  </a:t>
            </a:r>
            <a:r>
              <a:rPr lang="zh-CN" altLang="en-US" dirty="0" smtClean="0"/>
              <a:t>划分子网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en-US" altLang="zh-CN" dirty="0" smtClean="0"/>
              <a:t>4.2.2  </a:t>
            </a:r>
            <a:r>
              <a:rPr lang="zh-CN" altLang="en-US" dirty="0" smtClean="0"/>
              <a:t>构造超网</a:t>
            </a:r>
            <a:endParaRPr lang="en-US" altLang="zh-CN" dirty="0" smtClean="0"/>
          </a:p>
          <a:p>
            <a:r>
              <a:rPr lang="en-US" altLang="zh-CN" dirty="0" smtClean="0"/>
              <a:t>4.3  </a:t>
            </a:r>
            <a:r>
              <a:rPr lang="zh-CN" altLang="en-US" dirty="0" smtClean="0"/>
              <a:t>网络控制与诊断</a:t>
            </a:r>
            <a:r>
              <a:rPr lang="en-US" altLang="zh-CN" dirty="0" smtClean="0"/>
              <a:t>--ICMP</a:t>
            </a:r>
            <a:r>
              <a:rPr lang="zh-CN" altLang="en-US" dirty="0" smtClean="0"/>
              <a:t>协议</a:t>
            </a:r>
            <a:endParaRPr lang="en-US" altLang="zh-CN" dirty="0"/>
          </a:p>
          <a:p>
            <a:r>
              <a:rPr lang="en-US" altLang="zh-CN" dirty="0" smtClean="0"/>
              <a:t>4.4  IP</a:t>
            </a:r>
            <a:r>
              <a:rPr lang="zh-CN" altLang="en-US" dirty="0" smtClean="0"/>
              <a:t>路由协议</a:t>
            </a:r>
            <a:endParaRPr lang="en-US" altLang="zh-CN" dirty="0"/>
          </a:p>
          <a:p>
            <a:r>
              <a:rPr lang="en-US" altLang="zh-CN" dirty="0" smtClean="0"/>
              <a:t>4.5  IP</a:t>
            </a:r>
            <a:r>
              <a:rPr lang="zh-CN" altLang="en-US" dirty="0" smtClean="0"/>
              <a:t>多播</a:t>
            </a:r>
            <a:endParaRPr lang="en-US" altLang="zh-CN" dirty="0"/>
          </a:p>
          <a:p>
            <a:r>
              <a:rPr lang="en-US" altLang="zh-CN" dirty="0" smtClean="0"/>
              <a:t>4.6  </a:t>
            </a:r>
            <a:r>
              <a:rPr lang="zh-CN" altLang="en-US" dirty="0" smtClean="0"/>
              <a:t>虚拟</a:t>
            </a:r>
            <a:r>
              <a:rPr lang="zh-CN" altLang="en-US" dirty="0"/>
              <a:t>专用网 </a:t>
            </a:r>
            <a:r>
              <a:rPr lang="en-US" altLang="zh-CN" dirty="0"/>
              <a:t>VPN </a:t>
            </a:r>
            <a:endParaRPr lang="en-US" altLang="zh-CN" dirty="0" smtClean="0"/>
          </a:p>
          <a:p>
            <a:r>
              <a:rPr lang="en-US" altLang="zh-CN" dirty="0" smtClean="0"/>
              <a:t>4.7  </a:t>
            </a:r>
            <a:r>
              <a:rPr lang="zh-CN" altLang="en-US" dirty="0" smtClean="0"/>
              <a:t>网络</a:t>
            </a:r>
            <a:r>
              <a:rPr lang="zh-CN" altLang="en-US" dirty="0"/>
              <a:t>地址转换 </a:t>
            </a:r>
            <a:r>
              <a:rPr lang="en-US" altLang="zh-CN" dirty="0"/>
              <a:t>NAT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302056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9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分类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地址存在的问题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467345" cy="541302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dirty="0" smtClean="0"/>
              <a:t>IP</a:t>
            </a:r>
            <a:r>
              <a:rPr lang="zh-CN" altLang="en-US" sz="2000" dirty="0" smtClean="0"/>
              <a:t>地址设计初衷：希望网络部分能唯一明确确定一个物理网络</a:t>
            </a:r>
            <a:endParaRPr lang="en-US" altLang="zh-CN" sz="2000" dirty="0" smtClean="0"/>
          </a:p>
          <a:p>
            <a:pPr>
              <a:spcBef>
                <a:spcPts val="1200"/>
              </a:spcBef>
            </a:pPr>
            <a:r>
              <a:rPr lang="zh-CN" altLang="en-US" sz="2000" dirty="0" smtClean="0"/>
              <a:t>早期的、分类的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地址设计不够合理</a:t>
            </a:r>
            <a:endParaRPr lang="en-US" altLang="zh-CN" sz="2000" dirty="0" smtClean="0"/>
          </a:p>
          <a:p>
            <a:pPr lvl="1">
              <a:spcBef>
                <a:spcPts val="600"/>
              </a:spcBef>
            </a:pPr>
            <a:r>
              <a:rPr lang="zh-CN" altLang="en-US" dirty="0" smtClean="0"/>
              <a:t>问题一：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地址的利用率低</a:t>
            </a:r>
            <a:endParaRPr lang="en-US" altLang="zh-CN" dirty="0" smtClean="0"/>
          </a:p>
          <a:p>
            <a:pPr marL="1044000" lvl="2">
              <a:spcBef>
                <a:spcPts val="600"/>
              </a:spcBef>
            </a:pPr>
            <a:r>
              <a:rPr lang="zh-CN" altLang="en-US" dirty="0" smtClean="0"/>
              <a:t>一个</a:t>
            </a:r>
            <a:r>
              <a:rPr lang="en-US" altLang="zh-CN" dirty="0" smtClean="0"/>
              <a:t>A</a:t>
            </a:r>
            <a:r>
              <a:rPr lang="zh-CN" altLang="en-US" dirty="0" smtClean="0"/>
              <a:t>类网络可包含的主机数：</a:t>
            </a:r>
            <a:r>
              <a:rPr lang="en-US" altLang="zh-CN" kern="1200" dirty="0" smtClean="0">
                <a:ea typeface="华文楷体" panose="02010600040101010101" pitchFamily="2" charset="-122"/>
              </a:rPr>
              <a:t>2</a:t>
            </a:r>
            <a:r>
              <a:rPr lang="en-US" altLang="zh-CN" kern="1200" baseline="30000" dirty="0" smtClean="0">
                <a:ea typeface="华文楷体" panose="02010600040101010101" pitchFamily="2" charset="-122"/>
              </a:rPr>
              <a:t>24</a:t>
            </a:r>
            <a:r>
              <a:rPr lang="en-US" altLang="zh-CN" kern="1200" dirty="0" smtClean="0">
                <a:ea typeface="华文楷体" panose="02010600040101010101" pitchFamily="2" charset="-122"/>
              </a:rPr>
              <a:t> </a:t>
            </a:r>
            <a:r>
              <a:rPr lang="en-US" altLang="zh-CN" kern="1200" dirty="0">
                <a:ea typeface="华文楷体" panose="02010600040101010101" pitchFamily="2" charset="-122"/>
              </a:rPr>
              <a:t>– </a:t>
            </a:r>
            <a:r>
              <a:rPr lang="en-US" altLang="zh-CN" kern="1200" dirty="0" smtClean="0">
                <a:ea typeface="华文楷体" panose="02010600040101010101" pitchFamily="2" charset="-122"/>
              </a:rPr>
              <a:t>2= </a:t>
            </a:r>
            <a:r>
              <a:rPr lang="en-US" altLang="zh-CN" kern="1200" dirty="0" smtClean="0">
                <a:solidFill>
                  <a:schemeClr val="accent5">
                    <a:lumMod val="50000"/>
                  </a:schemeClr>
                </a:solidFill>
                <a:ea typeface="华文楷体" panose="02010600040101010101" pitchFamily="2" charset="-122"/>
              </a:rPr>
              <a:t>16,777,214</a:t>
            </a:r>
          </a:p>
          <a:p>
            <a:pPr marL="815406" lvl="2" indent="0">
              <a:spcBef>
                <a:spcPts val="600"/>
              </a:spcBef>
              <a:buNone/>
            </a:pPr>
            <a:r>
              <a:rPr lang="zh-CN" altLang="en-US" dirty="0" smtClean="0"/>
              <a:t>    一个</a:t>
            </a:r>
            <a:r>
              <a:rPr lang="en-US" altLang="zh-CN" dirty="0" smtClean="0"/>
              <a:t>B</a:t>
            </a:r>
            <a:r>
              <a:rPr lang="zh-CN" altLang="en-US" dirty="0" smtClean="0"/>
              <a:t>类</a:t>
            </a:r>
            <a:r>
              <a:rPr lang="zh-CN" altLang="en-US" dirty="0"/>
              <a:t>网络可包含的主机数：</a:t>
            </a:r>
            <a:r>
              <a:rPr lang="en-US" altLang="zh-CN" kern="1200" dirty="0" smtClean="0">
                <a:ea typeface="华文楷体" panose="02010600040101010101" pitchFamily="2" charset="-122"/>
              </a:rPr>
              <a:t>2</a:t>
            </a:r>
            <a:r>
              <a:rPr lang="en-US" altLang="zh-CN" kern="1200" baseline="30000" dirty="0" smtClean="0">
                <a:ea typeface="华文楷体" panose="02010600040101010101" pitchFamily="2" charset="-122"/>
              </a:rPr>
              <a:t>16</a:t>
            </a:r>
            <a:r>
              <a:rPr lang="en-US" altLang="zh-CN" kern="1200" dirty="0" smtClean="0">
                <a:ea typeface="华文楷体" panose="02010600040101010101" pitchFamily="2" charset="-122"/>
              </a:rPr>
              <a:t> </a:t>
            </a:r>
            <a:r>
              <a:rPr lang="en-US" altLang="zh-CN" kern="1200" dirty="0">
                <a:ea typeface="华文楷体" panose="02010600040101010101" pitchFamily="2" charset="-122"/>
              </a:rPr>
              <a:t>– 2= </a:t>
            </a:r>
            <a:r>
              <a:rPr lang="en-US" altLang="zh-CN" kern="1200" dirty="0" smtClean="0">
                <a:solidFill>
                  <a:schemeClr val="accent5">
                    <a:lumMod val="50000"/>
                  </a:schemeClr>
                </a:solidFill>
                <a:ea typeface="华文楷体" panose="02010600040101010101" pitchFamily="2" charset="-122"/>
              </a:rPr>
              <a:t>65534</a:t>
            </a:r>
            <a:endParaRPr lang="en-US" altLang="zh-CN" kern="1200" dirty="0">
              <a:solidFill>
                <a:schemeClr val="accent5">
                  <a:lumMod val="50000"/>
                </a:schemeClr>
              </a:solidFill>
              <a:ea typeface="华文楷体" panose="02010600040101010101" pitchFamily="2" charset="-122"/>
            </a:endParaRPr>
          </a:p>
          <a:p>
            <a:pPr marL="815406" lvl="2" indent="0">
              <a:spcBef>
                <a:spcPts val="600"/>
              </a:spcBef>
              <a:buNone/>
            </a:pPr>
            <a:r>
              <a:rPr lang="zh-CN" altLang="en-US" dirty="0" smtClean="0"/>
              <a:t>    一个</a:t>
            </a:r>
            <a:r>
              <a:rPr lang="en-US" altLang="zh-CN" dirty="0" smtClean="0"/>
              <a:t>C</a:t>
            </a:r>
            <a:r>
              <a:rPr lang="zh-CN" altLang="en-US" dirty="0" smtClean="0"/>
              <a:t>类</a:t>
            </a:r>
            <a:r>
              <a:rPr lang="zh-CN" altLang="en-US" dirty="0"/>
              <a:t>网络可包含的主机数：</a:t>
            </a:r>
            <a:r>
              <a:rPr lang="en-US" altLang="zh-CN" kern="1200" dirty="0" smtClean="0">
                <a:ea typeface="华文楷体" panose="02010600040101010101" pitchFamily="2" charset="-122"/>
              </a:rPr>
              <a:t>2</a:t>
            </a:r>
            <a:r>
              <a:rPr lang="en-US" altLang="zh-CN" kern="1200" baseline="30000" dirty="0" smtClean="0">
                <a:ea typeface="华文楷体" panose="02010600040101010101" pitchFamily="2" charset="-122"/>
              </a:rPr>
              <a:t>8</a:t>
            </a:r>
            <a:r>
              <a:rPr lang="en-US" altLang="zh-CN" kern="1200" dirty="0" smtClean="0">
                <a:ea typeface="华文楷体" panose="02010600040101010101" pitchFamily="2" charset="-122"/>
              </a:rPr>
              <a:t> </a:t>
            </a:r>
            <a:r>
              <a:rPr lang="en-US" altLang="zh-CN" kern="1200" dirty="0">
                <a:ea typeface="华文楷体" panose="02010600040101010101" pitchFamily="2" charset="-122"/>
              </a:rPr>
              <a:t>– 2= </a:t>
            </a:r>
            <a:r>
              <a:rPr lang="en-US" altLang="zh-CN" kern="1200" dirty="0" smtClean="0">
                <a:solidFill>
                  <a:schemeClr val="accent5">
                    <a:lumMod val="50000"/>
                  </a:schemeClr>
                </a:solidFill>
                <a:ea typeface="华文楷体" panose="02010600040101010101" pitchFamily="2" charset="-122"/>
              </a:rPr>
              <a:t>254</a:t>
            </a:r>
            <a:endParaRPr lang="en-US" altLang="zh-CN" kern="1200" dirty="0">
              <a:solidFill>
                <a:schemeClr val="accent5">
                  <a:lumMod val="50000"/>
                </a:schemeClr>
              </a:solidFill>
              <a:ea typeface="华文楷体" panose="02010600040101010101" pitchFamily="2" charset="-122"/>
            </a:endParaRPr>
          </a:p>
          <a:p>
            <a:pPr marL="1044000" lvl="2">
              <a:spcBef>
                <a:spcPts val="1200"/>
              </a:spcBef>
            </a:pPr>
            <a:r>
              <a:rPr lang="zh-CN" altLang="en-US" dirty="0" smtClean="0"/>
              <a:t>无法根据网络规模灵活选择网络地址</a:t>
            </a:r>
            <a:endParaRPr lang="en-US" altLang="zh-CN" dirty="0" smtClean="0"/>
          </a:p>
          <a:p>
            <a:pPr marL="1296000" lvl="3">
              <a:spcBef>
                <a:spcPts val="600"/>
              </a:spcBef>
            </a:pPr>
            <a:r>
              <a:rPr lang="en-US" altLang="zh-CN" dirty="0" smtClean="0"/>
              <a:t>4</a:t>
            </a:r>
            <a:r>
              <a:rPr lang="zh-CN" altLang="en-US" dirty="0" smtClean="0"/>
              <a:t>个结点的网络使用一个完整的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类地址，浪费</a:t>
            </a:r>
            <a:r>
              <a:rPr lang="en-US" altLang="zh-CN" dirty="0" smtClean="0"/>
              <a:t>252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marL="1296000" lvl="3">
              <a:spcBef>
                <a:spcPts val="600"/>
              </a:spcBef>
            </a:pP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10BaseT</a:t>
            </a:r>
            <a:r>
              <a:rPr lang="zh-CN" altLang="en-US" dirty="0" smtClean="0"/>
              <a:t>以太网最大结点数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，得用一个</a:t>
            </a:r>
            <a:r>
              <a:rPr lang="en-US" altLang="zh-CN" dirty="0" smtClean="0"/>
              <a:t>B</a:t>
            </a:r>
            <a:r>
              <a:rPr lang="zh-CN" altLang="en-US" dirty="0" smtClean="0"/>
              <a:t>类地址，浪费</a:t>
            </a:r>
            <a:r>
              <a:rPr lang="en-US" altLang="zh-CN" dirty="0" smtClean="0"/>
              <a:t>6</a:t>
            </a:r>
            <a:r>
              <a:rPr lang="zh-CN" altLang="en-US" dirty="0" smtClean="0"/>
              <a:t>万多个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marL="1044000" lvl="2">
              <a:spcBef>
                <a:spcPts val="1200"/>
              </a:spcBef>
            </a:pPr>
            <a:r>
              <a:rPr lang="zh-CN" altLang="en-US" dirty="0"/>
              <a:t>分配的是网络号而不是</a:t>
            </a:r>
            <a:r>
              <a:rPr lang="en-US" altLang="zh-CN" dirty="0"/>
              <a:t>40</a:t>
            </a:r>
            <a:r>
              <a:rPr lang="zh-CN" altLang="en-US" dirty="0"/>
              <a:t>亿个独立的</a:t>
            </a:r>
            <a:r>
              <a:rPr lang="en-US" altLang="zh-CN" dirty="0"/>
              <a:t>IP</a:t>
            </a:r>
            <a:r>
              <a:rPr lang="zh-CN" altLang="en-US" dirty="0" smtClean="0"/>
              <a:t>地址，耗尽的速度快</a:t>
            </a:r>
            <a:endParaRPr lang="en-US" altLang="zh-CN" dirty="0"/>
          </a:p>
          <a:p>
            <a:pPr marL="1296000" lvl="3">
              <a:spcBef>
                <a:spcPts val="600"/>
              </a:spcBef>
            </a:pPr>
            <a:r>
              <a:rPr lang="en-US" altLang="zh-CN" dirty="0" smtClean="0"/>
              <a:t>126</a:t>
            </a:r>
            <a:r>
              <a:rPr lang="zh-CN" altLang="en-US" dirty="0" smtClean="0"/>
              <a:t>个 </a:t>
            </a:r>
            <a:r>
              <a:rPr lang="en-US" altLang="zh-CN" dirty="0" smtClean="0"/>
              <a:t>(</a:t>
            </a:r>
            <a:r>
              <a:rPr lang="en-US" altLang="zh-CN" kern="1200" dirty="0">
                <a:ea typeface="华文楷体" panose="02010600040101010101" pitchFamily="2" charset="-122"/>
              </a:rPr>
              <a:t>2</a:t>
            </a:r>
            <a:r>
              <a:rPr lang="en-US" altLang="zh-CN" kern="1200" baseline="30000" dirty="0">
                <a:ea typeface="华文楷体" panose="02010600040101010101" pitchFamily="2" charset="-122"/>
              </a:rPr>
              <a:t>7</a:t>
            </a:r>
            <a:r>
              <a:rPr lang="en-US" altLang="zh-CN" kern="1200" dirty="0">
                <a:ea typeface="华文楷体" panose="02010600040101010101" pitchFamily="2" charset="-122"/>
              </a:rPr>
              <a:t> – </a:t>
            </a:r>
            <a:r>
              <a:rPr lang="en-US" altLang="zh-CN" kern="1200" dirty="0" smtClean="0">
                <a:ea typeface="华文楷体" panose="02010600040101010101" pitchFamily="2" charset="-122"/>
              </a:rPr>
              <a:t>2</a:t>
            </a:r>
            <a:r>
              <a:rPr lang="en-US" altLang="zh-CN" dirty="0" smtClean="0"/>
              <a:t>)A</a:t>
            </a:r>
            <a:r>
              <a:rPr lang="zh-CN" altLang="en-US" dirty="0" smtClean="0"/>
              <a:t>类网络号分配完，就用尽了一半的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地址，</a:t>
            </a:r>
            <a:r>
              <a:rPr lang="en-US" altLang="zh-CN" dirty="0" smtClean="0"/>
              <a:t>20</a:t>
            </a:r>
            <a:r>
              <a:rPr lang="zh-CN" altLang="en-US" dirty="0" smtClean="0"/>
              <a:t>亿</a:t>
            </a:r>
            <a:endParaRPr lang="en-US" altLang="zh-CN" dirty="0" smtClean="0"/>
          </a:p>
          <a:p>
            <a:pPr marL="1296000" lvl="3">
              <a:spcBef>
                <a:spcPts val="600"/>
              </a:spcBef>
            </a:pPr>
            <a:r>
              <a:rPr lang="en-US" altLang="zh-CN" dirty="0" smtClean="0"/>
              <a:t>16,383</a:t>
            </a:r>
            <a:r>
              <a:rPr lang="zh-CN" altLang="en-US" dirty="0" smtClean="0"/>
              <a:t>个 </a:t>
            </a:r>
            <a:r>
              <a:rPr lang="en-US" altLang="zh-CN" dirty="0"/>
              <a:t>(</a:t>
            </a:r>
            <a:r>
              <a:rPr lang="en-US" altLang="zh-CN" kern="1200" dirty="0" smtClean="0">
                <a:ea typeface="华文楷体" panose="02010600040101010101" pitchFamily="2" charset="-122"/>
              </a:rPr>
              <a:t>2</a:t>
            </a:r>
            <a:r>
              <a:rPr lang="en-US" altLang="zh-CN" kern="1200" baseline="30000" dirty="0" smtClean="0">
                <a:ea typeface="华文楷体" panose="02010600040101010101" pitchFamily="2" charset="-122"/>
              </a:rPr>
              <a:t>14</a:t>
            </a:r>
            <a:r>
              <a:rPr lang="en-US" altLang="zh-CN" kern="1200" dirty="0" smtClean="0">
                <a:ea typeface="华文楷体" panose="02010600040101010101" pitchFamily="2" charset="-122"/>
              </a:rPr>
              <a:t> </a:t>
            </a:r>
            <a:r>
              <a:rPr lang="en-US" altLang="zh-CN" kern="1200" dirty="0">
                <a:ea typeface="华文楷体" panose="02010600040101010101" pitchFamily="2" charset="-122"/>
              </a:rPr>
              <a:t>– </a:t>
            </a:r>
            <a:r>
              <a:rPr lang="en-US" altLang="zh-CN" kern="1200" dirty="0" smtClean="0">
                <a:ea typeface="华文楷体" panose="02010600040101010101" pitchFamily="2" charset="-122"/>
              </a:rPr>
              <a:t>1</a:t>
            </a:r>
            <a:r>
              <a:rPr lang="en-US" altLang="zh-CN" dirty="0" smtClean="0"/>
              <a:t>)B</a:t>
            </a:r>
            <a:r>
              <a:rPr lang="zh-CN" altLang="en-US" dirty="0" smtClean="0"/>
              <a:t>类</a:t>
            </a:r>
            <a:r>
              <a:rPr lang="zh-CN" altLang="en-US" dirty="0"/>
              <a:t>网络号分配完，就用尽</a:t>
            </a:r>
            <a:r>
              <a:rPr lang="zh-CN" altLang="en-US" dirty="0" smtClean="0"/>
              <a:t>了</a:t>
            </a:r>
            <a:r>
              <a:rPr lang="en-US" altLang="zh-CN" dirty="0" smtClean="0"/>
              <a:t>1/4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IP</a:t>
            </a:r>
            <a:r>
              <a:rPr lang="zh-CN" altLang="en-US" dirty="0"/>
              <a:t>地址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</a:t>
            </a:r>
            <a:r>
              <a:rPr lang="zh-CN" altLang="en-US" dirty="0" smtClean="0"/>
              <a:t>亿</a:t>
            </a:r>
            <a:endParaRPr lang="en-US" altLang="zh-CN" dirty="0" smtClean="0"/>
          </a:p>
          <a:p>
            <a:pPr marL="1044000" lvl="2">
              <a:spcBef>
                <a:spcPts val="1200"/>
              </a:spcBef>
            </a:pPr>
            <a:r>
              <a:rPr lang="zh-CN" altLang="en-US" dirty="0"/>
              <a:t>网络号和主机号位数固定，导致网络规模不可调，造成分配的不合理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4.2.1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划分子网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1595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</a:t>
            </a:r>
            <a:r>
              <a:rPr lang="en-US" altLang="zh-CN" dirty="0"/>
              <a:t>IP</a:t>
            </a:r>
            <a:r>
              <a:rPr lang="zh-CN" altLang="en-US" dirty="0"/>
              <a:t>地址存在的问题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467345" cy="541302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dirty="0" smtClean="0"/>
              <a:t>IP</a:t>
            </a:r>
            <a:r>
              <a:rPr lang="zh-CN" altLang="en-US" sz="2000" dirty="0" smtClean="0"/>
              <a:t>地址设计初衷：希望网络部分能唯一明确确定一个物理网络</a:t>
            </a:r>
            <a:endParaRPr lang="en-US" altLang="zh-CN" sz="2000" dirty="0" smtClean="0"/>
          </a:p>
          <a:p>
            <a:pPr>
              <a:spcBef>
                <a:spcPts val="1200"/>
              </a:spcBef>
            </a:pPr>
            <a:r>
              <a:rPr lang="zh-CN" altLang="en-US" sz="2000" dirty="0" smtClean="0"/>
              <a:t>早期的、分类的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地址设计不够合理</a:t>
            </a:r>
            <a:endParaRPr lang="en-US" altLang="zh-CN" sz="2000" dirty="0" smtClean="0"/>
          </a:p>
          <a:p>
            <a:pPr lvl="1">
              <a:spcBef>
                <a:spcPts val="600"/>
              </a:spcBef>
            </a:pPr>
            <a:r>
              <a:rPr lang="zh-CN" altLang="en-US" dirty="0" smtClean="0"/>
              <a:t>问题一：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地址的利用率低</a:t>
            </a:r>
            <a:endParaRPr lang="en-US" altLang="zh-CN" dirty="0" smtClean="0"/>
          </a:p>
          <a:p>
            <a:pPr lvl="1">
              <a:spcBef>
                <a:spcPts val="1800"/>
              </a:spcBef>
            </a:pPr>
            <a:r>
              <a:rPr lang="zh-CN" altLang="en-US" dirty="0" smtClean="0"/>
              <a:t>问题二：每个物理网络分配一个网络号使得路由表过大</a:t>
            </a:r>
            <a:endParaRPr lang="en-US" altLang="zh-CN" dirty="0" smtClean="0"/>
          </a:p>
          <a:p>
            <a:pPr marL="1044000" lvl="2">
              <a:spcBef>
                <a:spcPts val="1200"/>
              </a:spcBef>
            </a:pPr>
            <a:r>
              <a:rPr lang="zh-CN" altLang="en-US" dirty="0" smtClean="0"/>
              <a:t>为每一个网络号增加一条目</a:t>
            </a:r>
            <a:endParaRPr lang="en-US" altLang="zh-CN" dirty="0" smtClean="0"/>
          </a:p>
          <a:p>
            <a:pPr marL="1044000" lvl="2">
              <a:spcBef>
                <a:spcPts val="1200"/>
              </a:spcBef>
            </a:pPr>
            <a:r>
              <a:rPr lang="zh-CN" altLang="en-US" dirty="0" smtClean="0"/>
              <a:t>大转发表增加路由器开销，增大路由查找延迟，减低路由器性能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4.2.1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划分子网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8372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</a:t>
            </a:r>
            <a:r>
              <a:rPr lang="en-US" altLang="zh-CN" dirty="0"/>
              <a:t>IP</a:t>
            </a:r>
            <a:r>
              <a:rPr lang="zh-CN" altLang="en-US" dirty="0"/>
              <a:t>地址存在的问题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467345" cy="541302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dirty="0" smtClean="0"/>
              <a:t>IP</a:t>
            </a:r>
            <a:r>
              <a:rPr lang="zh-CN" altLang="en-US" sz="2000" dirty="0" smtClean="0"/>
              <a:t>地址设计初衷：希望网络部分能唯一明确确定一个物理网络</a:t>
            </a:r>
            <a:endParaRPr lang="en-US" altLang="zh-CN" sz="2000" dirty="0" smtClean="0"/>
          </a:p>
          <a:p>
            <a:pPr>
              <a:spcBef>
                <a:spcPts val="1200"/>
              </a:spcBef>
            </a:pPr>
            <a:r>
              <a:rPr lang="zh-CN" altLang="en-US" sz="2000" dirty="0" smtClean="0"/>
              <a:t>早期的、分类的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地址设计不够合理</a:t>
            </a:r>
            <a:endParaRPr lang="en-US" altLang="zh-CN" sz="2000" dirty="0" smtClean="0"/>
          </a:p>
          <a:p>
            <a:pPr lvl="1">
              <a:spcBef>
                <a:spcPts val="600"/>
              </a:spcBef>
            </a:pPr>
            <a:r>
              <a:rPr lang="zh-CN" altLang="en-US" dirty="0" smtClean="0"/>
              <a:t>问题一：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地址的利用率低</a:t>
            </a:r>
            <a:endParaRPr lang="en-US" altLang="zh-CN" dirty="0" smtClean="0"/>
          </a:p>
          <a:p>
            <a:pPr lvl="1">
              <a:spcBef>
                <a:spcPts val="1800"/>
              </a:spcBef>
            </a:pPr>
            <a:r>
              <a:rPr lang="zh-CN" altLang="en-US" dirty="0" smtClean="0"/>
              <a:t>问题二：每个物理网络分配一个网络号使得路由表过大</a:t>
            </a:r>
            <a:endParaRPr lang="en-US" altLang="zh-CN" dirty="0" smtClean="0"/>
          </a:p>
          <a:p>
            <a:pPr lvl="1">
              <a:spcBef>
                <a:spcPts val="1800"/>
              </a:spcBef>
            </a:pPr>
            <a:r>
              <a:rPr lang="zh-CN" altLang="en-US" dirty="0" smtClean="0"/>
              <a:t>问题三：使用不灵活</a:t>
            </a:r>
            <a:endParaRPr lang="en-US" altLang="zh-CN" dirty="0" smtClean="0"/>
          </a:p>
          <a:p>
            <a:pPr marL="1044000" lvl="2">
              <a:spcBef>
                <a:spcPts val="1200"/>
              </a:spcBef>
            </a:pPr>
            <a:r>
              <a:rPr lang="zh-CN" altLang="en-US" dirty="0" smtClean="0"/>
              <a:t>同一组织在不同地方开通新的物理网络，需要申请新的网络地址</a:t>
            </a:r>
            <a:endParaRPr lang="en-US" altLang="zh-CN" dirty="0" smtClean="0"/>
          </a:p>
          <a:p>
            <a:pPr marL="1044000" lvl="2">
              <a:spcBef>
                <a:spcPts val="1200"/>
              </a:spcBef>
            </a:pPr>
            <a:r>
              <a:rPr lang="zh-CN" altLang="en-US" dirty="0"/>
              <a:t>不</a:t>
            </a:r>
            <a:r>
              <a:rPr lang="zh-CN" altLang="en-US" dirty="0" smtClean="0"/>
              <a:t>易于扩展、管理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4.2.1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划分子网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3452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划分子网 </a:t>
            </a:r>
            <a:r>
              <a:rPr lang="en-US" altLang="zh-CN" dirty="0"/>
              <a:t>(</a:t>
            </a:r>
            <a:r>
              <a:rPr lang="en-US" altLang="zh-CN" dirty="0" err="1"/>
              <a:t>subnetting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4" cy="5413022"/>
          </a:xfrm>
        </p:spPr>
        <p:txBody>
          <a:bodyPr/>
          <a:lstStyle/>
          <a:p>
            <a:r>
              <a:rPr lang="zh-CN" altLang="en-US" dirty="0" smtClean="0"/>
              <a:t>基本思路 </a:t>
            </a:r>
            <a:r>
              <a:rPr lang="en-US" altLang="zh-CN" baseline="30000" dirty="0" smtClean="0"/>
              <a:t>[RFC 950]</a:t>
            </a:r>
          </a:p>
          <a:p>
            <a:pPr lvl="1"/>
            <a:r>
              <a:rPr lang="zh-CN" altLang="en-US" dirty="0"/>
              <a:t>两级的 </a:t>
            </a:r>
            <a:r>
              <a:rPr lang="en-US" altLang="zh-CN" dirty="0"/>
              <a:t>IP </a:t>
            </a:r>
            <a:r>
              <a:rPr lang="zh-CN" altLang="en-US" dirty="0"/>
              <a:t>地址变成为三级：</a:t>
            </a:r>
            <a:r>
              <a:rPr lang="en-US" altLang="zh-CN" dirty="0"/>
              <a:t>IP </a:t>
            </a:r>
            <a:r>
              <a:rPr lang="zh-CN" altLang="en-US" dirty="0"/>
              <a:t>地址中又增加了一个</a:t>
            </a:r>
            <a:r>
              <a:rPr lang="zh-CN" altLang="en-US" dirty="0" smtClean="0"/>
              <a:t>“子网号字段”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</a:t>
            </a:r>
            <a:r>
              <a:rPr lang="zh-CN" altLang="en-US" dirty="0"/>
              <a:t>主机号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借用</a:t>
            </a:r>
            <a:r>
              <a:rPr lang="zh-CN" altLang="en-US" dirty="0"/>
              <a:t>若干个位作为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子网号 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subnet-id</a:t>
            </a:r>
            <a:r>
              <a:rPr lang="zh-CN" altLang="en-US" dirty="0" smtClean="0"/>
              <a:t>，不改变原来的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网络号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net-id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2"/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IP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地址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=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网络号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</a:rPr>
              <a:t>子网号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+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主机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号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en-US" dirty="0" smtClean="0"/>
              <a:t>实现多个物理网络共享一个网络号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减少分配网络号总数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路由聚合 </a:t>
            </a:r>
            <a:r>
              <a:rPr lang="en-US" altLang="zh-CN" dirty="0" smtClean="0"/>
              <a:t>(aggregation)</a:t>
            </a:r>
          </a:p>
          <a:p>
            <a:pPr lvl="1">
              <a:spcBef>
                <a:spcPts val="1200"/>
              </a:spcBef>
            </a:pPr>
            <a:r>
              <a:rPr lang="zh-CN" altLang="en-US" dirty="0" smtClean="0"/>
              <a:t>子网应当离得很近，从因特网其余部分看来，它们是一个单一网络，仅一个网络号</a:t>
            </a:r>
            <a:endParaRPr lang="en-US" altLang="zh-CN" dirty="0" smtClean="0"/>
          </a:p>
          <a:p>
            <a:pPr lvl="2"/>
            <a:r>
              <a:rPr lang="zh-CN" altLang="en-US" dirty="0"/>
              <a:t>划分子网纯属一</a:t>
            </a:r>
            <a:r>
              <a:rPr lang="zh-CN" altLang="en-US" dirty="0" smtClean="0"/>
              <a:t>个</a:t>
            </a:r>
            <a:r>
              <a:rPr lang="zh-CN" altLang="en-US" dirty="0" smtClean="0">
                <a:solidFill>
                  <a:schemeClr val="hlink"/>
                </a:solidFill>
              </a:rPr>
              <a:t>机构内部</a:t>
            </a:r>
            <a:r>
              <a:rPr lang="zh-CN" altLang="en-US" dirty="0">
                <a:solidFill>
                  <a:schemeClr val="hlink"/>
                </a:solidFill>
              </a:rPr>
              <a:t>的事情</a:t>
            </a:r>
            <a:r>
              <a:rPr lang="zh-CN" altLang="en-US" dirty="0"/>
              <a:t>，对外仍表现为未划分子网的网络</a:t>
            </a:r>
            <a:endParaRPr lang="en-US" altLang="zh-CN" dirty="0"/>
          </a:p>
          <a:p>
            <a:pPr lvl="2"/>
            <a:r>
              <a:rPr lang="en-US" altLang="zh-CN" dirty="0" smtClean="0"/>
              <a:t>IP</a:t>
            </a:r>
            <a:r>
              <a:rPr lang="zh-CN" altLang="en-US" dirty="0" smtClean="0"/>
              <a:t>数据报从其它网络到子网内某主机的路由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仍然</a:t>
            </a:r>
            <a:r>
              <a:rPr lang="zh-CN" altLang="en-US" dirty="0"/>
              <a:t>是根据 </a:t>
            </a:r>
            <a:r>
              <a:rPr lang="en-US" altLang="zh-CN" dirty="0"/>
              <a:t>IP </a:t>
            </a:r>
            <a:r>
              <a:rPr lang="zh-CN" altLang="en-US" dirty="0"/>
              <a:t>数据报的目的网络号 </a:t>
            </a:r>
            <a:r>
              <a:rPr lang="en-US" altLang="zh-CN" dirty="0"/>
              <a:t>net-id</a:t>
            </a:r>
            <a:r>
              <a:rPr lang="zh-CN" altLang="en-US" dirty="0"/>
              <a:t>，先找到连接在本单位网络上的</a:t>
            </a:r>
            <a:r>
              <a:rPr lang="zh-CN" altLang="en-US" dirty="0" smtClean="0"/>
              <a:t>路由器</a:t>
            </a:r>
            <a:endParaRPr lang="zh-CN" altLang="en-US" dirty="0"/>
          </a:p>
          <a:p>
            <a:pPr lvl="3"/>
            <a:r>
              <a:rPr lang="zh-CN" altLang="en-US" dirty="0" smtClean="0"/>
              <a:t>然后，此路由器再</a:t>
            </a:r>
            <a:r>
              <a:rPr lang="zh-CN" altLang="en-US" dirty="0"/>
              <a:t>按目的网络号 </a:t>
            </a:r>
            <a:r>
              <a:rPr lang="en-US" altLang="zh-CN" dirty="0"/>
              <a:t>net-id </a:t>
            </a:r>
            <a:r>
              <a:rPr lang="zh-CN" altLang="en-US" dirty="0"/>
              <a:t>和子网号 </a:t>
            </a:r>
            <a:r>
              <a:rPr lang="en-US" altLang="zh-CN" dirty="0"/>
              <a:t>subnet-id </a:t>
            </a:r>
            <a:r>
              <a:rPr lang="zh-CN" altLang="en-US" dirty="0"/>
              <a:t>找到目的</a:t>
            </a:r>
            <a:r>
              <a:rPr lang="zh-CN" altLang="en-US" dirty="0" smtClean="0"/>
              <a:t>子网</a:t>
            </a:r>
            <a:endParaRPr lang="zh-CN" altLang="en-US" dirty="0"/>
          </a:p>
          <a:p>
            <a:pPr lvl="3"/>
            <a:r>
              <a:rPr lang="zh-CN" altLang="en-US" dirty="0" smtClean="0"/>
              <a:t>最后将 </a:t>
            </a:r>
            <a:r>
              <a:rPr lang="en-US" altLang="zh-CN" dirty="0"/>
              <a:t>IP </a:t>
            </a:r>
            <a:r>
              <a:rPr lang="zh-CN" altLang="en-US" dirty="0"/>
              <a:t>数据报直接交付目的主机</a:t>
            </a:r>
          </a:p>
          <a:p>
            <a:pPr lvl="3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4.2.1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划分子网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2934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划分子网 </a:t>
            </a:r>
            <a:r>
              <a:rPr lang="en-US" altLang="zh-CN" dirty="0"/>
              <a:t>(</a:t>
            </a:r>
            <a:r>
              <a:rPr lang="en-US" altLang="zh-CN" dirty="0" err="1"/>
              <a:t>subnetting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4" cy="530126"/>
          </a:xfrm>
        </p:spPr>
        <p:txBody>
          <a:bodyPr/>
          <a:lstStyle/>
          <a:p>
            <a:r>
              <a:rPr lang="zh-CN" altLang="en-US" dirty="0"/>
              <a:t>一个未划分子网的 </a:t>
            </a:r>
            <a:r>
              <a:rPr lang="en-US" altLang="zh-CN" dirty="0"/>
              <a:t>B </a:t>
            </a:r>
            <a:r>
              <a:rPr lang="zh-CN" altLang="en-US" dirty="0"/>
              <a:t>类网络</a:t>
            </a:r>
            <a:r>
              <a:rPr lang="en-US" altLang="zh-CN" dirty="0" smtClean="0"/>
              <a:t>145.13.0.0</a:t>
            </a:r>
            <a:r>
              <a:rPr lang="zh-CN" altLang="en-US" dirty="0" smtClean="0"/>
              <a:t> </a:t>
            </a:r>
            <a:endParaRPr lang="en-US" altLang="zh-CN" baseline="30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4.2.1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划分子网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978457" y="2443416"/>
            <a:ext cx="1623819" cy="509678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9525">
            <a:solidFill>
              <a:srgbClr val="333399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ClrTx/>
              <a:buSzTx/>
              <a:buNone/>
            </a:pPr>
            <a:r>
              <a:rPr kumimoji="1" lang="zh-CN" altLang="en-US" sz="1600" dirty="0">
                <a:latin typeface="Calibri" panose="020F0502020204030204" pitchFamily="34" charset="0"/>
                <a:ea typeface="华文楷体" panose="02010600040101010101" pitchFamily="2" charset="-122"/>
              </a:rPr>
              <a:t>我的网络地址是</a:t>
            </a:r>
            <a:endParaRPr kumimoji="1" lang="en-US" altLang="zh-CN" sz="1600" dirty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lvl="0">
              <a:spcBef>
                <a:spcPct val="0"/>
              </a:spcBef>
              <a:buClrTx/>
              <a:buSzTx/>
              <a:buNone/>
            </a:pPr>
            <a:r>
              <a:rPr kumimoji="1" lang="zh-CN" altLang="en-US" sz="1600" dirty="0"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kumimoji="1" lang="en-US" altLang="zh-CN" sz="1600" dirty="0">
                <a:latin typeface="Calibri" panose="020F0502020204030204" pitchFamily="34" charset="0"/>
                <a:ea typeface="华文楷体" panose="02010600040101010101" pitchFamily="2" charset="-122"/>
              </a:rPr>
              <a:t>145.13.0.0</a:t>
            </a:r>
          </a:p>
        </p:txBody>
      </p:sp>
      <p:sp>
        <p:nvSpPr>
          <p:cNvPr id="42" name="AutoShape 37"/>
          <p:cNvSpPr>
            <a:spLocks noChangeArrowheads="1"/>
          </p:cNvSpPr>
          <p:nvPr/>
        </p:nvSpPr>
        <p:spPr bwMode="auto">
          <a:xfrm>
            <a:off x="419849" y="5483556"/>
            <a:ext cx="2272054" cy="662786"/>
          </a:xfrm>
          <a:prstGeom prst="wedgeRoundRectCallout">
            <a:avLst>
              <a:gd name="adj1" fmla="val 34699"/>
              <a:gd name="adj2" fmla="val -16942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zh-CN" altLang="en-US" sz="1600" dirty="0">
                <a:latin typeface="Calibri" panose="020F0502020204030204" pitchFamily="34" charset="0"/>
                <a:ea typeface="华文楷体" panose="02010600040101010101" pitchFamily="2" charset="-122"/>
              </a:rPr>
              <a:t>所有到</a:t>
            </a:r>
            <a:r>
              <a:rPr kumimoji="1" lang="zh-CN" altLang="en-US" sz="160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网</a:t>
            </a:r>
            <a:r>
              <a:rPr kumimoji="1" lang="en-US" altLang="zh-CN" sz="160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145.13.0.0</a:t>
            </a:r>
            <a:r>
              <a:rPr kumimoji="1" lang="zh-CN" altLang="en-US" sz="1600" dirty="0">
                <a:latin typeface="Calibri" panose="020F0502020204030204" pitchFamily="34" charset="0"/>
                <a:ea typeface="华文楷体" panose="02010600040101010101" pitchFamily="2" charset="-122"/>
              </a:rPr>
              <a:t>的分组均到达此路由器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1600" dirty="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6" name="AutoShape 41"/>
          <p:cNvSpPr>
            <a:spLocks noChangeArrowheads="1"/>
          </p:cNvSpPr>
          <p:nvPr/>
        </p:nvSpPr>
        <p:spPr bwMode="auto">
          <a:xfrm rot="19956702">
            <a:off x="1366769" y="4490503"/>
            <a:ext cx="764682" cy="294321"/>
          </a:xfrm>
          <a:prstGeom prst="leftArrow">
            <a:avLst>
              <a:gd name="adj1" fmla="val 42500"/>
              <a:gd name="adj2" fmla="val 905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solidFill>
                <a:schemeClr val="tx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7" name="AutoShape 42"/>
          <p:cNvSpPr>
            <a:spLocks noChangeArrowheads="1"/>
          </p:cNvSpPr>
          <p:nvPr/>
        </p:nvSpPr>
        <p:spPr bwMode="auto">
          <a:xfrm rot="2494205">
            <a:off x="1625544" y="3654200"/>
            <a:ext cx="763389" cy="296714"/>
          </a:xfrm>
          <a:prstGeom prst="leftArrow">
            <a:avLst>
              <a:gd name="adj1" fmla="val 42500"/>
              <a:gd name="adj2" fmla="val 8963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solidFill>
                <a:schemeClr val="tx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49" name="Line 44"/>
          <p:cNvSpPr>
            <a:spLocks noChangeShapeType="1"/>
          </p:cNvSpPr>
          <p:nvPr/>
        </p:nvSpPr>
        <p:spPr bwMode="auto">
          <a:xfrm>
            <a:off x="1765283" y="2975825"/>
            <a:ext cx="280771" cy="86741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0" name="Line 45"/>
          <p:cNvSpPr>
            <a:spLocks noChangeShapeType="1"/>
          </p:cNvSpPr>
          <p:nvPr/>
        </p:nvSpPr>
        <p:spPr bwMode="auto">
          <a:xfrm>
            <a:off x="1637189" y="2975825"/>
            <a:ext cx="128094" cy="165705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713359" y="2561861"/>
            <a:ext cx="7298636" cy="3566517"/>
            <a:chOff x="713359" y="2561861"/>
            <a:chExt cx="7298636" cy="3566517"/>
          </a:xfrm>
        </p:grpSpPr>
        <p:sp>
          <p:nvSpPr>
            <p:cNvPr id="8" name="Line 3"/>
            <p:cNvSpPr>
              <a:spLocks noChangeShapeType="1"/>
            </p:cNvSpPr>
            <p:nvPr/>
          </p:nvSpPr>
          <p:spPr bwMode="auto">
            <a:xfrm flipV="1">
              <a:off x="2082283" y="4455807"/>
              <a:ext cx="7633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3227367" y="3271343"/>
              <a:ext cx="191494" cy="59103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 flipH="1">
              <a:off x="6792005" y="3508236"/>
              <a:ext cx="507201" cy="592231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>
              <a:off x="5135839" y="3094272"/>
              <a:ext cx="63401" cy="650857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V="1">
              <a:off x="5460603" y="5106664"/>
              <a:ext cx="0" cy="59103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3863956" y="3154094"/>
              <a:ext cx="0" cy="53241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H="1">
              <a:off x="6409016" y="3271343"/>
              <a:ext cx="191494" cy="533607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V="1">
              <a:off x="4631226" y="5046842"/>
              <a:ext cx="63401" cy="53241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 flipV="1">
              <a:off x="3290767" y="4751324"/>
              <a:ext cx="128094" cy="650857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H="1" flipV="1">
              <a:off x="6917512" y="4869771"/>
              <a:ext cx="699988" cy="118446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18" name="Picture 13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7156" y="2975825"/>
              <a:ext cx="314412" cy="294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1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9273" y="3217504"/>
              <a:ext cx="314413" cy="294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15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3733" y="2857380"/>
              <a:ext cx="314413" cy="294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1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9006" y="3329968"/>
              <a:ext cx="314412" cy="295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1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2417" y="3035647"/>
              <a:ext cx="314412" cy="293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18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9557" y="4760896"/>
              <a:ext cx="314413" cy="295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1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1807" y="5579252"/>
              <a:ext cx="314413" cy="294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20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3132" y="5520628"/>
              <a:ext cx="314412" cy="294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1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3967" y="5283735"/>
              <a:ext cx="314413" cy="294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 rot="5211293">
              <a:off x="7513691" y="3968280"/>
              <a:ext cx="33054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latin typeface="Calibri" panose="020F0502020204030204" pitchFamily="34" charset="0"/>
                  <a:ea typeface="华文楷体" panose="02010600040101010101" pitchFamily="2" charset="-122"/>
                </a:rPr>
                <a:t>…</a:t>
              </a:r>
            </a:p>
          </p:txBody>
        </p:sp>
        <p:sp>
          <p:nvSpPr>
            <p:cNvPr id="28" name="Text Box 23"/>
            <p:cNvSpPr txBox="1">
              <a:spLocks noChangeArrowheads="1"/>
            </p:cNvSpPr>
            <p:nvPr/>
          </p:nvSpPr>
          <p:spPr bwMode="auto">
            <a:xfrm rot="546999">
              <a:off x="3961342" y="5235895"/>
              <a:ext cx="33054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latin typeface="Calibri" panose="020F0502020204030204" pitchFamily="34" charset="0"/>
                  <a:ea typeface="华文楷体" panose="02010600040101010101" pitchFamily="2" charset="-122"/>
                </a:rPr>
                <a:t>…</a:t>
              </a:r>
            </a:p>
          </p:txBody>
        </p:sp>
        <p:sp>
          <p:nvSpPr>
            <p:cNvPr id="29" name="Text Box 24"/>
            <p:cNvSpPr txBox="1">
              <a:spLocks noChangeArrowheads="1"/>
            </p:cNvSpPr>
            <p:nvPr/>
          </p:nvSpPr>
          <p:spPr bwMode="auto">
            <a:xfrm rot="21237460">
              <a:off x="4432314" y="2820307"/>
              <a:ext cx="33054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latin typeface="Calibri" panose="020F0502020204030204" pitchFamily="34" charset="0"/>
                  <a:ea typeface="华文楷体" panose="02010600040101010101" pitchFamily="2" charset="-122"/>
                </a:rPr>
                <a:t>…</a:t>
              </a:r>
            </a:p>
          </p:txBody>
        </p:sp>
        <p:sp>
          <p:nvSpPr>
            <p:cNvPr id="30" name="Text Box 25"/>
            <p:cNvSpPr txBox="1">
              <a:spLocks noChangeArrowheads="1"/>
            </p:cNvSpPr>
            <p:nvPr/>
          </p:nvSpPr>
          <p:spPr bwMode="auto">
            <a:xfrm>
              <a:off x="2497619" y="2942325"/>
              <a:ext cx="117211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latin typeface="Calibri" panose="020F0502020204030204" pitchFamily="34" charset="0"/>
                  <a:ea typeface="华文楷体" panose="02010600040101010101" pitchFamily="2" charset="-122"/>
                </a:rPr>
                <a:t>145.13.3.10</a:t>
              </a:r>
            </a:p>
          </p:txBody>
        </p:sp>
        <p:sp>
          <p:nvSpPr>
            <p:cNvPr id="31" name="Text Box 26"/>
            <p:cNvSpPr txBox="1">
              <a:spLocks noChangeArrowheads="1"/>
            </p:cNvSpPr>
            <p:nvPr/>
          </p:nvSpPr>
          <p:spPr bwMode="auto">
            <a:xfrm>
              <a:off x="3376163" y="2670737"/>
              <a:ext cx="117211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latin typeface="Calibri" panose="020F0502020204030204" pitchFamily="34" charset="0"/>
                  <a:ea typeface="华文楷体" panose="02010600040101010101" pitchFamily="2" charset="-122"/>
                </a:rPr>
                <a:t>145.13.3.11</a:t>
              </a:r>
            </a:p>
          </p:txBody>
        </p:sp>
        <p:sp>
          <p:nvSpPr>
            <p:cNvPr id="32" name="Text Box 27"/>
            <p:cNvSpPr txBox="1">
              <a:spLocks noChangeArrowheads="1"/>
            </p:cNvSpPr>
            <p:nvPr/>
          </p:nvSpPr>
          <p:spPr bwMode="auto">
            <a:xfrm>
              <a:off x="4616995" y="2561861"/>
              <a:ext cx="127631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latin typeface="Calibri" panose="020F0502020204030204" pitchFamily="34" charset="0"/>
                  <a:ea typeface="华文楷体" panose="02010600040101010101" pitchFamily="2" charset="-122"/>
                </a:rPr>
                <a:t>145.13.3.101</a:t>
              </a:r>
            </a:p>
          </p:txBody>
        </p: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6048024" y="2779611"/>
              <a:ext cx="117211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latin typeface="Calibri" panose="020F0502020204030204" pitchFamily="34" charset="0"/>
                  <a:ea typeface="华文楷体" panose="02010600040101010101" pitchFamily="2" charset="-122"/>
                </a:rPr>
                <a:t>145.13.7.34</a:t>
              </a:r>
            </a:p>
          </p:txBody>
        </p:sp>
        <p:sp>
          <p:nvSpPr>
            <p:cNvPr id="34" name="Text Box 29"/>
            <p:cNvSpPr txBox="1">
              <a:spLocks noChangeArrowheads="1"/>
            </p:cNvSpPr>
            <p:nvPr/>
          </p:nvSpPr>
          <p:spPr bwMode="auto">
            <a:xfrm>
              <a:off x="6781654" y="3078718"/>
              <a:ext cx="117211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dirty="0">
                  <a:latin typeface="Calibri" panose="020F0502020204030204" pitchFamily="34" charset="0"/>
                  <a:ea typeface="华文楷体" panose="02010600040101010101" pitchFamily="2" charset="-122"/>
                </a:rPr>
                <a:t>145.13.7.35</a:t>
              </a:r>
            </a:p>
          </p:txBody>
        </p:sp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6839879" y="5036074"/>
              <a:ext cx="117211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latin typeface="Calibri" panose="020F0502020204030204" pitchFamily="34" charset="0"/>
                  <a:ea typeface="华文楷体" panose="02010600040101010101" pitchFamily="2" charset="-122"/>
                </a:rPr>
                <a:t>145.13.7.56</a:t>
              </a:r>
            </a:p>
          </p:txBody>
        </p:sp>
        <p:sp>
          <p:nvSpPr>
            <p:cNvPr id="36" name="Text Box 31"/>
            <p:cNvSpPr txBox="1">
              <a:spLocks noChangeArrowheads="1"/>
            </p:cNvSpPr>
            <p:nvPr/>
          </p:nvSpPr>
          <p:spPr bwMode="auto">
            <a:xfrm>
              <a:off x="2733105" y="5523021"/>
              <a:ext cx="127631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latin typeface="Calibri" panose="020F0502020204030204" pitchFamily="34" charset="0"/>
                  <a:ea typeface="华文楷体" panose="02010600040101010101" pitchFamily="2" charset="-122"/>
                </a:rPr>
                <a:t>145.13.21.23</a:t>
              </a:r>
            </a:p>
          </p:txBody>
        </p:sp>
        <p:sp>
          <p:nvSpPr>
            <p:cNvPr id="37" name="Text Box 32"/>
            <p:cNvSpPr txBox="1">
              <a:spLocks noChangeArrowheads="1"/>
            </p:cNvSpPr>
            <p:nvPr/>
          </p:nvSpPr>
          <p:spPr bwMode="auto">
            <a:xfrm>
              <a:off x="4023103" y="5789824"/>
              <a:ext cx="117211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dirty="0">
                  <a:latin typeface="Calibri" panose="020F0502020204030204" pitchFamily="34" charset="0"/>
                  <a:ea typeface="华文楷体" panose="02010600040101010101" pitchFamily="2" charset="-122"/>
                </a:rPr>
                <a:t>145.13.21.9</a:t>
              </a:r>
            </a:p>
          </p:txBody>
        </p:sp>
        <p:sp>
          <p:nvSpPr>
            <p:cNvPr id="38" name="Text Box 33"/>
            <p:cNvSpPr txBox="1">
              <a:spLocks noChangeArrowheads="1"/>
            </p:cNvSpPr>
            <p:nvPr/>
          </p:nvSpPr>
          <p:spPr bwMode="auto">
            <a:xfrm>
              <a:off x="5597754" y="5574467"/>
              <a:ext cx="117211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latin typeface="Calibri" panose="020F0502020204030204" pitchFamily="34" charset="0"/>
                  <a:ea typeface="华文楷体" panose="02010600040101010101" pitchFamily="2" charset="-122"/>
                </a:rPr>
                <a:t>145.13.21.8</a:t>
              </a:r>
            </a:p>
          </p:txBody>
        </p:sp>
        <p:sp>
          <p:nvSpPr>
            <p:cNvPr id="39" name="Line 34"/>
            <p:cNvSpPr>
              <a:spLocks noChangeShapeType="1"/>
            </p:cNvSpPr>
            <p:nvPr/>
          </p:nvSpPr>
          <p:spPr bwMode="auto">
            <a:xfrm>
              <a:off x="1255495" y="3448415"/>
              <a:ext cx="1208483" cy="1007392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>
              <a:off x="1127400" y="3448415"/>
              <a:ext cx="0" cy="1539802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 flipV="1">
              <a:off x="1192094" y="4513235"/>
              <a:ext cx="1208483" cy="593428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44" name="Picture 39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800" y="4928396"/>
              <a:ext cx="571895" cy="355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45" name="Picture 40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800" y="3271343"/>
              <a:ext cx="571895" cy="355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51" name="Text Box 46"/>
            <p:cNvSpPr txBox="1">
              <a:spLocks noChangeArrowheads="1"/>
            </p:cNvSpPr>
            <p:nvPr/>
          </p:nvSpPr>
          <p:spPr bwMode="auto">
            <a:xfrm>
              <a:off x="2341059" y="3935361"/>
              <a:ext cx="36580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1600" baseline="-25000"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52" name="Text Box 47"/>
            <p:cNvSpPr txBox="1">
              <a:spLocks noChangeArrowheads="1"/>
            </p:cNvSpPr>
            <p:nvPr/>
          </p:nvSpPr>
          <p:spPr bwMode="auto">
            <a:xfrm>
              <a:off x="713359" y="4624503"/>
              <a:ext cx="36580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1600" baseline="-25000"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</a:p>
          </p:txBody>
        </p:sp>
        <p:sp>
          <p:nvSpPr>
            <p:cNvPr id="53" name="Text Box 48"/>
            <p:cNvSpPr txBox="1">
              <a:spLocks noChangeArrowheads="1"/>
            </p:cNvSpPr>
            <p:nvPr/>
          </p:nvSpPr>
          <p:spPr bwMode="auto">
            <a:xfrm>
              <a:off x="713359" y="2969844"/>
              <a:ext cx="36580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1600" baseline="-25000"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grpSp>
          <p:nvGrpSpPr>
            <p:cNvPr id="54" name="Group 49"/>
            <p:cNvGrpSpPr>
              <a:grpSpLocks/>
            </p:cNvGrpSpPr>
            <p:nvPr/>
          </p:nvGrpSpPr>
          <p:grpSpPr bwMode="auto">
            <a:xfrm>
              <a:off x="2663236" y="3276129"/>
              <a:ext cx="4623031" cy="2143999"/>
              <a:chOff x="1746" y="890"/>
              <a:chExt cx="3221" cy="1950"/>
            </a:xfrm>
          </p:grpSpPr>
          <p:grpSp>
            <p:nvGrpSpPr>
              <p:cNvPr id="55" name="Group 50"/>
              <p:cNvGrpSpPr>
                <a:grpSpLocks/>
              </p:cNvGrpSpPr>
              <p:nvPr/>
            </p:nvGrpSpPr>
            <p:grpSpPr bwMode="auto">
              <a:xfrm>
                <a:off x="1746" y="890"/>
                <a:ext cx="3221" cy="1950"/>
                <a:chOff x="912" y="768"/>
                <a:chExt cx="2400" cy="1584"/>
              </a:xfrm>
            </p:grpSpPr>
            <p:sp>
              <p:nvSpPr>
                <p:cNvPr id="57" name="Oval 51"/>
                <p:cNvSpPr>
                  <a:spLocks noChangeArrowheads="1"/>
                </p:cNvSpPr>
                <p:nvPr/>
              </p:nvSpPr>
              <p:spPr bwMode="auto">
                <a:xfrm>
                  <a:off x="1751" y="799"/>
                  <a:ext cx="1026" cy="62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60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8" name="Oval 52"/>
                <p:cNvSpPr>
                  <a:spLocks noChangeArrowheads="1"/>
                </p:cNvSpPr>
                <p:nvPr/>
              </p:nvSpPr>
              <p:spPr bwMode="auto">
                <a:xfrm>
                  <a:off x="1172" y="972"/>
                  <a:ext cx="781" cy="627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60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9" name="Oval 53"/>
                <p:cNvSpPr>
                  <a:spLocks noChangeArrowheads="1"/>
                </p:cNvSpPr>
                <p:nvPr/>
              </p:nvSpPr>
              <p:spPr bwMode="auto">
                <a:xfrm>
                  <a:off x="926" y="1364"/>
                  <a:ext cx="521" cy="502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60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0" name="Oval 54"/>
                <p:cNvSpPr>
                  <a:spLocks noChangeArrowheads="1"/>
                </p:cNvSpPr>
                <p:nvPr/>
              </p:nvSpPr>
              <p:spPr bwMode="auto">
                <a:xfrm>
                  <a:off x="1085" y="1599"/>
                  <a:ext cx="796" cy="54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60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1" name="Oval 55"/>
                <p:cNvSpPr>
                  <a:spLocks noChangeArrowheads="1"/>
                </p:cNvSpPr>
                <p:nvPr/>
              </p:nvSpPr>
              <p:spPr bwMode="auto">
                <a:xfrm>
                  <a:off x="1664" y="1693"/>
                  <a:ext cx="1200" cy="65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60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2" name="Oval 56"/>
                <p:cNvSpPr>
                  <a:spLocks noChangeArrowheads="1"/>
                </p:cNvSpPr>
                <p:nvPr/>
              </p:nvSpPr>
              <p:spPr bwMode="auto">
                <a:xfrm>
                  <a:off x="2445" y="988"/>
                  <a:ext cx="751" cy="486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60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3" name="Oval 57"/>
                <p:cNvSpPr>
                  <a:spLocks noChangeArrowheads="1"/>
                </p:cNvSpPr>
                <p:nvPr/>
              </p:nvSpPr>
              <p:spPr bwMode="auto">
                <a:xfrm>
                  <a:off x="2560" y="1317"/>
                  <a:ext cx="752" cy="486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60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4" name="Oval 58"/>
                <p:cNvSpPr>
                  <a:spLocks noChangeArrowheads="1"/>
                </p:cNvSpPr>
                <p:nvPr/>
              </p:nvSpPr>
              <p:spPr bwMode="auto">
                <a:xfrm>
                  <a:off x="2488" y="1427"/>
                  <a:ext cx="752" cy="815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60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5" name="Oval 59"/>
                <p:cNvSpPr>
                  <a:spLocks noChangeArrowheads="1"/>
                </p:cNvSpPr>
                <p:nvPr/>
              </p:nvSpPr>
              <p:spPr bwMode="auto">
                <a:xfrm>
                  <a:off x="1360" y="1176"/>
                  <a:ext cx="1547" cy="815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600">
                    <a:solidFill>
                      <a:schemeClr val="tx1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66" name="Group 60"/>
                <p:cNvGrpSpPr>
                  <a:grpSpLocks/>
                </p:cNvGrpSpPr>
                <p:nvPr/>
              </p:nvGrpSpPr>
              <p:grpSpPr bwMode="auto">
                <a:xfrm>
                  <a:off x="912" y="768"/>
                  <a:ext cx="2386" cy="1553"/>
                  <a:chOff x="912" y="768"/>
                  <a:chExt cx="2386" cy="1553"/>
                </a:xfrm>
              </p:grpSpPr>
              <p:sp>
                <p:nvSpPr>
                  <p:cNvPr id="67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1736" y="768"/>
                    <a:ext cx="1027" cy="627"/>
                  </a:xfrm>
                  <a:prstGeom prst="ellipse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rgbClr val="333399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68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1158" y="941"/>
                    <a:ext cx="781" cy="627"/>
                  </a:xfrm>
                  <a:prstGeom prst="ellipse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rgbClr val="333399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69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333"/>
                    <a:ext cx="520" cy="501"/>
                  </a:xfrm>
                  <a:prstGeom prst="ellipse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rgbClr val="333399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70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1071" y="1568"/>
                    <a:ext cx="795" cy="549"/>
                  </a:xfrm>
                  <a:prstGeom prst="ellipse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rgbClr val="333399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71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1649" y="1662"/>
                    <a:ext cx="1200" cy="659"/>
                  </a:xfrm>
                  <a:prstGeom prst="ellipse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rgbClr val="333399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72" name="Oval 66"/>
                  <p:cNvSpPr>
                    <a:spLocks noChangeArrowheads="1"/>
                  </p:cNvSpPr>
                  <p:nvPr/>
                </p:nvSpPr>
                <p:spPr bwMode="auto">
                  <a:xfrm>
                    <a:off x="2430" y="956"/>
                    <a:ext cx="752" cy="486"/>
                  </a:xfrm>
                  <a:prstGeom prst="ellipse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rgbClr val="333399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73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2546" y="1286"/>
                    <a:ext cx="752" cy="486"/>
                  </a:xfrm>
                  <a:prstGeom prst="ellipse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rgbClr val="333399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74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2473" y="1395"/>
                    <a:ext cx="752" cy="816"/>
                  </a:xfrm>
                  <a:prstGeom prst="ellipse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rgbClr val="333399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sp>
                <p:nvSpPr>
                  <p:cNvPr id="75" name="Oval 69"/>
                  <p:cNvSpPr>
                    <a:spLocks noChangeArrowheads="1"/>
                  </p:cNvSpPr>
                  <p:nvPr/>
                </p:nvSpPr>
                <p:spPr bwMode="auto">
                  <a:xfrm>
                    <a:off x="1346" y="1144"/>
                    <a:ext cx="1547" cy="816"/>
                  </a:xfrm>
                  <a:prstGeom prst="ellipse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rgbClr val="333399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</p:grpSp>
          <p:sp>
            <p:nvSpPr>
              <p:cNvPr id="56" name="Text Box 70"/>
              <p:cNvSpPr txBox="1">
                <a:spLocks noChangeArrowheads="1"/>
              </p:cNvSpPr>
              <p:nvPr/>
            </p:nvSpPr>
            <p:spPr bwMode="auto">
              <a:xfrm>
                <a:off x="2750" y="1410"/>
                <a:ext cx="1612" cy="10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 dirty="0">
                    <a:latin typeface="Calibri" panose="020F0502020204030204" pitchFamily="34" charset="0"/>
                    <a:ea typeface="华文楷体" panose="02010600040101010101" pitchFamily="2" charset="-122"/>
                  </a:rPr>
                  <a:t>网络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145.13.0.0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(</a:t>
                </a:r>
                <a:r>
                  <a:rPr kumimoji="1" lang="en-US" altLang="zh-CN" sz="1800" dirty="0" smtClean="0">
                    <a:solidFill>
                      <a:srgbClr val="FF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10</a:t>
                </a:r>
                <a:r>
                  <a:rPr kumimoji="1" lang="en-US" altLang="zh-CN" sz="1800" dirty="0" smtClean="0">
                    <a:latin typeface="Calibri" panose="020F0502020204030204" pitchFamily="34" charset="0"/>
                    <a:ea typeface="华文楷体" panose="02010600040101010101" pitchFamily="2" charset="-122"/>
                  </a:rPr>
                  <a:t>010001.00001101.)</a:t>
                </a:r>
                <a:endParaRPr kumimoji="1" lang="en-US" altLang="zh-CN" sz="1800" dirty="0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pic>
          <p:nvPicPr>
            <p:cNvPr id="76" name="Picture 71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0378" y="4277539"/>
              <a:ext cx="571895" cy="355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067606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7" grpId="1" animBg="1"/>
      <p:bldP spid="42" grpId="0" animBg="1"/>
      <p:bldP spid="42" grpId="1" animBg="1"/>
      <p:bldP spid="46" grpId="0" animBg="1"/>
      <p:bldP spid="46" grpId="1" animBg="1"/>
      <p:bldP spid="47" grpId="0" animBg="1"/>
      <p:bldP spid="47" grpId="1" animBg="1"/>
      <p:bldP spid="49" grpId="0" animBg="1"/>
      <p:bldP spid="49" grpId="1" animBg="1"/>
      <p:bldP spid="50" grpId="0" animBg="1"/>
      <p:bldP spid="50" grpId="1" animBg="1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1|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4|21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3|61.9|6.4|5.5|11.2|18.9|7.1|9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5.3|3.2|8.5|2.5|0.8|1|1.5|6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4|30.9|19.4|12.6|2.9|13.6|89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6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21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7|8.1|25.3|21.7|6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8|17.8|70|16.9|37.3|13.9|31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|31.6|65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|40.8|14.7|51|54.1|45.9|23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1|30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8|18|19.3|11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7.5|1.4|13.3|1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1.6|8.8|22|4.3|5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1|9.3|35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6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|2.8|71|25.3|11|75.2|12.9|16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46|47.4|18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1.2|2.3|15.6|8.9|10.5|32.6|36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2.8|12.7|6.4|3.1|9.8|7.7|0.9|22.8|0.8|27.7|71.1|8.6|21.4|5.9|19|8.8|39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1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1.xml><?xml version="1.0" encoding="utf-8"?>
<a:theme xmlns:a="http://schemas.openxmlformats.org/drawingml/2006/main" name="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6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7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8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9.xml><?xml version="1.0" encoding="utf-8"?>
<a:theme xmlns:a="http://schemas.openxmlformats.org/drawingml/2006/main" name="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第一章概述</Template>
  <TotalTime>27464</TotalTime>
  <Words>3076</Words>
  <Application>Microsoft Office PowerPoint</Application>
  <PresentationFormat>全屏显示(4:3)</PresentationFormat>
  <Paragraphs>671</Paragraphs>
  <Slides>28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11</vt:i4>
      </vt:variant>
      <vt:variant>
        <vt:lpstr>幻灯片标题</vt:lpstr>
      </vt:variant>
      <vt:variant>
        <vt:i4>28</vt:i4>
      </vt:variant>
    </vt:vector>
  </HeadingPairs>
  <TitlesOfParts>
    <vt:vector size="51" baseType="lpstr">
      <vt:lpstr>黑体</vt:lpstr>
      <vt:lpstr>华文楷体</vt:lpstr>
      <vt:lpstr>宋体</vt:lpstr>
      <vt:lpstr>微软雅黑</vt:lpstr>
      <vt:lpstr>Arial</vt:lpstr>
      <vt:lpstr>Arial Black</vt:lpstr>
      <vt:lpstr>Calibri</vt:lpstr>
      <vt:lpstr>Cambria Math</vt:lpstr>
      <vt:lpstr>Tahoma</vt:lpstr>
      <vt:lpstr>Times New Roman</vt:lpstr>
      <vt:lpstr>Wingdings</vt:lpstr>
      <vt:lpstr>Wingdings 3</vt:lpstr>
      <vt:lpstr>Pixel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8_自定义设计方案</vt:lpstr>
      <vt:lpstr>9_自定义设计方案</vt:lpstr>
      <vt:lpstr>第四章 网络互联(5)</vt:lpstr>
      <vt:lpstr>提纲</vt:lpstr>
      <vt:lpstr>提纲</vt:lpstr>
      <vt:lpstr>提纲</vt:lpstr>
      <vt:lpstr>分类IP地址存在的问题</vt:lpstr>
      <vt:lpstr>分类IP地址存在的问题</vt:lpstr>
      <vt:lpstr>分类IP地址存在的问题</vt:lpstr>
      <vt:lpstr>划分子网 (subnetting)</vt:lpstr>
      <vt:lpstr>划分子网 (subnetting)</vt:lpstr>
      <vt:lpstr>划分子网 (subnetting)</vt:lpstr>
      <vt:lpstr>子网掩码 (subnet mask)</vt:lpstr>
      <vt:lpstr>默认子网掩码</vt:lpstr>
      <vt:lpstr>划分子网的借位原则</vt:lpstr>
      <vt:lpstr>已知IP和子网掩码，求网络号</vt:lpstr>
      <vt:lpstr>已知IP和子网掩码，求网络号</vt:lpstr>
      <vt:lpstr>如何划分子网</vt:lpstr>
      <vt:lpstr>如何划分子网</vt:lpstr>
      <vt:lpstr>如何划分子网</vt:lpstr>
      <vt:lpstr>如何划分子网</vt:lpstr>
      <vt:lpstr>路由器FIB表的变化</vt:lpstr>
      <vt:lpstr>划分子网情况下路由器转发分组的算法</vt:lpstr>
      <vt:lpstr>如何划分子网</vt:lpstr>
      <vt:lpstr>如何划分子网</vt:lpstr>
      <vt:lpstr>如何划分子网</vt:lpstr>
      <vt:lpstr>如何划分子网</vt:lpstr>
      <vt:lpstr>如何划分子网</vt:lpstr>
      <vt:lpstr>子网划分的特点</vt:lpstr>
      <vt:lpstr>休息！！！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计算机网络概述</dc:title>
  <dc:creator>zhw</dc:creator>
  <cp:lastModifiedBy>zz zh</cp:lastModifiedBy>
  <cp:revision>1362</cp:revision>
  <dcterms:created xsi:type="dcterms:W3CDTF">2017-02-02T15:53:23Z</dcterms:created>
  <dcterms:modified xsi:type="dcterms:W3CDTF">2020-03-22T06:51:37Z</dcterms:modified>
</cp:coreProperties>
</file>