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</p:sldMasterIdLst>
  <p:notesMasterIdLst>
    <p:notesMasterId r:id="rId28"/>
  </p:notesMasterIdLst>
  <p:sldIdLst>
    <p:sldId id="256" r:id="rId12"/>
    <p:sldId id="620" r:id="rId13"/>
    <p:sldId id="651" r:id="rId14"/>
    <p:sldId id="652" r:id="rId15"/>
    <p:sldId id="650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E8F1"/>
    <a:srgbClr val="CCECFF"/>
    <a:srgbClr val="CC0099"/>
    <a:srgbClr val="FFCCFF"/>
    <a:srgbClr val="FF99FF"/>
    <a:srgbClr val="CC99FF"/>
    <a:srgbClr val="ADADD7"/>
    <a:srgbClr val="C9C9FF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8" autoAdjust="0"/>
    <p:restoredTop sz="87773" autoAdjust="0"/>
  </p:normalViewPr>
  <p:slideViewPr>
    <p:cSldViewPr snapToGrid="0">
      <p:cViewPr varScale="1">
        <p:scale>
          <a:sx n="77" d="100"/>
          <a:sy n="77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5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1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/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圆角矩形标注 61"/>
          <p:cNvSpPr/>
          <p:nvPr/>
        </p:nvSpPr>
        <p:spPr>
          <a:xfrm>
            <a:off x="457201" y="4653984"/>
            <a:ext cx="7941296" cy="1426531"/>
          </a:xfrm>
          <a:prstGeom prst="wedgeRoundRectCallout">
            <a:avLst>
              <a:gd name="adj1" fmla="val -23832"/>
              <a:gd name="adj2" fmla="val -234987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路由聚合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拥有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64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类网络，现仅需要一个路由表项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206.0.64.0</a:t>
            </a: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18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就全部可达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大学的四个系，在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的路由器的路由表中也仅需一</a:t>
            </a:r>
            <a:r>
              <a:rPr lang="zh-CN" altLang="en-US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项</a:t>
            </a:r>
            <a:r>
              <a:rPr lang="en-US" altLang="zh-CN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206.0.68.0/22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88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65549"/>
          </a:xfrm>
        </p:spPr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/>
              <a:t>CIDR </a:t>
            </a:r>
            <a:r>
              <a:rPr lang="zh-CN" altLang="en-US" dirty="0" smtClean="0"/>
              <a:t>，在</a:t>
            </a:r>
            <a:r>
              <a:rPr lang="zh-CN" altLang="en-US" dirty="0"/>
              <a:t>查找路由表时可能会得到不止一个匹配</a:t>
            </a:r>
            <a:r>
              <a:rPr lang="zh-CN" altLang="en-US" dirty="0" smtClean="0"/>
              <a:t>结果 </a:t>
            </a:r>
            <a:endParaRPr lang="zh-CN" altLang="en-US" dirty="0"/>
          </a:p>
          <a:p>
            <a:r>
              <a:rPr lang="zh-CN" altLang="en-US" dirty="0" smtClean="0"/>
              <a:t>解决方案：最长前缀匹配</a:t>
            </a:r>
            <a:r>
              <a:rPr lang="en-US" altLang="zh-CN" dirty="0"/>
              <a:t>(longest-prefix matching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又称为最长匹配或最佳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匹配结果中选择具有最长网络前缀的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网络</a:t>
            </a:r>
            <a:r>
              <a:rPr lang="zh-CN" altLang="en-US" dirty="0"/>
              <a:t>前缀越长，其地址块就越小，因而路由就越具体</a:t>
            </a:r>
            <a:r>
              <a:rPr lang="en-US" altLang="zh-CN" dirty="0"/>
              <a:t>(more specific)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78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89" y="1605330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举例：前例中的四系希望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直接交付其分组，不通过大学的路由器，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的路由表中会同时有两项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 smtClean="0"/>
              <a:t>（大学）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206.0.71.128/25    </a:t>
            </a:r>
            <a:r>
              <a:rPr lang="zh-CN" altLang="en-US" sz="1800" dirty="0"/>
              <a:t>（四系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/>
              <a:t>ISP</a:t>
            </a:r>
            <a:r>
              <a:rPr lang="zh-CN" altLang="en-US" sz="2000" dirty="0" smtClean="0"/>
              <a:t>路由器</a:t>
            </a:r>
            <a:r>
              <a:rPr lang="zh-CN" altLang="en-US" sz="2000" dirty="0"/>
              <a:t>收到目的地址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查找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</a:p>
          <a:p>
            <a:pPr lvl="2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项</a:t>
            </a:r>
            <a:r>
              <a:rPr lang="zh-CN" altLang="en-US" dirty="0" smtClean="0"/>
              <a:t>的</a:t>
            </a:r>
            <a:r>
              <a:rPr lang="zh-CN" altLang="en-US" dirty="0"/>
              <a:t>掩码 </a:t>
            </a:r>
            <a:r>
              <a:rPr lang="en-US" altLang="zh-CN" dirty="0"/>
              <a:t>M </a:t>
            </a:r>
            <a:r>
              <a:rPr lang="zh-CN" altLang="en-US" dirty="0"/>
              <a:t>有 </a:t>
            </a:r>
            <a:r>
              <a:rPr lang="en-US" altLang="zh-CN" dirty="0"/>
              <a:t>22 </a:t>
            </a:r>
            <a:r>
              <a:rPr lang="zh-CN" altLang="en-US" dirty="0" smtClean="0"/>
              <a:t>个连续的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15406" lvl="2" indent="0">
              <a:buNone/>
            </a:pPr>
            <a:r>
              <a:rPr lang="en-US" altLang="zh-CN" dirty="0" smtClean="0"/>
              <a:t>     M = </a:t>
            </a:r>
            <a:r>
              <a:rPr lang="en-US" altLang="zh-CN" dirty="0"/>
              <a:t>11111111 11111111 11111100 </a:t>
            </a:r>
            <a:r>
              <a:rPr lang="en-US" altLang="zh-CN" dirty="0" smtClean="0"/>
              <a:t>00000000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</a:t>
            </a:r>
            <a:r>
              <a:rPr lang="zh-CN" altLang="en-US" dirty="0" smtClean="0"/>
              <a:t>逐位相与</a:t>
            </a:r>
            <a:endParaRPr lang="en-US" altLang="zh-CN" dirty="0" smtClean="0"/>
          </a:p>
          <a:p>
            <a:pPr marL="81540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11111111.  11111111.  11111100.  00000000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u="sng" dirty="0" smtClean="0">
                <a:solidFill>
                  <a:schemeClr val="accent5">
                    <a:lumMod val="50000"/>
                  </a:schemeClr>
                </a:solidFill>
              </a:rPr>
              <a:t>     206       .         0         .  01000111.         128    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  206      .         0         .  01000100.           0        (206.0.68.0)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匹配！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055546" y="3766136"/>
            <a:ext cx="987552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51018" y="5805248"/>
            <a:ext cx="134721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3" y="856501"/>
            <a:ext cx="5300998" cy="1986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12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2" y="1574189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举例：前例中的四系希望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直接交付其分组，不通过大学的路由器，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的路由表中会同时有两项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 smtClean="0"/>
              <a:t>（大学）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206.0.71.128/25    </a:t>
            </a:r>
            <a:r>
              <a:rPr lang="zh-CN" altLang="en-US" sz="1800" dirty="0"/>
              <a:t>（四系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/>
              <a:t>ISP</a:t>
            </a:r>
            <a:r>
              <a:rPr lang="zh-CN" altLang="en-US" sz="2000" dirty="0" smtClean="0"/>
              <a:t>路由器</a:t>
            </a:r>
            <a:r>
              <a:rPr lang="zh-CN" altLang="en-US" sz="2000" dirty="0"/>
              <a:t>收到目的地址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 smtClean="0">
                <a:solidFill>
                  <a:srgbClr val="990099"/>
                </a:solidFill>
              </a:rPr>
              <a:t>匹配！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 smtClean="0"/>
              <a:t>查找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</a:p>
          <a:p>
            <a:pPr lvl="2"/>
            <a:r>
              <a:rPr lang="zh-CN" altLang="en-US" dirty="0"/>
              <a:t>第 </a:t>
            </a:r>
            <a:r>
              <a:rPr lang="en-US" altLang="zh-CN" dirty="0" smtClean="0"/>
              <a:t>2 </a:t>
            </a:r>
            <a:r>
              <a:rPr lang="zh-CN" altLang="en-US" dirty="0"/>
              <a:t>项</a:t>
            </a:r>
            <a:r>
              <a:rPr lang="zh-CN" altLang="en-US" dirty="0" smtClean="0"/>
              <a:t>的</a:t>
            </a:r>
            <a:r>
              <a:rPr lang="zh-CN" altLang="en-US" dirty="0"/>
              <a:t>掩码 </a:t>
            </a:r>
            <a:r>
              <a:rPr lang="en-US" altLang="zh-CN" dirty="0"/>
              <a:t>M </a:t>
            </a:r>
            <a:r>
              <a:rPr lang="zh-CN" altLang="en-US" dirty="0"/>
              <a:t>有 </a:t>
            </a:r>
            <a:r>
              <a:rPr lang="en-US" altLang="zh-CN" dirty="0" smtClean="0"/>
              <a:t>25 </a:t>
            </a:r>
            <a:r>
              <a:rPr lang="zh-CN" altLang="en-US" dirty="0" smtClean="0"/>
              <a:t>个连续的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815406" lvl="2" indent="0">
              <a:buNone/>
            </a:pPr>
            <a:r>
              <a:rPr lang="en-US" altLang="zh-CN" dirty="0" smtClean="0"/>
              <a:t>     M = </a:t>
            </a:r>
            <a:r>
              <a:rPr lang="en-US" altLang="zh-CN" dirty="0"/>
              <a:t>11111111 11111111 </a:t>
            </a:r>
            <a:r>
              <a:rPr lang="en-US" altLang="zh-CN" dirty="0" smtClean="0"/>
              <a:t>11111111 10000000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</a:t>
            </a:r>
            <a:r>
              <a:rPr lang="zh-CN" altLang="en-US" dirty="0" smtClean="0"/>
              <a:t>逐位相与</a:t>
            </a:r>
            <a:endParaRPr lang="en-US" altLang="zh-CN" dirty="0" smtClean="0"/>
          </a:p>
          <a:p>
            <a:pPr marL="815406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11111111.  11111111.  11111111.  10000000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u="sng" dirty="0" smtClean="0">
                <a:solidFill>
                  <a:schemeClr val="accent5">
                    <a:lumMod val="50000"/>
                  </a:schemeClr>
                </a:solidFill>
              </a:rPr>
              <a:t>     206       .         0         .         71      .  10000000    </a:t>
            </a:r>
          </a:p>
          <a:p>
            <a:pPr marL="815406" lvl="2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  206      .         0         .          71     .  10000000          (206.0.71.128)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匹配！</a:t>
            </a:r>
            <a:endParaRPr lang="en-US" altLang="zh-CN" dirty="0" smtClean="0">
              <a:solidFill>
                <a:srgbClr val="99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09803" y="4055035"/>
            <a:ext cx="987552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178299" y="6060619"/>
            <a:ext cx="1347216" cy="0"/>
          </a:xfrm>
          <a:prstGeom prst="line">
            <a:avLst/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3" y="856501"/>
            <a:ext cx="5300998" cy="1986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30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51" y="1633819"/>
            <a:ext cx="8833105" cy="50655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举例：前例中的四系希望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直接交付其分组，不通过大学的路由器，</a:t>
            </a:r>
            <a:r>
              <a:rPr lang="en-US" altLang="zh-CN" sz="2000" dirty="0" smtClean="0"/>
              <a:t>ISP</a:t>
            </a:r>
            <a:r>
              <a:rPr lang="zh-CN" altLang="en-US" sz="2000" dirty="0" smtClean="0"/>
              <a:t>的路由表中会同时有两项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206.0.68.0/22        </a:t>
            </a:r>
            <a:r>
              <a:rPr lang="zh-CN" altLang="en-US" sz="1800" dirty="0" smtClean="0"/>
              <a:t>（大学）</a:t>
            </a:r>
            <a:endParaRPr lang="zh-CN" altLang="en-US" sz="1800" dirty="0"/>
          </a:p>
          <a:p>
            <a:pPr lvl="1"/>
            <a:r>
              <a:rPr lang="en-US" altLang="zh-CN" sz="1800" dirty="0" smtClean="0"/>
              <a:t>206.0.71.128/25    </a:t>
            </a:r>
            <a:r>
              <a:rPr lang="zh-CN" altLang="en-US" sz="1800" dirty="0"/>
              <a:t>（四系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/>
              <a:t>ISP</a:t>
            </a:r>
            <a:r>
              <a:rPr lang="zh-CN" altLang="en-US" sz="2000" dirty="0" smtClean="0"/>
              <a:t>路由器</a:t>
            </a:r>
            <a:r>
              <a:rPr lang="zh-CN" altLang="en-US" sz="2000" dirty="0"/>
              <a:t>收到目的地址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D=206.0.71.128</a:t>
            </a:r>
            <a:r>
              <a:rPr lang="zh-CN" altLang="en-US" sz="2000" dirty="0"/>
              <a:t>的分组时，与上述两项都能匹配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206.0.68.0/22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 smtClean="0">
                <a:solidFill>
                  <a:srgbClr val="990099"/>
                </a:solidFill>
              </a:rPr>
              <a:t>匹配！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 smtClean="0"/>
              <a:t>查找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zh-CN" altLang="en-US" sz="1800" dirty="0">
                <a:solidFill>
                  <a:srgbClr val="990099"/>
                </a:solidFill>
              </a:rPr>
              <a:t>匹配！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lvl="1"/>
            <a:r>
              <a:rPr lang="zh-CN" altLang="en-US" sz="1800" dirty="0"/>
              <a:t>选择两个匹配的地址中更具体的一个，即选择最长前缀的</a:t>
            </a:r>
            <a:r>
              <a:rPr lang="zh-CN" altLang="en-US" sz="1800" dirty="0" smtClean="0"/>
              <a:t>地址</a:t>
            </a:r>
            <a:endParaRPr lang="en-US" altLang="zh-CN" sz="1800" dirty="0" smtClean="0"/>
          </a:p>
          <a:p>
            <a:pPr lvl="2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项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206.0.71.128/25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03" y="856501"/>
            <a:ext cx="5300998" cy="1986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49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最长前缀匹配的路由查找效率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833105" cy="5065549"/>
          </a:xfrm>
        </p:spPr>
        <p:txBody>
          <a:bodyPr/>
          <a:lstStyle/>
          <a:p>
            <a:r>
              <a:rPr lang="zh-CN" altLang="en-US" sz="2000" dirty="0" smtClean="0"/>
              <a:t>最简单的查找算法：对所有可能的前缀进行循环查找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对于目的地址</a:t>
            </a:r>
            <a:r>
              <a:rPr lang="en-US" altLang="zh-CN" sz="1800" dirty="0" smtClean="0"/>
              <a:t>D</a:t>
            </a:r>
            <a:r>
              <a:rPr lang="zh-CN" altLang="en-US" sz="1800" dirty="0" smtClean="0"/>
              <a:t>，对每个可能的前缀长度</a:t>
            </a:r>
            <a:r>
              <a:rPr lang="en-US" altLang="zh-CN" sz="1800" dirty="0" smtClean="0"/>
              <a:t>M (1~32, 32</a:t>
            </a:r>
            <a:r>
              <a:rPr lang="zh-CN" altLang="en-US" sz="1800" dirty="0" smtClean="0"/>
              <a:t>为特定主机路由</a:t>
            </a:r>
            <a:r>
              <a:rPr lang="en-US" altLang="zh-CN" sz="1800" dirty="0" smtClean="0"/>
              <a:t> ) 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提取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中的前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位，与路由表中的网络号匹配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最坏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32</a:t>
            </a:r>
            <a:r>
              <a:rPr lang="zh-CN" altLang="en-US" dirty="0" smtClean="0"/>
              <a:t>次</a:t>
            </a:r>
          </a:p>
          <a:p>
            <a:pPr>
              <a:spcBef>
                <a:spcPts val="3000"/>
              </a:spcBef>
            </a:pPr>
            <a:r>
              <a:rPr lang="zh-CN" altLang="en-US" sz="2000" dirty="0" smtClean="0"/>
              <a:t>提高路由查找效率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线速</a:t>
            </a:r>
            <a:r>
              <a:rPr lang="en-US" altLang="zh-CN" sz="1800" dirty="0" smtClean="0"/>
              <a:t>100Gb/s</a:t>
            </a:r>
            <a:r>
              <a:rPr lang="zh-CN" altLang="en-US" sz="1800" dirty="0" smtClean="0"/>
              <a:t>，分组平均长度</a:t>
            </a:r>
            <a:r>
              <a:rPr lang="en-US" altLang="zh-CN" sz="1800" dirty="0" smtClean="0"/>
              <a:t>2000bits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路由器处理能力应达到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万分组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r>
              <a:rPr lang="en-US" altLang="zh-CN" dirty="0" smtClean="0"/>
              <a:t>(50Mpps)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通过良好的数据结构、快速查找算法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167212" y="5972522"/>
            <a:ext cx="7092868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硬件查找、路由查找算法优化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73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1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4.1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网际协议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4.2  </a:t>
            </a:r>
            <a:r>
              <a:rPr lang="zh-CN" altLang="en-US" dirty="0" smtClean="0"/>
              <a:t>划分子网和构造超网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4.2.1  </a:t>
            </a:r>
            <a:r>
              <a:rPr lang="zh-CN" altLang="en-US" dirty="0" smtClean="0"/>
              <a:t>划分子网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4.2.2  </a:t>
            </a:r>
            <a:r>
              <a:rPr lang="zh-CN" altLang="en-US" dirty="0" smtClean="0"/>
              <a:t>构造超网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网络控制与诊断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--ICMP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4.4  IP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路由协议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4.5  IP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多播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4.6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虚拟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专用网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VPN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4.7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地址转换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NAT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03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地址空间的效率和可扩展性问题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sz="2000" dirty="0" smtClean="0"/>
              <a:t>某公司网络由</a:t>
            </a:r>
            <a:r>
              <a:rPr lang="en-US" altLang="zh-CN" sz="2000" dirty="0" smtClean="0"/>
              <a:t>4064</a:t>
            </a:r>
            <a:r>
              <a:rPr lang="zh-CN" altLang="en-US" sz="2000" dirty="0" smtClean="0"/>
              <a:t>台主机构成</a:t>
            </a:r>
            <a:endParaRPr lang="en-US" altLang="zh-CN" sz="2000" dirty="0" smtClean="0"/>
          </a:p>
          <a:p>
            <a:r>
              <a:rPr lang="zh-CN" altLang="en-US" sz="2000" dirty="0" smtClean="0"/>
              <a:t>方案一：申请一个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类地址？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类地址空间可容纳</a:t>
            </a:r>
            <a:r>
              <a:rPr lang="en-US" altLang="zh-CN" sz="1800" dirty="0" smtClean="0"/>
              <a:t>65534</a:t>
            </a:r>
            <a:r>
              <a:rPr lang="zh-CN" altLang="en-US" sz="1800" dirty="0" smtClean="0"/>
              <a:t>个主机，使用率仅</a:t>
            </a:r>
            <a:r>
              <a:rPr lang="en-US" altLang="zh-CN" sz="1800" dirty="0" smtClean="0"/>
              <a:t>4064/65534 = 6.2%</a:t>
            </a:r>
          </a:p>
          <a:p>
            <a:pPr lvl="1"/>
            <a:r>
              <a:rPr lang="zh-CN" altLang="en-US" sz="1800" dirty="0">
                <a:solidFill>
                  <a:srgbClr val="990099"/>
                </a:solidFill>
              </a:rPr>
              <a:t>子网</a:t>
            </a:r>
            <a:r>
              <a:rPr lang="zh-CN" altLang="en-US" sz="1800" dirty="0" smtClean="0">
                <a:solidFill>
                  <a:srgbClr val="990099"/>
                </a:solidFill>
              </a:rPr>
              <a:t>划分？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依然未解决地址浪费问题</a:t>
            </a:r>
            <a:endParaRPr lang="en-US" altLang="zh-CN" sz="1800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方案二：分配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类地址？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保证了地址利用率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路由器超量存储！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若一个站点分配了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类网络号，则每个主干路由器需要增加</a:t>
            </a:r>
            <a:r>
              <a:rPr lang="en-US" altLang="zh-CN" dirty="0" smtClean="0"/>
              <a:t>16</a:t>
            </a:r>
            <a:r>
              <a:rPr lang="zh-CN" altLang="en-US" dirty="0" smtClean="0"/>
              <a:t>条记录才能将分组传送到该站点，尽管路径是相同的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一个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类地址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浪费，多个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类地址路由表太长，如何解决该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问题？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15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地址空间的效率和可扩展性问题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2054126"/>
          </a:xfrm>
        </p:spPr>
        <p:txBody>
          <a:bodyPr/>
          <a:lstStyle/>
          <a:p>
            <a:r>
              <a:rPr lang="zh-CN" altLang="en-US" sz="2000" dirty="0" smtClean="0"/>
              <a:t>某公司网络由</a:t>
            </a:r>
            <a:r>
              <a:rPr lang="en-US" altLang="zh-CN" sz="2000" dirty="0" smtClean="0"/>
              <a:t>4064</a:t>
            </a:r>
            <a:r>
              <a:rPr lang="zh-CN" altLang="en-US" sz="2000" dirty="0" smtClean="0"/>
              <a:t>台主机构成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一个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类地址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浪费，多个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类地址路由表太长，如何解决该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问题？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/>
              <a:t>16</a:t>
            </a:r>
            <a:r>
              <a:rPr lang="zh-CN" altLang="en-US" sz="2000" dirty="0"/>
              <a:t>个</a:t>
            </a:r>
            <a:r>
              <a:rPr lang="en-US" altLang="zh-CN" sz="2000" dirty="0"/>
              <a:t>C</a:t>
            </a:r>
            <a:r>
              <a:rPr lang="zh-CN" altLang="en-US" sz="2000" dirty="0"/>
              <a:t>类地址连续</a:t>
            </a:r>
            <a:r>
              <a:rPr lang="zh-CN" altLang="en-US" sz="2000" dirty="0" smtClean="0"/>
              <a:t>分配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例</a:t>
            </a:r>
            <a:r>
              <a:rPr lang="zh-CN" altLang="en-US" sz="1800" dirty="0"/>
              <a:t>：分配</a:t>
            </a:r>
            <a:r>
              <a:rPr lang="en-US" altLang="zh-CN" sz="1800" dirty="0"/>
              <a:t>C</a:t>
            </a:r>
            <a:r>
              <a:rPr lang="zh-CN" altLang="en-US" sz="1800" dirty="0"/>
              <a:t>类网络号为</a:t>
            </a:r>
            <a:r>
              <a:rPr lang="en-US" altLang="zh-CN" sz="1800" dirty="0" smtClean="0"/>
              <a:t>192.4.16 --- 192.4.31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97279" y="3670411"/>
            <a:ext cx="6315452" cy="476063"/>
            <a:chOff x="1097279" y="3670411"/>
            <a:chExt cx="6315452" cy="47606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7279" y="4432923"/>
            <a:ext cx="6315452" cy="476063"/>
            <a:chOff x="1097279" y="3670411"/>
            <a:chExt cx="6315452" cy="476063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97279" y="6156384"/>
            <a:ext cx="6315452" cy="476063"/>
            <a:chOff x="1097279" y="3670411"/>
            <a:chExt cx="6315452" cy="476063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7279" y="5509055"/>
            <a:ext cx="6315452" cy="476063"/>
            <a:chOff x="1097279" y="3670411"/>
            <a:chExt cx="6315452" cy="476063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0 0 0 0 0 1 0 0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4255005" y="3670412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33868" y="3670411"/>
              <a:ext cx="1578863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31786" y="4892980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0" name="矩形 29"/>
          <p:cNvSpPr/>
          <p:nvPr/>
        </p:nvSpPr>
        <p:spPr>
          <a:xfrm>
            <a:off x="950976" y="3535679"/>
            <a:ext cx="4084320" cy="3194302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1097280" y="1347443"/>
            <a:ext cx="7694056" cy="1444525"/>
          </a:xfrm>
          <a:prstGeom prst="wedgeRoundRectCallout">
            <a:avLst>
              <a:gd name="adj1" fmla="val -5611"/>
              <a:gd name="adj2" fmla="val 102095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所有地址的高</a:t>
            </a:r>
            <a:r>
              <a:rPr lang="en-US" altLang="zh-CN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位是相同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285750">
              <a:lnSpc>
                <a:spcPct val="150000"/>
              </a:lnSpc>
              <a:buFont typeface="Wingdings 3" panose="05040102010807070707" pitchFamily="18" charset="2"/>
              <a:buChar char="ª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将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位作为网络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号，路由表中仅需要一个路由表项</a:t>
            </a:r>
            <a:endParaRPr lang="en-US" altLang="zh-CN" sz="20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08000" lvl="2" indent="-342900">
              <a:lnSpc>
                <a:spcPct val="150000"/>
              </a:lnSpc>
              <a:buClr>
                <a:schemeClr val="bg1"/>
              </a:buClr>
              <a:buFont typeface="Wingdings 2" panose="05020102010507070707" pitchFamily="18" charset="2"/>
              <a:buChar char=""/>
            </a:pP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地址为：</a:t>
            </a:r>
            <a:r>
              <a:rPr lang="en-US" altLang="zh-CN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192.4.16/20</a:t>
            </a:r>
            <a:endParaRPr lang="zh-CN" altLang="en-US" sz="20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46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无分类域</a:t>
            </a:r>
            <a:r>
              <a:rPr lang="zh-CN" altLang="en-US" dirty="0"/>
              <a:t>间路由 </a:t>
            </a:r>
            <a:r>
              <a:rPr lang="en-US" altLang="zh-CN" dirty="0"/>
              <a:t>CIDR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 smtClean="0"/>
              <a:t>无</a:t>
            </a:r>
            <a:r>
              <a:rPr lang="zh-CN" altLang="en-US" dirty="0"/>
              <a:t>分类域间</a:t>
            </a:r>
            <a:r>
              <a:rPr lang="zh-CN" altLang="en-US" dirty="0" smtClean="0"/>
              <a:t>路由 </a:t>
            </a:r>
            <a:r>
              <a:rPr lang="en-US" altLang="zh-CN" dirty="0"/>
              <a:t>CIDR (Classless Inter-Domain Routing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sz="1800" dirty="0" smtClean="0"/>
              <a:t>打破地址分类的严格界线，网络号为可变长</a:t>
            </a:r>
            <a:r>
              <a:rPr lang="en-US" altLang="zh-CN" sz="1800" dirty="0" smtClean="0"/>
              <a:t>---</a:t>
            </a:r>
            <a:r>
              <a:rPr lang="zh-CN" altLang="en-US" sz="1800" dirty="0" smtClean="0"/>
              <a:t>更有效</a:t>
            </a:r>
            <a:r>
              <a:rPr lang="zh-CN" altLang="en-US" sz="1800" dirty="0"/>
              <a:t>地分配 </a:t>
            </a:r>
            <a:r>
              <a:rPr lang="en-US" altLang="zh-CN" sz="1800" dirty="0"/>
              <a:t>IPv4 </a:t>
            </a:r>
            <a:r>
              <a:rPr lang="zh-CN" altLang="en-US" sz="1800" dirty="0" smtClean="0"/>
              <a:t>地址空间</a:t>
            </a:r>
            <a:endParaRPr lang="en-US" altLang="zh-CN" sz="18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仅仅使用转发表中的一条记录来</a:t>
            </a:r>
            <a:r>
              <a:rPr lang="zh-CN" altLang="en-US" sz="1800" dirty="0"/>
              <a:t>指示</a:t>
            </a:r>
            <a:r>
              <a:rPr lang="zh-CN" altLang="en-US" sz="1800" dirty="0" smtClean="0"/>
              <a:t>如何到达多个不同网络 </a:t>
            </a:r>
            <a:r>
              <a:rPr lang="en-US" altLang="zh-CN" sz="1800" dirty="0" smtClean="0"/>
              <a:t>---- </a:t>
            </a:r>
            <a:r>
              <a:rPr lang="zh-CN" altLang="en-US" sz="1800" dirty="0" smtClean="0"/>
              <a:t>路由聚合</a:t>
            </a:r>
            <a:endParaRPr lang="en-US" altLang="zh-CN" sz="1800" dirty="0" smtClean="0"/>
          </a:p>
          <a:p>
            <a:pPr>
              <a:spcBef>
                <a:spcPts val="1800"/>
              </a:spcBef>
            </a:pPr>
            <a:r>
              <a:rPr lang="zh-CN" altLang="en-US" sz="2200" dirty="0" smtClean="0"/>
              <a:t>从</a:t>
            </a:r>
            <a:r>
              <a:rPr lang="en-US" altLang="zh-CN" sz="2200" dirty="0"/>
              <a:t>(</a:t>
            </a:r>
            <a:r>
              <a:rPr lang="zh-CN" altLang="en-US" sz="2200" dirty="0"/>
              <a:t>使用子网掩码</a:t>
            </a:r>
            <a:r>
              <a:rPr lang="en-US" altLang="zh-CN" sz="2200" dirty="0"/>
              <a:t>)</a:t>
            </a:r>
            <a:r>
              <a:rPr lang="zh-CN" altLang="en-US" sz="2200" dirty="0" smtClean="0">
                <a:solidFill>
                  <a:schemeClr val="accent5">
                    <a:lumMod val="50000"/>
                  </a:schemeClr>
                </a:solidFill>
              </a:rPr>
              <a:t>三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</a:rPr>
              <a:t>级</a:t>
            </a:r>
            <a:r>
              <a:rPr lang="zh-CN" altLang="en-US" sz="2200" dirty="0" smtClean="0">
                <a:solidFill>
                  <a:schemeClr val="accent5">
                    <a:lumMod val="50000"/>
                  </a:schemeClr>
                </a:solidFill>
              </a:rPr>
              <a:t>编址 </a:t>
            </a:r>
            <a:r>
              <a:rPr lang="zh-CN" altLang="en-US" sz="2200" dirty="0" smtClean="0"/>
              <a:t>又</a:t>
            </a:r>
            <a:r>
              <a:rPr lang="zh-CN" altLang="en-US" sz="2200" dirty="0"/>
              <a:t>回到</a:t>
            </a:r>
            <a:r>
              <a:rPr lang="zh-CN" altLang="en-US" sz="2200" dirty="0" smtClean="0"/>
              <a:t>了</a:t>
            </a:r>
            <a:r>
              <a:rPr lang="zh-CN" altLang="en-US" sz="2200" dirty="0" smtClean="0">
                <a:solidFill>
                  <a:schemeClr val="accent5">
                    <a:lumMod val="50000"/>
                  </a:schemeClr>
                </a:solidFill>
              </a:rPr>
              <a:t>无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</a:rPr>
              <a:t>分类</a:t>
            </a:r>
            <a:r>
              <a:rPr lang="zh-CN" altLang="en-US" sz="2200" dirty="0" smtClean="0">
                <a:solidFill>
                  <a:schemeClr val="accent5">
                    <a:lumMod val="50000"/>
                  </a:schemeClr>
                </a:solidFill>
              </a:rPr>
              <a:t>的两</a:t>
            </a:r>
            <a:r>
              <a:rPr lang="zh-CN" altLang="en-US" sz="2200" dirty="0">
                <a:solidFill>
                  <a:schemeClr val="accent5">
                    <a:lumMod val="50000"/>
                  </a:schemeClr>
                </a:solidFill>
              </a:rPr>
              <a:t>级</a:t>
            </a:r>
            <a:r>
              <a:rPr lang="zh-CN" altLang="en-US" sz="2200" dirty="0" smtClean="0">
                <a:solidFill>
                  <a:schemeClr val="accent5">
                    <a:lumMod val="50000"/>
                  </a:schemeClr>
                </a:solidFill>
              </a:rPr>
              <a:t>编址</a:t>
            </a:r>
            <a:endParaRPr lang="en-US" altLang="zh-CN" sz="2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/>
              <a:t>IP</a:t>
            </a:r>
            <a:r>
              <a:rPr lang="zh-CN" altLang="en-US" sz="1800" dirty="0"/>
              <a:t>地址 </a:t>
            </a:r>
            <a:r>
              <a:rPr lang="en-US" altLang="zh-CN" sz="1800" dirty="0"/>
              <a:t>= 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网络前缀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(network prefix) </a:t>
            </a:r>
            <a:r>
              <a:rPr lang="en-US" altLang="zh-CN" sz="1800" dirty="0" smtClean="0"/>
              <a:t>+ </a:t>
            </a:r>
            <a:r>
              <a:rPr lang="zh-CN" altLang="en-US" sz="1800" dirty="0" smtClean="0"/>
              <a:t>主机号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各种长度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network-prefix</a:t>
            </a:r>
            <a:r>
              <a:rPr lang="zh-CN" altLang="en-US" dirty="0" smtClean="0"/>
              <a:t>来</a:t>
            </a:r>
            <a:r>
              <a:rPr lang="zh-CN" altLang="en-US" dirty="0"/>
              <a:t>代替分类地址中的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网络号和子网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号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使用</a:t>
            </a:r>
            <a:r>
              <a:rPr lang="zh-CN" altLang="en-US" sz="1800" dirty="0"/>
              <a:t>“斜线记法”</a:t>
            </a:r>
            <a:r>
              <a:rPr lang="en-US" altLang="zh-CN" sz="1800" dirty="0"/>
              <a:t>(slash notation)</a:t>
            </a:r>
            <a:r>
              <a:rPr lang="zh-CN" altLang="en-US" sz="1800" dirty="0" smtClean="0"/>
              <a:t>，又</a:t>
            </a:r>
            <a:r>
              <a:rPr lang="zh-CN" altLang="en-US" sz="1800" dirty="0"/>
              <a:t>称为</a:t>
            </a:r>
            <a:r>
              <a:rPr lang="en-US" altLang="zh-CN" sz="1800" dirty="0"/>
              <a:t>CIDR</a:t>
            </a:r>
            <a:r>
              <a:rPr lang="zh-CN" altLang="en-US" sz="1800" dirty="0"/>
              <a:t>记</a:t>
            </a:r>
            <a:r>
              <a:rPr lang="zh-CN" altLang="en-US" sz="1800" dirty="0" smtClean="0"/>
              <a:t>法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即</a:t>
            </a:r>
            <a:r>
              <a:rPr lang="zh-CN" altLang="en-US" dirty="0"/>
              <a:t>在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r>
              <a:rPr lang="zh-CN" altLang="en-US" dirty="0"/>
              <a:t>后</a:t>
            </a:r>
            <a:r>
              <a:rPr lang="zh-CN" altLang="en-US" dirty="0" smtClean="0"/>
              <a:t>面</a:t>
            </a:r>
            <a:r>
              <a:rPr lang="zh-CN" altLang="en-US" dirty="0"/>
              <a:t>加上一个斜线“</a:t>
            </a:r>
            <a:r>
              <a:rPr lang="en-US" altLang="zh-CN" dirty="0"/>
              <a:t>/”</a:t>
            </a:r>
            <a:r>
              <a:rPr lang="zh-CN" altLang="en-US" dirty="0" smtClean="0"/>
              <a:t>，写</a:t>
            </a:r>
            <a:r>
              <a:rPr lang="zh-CN" altLang="en-US" dirty="0"/>
              <a:t>上网络前缀所占的位数（这个数值对应于三级编址中子网掩码中 </a:t>
            </a:r>
            <a:r>
              <a:rPr lang="en-US" altLang="zh-CN" dirty="0"/>
              <a:t>1 </a:t>
            </a:r>
            <a:r>
              <a:rPr lang="zh-CN" altLang="en-US" dirty="0"/>
              <a:t>的个数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把网络前缀都相同的连续的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地址组成“</a:t>
            </a:r>
            <a:r>
              <a:rPr lang="en-US" altLang="zh-CN" sz="1800" dirty="0"/>
              <a:t>CIDR </a:t>
            </a:r>
            <a:r>
              <a:rPr lang="zh-CN" altLang="en-US" sz="1800" dirty="0"/>
              <a:t>地址块”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3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109472" y="3300985"/>
            <a:ext cx="7168896" cy="3303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CIDR</a:t>
            </a:r>
            <a:r>
              <a:rPr lang="zh-CN" altLang="en-US" dirty="0" smtClean="0"/>
              <a:t>地址块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1785902"/>
          </a:xfrm>
        </p:spPr>
        <p:txBody>
          <a:bodyPr/>
          <a:lstStyle/>
          <a:p>
            <a:r>
              <a:rPr lang="en-US" altLang="zh-CN" dirty="0" smtClean="0"/>
              <a:t>193.14.32.0/20 </a:t>
            </a:r>
            <a:r>
              <a:rPr lang="zh-CN" altLang="en-US" dirty="0"/>
              <a:t>表示的地址块共有 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网络前缀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位，主机号 </a:t>
            </a:r>
            <a:r>
              <a:rPr lang="en-US" altLang="zh-CN" sz="1800" dirty="0"/>
              <a:t>12 </a:t>
            </a:r>
            <a:r>
              <a:rPr lang="zh-CN" altLang="en-US" sz="1800" dirty="0" smtClean="0"/>
              <a:t>位</a:t>
            </a:r>
            <a:endParaRPr lang="en-US" altLang="zh-CN" sz="1800" dirty="0" smtClean="0"/>
          </a:p>
          <a:p>
            <a:pPr lvl="1">
              <a:spcBef>
                <a:spcPts val="600"/>
              </a:spcBef>
            </a:pPr>
            <a:r>
              <a:rPr lang="zh-CN" altLang="en-US" sz="1800" dirty="0" smtClean="0"/>
              <a:t>地址块范围：</a:t>
            </a:r>
            <a:r>
              <a:rPr lang="en-US" altLang="zh-CN" sz="1800" dirty="0" smtClean="0"/>
              <a:t>193.14.32.0 ~ 193.14.47.255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31263" y="3526577"/>
            <a:ext cx="6315452" cy="476063"/>
            <a:chOff x="1097279" y="3670411"/>
            <a:chExt cx="6315452" cy="476063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</a:t>
              </a: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65770" y="4628494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714727" y="4202979"/>
            <a:ext cx="6315452" cy="476063"/>
            <a:chOff x="1097279" y="3670411"/>
            <a:chExt cx="6315452" cy="476063"/>
          </a:xfrm>
        </p:grpSpPr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0 0 0 </a:t>
              </a:r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0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14727" y="5147508"/>
            <a:ext cx="6315452" cy="476063"/>
            <a:chOff x="1097279" y="3670411"/>
            <a:chExt cx="6315452" cy="476063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1 1 1 1 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1 1 1 1 1 1 1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endPara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98191" y="5823910"/>
            <a:ext cx="6315452" cy="476063"/>
            <a:chOff x="1097279" y="3670411"/>
            <a:chExt cx="6315452" cy="476063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097279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1 1 0 0 0 0 0 1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676142" y="3670413"/>
              <a:ext cx="1578863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0 0 0 0 1 1 1 0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4255006" y="3670412"/>
              <a:ext cx="798572" cy="47606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0 0 1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0 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5035296" y="3670411"/>
              <a:ext cx="2377435" cy="476061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0" tIns="0" rIns="0" bIns="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1 1 1 1 </a:t>
              </a:r>
              <a:r>
                <a:rPr kumimoji="0" lang="en-US" altLang="zh-CN" sz="2000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  <a:cs typeface="+mn-cs"/>
                </a:rPr>
                <a:t>1 1 1 1 1 1 1 1</a:t>
              </a:r>
              <a:endParaRPr kumimoji="0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84960" y="3355269"/>
            <a:ext cx="4084320" cy="3194302"/>
          </a:xfrm>
          <a:prstGeom prst="rect">
            <a:avLst/>
          </a:prstGeom>
          <a:noFill/>
          <a:ln w="34925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38480" y="3633064"/>
            <a:ext cx="1631950" cy="369888"/>
            <a:chOff x="339" y="599"/>
            <a:chExt cx="1028" cy="233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339" y="59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99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最小地址</a:t>
              </a:r>
            </a:p>
          </p:txBody>
        </p:sp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987" y="665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32764" y="5876996"/>
            <a:ext cx="1631950" cy="369888"/>
            <a:chOff x="339" y="599"/>
            <a:chExt cx="1028" cy="233"/>
          </a:xfrm>
        </p:grpSpPr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339" y="599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rgbClr val="99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最大地址</a:t>
              </a:r>
              <a:endParaRPr lang="zh-CN" altLang="en-US" sz="1800" dirty="0">
                <a:solidFill>
                  <a:srgbClr val="99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AutoShape 10"/>
            <p:cNvSpPr>
              <a:spLocks noChangeArrowheads="1"/>
            </p:cNvSpPr>
            <p:nvPr/>
          </p:nvSpPr>
          <p:spPr bwMode="auto">
            <a:xfrm>
              <a:off x="987" y="665"/>
              <a:ext cx="380" cy="110"/>
            </a:xfrm>
            <a:prstGeom prst="rightArrow">
              <a:avLst>
                <a:gd name="adj1" fmla="val 50000"/>
                <a:gd name="adj2" fmla="val 86364"/>
              </a:avLst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6882212" y="3076922"/>
            <a:ext cx="17122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193.14.32.0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6882211" y="6381690"/>
            <a:ext cx="17122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193.14.47.255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77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/>
      <p:bldP spid="27" grpId="0" animBg="1"/>
      <p:bldP spid="50" grpId="0" animBg="1"/>
      <p:bldP spid="51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聚合，构成超网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65549"/>
          </a:xfrm>
        </p:spPr>
        <p:txBody>
          <a:bodyPr/>
          <a:lstStyle/>
          <a:p>
            <a:r>
              <a:rPr lang="zh-CN" altLang="en-US" dirty="0" smtClean="0"/>
              <a:t>路由聚合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CIDR </a:t>
            </a:r>
            <a:r>
              <a:rPr lang="zh-CN" altLang="en-US" dirty="0"/>
              <a:t>地址块可以表示很多地址，这种地址的</a:t>
            </a:r>
            <a:r>
              <a:rPr lang="zh-CN" altLang="en-US" dirty="0" smtClean="0"/>
              <a:t>聚合称为</a:t>
            </a:r>
            <a:r>
              <a:rPr lang="zh-CN" altLang="en-US" dirty="0"/>
              <a:t>路由</a:t>
            </a:r>
            <a:r>
              <a:rPr lang="zh-CN" altLang="en-US" dirty="0" smtClean="0"/>
              <a:t>聚合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使得</a:t>
            </a:r>
            <a:r>
              <a:rPr lang="zh-CN" altLang="en-US" dirty="0"/>
              <a:t>路由表中的一个项目可以表示很多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zh-CN" altLang="en-US" dirty="0"/>
              <a:t>上千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原来</a:t>
            </a:r>
            <a:r>
              <a:rPr lang="zh-CN" altLang="en-US" dirty="0"/>
              <a:t>传统分类地址的</a:t>
            </a:r>
            <a:r>
              <a:rPr lang="zh-CN" altLang="en-US" dirty="0" smtClean="0"/>
              <a:t>路由</a:t>
            </a:r>
            <a:endParaRPr lang="zh-CN" altLang="en-US" dirty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称为构成超</a:t>
            </a:r>
            <a:r>
              <a:rPr lang="zh-CN" altLang="en-US" dirty="0" smtClean="0"/>
              <a:t>网 </a:t>
            </a:r>
            <a:r>
              <a:rPr lang="en-US" altLang="zh-CN" dirty="0" smtClean="0"/>
              <a:t>(</a:t>
            </a:r>
            <a:r>
              <a:rPr lang="en-US" altLang="zh-CN" dirty="0" err="1"/>
              <a:t>supernetting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如：前缀长度</a:t>
            </a:r>
            <a:r>
              <a:rPr lang="en-US" altLang="zh-CN" dirty="0" smtClean="0"/>
              <a:t>13~15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CIDR</a:t>
            </a:r>
            <a:r>
              <a:rPr lang="zh-CN" altLang="en-US" dirty="0" smtClean="0"/>
              <a:t>地址块可能包含了多个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类或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类地址；前缀长度</a:t>
            </a:r>
            <a:r>
              <a:rPr lang="en-US" altLang="zh-CN" dirty="0" smtClean="0"/>
              <a:t>17~23 </a:t>
            </a:r>
            <a:r>
              <a:rPr lang="zh-CN" altLang="en-US" dirty="0"/>
              <a:t>位的 </a:t>
            </a:r>
            <a:r>
              <a:rPr lang="en-US" altLang="zh-CN" dirty="0"/>
              <a:t>CIDR </a:t>
            </a:r>
            <a:r>
              <a:rPr lang="zh-CN" altLang="en-US" dirty="0"/>
              <a:t>地址块都包含了多个 </a:t>
            </a:r>
            <a:r>
              <a:rPr lang="en-US" altLang="zh-CN" dirty="0"/>
              <a:t>C </a:t>
            </a:r>
            <a:r>
              <a:rPr lang="zh-CN" altLang="en-US" dirty="0"/>
              <a:t>类</a:t>
            </a:r>
            <a:r>
              <a:rPr lang="zh-CN" altLang="en-US" dirty="0" smtClean="0"/>
              <a:t>地址</a:t>
            </a:r>
            <a:endParaRPr lang="zh-CN" altLang="en-US" dirty="0"/>
          </a:p>
          <a:p>
            <a:pPr lvl="2"/>
            <a:r>
              <a:rPr lang="zh-CN" altLang="en-US" dirty="0" smtClean="0"/>
              <a:t>这些地址</a:t>
            </a:r>
            <a:r>
              <a:rPr lang="zh-CN" altLang="en-US" dirty="0"/>
              <a:t>合起来就构成了超</a:t>
            </a:r>
            <a:r>
              <a:rPr lang="zh-CN" altLang="en-US" dirty="0" smtClean="0"/>
              <a:t>网</a:t>
            </a:r>
            <a:endParaRPr lang="zh-CN" altLang="en-US" dirty="0"/>
          </a:p>
          <a:p>
            <a:pPr lvl="1"/>
            <a:r>
              <a:rPr lang="zh-CN" altLang="en-US" dirty="0" smtClean="0"/>
              <a:t>网络</a:t>
            </a:r>
            <a:r>
              <a:rPr lang="zh-CN" altLang="en-US" dirty="0"/>
              <a:t>前缀越短，其地址块所包含的地址数就越</a:t>
            </a:r>
            <a:r>
              <a:rPr lang="zh-CN" altLang="en-US" dirty="0" smtClean="0"/>
              <a:t>多；而</a:t>
            </a:r>
            <a:r>
              <a:rPr lang="zh-CN" altLang="en-US" dirty="0"/>
              <a:t>在三级结构的</a:t>
            </a:r>
            <a:r>
              <a:rPr lang="en-US" altLang="zh-CN" dirty="0"/>
              <a:t>IP</a:t>
            </a:r>
            <a:r>
              <a:rPr lang="zh-CN" altLang="en-US" dirty="0"/>
              <a:t>地址中，划分子网是使网络前缀变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2"/>
            <a:r>
              <a:rPr lang="zh-CN" altLang="en-US" smtClean="0"/>
              <a:t>超网是</a:t>
            </a:r>
            <a:r>
              <a:rPr lang="zh-CN" altLang="en-US" dirty="0" smtClean="0"/>
              <a:t>将多个网络</a:t>
            </a:r>
            <a:r>
              <a:rPr lang="zh-CN" altLang="en-US" dirty="0"/>
              <a:t>聚合：使属于一个自治系统（</a:t>
            </a:r>
            <a:r>
              <a:rPr lang="en-US" altLang="zh-CN" dirty="0"/>
              <a:t>AS</a:t>
            </a:r>
            <a:r>
              <a:rPr lang="zh-CN" altLang="en-US" dirty="0"/>
              <a:t>）多个网络地址映射到一个地址</a:t>
            </a:r>
            <a:endParaRPr lang="en-US" altLang="zh-CN" dirty="0" smtClean="0"/>
          </a:p>
          <a:p>
            <a:pPr lvl="2"/>
            <a:r>
              <a:rPr lang="zh-CN" altLang="en-US" smtClean="0"/>
              <a:t>子网是</a:t>
            </a:r>
            <a:r>
              <a:rPr lang="zh-CN" altLang="en-US" dirty="0" smtClean="0"/>
              <a:t>将一个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)</a:t>
            </a:r>
            <a:r>
              <a:rPr lang="zh-CN" altLang="en-US" dirty="0" smtClean="0"/>
              <a:t>网络拆分：使</a:t>
            </a:r>
            <a:r>
              <a:rPr lang="zh-CN" altLang="en-US" dirty="0">
                <a:latin typeface="楷体_GB2312" pitchFamily="49" charset="-122"/>
              </a:rPr>
              <a:t>多个物理网络共享一个网络</a:t>
            </a:r>
            <a:r>
              <a:rPr lang="zh-CN" altLang="en-US" dirty="0" smtClean="0">
                <a:latin typeface="楷体_GB2312" pitchFamily="49" charset="-122"/>
              </a:rPr>
              <a:t>地址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13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1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30252"/>
              </p:ext>
            </p:extLst>
          </p:nvPr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2" name="直接连接符 351"/>
          <p:cNvCxnSpPr/>
          <p:nvPr/>
        </p:nvCxnSpPr>
        <p:spPr>
          <a:xfrm>
            <a:off x="910672" y="4986528"/>
            <a:ext cx="761252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圆角矩形标注 352"/>
          <p:cNvSpPr/>
          <p:nvPr/>
        </p:nvSpPr>
        <p:spPr>
          <a:xfrm>
            <a:off x="5024101" y="3016814"/>
            <a:ext cx="3855720" cy="570638"/>
          </a:xfrm>
          <a:prstGeom prst="wedgeRoundRectCallout">
            <a:avLst>
              <a:gd name="adj1" fmla="val -7545"/>
              <a:gd name="adj2" fmla="val 289737"/>
              <a:gd name="adj3" fmla="val 16667"/>
            </a:avLst>
          </a:prstGeom>
          <a:solidFill>
            <a:srgbClr val="990099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相当于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64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</a:t>
            </a:r>
            <a:r>
              <a:rPr lang="en-US" altLang="zh-CN" baseline="30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5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CIDR </a:t>
            </a:r>
            <a:r>
              <a:rPr lang="zh-CN" altLang="en-US" dirty="0"/>
              <a:t>地址块划分举例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86016" y="87868"/>
            <a:ext cx="1805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4.2.2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构造超网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352665" y="1272084"/>
            <a:ext cx="8192121" cy="3007686"/>
            <a:chOff x="0" y="1544447"/>
            <a:chExt cx="9144000" cy="3357045"/>
          </a:xfrm>
        </p:grpSpPr>
        <p:grpSp>
          <p:nvGrpSpPr>
            <p:cNvPr id="296" name="Group 4"/>
            <p:cNvGrpSpPr>
              <a:grpSpLocks/>
            </p:cNvGrpSpPr>
            <p:nvPr/>
          </p:nvGrpSpPr>
          <p:grpSpPr bwMode="auto">
            <a:xfrm>
              <a:off x="158750" y="1909572"/>
              <a:ext cx="1511300" cy="738188"/>
              <a:chOff x="2592" y="1200"/>
              <a:chExt cx="2400" cy="1584"/>
            </a:xfrm>
          </p:grpSpPr>
          <p:grpSp>
            <p:nvGrpSpPr>
              <p:cNvPr id="297" name="Group 5"/>
              <p:cNvGrpSpPr>
                <a:grpSpLocks/>
              </p:cNvGrpSpPr>
              <p:nvPr/>
            </p:nvGrpSpPr>
            <p:grpSpPr bwMode="auto">
              <a:xfrm>
                <a:off x="2606" y="1231"/>
                <a:ext cx="2386" cy="1553"/>
                <a:chOff x="3134" y="1375"/>
                <a:chExt cx="2386" cy="1553"/>
              </a:xfrm>
            </p:grpSpPr>
            <p:sp>
              <p:nvSpPr>
                <p:cNvPr id="307" name="Oval 6"/>
                <p:cNvSpPr>
                  <a:spLocks noChangeArrowheads="1"/>
                </p:cNvSpPr>
                <p:nvPr/>
              </p:nvSpPr>
              <p:spPr bwMode="auto">
                <a:xfrm>
                  <a:off x="3959" y="1375"/>
                  <a:ext cx="1026" cy="62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8" name="Oval 7"/>
                <p:cNvSpPr>
                  <a:spLocks noChangeArrowheads="1"/>
                </p:cNvSpPr>
                <p:nvPr/>
              </p:nvSpPr>
              <p:spPr bwMode="auto">
                <a:xfrm>
                  <a:off x="3380" y="1548"/>
                  <a:ext cx="781" cy="62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9" name="Oval 8"/>
                <p:cNvSpPr>
                  <a:spLocks noChangeArrowheads="1"/>
                </p:cNvSpPr>
                <p:nvPr/>
              </p:nvSpPr>
              <p:spPr bwMode="auto">
                <a:xfrm>
                  <a:off x="3134" y="1940"/>
                  <a:ext cx="521" cy="502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0" name="Oval 9"/>
                <p:cNvSpPr>
                  <a:spLocks noChangeArrowheads="1"/>
                </p:cNvSpPr>
                <p:nvPr/>
              </p:nvSpPr>
              <p:spPr bwMode="auto">
                <a:xfrm>
                  <a:off x="3293" y="2175"/>
                  <a:ext cx="796" cy="54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1" name="Oval 10"/>
                <p:cNvSpPr>
                  <a:spLocks noChangeArrowheads="1"/>
                </p:cNvSpPr>
                <p:nvPr/>
              </p:nvSpPr>
              <p:spPr bwMode="auto">
                <a:xfrm>
                  <a:off x="3872" y="2269"/>
                  <a:ext cx="1200" cy="65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2" name="Oval 11"/>
                <p:cNvSpPr>
                  <a:spLocks noChangeArrowheads="1"/>
                </p:cNvSpPr>
                <p:nvPr/>
              </p:nvSpPr>
              <p:spPr bwMode="auto">
                <a:xfrm>
                  <a:off x="4653" y="1564"/>
                  <a:ext cx="751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3" name="Oval 12"/>
                <p:cNvSpPr>
                  <a:spLocks noChangeArrowheads="1"/>
                </p:cNvSpPr>
                <p:nvPr/>
              </p:nvSpPr>
              <p:spPr bwMode="auto">
                <a:xfrm>
                  <a:off x="4768" y="1893"/>
                  <a:ext cx="752" cy="486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4" name="Oval 13"/>
                <p:cNvSpPr>
                  <a:spLocks noChangeArrowheads="1"/>
                </p:cNvSpPr>
                <p:nvPr/>
              </p:nvSpPr>
              <p:spPr bwMode="auto">
                <a:xfrm>
                  <a:off x="4696" y="2003"/>
                  <a:ext cx="752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5" name="Oval 14"/>
                <p:cNvSpPr>
                  <a:spLocks noChangeArrowheads="1"/>
                </p:cNvSpPr>
                <p:nvPr/>
              </p:nvSpPr>
              <p:spPr bwMode="auto">
                <a:xfrm>
                  <a:off x="3568" y="1752"/>
                  <a:ext cx="1547" cy="815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rgbClr val="333399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98" name="Oval 15"/>
              <p:cNvSpPr>
                <a:spLocks noChangeArrowheads="1"/>
              </p:cNvSpPr>
              <p:nvPr/>
            </p:nvSpPr>
            <p:spPr bwMode="auto">
              <a:xfrm>
                <a:off x="3416" y="1200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99" name="Oval 16"/>
              <p:cNvSpPr>
                <a:spLocks noChangeArrowheads="1"/>
              </p:cNvSpPr>
              <p:nvPr/>
            </p:nvSpPr>
            <p:spPr bwMode="auto">
              <a:xfrm>
                <a:off x="2838" y="1373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0" name="Oval 17"/>
              <p:cNvSpPr>
                <a:spLocks noChangeArrowheads="1"/>
              </p:cNvSpPr>
              <p:nvPr/>
            </p:nvSpPr>
            <p:spPr bwMode="auto">
              <a:xfrm>
                <a:off x="2592" y="1765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1" name="Oval 18"/>
              <p:cNvSpPr>
                <a:spLocks noChangeArrowheads="1"/>
              </p:cNvSpPr>
              <p:nvPr/>
            </p:nvSpPr>
            <p:spPr bwMode="auto">
              <a:xfrm>
                <a:off x="2751" y="2000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2" name="Oval 19"/>
              <p:cNvSpPr>
                <a:spLocks noChangeArrowheads="1"/>
              </p:cNvSpPr>
              <p:nvPr/>
            </p:nvSpPr>
            <p:spPr bwMode="auto">
              <a:xfrm>
                <a:off x="3329" y="2094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3" name="Oval 20"/>
              <p:cNvSpPr>
                <a:spLocks noChangeArrowheads="1"/>
              </p:cNvSpPr>
              <p:nvPr/>
            </p:nvSpPr>
            <p:spPr bwMode="auto">
              <a:xfrm>
                <a:off x="4110" y="138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4" name="Oval 21"/>
              <p:cNvSpPr>
                <a:spLocks noChangeArrowheads="1"/>
              </p:cNvSpPr>
              <p:nvPr/>
            </p:nvSpPr>
            <p:spPr bwMode="auto">
              <a:xfrm>
                <a:off x="4226" y="1718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5" name="Oval 22"/>
              <p:cNvSpPr>
                <a:spLocks noChangeArrowheads="1"/>
              </p:cNvSpPr>
              <p:nvPr/>
            </p:nvSpPr>
            <p:spPr bwMode="auto">
              <a:xfrm>
                <a:off x="4153" y="1827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6" name="Oval 23"/>
              <p:cNvSpPr>
                <a:spLocks noChangeArrowheads="1"/>
              </p:cNvSpPr>
              <p:nvPr/>
            </p:nvSpPr>
            <p:spPr bwMode="auto">
              <a:xfrm>
                <a:off x="3026" y="1576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6" name="Text Box 24"/>
            <p:cNvSpPr txBox="1">
              <a:spLocks noChangeArrowheads="1"/>
            </p:cNvSpPr>
            <p:nvPr/>
          </p:nvSpPr>
          <p:spPr bwMode="auto">
            <a:xfrm>
              <a:off x="395288" y="2017520"/>
              <a:ext cx="1064969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因特网</a:t>
              </a:r>
            </a:p>
          </p:txBody>
        </p:sp>
        <p:sp>
          <p:nvSpPr>
            <p:cNvPr id="317" name="Oval 25"/>
            <p:cNvSpPr>
              <a:spLocks noChangeArrowheads="1"/>
            </p:cNvSpPr>
            <p:nvPr/>
          </p:nvSpPr>
          <p:spPr bwMode="auto">
            <a:xfrm>
              <a:off x="3576638" y="1761935"/>
              <a:ext cx="2625725" cy="958850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8" name="Oval 26"/>
            <p:cNvSpPr>
              <a:spLocks noChangeArrowheads="1"/>
            </p:cNvSpPr>
            <p:nvPr/>
          </p:nvSpPr>
          <p:spPr bwMode="auto">
            <a:xfrm>
              <a:off x="4133850" y="1909572"/>
              <a:ext cx="1671638" cy="6651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9" name="Text Box 27"/>
            <p:cNvSpPr txBox="1">
              <a:spLocks noChangeArrowheads="1"/>
            </p:cNvSpPr>
            <p:nvPr/>
          </p:nvSpPr>
          <p:spPr bwMode="auto">
            <a:xfrm>
              <a:off x="4219576" y="205721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206.0.68.0/22</a:t>
              </a:r>
            </a:p>
          </p:txBody>
        </p:sp>
        <p:sp>
          <p:nvSpPr>
            <p:cNvPr id="320" name="Text Box 28"/>
            <p:cNvSpPr txBox="1">
              <a:spLocks noChangeArrowheads="1"/>
            </p:cNvSpPr>
            <p:nvPr/>
          </p:nvSpPr>
          <p:spPr bwMode="auto">
            <a:xfrm>
              <a:off x="1989138" y="1834960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206.0.64.0/18</a:t>
              </a:r>
            </a:p>
          </p:txBody>
        </p:sp>
        <p:sp>
          <p:nvSpPr>
            <p:cNvPr id="321" name="AutoShape 29"/>
            <p:cNvSpPr>
              <a:spLocks noChangeArrowheads="1"/>
            </p:cNvSpPr>
            <p:nvPr/>
          </p:nvSpPr>
          <p:spPr bwMode="auto">
            <a:xfrm>
              <a:off x="1749425" y="2149285"/>
              <a:ext cx="1749425" cy="220662"/>
            </a:xfrm>
            <a:prstGeom prst="leftArrow">
              <a:avLst>
                <a:gd name="adj1" fmla="val 50000"/>
                <a:gd name="adj2" fmla="val 198202"/>
              </a:avLst>
            </a:prstGeom>
            <a:solidFill>
              <a:srgbClr val="FF00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2" name="Text Box 30"/>
            <p:cNvSpPr txBox="1">
              <a:spLocks noChangeArrowheads="1"/>
            </p:cNvSpPr>
            <p:nvPr/>
          </p:nvSpPr>
          <p:spPr bwMode="auto">
            <a:xfrm>
              <a:off x="3419476" y="1544447"/>
              <a:ext cx="571133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1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ISP</a:t>
              </a:r>
            </a:p>
          </p:txBody>
        </p:sp>
        <p:sp>
          <p:nvSpPr>
            <p:cNvPr id="323" name="Text Box 31"/>
            <p:cNvSpPr txBox="1">
              <a:spLocks noChangeArrowheads="1"/>
            </p:cNvSpPr>
            <p:nvPr/>
          </p:nvSpPr>
          <p:spPr bwMode="auto">
            <a:xfrm>
              <a:off x="6361113" y="1615885"/>
              <a:ext cx="991610" cy="446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大学 </a:t>
              </a:r>
              <a:r>
                <a:rPr kumimoji="1" lang="en-US" altLang="zh-CN" sz="20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24" name="Line 32"/>
            <p:cNvSpPr>
              <a:spLocks noChangeShapeType="1"/>
            </p:cNvSpPr>
            <p:nvPr/>
          </p:nvSpPr>
          <p:spPr bwMode="auto">
            <a:xfrm flipV="1">
              <a:off x="5724525" y="1909572"/>
              <a:ext cx="636588" cy="2206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5" name="Text Box 33"/>
            <p:cNvSpPr txBox="1">
              <a:spLocks noChangeArrowheads="1"/>
            </p:cNvSpPr>
            <p:nvPr/>
          </p:nvSpPr>
          <p:spPr bwMode="auto">
            <a:xfrm>
              <a:off x="1935163" y="4489260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一系</a:t>
              </a:r>
            </a:p>
          </p:txBody>
        </p:sp>
        <p:sp>
          <p:nvSpPr>
            <p:cNvPr id="326" name="Text Box 34"/>
            <p:cNvSpPr txBox="1">
              <a:spLocks noChangeArrowheads="1"/>
            </p:cNvSpPr>
            <p:nvPr/>
          </p:nvSpPr>
          <p:spPr bwMode="auto">
            <a:xfrm>
              <a:off x="4643438" y="441782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二系</a:t>
              </a:r>
            </a:p>
          </p:txBody>
        </p:sp>
        <p:sp>
          <p:nvSpPr>
            <p:cNvPr id="327" name="Text Box 35"/>
            <p:cNvSpPr txBox="1">
              <a:spLocks noChangeArrowheads="1"/>
            </p:cNvSpPr>
            <p:nvPr/>
          </p:nvSpPr>
          <p:spPr bwMode="auto">
            <a:xfrm>
              <a:off x="5724526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三系</a:t>
              </a:r>
            </a:p>
          </p:txBody>
        </p:sp>
        <p:sp>
          <p:nvSpPr>
            <p:cNvPr id="328" name="Text Box 36"/>
            <p:cNvSpPr txBox="1">
              <a:spLocks noChangeArrowheads="1"/>
            </p:cNvSpPr>
            <p:nvPr/>
          </p:nvSpPr>
          <p:spPr bwMode="auto">
            <a:xfrm>
              <a:off x="7885113" y="4233672"/>
              <a:ext cx="721431" cy="41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四系</a:t>
              </a:r>
            </a:p>
          </p:txBody>
        </p:sp>
        <p:sp>
          <p:nvSpPr>
            <p:cNvPr id="329" name="AutoShape 37"/>
            <p:cNvSpPr>
              <a:spLocks noChangeArrowheads="1"/>
            </p:cNvSpPr>
            <p:nvPr/>
          </p:nvSpPr>
          <p:spPr bwMode="auto">
            <a:xfrm rot="1625099">
              <a:off x="5461000" y="2817622"/>
              <a:ext cx="2503488" cy="173038"/>
            </a:xfrm>
            <a:prstGeom prst="leftArrow">
              <a:avLst>
                <a:gd name="adj1" fmla="val 27083"/>
                <a:gd name="adj2" fmla="val 410994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0" name="Oval 38"/>
            <p:cNvSpPr>
              <a:spLocks noChangeArrowheads="1"/>
            </p:cNvSpPr>
            <p:nvPr/>
          </p:nvSpPr>
          <p:spPr bwMode="auto">
            <a:xfrm>
              <a:off x="71564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1" name="Text Box 39"/>
            <p:cNvSpPr txBox="1">
              <a:spLocks noChangeArrowheads="1"/>
            </p:cNvSpPr>
            <p:nvPr/>
          </p:nvSpPr>
          <p:spPr bwMode="auto">
            <a:xfrm>
              <a:off x="7235824" y="3538347"/>
              <a:ext cx="1744889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206.0.71.192/26</a:t>
              </a: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 rot="8870696">
              <a:off x="1797050" y="2912872"/>
              <a:ext cx="2674938" cy="184150"/>
            </a:xfrm>
            <a:prstGeom prst="leftArrow">
              <a:avLst>
                <a:gd name="adj1" fmla="val 27083"/>
                <a:gd name="adj2" fmla="val 412642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3" name="Oval 41"/>
            <p:cNvSpPr>
              <a:spLocks noChangeArrowheads="1"/>
            </p:cNvSpPr>
            <p:nvPr/>
          </p:nvSpPr>
          <p:spPr bwMode="auto">
            <a:xfrm>
              <a:off x="0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4" name="Text Box 42"/>
            <p:cNvSpPr txBox="1">
              <a:spLocks noChangeArrowheads="1"/>
            </p:cNvSpPr>
            <p:nvPr/>
          </p:nvSpPr>
          <p:spPr bwMode="auto">
            <a:xfrm>
              <a:off x="396876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206.0.68.128/25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206.0.69.0/25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206.0.69.128/25</a:t>
              </a:r>
            </a:p>
          </p:txBody>
        </p:sp>
        <p:sp>
          <p:nvSpPr>
            <p:cNvPr id="335" name="AutoShape 43"/>
            <p:cNvSpPr>
              <a:spLocks noChangeArrowheads="1"/>
            </p:cNvSpPr>
            <p:nvPr/>
          </p:nvSpPr>
          <p:spPr bwMode="auto">
            <a:xfrm rot="7490917">
              <a:off x="3182144" y="3134328"/>
              <a:ext cx="2143125" cy="188913"/>
            </a:xfrm>
            <a:prstGeom prst="leftArrow">
              <a:avLst>
                <a:gd name="adj1" fmla="val 27083"/>
                <a:gd name="adj2" fmla="val 322268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6" name="Oval 44"/>
            <p:cNvSpPr>
              <a:spLocks noChangeArrowheads="1"/>
            </p:cNvSpPr>
            <p:nvPr/>
          </p:nvSpPr>
          <p:spPr bwMode="auto">
            <a:xfrm>
              <a:off x="2544763" y="3384360"/>
              <a:ext cx="2384425" cy="1403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7" name="Text Box 45"/>
            <p:cNvSpPr txBox="1">
              <a:spLocks noChangeArrowheads="1"/>
            </p:cNvSpPr>
            <p:nvPr/>
          </p:nvSpPr>
          <p:spPr bwMode="auto">
            <a:xfrm>
              <a:off x="2941638" y="3487547"/>
              <a:ext cx="1744889" cy="1202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206.0.70.64/26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206.0.70.128/26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206.0.70.192/26</a:t>
              </a:r>
            </a:p>
          </p:txBody>
        </p:sp>
        <p:sp>
          <p:nvSpPr>
            <p:cNvPr id="338" name="Rectangle 46"/>
            <p:cNvSpPr>
              <a:spLocks noChangeArrowheads="1"/>
            </p:cNvSpPr>
            <p:nvPr/>
          </p:nvSpPr>
          <p:spPr bwMode="auto">
            <a:xfrm>
              <a:off x="3498850" y="3098610"/>
              <a:ext cx="1350963" cy="195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9" name="Text Box 47"/>
            <p:cNvSpPr txBox="1">
              <a:spLocks noChangeArrowheads="1"/>
            </p:cNvSpPr>
            <p:nvPr/>
          </p:nvSpPr>
          <p:spPr bwMode="auto">
            <a:xfrm>
              <a:off x="3419476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206.0.70.0/24</a:t>
              </a:r>
            </a:p>
          </p:txBody>
        </p:sp>
        <p:sp>
          <p:nvSpPr>
            <p:cNvPr id="340" name="AutoShape 48"/>
            <p:cNvSpPr>
              <a:spLocks noChangeArrowheads="1"/>
            </p:cNvSpPr>
            <p:nvPr/>
          </p:nvSpPr>
          <p:spPr bwMode="auto">
            <a:xfrm rot="14362323" flipH="1">
              <a:off x="4687887" y="3182748"/>
              <a:ext cx="2144713" cy="188912"/>
            </a:xfrm>
            <a:prstGeom prst="leftArrow">
              <a:avLst>
                <a:gd name="adj1" fmla="val 27083"/>
                <a:gd name="adj2" fmla="val 322509"/>
              </a:avLst>
            </a:prstGeom>
            <a:solidFill>
              <a:srgbClr val="66C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1" name="Rectangle 49"/>
            <p:cNvSpPr>
              <a:spLocks noChangeArrowheads="1"/>
            </p:cNvSpPr>
            <p:nvPr/>
          </p:nvSpPr>
          <p:spPr bwMode="auto">
            <a:xfrm>
              <a:off x="5168900" y="3117660"/>
              <a:ext cx="1341438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2" name="Text Box 50"/>
            <p:cNvSpPr txBox="1">
              <a:spLocks noChangeArrowheads="1"/>
            </p:cNvSpPr>
            <p:nvPr/>
          </p:nvSpPr>
          <p:spPr bwMode="auto">
            <a:xfrm>
              <a:off x="5087938" y="3000185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206.0.71.0/25</a:t>
              </a:r>
            </a:p>
          </p:txBody>
        </p:sp>
        <p:sp>
          <p:nvSpPr>
            <p:cNvPr id="343" name="Oval 51"/>
            <p:cNvSpPr>
              <a:spLocks noChangeArrowheads="1"/>
            </p:cNvSpPr>
            <p:nvPr/>
          </p:nvSpPr>
          <p:spPr bwMode="auto">
            <a:xfrm>
              <a:off x="5010150" y="3384360"/>
              <a:ext cx="1987550" cy="8874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4" name="Text Box 52"/>
            <p:cNvSpPr txBox="1">
              <a:spLocks noChangeArrowheads="1"/>
            </p:cNvSpPr>
            <p:nvPr/>
          </p:nvSpPr>
          <p:spPr bwMode="auto">
            <a:xfrm>
              <a:off x="5168900" y="3538347"/>
              <a:ext cx="1628588" cy="65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206.0.71.0/26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dirty="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206.0.71.64/26</a:t>
              </a:r>
            </a:p>
          </p:txBody>
        </p:sp>
        <p:sp>
          <p:nvSpPr>
            <p:cNvPr id="345" name="Rectangle 53"/>
            <p:cNvSpPr>
              <a:spLocks noChangeArrowheads="1"/>
            </p:cNvSpPr>
            <p:nvPr/>
          </p:nvSpPr>
          <p:spPr bwMode="auto">
            <a:xfrm>
              <a:off x="7156450" y="3090672"/>
              <a:ext cx="1581150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6" name="Text Box 54"/>
            <p:cNvSpPr txBox="1">
              <a:spLocks noChangeArrowheads="1"/>
            </p:cNvSpPr>
            <p:nvPr/>
          </p:nvSpPr>
          <p:spPr bwMode="auto">
            <a:xfrm>
              <a:off x="7075489" y="2954147"/>
              <a:ext cx="1744889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206.0.71.128/25</a:t>
              </a:r>
            </a:p>
          </p:txBody>
        </p:sp>
        <p:sp>
          <p:nvSpPr>
            <p:cNvPr id="347" name="Rectangle 55"/>
            <p:cNvSpPr>
              <a:spLocks noChangeArrowheads="1"/>
            </p:cNvSpPr>
            <p:nvPr/>
          </p:nvSpPr>
          <p:spPr bwMode="auto">
            <a:xfrm>
              <a:off x="1828800" y="3090672"/>
              <a:ext cx="1341438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8" name="Text Box 56"/>
            <p:cNvSpPr txBox="1">
              <a:spLocks noChangeArrowheads="1"/>
            </p:cNvSpPr>
            <p:nvPr/>
          </p:nvSpPr>
          <p:spPr bwMode="auto">
            <a:xfrm>
              <a:off x="1747838" y="2985897"/>
              <a:ext cx="1512285" cy="377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smtClean="0">
                  <a:solidFill>
                    <a:srgbClr val="000066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206.0.68.0/23</a:t>
              </a:r>
            </a:p>
          </p:txBody>
        </p:sp>
      </p:grpSp>
      <p:graphicFrame>
        <p:nvGraphicFramePr>
          <p:cNvPr id="350" name="表格 349"/>
          <p:cNvGraphicFramePr>
            <a:graphicFrameLocks noGrp="1"/>
          </p:cNvGraphicFramePr>
          <p:nvPr/>
        </p:nvGraphicFramePr>
        <p:xfrm>
          <a:off x="825396" y="4375432"/>
          <a:ext cx="786140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单位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地址块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二进制表示 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地址数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ISP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206.0.64.0/18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大学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一系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206.0.68.0/23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512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二系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206.0.70.0/24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11001110.00000000.01000110.*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256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三系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206.0.71.0/25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11001110.00000000.01000111.0*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四系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206.0.71.128/25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>
                        <a:spcBef>
                          <a:spcPts val="0"/>
                        </a:spcBef>
                      </a:pP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11001110.00000000.01000111.1*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128</a:t>
                      </a:r>
                      <a:endParaRPr lang="zh-CN" altLang="en-US" sz="16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2" name="直接连接符 351"/>
          <p:cNvCxnSpPr/>
          <p:nvPr/>
        </p:nvCxnSpPr>
        <p:spPr>
          <a:xfrm>
            <a:off x="910672" y="5376672"/>
            <a:ext cx="761252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圆角矩形标注 352"/>
          <p:cNvSpPr/>
          <p:nvPr/>
        </p:nvSpPr>
        <p:spPr>
          <a:xfrm>
            <a:off x="2844436" y="3016814"/>
            <a:ext cx="6035385" cy="570638"/>
          </a:xfrm>
          <a:prstGeom prst="wedgeRoundRectCallout">
            <a:avLst>
              <a:gd name="adj1" fmla="val 25273"/>
              <a:gd name="adj2" fmla="val 366652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相当于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个连续的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类地址块 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(2</a:t>
            </a:r>
            <a:r>
              <a:rPr lang="en-US" altLang="zh-CN" baseline="30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，占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ISP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地址空间的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1/16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33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/>
      <p:bldP spid="353" grpId="1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2.9|12.8|32.6|24.9|14|15.9|71.6|4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8.8|4.6|20.2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4|15.1|18.9|8.8|8.8|4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6.7|1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20.9|28.4|88|24.3|4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17.2|15.1|10.3|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4|10.9|116.3|19|3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|90.3|25.5|16.3|6.1|11.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27546</TotalTime>
  <Words>1787</Words>
  <Application>Microsoft Office PowerPoint</Application>
  <PresentationFormat>全屏显示(4:3)</PresentationFormat>
  <Paragraphs>342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方正舒体</vt:lpstr>
      <vt:lpstr>黑体</vt:lpstr>
      <vt:lpstr>华文楷体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Wingdings</vt:lpstr>
      <vt:lpstr>Wingdings 2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第四章 网络互联(6)</vt:lpstr>
      <vt:lpstr>提纲</vt:lpstr>
      <vt:lpstr>地址空间的效率和可扩展性问题</vt:lpstr>
      <vt:lpstr>地址空间的效率和可扩展性问题</vt:lpstr>
      <vt:lpstr>无分类域间路由 CIDR </vt:lpstr>
      <vt:lpstr>CIDR地址块 </vt:lpstr>
      <vt:lpstr>路由聚合，构成超网</vt:lpstr>
      <vt:lpstr>CIDR 地址块划分举例 </vt:lpstr>
      <vt:lpstr>CIDR 地址块划分举例 </vt:lpstr>
      <vt:lpstr>CIDR 地址块划分举例 </vt:lpstr>
      <vt:lpstr>最长前缀匹配</vt:lpstr>
      <vt:lpstr>最长前缀匹配</vt:lpstr>
      <vt:lpstr>最长前缀匹配</vt:lpstr>
      <vt:lpstr>最长前缀匹配</vt:lpstr>
      <vt:lpstr>最长前缀匹配的路由查找效率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1365</cp:revision>
  <dcterms:created xsi:type="dcterms:W3CDTF">2017-02-02T15:53:23Z</dcterms:created>
  <dcterms:modified xsi:type="dcterms:W3CDTF">2020-03-22T07:08:03Z</dcterms:modified>
</cp:coreProperties>
</file>