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711" r:id="rId3"/>
    <p:sldMasterId id="2147483736" r:id="rId4"/>
  </p:sldMasterIdLst>
  <p:notesMasterIdLst>
    <p:notesMasterId r:id="rId27"/>
  </p:notesMasterIdLst>
  <p:sldIdLst>
    <p:sldId id="256" r:id="rId5"/>
    <p:sldId id="619" r:id="rId6"/>
    <p:sldId id="623" r:id="rId7"/>
    <p:sldId id="626" r:id="rId8"/>
    <p:sldId id="627" r:id="rId9"/>
    <p:sldId id="628" r:id="rId10"/>
    <p:sldId id="629" r:id="rId11"/>
    <p:sldId id="630" r:id="rId12"/>
    <p:sldId id="631" r:id="rId13"/>
    <p:sldId id="632" r:id="rId14"/>
    <p:sldId id="633" r:id="rId15"/>
    <p:sldId id="634" r:id="rId16"/>
    <p:sldId id="635" r:id="rId17"/>
    <p:sldId id="636" r:id="rId18"/>
    <p:sldId id="637" r:id="rId19"/>
    <p:sldId id="638" r:id="rId20"/>
    <p:sldId id="639" r:id="rId21"/>
    <p:sldId id="640" r:id="rId22"/>
    <p:sldId id="641" r:id="rId23"/>
    <p:sldId id="642" r:id="rId24"/>
    <p:sldId id="644" r:id="rId25"/>
    <p:sldId id="653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CC0099"/>
    <a:srgbClr val="990099"/>
    <a:srgbClr val="D2DEEF"/>
    <a:srgbClr val="FFCC66"/>
    <a:srgbClr val="EFEFFF"/>
    <a:srgbClr val="E8E8F1"/>
    <a:srgbClr val="CCECFF"/>
    <a:srgbClr val="FF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83261" autoAdjust="0"/>
  </p:normalViewPr>
  <p:slideViewPr>
    <p:cSldViewPr snapToGrid="0">
      <p:cViewPr varScale="1">
        <p:scale>
          <a:sx n="62" d="100"/>
          <a:sy n="62" d="100"/>
        </p:scale>
        <p:origin x="48" y="2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2020/7/2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72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110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586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527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CC745EF-EC24-43F9-80E4-7372CB14086C}" type="datetime1">
              <a:rPr lang="zh-CN" altLang="en-US" smtClean="0"/>
              <a:pPr/>
              <a:t>2020/7/2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9C1D6-B1AC-4107-85F4-0B37E9E54158}" type="datetime1">
              <a:rPr lang="zh-CN" altLang="en-US" smtClean="0"/>
              <a:pPr/>
              <a:t>2020/7/2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8951F-BD81-4828-8548-DCD08FEF7C39}" type="datetime1">
              <a:rPr lang="zh-CN" altLang="en-US" smtClean="0"/>
              <a:pPr/>
              <a:t>2020/7/2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E57-FDAB-40AC-8925-95B849B3B6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AC7F-B4B1-41E3-868D-DBE217AD94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E94F-B4F1-4DE1-908D-CEACF8CB800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5F06-B3B4-4655-804C-D394DD6799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1F85-50A7-44FC-95BF-43C37294BFC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5FFE-7E6B-44BE-A882-3634B1327DC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8D21-BAF7-4EF0-8A0C-993EE79555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66B1-89B0-40CC-94E2-E9D3887B83A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044000"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296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37683-96CB-41A2-BE88-7BF13C1F3C1A}" type="datetime1">
              <a:rPr lang="zh-CN" altLang="en-US" smtClean="0"/>
              <a:pPr/>
              <a:t>2020/7/2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A90-C562-4D68-86C7-E7441F36241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4571-7D90-460D-894B-09F7FBD46B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DA58-CE66-4C52-9493-113D5A378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8C3-9C32-4B40-86DC-0E711BA02D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85DC2A9D-A769-45C9-BED6-A6F8A36648D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525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44D4E714-D3F9-44D4-A3DA-3C3C9E0ABB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328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674586DD-1963-4A27-AD4D-F032308DAC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387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D19B-4F08-4375-9B90-FFCD8B1EE9F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695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15D-DCBE-426A-A0C2-13DDDEBDF4A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644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FE3-7E3F-4154-AD04-C19D8812C7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7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9B091-023F-45B1-A7EF-0082478B6218}" type="datetime1">
              <a:rPr lang="zh-CN" altLang="en-US" smtClean="0"/>
              <a:pPr/>
              <a:t>2020/7/2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0593-83C9-4A98-85F6-3D46126747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639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1BE4-536E-493A-82F8-C82B889709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662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DEC9-49C8-4829-818A-BBF575230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387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AE69-686A-44FC-A21C-69B494465EC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942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06F5-8A5C-47EE-811E-18B3B28111C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639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1FA8-CA50-4D02-8540-2D265FC513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5354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223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650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874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6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2806A-7225-4D82-B25C-B3111FF3C302}" type="datetime1">
              <a:rPr lang="zh-CN" altLang="en-US" smtClean="0"/>
              <a:pPr/>
              <a:t>2020/7/2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75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555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833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673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056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185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541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2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0F08D-750C-4C87-AE2E-AF1E248393D5}" type="datetime1">
              <a:rPr lang="zh-CN" altLang="en-US" smtClean="0"/>
              <a:pPr/>
              <a:t>2020/7/2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864F2B-1CE5-4413-A61A-DF21FE09A6BF}" type="datetime1">
              <a:rPr lang="zh-CN" altLang="en-US" smtClean="0"/>
              <a:pPr/>
              <a:t>2020/7/2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82807-4757-43D3-9D77-060738FB30BD}" type="datetime1">
              <a:rPr lang="zh-CN" altLang="en-US" smtClean="0"/>
              <a:pPr/>
              <a:t>2020/7/2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1DC6E-A819-46A5-9261-35302D6EAEC9}" type="datetime1">
              <a:rPr lang="zh-CN" altLang="en-US" smtClean="0"/>
              <a:pPr/>
              <a:t>2020/7/2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EBD28-52BD-4E87-AB0D-4B099216D196}" type="datetime1">
              <a:rPr lang="zh-CN" altLang="en-US" smtClean="0"/>
              <a:pPr/>
              <a:t>2020/7/2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F925A4C-1434-4E60-B118-CFB175DDF0B9}" type="datetime1">
              <a:rPr lang="zh-CN" altLang="en-US" smtClean="0"/>
              <a:pPr/>
              <a:t>2020/7/2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178BFB4-2B10-4FBE-B6AE-36B145E8EC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A42C2A16-C986-443B-94DB-9385F6B981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9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3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第四章 网络互联</a:t>
            </a:r>
            <a:r>
              <a:rPr lang="en-US" altLang="zh-CN" dirty="0"/>
              <a:t>(7)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500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网际控制报文协议</a:t>
            </a:r>
            <a:r>
              <a:rPr lang="en-US" altLang="zh-CN" dirty="0"/>
              <a:t>ICMP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493037"/>
          </a:xfrm>
        </p:spPr>
        <p:txBody>
          <a:bodyPr/>
          <a:lstStyle/>
          <a:p>
            <a:r>
              <a:rPr lang="en-US" altLang="zh-CN" dirty="0"/>
              <a:t>ICMP</a:t>
            </a:r>
            <a:r>
              <a:rPr lang="zh-CN" altLang="en-US" dirty="0"/>
              <a:t>报文种类</a:t>
            </a:r>
            <a:endParaRPr lang="en-US" altLang="zh-CN" dirty="0"/>
          </a:p>
          <a:p>
            <a:pPr lvl="1"/>
            <a:r>
              <a:rPr lang="en-US" altLang="zh-CN" sz="1800" dirty="0"/>
              <a:t>ICMP</a:t>
            </a:r>
            <a:r>
              <a:rPr lang="zh-CN" altLang="en-US" sz="1800" dirty="0"/>
              <a:t>差错报告报文</a:t>
            </a:r>
            <a:endParaRPr lang="en-US" altLang="zh-CN" sz="1800" dirty="0"/>
          </a:p>
          <a:p>
            <a:pPr lvl="2"/>
            <a:r>
              <a:rPr lang="zh-CN" altLang="en-US" sz="1600" dirty="0"/>
              <a:t>当</a:t>
            </a:r>
            <a:r>
              <a:rPr lang="en-US" altLang="zh-CN" sz="1600" dirty="0"/>
              <a:t>IP</a:t>
            </a:r>
            <a:r>
              <a:rPr lang="zh-CN" altLang="en-US" sz="1600" dirty="0"/>
              <a:t>分组在传输中发生错误时，</a:t>
            </a:r>
            <a:r>
              <a:rPr lang="en-US" altLang="zh-CN" sz="1600" dirty="0"/>
              <a:t>ICMP</a:t>
            </a:r>
            <a:r>
              <a:rPr lang="zh-CN" altLang="en-US" sz="1600" dirty="0"/>
              <a:t>发送差错报告报文通知源主机</a:t>
            </a:r>
            <a:endParaRPr lang="en-US" altLang="zh-CN" sz="1600" dirty="0"/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ICMP</a:t>
            </a:r>
            <a:r>
              <a:rPr lang="zh-CN" altLang="en-US" sz="1800" dirty="0"/>
              <a:t>询问报文</a:t>
            </a:r>
            <a:endParaRPr lang="en-US" altLang="zh-CN" sz="1800" dirty="0"/>
          </a:p>
          <a:p>
            <a:pPr lvl="2"/>
            <a:r>
              <a:rPr lang="zh-CN" altLang="en-US" sz="1600" dirty="0"/>
              <a:t>当管理员需要对某些网络问题进行判断时，可使用</a:t>
            </a:r>
            <a:r>
              <a:rPr lang="en-US" altLang="zh-CN" sz="1600" dirty="0"/>
              <a:t>ICMP</a:t>
            </a:r>
            <a:r>
              <a:rPr lang="zh-CN" altLang="en-US" sz="1600" dirty="0"/>
              <a:t>提供的查询报文</a:t>
            </a:r>
            <a:endParaRPr lang="en-US" altLang="zh-CN" sz="1600" dirty="0"/>
          </a:p>
          <a:p>
            <a:pPr lvl="2"/>
            <a:r>
              <a:rPr lang="zh-CN" altLang="en-US" sz="1600" dirty="0"/>
              <a:t>查询报文总是成对出现</a:t>
            </a:r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5852160" y="87868"/>
            <a:ext cx="30732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4.3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网际控制报文协议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ICMP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92802" y="3793969"/>
          <a:ext cx="675391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ICMP</a:t>
                      </a:r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报文种类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类型值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ICMP</a:t>
                      </a:r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报文类型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zh-CN" altLang="en-US" b="1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差错报告报文</a:t>
                      </a:r>
                    </a:p>
                  </a:txBody>
                  <a:tcPr anchor="ctr" anchorCtr="1"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终点不可达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源点抑制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超时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参数问题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改变路由</a:t>
                      </a: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(redirect)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b="1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询问报文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8</a:t>
                      </a:r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、</a:t>
                      </a: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回送</a:t>
                      </a: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(echo)</a:t>
                      </a:r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请求、应答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13</a:t>
                      </a:r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、</a:t>
                      </a: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14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时间戳</a:t>
                      </a: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(timestamp)</a:t>
                      </a:r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请求、应答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" name="圆角矩形标注 33"/>
          <p:cNvSpPr/>
          <p:nvPr/>
        </p:nvSpPr>
        <p:spPr>
          <a:xfrm>
            <a:off x="457200" y="2084832"/>
            <a:ext cx="8579554" cy="1328928"/>
          </a:xfrm>
          <a:prstGeom prst="wedgeRoundRectCallout">
            <a:avLst>
              <a:gd name="adj1" fmla="val 31656"/>
              <a:gd name="adj2" fmla="val 280149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请求某路由器或主机当前的日期和时间</a:t>
            </a:r>
            <a:endParaRPr lang="en-US" altLang="zh-CN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20000" lvl="1" indent="-34290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应答报文中有一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32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位字段，写入的整数代表从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1990/1/1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起到当前时刻共几秒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156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ICMP</a:t>
            </a:r>
            <a:r>
              <a:rPr lang="zh-CN" altLang="en-US" dirty="0"/>
              <a:t>应用举例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432334"/>
          </a:xfrm>
        </p:spPr>
        <p:txBody>
          <a:bodyPr/>
          <a:lstStyle/>
          <a:p>
            <a:r>
              <a:rPr lang="en-US" altLang="zh-CN" dirty="0"/>
              <a:t>PING (Packet </a:t>
            </a:r>
            <a:r>
              <a:rPr lang="en-US" altLang="zh-CN" dirty="0" err="1"/>
              <a:t>InterNet</a:t>
            </a:r>
            <a:r>
              <a:rPr lang="en-US" altLang="zh-CN" dirty="0"/>
              <a:t> Groper)</a:t>
            </a:r>
          </a:p>
          <a:p>
            <a:pPr lvl="1"/>
            <a:r>
              <a:rPr lang="zh-CN" altLang="en-US" sz="1800" dirty="0"/>
              <a:t>测试主机之间的连通性</a:t>
            </a:r>
            <a:endParaRPr lang="en-US" altLang="zh-CN" sz="1800" dirty="0"/>
          </a:p>
          <a:p>
            <a:pPr lvl="1"/>
            <a:r>
              <a:rPr lang="zh-CN" altLang="en-US" sz="1800" dirty="0"/>
              <a:t>使用</a:t>
            </a:r>
            <a:r>
              <a:rPr lang="en-US" altLang="zh-CN" sz="1800" dirty="0"/>
              <a:t>ICMP</a:t>
            </a:r>
            <a:r>
              <a:rPr lang="zh-CN" altLang="en-US" sz="1800" dirty="0"/>
              <a:t>回送请求和应答报文</a:t>
            </a:r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5852160" y="87868"/>
            <a:ext cx="30732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4.3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网际控制报文协议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ICMP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pic>
        <p:nvPicPr>
          <p:cNvPr id="9" name="Picture 4" descr="2006-2-19-p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5"/>
          <a:stretch>
            <a:fillRect/>
          </a:stretch>
        </p:blipFill>
        <p:spPr bwMode="auto">
          <a:xfrm>
            <a:off x="457200" y="3053532"/>
            <a:ext cx="8351520" cy="307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07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ICMP</a:t>
            </a:r>
            <a:r>
              <a:rPr lang="zh-CN" altLang="en-US" dirty="0"/>
              <a:t>应用举例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2505229"/>
          </a:xfrm>
        </p:spPr>
        <p:txBody>
          <a:bodyPr/>
          <a:lstStyle/>
          <a:p>
            <a:r>
              <a:rPr lang="en-US" altLang="zh-CN" dirty="0" err="1"/>
              <a:t>Tracerout</a:t>
            </a:r>
            <a:r>
              <a:rPr lang="en-US" altLang="zh-CN" dirty="0"/>
              <a:t>/</a:t>
            </a:r>
            <a:r>
              <a:rPr lang="en-US" altLang="zh-CN" dirty="0" err="1"/>
              <a:t>tracert</a:t>
            </a:r>
            <a:endParaRPr lang="en-US" altLang="zh-CN" dirty="0"/>
          </a:p>
          <a:p>
            <a:pPr lvl="1"/>
            <a:r>
              <a:rPr lang="zh-CN" altLang="en-US" sz="1800" dirty="0"/>
              <a:t>跟踪分组从源点到终点的路径</a:t>
            </a:r>
            <a:endParaRPr lang="en-US" altLang="zh-CN" sz="1800" dirty="0"/>
          </a:p>
          <a:p>
            <a:pPr lvl="1"/>
            <a:r>
              <a:rPr lang="zh-CN" altLang="en-US" sz="1800" dirty="0"/>
              <a:t>原理</a:t>
            </a:r>
            <a:endParaRPr lang="en-US" altLang="zh-CN" sz="1800" dirty="0"/>
          </a:p>
          <a:p>
            <a:pPr lvl="2"/>
            <a:r>
              <a:rPr lang="zh-CN" altLang="en-US" sz="1600" dirty="0"/>
              <a:t>第一个分组</a:t>
            </a:r>
            <a:r>
              <a:rPr lang="en-US" altLang="zh-CN" sz="1600" dirty="0"/>
              <a:t>TTL</a:t>
            </a:r>
            <a:r>
              <a:rPr lang="zh-CN" altLang="en-US" sz="1600" dirty="0"/>
              <a:t>设为</a:t>
            </a:r>
            <a:r>
              <a:rPr lang="en-US" altLang="zh-CN" sz="1600" dirty="0"/>
              <a:t>1</a:t>
            </a:r>
            <a:r>
              <a:rPr lang="zh-CN" altLang="en-US" sz="1600" dirty="0"/>
              <a:t>，第</a:t>
            </a:r>
            <a:r>
              <a:rPr lang="en-US" altLang="zh-CN" sz="1600" dirty="0"/>
              <a:t>1</a:t>
            </a:r>
            <a:r>
              <a:rPr lang="zh-CN" altLang="en-US" sz="1600" dirty="0"/>
              <a:t>个路由器收到，将</a:t>
            </a:r>
            <a:r>
              <a:rPr lang="en-US" altLang="zh-CN" sz="1600" dirty="0"/>
              <a:t>TTL</a:t>
            </a:r>
            <a:r>
              <a:rPr lang="zh-CN" altLang="en-US" sz="1600" dirty="0"/>
              <a:t>减</a:t>
            </a:r>
            <a:r>
              <a:rPr lang="en-US" altLang="zh-CN" sz="1600" dirty="0"/>
              <a:t>1</a:t>
            </a:r>
            <a:r>
              <a:rPr lang="zh-CN" altLang="en-US" sz="1600" dirty="0"/>
              <a:t>后丢弃，回复</a:t>
            </a:r>
            <a:r>
              <a:rPr lang="en-US" altLang="zh-CN" sz="1600" dirty="0"/>
              <a:t>ICMP</a:t>
            </a:r>
            <a:r>
              <a:rPr lang="zh-CN" altLang="en-US" sz="1600" dirty="0"/>
              <a:t>超时报文</a:t>
            </a:r>
            <a:endParaRPr lang="en-US" altLang="zh-CN" sz="1600" dirty="0"/>
          </a:p>
          <a:p>
            <a:pPr lvl="2"/>
            <a:r>
              <a:rPr lang="zh-CN" altLang="en-US" sz="1600" dirty="0"/>
              <a:t>第二个分组</a:t>
            </a:r>
            <a:r>
              <a:rPr lang="en-US" altLang="zh-CN" sz="1600" dirty="0"/>
              <a:t>TTL</a:t>
            </a:r>
            <a:r>
              <a:rPr lang="zh-CN" altLang="en-US" sz="1600" dirty="0"/>
              <a:t>设为</a:t>
            </a:r>
            <a:r>
              <a:rPr lang="en-US" altLang="zh-CN" sz="1600" dirty="0"/>
              <a:t>2</a:t>
            </a:r>
            <a:r>
              <a:rPr lang="zh-CN" altLang="en-US" sz="1600" dirty="0"/>
              <a:t>，第</a:t>
            </a:r>
            <a:r>
              <a:rPr lang="en-US" altLang="zh-CN" sz="1600" dirty="0"/>
              <a:t>2</a:t>
            </a:r>
            <a:r>
              <a:rPr lang="zh-CN" altLang="en-US" sz="1600" dirty="0"/>
              <a:t>个路由器收到，将</a:t>
            </a:r>
            <a:r>
              <a:rPr lang="en-US" altLang="zh-CN" sz="1600" dirty="0"/>
              <a:t>TTL</a:t>
            </a:r>
            <a:r>
              <a:rPr lang="zh-CN" altLang="en-US" sz="1600" dirty="0"/>
              <a:t>减</a:t>
            </a:r>
            <a:r>
              <a:rPr lang="en-US" altLang="zh-CN" sz="1600" dirty="0"/>
              <a:t>1</a:t>
            </a:r>
            <a:r>
              <a:rPr lang="zh-CN" altLang="en-US" sz="1600" dirty="0"/>
              <a:t>后丢弃，回复</a:t>
            </a:r>
            <a:r>
              <a:rPr lang="en-US" altLang="zh-CN" sz="1600" dirty="0"/>
              <a:t>ICMP</a:t>
            </a:r>
            <a:r>
              <a:rPr lang="zh-CN" altLang="en-US" sz="1600" dirty="0"/>
              <a:t>超时报文</a:t>
            </a:r>
            <a:endParaRPr lang="en-US" altLang="zh-CN" sz="1600" dirty="0"/>
          </a:p>
          <a:p>
            <a:pPr lvl="2"/>
            <a:r>
              <a:rPr lang="zh-CN" altLang="en-US" sz="1600" dirty="0"/>
              <a:t>以此类推，得到想要的路由信息：经过的路由器</a:t>
            </a:r>
            <a:r>
              <a:rPr lang="en-US" altLang="zh-CN" sz="1600" dirty="0"/>
              <a:t>IP</a:t>
            </a:r>
            <a:r>
              <a:rPr lang="zh-CN" altLang="en-US" sz="1600" dirty="0"/>
              <a:t>地址及往返时间</a:t>
            </a:r>
            <a:endParaRPr lang="en-US" altLang="zh-CN" sz="1600" dirty="0"/>
          </a:p>
          <a:p>
            <a:pPr lvl="2"/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注：路由路径在分钟级别会保持稳定，这些数据报文会沿同一路径传输</a:t>
            </a:r>
            <a:endParaRPr lang="en-US" altLang="zh-CN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5852160" y="87868"/>
            <a:ext cx="30732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4.3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网际控制报文协议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ICMP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pic>
        <p:nvPicPr>
          <p:cNvPr id="7" name="Picture 6" descr="Printscreen-2006-2-19-t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" r="4201" b="1933"/>
          <a:stretch>
            <a:fillRect/>
          </a:stretch>
        </p:blipFill>
        <p:spPr bwMode="auto">
          <a:xfrm>
            <a:off x="1110375" y="3950208"/>
            <a:ext cx="7717536" cy="2758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642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ICMP</a:t>
            </a:r>
            <a:r>
              <a:rPr lang="zh-CN" altLang="en-US" dirty="0"/>
              <a:t>应用举例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980973"/>
          </a:xfrm>
        </p:spPr>
        <p:txBody>
          <a:bodyPr/>
          <a:lstStyle/>
          <a:p>
            <a:r>
              <a:rPr lang="zh-CN" altLang="en-US" dirty="0"/>
              <a:t>路径</a:t>
            </a:r>
            <a:r>
              <a:rPr lang="en-US" altLang="zh-CN" dirty="0"/>
              <a:t>MTU</a:t>
            </a:r>
            <a:r>
              <a:rPr lang="zh-CN" altLang="en-US" dirty="0"/>
              <a:t>发现</a:t>
            </a:r>
            <a:endParaRPr lang="en-US" altLang="zh-CN" dirty="0"/>
          </a:p>
          <a:p>
            <a:pPr lvl="1"/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注：路由路径在分钟级别会保持稳定，这些数据报文会沿同一路径传输</a:t>
            </a:r>
            <a:endParaRPr lang="en-US" altLang="zh-CN" sz="1800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zh-CN" altLang="en-US" sz="1800" dirty="0"/>
              <a:t>原理：源主机向目的主机连续发送多个长度不同的数据报文</a:t>
            </a:r>
            <a:endParaRPr lang="en-US" altLang="zh-CN" sz="1800" dirty="0"/>
          </a:p>
          <a:p>
            <a:pPr lvl="2"/>
            <a:r>
              <a:rPr lang="zh-CN" altLang="en-US" sz="1600" dirty="0"/>
              <a:t>发送“大号”数据包，将</a:t>
            </a:r>
            <a:r>
              <a:rPr lang="en-US" altLang="zh-CN" sz="1600" dirty="0"/>
              <a:t>Flag</a:t>
            </a:r>
            <a:r>
              <a:rPr lang="zh-CN" altLang="en-US" sz="1600" dirty="0"/>
              <a:t>设置为“</a:t>
            </a:r>
            <a:r>
              <a:rPr lang="en-US" altLang="zh-CN" sz="1600" dirty="0"/>
              <a:t>do not fragment</a:t>
            </a:r>
            <a:r>
              <a:rPr lang="zh-CN" altLang="en-US" sz="1600" dirty="0"/>
              <a:t>”</a:t>
            </a:r>
            <a:endParaRPr lang="en-US" altLang="zh-CN" sz="1600" dirty="0"/>
          </a:p>
          <a:p>
            <a:pPr lvl="2"/>
            <a:r>
              <a:rPr lang="zh-CN" altLang="en-US" sz="1600" dirty="0"/>
              <a:t>如果超过</a:t>
            </a:r>
            <a:r>
              <a:rPr lang="en-US" altLang="zh-CN" sz="1600" dirty="0"/>
              <a:t>MTU</a:t>
            </a:r>
            <a:r>
              <a:rPr lang="zh-CN" altLang="en-US" sz="1600" dirty="0"/>
              <a:t>，路由器返回“</a:t>
            </a:r>
            <a:r>
              <a:rPr lang="en-US" altLang="zh-CN" sz="1600" dirty="0"/>
              <a:t>Destination unreachable: Fragmentation needed</a:t>
            </a:r>
            <a:r>
              <a:rPr lang="zh-CN" altLang="en-US" sz="1600" dirty="0"/>
              <a:t>”</a:t>
            </a:r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5852160" y="87868"/>
            <a:ext cx="30732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4.3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网际控制报文协议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ICMP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06189" y="4209386"/>
            <a:ext cx="6088680" cy="1224966"/>
            <a:chOff x="1335852" y="3665890"/>
            <a:chExt cx="6088680" cy="1224966"/>
          </a:xfrm>
        </p:grpSpPr>
        <p:sp>
          <p:nvSpPr>
            <p:cNvPr id="9" name="云形 8"/>
            <p:cNvSpPr/>
            <p:nvPr/>
          </p:nvSpPr>
          <p:spPr>
            <a:xfrm>
              <a:off x="1620840" y="3787613"/>
              <a:ext cx="2435087" cy="1103243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" name="云形 9"/>
            <p:cNvSpPr/>
            <p:nvPr/>
          </p:nvSpPr>
          <p:spPr>
            <a:xfrm>
              <a:off x="3906079" y="3965713"/>
              <a:ext cx="1182756" cy="665921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" name="云形 10"/>
            <p:cNvSpPr/>
            <p:nvPr/>
          </p:nvSpPr>
          <p:spPr>
            <a:xfrm>
              <a:off x="5009322" y="3665890"/>
              <a:ext cx="2037521" cy="1103243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52" y="4152473"/>
              <a:ext cx="569976" cy="37352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4556" y="3965713"/>
              <a:ext cx="569976" cy="373522"/>
            </a:xfrm>
            <a:prstGeom prst="rect">
              <a:avLst/>
            </a:prstGeom>
          </p:spPr>
        </p:pic>
        <p:sp>
          <p:nvSpPr>
            <p:cNvPr id="14" name="任意多边形 13"/>
            <p:cNvSpPr/>
            <p:nvPr/>
          </p:nvSpPr>
          <p:spPr>
            <a:xfrm>
              <a:off x="1818861" y="4164496"/>
              <a:ext cx="5128591" cy="188844"/>
            </a:xfrm>
            <a:custGeom>
              <a:avLst/>
              <a:gdLst>
                <a:gd name="connsiteX0" fmla="*/ 0 w 5128591"/>
                <a:gd name="connsiteY0" fmla="*/ 188844 h 188844"/>
                <a:gd name="connsiteX1" fmla="*/ 2077278 w 5128591"/>
                <a:gd name="connsiteY1" fmla="*/ 129209 h 188844"/>
                <a:gd name="connsiteX2" fmla="*/ 3260034 w 5128591"/>
                <a:gd name="connsiteY2" fmla="*/ 69574 h 188844"/>
                <a:gd name="connsiteX3" fmla="*/ 5128591 w 5128591"/>
                <a:gd name="connsiteY3" fmla="*/ 0 h 18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8591" h="188844">
                  <a:moveTo>
                    <a:pt x="0" y="188844"/>
                  </a:moveTo>
                  <a:lnTo>
                    <a:pt x="2077278" y="129209"/>
                  </a:lnTo>
                  <a:cubicBezTo>
                    <a:pt x="2620617" y="109331"/>
                    <a:pt x="3260034" y="69574"/>
                    <a:pt x="3260034" y="69574"/>
                  </a:cubicBezTo>
                  <a:lnTo>
                    <a:pt x="5128591" y="0"/>
                  </a:lnTo>
                </a:path>
              </a:pathLst>
            </a:custGeom>
            <a:noFill/>
            <a:ln w="19050"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0545" y="4142534"/>
              <a:ext cx="463203" cy="314613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3634" y="4060204"/>
              <a:ext cx="463203" cy="314613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2235690" y="4348379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prstClr val="black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MTU = 65535B</a:t>
              </a:r>
              <a:endParaRPr lang="zh-CN" altLang="en-US" sz="1200" dirty="0">
                <a:solidFill>
                  <a:prstClr val="black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014695" y="4590766"/>
              <a:ext cx="10358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prstClr val="black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MTU = 1500B</a:t>
              </a:r>
              <a:endParaRPr lang="zh-CN" altLang="en-US" sz="1200" dirty="0">
                <a:solidFill>
                  <a:prstClr val="black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498659" y="4213504"/>
              <a:ext cx="10358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prstClr val="black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MTU = 1000B</a:t>
              </a:r>
              <a:endParaRPr lang="zh-CN" altLang="en-US" sz="1200" dirty="0">
                <a:solidFill>
                  <a:prstClr val="black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811509" y="4215556"/>
            <a:ext cx="2464907" cy="640080"/>
            <a:chOff x="1811509" y="4215556"/>
            <a:chExt cx="2464907" cy="640080"/>
          </a:xfrm>
        </p:grpSpPr>
        <p:cxnSp>
          <p:nvCxnSpPr>
            <p:cNvPr id="20" name="直接箭头连接符 19"/>
            <p:cNvCxnSpPr/>
            <p:nvPr/>
          </p:nvCxnSpPr>
          <p:spPr>
            <a:xfrm flipV="1">
              <a:off x="2189198" y="4554009"/>
              <a:ext cx="2087218" cy="944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内容占位符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25773239"/>
                </p:ext>
              </p:extLst>
            </p:nvPr>
          </p:nvGraphicFramePr>
          <p:xfrm>
            <a:off x="1811509" y="4215556"/>
            <a:ext cx="1149669" cy="640080"/>
          </p:xfrm>
          <a:graphic>
            <a:graphicData uri="http://schemas.openxmlformats.org/drawingml/2006/table">
              <a:tbl>
                <a:tblPr bandRow="1">
                  <a:tableStyleId>{5C22544A-7EE6-4342-B048-85BDC9FD1C3A}</a:tableStyleId>
                </a:tblPr>
                <a:tblGrid>
                  <a:gridCol w="114966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0167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dirty="0"/>
                          <a:t>IP Packet</a:t>
                        </a:r>
                        <a:endParaRPr lang="zh-CN" altLang="en-US" dirty="0"/>
                      </a:p>
                    </a:txBody>
                    <a:tcPr anchor="ctr">
                      <a:solidFill>
                        <a:srgbClr val="FF00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sp>
        <p:nvSpPr>
          <p:cNvPr id="22" name="文本框 21"/>
          <p:cNvSpPr txBox="1"/>
          <p:nvPr/>
        </p:nvSpPr>
        <p:spPr>
          <a:xfrm>
            <a:off x="1355676" y="3941288"/>
            <a:ext cx="206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solidFill>
                  <a:prstClr val="black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Leng</a:t>
            </a:r>
            <a:r>
              <a:rPr lang="en-US" altLang="zh-CN" sz="1400" dirty="0">
                <a:solidFill>
                  <a:prstClr val="black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= 65535, Do not frag</a:t>
            </a:r>
            <a:endParaRPr lang="zh-CN" altLang="en-US" sz="1400" dirty="0">
              <a:solidFill>
                <a:prstClr val="black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3589953" y="4260068"/>
            <a:ext cx="731520" cy="358140"/>
          </a:xfrm>
          <a:custGeom>
            <a:avLst/>
            <a:gdLst>
              <a:gd name="connsiteX0" fmla="*/ 731520 w 731520"/>
              <a:gd name="connsiteY0" fmla="*/ 358140 h 358140"/>
              <a:gd name="connsiteX1" fmla="*/ 396240 w 731520"/>
              <a:gd name="connsiteY1" fmla="*/ 76200 h 358140"/>
              <a:gd name="connsiteX2" fmla="*/ 0 w 731520"/>
              <a:gd name="connsiteY2" fmla="*/ 0 h 3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358140">
                <a:moveTo>
                  <a:pt x="731520" y="358140"/>
                </a:moveTo>
                <a:cubicBezTo>
                  <a:pt x="624840" y="247015"/>
                  <a:pt x="518160" y="135890"/>
                  <a:pt x="396240" y="76200"/>
                </a:cubicBezTo>
                <a:cubicBezTo>
                  <a:pt x="274320" y="16510"/>
                  <a:pt x="0" y="0"/>
                  <a:pt x="0" y="0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955713" y="3727515"/>
            <a:ext cx="10358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prstClr val="black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ICMP</a:t>
            </a:r>
          </a:p>
          <a:p>
            <a:r>
              <a:rPr lang="en-US" altLang="zh-CN" sz="1200" dirty="0">
                <a:solidFill>
                  <a:prstClr val="black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Flag needed:</a:t>
            </a:r>
          </a:p>
          <a:p>
            <a:r>
              <a:rPr lang="en-US" altLang="zh-CN" sz="1200" dirty="0">
                <a:solidFill>
                  <a:prstClr val="black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MTU = 1500B</a:t>
            </a:r>
            <a:endParaRPr lang="zh-CN" altLang="en-US" sz="1200" dirty="0">
              <a:solidFill>
                <a:prstClr val="black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266793" y="5412090"/>
            <a:ext cx="1969963" cy="914348"/>
            <a:chOff x="2266793" y="5412090"/>
            <a:chExt cx="1969963" cy="914348"/>
          </a:xfrm>
        </p:grpSpPr>
        <p:graphicFrame>
          <p:nvGraphicFramePr>
            <p:cNvPr id="25" name="内容占位符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05447672"/>
                </p:ext>
              </p:extLst>
            </p:nvPr>
          </p:nvGraphicFramePr>
          <p:xfrm>
            <a:off x="2722626" y="5686358"/>
            <a:ext cx="1149669" cy="640080"/>
          </p:xfrm>
          <a:graphic>
            <a:graphicData uri="http://schemas.openxmlformats.org/drawingml/2006/table">
              <a:tbl>
                <a:tblPr bandRow="1">
                  <a:tableStyleId>{5C22544A-7EE6-4342-B048-85BDC9FD1C3A}</a:tableStyleId>
                </a:tblPr>
                <a:tblGrid>
                  <a:gridCol w="114966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0167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dirty="0"/>
                          <a:t>IP Packet</a:t>
                        </a:r>
                        <a:endParaRPr lang="zh-CN" altLang="en-US" dirty="0"/>
                      </a:p>
                    </a:txBody>
                    <a:tcPr anchor="ctr">
                      <a:solidFill>
                        <a:srgbClr val="FF00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26" name="文本框 25"/>
            <p:cNvSpPr txBox="1"/>
            <p:nvPr/>
          </p:nvSpPr>
          <p:spPr>
            <a:xfrm>
              <a:off x="2266793" y="5412090"/>
              <a:ext cx="19699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>
                  <a:solidFill>
                    <a:prstClr val="black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Leng</a:t>
              </a:r>
              <a:r>
                <a:rPr lang="en-US" altLang="zh-CN" sz="1400" dirty="0">
                  <a:solidFill>
                    <a:prstClr val="black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= 1000, Do not frag</a:t>
              </a:r>
              <a:endPara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cxnSp>
        <p:nvCxnSpPr>
          <p:cNvPr id="27" name="直接箭头连接符 26"/>
          <p:cNvCxnSpPr/>
          <p:nvPr/>
        </p:nvCxnSpPr>
        <p:spPr>
          <a:xfrm flipV="1">
            <a:off x="2173775" y="4859833"/>
            <a:ext cx="5051118" cy="3149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9757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229600" cy="52606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4.1  </a:t>
            </a:r>
            <a:r>
              <a:rPr lang="zh-CN" altLang="en-US" dirty="0"/>
              <a:t>网际协议</a:t>
            </a:r>
            <a:r>
              <a:rPr lang="en-US" altLang="zh-CN" dirty="0"/>
              <a:t>IP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4.2  </a:t>
            </a:r>
            <a:r>
              <a:rPr lang="zh-CN" altLang="en-US" dirty="0"/>
              <a:t>划分子网和构造超网</a:t>
            </a:r>
            <a:endParaRPr lang="en-US" altLang="zh-CN" dirty="0"/>
          </a:p>
          <a:p>
            <a:r>
              <a:rPr lang="en-US" altLang="zh-CN" dirty="0"/>
              <a:t>4.3  </a:t>
            </a:r>
            <a:r>
              <a:rPr lang="zh-CN" altLang="en-US" dirty="0"/>
              <a:t>网络控制与诊断</a:t>
            </a:r>
            <a:r>
              <a:rPr lang="en-US" altLang="zh-CN" dirty="0"/>
              <a:t>--ICMP</a:t>
            </a:r>
            <a:r>
              <a:rPr lang="zh-CN" altLang="en-US" dirty="0"/>
              <a:t>协议</a:t>
            </a:r>
            <a:endParaRPr lang="en-US" altLang="zh-CN" dirty="0"/>
          </a:p>
          <a:p>
            <a:r>
              <a:rPr lang="en-US" altLang="zh-CN" dirty="0"/>
              <a:t>4.4  IP</a:t>
            </a:r>
            <a:r>
              <a:rPr lang="zh-CN" altLang="en-US" dirty="0"/>
              <a:t>路由协议</a:t>
            </a:r>
            <a:endParaRPr lang="en-US" altLang="zh-CN" dirty="0"/>
          </a:p>
          <a:p>
            <a:r>
              <a:rPr lang="en-US" altLang="zh-CN" dirty="0"/>
              <a:t>4.5  IP</a:t>
            </a:r>
            <a:r>
              <a:rPr lang="zh-CN" altLang="en-US" dirty="0"/>
              <a:t>多播</a:t>
            </a:r>
            <a:endParaRPr lang="en-US" altLang="zh-CN" dirty="0"/>
          </a:p>
          <a:p>
            <a:r>
              <a:rPr lang="en-US" altLang="zh-CN" dirty="0"/>
              <a:t>4.6  </a:t>
            </a:r>
            <a:r>
              <a:rPr lang="zh-CN" altLang="en-US" dirty="0"/>
              <a:t>虚拟专用网 </a:t>
            </a:r>
            <a:r>
              <a:rPr lang="en-US" altLang="zh-CN" dirty="0"/>
              <a:t>VPN </a:t>
            </a:r>
          </a:p>
          <a:p>
            <a:r>
              <a:rPr lang="en-US" altLang="zh-CN" dirty="0"/>
              <a:t>4.7  </a:t>
            </a:r>
            <a:r>
              <a:rPr lang="zh-CN" altLang="en-US" dirty="0"/>
              <a:t>网络地址转换 </a:t>
            </a:r>
            <a:r>
              <a:rPr lang="en-US" altLang="zh-CN" dirty="0"/>
              <a:t>NAT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483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229600" cy="5260621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4.1 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网际协议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IP</a:t>
            </a:r>
          </a:p>
          <a:p>
            <a:pPr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4.2 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划分子网和构造超网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4.3 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网络控制与诊断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--ICMP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协议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/>
              <a:t>4.4  IP</a:t>
            </a:r>
            <a:r>
              <a:rPr lang="zh-CN" altLang="en-US" dirty="0"/>
              <a:t>路由协议</a:t>
            </a:r>
            <a:endParaRPr lang="en-US" altLang="zh-CN" dirty="0"/>
          </a:p>
          <a:p>
            <a:pPr lvl="1">
              <a:lnSpc>
                <a:spcPts val="3000"/>
              </a:lnSpc>
              <a:spcBef>
                <a:spcPts val="600"/>
              </a:spcBef>
            </a:pPr>
            <a:r>
              <a:rPr lang="en-US" altLang="zh-CN" dirty="0"/>
              <a:t>4.4.1  </a:t>
            </a:r>
            <a:r>
              <a:rPr lang="zh-CN" altLang="en-US" dirty="0"/>
              <a:t>路由器工作原理</a:t>
            </a:r>
            <a:endParaRPr lang="en-US" altLang="zh-CN" dirty="0"/>
          </a:p>
          <a:p>
            <a:pPr lvl="1">
              <a:lnSpc>
                <a:spcPts val="3000"/>
              </a:lnSpc>
              <a:spcBef>
                <a:spcPts val="600"/>
              </a:spcBef>
            </a:pPr>
            <a:r>
              <a:rPr lang="en-US" altLang="zh-CN" dirty="0"/>
              <a:t>4.4.2  </a:t>
            </a:r>
            <a:r>
              <a:rPr lang="zh-CN" altLang="en-US" dirty="0"/>
              <a:t>路由协议基本概念</a:t>
            </a:r>
            <a:endParaRPr lang="en-US" altLang="zh-CN" dirty="0"/>
          </a:p>
          <a:p>
            <a:pPr lvl="1">
              <a:lnSpc>
                <a:spcPts val="3000"/>
              </a:lnSpc>
              <a:spcBef>
                <a:spcPts val="600"/>
              </a:spcBef>
            </a:pPr>
            <a:r>
              <a:rPr lang="en-US" altLang="zh-CN" dirty="0"/>
              <a:t>4.4.3  </a:t>
            </a:r>
            <a:r>
              <a:rPr lang="zh-CN" altLang="en-US" dirty="0"/>
              <a:t>内部网关协议</a:t>
            </a:r>
            <a:r>
              <a:rPr lang="en-US" altLang="zh-CN" dirty="0"/>
              <a:t>RIP</a:t>
            </a:r>
          </a:p>
          <a:p>
            <a:pPr lvl="1">
              <a:lnSpc>
                <a:spcPts val="3000"/>
              </a:lnSpc>
              <a:spcBef>
                <a:spcPts val="600"/>
              </a:spcBef>
            </a:pPr>
            <a:r>
              <a:rPr lang="en-US" altLang="zh-CN" dirty="0"/>
              <a:t>4.4.4  </a:t>
            </a:r>
            <a:r>
              <a:rPr lang="zh-CN" altLang="en-US" dirty="0"/>
              <a:t>内部网关协议</a:t>
            </a:r>
            <a:r>
              <a:rPr lang="en-US" altLang="zh-CN" dirty="0"/>
              <a:t>OSPF</a:t>
            </a:r>
          </a:p>
          <a:p>
            <a:pPr lvl="1">
              <a:lnSpc>
                <a:spcPts val="3000"/>
              </a:lnSpc>
              <a:spcBef>
                <a:spcPts val="600"/>
              </a:spcBef>
            </a:pPr>
            <a:r>
              <a:rPr lang="en-US" altLang="zh-CN" dirty="0"/>
              <a:t>4.4.5  </a:t>
            </a:r>
            <a:r>
              <a:rPr lang="zh-CN" altLang="en-US" dirty="0"/>
              <a:t>外部网关协议</a:t>
            </a:r>
            <a:r>
              <a:rPr lang="en-US" altLang="zh-CN" dirty="0"/>
              <a:t>BGP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4.5  IP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多播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958073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1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4772941"/>
          </a:xfrm>
        </p:spPr>
        <p:txBody>
          <a:bodyPr/>
          <a:lstStyle/>
          <a:p>
            <a:r>
              <a:rPr lang="zh-CN" altLang="en-US" dirty="0"/>
              <a:t>路由器</a:t>
            </a:r>
            <a:r>
              <a:rPr lang="en-US" altLang="zh-CN" dirty="0"/>
              <a:t> (Router)</a:t>
            </a:r>
          </a:p>
          <a:p>
            <a:pPr lvl="1" algn="just">
              <a:lnSpc>
                <a:spcPct val="150000"/>
              </a:lnSpc>
            </a:pPr>
            <a:r>
              <a:rPr lang="zh-CN" altLang="en-US" dirty="0"/>
              <a:t>多个输入端口和多个输出端口的专用计算机</a:t>
            </a:r>
            <a:endParaRPr lang="en-US" altLang="zh-CN" dirty="0"/>
          </a:p>
          <a:p>
            <a:pPr lvl="1" algn="just">
              <a:lnSpc>
                <a:spcPct val="150000"/>
              </a:lnSpc>
            </a:pPr>
            <a:r>
              <a:rPr lang="zh-CN" altLang="en-US" dirty="0"/>
              <a:t>转发分组</a:t>
            </a:r>
            <a:endParaRPr lang="en-US" altLang="zh-CN" dirty="0"/>
          </a:p>
          <a:p>
            <a:pPr lvl="2" algn="just">
              <a:lnSpc>
                <a:spcPct val="150000"/>
              </a:lnSpc>
            </a:pPr>
            <a:r>
              <a:rPr lang="zh-CN" altLang="en-US" sz="2000" dirty="0"/>
              <a:t>将路由器某个输入端口收到的分组，按照分组要去的目的地（即目的网络），把该分组从某个合适的输出端口转发给下一跳路由器</a:t>
            </a:r>
            <a:endParaRPr lang="en-US" altLang="zh-CN" sz="2000" dirty="0"/>
          </a:p>
          <a:p>
            <a:pPr lvl="2" algn="just">
              <a:lnSpc>
                <a:spcPct val="150000"/>
              </a:lnSpc>
            </a:pPr>
            <a:r>
              <a:rPr lang="zh-CN" altLang="en-US" sz="2000" dirty="0"/>
              <a:t>下一跳路由器也按照这种方法处理分组，直到该分组到达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437376" y="87868"/>
            <a:ext cx="24880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4.4.1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路由器工作原理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836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437376" y="87868"/>
            <a:ext cx="24880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4.4.1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路由器工作原理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420510" y="1286413"/>
            <a:ext cx="8723490" cy="4568317"/>
            <a:chOff x="0" y="1844675"/>
            <a:chExt cx="9144000" cy="5013325"/>
          </a:xfrm>
        </p:grpSpPr>
        <p:sp>
          <p:nvSpPr>
            <p:cNvPr id="8" name="Rectangle 60"/>
            <p:cNvSpPr>
              <a:spLocks noChangeArrowheads="1"/>
            </p:cNvSpPr>
            <p:nvPr/>
          </p:nvSpPr>
          <p:spPr bwMode="auto">
            <a:xfrm>
              <a:off x="0" y="3789363"/>
              <a:ext cx="9144000" cy="3068637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2862263" y="1905000"/>
              <a:ext cx="2398712" cy="159702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0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8397245" y="1844675"/>
              <a:ext cx="0" cy="195421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7946394" y="2571750"/>
              <a:ext cx="838793" cy="8308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Calibri" panose="020F0502020204030204" pitchFamily="34" charset="0"/>
                  <a:ea typeface="华文楷体" panose="02010600040101010101" pitchFamily="2" charset="-122"/>
                </a:rPr>
                <a:t>路由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Calibri" panose="020F0502020204030204" pitchFamily="34" charset="0"/>
                  <a:ea typeface="华文楷体" panose="02010600040101010101" pitchFamily="2" charset="-122"/>
                </a:rPr>
                <a:t>生成</a:t>
              </a: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2916238" y="1854201"/>
              <a:ext cx="2451857" cy="506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latin typeface="Calibri" panose="020F0502020204030204" pitchFamily="34" charset="0"/>
                  <a:ea typeface="华文楷体" panose="02010600040101010101" pitchFamily="2" charset="-122"/>
                </a:rPr>
                <a:t>路由选择处理器</a:t>
              </a: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4060825" y="2671763"/>
              <a:ext cx="0" cy="2365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3209925" y="2378075"/>
              <a:ext cx="1701800" cy="39052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路由选择协议</a:t>
              </a: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481388" y="2911475"/>
              <a:ext cx="1160462" cy="412750"/>
            </a:xfrm>
            <a:prstGeom prst="rect">
              <a:avLst/>
            </a:prstGeom>
            <a:solidFill>
              <a:srgbClr val="99FF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latin typeface="Calibri" panose="020F0502020204030204" pitchFamily="34" charset="0"/>
                  <a:ea typeface="华文楷体" panose="02010600040101010101" pitchFamily="2" charset="-122"/>
                </a:rPr>
                <a:t>路由表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385763" y="4141788"/>
              <a:ext cx="2320925" cy="725487"/>
            </a:xfrm>
            <a:prstGeom prst="rect">
              <a:avLst/>
            </a:prstGeom>
            <a:solidFill>
              <a:srgbClr val="CCECFF"/>
            </a:solidFill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2087563" y="4305300"/>
              <a:ext cx="466725" cy="395288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V="1">
              <a:off x="233363" y="4503738"/>
              <a:ext cx="35560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004888" y="4503738"/>
              <a:ext cx="31115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1779588" y="4503738"/>
              <a:ext cx="30797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2554288" y="4503738"/>
              <a:ext cx="30797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1004888" y="3752850"/>
              <a:ext cx="1200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latin typeface="Calibri" panose="020F0502020204030204" pitchFamily="34" charset="0"/>
                  <a:ea typeface="华文楷体" panose="02010600040101010101" pitchFamily="2" charset="-122"/>
                </a:rPr>
                <a:t>输入端口</a:t>
              </a: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385763" y="5715000"/>
              <a:ext cx="2320925" cy="725488"/>
            </a:xfrm>
            <a:prstGeom prst="rect">
              <a:avLst/>
            </a:prstGeom>
            <a:solidFill>
              <a:srgbClr val="CCECFF"/>
            </a:solidFill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2087563" y="5878513"/>
              <a:ext cx="466725" cy="39687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 flipV="1">
              <a:off x="233363" y="6076950"/>
              <a:ext cx="35560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1004888" y="6076950"/>
              <a:ext cx="31115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1779588" y="6076950"/>
              <a:ext cx="30797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2554288" y="6076950"/>
              <a:ext cx="30797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2862263" y="4141788"/>
              <a:ext cx="2398712" cy="231140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 flipH="1">
              <a:off x="5416550" y="4141788"/>
              <a:ext cx="2317750" cy="725487"/>
            </a:xfrm>
            <a:prstGeom prst="rect">
              <a:avLst/>
            </a:prstGeom>
            <a:solidFill>
              <a:srgbClr val="CCECFF"/>
            </a:solidFill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V="1">
              <a:off x="7570788" y="4503738"/>
              <a:ext cx="31908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 rot="10800000" flipH="1">
              <a:off x="6807200" y="4503738"/>
              <a:ext cx="309563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6032500" y="4503738"/>
              <a:ext cx="31115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5260975" y="4503738"/>
              <a:ext cx="36988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 flipH="1">
              <a:off x="5416550" y="5715000"/>
              <a:ext cx="2317750" cy="725488"/>
            </a:xfrm>
            <a:prstGeom prst="rect">
              <a:avLst/>
            </a:prstGeom>
            <a:solidFill>
              <a:srgbClr val="CCECFF"/>
            </a:solidFill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 flipV="1">
              <a:off x="7570788" y="6076950"/>
              <a:ext cx="31908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6807200" y="6076950"/>
              <a:ext cx="309563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6032500" y="6076950"/>
              <a:ext cx="31115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 flipV="1">
              <a:off x="5260975" y="6076950"/>
              <a:ext cx="35718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0" name="Text Box 35"/>
            <p:cNvSpPr txBox="1">
              <a:spLocks noChangeArrowheads="1"/>
            </p:cNvSpPr>
            <p:nvPr/>
          </p:nvSpPr>
          <p:spPr bwMode="auto">
            <a:xfrm>
              <a:off x="3348038" y="5876925"/>
              <a:ext cx="1403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Calibri" panose="020F0502020204030204" pitchFamily="34" charset="0"/>
                  <a:ea typeface="华文楷体" panose="02010600040101010101" pitchFamily="2" charset="-122"/>
                </a:rPr>
                <a:t>交换结构</a:t>
              </a:r>
            </a:p>
          </p:txBody>
        </p:sp>
        <p:sp>
          <p:nvSpPr>
            <p:cNvPr id="41" name="Text Box 36"/>
            <p:cNvSpPr txBox="1">
              <a:spLocks noChangeArrowheads="1"/>
            </p:cNvSpPr>
            <p:nvPr/>
          </p:nvSpPr>
          <p:spPr bwMode="auto">
            <a:xfrm>
              <a:off x="1004888" y="5272088"/>
              <a:ext cx="1200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latin typeface="Calibri" panose="020F0502020204030204" pitchFamily="34" charset="0"/>
                  <a:ea typeface="华文楷体" panose="02010600040101010101" pitchFamily="2" charset="-122"/>
                </a:rPr>
                <a:t>输入端口</a:t>
              </a:r>
            </a:p>
          </p:txBody>
        </p:sp>
        <p:sp>
          <p:nvSpPr>
            <p:cNvPr id="42" name="Text Box 37"/>
            <p:cNvSpPr txBox="1">
              <a:spLocks noChangeArrowheads="1"/>
            </p:cNvSpPr>
            <p:nvPr/>
          </p:nvSpPr>
          <p:spPr bwMode="auto">
            <a:xfrm>
              <a:off x="6032500" y="3752850"/>
              <a:ext cx="1200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latin typeface="Calibri" panose="020F0502020204030204" pitchFamily="34" charset="0"/>
                  <a:ea typeface="华文楷体" panose="02010600040101010101" pitchFamily="2" charset="-122"/>
                </a:rPr>
                <a:t>输出端口</a:t>
              </a:r>
            </a:p>
          </p:txBody>
        </p:sp>
        <p:sp>
          <p:nvSpPr>
            <p:cNvPr id="43" name="Line 38"/>
            <p:cNvSpPr>
              <a:spLocks noChangeShapeType="1"/>
            </p:cNvSpPr>
            <p:nvPr/>
          </p:nvSpPr>
          <p:spPr bwMode="auto">
            <a:xfrm>
              <a:off x="0" y="3811588"/>
              <a:ext cx="8818563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>
              <a:off x="8397245" y="3811588"/>
              <a:ext cx="0" cy="264160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40"/>
            <p:cNvSpPr txBox="1">
              <a:spLocks noChangeArrowheads="1"/>
            </p:cNvSpPr>
            <p:nvPr/>
          </p:nvSpPr>
          <p:spPr bwMode="auto">
            <a:xfrm>
              <a:off x="7967031" y="5019675"/>
              <a:ext cx="800219" cy="75713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latin typeface="Calibri" panose="020F0502020204030204" pitchFamily="34" charset="0"/>
                  <a:ea typeface="华文楷体" panose="02010600040101010101" pitchFamily="2" charset="-122"/>
                </a:rPr>
                <a:t>分组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latin typeface="Calibri" panose="020F0502020204030204" pitchFamily="34" charset="0"/>
                  <a:ea typeface="华文楷体" panose="02010600040101010101" pitchFamily="2" charset="-122"/>
                </a:rPr>
                <a:t>转发</a:t>
              </a:r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3170238" y="4340225"/>
              <a:ext cx="1779587" cy="13858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3481388" y="5065713"/>
              <a:ext cx="1160462" cy="465137"/>
            </a:xfrm>
            <a:prstGeom prst="rect">
              <a:avLst/>
            </a:prstGeom>
            <a:solidFill>
              <a:srgbClr val="99FF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latin typeface="Calibri" panose="020F0502020204030204" pitchFamily="34" charset="0"/>
                  <a:ea typeface="华文楷体" panose="02010600040101010101" pitchFamily="2" charset="-122"/>
                </a:rPr>
                <a:t>转发表</a:t>
              </a:r>
            </a:p>
          </p:txBody>
        </p:sp>
        <p:sp>
          <p:nvSpPr>
            <p:cNvPr id="48" name="Text Box 43"/>
            <p:cNvSpPr txBox="1">
              <a:spLocks noChangeArrowheads="1"/>
            </p:cNvSpPr>
            <p:nvPr/>
          </p:nvSpPr>
          <p:spPr bwMode="auto">
            <a:xfrm>
              <a:off x="3481388" y="4437063"/>
              <a:ext cx="1200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latin typeface="Calibri" panose="020F0502020204030204" pitchFamily="34" charset="0"/>
                  <a:ea typeface="华文楷体" panose="02010600040101010101" pitchFamily="2" charset="-122"/>
                </a:rPr>
                <a:t>分组处理</a:t>
              </a:r>
            </a:p>
          </p:txBody>
        </p:sp>
        <p:sp>
          <p:nvSpPr>
            <p:cNvPr id="49" name="Text Box 44"/>
            <p:cNvSpPr txBox="1">
              <a:spLocks noChangeArrowheads="1"/>
            </p:cNvSpPr>
            <p:nvPr/>
          </p:nvSpPr>
          <p:spPr bwMode="auto">
            <a:xfrm>
              <a:off x="6032500" y="5272088"/>
              <a:ext cx="1200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latin typeface="Calibri" panose="020F0502020204030204" pitchFamily="34" charset="0"/>
                  <a:ea typeface="华文楷体" panose="02010600040101010101" pitchFamily="2" charset="-122"/>
                </a:rPr>
                <a:t>输出端口</a:t>
              </a:r>
            </a:p>
          </p:txBody>
        </p:sp>
        <p:sp>
          <p:nvSpPr>
            <p:cNvPr id="50" name="Text Box 45"/>
            <p:cNvSpPr txBox="1">
              <a:spLocks noChangeArrowheads="1"/>
            </p:cNvSpPr>
            <p:nvPr/>
          </p:nvSpPr>
          <p:spPr bwMode="auto">
            <a:xfrm rot="5400000">
              <a:off x="1535559" y="4956939"/>
              <a:ext cx="36740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Calibri" panose="020F0502020204030204" pitchFamily="34" charset="0"/>
                  <a:ea typeface="华文楷体" panose="02010600040101010101" pitchFamily="2" charset="-122"/>
                </a:rPr>
                <a:t>…</a:t>
              </a:r>
            </a:p>
          </p:txBody>
        </p:sp>
        <p:sp>
          <p:nvSpPr>
            <p:cNvPr id="51" name="Text Box 46"/>
            <p:cNvSpPr txBox="1">
              <a:spLocks noChangeArrowheads="1"/>
            </p:cNvSpPr>
            <p:nvPr/>
          </p:nvSpPr>
          <p:spPr bwMode="auto">
            <a:xfrm rot="5400000">
              <a:off x="6539359" y="4956939"/>
              <a:ext cx="36740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Calibri" panose="020F0502020204030204" pitchFamily="34" charset="0"/>
                  <a:ea typeface="华文楷体" panose="02010600040101010101" pitchFamily="2" charset="-122"/>
                </a:rPr>
                <a:t>…</a:t>
              </a:r>
            </a:p>
          </p:txBody>
        </p:sp>
        <p:sp>
          <p:nvSpPr>
            <p:cNvPr id="52" name="Line 47"/>
            <p:cNvSpPr>
              <a:spLocks noChangeShapeType="1"/>
            </p:cNvSpPr>
            <p:nvPr/>
          </p:nvSpPr>
          <p:spPr bwMode="auto">
            <a:xfrm flipH="1" flipV="1">
              <a:off x="2398713" y="4603750"/>
              <a:ext cx="1082675" cy="59531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prstDash val="dash"/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3" name="Line 48"/>
            <p:cNvSpPr>
              <a:spLocks noChangeShapeType="1"/>
            </p:cNvSpPr>
            <p:nvPr/>
          </p:nvSpPr>
          <p:spPr bwMode="auto">
            <a:xfrm flipH="1">
              <a:off x="2398713" y="5395913"/>
              <a:ext cx="1082675" cy="59531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prstDash val="dash"/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7112000" y="4373563"/>
              <a:ext cx="463550" cy="28257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7135813" y="5932488"/>
              <a:ext cx="463550" cy="28575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614363" y="5932488"/>
              <a:ext cx="463550" cy="28575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 flipH="1">
              <a:off x="5616575" y="4305300"/>
              <a:ext cx="463550" cy="395288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 flipH="1">
              <a:off x="5616575" y="5878513"/>
              <a:ext cx="463550" cy="39687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614363" y="4373563"/>
              <a:ext cx="463550" cy="28257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60" name="Rectangle 55"/>
            <p:cNvSpPr>
              <a:spLocks noChangeArrowheads="1"/>
            </p:cNvSpPr>
            <p:nvPr/>
          </p:nvSpPr>
          <p:spPr bwMode="auto">
            <a:xfrm>
              <a:off x="1350963" y="4340225"/>
              <a:ext cx="463550" cy="3302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61" name="Rectangle 56"/>
            <p:cNvSpPr>
              <a:spLocks noChangeArrowheads="1"/>
            </p:cNvSpPr>
            <p:nvPr/>
          </p:nvSpPr>
          <p:spPr bwMode="auto">
            <a:xfrm>
              <a:off x="1350963" y="5911850"/>
              <a:ext cx="463550" cy="3302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62" name="Rectangle 57"/>
            <p:cNvSpPr>
              <a:spLocks noChangeArrowheads="1"/>
            </p:cNvSpPr>
            <p:nvPr/>
          </p:nvSpPr>
          <p:spPr bwMode="auto">
            <a:xfrm flipH="1">
              <a:off x="6364288" y="4340225"/>
              <a:ext cx="463550" cy="3302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63" name="Rectangle 58"/>
            <p:cNvSpPr>
              <a:spLocks noChangeArrowheads="1"/>
            </p:cNvSpPr>
            <p:nvPr/>
          </p:nvSpPr>
          <p:spPr bwMode="auto">
            <a:xfrm flipH="1">
              <a:off x="6375400" y="5911850"/>
              <a:ext cx="463550" cy="3302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64" name="Text Box 59"/>
            <p:cNvSpPr txBox="1">
              <a:spLocks noChangeArrowheads="1"/>
            </p:cNvSpPr>
            <p:nvPr/>
          </p:nvSpPr>
          <p:spPr bwMode="auto">
            <a:xfrm>
              <a:off x="107950" y="2160588"/>
              <a:ext cx="2554354" cy="1317255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3——</a:t>
              </a:r>
              <a:r>
                <a:rPr kumimoji="1"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网络层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2——</a:t>
              </a:r>
              <a:r>
                <a:rPr kumimoji="1"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数据链路层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1——</a:t>
              </a:r>
              <a:r>
                <a:rPr kumimoji="1"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物理层</a:t>
              </a:r>
            </a:p>
          </p:txBody>
        </p:sp>
        <p:sp>
          <p:nvSpPr>
            <p:cNvPr id="65" name="AutoShape 4"/>
            <p:cNvSpPr>
              <a:spLocks noChangeArrowheads="1"/>
            </p:cNvSpPr>
            <p:nvPr/>
          </p:nvSpPr>
          <p:spPr bwMode="auto">
            <a:xfrm>
              <a:off x="3829050" y="3429000"/>
              <a:ext cx="463550" cy="792163"/>
            </a:xfrm>
            <a:prstGeom prst="upDownArrow">
              <a:avLst>
                <a:gd name="adj1" fmla="val 50000"/>
                <a:gd name="adj2" fmla="val 34178"/>
              </a:avLst>
            </a:prstGeom>
            <a:solidFill>
              <a:srgbClr val="CC0099"/>
            </a:solidFill>
            <a:ln w="28575">
              <a:solidFill>
                <a:srgbClr val="CC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7896664" y="1891420"/>
            <a:ext cx="1028783" cy="856046"/>
          </a:xfrm>
          <a:prstGeom prst="rect">
            <a:avLst/>
          </a:prstGeom>
          <a:noFill/>
          <a:ln w="34925">
            <a:solidFill>
              <a:srgbClr val="9900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903549" y="4104694"/>
            <a:ext cx="1028783" cy="856046"/>
          </a:xfrm>
          <a:prstGeom prst="rect">
            <a:avLst/>
          </a:prstGeom>
          <a:noFill/>
          <a:ln w="34925">
            <a:solidFill>
              <a:srgbClr val="9900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122947" y="6240379"/>
            <a:ext cx="721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回顾前面讲过的网络层的功能：转发和路由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667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转发 </a:t>
            </a:r>
            <a:r>
              <a:rPr lang="en-US" altLang="zh-CN" dirty="0"/>
              <a:t>Vs. </a:t>
            </a:r>
            <a:r>
              <a:rPr lang="zh-CN" altLang="en-US" dirty="0"/>
              <a:t>路由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203707"/>
            <a:ext cx="8468247" cy="53093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转发</a:t>
            </a:r>
            <a:r>
              <a:rPr lang="en-US" altLang="zh-CN" dirty="0"/>
              <a:t>(forwarding)</a:t>
            </a:r>
          </a:p>
          <a:p>
            <a:pPr lvl="1"/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接收</a:t>
            </a:r>
            <a:r>
              <a:rPr lang="zh-CN" altLang="en-US" sz="1800" dirty="0"/>
              <a:t>一个分组，查看它的目的地址，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查询转发表</a:t>
            </a:r>
            <a:r>
              <a:rPr lang="zh-CN" altLang="en-US" sz="1800" dirty="0"/>
              <a:t>，按表中决定的路径把分组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转发</a:t>
            </a:r>
            <a:r>
              <a:rPr lang="zh-CN" altLang="en-US" sz="1800" dirty="0"/>
              <a:t>出去</a:t>
            </a:r>
            <a:endParaRPr lang="en-US" altLang="zh-CN" sz="1800" dirty="0"/>
          </a:p>
          <a:p>
            <a:pPr lvl="1"/>
            <a:r>
              <a:rPr lang="zh-CN" altLang="en-US" sz="1800" dirty="0"/>
              <a:t>转发表中的一行包括从目的网络号到输出端口的映射和一些</a:t>
            </a:r>
            <a:r>
              <a:rPr lang="en-US" altLang="zh-CN" sz="1800" dirty="0"/>
              <a:t>MAC</a:t>
            </a:r>
            <a:r>
              <a:rPr lang="zh-CN" altLang="en-US" sz="1800" dirty="0"/>
              <a:t>信息，如下一跳点的</a:t>
            </a:r>
            <a:r>
              <a:rPr lang="zh-CN" altLang="en-US" sz="1800"/>
              <a:t>以太网地址</a:t>
            </a:r>
            <a:endParaRPr lang="en-US" altLang="zh-CN" sz="1800"/>
          </a:p>
          <a:p>
            <a:pPr lvl="1"/>
            <a:endParaRPr lang="en-US" altLang="zh-CN" sz="180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zh-CN" altLang="en-US" sz="2200"/>
              <a:t>路由</a:t>
            </a:r>
            <a:r>
              <a:rPr lang="en-US" altLang="zh-CN" sz="2200"/>
              <a:t>(routing)</a:t>
            </a:r>
          </a:p>
          <a:p>
            <a:pPr lvl="1"/>
            <a:r>
              <a:rPr lang="zh-CN" altLang="en-US" sz="1800"/>
              <a:t>用于建立路由表的</a:t>
            </a:r>
            <a:r>
              <a:rPr lang="zh-CN" altLang="en-US" sz="1800" dirty="0"/>
              <a:t>过程</a:t>
            </a:r>
            <a:r>
              <a:rPr lang="en-US" altLang="zh-CN" sz="1800" dirty="0"/>
              <a:t> </a:t>
            </a:r>
          </a:p>
          <a:p>
            <a:pPr lvl="2"/>
            <a:r>
              <a:rPr lang="zh-CN" altLang="en-US" dirty="0"/>
              <a:t>路由表是根据路由选择算法建立的一张表，作为转发表的前身，通常包含从目的网络号到下</a:t>
            </a:r>
            <a:r>
              <a:rPr lang="zh-CN" altLang="en-US"/>
              <a:t>一跳</a:t>
            </a:r>
            <a:r>
              <a:rPr lang="en-US" altLang="zh-CN"/>
              <a:t>IP</a:t>
            </a:r>
            <a:r>
              <a:rPr lang="zh-CN" altLang="en-US"/>
              <a:t>的</a:t>
            </a:r>
            <a:r>
              <a:rPr lang="zh-CN" altLang="en-US" dirty="0"/>
              <a:t>映射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sz="1800" dirty="0"/>
              <a:t>依赖于不断发展变化的复杂的分布式算法</a:t>
            </a:r>
            <a:r>
              <a:rPr lang="en-US" altLang="zh-CN" sz="1800" dirty="0"/>
              <a:t>(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路由选择算法</a:t>
            </a:r>
            <a:r>
              <a:rPr lang="en-US" altLang="zh-CN" sz="1800" dirty="0"/>
              <a:t>)</a:t>
            </a:r>
          </a:p>
          <a:p>
            <a:pPr lvl="2"/>
            <a:r>
              <a:rPr lang="zh-CN" altLang="en-US" dirty="0"/>
              <a:t>根据从各相邻路由器得到的关于网络拓扑的变化情况，动态</a:t>
            </a:r>
            <a:r>
              <a:rPr lang="zh-CN" altLang="en-US"/>
              <a:t>地改变路由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437376" y="87868"/>
            <a:ext cx="24880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4.4.1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路由器工作原理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831848" y="2903462"/>
            <a:ext cx="4257675" cy="369332"/>
            <a:chOff x="1831848" y="3112008"/>
            <a:chExt cx="4257675" cy="369332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831848" y="3112008"/>
              <a:ext cx="1943100" cy="36933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b="1" dirty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目的网络号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3774948" y="3112008"/>
              <a:ext cx="1158875" cy="36933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b="1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接口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4930648" y="3112008"/>
              <a:ext cx="1158875" cy="36933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 dirty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MAC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71428" y="4908381"/>
            <a:ext cx="3264408" cy="369332"/>
            <a:chOff x="2879725" y="5095875"/>
            <a:chExt cx="3264408" cy="369332"/>
          </a:xfrm>
        </p:grpSpPr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879725" y="5095875"/>
              <a:ext cx="1844675" cy="36933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>
                <a:defRPr kumimoji="1" b="1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defRPr>
              </a:lvl1pPr>
            </a:lstStyle>
            <a:p>
              <a:r>
                <a:rPr lang="zh-CN" altLang="en-US" dirty="0"/>
                <a:t>目的网络号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4712208" y="5095875"/>
              <a:ext cx="1431925" cy="36933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>
                <a:defRPr kumimoji="1" b="1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defRPr>
              </a:lvl1pPr>
            </a:lstStyle>
            <a:p>
              <a:r>
                <a:rPr lang="zh-CN" altLang="en-US" dirty="0"/>
                <a:t>下</a:t>
              </a:r>
              <a:r>
                <a:rPr lang="zh-CN" altLang="en-US"/>
                <a:t>一跳</a:t>
              </a:r>
              <a:r>
                <a:rPr lang="en-US" altLang="zh-CN"/>
                <a:t>IP</a:t>
              </a:r>
              <a:endParaRPr lang="zh-CN" alt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51284" y="6336632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除此处之外，一般不需特意区分转发和路由的概念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93434" y="3320717"/>
            <a:ext cx="5518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</a:rPr>
              <a:t>（ </a:t>
            </a:r>
            <a:r>
              <a:rPr lang="en-US" altLang="zh-CN" sz="1600" b="1">
                <a:solidFill>
                  <a:srgbClr val="FF0000"/>
                </a:solidFill>
              </a:rPr>
              <a:t>&lt;</a:t>
            </a:r>
            <a:r>
              <a:rPr lang="zh-CN" altLang="en-US" sz="1600" b="1">
                <a:solidFill>
                  <a:srgbClr val="FF0000"/>
                </a:solidFill>
              </a:rPr>
              <a:t>目的网络号，</a:t>
            </a:r>
            <a:r>
              <a:rPr lang="en-US" altLang="zh-CN" sz="1600" b="1">
                <a:solidFill>
                  <a:srgbClr val="FF0000"/>
                </a:solidFill>
              </a:rPr>
              <a:t>IP&gt; + &lt;IP</a:t>
            </a:r>
            <a:r>
              <a:rPr lang="zh-CN" altLang="en-US" sz="1600" b="1">
                <a:solidFill>
                  <a:srgbClr val="FF0000"/>
                </a:solidFill>
              </a:rPr>
              <a:t>，</a:t>
            </a:r>
            <a:r>
              <a:rPr lang="en-US" altLang="zh-CN" sz="1600" b="1">
                <a:solidFill>
                  <a:srgbClr val="FF0000"/>
                </a:solidFill>
              </a:rPr>
              <a:t>MAC&gt; </a:t>
            </a:r>
            <a:r>
              <a:rPr lang="zh-CN" altLang="en-US" sz="1600" b="1">
                <a:solidFill>
                  <a:srgbClr val="FF0000"/>
                </a:solidFill>
              </a:rPr>
              <a:t>的综合，实现相关）</a:t>
            </a:r>
            <a:endParaRPr lang="zh-CN" altLang="en-US" sz="1600" b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320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输入端口 </a:t>
            </a:r>
            <a:r>
              <a:rPr lang="en-US" altLang="zh-CN" dirty="0"/>
              <a:t>(input port)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2297965"/>
          </a:xfrm>
        </p:spPr>
        <p:txBody>
          <a:bodyPr/>
          <a:lstStyle/>
          <a:p>
            <a:r>
              <a:rPr lang="zh-CN" altLang="en-US" dirty="0"/>
              <a:t>输入端口对数据报的处理</a:t>
            </a:r>
            <a:endParaRPr lang="en-US" altLang="zh-CN" dirty="0"/>
          </a:p>
          <a:p>
            <a:pPr lvl="1"/>
            <a:r>
              <a:rPr lang="zh-CN" altLang="en-US" sz="1800" dirty="0"/>
              <a:t>物理层：接收比特</a:t>
            </a:r>
            <a:endParaRPr lang="en-US" altLang="zh-CN" sz="1800" dirty="0"/>
          </a:p>
          <a:p>
            <a:pPr lvl="1"/>
            <a:r>
              <a:rPr lang="zh-CN" altLang="en-US" sz="1800" dirty="0"/>
              <a:t>数据链路层：接收帧、剥去首位交付网络层</a:t>
            </a:r>
            <a:endParaRPr lang="en-US" altLang="zh-CN" sz="1800" dirty="0"/>
          </a:p>
          <a:p>
            <a:pPr lvl="1"/>
            <a:r>
              <a:rPr lang="zh-CN" altLang="en-US" sz="1800" dirty="0"/>
              <a:t>网络层</a:t>
            </a:r>
            <a:endParaRPr lang="en-US" altLang="zh-CN" sz="1800" dirty="0"/>
          </a:p>
          <a:p>
            <a:pPr lvl="2"/>
            <a:r>
              <a:rPr lang="zh-CN" altLang="en-US" sz="1600"/>
              <a:t>路由信息数据报：</a:t>
            </a:r>
            <a:r>
              <a:rPr lang="zh-CN" altLang="en-US" sz="1600" dirty="0"/>
              <a:t>交付路由选择处理器</a:t>
            </a:r>
            <a:endParaRPr lang="en-US" altLang="zh-CN" sz="1600" dirty="0"/>
          </a:p>
          <a:p>
            <a:pPr lvl="2"/>
            <a:r>
              <a:rPr lang="zh-CN" altLang="en-US" sz="1600"/>
              <a:t>普通数据报：</a:t>
            </a:r>
            <a:r>
              <a:rPr lang="zh-CN" altLang="en-US" sz="1600" dirty="0"/>
              <a:t>查找转发表，通过交换结构到达相应输出端口</a:t>
            </a:r>
            <a:endParaRPr lang="en-US" altLang="zh-CN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437376" y="87868"/>
            <a:ext cx="24880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4.4.1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路由器工作原理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85075" y="3742944"/>
            <a:ext cx="7173849" cy="2783713"/>
            <a:chOff x="409575" y="3178175"/>
            <a:chExt cx="8279973" cy="3275013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68388" y="3619500"/>
              <a:ext cx="6691312" cy="2662238"/>
            </a:xfrm>
            <a:prstGeom prst="rect">
              <a:avLst/>
            </a:prstGeom>
            <a:solidFill>
              <a:srgbClr val="CCECFF"/>
            </a:solidFill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512888" y="4679950"/>
              <a:ext cx="1339850" cy="79851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物理层处理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414713" y="4416425"/>
              <a:ext cx="1338262" cy="132715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数据链路层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处理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5411788" y="3876675"/>
              <a:ext cx="1901825" cy="206057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827088" y="5080000"/>
              <a:ext cx="712787" cy="4763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852738" y="5080000"/>
              <a:ext cx="561975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4773613" y="5080000"/>
              <a:ext cx="647700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7313613" y="5080000"/>
              <a:ext cx="892175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8205788" y="3448050"/>
              <a:ext cx="0" cy="3005138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5729288" y="4735513"/>
              <a:ext cx="1358900" cy="687387"/>
            </a:xfrm>
            <a:custGeom>
              <a:avLst/>
              <a:gdLst>
                <a:gd name="T0" fmla="*/ 0 w 816"/>
                <a:gd name="T1" fmla="*/ 0 h 336"/>
                <a:gd name="T2" fmla="*/ 2147483646 w 816"/>
                <a:gd name="T3" fmla="*/ 0 h 336"/>
                <a:gd name="T4" fmla="*/ 2147483646 w 816"/>
                <a:gd name="T5" fmla="*/ 1406252642 h 336"/>
                <a:gd name="T6" fmla="*/ 0 w 816"/>
                <a:gd name="T7" fmla="*/ 1406252642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6" h="336">
                  <a:moveTo>
                    <a:pt x="0" y="0"/>
                  </a:moveTo>
                  <a:lnTo>
                    <a:pt x="816" y="0"/>
                  </a:lnTo>
                  <a:lnTo>
                    <a:pt x="816" y="336"/>
                  </a:lnTo>
                  <a:lnTo>
                    <a:pt x="0" y="336"/>
                  </a:lnTo>
                </a:path>
              </a:pathLst>
            </a:custGeom>
            <a:solidFill>
              <a:srgbClr val="FFFF99"/>
            </a:solidFill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6927850" y="4735513"/>
              <a:ext cx="0" cy="68738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6769100" y="4735513"/>
              <a:ext cx="0" cy="68738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6607175" y="4735513"/>
              <a:ext cx="0" cy="68738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6448425" y="4735513"/>
              <a:ext cx="0" cy="68738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6289675" y="4735513"/>
              <a:ext cx="0" cy="68738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6129338" y="4735513"/>
              <a:ext cx="0" cy="68738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5691188" y="3951288"/>
              <a:ext cx="1338828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网络层处理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  分组排队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5810250" y="5416550"/>
              <a:ext cx="29046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Calibri" panose="020F0502020204030204" pitchFamily="34" charset="0"/>
                  <a:ea typeface="华文楷体" panose="02010600040101010101" pitchFamily="2" charset="-122"/>
                </a:rPr>
                <a:t>  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8274050" y="4283075"/>
              <a:ext cx="415498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交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换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结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构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3221038" y="3178175"/>
              <a:ext cx="190629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Calibri" panose="020F0502020204030204" pitchFamily="34" charset="0"/>
                  <a:ea typeface="华文楷体" panose="02010600040101010101" pitchFamily="2" charset="-122"/>
                </a:rPr>
                <a:t>  </a:t>
              </a: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输入端口的处理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409575" y="4008438"/>
              <a:ext cx="415498" cy="1837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从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线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路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接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收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分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组</a:t>
              </a: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5741988" y="5445125"/>
              <a:ext cx="13388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查表和转发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5450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229600" cy="52606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4.1  </a:t>
            </a:r>
            <a:r>
              <a:rPr lang="zh-CN" altLang="en-US" dirty="0"/>
              <a:t>网际协议</a:t>
            </a:r>
            <a:r>
              <a:rPr lang="en-US" altLang="zh-CN" dirty="0"/>
              <a:t>IP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4.2  </a:t>
            </a:r>
            <a:r>
              <a:rPr lang="zh-CN" altLang="en-US" dirty="0"/>
              <a:t>划分子网和构造超网</a:t>
            </a:r>
            <a:endParaRPr lang="en-US" altLang="zh-CN" dirty="0"/>
          </a:p>
          <a:p>
            <a:r>
              <a:rPr lang="en-US" altLang="zh-CN" dirty="0"/>
              <a:t>4.3  </a:t>
            </a:r>
            <a:r>
              <a:rPr lang="zh-CN" altLang="en-US" dirty="0"/>
              <a:t>网络控制与诊断</a:t>
            </a:r>
            <a:r>
              <a:rPr lang="en-US" altLang="zh-CN" dirty="0"/>
              <a:t>--ICMP</a:t>
            </a:r>
            <a:r>
              <a:rPr lang="zh-CN" altLang="en-US" dirty="0"/>
              <a:t>协议</a:t>
            </a:r>
            <a:endParaRPr lang="en-US" altLang="zh-CN" dirty="0"/>
          </a:p>
          <a:p>
            <a:r>
              <a:rPr lang="en-US" altLang="zh-CN" dirty="0"/>
              <a:t>4.4  IP</a:t>
            </a:r>
            <a:r>
              <a:rPr lang="zh-CN" altLang="en-US" dirty="0"/>
              <a:t>路由协议</a:t>
            </a:r>
            <a:endParaRPr lang="en-US" altLang="zh-CN" dirty="0"/>
          </a:p>
          <a:p>
            <a:r>
              <a:rPr lang="en-US" altLang="zh-CN" dirty="0"/>
              <a:t>4.5  IP</a:t>
            </a:r>
            <a:r>
              <a:rPr lang="zh-CN" altLang="en-US" dirty="0"/>
              <a:t>多播</a:t>
            </a:r>
            <a:endParaRPr lang="en-US" altLang="zh-CN" dirty="0"/>
          </a:p>
          <a:p>
            <a:r>
              <a:rPr lang="en-US" altLang="zh-CN" dirty="0"/>
              <a:t>4.6  </a:t>
            </a:r>
            <a:r>
              <a:rPr lang="zh-CN" altLang="en-US" dirty="0"/>
              <a:t>虚拟专用网 </a:t>
            </a:r>
            <a:r>
              <a:rPr lang="en-US" altLang="zh-CN" dirty="0"/>
              <a:t>VPN </a:t>
            </a:r>
          </a:p>
          <a:p>
            <a:r>
              <a:rPr lang="en-US" altLang="zh-CN" dirty="0"/>
              <a:t>4.7  </a:t>
            </a:r>
            <a:r>
              <a:rPr lang="zh-CN" altLang="en-US" dirty="0"/>
              <a:t>网络地址转换 </a:t>
            </a:r>
            <a:r>
              <a:rPr lang="en-US" altLang="zh-CN" dirty="0"/>
              <a:t>NAT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50497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输出端口 </a:t>
            </a:r>
            <a:r>
              <a:rPr lang="en-US" altLang="zh-CN" dirty="0"/>
              <a:t>(output port)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2297965"/>
          </a:xfrm>
        </p:spPr>
        <p:txBody>
          <a:bodyPr/>
          <a:lstStyle/>
          <a:p>
            <a:r>
              <a:rPr lang="zh-CN" altLang="en-US" dirty="0"/>
              <a:t>输出端口，从交换机构接收分组，发送到链路</a:t>
            </a:r>
            <a:endParaRPr lang="en-US" altLang="zh-CN" dirty="0"/>
          </a:p>
          <a:p>
            <a:pPr lvl="1"/>
            <a:r>
              <a:rPr lang="zh-CN" altLang="en-US" sz="1800" dirty="0"/>
              <a:t>网络层：排队处理</a:t>
            </a:r>
            <a:endParaRPr lang="en-US" altLang="zh-CN" sz="1800" dirty="0"/>
          </a:p>
          <a:p>
            <a:pPr lvl="1"/>
            <a:r>
              <a:rPr lang="zh-CN" altLang="en-US" sz="1800" dirty="0"/>
              <a:t>数据链路层：组帧</a:t>
            </a:r>
            <a:endParaRPr lang="en-US" altLang="zh-CN" sz="1800" dirty="0"/>
          </a:p>
          <a:p>
            <a:pPr lvl="1"/>
            <a:r>
              <a:rPr lang="zh-CN" altLang="en-US" sz="1800" dirty="0"/>
              <a:t>物理层：发送比特</a:t>
            </a: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437376" y="87868"/>
            <a:ext cx="24880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4.4.1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路由器工作原理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712281" y="3255264"/>
            <a:ext cx="7444168" cy="2825178"/>
            <a:chOff x="395288" y="3246438"/>
            <a:chExt cx="8229173" cy="3278187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1317625" y="3683000"/>
              <a:ext cx="6684963" cy="2670175"/>
            </a:xfrm>
            <a:prstGeom prst="rect">
              <a:avLst/>
            </a:prstGeom>
            <a:solidFill>
              <a:srgbClr val="CCECFF"/>
            </a:solidFill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6221413" y="4746625"/>
              <a:ext cx="1335087" cy="8001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物理层处理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4322763" y="4483100"/>
              <a:ext cx="1335087" cy="133032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数据链路层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处理</a:t>
              </a:r>
            </a:p>
          </p:txBody>
        </p:sp>
        <p:sp>
          <p:nvSpPr>
            <p:cNvPr id="32" name="Rectangle 7"/>
            <p:cNvSpPr>
              <a:spLocks noChangeArrowheads="1"/>
            </p:cNvSpPr>
            <p:nvPr/>
          </p:nvSpPr>
          <p:spPr bwMode="auto">
            <a:xfrm>
              <a:off x="1763713" y="3940175"/>
              <a:ext cx="1900237" cy="206692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" name="Line 8"/>
            <p:cNvSpPr>
              <a:spLocks noChangeShapeType="1"/>
            </p:cNvSpPr>
            <p:nvPr/>
          </p:nvSpPr>
          <p:spPr bwMode="auto">
            <a:xfrm flipV="1">
              <a:off x="7529513" y="5148263"/>
              <a:ext cx="679450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" name="Line 9"/>
            <p:cNvSpPr>
              <a:spLocks noChangeShapeType="1"/>
            </p:cNvSpPr>
            <p:nvPr/>
          </p:nvSpPr>
          <p:spPr bwMode="auto">
            <a:xfrm>
              <a:off x="5657850" y="5148263"/>
              <a:ext cx="563563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3654425" y="5148263"/>
              <a:ext cx="647700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>
              <a:off x="873125" y="5148263"/>
              <a:ext cx="890588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873125" y="3511550"/>
              <a:ext cx="0" cy="3013075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1989138" y="4802188"/>
              <a:ext cx="1355725" cy="688975"/>
            </a:xfrm>
            <a:custGeom>
              <a:avLst/>
              <a:gdLst>
                <a:gd name="T0" fmla="*/ 0 w 816"/>
                <a:gd name="T1" fmla="*/ 0 h 336"/>
                <a:gd name="T2" fmla="*/ 2147483646 w 816"/>
                <a:gd name="T3" fmla="*/ 0 h 336"/>
                <a:gd name="T4" fmla="*/ 2147483646 w 816"/>
                <a:gd name="T5" fmla="*/ 1412757591 h 336"/>
                <a:gd name="T6" fmla="*/ 0 w 816"/>
                <a:gd name="T7" fmla="*/ 1412757591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6" h="336">
                  <a:moveTo>
                    <a:pt x="0" y="0"/>
                  </a:moveTo>
                  <a:lnTo>
                    <a:pt x="816" y="0"/>
                  </a:lnTo>
                  <a:lnTo>
                    <a:pt x="816" y="336"/>
                  </a:lnTo>
                  <a:lnTo>
                    <a:pt x="0" y="336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>
              <a:off x="2395538" y="4802188"/>
              <a:ext cx="0" cy="688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>
              <a:off x="2554288" y="4802188"/>
              <a:ext cx="0" cy="688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>
              <a:off x="2714625" y="4802188"/>
              <a:ext cx="0" cy="688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2" name="Line 17"/>
            <p:cNvSpPr>
              <a:spLocks noChangeShapeType="1"/>
            </p:cNvSpPr>
            <p:nvPr/>
          </p:nvSpPr>
          <p:spPr bwMode="auto">
            <a:xfrm>
              <a:off x="2874963" y="4802188"/>
              <a:ext cx="0" cy="688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3" name="Line 18"/>
            <p:cNvSpPr>
              <a:spLocks noChangeShapeType="1"/>
            </p:cNvSpPr>
            <p:nvPr/>
          </p:nvSpPr>
          <p:spPr bwMode="auto">
            <a:xfrm>
              <a:off x="3032125" y="4802188"/>
              <a:ext cx="0" cy="688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>
              <a:off x="3192463" y="4802188"/>
              <a:ext cx="0" cy="688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0"/>
            <p:cNvSpPr txBox="1">
              <a:spLocks noChangeArrowheads="1"/>
            </p:cNvSpPr>
            <p:nvPr/>
          </p:nvSpPr>
          <p:spPr bwMode="auto">
            <a:xfrm>
              <a:off x="1979613" y="4054475"/>
              <a:ext cx="1338828" cy="6186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网络层处理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  分组排队 </a:t>
              </a:r>
            </a:p>
          </p:txBody>
        </p:sp>
        <p:sp>
          <p:nvSpPr>
            <p:cNvPr id="46" name="Text Box 21"/>
            <p:cNvSpPr txBox="1">
              <a:spLocks noChangeArrowheads="1"/>
            </p:cNvSpPr>
            <p:nvPr/>
          </p:nvSpPr>
          <p:spPr bwMode="auto">
            <a:xfrm>
              <a:off x="3563938" y="3246438"/>
              <a:ext cx="190629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Calibri" panose="020F0502020204030204" pitchFamily="34" charset="0"/>
                  <a:ea typeface="华文楷体" panose="02010600040101010101" pitchFamily="2" charset="-122"/>
                </a:rPr>
                <a:t>  </a:t>
              </a: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输出端口的处理</a:t>
              </a:r>
            </a:p>
          </p:txBody>
        </p:sp>
        <p:sp>
          <p:nvSpPr>
            <p:cNvPr id="47" name="Text Box 22"/>
            <p:cNvSpPr txBox="1">
              <a:spLocks noChangeArrowheads="1"/>
            </p:cNvSpPr>
            <p:nvPr/>
          </p:nvSpPr>
          <p:spPr bwMode="auto">
            <a:xfrm>
              <a:off x="8208963" y="3862388"/>
              <a:ext cx="415498" cy="1837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向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线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路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发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送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分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组</a:t>
              </a:r>
            </a:p>
          </p:txBody>
        </p:sp>
        <p:sp>
          <p:nvSpPr>
            <p:cNvPr id="48" name="Text Box 23"/>
            <p:cNvSpPr txBox="1">
              <a:spLocks noChangeArrowheads="1"/>
            </p:cNvSpPr>
            <p:nvPr/>
          </p:nvSpPr>
          <p:spPr bwMode="auto">
            <a:xfrm>
              <a:off x="2149475" y="5484813"/>
              <a:ext cx="110799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缓存管理</a:t>
              </a: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395288" y="4357688"/>
              <a:ext cx="415498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交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换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结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构</a:t>
              </a:r>
            </a:p>
          </p:txBody>
        </p:sp>
      </p:grpSp>
      <p:sp>
        <p:nvSpPr>
          <p:cNvPr id="51" name="圆角矩形标注 50"/>
          <p:cNvSpPr/>
          <p:nvPr/>
        </p:nvSpPr>
        <p:spPr>
          <a:xfrm>
            <a:off x="457200" y="2615251"/>
            <a:ext cx="8579554" cy="1402107"/>
          </a:xfrm>
          <a:prstGeom prst="wedgeRoundRectCallout">
            <a:avLst>
              <a:gd name="adj1" fmla="val -14954"/>
              <a:gd name="adj2" fmla="val 173598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分组丢失：路由器中的输入或输出队列产生溢出会造成分组丢失</a:t>
            </a:r>
            <a:endParaRPr lang="en-US" altLang="zh-CN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20000" lvl="1" indent="-34290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路由器处理分组的速率赶不上分组进入队列的速率，则存储空间最终必定减少到零，使再进入队列的分组由于没有存储空间而只能被丢弃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028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组合 388"/>
          <p:cNvGrpSpPr/>
          <p:nvPr/>
        </p:nvGrpSpPr>
        <p:grpSpPr>
          <a:xfrm>
            <a:off x="2355943" y="4265383"/>
            <a:ext cx="4253602" cy="2566774"/>
            <a:chOff x="2355943" y="4265383"/>
            <a:chExt cx="4253602" cy="2566774"/>
          </a:xfrm>
        </p:grpSpPr>
        <p:grpSp>
          <p:nvGrpSpPr>
            <p:cNvPr id="385" name="组合 384"/>
            <p:cNvGrpSpPr/>
            <p:nvPr/>
          </p:nvGrpSpPr>
          <p:grpSpPr>
            <a:xfrm>
              <a:off x="2940042" y="4265383"/>
              <a:ext cx="3669503" cy="2566774"/>
              <a:chOff x="2524125" y="3136900"/>
              <a:chExt cx="5540152" cy="3456261"/>
            </a:xfrm>
          </p:grpSpPr>
          <p:sp>
            <p:nvSpPr>
              <p:cNvPr id="316" name="Rectangle 102"/>
              <p:cNvSpPr>
                <a:spLocks noChangeArrowheads="1"/>
              </p:cNvSpPr>
              <p:nvPr/>
            </p:nvSpPr>
            <p:spPr bwMode="auto">
              <a:xfrm>
                <a:off x="2895600" y="3475038"/>
                <a:ext cx="284163" cy="1428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17" name="Rectangle 103"/>
              <p:cNvSpPr>
                <a:spLocks noChangeArrowheads="1"/>
              </p:cNvSpPr>
              <p:nvPr/>
            </p:nvSpPr>
            <p:spPr bwMode="auto">
              <a:xfrm>
                <a:off x="3370263" y="3429000"/>
                <a:ext cx="284162" cy="23812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18" name="Rectangle 104"/>
              <p:cNvSpPr>
                <a:spLocks noChangeArrowheads="1"/>
              </p:cNvSpPr>
              <p:nvPr/>
            </p:nvSpPr>
            <p:spPr bwMode="auto">
              <a:xfrm>
                <a:off x="3844925" y="3405188"/>
                <a:ext cx="285750" cy="285750"/>
              </a:xfrm>
              <a:prstGeom prst="rect">
                <a:avLst/>
              </a:prstGeom>
              <a:solidFill>
                <a:srgbClr val="EAEAEA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19" name="Line 105"/>
              <p:cNvSpPr>
                <a:spLocks noChangeShapeType="1"/>
              </p:cNvSpPr>
              <p:nvPr/>
            </p:nvSpPr>
            <p:spPr bwMode="auto">
              <a:xfrm flipV="1">
                <a:off x="2705100" y="3548063"/>
                <a:ext cx="19526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0" name="Line 106"/>
              <p:cNvSpPr>
                <a:spLocks noChangeShapeType="1"/>
              </p:cNvSpPr>
              <p:nvPr/>
            </p:nvSpPr>
            <p:spPr bwMode="auto">
              <a:xfrm>
                <a:off x="3179763" y="3548063"/>
                <a:ext cx="1905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1" name="Line 107"/>
              <p:cNvSpPr>
                <a:spLocks noChangeShapeType="1"/>
              </p:cNvSpPr>
              <p:nvPr/>
            </p:nvSpPr>
            <p:spPr bwMode="auto">
              <a:xfrm>
                <a:off x="3654425" y="3548063"/>
                <a:ext cx="1905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2" name="Line 108"/>
              <p:cNvSpPr>
                <a:spLocks noChangeShapeType="1"/>
              </p:cNvSpPr>
              <p:nvPr/>
            </p:nvSpPr>
            <p:spPr bwMode="auto">
              <a:xfrm>
                <a:off x="4130675" y="3548063"/>
                <a:ext cx="1889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3" name="Text Box 109"/>
              <p:cNvSpPr txBox="1">
                <a:spLocks noChangeArrowheads="1"/>
              </p:cNvSpPr>
              <p:nvPr/>
            </p:nvSpPr>
            <p:spPr bwMode="auto">
              <a:xfrm>
                <a:off x="2535239" y="3136900"/>
                <a:ext cx="452215" cy="479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I</a:t>
                </a:r>
                <a:r>
                  <a:rPr kumimoji="1" lang="en-US" altLang="zh-CN" sz="1800" b="0" i="0" u="none" strike="noStrike" kern="0" cap="none" spc="0" normalizeH="0" baseline="-2500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324" name="Rectangle 110"/>
              <p:cNvSpPr>
                <a:spLocks noChangeArrowheads="1"/>
              </p:cNvSpPr>
              <p:nvPr/>
            </p:nvSpPr>
            <p:spPr bwMode="auto">
              <a:xfrm>
                <a:off x="2900363" y="4606925"/>
                <a:ext cx="285750" cy="144463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5" name="Rectangle 111"/>
              <p:cNvSpPr>
                <a:spLocks noChangeArrowheads="1"/>
              </p:cNvSpPr>
              <p:nvPr/>
            </p:nvSpPr>
            <p:spPr bwMode="auto">
              <a:xfrm>
                <a:off x="3376613" y="4560888"/>
                <a:ext cx="284162" cy="23812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6" name="Rectangle 112"/>
              <p:cNvSpPr>
                <a:spLocks noChangeArrowheads="1"/>
              </p:cNvSpPr>
              <p:nvPr/>
            </p:nvSpPr>
            <p:spPr bwMode="auto">
              <a:xfrm>
                <a:off x="3849688" y="4537075"/>
                <a:ext cx="285750" cy="285750"/>
              </a:xfrm>
              <a:prstGeom prst="rect">
                <a:avLst/>
              </a:prstGeom>
              <a:solidFill>
                <a:srgbClr val="EAEAEA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7" name="Line 113"/>
              <p:cNvSpPr>
                <a:spLocks noChangeShapeType="1"/>
              </p:cNvSpPr>
              <p:nvPr/>
            </p:nvSpPr>
            <p:spPr bwMode="auto">
              <a:xfrm flipV="1">
                <a:off x="2711450" y="4679950"/>
                <a:ext cx="19685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8" name="Line 114"/>
              <p:cNvSpPr>
                <a:spLocks noChangeShapeType="1"/>
              </p:cNvSpPr>
              <p:nvPr/>
            </p:nvSpPr>
            <p:spPr bwMode="auto">
              <a:xfrm>
                <a:off x="3186113" y="4679950"/>
                <a:ext cx="1905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9" name="Line 115"/>
              <p:cNvSpPr>
                <a:spLocks noChangeShapeType="1"/>
              </p:cNvSpPr>
              <p:nvPr/>
            </p:nvSpPr>
            <p:spPr bwMode="auto">
              <a:xfrm>
                <a:off x="3660775" y="4679950"/>
                <a:ext cx="1889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0" name="Line 116"/>
              <p:cNvSpPr>
                <a:spLocks noChangeShapeType="1"/>
              </p:cNvSpPr>
              <p:nvPr/>
            </p:nvSpPr>
            <p:spPr bwMode="auto">
              <a:xfrm>
                <a:off x="4135438" y="4679950"/>
                <a:ext cx="1905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1" name="Text Box 117"/>
              <p:cNvSpPr txBox="1">
                <a:spLocks noChangeArrowheads="1"/>
              </p:cNvSpPr>
              <p:nvPr/>
            </p:nvSpPr>
            <p:spPr bwMode="auto">
              <a:xfrm>
                <a:off x="2524125" y="4295775"/>
                <a:ext cx="452215" cy="479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I</a:t>
                </a:r>
                <a:r>
                  <a:rPr kumimoji="1" lang="en-US" altLang="zh-CN" sz="1800" b="0" i="0" u="none" strike="noStrike" kern="0" cap="none" spc="0" normalizeH="0" baseline="-2500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</p:txBody>
          </p:sp>
          <p:sp>
            <p:nvSpPr>
              <p:cNvPr id="332" name="Rectangle 118"/>
              <p:cNvSpPr>
                <a:spLocks noChangeArrowheads="1"/>
              </p:cNvSpPr>
              <p:nvPr/>
            </p:nvSpPr>
            <p:spPr bwMode="auto">
              <a:xfrm>
                <a:off x="2895600" y="4048125"/>
                <a:ext cx="284163" cy="1428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3" name="Rectangle 119"/>
              <p:cNvSpPr>
                <a:spLocks noChangeArrowheads="1"/>
              </p:cNvSpPr>
              <p:nvPr/>
            </p:nvSpPr>
            <p:spPr bwMode="auto">
              <a:xfrm>
                <a:off x="3370263" y="4000500"/>
                <a:ext cx="284162" cy="23812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4" name="Rectangle 120"/>
              <p:cNvSpPr>
                <a:spLocks noChangeArrowheads="1"/>
              </p:cNvSpPr>
              <p:nvPr/>
            </p:nvSpPr>
            <p:spPr bwMode="auto">
              <a:xfrm>
                <a:off x="3844925" y="3976688"/>
                <a:ext cx="285750" cy="285750"/>
              </a:xfrm>
              <a:prstGeom prst="rect">
                <a:avLst/>
              </a:prstGeom>
              <a:solidFill>
                <a:srgbClr val="EAEAEA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5" name="Line 121"/>
              <p:cNvSpPr>
                <a:spLocks noChangeShapeType="1"/>
              </p:cNvSpPr>
              <p:nvPr/>
            </p:nvSpPr>
            <p:spPr bwMode="auto">
              <a:xfrm flipV="1">
                <a:off x="2705100" y="4119563"/>
                <a:ext cx="19526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6" name="Line 122"/>
              <p:cNvSpPr>
                <a:spLocks noChangeShapeType="1"/>
              </p:cNvSpPr>
              <p:nvPr/>
            </p:nvSpPr>
            <p:spPr bwMode="auto">
              <a:xfrm>
                <a:off x="3179763" y="4119563"/>
                <a:ext cx="1905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7" name="Line 123"/>
              <p:cNvSpPr>
                <a:spLocks noChangeShapeType="1"/>
              </p:cNvSpPr>
              <p:nvPr/>
            </p:nvSpPr>
            <p:spPr bwMode="auto">
              <a:xfrm>
                <a:off x="3654425" y="4119563"/>
                <a:ext cx="1905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8" name="Line 124"/>
              <p:cNvSpPr>
                <a:spLocks noChangeShapeType="1"/>
              </p:cNvSpPr>
              <p:nvPr/>
            </p:nvSpPr>
            <p:spPr bwMode="auto">
              <a:xfrm>
                <a:off x="4130675" y="4119563"/>
                <a:ext cx="1889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9" name="Text Box 125"/>
              <p:cNvSpPr txBox="1">
                <a:spLocks noChangeArrowheads="1"/>
              </p:cNvSpPr>
              <p:nvPr/>
            </p:nvSpPr>
            <p:spPr bwMode="auto">
              <a:xfrm>
                <a:off x="2532063" y="3694113"/>
                <a:ext cx="452215" cy="479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I</a:t>
                </a:r>
                <a:r>
                  <a:rPr kumimoji="1" lang="en-US" altLang="zh-CN" sz="1800" b="0" i="0" u="none" strike="noStrike" kern="0" cap="none" spc="0" normalizeH="0" baseline="-2500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</a:p>
            </p:txBody>
          </p:sp>
          <p:grpSp>
            <p:nvGrpSpPr>
              <p:cNvPr id="340" name="Group 126"/>
              <p:cNvGrpSpPr>
                <a:grpSpLocks/>
              </p:cNvGrpSpPr>
              <p:nvPr/>
            </p:nvGrpSpPr>
            <p:grpSpPr bwMode="auto">
              <a:xfrm>
                <a:off x="4621213" y="4894263"/>
                <a:ext cx="296862" cy="1554162"/>
                <a:chOff x="2919" y="2867"/>
                <a:chExt cx="192" cy="1044"/>
              </a:xfrm>
            </p:grpSpPr>
            <p:sp>
              <p:nvSpPr>
                <p:cNvPr id="341" name="Rectangle 127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2923" y="3648"/>
                  <a:ext cx="184" cy="96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1C1C1C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2" name="Rectangle 128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2923" y="3309"/>
                  <a:ext cx="184" cy="16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1C1C1C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3" name="Rectangle 129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2922" y="2986"/>
                  <a:ext cx="185" cy="192"/>
                </a:xfrm>
                <a:prstGeom prst="rect">
                  <a:avLst/>
                </a:prstGeom>
                <a:solidFill>
                  <a:srgbClr val="EAEAEA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1C1C1C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4" name="Line 130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2951" y="3848"/>
                  <a:ext cx="127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5" name="Line 131"/>
                <p:cNvSpPr>
                  <a:spLocks noChangeShapeType="1"/>
                </p:cNvSpPr>
                <p:nvPr/>
              </p:nvSpPr>
              <p:spPr bwMode="auto">
                <a:xfrm rot="5400000">
                  <a:off x="2953" y="3543"/>
                  <a:ext cx="12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6" name="Line 132"/>
                <p:cNvSpPr>
                  <a:spLocks noChangeShapeType="1"/>
                </p:cNvSpPr>
                <p:nvPr/>
              </p:nvSpPr>
              <p:spPr bwMode="auto">
                <a:xfrm rot="5400000">
                  <a:off x="2953" y="3236"/>
                  <a:ext cx="12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7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2954" y="2928"/>
                  <a:ext cx="12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348" name="Text Box 134"/>
              <p:cNvSpPr txBox="1">
                <a:spLocks noChangeArrowheads="1"/>
              </p:cNvSpPr>
              <p:nvPr/>
            </p:nvSpPr>
            <p:spPr bwMode="auto">
              <a:xfrm>
                <a:off x="4830764" y="6113462"/>
                <a:ext cx="585483" cy="479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O</a:t>
                </a:r>
                <a:r>
                  <a:rPr kumimoji="1" lang="en-US" altLang="zh-CN" sz="1800" b="0" i="0" u="none" strike="noStrike" kern="0" cap="none" spc="0" normalizeH="0" baseline="-2500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</a:p>
            </p:txBody>
          </p:sp>
          <p:grpSp>
            <p:nvGrpSpPr>
              <p:cNvPr id="349" name="Group 135"/>
              <p:cNvGrpSpPr>
                <a:grpSpLocks/>
              </p:cNvGrpSpPr>
              <p:nvPr/>
            </p:nvGrpSpPr>
            <p:grpSpPr bwMode="auto">
              <a:xfrm>
                <a:off x="5299079" y="4894263"/>
                <a:ext cx="806479" cy="1690007"/>
                <a:chOff x="3357" y="2859"/>
                <a:chExt cx="522" cy="1134"/>
              </a:xfrm>
            </p:grpSpPr>
            <p:sp>
              <p:nvSpPr>
                <p:cNvPr id="350" name="Rectangle 136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3361" y="3640"/>
                  <a:ext cx="184" cy="96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1C1C1C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1" name="Rectangle 137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3361" y="3301"/>
                  <a:ext cx="184" cy="16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1C1C1C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2" name="Rectangle 138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3360" y="2978"/>
                  <a:ext cx="185" cy="192"/>
                </a:xfrm>
                <a:prstGeom prst="rect">
                  <a:avLst/>
                </a:prstGeom>
                <a:solidFill>
                  <a:srgbClr val="EAEAEA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1C1C1C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3" name="Line 139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3389" y="3840"/>
                  <a:ext cx="127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4" name="Line 140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3391" y="3535"/>
                  <a:ext cx="12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5" name="Line 141"/>
                <p:cNvSpPr>
                  <a:spLocks noChangeShapeType="1"/>
                </p:cNvSpPr>
                <p:nvPr/>
              </p:nvSpPr>
              <p:spPr bwMode="auto">
                <a:xfrm rot="5400000">
                  <a:off x="3391" y="3228"/>
                  <a:ext cx="12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6" name="Line 142"/>
                <p:cNvSpPr>
                  <a:spLocks noChangeShapeType="1"/>
                </p:cNvSpPr>
                <p:nvPr/>
              </p:nvSpPr>
              <p:spPr bwMode="auto">
                <a:xfrm rot="5400000">
                  <a:off x="3392" y="2920"/>
                  <a:ext cx="12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7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3500" y="3671"/>
                  <a:ext cx="379" cy="3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3333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O</a:t>
                  </a:r>
                  <a:r>
                    <a:rPr kumimoji="1" lang="en-US" altLang="zh-CN" sz="1800" b="0" i="0" u="none" strike="noStrike" kern="0" cap="none" spc="0" normalizeH="0" baseline="-25000" noProof="0">
                      <a:ln>
                        <a:noFill/>
                      </a:ln>
                      <a:solidFill>
                        <a:srgbClr val="3333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2</a:t>
                  </a:r>
                </a:p>
              </p:txBody>
            </p:sp>
          </p:grpSp>
          <p:sp>
            <p:nvSpPr>
              <p:cNvPr id="358" name="Rectangle 144"/>
              <p:cNvSpPr>
                <a:spLocks noChangeArrowheads="1"/>
              </p:cNvSpPr>
              <p:nvPr/>
            </p:nvSpPr>
            <p:spPr bwMode="auto">
              <a:xfrm rot="5400000" flipH="1">
                <a:off x="5981700" y="6054725"/>
                <a:ext cx="274638" cy="14763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59" name="Rectangle 145"/>
              <p:cNvSpPr>
                <a:spLocks noChangeArrowheads="1"/>
              </p:cNvSpPr>
              <p:nvPr/>
            </p:nvSpPr>
            <p:spPr bwMode="auto">
              <a:xfrm rot="5400000" flipH="1">
                <a:off x="5981700" y="5545138"/>
                <a:ext cx="274637" cy="24923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0" name="Rectangle 146"/>
              <p:cNvSpPr>
                <a:spLocks noChangeArrowheads="1"/>
              </p:cNvSpPr>
              <p:nvPr/>
            </p:nvSpPr>
            <p:spPr bwMode="auto">
              <a:xfrm rot="5400000" flipH="1">
                <a:off x="5981700" y="5064126"/>
                <a:ext cx="274637" cy="296862"/>
              </a:xfrm>
              <a:prstGeom prst="rect">
                <a:avLst/>
              </a:prstGeom>
              <a:solidFill>
                <a:srgbClr val="EAEAEA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1" name="Line 147"/>
              <p:cNvSpPr>
                <a:spLocks noChangeShapeType="1"/>
              </p:cNvSpPr>
              <p:nvPr/>
            </p:nvSpPr>
            <p:spPr bwMode="auto">
              <a:xfrm rot="5400000" flipV="1">
                <a:off x="6024563" y="6353175"/>
                <a:ext cx="1905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2" name="Line 148"/>
              <p:cNvSpPr>
                <a:spLocks noChangeShapeType="1"/>
              </p:cNvSpPr>
              <p:nvPr/>
            </p:nvSpPr>
            <p:spPr bwMode="auto">
              <a:xfrm rot="16200000" flipH="1">
                <a:off x="6027738" y="5899150"/>
                <a:ext cx="18415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3" name="Line 149"/>
              <p:cNvSpPr>
                <a:spLocks noChangeShapeType="1"/>
              </p:cNvSpPr>
              <p:nvPr/>
            </p:nvSpPr>
            <p:spPr bwMode="auto">
              <a:xfrm rot="5400000">
                <a:off x="6028531" y="5441157"/>
                <a:ext cx="18256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4" name="Line 150"/>
              <p:cNvSpPr>
                <a:spLocks noChangeShapeType="1"/>
              </p:cNvSpPr>
              <p:nvPr/>
            </p:nvSpPr>
            <p:spPr bwMode="auto">
              <a:xfrm rot="5400000">
                <a:off x="6029325" y="4984751"/>
                <a:ext cx="180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5" name="Text Box 151"/>
              <p:cNvSpPr txBox="1">
                <a:spLocks noChangeArrowheads="1"/>
              </p:cNvSpPr>
              <p:nvPr/>
            </p:nvSpPr>
            <p:spPr bwMode="auto">
              <a:xfrm>
                <a:off x="6226175" y="6113462"/>
                <a:ext cx="585483" cy="479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O</a:t>
                </a:r>
                <a:r>
                  <a:rPr kumimoji="1" lang="en-US" altLang="zh-CN" sz="1800" b="0" i="0" u="none" strike="noStrike" kern="0" cap="none" spc="0" normalizeH="0" baseline="-2500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</p:txBody>
          </p:sp>
          <p:sp>
            <p:nvSpPr>
              <p:cNvPr id="366" name="Line 156"/>
              <p:cNvSpPr>
                <a:spLocks noChangeShapeType="1"/>
              </p:cNvSpPr>
              <p:nvPr/>
            </p:nvSpPr>
            <p:spPr bwMode="auto">
              <a:xfrm>
                <a:off x="4413250" y="3548063"/>
                <a:ext cx="170815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7" name="Line 157"/>
              <p:cNvSpPr>
                <a:spLocks noChangeShapeType="1"/>
              </p:cNvSpPr>
              <p:nvPr/>
            </p:nvSpPr>
            <p:spPr bwMode="auto">
              <a:xfrm>
                <a:off x="4413250" y="4119563"/>
                <a:ext cx="170815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8" name="Line 158"/>
              <p:cNvSpPr>
                <a:spLocks noChangeShapeType="1"/>
              </p:cNvSpPr>
              <p:nvPr/>
            </p:nvSpPr>
            <p:spPr bwMode="auto">
              <a:xfrm>
                <a:off x="4413250" y="4692650"/>
                <a:ext cx="170815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9" name="Line 159"/>
              <p:cNvSpPr>
                <a:spLocks noChangeShapeType="1"/>
              </p:cNvSpPr>
              <p:nvPr/>
            </p:nvSpPr>
            <p:spPr bwMode="auto">
              <a:xfrm rot="-5400000">
                <a:off x="4140994" y="4191794"/>
                <a:ext cx="128746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70" name="Line 160"/>
              <p:cNvSpPr>
                <a:spLocks noChangeShapeType="1"/>
              </p:cNvSpPr>
              <p:nvPr/>
            </p:nvSpPr>
            <p:spPr bwMode="auto">
              <a:xfrm rot="-5400000">
                <a:off x="4809332" y="4191794"/>
                <a:ext cx="128746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71" name="Line 161"/>
              <p:cNvSpPr>
                <a:spLocks noChangeShapeType="1"/>
              </p:cNvSpPr>
              <p:nvPr/>
            </p:nvSpPr>
            <p:spPr bwMode="auto">
              <a:xfrm rot="-5400000">
                <a:off x="5477669" y="4191794"/>
                <a:ext cx="128746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72" name="Oval 162"/>
              <p:cNvSpPr>
                <a:spLocks noChangeArrowheads="1"/>
              </p:cNvSpPr>
              <p:nvPr/>
            </p:nvSpPr>
            <p:spPr bwMode="auto">
              <a:xfrm>
                <a:off x="6054725" y="4060825"/>
                <a:ext cx="122238" cy="11747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73" name="Oval 163"/>
              <p:cNvSpPr>
                <a:spLocks noChangeArrowheads="1"/>
              </p:cNvSpPr>
              <p:nvPr/>
            </p:nvSpPr>
            <p:spPr bwMode="auto">
              <a:xfrm>
                <a:off x="6054725" y="4633913"/>
                <a:ext cx="122238" cy="11747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74" name="Oval 164"/>
              <p:cNvSpPr>
                <a:spLocks noChangeArrowheads="1"/>
              </p:cNvSpPr>
              <p:nvPr/>
            </p:nvSpPr>
            <p:spPr bwMode="auto">
              <a:xfrm>
                <a:off x="6054725" y="3494088"/>
                <a:ext cx="122238" cy="11588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75" name="Oval 165"/>
              <p:cNvSpPr>
                <a:spLocks noChangeArrowheads="1"/>
              </p:cNvSpPr>
              <p:nvPr/>
            </p:nvSpPr>
            <p:spPr bwMode="auto">
              <a:xfrm>
                <a:off x="5386388" y="4633913"/>
                <a:ext cx="122237" cy="11747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76" name="Oval 166"/>
              <p:cNvSpPr>
                <a:spLocks noChangeArrowheads="1"/>
              </p:cNvSpPr>
              <p:nvPr/>
            </p:nvSpPr>
            <p:spPr bwMode="auto">
              <a:xfrm>
                <a:off x="5386388" y="4060825"/>
                <a:ext cx="122237" cy="11747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77" name="Oval 167"/>
              <p:cNvSpPr>
                <a:spLocks noChangeArrowheads="1"/>
              </p:cNvSpPr>
              <p:nvPr/>
            </p:nvSpPr>
            <p:spPr bwMode="auto">
              <a:xfrm>
                <a:off x="5386388" y="3494088"/>
                <a:ext cx="122237" cy="11588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78" name="Oval 168"/>
              <p:cNvSpPr>
                <a:spLocks noChangeArrowheads="1"/>
              </p:cNvSpPr>
              <p:nvPr/>
            </p:nvSpPr>
            <p:spPr bwMode="auto">
              <a:xfrm>
                <a:off x="4718050" y="4633913"/>
                <a:ext cx="122238" cy="11747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79" name="Oval 169"/>
              <p:cNvSpPr>
                <a:spLocks noChangeArrowheads="1"/>
              </p:cNvSpPr>
              <p:nvPr/>
            </p:nvSpPr>
            <p:spPr bwMode="auto">
              <a:xfrm>
                <a:off x="4718050" y="4060825"/>
                <a:ext cx="122238" cy="11747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80" name="Oval 170"/>
              <p:cNvSpPr>
                <a:spLocks noChangeArrowheads="1"/>
              </p:cNvSpPr>
              <p:nvPr/>
            </p:nvSpPr>
            <p:spPr bwMode="auto">
              <a:xfrm>
                <a:off x="4718050" y="3494088"/>
                <a:ext cx="122238" cy="11588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81" name="Text Box 173"/>
              <p:cNvSpPr txBox="1">
                <a:spLocks noChangeArrowheads="1"/>
              </p:cNvSpPr>
              <p:nvPr/>
            </p:nvSpPr>
            <p:spPr bwMode="auto">
              <a:xfrm>
                <a:off x="6502988" y="3922180"/>
                <a:ext cx="1561289" cy="479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互连网络</a:t>
                </a:r>
              </a:p>
            </p:txBody>
          </p:sp>
          <p:sp>
            <p:nvSpPr>
              <p:cNvPr id="382" name="Line 174"/>
              <p:cNvSpPr>
                <a:spLocks noChangeShapeType="1"/>
              </p:cNvSpPr>
              <p:nvPr/>
            </p:nvSpPr>
            <p:spPr bwMode="auto">
              <a:xfrm>
                <a:off x="5972175" y="3851275"/>
                <a:ext cx="612997" cy="2157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88" name="Text Box 153"/>
            <p:cNvSpPr txBox="1">
              <a:spLocks noChangeArrowheads="1"/>
            </p:cNvSpPr>
            <p:nvPr/>
          </p:nvSpPr>
          <p:spPr bwMode="auto">
            <a:xfrm>
              <a:off x="2355943" y="6384671"/>
              <a:ext cx="206178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(3)</a:t>
              </a:r>
              <a:r>
                <a:rPr kumimoji="1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经互联网络交换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交换结构 </a:t>
            </a:r>
            <a:r>
              <a:rPr lang="en-US" altLang="zh-CN" dirty="0"/>
              <a:t>(fabric)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932461"/>
          </a:xfrm>
        </p:spPr>
        <p:txBody>
          <a:bodyPr/>
          <a:lstStyle/>
          <a:p>
            <a:r>
              <a:rPr lang="zh-CN" altLang="en-US" sz="2000" dirty="0"/>
              <a:t>路由器的核心部件，将分组从一个输入端口转发到一个输出端口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三种交换技术：经内存交换、经总线交换、经互联网络交换</a:t>
            </a: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437376" y="87868"/>
            <a:ext cx="24880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4.4.1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路由器工作原理</a:t>
            </a:r>
          </a:p>
        </p:txBody>
      </p:sp>
      <p:grpSp>
        <p:nvGrpSpPr>
          <p:cNvPr id="135" name="组合 134"/>
          <p:cNvGrpSpPr/>
          <p:nvPr/>
        </p:nvGrpSpPr>
        <p:grpSpPr>
          <a:xfrm>
            <a:off x="457201" y="2438400"/>
            <a:ext cx="3266739" cy="1937646"/>
            <a:chOff x="457200" y="2438400"/>
            <a:chExt cx="4441605" cy="2453650"/>
          </a:xfrm>
        </p:grpSpPr>
        <p:sp>
          <p:nvSpPr>
            <p:cNvPr id="82" name="Rectangle 3"/>
            <p:cNvSpPr>
              <a:spLocks noChangeArrowheads="1"/>
            </p:cNvSpPr>
            <p:nvPr/>
          </p:nvSpPr>
          <p:spPr bwMode="auto">
            <a:xfrm>
              <a:off x="795338" y="2806700"/>
              <a:ext cx="284162" cy="1428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3" name="Rectangle 4"/>
            <p:cNvSpPr>
              <a:spLocks noChangeArrowheads="1"/>
            </p:cNvSpPr>
            <p:nvPr/>
          </p:nvSpPr>
          <p:spPr bwMode="auto">
            <a:xfrm>
              <a:off x="1268413" y="2759075"/>
              <a:ext cx="285750" cy="23971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4" name="Rectangle 5"/>
            <p:cNvSpPr>
              <a:spLocks noChangeArrowheads="1"/>
            </p:cNvSpPr>
            <p:nvPr/>
          </p:nvSpPr>
          <p:spPr bwMode="auto">
            <a:xfrm>
              <a:off x="1744663" y="2736850"/>
              <a:ext cx="284162" cy="285750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5" name="Line 6"/>
            <p:cNvSpPr>
              <a:spLocks noChangeShapeType="1"/>
            </p:cNvSpPr>
            <p:nvPr/>
          </p:nvSpPr>
          <p:spPr bwMode="auto">
            <a:xfrm flipV="1">
              <a:off x="603250" y="2879725"/>
              <a:ext cx="1968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6" name="Line 7"/>
            <p:cNvSpPr>
              <a:spLocks noChangeShapeType="1"/>
            </p:cNvSpPr>
            <p:nvPr/>
          </p:nvSpPr>
          <p:spPr bwMode="auto">
            <a:xfrm>
              <a:off x="1079500" y="2879725"/>
              <a:ext cx="1889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7" name="Line 8"/>
            <p:cNvSpPr>
              <a:spLocks noChangeShapeType="1"/>
            </p:cNvSpPr>
            <p:nvPr/>
          </p:nvSpPr>
          <p:spPr bwMode="auto">
            <a:xfrm>
              <a:off x="1554163" y="2879725"/>
              <a:ext cx="190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8" name="Line 9"/>
            <p:cNvSpPr>
              <a:spLocks noChangeShapeType="1"/>
            </p:cNvSpPr>
            <p:nvPr/>
          </p:nvSpPr>
          <p:spPr bwMode="auto">
            <a:xfrm>
              <a:off x="2028825" y="2879725"/>
              <a:ext cx="190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9" name="Rectangle 10"/>
            <p:cNvSpPr>
              <a:spLocks noChangeArrowheads="1"/>
            </p:cNvSpPr>
            <p:nvPr/>
          </p:nvSpPr>
          <p:spPr bwMode="auto">
            <a:xfrm>
              <a:off x="795338" y="3975100"/>
              <a:ext cx="284162" cy="1428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0" name="Rectangle 11"/>
            <p:cNvSpPr>
              <a:spLocks noChangeArrowheads="1"/>
            </p:cNvSpPr>
            <p:nvPr/>
          </p:nvSpPr>
          <p:spPr bwMode="auto">
            <a:xfrm>
              <a:off x="1268413" y="3927475"/>
              <a:ext cx="285750" cy="23971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1" name="Rectangle 12"/>
            <p:cNvSpPr>
              <a:spLocks noChangeArrowheads="1"/>
            </p:cNvSpPr>
            <p:nvPr/>
          </p:nvSpPr>
          <p:spPr bwMode="auto">
            <a:xfrm>
              <a:off x="1744663" y="3902075"/>
              <a:ext cx="284162" cy="287338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2" name="Line 13"/>
            <p:cNvSpPr>
              <a:spLocks noChangeShapeType="1"/>
            </p:cNvSpPr>
            <p:nvPr/>
          </p:nvSpPr>
          <p:spPr bwMode="auto">
            <a:xfrm flipV="1">
              <a:off x="603250" y="4046538"/>
              <a:ext cx="1968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3" name="Line 14"/>
            <p:cNvSpPr>
              <a:spLocks noChangeShapeType="1"/>
            </p:cNvSpPr>
            <p:nvPr/>
          </p:nvSpPr>
          <p:spPr bwMode="auto">
            <a:xfrm>
              <a:off x="1079500" y="4046538"/>
              <a:ext cx="1889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4" name="Line 15"/>
            <p:cNvSpPr>
              <a:spLocks noChangeShapeType="1"/>
            </p:cNvSpPr>
            <p:nvPr/>
          </p:nvSpPr>
          <p:spPr bwMode="auto">
            <a:xfrm>
              <a:off x="1554163" y="4046538"/>
              <a:ext cx="190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5" name="Line 16"/>
            <p:cNvSpPr>
              <a:spLocks noChangeShapeType="1"/>
            </p:cNvSpPr>
            <p:nvPr/>
          </p:nvSpPr>
          <p:spPr bwMode="auto">
            <a:xfrm>
              <a:off x="2028825" y="4046538"/>
              <a:ext cx="190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6" name="Rectangle 17"/>
            <p:cNvSpPr>
              <a:spLocks noChangeArrowheads="1"/>
            </p:cNvSpPr>
            <p:nvPr/>
          </p:nvSpPr>
          <p:spPr bwMode="auto">
            <a:xfrm>
              <a:off x="2219325" y="2592388"/>
              <a:ext cx="687388" cy="1717675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7" name="Rectangle 18"/>
            <p:cNvSpPr>
              <a:spLocks noChangeArrowheads="1"/>
            </p:cNvSpPr>
            <p:nvPr/>
          </p:nvSpPr>
          <p:spPr bwMode="auto">
            <a:xfrm flipH="1">
              <a:off x="4044950" y="2806700"/>
              <a:ext cx="284163" cy="1428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8" name="Rectangle 19"/>
            <p:cNvSpPr>
              <a:spLocks noChangeArrowheads="1"/>
            </p:cNvSpPr>
            <p:nvPr/>
          </p:nvSpPr>
          <p:spPr bwMode="auto">
            <a:xfrm flipH="1">
              <a:off x="3571875" y="2759075"/>
              <a:ext cx="284163" cy="23971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 flipH="1">
              <a:off x="3094038" y="2736850"/>
              <a:ext cx="285750" cy="285750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0" name="Line 21"/>
            <p:cNvSpPr>
              <a:spLocks noChangeShapeType="1"/>
            </p:cNvSpPr>
            <p:nvPr/>
          </p:nvSpPr>
          <p:spPr bwMode="auto">
            <a:xfrm flipV="1">
              <a:off x="4324350" y="2879725"/>
              <a:ext cx="1968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1" name="Line 22"/>
            <p:cNvSpPr>
              <a:spLocks noChangeShapeType="1"/>
            </p:cNvSpPr>
            <p:nvPr/>
          </p:nvSpPr>
          <p:spPr bwMode="auto">
            <a:xfrm rot="10800000" flipH="1">
              <a:off x="3856038" y="2879725"/>
              <a:ext cx="188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2" name="Line 23"/>
            <p:cNvSpPr>
              <a:spLocks noChangeShapeType="1"/>
            </p:cNvSpPr>
            <p:nvPr/>
          </p:nvSpPr>
          <p:spPr bwMode="auto">
            <a:xfrm>
              <a:off x="3379788" y="2879725"/>
              <a:ext cx="1920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3" name="Line 24"/>
            <p:cNvSpPr>
              <a:spLocks noChangeShapeType="1"/>
            </p:cNvSpPr>
            <p:nvPr/>
          </p:nvSpPr>
          <p:spPr bwMode="auto">
            <a:xfrm>
              <a:off x="2906713" y="2879725"/>
              <a:ext cx="187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Rectangle 25"/>
            <p:cNvSpPr>
              <a:spLocks noChangeArrowheads="1"/>
            </p:cNvSpPr>
            <p:nvPr/>
          </p:nvSpPr>
          <p:spPr bwMode="auto">
            <a:xfrm flipH="1">
              <a:off x="4044950" y="3975100"/>
              <a:ext cx="284163" cy="1428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5" name="Rectangle 26"/>
            <p:cNvSpPr>
              <a:spLocks noChangeArrowheads="1"/>
            </p:cNvSpPr>
            <p:nvPr/>
          </p:nvSpPr>
          <p:spPr bwMode="auto">
            <a:xfrm flipH="1">
              <a:off x="3571875" y="3927475"/>
              <a:ext cx="284163" cy="23971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Rectangle 27"/>
            <p:cNvSpPr>
              <a:spLocks noChangeArrowheads="1"/>
            </p:cNvSpPr>
            <p:nvPr/>
          </p:nvSpPr>
          <p:spPr bwMode="auto">
            <a:xfrm flipH="1">
              <a:off x="3094038" y="3902075"/>
              <a:ext cx="285750" cy="287338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7" name="Line 28"/>
            <p:cNvSpPr>
              <a:spLocks noChangeShapeType="1"/>
            </p:cNvSpPr>
            <p:nvPr/>
          </p:nvSpPr>
          <p:spPr bwMode="auto">
            <a:xfrm flipV="1">
              <a:off x="4324350" y="4046538"/>
              <a:ext cx="1968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8" name="Line 29"/>
            <p:cNvSpPr>
              <a:spLocks noChangeShapeType="1"/>
            </p:cNvSpPr>
            <p:nvPr/>
          </p:nvSpPr>
          <p:spPr bwMode="auto">
            <a:xfrm>
              <a:off x="3856038" y="4046538"/>
              <a:ext cx="188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9" name="Line 30"/>
            <p:cNvSpPr>
              <a:spLocks noChangeShapeType="1"/>
            </p:cNvSpPr>
            <p:nvPr/>
          </p:nvSpPr>
          <p:spPr bwMode="auto">
            <a:xfrm>
              <a:off x="3379788" y="4046538"/>
              <a:ext cx="1920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0" name="Line 31"/>
            <p:cNvSpPr>
              <a:spLocks noChangeShapeType="1"/>
            </p:cNvSpPr>
            <p:nvPr/>
          </p:nvSpPr>
          <p:spPr bwMode="auto">
            <a:xfrm>
              <a:off x="2906713" y="4046538"/>
              <a:ext cx="187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1" name="Rectangle 32"/>
            <p:cNvSpPr>
              <a:spLocks noChangeArrowheads="1"/>
            </p:cNvSpPr>
            <p:nvPr/>
          </p:nvSpPr>
          <p:spPr bwMode="auto">
            <a:xfrm>
              <a:off x="795338" y="3378200"/>
              <a:ext cx="284162" cy="1444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2" name="Rectangle 33"/>
            <p:cNvSpPr>
              <a:spLocks noChangeArrowheads="1"/>
            </p:cNvSpPr>
            <p:nvPr/>
          </p:nvSpPr>
          <p:spPr bwMode="auto">
            <a:xfrm>
              <a:off x="1268413" y="3330575"/>
              <a:ext cx="285750" cy="23971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3" name="Rectangle 34"/>
            <p:cNvSpPr>
              <a:spLocks noChangeArrowheads="1"/>
            </p:cNvSpPr>
            <p:nvPr/>
          </p:nvSpPr>
          <p:spPr bwMode="auto">
            <a:xfrm>
              <a:off x="1744663" y="3308350"/>
              <a:ext cx="284162" cy="285750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4" name="Line 35"/>
            <p:cNvSpPr>
              <a:spLocks noChangeShapeType="1"/>
            </p:cNvSpPr>
            <p:nvPr/>
          </p:nvSpPr>
          <p:spPr bwMode="auto">
            <a:xfrm flipV="1">
              <a:off x="603250" y="3451225"/>
              <a:ext cx="1968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5" name="Line 36"/>
            <p:cNvSpPr>
              <a:spLocks noChangeShapeType="1"/>
            </p:cNvSpPr>
            <p:nvPr/>
          </p:nvSpPr>
          <p:spPr bwMode="auto">
            <a:xfrm>
              <a:off x="1079500" y="3451225"/>
              <a:ext cx="1889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6" name="Line 37"/>
            <p:cNvSpPr>
              <a:spLocks noChangeShapeType="1"/>
            </p:cNvSpPr>
            <p:nvPr/>
          </p:nvSpPr>
          <p:spPr bwMode="auto">
            <a:xfrm>
              <a:off x="1554163" y="3451225"/>
              <a:ext cx="190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7" name="Line 38"/>
            <p:cNvSpPr>
              <a:spLocks noChangeShapeType="1"/>
            </p:cNvSpPr>
            <p:nvPr/>
          </p:nvSpPr>
          <p:spPr bwMode="auto">
            <a:xfrm>
              <a:off x="2028825" y="3451225"/>
              <a:ext cx="190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8" name="Rectangle 39"/>
            <p:cNvSpPr>
              <a:spLocks noChangeArrowheads="1"/>
            </p:cNvSpPr>
            <p:nvPr/>
          </p:nvSpPr>
          <p:spPr bwMode="auto">
            <a:xfrm flipH="1">
              <a:off x="4044950" y="3378200"/>
              <a:ext cx="284163" cy="1444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9" name="Rectangle 40"/>
            <p:cNvSpPr>
              <a:spLocks noChangeArrowheads="1"/>
            </p:cNvSpPr>
            <p:nvPr/>
          </p:nvSpPr>
          <p:spPr bwMode="auto">
            <a:xfrm flipH="1">
              <a:off x="3571875" y="3330575"/>
              <a:ext cx="284163" cy="23971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0" name="Rectangle 41"/>
            <p:cNvSpPr>
              <a:spLocks noChangeArrowheads="1"/>
            </p:cNvSpPr>
            <p:nvPr/>
          </p:nvSpPr>
          <p:spPr bwMode="auto">
            <a:xfrm flipH="1">
              <a:off x="3094038" y="3308350"/>
              <a:ext cx="285750" cy="285750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1" name="Line 42"/>
            <p:cNvSpPr>
              <a:spLocks noChangeShapeType="1"/>
            </p:cNvSpPr>
            <p:nvPr/>
          </p:nvSpPr>
          <p:spPr bwMode="auto">
            <a:xfrm flipV="1">
              <a:off x="4324350" y="3451225"/>
              <a:ext cx="1968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2" name="Line 43"/>
            <p:cNvSpPr>
              <a:spLocks noChangeShapeType="1"/>
            </p:cNvSpPr>
            <p:nvPr/>
          </p:nvSpPr>
          <p:spPr bwMode="auto">
            <a:xfrm rot="10800000" flipH="1">
              <a:off x="3856038" y="3451225"/>
              <a:ext cx="188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3" name="Line 44"/>
            <p:cNvSpPr>
              <a:spLocks noChangeShapeType="1"/>
            </p:cNvSpPr>
            <p:nvPr/>
          </p:nvSpPr>
          <p:spPr bwMode="auto">
            <a:xfrm>
              <a:off x="3379788" y="3451225"/>
              <a:ext cx="1920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4" name="Line 45"/>
            <p:cNvSpPr>
              <a:spLocks noChangeShapeType="1"/>
            </p:cNvSpPr>
            <p:nvPr/>
          </p:nvSpPr>
          <p:spPr bwMode="auto">
            <a:xfrm>
              <a:off x="2906713" y="3451225"/>
              <a:ext cx="187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5" name="Text Box 46"/>
            <p:cNvSpPr txBox="1">
              <a:spLocks noChangeArrowheads="1"/>
            </p:cNvSpPr>
            <p:nvPr/>
          </p:nvSpPr>
          <p:spPr bwMode="auto">
            <a:xfrm>
              <a:off x="458788" y="2438400"/>
              <a:ext cx="436340" cy="467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I</a:t>
              </a:r>
              <a:r>
                <a:rPr kumimoji="1" lang="en-US" altLang="zh-CN" sz="1800" b="0" i="0" u="none" strike="noStrike" kern="0" cap="none" spc="0" normalizeH="0" baseline="-2500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126" name="Text Box 47"/>
            <p:cNvSpPr txBox="1">
              <a:spLocks noChangeArrowheads="1"/>
            </p:cNvSpPr>
            <p:nvPr/>
          </p:nvSpPr>
          <p:spPr bwMode="auto">
            <a:xfrm>
              <a:off x="457200" y="3597275"/>
              <a:ext cx="436340" cy="467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I</a:t>
              </a:r>
              <a:r>
                <a:rPr kumimoji="1" lang="en-US" altLang="zh-CN" sz="1800" b="0" i="0" u="none" strike="noStrike" kern="0" cap="none" spc="0" normalizeH="0" baseline="-2500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127" name="Text Box 48"/>
            <p:cNvSpPr txBox="1">
              <a:spLocks noChangeArrowheads="1"/>
            </p:cNvSpPr>
            <p:nvPr/>
          </p:nvSpPr>
          <p:spPr bwMode="auto">
            <a:xfrm>
              <a:off x="457200" y="2994025"/>
              <a:ext cx="436340" cy="467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I</a:t>
              </a:r>
              <a:r>
                <a:rPr kumimoji="1" lang="en-US" altLang="zh-CN" sz="1800" b="0" i="0" u="none" strike="noStrike" kern="0" cap="none" spc="0" normalizeH="0" baseline="-2500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128" name="Text Box 49"/>
            <p:cNvSpPr txBox="1">
              <a:spLocks noChangeArrowheads="1"/>
            </p:cNvSpPr>
            <p:nvPr/>
          </p:nvSpPr>
          <p:spPr bwMode="auto">
            <a:xfrm>
              <a:off x="4308475" y="2489200"/>
              <a:ext cx="564930" cy="467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O</a:t>
              </a:r>
              <a:r>
                <a:rPr kumimoji="1" lang="en-US" altLang="zh-CN" sz="1800" b="0" i="0" u="none" strike="noStrike" kern="0" cap="none" spc="0" normalizeH="0" baseline="-2500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129" name="Text Box 50"/>
            <p:cNvSpPr txBox="1">
              <a:spLocks noChangeArrowheads="1"/>
            </p:cNvSpPr>
            <p:nvPr/>
          </p:nvSpPr>
          <p:spPr bwMode="auto">
            <a:xfrm>
              <a:off x="4308475" y="3094038"/>
              <a:ext cx="564930" cy="467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O</a:t>
              </a:r>
              <a:r>
                <a:rPr kumimoji="1" lang="en-US" altLang="zh-CN" sz="1800" b="0" i="0" u="none" strike="noStrike" kern="0" cap="none" spc="0" normalizeH="0" baseline="-2500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131" name="Text Box 52"/>
            <p:cNvSpPr txBox="1">
              <a:spLocks noChangeArrowheads="1"/>
            </p:cNvSpPr>
            <p:nvPr/>
          </p:nvSpPr>
          <p:spPr bwMode="auto">
            <a:xfrm>
              <a:off x="2361257" y="2862228"/>
              <a:ext cx="371475" cy="1169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内</a:t>
              </a:r>
              <a:endPara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1800" kern="0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存</a:t>
              </a:r>
            </a:p>
          </p:txBody>
        </p:sp>
        <p:sp>
          <p:nvSpPr>
            <p:cNvPr id="132" name="Text Box 153"/>
            <p:cNvSpPr txBox="1">
              <a:spLocks noChangeArrowheads="1"/>
            </p:cNvSpPr>
            <p:nvPr/>
          </p:nvSpPr>
          <p:spPr bwMode="auto">
            <a:xfrm>
              <a:off x="1460574" y="4424363"/>
              <a:ext cx="2175592" cy="467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(1)</a:t>
              </a:r>
              <a:r>
                <a:rPr kumimoji="1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经内存交换</a:t>
              </a:r>
            </a:p>
          </p:txBody>
        </p:sp>
        <p:sp>
          <p:nvSpPr>
            <p:cNvPr id="133" name="Text Box 176"/>
            <p:cNvSpPr txBox="1">
              <a:spLocks noChangeArrowheads="1"/>
            </p:cNvSpPr>
            <p:nvPr/>
          </p:nvSpPr>
          <p:spPr bwMode="auto">
            <a:xfrm>
              <a:off x="4333875" y="3697288"/>
              <a:ext cx="564930" cy="467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O</a:t>
              </a:r>
              <a:r>
                <a:rPr kumimoji="1" lang="en-US" altLang="zh-CN" sz="1800" b="0" i="0" u="none" strike="noStrike" kern="0" cap="none" spc="0" normalizeH="0" baseline="-2500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</a:p>
          </p:txBody>
        </p:sp>
      </p:grpSp>
      <p:sp>
        <p:nvSpPr>
          <p:cNvPr id="136" name="Freeform 177"/>
          <p:cNvSpPr>
            <a:spLocks/>
          </p:cNvSpPr>
          <p:nvPr/>
        </p:nvSpPr>
        <p:spPr bwMode="auto">
          <a:xfrm>
            <a:off x="457201" y="2842710"/>
            <a:ext cx="2965665" cy="455075"/>
          </a:xfrm>
          <a:custGeom>
            <a:avLst/>
            <a:gdLst>
              <a:gd name="T0" fmla="*/ 0 w 2540"/>
              <a:gd name="T1" fmla="*/ 0 h 363"/>
              <a:gd name="T2" fmla="*/ 2147483646 w 2540"/>
              <a:gd name="T3" fmla="*/ 0 h 363"/>
              <a:gd name="T4" fmla="*/ 2147483646 w 2540"/>
              <a:gd name="T5" fmla="*/ 914818306 h 363"/>
              <a:gd name="T6" fmla="*/ 2147483646 w 2540"/>
              <a:gd name="T7" fmla="*/ 914818306 h 36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40" h="363">
                <a:moveTo>
                  <a:pt x="0" y="0"/>
                </a:moveTo>
                <a:lnTo>
                  <a:pt x="1134" y="0"/>
                </a:lnTo>
                <a:lnTo>
                  <a:pt x="1587" y="363"/>
                </a:lnTo>
                <a:lnTo>
                  <a:pt x="2540" y="363"/>
                </a:lnTo>
              </a:path>
            </a:pathLst>
          </a:custGeom>
          <a:noFill/>
          <a:ln w="76200" cmpd="sng">
            <a:solidFill>
              <a:schemeClr val="accent5">
                <a:lumMod val="50000"/>
                <a:alpha val="68000"/>
              </a:schemeClr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246" name="组合 245"/>
          <p:cNvGrpSpPr/>
          <p:nvPr/>
        </p:nvGrpSpPr>
        <p:grpSpPr>
          <a:xfrm>
            <a:off x="4946650" y="2428522"/>
            <a:ext cx="3027053" cy="1941774"/>
            <a:chOff x="4938949" y="2313105"/>
            <a:chExt cx="3687540" cy="2445200"/>
          </a:xfrm>
        </p:grpSpPr>
        <p:grpSp>
          <p:nvGrpSpPr>
            <p:cNvPr id="243" name="组合 242"/>
            <p:cNvGrpSpPr/>
            <p:nvPr/>
          </p:nvGrpSpPr>
          <p:grpSpPr>
            <a:xfrm>
              <a:off x="4938949" y="2313105"/>
              <a:ext cx="3687540" cy="1984824"/>
              <a:chOff x="5191125" y="568325"/>
              <a:chExt cx="3816307" cy="2138363"/>
            </a:xfrm>
          </p:grpSpPr>
          <p:sp>
            <p:nvSpPr>
              <p:cNvPr id="190" name="Rectangle 53"/>
              <p:cNvSpPr>
                <a:spLocks noChangeArrowheads="1"/>
              </p:cNvSpPr>
              <p:nvPr/>
            </p:nvSpPr>
            <p:spPr bwMode="auto">
              <a:xfrm>
                <a:off x="5540375" y="1133475"/>
                <a:ext cx="284163" cy="1428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91" name="Rectangle 54"/>
              <p:cNvSpPr>
                <a:spLocks noChangeArrowheads="1"/>
              </p:cNvSpPr>
              <p:nvPr/>
            </p:nvSpPr>
            <p:spPr bwMode="auto">
              <a:xfrm>
                <a:off x="6013450" y="1085850"/>
                <a:ext cx="285750" cy="239713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92" name="Rectangle 55"/>
              <p:cNvSpPr>
                <a:spLocks noChangeArrowheads="1"/>
              </p:cNvSpPr>
              <p:nvPr/>
            </p:nvSpPr>
            <p:spPr bwMode="auto">
              <a:xfrm>
                <a:off x="6489700" y="1063625"/>
                <a:ext cx="284163" cy="285750"/>
              </a:xfrm>
              <a:prstGeom prst="rect">
                <a:avLst/>
              </a:prstGeom>
              <a:solidFill>
                <a:srgbClr val="EAEAEA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93" name="Line 56"/>
              <p:cNvSpPr>
                <a:spLocks noChangeShapeType="1"/>
              </p:cNvSpPr>
              <p:nvPr/>
            </p:nvSpPr>
            <p:spPr bwMode="auto">
              <a:xfrm flipV="1">
                <a:off x="5348288" y="1206500"/>
                <a:ext cx="19685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94" name="Line 57"/>
              <p:cNvSpPr>
                <a:spLocks noChangeShapeType="1"/>
              </p:cNvSpPr>
              <p:nvPr/>
            </p:nvSpPr>
            <p:spPr bwMode="auto">
              <a:xfrm>
                <a:off x="5824538" y="1206500"/>
                <a:ext cx="1889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95" name="Line 58"/>
              <p:cNvSpPr>
                <a:spLocks noChangeShapeType="1"/>
              </p:cNvSpPr>
              <p:nvPr/>
            </p:nvSpPr>
            <p:spPr bwMode="auto">
              <a:xfrm>
                <a:off x="6299200" y="1206500"/>
                <a:ext cx="1905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96" name="Line 59"/>
              <p:cNvSpPr>
                <a:spLocks noChangeShapeType="1"/>
              </p:cNvSpPr>
              <p:nvPr/>
            </p:nvSpPr>
            <p:spPr bwMode="auto">
              <a:xfrm>
                <a:off x="6773863" y="1206500"/>
                <a:ext cx="1889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97" name="Rectangle 60"/>
              <p:cNvSpPr>
                <a:spLocks noChangeArrowheads="1"/>
              </p:cNvSpPr>
              <p:nvPr/>
            </p:nvSpPr>
            <p:spPr bwMode="auto">
              <a:xfrm>
                <a:off x="5540375" y="2301875"/>
                <a:ext cx="284163" cy="1428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98" name="Rectangle 61"/>
              <p:cNvSpPr>
                <a:spLocks noChangeArrowheads="1"/>
              </p:cNvSpPr>
              <p:nvPr/>
            </p:nvSpPr>
            <p:spPr bwMode="auto">
              <a:xfrm>
                <a:off x="6013450" y="2254250"/>
                <a:ext cx="285750" cy="239713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99" name="Rectangle 62"/>
              <p:cNvSpPr>
                <a:spLocks noChangeArrowheads="1"/>
              </p:cNvSpPr>
              <p:nvPr/>
            </p:nvSpPr>
            <p:spPr bwMode="auto">
              <a:xfrm>
                <a:off x="6489700" y="2228850"/>
                <a:ext cx="284163" cy="287338"/>
              </a:xfrm>
              <a:prstGeom prst="rect">
                <a:avLst/>
              </a:prstGeom>
              <a:solidFill>
                <a:srgbClr val="EAEAEA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0" name="Line 63"/>
              <p:cNvSpPr>
                <a:spLocks noChangeShapeType="1"/>
              </p:cNvSpPr>
              <p:nvPr/>
            </p:nvSpPr>
            <p:spPr bwMode="auto">
              <a:xfrm flipV="1">
                <a:off x="5348288" y="2373313"/>
                <a:ext cx="19685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1" name="Line 64"/>
              <p:cNvSpPr>
                <a:spLocks noChangeShapeType="1"/>
              </p:cNvSpPr>
              <p:nvPr/>
            </p:nvSpPr>
            <p:spPr bwMode="auto">
              <a:xfrm>
                <a:off x="5824538" y="2373313"/>
                <a:ext cx="1889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2" name="Line 65"/>
              <p:cNvSpPr>
                <a:spLocks noChangeShapeType="1"/>
              </p:cNvSpPr>
              <p:nvPr/>
            </p:nvSpPr>
            <p:spPr bwMode="auto">
              <a:xfrm>
                <a:off x="6299200" y="2373313"/>
                <a:ext cx="1905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3" name="Line 66"/>
              <p:cNvSpPr>
                <a:spLocks noChangeShapeType="1"/>
              </p:cNvSpPr>
              <p:nvPr/>
            </p:nvSpPr>
            <p:spPr bwMode="auto">
              <a:xfrm>
                <a:off x="6773863" y="2373313"/>
                <a:ext cx="1889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4" name="Rectangle 67"/>
              <p:cNvSpPr>
                <a:spLocks noChangeArrowheads="1"/>
              </p:cNvSpPr>
              <p:nvPr/>
            </p:nvSpPr>
            <p:spPr bwMode="auto">
              <a:xfrm flipH="1">
                <a:off x="8223250" y="1133475"/>
                <a:ext cx="285750" cy="1428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5" name="Rectangle 68"/>
              <p:cNvSpPr>
                <a:spLocks noChangeArrowheads="1"/>
              </p:cNvSpPr>
              <p:nvPr/>
            </p:nvSpPr>
            <p:spPr bwMode="auto">
              <a:xfrm flipH="1">
                <a:off x="7750175" y="1085850"/>
                <a:ext cx="284163" cy="239713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6" name="Rectangle 69"/>
              <p:cNvSpPr>
                <a:spLocks noChangeArrowheads="1"/>
              </p:cNvSpPr>
              <p:nvPr/>
            </p:nvSpPr>
            <p:spPr bwMode="auto">
              <a:xfrm flipH="1">
                <a:off x="7272338" y="1063625"/>
                <a:ext cx="287337" cy="285750"/>
              </a:xfrm>
              <a:prstGeom prst="rect">
                <a:avLst/>
              </a:prstGeom>
              <a:solidFill>
                <a:srgbClr val="EAEAEA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7" name="Line 70"/>
              <p:cNvSpPr>
                <a:spLocks noChangeShapeType="1"/>
              </p:cNvSpPr>
              <p:nvPr/>
            </p:nvSpPr>
            <p:spPr bwMode="auto">
              <a:xfrm flipV="1">
                <a:off x="8502650" y="1206500"/>
                <a:ext cx="19685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8" name="Line 71"/>
              <p:cNvSpPr>
                <a:spLocks noChangeShapeType="1"/>
              </p:cNvSpPr>
              <p:nvPr/>
            </p:nvSpPr>
            <p:spPr bwMode="auto">
              <a:xfrm rot="10800000" flipH="1">
                <a:off x="8034338" y="1206500"/>
                <a:ext cx="1889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9" name="Line 72"/>
              <p:cNvSpPr>
                <a:spLocks noChangeShapeType="1"/>
              </p:cNvSpPr>
              <p:nvPr/>
            </p:nvSpPr>
            <p:spPr bwMode="auto">
              <a:xfrm>
                <a:off x="7559675" y="1206500"/>
                <a:ext cx="1905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10" name="Line 73"/>
              <p:cNvSpPr>
                <a:spLocks noChangeShapeType="1"/>
              </p:cNvSpPr>
              <p:nvPr/>
            </p:nvSpPr>
            <p:spPr bwMode="auto">
              <a:xfrm>
                <a:off x="7085013" y="1206500"/>
                <a:ext cx="1873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11" name="Rectangle 74"/>
              <p:cNvSpPr>
                <a:spLocks noChangeArrowheads="1"/>
              </p:cNvSpPr>
              <p:nvPr/>
            </p:nvSpPr>
            <p:spPr bwMode="auto">
              <a:xfrm flipH="1">
                <a:off x="8223250" y="2301875"/>
                <a:ext cx="285750" cy="1428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12" name="Rectangle 75"/>
              <p:cNvSpPr>
                <a:spLocks noChangeArrowheads="1"/>
              </p:cNvSpPr>
              <p:nvPr/>
            </p:nvSpPr>
            <p:spPr bwMode="auto">
              <a:xfrm flipH="1">
                <a:off x="7750175" y="2254250"/>
                <a:ext cx="284163" cy="239713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13" name="Rectangle 76"/>
              <p:cNvSpPr>
                <a:spLocks noChangeArrowheads="1"/>
              </p:cNvSpPr>
              <p:nvPr/>
            </p:nvSpPr>
            <p:spPr bwMode="auto">
              <a:xfrm flipH="1">
                <a:off x="7272338" y="2228850"/>
                <a:ext cx="287337" cy="287338"/>
              </a:xfrm>
              <a:prstGeom prst="rect">
                <a:avLst/>
              </a:prstGeom>
              <a:solidFill>
                <a:srgbClr val="EAEAEA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14" name="Line 77"/>
              <p:cNvSpPr>
                <a:spLocks noChangeShapeType="1"/>
              </p:cNvSpPr>
              <p:nvPr/>
            </p:nvSpPr>
            <p:spPr bwMode="auto">
              <a:xfrm flipV="1">
                <a:off x="8502650" y="2373313"/>
                <a:ext cx="19685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15" name="Line 78"/>
              <p:cNvSpPr>
                <a:spLocks noChangeShapeType="1"/>
              </p:cNvSpPr>
              <p:nvPr/>
            </p:nvSpPr>
            <p:spPr bwMode="auto">
              <a:xfrm>
                <a:off x="8034338" y="2373313"/>
                <a:ext cx="1889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16" name="Line 79"/>
              <p:cNvSpPr>
                <a:spLocks noChangeShapeType="1"/>
              </p:cNvSpPr>
              <p:nvPr/>
            </p:nvSpPr>
            <p:spPr bwMode="auto">
              <a:xfrm>
                <a:off x="7559675" y="2373313"/>
                <a:ext cx="1905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17" name="Line 80"/>
              <p:cNvSpPr>
                <a:spLocks noChangeShapeType="1"/>
              </p:cNvSpPr>
              <p:nvPr/>
            </p:nvSpPr>
            <p:spPr bwMode="auto">
              <a:xfrm>
                <a:off x="7085013" y="2373313"/>
                <a:ext cx="1873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18" name="Rectangle 81"/>
              <p:cNvSpPr>
                <a:spLocks noChangeArrowheads="1"/>
              </p:cNvSpPr>
              <p:nvPr/>
            </p:nvSpPr>
            <p:spPr bwMode="auto">
              <a:xfrm>
                <a:off x="5540375" y="1704975"/>
                <a:ext cx="284163" cy="144463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19" name="Rectangle 82"/>
              <p:cNvSpPr>
                <a:spLocks noChangeArrowheads="1"/>
              </p:cNvSpPr>
              <p:nvPr/>
            </p:nvSpPr>
            <p:spPr bwMode="auto">
              <a:xfrm>
                <a:off x="6013450" y="1657350"/>
                <a:ext cx="285750" cy="239713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20" name="Rectangle 83"/>
              <p:cNvSpPr>
                <a:spLocks noChangeArrowheads="1"/>
              </p:cNvSpPr>
              <p:nvPr/>
            </p:nvSpPr>
            <p:spPr bwMode="auto">
              <a:xfrm>
                <a:off x="6489700" y="1635125"/>
                <a:ext cx="284163" cy="285750"/>
              </a:xfrm>
              <a:prstGeom prst="rect">
                <a:avLst/>
              </a:prstGeom>
              <a:solidFill>
                <a:srgbClr val="EAEAEA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21" name="Line 84"/>
              <p:cNvSpPr>
                <a:spLocks noChangeShapeType="1"/>
              </p:cNvSpPr>
              <p:nvPr/>
            </p:nvSpPr>
            <p:spPr bwMode="auto">
              <a:xfrm flipV="1">
                <a:off x="5348288" y="1778000"/>
                <a:ext cx="19685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22" name="Line 85"/>
              <p:cNvSpPr>
                <a:spLocks noChangeShapeType="1"/>
              </p:cNvSpPr>
              <p:nvPr/>
            </p:nvSpPr>
            <p:spPr bwMode="auto">
              <a:xfrm>
                <a:off x="5824538" y="1778000"/>
                <a:ext cx="1889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23" name="Line 86"/>
              <p:cNvSpPr>
                <a:spLocks noChangeShapeType="1"/>
              </p:cNvSpPr>
              <p:nvPr/>
            </p:nvSpPr>
            <p:spPr bwMode="auto">
              <a:xfrm>
                <a:off x="6299200" y="1778000"/>
                <a:ext cx="1905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24" name="Line 87"/>
              <p:cNvSpPr>
                <a:spLocks noChangeShapeType="1"/>
              </p:cNvSpPr>
              <p:nvPr/>
            </p:nvSpPr>
            <p:spPr bwMode="auto">
              <a:xfrm>
                <a:off x="6773863" y="1778000"/>
                <a:ext cx="1889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25" name="Rectangle 88"/>
              <p:cNvSpPr>
                <a:spLocks noChangeArrowheads="1"/>
              </p:cNvSpPr>
              <p:nvPr/>
            </p:nvSpPr>
            <p:spPr bwMode="auto">
              <a:xfrm flipH="1">
                <a:off x="8223250" y="1704975"/>
                <a:ext cx="285750" cy="144463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26" name="Rectangle 89"/>
              <p:cNvSpPr>
                <a:spLocks noChangeArrowheads="1"/>
              </p:cNvSpPr>
              <p:nvPr/>
            </p:nvSpPr>
            <p:spPr bwMode="auto">
              <a:xfrm flipH="1">
                <a:off x="7750175" y="1657350"/>
                <a:ext cx="284163" cy="239713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27" name="Rectangle 90"/>
              <p:cNvSpPr>
                <a:spLocks noChangeArrowheads="1"/>
              </p:cNvSpPr>
              <p:nvPr/>
            </p:nvSpPr>
            <p:spPr bwMode="auto">
              <a:xfrm flipH="1">
                <a:off x="7272338" y="1635125"/>
                <a:ext cx="287337" cy="285750"/>
              </a:xfrm>
              <a:prstGeom prst="rect">
                <a:avLst/>
              </a:prstGeom>
              <a:solidFill>
                <a:srgbClr val="EAEAEA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28" name="Line 91"/>
              <p:cNvSpPr>
                <a:spLocks noChangeShapeType="1"/>
              </p:cNvSpPr>
              <p:nvPr/>
            </p:nvSpPr>
            <p:spPr bwMode="auto">
              <a:xfrm flipV="1">
                <a:off x="8502650" y="1778000"/>
                <a:ext cx="19685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29" name="Line 92"/>
              <p:cNvSpPr>
                <a:spLocks noChangeShapeType="1"/>
              </p:cNvSpPr>
              <p:nvPr/>
            </p:nvSpPr>
            <p:spPr bwMode="auto">
              <a:xfrm rot="10800000" flipH="1">
                <a:off x="8034338" y="1778000"/>
                <a:ext cx="1889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30" name="Line 93"/>
              <p:cNvSpPr>
                <a:spLocks noChangeShapeType="1"/>
              </p:cNvSpPr>
              <p:nvPr/>
            </p:nvSpPr>
            <p:spPr bwMode="auto">
              <a:xfrm>
                <a:off x="7559675" y="1778000"/>
                <a:ext cx="1905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31" name="Line 94"/>
              <p:cNvSpPr>
                <a:spLocks noChangeShapeType="1"/>
              </p:cNvSpPr>
              <p:nvPr/>
            </p:nvSpPr>
            <p:spPr bwMode="auto">
              <a:xfrm>
                <a:off x="7085013" y="1778000"/>
                <a:ext cx="1873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32" name="Text Box 95"/>
              <p:cNvSpPr txBox="1">
                <a:spLocks noChangeArrowheads="1"/>
              </p:cNvSpPr>
              <p:nvPr/>
            </p:nvSpPr>
            <p:spPr bwMode="auto">
              <a:xfrm>
                <a:off x="5192714" y="795338"/>
                <a:ext cx="404597" cy="5010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I</a:t>
                </a:r>
                <a:r>
                  <a:rPr kumimoji="1" lang="en-US" altLang="zh-CN" sz="1800" b="0" i="0" u="none" strike="noStrike" kern="0" cap="none" spc="0" normalizeH="0" baseline="-2500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233" name="Text Box 96"/>
              <p:cNvSpPr txBox="1">
                <a:spLocks noChangeArrowheads="1"/>
              </p:cNvSpPr>
              <p:nvPr/>
            </p:nvSpPr>
            <p:spPr bwMode="auto">
              <a:xfrm>
                <a:off x="5191125" y="1952625"/>
                <a:ext cx="404597" cy="5010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I</a:t>
                </a:r>
                <a:r>
                  <a:rPr kumimoji="1" lang="en-US" altLang="zh-CN" sz="1800" b="0" i="0" u="none" strike="noStrike" kern="0" cap="none" spc="0" normalizeH="0" baseline="-2500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</p:txBody>
          </p:sp>
          <p:sp>
            <p:nvSpPr>
              <p:cNvPr id="234" name="Text Box 97"/>
              <p:cNvSpPr txBox="1">
                <a:spLocks noChangeArrowheads="1"/>
              </p:cNvSpPr>
              <p:nvPr/>
            </p:nvSpPr>
            <p:spPr bwMode="auto">
              <a:xfrm>
                <a:off x="5191125" y="1349375"/>
                <a:ext cx="404597" cy="5010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I</a:t>
                </a:r>
                <a:r>
                  <a:rPr kumimoji="1" lang="en-US" altLang="zh-CN" sz="1800" b="0" i="0" u="none" strike="noStrike" kern="0" cap="none" spc="0" normalizeH="0" baseline="-2500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</a:p>
            </p:txBody>
          </p:sp>
          <p:sp>
            <p:nvSpPr>
              <p:cNvPr id="235" name="Text Box 98"/>
              <p:cNvSpPr txBox="1">
                <a:spLocks noChangeArrowheads="1"/>
              </p:cNvSpPr>
              <p:nvPr/>
            </p:nvSpPr>
            <p:spPr bwMode="auto">
              <a:xfrm>
                <a:off x="8459787" y="815975"/>
                <a:ext cx="523832" cy="5010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O</a:t>
                </a:r>
                <a:r>
                  <a:rPr kumimoji="1" lang="en-US" altLang="zh-CN" sz="1800" b="0" i="0" u="none" strike="noStrike" kern="0" cap="none" spc="0" normalizeH="0" baseline="-2500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236" name="Text Box 99"/>
              <p:cNvSpPr txBox="1">
                <a:spLocks noChangeArrowheads="1"/>
              </p:cNvSpPr>
              <p:nvPr/>
            </p:nvSpPr>
            <p:spPr bwMode="auto">
              <a:xfrm>
                <a:off x="8461375" y="1420813"/>
                <a:ext cx="523832" cy="5010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O</a:t>
                </a:r>
                <a:r>
                  <a:rPr kumimoji="1" lang="en-US" altLang="zh-CN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</a:p>
            </p:txBody>
          </p:sp>
          <p:sp>
            <p:nvSpPr>
              <p:cNvPr id="237" name="AutoShape 100"/>
              <p:cNvSpPr>
                <a:spLocks noChangeArrowheads="1"/>
              </p:cNvSpPr>
              <p:nvPr/>
            </p:nvSpPr>
            <p:spPr bwMode="auto">
              <a:xfrm>
                <a:off x="6835775" y="704850"/>
                <a:ext cx="365125" cy="2001838"/>
              </a:xfrm>
              <a:prstGeom prst="upDownArrow">
                <a:avLst>
                  <a:gd name="adj1" fmla="val 50000"/>
                  <a:gd name="adj2" fmla="val 56273"/>
                </a:avLst>
              </a:prstGeom>
              <a:solidFill>
                <a:srgbClr val="FF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39" name="Text Box 171"/>
              <p:cNvSpPr txBox="1">
                <a:spLocks noChangeArrowheads="1"/>
              </p:cNvSpPr>
              <p:nvPr/>
            </p:nvSpPr>
            <p:spPr bwMode="auto">
              <a:xfrm>
                <a:off x="7456488" y="568325"/>
                <a:ext cx="814851" cy="5010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总线</a:t>
                </a:r>
              </a:p>
            </p:txBody>
          </p:sp>
          <p:sp>
            <p:nvSpPr>
              <p:cNvPr id="240" name="Line 172"/>
              <p:cNvSpPr>
                <a:spLocks noChangeShapeType="1"/>
              </p:cNvSpPr>
              <p:nvPr/>
            </p:nvSpPr>
            <p:spPr bwMode="auto">
              <a:xfrm flipV="1">
                <a:off x="7010400" y="833438"/>
                <a:ext cx="557213" cy="14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41" name="Text Box 175"/>
              <p:cNvSpPr txBox="1">
                <a:spLocks noChangeArrowheads="1"/>
              </p:cNvSpPr>
              <p:nvPr/>
            </p:nvSpPr>
            <p:spPr bwMode="auto">
              <a:xfrm>
                <a:off x="8483600" y="2024063"/>
                <a:ext cx="523832" cy="5010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O</a:t>
                </a:r>
                <a:r>
                  <a:rPr kumimoji="1" lang="en-US" altLang="zh-CN" sz="1800" b="0" i="0" u="none" strike="noStrike" kern="0" cap="none" spc="0" normalizeH="0" baseline="-2500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</p:txBody>
          </p:sp>
        </p:grpSp>
        <p:sp>
          <p:nvSpPr>
            <p:cNvPr id="244" name="Text Box 153"/>
            <p:cNvSpPr txBox="1">
              <a:spLocks noChangeArrowheads="1"/>
            </p:cNvSpPr>
            <p:nvPr/>
          </p:nvSpPr>
          <p:spPr bwMode="auto">
            <a:xfrm>
              <a:off x="5778048" y="4293220"/>
              <a:ext cx="1949255" cy="465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(2)</a:t>
              </a:r>
              <a:r>
                <a:rPr kumimoji="1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经总线交换</a:t>
              </a:r>
            </a:p>
          </p:txBody>
        </p:sp>
      </p:grpSp>
      <p:sp>
        <p:nvSpPr>
          <p:cNvPr id="245" name="Freeform 178"/>
          <p:cNvSpPr>
            <a:spLocks/>
          </p:cNvSpPr>
          <p:nvPr/>
        </p:nvSpPr>
        <p:spPr bwMode="auto">
          <a:xfrm>
            <a:off x="5175176" y="2896617"/>
            <a:ext cx="2570002" cy="424762"/>
          </a:xfrm>
          <a:custGeom>
            <a:avLst/>
            <a:gdLst>
              <a:gd name="T0" fmla="*/ 0 w 2041"/>
              <a:gd name="T1" fmla="*/ 0 h 363"/>
              <a:gd name="T2" fmla="*/ 2147483646 w 2041"/>
              <a:gd name="T3" fmla="*/ 0 h 363"/>
              <a:gd name="T4" fmla="*/ 2147483646 w 2041"/>
              <a:gd name="T5" fmla="*/ 914818306 h 363"/>
              <a:gd name="T6" fmla="*/ 2147483646 w 2041"/>
              <a:gd name="T7" fmla="*/ 914818306 h 36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41" h="363">
                <a:moveTo>
                  <a:pt x="0" y="0"/>
                </a:moveTo>
                <a:lnTo>
                  <a:pt x="998" y="0"/>
                </a:lnTo>
                <a:lnTo>
                  <a:pt x="998" y="363"/>
                </a:lnTo>
                <a:lnTo>
                  <a:pt x="2041" y="363"/>
                </a:lnTo>
              </a:path>
            </a:pathLst>
          </a:custGeom>
          <a:noFill/>
          <a:ln w="76200" cmpd="sng">
            <a:solidFill>
              <a:schemeClr val="accent5">
                <a:lumMod val="50000"/>
                <a:alpha val="56000"/>
              </a:schemeClr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86" name="Line 179"/>
          <p:cNvSpPr>
            <a:spLocks noChangeShapeType="1"/>
          </p:cNvSpPr>
          <p:nvPr/>
        </p:nvSpPr>
        <p:spPr bwMode="auto">
          <a:xfrm>
            <a:off x="3056756" y="4562478"/>
            <a:ext cx="1811693" cy="27116"/>
          </a:xfrm>
          <a:prstGeom prst="line">
            <a:avLst/>
          </a:prstGeom>
          <a:noFill/>
          <a:ln w="76200">
            <a:solidFill>
              <a:schemeClr val="accent5">
                <a:lumMod val="50000"/>
                <a:alpha val="58000"/>
              </a:scheme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87" name="Line 180"/>
          <p:cNvSpPr>
            <a:spLocks noChangeShapeType="1"/>
          </p:cNvSpPr>
          <p:nvPr/>
        </p:nvSpPr>
        <p:spPr bwMode="auto">
          <a:xfrm rot="16200000" flipH="1">
            <a:off x="3873815" y="5617271"/>
            <a:ext cx="2031328" cy="23132"/>
          </a:xfrm>
          <a:prstGeom prst="line">
            <a:avLst/>
          </a:prstGeom>
          <a:noFill/>
          <a:ln w="76200">
            <a:solidFill>
              <a:schemeClr val="accent5">
                <a:lumMod val="50000"/>
                <a:alpha val="58000"/>
              </a:scheme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448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245" grpId="0" animBg="1"/>
      <p:bldP spid="386" grpId="0" animBg="1"/>
      <p:bldP spid="38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704E2A-200F-4FD4-82DE-C9E7CB5B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927" y="3107840"/>
            <a:ext cx="4800533" cy="855663"/>
          </a:xfrm>
        </p:spPr>
        <p:txBody>
          <a:bodyPr tIns="72000" bIns="72000" anchor="ctr" anchorCtr="0">
            <a:noAutofit/>
          </a:bodyPr>
          <a:lstStyle/>
          <a:p>
            <a:pPr algn="ctr"/>
            <a:r>
              <a:rPr lang="zh-CN" altLang="en-US" sz="6600" dirty="0">
                <a:solidFill>
                  <a:srgbClr val="0000CC"/>
                </a:solidFill>
                <a:latin typeface="+mn-ea"/>
                <a:ea typeface="+mn-ea"/>
              </a:rPr>
              <a:t>休息！！！</a:t>
            </a:r>
            <a:endParaRPr lang="zh-CN" altLang="en-US" sz="66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473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网际控制报文协议</a:t>
            </a:r>
            <a:r>
              <a:rPr lang="en-US" altLang="zh-CN" dirty="0"/>
              <a:t>ICMP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895630"/>
          </a:xfrm>
        </p:spPr>
        <p:txBody>
          <a:bodyPr/>
          <a:lstStyle/>
          <a:p>
            <a:r>
              <a:rPr lang="zh-CN" altLang="en-US" dirty="0"/>
              <a:t>网际控制报文协议 </a:t>
            </a:r>
            <a:r>
              <a:rPr lang="en-US" altLang="zh-CN" dirty="0"/>
              <a:t>[RFC 792]</a:t>
            </a:r>
          </a:p>
          <a:p>
            <a:pPr lvl="1"/>
            <a:r>
              <a:rPr lang="zh-CN" altLang="en-US" sz="1800" dirty="0"/>
              <a:t> </a:t>
            </a:r>
            <a:r>
              <a:rPr lang="en-US" altLang="zh-CN" sz="1800" dirty="0"/>
              <a:t>ICMP</a:t>
            </a:r>
            <a:r>
              <a:rPr lang="zh-CN" altLang="en-US" sz="1800" dirty="0"/>
              <a:t>，</a:t>
            </a:r>
            <a:r>
              <a:rPr lang="en-US" altLang="zh-CN" sz="1800" dirty="0"/>
              <a:t>Internet Control Message Protocol</a:t>
            </a:r>
          </a:p>
          <a:p>
            <a:pPr lvl="1"/>
            <a:r>
              <a:rPr lang="zh-CN" altLang="en-US" sz="1800" dirty="0"/>
              <a:t>用于网络诊断和控制：主机或路由器用于报告差错、异常情况</a:t>
            </a:r>
            <a:endParaRPr lang="en-US" altLang="zh-CN" sz="1800" dirty="0"/>
          </a:p>
          <a:p>
            <a:pPr lvl="1"/>
            <a:r>
              <a:rPr lang="en-US" altLang="zh-CN" sz="1800" dirty="0"/>
              <a:t>IP</a:t>
            </a:r>
            <a:r>
              <a:rPr lang="zh-CN" altLang="en-US" sz="1800" dirty="0"/>
              <a:t>层协议，但封装在</a:t>
            </a:r>
            <a:r>
              <a:rPr lang="en-US" altLang="zh-CN" sz="1800" dirty="0"/>
              <a:t>IP</a:t>
            </a:r>
            <a:r>
              <a:rPr lang="zh-CN" altLang="en-US" sz="1800" dirty="0"/>
              <a:t>数据报中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5852160" y="87868"/>
            <a:ext cx="30732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4.3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网际控制报文协议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ICMP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67077" y="3340609"/>
            <a:ext cx="5292220" cy="3172968"/>
            <a:chOff x="1852292" y="2057400"/>
            <a:chExt cx="5926203" cy="3783330"/>
          </a:xfrm>
        </p:grpSpPr>
        <p:sp>
          <p:nvSpPr>
            <p:cNvPr id="7" name="Rectangle 63"/>
            <p:cNvSpPr>
              <a:spLocks noChangeArrowheads="1"/>
            </p:cNvSpPr>
            <p:nvPr/>
          </p:nvSpPr>
          <p:spPr bwMode="auto">
            <a:xfrm>
              <a:off x="3170825" y="2057400"/>
              <a:ext cx="4578570" cy="674370"/>
            </a:xfrm>
            <a:prstGeom prst="rect">
              <a:avLst/>
            </a:prstGeom>
            <a:solidFill>
              <a:srgbClr val="E5E5FF"/>
            </a:solidFill>
            <a:ln w="12700">
              <a:solidFill>
                <a:srgbClr val="000000"/>
              </a:solidFill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应用层协议</a:t>
              </a:r>
              <a:endParaRPr lang="en-US" altLang="zh-CN" sz="1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(</a:t>
              </a:r>
              <a:r>
                <a:rPr kumimoji="1"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HTTP,  FTP,  SMTP ……</a:t>
              </a:r>
              <a:r>
                <a:rPr lang="en-US" altLang="zh-CN" sz="16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)</a:t>
              </a:r>
              <a:endParaRPr lang="zh-CN" altLang="en-US" sz="1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" name="Rectangle 63"/>
            <p:cNvSpPr>
              <a:spLocks noChangeArrowheads="1"/>
            </p:cNvSpPr>
            <p:nvPr/>
          </p:nvSpPr>
          <p:spPr bwMode="auto">
            <a:xfrm>
              <a:off x="3170825" y="2729547"/>
              <a:ext cx="4578570" cy="668136"/>
            </a:xfrm>
            <a:prstGeom prst="rect">
              <a:avLst/>
            </a:prstGeom>
            <a:solidFill>
              <a:srgbClr val="E5E5FF"/>
            </a:solidFill>
            <a:ln w="12700">
              <a:solidFill>
                <a:srgbClr val="000000"/>
              </a:solidFill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  <a:r>
                <a:rPr lang="zh-CN" altLang="en-US" sz="16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，</a:t>
              </a:r>
              <a:r>
                <a:rPr lang="en-US" altLang="zh-CN" sz="16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UDP</a:t>
              </a:r>
              <a:endParaRPr lang="zh-CN" altLang="en-US" sz="1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" name="Rectangle 63"/>
            <p:cNvSpPr>
              <a:spLocks noChangeArrowheads="1"/>
            </p:cNvSpPr>
            <p:nvPr/>
          </p:nvSpPr>
          <p:spPr bwMode="auto">
            <a:xfrm>
              <a:off x="3170825" y="3397683"/>
              <a:ext cx="4578570" cy="1322907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1" kern="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endParaRPr lang="zh-CN" altLang="en-US" sz="16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3311404" y="3502619"/>
              <a:ext cx="1119621" cy="303211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en-US" altLang="zh-CN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ICMP</a:t>
              </a:r>
              <a:endParaRPr lang="zh-CN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534496" y="3502618"/>
              <a:ext cx="1119621" cy="3032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en-US" altLang="zh-CN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IGMP</a:t>
              </a:r>
              <a:endParaRPr lang="zh-CN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6530614" y="4317958"/>
              <a:ext cx="1119621" cy="3032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en-US" altLang="zh-CN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ARP</a:t>
              </a:r>
              <a:endParaRPr lang="zh-CN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" name="Rectangle 63"/>
            <p:cNvSpPr>
              <a:spLocks noChangeArrowheads="1"/>
            </p:cNvSpPr>
            <p:nvPr/>
          </p:nvSpPr>
          <p:spPr bwMode="auto">
            <a:xfrm>
              <a:off x="3170825" y="4720591"/>
              <a:ext cx="4578570" cy="548640"/>
            </a:xfrm>
            <a:prstGeom prst="rect">
              <a:avLst/>
            </a:prstGeom>
            <a:solidFill>
              <a:srgbClr val="E5E5FF"/>
            </a:solidFill>
            <a:ln w="12700">
              <a:solidFill>
                <a:srgbClr val="000000"/>
              </a:solidFill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各种网络接口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170825" y="5392738"/>
              <a:ext cx="4607670" cy="44799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dash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物理硬件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52294" y="2194530"/>
              <a:ext cx="982243" cy="440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应用层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52293" y="2930639"/>
              <a:ext cx="982243" cy="440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传输层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852293" y="3859081"/>
              <a:ext cx="982243" cy="440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网络层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1852292" y="4787523"/>
              <a:ext cx="982243" cy="440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子网层</a:t>
              </a: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3449569" y="3977085"/>
              <a:ext cx="1840991" cy="5642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zh-CN" alt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路由选择协议</a:t>
              </a:r>
              <a:endPara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marL="72000" indent="-180000" fontAlgn="base">
                <a:spcAft>
                  <a:spcPct val="0"/>
                </a:spcAft>
                <a:buClr>
                  <a:schemeClr val="bg1"/>
                </a:buClr>
                <a:buSzPct val="75000"/>
                <a:buFont typeface="Arial" panose="020B0604020202020204" pitchFamily="34" charset="0"/>
                <a:buChar char="•"/>
              </a:pPr>
              <a:r>
                <a:rPr lang="en-US" altLang="zh-CN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RIP</a:t>
              </a:r>
              <a:r>
                <a:rPr lang="zh-CN" alt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、</a:t>
              </a:r>
              <a:r>
                <a:rPr lang="en-US" altLang="zh-CN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OSPF</a:t>
              </a:r>
              <a:r>
                <a:rPr lang="zh-CN" alt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、</a:t>
              </a:r>
              <a:r>
                <a:rPr lang="en-US" altLang="zh-CN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BGP</a:t>
              </a:r>
              <a:endParaRPr lang="zh-CN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3074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网际控制报文协议</a:t>
            </a:r>
            <a:r>
              <a:rPr lang="en-US" altLang="zh-CN" dirty="0"/>
              <a:t>ICMP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895630"/>
          </a:xfrm>
        </p:spPr>
        <p:txBody>
          <a:bodyPr/>
          <a:lstStyle/>
          <a:p>
            <a:r>
              <a:rPr lang="zh-CN" altLang="en-US" dirty="0"/>
              <a:t>网际控制报文协议 </a:t>
            </a:r>
            <a:r>
              <a:rPr lang="en-US" altLang="zh-CN" dirty="0"/>
              <a:t>[RFC 792]</a:t>
            </a:r>
          </a:p>
          <a:p>
            <a:pPr lvl="1"/>
            <a:r>
              <a:rPr lang="zh-CN" altLang="en-US" sz="1800" dirty="0"/>
              <a:t> </a:t>
            </a:r>
            <a:r>
              <a:rPr lang="en-US" altLang="zh-CN" sz="1800" dirty="0"/>
              <a:t>ICMP</a:t>
            </a:r>
            <a:r>
              <a:rPr lang="zh-CN" altLang="en-US" sz="1800" dirty="0"/>
              <a:t>，</a:t>
            </a:r>
            <a:r>
              <a:rPr lang="en-US" altLang="zh-CN" sz="1800" dirty="0"/>
              <a:t>Internet Control Message Protocol</a:t>
            </a:r>
          </a:p>
          <a:p>
            <a:pPr lvl="1"/>
            <a:r>
              <a:rPr lang="zh-CN" altLang="en-US" sz="1800" dirty="0"/>
              <a:t>用于网络诊断和控制：主机或路由器用于报告差错、异常情况</a:t>
            </a:r>
            <a:endParaRPr lang="en-US" altLang="zh-CN" sz="1800" dirty="0"/>
          </a:p>
          <a:p>
            <a:pPr lvl="1"/>
            <a:r>
              <a:rPr lang="en-US" altLang="zh-CN" sz="1800" dirty="0"/>
              <a:t>IP</a:t>
            </a:r>
            <a:r>
              <a:rPr lang="zh-CN" altLang="en-US" sz="1800" dirty="0"/>
              <a:t>层协议，但封装在</a:t>
            </a:r>
            <a:r>
              <a:rPr lang="en-US" altLang="zh-CN" sz="1800" dirty="0"/>
              <a:t>IP</a:t>
            </a:r>
            <a:r>
              <a:rPr lang="zh-CN" altLang="en-US" sz="1800" dirty="0"/>
              <a:t>数据报中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5852160" y="87868"/>
            <a:ext cx="30732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4.3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网际控制报文协议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ICMP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3193225" y="5003102"/>
            <a:ext cx="3089275" cy="3921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ICMP </a:t>
            </a:r>
            <a:r>
              <a: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报文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593025" y="5776214"/>
            <a:ext cx="4689475" cy="777874"/>
            <a:chOff x="1593025" y="5776214"/>
            <a:chExt cx="4689475" cy="777874"/>
          </a:xfrm>
        </p:grpSpPr>
        <p:sp>
          <p:nvSpPr>
            <p:cNvPr id="20" name="AutoShape 31"/>
            <p:cNvSpPr>
              <a:spLocks noChangeArrowheads="1"/>
            </p:cNvSpPr>
            <p:nvPr/>
          </p:nvSpPr>
          <p:spPr bwMode="auto">
            <a:xfrm rot="5400000">
              <a:off x="1682718" y="5723034"/>
              <a:ext cx="288925" cy="468312"/>
            </a:xfrm>
            <a:prstGeom prst="downArrow">
              <a:avLst>
                <a:gd name="adj1" fmla="val 47222"/>
                <a:gd name="adj2" fmla="val 83745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" name="Rectangle 2"/>
            <p:cNvSpPr>
              <a:spLocks noChangeArrowheads="1"/>
            </p:cNvSpPr>
            <p:nvPr/>
          </p:nvSpPr>
          <p:spPr bwMode="auto">
            <a:xfrm>
              <a:off x="2034350" y="5779389"/>
              <a:ext cx="4248150" cy="39052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3193225" y="5803202"/>
              <a:ext cx="3070225" cy="36671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3" name="Line 6"/>
            <p:cNvSpPr>
              <a:spLocks noChangeShapeType="1"/>
            </p:cNvSpPr>
            <p:nvPr/>
          </p:nvSpPr>
          <p:spPr bwMode="auto">
            <a:xfrm>
              <a:off x="2034350" y="6403277"/>
              <a:ext cx="424815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4" name="Text Box 7"/>
            <p:cNvSpPr txBox="1">
              <a:spLocks noChangeArrowheads="1"/>
            </p:cNvSpPr>
            <p:nvPr/>
          </p:nvSpPr>
          <p:spPr bwMode="auto">
            <a:xfrm>
              <a:off x="2132775" y="5776214"/>
              <a:ext cx="8318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  部</a:t>
              </a: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3193225" y="5779389"/>
              <a:ext cx="0" cy="390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3823462" y="5776214"/>
              <a:ext cx="16176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数  据  部  分</a:t>
              </a: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3621024" y="6247701"/>
              <a:ext cx="1116838" cy="3063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zh-CN" alt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数据报</a:t>
              </a:r>
            </a:p>
          </p:txBody>
        </p:sp>
      </p:grpSp>
      <p:sp>
        <p:nvSpPr>
          <p:cNvPr id="28" name="AutoShape 12"/>
          <p:cNvSpPr>
            <a:spLocks noChangeArrowheads="1"/>
          </p:cNvSpPr>
          <p:nvPr/>
        </p:nvSpPr>
        <p:spPr bwMode="auto">
          <a:xfrm>
            <a:off x="4544187" y="5395214"/>
            <a:ext cx="288925" cy="468313"/>
          </a:xfrm>
          <a:prstGeom prst="downArrow">
            <a:avLst>
              <a:gd name="adj1" fmla="val 47222"/>
              <a:gd name="adj2" fmla="val 837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2034350" y="4684807"/>
            <a:ext cx="5613400" cy="316707"/>
          </a:xfrm>
          <a:custGeom>
            <a:avLst/>
            <a:gdLst>
              <a:gd name="T0" fmla="*/ 0 w 2790"/>
              <a:gd name="T1" fmla="*/ 16904553 h 279"/>
              <a:gd name="T2" fmla="*/ 2147483646 w 2790"/>
              <a:gd name="T3" fmla="*/ 786079317 h 279"/>
              <a:gd name="T4" fmla="*/ 2147483646 w 2790"/>
              <a:gd name="T5" fmla="*/ 777626201 h 279"/>
              <a:gd name="T6" fmla="*/ 2147483646 w 2790"/>
              <a:gd name="T7" fmla="*/ 0 h 279"/>
              <a:gd name="T8" fmla="*/ 0 w 2790"/>
              <a:gd name="T9" fmla="*/ 16904553 h 2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90" h="279">
                <a:moveTo>
                  <a:pt x="0" y="6"/>
                </a:moveTo>
                <a:lnTo>
                  <a:pt x="561" y="279"/>
                </a:lnTo>
                <a:lnTo>
                  <a:pt x="2100" y="276"/>
                </a:lnTo>
                <a:lnTo>
                  <a:pt x="2790" y="0"/>
                </a:lnTo>
                <a:lnTo>
                  <a:pt x="0" y="6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2061337" y="3486342"/>
            <a:ext cx="5600700" cy="1169890"/>
            <a:chOff x="2061337" y="3486342"/>
            <a:chExt cx="5600700" cy="1169890"/>
          </a:xfrm>
        </p:grpSpPr>
        <p:sp>
          <p:nvSpPr>
            <p:cNvPr id="32" name="Rectangle 13"/>
            <p:cNvSpPr>
              <a:spLocks noChangeArrowheads="1"/>
            </p:cNvSpPr>
            <p:nvPr/>
          </p:nvSpPr>
          <p:spPr bwMode="auto">
            <a:xfrm>
              <a:off x="2061337" y="3486342"/>
              <a:ext cx="5600700" cy="116481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2061337" y="3496185"/>
              <a:ext cx="1388999" cy="3667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类型</a:t>
              </a:r>
            </a:p>
          </p:txBody>
        </p:sp>
        <p:sp>
          <p:nvSpPr>
            <p:cNvPr id="46" name="Rectangle 4"/>
            <p:cNvSpPr>
              <a:spLocks noChangeArrowheads="1"/>
            </p:cNvSpPr>
            <p:nvPr/>
          </p:nvSpPr>
          <p:spPr bwMode="auto">
            <a:xfrm>
              <a:off x="4861687" y="3501790"/>
              <a:ext cx="2800350" cy="3667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校验和</a:t>
              </a:r>
            </a:p>
          </p:txBody>
        </p:sp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3461512" y="3497249"/>
              <a:ext cx="1388999" cy="3667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代码</a:t>
              </a:r>
            </a:p>
          </p:txBody>
        </p:sp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2061337" y="3864485"/>
              <a:ext cx="5600700" cy="3667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这</a:t>
              </a:r>
              <a:r>
                <a:rPr lang="en-US" altLang="zh-CN" sz="2000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  <a:r>
                <a:rPr lang="zh-CN" alt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字节取决于</a:t>
              </a:r>
              <a:r>
                <a:rPr lang="en-US" altLang="zh-CN" sz="2000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ICMP</a:t>
              </a:r>
              <a:r>
                <a:rPr lang="zh-CN" alt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报文类型</a:t>
              </a:r>
            </a:p>
          </p:txBody>
        </p:sp>
        <p:sp>
          <p:nvSpPr>
            <p:cNvPr id="49" name="Rectangle 4"/>
            <p:cNvSpPr>
              <a:spLocks noChangeArrowheads="1"/>
            </p:cNvSpPr>
            <p:nvPr/>
          </p:nvSpPr>
          <p:spPr bwMode="auto">
            <a:xfrm>
              <a:off x="2061337" y="4236468"/>
              <a:ext cx="5600700" cy="4197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数据部分（长度取决于报文类型）</a:t>
              </a:r>
            </a:p>
          </p:txBody>
        </p:sp>
      </p:grp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1834388" y="3171541"/>
            <a:ext cx="5827649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位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0                       8                        16                                            31</a:t>
            </a:r>
            <a:endParaRPr lang="zh-CN" altLang="en-US" sz="18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22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31" grpId="0" animBg="1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网际控制报文协议</a:t>
            </a:r>
            <a:r>
              <a:rPr lang="en-US" altLang="zh-CN" dirty="0"/>
              <a:t>ICMP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493037"/>
          </a:xfrm>
        </p:spPr>
        <p:txBody>
          <a:bodyPr/>
          <a:lstStyle/>
          <a:p>
            <a:r>
              <a:rPr lang="en-US" altLang="zh-CN" dirty="0"/>
              <a:t>ICMP</a:t>
            </a:r>
            <a:r>
              <a:rPr lang="zh-CN" altLang="en-US" dirty="0"/>
              <a:t>报文种类</a:t>
            </a:r>
            <a:endParaRPr lang="en-US" altLang="zh-CN" dirty="0"/>
          </a:p>
          <a:p>
            <a:pPr lvl="1"/>
            <a:r>
              <a:rPr lang="en-US" altLang="zh-CN" sz="1800" dirty="0"/>
              <a:t>ICMP</a:t>
            </a:r>
            <a:r>
              <a:rPr lang="zh-CN" altLang="en-US" sz="1800" dirty="0"/>
              <a:t>差错报告报文</a:t>
            </a:r>
            <a:endParaRPr lang="en-US" altLang="zh-CN" sz="1800" dirty="0"/>
          </a:p>
          <a:p>
            <a:pPr lvl="2"/>
            <a:r>
              <a:rPr lang="zh-CN" altLang="en-US" sz="1600" dirty="0"/>
              <a:t>当</a:t>
            </a:r>
            <a:r>
              <a:rPr lang="en-US" altLang="zh-CN" sz="1600" dirty="0"/>
              <a:t>IP</a:t>
            </a:r>
            <a:r>
              <a:rPr lang="zh-CN" altLang="en-US" sz="1600" dirty="0"/>
              <a:t>分组在传输中发生错误时，</a:t>
            </a:r>
            <a:r>
              <a:rPr lang="en-US" altLang="zh-CN" sz="1600" dirty="0"/>
              <a:t>ICMP</a:t>
            </a:r>
            <a:r>
              <a:rPr lang="zh-CN" altLang="en-US" sz="1600" dirty="0"/>
              <a:t>发送差错报告报文通知源主机</a:t>
            </a:r>
            <a:endParaRPr lang="en-US" altLang="zh-CN" sz="1600" dirty="0"/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ICMP</a:t>
            </a:r>
            <a:r>
              <a:rPr lang="zh-CN" altLang="en-US" sz="1800" dirty="0"/>
              <a:t>询问报文</a:t>
            </a:r>
            <a:endParaRPr lang="en-US" altLang="zh-CN" sz="1800" dirty="0"/>
          </a:p>
          <a:p>
            <a:pPr lvl="2"/>
            <a:r>
              <a:rPr lang="zh-CN" altLang="en-US" sz="1600" dirty="0"/>
              <a:t>当管理员需要对某些网络问题进行判断时，可使用</a:t>
            </a:r>
            <a:r>
              <a:rPr lang="en-US" altLang="zh-CN" sz="1600" dirty="0"/>
              <a:t>ICMP</a:t>
            </a:r>
            <a:r>
              <a:rPr lang="zh-CN" altLang="en-US" sz="1600" dirty="0"/>
              <a:t>提供的查询报文</a:t>
            </a:r>
            <a:endParaRPr lang="en-US" altLang="zh-CN" sz="1600" dirty="0"/>
          </a:p>
          <a:p>
            <a:pPr lvl="2"/>
            <a:r>
              <a:rPr lang="zh-CN" altLang="en-US" sz="1600" dirty="0"/>
              <a:t>查询报文总是成对出现</a:t>
            </a:r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5852160" y="87868"/>
            <a:ext cx="30732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4.3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网际控制报文协议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ICMP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873754"/>
              </p:ext>
            </p:extLst>
          </p:nvPr>
        </p:nvGraphicFramePr>
        <p:xfrm>
          <a:off x="1292802" y="3793969"/>
          <a:ext cx="675391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ICMP</a:t>
                      </a:r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报文种类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类型值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ICMP</a:t>
                      </a:r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报文类型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zh-CN" altLang="en-US" b="1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差错报告报文</a:t>
                      </a:r>
                    </a:p>
                  </a:txBody>
                  <a:tcPr anchor="ctr" anchorCtr="1"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终点不可达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源点抑制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超时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参数问题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改变路由</a:t>
                      </a: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(redirect)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b="1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询问报文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8</a:t>
                      </a:r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、</a:t>
                      </a: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回送</a:t>
                      </a: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(echo)</a:t>
                      </a:r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请求、应答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13</a:t>
                      </a:r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、</a:t>
                      </a: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14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时间戳</a:t>
                      </a: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(timestamp)</a:t>
                      </a:r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请求、应答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" name="圆角矩形标注 32"/>
          <p:cNvSpPr/>
          <p:nvPr/>
        </p:nvSpPr>
        <p:spPr>
          <a:xfrm>
            <a:off x="2356439" y="2431364"/>
            <a:ext cx="6330361" cy="749654"/>
          </a:xfrm>
          <a:prstGeom prst="wedgeRoundRectCallout">
            <a:avLst>
              <a:gd name="adj1" fmla="val -1683"/>
              <a:gd name="adj2" fmla="val 189972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路由器或主机不能交付数据报时，向源结点发送</a:t>
            </a:r>
          </a:p>
        </p:txBody>
      </p:sp>
      <p:sp>
        <p:nvSpPr>
          <p:cNvPr id="34" name="圆角矩形标注 33"/>
          <p:cNvSpPr/>
          <p:nvPr/>
        </p:nvSpPr>
        <p:spPr>
          <a:xfrm>
            <a:off x="585216" y="2456918"/>
            <a:ext cx="8340231" cy="749654"/>
          </a:xfrm>
          <a:prstGeom prst="wedgeRoundRectCallout">
            <a:avLst>
              <a:gd name="adj1" fmla="val 12779"/>
              <a:gd name="adj2" fmla="val 248521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路由器或主机因拥塞丢弃数据报，向源结点发送，控制结点发送速率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334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 animBg="1"/>
      <p:bldP spid="3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网际控制报文协议</a:t>
            </a:r>
            <a:r>
              <a:rPr lang="en-US" altLang="zh-CN" dirty="0"/>
              <a:t>ICMP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493037"/>
          </a:xfrm>
        </p:spPr>
        <p:txBody>
          <a:bodyPr/>
          <a:lstStyle/>
          <a:p>
            <a:r>
              <a:rPr lang="en-US" altLang="zh-CN" dirty="0"/>
              <a:t>ICMP</a:t>
            </a:r>
            <a:r>
              <a:rPr lang="zh-CN" altLang="en-US" dirty="0"/>
              <a:t>报文种类</a:t>
            </a:r>
            <a:endParaRPr lang="en-US" altLang="zh-CN" dirty="0"/>
          </a:p>
          <a:p>
            <a:pPr lvl="1"/>
            <a:r>
              <a:rPr lang="en-US" altLang="zh-CN" sz="1800" dirty="0"/>
              <a:t>ICMP</a:t>
            </a:r>
            <a:r>
              <a:rPr lang="zh-CN" altLang="en-US" sz="1800" dirty="0"/>
              <a:t>差错报告报文</a:t>
            </a:r>
            <a:endParaRPr lang="en-US" altLang="zh-CN" sz="1800" dirty="0"/>
          </a:p>
          <a:p>
            <a:pPr lvl="2"/>
            <a:r>
              <a:rPr lang="zh-CN" altLang="en-US" sz="1600" dirty="0"/>
              <a:t>当</a:t>
            </a:r>
            <a:r>
              <a:rPr lang="en-US" altLang="zh-CN" sz="1600" dirty="0"/>
              <a:t>IP</a:t>
            </a:r>
            <a:r>
              <a:rPr lang="zh-CN" altLang="en-US" sz="1600" dirty="0"/>
              <a:t>分组在传输中发生错误时，</a:t>
            </a:r>
            <a:r>
              <a:rPr lang="en-US" altLang="zh-CN" sz="1600" dirty="0"/>
              <a:t>ICMP</a:t>
            </a:r>
            <a:r>
              <a:rPr lang="zh-CN" altLang="en-US" sz="1600" dirty="0"/>
              <a:t>发送差错报告报文通知源主机</a:t>
            </a:r>
            <a:endParaRPr lang="en-US" altLang="zh-CN" sz="1600" dirty="0"/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ICMP</a:t>
            </a:r>
            <a:r>
              <a:rPr lang="zh-CN" altLang="en-US" sz="1800" dirty="0"/>
              <a:t>询问报文</a:t>
            </a:r>
            <a:endParaRPr lang="en-US" altLang="zh-CN" sz="1800" dirty="0"/>
          </a:p>
          <a:p>
            <a:pPr lvl="2"/>
            <a:r>
              <a:rPr lang="zh-CN" altLang="en-US" sz="1600" dirty="0"/>
              <a:t>当管理员需要对某些网络问题进行判断时，可使用</a:t>
            </a:r>
            <a:r>
              <a:rPr lang="en-US" altLang="zh-CN" sz="1600" dirty="0"/>
              <a:t>ICMP</a:t>
            </a:r>
            <a:r>
              <a:rPr lang="zh-CN" altLang="en-US" sz="1600" dirty="0"/>
              <a:t>提供的查询报文</a:t>
            </a:r>
            <a:endParaRPr lang="en-US" altLang="zh-CN" sz="1600" dirty="0"/>
          </a:p>
          <a:p>
            <a:pPr lvl="2"/>
            <a:r>
              <a:rPr lang="zh-CN" altLang="en-US" sz="1600" dirty="0"/>
              <a:t>查询报文总是成对出现</a:t>
            </a:r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5852160" y="87868"/>
            <a:ext cx="30732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4.3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网际控制报文协议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ICMP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92802" y="3793969"/>
          <a:ext cx="675391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ICMP</a:t>
                      </a:r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报文种类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类型值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ICMP</a:t>
                      </a:r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报文类型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zh-CN" altLang="en-US" b="1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差错报告报文</a:t>
                      </a:r>
                    </a:p>
                  </a:txBody>
                  <a:tcPr anchor="ctr" anchorCtr="1"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终点不可达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源点抑制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超时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参数问题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改变路由</a:t>
                      </a: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(redirect)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b="1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询问报文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8</a:t>
                      </a:r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、</a:t>
                      </a: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回送</a:t>
                      </a: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(echo)</a:t>
                      </a:r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请求、应答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13</a:t>
                      </a:r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、</a:t>
                      </a: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14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时间戳</a:t>
                      </a: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(timestamp)</a:t>
                      </a:r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请求、应答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" name="圆角矩形标注 32"/>
          <p:cNvSpPr/>
          <p:nvPr/>
        </p:nvSpPr>
        <p:spPr>
          <a:xfrm>
            <a:off x="401884" y="2157984"/>
            <a:ext cx="8523563" cy="1292352"/>
          </a:xfrm>
          <a:prstGeom prst="wedgeRoundRectCallout">
            <a:avLst>
              <a:gd name="adj1" fmla="val 11219"/>
              <a:gd name="adj2" fmla="val 177176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路由器收到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TTL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为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0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的数据报时，丢弃，并向源结点发送超时报文</a:t>
            </a:r>
            <a:endParaRPr lang="en-US" altLang="zh-CN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终点在预计时间内未收到某数据报的所有分片，丢弃已收到分片，发送该报文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817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网际控制报文协议</a:t>
            </a:r>
            <a:r>
              <a:rPr lang="en-US" altLang="zh-CN" dirty="0"/>
              <a:t>ICMP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493037"/>
          </a:xfrm>
        </p:spPr>
        <p:txBody>
          <a:bodyPr/>
          <a:lstStyle/>
          <a:p>
            <a:r>
              <a:rPr lang="en-US" altLang="zh-CN" dirty="0"/>
              <a:t>ICMP</a:t>
            </a:r>
            <a:r>
              <a:rPr lang="zh-CN" altLang="en-US" dirty="0"/>
              <a:t>报文种类</a:t>
            </a:r>
            <a:endParaRPr lang="en-US" altLang="zh-CN" dirty="0"/>
          </a:p>
          <a:p>
            <a:pPr lvl="1"/>
            <a:r>
              <a:rPr lang="en-US" altLang="zh-CN" sz="1800" dirty="0"/>
              <a:t>ICMP</a:t>
            </a:r>
            <a:r>
              <a:rPr lang="zh-CN" altLang="en-US" sz="1800" dirty="0"/>
              <a:t>差错报告报文</a:t>
            </a:r>
            <a:endParaRPr lang="en-US" altLang="zh-CN" sz="1800" dirty="0"/>
          </a:p>
          <a:p>
            <a:pPr lvl="2"/>
            <a:r>
              <a:rPr lang="zh-CN" altLang="en-US" sz="1600" dirty="0"/>
              <a:t>当</a:t>
            </a:r>
            <a:r>
              <a:rPr lang="en-US" altLang="zh-CN" sz="1600" dirty="0"/>
              <a:t>IP</a:t>
            </a:r>
            <a:r>
              <a:rPr lang="zh-CN" altLang="en-US" sz="1600" dirty="0"/>
              <a:t>分组在传输中发生错误时，</a:t>
            </a:r>
            <a:r>
              <a:rPr lang="en-US" altLang="zh-CN" sz="1600" dirty="0"/>
              <a:t>ICMP</a:t>
            </a:r>
            <a:r>
              <a:rPr lang="zh-CN" altLang="en-US" sz="1600" dirty="0"/>
              <a:t>发送差错报告报文通知源主机</a:t>
            </a:r>
            <a:endParaRPr lang="en-US" altLang="zh-CN" sz="1600" dirty="0"/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ICMP</a:t>
            </a:r>
            <a:r>
              <a:rPr lang="zh-CN" altLang="en-US" sz="1800" dirty="0"/>
              <a:t>询问报文</a:t>
            </a:r>
            <a:endParaRPr lang="en-US" altLang="zh-CN" sz="1800" dirty="0"/>
          </a:p>
          <a:p>
            <a:pPr lvl="2"/>
            <a:r>
              <a:rPr lang="zh-CN" altLang="en-US" sz="1600" dirty="0"/>
              <a:t>当管理员需要对某些网络问题进行判断时，可使用</a:t>
            </a:r>
            <a:r>
              <a:rPr lang="en-US" altLang="zh-CN" sz="1600" dirty="0"/>
              <a:t>ICMP</a:t>
            </a:r>
            <a:r>
              <a:rPr lang="zh-CN" altLang="en-US" sz="1600" dirty="0"/>
              <a:t>提供的查询报文</a:t>
            </a:r>
            <a:endParaRPr lang="en-US" altLang="zh-CN" sz="1600" dirty="0"/>
          </a:p>
          <a:p>
            <a:pPr lvl="2"/>
            <a:r>
              <a:rPr lang="zh-CN" altLang="en-US" sz="1600" dirty="0"/>
              <a:t>查询报文总是成对出现</a:t>
            </a:r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5852160" y="87868"/>
            <a:ext cx="30732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4.3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网际控制报文协议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ICMP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92802" y="3793969"/>
          <a:ext cx="675391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ICMP</a:t>
                      </a:r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报文种类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类型值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ICMP</a:t>
                      </a:r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报文类型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zh-CN" altLang="en-US" b="1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差错报告报文</a:t>
                      </a:r>
                    </a:p>
                  </a:txBody>
                  <a:tcPr anchor="ctr" anchorCtr="1"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终点不可达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源点抑制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超时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参数问题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改变路由</a:t>
                      </a: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(redirect)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b="1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询问报文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8</a:t>
                      </a:r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、</a:t>
                      </a: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回送</a:t>
                      </a: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(echo)</a:t>
                      </a:r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请求、应答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13</a:t>
                      </a:r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、</a:t>
                      </a: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14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时间戳</a:t>
                      </a: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(timestamp)</a:t>
                      </a:r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请求、应答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" name="圆角矩形标注 33"/>
          <p:cNvSpPr/>
          <p:nvPr/>
        </p:nvSpPr>
        <p:spPr>
          <a:xfrm>
            <a:off x="585216" y="2316669"/>
            <a:ext cx="8340231" cy="749654"/>
          </a:xfrm>
          <a:prstGeom prst="wedgeRoundRectCallout">
            <a:avLst>
              <a:gd name="adj1" fmla="val 12925"/>
              <a:gd name="adj2" fmla="val 367245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路由器或主机收到首部参数不正确的数据报，丢弃，并向源结点发送</a:t>
            </a:r>
            <a:r>
              <a:rPr lang="zh-CN" altLang="en-US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该报文。例如版本号、校验和等</a:t>
            </a: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663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网际控制报文协议</a:t>
            </a:r>
            <a:r>
              <a:rPr lang="en-US" altLang="zh-CN" dirty="0"/>
              <a:t>ICMP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493037"/>
          </a:xfrm>
        </p:spPr>
        <p:txBody>
          <a:bodyPr/>
          <a:lstStyle/>
          <a:p>
            <a:r>
              <a:rPr lang="en-US" altLang="zh-CN" dirty="0"/>
              <a:t>ICMP</a:t>
            </a:r>
            <a:r>
              <a:rPr lang="zh-CN" altLang="en-US" dirty="0"/>
              <a:t>报文种类</a:t>
            </a:r>
            <a:endParaRPr lang="en-US" altLang="zh-CN" dirty="0"/>
          </a:p>
          <a:p>
            <a:pPr lvl="1"/>
            <a:r>
              <a:rPr lang="en-US" altLang="zh-CN" sz="1800" dirty="0"/>
              <a:t>ICMP</a:t>
            </a:r>
            <a:r>
              <a:rPr lang="zh-CN" altLang="en-US" sz="1800" dirty="0"/>
              <a:t>差错报告报文</a:t>
            </a:r>
            <a:endParaRPr lang="en-US" altLang="zh-CN" sz="1800" dirty="0"/>
          </a:p>
          <a:p>
            <a:pPr lvl="2"/>
            <a:r>
              <a:rPr lang="zh-CN" altLang="en-US" sz="1600" dirty="0"/>
              <a:t>当</a:t>
            </a:r>
            <a:r>
              <a:rPr lang="en-US" altLang="zh-CN" sz="1600" dirty="0"/>
              <a:t>IP</a:t>
            </a:r>
            <a:r>
              <a:rPr lang="zh-CN" altLang="en-US" sz="1600" dirty="0"/>
              <a:t>分组在传输中发生错误时，</a:t>
            </a:r>
            <a:r>
              <a:rPr lang="en-US" altLang="zh-CN" sz="1600" dirty="0"/>
              <a:t>ICMP</a:t>
            </a:r>
            <a:r>
              <a:rPr lang="zh-CN" altLang="en-US" sz="1600" dirty="0"/>
              <a:t>发送差错报告报文通知源主机</a:t>
            </a:r>
            <a:endParaRPr lang="en-US" altLang="zh-CN" sz="1600" dirty="0"/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ICMP</a:t>
            </a:r>
            <a:r>
              <a:rPr lang="zh-CN" altLang="en-US" sz="1800" dirty="0"/>
              <a:t>询问报文</a:t>
            </a:r>
            <a:endParaRPr lang="en-US" altLang="zh-CN" sz="1800" dirty="0"/>
          </a:p>
          <a:p>
            <a:pPr lvl="2"/>
            <a:r>
              <a:rPr lang="zh-CN" altLang="en-US" sz="1600" dirty="0"/>
              <a:t>当管理员需要对某些网络问题进行判断时，可使用</a:t>
            </a:r>
            <a:r>
              <a:rPr lang="en-US" altLang="zh-CN" sz="1600" dirty="0"/>
              <a:t>ICMP</a:t>
            </a:r>
            <a:r>
              <a:rPr lang="zh-CN" altLang="en-US" sz="1600" dirty="0"/>
              <a:t>提供的查询报文</a:t>
            </a:r>
            <a:endParaRPr lang="en-US" altLang="zh-CN" sz="1600" dirty="0"/>
          </a:p>
          <a:p>
            <a:pPr lvl="2"/>
            <a:r>
              <a:rPr lang="zh-CN" altLang="en-US" sz="1600" dirty="0"/>
              <a:t>查询报文总是成对出现</a:t>
            </a:r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5852160" y="87868"/>
            <a:ext cx="30732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4.3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网际控制报文协议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ICMP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92802" y="3793969"/>
          <a:ext cx="675391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ICMP</a:t>
                      </a:r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报文种类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类型值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ICMP</a:t>
                      </a:r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报文类型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zh-CN" altLang="en-US" b="1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差错报告报文</a:t>
                      </a:r>
                    </a:p>
                  </a:txBody>
                  <a:tcPr anchor="ctr" anchorCtr="1"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终点不可达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源点抑制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超时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参数问题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改变路由</a:t>
                      </a: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(redirect)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b="1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询问报文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8</a:t>
                      </a:r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、</a:t>
                      </a: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回送</a:t>
                      </a: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(echo)</a:t>
                      </a:r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请求、应答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13</a:t>
                      </a:r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、</a:t>
                      </a: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14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时间戳</a:t>
                      </a: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(timestamp)</a:t>
                      </a:r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请求、应答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" name="圆角矩形标注 32"/>
          <p:cNvSpPr/>
          <p:nvPr/>
        </p:nvSpPr>
        <p:spPr>
          <a:xfrm>
            <a:off x="3084576" y="2694432"/>
            <a:ext cx="5840871" cy="755904"/>
          </a:xfrm>
          <a:prstGeom prst="wedgeRoundRectCallout">
            <a:avLst>
              <a:gd name="adj1" fmla="val 11636"/>
              <a:gd name="adj2" fmla="val 370724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路由器通知主机下次将数据包发给另外的路由器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380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网际控制报文协议</a:t>
            </a:r>
            <a:r>
              <a:rPr lang="en-US" altLang="zh-CN" dirty="0"/>
              <a:t>ICMP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493037"/>
          </a:xfrm>
        </p:spPr>
        <p:txBody>
          <a:bodyPr/>
          <a:lstStyle/>
          <a:p>
            <a:r>
              <a:rPr lang="en-US" altLang="zh-CN" dirty="0"/>
              <a:t>ICMP</a:t>
            </a:r>
            <a:r>
              <a:rPr lang="zh-CN" altLang="en-US" dirty="0"/>
              <a:t>报文种类</a:t>
            </a:r>
            <a:endParaRPr lang="en-US" altLang="zh-CN" dirty="0"/>
          </a:p>
          <a:p>
            <a:pPr lvl="1"/>
            <a:r>
              <a:rPr lang="en-US" altLang="zh-CN" sz="1800" dirty="0"/>
              <a:t>ICMP</a:t>
            </a:r>
            <a:r>
              <a:rPr lang="zh-CN" altLang="en-US" sz="1800" dirty="0"/>
              <a:t>差错报告报文</a:t>
            </a:r>
            <a:endParaRPr lang="en-US" altLang="zh-CN" sz="1800" dirty="0"/>
          </a:p>
          <a:p>
            <a:pPr lvl="2"/>
            <a:r>
              <a:rPr lang="zh-CN" altLang="en-US" sz="1600" dirty="0"/>
              <a:t>当</a:t>
            </a:r>
            <a:r>
              <a:rPr lang="en-US" altLang="zh-CN" sz="1600" dirty="0"/>
              <a:t>IP</a:t>
            </a:r>
            <a:r>
              <a:rPr lang="zh-CN" altLang="en-US" sz="1600" dirty="0"/>
              <a:t>分组在传输中发生错误时，</a:t>
            </a:r>
            <a:r>
              <a:rPr lang="en-US" altLang="zh-CN" sz="1600" dirty="0"/>
              <a:t>ICMP</a:t>
            </a:r>
            <a:r>
              <a:rPr lang="zh-CN" altLang="en-US" sz="1600" dirty="0"/>
              <a:t>发送差错报告报文通知源主机</a:t>
            </a:r>
            <a:endParaRPr lang="en-US" altLang="zh-CN" sz="1600" dirty="0"/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ICMP</a:t>
            </a:r>
            <a:r>
              <a:rPr lang="zh-CN" altLang="en-US" sz="1800" dirty="0"/>
              <a:t>询问报文</a:t>
            </a:r>
            <a:endParaRPr lang="en-US" altLang="zh-CN" sz="1800" dirty="0"/>
          </a:p>
          <a:p>
            <a:pPr lvl="2"/>
            <a:r>
              <a:rPr lang="zh-CN" altLang="en-US" sz="1600" dirty="0"/>
              <a:t>当管理员需要对某些网络问题进行判断时，可使用</a:t>
            </a:r>
            <a:r>
              <a:rPr lang="en-US" altLang="zh-CN" sz="1600" dirty="0"/>
              <a:t>ICMP</a:t>
            </a:r>
            <a:r>
              <a:rPr lang="zh-CN" altLang="en-US" sz="1600" dirty="0"/>
              <a:t>提供的查询报文</a:t>
            </a:r>
            <a:endParaRPr lang="en-US" altLang="zh-CN" sz="1600" dirty="0"/>
          </a:p>
          <a:p>
            <a:pPr lvl="2"/>
            <a:r>
              <a:rPr lang="zh-CN" altLang="en-US" sz="1600" dirty="0"/>
              <a:t>查询报文总是成对出现</a:t>
            </a:r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5852160" y="87868"/>
            <a:ext cx="30732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4.3   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网际控制报文协议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ICMP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92802" y="3793969"/>
          <a:ext cx="675391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ICMP</a:t>
                      </a:r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报文种类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类型值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ICMP</a:t>
                      </a:r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报文类型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zh-CN" altLang="en-US" b="1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差错报告报文</a:t>
                      </a:r>
                    </a:p>
                  </a:txBody>
                  <a:tcPr anchor="ctr" anchorCtr="1"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终点不可达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源点抑制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超时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参数问题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改变路由</a:t>
                      </a: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(redirect)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b="1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询问报文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8</a:t>
                      </a:r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、</a:t>
                      </a: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回送</a:t>
                      </a: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(echo)</a:t>
                      </a:r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请求、应答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13</a:t>
                      </a:r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、</a:t>
                      </a: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14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时间戳</a:t>
                      </a:r>
                      <a:r>
                        <a:rPr lang="en-US" altLang="zh-CN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(timestamp)</a:t>
                      </a:r>
                      <a:r>
                        <a:rPr lang="zh-CN" altLang="en-US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请求、应答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" name="圆角矩形标注 33"/>
          <p:cNvSpPr/>
          <p:nvPr/>
        </p:nvSpPr>
        <p:spPr>
          <a:xfrm>
            <a:off x="585216" y="2084832"/>
            <a:ext cx="8340231" cy="1328928"/>
          </a:xfrm>
          <a:prstGeom prst="wedgeRoundRectCallout">
            <a:avLst>
              <a:gd name="adj1" fmla="val 27397"/>
              <a:gd name="adj2" fmla="val 253544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路由器或主机向特定的目的主机发出询问，测试目的站点的可达性和状态</a:t>
            </a:r>
            <a:endParaRPr lang="en-US" altLang="zh-CN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收到请求的主机必须回复应答报文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304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19.5|15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31.3|1.7|79|29|70.2|40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38|9.1|44.4|18.9|10|13.8|95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31.4|26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20.3|50.7|5.1|53.4|41.6|28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3|5.3|1.1|15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51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1|8.5|9.9|24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19.5|2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1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6|94|52|28.2|32.9|8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7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8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4.9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4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28109</TotalTime>
  <Words>2031</Words>
  <Application>Microsoft Office PowerPoint</Application>
  <PresentationFormat>全屏显示(4:3)</PresentationFormat>
  <Paragraphs>438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黑体</vt:lpstr>
      <vt:lpstr>宋体</vt:lpstr>
      <vt:lpstr>Arial</vt:lpstr>
      <vt:lpstr>Arial Black</vt:lpstr>
      <vt:lpstr>Calibri</vt:lpstr>
      <vt:lpstr>Tahoma</vt:lpstr>
      <vt:lpstr>Times New Roman</vt:lpstr>
      <vt:lpstr>Wingdings</vt:lpstr>
      <vt:lpstr>Wingdings 3</vt:lpstr>
      <vt:lpstr>Pixel</vt:lpstr>
      <vt:lpstr>自定义设计方案</vt:lpstr>
      <vt:lpstr>3_自定义设计方案</vt:lpstr>
      <vt:lpstr>4_自定义设计方案</vt:lpstr>
      <vt:lpstr>第四章 网络互联(7)</vt:lpstr>
      <vt:lpstr>提纲</vt:lpstr>
      <vt:lpstr>网际控制报文协议ICMP</vt:lpstr>
      <vt:lpstr>网际控制报文协议ICMP</vt:lpstr>
      <vt:lpstr>网际控制报文协议ICMP</vt:lpstr>
      <vt:lpstr>网际控制报文协议ICMP</vt:lpstr>
      <vt:lpstr>网际控制报文协议ICMP</vt:lpstr>
      <vt:lpstr>网际控制报文协议ICMP</vt:lpstr>
      <vt:lpstr>网际控制报文协议ICMP</vt:lpstr>
      <vt:lpstr>网际控制报文协议ICMP</vt:lpstr>
      <vt:lpstr>ICMP应用举例1</vt:lpstr>
      <vt:lpstr>ICMP应用举例2</vt:lpstr>
      <vt:lpstr>ICMP应用举例3</vt:lpstr>
      <vt:lpstr>提纲</vt:lpstr>
      <vt:lpstr>提纲</vt:lpstr>
      <vt:lpstr>路由器功能</vt:lpstr>
      <vt:lpstr>路由器结构</vt:lpstr>
      <vt:lpstr>转发 Vs. 路由</vt:lpstr>
      <vt:lpstr>输入端口 (input port)</vt:lpstr>
      <vt:lpstr>输出端口 (output port)</vt:lpstr>
      <vt:lpstr>交换结构 (fabric)</vt:lpstr>
      <vt:lpstr>休息！！！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小黑的小白的 小黑</cp:lastModifiedBy>
  <cp:revision>1480</cp:revision>
  <dcterms:created xsi:type="dcterms:W3CDTF">2017-02-02T15:53:23Z</dcterms:created>
  <dcterms:modified xsi:type="dcterms:W3CDTF">2020-07-02T09:47:12Z</dcterms:modified>
</cp:coreProperties>
</file>