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78" r:id="rId12"/>
  </p:sldMasterIdLst>
  <p:notesMasterIdLst>
    <p:notesMasterId r:id="rId38"/>
  </p:notesMasterIdLst>
  <p:sldIdLst>
    <p:sldId id="256" r:id="rId13"/>
    <p:sldId id="706" r:id="rId14"/>
    <p:sldId id="707" r:id="rId15"/>
    <p:sldId id="708" r:id="rId16"/>
    <p:sldId id="709" r:id="rId17"/>
    <p:sldId id="710" r:id="rId18"/>
    <p:sldId id="711" r:id="rId19"/>
    <p:sldId id="712" r:id="rId20"/>
    <p:sldId id="704" r:id="rId21"/>
    <p:sldId id="705" r:id="rId22"/>
    <p:sldId id="653" r:id="rId23"/>
    <p:sldId id="654" r:id="rId24"/>
    <p:sldId id="655" r:id="rId25"/>
    <p:sldId id="656" r:id="rId26"/>
    <p:sldId id="657" r:id="rId27"/>
    <p:sldId id="658" r:id="rId28"/>
    <p:sldId id="659" r:id="rId29"/>
    <p:sldId id="660" r:id="rId30"/>
    <p:sldId id="661" r:id="rId31"/>
    <p:sldId id="662" r:id="rId32"/>
    <p:sldId id="664" r:id="rId33"/>
    <p:sldId id="665" r:id="rId34"/>
    <p:sldId id="666" r:id="rId35"/>
    <p:sldId id="667" r:id="rId36"/>
    <p:sldId id="713"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990099"/>
    <a:srgbClr val="CC0099"/>
    <a:srgbClr val="9999FF"/>
    <a:srgbClr val="D2DEEF"/>
    <a:srgbClr val="FFCC66"/>
    <a:srgbClr val="EFEFFF"/>
    <a:srgbClr val="E8E8F1"/>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8" autoAdjust="0"/>
    <p:restoredTop sz="83261" autoAdjust="0"/>
  </p:normalViewPr>
  <p:slideViewPr>
    <p:cSldViewPr snapToGrid="0">
      <p:cViewPr varScale="1">
        <p:scale>
          <a:sx n="73" d="100"/>
          <a:sy n="73" d="100"/>
        </p:scale>
        <p:origin x="1656"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presProps" Target="presProp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2020/3/24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70054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39924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3127303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2020/3/24</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2020/3/24</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2020/3/24</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7249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2584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56125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53937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07157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1054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72496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5261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9397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72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04034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0603393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403759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7955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73733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99165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26723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661988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0108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3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4563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222591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39728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3732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2020/3/24</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2020/3/24</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2020/3/24</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2020/3/24</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2020/3/24</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2020/3/24</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2020/3/24</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2020/3/24</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2020/3/24</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690936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74212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0.png"/></Relationships>
</file>

<file path=ppt/slides/_rels/slide17.xml.rels><?xml version="1.0" encoding="UTF-8" standalone="yes"?>
<Relationships xmlns="http://schemas.openxmlformats.org/package/2006/relationships"><Relationship Id="rId7"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80.png"/><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90.png"/><Relationship Id="rId5" Type="http://schemas.openxmlformats.org/officeDocument/2006/relationships/image" Target="../media/image120.png"/></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90.png"/><Relationship Id="rId5" Type="http://schemas.openxmlformats.org/officeDocument/2006/relationships/image" Target="../media/image120.png"/><Relationship Id="rId9" Type="http://schemas.openxmlformats.org/officeDocument/2006/relationships/image" Target="../media/image1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0.png"/><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0.png"/><Relationship Id="rId5" Type="http://schemas.openxmlformats.org/officeDocument/2006/relationships/image" Target="../media/image120.png"/><Relationship Id="rId9" Type="http://schemas.openxmlformats.org/officeDocument/2006/relationships/image" Target="../media/image140.png"/></Relationships>
</file>

<file path=ppt/slides/_rels/slide21.xml.rels><?xml version="1.0" encoding="UTF-8" standalone="yes"?>
<Relationships xmlns="http://schemas.openxmlformats.org/package/2006/relationships"><Relationship Id="rId8" Type="http://schemas.openxmlformats.org/officeDocument/2006/relationships/image" Target="../media/image150.png"/><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120.png"/><Relationship Id="rId10" Type="http://schemas.openxmlformats.org/officeDocument/2006/relationships/image" Target="../media/image170.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80.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00.png"/><Relationship Id="rId5" Type="http://schemas.openxmlformats.org/officeDocument/2006/relationships/image" Target="../media/image190.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40.png"/></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 网络互联</a:t>
            </a:r>
            <a:r>
              <a:rPr lang="en-US" altLang="zh-CN" dirty="0" smtClean="0"/>
              <a:t>(8)</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457200"/>
            <a:ext cx="8229600" cy="811560"/>
          </a:xfrm>
        </p:spPr>
        <p:txBody>
          <a:bodyPr/>
          <a:lstStyle/>
          <a:p>
            <a:r>
              <a:rPr lang="zh-CN" altLang="en-US" smtClean="0"/>
              <a:t>学习要求和难点</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81" name="内容占位符 2"/>
          <p:cNvSpPr>
            <a:spLocks noGrp="1"/>
          </p:cNvSpPr>
          <p:nvPr>
            <p:ph idx="1"/>
          </p:nvPr>
        </p:nvSpPr>
        <p:spPr>
          <a:xfrm>
            <a:off x="361949" y="1281912"/>
            <a:ext cx="8468247" cy="4490238"/>
          </a:xfrm>
        </p:spPr>
        <p:txBody>
          <a:bodyPr/>
          <a:lstStyle/>
          <a:p>
            <a:pPr>
              <a:lnSpc>
                <a:spcPct val="100000"/>
              </a:lnSpc>
            </a:pPr>
            <a:r>
              <a:rPr lang="zh-CN" altLang="en-US" smtClean="0"/>
              <a:t>知识基础（</a:t>
            </a:r>
            <a:r>
              <a:rPr lang="zh-CN" altLang="en-US" smtClean="0">
                <a:solidFill>
                  <a:srgbClr val="0000CC"/>
                </a:solidFill>
              </a:rPr>
              <a:t>计算机科学导论、数据结构、算法设计、图论</a:t>
            </a:r>
            <a:r>
              <a:rPr lang="en-US" altLang="zh-CN" smtClean="0">
                <a:solidFill>
                  <a:srgbClr val="0000CC"/>
                </a:solidFill>
              </a:rPr>
              <a:t>…</a:t>
            </a:r>
            <a:r>
              <a:rPr lang="zh-CN" altLang="en-US" smtClean="0"/>
              <a:t>）</a:t>
            </a:r>
            <a:endParaRPr lang="en-US" altLang="zh-CN" smtClean="0"/>
          </a:p>
          <a:p>
            <a:pPr lvl="1"/>
            <a:r>
              <a:rPr lang="zh-CN" altLang="en-US" smtClean="0"/>
              <a:t>距离向量迭代算法（</a:t>
            </a:r>
            <a:r>
              <a:rPr lang="en-US" altLang="zh-CN" smtClean="0"/>
              <a:t>BF</a:t>
            </a:r>
            <a:r>
              <a:rPr lang="zh-CN" altLang="en-US" smtClean="0"/>
              <a:t>算法）</a:t>
            </a:r>
            <a:endParaRPr lang="en-US" altLang="zh-CN" smtClean="0"/>
          </a:p>
          <a:p>
            <a:pPr lvl="1"/>
            <a:r>
              <a:rPr lang="zh-CN" altLang="en-US" smtClean="0"/>
              <a:t>最短路径算法（</a:t>
            </a:r>
            <a:r>
              <a:rPr lang="en-US" altLang="zh-CN" smtClean="0"/>
              <a:t>Dij</a:t>
            </a:r>
            <a:r>
              <a:rPr lang="zh-CN" altLang="en-US" smtClean="0"/>
              <a:t>算法）</a:t>
            </a:r>
            <a:endParaRPr lang="en-US" altLang="zh-CN" smtClean="0"/>
          </a:p>
          <a:p>
            <a:r>
              <a:rPr lang="zh-CN" altLang="en-US" smtClean="0"/>
              <a:t>难点</a:t>
            </a:r>
            <a:endParaRPr lang="en-US" altLang="zh-CN" smtClean="0"/>
          </a:p>
          <a:p>
            <a:pPr lvl="1"/>
            <a:r>
              <a:rPr lang="zh-CN" altLang="en-US" smtClean="0"/>
              <a:t>在分布式网络系统中，真正理解算法的运行机理</a:t>
            </a:r>
            <a:endParaRPr lang="en-US" altLang="zh-CN" smtClean="0"/>
          </a:p>
          <a:p>
            <a:pPr>
              <a:lnSpc>
                <a:spcPct val="100000"/>
              </a:lnSpc>
            </a:pPr>
            <a:r>
              <a:rPr lang="zh-CN" altLang="en-US" smtClean="0"/>
              <a:t>具体要求</a:t>
            </a:r>
            <a:endParaRPr lang="zh-CN" altLang="en-US" sz="1800" dirty="0"/>
          </a:p>
          <a:p>
            <a:pPr lvl="1">
              <a:spcBef>
                <a:spcPts val="600"/>
              </a:spcBef>
            </a:pPr>
            <a:r>
              <a:rPr lang="zh-CN" altLang="en-US" sz="1800" smtClean="0"/>
              <a:t>理解算法的输入 </a:t>
            </a:r>
            <a:r>
              <a:rPr lang="en-US" altLang="zh-CN" sz="1800" smtClean="0"/>
              <a:t>–</a:t>
            </a:r>
            <a:r>
              <a:rPr lang="zh-CN" altLang="en-US" sz="1800" smtClean="0"/>
              <a:t> 从其他节点收到的消息（容易）</a:t>
            </a:r>
            <a:endParaRPr lang="en-US" altLang="zh-CN" sz="1800" smtClean="0"/>
          </a:p>
          <a:p>
            <a:pPr lvl="1">
              <a:spcBef>
                <a:spcPts val="600"/>
              </a:spcBef>
            </a:pPr>
            <a:r>
              <a:rPr lang="zh-CN" altLang="en-US" sz="1800" smtClean="0"/>
              <a:t>理解算法的运算</a:t>
            </a:r>
            <a:r>
              <a:rPr lang="en-US" altLang="zh-CN" sz="1800" smtClean="0"/>
              <a:t>/</a:t>
            </a:r>
            <a:r>
              <a:rPr lang="zh-CN" altLang="en-US" sz="1800" smtClean="0"/>
              <a:t>处理过程  </a:t>
            </a:r>
            <a:r>
              <a:rPr lang="en-US" altLang="zh-CN" sz="1800" smtClean="0"/>
              <a:t>– </a:t>
            </a:r>
            <a:r>
              <a:rPr lang="zh-CN" altLang="en-US" sz="1800" smtClean="0"/>
              <a:t>  维护路由表（不难）</a:t>
            </a:r>
            <a:endParaRPr lang="en-US" altLang="zh-CN" sz="1800" smtClean="0"/>
          </a:p>
          <a:p>
            <a:pPr lvl="1">
              <a:spcBef>
                <a:spcPts val="600"/>
              </a:spcBef>
            </a:pPr>
            <a:r>
              <a:rPr lang="zh-CN" altLang="en-US" sz="1800" smtClean="0"/>
              <a:t>理解算法的输出 </a:t>
            </a:r>
            <a:r>
              <a:rPr lang="en-US" altLang="zh-CN" sz="1800" smtClean="0"/>
              <a:t>– </a:t>
            </a:r>
            <a:r>
              <a:rPr lang="zh-CN" altLang="en-US" sz="1800" smtClean="0"/>
              <a:t> 如何进一步扩散消息（重点）</a:t>
            </a:r>
            <a:endParaRPr lang="en-US" altLang="zh-CN" sz="1800" smtClean="0"/>
          </a:p>
          <a:p>
            <a:pPr lvl="2">
              <a:spcBef>
                <a:spcPts val="600"/>
              </a:spcBef>
            </a:pPr>
            <a:r>
              <a:rPr lang="zh-CN" altLang="en-US" sz="1600" smtClean="0"/>
              <a:t>直接转发</a:t>
            </a:r>
            <a:endParaRPr lang="en-US" altLang="zh-CN" sz="1600" smtClean="0"/>
          </a:p>
          <a:p>
            <a:pPr lvl="2">
              <a:spcBef>
                <a:spcPts val="600"/>
              </a:spcBef>
            </a:pPr>
            <a:r>
              <a:rPr lang="zh-CN" altLang="en-US" sz="1600" smtClean="0"/>
              <a:t>处理后转发</a:t>
            </a:r>
            <a:endParaRPr lang="en-US" altLang="zh-CN" sz="1600" smtClean="0"/>
          </a:p>
        </p:txBody>
      </p:sp>
      <p:grpSp>
        <p:nvGrpSpPr>
          <p:cNvPr id="84" name="组合 83"/>
          <p:cNvGrpSpPr/>
          <p:nvPr/>
        </p:nvGrpSpPr>
        <p:grpSpPr>
          <a:xfrm>
            <a:off x="628650" y="4610100"/>
            <a:ext cx="7772400" cy="1856720"/>
            <a:chOff x="628650" y="4610100"/>
            <a:chExt cx="7772400" cy="1856720"/>
          </a:xfrm>
        </p:grpSpPr>
        <p:sp>
          <p:nvSpPr>
            <p:cNvPr id="82" name="TextBox 81"/>
            <p:cNvSpPr txBox="1"/>
            <p:nvPr/>
          </p:nvSpPr>
          <p:spPr>
            <a:xfrm>
              <a:off x="990600" y="5943600"/>
              <a:ext cx="7219950" cy="523220"/>
            </a:xfrm>
            <a:prstGeom prst="rect">
              <a:avLst/>
            </a:prstGeom>
            <a:noFill/>
            <a:ln>
              <a:noFill/>
            </a:ln>
          </p:spPr>
          <p:txBody>
            <a:bodyPr wrap="square" rtlCol="0">
              <a:spAutoFit/>
            </a:bodyPr>
            <a:lstStyle/>
            <a:p>
              <a:pPr marL="514350" indent="-514350" algn="ctr"/>
              <a:r>
                <a:rPr lang="zh-CN" altLang="en-US" sz="2800" b="1" smtClean="0">
                  <a:solidFill>
                    <a:srgbClr val="FF0000"/>
                  </a:solidFill>
                </a:rPr>
                <a:t>理解路由协议的关键：</a:t>
              </a:r>
              <a:r>
                <a:rPr lang="zh-CN" altLang="en-US" sz="2800" b="1" smtClean="0">
                  <a:solidFill>
                    <a:srgbClr val="0000CC"/>
                  </a:solidFill>
                </a:rPr>
                <a:t>消息内容</a:t>
              </a:r>
              <a:r>
                <a:rPr lang="en-US" altLang="zh-CN" sz="2800" b="1" smtClean="0">
                  <a:solidFill>
                    <a:srgbClr val="0000CC"/>
                  </a:solidFill>
                </a:rPr>
                <a:t>+</a:t>
              </a:r>
              <a:r>
                <a:rPr lang="zh-CN" altLang="en-US" sz="2800" b="1" smtClean="0">
                  <a:solidFill>
                    <a:srgbClr val="0000CC"/>
                  </a:solidFill>
                </a:rPr>
                <a:t>扩散范围</a:t>
              </a:r>
              <a:endParaRPr lang="en-US" altLang="zh-CN" sz="2800" b="1" smtClean="0">
                <a:solidFill>
                  <a:srgbClr val="0000CC"/>
                </a:solidFill>
              </a:endParaRPr>
            </a:p>
          </p:txBody>
        </p:sp>
        <p:sp>
          <p:nvSpPr>
            <p:cNvPr id="83" name="圆角矩形 82"/>
            <p:cNvSpPr/>
            <p:nvPr/>
          </p:nvSpPr>
          <p:spPr>
            <a:xfrm>
              <a:off x="628650" y="4610100"/>
              <a:ext cx="7772400" cy="10858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472962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animEffect transition="in" filter="dissolve">
                                      <p:cBhvr>
                                        <p:cTn id="11" dur="500"/>
                                        <p:tgtEl>
                                          <p:spTgt spid="81">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81">
                                            <p:txEl>
                                              <p:pRg st="4" end="4"/>
                                            </p:txEl>
                                          </p:spTgt>
                                        </p:tgtEl>
                                        <p:attrNameLst>
                                          <p:attrName>style.visibility</p:attrName>
                                        </p:attrNameLst>
                                      </p:cBhvr>
                                      <p:to>
                                        <p:strVal val="visible"/>
                                      </p:to>
                                    </p:set>
                                    <p:animEffect transition="in" filter="dissolve">
                                      <p:cBhvr>
                                        <p:cTn id="24" dur="500"/>
                                        <p:tgtEl>
                                          <p:spTgt spid="8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1">
                                            <p:txEl>
                                              <p:pRg st="5" end="5"/>
                                            </p:txEl>
                                          </p:spTgt>
                                        </p:tgtEl>
                                        <p:attrNameLst>
                                          <p:attrName>style.visibility</p:attrName>
                                        </p:attrNameLst>
                                      </p:cBhvr>
                                      <p:to>
                                        <p:strVal val="visible"/>
                                      </p:to>
                                    </p:set>
                                    <p:animEffect transition="in" filter="dissolve">
                                      <p:cBhvr>
                                        <p:cTn id="29" dur="500"/>
                                        <p:tgtEl>
                                          <p:spTgt spid="8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1">
                                            <p:txEl>
                                              <p:pRg st="6" end="6"/>
                                            </p:txEl>
                                          </p:spTgt>
                                        </p:tgtEl>
                                        <p:attrNameLst>
                                          <p:attrName>style.visibility</p:attrName>
                                        </p:attrNameLst>
                                      </p:cBhvr>
                                      <p:to>
                                        <p:strVal val="visible"/>
                                      </p:to>
                                    </p:set>
                                    <p:animEffect transition="in" filter="dissolve">
                                      <p:cBhvr>
                                        <p:cTn id="34" dur="500"/>
                                        <p:tgtEl>
                                          <p:spTgt spid="81">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1">
                                            <p:txEl>
                                              <p:pRg st="7" end="7"/>
                                            </p:txEl>
                                          </p:spTgt>
                                        </p:tgtEl>
                                        <p:attrNameLst>
                                          <p:attrName>style.visibility</p:attrName>
                                        </p:attrNameLst>
                                      </p:cBhvr>
                                      <p:to>
                                        <p:strVal val="visible"/>
                                      </p:to>
                                    </p:set>
                                    <p:animEffect transition="in" filter="dissolve">
                                      <p:cBhvr>
                                        <p:cTn id="39" dur="500"/>
                                        <p:tgtEl>
                                          <p:spTgt spid="8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81">
                                            <p:txEl>
                                              <p:pRg st="8" end="8"/>
                                            </p:txEl>
                                          </p:spTgt>
                                        </p:tgtEl>
                                        <p:attrNameLst>
                                          <p:attrName>style.visibility</p:attrName>
                                        </p:attrNameLst>
                                      </p:cBhvr>
                                      <p:to>
                                        <p:strVal val="visible"/>
                                      </p:to>
                                    </p:set>
                                    <p:animEffect transition="in" filter="dissolve">
                                      <p:cBhvr>
                                        <p:cTn id="44" dur="500"/>
                                        <p:tgtEl>
                                          <p:spTgt spid="8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1">
                                            <p:txEl>
                                              <p:pRg st="9" end="9"/>
                                            </p:txEl>
                                          </p:spTgt>
                                        </p:tgtEl>
                                        <p:attrNameLst>
                                          <p:attrName>style.visibility</p:attrName>
                                        </p:attrNameLst>
                                      </p:cBhvr>
                                      <p:to>
                                        <p:strVal val="visible"/>
                                      </p:to>
                                    </p:set>
                                    <p:animEffect transition="in" filter="dissolve">
                                      <p:cBhvr>
                                        <p:cTn id="49" dur="500"/>
                                        <p:tgtEl>
                                          <p:spTgt spid="8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81">
                                            <p:txEl>
                                              <p:pRg st="10" end="10"/>
                                            </p:txEl>
                                          </p:spTgt>
                                        </p:tgtEl>
                                        <p:attrNameLst>
                                          <p:attrName>style.visibility</p:attrName>
                                        </p:attrNameLst>
                                      </p:cBhvr>
                                      <p:to>
                                        <p:strVal val="visible"/>
                                      </p:to>
                                    </p:set>
                                    <p:animEffect transition="in" filter="dissolve">
                                      <p:cBhvr>
                                        <p:cTn id="54" dur="500"/>
                                        <p:tgtEl>
                                          <p:spTgt spid="81">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wipe(left)">
                                      <p:cBhvr>
                                        <p:cTn id="5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buClr>
                <a:schemeClr val="bg1">
                  <a:lumMod val="75000"/>
                </a:schemeClr>
              </a:buClr>
            </a:pPr>
            <a:r>
              <a:rPr lang="en-US" altLang="zh-CN" dirty="0" smtClean="0">
                <a:solidFill>
                  <a:schemeClr val="bg1">
                    <a:lumMod val="85000"/>
                  </a:schemeClr>
                </a:solidFill>
              </a:rPr>
              <a:t>4.1  </a:t>
            </a:r>
            <a:r>
              <a:rPr lang="zh-CN" altLang="en-US" dirty="0" smtClean="0">
                <a:solidFill>
                  <a:schemeClr val="bg1">
                    <a:lumMod val="85000"/>
                  </a:schemeClr>
                </a:solidFill>
              </a:rPr>
              <a:t>网际协议</a:t>
            </a:r>
            <a:r>
              <a:rPr lang="en-US" altLang="zh-CN" dirty="0" smtClean="0">
                <a:solidFill>
                  <a:schemeClr val="bg1">
                    <a:lumMod val="85000"/>
                  </a:schemeClr>
                </a:solidFill>
              </a:rPr>
              <a:t>IP</a:t>
            </a:r>
            <a:endParaRPr lang="en-US" altLang="zh-CN" dirty="0">
              <a:solidFill>
                <a:schemeClr val="bg1">
                  <a:lumMod val="85000"/>
                </a:schemeClr>
              </a:solidFill>
            </a:endParaRPr>
          </a:p>
          <a:p>
            <a:pPr>
              <a:lnSpc>
                <a:spcPct val="150000"/>
              </a:lnSpc>
              <a:buClr>
                <a:schemeClr val="bg1">
                  <a:lumMod val="75000"/>
                </a:schemeClr>
              </a:buClr>
            </a:pPr>
            <a:r>
              <a:rPr lang="en-US" altLang="zh-CN" dirty="0" smtClean="0">
                <a:solidFill>
                  <a:schemeClr val="bg1">
                    <a:lumMod val="85000"/>
                  </a:schemeClr>
                </a:solidFill>
              </a:rPr>
              <a:t>4.2  </a:t>
            </a:r>
            <a:r>
              <a:rPr lang="zh-CN" altLang="en-US" dirty="0" smtClean="0">
                <a:solidFill>
                  <a:schemeClr val="bg1">
                    <a:lumMod val="85000"/>
                  </a:schemeClr>
                </a:solidFill>
              </a:rPr>
              <a:t>划分子网和构造超网</a:t>
            </a:r>
            <a:endParaRPr lang="en-US" altLang="zh-CN" dirty="0" smtClean="0">
              <a:solidFill>
                <a:schemeClr val="bg1">
                  <a:lumMod val="85000"/>
                </a:schemeClr>
              </a:solidFill>
            </a:endParaRPr>
          </a:p>
          <a:p>
            <a:pPr>
              <a:buClr>
                <a:schemeClr val="bg1">
                  <a:lumMod val="75000"/>
                </a:schemeClr>
              </a:buClr>
            </a:pPr>
            <a:r>
              <a:rPr lang="en-US" altLang="zh-CN" dirty="0" smtClean="0">
                <a:solidFill>
                  <a:schemeClr val="bg1">
                    <a:lumMod val="85000"/>
                  </a:schemeClr>
                </a:solidFill>
              </a:rPr>
              <a:t>4.3  </a:t>
            </a:r>
            <a:r>
              <a:rPr lang="zh-CN" altLang="en-US" dirty="0" smtClean="0">
                <a:solidFill>
                  <a:schemeClr val="bg1">
                    <a:lumMod val="85000"/>
                  </a:schemeClr>
                </a:solidFill>
              </a:rPr>
              <a:t>网络控制与诊断</a:t>
            </a:r>
            <a:r>
              <a:rPr lang="en-US" altLang="zh-CN" dirty="0" smtClean="0">
                <a:solidFill>
                  <a:schemeClr val="bg1">
                    <a:lumMod val="85000"/>
                  </a:schemeClr>
                </a:solidFill>
              </a:rPr>
              <a:t>--ICMP</a:t>
            </a:r>
            <a:r>
              <a:rPr lang="zh-CN" altLang="en-US" dirty="0" smtClean="0">
                <a:solidFill>
                  <a:schemeClr val="bg1">
                    <a:lumMod val="85000"/>
                  </a:schemeClr>
                </a:solidFill>
              </a:rPr>
              <a:t>协议</a:t>
            </a:r>
            <a:endParaRPr lang="en-US" altLang="zh-CN" dirty="0">
              <a:solidFill>
                <a:schemeClr val="bg1">
                  <a:lumMod val="85000"/>
                </a:schemeClr>
              </a:solidFill>
            </a:endParaRPr>
          </a:p>
          <a:p>
            <a:r>
              <a:rPr lang="en-US" altLang="zh-CN" dirty="0" smtClean="0"/>
              <a:t>4.4  IP</a:t>
            </a:r>
            <a:r>
              <a:rPr lang="zh-CN" altLang="en-US" dirty="0" smtClean="0"/>
              <a:t>路由协议</a:t>
            </a:r>
            <a:endParaRPr lang="en-US" altLang="zh-CN" dirty="0" smtClean="0"/>
          </a:p>
          <a:p>
            <a:pPr lvl="1">
              <a:lnSpc>
                <a:spcPts val="3000"/>
              </a:lnSpc>
              <a:spcBef>
                <a:spcPts val="600"/>
              </a:spcBef>
            </a:pPr>
            <a:r>
              <a:rPr lang="en-US" altLang="zh-CN" dirty="0" smtClean="0"/>
              <a:t>4.4.1  </a:t>
            </a:r>
            <a:r>
              <a:rPr lang="zh-CN" altLang="en-US" dirty="0" smtClean="0"/>
              <a:t>路由器工作原理</a:t>
            </a:r>
            <a:endParaRPr lang="en-US" altLang="zh-CN" dirty="0" smtClean="0"/>
          </a:p>
          <a:p>
            <a:pPr lvl="1">
              <a:lnSpc>
                <a:spcPts val="3000"/>
              </a:lnSpc>
              <a:spcBef>
                <a:spcPts val="600"/>
              </a:spcBef>
            </a:pPr>
            <a:r>
              <a:rPr lang="en-US" altLang="zh-CN" dirty="0" smtClean="0"/>
              <a:t>4.4.2  </a:t>
            </a:r>
            <a:r>
              <a:rPr lang="zh-CN" altLang="en-US" dirty="0" smtClean="0"/>
              <a:t>路由协议基本概念</a:t>
            </a:r>
            <a:endParaRPr lang="en-US" altLang="zh-CN" dirty="0" smtClean="0"/>
          </a:p>
          <a:p>
            <a:pPr lvl="1">
              <a:lnSpc>
                <a:spcPts val="3000"/>
              </a:lnSpc>
              <a:spcBef>
                <a:spcPts val="600"/>
              </a:spcBef>
            </a:pPr>
            <a:r>
              <a:rPr lang="en-US" altLang="zh-CN" dirty="0" smtClean="0"/>
              <a:t>4.4.3  </a:t>
            </a:r>
            <a:r>
              <a:rPr lang="zh-CN" altLang="en-US" dirty="0" smtClean="0"/>
              <a:t>内部网关协议</a:t>
            </a:r>
            <a:r>
              <a:rPr lang="en-US" altLang="zh-CN" dirty="0" smtClean="0"/>
              <a:t>RIP</a:t>
            </a:r>
          </a:p>
          <a:p>
            <a:pPr lvl="1">
              <a:lnSpc>
                <a:spcPts val="3000"/>
              </a:lnSpc>
              <a:spcBef>
                <a:spcPts val="600"/>
              </a:spcBef>
            </a:pPr>
            <a:r>
              <a:rPr lang="en-US" altLang="zh-CN" dirty="0" smtClean="0"/>
              <a:t>4.4.4  </a:t>
            </a:r>
            <a:r>
              <a:rPr lang="zh-CN" altLang="en-US" dirty="0" smtClean="0"/>
              <a:t>内部网关协议</a:t>
            </a:r>
            <a:r>
              <a:rPr lang="en-US" altLang="zh-CN" dirty="0" smtClean="0"/>
              <a:t>OSPF</a:t>
            </a:r>
          </a:p>
          <a:p>
            <a:pPr lvl="1">
              <a:lnSpc>
                <a:spcPts val="3000"/>
              </a:lnSpc>
              <a:spcBef>
                <a:spcPts val="600"/>
              </a:spcBef>
            </a:pPr>
            <a:r>
              <a:rPr lang="en-US" altLang="zh-CN" dirty="0" smtClean="0"/>
              <a:t>4.4.5  </a:t>
            </a:r>
            <a:r>
              <a:rPr lang="zh-CN" altLang="en-US" dirty="0" smtClean="0"/>
              <a:t>外部网关协议</a:t>
            </a:r>
            <a:r>
              <a:rPr lang="en-US" altLang="zh-CN" dirty="0" smtClean="0"/>
              <a:t>BGP</a:t>
            </a:r>
            <a:endParaRPr lang="en-US" altLang="zh-CN" dirty="0"/>
          </a:p>
          <a:p>
            <a:pPr>
              <a:buClr>
                <a:schemeClr val="bg1">
                  <a:lumMod val="75000"/>
                </a:schemeClr>
              </a:buClr>
            </a:pPr>
            <a:r>
              <a:rPr lang="en-US" altLang="zh-CN" dirty="0">
                <a:solidFill>
                  <a:schemeClr val="bg1">
                    <a:lumMod val="85000"/>
                  </a:schemeClr>
                </a:solidFill>
              </a:rPr>
              <a:t>4.5  IP</a:t>
            </a:r>
            <a:r>
              <a:rPr lang="zh-CN" altLang="en-US" dirty="0">
                <a:solidFill>
                  <a:schemeClr val="bg1">
                    <a:lumMod val="85000"/>
                  </a:schemeClr>
                </a:solidFill>
              </a:rPr>
              <a:t>多播</a:t>
            </a:r>
            <a:endParaRPr lang="en-US" altLang="zh-CN" dirty="0">
              <a:solidFill>
                <a:schemeClr val="bg1">
                  <a:lumMod val="8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Tree>
    <p:extLst>
      <p:ext uri="{BB962C8B-B14F-4D97-AF65-F5344CB8AC3E}">
        <p14:creationId xmlns:p14="http://schemas.microsoft.com/office/powerpoint/2010/main" val="304824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4" end="4"/>
                                            </p:txEl>
                                          </p:spTgt>
                                        </p:tgtEl>
                                        <p:attrNameLst>
                                          <p:attrName>style.opacity</p:attrName>
                                        </p:attrNameLst>
                                      </p:cBhvr>
                                      <p:to>
                                        <p:strVal val="0.25"/>
                                      </p:to>
                                    </p:set>
                                    <p:animEffect filter="image" prLst="opacity: 0.25">
                                      <p:cBhvr rctx="IE">
                                        <p:cTn id="7" dur="indefinite"/>
                                        <p:tgtEl>
                                          <p:spTgt spid="3">
                                            <p:txEl>
                                              <p:pRg st="4" end="4"/>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18" presetClass="emph" presetSubtype="0" fill="hold" nodeType="withEffect">
                                  <p:stCondLst>
                                    <p:cond delay="0"/>
                                  </p:stCondLst>
                                  <p:childTnLst>
                                    <p:set>
                                      <p:cBhvr override="childStyle">
                                        <p:cTn id="12" dur="500" fill="hold"/>
                                        <p:tgtEl>
                                          <p:spTgt spid="3">
                                            <p:txEl>
                                              <p:pRg st="6" end="6"/>
                                            </p:txEl>
                                          </p:spTgt>
                                        </p:tgtEl>
                                        <p:attrNameLst>
                                          <p:attrName>style.textDecorationUnderline</p:attrName>
                                        </p:attrNameLst>
                                      </p:cBhvr>
                                      <p:to>
                                        <p:strVal val="true"/>
                                      </p:to>
                                    </p:set>
                                  </p:childTnLst>
                                </p:cTn>
                              </p:par>
                              <p:par>
                                <p:cTn id="13" presetID="9" presetClass="emph" presetSubtype="0" nodeType="withEffect">
                                  <p:stCondLst>
                                    <p:cond delay="0"/>
                                  </p:stCondLst>
                                  <p:childTnLst>
                                    <p:set>
                                      <p:cBhvr rctx="PPT">
                                        <p:cTn id="14" dur="indefinite"/>
                                        <p:tgtEl>
                                          <p:spTgt spid="3">
                                            <p:txEl>
                                              <p:pRg st="7" end="7"/>
                                            </p:txEl>
                                          </p:spTgt>
                                        </p:tgtEl>
                                        <p:attrNameLst>
                                          <p:attrName>style.opacity</p:attrName>
                                        </p:attrNameLst>
                                      </p:cBhvr>
                                      <p:to>
                                        <p:strVal val="0.25"/>
                                      </p:to>
                                    </p:set>
                                    <p:animEffect filter="image" prLst="opacity: 0.25">
                                      <p:cBhvr rctx="IE">
                                        <p:cTn id="15" dur="indefinite"/>
                                        <p:tgtEl>
                                          <p:spTgt spid="3">
                                            <p:txEl>
                                              <p:pRg st="7" end="7"/>
                                            </p:txEl>
                                          </p:spTgt>
                                        </p:tgtEl>
                                      </p:cBhvr>
                                    </p:animEffec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3" presetClass="emph" presetSubtype="2" fill="hold" nodeType="withEffect">
                                  <p:stCondLst>
                                    <p:cond delay="0"/>
                                  </p:stCondLst>
                                  <p:childTnLst>
                                    <p:animClr clrSpc="rgb" dir="cw">
                                      <p:cBhvr override="childStyle">
                                        <p:cTn id="20" dur="500" fill="hold"/>
                                        <p:tgtEl>
                                          <p:spTgt spid="3">
                                            <p:txEl>
                                              <p:pRg st="6" end="6"/>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RIP (</a:t>
            </a:r>
            <a:r>
              <a:rPr lang="en-US" altLang="zh-CN" dirty="0"/>
              <a:t>Routing Information </a:t>
            </a:r>
            <a:r>
              <a:rPr lang="en-US" altLang="zh-CN" dirty="0" smtClean="0"/>
              <a:t>Protocol) </a:t>
            </a:r>
            <a:endParaRPr lang="zh-CN" altLang="en-US" dirty="0"/>
          </a:p>
        </p:txBody>
      </p:sp>
      <p:sp>
        <p:nvSpPr>
          <p:cNvPr id="3" name="内容占位符 2"/>
          <p:cNvSpPr>
            <a:spLocks noGrp="1"/>
          </p:cNvSpPr>
          <p:nvPr>
            <p:ph idx="1"/>
          </p:nvPr>
        </p:nvSpPr>
        <p:spPr>
          <a:xfrm>
            <a:off x="457199" y="1396212"/>
            <a:ext cx="8468247" cy="5182388"/>
          </a:xfrm>
        </p:spPr>
        <p:txBody>
          <a:bodyPr/>
          <a:lstStyle/>
          <a:p>
            <a:pPr>
              <a:lnSpc>
                <a:spcPct val="100000"/>
              </a:lnSpc>
            </a:pPr>
            <a:r>
              <a:rPr lang="zh-CN" altLang="en-US" dirty="0"/>
              <a:t>内部网关协议 </a:t>
            </a:r>
            <a:r>
              <a:rPr lang="en-US" altLang="zh-CN" dirty="0"/>
              <a:t>IGP</a:t>
            </a:r>
            <a:r>
              <a:rPr lang="zh-CN" altLang="en-US" dirty="0"/>
              <a:t>中最先得到广泛使用的</a:t>
            </a:r>
            <a:r>
              <a:rPr lang="zh-CN" altLang="en-US" dirty="0" smtClean="0"/>
              <a:t>协议</a:t>
            </a:r>
            <a:endParaRPr lang="en-US" altLang="zh-CN" dirty="0" smtClean="0"/>
          </a:p>
          <a:p>
            <a:pPr>
              <a:lnSpc>
                <a:spcPct val="100000"/>
              </a:lnSpc>
            </a:pPr>
            <a:r>
              <a:rPr lang="zh-CN" altLang="en-US" dirty="0"/>
              <a:t>工作</a:t>
            </a:r>
            <a:r>
              <a:rPr lang="zh-CN" altLang="en-US" dirty="0" smtClean="0"/>
              <a:t>原理</a:t>
            </a:r>
            <a:endParaRPr lang="en-US" altLang="zh-CN" dirty="0" smtClean="0"/>
          </a:p>
          <a:p>
            <a:pPr lvl="1">
              <a:spcBef>
                <a:spcPts val="600"/>
              </a:spcBef>
            </a:pPr>
            <a:r>
              <a:rPr lang="zh-CN" altLang="en-US" sz="1800" dirty="0" smtClean="0"/>
              <a:t>一</a:t>
            </a:r>
            <a:r>
              <a:rPr lang="zh-CN" altLang="en-US" sz="1800" dirty="0"/>
              <a:t>种分布式的基于</a:t>
            </a:r>
            <a:r>
              <a:rPr lang="zh-CN" altLang="en-US" sz="1800" dirty="0" smtClean="0">
                <a:solidFill>
                  <a:schemeClr val="accent5">
                    <a:lumMod val="50000"/>
                  </a:schemeClr>
                </a:solidFill>
              </a:rPr>
              <a:t>距离向量算法</a:t>
            </a:r>
            <a:r>
              <a:rPr lang="zh-CN" altLang="en-US" sz="1800" dirty="0" smtClean="0"/>
              <a:t>的</a:t>
            </a:r>
            <a:r>
              <a:rPr lang="zh-CN" altLang="en-US" sz="1800" dirty="0"/>
              <a:t>路由选择</a:t>
            </a:r>
            <a:r>
              <a:rPr lang="zh-CN" altLang="en-US" sz="1800" dirty="0" smtClean="0"/>
              <a:t>协议</a:t>
            </a:r>
            <a:endParaRPr lang="zh-CN" altLang="en-US" sz="1800" dirty="0"/>
          </a:p>
          <a:p>
            <a:pPr lvl="1">
              <a:spcBef>
                <a:spcPts val="600"/>
              </a:spcBef>
            </a:pPr>
            <a:r>
              <a:rPr lang="zh-CN" altLang="en-US" sz="1800" dirty="0" smtClean="0"/>
              <a:t>要求</a:t>
            </a:r>
            <a:r>
              <a:rPr lang="zh-CN" altLang="en-US" sz="1800" dirty="0"/>
              <a:t>网络中的每一个路由器都要维护从它自己到其他每一个目的网络的距离</a:t>
            </a:r>
            <a:r>
              <a:rPr lang="zh-CN" altLang="en-US" sz="1800" dirty="0" smtClean="0"/>
              <a:t>记录，</a:t>
            </a:r>
            <a:r>
              <a:rPr lang="zh-CN" altLang="en-US" sz="1800" dirty="0" smtClean="0">
                <a:solidFill>
                  <a:srgbClr val="FF0000"/>
                </a:solidFill>
              </a:rPr>
              <a:t>如何实现？</a:t>
            </a:r>
            <a:endParaRPr lang="en-US" altLang="zh-CN" sz="1800" dirty="0" smtClean="0">
              <a:solidFill>
                <a:srgbClr val="FF0000"/>
              </a:solidFill>
            </a:endParaRPr>
          </a:p>
          <a:p>
            <a:pPr lvl="2">
              <a:spcBef>
                <a:spcPts val="600"/>
              </a:spcBef>
            </a:pPr>
            <a:r>
              <a:rPr lang="zh-CN" altLang="en-US" dirty="0" smtClean="0"/>
              <a:t>通过仅与</a:t>
            </a:r>
            <a:r>
              <a:rPr lang="zh-CN" altLang="en-US" dirty="0" smtClean="0">
                <a:solidFill>
                  <a:schemeClr val="accent5">
                    <a:lumMod val="50000"/>
                  </a:schemeClr>
                </a:solidFill>
              </a:rPr>
              <a:t>相邻</a:t>
            </a:r>
            <a:r>
              <a:rPr lang="zh-CN" altLang="en-US" dirty="0">
                <a:solidFill>
                  <a:schemeClr val="accent5">
                    <a:lumMod val="50000"/>
                  </a:schemeClr>
                </a:solidFill>
              </a:rPr>
              <a:t>路由器</a:t>
            </a:r>
            <a:r>
              <a:rPr lang="zh-CN" altLang="en-US" dirty="0" smtClean="0"/>
              <a:t>交换路由信息实现</a:t>
            </a:r>
            <a:endParaRPr lang="en-US" altLang="zh-CN" dirty="0" smtClean="0"/>
          </a:p>
          <a:p>
            <a:pPr lvl="2">
              <a:spcBef>
                <a:spcPts val="600"/>
              </a:spcBef>
            </a:pPr>
            <a:r>
              <a:rPr lang="zh-CN" altLang="en-US" dirty="0"/>
              <a:t>交换的信息是当前本路由器所知道的</a:t>
            </a:r>
            <a:r>
              <a:rPr lang="zh-CN" altLang="en-US" dirty="0">
                <a:solidFill>
                  <a:schemeClr val="accent5">
                    <a:lumMod val="50000"/>
                  </a:schemeClr>
                </a:solidFill>
              </a:rPr>
              <a:t>全部信息</a:t>
            </a:r>
            <a:r>
              <a:rPr lang="zh-CN" altLang="en-US" dirty="0"/>
              <a:t>，即自己的路由</a:t>
            </a:r>
            <a:r>
              <a:rPr lang="zh-CN" altLang="en-US" dirty="0" smtClean="0"/>
              <a:t>表 </a:t>
            </a:r>
            <a:endParaRPr lang="zh-CN" altLang="en-US" dirty="0"/>
          </a:p>
          <a:p>
            <a:pPr lvl="2">
              <a:spcBef>
                <a:spcPts val="600"/>
              </a:spcBef>
            </a:pPr>
            <a:r>
              <a:rPr lang="zh-CN" altLang="en-US" dirty="0" smtClean="0">
                <a:solidFill>
                  <a:schemeClr val="accent5">
                    <a:lumMod val="50000"/>
                  </a:schemeClr>
                </a:solidFill>
              </a:rPr>
              <a:t>定期</a:t>
            </a:r>
            <a:r>
              <a:rPr lang="zh-CN" altLang="en-US" dirty="0" smtClean="0"/>
              <a:t>，或者</a:t>
            </a:r>
            <a:r>
              <a:rPr lang="zh-CN" altLang="en-US" dirty="0" smtClean="0">
                <a:solidFill>
                  <a:schemeClr val="accent5">
                    <a:lumMod val="50000"/>
                  </a:schemeClr>
                </a:solidFill>
              </a:rPr>
              <a:t>触发</a:t>
            </a:r>
            <a:r>
              <a:rPr lang="zh-CN" altLang="en-US" dirty="0" smtClean="0"/>
              <a:t>交换路由信息</a:t>
            </a:r>
            <a:endParaRPr lang="en-US" altLang="zh-CN" dirty="0" smtClean="0"/>
          </a:p>
          <a:p>
            <a:pPr lvl="3">
              <a:spcBef>
                <a:spcPts val="600"/>
              </a:spcBef>
            </a:pPr>
            <a:r>
              <a:rPr lang="zh-CN" altLang="en-US" sz="1800" dirty="0" smtClean="0"/>
              <a:t>按</a:t>
            </a:r>
            <a:r>
              <a:rPr lang="zh-CN" altLang="en-US" sz="1800" dirty="0"/>
              <a:t>固定的时间间隔交换路由信息，例如，每隔 </a:t>
            </a:r>
            <a:r>
              <a:rPr lang="en-US" altLang="zh-CN" sz="1800" dirty="0"/>
              <a:t>30 </a:t>
            </a:r>
            <a:r>
              <a:rPr lang="zh-CN" altLang="en-US" sz="1800" dirty="0" smtClean="0"/>
              <a:t>秒</a:t>
            </a:r>
            <a:endParaRPr lang="en-US" altLang="zh-CN" sz="1800" dirty="0" smtClean="0"/>
          </a:p>
          <a:p>
            <a:pPr lvl="3">
              <a:spcBef>
                <a:spcPts val="600"/>
              </a:spcBef>
            </a:pPr>
            <a:r>
              <a:rPr lang="zh-CN" altLang="en-US" sz="1800" dirty="0"/>
              <a:t>当一个结点的路由表改变时，它就给其相邻结点发送一条更新消息，这会引起相邻结点的路由表改变，而这些相邻结点又给它们的相邻结点发送更新消息</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427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距离向量算法</a:t>
            </a:r>
            <a:endParaRPr lang="zh-CN" altLang="en-US" dirty="0"/>
          </a:p>
        </p:txBody>
      </p:sp>
      <p:sp>
        <p:nvSpPr>
          <p:cNvPr id="3" name="内容占位符 2"/>
          <p:cNvSpPr>
            <a:spLocks noGrp="1"/>
          </p:cNvSpPr>
          <p:nvPr>
            <p:ph idx="1"/>
          </p:nvPr>
        </p:nvSpPr>
        <p:spPr>
          <a:xfrm>
            <a:off x="457199" y="1444978"/>
            <a:ext cx="8579555" cy="5413022"/>
          </a:xfrm>
        </p:spPr>
        <p:txBody>
          <a:bodyPr/>
          <a:lstStyle/>
          <a:p>
            <a:r>
              <a:rPr lang="zh-CN" altLang="en-US" dirty="0"/>
              <a:t>基本思想</a:t>
            </a:r>
          </a:p>
          <a:p>
            <a:pPr lvl="1"/>
            <a:r>
              <a:rPr lang="zh-CN" altLang="en-US" dirty="0"/>
              <a:t>任何时刻，</a:t>
            </a:r>
            <a:r>
              <a:rPr lang="zh-CN" altLang="en-US" dirty="0" smtClean="0"/>
              <a:t>每个结点保存</a:t>
            </a:r>
            <a:r>
              <a:rPr lang="zh-CN" altLang="en-US" dirty="0"/>
              <a:t>到</a:t>
            </a:r>
            <a:r>
              <a:rPr lang="zh-CN" altLang="en-US" dirty="0" smtClean="0"/>
              <a:t>目的</a:t>
            </a:r>
            <a:r>
              <a:rPr lang="zh-CN" altLang="en-US" dirty="0"/>
              <a:t>结点</a:t>
            </a:r>
            <a:r>
              <a:rPr lang="zh-CN" altLang="en-US" dirty="0" smtClean="0"/>
              <a:t>的</a:t>
            </a:r>
            <a:r>
              <a:rPr lang="zh-CN" altLang="en-US" dirty="0"/>
              <a:t>已知最优路径的开销和对应下一</a:t>
            </a:r>
            <a:r>
              <a:rPr lang="zh-CN" altLang="en-US" dirty="0" smtClean="0"/>
              <a:t>跳结点；</a:t>
            </a:r>
            <a:r>
              <a:rPr lang="zh-CN" altLang="en-US" dirty="0"/>
              <a:t>如果不可达，用∞表示</a:t>
            </a:r>
          </a:p>
          <a:p>
            <a:pPr lvl="1"/>
            <a:r>
              <a:rPr lang="zh-CN" altLang="en-US" dirty="0" smtClean="0"/>
              <a:t>初始化</a:t>
            </a:r>
            <a:endParaRPr lang="en-US" altLang="zh-CN" dirty="0" smtClean="0"/>
          </a:p>
          <a:p>
            <a:pPr lvl="2"/>
            <a:r>
              <a:rPr lang="zh-CN" altLang="en-US" sz="1600" dirty="0" smtClean="0"/>
              <a:t>每个</a:t>
            </a:r>
            <a:r>
              <a:rPr lang="zh-CN" altLang="en-US" sz="1600" dirty="0"/>
              <a:t>结点构造一个包含到所有其它结点</a:t>
            </a:r>
            <a:r>
              <a:rPr lang="zh-CN" altLang="en-US" sz="1600" dirty="0" smtClean="0"/>
              <a:t>的</a:t>
            </a:r>
            <a:r>
              <a:rPr lang="en-US" altLang="zh-CN" sz="1600" dirty="0" smtClean="0"/>
              <a:t>“</a:t>
            </a:r>
            <a:r>
              <a:rPr lang="zh-CN" altLang="en-US" sz="1600" dirty="0" smtClean="0"/>
              <a:t>距离</a:t>
            </a:r>
            <a:r>
              <a:rPr lang="en-US" altLang="zh-CN" sz="1600" dirty="0" smtClean="0"/>
              <a:t>”(</a:t>
            </a:r>
            <a:r>
              <a:rPr lang="zh-CN" altLang="en-US" sz="1600" dirty="0" smtClean="0"/>
              <a:t>开销</a:t>
            </a:r>
            <a:r>
              <a:rPr lang="en-US" altLang="zh-CN" sz="1600" dirty="0" smtClean="0"/>
              <a:t>)</a:t>
            </a:r>
            <a:r>
              <a:rPr lang="zh-CN" altLang="en-US" sz="1600" dirty="0" smtClean="0"/>
              <a:t>的</a:t>
            </a:r>
            <a:r>
              <a:rPr lang="en-US" altLang="zh-CN" sz="1600" dirty="0" smtClean="0"/>
              <a:t>1</a:t>
            </a:r>
            <a:r>
              <a:rPr lang="zh-CN" altLang="en-US" sz="1600" dirty="0" smtClean="0"/>
              <a:t>个向量</a:t>
            </a:r>
            <a:r>
              <a:rPr lang="en-US" altLang="zh-CN" sz="1600" dirty="0" smtClean="0"/>
              <a:t>(1</a:t>
            </a:r>
            <a:r>
              <a:rPr lang="zh-CN" altLang="en-US" sz="1600" dirty="0" smtClean="0"/>
              <a:t>维数组</a:t>
            </a:r>
            <a:r>
              <a:rPr lang="en-US" altLang="zh-CN" sz="1600" dirty="0" smtClean="0"/>
              <a:t>)</a:t>
            </a:r>
          </a:p>
          <a:p>
            <a:pPr lvl="2"/>
            <a:r>
              <a:rPr lang="zh-CN" altLang="en-US" sz="1600" dirty="0" smtClean="0"/>
              <a:t>初始化时，仅有到相邻结点的信息</a:t>
            </a:r>
            <a:endParaRPr lang="en-US" altLang="zh-CN" sz="1600" dirty="0" smtClean="0"/>
          </a:p>
          <a:p>
            <a:pPr lvl="2"/>
            <a:r>
              <a:rPr lang="zh-CN" altLang="en-US" sz="1600" dirty="0" smtClean="0"/>
              <a:t>将自己的整个向量信息发送给相邻结点</a:t>
            </a:r>
            <a:endParaRPr lang="zh-CN" altLang="en-US" sz="1600" dirty="0"/>
          </a:p>
          <a:p>
            <a:pPr lvl="1"/>
            <a:r>
              <a:rPr lang="zh-CN" altLang="en-US" dirty="0" smtClean="0"/>
              <a:t>迭代：距离向量更新</a:t>
            </a:r>
            <a:endParaRPr lang="en-US" altLang="zh-CN" dirty="0" smtClean="0"/>
          </a:p>
          <a:p>
            <a:pPr lvl="2"/>
            <a:r>
              <a:rPr lang="zh-CN" altLang="en-US" sz="1600" dirty="0" smtClean="0"/>
              <a:t>收到相邻结点的</a:t>
            </a:r>
            <a:r>
              <a:rPr lang="zh-CN" altLang="en-US" sz="1600" dirty="0"/>
              <a:t>消息后，比较选择更优的开销和下一</a:t>
            </a:r>
            <a:r>
              <a:rPr lang="zh-CN" altLang="en-US" sz="1600" dirty="0" smtClean="0"/>
              <a:t>跳结点，更新自己的向量</a:t>
            </a:r>
            <a:endParaRPr lang="en-US" altLang="zh-CN" sz="1600" dirty="0" smtClean="0"/>
          </a:p>
          <a:p>
            <a:pPr lvl="2"/>
            <a:r>
              <a:rPr lang="zh-CN" altLang="en-US" sz="1600" dirty="0"/>
              <a:t>若</a:t>
            </a:r>
            <a:r>
              <a:rPr lang="zh-CN" altLang="en-US" sz="1600" dirty="0" smtClean="0"/>
              <a:t>有更新，向邻居结点发送</a:t>
            </a:r>
            <a:endParaRPr lang="en-US" altLang="zh-CN" sz="1600" dirty="0" smtClean="0"/>
          </a:p>
          <a:p>
            <a:pPr>
              <a:spcBef>
                <a:spcPts val="1800"/>
              </a:spcBef>
            </a:pPr>
            <a:r>
              <a:rPr lang="en-US" altLang="zh-CN" dirty="0" smtClean="0"/>
              <a:t>“</a:t>
            </a:r>
            <a:r>
              <a:rPr lang="zh-CN" altLang="en-US" dirty="0" smtClean="0"/>
              <a:t>距离</a:t>
            </a:r>
            <a:r>
              <a:rPr lang="en-US" altLang="zh-CN" dirty="0" smtClean="0"/>
              <a:t>”</a:t>
            </a:r>
            <a:r>
              <a:rPr lang="zh-CN" altLang="en-US" dirty="0" smtClean="0"/>
              <a:t>的定义</a:t>
            </a:r>
            <a:endParaRPr lang="en-US" altLang="zh-CN" dirty="0" smtClean="0"/>
          </a:p>
          <a:p>
            <a:pPr lvl="1"/>
            <a:r>
              <a:rPr lang="zh-CN" altLang="en-US" dirty="0" smtClean="0"/>
              <a:t>在</a:t>
            </a:r>
            <a:r>
              <a:rPr lang="en-US" altLang="zh-CN" dirty="0" smtClean="0"/>
              <a:t>RIP</a:t>
            </a:r>
            <a:r>
              <a:rPr lang="zh-CN" altLang="en-US" dirty="0" smtClean="0"/>
              <a:t>中</a:t>
            </a:r>
            <a:r>
              <a:rPr lang="zh-CN" altLang="en-US" dirty="0"/>
              <a:t>，</a:t>
            </a:r>
            <a:r>
              <a:rPr lang="zh-CN" altLang="en-US" dirty="0" smtClean="0"/>
              <a:t>即跳数</a:t>
            </a:r>
            <a:r>
              <a:rPr lang="en-US" altLang="zh-CN" dirty="0" smtClean="0"/>
              <a:t>(</a:t>
            </a:r>
            <a:r>
              <a:rPr lang="en-US" altLang="zh-CN" dirty="0"/>
              <a:t>hop count)</a:t>
            </a:r>
            <a:r>
              <a:rPr lang="zh-CN" altLang="en-US" dirty="0" smtClean="0"/>
              <a:t>，每</a:t>
            </a:r>
            <a:r>
              <a:rPr lang="zh-CN" altLang="en-US" dirty="0"/>
              <a:t>经过一个路由器</a:t>
            </a:r>
            <a:r>
              <a:rPr lang="zh-CN" altLang="en-US" dirty="0" smtClean="0"/>
              <a:t>，距离加 </a:t>
            </a:r>
            <a:r>
              <a:rPr lang="en-US" altLang="zh-CN" dirty="0" smtClean="0"/>
              <a:t>1</a:t>
            </a:r>
          </a:p>
          <a:p>
            <a:pPr lvl="1"/>
            <a:r>
              <a:rPr lang="en-US" altLang="zh-CN" dirty="0"/>
              <a:t>RIP </a:t>
            </a:r>
            <a:r>
              <a:rPr lang="zh-CN" altLang="en-US" dirty="0" smtClean="0"/>
              <a:t>允许</a:t>
            </a:r>
            <a:r>
              <a:rPr lang="zh-CN" altLang="en-US" dirty="0"/>
              <a:t>距离的最大</a:t>
            </a:r>
            <a:r>
              <a:rPr lang="zh-CN" altLang="en-US"/>
              <a:t>值</a:t>
            </a:r>
            <a:r>
              <a:rPr lang="zh-CN" altLang="en-US" smtClean="0"/>
              <a:t>为</a:t>
            </a:r>
            <a:r>
              <a:rPr lang="en-US" altLang="zh-CN" smtClean="0"/>
              <a:t>15</a:t>
            </a:r>
            <a:r>
              <a:rPr lang="zh-CN" altLang="en-US" smtClean="0"/>
              <a:t>，大于</a:t>
            </a:r>
            <a:r>
              <a:rPr lang="en-US" altLang="zh-CN" smtClean="0"/>
              <a:t>15</a:t>
            </a:r>
            <a:r>
              <a:rPr lang="zh-CN" altLang="en-US" smtClean="0"/>
              <a:t>，视为不可</a:t>
            </a:r>
            <a:r>
              <a:rPr lang="zh-CN" altLang="en-US" dirty="0" smtClean="0"/>
              <a:t>达</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cxnSp>
        <p:nvCxnSpPr>
          <p:cNvPr id="6" name="直接连接符 5"/>
          <p:cNvCxnSpPr/>
          <p:nvPr/>
        </p:nvCxnSpPr>
        <p:spPr>
          <a:xfrm>
            <a:off x="901700" y="4318000"/>
            <a:ext cx="2933700" cy="0"/>
          </a:xfrm>
          <a:prstGeom prst="line">
            <a:avLst/>
          </a:prstGeom>
          <a:ln w="31750">
            <a:solidFill>
              <a:srgbClr val="990099"/>
            </a:solidFill>
          </a:ln>
        </p:spPr>
        <p:style>
          <a:lnRef idx="1">
            <a:schemeClr val="accent1"/>
          </a:lnRef>
          <a:fillRef idx="0">
            <a:schemeClr val="accent1"/>
          </a:fillRef>
          <a:effectRef idx="0">
            <a:schemeClr val="accent1"/>
          </a:effectRef>
          <a:fontRef idx="minor">
            <a:schemeClr val="tx1"/>
          </a:fontRef>
        </p:style>
      </p:cxn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52120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dissolve">
                                      <p:cBhvr>
                                        <p:cTn id="44" dur="500"/>
                                        <p:tgtEl>
                                          <p:spTgt spid="3">
                                            <p:txEl>
                                              <p:pRg st="9" end="9"/>
                                            </p:txEl>
                                          </p:spTgt>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dissolv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dissolve">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a:t>
            </a:r>
            <a:r>
              <a:rPr lang="zh-CN" altLang="en-US" dirty="0"/>
              <a:t>更新</a:t>
            </a:r>
          </a:p>
        </p:txBody>
      </p:sp>
      <p:sp>
        <p:nvSpPr>
          <p:cNvPr id="3" name="内容占位符 2"/>
          <p:cNvSpPr>
            <a:spLocks noGrp="1"/>
          </p:cNvSpPr>
          <p:nvPr>
            <p:ph idx="1"/>
          </p:nvPr>
        </p:nvSpPr>
        <p:spPr>
          <a:xfrm>
            <a:off x="457199" y="1444978"/>
            <a:ext cx="8579555" cy="1095022"/>
          </a:xfrm>
        </p:spPr>
        <p:txBody>
          <a:bodyPr/>
          <a:lstStyle/>
          <a:p>
            <a:r>
              <a:rPr lang="zh-CN" altLang="en-US" sz="2000" dirty="0" smtClean="0"/>
              <a:t>对于结点</a:t>
            </a:r>
            <a:r>
              <a:rPr lang="en-US" altLang="zh-CN" sz="2000" dirty="0" smtClean="0"/>
              <a:t>x</a:t>
            </a:r>
            <a:r>
              <a:rPr lang="zh-CN" altLang="en-US" sz="2000" dirty="0"/>
              <a:t>，其到</a:t>
            </a:r>
            <a:r>
              <a:rPr lang="en-US" altLang="zh-CN" sz="2000" dirty="0"/>
              <a:t>y</a:t>
            </a:r>
            <a:r>
              <a:rPr lang="zh-CN" altLang="en-US" sz="2000" dirty="0"/>
              <a:t>的</a:t>
            </a:r>
            <a:r>
              <a:rPr lang="zh-CN" altLang="en-US" sz="2000" dirty="0" smtClean="0"/>
              <a:t>开销记为</a:t>
            </a:r>
            <a:r>
              <a:rPr lang="en-US" altLang="zh-CN" sz="2000" dirty="0"/>
              <a:t>d(</a:t>
            </a:r>
            <a:r>
              <a:rPr lang="en-US" altLang="zh-CN" sz="2000" dirty="0" err="1"/>
              <a:t>x,y</a:t>
            </a:r>
            <a:r>
              <a:rPr lang="en-US" altLang="zh-CN" sz="2000" dirty="0"/>
              <a:t>)</a:t>
            </a:r>
            <a:r>
              <a:rPr lang="zh-CN" altLang="en-US" sz="2000" dirty="0"/>
              <a:t>，下一</a:t>
            </a:r>
            <a:r>
              <a:rPr lang="zh-CN" altLang="en-US" sz="2000" dirty="0" smtClean="0"/>
              <a:t>跳</a:t>
            </a:r>
            <a:r>
              <a:rPr lang="zh-CN" altLang="en-US" sz="2000" dirty="0"/>
              <a:t>结点</a:t>
            </a:r>
            <a:r>
              <a:rPr lang="zh-CN" altLang="en-US" sz="2000" dirty="0" smtClean="0"/>
              <a:t>为</a:t>
            </a:r>
            <a:r>
              <a:rPr lang="en-US" altLang="zh-CN" sz="2000" dirty="0" err="1"/>
              <a:t>nh</a:t>
            </a:r>
            <a:r>
              <a:rPr lang="en-US" altLang="zh-CN" sz="2000" dirty="0"/>
              <a:t>(</a:t>
            </a:r>
            <a:r>
              <a:rPr lang="en-US" altLang="zh-CN" sz="2000" dirty="0" err="1"/>
              <a:t>x,y</a:t>
            </a:r>
            <a:r>
              <a:rPr lang="en-US" altLang="zh-CN" sz="2000" dirty="0" smtClean="0"/>
              <a:t>)</a:t>
            </a:r>
            <a:r>
              <a:rPr lang="zh-CN" altLang="en-US" sz="2000" dirty="0" smtClean="0"/>
              <a:t>，当收到邻居</a:t>
            </a:r>
            <a:r>
              <a:rPr lang="zh-CN" altLang="en-US" sz="2000" dirty="0"/>
              <a:t>结点</a:t>
            </a:r>
            <a:r>
              <a:rPr lang="en-US" altLang="zh-CN" sz="2000" dirty="0" smtClean="0"/>
              <a:t>z</a:t>
            </a:r>
            <a:r>
              <a:rPr lang="zh-CN" altLang="en-US" sz="2000" dirty="0"/>
              <a:t>的距离向量消息后，</a:t>
            </a:r>
            <a:r>
              <a:rPr lang="en-US" altLang="zh-CN" sz="2000" dirty="0" smtClean="0"/>
              <a:t>x</a:t>
            </a:r>
            <a:r>
              <a:rPr lang="zh-CN" altLang="en-US" sz="2000" dirty="0" smtClean="0"/>
              <a:t>按如下方式更新向量</a:t>
            </a:r>
            <a:endParaRPr lang="en-US" altLang="zh-CN" sz="20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8" name="文本框 20"/>
          <p:cNvSpPr txBox="1"/>
          <p:nvPr/>
        </p:nvSpPr>
        <p:spPr>
          <a:xfrm>
            <a:off x="898722" y="2540000"/>
            <a:ext cx="4066978" cy="30008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smtClean="0">
                <a:latin typeface="Courier New" panose="02070309020205020404" pitchFamily="49" charset="0"/>
                <a:cs typeface="Courier New" panose="02070309020205020404" pitchFamily="49" charset="0"/>
              </a:rPr>
              <a:t>update(x, y, z):</a:t>
            </a:r>
          </a:p>
          <a:p>
            <a:pPr>
              <a:lnSpc>
                <a:spcPct val="150000"/>
              </a:lnSpc>
            </a:pPr>
            <a:r>
              <a:rPr lang="en-US" altLang="zh-CN" dirty="0" smtClean="0">
                <a:latin typeface="Courier New" panose="02070309020205020404" pitchFamily="49" charset="0"/>
                <a:cs typeface="Courier New" panose="02070309020205020404" pitchFamily="49" charset="0"/>
              </a:rPr>
              <a:t>  </a:t>
            </a:r>
            <a:r>
              <a:rPr lang="en-US" altLang="zh-CN" smtClean="0">
                <a:latin typeface="Courier New" panose="02070309020205020404" pitchFamily="49" charset="0"/>
                <a:cs typeface="Courier New" panose="02070309020205020404" pitchFamily="49" charset="0"/>
              </a:rPr>
              <a:t>d </a:t>
            </a:r>
            <a:r>
              <a:rPr lang="zh-CN" altLang="en-US" smtClean="0">
                <a:latin typeface="Courier New" panose="02070309020205020404" pitchFamily="49" charset="0"/>
                <a:cs typeface="Courier New" panose="02070309020205020404" pitchFamily="49" charset="0"/>
              </a:rPr>
              <a:t> </a:t>
            </a:r>
            <a:r>
              <a:rPr lang="en-US" altLang="zh-CN" smtClean="0">
                <a:latin typeface="Courier New" panose="02070309020205020404" pitchFamily="49" charset="0"/>
                <a:cs typeface="Courier New" panose="02070309020205020404" pitchFamily="49" charset="0"/>
              </a:rPr>
              <a:t>&lt;- </a:t>
            </a:r>
            <a:r>
              <a:rPr lang="zh-CN" altLang="en-US" smtClean="0">
                <a:latin typeface="Courier New" panose="02070309020205020404" pitchFamily="49" charset="0"/>
                <a:cs typeface="Courier New" panose="02070309020205020404" pitchFamily="49" charset="0"/>
              </a:rPr>
              <a:t> </a:t>
            </a:r>
            <a:r>
              <a:rPr lang="en-US" altLang="zh-CN" smtClean="0">
                <a:latin typeface="Courier New" panose="02070309020205020404" pitchFamily="49" charset="0"/>
                <a:cs typeface="Courier New" panose="02070309020205020404" pitchFamily="49" charset="0"/>
              </a:rPr>
              <a:t>d(x,z</a:t>
            </a:r>
            <a:r>
              <a:rPr lang="en-US" altLang="zh-CN" dirty="0" smtClean="0">
                <a:latin typeface="Courier New" panose="02070309020205020404" pitchFamily="49" charset="0"/>
                <a:cs typeface="Courier New" panose="02070309020205020404" pitchFamily="49" charset="0"/>
              </a:rPr>
              <a:t>) + d(</a:t>
            </a:r>
            <a:r>
              <a:rPr lang="en-US" altLang="zh-CN" dirty="0" err="1" smtClean="0">
                <a:latin typeface="Courier New" panose="02070309020205020404" pitchFamily="49" charset="0"/>
                <a:cs typeface="Courier New" panose="02070309020205020404" pitchFamily="49" charset="0"/>
              </a:rPr>
              <a:t>z,y</a:t>
            </a:r>
            <a:r>
              <a:rPr lang="en-US" altLang="zh-CN" dirty="0" smtClean="0">
                <a:latin typeface="Courier New" panose="02070309020205020404" pitchFamily="49" charset="0"/>
                <a:cs typeface="Courier New" panose="02070309020205020404" pitchFamily="49" charset="0"/>
              </a:rPr>
              <a:t>)</a:t>
            </a:r>
          </a:p>
          <a:p>
            <a:pPr>
              <a:lnSpc>
                <a:spcPct val="150000"/>
              </a:lnSpc>
            </a:pPr>
            <a:r>
              <a:rPr lang="en-US" altLang="zh-CN" dirty="0" smtClean="0">
                <a:latin typeface="Courier New" panose="02070309020205020404" pitchFamily="49" charset="0"/>
                <a:cs typeface="Courier New" panose="02070309020205020404" pitchFamily="49" charset="0"/>
              </a:rPr>
              <a:t>  if d &lt; d(</a:t>
            </a:r>
            <a:r>
              <a:rPr lang="en-US" altLang="zh-CN" dirty="0" err="1" smtClean="0">
                <a:latin typeface="Courier New" panose="02070309020205020404" pitchFamily="49" charset="0"/>
                <a:cs typeface="Courier New" panose="02070309020205020404" pitchFamily="49" charset="0"/>
              </a:rPr>
              <a:t>x,y</a:t>
            </a:r>
            <a:r>
              <a:rPr lang="en-US" altLang="zh-CN" dirty="0" smtClean="0">
                <a:latin typeface="Courier New" panose="02070309020205020404" pitchFamily="49" charset="0"/>
                <a:cs typeface="Courier New" panose="02070309020205020404" pitchFamily="49" charset="0"/>
              </a:rPr>
              <a:t>):</a:t>
            </a:r>
          </a:p>
          <a:p>
            <a:pPr>
              <a:lnSpc>
                <a:spcPct val="150000"/>
              </a:lnSpc>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broadcast to neighbors</a:t>
            </a:r>
          </a:p>
          <a:p>
            <a:pPr>
              <a:lnSpc>
                <a:spcPct val="150000"/>
              </a:lnSpc>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return d, z</a:t>
            </a:r>
          </a:p>
          <a:p>
            <a:pPr>
              <a:lnSpc>
                <a:spcPct val="150000"/>
              </a:lnSpc>
            </a:pPr>
            <a:r>
              <a:rPr lang="en-US" altLang="zh-CN" dirty="0" smtClean="0">
                <a:latin typeface="Courier New" panose="02070309020205020404" pitchFamily="49" charset="0"/>
                <a:cs typeface="Courier New" panose="02070309020205020404" pitchFamily="49" charset="0"/>
              </a:rPr>
              <a:t>  else:</a:t>
            </a:r>
          </a:p>
          <a:p>
            <a:pPr>
              <a:lnSpc>
                <a:spcPct val="150000"/>
              </a:lnSpc>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return d(</a:t>
            </a:r>
            <a:r>
              <a:rPr lang="en-US" altLang="zh-CN" dirty="0" err="1" smtClean="0">
                <a:latin typeface="Courier New" panose="02070309020205020404" pitchFamily="49" charset="0"/>
                <a:cs typeface="Courier New" panose="02070309020205020404" pitchFamily="49" charset="0"/>
              </a:rPr>
              <a:t>x,y</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nh</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x,y</a:t>
            </a:r>
            <a:r>
              <a:rPr lang="en-US" altLang="zh-CN" dirty="0" smtClean="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grpSp>
        <p:nvGrpSpPr>
          <p:cNvPr id="9" name="组合 8"/>
          <p:cNvGrpSpPr/>
          <p:nvPr/>
        </p:nvGrpSpPr>
        <p:grpSpPr>
          <a:xfrm>
            <a:off x="5407223" y="3345617"/>
            <a:ext cx="2779292" cy="1277182"/>
            <a:chOff x="5101014" y="3803881"/>
            <a:chExt cx="2779292" cy="1277182"/>
          </a:xfrm>
        </p:grpSpPr>
        <p:sp>
          <p:nvSpPr>
            <p:cNvPr id="10" name="椭圆 9"/>
            <p:cNvSpPr/>
            <p:nvPr/>
          </p:nvSpPr>
          <p:spPr>
            <a:xfrm>
              <a:off x="5531088" y="4600223"/>
              <a:ext cx="235938" cy="235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x</a:t>
              </a:r>
              <a:endParaRPr lang="zh-CN" altLang="en-US" sz="1600" dirty="0">
                <a:solidFill>
                  <a:schemeClr val="tx1"/>
                </a:solidFill>
              </a:endParaRPr>
            </a:p>
          </p:txBody>
        </p:sp>
        <p:sp>
          <p:nvSpPr>
            <p:cNvPr id="11" name="椭圆 10"/>
            <p:cNvSpPr/>
            <p:nvPr/>
          </p:nvSpPr>
          <p:spPr>
            <a:xfrm>
              <a:off x="7644368" y="4482254"/>
              <a:ext cx="235938" cy="235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y</a:t>
              </a:r>
              <a:endParaRPr lang="zh-CN" altLang="en-US" sz="1600" dirty="0">
                <a:solidFill>
                  <a:schemeClr val="tx1"/>
                </a:solidFill>
              </a:endParaRPr>
            </a:p>
          </p:txBody>
        </p:sp>
        <p:sp>
          <p:nvSpPr>
            <p:cNvPr id="12" name="椭圆 11"/>
            <p:cNvSpPr/>
            <p:nvPr/>
          </p:nvSpPr>
          <p:spPr>
            <a:xfrm>
              <a:off x="5960066" y="3803881"/>
              <a:ext cx="235938" cy="235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z</a:t>
              </a:r>
            </a:p>
          </p:txBody>
        </p:sp>
        <p:cxnSp>
          <p:nvCxnSpPr>
            <p:cNvPr id="13" name="直接箭头连接符 12"/>
            <p:cNvCxnSpPr>
              <a:stCxn id="10" idx="0"/>
              <a:endCxn id="12" idx="3"/>
            </p:cNvCxnSpPr>
            <p:nvPr/>
          </p:nvCxnSpPr>
          <p:spPr>
            <a:xfrm flipV="1">
              <a:off x="5649057" y="4005267"/>
              <a:ext cx="345561" cy="594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6"/>
              <a:endCxn id="11" idx="1"/>
            </p:cNvCxnSpPr>
            <p:nvPr/>
          </p:nvCxnSpPr>
          <p:spPr>
            <a:xfrm>
              <a:off x="6196004" y="3921850"/>
              <a:ext cx="1482916" cy="59495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11" idx="3"/>
            </p:cNvCxnSpPr>
            <p:nvPr/>
          </p:nvCxnSpPr>
          <p:spPr>
            <a:xfrm flipV="1">
              <a:off x="5767026" y="4683640"/>
              <a:ext cx="1911894" cy="3455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01014" y="4038492"/>
              <a:ext cx="829073" cy="307777"/>
            </a:xfrm>
            <a:prstGeom prst="rect">
              <a:avLst/>
            </a:prstGeom>
            <a:noFill/>
          </p:spPr>
          <p:txBody>
            <a:bodyPr wrap="none" rtlCol="0">
              <a:spAutoFit/>
            </a:bodyPr>
            <a:lstStyle/>
            <a:p>
              <a:r>
                <a:rPr lang="en-US" altLang="zh-CN" sz="1400" b="1" dirty="0" smtClean="0">
                  <a:latin typeface="Courier New" panose="02070309020205020404" pitchFamily="49" charset="0"/>
                  <a:cs typeface="Courier New" panose="02070309020205020404" pitchFamily="49" charset="0"/>
                </a:rPr>
                <a:t>d(</a:t>
              </a:r>
              <a:r>
                <a:rPr lang="en-US" altLang="zh-CN" sz="1400" b="1" dirty="0" err="1" smtClean="0">
                  <a:latin typeface="Courier New" panose="02070309020205020404" pitchFamily="49" charset="0"/>
                  <a:cs typeface="Courier New" panose="02070309020205020404" pitchFamily="49" charset="0"/>
                </a:rPr>
                <a:t>x,z</a:t>
              </a:r>
              <a:r>
                <a:rPr lang="en-US" altLang="zh-CN" sz="1400" b="1" dirty="0" smtClean="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p:txBody>
        </p:sp>
        <p:sp>
          <p:nvSpPr>
            <p:cNvPr id="17" name="文本框 16"/>
            <p:cNvSpPr txBox="1"/>
            <p:nvPr/>
          </p:nvSpPr>
          <p:spPr>
            <a:xfrm>
              <a:off x="6289481" y="4773286"/>
              <a:ext cx="829073" cy="307777"/>
            </a:xfrm>
            <a:prstGeom prst="rect">
              <a:avLst/>
            </a:prstGeom>
            <a:noFill/>
          </p:spPr>
          <p:txBody>
            <a:bodyPr wrap="none" rtlCol="0">
              <a:spAutoFit/>
            </a:bodyPr>
            <a:lstStyle/>
            <a:p>
              <a:r>
                <a:rPr lang="en-US" altLang="zh-CN" sz="1400" b="1" dirty="0" smtClean="0">
                  <a:latin typeface="Courier New" panose="02070309020205020404" pitchFamily="49" charset="0"/>
                  <a:cs typeface="Courier New" panose="02070309020205020404" pitchFamily="49" charset="0"/>
                </a:rPr>
                <a:t>d(</a:t>
              </a:r>
              <a:r>
                <a:rPr lang="en-US" altLang="zh-CN" sz="1400" b="1" dirty="0" err="1" smtClean="0">
                  <a:latin typeface="Courier New" panose="02070309020205020404" pitchFamily="49" charset="0"/>
                  <a:cs typeface="Courier New" panose="02070309020205020404" pitchFamily="49" charset="0"/>
                </a:rPr>
                <a:t>x,y</a:t>
              </a:r>
              <a:r>
                <a:rPr lang="en-US" altLang="zh-CN" sz="1400" b="1" dirty="0" smtClean="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p:txBody>
        </p:sp>
        <p:sp>
          <p:nvSpPr>
            <p:cNvPr id="18" name="文本框 17"/>
            <p:cNvSpPr txBox="1"/>
            <p:nvPr/>
          </p:nvSpPr>
          <p:spPr>
            <a:xfrm>
              <a:off x="6716341" y="3803881"/>
              <a:ext cx="829073" cy="307777"/>
            </a:xfrm>
            <a:prstGeom prst="rect">
              <a:avLst/>
            </a:prstGeom>
            <a:noFill/>
          </p:spPr>
          <p:txBody>
            <a:bodyPr wrap="none" rtlCol="0">
              <a:spAutoFit/>
            </a:bodyPr>
            <a:lstStyle/>
            <a:p>
              <a:r>
                <a:rPr lang="en-US" altLang="zh-CN" sz="1400" b="1" dirty="0" smtClean="0">
                  <a:latin typeface="Courier New" panose="02070309020205020404" pitchFamily="49" charset="0"/>
                  <a:cs typeface="Courier New" panose="02070309020205020404" pitchFamily="49" charset="0"/>
                </a:rPr>
                <a:t>d(</a:t>
              </a:r>
              <a:r>
                <a:rPr lang="en-US" altLang="zh-CN" sz="1400" b="1" dirty="0" err="1" smtClean="0">
                  <a:latin typeface="Courier New" panose="02070309020205020404" pitchFamily="49" charset="0"/>
                  <a:cs typeface="Courier New" panose="02070309020205020404" pitchFamily="49" charset="0"/>
                </a:rPr>
                <a:t>z,y</a:t>
              </a:r>
              <a:r>
                <a:rPr lang="en-US" altLang="zh-CN" sz="1400" b="1" dirty="0" smtClean="0">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p:txBody>
        </p:sp>
      </p:grpSp>
      <p:sp>
        <p:nvSpPr>
          <p:cNvPr id="19" name="TextBox 18"/>
          <p:cNvSpPr txBox="1"/>
          <p:nvPr/>
        </p:nvSpPr>
        <p:spPr>
          <a:xfrm>
            <a:off x="990600" y="5943600"/>
            <a:ext cx="7219950" cy="523220"/>
          </a:xfrm>
          <a:prstGeom prst="rect">
            <a:avLst/>
          </a:prstGeom>
          <a:noFill/>
          <a:ln>
            <a:noFill/>
          </a:ln>
        </p:spPr>
        <p:txBody>
          <a:bodyPr wrap="square" rtlCol="0">
            <a:spAutoFit/>
          </a:bodyPr>
          <a:lstStyle/>
          <a:p>
            <a:pPr marL="514350" indent="-514350" algn="ctr"/>
            <a:r>
              <a:rPr lang="en-US" altLang="zh-CN" sz="2800" b="1" dirty="0" smtClean="0">
                <a:solidFill>
                  <a:srgbClr val="FF0000"/>
                </a:solidFill>
              </a:rPr>
              <a:t>RIP</a:t>
            </a:r>
            <a:r>
              <a:rPr lang="zh-CN" altLang="en-US" sz="2800" b="1" dirty="0" smtClean="0">
                <a:solidFill>
                  <a:srgbClr val="FF0000"/>
                </a:solidFill>
              </a:rPr>
              <a:t>协议中，</a:t>
            </a:r>
            <a:r>
              <a:rPr lang="en-US" altLang="zh-CN" sz="2800" b="1" dirty="0" smtClean="0">
                <a:solidFill>
                  <a:srgbClr val="FF0000"/>
                </a:solidFill>
              </a:rPr>
              <a:t>d(</a:t>
            </a:r>
            <a:r>
              <a:rPr lang="en-US" altLang="zh-CN" sz="2800" b="1" dirty="0" err="1" smtClean="0">
                <a:solidFill>
                  <a:srgbClr val="FF0000"/>
                </a:solidFill>
              </a:rPr>
              <a:t>x,z</a:t>
            </a:r>
            <a:r>
              <a:rPr lang="en-US" altLang="zh-CN" sz="2800" b="1" dirty="0" smtClean="0">
                <a:solidFill>
                  <a:srgbClr val="FF0000"/>
                </a:solidFill>
              </a:rPr>
              <a:t>) = 1</a:t>
            </a:r>
            <a:endParaRPr lang="en-US" altLang="zh-CN" sz="2800" b="1" dirty="0" smtClean="0">
              <a:solidFill>
                <a:srgbClr val="0000CC"/>
              </a:solidFill>
            </a:endParaRPr>
          </a:p>
        </p:txBody>
      </p:sp>
    </p:spTree>
    <p:custDataLst>
      <p:tags r:id="rId1"/>
    </p:custDataLst>
    <p:extLst>
      <p:ext uri="{BB962C8B-B14F-4D97-AF65-F5344CB8AC3E}">
        <p14:creationId xmlns:p14="http://schemas.microsoft.com/office/powerpoint/2010/main" val="33645108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a:t>
            </a:r>
            <a:r>
              <a:rPr lang="zh-CN" altLang="en-US" dirty="0"/>
              <a:t>更新</a:t>
            </a:r>
          </a:p>
        </p:txBody>
      </p:sp>
      <p:sp>
        <p:nvSpPr>
          <p:cNvPr id="3" name="内容占位符 2"/>
          <p:cNvSpPr>
            <a:spLocks noGrp="1"/>
          </p:cNvSpPr>
          <p:nvPr>
            <p:ph idx="1"/>
          </p:nvPr>
        </p:nvSpPr>
        <p:spPr>
          <a:xfrm>
            <a:off x="457199" y="1444978"/>
            <a:ext cx="8579555" cy="1095022"/>
          </a:xfrm>
        </p:spPr>
        <p:txBody>
          <a:bodyPr/>
          <a:lstStyle/>
          <a:p>
            <a:r>
              <a:rPr lang="zh-CN" altLang="en-US" sz="2000" dirty="0"/>
              <a:t>距离向量方法本质上是一个分布式的</a:t>
            </a:r>
            <a:r>
              <a:rPr lang="en-US" altLang="zh-CN" sz="2000" dirty="0"/>
              <a:t>Bellman-Ford</a:t>
            </a:r>
            <a:r>
              <a:rPr lang="zh-CN" altLang="en-US" sz="2000" dirty="0"/>
              <a:t>最短路径</a:t>
            </a:r>
            <a:r>
              <a:rPr lang="zh-CN" altLang="en-US" sz="2000" dirty="0" smtClean="0"/>
              <a:t>算法</a:t>
            </a:r>
            <a:endParaRPr lang="en-US" altLang="zh-CN" sz="20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19" name="文本框 18"/>
          <p:cNvSpPr txBox="1"/>
          <p:nvPr/>
        </p:nvSpPr>
        <p:spPr>
          <a:xfrm>
            <a:off x="951013" y="2374900"/>
            <a:ext cx="4865588" cy="3381695"/>
          </a:xfrm>
          <a:prstGeom prst="rect">
            <a:avLst/>
          </a:prstGeom>
          <a:noFill/>
        </p:spPr>
        <p:txBody>
          <a:bodyPr wrap="square" rtlCol="0">
            <a:spAutoFit/>
          </a:bodyPr>
          <a:lstStyle/>
          <a:p>
            <a:pPr>
              <a:lnSpc>
                <a:spcPct val="150000"/>
              </a:lnSpc>
            </a:pPr>
            <a:r>
              <a:rPr lang="en-US" altLang="zh-CN" dirty="0" smtClean="0">
                <a:latin typeface="Courier New" panose="02070309020205020404" pitchFamily="49" charset="0"/>
                <a:cs typeface="Courier New" panose="02070309020205020404" pitchFamily="49" charset="0"/>
              </a:rPr>
              <a:t>while not converged:</a:t>
            </a:r>
          </a:p>
          <a:p>
            <a:pPr>
              <a:lnSpc>
                <a:spcPct val="150000"/>
              </a:lnSpc>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for each node x:</a:t>
            </a:r>
          </a:p>
          <a:p>
            <a:pPr>
              <a:lnSpc>
                <a:spcPct val="150000"/>
              </a:lnSpc>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for each neighbor z:</a:t>
            </a:r>
          </a:p>
          <a:p>
            <a:pPr>
              <a:lnSpc>
                <a:spcPct val="150000"/>
              </a:lnSpc>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for each destination y:</a:t>
            </a:r>
          </a:p>
          <a:p>
            <a:pPr>
              <a:lnSpc>
                <a:spcPct val="150000"/>
              </a:lnSpc>
            </a:pPr>
            <a:r>
              <a:rPr lang="en-US" altLang="zh-CN" dirty="0" smtClean="0">
                <a:latin typeface="Courier New" panose="02070309020205020404" pitchFamily="49" charset="0"/>
                <a:cs typeface="Courier New" panose="02070309020205020404" pitchFamily="49" charset="0"/>
              </a:rPr>
              <a:t>        d &lt;- d(</a:t>
            </a:r>
            <a:r>
              <a:rPr lang="en-US" altLang="zh-CN" dirty="0" err="1" smtClean="0">
                <a:latin typeface="Courier New" panose="02070309020205020404" pitchFamily="49" charset="0"/>
                <a:cs typeface="Courier New" panose="02070309020205020404" pitchFamily="49" charset="0"/>
              </a:rPr>
              <a:t>x,z</a:t>
            </a:r>
            <a:r>
              <a:rPr lang="en-US" altLang="zh-CN" dirty="0" smtClean="0">
                <a:latin typeface="Courier New" panose="02070309020205020404" pitchFamily="49" charset="0"/>
                <a:cs typeface="Courier New" panose="02070309020205020404" pitchFamily="49" charset="0"/>
              </a:rPr>
              <a:t>) + d(</a:t>
            </a:r>
            <a:r>
              <a:rPr lang="en-US" altLang="zh-CN" dirty="0" err="1" smtClean="0">
                <a:latin typeface="Courier New" panose="02070309020205020404" pitchFamily="49" charset="0"/>
                <a:cs typeface="Courier New" panose="02070309020205020404" pitchFamily="49" charset="0"/>
              </a:rPr>
              <a:t>z,y</a:t>
            </a:r>
            <a:r>
              <a:rPr lang="en-US" altLang="zh-CN" dirty="0" smtClean="0">
                <a:latin typeface="Courier New" panose="02070309020205020404" pitchFamily="49" charset="0"/>
                <a:cs typeface="Courier New" panose="02070309020205020404" pitchFamily="49" charset="0"/>
              </a:rPr>
              <a:t>)</a:t>
            </a:r>
          </a:p>
          <a:p>
            <a:pPr>
              <a:lnSpc>
                <a:spcPct val="150000"/>
              </a:lnSpc>
            </a:pPr>
            <a:r>
              <a:rPr lang="en-US" altLang="zh-CN" dirty="0" smtClean="0">
                <a:latin typeface="Courier New" panose="02070309020205020404" pitchFamily="49" charset="0"/>
                <a:cs typeface="Courier New" panose="02070309020205020404" pitchFamily="49" charset="0"/>
              </a:rPr>
              <a:t>        if d &lt; d(</a:t>
            </a:r>
            <a:r>
              <a:rPr lang="en-US" altLang="zh-CN" dirty="0" err="1" smtClean="0">
                <a:latin typeface="Courier New" panose="02070309020205020404" pitchFamily="49" charset="0"/>
                <a:cs typeface="Courier New" panose="02070309020205020404" pitchFamily="49" charset="0"/>
              </a:rPr>
              <a:t>x,y</a:t>
            </a:r>
            <a:r>
              <a:rPr lang="en-US" altLang="zh-CN" dirty="0" smtClean="0">
                <a:latin typeface="Courier New" panose="02070309020205020404" pitchFamily="49" charset="0"/>
                <a:cs typeface="Courier New" panose="02070309020205020404" pitchFamily="49" charset="0"/>
              </a:rPr>
              <a:t>):</a:t>
            </a:r>
          </a:p>
          <a:p>
            <a:pPr>
              <a:lnSpc>
                <a:spcPct val="150000"/>
              </a:lnSpc>
            </a:pPr>
            <a:r>
              <a:rPr lang="en-US" altLang="zh-CN" dirty="0" smtClean="0">
                <a:latin typeface="Courier New" panose="02070309020205020404" pitchFamily="49" charset="0"/>
                <a:cs typeface="Courier New" panose="02070309020205020404" pitchFamily="49" charset="0"/>
              </a:rPr>
              <a:t>          d(</a:t>
            </a:r>
            <a:r>
              <a:rPr lang="en-US" altLang="zh-CN" dirty="0" err="1" smtClean="0">
                <a:latin typeface="Courier New" panose="02070309020205020404" pitchFamily="49" charset="0"/>
                <a:cs typeface="Courier New" panose="02070309020205020404" pitchFamily="49" charset="0"/>
              </a:rPr>
              <a:t>x,y</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nh</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x,y</a:t>
            </a:r>
            <a:r>
              <a:rPr lang="en-US" altLang="zh-CN" dirty="0" smtClean="0">
                <a:latin typeface="Courier New" panose="02070309020205020404" pitchFamily="49" charset="0"/>
                <a:cs typeface="Courier New" panose="02070309020205020404" pitchFamily="49" charset="0"/>
              </a:rPr>
              <a:t>) &lt;- d, z</a:t>
            </a:r>
          </a:p>
          <a:p>
            <a:pPr>
              <a:lnSpc>
                <a:spcPct val="150000"/>
              </a:lnSpc>
            </a:pPr>
            <a:r>
              <a:rPr lang="en-US" altLang="zh-CN" dirty="0" smtClean="0">
                <a:latin typeface="Courier New" panose="02070309020205020404" pitchFamily="49" charset="0"/>
                <a:cs typeface="Courier New" panose="02070309020205020404" pitchFamily="49" charset="0"/>
              </a:rPr>
              <a:t>          advertise to neighbors</a:t>
            </a:r>
            <a:endParaRPr lang="zh-CN" altLang="en-US" dirty="0">
              <a:latin typeface="Courier New" panose="02070309020205020404" pitchFamily="49" charset="0"/>
              <a:cs typeface="Courier New" panose="02070309020205020404" pitchFamily="49" charset="0"/>
            </a:endParaRPr>
          </a:p>
        </p:txBody>
      </p:sp>
      <p:sp>
        <p:nvSpPr>
          <p:cNvPr id="6" name="线形标注 2 5"/>
          <p:cNvSpPr/>
          <p:nvPr/>
        </p:nvSpPr>
        <p:spPr>
          <a:xfrm>
            <a:off x="5523174" y="2678459"/>
            <a:ext cx="2579426" cy="471141"/>
          </a:xfrm>
          <a:prstGeom prst="borderCallout2">
            <a:avLst>
              <a:gd name="adj1" fmla="val 18750"/>
              <a:gd name="adj2" fmla="val 862"/>
              <a:gd name="adj3" fmla="val 18750"/>
              <a:gd name="adj4" fmla="val -16667"/>
              <a:gd name="adj5" fmla="val 163716"/>
              <a:gd name="adj6" fmla="val -50114"/>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收到邻居节点</a:t>
            </a:r>
            <a:r>
              <a:rPr lang="zh-CN" altLang="en-US" dirty="0" smtClean="0">
                <a:solidFill>
                  <a:srgbClr val="FFFFFF"/>
                </a:solidFill>
                <a:latin typeface="Calibri" panose="020F0502020204030204" pitchFamily="34" charset="0"/>
                <a:ea typeface="黑体" panose="02010609060101010101" pitchFamily="49" charset="-122"/>
              </a:rPr>
              <a:t>消息</a:t>
            </a:r>
            <a:endParaRPr lang="zh-CN" altLang="en-US" dirty="0">
              <a:solidFill>
                <a:srgbClr val="FFFFFF"/>
              </a:solidFill>
              <a:latin typeface="Calibri" panose="020F0502020204030204" pitchFamily="34" charset="0"/>
              <a:ea typeface="黑体" panose="02010609060101010101" pitchFamily="49" charset="-122"/>
            </a:endParaRPr>
          </a:p>
        </p:txBody>
      </p:sp>
      <p:sp>
        <p:nvSpPr>
          <p:cNvPr id="21" name="线形标注 2 20"/>
          <p:cNvSpPr/>
          <p:nvPr/>
        </p:nvSpPr>
        <p:spPr>
          <a:xfrm>
            <a:off x="6248485" y="4216286"/>
            <a:ext cx="2579426" cy="471141"/>
          </a:xfrm>
          <a:prstGeom prst="borderCallout2">
            <a:avLst>
              <a:gd name="adj1" fmla="val 18750"/>
              <a:gd name="adj2" fmla="val 862"/>
              <a:gd name="adj3" fmla="val 18750"/>
              <a:gd name="adj4" fmla="val -16667"/>
              <a:gd name="adj5" fmla="val 163716"/>
              <a:gd name="adj6" fmla="val -50114"/>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更新并通告路由信息</a:t>
            </a:r>
          </a:p>
        </p:txBody>
      </p:sp>
      <p:sp>
        <p:nvSpPr>
          <p:cNvPr id="9" name="TextBox 8"/>
          <p:cNvSpPr txBox="1"/>
          <p:nvPr/>
        </p:nvSpPr>
        <p:spPr>
          <a:xfrm>
            <a:off x="1251284" y="6336632"/>
            <a:ext cx="7010400" cy="400110"/>
          </a:xfrm>
          <a:prstGeom prst="rect">
            <a:avLst/>
          </a:prstGeom>
          <a:noFill/>
        </p:spPr>
        <p:txBody>
          <a:bodyPr wrap="square" rtlCol="0">
            <a:spAutoFit/>
          </a:bodyPr>
          <a:lstStyle/>
          <a:p>
            <a:pPr algn="ctr"/>
            <a:r>
              <a:rPr lang="en-US" altLang="zh-CN" sz="2000" b="1" smtClean="0">
                <a:solidFill>
                  <a:srgbClr val="FF0000"/>
                </a:solidFill>
              </a:rPr>
              <a:t>Bellman-Ford</a:t>
            </a:r>
            <a:r>
              <a:rPr lang="zh-CN" altLang="en-US" sz="2000" b="1" smtClean="0">
                <a:solidFill>
                  <a:srgbClr val="FF0000"/>
                </a:solidFill>
              </a:rPr>
              <a:t>算法：求含负权图的单源最短路径算法</a:t>
            </a:r>
            <a:endParaRPr lang="zh-CN" altLang="en-US" sz="2000" b="1">
              <a:solidFill>
                <a:srgbClr val="FF0000"/>
              </a:solidFill>
            </a:endParaRPr>
          </a:p>
        </p:txBody>
      </p:sp>
    </p:spTree>
    <p:custDataLst>
      <p:tags r:id="rId1"/>
    </p:custDataLst>
    <p:extLst>
      <p:ext uri="{BB962C8B-B14F-4D97-AF65-F5344CB8AC3E}">
        <p14:creationId xmlns:p14="http://schemas.microsoft.com/office/powerpoint/2010/main" val="1084360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P spid="21" grpId="0" animBg="1"/>
      <p:bldP spid="9" grpId="0"/>
    </p:bld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2149121"/>
          </a:xfrm>
        </p:spPr>
        <p:txBody>
          <a:bodyPr/>
          <a:lstStyle/>
          <a:p>
            <a:r>
              <a:rPr lang="zh-CN" altLang="en-US" sz="2000" dirty="0" smtClean="0"/>
              <a:t>初始化</a:t>
            </a:r>
            <a:endParaRPr lang="en-US" altLang="zh-CN" sz="2000" dirty="0" smtClean="0"/>
          </a:p>
          <a:p>
            <a:pPr marL="648000" lvl="1"/>
            <a:r>
              <a:rPr lang="zh-CN" altLang="en-US" sz="1600" dirty="0"/>
              <a:t>每个节点只有</a:t>
            </a:r>
            <a:r>
              <a:rPr lang="en-US" altLang="zh-CN" sz="1600" dirty="0"/>
              <a:t>1</a:t>
            </a:r>
            <a:r>
              <a:rPr lang="zh-CN" altLang="en-US" sz="1600" dirty="0"/>
              <a:t>跳以内的路由信息</a:t>
            </a:r>
            <a:r>
              <a:rPr lang="en-US" altLang="zh-CN" sz="1600" dirty="0"/>
              <a:t> </a:t>
            </a:r>
            <a:endParaRPr lang="en-US" altLang="zh-CN" sz="16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内部网管协议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mc:AlternateContent xmlns:mc="http://schemas.openxmlformats.org/markup-compatibility/2006" xmlns:a14="http://schemas.microsoft.com/office/drawing/2010/main">
        <mc:Choice Requires="a14">
          <p:graphicFrame>
            <p:nvGraphicFramePr>
              <p:cNvPr id="47" name="表格 46"/>
              <p:cNvGraphicFramePr>
                <a:graphicFrameLocks noGrp="1"/>
              </p:cNvGraphicFramePr>
              <p:nvPr>
                <p:extLst>
                  <p:ext uri="{D42A27DB-BD31-4B8C-83A1-F6EECF244321}">
                    <p14:modId xmlns:p14="http://schemas.microsoft.com/office/powerpoint/2010/main" val="1735960072"/>
                  </p:ext>
                </p:extLst>
              </p:nvPr>
            </p:nvGraphicFramePr>
            <p:xfrm>
              <a:off x="298676" y="2430637"/>
              <a:ext cx="5492524" cy="3302000"/>
            </p:xfrm>
            <a:graphic>
              <a:graphicData uri="http://schemas.openxmlformats.org/drawingml/2006/table">
                <a:tbl>
                  <a:tblPr firstRow="1" bandRow="1">
                    <a:tableStyleId>{5C22544A-7EE6-4342-B048-85BDC9FD1C3A}</a:tableStyleId>
                  </a:tblPr>
                  <a:tblGrid>
                    <a:gridCol w="683487">
                      <a:extLst>
                        <a:ext uri="{9D8B030D-6E8A-4147-A177-3AD203B41FA5}">
                          <a16:colId xmlns:a16="http://schemas.microsoft.com/office/drawing/2014/main" val="20000"/>
                        </a:ext>
                      </a:extLst>
                    </a:gridCol>
                    <a:gridCol w="683487">
                      <a:extLst>
                        <a:ext uri="{9D8B030D-6E8A-4147-A177-3AD203B41FA5}">
                          <a16:colId xmlns:a16="http://schemas.microsoft.com/office/drawing/2014/main" val="20001"/>
                        </a:ext>
                      </a:extLst>
                    </a:gridCol>
                    <a:gridCol w="683487">
                      <a:extLst>
                        <a:ext uri="{9D8B030D-6E8A-4147-A177-3AD203B41FA5}">
                          <a16:colId xmlns:a16="http://schemas.microsoft.com/office/drawing/2014/main" val="20002"/>
                        </a:ext>
                      </a:extLst>
                    </a:gridCol>
                    <a:gridCol w="683487">
                      <a:extLst>
                        <a:ext uri="{9D8B030D-6E8A-4147-A177-3AD203B41FA5}">
                          <a16:colId xmlns:a16="http://schemas.microsoft.com/office/drawing/2014/main" val="20003"/>
                        </a:ext>
                      </a:extLst>
                    </a:gridCol>
                    <a:gridCol w="683487">
                      <a:extLst>
                        <a:ext uri="{9D8B030D-6E8A-4147-A177-3AD203B41FA5}">
                          <a16:colId xmlns:a16="http://schemas.microsoft.com/office/drawing/2014/main" val="20004"/>
                        </a:ext>
                      </a:extLst>
                    </a:gridCol>
                    <a:gridCol w="683487">
                      <a:extLst>
                        <a:ext uri="{9D8B030D-6E8A-4147-A177-3AD203B41FA5}">
                          <a16:colId xmlns:a16="http://schemas.microsoft.com/office/drawing/2014/main" val="20005"/>
                        </a:ext>
                      </a:extLst>
                    </a:gridCol>
                    <a:gridCol w="683487">
                      <a:extLst>
                        <a:ext uri="{9D8B030D-6E8A-4147-A177-3AD203B41FA5}">
                          <a16:colId xmlns:a16="http://schemas.microsoft.com/office/drawing/2014/main" val="20006"/>
                        </a:ext>
                      </a:extLst>
                    </a:gridCol>
                    <a:gridCol w="708115">
                      <a:extLst>
                        <a:ext uri="{9D8B030D-6E8A-4147-A177-3AD203B41FA5}">
                          <a16:colId xmlns:a16="http://schemas.microsoft.com/office/drawing/2014/main" val="20007"/>
                        </a:ext>
                      </a:extLst>
                    </a:gridCol>
                  </a:tblGrid>
                  <a:tr h="0">
                    <a:tc rowSpan="2">
                      <a:txBody>
                        <a:bodyPr/>
                        <a:lstStyle/>
                        <a:p>
                          <a:pPr algn="ctr"/>
                          <a:r>
                            <a:rPr lang="zh-CN" altLang="en-US" sz="1600" baseline="0" dirty="0" smtClean="0">
                              <a:latin typeface="Calibri" panose="020F0502020204030204" pitchFamily="34" charset="0"/>
                              <a:ea typeface="华文楷体" panose="02010600040101010101" pitchFamily="2" charset="-122"/>
                            </a:rPr>
                            <a:t>各结点信息</a:t>
                          </a:r>
                          <a:endParaRPr lang="zh-CN" altLang="en-US" sz="1600" baseline="0" dirty="0">
                            <a:latin typeface="Calibri" panose="020F0502020204030204" pitchFamily="34" charset="0"/>
                            <a:ea typeface="华文楷体" panose="02010600040101010101" pitchFamily="2" charset="-122"/>
                          </a:endParaRPr>
                        </a:p>
                      </a:txBody>
                      <a:tcPr marL="0" marR="0"/>
                    </a:tc>
                    <a:tc gridSpan="7">
                      <a:txBody>
                        <a:bodyPr/>
                        <a:lstStyle/>
                        <a:p>
                          <a:pPr algn="ctr"/>
                          <a:r>
                            <a:rPr lang="zh-CN" altLang="en-US" sz="1600" baseline="0" dirty="0" smtClean="0">
                              <a:latin typeface="Calibri" panose="020F0502020204030204" pitchFamily="34" charset="0"/>
                              <a:ea typeface="华文楷体" panose="02010600040101010101" pitchFamily="2" charset="-122"/>
                            </a:rPr>
                            <a:t>到每个结点的距离</a:t>
                          </a:r>
                        </a:p>
                      </a:txBody>
                      <a:tcPr marL="0" marR="0"/>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baseline="0" dirty="0" smtClean="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Ａ</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Ｂ</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Ｃ</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Ｄ</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Ｅ</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Ｆ</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Ｇ</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1"/>
                      </a:ext>
                    </a:extLst>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A</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en-US" altLang="zh-CN" sz="1600" kern="1200" baseline="0" smtClean="0">
                                    <a:solidFill>
                                      <a:schemeClr val="dk1"/>
                                    </a:solidFill>
                                    <a:latin typeface="Cambria Math" panose="02040503050406030204" pitchFamily="18" charset="0"/>
                                    <a:ea typeface="华文楷体" panose="02010600040101010101" pitchFamily="2" charset="-122"/>
                                    <a:cs typeface="+mn-cs"/>
                                  </a:rPr>
                                  <m:t>1</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2"/>
                      </a:ext>
                    </a:extLst>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B</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3"/>
                      </a:ext>
                    </a:extLst>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Ｃ</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en-US" altLang="zh-CN" sz="1600" kern="1200" baseline="0" smtClean="0">
                                    <a:solidFill>
                                      <a:schemeClr val="dk1"/>
                                    </a:solidFill>
                                    <a:latin typeface="Cambria Math" panose="02040503050406030204" pitchFamily="18" charset="0"/>
                                    <a:ea typeface="华文楷体" panose="02010600040101010101" pitchFamily="2" charset="-122"/>
                                    <a:cs typeface="+mn-cs"/>
                                  </a:rPr>
                                  <m:t>1</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4"/>
                      </a:ext>
                    </a:extLst>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Ｄ</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5"/>
                      </a:ext>
                    </a:extLst>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Ｅ</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6"/>
                      </a:ext>
                    </a:extLst>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Ｆ</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7"/>
                      </a:ext>
                    </a:extLst>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Ｇ</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14:m>
                            <m:oMathPara xmlns:m="http://schemas.openxmlformats.org/officeDocument/2006/math">
                              <m:oMathParaPr>
                                <m:jc m:val="centerGroup"/>
                              </m:oMathParaPr>
                              <m:oMath xmlns:m="http://schemas.openxmlformats.org/officeDocument/2006/math">
                                <m:r>
                                  <a:rPr lang="zh-CN" altLang="en-US" sz="1600" kern="1200" baseline="0" smtClean="0">
                                    <a:solidFill>
                                      <a:schemeClr val="dk1"/>
                                    </a:solidFill>
                                    <a:latin typeface="Cambria Math" panose="02040503050406030204" pitchFamily="18" charset="0"/>
                                    <a:ea typeface="华文楷体" panose="02010600040101010101" pitchFamily="2" charset="-122"/>
                                    <a:cs typeface="+mn-cs"/>
                                  </a:rPr>
                                  <m:t>∞</m:t>
                                </m:r>
                              </m:oMath>
                            </m:oMathPara>
                          </a14:m>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extLst>
                      <a:ext uri="{0D108BD9-81ED-4DB2-BD59-A6C34878D82A}">
                        <a16:rowId xmlns:a16="http://schemas.microsoft.com/office/drawing/2014/main" val="10008"/>
                      </a:ext>
                    </a:extLst>
                  </a:tr>
                </a:tbl>
              </a:graphicData>
            </a:graphic>
          </p:graphicFrame>
        </mc:Choice>
        <mc:Fallback xmlns="">
          <p:graphicFrame>
            <p:nvGraphicFramePr>
              <p:cNvPr id="47" name="表格 46"/>
              <p:cNvGraphicFramePr>
                <a:graphicFrameLocks noGrp="1"/>
              </p:cNvGraphicFramePr>
              <p:nvPr>
                <p:extLst>
                  <p:ext uri="{D42A27DB-BD31-4B8C-83A1-F6EECF244321}">
                    <p14:modId xmlns:p14="http://schemas.microsoft.com/office/powerpoint/2010/main" xmlns="" xmlns:a14="http://schemas.microsoft.com/office/drawing/2010/main" val="1735960072"/>
                  </p:ext>
                </p:extLst>
              </p:nvPr>
            </p:nvGraphicFramePr>
            <p:xfrm>
              <a:off x="298676" y="2430637"/>
              <a:ext cx="5492524" cy="3302000"/>
            </p:xfrm>
            <a:graphic>
              <a:graphicData uri="http://schemas.openxmlformats.org/drawingml/2006/table">
                <a:tbl>
                  <a:tblPr firstRow="1" bandRow="1">
                    <a:tableStyleId>{5C22544A-7EE6-4342-B048-85BDC9FD1C3A}</a:tableStyleId>
                  </a:tblPr>
                  <a:tblGrid>
                    <a:gridCol w="683487"/>
                    <a:gridCol w="683487"/>
                    <a:gridCol w="683487"/>
                    <a:gridCol w="683487"/>
                    <a:gridCol w="683487"/>
                    <a:gridCol w="683487"/>
                    <a:gridCol w="683487"/>
                    <a:gridCol w="708115"/>
                  </a:tblGrid>
                  <a:tr h="335280">
                    <a:tc rowSpan="2">
                      <a:txBody>
                        <a:bodyPr/>
                        <a:lstStyle/>
                        <a:p>
                          <a:pPr algn="ctr"/>
                          <a:r>
                            <a:rPr lang="zh-CN" altLang="en-US" sz="1600" baseline="0" dirty="0" smtClean="0">
                              <a:latin typeface="Calibri" panose="020F0502020204030204" pitchFamily="34" charset="0"/>
                              <a:ea typeface="华文楷体" panose="02010600040101010101" pitchFamily="2" charset="-122"/>
                            </a:rPr>
                            <a:t>各结点信息</a:t>
                          </a:r>
                          <a:endParaRPr lang="zh-CN" altLang="en-US" sz="1600" baseline="0" dirty="0">
                            <a:latin typeface="Calibri" panose="020F0502020204030204" pitchFamily="34" charset="0"/>
                            <a:ea typeface="华文楷体" panose="02010600040101010101" pitchFamily="2" charset="-122"/>
                          </a:endParaRPr>
                        </a:p>
                      </a:txBody>
                      <a:tcPr marL="0" marR="0"/>
                    </a:tc>
                    <a:tc gridSpan="7">
                      <a:txBody>
                        <a:bodyPr/>
                        <a:lstStyle/>
                        <a:p>
                          <a:pPr algn="ctr"/>
                          <a:r>
                            <a:rPr lang="zh-CN" altLang="en-US" sz="1600" baseline="0" dirty="0" smtClean="0">
                              <a:latin typeface="Calibri" panose="020F0502020204030204" pitchFamily="34" charset="0"/>
                              <a:ea typeface="华文楷体" panose="02010600040101010101" pitchFamily="2" charset="-122"/>
                            </a:rPr>
                            <a:t>到每个结点的距离</a:t>
                          </a:r>
                        </a:p>
                      </a:txBody>
                      <a:tcPr marL="0" marR="0"/>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baseline="0" dirty="0" smtClean="0">
                            <a:latin typeface="Calibri" panose="020F0502020204030204" pitchFamily="34" charset="0"/>
                            <a:ea typeface="华文楷体" panose="02010600040101010101" pitchFamily="2" charset="-122"/>
                          </a:endParaRPr>
                        </a:p>
                      </a:txBody>
                      <a:tcPr marL="0" marR="0"/>
                    </a:tc>
                  </a:tr>
                  <a:tr h="370840">
                    <a:tc vMerge="1">
                      <a:txBody>
                        <a:bodyPr/>
                        <a:lstStyle/>
                        <a:p>
                          <a:endParaRPr lang="zh-CN" altLang="en-US" dirty="0"/>
                        </a:p>
                      </a:txBody>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Ａ</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Ｂ</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Ｃ</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Ｄ</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Ｅ</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Ｆ</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Ｇ</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A</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301786" t="-191803" r="-408929" b="-613115"/>
                          </a:stretch>
                        </a:blipFill>
                      </a:tcPr>
                    </a:tc>
                    <a:tc>
                      <a:txBody>
                        <a:bodyPr/>
                        <a:lstStyle/>
                        <a:p>
                          <a:endParaRPr lang="zh-CN"/>
                        </a:p>
                      </a:txBody>
                      <a:tcPr marL="0" marR="0">
                        <a:blipFill rotWithShape="0">
                          <a:blip r:embed="rId5"/>
                          <a:stretch>
                            <a:fillRect l="-401786" t="-191803" r="-308929" b="-6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678448" t="-191803" r="-4310" b="-613115"/>
                          </a:stretch>
                        </a:blipFill>
                      </a:tcPr>
                    </a:tc>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B</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401786" t="-291803" r="-308929" b="-513115"/>
                          </a:stretch>
                        </a:blipFill>
                      </a:tcPr>
                    </a:tc>
                    <a:tc>
                      <a:txBody>
                        <a:bodyPr/>
                        <a:lstStyle/>
                        <a:p>
                          <a:endParaRPr lang="zh-CN"/>
                        </a:p>
                      </a:txBody>
                      <a:tcPr marL="0" marR="0">
                        <a:blipFill rotWithShape="0">
                          <a:blip r:embed="rId5"/>
                          <a:stretch>
                            <a:fillRect l="-501786" t="-291803" r="-208929" b="-513115"/>
                          </a:stretch>
                        </a:blipFill>
                      </a:tcPr>
                    </a:tc>
                    <a:tc>
                      <a:txBody>
                        <a:bodyPr/>
                        <a:lstStyle/>
                        <a:p>
                          <a:endParaRPr lang="zh-CN"/>
                        </a:p>
                      </a:txBody>
                      <a:tcPr marL="0" marR="0">
                        <a:blipFill rotWithShape="0">
                          <a:blip r:embed="rId5"/>
                          <a:stretch>
                            <a:fillRect l="-596460" t="-291803" r="-107080" b="-513115"/>
                          </a:stretch>
                        </a:blipFill>
                      </a:tcPr>
                    </a:tc>
                    <a:tc>
                      <a:txBody>
                        <a:bodyPr/>
                        <a:lstStyle/>
                        <a:p>
                          <a:endParaRPr lang="zh-CN"/>
                        </a:p>
                      </a:txBody>
                      <a:tcPr marL="0" marR="0">
                        <a:blipFill rotWithShape="0">
                          <a:blip r:embed="rId5"/>
                          <a:stretch>
                            <a:fillRect l="-678448" t="-291803" r="-4310" b="-513115"/>
                          </a:stretch>
                        </a:blipFill>
                      </a:tcPr>
                    </a:tc>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Ｃ</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100893" t="-391803" r="-609821" b="-4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501786" t="-391803" r="-208929" b="-413115"/>
                          </a:stretch>
                        </a:blipFill>
                      </a:tcPr>
                    </a:tc>
                    <a:tc>
                      <a:txBody>
                        <a:bodyPr/>
                        <a:lstStyle/>
                        <a:p>
                          <a:endParaRPr lang="zh-CN"/>
                        </a:p>
                      </a:txBody>
                      <a:tcPr marL="0" marR="0">
                        <a:blipFill rotWithShape="0">
                          <a:blip r:embed="rId5"/>
                          <a:stretch>
                            <a:fillRect l="-596460" t="-391803" r="-107080" b="-413115"/>
                          </a:stretch>
                        </a:blipFill>
                      </a:tcPr>
                    </a:tc>
                    <a:tc>
                      <a:txBody>
                        <a:bodyPr/>
                        <a:lstStyle/>
                        <a:p>
                          <a:endParaRPr lang="zh-CN"/>
                        </a:p>
                      </a:txBody>
                      <a:tcPr marL="0" marR="0">
                        <a:blipFill rotWithShape="0">
                          <a:blip r:embed="rId5"/>
                          <a:stretch>
                            <a:fillRect l="-678448" t="-391803" r="-4310" b="-413115"/>
                          </a:stretch>
                        </a:blipFill>
                      </a:tcPr>
                    </a:tc>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Ｄ</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100893" t="-491803" r="-609821" b="-313115"/>
                          </a:stretch>
                        </a:blipFill>
                      </a:tcPr>
                    </a:tc>
                    <a:tc>
                      <a:txBody>
                        <a:bodyPr/>
                        <a:lstStyle/>
                        <a:p>
                          <a:endParaRPr lang="zh-CN"/>
                        </a:p>
                      </a:txBody>
                      <a:tcPr marL="0" marR="0">
                        <a:blipFill rotWithShape="0">
                          <a:blip r:embed="rId5"/>
                          <a:stretch>
                            <a:fillRect l="-199115" t="-491803" r="-504425" b="-3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501786" t="-491803" r="-208929" b="-313115"/>
                          </a:stretch>
                        </a:blipFill>
                      </a:tcPr>
                    </a:tc>
                    <a:tc>
                      <a:txBody>
                        <a:bodyPr/>
                        <a:lstStyle/>
                        <a:p>
                          <a:endParaRPr lang="zh-CN"/>
                        </a:p>
                      </a:txBody>
                      <a:tcPr marL="0" marR="0">
                        <a:blipFill rotWithShape="0">
                          <a:blip r:embed="rId5"/>
                          <a:stretch>
                            <a:fillRect l="-596460" t="-491803" r="-107080" b="-3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Ｅ</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199115" t="-591803" r="-504425" b="-213115"/>
                          </a:stretch>
                        </a:blipFill>
                      </a:tcPr>
                    </a:tc>
                    <a:tc>
                      <a:txBody>
                        <a:bodyPr/>
                        <a:lstStyle/>
                        <a:p>
                          <a:endParaRPr lang="zh-CN"/>
                        </a:p>
                      </a:txBody>
                      <a:tcPr marL="0" marR="0">
                        <a:blipFill rotWithShape="0">
                          <a:blip r:embed="rId5"/>
                          <a:stretch>
                            <a:fillRect l="-301786" t="-591803" r="-408929" b="-213115"/>
                          </a:stretch>
                        </a:blipFill>
                      </a:tcPr>
                    </a:tc>
                    <a:tc>
                      <a:txBody>
                        <a:bodyPr/>
                        <a:lstStyle/>
                        <a:p>
                          <a:endParaRPr lang="zh-CN"/>
                        </a:p>
                      </a:txBody>
                      <a:tcPr marL="0" marR="0">
                        <a:blipFill rotWithShape="0">
                          <a:blip r:embed="rId5"/>
                          <a:stretch>
                            <a:fillRect l="-401786" t="-591803" r="-308929" b="-2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596460" t="-591803" r="-107080" b="-213115"/>
                          </a:stretch>
                        </a:blipFill>
                      </a:tcPr>
                    </a:tc>
                    <a:tc>
                      <a:txBody>
                        <a:bodyPr/>
                        <a:lstStyle/>
                        <a:p>
                          <a:endParaRPr lang="zh-CN"/>
                        </a:p>
                      </a:txBody>
                      <a:tcPr marL="0" marR="0">
                        <a:blipFill rotWithShape="0">
                          <a:blip r:embed="rId5"/>
                          <a:stretch>
                            <a:fillRect l="-678448" t="-591803" r="-4310" b="-213115"/>
                          </a:stretch>
                        </a:blipFill>
                      </a:tcPr>
                    </a:tc>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Ｆ</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199115" t="-691803" r="-504425" b="-113115"/>
                          </a:stretch>
                        </a:blipFill>
                      </a:tcPr>
                    </a:tc>
                    <a:tc>
                      <a:txBody>
                        <a:bodyPr/>
                        <a:lstStyle/>
                        <a:p>
                          <a:endParaRPr lang="zh-CN"/>
                        </a:p>
                      </a:txBody>
                      <a:tcPr marL="0" marR="0">
                        <a:blipFill rotWithShape="0">
                          <a:blip r:embed="rId5"/>
                          <a:stretch>
                            <a:fillRect l="-301786" t="-691803" r="-408929" b="-113115"/>
                          </a:stretch>
                        </a:blipFill>
                      </a:tcPr>
                    </a:tc>
                    <a:tc>
                      <a:txBody>
                        <a:bodyPr/>
                        <a:lstStyle/>
                        <a:p>
                          <a:endParaRPr lang="zh-CN"/>
                        </a:p>
                      </a:txBody>
                      <a:tcPr marL="0" marR="0">
                        <a:blipFill rotWithShape="0">
                          <a:blip r:embed="rId5"/>
                          <a:stretch>
                            <a:fillRect l="-401786" t="-691803" r="-308929" b="-113115"/>
                          </a:stretch>
                        </a:blipFill>
                      </a:tcPr>
                    </a:tc>
                    <a:tc>
                      <a:txBody>
                        <a:bodyPr/>
                        <a:lstStyle/>
                        <a:p>
                          <a:endParaRPr lang="zh-CN"/>
                        </a:p>
                      </a:txBody>
                      <a:tcPr marL="0" marR="0">
                        <a:blipFill rotWithShape="0">
                          <a:blip r:embed="rId5"/>
                          <a:stretch>
                            <a:fillRect l="-501786" t="-691803" r="-208929" b="-1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r>
                  <a:tr h="370840">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Ｇ</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100893" t="-791803" r="-609821" b="-13115"/>
                          </a:stretch>
                        </a:blipFill>
                      </a:tcPr>
                    </a:tc>
                    <a:tc>
                      <a:txBody>
                        <a:bodyPr/>
                        <a:lstStyle/>
                        <a:p>
                          <a:endParaRPr lang="zh-CN"/>
                        </a:p>
                      </a:txBody>
                      <a:tcPr marL="0" marR="0">
                        <a:blipFill rotWithShape="0">
                          <a:blip r:embed="rId5"/>
                          <a:stretch>
                            <a:fillRect l="-199115" t="-791803" r="-504425" b="-13115"/>
                          </a:stretch>
                        </a:blipFill>
                      </a:tcPr>
                    </a:tc>
                    <a:tc>
                      <a:txBody>
                        <a:bodyPr/>
                        <a:lstStyle/>
                        <a:p>
                          <a:endParaRPr lang="zh-CN"/>
                        </a:p>
                      </a:txBody>
                      <a:tcPr marL="0" marR="0">
                        <a:blipFill rotWithShape="0">
                          <a:blip r:embed="rId5"/>
                          <a:stretch>
                            <a:fillRect l="-301786" t="-791803" r="-408929" b="-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endParaRPr lang="zh-CN"/>
                        </a:p>
                      </a:txBody>
                      <a:tcPr marL="0" marR="0">
                        <a:blipFill rotWithShape="0">
                          <a:blip r:embed="rId5"/>
                          <a:stretch>
                            <a:fillRect l="-501786" t="-791803" r="-208929" b="-13115"/>
                          </a:stretch>
                        </a:blipFill>
                      </a:tcPr>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１</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c>
                      <a:txBody>
                        <a:bodyPr/>
                        <a:lstStyle/>
                        <a:p>
                          <a:pPr marL="0" algn="ctr" defTabSz="914377" rtl="0" eaLnBrk="1" latinLnBrk="0" hangingPunct="1"/>
                          <a:r>
                            <a:rPr lang="zh-CN" altLang="en-US" sz="1600" kern="1200" baseline="0" dirty="0" smtClean="0">
                              <a:solidFill>
                                <a:schemeClr val="dk1"/>
                              </a:solidFill>
                              <a:latin typeface="Calibri" panose="020F0502020204030204" pitchFamily="34" charset="0"/>
                              <a:ea typeface="华文楷体" panose="02010600040101010101" pitchFamily="2" charset="-122"/>
                              <a:cs typeface="+mn-cs"/>
                            </a:rPr>
                            <a:t>０</a:t>
                          </a:r>
                          <a:endParaRPr lang="zh-CN" altLang="en-US" sz="1600" kern="1200" baseline="0" dirty="0">
                            <a:solidFill>
                              <a:schemeClr val="dk1"/>
                            </a:solidFill>
                            <a:latin typeface="Calibri" panose="020F0502020204030204" pitchFamily="34" charset="0"/>
                            <a:ea typeface="华文楷体" panose="02010600040101010101" pitchFamily="2" charset="-122"/>
                            <a:cs typeface="+mn-cs"/>
                          </a:endParaRPr>
                        </a:p>
                      </a:txBody>
                      <a:tcPr marL="0" marR="0"/>
                    </a:tc>
                  </a:tr>
                </a:tbl>
              </a:graphicData>
            </a:graphic>
          </p:graphicFrame>
        </mc:Fallback>
      </mc:AlternateContent>
      <p:sp>
        <p:nvSpPr>
          <p:cNvPr id="48" name="圆角矩形标注 47"/>
          <p:cNvSpPr/>
          <p:nvPr/>
        </p:nvSpPr>
        <p:spPr>
          <a:xfrm>
            <a:off x="5969409" y="4593866"/>
            <a:ext cx="3108959" cy="1111965"/>
          </a:xfrm>
          <a:prstGeom prst="wedgeRoundRectCallout">
            <a:avLst>
              <a:gd name="adj1" fmla="val -55396"/>
              <a:gd name="adj2" fmla="val -11079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rgbClr val="FFFFFF"/>
                </a:solidFill>
                <a:latin typeface="Calibri" panose="020F0502020204030204" pitchFamily="34" charset="0"/>
                <a:ea typeface="黑体" panose="02010609060101010101" pitchFamily="49" charset="-122"/>
              </a:rPr>
              <a:t>全局信息，每个结点仅有其中部分</a:t>
            </a:r>
            <a:r>
              <a:rPr lang="zh-CN" altLang="en-US" dirty="0">
                <a:solidFill>
                  <a:srgbClr val="FFFFFF"/>
                </a:solidFill>
                <a:latin typeface="Calibri" panose="020F0502020204030204" pitchFamily="34" charset="0"/>
                <a:ea typeface="黑体" panose="02010609060101010101" pitchFamily="49" charset="-122"/>
              </a:rPr>
              <a:t>内容</a:t>
            </a:r>
            <a:r>
              <a:rPr lang="en-US" altLang="zh-CN" dirty="0" smtClean="0">
                <a:solidFill>
                  <a:srgbClr val="FFFFFF"/>
                </a:solidFill>
                <a:latin typeface="Calibri" panose="020F0502020204030204" pitchFamily="34" charset="0"/>
                <a:ea typeface="黑体" panose="02010609060101010101" pitchFamily="49" charset="-122"/>
              </a:rPr>
              <a:t>(</a:t>
            </a:r>
            <a:r>
              <a:rPr lang="zh-CN" altLang="en-US" dirty="0" smtClean="0">
                <a:solidFill>
                  <a:srgbClr val="FFFFFF"/>
                </a:solidFill>
                <a:latin typeface="Calibri" panose="020F0502020204030204" pitchFamily="34" charset="0"/>
                <a:ea typeface="黑体" panose="02010609060101010101" pitchFamily="49" charset="-122"/>
              </a:rPr>
              <a:t>自己对应的向量</a:t>
            </a:r>
            <a:r>
              <a:rPr lang="en-US" altLang="zh-CN" dirty="0" smtClean="0">
                <a:solidFill>
                  <a:srgbClr val="FFFFFF"/>
                </a:solidFill>
                <a:latin typeface="Calibri" panose="020F0502020204030204" pitchFamily="34" charset="0"/>
                <a:ea typeface="黑体" panose="02010609060101010101" pitchFamily="49" charset="-122"/>
              </a:rPr>
              <a:t>)</a:t>
            </a:r>
          </a:p>
        </p:txBody>
      </p:sp>
    </p:spTree>
    <p:custDataLst>
      <p:tags r:id="rId1"/>
    </p:custDataLst>
    <p:extLst>
      <p:ext uri="{BB962C8B-B14F-4D97-AF65-F5344CB8AC3E}">
        <p14:creationId xmlns:p14="http://schemas.microsoft.com/office/powerpoint/2010/main" val="2747703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8"/>
            <a:ext cx="5517266" cy="876388"/>
          </a:xfrm>
        </p:spPr>
        <p:txBody>
          <a:bodyPr/>
          <a:lstStyle/>
          <a:p>
            <a:r>
              <a:rPr lang="zh-CN" altLang="en-US" sz="2000" dirty="0" smtClean="0"/>
              <a:t>初始化</a:t>
            </a:r>
            <a:endParaRPr lang="en-US" altLang="zh-CN" sz="2000" dirty="0" smtClean="0"/>
          </a:p>
          <a:p>
            <a:pPr marL="648000" lvl="1"/>
            <a:r>
              <a:rPr lang="zh-CN" altLang="en-US" sz="1800" dirty="0" smtClean="0"/>
              <a:t>每个结点只有</a:t>
            </a:r>
            <a:r>
              <a:rPr lang="en-US" altLang="zh-CN" sz="1800" dirty="0"/>
              <a:t>1</a:t>
            </a:r>
            <a:r>
              <a:rPr lang="zh-CN" altLang="en-US" sz="1800" dirty="0"/>
              <a:t>跳以内的路由信息</a:t>
            </a:r>
            <a:r>
              <a:rPr lang="en-US" altLang="zh-CN" sz="1800" dirty="0"/>
              <a:t> </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mc:AlternateContent xmlns:mc="http://schemas.openxmlformats.org/markup-compatibility/2006" xmlns:a14="http://schemas.microsoft.com/office/drawing/2010/main">
        <mc:Choice Requires="a14">
          <p:graphicFrame>
            <p:nvGraphicFramePr>
              <p:cNvPr id="37" name="内容占位符 38"/>
              <p:cNvGraphicFramePr>
                <a:graphicFrameLocks/>
              </p:cNvGraphicFramePr>
              <p:nvPr>
                <p:extLst>
                  <p:ext uri="{D42A27DB-BD31-4B8C-83A1-F6EECF244321}">
                    <p14:modId xmlns:p14="http://schemas.microsoft.com/office/powerpoint/2010/main" val="3668563858"/>
                  </p:ext>
                </p:extLst>
              </p:nvPr>
            </p:nvGraphicFramePr>
            <p:xfrm>
              <a:off x="38456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7" name="内容占位符 38"/>
              <p:cNvGraphicFramePr>
                <a:graphicFrameLocks/>
              </p:cNvGraphicFramePr>
              <p:nvPr>
                <p:extLst>
                  <p:ext uri="{D42A27DB-BD31-4B8C-83A1-F6EECF244321}">
                    <p14:modId xmlns:p14="http://schemas.microsoft.com/office/powerpoint/2010/main" xmlns="" xmlns:a14="http://schemas.microsoft.com/office/drawing/2010/main" val="3668563858"/>
                  </p:ext>
                </p:extLst>
              </p:nvPr>
            </p:nvGraphicFramePr>
            <p:xfrm>
              <a:off x="384567"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100000" t="-298214" r="-134737"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100000" t="-405455" r="-134737"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100000" t="-705455" r="-134737"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38" name="文本框 37"/>
          <p:cNvSpPr txBox="1"/>
          <p:nvPr/>
        </p:nvSpPr>
        <p:spPr>
          <a:xfrm>
            <a:off x="865430"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A</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9" name="内容占位符 38"/>
              <p:cNvGraphicFramePr>
                <a:graphicFrameLocks/>
              </p:cNvGraphicFramePr>
              <p:nvPr>
                <p:extLst>
                  <p:ext uri="{D42A27DB-BD31-4B8C-83A1-F6EECF244321}">
                    <p14:modId xmlns:p14="http://schemas.microsoft.com/office/powerpoint/2010/main" val="1428063657"/>
                  </p:ext>
                </p:extLst>
              </p:nvPr>
            </p:nvGraphicFramePr>
            <p:xfrm>
              <a:off x="2452693"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9" name="内容占位符 38"/>
              <p:cNvGraphicFramePr>
                <a:graphicFrameLocks/>
              </p:cNvGraphicFramePr>
              <p:nvPr>
                <p:extLst>
                  <p:ext uri="{D42A27DB-BD31-4B8C-83A1-F6EECF244321}">
                    <p14:modId xmlns:p14="http://schemas.microsoft.com/office/powerpoint/2010/main" xmlns="" xmlns:a14="http://schemas.microsoft.com/office/drawing/2010/main" val="1428063657"/>
                  </p:ext>
                </p:extLst>
              </p:nvPr>
            </p:nvGraphicFramePr>
            <p:xfrm>
              <a:off x="2452693" y="3931355"/>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5"/>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0" name="文本框 39"/>
          <p:cNvSpPr txBox="1"/>
          <p:nvPr/>
        </p:nvSpPr>
        <p:spPr>
          <a:xfrm>
            <a:off x="2951324"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B</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41" name="内容占位符 38"/>
              <p:cNvGraphicFramePr>
                <a:graphicFrameLocks/>
              </p:cNvGraphicFramePr>
              <p:nvPr>
                <p:extLst>
                  <p:ext uri="{D42A27DB-BD31-4B8C-83A1-F6EECF244321}">
                    <p14:modId xmlns:p14="http://schemas.microsoft.com/office/powerpoint/2010/main" val="703222862"/>
                  </p:ext>
                </p:extLst>
              </p:nvPr>
            </p:nvGraphicFramePr>
            <p:xfrm>
              <a:off x="4538588"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1" name="内容占位符 38"/>
              <p:cNvGraphicFramePr>
                <a:graphicFrameLocks/>
              </p:cNvGraphicFramePr>
              <p:nvPr>
                <p:extLst>
                  <p:ext uri="{D42A27DB-BD31-4B8C-83A1-F6EECF244321}">
                    <p14:modId xmlns:p14="http://schemas.microsoft.com/office/powerpoint/2010/main" xmlns="" xmlns:a14="http://schemas.microsoft.com/office/drawing/2010/main" val="703222862"/>
                  </p:ext>
                </p:extLst>
              </p:nvPr>
            </p:nvGraphicFramePr>
            <p:xfrm>
              <a:off x="4538588" y="3931355"/>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6"/>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2" name="文本框 41"/>
          <p:cNvSpPr txBox="1"/>
          <p:nvPr/>
        </p:nvSpPr>
        <p:spPr>
          <a:xfrm>
            <a:off x="5054987"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C</a:t>
            </a:r>
            <a:endParaRPr lang="zh-CN" altLang="en-US" dirty="0">
              <a:solidFill>
                <a:prstClr val="black"/>
              </a:solidFill>
              <a:latin typeface="Calibri" panose="020F0502020204030204"/>
              <a:ea typeface="楷体" panose="02010609060101010101" pitchFamily="49" charset="-122"/>
            </a:endParaRPr>
          </a:p>
        </p:txBody>
      </p:sp>
      <p:sp>
        <p:nvSpPr>
          <p:cNvPr id="44" name="文本框 37"/>
          <p:cNvSpPr txBox="1"/>
          <p:nvPr/>
        </p:nvSpPr>
        <p:spPr>
          <a:xfrm>
            <a:off x="7260788" y="3591751"/>
            <a:ext cx="77938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F</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49" name="内容占位符 38"/>
              <p:cNvGraphicFramePr>
                <a:graphicFrameLocks/>
              </p:cNvGraphicFramePr>
              <p:nvPr>
                <p:extLst>
                  <p:ext uri="{D42A27DB-BD31-4B8C-83A1-F6EECF244321}">
                    <p14:modId xmlns:p14="http://schemas.microsoft.com/office/powerpoint/2010/main" val="1056067921"/>
                  </p:ext>
                </p:extLst>
              </p:nvPr>
            </p:nvGraphicFramePr>
            <p:xfrm>
              <a:off x="669722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9" name="内容占位符 38"/>
              <p:cNvGraphicFramePr>
                <a:graphicFrameLocks/>
              </p:cNvGraphicFramePr>
              <p:nvPr>
                <p:extLst>
                  <p:ext uri="{D42A27DB-BD31-4B8C-83A1-F6EECF244321}">
                    <p14:modId xmlns:p14="http://schemas.microsoft.com/office/powerpoint/2010/main" xmlns="" xmlns:a14="http://schemas.microsoft.com/office/drawing/2010/main" val="1056067921"/>
                  </p:ext>
                </p:extLst>
              </p:nvPr>
            </p:nvGraphicFramePr>
            <p:xfrm>
              <a:off x="6697227" y="3931355"/>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7"/>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Tree>
    <p:extLst>
      <p:ext uri="{BB962C8B-B14F-4D97-AF65-F5344CB8AC3E}">
        <p14:creationId xmlns:p14="http://schemas.microsoft.com/office/powerpoint/2010/main" val="377101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up)">
                                      <p:cBhvr>
                                        <p:cTn id="10" dur="500"/>
                                        <p:tgtEl>
                                          <p:spTgt spid="4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up)">
                                      <p:cBhvr>
                                        <p:cTn id="13" dur="500"/>
                                        <p:tgtEl>
                                          <p:spTgt spid="4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up)">
                                      <p:cBhvr>
                                        <p:cTn id="16" dur="500"/>
                                        <p:tgtEl>
                                          <p:spTgt spid="44"/>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par>
                                <p:cTn id="21" presetID="22" presetClass="entr" presetSubtype="1"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up)">
                                      <p:cBhvr>
                                        <p:cTn id="23" dur="500"/>
                                        <p:tgtEl>
                                          <p:spTgt spid="39"/>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par>
                                <p:cTn id="27" presetID="22" presetClass="entr" presetSubtype="1"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up)">
                                      <p:cBhvr>
                                        <p:cTn id="2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44" grpId="0"/>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内容占位符 38"/>
              <p:cNvGraphicFramePr>
                <a:graphicFrameLocks/>
              </p:cNvGraphicFramePr>
              <p:nvPr>
                <p:extLst>
                  <p:ext uri="{D42A27DB-BD31-4B8C-83A1-F6EECF244321}">
                    <p14:modId xmlns:p14="http://schemas.microsoft.com/office/powerpoint/2010/main" val="283274340"/>
                  </p:ext>
                </p:extLst>
              </p:nvPr>
            </p:nvGraphicFramePr>
            <p:xfrm>
              <a:off x="4538588"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6" name="内容占位符 38"/>
              <p:cNvGraphicFramePr>
                <a:graphicFrameLocks/>
              </p:cNvGraphicFramePr>
              <p:nvPr>
                <p:extLst>
                  <p:ext uri="{D42A27DB-BD31-4B8C-83A1-F6EECF244321}">
                    <p14:modId xmlns:p14="http://schemas.microsoft.com/office/powerpoint/2010/main" xmlns="" xmlns:a14="http://schemas.microsoft.com/office/drawing/2010/main" val="283274340"/>
                  </p:ext>
                </p:extLst>
              </p:nvPr>
            </p:nvGraphicFramePr>
            <p:xfrm>
              <a:off x="4538588" y="394165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5"/>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第一次更新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路由表中保存</a:t>
            </a:r>
            <a:r>
              <a:rPr lang="en-US" altLang="zh-CN" sz="1800" dirty="0"/>
              <a:t>2</a:t>
            </a:r>
            <a:r>
              <a:rPr lang="zh-CN" altLang="en-US" sz="1800" dirty="0"/>
              <a:t>跳可达的路由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8" name="文本框 37"/>
          <p:cNvSpPr txBox="1"/>
          <p:nvPr/>
        </p:nvSpPr>
        <p:spPr>
          <a:xfrm>
            <a:off x="865430"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A</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9" name="内容占位符 38"/>
              <p:cNvGraphicFramePr>
                <a:graphicFrameLocks/>
              </p:cNvGraphicFramePr>
              <p:nvPr>
                <p:extLst/>
              </p:nvPr>
            </p:nvGraphicFramePr>
            <p:xfrm>
              <a:off x="2452693"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9" name="内容占位符 38"/>
              <p:cNvGraphicFramePr>
                <a:graphicFrameLocks/>
              </p:cNvGraphicFramePr>
              <p:nvPr>
                <p:extLst/>
              </p:nvPr>
            </p:nvGraphicFramePr>
            <p:xfrm>
              <a:off x="2452693" y="3931355"/>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6"/>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0" name="文本框 39"/>
          <p:cNvSpPr txBox="1"/>
          <p:nvPr/>
        </p:nvSpPr>
        <p:spPr>
          <a:xfrm>
            <a:off x="2951324"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B</a:t>
            </a:r>
            <a:endParaRPr lang="zh-CN" altLang="en-US" dirty="0">
              <a:solidFill>
                <a:prstClr val="black"/>
              </a:solidFill>
              <a:latin typeface="Calibri" panose="020F0502020204030204"/>
              <a:ea typeface="楷体" panose="02010609060101010101" pitchFamily="49" charset="-122"/>
            </a:endParaRPr>
          </a:p>
        </p:txBody>
      </p:sp>
      <p:sp>
        <p:nvSpPr>
          <p:cNvPr id="42" name="文本框 41"/>
          <p:cNvSpPr txBox="1"/>
          <p:nvPr/>
        </p:nvSpPr>
        <p:spPr>
          <a:xfrm>
            <a:off x="5037219"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C</a:t>
            </a:r>
            <a:endParaRPr lang="zh-CN" altLang="en-US" dirty="0">
              <a:solidFill>
                <a:prstClr val="black"/>
              </a:solidFill>
              <a:latin typeface="Calibri" panose="020F0502020204030204"/>
              <a:ea typeface="楷体" panose="02010609060101010101" pitchFamily="49" charset="-122"/>
            </a:endParaRPr>
          </a:p>
        </p:txBody>
      </p:sp>
      <p:sp>
        <p:nvSpPr>
          <p:cNvPr id="44" name="文本框 37"/>
          <p:cNvSpPr txBox="1"/>
          <p:nvPr/>
        </p:nvSpPr>
        <p:spPr>
          <a:xfrm>
            <a:off x="7260788" y="3591751"/>
            <a:ext cx="77938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F</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49" name="内容占位符 38"/>
              <p:cNvGraphicFramePr>
                <a:graphicFrameLocks/>
              </p:cNvGraphicFramePr>
              <p:nvPr>
                <p:extLst/>
              </p:nvPr>
            </p:nvGraphicFramePr>
            <p:xfrm>
              <a:off x="669722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9" name="内容占位符 38"/>
              <p:cNvGraphicFramePr>
                <a:graphicFrameLocks/>
              </p:cNvGraphicFramePr>
              <p:nvPr>
                <p:extLst/>
              </p:nvPr>
            </p:nvGraphicFramePr>
            <p:xfrm>
              <a:off x="6697227" y="3931355"/>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7"/>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3" name="线形标注 2 42"/>
          <p:cNvSpPr/>
          <p:nvPr/>
        </p:nvSpPr>
        <p:spPr>
          <a:xfrm>
            <a:off x="2183449" y="2712086"/>
            <a:ext cx="3558858" cy="620777"/>
          </a:xfrm>
          <a:prstGeom prst="borderCallout2">
            <a:avLst>
              <a:gd name="adj1" fmla="val 18750"/>
              <a:gd name="adj2" fmla="val 862"/>
              <a:gd name="adj3" fmla="val 18750"/>
              <a:gd name="adj4" fmla="val -16667"/>
              <a:gd name="adj5" fmla="val 149985"/>
              <a:gd name="adj6" fmla="val -27540"/>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根据</a:t>
            </a:r>
            <a:r>
              <a:rPr lang="zh-CN" altLang="en-US" dirty="0" smtClean="0">
                <a:solidFill>
                  <a:srgbClr val="FFFFFF"/>
                </a:solidFill>
                <a:latin typeface="Calibri" panose="020F0502020204030204" pitchFamily="34" charset="0"/>
                <a:ea typeface="黑体" panose="02010609060101010101" pitchFamily="49" charset="-122"/>
              </a:rPr>
              <a:t>邻居结点</a:t>
            </a:r>
            <a:r>
              <a:rPr lang="en-US" altLang="zh-CN" dirty="0" smtClean="0">
                <a:solidFill>
                  <a:srgbClr val="FFFFFF"/>
                </a:solidFill>
                <a:latin typeface="Calibri" panose="020F0502020204030204" pitchFamily="34" charset="0"/>
                <a:ea typeface="黑体" panose="02010609060101010101" pitchFamily="49" charset="-122"/>
              </a:rPr>
              <a:t>B</a:t>
            </a:r>
            <a:r>
              <a:rPr lang="zh-CN" altLang="en-US" dirty="0" smtClean="0">
                <a:solidFill>
                  <a:srgbClr val="FFFFFF"/>
                </a:solidFill>
                <a:latin typeface="Calibri" panose="020F0502020204030204" pitchFamily="34" charset="0"/>
                <a:ea typeface="黑体" panose="02010609060101010101" pitchFamily="49" charset="-122"/>
              </a:rPr>
              <a:t>的消息，无更新</a:t>
            </a:r>
            <a:endParaRPr lang="zh-CN" altLang="en-US" dirty="0">
              <a:solidFill>
                <a:srgbClr val="FFFFFF"/>
              </a:solidFill>
              <a:latin typeface="Calibri" panose="020F0502020204030204" pitchFamily="34" charset="0"/>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48" name="内容占位符 38"/>
              <p:cNvGraphicFramePr>
                <a:graphicFrameLocks/>
              </p:cNvGraphicFramePr>
              <p:nvPr>
                <p:extLst>
                  <p:ext uri="{D42A27DB-BD31-4B8C-83A1-F6EECF244321}">
                    <p14:modId xmlns:p14="http://schemas.microsoft.com/office/powerpoint/2010/main" val="1409373912"/>
                  </p:ext>
                </p:extLst>
              </p:nvPr>
            </p:nvGraphicFramePr>
            <p:xfrm>
              <a:off x="38456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8" name="内容占位符 38"/>
              <p:cNvGraphicFramePr>
                <a:graphicFrameLocks/>
              </p:cNvGraphicFramePr>
              <p:nvPr>
                <p:extLst>
                  <p:ext uri="{D42A27DB-BD31-4B8C-83A1-F6EECF244321}">
                    <p14:modId xmlns:p14="http://schemas.microsoft.com/office/powerpoint/2010/main" xmlns="" xmlns:a14="http://schemas.microsoft.com/office/drawing/2010/main" val="1409373912"/>
                  </p:ext>
                </p:extLst>
              </p:nvPr>
            </p:nvGraphicFramePr>
            <p:xfrm>
              <a:off x="384567"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298214" r="-134737"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405455" r="-134737"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705455" r="-134737"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Tree>
    <p:custDataLst>
      <p:tags r:id="rId1"/>
    </p:custDataLst>
    <p:extLst>
      <p:ext uri="{BB962C8B-B14F-4D97-AF65-F5344CB8AC3E}">
        <p14:creationId xmlns:p14="http://schemas.microsoft.com/office/powerpoint/2010/main" val="18052726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1" nodeType="clickEffect">
                                  <p:stCondLst>
                                    <p:cond delay="0"/>
                                  </p:stCondLst>
                                  <p:childTnLst>
                                    <p:animEffect transition="out" filter="wipe(right)">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3" grpId="0" animBg="1"/>
      <p:bldP spid="43" grpId="1"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内容占位符 38"/>
              <p:cNvGraphicFramePr>
                <a:graphicFrameLocks/>
              </p:cNvGraphicFramePr>
              <p:nvPr>
                <p:extLst/>
              </p:nvPr>
            </p:nvGraphicFramePr>
            <p:xfrm>
              <a:off x="4538588"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6" name="内容占位符 38"/>
              <p:cNvGraphicFramePr>
                <a:graphicFrameLocks/>
              </p:cNvGraphicFramePr>
              <p:nvPr>
                <p:extLst/>
              </p:nvPr>
            </p:nvGraphicFramePr>
            <p:xfrm>
              <a:off x="4538588" y="394165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5"/>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第一次更新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路由表中保存</a:t>
            </a:r>
            <a:r>
              <a:rPr lang="en-US" altLang="zh-CN" sz="1800" dirty="0"/>
              <a:t>2</a:t>
            </a:r>
            <a:r>
              <a:rPr lang="zh-CN" altLang="en-US" sz="1800" dirty="0"/>
              <a:t>跳可达的路由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8" name="文本框 37"/>
          <p:cNvSpPr txBox="1"/>
          <p:nvPr/>
        </p:nvSpPr>
        <p:spPr>
          <a:xfrm>
            <a:off x="865430"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A</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9" name="内容占位符 38"/>
              <p:cNvGraphicFramePr>
                <a:graphicFrameLocks/>
              </p:cNvGraphicFramePr>
              <p:nvPr>
                <p:extLst/>
              </p:nvPr>
            </p:nvGraphicFramePr>
            <p:xfrm>
              <a:off x="2452693"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9" name="内容占位符 38"/>
              <p:cNvGraphicFramePr>
                <a:graphicFrameLocks/>
              </p:cNvGraphicFramePr>
              <p:nvPr>
                <p:extLst/>
              </p:nvPr>
            </p:nvGraphicFramePr>
            <p:xfrm>
              <a:off x="2452693" y="3931355"/>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6"/>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0" name="文本框 39"/>
          <p:cNvSpPr txBox="1"/>
          <p:nvPr/>
        </p:nvSpPr>
        <p:spPr>
          <a:xfrm>
            <a:off x="2951324"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B</a:t>
            </a:r>
            <a:endParaRPr lang="zh-CN" altLang="en-US" dirty="0">
              <a:solidFill>
                <a:prstClr val="black"/>
              </a:solidFill>
              <a:latin typeface="Calibri" panose="020F0502020204030204"/>
              <a:ea typeface="楷体" panose="02010609060101010101" pitchFamily="49" charset="-122"/>
            </a:endParaRPr>
          </a:p>
        </p:txBody>
      </p:sp>
      <p:sp>
        <p:nvSpPr>
          <p:cNvPr id="42" name="文本框 41"/>
          <p:cNvSpPr txBox="1"/>
          <p:nvPr/>
        </p:nvSpPr>
        <p:spPr>
          <a:xfrm>
            <a:off x="5037219"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C</a:t>
            </a:r>
            <a:endParaRPr lang="zh-CN" altLang="en-US" dirty="0">
              <a:solidFill>
                <a:prstClr val="black"/>
              </a:solidFill>
              <a:latin typeface="Calibri" panose="020F0502020204030204"/>
              <a:ea typeface="楷体" panose="02010609060101010101" pitchFamily="49" charset="-122"/>
            </a:endParaRPr>
          </a:p>
        </p:txBody>
      </p:sp>
      <p:sp>
        <p:nvSpPr>
          <p:cNvPr id="44" name="文本框 37"/>
          <p:cNvSpPr txBox="1"/>
          <p:nvPr/>
        </p:nvSpPr>
        <p:spPr>
          <a:xfrm>
            <a:off x="7260788" y="3591751"/>
            <a:ext cx="77938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F</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49" name="内容占位符 38"/>
              <p:cNvGraphicFramePr>
                <a:graphicFrameLocks/>
              </p:cNvGraphicFramePr>
              <p:nvPr>
                <p:extLst/>
              </p:nvPr>
            </p:nvGraphicFramePr>
            <p:xfrm>
              <a:off x="669722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9" name="内容占位符 38"/>
              <p:cNvGraphicFramePr>
                <a:graphicFrameLocks/>
              </p:cNvGraphicFramePr>
              <p:nvPr>
                <p:extLst/>
              </p:nvPr>
            </p:nvGraphicFramePr>
            <p:xfrm>
              <a:off x="6697227" y="3931355"/>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7"/>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3" name="线形标注 2 42"/>
          <p:cNvSpPr/>
          <p:nvPr/>
        </p:nvSpPr>
        <p:spPr>
          <a:xfrm>
            <a:off x="2401002" y="2671919"/>
            <a:ext cx="2939370" cy="620777"/>
          </a:xfrm>
          <a:prstGeom prst="borderCallout2">
            <a:avLst>
              <a:gd name="adj1" fmla="val 18750"/>
              <a:gd name="adj2" fmla="val 862"/>
              <a:gd name="adj3" fmla="val 18750"/>
              <a:gd name="adj4" fmla="val -16667"/>
              <a:gd name="adj5" fmla="val 166352"/>
              <a:gd name="adj6" fmla="val -41101"/>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根据</a:t>
            </a:r>
            <a:r>
              <a:rPr lang="zh-CN" altLang="en-US" dirty="0" smtClean="0">
                <a:solidFill>
                  <a:srgbClr val="FFFFFF"/>
                </a:solidFill>
                <a:latin typeface="Calibri" panose="020F0502020204030204" pitchFamily="34" charset="0"/>
                <a:ea typeface="黑体" panose="02010609060101010101" pitchFamily="49" charset="-122"/>
              </a:rPr>
              <a:t>邻居结点</a:t>
            </a:r>
            <a:r>
              <a:rPr lang="en-US" altLang="zh-CN" dirty="0" smtClean="0">
                <a:solidFill>
                  <a:srgbClr val="FFFFFF"/>
                </a:solidFill>
                <a:latin typeface="Calibri" panose="020F0502020204030204" pitchFamily="34" charset="0"/>
                <a:ea typeface="黑体" panose="02010609060101010101" pitchFamily="49" charset="-122"/>
              </a:rPr>
              <a:t>C</a:t>
            </a:r>
            <a:r>
              <a:rPr lang="zh-CN" altLang="en-US" dirty="0" smtClean="0">
                <a:solidFill>
                  <a:srgbClr val="FFFFFF"/>
                </a:solidFill>
                <a:latin typeface="Calibri" panose="020F0502020204030204" pitchFamily="34" charset="0"/>
                <a:ea typeface="黑体" panose="02010609060101010101" pitchFamily="49" charset="-122"/>
              </a:rPr>
              <a:t>的消息</a:t>
            </a:r>
            <a:endParaRPr lang="zh-CN" altLang="en-US" dirty="0">
              <a:solidFill>
                <a:srgbClr val="FFFFFF"/>
              </a:solidFill>
              <a:latin typeface="Calibri" panose="020F0502020204030204" pitchFamily="34" charset="0"/>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41" name="内容占位符 38"/>
              <p:cNvGraphicFramePr>
                <a:graphicFrameLocks/>
              </p:cNvGraphicFramePr>
              <p:nvPr>
                <p:extLst>
                  <p:ext uri="{D42A27DB-BD31-4B8C-83A1-F6EECF244321}">
                    <p14:modId xmlns:p14="http://schemas.microsoft.com/office/powerpoint/2010/main" val="399562051"/>
                  </p:ext>
                </p:extLst>
              </p:nvPr>
            </p:nvGraphicFramePr>
            <p:xfrm>
              <a:off x="38456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1" name="内容占位符 38"/>
              <p:cNvGraphicFramePr>
                <a:graphicFrameLocks/>
              </p:cNvGraphicFramePr>
              <p:nvPr>
                <p:extLst>
                  <p:ext uri="{D42A27DB-BD31-4B8C-83A1-F6EECF244321}">
                    <p14:modId xmlns:p14="http://schemas.microsoft.com/office/powerpoint/2010/main" xmlns="" xmlns:a14="http://schemas.microsoft.com/office/drawing/2010/main" val="399562051"/>
                  </p:ext>
                </p:extLst>
              </p:nvPr>
            </p:nvGraphicFramePr>
            <p:xfrm>
              <a:off x="384567"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298214" r="-134737"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405455" r="-134737"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705455" r="-134737"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内容占位符 38"/>
              <p:cNvGraphicFramePr>
                <a:graphicFrameLocks/>
              </p:cNvGraphicFramePr>
              <p:nvPr>
                <p:extLst>
                  <p:ext uri="{D42A27DB-BD31-4B8C-83A1-F6EECF244321}">
                    <p14:modId xmlns:p14="http://schemas.microsoft.com/office/powerpoint/2010/main" val="3005041957"/>
                  </p:ext>
                </p:extLst>
              </p:nvPr>
            </p:nvGraphicFramePr>
            <p:xfrm>
              <a:off x="38456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2" name="内容占位符 38"/>
              <p:cNvGraphicFramePr>
                <a:graphicFrameLocks/>
              </p:cNvGraphicFramePr>
              <p:nvPr>
                <p:extLst>
                  <p:ext uri="{D42A27DB-BD31-4B8C-83A1-F6EECF244321}">
                    <p14:modId xmlns:p14="http://schemas.microsoft.com/office/powerpoint/2010/main" xmlns="" xmlns:a14="http://schemas.microsoft.com/office/drawing/2010/main" val="3005041957"/>
                  </p:ext>
                </p:extLst>
              </p:nvPr>
            </p:nvGraphicFramePr>
            <p:xfrm>
              <a:off x="384567"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9"/>
                          <a:stretch>
                            <a:fillRect l="-100000" t="-298214" r="-134737"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9"/>
                          <a:stretch>
                            <a:fillRect l="-100000" t="-405455" r="-134737"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9"/>
                          <a:stretch>
                            <a:fillRect l="-100000" t="-705455" r="-134737"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Tree>
    <p:custDataLst>
      <p:tags r:id="rId1"/>
    </p:custDataLst>
    <p:extLst>
      <p:ext uri="{BB962C8B-B14F-4D97-AF65-F5344CB8AC3E}">
        <p14:creationId xmlns:p14="http://schemas.microsoft.com/office/powerpoint/2010/main" val="3267129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1" nodeType="clickEffect">
                                  <p:stCondLst>
                                    <p:cond delay="0"/>
                                  </p:stCondLst>
                                  <p:childTnLst>
                                    <p:animEffect transition="out" filter="wipe(right)">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buClr>
                <a:schemeClr val="bg1">
                  <a:lumMod val="75000"/>
                </a:schemeClr>
              </a:buClr>
            </a:pPr>
            <a:r>
              <a:rPr lang="en-US" altLang="zh-CN" dirty="0" smtClean="0">
                <a:solidFill>
                  <a:schemeClr val="bg1">
                    <a:lumMod val="85000"/>
                  </a:schemeClr>
                </a:solidFill>
              </a:rPr>
              <a:t>4.1  </a:t>
            </a:r>
            <a:r>
              <a:rPr lang="zh-CN" altLang="en-US" dirty="0" smtClean="0">
                <a:solidFill>
                  <a:schemeClr val="bg1">
                    <a:lumMod val="85000"/>
                  </a:schemeClr>
                </a:solidFill>
              </a:rPr>
              <a:t>网际协议</a:t>
            </a:r>
            <a:r>
              <a:rPr lang="en-US" altLang="zh-CN" dirty="0" smtClean="0">
                <a:solidFill>
                  <a:schemeClr val="bg1">
                    <a:lumMod val="85000"/>
                  </a:schemeClr>
                </a:solidFill>
              </a:rPr>
              <a:t>IP</a:t>
            </a:r>
            <a:endParaRPr lang="en-US" altLang="zh-CN" dirty="0">
              <a:solidFill>
                <a:schemeClr val="bg1">
                  <a:lumMod val="85000"/>
                </a:schemeClr>
              </a:solidFill>
            </a:endParaRPr>
          </a:p>
          <a:p>
            <a:pPr>
              <a:lnSpc>
                <a:spcPct val="150000"/>
              </a:lnSpc>
              <a:buClr>
                <a:schemeClr val="bg1">
                  <a:lumMod val="75000"/>
                </a:schemeClr>
              </a:buClr>
            </a:pPr>
            <a:r>
              <a:rPr lang="en-US" altLang="zh-CN" dirty="0" smtClean="0">
                <a:solidFill>
                  <a:schemeClr val="bg1">
                    <a:lumMod val="85000"/>
                  </a:schemeClr>
                </a:solidFill>
              </a:rPr>
              <a:t>4.2  </a:t>
            </a:r>
            <a:r>
              <a:rPr lang="zh-CN" altLang="en-US" dirty="0" smtClean="0">
                <a:solidFill>
                  <a:schemeClr val="bg1">
                    <a:lumMod val="85000"/>
                  </a:schemeClr>
                </a:solidFill>
              </a:rPr>
              <a:t>划分子网和构造超网</a:t>
            </a:r>
            <a:endParaRPr lang="en-US" altLang="zh-CN" dirty="0" smtClean="0">
              <a:solidFill>
                <a:schemeClr val="bg1">
                  <a:lumMod val="85000"/>
                </a:schemeClr>
              </a:solidFill>
            </a:endParaRPr>
          </a:p>
          <a:p>
            <a:pPr>
              <a:buClr>
                <a:schemeClr val="bg1">
                  <a:lumMod val="75000"/>
                </a:schemeClr>
              </a:buClr>
            </a:pPr>
            <a:r>
              <a:rPr lang="en-US" altLang="zh-CN" dirty="0" smtClean="0">
                <a:solidFill>
                  <a:schemeClr val="bg1">
                    <a:lumMod val="85000"/>
                  </a:schemeClr>
                </a:solidFill>
              </a:rPr>
              <a:t>4.3  </a:t>
            </a:r>
            <a:r>
              <a:rPr lang="zh-CN" altLang="en-US" dirty="0" smtClean="0">
                <a:solidFill>
                  <a:schemeClr val="bg1">
                    <a:lumMod val="85000"/>
                  </a:schemeClr>
                </a:solidFill>
              </a:rPr>
              <a:t>网络控制与诊断</a:t>
            </a:r>
            <a:r>
              <a:rPr lang="en-US" altLang="zh-CN" dirty="0" smtClean="0">
                <a:solidFill>
                  <a:schemeClr val="bg1">
                    <a:lumMod val="85000"/>
                  </a:schemeClr>
                </a:solidFill>
              </a:rPr>
              <a:t>--ICMP</a:t>
            </a:r>
            <a:r>
              <a:rPr lang="zh-CN" altLang="en-US" dirty="0" smtClean="0">
                <a:solidFill>
                  <a:schemeClr val="bg1">
                    <a:lumMod val="85000"/>
                  </a:schemeClr>
                </a:solidFill>
              </a:rPr>
              <a:t>协议</a:t>
            </a:r>
            <a:endParaRPr lang="en-US" altLang="zh-CN" dirty="0">
              <a:solidFill>
                <a:schemeClr val="bg1">
                  <a:lumMod val="85000"/>
                </a:schemeClr>
              </a:solidFill>
            </a:endParaRPr>
          </a:p>
          <a:p>
            <a:r>
              <a:rPr lang="en-US" altLang="zh-CN" dirty="0" smtClean="0"/>
              <a:t>4.4  IP</a:t>
            </a:r>
            <a:r>
              <a:rPr lang="zh-CN" altLang="en-US" dirty="0" smtClean="0"/>
              <a:t>路由协议</a:t>
            </a:r>
            <a:endParaRPr lang="en-US" altLang="zh-CN" dirty="0" smtClean="0"/>
          </a:p>
          <a:p>
            <a:pPr lvl="1">
              <a:lnSpc>
                <a:spcPts val="3000"/>
              </a:lnSpc>
              <a:spcBef>
                <a:spcPts val="600"/>
              </a:spcBef>
            </a:pPr>
            <a:r>
              <a:rPr lang="en-US" altLang="zh-CN" dirty="0" smtClean="0"/>
              <a:t>4.4.1  </a:t>
            </a:r>
            <a:r>
              <a:rPr lang="zh-CN" altLang="en-US" dirty="0" smtClean="0"/>
              <a:t>路由器工作原理</a:t>
            </a:r>
            <a:endParaRPr lang="en-US" altLang="zh-CN" dirty="0" smtClean="0"/>
          </a:p>
          <a:p>
            <a:pPr lvl="1">
              <a:lnSpc>
                <a:spcPts val="3000"/>
              </a:lnSpc>
              <a:spcBef>
                <a:spcPts val="600"/>
              </a:spcBef>
            </a:pPr>
            <a:r>
              <a:rPr lang="en-US" altLang="zh-CN" dirty="0" smtClean="0"/>
              <a:t>4.4.2  </a:t>
            </a:r>
            <a:r>
              <a:rPr lang="zh-CN" altLang="en-US" dirty="0" smtClean="0"/>
              <a:t>路由协议基本概念</a:t>
            </a:r>
            <a:endParaRPr lang="en-US" altLang="zh-CN" dirty="0" smtClean="0"/>
          </a:p>
          <a:p>
            <a:pPr lvl="1">
              <a:lnSpc>
                <a:spcPts val="3000"/>
              </a:lnSpc>
              <a:spcBef>
                <a:spcPts val="600"/>
              </a:spcBef>
            </a:pPr>
            <a:r>
              <a:rPr lang="en-US" altLang="zh-CN" dirty="0" smtClean="0"/>
              <a:t>4.4.3  </a:t>
            </a:r>
            <a:r>
              <a:rPr lang="zh-CN" altLang="en-US" dirty="0" smtClean="0"/>
              <a:t>内部网关协议</a:t>
            </a:r>
            <a:r>
              <a:rPr lang="en-US" altLang="zh-CN" dirty="0" smtClean="0"/>
              <a:t>RIP</a:t>
            </a:r>
          </a:p>
          <a:p>
            <a:pPr lvl="1">
              <a:lnSpc>
                <a:spcPts val="3000"/>
              </a:lnSpc>
              <a:spcBef>
                <a:spcPts val="600"/>
              </a:spcBef>
            </a:pPr>
            <a:r>
              <a:rPr lang="en-US" altLang="zh-CN" dirty="0" smtClean="0"/>
              <a:t>4.4.4  </a:t>
            </a:r>
            <a:r>
              <a:rPr lang="zh-CN" altLang="en-US" dirty="0" smtClean="0"/>
              <a:t>内部网关协议</a:t>
            </a:r>
            <a:r>
              <a:rPr lang="en-US" altLang="zh-CN" dirty="0" smtClean="0"/>
              <a:t>OSPF</a:t>
            </a:r>
          </a:p>
          <a:p>
            <a:pPr lvl="1">
              <a:lnSpc>
                <a:spcPts val="3000"/>
              </a:lnSpc>
              <a:spcBef>
                <a:spcPts val="600"/>
              </a:spcBef>
            </a:pPr>
            <a:r>
              <a:rPr lang="en-US" altLang="zh-CN" dirty="0" smtClean="0"/>
              <a:t>4.4.5  </a:t>
            </a:r>
            <a:r>
              <a:rPr lang="zh-CN" altLang="en-US" dirty="0" smtClean="0"/>
              <a:t>外部网关协议</a:t>
            </a:r>
            <a:r>
              <a:rPr lang="en-US" altLang="zh-CN" dirty="0" smtClean="0"/>
              <a:t>BGP</a:t>
            </a:r>
            <a:endParaRPr lang="en-US" altLang="zh-CN" dirty="0"/>
          </a:p>
          <a:p>
            <a:pPr>
              <a:buClr>
                <a:schemeClr val="bg1">
                  <a:lumMod val="75000"/>
                </a:schemeClr>
              </a:buClr>
            </a:pPr>
            <a:r>
              <a:rPr lang="en-US" altLang="zh-CN" dirty="0">
                <a:solidFill>
                  <a:schemeClr val="bg1">
                    <a:lumMod val="85000"/>
                  </a:schemeClr>
                </a:solidFill>
              </a:rPr>
              <a:t>4.5  IP</a:t>
            </a:r>
            <a:r>
              <a:rPr lang="zh-CN" altLang="en-US" dirty="0">
                <a:solidFill>
                  <a:schemeClr val="bg1">
                    <a:lumMod val="85000"/>
                  </a:schemeClr>
                </a:solidFill>
              </a:rPr>
              <a:t>多播</a:t>
            </a:r>
            <a:endParaRPr lang="en-US" altLang="zh-CN" dirty="0">
              <a:solidFill>
                <a:schemeClr val="bg1">
                  <a:lumMod val="8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39242329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4" end="4"/>
                                            </p:txEl>
                                          </p:spTgt>
                                        </p:tgtEl>
                                        <p:attrNameLst>
                                          <p:attrName>style.opacity</p:attrName>
                                        </p:attrNameLst>
                                      </p:cBhvr>
                                      <p:to>
                                        <p:strVal val="0.25"/>
                                      </p:to>
                                    </p:set>
                                    <p:animEffect filter="image" prLst="opacity: 0.25">
                                      <p:cBhvr rctx="IE">
                                        <p:cTn id="7" dur="indefinite"/>
                                        <p:tgtEl>
                                          <p:spTgt spid="3">
                                            <p:txEl>
                                              <p:pRg st="4" end="4"/>
                                            </p:txEl>
                                          </p:spTgt>
                                        </p:tgtEl>
                                      </p:cBhvr>
                                    </p:animEffect>
                                  </p:childTnLst>
                                </p:cTn>
                              </p:par>
                              <p:par>
                                <p:cTn id="8" presetID="18" presetClass="emph" presetSubtype="0" fill="hold" nodeType="withEffect">
                                  <p:stCondLst>
                                    <p:cond delay="0"/>
                                  </p:stCondLst>
                                  <p:childTnLst>
                                    <p:set>
                                      <p:cBhvr override="childStyle">
                                        <p:cTn id="9" dur="500" fill="hold"/>
                                        <p:tgtEl>
                                          <p:spTgt spid="3">
                                            <p:txEl>
                                              <p:pRg st="5" end="5"/>
                                            </p:txEl>
                                          </p:spTgt>
                                        </p:tgtEl>
                                        <p:attrNameLst>
                                          <p:attrName>style.textDecorationUnderline</p:attrName>
                                        </p:attrNameLst>
                                      </p:cBhvr>
                                      <p:to>
                                        <p:strVal val="true"/>
                                      </p:to>
                                    </p:set>
                                  </p:childTnLst>
                                </p:cTn>
                              </p:par>
                              <p:par>
                                <p:cTn id="10" presetID="9" presetClass="emph" presetSubtype="0" nodeType="withEffect">
                                  <p:stCondLst>
                                    <p:cond delay="0"/>
                                  </p:stCondLst>
                                  <p:childTnLst>
                                    <p:set>
                                      <p:cBhvr rctx="PPT">
                                        <p:cTn id="11" dur="indefinite"/>
                                        <p:tgtEl>
                                          <p:spTgt spid="3">
                                            <p:txEl>
                                              <p:pRg st="6" end="6"/>
                                            </p:txEl>
                                          </p:spTgt>
                                        </p:tgtEl>
                                        <p:attrNameLst>
                                          <p:attrName>style.opacity</p:attrName>
                                        </p:attrNameLst>
                                      </p:cBhvr>
                                      <p:to>
                                        <p:strVal val="0.25"/>
                                      </p:to>
                                    </p:set>
                                    <p:animEffect filter="image" prLst="opacity: 0.25">
                                      <p:cBhvr rctx="IE">
                                        <p:cTn id="12" dur="indefinite"/>
                                        <p:tgtEl>
                                          <p:spTgt spid="3">
                                            <p:txEl>
                                              <p:pRg st="6" end="6"/>
                                            </p:txEl>
                                          </p:spTgt>
                                        </p:tgtEl>
                                      </p:cBhvr>
                                    </p:animEffect>
                                  </p:childTnLst>
                                </p:cTn>
                              </p:par>
                              <p:par>
                                <p:cTn id="13" presetID="9" presetClass="emph" presetSubtype="0" nodeType="withEffect">
                                  <p:stCondLst>
                                    <p:cond delay="0"/>
                                  </p:stCondLst>
                                  <p:childTnLst>
                                    <p:set>
                                      <p:cBhvr rctx="PPT">
                                        <p:cTn id="14" dur="indefinite"/>
                                        <p:tgtEl>
                                          <p:spTgt spid="3">
                                            <p:txEl>
                                              <p:pRg st="7" end="7"/>
                                            </p:txEl>
                                          </p:spTgt>
                                        </p:tgtEl>
                                        <p:attrNameLst>
                                          <p:attrName>style.opacity</p:attrName>
                                        </p:attrNameLst>
                                      </p:cBhvr>
                                      <p:to>
                                        <p:strVal val="0.25"/>
                                      </p:to>
                                    </p:set>
                                    <p:animEffect filter="image" prLst="opacity: 0.25">
                                      <p:cBhvr rctx="IE">
                                        <p:cTn id="15" dur="indefinite"/>
                                        <p:tgtEl>
                                          <p:spTgt spid="3">
                                            <p:txEl>
                                              <p:pRg st="7" end="7"/>
                                            </p:txEl>
                                          </p:spTgt>
                                        </p:tgtEl>
                                      </p:cBhvr>
                                    </p:animEffec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3" presetClass="emph" presetSubtype="2" fill="hold" nodeType="withEffect">
                                  <p:stCondLst>
                                    <p:cond delay="0"/>
                                  </p:stCondLst>
                                  <p:childTnLst>
                                    <p:animClr clrSpc="rgb" dir="cw">
                                      <p:cBhvr override="childStyle">
                                        <p:cTn id="20" dur="500" fill="hold"/>
                                        <p:tgtEl>
                                          <p:spTgt spid="3">
                                            <p:txEl>
                                              <p:pRg st="5" end="5"/>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内容占位符 38"/>
              <p:cNvGraphicFramePr>
                <a:graphicFrameLocks/>
              </p:cNvGraphicFramePr>
              <p:nvPr>
                <p:extLst/>
              </p:nvPr>
            </p:nvGraphicFramePr>
            <p:xfrm>
              <a:off x="4538588"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6" name="内容占位符 38"/>
              <p:cNvGraphicFramePr>
                <a:graphicFrameLocks/>
              </p:cNvGraphicFramePr>
              <p:nvPr>
                <p:extLst/>
              </p:nvPr>
            </p:nvGraphicFramePr>
            <p:xfrm>
              <a:off x="4538588" y="394165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5"/>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第一次更新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路由表中保存</a:t>
            </a:r>
            <a:r>
              <a:rPr lang="en-US" altLang="zh-CN" sz="1800" dirty="0"/>
              <a:t>2</a:t>
            </a:r>
            <a:r>
              <a:rPr lang="zh-CN" altLang="en-US" sz="1800" dirty="0"/>
              <a:t>跳可达的路由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8" name="文本框 37"/>
          <p:cNvSpPr txBox="1"/>
          <p:nvPr/>
        </p:nvSpPr>
        <p:spPr>
          <a:xfrm>
            <a:off x="865430"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A</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9" name="内容占位符 38"/>
              <p:cNvGraphicFramePr>
                <a:graphicFrameLocks/>
              </p:cNvGraphicFramePr>
              <p:nvPr>
                <p:extLst/>
              </p:nvPr>
            </p:nvGraphicFramePr>
            <p:xfrm>
              <a:off x="2452693"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9" name="内容占位符 38"/>
              <p:cNvGraphicFramePr>
                <a:graphicFrameLocks/>
              </p:cNvGraphicFramePr>
              <p:nvPr>
                <p:extLst/>
              </p:nvPr>
            </p:nvGraphicFramePr>
            <p:xfrm>
              <a:off x="2452693" y="3931355"/>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6"/>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0" name="文本框 39"/>
          <p:cNvSpPr txBox="1"/>
          <p:nvPr/>
        </p:nvSpPr>
        <p:spPr>
          <a:xfrm>
            <a:off x="2951324"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B</a:t>
            </a:r>
            <a:endParaRPr lang="zh-CN" altLang="en-US" dirty="0">
              <a:solidFill>
                <a:prstClr val="black"/>
              </a:solidFill>
              <a:latin typeface="Calibri" panose="020F0502020204030204"/>
              <a:ea typeface="楷体" panose="02010609060101010101" pitchFamily="49" charset="-122"/>
            </a:endParaRPr>
          </a:p>
        </p:txBody>
      </p:sp>
      <p:sp>
        <p:nvSpPr>
          <p:cNvPr id="42" name="文本框 41"/>
          <p:cNvSpPr txBox="1"/>
          <p:nvPr/>
        </p:nvSpPr>
        <p:spPr>
          <a:xfrm>
            <a:off x="5037219"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C</a:t>
            </a:r>
            <a:endParaRPr lang="zh-CN" altLang="en-US" dirty="0">
              <a:solidFill>
                <a:prstClr val="black"/>
              </a:solidFill>
              <a:latin typeface="Calibri" panose="020F0502020204030204"/>
              <a:ea typeface="楷体" panose="02010609060101010101" pitchFamily="49" charset="-122"/>
            </a:endParaRPr>
          </a:p>
        </p:txBody>
      </p:sp>
      <p:sp>
        <p:nvSpPr>
          <p:cNvPr id="44" name="文本框 37"/>
          <p:cNvSpPr txBox="1"/>
          <p:nvPr/>
        </p:nvSpPr>
        <p:spPr>
          <a:xfrm>
            <a:off x="7260788" y="3591751"/>
            <a:ext cx="77938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F</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49" name="内容占位符 38"/>
              <p:cNvGraphicFramePr>
                <a:graphicFrameLocks/>
              </p:cNvGraphicFramePr>
              <p:nvPr>
                <p:extLst/>
              </p:nvPr>
            </p:nvGraphicFramePr>
            <p:xfrm>
              <a:off x="669722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9" name="内容占位符 38"/>
              <p:cNvGraphicFramePr>
                <a:graphicFrameLocks/>
              </p:cNvGraphicFramePr>
              <p:nvPr>
                <p:extLst/>
              </p:nvPr>
            </p:nvGraphicFramePr>
            <p:xfrm>
              <a:off x="6697227" y="3931355"/>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7"/>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8" name="线形标注 2 47"/>
          <p:cNvSpPr/>
          <p:nvPr/>
        </p:nvSpPr>
        <p:spPr>
          <a:xfrm>
            <a:off x="2401002" y="2671919"/>
            <a:ext cx="2939370" cy="620777"/>
          </a:xfrm>
          <a:prstGeom prst="borderCallout2">
            <a:avLst>
              <a:gd name="adj1" fmla="val 18750"/>
              <a:gd name="adj2" fmla="val 862"/>
              <a:gd name="adj3" fmla="val 18750"/>
              <a:gd name="adj4" fmla="val -16667"/>
              <a:gd name="adj5" fmla="val 166352"/>
              <a:gd name="adj6" fmla="val -41101"/>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根据</a:t>
            </a:r>
            <a:r>
              <a:rPr lang="zh-CN" altLang="en-US" dirty="0" smtClean="0">
                <a:solidFill>
                  <a:srgbClr val="FFFFFF"/>
                </a:solidFill>
                <a:latin typeface="Calibri" panose="020F0502020204030204" pitchFamily="34" charset="0"/>
                <a:ea typeface="黑体" panose="02010609060101010101" pitchFamily="49" charset="-122"/>
              </a:rPr>
              <a:t>邻居结点</a:t>
            </a:r>
            <a:r>
              <a:rPr lang="en-US" altLang="zh-CN" dirty="0" smtClean="0">
                <a:solidFill>
                  <a:srgbClr val="FFFFFF"/>
                </a:solidFill>
                <a:latin typeface="Calibri" panose="020F0502020204030204" pitchFamily="34" charset="0"/>
                <a:ea typeface="黑体" panose="02010609060101010101" pitchFamily="49" charset="-122"/>
              </a:rPr>
              <a:t>F</a:t>
            </a:r>
            <a:r>
              <a:rPr lang="zh-CN" altLang="en-US" dirty="0" smtClean="0">
                <a:solidFill>
                  <a:srgbClr val="FFFFFF"/>
                </a:solidFill>
                <a:latin typeface="Calibri" panose="020F0502020204030204" pitchFamily="34" charset="0"/>
                <a:ea typeface="黑体" panose="02010609060101010101" pitchFamily="49" charset="-122"/>
              </a:rPr>
              <a:t>的消息</a:t>
            </a:r>
            <a:endParaRPr lang="zh-CN" altLang="en-US" dirty="0">
              <a:solidFill>
                <a:srgbClr val="FFFFFF"/>
              </a:solidFill>
              <a:latin typeface="Calibri" panose="020F0502020204030204" pitchFamily="34" charset="0"/>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50" name="内容占位符 38"/>
              <p:cNvGraphicFramePr>
                <a:graphicFrameLocks/>
              </p:cNvGraphicFramePr>
              <p:nvPr>
                <p:extLst>
                  <p:ext uri="{D42A27DB-BD31-4B8C-83A1-F6EECF244321}">
                    <p14:modId xmlns:p14="http://schemas.microsoft.com/office/powerpoint/2010/main" val="3001408166"/>
                  </p:ext>
                </p:extLst>
              </p:nvPr>
            </p:nvGraphicFramePr>
            <p:xfrm>
              <a:off x="38456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0" name="内容占位符 38"/>
              <p:cNvGraphicFramePr>
                <a:graphicFrameLocks/>
              </p:cNvGraphicFramePr>
              <p:nvPr>
                <p:extLst>
                  <p:ext uri="{D42A27DB-BD31-4B8C-83A1-F6EECF244321}">
                    <p14:modId xmlns:p14="http://schemas.microsoft.com/office/powerpoint/2010/main" xmlns="" xmlns:a14="http://schemas.microsoft.com/office/drawing/2010/main" val="3001408166"/>
                  </p:ext>
                </p:extLst>
              </p:nvPr>
            </p:nvGraphicFramePr>
            <p:xfrm>
              <a:off x="384567"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298214" r="-134737"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405455" r="-134737"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705455" r="-134737"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 name="内容占位符 38"/>
              <p:cNvGraphicFramePr>
                <a:graphicFrameLocks/>
              </p:cNvGraphicFramePr>
              <p:nvPr>
                <p:extLst>
                  <p:ext uri="{D42A27DB-BD31-4B8C-83A1-F6EECF244321}">
                    <p14:modId xmlns:p14="http://schemas.microsoft.com/office/powerpoint/2010/main" val="2540993538"/>
                  </p:ext>
                </p:extLst>
              </p:nvPr>
            </p:nvGraphicFramePr>
            <p:xfrm>
              <a:off x="378866"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F</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1" name="内容占位符 38"/>
              <p:cNvGraphicFramePr>
                <a:graphicFrameLocks/>
              </p:cNvGraphicFramePr>
              <p:nvPr>
                <p:extLst>
                  <p:ext uri="{D42A27DB-BD31-4B8C-83A1-F6EECF244321}">
                    <p14:modId xmlns:p14="http://schemas.microsoft.com/office/powerpoint/2010/main" xmlns="" xmlns:a14="http://schemas.microsoft.com/office/drawing/2010/main" val="2540993538"/>
                  </p:ext>
                </p:extLst>
              </p:nvPr>
            </p:nvGraphicFramePr>
            <p:xfrm>
              <a:off x="378866"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9"/>
                          <a:stretch>
                            <a:fillRect l="-100000" t="-298214" r="-135789"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9"/>
                          <a:stretch>
                            <a:fillRect l="-100000" t="-405455" r="-135789"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9"/>
                          <a:stretch>
                            <a:fillRect l="-100000" t="-705455" r="-135789"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F</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35"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971866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1" nodeType="clickEffect">
                                  <p:stCondLst>
                                    <p:cond delay="0"/>
                                  </p:stCondLst>
                                  <p:childTnLst>
                                    <p:animEffect transition="out" filter="wipe(right)">
                                      <p:cBhvr>
                                        <p:cTn id="15" dur="500"/>
                                        <p:tgtEl>
                                          <p:spTgt spid="48"/>
                                        </p:tgtEl>
                                      </p:cBhvr>
                                    </p:animEffect>
                                    <p:set>
                                      <p:cBhvr>
                                        <p:cTn id="16"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内容占位符 38"/>
              <p:cNvGraphicFramePr>
                <a:graphicFrameLocks/>
              </p:cNvGraphicFramePr>
              <p:nvPr>
                <p:extLst/>
              </p:nvPr>
            </p:nvGraphicFramePr>
            <p:xfrm>
              <a:off x="4538588"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6" name="内容占位符 38"/>
              <p:cNvGraphicFramePr>
                <a:graphicFrameLocks/>
              </p:cNvGraphicFramePr>
              <p:nvPr>
                <p:extLst/>
              </p:nvPr>
            </p:nvGraphicFramePr>
            <p:xfrm>
              <a:off x="4538588" y="394165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5"/>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第一次更新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路由表中保存</a:t>
            </a:r>
            <a:r>
              <a:rPr lang="en-US" altLang="zh-CN" sz="1800" dirty="0"/>
              <a:t>2</a:t>
            </a:r>
            <a:r>
              <a:rPr lang="zh-CN" altLang="en-US" sz="1800" dirty="0"/>
              <a:t>跳可达的路由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8" name="文本框 37"/>
          <p:cNvSpPr txBox="1"/>
          <p:nvPr/>
        </p:nvSpPr>
        <p:spPr>
          <a:xfrm>
            <a:off x="865430"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A</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9" name="内容占位符 38"/>
              <p:cNvGraphicFramePr>
                <a:graphicFrameLocks/>
              </p:cNvGraphicFramePr>
              <p:nvPr>
                <p:extLst/>
              </p:nvPr>
            </p:nvGraphicFramePr>
            <p:xfrm>
              <a:off x="2452693"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9" name="内容占位符 38"/>
              <p:cNvGraphicFramePr>
                <a:graphicFrameLocks/>
              </p:cNvGraphicFramePr>
              <p:nvPr>
                <p:extLst/>
              </p:nvPr>
            </p:nvGraphicFramePr>
            <p:xfrm>
              <a:off x="2452693" y="3931355"/>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6"/>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40" name="文本框 39"/>
          <p:cNvSpPr txBox="1"/>
          <p:nvPr/>
        </p:nvSpPr>
        <p:spPr>
          <a:xfrm>
            <a:off x="2951324"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B</a:t>
            </a:r>
            <a:endParaRPr lang="zh-CN" altLang="en-US" dirty="0">
              <a:solidFill>
                <a:prstClr val="black"/>
              </a:solidFill>
              <a:latin typeface="Calibri" panose="020F0502020204030204"/>
              <a:ea typeface="楷体" panose="02010609060101010101" pitchFamily="49" charset="-122"/>
            </a:endParaRPr>
          </a:p>
        </p:txBody>
      </p:sp>
      <p:sp>
        <p:nvSpPr>
          <p:cNvPr id="42" name="文本框 41"/>
          <p:cNvSpPr txBox="1"/>
          <p:nvPr/>
        </p:nvSpPr>
        <p:spPr>
          <a:xfrm>
            <a:off x="5037219"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C</a:t>
            </a:r>
            <a:endParaRPr lang="zh-CN" altLang="en-US" dirty="0">
              <a:solidFill>
                <a:prstClr val="black"/>
              </a:solidFill>
              <a:latin typeface="Calibri" panose="020F0502020204030204"/>
              <a:ea typeface="楷体" panose="02010609060101010101" pitchFamily="49" charset="-122"/>
            </a:endParaRPr>
          </a:p>
        </p:txBody>
      </p:sp>
      <p:sp>
        <p:nvSpPr>
          <p:cNvPr id="44" name="文本框 37"/>
          <p:cNvSpPr txBox="1"/>
          <p:nvPr/>
        </p:nvSpPr>
        <p:spPr>
          <a:xfrm>
            <a:off x="7260788" y="3591751"/>
            <a:ext cx="77938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F</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49" name="内容占位符 38"/>
              <p:cNvGraphicFramePr>
                <a:graphicFrameLocks/>
              </p:cNvGraphicFramePr>
              <p:nvPr>
                <p:extLst/>
              </p:nvPr>
            </p:nvGraphicFramePr>
            <p:xfrm>
              <a:off x="6697227"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9" name="内容占位符 38"/>
              <p:cNvGraphicFramePr>
                <a:graphicFrameLocks/>
              </p:cNvGraphicFramePr>
              <p:nvPr>
                <p:extLst/>
              </p:nvPr>
            </p:nvGraphicFramePr>
            <p:xfrm>
              <a:off x="6697227" y="3931355"/>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7"/>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3" name="内容占位符 38"/>
              <p:cNvGraphicFramePr>
                <a:graphicFrameLocks/>
              </p:cNvGraphicFramePr>
              <p:nvPr>
                <p:extLst>
                  <p:ext uri="{D42A27DB-BD31-4B8C-83A1-F6EECF244321}">
                    <p14:modId xmlns:p14="http://schemas.microsoft.com/office/powerpoint/2010/main" val="1440646497"/>
                  </p:ext>
                </p:extLst>
              </p:nvPr>
            </p:nvGraphicFramePr>
            <p:xfrm>
              <a:off x="4538588"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D</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3" name="内容占位符 38"/>
              <p:cNvGraphicFramePr>
                <a:graphicFrameLocks/>
              </p:cNvGraphicFramePr>
              <p:nvPr>
                <p:extLst>
                  <p:ext uri="{D42A27DB-BD31-4B8C-83A1-F6EECF244321}">
                    <p14:modId xmlns:p14="http://schemas.microsoft.com/office/powerpoint/2010/main" xmlns="" xmlns:a14="http://schemas.microsoft.com/office/drawing/2010/main" val="1440646497"/>
                  </p:ext>
                </p:extLst>
              </p:nvPr>
            </p:nvGraphicFramePr>
            <p:xfrm>
              <a:off x="4538588" y="394165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8"/>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8"/>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8"/>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8"/>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8"/>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D</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graphicFrame>
        <p:nvGraphicFramePr>
          <p:cNvPr id="50" name="内容占位符 38"/>
          <p:cNvGraphicFramePr>
            <a:graphicFrameLocks/>
          </p:cNvGraphicFramePr>
          <p:nvPr>
            <p:extLst>
              <p:ext uri="{D42A27DB-BD31-4B8C-83A1-F6EECF244321}">
                <p14:modId xmlns:p14="http://schemas.microsoft.com/office/powerpoint/2010/main" val="2756795873"/>
              </p:ext>
            </p:extLst>
          </p:nvPr>
        </p:nvGraphicFramePr>
        <p:xfrm>
          <a:off x="2452693" y="3931355"/>
          <a:ext cx="1906501" cy="28346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9"/>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graphicFrame>
            <p:nvGraphicFramePr>
              <p:cNvPr id="51" name="内容占位符 38"/>
              <p:cNvGraphicFramePr>
                <a:graphicFrameLocks/>
              </p:cNvGraphicFramePr>
              <p:nvPr>
                <p:extLst>
                  <p:ext uri="{D42A27DB-BD31-4B8C-83A1-F6EECF244321}">
                    <p14:modId xmlns:p14="http://schemas.microsoft.com/office/powerpoint/2010/main" val="87563812"/>
                  </p:ext>
                </p:extLst>
              </p:nvPr>
            </p:nvGraphicFramePr>
            <p:xfrm>
              <a:off x="6697227" y="393674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G</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1" name="内容占位符 38"/>
              <p:cNvGraphicFramePr>
                <a:graphicFrameLocks/>
              </p:cNvGraphicFramePr>
              <p:nvPr>
                <p:extLst>
                  <p:ext uri="{D42A27DB-BD31-4B8C-83A1-F6EECF244321}">
                    <p14:modId xmlns:p14="http://schemas.microsoft.com/office/powerpoint/2010/main" xmlns="" xmlns:a14="http://schemas.microsoft.com/office/drawing/2010/main" val="87563812"/>
                  </p:ext>
                </p:extLst>
              </p:nvPr>
            </p:nvGraphicFramePr>
            <p:xfrm>
              <a:off x="6697227" y="393674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10"/>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10"/>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10"/>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G</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10"/>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10"/>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10"/>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内容占位符 38"/>
              <p:cNvGraphicFramePr>
                <a:graphicFrameLocks/>
              </p:cNvGraphicFramePr>
              <p:nvPr>
                <p:extLst>
                  <p:ext uri="{D42A27DB-BD31-4B8C-83A1-F6EECF244321}">
                    <p14:modId xmlns:p14="http://schemas.microsoft.com/office/powerpoint/2010/main" val="1423509319"/>
                  </p:ext>
                </p:extLst>
              </p:nvPr>
            </p:nvGraphicFramePr>
            <p:xfrm>
              <a:off x="378866"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dirty="0" smtClean="0">
                            <a:solidFill>
                              <a:srgbClr val="FF0000"/>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F</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2" name="内容占位符 38"/>
              <p:cNvGraphicFramePr>
                <a:graphicFrameLocks/>
              </p:cNvGraphicFramePr>
              <p:nvPr>
                <p:extLst>
                  <p:ext uri="{D42A27DB-BD31-4B8C-83A1-F6EECF244321}">
                    <p14:modId xmlns:p14="http://schemas.microsoft.com/office/powerpoint/2010/main" xmlns="" xmlns:a14="http://schemas.microsoft.com/office/drawing/2010/main" val="1423509319"/>
                  </p:ext>
                </p:extLst>
              </p:nvPr>
            </p:nvGraphicFramePr>
            <p:xfrm>
              <a:off x="378866"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11"/>
                          <a:stretch>
                            <a:fillRect l="-100000" t="-298214" r="-135789"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11"/>
                          <a:stretch>
                            <a:fillRect l="-100000" t="-405455" r="-135789"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C</a:t>
                          </a:r>
                          <a:endParaRPr lang="zh-CN" altLang="en-US" sz="1600"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11"/>
                          <a:stretch>
                            <a:fillRect l="-100000" t="-705455" r="-135789"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F</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35"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717017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第一次更新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路由表中保存</a:t>
            </a:r>
            <a:r>
              <a:rPr lang="en-US" altLang="zh-CN" sz="1800" dirty="0"/>
              <a:t>2</a:t>
            </a:r>
            <a:r>
              <a:rPr lang="zh-CN" altLang="en-US" sz="1800" dirty="0"/>
              <a:t>跳可达的路由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1767677425"/>
                  </p:ext>
                </p:extLst>
              </p:nvPr>
            </p:nvGraphicFramePr>
            <p:xfrm>
              <a:off x="292859" y="2920743"/>
              <a:ext cx="5492524" cy="3302000"/>
            </p:xfrm>
            <a:graphic>
              <a:graphicData uri="http://schemas.openxmlformats.org/drawingml/2006/table">
                <a:tbl>
                  <a:tblPr firstRow="1" bandRow="1">
                    <a:tableStyleId>{5C22544A-7EE6-4342-B048-85BDC9FD1C3A}</a:tableStyleId>
                  </a:tblPr>
                  <a:tblGrid>
                    <a:gridCol w="683487">
                      <a:extLst>
                        <a:ext uri="{9D8B030D-6E8A-4147-A177-3AD203B41FA5}">
                          <a16:colId xmlns:a16="http://schemas.microsoft.com/office/drawing/2014/main" val="20000"/>
                        </a:ext>
                      </a:extLst>
                    </a:gridCol>
                    <a:gridCol w="683487">
                      <a:extLst>
                        <a:ext uri="{9D8B030D-6E8A-4147-A177-3AD203B41FA5}">
                          <a16:colId xmlns:a16="http://schemas.microsoft.com/office/drawing/2014/main" val="20001"/>
                        </a:ext>
                      </a:extLst>
                    </a:gridCol>
                    <a:gridCol w="683487">
                      <a:extLst>
                        <a:ext uri="{9D8B030D-6E8A-4147-A177-3AD203B41FA5}">
                          <a16:colId xmlns:a16="http://schemas.microsoft.com/office/drawing/2014/main" val="20002"/>
                        </a:ext>
                      </a:extLst>
                    </a:gridCol>
                    <a:gridCol w="683487">
                      <a:extLst>
                        <a:ext uri="{9D8B030D-6E8A-4147-A177-3AD203B41FA5}">
                          <a16:colId xmlns:a16="http://schemas.microsoft.com/office/drawing/2014/main" val="20003"/>
                        </a:ext>
                      </a:extLst>
                    </a:gridCol>
                    <a:gridCol w="683487">
                      <a:extLst>
                        <a:ext uri="{9D8B030D-6E8A-4147-A177-3AD203B41FA5}">
                          <a16:colId xmlns:a16="http://schemas.microsoft.com/office/drawing/2014/main" val="20004"/>
                        </a:ext>
                      </a:extLst>
                    </a:gridCol>
                    <a:gridCol w="683487">
                      <a:extLst>
                        <a:ext uri="{9D8B030D-6E8A-4147-A177-3AD203B41FA5}">
                          <a16:colId xmlns:a16="http://schemas.microsoft.com/office/drawing/2014/main" val="20005"/>
                        </a:ext>
                      </a:extLst>
                    </a:gridCol>
                    <a:gridCol w="683487">
                      <a:extLst>
                        <a:ext uri="{9D8B030D-6E8A-4147-A177-3AD203B41FA5}">
                          <a16:colId xmlns:a16="http://schemas.microsoft.com/office/drawing/2014/main" val="20006"/>
                        </a:ext>
                      </a:extLst>
                    </a:gridCol>
                    <a:gridCol w="708115">
                      <a:extLst>
                        <a:ext uri="{9D8B030D-6E8A-4147-A177-3AD203B41FA5}">
                          <a16:colId xmlns:a16="http://schemas.microsoft.com/office/drawing/2014/main" val="20007"/>
                        </a:ext>
                      </a:extLst>
                    </a:gridCol>
                  </a:tblGrid>
                  <a:tr h="0">
                    <a:tc rowSpan="2">
                      <a:txBody>
                        <a:bodyPr/>
                        <a:lstStyle/>
                        <a:p>
                          <a:pPr algn="ctr"/>
                          <a:r>
                            <a:rPr lang="zh-CN" altLang="en-US" sz="1600" baseline="0" dirty="0" smtClean="0">
                              <a:latin typeface="Calibri" panose="020F0502020204030204" pitchFamily="34" charset="0"/>
                              <a:ea typeface="华文楷体" panose="02010600040101010101" pitchFamily="2" charset="-122"/>
                            </a:rPr>
                            <a:t>各结点信息</a:t>
                          </a:r>
                          <a:endParaRPr lang="zh-CN" altLang="en-US" sz="1600" baseline="0" dirty="0">
                            <a:latin typeface="Calibri" panose="020F0502020204030204" pitchFamily="34" charset="0"/>
                            <a:ea typeface="华文楷体" panose="02010600040101010101" pitchFamily="2" charset="-122"/>
                          </a:endParaRPr>
                        </a:p>
                      </a:txBody>
                      <a:tcPr marL="0" marR="0"/>
                    </a:tc>
                    <a:tc gridSpan="7">
                      <a:txBody>
                        <a:bodyPr/>
                        <a:lstStyle/>
                        <a:p>
                          <a:pPr algn="ctr"/>
                          <a:r>
                            <a:rPr lang="zh-CN" altLang="en-US" sz="1600" baseline="0" dirty="0" smtClean="0">
                              <a:latin typeface="Calibri" panose="020F0502020204030204" pitchFamily="34" charset="0"/>
                              <a:ea typeface="华文楷体" panose="02010600040101010101" pitchFamily="2" charset="-122"/>
                            </a:rPr>
                            <a:t>到每个结点的距离</a:t>
                          </a:r>
                        </a:p>
                      </a:txBody>
                      <a:tcPr marL="0" marR="0"/>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baseline="0" dirty="0" smtClean="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algn="ctr"/>
                          <a:r>
                            <a:rPr lang="zh-CN" altLang="en-US" sz="1600" baseline="0" dirty="0" smtClean="0">
                              <a:latin typeface="Calibri" panose="020F0502020204030204" pitchFamily="34" charset="0"/>
                              <a:ea typeface="华文楷体" panose="02010600040101010101" pitchFamily="2" charset="-122"/>
                            </a:rPr>
                            <a:t>Ａ</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Ｂ</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1"/>
                      </a:ext>
                    </a:extLst>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A</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2"/>
                      </a:ext>
                    </a:extLst>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B</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3"/>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4"/>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5"/>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6"/>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7"/>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2</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zh-CN" altLang="en-US" sz="1600" i="1" baseline="0" smtClean="0">
                                    <a:latin typeface="Cambria Math" panose="02040503050406030204" pitchFamily="18" charset="0"/>
                                    <a:ea typeface="华文楷体" panose="02010600040101010101" pitchFamily="2" charset="-122"/>
                                  </a:rPr>
                                  <m:t>∞</m:t>
                                </m:r>
                              </m:oMath>
                            </m:oMathPara>
                          </a14:m>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8"/>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xmlns="" xmlns:a14="http://schemas.microsoft.com/office/drawing/2010/main" val="1767677425"/>
                  </p:ext>
                </p:extLst>
              </p:nvPr>
            </p:nvGraphicFramePr>
            <p:xfrm>
              <a:off x="292859" y="2920743"/>
              <a:ext cx="5492524" cy="3302000"/>
            </p:xfrm>
            <a:graphic>
              <a:graphicData uri="http://schemas.openxmlformats.org/drawingml/2006/table">
                <a:tbl>
                  <a:tblPr firstRow="1" bandRow="1">
                    <a:tableStyleId>{5C22544A-7EE6-4342-B048-85BDC9FD1C3A}</a:tableStyleId>
                  </a:tblPr>
                  <a:tblGrid>
                    <a:gridCol w="683487"/>
                    <a:gridCol w="683487"/>
                    <a:gridCol w="683487"/>
                    <a:gridCol w="683487"/>
                    <a:gridCol w="683487"/>
                    <a:gridCol w="683487"/>
                    <a:gridCol w="683487"/>
                    <a:gridCol w="708115"/>
                  </a:tblGrid>
                  <a:tr h="335280">
                    <a:tc rowSpan="2">
                      <a:txBody>
                        <a:bodyPr/>
                        <a:lstStyle/>
                        <a:p>
                          <a:pPr algn="ctr"/>
                          <a:r>
                            <a:rPr lang="zh-CN" altLang="en-US" sz="1600" baseline="0" dirty="0" smtClean="0">
                              <a:latin typeface="Calibri" panose="020F0502020204030204" pitchFamily="34" charset="0"/>
                              <a:ea typeface="华文楷体" panose="02010600040101010101" pitchFamily="2" charset="-122"/>
                            </a:rPr>
                            <a:t>各结点信息</a:t>
                          </a:r>
                          <a:endParaRPr lang="zh-CN" altLang="en-US" sz="1600" baseline="0" dirty="0">
                            <a:latin typeface="Calibri" panose="020F0502020204030204" pitchFamily="34" charset="0"/>
                            <a:ea typeface="华文楷体" panose="02010600040101010101" pitchFamily="2" charset="-122"/>
                          </a:endParaRPr>
                        </a:p>
                      </a:txBody>
                      <a:tcPr marL="0" marR="0"/>
                    </a:tc>
                    <a:tc gridSpan="7">
                      <a:txBody>
                        <a:bodyPr/>
                        <a:lstStyle/>
                        <a:p>
                          <a:pPr algn="ctr"/>
                          <a:r>
                            <a:rPr lang="zh-CN" altLang="en-US" sz="1600" baseline="0" dirty="0" smtClean="0">
                              <a:latin typeface="Calibri" panose="020F0502020204030204" pitchFamily="34" charset="0"/>
                              <a:ea typeface="华文楷体" panose="02010600040101010101" pitchFamily="2" charset="-122"/>
                            </a:rPr>
                            <a:t>到每个结点的距离</a:t>
                          </a:r>
                        </a:p>
                      </a:txBody>
                      <a:tcPr marL="0" marR="0"/>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baseline="0" dirty="0" smtClean="0">
                            <a:latin typeface="Calibri" panose="020F0502020204030204" pitchFamily="34" charset="0"/>
                            <a:ea typeface="华文楷体" panose="02010600040101010101" pitchFamily="2" charset="-122"/>
                          </a:endParaRPr>
                        </a:p>
                      </a:txBody>
                      <a:tcPr marL="0" marR="0"/>
                    </a:tc>
                  </a:tr>
                  <a:tr h="370840">
                    <a:tc vMerge="1">
                      <a:txBody>
                        <a:bodyPr/>
                        <a:lstStyle/>
                        <a:p>
                          <a:endParaRPr lang="zh-CN" altLang="en-US" dirty="0"/>
                        </a:p>
                      </a:txBody>
                      <a:tcPr/>
                    </a:tc>
                    <a:tc>
                      <a:txBody>
                        <a:bodyPr/>
                        <a:lstStyle/>
                        <a:p>
                          <a:pPr algn="ctr"/>
                          <a:r>
                            <a:rPr lang="zh-CN" altLang="en-US" sz="1600" baseline="0" dirty="0" smtClean="0">
                              <a:latin typeface="Calibri" panose="020F0502020204030204" pitchFamily="34" charset="0"/>
                              <a:ea typeface="华文楷体" panose="02010600040101010101" pitchFamily="2" charset="-122"/>
                            </a:rPr>
                            <a:t>Ａ</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Ｂ</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A</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301786" t="-193443" r="-408036" b="-611475"/>
                          </a:stretch>
                        </a:blipFill>
                      </a:tcPr>
                    </a:tc>
                    <a:tc>
                      <a:txBody>
                        <a:bodyPr/>
                        <a:lstStyle/>
                        <a:p>
                          <a:endParaRPr lang="zh-CN"/>
                        </a:p>
                      </a:txBody>
                      <a:tcPr marL="0" marR="0">
                        <a:blipFill rotWithShape="0">
                          <a:blip r:embed="rId5"/>
                          <a:stretch>
                            <a:fillRect l="-401786" t="-193443" r="-308036" b="-611475"/>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678448" t="-193443" r="-3448" b="-611475"/>
                          </a:stretch>
                        </a:blipFill>
                      </a:tcPr>
                    </a:tc>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B</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401786" t="-293443" r="-308036" b="-511475"/>
                          </a:stretch>
                        </a:blipFill>
                      </a:tcPr>
                    </a:tc>
                    <a:tc>
                      <a:txBody>
                        <a:bodyPr/>
                        <a:lstStyle/>
                        <a:p>
                          <a:endParaRPr lang="zh-CN"/>
                        </a:p>
                      </a:txBody>
                      <a:tcPr marL="0" marR="0">
                        <a:blipFill rotWithShape="0">
                          <a:blip r:embed="rId5"/>
                          <a:stretch>
                            <a:fillRect l="-501786" t="-293443" r="-208036" b="-511475"/>
                          </a:stretch>
                        </a:blipFill>
                      </a:tcPr>
                    </a:tc>
                    <a:tc>
                      <a:txBody>
                        <a:bodyPr/>
                        <a:lstStyle/>
                        <a:p>
                          <a:endParaRPr lang="zh-CN"/>
                        </a:p>
                      </a:txBody>
                      <a:tcPr marL="0" marR="0">
                        <a:blipFill rotWithShape="0">
                          <a:blip r:embed="rId5"/>
                          <a:stretch>
                            <a:fillRect l="-596460" t="-293443" r="-106195" b="-511475"/>
                          </a:stretch>
                        </a:blipFill>
                      </a:tcPr>
                    </a:tc>
                    <a:tc>
                      <a:txBody>
                        <a:bodyPr/>
                        <a:lstStyle/>
                        <a:p>
                          <a:endParaRPr lang="zh-CN"/>
                        </a:p>
                      </a:txBody>
                      <a:tcPr marL="0" marR="0">
                        <a:blipFill rotWithShape="0">
                          <a:blip r:embed="rId5"/>
                          <a:stretch>
                            <a:fillRect l="-678448" t="-293443" r="-3448" b="-511475"/>
                          </a:stretch>
                        </a:blipFill>
                      </a:tcPr>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00893" t="-393443" r="-608929" b="-411475"/>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01786" t="-393443" r="-208036" b="-411475"/>
                          </a:stretch>
                        </a:blipFill>
                      </a:tcPr>
                    </a:tc>
                    <a:tc>
                      <a:txBody>
                        <a:bodyPr/>
                        <a:lstStyle/>
                        <a:p>
                          <a:endParaRPr lang="zh-CN"/>
                        </a:p>
                      </a:txBody>
                      <a:tcPr marL="0" marR="0">
                        <a:blipFill rotWithShape="0">
                          <a:blip r:embed="rId5"/>
                          <a:stretch>
                            <a:fillRect l="-596460" t="-393443" r="-106195" b="-411475"/>
                          </a:stretch>
                        </a:blipFill>
                      </a:tcPr>
                    </a:tc>
                    <a:tc>
                      <a:txBody>
                        <a:bodyPr/>
                        <a:lstStyle/>
                        <a:p>
                          <a:endParaRPr lang="zh-CN"/>
                        </a:p>
                      </a:txBody>
                      <a:tcPr marL="0" marR="0">
                        <a:blipFill rotWithShape="0">
                          <a:blip r:embed="rId5"/>
                          <a:stretch>
                            <a:fillRect l="-678448" t="-393443" r="-3448" b="-411475"/>
                          </a:stretch>
                        </a:blipFill>
                      </a:tcPr>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00893" t="-501667" r="-608929" b="-318333"/>
                          </a:stretch>
                        </a:blipFill>
                      </a:tcPr>
                    </a:tc>
                    <a:tc>
                      <a:txBody>
                        <a:bodyPr/>
                        <a:lstStyle/>
                        <a:p>
                          <a:endParaRPr lang="zh-CN"/>
                        </a:p>
                      </a:txBody>
                      <a:tcPr marL="0" marR="0">
                        <a:blipFill rotWithShape="0">
                          <a:blip r:embed="rId5"/>
                          <a:stretch>
                            <a:fillRect l="-199115" t="-501667" r="-503540" b="-318333"/>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01786" t="-501667" r="-208036" b="-318333"/>
                          </a:stretch>
                        </a:blipFill>
                      </a:tcPr>
                    </a:tc>
                    <a:tc>
                      <a:txBody>
                        <a:bodyPr/>
                        <a:lstStyle/>
                        <a:p>
                          <a:endParaRPr lang="zh-CN"/>
                        </a:p>
                      </a:txBody>
                      <a:tcPr marL="0" marR="0">
                        <a:blipFill rotWithShape="0">
                          <a:blip r:embed="rId5"/>
                          <a:stretch>
                            <a:fillRect l="-596460" t="-501667" r="-106195" b="-318333"/>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99115" t="-591803" r="-503540" b="-213115"/>
                          </a:stretch>
                        </a:blipFill>
                      </a:tcPr>
                    </a:tc>
                    <a:tc>
                      <a:txBody>
                        <a:bodyPr/>
                        <a:lstStyle/>
                        <a:p>
                          <a:endParaRPr lang="zh-CN"/>
                        </a:p>
                      </a:txBody>
                      <a:tcPr marL="0" marR="0">
                        <a:blipFill rotWithShape="0">
                          <a:blip r:embed="rId5"/>
                          <a:stretch>
                            <a:fillRect l="-301786" t="-591803" r="-408036" b="-213115"/>
                          </a:stretch>
                        </a:blipFill>
                      </a:tcPr>
                    </a:tc>
                    <a:tc>
                      <a:txBody>
                        <a:bodyPr/>
                        <a:lstStyle/>
                        <a:p>
                          <a:endParaRPr lang="zh-CN"/>
                        </a:p>
                      </a:txBody>
                      <a:tcPr marL="0" marR="0">
                        <a:blipFill rotWithShape="0">
                          <a:blip r:embed="rId5"/>
                          <a:stretch>
                            <a:fillRect l="-401786" t="-591803" r="-308036" b="-213115"/>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96460" t="-591803" r="-106195" b="-213115"/>
                          </a:stretch>
                        </a:blipFill>
                      </a:tcPr>
                    </a:tc>
                    <a:tc>
                      <a:txBody>
                        <a:bodyPr/>
                        <a:lstStyle/>
                        <a:p>
                          <a:endParaRPr lang="zh-CN"/>
                        </a:p>
                      </a:txBody>
                      <a:tcPr marL="0" marR="0">
                        <a:blipFill rotWithShape="0">
                          <a:blip r:embed="rId5"/>
                          <a:stretch>
                            <a:fillRect l="-678448" t="-591803" r="-3448" b="-213115"/>
                          </a:stretch>
                        </a:blipFill>
                      </a:tcPr>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99115" t="-691803" r="-503540" b="-113115"/>
                          </a:stretch>
                        </a:blipFill>
                      </a:tcPr>
                    </a:tc>
                    <a:tc>
                      <a:txBody>
                        <a:bodyPr/>
                        <a:lstStyle/>
                        <a:p>
                          <a:endParaRPr lang="zh-CN"/>
                        </a:p>
                      </a:txBody>
                      <a:tcPr marL="0" marR="0">
                        <a:blipFill rotWithShape="0">
                          <a:blip r:embed="rId5"/>
                          <a:stretch>
                            <a:fillRect l="-301786" t="-691803" r="-408036" b="-113115"/>
                          </a:stretch>
                        </a:blipFill>
                      </a:tcPr>
                    </a:tc>
                    <a:tc>
                      <a:txBody>
                        <a:bodyPr/>
                        <a:lstStyle/>
                        <a:p>
                          <a:endParaRPr lang="zh-CN"/>
                        </a:p>
                      </a:txBody>
                      <a:tcPr marL="0" marR="0">
                        <a:blipFill rotWithShape="0">
                          <a:blip r:embed="rId5"/>
                          <a:stretch>
                            <a:fillRect l="-401786" t="-691803" r="-308036" b="-113115"/>
                          </a:stretch>
                        </a:blipFill>
                      </a:tcPr>
                    </a:tc>
                    <a:tc>
                      <a:txBody>
                        <a:bodyPr/>
                        <a:lstStyle/>
                        <a:p>
                          <a:endParaRPr lang="zh-CN"/>
                        </a:p>
                      </a:txBody>
                      <a:tcPr marL="0" marR="0">
                        <a:blipFill rotWithShape="0">
                          <a:blip r:embed="rId5"/>
                          <a:stretch>
                            <a:fillRect l="-501786" t="-691803" r="-208036" b="-113115"/>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00893" t="-791803" r="-608929" b="-13115"/>
                          </a:stretch>
                        </a:blipFill>
                      </a:tcPr>
                    </a:tc>
                    <a:tc>
                      <a:txBody>
                        <a:bodyPr/>
                        <a:lstStyle/>
                        <a:p>
                          <a:endParaRPr lang="zh-CN"/>
                        </a:p>
                      </a:txBody>
                      <a:tcPr marL="0" marR="0">
                        <a:blipFill rotWithShape="0">
                          <a:blip r:embed="rId5"/>
                          <a:stretch>
                            <a:fillRect l="-199115" t="-791803" r="-503540" b="-13115"/>
                          </a:stretch>
                        </a:blipFill>
                      </a:tcPr>
                    </a:tc>
                    <a:tc>
                      <a:txBody>
                        <a:bodyPr/>
                        <a:lstStyle/>
                        <a:p>
                          <a:endParaRPr lang="zh-CN"/>
                        </a:p>
                      </a:txBody>
                      <a:tcPr marL="0" marR="0">
                        <a:blipFill rotWithShape="0">
                          <a:blip r:embed="rId5"/>
                          <a:stretch>
                            <a:fillRect l="-301786" t="-791803" r="-408036" b="-13115"/>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01786" t="-791803" r="-208036" b="-13115"/>
                          </a:stretch>
                        </a:blipFill>
                      </a:tcPr>
                    </a:tc>
                    <a:tc>
                      <a:txBody>
                        <a:bodyPr/>
                        <a:lstStyle/>
                        <a:p>
                          <a:pPr algn="ctr"/>
                          <a:r>
                            <a:rPr lang="zh-CN" altLang="en-US" sz="1600" baseline="0" dirty="0" smtClean="0">
                              <a:latin typeface="Calibri" panose="020F0502020204030204" pitchFamily="34" charset="0"/>
                              <a:ea typeface="华文楷体" panose="02010600040101010101" pitchFamily="2" charset="-122"/>
                            </a:rPr>
                            <a:t>１</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０</a:t>
                          </a:r>
                          <a:endParaRPr lang="zh-CN" altLang="en-US" sz="1600" baseline="0" dirty="0">
                            <a:latin typeface="Calibri" panose="020F0502020204030204" pitchFamily="34" charset="0"/>
                            <a:ea typeface="华文楷体" panose="02010600040101010101" pitchFamily="2" charset="-122"/>
                          </a:endParaRPr>
                        </a:p>
                      </a:txBody>
                      <a:tcPr marL="0" marR="0"/>
                    </a:tc>
                  </a:tr>
                </a:tbl>
              </a:graphicData>
            </a:graphic>
          </p:graphicFrame>
        </mc:Fallback>
      </mc:AlternateContent>
      <p:sp>
        <p:nvSpPr>
          <p:cNvPr id="48" name="圆角矩形标注 47"/>
          <p:cNvSpPr/>
          <p:nvPr/>
        </p:nvSpPr>
        <p:spPr>
          <a:xfrm>
            <a:off x="5969409" y="4593866"/>
            <a:ext cx="3108959" cy="1111965"/>
          </a:xfrm>
          <a:prstGeom prst="wedgeRoundRectCallout">
            <a:avLst>
              <a:gd name="adj1" fmla="val -55396"/>
              <a:gd name="adj2" fmla="val -11079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迭代更新不需要同步执行，收到邻居的通告就可以更新</a:t>
            </a:r>
            <a:endParaRPr lang="en-US" altLang="zh-CN" dirty="0" smtClean="0">
              <a:solidFill>
                <a:srgbClr val="FFFFFF"/>
              </a:solidFill>
              <a:latin typeface="Calibri" panose="020F0502020204030204" pitchFamily="34" charset="0"/>
              <a:ea typeface="黑体" panose="02010609060101010101" pitchFamily="49" charset="-122"/>
            </a:endParaRPr>
          </a:p>
        </p:txBody>
      </p:sp>
      <p:sp>
        <p:nvSpPr>
          <p:cNvPr id="35"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2" name="组合 41"/>
          <p:cNvGrpSpPr/>
          <p:nvPr/>
        </p:nvGrpSpPr>
        <p:grpSpPr>
          <a:xfrm>
            <a:off x="1676400" y="3962400"/>
            <a:ext cx="4057650" cy="2247900"/>
            <a:chOff x="1676400" y="3962400"/>
            <a:chExt cx="4057650" cy="2247900"/>
          </a:xfrm>
        </p:grpSpPr>
        <p:sp>
          <p:nvSpPr>
            <p:cNvPr id="36" name="椭圆 35"/>
            <p:cNvSpPr/>
            <p:nvPr/>
          </p:nvSpPr>
          <p:spPr>
            <a:xfrm>
              <a:off x="5086350" y="3962400"/>
              <a:ext cx="6477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95700" y="4705350"/>
              <a:ext cx="6477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086350" y="5067300"/>
              <a:ext cx="6477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028950" y="5086350"/>
              <a:ext cx="6477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676400" y="5829300"/>
              <a:ext cx="6477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14750" y="5829300"/>
              <a:ext cx="6477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547634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3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1" name="内容占位符 38"/>
              <p:cNvGraphicFramePr>
                <a:graphicFrameLocks/>
              </p:cNvGraphicFramePr>
              <p:nvPr>
                <p:extLst>
                  <p:ext uri="{D42A27DB-BD31-4B8C-83A1-F6EECF244321}">
                    <p14:modId xmlns:p14="http://schemas.microsoft.com/office/powerpoint/2010/main" val="2565134921"/>
                  </p:ext>
                </p:extLst>
              </p:nvPr>
            </p:nvGraphicFramePr>
            <p:xfrm>
              <a:off x="6697227" y="393674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G</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0</m:t>
                                </m:r>
                              </m:oMath>
                            </m:oMathPara>
                          </a14:m>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F</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1" name="内容占位符 38"/>
              <p:cNvGraphicFramePr>
                <a:graphicFrameLocks/>
              </p:cNvGraphicFramePr>
              <p:nvPr>
                <p:extLst>
                  <p:ext uri="{D42A27DB-BD31-4B8C-83A1-F6EECF244321}">
                    <p14:modId xmlns:p14="http://schemas.microsoft.com/office/powerpoint/2010/main" xmlns="" xmlns:a14="http://schemas.microsoft.com/office/drawing/2010/main" val="2565134921"/>
                  </p:ext>
                </p:extLst>
              </p:nvPr>
            </p:nvGraphicFramePr>
            <p:xfrm>
              <a:off x="6697227" y="393674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G</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F</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5"/>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G</a:t>
                          </a:r>
                          <a:endParaRPr lang="zh-CN" altLang="en-US" sz="16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3" name="内容占位符 38"/>
              <p:cNvGraphicFramePr>
                <a:graphicFrameLocks/>
              </p:cNvGraphicFramePr>
              <p:nvPr>
                <p:extLst>
                  <p:ext uri="{D42A27DB-BD31-4B8C-83A1-F6EECF244321}">
                    <p14:modId xmlns:p14="http://schemas.microsoft.com/office/powerpoint/2010/main" val="1280519337"/>
                  </p:ext>
                </p:extLst>
              </p:nvPr>
            </p:nvGraphicFramePr>
            <p:xfrm>
              <a:off x="4538588"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0</m:t>
                                </m:r>
                              </m:oMath>
                            </m:oMathPara>
                          </a14:m>
                          <a:endParaRPr lang="zh-CN" altLang="en-US" sz="16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D</a:t>
                          </a:r>
                          <a:endParaRPr lang="zh-CN" altLang="en-US" sz="1600" dirty="0">
                            <a:solidFill>
                              <a:schemeClr val="tx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43" name="内容占位符 38"/>
              <p:cNvGraphicFramePr>
                <a:graphicFrameLocks/>
              </p:cNvGraphicFramePr>
              <p:nvPr>
                <p:extLst>
                  <p:ext uri="{D42A27DB-BD31-4B8C-83A1-F6EECF244321}">
                    <p14:modId xmlns:p14="http://schemas.microsoft.com/office/powerpoint/2010/main" xmlns="" xmlns:a14="http://schemas.microsoft.com/office/drawing/2010/main" val="1280519337"/>
                  </p:ext>
                </p:extLst>
              </p:nvPr>
            </p:nvGraphicFramePr>
            <p:xfrm>
              <a:off x="4538588" y="3941658"/>
              <a:ext cx="1906501" cy="286512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6"/>
                          <a:stretch>
                            <a:fillRect l="-102128" t="-203636" r="-137234" b="-525455"/>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6"/>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D</a:t>
                          </a:r>
                          <a:endParaRPr lang="zh-CN" altLang="en-US" sz="1600" dirty="0">
                            <a:solidFill>
                              <a:schemeClr val="tx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0" name="内容占位符 38"/>
              <p:cNvGraphicFramePr>
                <a:graphicFrameLocks/>
              </p:cNvGraphicFramePr>
              <p:nvPr>
                <p:extLst>
                  <p:ext uri="{D42A27DB-BD31-4B8C-83A1-F6EECF244321}">
                    <p14:modId xmlns:p14="http://schemas.microsoft.com/office/powerpoint/2010/main" val="285066158"/>
                  </p:ext>
                </p:extLst>
              </p:nvPr>
            </p:nvGraphicFramePr>
            <p:xfrm>
              <a:off x="2452693"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D</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600" i="1" baseline="0" smtClean="0">
                                    <a:solidFill>
                                      <a:schemeClr val="tx1"/>
                                    </a:solidFill>
                                    <a:latin typeface="Cambria Math" panose="02040503050406030204" pitchFamily="18" charset="0"/>
                                    <a:ea typeface="华文楷体" panose="02010600040101010101" pitchFamily="2" charset="-122"/>
                                  </a:rPr>
                                  <m:t>∞</m:t>
                                </m:r>
                              </m:oMath>
                            </m:oMathPara>
                          </a14:m>
                          <a:endParaRPr lang="zh-CN" altLang="en-US" sz="1600" dirty="0" smtClean="0">
                            <a:solidFill>
                              <a:schemeClr val="tx1"/>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t>
                          </a:r>
                          <a:endParaRPr lang="zh-CN" altLang="en-US" sz="1600" dirty="0">
                            <a:solidFill>
                              <a:schemeClr val="tx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0" name="内容占位符 38"/>
              <p:cNvGraphicFramePr>
                <a:graphicFrameLocks/>
              </p:cNvGraphicFramePr>
              <p:nvPr>
                <p:extLst>
                  <p:ext uri="{D42A27DB-BD31-4B8C-83A1-F6EECF244321}">
                    <p14:modId xmlns:p14="http://schemas.microsoft.com/office/powerpoint/2010/main" xmlns="" xmlns:a14="http://schemas.microsoft.com/office/drawing/2010/main" val="285066158"/>
                  </p:ext>
                </p:extLst>
              </p:nvPr>
            </p:nvGraphicFramePr>
            <p:xfrm>
              <a:off x="2452693" y="3931355"/>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D</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7"/>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t>
                          </a:r>
                          <a:endParaRPr lang="zh-CN" altLang="en-US" sz="1600" dirty="0">
                            <a:solidFill>
                              <a:schemeClr val="tx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内容占位符 38"/>
              <p:cNvGraphicFramePr>
                <a:graphicFrameLocks/>
              </p:cNvGraphicFramePr>
              <p:nvPr>
                <p:extLst>
                  <p:ext uri="{D42A27DB-BD31-4B8C-83A1-F6EECF244321}">
                    <p14:modId xmlns:p14="http://schemas.microsoft.com/office/powerpoint/2010/main" val="3259336454"/>
                  </p:ext>
                </p:extLst>
              </p:nvPr>
            </p:nvGraphicFramePr>
            <p:xfrm>
              <a:off x="378866" y="3931355"/>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C</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1</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E</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1</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F</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F</a:t>
                          </a:r>
                          <a:endParaRPr lang="zh-CN" altLang="en-US" sz="1600" dirty="0">
                            <a:solidFill>
                              <a:schemeClr val="tx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52" name="内容占位符 38"/>
              <p:cNvGraphicFramePr>
                <a:graphicFrameLocks/>
              </p:cNvGraphicFramePr>
              <p:nvPr>
                <p:extLst>
                  <p:ext uri="{D42A27DB-BD31-4B8C-83A1-F6EECF244321}">
                    <p14:modId xmlns:p14="http://schemas.microsoft.com/office/powerpoint/2010/main" xmlns="" xmlns:a14="http://schemas.microsoft.com/office/drawing/2010/main" val="3259336454"/>
                  </p:ext>
                </p:extLst>
              </p:nvPr>
            </p:nvGraphicFramePr>
            <p:xfrm>
              <a:off x="378866" y="3931355"/>
              <a:ext cx="1906501" cy="277368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298214" r="-135789"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405455" r="-135789"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C</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1</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E</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1</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F</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8"/>
                          <a:stretch>
                            <a:fillRect l="-100000" t="-705455" r="-135789"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F</a:t>
                          </a:r>
                          <a:endParaRPr lang="zh-CN" altLang="en-US" sz="1600" dirty="0">
                            <a:solidFill>
                              <a:schemeClr val="tx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第二次更新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a:t>
            </a:r>
            <a:r>
              <a:rPr lang="zh-CN" altLang="en-US" sz="1800" dirty="0" smtClean="0"/>
              <a:t>保存</a:t>
            </a:r>
            <a:r>
              <a:rPr lang="en-US" altLang="zh-CN" sz="1800" dirty="0" smtClean="0"/>
              <a:t>3</a:t>
            </a:r>
            <a:r>
              <a:rPr lang="zh-CN" altLang="en-US" sz="1800" dirty="0" smtClean="0"/>
              <a:t>跳</a:t>
            </a:r>
            <a:r>
              <a:rPr lang="zh-CN" altLang="en-US" sz="1800" dirty="0"/>
              <a:t>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8" name="文本框 37"/>
          <p:cNvSpPr txBox="1"/>
          <p:nvPr/>
        </p:nvSpPr>
        <p:spPr>
          <a:xfrm>
            <a:off x="865430"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A</a:t>
            </a:r>
            <a:endParaRPr lang="zh-CN" altLang="en-US" dirty="0">
              <a:solidFill>
                <a:prstClr val="black"/>
              </a:solidFill>
              <a:latin typeface="Calibri" panose="020F0502020204030204"/>
              <a:ea typeface="楷体" panose="02010609060101010101" pitchFamily="49" charset="-122"/>
            </a:endParaRPr>
          </a:p>
        </p:txBody>
      </p:sp>
      <p:sp>
        <p:nvSpPr>
          <p:cNvPr id="40" name="文本框 39"/>
          <p:cNvSpPr txBox="1"/>
          <p:nvPr/>
        </p:nvSpPr>
        <p:spPr>
          <a:xfrm>
            <a:off x="2951324"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B</a:t>
            </a:r>
            <a:endParaRPr lang="zh-CN" altLang="en-US" dirty="0">
              <a:solidFill>
                <a:prstClr val="black"/>
              </a:solidFill>
              <a:latin typeface="Calibri" panose="020F0502020204030204"/>
              <a:ea typeface="楷体" panose="02010609060101010101" pitchFamily="49" charset="-122"/>
            </a:endParaRPr>
          </a:p>
        </p:txBody>
      </p:sp>
      <p:sp>
        <p:nvSpPr>
          <p:cNvPr id="42" name="文本框 41"/>
          <p:cNvSpPr txBox="1"/>
          <p:nvPr/>
        </p:nvSpPr>
        <p:spPr>
          <a:xfrm>
            <a:off x="5037219" y="3583796"/>
            <a:ext cx="779381" cy="369332"/>
          </a:xfrm>
          <a:prstGeom prst="rect">
            <a:avLst/>
          </a:prstGeom>
          <a:noFill/>
        </p:spPr>
        <p:txBody>
          <a:bodyPr wrap="none" rtlCol="0">
            <a:spAutoFit/>
          </a:body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C</a:t>
            </a:r>
            <a:endParaRPr lang="zh-CN" altLang="en-US" dirty="0">
              <a:solidFill>
                <a:prstClr val="black"/>
              </a:solidFill>
              <a:latin typeface="Calibri" panose="020F0502020204030204"/>
              <a:ea typeface="楷体" panose="02010609060101010101" pitchFamily="49" charset="-122"/>
            </a:endParaRPr>
          </a:p>
        </p:txBody>
      </p:sp>
      <p:sp>
        <p:nvSpPr>
          <p:cNvPr id="44" name="文本框 37"/>
          <p:cNvSpPr txBox="1"/>
          <p:nvPr/>
        </p:nvSpPr>
        <p:spPr>
          <a:xfrm>
            <a:off x="7260788" y="3591751"/>
            <a:ext cx="77938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Calibri" panose="020F0502020204030204"/>
                <a:ea typeface="楷体" panose="02010609060101010101" pitchFamily="49" charset="-122"/>
              </a:rPr>
              <a:t>节点</a:t>
            </a:r>
            <a:r>
              <a:rPr lang="en-US" altLang="zh-CN" dirty="0" smtClean="0">
                <a:solidFill>
                  <a:prstClr val="black"/>
                </a:solidFill>
                <a:latin typeface="Calibri" panose="020F0502020204030204"/>
                <a:ea typeface="楷体" panose="02010609060101010101" pitchFamily="49" charset="-122"/>
              </a:rPr>
              <a:t>F</a:t>
            </a:r>
            <a:endParaRPr lang="zh-CN" altLang="en-US" dirty="0">
              <a:solidFill>
                <a:prstClr val="black"/>
              </a:solidFill>
              <a:latin typeface="Calibri" panose="020F0502020204030204"/>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5" name="内容占位符 38"/>
              <p:cNvGraphicFramePr>
                <a:graphicFrameLocks/>
              </p:cNvGraphicFramePr>
              <p:nvPr>
                <p:extLst>
                  <p:ext uri="{D42A27DB-BD31-4B8C-83A1-F6EECF244321}">
                    <p14:modId xmlns:p14="http://schemas.microsoft.com/office/powerpoint/2010/main" val="389890879"/>
                  </p:ext>
                </p:extLst>
              </p:nvPr>
            </p:nvGraphicFramePr>
            <p:xfrm>
              <a:off x="2460510" y="3941658"/>
              <a:ext cx="1906501" cy="2682240"/>
            </p:xfrm>
            <a:graphic>
              <a:graphicData uri="http://schemas.openxmlformats.org/drawingml/2006/table">
                <a:tbl>
                  <a:tblPr firstRow="1" bandRow="1"/>
                  <a:tblGrid>
                    <a:gridCol w="574501">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317573">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14:m>
                            <m:oMathPara xmlns:m="http://schemas.openxmlformats.org/officeDocument/2006/math">
                              <m:oMathParaPr>
                                <m:jc m:val="centerGroup"/>
                              </m:oMathParaPr>
                              <m:oMath xmlns:m="http://schemas.openxmlformats.org/officeDocument/2006/math">
                                <m:r>
                                  <a:rPr lang="en-US" altLang="zh-CN" sz="1600" b="0" i="1" baseline="0" smtClean="0">
                                    <a:latin typeface="Cambria Math" panose="02040503050406030204" pitchFamily="18" charset="0"/>
                                    <a:ea typeface="华文楷体" panose="02010600040101010101" pitchFamily="2" charset="-122"/>
                                  </a:rPr>
                                  <m:t>1</m:t>
                                </m:r>
                              </m:oMath>
                            </m:oMathPara>
                          </a14:m>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D</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13714">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dirty="0" smtClean="0">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13714">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dirty="0" smtClean="0">
                            <a:solidFill>
                              <a:srgbClr val="FF0000"/>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7"/>
                      </a:ext>
                    </a:extLst>
                  </a:tr>
                </a:tbl>
              </a:graphicData>
            </a:graphic>
          </p:graphicFrame>
        </mc:Choice>
        <mc:Fallback xmlns="">
          <p:graphicFrame>
            <p:nvGraphicFramePr>
              <p:cNvPr id="35" name="内容占位符 38"/>
              <p:cNvGraphicFramePr>
                <a:graphicFrameLocks/>
              </p:cNvGraphicFramePr>
              <p:nvPr>
                <p:extLst>
                  <p:ext uri="{D42A27DB-BD31-4B8C-83A1-F6EECF244321}">
                    <p14:modId xmlns:p14="http://schemas.microsoft.com/office/powerpoint/2010/main" xmlns="" xmlns:a14="http://schemas.microsoft.com/office/drawing/2010/main" val="389890879"/>
                  </p:ext>
                </p:extLst>
              </p:nvPr>
            </p:nvGraphicFramePr>
            <p:xfrm>
              <a:off x="2460510" y="3941658"/>
              <a:ext cx="1906501" cy="2834640"/>
            </p:xfrm>
            <a:graphic>
              <a:graphicData uri="http://schemas.openxmlformats.org/drawingml/2006/table">
                <a:tbl>
                  <a:tblPr firstRow="1" bandRow="1"/>
                  <a:tblGrid>
                    <a:gridCol w="574501"/>
                    <a:gridCol w="576000"/>
                    <a:gridCol w="756000"/>
                  </a:tblGrid>
                  <a:tr h="33528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err="1" smtClean="0"/>
                            <a:t>Dest</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Cost</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l"/>
                          <a:r>
                            <a:rPr lang="en-US" altLang="zh-CN" sz="1600" dirty="0" smtClean="0"/>
                            <a:t>Next H</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1</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A</a:t>
                          </a:r>
                          <a:endParaRPr lang="zh-CN" alt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0</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B</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298214" r="-137234" b="-416071"/>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C</a:t>
                          </a:r>
                          <a:endParaRPr lang="zh-CN" altLang="en-US" sz="16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D</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405455" r="-137234" b="-3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D</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E</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505455" r="-137234" b="-2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r>
                  <a:tr h="335280">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t>F</a:t>
                          </a:r>
                          <a:endParaRPr lang="zh-CN" altLang="en-US" sz="16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endParaRPr lang="zh-CN"/>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102128" t="-605455" r="-137234" b="-1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chemeClr val="tx1"/>
                              </a:solidFill>
                            </a:rPr>
                            <a:t>A</a:t>
                          </a:r>
                          <a:endParaRPr lang="zh-CN" altLang="en-US" sz="1600"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r>
                  <a:tr h="335280">
                    <a:tc>
                      <a:txBody>
                        <a:bodyPr/>
                        <a:lstStyle/>
                        <a:p>
                          <a:pPr marL="0" algn="ctr" defTabSz="914377" rtl="0" eaLnBrk="1" latinLnBrk="0" hangingPunct="1"/>
                          <a:r>
                            <a:rPr lang="en-US" altLang="zh-CN" sz="1600" kern="1200" dirty="0" smtClean="0">
                              <a:solidFill>
                                <a:schemeClr val="dk1"/>
                              </a:solidFill>
                              <a:latin typeface="Calibri" panose="020F0502020204030204"/>
                              <a:ea typeface="+mn-ea"/>
                              <a:cs typeface="+mn-cs"/>
                            </a:rPr>
                            <a:t>G</a:t>
                          </a:r>
                          <a:endParaRPr lang="zh-CN" altLang="en-US" sz="1600" kern="1200" dirty="0">
                            <a:solidFill>
                              <a:schemeClr val="dk1"/>
                            </a:solidFill>
                            <a:latin typeface="Calibri" panose="020F0502020204030204"/>
                            <a:ea typeface="+mn-ea"/>
                            <a:cs typeface="+mn-cs"/>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endParaRPr lang="zh-CN"/>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blipFill rotWithShape="0">
                          <a:blip r:embed="rId9"/>
                          <a:stretch>
                            <a:fillRect l="-102128" t="-705455" r="-137234" b="-23636"/>
                          </a:stretch>
                        </a:blip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600" dirty="0" smtClean="0">
                              <a:solidFill>
                                <a:srgbClr val="FF0000"/>
                              </a:solidFill>
                            </a:rPr>
                            <a:t>A</a:t>
                          </a:r>
                          <a:endParaRPr lang="zh-CN" altLang="en-US" sz="1600" dirty="0">
                            <a:solidFill>
                              <a:srgbClr val="FF0000"/>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mc:Fallback>
      </mc:AlternateContent>
      <p:sp>
        <p:nvSpPr>
          <p:cNvPr id="36"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715570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a:t>
            </a:r>
            <a:r>
              <a:rPr lang="zh-CN" altLang="en-US" dirty="0"/>
              <a:t>举例</a:t>
            </a:r>
          </a:p>
        </p:txBody>
      </p:sp>
      <p:sp>
        <p:nvSpPr>
          <p:cNvPr id="3" name="内容占位符 2"/>
          <p:cNvSpPr>
            <a:spLocks noGrp="1"/>
          </p:cNvSpPr>
          <p:nvPr>
            <p:ph idx="1"/>
          </p:nvPr>
        </p:nvSpPr>
        <p:spPr>
          <a:xfrm>
            <a:off x="457200" y="1444977"/>
            <a:ext cx="5517266" cy="1402219"/>
          </a:xfrm>
        </p:spPr>
        <p:txBody>
          <a:bodyPr/>
          <a:lstStyle/>
          <a:p>
            <a:r>
              <a:rPr lang="zh-CN" altLang="en-US" sz="2000" dirty="0" smtClean="0"/>
              <a:t>第二次更新</a:t>
            </a:r>
            <a:endParaRPr lang="en-US" altLang="zh-CN" sz="2000" dirty="0" smtClean="0"/>
          </a:p>
          <a:p>
            <a:pPr marL="648000" lvl="1"/>
            <a:r>
              <a:rPr lang="zh-CN" altLang="en-US" sz="1800" dirty="0" smtClean="0"/>
              <a:t>结点收到邻居的</a:t>
            </a:r>
            <a:r>
              <a:rPr lang="zh-CN" altLang="en-US" sz="1800" dirty="0"/>
              <a:t>路由</a:t>
            </a:r>
            <a:r>
              <a:rPr lang="zh-CN" altLang="en-US" sz="1800" dirty="0" smtClean="0"/>
              <a:t>信息，更新</a:t>
            </a:r>
            <a:r>
              <a:rPr lang="zh-CN" altLang="en-US" sz="1800" dirty="0"/>
              <a:t>本地路由表</a:t>
            </a:r>
          </a:p>
          <a:p>
            <a:pPr marL="648000" lvl="1"/>
            <a:r>
              <a:rPr lang="zh-CN" altLang="en-US" sz="1800" dirty="0"/>
              <a:t>路由表中</a:t>
            </a:r>
            <a:r>
              <a:rPr lang="zh-CN" altLang="en-US" sz="1800" dirty="0" smtClean="0"/>
              <a:t>保存</a:t>
            </a:r>
            <a:r>
              <a:rPr lang="en-US" altLang="zh-CN" sz="1800" dirty="0" smtClean="0"/>
              <a:t>3</a:t>
            </a:r>
            <a:r>
              <a:rPr lang="zh-CN" altLang="en-US" sz="1800" dirty="0" smtClean="0"/>
              <a:t>跳</a:t>
            </a:r>
            <a:r>
              <a:rPr lang="zh-CN" altLang="en-US" sz="1800" dirty="0"/>
              <a:t>可达的路由</a:t>
            </a:r>
            <a:r>
              <a:rPr lang="zh-CN" altLang="en-US" sz="1800" dirty="0" smtClean="0"/>
              <a:t>信息</a:t>
            </a:r>
            <a:endParaRPr lang="en-US" altLang="zh-CN" sz="1800" dirty="0" smtClean="0"/>
          </a:p>
          <a:p>
            <a:pPr lvl="1"/>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grpSp>
        <p:nvGrpSpPr>
          <p:cNvPr id="46" name="组合 45"/>
          <p:cNvGrpSpPr/>
          <p:nvPr/>
        </p:nvGrpSpPr>
        <p:grpSpPr>
          <a:xfrm>
            <a:off x="5816600" y="1371430"/>
            <a:ext cx="3261768" cy="2222669"/>
            <a:chOff x="5816600" y="1371430"/>
            <a:chExt cx="3261768" cy="2222669"/>
          </a:xfrm>
        </p:grpSpPr>
        <p:sp>
          <p:nvSpPr>
            <p:cNvPr id="45" name="圆角矩形 44"/>
            <p:cNvSpPr/>
            <p:nvPr/>
          </p:nvSpPr>
          <p:spPr>
            <a:xfrm>
              <a:off x="5816600" y="1371430"/>
              <a:ext cx="3261768" cy="2222669"/>
            </a:xfrm>
            <a:prstGeom prst="roundRect">
              <a:avLst>
                <a:gd name="adj" fmla="val 732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74466" y="1444978"/>
              <a:ext cx="3062288" cy="1968500"/>
              <a:chOff x="485094" y="3638549"/>
              <a:chExt cx="3062288" cy="1968500"/>
            </a:xfrm>
          </p:grpSpPr>
          <p:sp>
            <p:nvSpPr>
              <p:cNvPr id="20" name="Oval 5"/>
              <p:cNvSpPr>
                <a:spLocks noChangeArrowheads="1"/>
              </p:cNvSpPr>
              <p:nvPr/>
            </p:nvSpPr>
            <p:spPr bwMode="auto">
              <a:xfrm>
                <a:off x="1277710" y="3638549"/>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B</a:t>
                </a:r>
                <a:endParaRPr lang="zh-CN" altLang="en-US" dirty="0">
                  <a:solidFill>
                    <a:schemeClr val="bg1"/>
                  </a:solidFill>
                </a:endParaRPr>
              </a:p>
            </p:txBody>
          </p:sp>
          <p:sp>
            <p:nvSpPr>
              <p:cNvPr id="21" name="Oval 6"/>
              <p:cNvSpPr>
                <a:spLocks noChangeArrowheads="1"/>
              </p:cNvSpPr>
              <p:nvPr/>
            </p:nvSpPr>
            <p:spPr bwMode="auto">
              <a:xfrm>
                <a:off x="485094"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smtClean="0">
                    <a:solidFill>
                      <a:schemeClr val="bg1"/>
                    </a:solidFill>
                  </a:rPr>
                  <a:t>A</a:t>
                </a:r>
                <a:endParaRPr lang="zh-CN" altLang="en-US" dirty="0">
                  <a:solidFill>
                    <a:schemeClr val="bg1"/>
                  </a:solidFill>
                </a:endParaRPr>
              </a:p>
            </p:txBody>
          </p:sp>
          <p:sp>
            <p:nvSpPr>
              <p:cNvPr id="22" name="Oval 7"/>
              <p:cNvSpPr>
                <a:spLocks noChangeArrowheads="1"/>
              </p:cNvSpPr>
              <p:nvPr/>
            </p:nvSpPr>
            <p:spPr bwMode="auto">
              <a:xfrm>
                <a:off x="2387373" y="398910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C</a:t>
                </a:r>
                <a:endParaRPr lang="zh-CN" altLang="en-US" dirty="0">
                  <a:solidFill>
                    <a:schemeClr val="bg1"/>
                  </a:solidFill>
                </a:endParaRPr>
              </a:p>
            </p:txBody>
          </p:sp>
          <p:sp>
            <p:nvSpPr>
              <p:cNvPr id="23" name="Oval 8"/>
              <p:cNvSpPr>
                <a:spLocks noChangeArrowheads="1"/>
              </p:cNvSpPr>
              <p:nvPr/>
            </p:nvSpPr>
            <p:spPr bwMode="auto">
              <a:xfrm>
                <a:off x="485094" y="521604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F</a:t>
                </a:r>
                <a:endParaRPr lang="zh-CN" altLang="en-US" dirty="0">
                  <a:solidFill>
                    <a:schemeClr val="bg1"/>
                  </a:solidFill>
                </a:endParaRPr>
              </a:p>
            </p:txBody>
          </p:sp>
          <p:sp>
            <p:nvSpPr>
              <p:cNvPr id="24" name="Oval 9"/>
              <p:cNvSpPr>
                <a:spLocks noChangeArrowheads="1"/>
              </p:cNvSpPr>
              <p:nvPr/>
            </p:nvSpPr>
            <p:spPr bwMode="auto">
              <a:xfrm>
                <a:off x="1436233" y="4690213"/>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E</a:t>
                </a:r>
                <a:endParaRPr lang="zh-CN" altLang="en-US" dirty="0">
                  <a:solidFill>
                    <a:schemeClr val="bg1"/>
                  </a:solidFill>
                </a:endParaRPr>
              </a:p>
            </p:txBody>
          </p:sp>
          <p:sp>
            <p:nvSpPr>
              <p:cNvPr id="25" name="Oval 10"/>
              <p:cNvSpPr>
                <a:spLocks noChangeArrowheads="1"/>
              </p:cNvSpPr>
              <p:nvPr/>
            </p:nvSpPr>
            <p:spPr bwMode="auto">
              <a:xfrm>
                <a:off x="3230336" y="4514936"/>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D</a:t>
                </a:r>
                <a:endParaRPr lang="zh-CN" altLang="en-US" dirty="0">
                  <a:solidFill>
                    <a:schemeClr val="bg1"/>
                  </a:solidFill>
                </a:endParaRPr>
              </a:p>
            </p:txBody>
          </p:sp>
          <p:sp>
            <p:nvSpPr>
              <p:cNvPr id="26" name="Oval 11"/>
              <p:cNvSpPr>
                <a:spLocks noChangeArrowheads="1"/>
              </p:cNvSpPr>
              <p:nvPr/>
            </p:nvSpPr>
            <p:spPr bwMode="auto">
              <a:xfrm>
                <a:off x="2545896" y="5256494"/>
                <a:ext cx="317046" cy="350555"/>
              </a:xfrm>
              <a:prstGeom prst="ellipse">
                <a:avLst/>
              </a:prstGeom>
              <a:solidFill>
                <a:schemeClr val="bg1">
                  <a:lumMod val="50000"/>
                </a:schemeClr>
              </a:solidFill>
              <a:ln w="9525">
                <a:solidFill>
                  <a:schemeClr val="tx2"/>
                </a:solidFill>
                <a:round/>
                <a:headEnd/>
                <a:tailEnd/>
              </a:ln>
              <a:effectLst/>
            </p:spPr>
            <p:txBody>
              <a:bodyPr anchor="ctr" anchorCtr="1"/>
              <a:lstStyle/>
              <a:p>
                <a:r>
                  <a:rPr lang="en-US" altLang="zh-CN" dirty="0">
                    <a:solidFill>
                      <a:schemeClr val="bg1"/>
                    </a:solidFill>
                  </a:rPr>
                  <a:t>G</a:t>
                </a:r>
                <a:endParaRPr lang="zh-CN" altLang="en-US" dirty="0">
                  <a:solidFill>
                    <a:schemeClr val="bg1"/>
                  </a:solidFill>
                </a:endParaRPr>
              </a:p>
            </p:txBody>
          </p:sp>
          <p:sp>
            <p:nvSpPr>
              <p:cNvPr id="27" name="Line 12"/>
              <p:cNvSpPr>
                <a:spLocks noChangeShapeType="1"/>
              </p:cNvSpPr>
              <p:nvPr/>
            </p:nvSpPr>
            <p:spPr bwMode="auto">
              <a:xfrm flipV="1">
                <a:off x="802140" y="3813826"/>
                <a:ext cx="475570"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13"/>
              <p:cNvSpPr>
                <a:spLocks noChangeShapeType="1"/>
              </p:cNvSpPr>
              <p:nvPr/>
            </p:nvSpPr>
            <p:spPr bwMode="auto">
              <a:xfrm>
                <a:off x="802140" y="4164381"/>
                <a:ext cx="158523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14"/>
              <p:cNvSpPr>
                <a:spLocks noChangeShapeType="1"/>
              </p:cNvSpPr>
              <p:nvPr/>
            </p:nvSpPr>
            <p:spPr bwMode="auto">
              <a:xfrm>
                <a:off x="1594755" y="3813826"/>
                <a:ext cx="792617" cy="35055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5"/>
              <p:cNvSpPr>
                <a:spLocks noChangeShapeType="1"/>
              </p:cNvSpPr>
              <p:nvPr/>
            </p:nvSpPr>
            <p:spPr bwMode="auto">
              <a:xfrm>
                <a:off x="643617" y="4339659"/>
                <a:ext cx="0" cy="8763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6"/>
              <p:cNvSpPr>
                <a:spLocks noChangeShapeType="1"/>
              </p:cNvSpPr>
              <p:nvPr/>
            </p:nvSpPr>
            <p:spPr bwMode="auto">
              <a:xfrm>
                <a:off x="802140" y="4164381"/>
                <a:ext cx="6340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7"/>
              <p:cNvSpPr>
                <a:spLocks noChangeShapeType="1"/>
              </p:cNvSpPr>
              <p:nvPr/>
            </p:nvSpPr>
            <p:spPr bwMode="auto">
              <a:xfrm>
                <a:off x="2704419" y="4164381"/>
                <a:ext cx="525917" cy="5258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18"/>
              <p:cNvSpPr>
                <a:spLocks noChangeShapeType="1"/>
              </p:cNvSpPr>
              <p:nvPr/>
            </p:nvSpPr>
            <p:spPr bwMode="auto">
              <a:xfrm flipH="1">
                <a:off x="2862942" y="4690213"/>
                <a:ext cx="367393" cy="70111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9"/>
              <p:cNvSpPr>
                <a:spLocks noChangeShapeType="1"/>
              </p:cNvSpPr>
              <p:nvPr/>
            </p:nvSpPr>
            <p:spPr bwMode="auto">
              <a:xfrm>
                <a:off x="802140" y="5391323"/>
                <a:ext cx="17437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mc:AlternateContent xmlns:mc="http://schemas.openxmlformats.org/markup-compatibility/2006" xmlns:a14="http://schemas.microsoft.com/office/drawing/2010/main">
        <mc:Choice Requires="a14">
          <p:graphicFrame>
            <p:nvGraphicFramePr>
              <p:cNvPr id="36" name="表格 35"/>
              <p:cNvGraphicFramePr>
                <a:graphicFrameLocks noGrp="1"/>
              </p:cNvGraphicFramePr>
              <p:nvPr>
                <p:extLst>
                  <p:ext uri="{D42A27DB-BD31-4B8C-83A1-F6EECF244321}">
                    <p14:modId xmlns:p14="http://schemas.microsoft.com/office/powerpoint/2010/main" val="2776697210"/>
                  </p:ext>
                </p:extLst>
              </p:nvPr>
            </p:nvGraphicFramePr>
            <p:xfrm>
              <a:off x="292859" y="2920743"/>
              <a:ext cx="5492524" cy="3302000"/>
            </p:xfrm>
            <a:graphic>
              <a:graphicData uri="http://schemas.openxmlformats.org/drawingml/2006/table">
                <a:tbl>
                  <a:tblPr firstRow="1" bandRow="1">
                    <a:tableStyleId>{5C22544A-7EE6-4342-B048-85BDC9FD1C3A}</a:tableStyleId>
                  </a:tblPr>
                  <a:tblGrid>
                    <a:gridCol w="683487">
                      <a:extLst>
                        <a:ext uri="{9D8B030D-6E8A-4147-A177-3AD203B41FA5}">
                          <a16:colId xmlns:a16="http://schemas.microsoft.com/office/drawing/2014/main" val="20000"/>
                        </a:ext>
                      </a:extLst>
                    </a:gridCol>
                    <a:gridCol w="683487">
                      <a:extLst>
                        <a:ext uri="{9D8B030D-6E8A-4147-A177-3AD203B41FA5}">
                          <a16:colId xmlns:a16="http://schemas.microsoft.com/office/drawing/2014/main" val="20001"/>
                        </a:ext>
                      </a:extLst>
                    </a:gridCol>
                    <a:gridCol w="683487">
                      <a:extLst>
                        <a:ext uri="{9D8B030D-6E8A-4147-A177-3AD203B41FA5}">
                          <a16:colId xmlns:a16="http://schemas.microsoft.com/office/drawing/2014/main" val="20002"/>
                        </a:ext>
                      </a:extLst>
                    </a:gridCol>
                    <a:gridCol w="683487">
                      <a:extLst>
                        <a:ext uri="{9D8B030D-6E8A-4147-A177-3AD203B41FA5}">
                          <a16:colId xmlns:a16="http://schemas.microsoft.com/office/drawing/2014/main" val="20003"/>
                        </a:ext>
                      </a:extLst>
                    </a:gridCol>
                    <a:gridCol w="683487">
                      <a:extLst>
                        <a:ext uri="{9D8B030D-6E8A-4147-A177-3AD203B41FA5}">
                          <a16:colId xmlns:a16="http://schemas.microsoft.com/office/drawing/2014/main" val="20004"/>
                        </a:ext>
                      </a:extLst>
                    </a:gridCol>
                    <a:gridCol w="683487">
                      <a:extLst>
                        <a:ext uri="{9D8B030D-6E8A-4147-A177-3AD203B41FA5}">
                          <a16:colId xmlns:a16="http://schemas.microsoft.com/office/drawing/2014/main" val="20005"/>
                        </a:ext>
                      </a:extLst>
                    </a:gridCol>
                    <a:gridCol w="683487">
                      <a:extLst>
                        <a:ext uri="{9D8B030D-6E8A-4147-A177-3AD203B41FA5}">
                          <a16:colId xmlns:a16="http://schemas.microsoft.com/office/drawing/2014/main" val="20006"/>
                        </a:ext>
                      </a:extLst>
                    </a:gridCol>
                    <a:gridCol w="708115">
                      <a:extLst>
                        <a:ext uri="{9D8B030D-6E8A-4147-A177-3AD203B41FA5}">
                          <a16:colId xmlns:a16="http://schemas.microsoft.com/office/drawing/2014/main" val="20007"/>
                        </a:ext>
                      </a:extLst>
                    </a:gridCol>
                  </a:tblGrid>
                  <a:tr h="0">
                    <a:tc rowSpan="2">
                      <a:txBody>
                        <a:bodyPr/>
                        <a:lstStyle/>
                        <a:p>
                          <a:pPr algn="ctr"/>
                          <a:r>
                            <a:rPr lang="zh-CN" altLang="en-US" sz="1600" baseline="0" dirty="0" smtClean="0">
                              <a:latin typeface="Calibri" panose="020F0502020204030204" pitchFamily="34" charset="0"/>
                              <a:ea typeface="华文楷体" panose="02010600040101010101" pitchFamily="2" charset="-122"/>
                            </a:rPr>
                            <a:t>各结点信息</a:t>
                          </a:r>
                          <a:endParaRPr lang="zh-CN" altLang="en-US" sz="1600" baseline="0" dirty="0">
                            <a:latin typeface="Calibri" panose="020F0502020204030204" pitchFamily="34" charset="0"/>
                            <a:ea typeface="华文楷体" panose="02010600040101010101" pitchFamily="2" charset="-122"/>
                          </a:endParaRPr>
                        </a:p>
                      </a:txBody>
                      <a:tcPr marL="0" marR="0"/>
                    </a:tc>
                    <a:tc gridSpan="7">
                      <a:txBody>
                        <a:bodyPr/>
                        <a:lstStyle/>
                        <a:p>
                          <a:pPr algn="ctr"/>
                          <a:r>
                            <a:rPr lang="zh-CN" altLang="en-US" sz="1600" baseline="0" dirty="0" smtClean="0">
                              <a:latin typeface="Calibri" panose="020F0502020204030204" pitchFamily="34" charset="0"/>
                              <a:ea typeface="华文楷体" panose="02010600040101010101" pitchFamily="2" charset="-122"/>
                            </a:rPr>
                            <a:t>到每个结点的距离</a:t>
                          </a:r>
                        </a:p>
                      </a:txBody>
                      <a:tcPr marL="0" marR="0"/>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baseline="0" dirty="0" smtClean="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algn="ctr"/>
                          <a:r>
                            <a:rPr lang="zh-CN" altLang="en-US" sz="1600" baseline="0" dirty="0" smtClean="0">
                              <a:latin typeface="Calibri" panose="020F0502020204030204" pitchFamily="34" charset="0"/>
                              <a:ea typeface="华文楷体" panose="02010600040101010101" pitchFamily="2" charset="-122"/>
                            </a:rPr>
                            <a:t>Ａ</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Ｂ</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1"/>
                      </a:ext>
                    </a:extLst>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A</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1</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2"/>
                      </a:ext>
                    </a:extLst>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B</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3"/>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1</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4"/>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5"/>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6"/>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7"/>
                      </a:ext>
                    </a:extLst>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chemeClr val="tx1"/>
                                    </a:solidFill>
                                    <a:latin typeface="Cambria Math" panose="02040503050406030204" pitchFamily="18" charset="0"/>
                                    <a:ea typeface="华文楷体" panose="02010600040101010101" pitchFamily="2" charset="-122"/>
                                  </a:rPr>
                                  <m:t>2</m:t>
                                </m:r>
                              </m:oMath>
                            </m:oMathPara>
                          </a14:m>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14:m>
                            <m:oMathPara xmlns:m="http://schemas.openxmlformats.org/officeDocument/2006/math">
                              <m:oMathParaPr>
                                <m:jc m:val="centerGroup"/>
                              </m:oMathParaPr>
                              <m:oMath xmlns:m="http://schemas.openxmlformats.org/officeDocument/2006/math">
                                <m:r>
                                  <a:rPr lang="en-US" altLang="zh-CN" sz="1600" b="0" i="1" baseline="0" smtClean="0">
                                    <a:solidFill>
                                      <a:srgbClr val="FF0000"/>
                                    </a:solidFill>
                                    <a:latin typeface="Cambria Math" panose="02040503050406030204" pitchFamily="18" charset="0"/>
                                    <a:ea typeface="华文楷体" panose="02010600040101010101" pitchFamily="2" charset="-122"/>
                                  </a:rPr>
                                  <m:t>3</m:t>
                                </m:r>
                              </m:oMath>
                            </m:oMathPara>
                          </a14:m>
                          <a:endParaRPr lang="zh-CN" altLang="en-US" sz="1600" baseline="0" dirty="0">
                            <a:solidFill>
                              <a:srgbClr val="FF0000"/>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extLst>
                      <a:ext uri="{0D108BD9-81ED-4DB2-BD59-A6C34878D82A}">
                        <a16:rowId xmlns:a16="http://schemas.microsoft.com/office/drawing/2014/main" val="10008"/>
                      </a:ext>
                    </a:extLst>
                  </a:tr>
                </a:tbl>
              </a:graphicData>
            </a:graphic>
          </p:graphicFrame>
        </mc:Choice>
        <mc:Fallback xmlns="">
          <p:graphicFrame>
            <p:nvGraphicFramePr>
              <p:cNvPr id="36" name="表格 35"/>
              <p:cNvGraphicFramePr>
                <a:graphicFrameLocks noGrp="1"/>
              </p:cNvGraphicFramePr>
              <p:nvPr>
                <p:extLst>
                  <p:ext uri="{D42A27DB-BD31-4B8C-83A1-F6EECF244321}">
                    <p14:modId xmlns:p14="http://schemas.microsoft.com/office/powerpoint/2010/main" xmlns="" xmlns:a14="http://schemas.microsoft.com/office/drawing/2010/main" val="2776697210"/>
                  </p:ext>
                </p:extLst>
              </p:nvPr>
            </p:nvGraphicFramePr>
            <p:xfrm>
              <a:off x="292859" y="2920743"/>
              <a:ext cx="5492524" cy="3302000"/>
            </p:xfrm>
            <a:graphic>
              <a:graphicData uri="http://schemas.openxmlformats.org/drawingml/2006/table">
                <a:tbl>
                  <a:tblPr firstRow="1" bandRow="1">
                    <a:tableStyleId>{5C22544A-7EE6-4342-B048-85BDC9FD1C3A}</a:tableStyleId>
                  </a:tblPr>
                  <a:tblGrid>
                    <a:gridCol w="683487"/>
                    <a:gridCol w="683487"/>
                    <a:gridCol w="683487"/>
                    <a:gridCol w="683487"/>
                    <a:gridCol w="683487"/>
                    <a:gridCol w="683487"/>
                    <a:gridCol w="683487"/>
                    <a:gridCol w="708115"/>
                  </a:tblGrid>
                  <a:tr h="335280">
                    <a:tc rowSpan="2">
                      <a:txBody>
                        <a:bodyPr/>
                        <a:lstStyle/>
                        <a:p>
                          <a:pPr algn="ctr"/>
                          <a:r>
                            <a:rPr lang="zh-CN" altLang="en-US" sz="1600" baseline="0" dirty="0" smtClean="0">
                              <a:latin typeface="Calibri" panose="020F0502020204030204" pitchFamily="34" charset="0"/>
                              <a:ea typeface="华文楷体" panose="02010600040101010101" pitchFamily="2" charset="-122"/>
                            </a:rPr>
                            <a:t>各结点信息</a:t>
                          </a:r>
                          <a:endParaRPr lang="zh-CN" altLang="en-US" sz="1600" baseline="0" dirty="0">
                            <a:latin typeface="Calibri" panose="020F0502020204030204" pitchFamily="34" charset="0"/>
                            <a:ea typeface="华文楷体" panose="02010600040101010101" pitchFamily="2" charset="-122"/>
                          </a:endParaRPr>
                        </a:p>
                      </a:txBody>
                      <a:tcPr marL="0" marR="0"/>
                    </a:tc>
                    <a:tc gridSpan="7">
                      <a:txBody>
                        <a:bodyPr/>
                        <a:lstStyle/>
                        <a:p>
                          <a:pPr algn="ctr"/>
                          <a:r>
                            <a:rPr lang="zh-CN" altLang="en-US" sz="1600" baseline="0" dirty="0" smtClean="0">
                              <a:latin typeface="Calibri" panose="020F0502020204030204" pitchFamily="34" charset="0"/>
                              <a:ea typeface="华文楷体" panose="02010600040101010101" pitchFamily="2" charset="-122"/>
                            </a:rPr>
                            <a:t>到每个结点的距离</a:t>
                          </a:r>
                        </a:p>
                      </a:txBody>
                      <a:tcPr marL="0" marR="0"/>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baseline="0" dirty="0" smtClean="0">
                            <a:latin typeface="Calibri" panose="020F0502020204030204" pitchFamily="34" charset="0"/>
                            <a:ea typeface="华文楷体" panose="02010600040101010101" pitchFamily="2" charset="-122"/>
                          </a:endParaRPr>
                        </a:p>
                      </a:txBody>
                      <a:tcPr marL="0" marR="0"/>
                    </a:tc>
                  </a:tr>
                  <a:tr h="370840">
                    <a:tc vMerge="1">
                      <a:txBody>
                        <a:bodyPr/>
                        <a:lstStyle/>
                        <a:p>
                          <a:endParaRPr lang="zh-CN" altLang="en-US" dirty="0"/>
                        </a:p>
                      </a:txBody>
                      <a:tcPr/>
                    </a:tc>
                    <a:tc>
                      <a:txBody>
                        <a:bodyPr/>
                        <a:lstStyle/>
                        <a:p>
                          <a:pPr algn="ctr"/>
                          <a:r>
                            <a:rPr lang="zh-CN" altLang="en-US" sz="1600" baseline="0" dirty="0" smtClean="0">
                              <a:latin typeface="Calibri" panose="020F0502020204030204" pitchFamily="34" charset="0"/>
                              <a:ea typeface="华文楷体" panose="02010600040101010101" pitchFamily="2" charset="-122"/>
                            </a:rPr>
                            <a:t>Ａ</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Ｂ</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A</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301786" t="-193443" r="-408036" b="-611475"/>
                          </a:stretch>
                        </a:blipFill>
                      </a:tcPr>
                    </a:tc>
                    <a:tc>
                      <a:txBody>
                        <a:bodyPr/>
                        <a:lstStyle/>
                        <a:p>
                          <a:endParaRPr lang="zh-CN"/>
                        </a:p>
                      </a:txBody>
                      <a:tcPr marL="0" marR="0">
                        <a:blipFill rotWithShape="0">
                          <a:blip r:embed="rId5"/>
                          <a:stretch>
                            <a:fillRect l="-401786" t="-193443" r="-308036" b="-611475"/>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678448" t="-193443" r="-3448" b="-611475"/>
                          </a:stretch>
                        </a:blipFill>
                      </a:tcPr>
                    </a:tc>
                  </a:tr>
                  <a:tr h="370840">
                    <a:tc>
                      <a:txBody>
                        <a:bodyPr/>
                        <a:lstStyle/>
                        <a:p>
                          <a:pPr algn="ctr"/>
                          <a:r>
                            <a:rPr lang="en-US" altLang="zh-CN" sz="1600" baseline="0" dirty="0" smtClean="0">
                              <a:latin typeface="Calibri" panose="020F0502020204030204" pitchFamily="34" charset="0"/>
                              <a:ea typeface="华文楷体" panose="02010600040101010101" pitchFamily="2" charset="-122"/>
                            </a:rPr>
                            <a:t>B</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401786" t="-293443" r="-308036" b="-511475"/>
                          </a:stretch>
                        </a:blipFill>
                      </a:tcPr>
                    </a:tc>
                    <a:tc>
                      <a:txBody>
                        <a:bodyPr/>
                        <a:lstStyle/>
                        <a:p>
                          <a:endParaRPr lang="zh-CN"/>
                        </a:p>
                      </a:txBody>
                      <a:tcPr marL="0" marR="0">
                        <a:blipFill rotWithShape="0">
                          <a:blip r:embed="rId5"/>
                          <a:stretch>
                            <a:fillRect l="-501786" t="-293443" r="-208036" b="-511475"/>
                          </a:stretch>
                        </a:blipFill>
                      </a:tcPr>
                    </a:tc>
                    <a:tc>
                      <a:txBody>
                        <a:bodyPr/>
                        <a:lstStyle/>
                        <a:p>
                          <a:endParaRPr lang="zh-CN"/>
                        </a:p>
                      </a:txBody>
                      <a:tcPr marL="0" marR="0">
                        <a:blipFill rotWithShape="0">
                          <a:blip r:embed="rId5"/>
                          <a:stretch>
                            <a:fillRect l="-596460" t="-293443" r="-106195" b="-511475"/>
                          </a:stretch>
                        </a:blipFill>
                      </a:tcPr>
                    </a:tc>
                    <a:tc>
                      <a:txBody>
                        <a:bodyPr/>
                        <a:lstStyle/>
                        <a:p>
                          <a:endParaRPr lang="zh-CN"/>
                        </a:p>
                      </a:txBody>
                      <a:tcPr marL="0" marR="0">
                        <a:blipFill rotWithShape="0">
                          <a:blip r:embed="rId5"/>
                          <a:stretch>
                            <a:fillRect l="-678448" t="-293443" r="-3448" b="-511475"/>
                          </a:stretch>
                        </a:blipFill>
                      </a:tcPr>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Ｃ</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00893" t="-393443" r="-608929" b="-411475"/>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01786" t="-393443" r="-208036" b="-411475"/>
                          </a:stretch>
                        </a:blipFill>
                      </a:tcPr>
                    </a:tc>
                    <a:tc>
                      <a:txBody>
                        <a:bodyPr/>
                        <a:lstStyle/>
                        <a:p>
                          <a:endParaRPr lang="zh-CN"/>
                        </a:p>
                      </a:txBody>
                      <a:tcPr marL="0" marR="0">
                        <a:blipFill rotWithShape="0">
                          <a:blip r:embed="rId5"/>
                          <a:stretch>
                            <a:fillRect l="-596460" t="-393443" r="-106195" b="-411475"/>
                          </a:stretch>
                        </a:blipFill>
                      </a:tcPr>
                    </a:tc>
                    <a:tc>
                      <a:txBody>
                        <a:bodyPr/>
                        <a:lstStyle/>
                        <a:p>
                          <a:endParaRPr lang="zh-CN"/>
                        </a:p>
                      </a:txBody>
                      <a:tcPr marL="0" marR="0">
                        <a:blipFill rotWithShape="0">
                          <a:blip r:embed="rId5"/>
                          <a:stretch>
                            <a:fillRect l="-678448" t="-393443" r="-3448" b="-411475"/>
                          </a:stretch>
                        </a:blipFill>
                      </a:tcPr>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Ｄ</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00893" t="-501667" r="-608929" b="-318333"/>
                          </a:stretch>
                        </a:blipFill>
                      </a:tcPr>
                    </a:tc>
                    <a:tc>
                      <a:txBody>
                        <a:bodyPr/>
                        <a:lstStyle/>
                        <a:p>
                          <a:endParaRPr lang="zh-CN"/>
                        </a:p>
                      </a:txBody>
                      <a:tcPr marL="0" marR="0">
                        <a:blipFill rotWithShape="0">
                          <a:blip r:embed="rId5"/>
                          <a:stretch>
                            <a:fillRect l="-199115" t="-501667" r="-503540" b="-318333"/>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01786" t="-501667" r="-208036" b="-318333"/>
                          </a:stretch>
                        </a:blipFill>
                      </a:tcPr>
                    </a:tc>
                    <a:tc>
                      <a:txBody>
                        <a:bodyPr/>
                        <a:lstStyle/>
                        <a:p>
                          <a:endParaRPr lang="zh-CN"/>
                        </a:p>
                      </a:txBody>
                      <a:tcPr marL="0" marR="0">
                        <a:blipFill rotWithShape="0">
                          <a:blip r:embed="rId5"/>
                          <a:stretch>
                            <a:fillRect l="-596460" t="-501667" r="-106195" b="-318333"/>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Ｅ</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99115" t="-591803" r="-503540" b="-213115"/>
                          </a:stretch>
                        </a:blipFill>
                      </a:tcPr>
                    </a:tc>
                    <a:tc>
                      <a:txBody>
                        <a:bodyPr/>
                        <a:lstStyle/>
                        <a:p>
                          <a:endParaRPr lang="zh-CN"/>
                        </a:p>
                      </a:txBody>
                      <a:tcPr marL="0" marR="0">
                        <a:blipFill rotWithShape="0">
                          <a:blip r:embed="rId5"/>
                          <a:stretch>
                            <a:fillRect l="-301786" t="-591803" r="-408036" b="-213115"/>
                          </a:stretch>
                        </a:blipFill>
                      </a:tcPr>
                    </a:tc>
                    <a:tc>
                      <a:txBody>
                        <a:bodyPr/>
                        <a:lstStyle/>
                        <a:p>
                          <a:endParaRPr lang="zh-CN"/>
                        </a:p>
                      </a:txBody>
                      <a:tcPr marL="0" marR="0">
                        <a:blipFill rotWithShape="0">
                          <a:blip r:embed="rId5"/>
                          <a:stretch>
                            <a:fillRect l="-401786" t="-591803" r="-308036" b="-213115"/>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96460" t="-591803" r="-106195" b="-213115"/>
                          </a:stretch>
                        </a:blipFill>
                      </a:tcPr>
                    </a:tc>
                    <a:tc>
                      <a:txBody>
                        <a:bodyPr/>
                        <a:lstStyle/>
                        <a:p>
                          <a:endParaRPr lang="zh-CN"/>
                        </a:p>
                      </a:txBody>
                      <a:tcPr marL="0" marR="0">
                        <a:blipFill rotWithShape="0">
                          <a:blip r:embed="rId5"/>
                          <a:stretch>
                            <a:fillRect l="-678448" t="-591803" r="-3448" b="-213115"/>
                          </a:stretch>
                        </a:blipFill>
                      </a:tcPr>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Ｆ</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99115" t="-691803" r="-503540" b="-113115"/>
                          </a:stretch>
                        </a:blipFill>
                      </a:tcPr>
                    </a:tc>
                    <a:tc>
                      <a:txBody>
                        <a:bodyPr/>
                        <a:lstStyle/>
                        <a:p>
                          <a:endParaRPr lang="zh-CN"/>
                        </a:p>
                      </a:txBody>
                      <a:tcPr marL="0" marR="0">
                        <a:blipFill rotWithShape="0">
                          <a:blip r:embed="rId5"/>
                          <a:stretch>
                            <a:fillRect l="-301786" t="-691803" r="-408036" b="-113115"/>
                          </a:stretch>
                        </a:blipFill>
                      </a:tcPr>
                    </a:tc>
                    <a:tc>
                      <a:txBody>
                        <a:bodyPr/>
                        <a:lstStyle/>
                        <a:p>
                          <a:endParaRPr lang="zh-CN"/>
                        </a:p>
                      </a:txBody>
                      <a:tcPr marL="0" marR="0">
                        <a:blipFill rotWithShape="0">
                          <a:blip r:embed="rId5"/>
                          <a:stretch>
                            <a:fillRect l="-401786" t="-691803" r="-308036" b="-113115"/>
                          </a:stretch>
                        </a:blipFill>
                      </a:tcPr>
                    </a:tc>
                    <a:tc>
                      <a:txBody>
                        <a:bodyPr/>
                        <a:lstStyle/>
                        <a:p>
                          <a:endParaRPr lang="zh-CN"/>
                        </a:p>
                      </a:txBody>
                      <a:tcPr marL="0" marR="0">
                        <a:blipFill rotWithShape="0">
                          <a:blip r:embed="rId5"/>
                          <a:stretch>
                            <a:fillRect l="-501786" t="-691803" r="-208036" b="-113115"/>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r>
                  <a:tr h="370840">
                    <a:tc>
                      <a:txBody>
                        <a:bodyPr/>
                        <a:lstStyle/>
                        <a:p>
                          <a:pPr algn="ctr"/>
                          <a:r>
                            <a:rPr lang="zh-CN" altLang="en-US" sz="1600" baseline="0" dirty="0" smtClean="0">
                              <a:latin typeface="Calibri" panose="020F0502020204030204" pitchFamily="34" charset="0"/>
                              <a:ea typeface="华文楷体" panose="02010600040101010101" pitchFamily="2" charset="-122"/>
                            </a:rPr>
                            <a:t>Ｇ</a:t>
                          </a:r>
                          <a:endParaRPr lang="zh-CN" altLang="en-US" sz="1600" baseline="0" dirty="0">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100893" t="-791803" r="-608929" b="-13115"/>
                          </a:stretch>
                        </a:blipFill>
                      </a:tcPr>
                    </a:tc>
                    <a:tc>
                      <a:txBody>
                        <a:bodyPr/>
                        <a:lstStyle/>
                        <a:p>
                          <a:endParaRPr lang="zh-CN"/>
                        </a:p>
                      </a:txBody>
                      <a:tcPr marL="0" marR="0">
                        <a:blipFill rotWithShape="0">
                          <a:blip r:embed="rId5"/>
                          <a:stretch>
                            <a:fillRect l="-199115" t="-791803" r="-503540" b="-13115"/>
                          </a:stretch>
                        </a:blipFill>
                      </a:tcPr>
                    </a:tc>
                    <a:tc>
                      <a:txBody>
                        <a:bodyPr/>
                        <a:lstStyle/>
                        <a:p>
                          <a:endParaRPr lang="zh-CN"/>
                        </a:p>
                      </a:txBody>
                      <a:tcPr marL="0" marR="0">
                        <a:blipFill rotWithShape="0">
                          <a:blip r:embed="rId5"/>
                          <a:stretch>
                            <a:fillRect l="-301786" t="-791803" r="-408036" b="-13115"/>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endParaRPr lang="zh-CN"/>
                        </a:p>
                      </a:txBody>
                      <a:tcPr marL="0" marR="0">
                        <a:blipFill rotWithShape="0">
                          <a:blip r:embed="rId5"/>
                          <a:stretch>
                            <a:fillRect l="-501786" t="-791803" r="-208036" b="-13115"/>
                          </a:stretch>
                        </a:blipFill>
                      </a:tcPr>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１</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c>
                      <a:txBody>
                        <a:bodyPr/>
                        <a:lstStyle/>
                        <a:p>
                          <a:pPr algn="ctr"/>
                          <a:r>
                            <a:rPr lang="zh-CN" altLang="en-US" sz="1600" baseline="0" dirty="0" smtClean="0">
                              <a:solidFill>
                                <a:schemeClr val="tx1"/>
                              </a:solidFill>
                              <a:latin typeface="Calibri" panose="020F0502020204030204" pitchFamily="34" charset="0"/>
                              <a:ea typeface="华文楷体" panose="02010600040101010101" pitchFamily="2" charset="-122"/>
                            </a:rPr>
                            <a:t>０</a:t>
                          </a:r>
                          <a:endParaRPr lang="zh-CN" altLang="en-US" sz="1600" baseline="0" dirty="0">
                            <a:solidFill>
                              <a:schemeClr val="tx1"/>
                            </a:solidFill>
                            <a:latin typeface="Calibri" panose="020F0502020204030204" pitchFamily="34" charset="0"/>
                            <a:ea typeface="华文楷体" panose="02010600040101010101" pitchFamily="2" charset="-122"/>
                          </a:endParaRPr>
                        </a:p>
                      </a:txBody>
                      <a:tcPr marL="0" marR="0"/>
                    </a:tc>
                  </a:tr>
                </a:tbl>
              </a:graphicData>
            </a:graphic>
          </p:graphicFrame>
        </mc:Fallback>
      </mc:AlternateContent>
      <p:sp>
        <p:nvSpPr>
          <p:cNvPr id="35"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4.4.3  </a:t>
            </a:r>
            <a:r>
              <a:rPr lang="zh-CN" altLang="en-US" sz="180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RIP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368594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smtClean="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endPar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817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路由选择算法</a:t>
            </a:r>
            <a:endParaRPr lang="zh-CN" altLang="en-US" dirty="0"/>
          </a:p>
        </p:txBody>
      </p:sp>
      <p:sp>
        <p:nvSpPr>
          <p:cNvPr id="3" name="内容占位符 2"/>
          <p:cNvSpPr>
            <a:spLocks noGrp="1"/>
          </p:cNvSpPr>
          <p:nvPr>
            <p:ph idx="1"/>
          </p:nvPr>
        </p:nvSpPr>
        <p:spPr>
          <a:xfrm>
            <a:off x="457199" y="1396211"/>
            <a:ext cx="8468247" cy="1562889"/>
          </a:xfrm>
        </p:spPr>
        <p:txBody>
          <a:bodyPr/>
          <a:lstStyle/>
          <a:p>
            <a:r>
              <a:rPr lang="zh-CN" altLang="en-US" sz="2000" dirty="0" smtClean="0"/>
              <a:t>目的</a:t>
            </a:r>
            <a:r>
              <a:rPr lang="zh-CN" altLang="en-US" sz="2000" dirty="0"/>
              <a:t>：找到一条从源路由器</a:t>
            </a:r>
            <a:r>
              <a:rPr lang="en-US" altLang="zh-CN" sz="2000" dirty="0"/>
              <a:t>(</a:t>
            </a:r>
            <a:r>
              <a:rPr lang="zh-CN" altLang="en-US" sz="2000" dirty="0"/>
              <a:t>网络</a:t>
            </a:r>
            <a:r>
              <a:rPr lang="en-US" altLang="zh-CN" sz="2000" dirty="0"/>
              <a:t>)</a:t>
            </a:r>
            <a:r>
              <a:rPr lang="zh-CN" altLang="en-US" sz="2000" dirty="0"/>
              <a:t>到目的路由器</a:t>
            </a:r>
            <a:r>
              <a:rPr lang="en-US" altLang="zh-CN" sz="2000" dirty="0"/>
              <a:t>(</a:t>
            </a:r>
            <a:r>
              <a:rPr lang="zh-CN" altLang="en-US" sz="2000" dirty="0"/>
              <a:t>网络</a:t>
            </a:r>
            <a:r>
              <a:rPr lang="en-US" altLang="zh-CN" sz="2000" dirty="0"/>
              <a:t>)</a:t>
            </a:r>
            <a:r>
              <a:rPr lang="zh-CN" altLang="en-US" sz="2000" dirty="0"/>
              <a:t>的“好”路径</a:t>
            </a:r>
            <a:endParaRPr lang="en-US" altLang="zh-CN" sz="2000" dirty="0"/>
          </a:p>
          <a:p>
            <a:pPr lvl="1">
              <a:lnSpc>
                <a:spcPct val="150000"/>
              </a:lnSpc>
            </a:pPr>
            <a:r>
              <a:rPr lang="zh-CN" altLang="en-US" dirty="0"/>
              <a:t>通常是寻找两节点间代价最小的路径</a:t>
            </a:r>
            <a:endParaRPr lang="en-US" altLang="zh-CN" dirty="0"/>
          </a:p>
          <a:p>
            <a:pPr lvl="1">
              <a:lnSpc>
                <a:spcPct val="150000"/>
              </a:lnSpc>
            </a:pPr>
            <a:r>
              <a:rPr lang="zh-CN" altLang="en-US" dirty="0"/>
              <a:t>传输路径保存在路由器</a:t>
            </a:r>
            <a:r>
              <a:rPr lang="zh-CN" altLang="en-US" dirty="0" smtClean="0"/>
              <a:t>的路由表</a:t>
            </a:r>
            <a:r>
              <a:rPr lang="zh-CN" altLang="en-US"/>
              <a:t>（</a:t>
            </a:r>
            <a:r>
              <a:rPr lang="en-US" altLang="zh-CN" smtClean="0"/>
              <a:t>FIB/RIT</a:t>
            </a:r>
            <a:r>
              <a:rPr lang="zh-CN" altLang="en-US" smtClean="0"/>
              <a:t>）</a:t>
            </a:r>
            <a:r>
              <a:rPr lang="zh-CN" altLang="en-US" dirty="0" smtClean="0"/>
              <a:t>中</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4.4.2  </a:t>
            </a:r>
            <a:r>
              <a:rPr lang="zh-CN" altLang="en-US" sz="1800" dirty="0" smtClean="0">
                <a:solidFill>
                  <a:schemeClr val="bg2">
                    <a:lumMod val="75000"/>
                  </a:schemeClr>
                </a:solidFill>
                <a:latin typeface="Calibri" panose="020F0502020204030204" pitchFamily="34" charset="0"/>
                <a:ea typeface="黑体" panose="02010609060101010101" pitchFamily="49" charset="-122"/>
              </a:rPr>
              <a:t>路由协议基本概念</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1" name="组合 40"/>
          <p:cNvGrpSpPr/>
          <p:nvPr/>
        </p:nvGrpSpPr>
        <p:grpSpPr>
          <a:xfrm>
            <a:off x="1085083" y="3559942"/>
            <a:ext cx="6770635" cy="1439917"/>
            <a:chOff x="1085083" y="3559942"/>
            <a:chExt cx="6770635" cy="1439917"/>
          </a:xfrm>
        </p:grpSpPr>
        <p:sp>
          <p:nvSpPr>
            <p:cNvPr id="27" name="云形 26"/>
            <p:cNvSpPr/>
            <p:nvPr/>
          </p:nvSpPr>
          <p:spPr>
            <a:xfrm>
              <a:off x="1368864" y="3559942"/>
              <a:ext cx="2764221" cy="1439917"/>
            </a:xfrm>
            <a:prstGeom prst="cloud">
              <a:avLst/>
            </a:prstGeom>
            <a:solidFill>
              <a:sysClr val="window" lastClr="FFFFFF"/>
            </a:solidFill>
            <a:ln w="12700" cap="flat" cmpd="sng" algn="ctr">
              <a:solidFill>
                <a:srgbClr val="5B9BD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8" name="矩形 27"/>
            <p:cNvSpPr/>
            <p:nvPr/>
          </p:nvSpPr>
          <p:spPr>
            <a:xfrm>
              <a:off x="1442436" y="4180051"/>
              <a:ext cx="189186" cy="19969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 name="矩形 28"/>
            <p:cNvSpPr/>
            <p:nvPr/>
          </p:nvSpPr>
          <p:spPr>
            <a:xfrm>
              <a:off x="2042838" y="3857923"/>
              <a:ext cx="189186" cy="19969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0" name="矩形 29"/>
            <p:cNvSpPr/>
            <p:nvPr/>
          </p:nvSpPr>
          <p:spPr>
            <a:xfrm>
              <a:off x="2247133" y="4563678"/>
              <a:ext cx="189186" cy="19969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1" name="矩形 30"/>
            <p:cNvSpPr/>
            <p:nvPr/>
          </p:nvSpPr>
          <p:spPr>
            <a:xfrm>
              <a:off x="3042633" y="4044999"/>
              <a:ext cx="189186" cy="19969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矩形 31"/>
            <p:cNvSpPr/>
            <p:nvPr/>
          </p:nvSpPr>
          <p:spPr>
            <a:xfrm>
              <a:off x="3912368" y="4078642"/>
              <a:ext cx="189186" cy="199697"/>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3" name="文本框 11"/>
            <p:cNvSpPr txBox="1"/>
            <p:nvPr/>
          </p:nvSpPr>
          <p:spPr>
            <a:xfrm>
              <a:off x="1085084" y="4237858"/>
              <a:ext cx="31771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A</a:t>
              </a:r>
              <a:endParaRPr kumimoji="0" lang="zh-CN" altLang="en-US" sz="1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4" name="文本框 12"/>
            <p:cNvSpPr txBox="1"/>
            <p:nvPr/>
          </p:nvSpPr>
          <p:spPr>
            <a:xfrm>
              <a:off x="1777673" y="3583564"/>
              <a:ext cx="31771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B</a:t>
              </a:r>
              <a:endParaRPr kumimoji="0" lang="zh-CN" altLang="en-US" sz="1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5" name="文本框 13"/>
            <p:cNvSpPr txBox="1"/>
            <p:nvPr/>
          </p:nvSpPr>
          <p:spPr>
            <a:xfrm>
              <a:off x="1893286" y="4477200"/>
              <a:ext cx="31771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C</a:t>
              </a:r>
              <a:endParaRPr kumimoji="0" lang="zh-CN" altLang="en-US" sz="1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文本框 14"/>
            <p:cNvSpPr txBox="1"/>
            <p:nvPr/>
          </p:nvSpPr>
          <p:spPr>
            <a:xfrm>
              <a:off x="2905998" y="3680946"/>
              <a:ext cx="32733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D</a:t>
              </a:r>
              <a:endParaRPr kumimoji="0" lang="zh-CN" altLang="en-US" sz="1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7" name="文本框 15"/>
            <p:cNvSpPr txBox="1"/>
            <p:nvPr/>
          </p:nvSpPr>
          <p:spPr>
            <a:xfrm>
              <a:off x="4133085" y="3724526"/>
              <a:ext cx="29687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E</a:t>
              </a:r>
              <a:endParaRPr kumimoji="0" lang="zh-CN" altLang="en-US" sz="1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任意多边形 37"/>
            <p:cNvSpPr/>
            <p:nvPr/>
          </p:nvSpPr>
          <p:spPr>
            <a:xfrm>
              <a:off x="1085083" y="4158643"/>
              <a:ext cx="3342290" cy="463987"/>
            </a:xfrm>
            <a:custGeom>
              <a:avLst/>
              <a:gdLst>
                <a:gd name="connsiteX0" fmla="*/ 0 w 3342290"/>
                <a:gd name="connsiteY0" fmla="*/ 158044 h 463987"/>
                <a:gd name="connsiteX1" fmla="*/ 567559 w 3342290"/>
                <a:gd name="connsiteY1" fmla="*/ 158044 h 463987"/>
                <a:gd name="connsiteX2" fmla="*/ 1292773 w 3342290"/>
                <a:gd name="connsiteY2" fmla="*/ 462844 h 463987"/>
                <a:gd name="connsiteX3" fmla="*/ 2017987 w 3342290"/>
                <a:gd name="connsiteY3" fmla="*/ 31920 h 463987"/>
                <a:gd name="connsiteX4" fmla="*/ 3005959 w 3342290"/>
                <a:gd name="connsiteY4" fmla="*/ 31920 h 463987"/>
                <a:gd name="connsiteX5" fmla="*/ 3342290 w 3342290"/>
                <a:gd name="connsiteY5" fmla="*/ 31920 h 4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2290" h="463987">
                  <a:moveTo>
                    <a:pt x="0" y="158044"/>
                  </a:moveTo>
                  <a:cubicBezTo>
                    <a:pt x="176048" y="132644"/>
                    <a:pt x="352097" y="107244"/>
                    <a:pt x="567559" y="158044"/>
                  </a:cubicBezTo>
                  <a:cubicBezTo>
                    <a:pt x="783021" y="208844"/>
                    <a:pt x="1051035" y="483865"/>
                    <a:pt x="1292773" y="462844"/>
                  </a:cubicBezTo>
                  <a:cubicBezTo>
                    <a:pt x="1534511" y="441823"/>
                    <a:pt x="1732456" y="103741"/>
                    <a:pt x="2017987" y="31920"/>
                  </a:cubicBezTo>
                  <a:cubicBezTo>
                    <a:pt x="2303518" y="-39901"/>
                    <a:pt x="3005959" y="31920"/>
                    <a:pt x="3005959" y="31920"/>
                  </a:cubicBezTo>
                  <a:lnTo>
                    <a:pt x="3342290" y="31920"/>
                  </a:lnTo>
                </a:path>
              </a:pathLst>
            </a:custGeom>
            <a:noFill/>
            <a:ln w="28575" cap="flat" cmpd="sng" algn="ctr">
              <a:solidFill>
                <a:srgbClr val="5B9BD5">
                  <a:shade val="50000"/>
                </a:srgbClr>
              </a:solidFill>
              <a:prstDash val="dash"/>
              <a:miter lim="800000"/>
              <a:tailEnd type="triangle"/>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pic>
          <p:nvPicPr>
            <p:cNvPr id="39" name="table"/>
            <p:cNvPicPr>
              <a:picLocks noChangeAspect="1"/>
            </p:cNvPicPr>
            <p:nvPr/>
          </p:nvPicPr>
          <p:blipFill>
            <a:blip r:embed="rId3" cstate="print"/>
            <a:stretch>
              <a:fillRect/>
            </a:stretch>
          </p:blipFill>
          <p:spPr>
            <a:xfrm>
              <a:off x="4876028" y="4104852"/>
              <a:ext cx="2979690" cy="741680"/>
            </a:xfrm>
            <a:prstGeom prst="rect">
              <a:avLst/>
            </a:prstGeom>
          </p:spPr>
        </p:pic>
        <p:sp>
          <p:nvSpPr>
            <p:cNvPr id="40" name="文本框 18"/>
            <p:cNvSpPr txBox="1"/>
            <p:nvPr/>
          </p:nvSpPr>
          <p:spPr>
            <a:xfrm>
              <a:off x="5329714" y="3670436"/>
              <a:ext cx="147059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Router A’s FIB</a:t>
              </a:r>
              <a:endParaRPr kumimoji="0" lang="zh-CN" altLang="en-US" sz="1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ustDataLst>
      <p:tags r:id="rId1"/>
    </p:custDataLst>
    <p:extLst>
      <p:ext uri="{BB962C8B-B14F-4D97-AF65-F5344CB8AC3E}">
        <p14:creationId xmlns:p14="http://schemas.microsoft.com/office/powerpoint/2010/main" val="1220490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396212"/>
                <a:ext cx="8468247" cy="3444420"/>
              </a:xfrm>
            </p:spPr>
            <p:txBody>
              <a:bodyPr/>
              <a:lstStyle/>
              <a:p>
                <a:r>
                  <a:rPr lang="zh-CN" altLang="en-US" dirty="0" smtClean="0"/>
                  <a:t>使用</a:t>
                </a:r>
                <a:r>
                  <a:rPr lang="zh-CN" altLang="en-US" dirty="0" smtClean="0">
                    <a:solidFill>
                      <a:schemeClr val="accent5">
                        <a:lumMod val="50000"/>
                      </a:schemeClr>
                    </a:solidFill>
                  </a:rPr>
                  <a:t>无向图</a:t>
                </a:r>
                <a:r>
                  <a:rPr lang="zh-CN" altLang="en-US" dirty="0" smtClean="0"/>
                  <a:t>形式描述路由选择问题</a:t>
                </a:r>
                <a:endParaRPr lang="en-US" altLang="zh-CN" dirty="0"/>
              </a:p>
              <a:p>
                <a:pPr lvl="1">
                  <a:lnSpc>
                    <a:spcPct val="150000"/>
                  </a:lnSpc>
                </a:pPr>
                <a:r>
                  <a:rPr lang="zh-CN" altLang="en-US" dirty="0"/>
                  <a:t>每个路由器是图中的一个节点</a:t>
                </a:r>
              </a:p>
              <a:p>
                <a:pPr lvl="1">
                  <a:lnSpc>
                    <a:spcPct val="150000"/>
                  </a:lnSpc>
                </a:pPr>
                <a:r>
                  <a:rPr lang="zh-CN" altLang="en-US" dirty="0"/>
                  <a:t>节点间的链路是图中的一条带权重的边</a:t>
                </a:r>
              </a:p>
              <a:p>
                <a:pPr lvl="2">
                  <a:lnSpc>
                    <a:spcPct val="150000"/>
                  </a:lnSpc>
                </a:pPr>
                <a:r>
                  <a:rPr lang="zh-CN" altLang="en-US" dirty="0"/>
                  <a:t>边的开销</a:t>
                </a:r>
                <a:r>
                  <a:rPr lang="en-US" altLang="zh-CN" dirty="0"/>
                  <a:t>(cost)</a:t>
                </a:r>
                <a:r>
                  <a:rPr lang="zh-CN" altLang="en-US" dirty="0"/>
                  <a:t>可以是延迟、拥塞程度，甚至价格等</a:t>
                </a:r>
              </a:p>
              <a:p>
                <a:pPr lvl="1">
                  <a:lnSpc>
                    <a:spcPct val="150000"/>
                  </a:lnSpc>
                </a:pPr>
                <a:r>
                  <a:rPr lang="zh-CN" altLang="en-US" dirty="0"/>
                  <a:t>目标：为图中的任意两个节点寻找一条开销最小</a:t>
                </a:r>
                <a:r>
                  <a:rPr lang="zh-CN" altLang="en-US" dirty="0" smtClean="0"/>
                  <a:t>的路径</a:t>
                </a:r>
                <a:endParaRPr lang="zh-CN" altLang="en-US" dirty="0"/>
              </a:p>
              <a:p>
                <a:pPr lvl="2">
                  <a:lnSpc>
                    <a:spcPct val="150000"/>
                  </a:lnSpc>
                </a:pPr>
                <a14:m>
                  <m:oMath xmlns:m="http://schemas.openxmlformats.org/officeDocument/2006/math">
                    <m:r>
                      <m:rPr>
                        <m:sty m:val="p"/>
                      </m:rPr>
                      <a:rPr lang="en-US" altLang="zh-CN" i="1" dirty="0">
                        <a:latin typeface="Cambria Math" panose="02040503050406030204" pitchFamily="18" charset="0"/>
                      </a:rPr>
                      <m:t>cost</m:t>
                    </m:r>
                    <m:r>
                      <a:rPr lang="en-US" altLang="zh-CN" i="1" dirty="0">
                        <a:latin typeface="Cambria Math" panose="02040503050406030204" pitchFamily="18" charset="0"/>
                      </a:rPr>
                      <m:t> </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𝑦</m:t>
                    </m:r>
                    <m:r>
                      <a:rPr lang="en-US" altLang="zh-CN" i="1" dirty="0">
                        <a:latin typeface="Cambria Math" panose="02040503050406030204" pitchFamily="18" charset="0"/>
                      </a:rPr>
                      <m:t>)=</m:t>
                    </m:r>
                    <m:nary>
                      <m:naryPr>
                        <m:chr m:val="∑"/>
                        <m:limLoc m:val="subSup"/>
                        <m:supHide m:val="on"/>
                        <m:ctrlPr>
                          <a:rPr lang="en-GB" altLang="zh-CN" i="1">
                            <a:latin typeface="Cambria Math" panose="02040503050406030204" pitchFamily="18" charset="0"/>
                          </a:rPr>
                        </m:ctrlPr>
                      </m:naryPr>
                      <m:sub>
                        <m:r>
                          <m:rPr>
                            <m:brk m:alnAt="9"/>
                          </m:rPr>
                          <a:rPr lang="en-US" altLang="zh-CN" i="1">
                            <a:latin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sub>
                      <m:sup/>
                      <m:e>
                        <m:r>
                          <a:rPr lang="en-US" altLang="zh-CN" i="1">
                            <a:latin typeface="Cambria Math" panose="02040503050406030204" pitchFamily="18" charset="0"/>
                          </a:rPr>
                          <m:t>𝑐𝑜𝑠𝑡</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e>
                    </m:nary>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396212"/>
                <a:ext cx="8468247" cy="3444420"/>
              </a:xfrm>
              <a:blipFill>
                <a:blip r:embed="rId5"/>
                <a:stretch>
                  <a:fillRect l="-432" b="-10619"/>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4.4.2  </a:t>
            </a:r>
            <a:r>
              <a:rPr lang="zh-CN" altLang="en-US" sz="1800" dirty="0" smtClean="0">
                <a:solidFill>
                  <a:schemeClr val="bg2">
                    <a:lumMod val="75000"/>
                  </a:schemeClr>
                </a:solidFill>
                <a:latin typeface="Calibri" panose="020F0502020204030204" pitchFamily="34" charset="0"/>
                <a:ea typeface="黑体" panose="02010609060101010101" pitchFamily="49" charset="-122"/>
              </a:rPr>
              <a:t>路由协议基本概念</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4684852" y="4659701"/>
            <a:ext cx="2842886" cy="1819765"/>
            <a:chOff x="3051832" y="4735901"/>
            <a:chExt cx="2842886" cy="1819765"/>
          </a:xfrm>
        </p:grpSpPr>
        <p:sp>
          <p:nvSpPr>
            <p:cNvPr id="58" name="椭圆 57"/>
            <p:cNvSpPr/>
            <p:nvPr/>
          </p:nvSpPr>
          <p:spPr>
            <a:xfrm>
              <a:off x="4045789" y="4735901"/>
              <a:ext cx="258792" cy="25879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A</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3473570" y="5385757"/>
              <a:ext cx="258792" cy="25879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B</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4619446" y="5385757"/>
              <a:ext cx="258792" cy="25879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E</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61" name="椭圆 60"/>
            <p:cNvSpPr/>
            <p:nvPr/>
          </p:nvSpPr>
          <p:spPr>
            <a:xfrm>
              <a:off x="5635926" y="5385757"/>
              <a:ext cx="258792" cy="25879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F</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067208" y="6048020"/>
              <a:ext cx="258792" cy="25879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C</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4175185" y="6064823"/>
              <a:ext cx="258792" cy="25879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D</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cxnSp>
          <p:nvCxnSpPr>
            <p:cNvPr id="64" name="直接连接符 63"/>
            <p:cNvCxnSpPr>
              <a:stCxn id="58" idx="3"/>
              <a:endCxn id="59" idx="7"/>
            </p:cNvCxnSpPr>
            <p:nvPr/>
          </p:nvCxnSpPr>
          <p:spPr>
            <a:xfrm flipH="1">
              <a:off x="3694463" y="4956795"/>
              <a:ext cx="389225" cy="466861"/>
            </a:xfrm>
            <a:prstGeom prst="line">
              <a:avLst/>
            </a:prstGeom>
            <a:noFill/>
            <a:ln w="6350" cap="flat" cmpd="sng" algn="ctr">
              <a:solidFill>
                <a:srgbClr val="5B9BD5"/>
              </a:solidFill>
              <a:prstDash val="solid"/>
              <a:miter lim="800000"/>
            </a:ln>
            <a:effectLst/>
          </p:spPr>
        </p:cxnSp>
        <p:cxnSp>
          <p:nvCxnSpPr>
            <p:cNvPr id="65" name="直接连接符 64"/>
            <p:cNvCxnSpPr>
              <a:stCxn id="59" idx="3"/>
              <a:endCxn id="62" idx="0"/>
            </p:cNvCxnSpPr>
            <p:nvPr/>
          </p:nvCxnSpPr>
          <p:spPr>
            <a:xfrm flipH="1">
              <a:off x="3196604" y="5606651"/>
              <a:ext cx="314865" cy="441369"/>
            </a:xfrm>
            <a:prstGeom prst="line">
              <a:avLst/>
            </a:prstGeom>
            <a:noFill/>
            <a:ln w="6350" cap="flat" cmpd="sng" algn="ctr">
              <a:solidFill>
                <a:srgbClr val="5B9BD5"/>
              </a:solidFill>
              <a:prstDash val="solid"/>
              <a:miter lim="800000"/>
            </a:ln>
            <a:effectLst/>
          </p:spPr>
        </p:cxnSp>
        <p:cxnSp>
          <p:nvCxnSpPr>
            <p:cNvPr id="66" name="直接连接符 65"/>
            <p:cNvCxnSpPr>
              <a:stCxn id="62" idx="6"/>
              <a:endCxn id="63" idx="2"/>
            </p:cNvCxnSpPr>
            <p:nvPr/>
          </p:nvCxnSpPr>
          <p:spPr>
            <a:xfrm>
              <a:off x="3326000" y="6177417"/>
              <a:ext cx="849185" cy="16803"/>
            </a:xfrm>
            <a:prstGeom prst="line">
              <a:avLst/>
            </a:prstGeom>
            <a:noFill/>
            <a:ln w="6350" cap="flat" cmpd="sng" algn="ctr">
              <a:solidFill>
                <a:srgbClr val="5B9BD5"/>
              </a:solidFill>
              <a:prstDash val="solid"/>
              <a:miter lim="800000"/>
            </a:ln>
            <a:effectLst/>
          </p:spPr>
        </p:cxnSp>
        <p:cxnSp>
          <p:nvCxnSpPr>
            <p:cNvPr id="67" name="直接连接符 66"/>
            <p:cNvCxnSpPr>
              <a:stCxn id="63" idx="7"/>
              <a:endCxn id="60" idx="3"/>
            </p:cNvCxnSpPr>
            <p:nvPr/>
          </p:nvCxnSpPr>
          <p:spPr>
            <a:xfrm flipV="1">
              <a:off x="4396078" y="5606651"/>
              <a:ext cx="261267" cy="496071"/>
            </a:xfrm>
            <a:prstGeom prst="line">
              <a:avLst/>
            </a:prstGeom>
            <a:noFill/>
            <a:ln w="6350" cap="flat" cmpd="sng" algn="ctr">
              <a:solidFill>
                <a:srgbClr val="5B9BD5"/>
              </a:solidFill>
              <a:prstDash val="solid"/>
              <a:miter lim="800000"/>
            </a:ln>
            <a:effectLst/>
          </p:spPr>
        </p:cxnSp>
        <p:cxnSp>
          <p:nvCxnSpPr>
            <p:cNvPr id="68" name="直接连接符 67"/>
            <p:cNvCxnSpPr>
              <a:stCxn id="59" idx="6"/>
              <a:endCxn id="60" idx="2"/>
            </p:cNvCxnSpPr>
            <p:nvPr/>
          </p:nvCxnSpPr>
          <p:spPr>
            <a:xfrm>
              <a:off x="3732362" y="5515154"/>
              <a:ext cx="887084" cy="0"/>
            </a:xfrm>
            <a:prstGeom prst="line">
              <a:avLst/>
            </a:prstGeom>
            <a:noFill/>
            <a:ln w="6350" cap="flat" cmpd="sng" algn="ctr">
              <a:solidFill>
                <a:srgbClr val="5B9BD5"/>
              </a:solidFill>
              <a:prstDash val="solid"/>
              <a:miter lim="800000"/>
            </a:ln>
            <a:effectLst/>
          </p:spPr>
        </p:cxnSp>
        <p:cxnSp>
          <p:nvCxnSpPr>
            <p:cNvPr id="69" name="直接连接符 68"/>
            <p:cNvCxnSpPr>
              <a:stCxn id="58" idx="5"/>
              <a:endCxn id="60" idx="1"/>
            </p:cNvCxnSpPr>
            <p:nvPr/>
          </p:nvCxnSpPr>
          <p:spPr>
            <a:xfrm>
              <a:off x="4266682" y="4956795"/>
              <a:ext cx="390663" cy="466861"/>
            </a:xfrm>
            <a:prstGeom prst="line">
              <a:avLst/>
            </a:prstGeom>
            <a:noFill/>
            <a:ln w="6350" cap="flat" cmpd="sng" algn="ctr">
              <a:solidFill>
                <a:srgbClr val="5B9BD5"/>
              </a:solidFill>
              <a:prstDash val="solid"/>
              <a:miter lim="800000"/>
            </a:ln>
            <a:effectLst/>
          </p:spPr>
        </p:cxnSp>
        <p:cxnSp>
          <p:nvCxnSpPr>
            <p:cNvPr id="70" name="直接连接符 69"/>
            <p:cNvCxnSpPr>
              <a:stCxn id="60" idx="6"/>
              <a:endCxn id="61" idx="2"/>
            </p:cNvCxnSpPr>
            <p:nvPr/>
          </p:nvCxnSpPr>
          <p:spPr>
            <a:xfrm>
              <a:off x="4878238" y="5515154"/>
              <a:ext cx="757688" cy="0"/>
            </a:xfrm>
            <a:prstGeom prst="line">
              <a:avLst/>
            </a:prstGeom>
            <a:noFill/>
            <a:ln w="6350" cap="flat" cmpd="sng" algn="ctr">
              <a:solidFill>
                <a:srgbClr val="5B9BD5"/>
              </a:solidFill>
              <a:prstDash val="solid"/>
              <a:miter lim="800000"/>
            </a:ln>
            <a:effectLst/>
          </p:spPr>
        </p:cxnSp>
        <p:cxnSp>
          <p:nvCxnSpPr>
            <p:cNvPr id="71" name="直接连接符 70"/>
            <p:cNvCxnSpPr>
              <a:stCxn id="58" idx="6"/>
              <a:endCxn id="61" idx="1"/>
            </p:cNvCxnSpPr>
            <p:nvPr/>
          </p:nvCxnSpPr>
          <p:spPr>
            <a:xfrm>
              <a:off x="4304581" y="4865298"/>
              <a:ext cx="1369244" cy="558358"/>
            </a:xfrm>
            <a:prstGeom prst="line">
              <a:avLst/>
            </a:prstGeom>
            <a:noFill/>
            <a:ln w="6350" cap="flat" cmpd="sng" algn="ctr">
              <a:solidFill>
                <a:srgbClr val="5B9BD5"/>
              </a:solidFill>
              <a:prstDash val="solid"/>
              <a:miter lim="800000"/>
            </a:ln>
            <a:effectLst/>
          </p:spPr>
        </p:cxnSp>
        <p:sp>
          <p:nvSpPr>
            <p:cNvPr id="72" name="文本框 71"/>
            <p:cNvSpPr txBox="1"/>
            <p:nvPr/>
          </p:nvSpPr>
          <p:spPr>
            <a:xfrm>
              <a:off x="3051832" y="5517555"/>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4</a:t>
              </a:r>
              <a:endParaRPr lang="zh-CN" altLang="en-US" dirty="0">
                <a:solidFill>
                  <a:prstClr val="black"/>
                </a:solidFill>
                <a:latin typeface="Calibri" panose="020F0502020204030204"/>
              </a:endParaRPr>
            </a:p>
          </p:txBody>
        </p:sp>
        <p:sp>
          <p:nvSpPr>
            <p:cNvPr id="73" name="文本框 72"/>
            <p:cNvSpPr txBox="1"/>
            <p:nvPr/>
          </p:nvSpPr>
          <p:spPr>
            <a:xfrm>
              <a:off x="3587389" y="6186334"/>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9</a:t>
              </a:r>
              <a:endParaRPr lang="zh-CN" altLang="en-US" dirty="0">
                <a:solidFill>
                  <a:prstClr val="black"/>
                </a:solidFill>
                <a:latin typeface="Calibri" panose="020F0502020204030204"/>
              </a:endParaRPr>
            </a:p>
          </p:txBody>
        </p:sp>
        <p:sp>
          <p:nvSpPr>
            <p:cNvPr id="74" name="文本框 73"/>
            <p:cNvSpPr txBox="1"/>
            <p:nvPr/>
          </p:nvSpPr>
          <p:spPr>
            <a:xfrm>
              <a:off x="4569244" y="5759449"/>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1</a:t>
              </a:r>
              <a:endParaRPr lang="zh-CN" altLang="en-US" dirty="0">
                <a:solidFill>
                  <a:prstClr val="black"/>
                </a:solidFill>
                <a:latin typeface="Calibri" panose="020F0502020204030204"/>
              </a:endParaRPr>
            </a:p>
          </p:txBody>
        </p:sp>
        <p:sp>
          <p:nvSpPr>
            <p:cNvPr id="75" name="文本框 74"/>
            <p:cNvSpPr txBox="1"/>
            <p:nvPr/>
          </p:nvSpPr>
          <p:spPr>
            <a:xfrm>
              <a:off x="3874218" y="5526634"/>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1</a:t>
              </a:r>
              <a:endParaRPr lang="zh-CN" altLang="en-US" dirty="0">
                <a:solidFill>
                  <a:prstClr val="black"/>
                </a:solidFill>
                <a:latin typeface="Calibri" panose="020F0502020204030204"/>
              </a:endParaRPr>
            </a:p>
          </p:txBody>
        </p:sp>
        <p:sp>
          <p:nvSpPr>
            <p:cNvPr id="76" name="文本框 75"/>
            <p:cNvSpPr txBox="1"/>
            <p:nvPr/>
          </p:nvSpPr>
          <p:spPr>
            <a:xfrm>
              <a:off x="3587389" y="4805643"/>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3</a:t>
              </a:r>
              <a:endParaRPr lang="zh-CN" altLang="en-US" dirty="0">
                <a:solidFill>
                  <a:prstClr val="black"/>
                </a:solidFill>
                <a:latin typeface="Calibri" panose="020F0502020204030204"/>
              </a:endParaRPr>
            </a:p>
          </p:txBody>
        </p:sp>
        <p:sp>
          <p:nvSpPr>
            <p:cNvPr id="77" name="文本框 76"/>
            <p:cNvSpPr txBox="1"/>
            <p:nvPr/>
          </p:nvSpPr>
          <p:spPr>
            <a:xfrm>
              <a:off x="4446979" y="4972364"/>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1</a:t>
              </a:r>
              <a:endParaRPr lang="zh-CN" altLang="en-US" dirty="0">
                <a:solidFill>
                  <a:prstClr val="black"/>
                </a:solidFill>
                <a:latin typeface="Calibri" panose="020F0502020204030204"/>
              </a:endParaRPr>
            </a:p>
          </p:txBody>
        </p:sp>
        <p:sp>
          <p:nvSpPr>
            <p:cNvPr id="78" name="文本框 77"/>
            <p:cNvSpPr txBox="1"/>
            <p:nvPr/>
          </p:nvSpPr>
          <p:spPr>
            <a:xfrm>
              <a:off x="5137030" y="5479189"/>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2</a:t>
              </a:r>
              <a:endParaRPr lang="zh-CN" altLang="en-US" dirty="0">
                <a:solidFill>
                  <a:prstClr val="black"/>
                </a:solidFill>
                <a:latin typeface="Calibri" panose="020F0502020204030204"/>
              </a:endParaRPr>
            </a:p>
          </p:txBody>
        </p:sp>
        <p:sp>
          <p:nvSpPr>
            <p:cNvPr id="79" name="文本框 78"/>
            <p:cNvSpPr txBox="1"/>
            <p:nvPr/>
          </p:nvSpPr>
          <p:spPr>
            <a:xfrm>
              <a:off x="5068139" y="4945343"/>
              <a:ext cx="301686" cy="369332"/>
            </a:xfrm>
            <a:prstGeom prst="rect">
              <a:avLst/>
            </a:prstGeom>
            <a:noFill/>
          </p:spPr>
          <p:txBody>
            <a:bodyPr wrap="none" rtlCol="0">
              <a:spAutoFit/>
            </a:bodyPr>
            <a:lstStyle/>
            <a:p>
              <a:r>
                <a:rPr lang="en-US" altLang="zh-CN" dirty="0" smtClean="0">
                  <a:solidFill>
                    <a:prstClr val="black"/>
                  </a:solidFill>
                  <a:latin typeface="Calibri" panose="020F0502020204030204"/>
                </a:rPr>
                <a:t>6</a:t>
              </a:r>
              <a:endParaRPr lang="zh-CN" altLang="en-US" dirty="0">
                <a:solidFill>
                  <a:prstClr val="black"/>
                </a:solidFill>
                <a:latin typeface="Calibri" panose="020F0502020204030204"/>
              </a:endParaRPr>
            </a:p>
          </p:txBody>
        </p:sp>
      </p:grpSp>
    </p:spTree>
    <p:custDataLst>
      <p:tags r:id="rId1"/>
    </p:custDataLst>
    <p:extLst>
      <p:ext uri="{BB962C8B-B14F-4D97-AF65-F5344CB8AC3E}">
        <p14:creationId xmlns:p14="http://schemas.microsoft.com/office/powerpoint/2010/main" val="3963834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ssolv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理想的路由选择算法</a:t>
            </a:r>
            <a:endParaRPr lang="zh-CN" altLang="en-US" dirty="0"/>
          </a:p>
        </p:txBody>
      </p:sp>
      <p:sp>
        <p:nvSpPr>
          <p:cNvPr id="3" name="内容占位符 2"/>
          <p:cNvSpPr>
            <a:spLocks noGrp="1"/>
          </p:cNvSpPr>
          <p:nvPr>
            <p:ph idx="1"/>
          </p:nvPr>
        </p:nvSpPr>
        <p:spPr>
          <a:xfrm>
            <a:off x="457199" y="1396212"/>
            <a:ext cx="8468247" cy="4902988"/>
          </a:xfrm>
        </p:spPr>
        <p:txBody>
          <a:bodyPr/>
          <a:lstStyle/>
          <a:p>
            <a:r>
              <a:rPr lang="zh-CN" altLang="en-US" sz="2000" dirty="0"/>
              <a:t>正确性（</a:t>
            </a:r>
            <a:r>
              <a:rPr lang="en-US" altLang="zh-CN" sz="2000" dirty="0"/>
              <a:t>correctness</a:t>
            </a:r>
            <a:r>
              <a:rPr lang="zh-CN" altLang="en-US" sz="2000" dirty="0" smtClean="0"/>
              <a:t>）</a:t>
            </a:r>
            <a:endParaRPr lang="en-US" altLang="zh-CN" sz="2000" dirty="0" smtClean="0"/>
          </a:p>
          <a:p>
            <a:pPr lvl="1"/>
            <a:r>
              <a:rPr lang="zh-CN" altLang="en-US" sz="1800" dirty="0" smtClean="0"/>
              <a:t>沿着各路由表指引的路由，分组一定能最终到达目的网络和目的主机</a:t>
            </a:r>
            <a:endParaRPr lang="zh-CN" altLang="en-US" sz="1800" dirty="0"/>
          </a:p>
          <a:p>
            <a:r>
              <a:rPr lang="zh-CN" altLang="en-US" sz="2000" dirty="0"/>
              <a:t>简单性（</a:t>
            </a:r>
            <a:r>
              <a:rPr lang="en-US" altLang="zh-CN" sz="2000" dirty="0"/>
              <a:t>simplicity</a:t>
            </a:r>
            <a:r>
              <a:rPr lang="zh-CN" altLang="en-US" sz="2000" dirty="0" smtClean="0"/>
              <a:t>）</a:t>
            </a:r>
            <a:endParaRPr lang="en-US" altLang="zh-CN" sz="2000" dirty="0" smtClean="0"/>
          </a:p>
          <a:p>
            <a:pPr lvl="1"/>
            <a:r>
              <a:rPr lang="zh-CN" altLang="en-US" sz="1600" dirty="0"/>
              <a:t>算法</a:t>
            </a:r>
            <a:r>
              <a:rPr lang="zh-CN" altLang="en-US" sz="1600" dirty="0" smtClean="0"/>
              <a:t>开销</a:t>
            </a:r>
            <a:r>
              <a:rPr lang="zh-CN" altLang="en-US" sz="1600" dirty="0"/>
              <a:t>小</a:t>
            </a:r>
          </a:p>
          <a:p>
            <a:r>
              <a:rPr lang="zh-CN" altLang="en-US" sz="2000" dirty="0"/>
              <a:t>健壮性（</a:t>
            </a:r>
            <a:r>
              <a:rPr lang="en-US" altLang="zh-CN" sz="2000" dirty="0"/>
              <a:t>robustness</a:t>
            </a:r>
            <a:r>
              <a:rPr lang="en-US" altLang="zh-CN" sz="2000" dirty="0" smtClean="0"/>
              <a:t>)</a:t>
            </a:r>
          </a:p>
          <a:p>
            <a:pPr lvl="1"/>
            <a:r>
              <a:rPr lang="zh-CN" altLang="en-US" sz="1600" dirty="0" smtClean="0"/>
              <a:t>网络负载变化、结点或链路故障时，自适应</a:t>
            </a:r>
            <a:endParaRPr lang="en-US" altLang="zh-CN" sz="1600" dirty="0"/>
          </a:p>
          <a:p>
            <a:r>
              <a:rPr lang="zh-CN" altLang="en-US" sz="2000" dirty="0"/>
              <a:t>稳定性（</a:t>
            </a:r>
            <a:r>
              <a:rPr lang="en-US" altLang="zh-CN" sz="2000" dirty="0"/>
              <a:t>stability</a:t>
            </a:r>
            <a:r>
              <a:rPr lang="zh-CN" altLang="en-US" sz="2000" dirty="0" smtClean="0"/>
              <a:t>）</a:t>
            </a:r>
            <a:endParaRPr lang="en-US" altLang="zh-CN" sz="2000" dirty="0" smtClean="0"/>
          </a:p>
          <a:p>
            <a:pPr lvl="1"/>
            <a:r>
              <a:rPr lang="zh-CN" altLang="en-US" sz="1600" dirty="0" smtClean="0"/>
              <a:t>网络负载和拓扑相对稳定时，路由算法能快速收敛</a:t>
            </a:r>
            <a:endParaRPr lang="zh-CN" altLang="en-US" sz="1600" dirty="0"/>
          </a:p>
          <a:p>
            <a:r>
              <a:rPr lang="zh-CN" altLang="en-US" sz="2000" dirty="0"/>
              <a:t>公平性（</a:t>
            </a:r>
            <a:r>
              <a:rPr lang="en-US" altLang="zh-CN" sz="2000" dirty="0"/>
              <a:t>fairness</a:t>
            </a:r>
            <a:r>
              <a:rPr lang="zh-CN" altLang="en-US" sz="2000" dirty="0" smtClean="0"/>
              <a:t>）</a:t>
            </a:r>
            <a:endParaRPr lang="en-US" altLang="zh-CN" sz="2000" dirty="0" smtClean="0"/>
          </a:p>
          <a:p>
            <a:pPr lvl="1"/>
            <a:r>
              <a:rPr lang="zh-CN" altLang="en-US" sz="1600" dirty="0" smtClean="0"/>
              <a:t>对所有用户平等</a:t>
            </a:r>
            <a:endParaRPr lang="zh-CN" altLang="en-US" sz="1600" dirty="0"/>
          </a:p>
          <a:p>
            <a:r>
              <a:rPr lang="zh-CN" altLang="en-US" sz="2000" dirty="0"/>
              <a:t>最优性（</a:t>
            </a:r>
            <a:r>
              <a:rPr lang="en-US" altLang="zh-CN" sz="2000" dirty="0"/>
              <a:t>optimality</a:t>
            </a:r>
            <a:r>
              <a:rPr lang="zh-CN" altLang="en-US" sz="2000" dirty="0" smtClean="0"/>
              <a:t>）</a:t>
            </a:r>
            <a:endParaRPr lang="en-US" altLang="zh-CN" sz="2000" dirty="0" smtClean="0"/>
          </a:p>
          <a:p>
            <a:pPr lvl="1"/>
            <a:r>
              <a:rPr lang="zh-CN" altLang="en-US" sz="1600" dirty="0" smtClean="0"/>
              <a:t>能找出“最佳”路由，使得分组平均时延最小，网络吞吐量最大</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4.4.2  </a:t>
            </a:r>
            <a:r>
              <a:rPr lang="zh-CN" altLang="en-US" sz="1800" dirty="0" smtClean="0">
                <a:solidFill>
                  <a:schemeClr val="bg2">
                    <a:lumMod val="75000"/>
                  </a:schemeClr>
                </a:solidFill>
                <a:latin typeface="Calibri" panose="020F0502020204030204" pitchFamily="34" charset="0"/>
                <a:ea typeface="黑体" panose="02010609060101010101" pitchFamily="49" charset="-122"/>
              </a:rPr>
              <a:t>路由协议基本概念</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965106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dissolve">
                                      <p:cBhvr>
                                        <p:cTn id="34" dur="500"/>
                                        <p:tgtEl>
                                          <p:spTgt spid="3">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dissolve">
                                      <p:cBhvr>
                                        <p:cTn id="37" dur="500"/>
                                        <p:tgtEl>
                                          <p:spTgt spid="3">
                                            <p:txEl>
                                              <p:pRg st="10" end="1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dissolv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 </a:t>
            </a:r>
            <a:r>
              <a:rPr lang="en-US" altLang="zh-CN" dirty="0" smtClean="0"/>
              <a:t>Vs. </a:t>
            </a:r>
            <a:r>
              <a:rPr lang="zh-CN" altLang="en-US" dirty="0" smtClean="0"/>
              <a:t>动态路由选择算法</a:t>
            </a:r>
            <a:endParaRPr lang="zh-CN" altLang="en-US" dirty="0"/>
          </a:p>
        </p:txBody>
      </p:sp>
      <p:sp>
        <p:nvSpPr>
          <p:cNvPr id="3" name="内容占位符 2"/>
          <p:cNvSpPr>
            <a:spLocks noGrp="1"/>
          </p:cNvSpPr>
          <p:nvPr>
            <p:ph idx="1"/>
          </p:nvPr>
        </p:nvSpPr>
        <p:spPr>
          <a:xfrm>
            <a:off x="457199" y="1396212"/>
            <a:ext cx="8468247" cy="4318788"/>
          </a:xfrm>
        </p:spPr>
        <p:txBody>
          <a:bodyPr/>
          <a:lstStyle/>
          <a:p>
            <a:r>
              <a:rPr lang="zh-CN" altLang="en-US" dirty="0"/>
              <a:t>静态</a:t>
            </a:r>
            <a:r>
              <a:rPr lang="zh-CN" altLang="en-US" dirty="0" smtClean="0"/>
              <a:t>路由选择</a:t>
            </a:r>
            <a:endParaRPr lang="en-US" altLang="zh-CN" dirty="0" smtClean="0"/>
          </a:p>
          <a:p>
            <a:pPr lvl="1"/>
            <a:r>
              <a:rPr lang="zh-CN" altLang="en-US" dirty="0" smtClean="0"/>
              <a:t>集中式，非自适应路由选择</a:t>
            </a:r>
            <a:endParaRPr lang="en-US" altLang="zh-CN" dirty="0" smtClean="0"/>
          </a:p>
          <a:p>
            <a:pPr lvl="1"/>
            <a:r>
              <a:rPr lang="zh-CN" altLang="en-US" dirty="0"/>
              <a:t>手工配置</a:t>
            </a:r>
            <a:r>
              <a:rPr lang="en-US" altLang="zh-CN" dirty="0"/>
              <a:t>/</a:t>
            </a:r>
            <a:r>
              <a:rPr lang="zh-CN" altLang="en-US" dirty="0"/>
              <a:t>简单直观</a:t>
            </a:r>
            <a:r>
              <a:rPr lang="zh-CN" altLang="en-US" dirty="0" smtClean="0"/>
              <a:t>，</a:t>
            </a:r>
            <a:r>
              <a:rPr lang="zh-CN" altLang="en-US" dirty="0"/>
              <a:t>开销</a:t>
            </a:r>
            <a:r>
              <a:rPr lang="zh-CN" altLang="en-US" dirty="0" smtClean="0"/>
              <a:t>较小；但</a:t>
            </a:r>
            <a:r>
              <a:rPr lang="zh-CN" altLang="en-US" dirty="0"/>
              <a:t>网络规模大时，管理负担</a:t>
            </a:r>
            <a:r>
              <a:rPr lang="zh-CN" altLang="en-US" dirty="0" smtClean="0"/>
              <a:t>过重，不能</a:t>
            </a:r>
            <a:r>
              <a:rPr lang="zh-CN" altLang="en-US" dirty="0"/>
              <a:t>及时适应网络状态的</a:t>
            </a:r>
            <a:r>
              <a:rPr lang="zh-CN" altLang="en-US" dirty="0" smtClean="0"/>
              <a:t>变化 </a:t>
            </a:r>
            <a:endParaRPr lang="zh-CN" altLang="en-US" dirty="0"/>
          </a:p>
          <a:p>
            <a:pPr>
              <a:spcBef>
                <a:spcPts val="3000"/>
              </a:spcBef>
            </a:pPr>
            <a:r>
              <a:rPr lang="zh-CN" altLang="en-US" dirty="0"/>
              <a:t>动态</a:t>
            </a:r>
            <a:r>
              <a:rPr lang="zh-CN" altLang="en-US" dirty="0" smtClean="0"/>
              <a:t>路由选择</a:t>
            </a:r>
            <a:endParaRPr lang="en-US" altLang="zh-CN" dirty="0" smtClean="0"/>
          </a:p>
          <a:p>
            <a:pPr lvl="1"/>
            <a:r>
              <a:rPr lang="zh-CN" altLang="en-US" dirty="0" smtClean="0"/>
              <a:t>分布式，自适应路由选择</a:t>
            </a:r>
            <a:endParaRPr lang="en-US" altLang="zh-CN" dirty="0" smtClean="0"/>
          </a:p>
          <a:p>
            <a:pPr lvl="1"/>
            <a:r>
              <a:rPr lang="zh-CN" altLang="en-US" dirty="0" smtClean="0"/>
              <a:t>由</a:t>
            </a:r>
            <a:r>
              <a:rPr lang="zh-CN" altLang="en-US" dirty="0"/>
              <a:t>路由协议动态更新，运行路由协议算法的路由器之间相互主动交换路由信息，建立完整的路由表，并据此转发数据</a:t>
            </a:r>
            <a:r>
              <a:rPr lang="zh-CN" altLang="en-US" dirty="0" smtClean="0"/>
              <a:t>分组</a:t>
            </a:r>
            <a:endParaRPr lang="en-US" altLang="zh-CN" dirty="0" smtClean="0"/>
          </a:p>
          <a:p>
            <a:pPr lvl="1"/>
            <a:r>
              <a:rPr lang="zh-CN" altLang="en-US" dirty="0" smtClean="0"/>
              <a:t>特点</a:t>
            </a:r>
            <a:r>
              <a:rPr lang="zh-CN" altLang="en-US" dirty="0"/>
              <a:t>是能较好地适应网络</a:t>
            </a:r>
            <a:r>
              <a:rPr lang="zh-CN" altLang="en-US" dirty="0" smtClean="0"/>
              <a:t>状态变化</a:t>
            </a:r>
            <a:r>
              <a:rPr lang="zh-CN" altLang="en-US" dirty="0"/>
              <a:t>，但</a:t>
            </a:r>
            <a:r>
              <a:rPr lang="zh-CN" altLang="en-US" dirty="0" smtClean="0"/>
              <a:t>实现较为</a:t>
            </a:r>
            <a:r>
              <a:rPr lang="zh-CN" altLang="en-US" dirty="0"/>
              <a:t>复杂，</a:t>
            </a:r>
            <a:r>
              <a:rPr lang="zh-CN" altLang="en-US" dirty="0" smtClean="0"/>
              <a:t>开销较大</a:t>
            </a:r>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4.4.2  </a:t>
            </a:r>
            <a:r>
              <a:rPr lang="zh-CN" altLang="en-US" sz="1800" dirty="0" smtClean="0">
                <a:solidFill>
                  <a:schemeClr val="bg2">
                    <a:lumMod val="75000"/>
                  </a:schemeClr>
                </a:solidFill>
                <a:latin typeface="Calibri" panose="020F0502020204030204" pitchFamily="34" charset="0"/>
                <a:ea typeface="黑体" panose="02010609060101010101" pitchFamily="49" charset="-122"/>
              </a:rPr>
              <a:t>路由协议基本概念</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447317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分层的路由选择协议</a:t>
            </a:r>
            <a:endParaRPr lang="zh-CN" altLang="en-US" dirty="0"/>
          </a:p>
        </p:txBody>
      </p:sp>
      <p:sp>
        <p:nvSpPr>
          <p:cNvPr id="3" name="内容占位符 2"/>
          <p:cNvSpPr>
            <a:spLocks noGrp="1"/>
          </p:cNvSpPr>
          <p:nvPr>
            <p:ph idx="1"/>
          </p:nvPr>
        </p:nvSpPr>
        <p:spPr>
          <a:xfrm>
            <a:off x="457199" y="1396212"/>
            <a:ext cx="8468247" cy="5182388"/>
          </a:xfrm>
        </p:spPr>
        <p:txBody>
          <a:bodyPr/>
          <a:lstStyle/>
          <a:p>
            <a:pPr>
              <a:lnSpc>
                <a:spcPct val="100000"/>
              </a:lnSpc>
            </a:pPr>
            <a:r>
              <a:rPr lang="en-US" altLang="zh-CN" dirty="0" smtClean="0"/>
              <a:t>Internet</a:t>
            </a:r>
            <a:r>
              <a:rPr lang="zh-CN" altLang="en-US" dirty="0" smtClean="0"/>
              <a:t>采用两层的路由选择协议</a:t>
            </a:r>
            <a:endParaRPr lang="en-US" altLang="zh-CN" dirty="0" smtClean="0"/>
          </a:p>
          <a:p>
            <a:pPr lvl="1"/>
            <a:r>
              <a:rPr lang="zh-CN" altLang="en-US" dirty="0" smtClean="0"/>
              <a:t>域内 </a:t>
            </a:r>
            <a:r>
              <a:rPr lang="en-US" altLang="zh-CN" dirty="0" smtClean="0"/>
              <a:t>(</a:t>
            </a:r>
            <a:r>
              <a:rPr lang="en-US" altLang="zh-CN" dirty="0"/>
              <a:t>Intra-Domain</a:t>
            </a:r>
            <a:r>
              <a:rPr lang="en-US" altLang="zh-CN" dirty="0" smtClean="0"/>
              <a:t>)</a:t>
            </a:r>
            <a:r>
              <a:rPr lang="zh-CN" altLang="en-US" dirty="0" smtClean="0"/>
              <a:t>路由</a:t>
            </a:r>
            <a:endParaRPr lang="en-US" altLang="zh-CN" dirty="0"/>
          </a:p>
          <a:p>
            <a:pPr lvl="1"/>
            <a:r>
              <a:rPr lang="zh-CN" altLang="en-US" dirty="0" smtClean="0"/>
              <a:t>域间 </a:t>
            </a:r>
            <a:r>
              <a:rPr lang="en-US" altLang="zh-CN" dirty="0" smtClean="0">
                <a:ea typeface="楷体" panose="02010609060101010101" pitchFamily="49" charset="-122"/>
              </a:rPr>
              <a:t>(Inter-Domain</a:t>
            </a:r>
            <a:r>
              <a:rPr lang="en-US" altLang="zh-CN" dirty="0">
                <a:ea typeface="楷体" panose="02010609060101010101" pitchFamily="49" charset="-122"/>
              </a:rPr>
              <a:t>)</a:t>
            </a:r>
            <a:r>
              <a:rPr lang="zh-CN" altLang="en-US" dirty="0" smtClean="0"/>
              <a:t>路由</a:t>
            </a:r>
            <a:endParaRPr lang="en-US" altLang="zh-CN" dirty="0" smtClean="0"/>
          </a:p>
          <a:p>
            <a:pPr>
              <a:lnSpc>
                <a:spcPct val="100000"/>
              </a:lnSpc>
              <a:spcBef>
                <a:spcPts val="3000"/>
              </a:spcBef>
            </a:pPr>
            <a:r>
              <a:rPr lang="zh-CN" altLang="en-US" dirty="0" smtClean="0"/>
              <a:t>原因</a:t>
            </a:r>
            <a:endParaRPr lang="en-US" altLang="zh-CN" dirty="0" smtClean="0"/>
          </a:p>
          <a:p>
            <a:pPr lvl="1"/>
            <a:r>
              <a:rPr lang="zh-CN" altLang="en-US" dirty="0" smtClean="0"/>
              <a:t>规模</a:t>
            </a:r>
            <a:endParaRPr lang="en-US" altLang="zh-CN" dirty="0" smtClean="0"/>
          </a:p>
          <a:p>
            <a:pPr lvl="2"/>
            <a:r>
              <a:rPr lang="en-US" altLang="zh-CN" dirty="0" smtClean="0"/>
              <a:t>Internet</a:t>
            </a:r>
            <a:r>
              <a:rPr lang="zh-CN" altLang="en-US" dirty="0" smtClean="0"/>
              <a:t>规模</a:t>
            </a:r>
            <a:r>
              <a:rPr lang="zh-CN" altLang="en-US" dirty="0"/>
              <a:t>非常</a:t>
            </a:r>
            <a:r>
              <a:rPr lang="zh-CN" altLang="en-US" dirty="0" smtClean="0"/>
              <a:t>大，涉及路由选择信息的计算、存储及通信的开销高得不可实现</a:t>
            </a:r>
            <a:endParaRPr lang="en-US" altLang="zh-CN" dirty="0" smtClean="0"/>
          </a:p>
          <a:p>
            <a:pPr lvl="2"/>
            <a:r>
              <a:rPr lang="zh-CN" altLang="en-US" dirty="0" smtClean="0"/>
              <a:t>必须采取措施</a:t>
            </a:r>
            <a:r>
              <a:rPr lang="zh-CN" altLang="en-US" smtClean="0"/>
              <a:t>以减小</a:t>
            </a:r>
            <a:r>
              <a:rPr lang="en-US" altLang="zh-CN" smtClean="0"/>
              <a:t>Internet</a:t>
            </a:r>
            <a:r>
              <a:rPr lang="zh-CN" altLang="en-US" smtClean="0"/>
              <a:t>这种</a:t>
            </a:r>
            <a:r>
              <a:rPr lang="zh-CN" altLang="en-US" dirty="0" smtClean="0"/>
              <a:t>大</a:t>
            </a:r>
            <a:r>
              <a:rPr lang="zh-CN" altLang="en-US" smtClean="0"/>
              <a:t>网络中路由选择</a:t>
            </a:r>
            <a:r>
              <a:rPr lang="zh-CN" altLang="en-US" dirty="0" smtClean="0"/>
              <a:t>计算的复杂性</a:t>
            </a:r>
            <a:endParaRPr lang="zh-CN" altLang="en-US" dirty="0"/>
          </a:p>
          <a:p>
            <a:pPr lvl="1"/>
            <a:r>
              <a:rPr lang="zh-CN" altLang="en-US" dirty="0" smtClean="0"/>
              <a:t>管理自治</a:t>
            </a:r>
            <a:endParaRPr lang="en-US" altLang="zh-CN" dirty="0" smtClean="0"/>
          </a:p>
          <a:p>
            <a:pPr lvl="2"/>
            <a:r>
              <a:rPr lang="zh-CN" altLang="en-US" dirty="0" smtClean="0"/>
              <a:t>许多</a:t>
            </a:r>
            <a:r>
              <a:rPr lang="zh-CN" altLang="en-US" dirty="0"/>
              <a:t>单位不愿意外界了解自己单位网络的布局细节和本部门所采用的路由选择协议（</a:t>
            </a:r>
            <a:r>
              <a:rPr lang="zh-CN" altLang="en-US"/>
              <a:t>这</a:t>
            </a:r>
            <a:r>
              <a:rPr lang="zh-CN" altLang="en-US" smtClean="0"/>
              <a:t>属于内部事情</a:t>
            </a:r>
            <a:r>
              <a:rPr lang="zh-CN" altLang="en-US" dirty="0"/>
              <a:t>），但同时还希望</a:t>
            </a:r>
            <a:r>
              <a:rPr lang="zh-CN" altLang="en-US"/>
              <a:t>连接</a:t>
            </a:r>
            <a:r>
              <a:rPr lang="zh-CN" altLang="en-US" smtClean="0"/>
              <a:t>到互联网上</a:t>
            </a:r>
            <a:endParaRPr lang="zh-CN" altLang="en-US"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4.4.2  </a:t>
            </a:r>
            <a:r>
              <a:rPr lang="zh-CN" altLang="en-US" sz="1800" dirty="0" smtClean="0">
                <a:solidFill>
                  <a:schemeClr val="bg2">
                    <a:lumMod val="75000"/>
                  </a:schemeClr>
                </a:solidFill>
                <a:latin typeface="Calibri" panose="020F0502020204030204" pitchFamily="34" charset="0"/>
                <a:ea typeface="黑体" panose="02010609060101010101" pitchFamily="49" charset="-122"/>
              </a:rPr>
              <a:t>路由协议基本概念</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562143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dissolv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自治系统 </a:t>
            </a:r>
            <a:r>
              <a:rPr lang="en-US" altLang="zh-CN" dirty="0" smtClean="0"/>
              <a:t>(AS, Autonomous </a:t>
            </a:r>
            <a:r>
              <a:rPr lang="en-US" altLang="zh-CN" dirty="0"/>
              <a:t>System) </a:t>
            </a:r>
            <a:endParaRPr lang="zh-CN" altLang="en-US" dirty="0"/>
          </a:p>
        </p:txBody>
      </p:sp>
      <p:sp>
        <p:nvSpPr>
          <p:cNvPr id="3" name="内容占位符 2"/>
          <p:cNvSpPr>
            <a:spLocks noGrp="1"/>
          </p:cNvSpPr>
          <p:nvPr>
            <p:ph idx="1"/>
          </p:nvPr>
        </p:nvSpPr>
        <p:spPr>
          <a:xfrm>
            <a:off x="457199" y="1396212"/>
            <a:ext cx="8468247" cy="5182388"/>
          </a:xfrm>
        </p:spPr>
        <p:txBody>
          <a:bodyPr/>
          <a:lstStyle/>
          <a:p>
            <a:pPr>
              <a:lnSpc>
                <a:spcPct val="100000"/>
              </a:lnSpc>
            </a:pPr>
            <a:r>
              <a:rPr lang="zh-CN" altLang="en-US" dirty="0" smtClean="0"/>
              <a:t>自治系统</a:t>
            </a:r>
            <a:endParaRPr lang="zh-CN" altLang="en-US" dirty="0"/>
          </a:p>
          <a:p>
            <a:pPr lvl="1"/>
            <a:r>
              <a:rPr lang="zh-CN" altLang="en-US" dirty="0"/>
              <a:t>由单一实体管辖的路由器集合组成</a:t>
            </a:r>
          </a:p>
          <a:p>
            <a:pPr lvl="1">
              <a:spcBef>
                <a:spcPts val="1200"/>
              </a:spcBef>
            </a:pPr>
            <a:r>
              <a:rPr lang="zh-CN" altLang="en-US" dirty="0" smtClean="0"/>
              <a:t>域内路由</a:t>
            </a:r>
            <a:r>
              <a:rPr lang="en-US" altLang="zh-CN" dirty="0"/>
              <a:t>(Intra-Domain</a:t>
            </a:r>
            <a:r>
              <a:rPr lang="en-US" altLang="zh-CN"/>
              <a:t>) </a:t>
            </a:r>
            <a:r>
              <a:rPr lang="zh-CN" altLang="en-US" sz="1800" smtClean="0">
                <a:solidFill>
                  <a:srgbClr val="FF0000"/>
                </a:solidFill>
              </a:rPr>
              <a:t>（类比局部路网和交通：距离、单行、红绿灯</a:t>
            </a:r>
            <a:r>
              <a:rPr lang="en-US" altLang="zh-CN" sz="1800" smtClean="0">
                <a:solidFill>
                  <a:srgbClr val="FF0000"/>
                </a:solidFill>
              </a:rPr>
              <a:t>……</a:t>
            </a:r>
            <a:r>
              <a:rPr lang="zh-CN" altLang="en-US" sz="1800" smtClean="0">
                <a:solidFill>
                  <a:srgbClr val="FF0000"/>
                </a:solidFill>
              </a:rPr>
              <a:t>）</a:t>
            </a:r>
            <a:endParaRPr lang="en-US" altLang="zh-CN" dirty="0" smtClean="0">
              <a:solidFill>
                <a:srgbClr val="FF0000"/>
              </a:solidFill>
            </a:endParaRPr>
          </a:p>
          <a:p>
            <a:pPr lvl="2"/>
            <a:r>
              <a:rPr lang="zh-CN" altLang="en-US" dirty="0"/>
              <a:t>使用</a:t>
            </a:r>
            <a:r>
              <a:rPr lang="zh-CN" altLang="en-US" dirty="0">
                <a:solidFill>
                  <a:schemeClr val="accent5">
                    <a:lumMod val="50000"/>
                  </a:schemeClr>
                </a:solidFill>
              </a:rPr>
              <a:t>内部网关协议</a:t>
            </a:r>
            <a:r>
              <a:rPr lang="en-US" altLang="zh-CN" dirty="0">
                <a:solidFill>
                  <a:schemeClr val="accent5">
                    <a:lumMod val="50000"/>
                  </a:schemeClr>
                </a:solidFill>
              </a:rPr>
              <a:t>(Interior Gateway Protocol, IGP)</a:t>
            </a:r>
            <a:r>
              <a:rPr lang="zh-CN" altLang="en-US" dirty="0"/>
              <a:t>和</a:t>
            </a:r>
            <a:r>
              <a:rPr lang="zh-CN" altLang="en-US" dirty="0">
                <a:solidFill>
                  <a:schemeClr val="accent5">
                    <a:lumMod val="50000"/>
                  </a:schemeClr>
                </a:solidFill>
              </a:rPr>
              <a:t>统一的度量标准</a:t>
            </a:r>
            <a:r>
              <a:rPr lang="zh-CN" altLang="en-US" dirty="0"/>
              <a:t>在</a:t>
            </a:r>
            <a:r>
              <a:rPr lang="en-US" altLang="zh-CN" dirty="0"/>
              <a:t>AS</a:t>
            </a:r>
            <a:r>
              <a:rPr lang="zh-CN" altLang="en-US" dirty="0"/>
              <a:t>内路由数据包</a:t>
            </a:r>
            <a:endParaRPr lang="en-US" altLang="zh-CN" dirty="0"/>
          </a:p>
          <a:p>
            <a:pPr lvl="2"/>
            <a:r>
              <a:rPr lang="zh-CN" altLang="en-US" dirty="0" smtClean="0"/>
              <a:t>性能</a:t>
            </a:r>
            <a:r>
              <a:rPr lang="zh-CN" altLang="en-US" dirty="0"/>
              <a:t>目标导向的，全网有</a:t>
            </a:r>
            <a:r>
              <a:rPr lang="zh-CN" altLang="en-US"/>
              <a:t>统一</a:t>
            </a:r>
            <a:r>
              <a:rPr lang="zh-CN" altLang="en-US" smtClean="0"/>
              <a:t>目标</a:t>
            </a:r>
            <a:endParaRPr lang="zh-CN" altLang="en-US" dirty="0"/>
          </a:p>
          <a:p>
            <a:pPr lvl="1">
              <a:spcBef>
                <a:spcPts val="1200"/>
              </a:spcBef>
            </a:pPr>
            <a:r>
              <a:rPr lang="zh-CN" altLang="en-US" dirty="0"/>
              <a:t>域间</a:t>
            </a:r>
            <a:r>
              <a:rPr lang="zh-CN" altLang="en-US" dirty="0" smtClean="0"/>
              <a:t>路由</a:t>
            </a:r>
            <a:r>
              <a:rPr lang="en-US" altLang="zh-CN" dirty="0"/>
              <a:t>(</a:t>
            </a:r>
            <a:r>
              <a:rPr lang="en-US" altLang="zh-CN" dirty="0" smtClean="0"/>
              <a:t>Int</a:t>
            </a:r>
            <a:r>
              <a:rPr lang="en-US" altLang="zh-CN" dirty="0"/>
              <a:t>er</a:t>
            </a:r>
            <a:r>
              <a:rPr lang="en-US" altLang="zh-CN" dirty="0" smtClean="0"/>
              <a:t>-Domain</a:t>
            </a:r>
            <a:r>
              <a:rPr lang="en-US" altLang="zh-CN"/>
              <a:t>) </a:t>
            </a:r>
            <a:r>
              <a:rPr lang="zh-CN" altLang="en-US" sz="1800" smtClean="0">
                <a:solidFill>
                  <a:srgbClr val="FF0000"/>
                </a:solidFill>
              </a:rPr>
              <a:t>（类比城市间路网和交通：高速、国道</a:t>
            </a:r>
            <a:r>
              <a:rPr lang="en-US" altLang="zh-CN" sz="1800" smtClean="0">
                <a:solidFill>
                  <a:srgbClr val="FF0000"/>
                </a:solidFill>
              </a:rPr>
              <a:t>….</a:t>
            </a:r>
            <a:r>
              <a:rPr lang="zh-CN" altLang="en-US" sz="1800" smtClean="0">
                <a:solidFill>
                  <a:srgbClr val="FF0000"/>
                </a:solidFill>
              </a:rPr>
              <a:t>）</a:t>
            </a:r>
            <a:endParaRPr lang="en-US" altLang="zh-CN" dirty="0" smtClean="0">
              <a:solidFill>
                <a:srgbClr val="FF0000"/>
              </a:solidFill>
            </a:endParaRPr>
          </a:p>
          <a:p>
            <a:pPr lvl="2"/>
            <a:r>
              <a:rPr lang="zh-CN" altLang="en-US" dirty="0"/>
              <a:t>使用</a:t>
            </a:r>
            <a:r>
              <a:rPr lang="zh-CN" altLang="en-US" dirty="0">
                <a:solidFill>
                  <a:schemeClr val="accent5">
                    <a:lumMod val="50000"/>
                  </a:schemeClr>
                </a:solidFill>
              </a:rPr>
              <a:t>外部网关协议</a:t>
            </a:r>
            <a:r>
              <a:rPr lang="en-US" altLang="zh-CN" dirty="0">
                <a:solidFill>
                  <a:schemeClr val="accent5">
                    <a:lumMod val="50000"/>
                  </a:schemeClr>
                </a:solidFill>
              </a:rPr>
              <a:t>(Exterior Gateway Protocol, EGP)</a:t>
            </a:r>
            <a:r>
              <a:rPr lang="zh-CN" altLang="en-US" dirty="0"/>
              <a:t>将数据包路由到其它</a:t>
            </a:r>
            <a:r>
              <a:rPr lang="en-US" altLang="zh-CN" dirty="0"/>
              <a:t>AS</a:t>
            </a:r>
          </a:p>
          <a:p>
            <a:pPr lvl="2"/>
            <a:r>
              <a:rPr lang="zh-CN" altLang="en-US" dirty="0" smtClean="0"/>
              <a:t>策略</a:t>
            </a:r>
            <a:r>
              <a:rPr lang="zh-CN" altLang="en-US" dirty="0"/>
              <a:t>和经济目标导向的，每个</a:t>
            </a:r>
            <a:r>
              <a:rPr lang="en-US" altLang="zh-CN" dirty="0"/>
              <a:t>AS</a:t>
            </a:r>
            <a:r>
              <a:rPr lang="zh-CN" altLang="en-US" dirty="0"/>
              <a:t>有自己的策略</a:t>
            </a:r>
            <a:endParaRPr lang="en-US" altLang="zh-CN" dirty="0"/>
          </a:p>
          <a:p>
            <a:pPr>
              <a:lnSpc>
                <a:spcPct val="100000"/>
              </a:lnSpc>
              <a:spcBef>
                <a:spcPts val="3000"/>
              </a:spcBef>
            </a:pPr>
            <a:r>
              <a:rPr lang="zh-CN" altLang="en-US" dirty="0"/>
              <a:t>每个</a:t>
            </a:r>
            <a:r>
              <a:rPr lang="en-US" altLang="zh-CN" dirty="0"/>
              <a:t>AS</a:t>
            </a:r>
            <a:r>
              <a:rPr lang="zh-CN" altLang="en-US" dirty="0"/>
              <a:t>都有唯一的标识</a:t>
            </a:r>
          </a:p>
          <a:p>
            <a:pPr lvl="1"/>
            <a:r>
              <a:rPr lang="zh-CN" altLang="en-US" dirty="0"/>
              <a:t>范围：</a:t>
            </a:r>
            <a:r>
              <a:rPr lang="en-US" altLang="zh-CN" dirty="0"/>
              <a:t>1-65535 </a:t>
            </a:r>
            <a:r>
              <a:rPr lang="zh-CN" altLang="en-US" dirty="0"/>
              <a:t>（现在已扩展到</a:t>
            </a:r>
            <a:r>
              <a:rPr lang="en-US" altLang="zh-CN" dirty="0"/>
              <a:t>32</a:t>
            </a:r>
            <a:r>
              <a:rPr lang="zh-CN" altLang="en-US" dirty="0"/>
              <a:t>位）</a:t>
            </a:r>
          </a:p>
          <a:p>
            <a:pPr lvl="1"/>
            <a:r>
              <a:rPr lang="zh-CN" altLang="en-US" dirty="0"/>
              <a:t>例如，</a:t>
            </a:r>
            <a:r>
              <a:rPr lang="en-US" altLang="zh-CN" dirty="0"/>
              <a:t>MIT: 3, China Telecom: 4835, </a:t>
            </a:r>
            <a:r>
              <a:rPr lang="en-US" altLang="zh-CN" dirty="0" err="1"/>
              <a:t>Baidu</a:t>
            </a:r>
            <a:r>
              <a:rPr lang="en-US" altLang="zh-CN" dirty="0"/>
              <a:t>: 55967</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8" name="文本框 7"/>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4.4.2  </a:t>
            </a:r>
            <a:r>
              <a:rPr lang="zh-CN" altLang="en-US" sz="1800" dirty="0" smtClean="0">
                <a:solidFill>
                  <a:schemeClr val="bg2">
                    <a:lumMod val="75000"/>
                  </a:schemeClr>
                </a:solidFill>
                <a:latin typeface="Calibri" panose="020F0502020204030204" pitchFamily="34" charset="0"/>
                <a:ea typeface="黑体" panose="02010609060101010101" pitchFamily="49" charset="-122"/>
              </a:rPr>
              <a:t>路由协议基本概念</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675201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dissolv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dissolve">
                                      <p:cBhvr>
                                        <p:cTn id="51" dur="500"/>
                                        <p:tgtEl>
                                          <p:spTgt spid="3">
                                            <p:txEl>
                                              <p:pRg st="9" end="9"/>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dissolv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457200"/>
            <a:ext cx="8229600" cy="811560"/>
          </a:xfrm>
        </p:spPr>
        <p:txBody>
          <a:bodyPr/>
          <a:lstStyle/>
          <a:p>
            <a:r>
              <a:rPr lang="zh-CN" altLang="en-US" dirty="0" smtClean="0"/>
              <a:t>分层的路由体系</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grpSp>
        <p:nvGrpSpPr>
          <p:cNvPr id="3" name="组合 76"/>
          <p:cNvGrpSpPr/>
          <p:nvPr/>
        </p:nvGrpSpPr>
        <p:grpSpPr>
          <a:xfrm>
            <a:off x="198582" y="4079678"/>
            <a:ext cx="4038600" cy="2458720"/>
            <a:chOff x="198582" y="4079678"/>
            <a:chExt cx="4038600" cy="2458720"/>
          </a:xfrm>
        </p:grpSpPr>
        <p:sp>
          <p:nvSpPr>
            <p:cNvPr id="42" name="云形 41"/>
            <p:cNvSpPr/>
            <p:nvPr/>
          </p:nvSpPr>
          <p:spPr>
            <a:xfrm>
              <a:off x="1636222" y="4079678"/>
              <a:ext cx="1432560" cy="1005840"/>
            </a:xfrm>
            <a:prstGeom prst="cloud">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AS</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43" name="云形 42"/>
            <p:cNvSpPr/>
            <p:nvPr/>
          </p:nvSpPr>
          <p:spPr>
            <a:xfrm>
              <a:off x="198582" y="5532558"/>
              <a:ext cx="1432560" cy="1005840"/>
            </a:xfrm>
            <a:prstGeom prst="cloud">
              <a:avLst/>
            </a:prstGeom>
            <a:solidFill>
              <a:schemeClr val="bg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AS</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44" name="云形 43"/>
            <p:cNvSpPr/>
            <p:nvPr/>
          </p:nvSpPr>
          <p:spPr>
            <a:xfrm>
              <a:off x="2804622" y="5532558"/>
              <a:ext cx="1432560" cy="1005840"/>
            </a:xfrm>
            <a:prstGeom prst="cloud">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AS</a:t>
              </a:r>
              <a:endParaRPr kumimoji="0" lang="zh-CN" altLang="en-US" sz="1800" b="0" i="0" u="none" strike="noStrike" kern="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endParaRPr>
            </a:p>
          </p:txBody>
        </p:sp>
        <p:sp>
          <p:nvSpPr>
            <p:cNvPr id="45" name="矩形 44"/>
            <p:cNvSpPr/>
            <p:nvPr/>
          </p:nvSpPr>
          <p:spPr>
            <a:xfrm>
              <a:off x="1199342" y="5085518"/>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46" name="矩形 45"/>
            <p:cNvSpPr/>
            <p:nvPr/>
          </p:nvSpPr>
          <p:spPr>
            <a:xfrm>
              <a:off x="1544782" y="5232686"/>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47" name="矩形 46"/>
            <p:cNvSpPr/>
            <p:nvPr/>
          </p:nvSpPr>
          <p:spPr>
            <a:xfrm>
              <a:off x="2095962" y="6071038"/>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48" name="矩形 47"/>
            <p:cNvSpPr/>
            <p:nvPr/>
          </p:nvSpPr>
          <p:spPr>
            <a:xfrm>
              <a:off x="3068782" y="5176806"/>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cxnSp>
          <p:nvCxnSpPr>
            <p:cNvPr id="49" name="直接连接符 48"/>
            <p:cNvCxnSpPr>
              <a:endCxn id="45" idx="0"/>
            </p:cNvCxnSpPr>
            <p:nvPr/>
          </p:nvCxnSpPr>
          <p:spPr>
            <a:xfrm flipH="1">
              <a:off x="1285702" y="4892478"/>
              <a:ext cx="431800" cy="193040"/>
            </a:xfrm>
            <a:prstGeom prst="line">
              <a:avLst/>
            </a:prstGeom>
            <a:noFill/>
            <a:ln w="6350" cap="flat" cmpd="sng" algn="ctr">
              <a:solidFill>
                <a:srgbClr val="5B9BD5"/>
              </a:solidFill>
              <a:prstDash val="solid"/>
              <a:miter lim="800000"/>
            </a:ln>
            <a:effectLst/>
          </p:spPr>
        </p:cxnSp>
        <p:cxnSp>
          <p:nvCxnSpPr>
            <p:cNvPr id="50" name="直接连接符 49"/>
            <p:cNvCxnSpPr>
              <a:endCxn id="46" idx="0"/>
            </p:cNvCxnSpPr>
            <p:nvPr/>
          </p:nvCxnSpPr>
          <p:spPr>
            <a:xfrm flipH="1">
              <a:off x="1631142" y="5001546"/>
              <a:ext cx="373380" cy="231140"/>
            </a:xfrm>
            <a:prstGeom prst="line">
              <a:avLst/>
            </a:prstGeom>
            <a:noFill/>
            <a:ln w="6350" cap="flat" cmpd="sng" algn="ctr">
              <a:solidFill>
                <a:srgbClr val="5B9BD5"/>
              </a:solidFill>
              <a:prstDash val="solid"/>
              <a:miter lim="800000"/>
            </a:ln>
            <a:effectLst/>
          </p:spPr>
        </p:cxnSp>
        <p:cxnSp>
          <p:nvCxnSpPr>
            <p:cNvPr id="51" name="直接连接符 50"/>
            <p:cNvCxnSpPr>
              <a:stCxn id="45" idx="2"/>
            </p:cNvCxnSpPr>
            <p:nvPr/>
          </p:nvCxnSpPr>
          <p:spPr>
            <a:xfrm flipH="1">
              <a:off x="1199342" y="5263318"/>
              <a:ext cx="86360" cy="265430"/>
            </a:xfrm>
            <a:prstGeom prst="line">
              <a:avLst/>
            </a:prstGeom>
            <a:noFill/>
            <a:ln w="6350" cap="flat" cmpd="sng" algn="ctr">
              <a:solidFill>
                <a:srgbClr val="5B9BD5"/>
              </a:solidFill>
              <a:prstDash val="solid"/>
              <a:miter lim="800000"/>
            </a:ln>
            <a:effectLst/>
          </p:spPr>
        </p:cxnSp>
        <p:cxnSp>
          <p:nvCxnSpPr>
            <p:cNvPr id="52" name="直接连接符 51"/>
            <p:cNvCxnSpPr/>
            <p:nvPr/>
          </p:nvCxnSpPr>
          <p:spPr>
            <a:xfrm flipH="1">
              <a:off x="1501602" y="5410486"/>
              <a:ext cx="129540" cy="299872"/>
            </a:xfrm>
            <a:prstGeom prst="line">
              <a:avLst/>
            </a:prstGeom>
            <a:noFill/>
            <a:ln w="6350" cap="flat" cmpd="sng" algn="ctr">
              <a:solidFill>
                <a:srgbClr val="5B9BD5"/>
              </a:solidFill>
              <a:prstDash val="solid"/>
              <a:miter lim="800000"/>
            </a:ln>
            <a:effectLst/>
          </p:spPr>
        </p:cxnSp>
        <p:cxnSp>
          <p:nvCxnSpPr>
            <p:cNvPr id="53" name="直接连接符 52"/>
            <p:cNvCxnSpPr>
              <a:endCxn id="48" idx="0"/>
            </p:cNvCxnSpPr>
            <p:nvPr/>
          </p:nvCxnSpPr>
          <p:spPr>
            <a:xfrm>
              <a:off x="2890982" y="4859230"/>
              <a:ext cx="264160" cy="317576"/>
            </a:xfrm>
            <a:prstGeom prst="line">
              <a:avLst/>
            </a:prstGeom>
            <a:noFill/>
            <a:ln w="6350" cap="flat" cmpd="sng" algn="ctr">
              <a:solidFill>
                <a:srgbClr val="5B9BD5"/>
              </a:solidFill>
              <a:prstDash val="solid"/>
              <a:miter lim="800000"/>
            </a:ln>
            <a:effectLst/>
          </p:spPr>
        </p:cxnSp>
        <p:cxnSp>
          <p:nvCxnSpPr>
            <p:cNvPr id="54" name="直接连接符 53"/>
            <p:cNvCxnSpPr>
              <a:stCxn id="48" idx="2"/>
              <a:endCxn id="44" idx="3"/>
            </p:cNvCxnSpPr>
            <p:nvPr/>
          </p:nvCxnSpPr>
          <p:spPr>
            <a:xfrm>
              <a:off x="3155142" y="5354606"/>
              <a:ext cx="365760" cy="235462"/>
            </a:xfrm>
            <a:prstGeom prst="line">
              <a:avLst/>
            </a:prstGeom>
            <a:noFill/>
            <a:ln w="6350" cap="flat" cmpd="sng" algn="ctr">
              <a:solidFill>
                <a:srgbClr val="5B9BD5"/>
              </a:solidFill>
              <a:prstDash val="solid"/>
              <a:miter lim="800000"/>
            </a:ln>
            <a:effectLst/>
          </p:spPr>
        </p:cxnSp>
        <p:cxnSp>
          <p:nvCxnSpPr>
            <p:cNvPr id="55" name="直接连接符 54"/>
            <p:cNvCxnSpPr>
              <a:stCxn id="43" idx="0"/>
              <a:endCxn id="47" idx="1"/>
            </p:cNvCxnSpPr>
            <p:nvPr/>
          </p:nvCxnSpPr>
          <p:spPr>
            <a:xfrm>
              <a:off x="1629948" y="6035478"/>
              <a:ext cx="466014" cy="124460"/>
            </a:xfrm>
            <a:prstGeom prst="line">
              <a:avLst/>
            </a:prstGeom>
            <a:noFill/>
            <a:ln w="6350" cap="flat" cmpd="sng" algn="ctr">
              <a:solidFill>
                <a:srgbClr val="5B9BD5"/>
              </a:solidFill>
              <a:prstDash val="solid"/>
              <a:miter lim="800000"/>
            </a:ln>
            <a:effectLst/>
          </p:spPr>
        </p:cxnSp>
        <p:cxnSp>
          <p:nvCxnSpPr>
            <p:cNvPr id="56" name="直接连接符 55"/>
            <p:cNvCxnSpPr>
              <a:stCxn id="47" idx="3"/>
            </p:cNvCxnSpPr>
            <p:nvPr/>
          </p:nvCxnSpPr>
          <p:spPr>
            <a:xfrm>
              <a:off x="2268682" y="6159938"/>
              <a:ext cx="622300" cy="43180"/>
            </a:xfrm>
            <a:prstGeom prst="line">
              <a:avLst/>
            </a:prstGeom>
            <a:noFill/>
            <a:ln w="6350" cap="flat" cmpd="sng" algn="ctr">
              <a:solidFill>
                <a:srgbClr val="5B9BD5"/>
              </a:solidFill>
              <a:prstDash val="solid"/>
              <a:miter lim="800000"/>
            </a:ln>
            <a:effectLst/>
          </p:spPr>
        </p:cxnSp>
      </p:grpSp>
      <p:grpSp>
        <p:nvGrpSpPr>
          <p:cNvPr id="5" name="组合 5"/>
          <p:cNvGrpSpPr/>
          <p:nvPr/>
        </p:nvGrpSpPr>
        <p:grpSpPr>
          <a:xfrm>
            <a:off x="842123" y="1565384"/>
            <a:ext cx="3213562" cy="1965140"/>
            <a:chOff x="899160" y="4153524"/>
            <a:chExt cx="3213562" cy="1965140"/>
          </a:xfrm>
        </p:grpSpPr>
        <p:sp>
          <p:nvSpPr>
            <p:cNvPr id="57" name="云形 56"/>
            <p:cNvSpPr/>
            <p:nvPr/>
          </p:nvSpPr>
          <p:spPr>
            <a:xfrm>
              <a:off x="899160" y="4153524"/>
              <a:ext cx="3213562" cy="1965140"/>
            </a:xfrm>
            <a:prstGeom prst="cloud">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8" name="矩形 57"/>
            <p:cNvSpPr/>
            <p:nvPr/>
          </p:nvSpPr>
          <p:spPr>
            <a:xfrm>
              <a:off x="1950720" y="4386098"/>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9" name="矩形 58"/>
            <p:cNvSpPr/>
            <p:nvPr/>
          </p:nvSpPr>
          <p:spPr>
            <a:xfrm>
              <a:off x="1484630" y="4925932"/>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60" name="矩形 59"/>
            <p:cNvSpPr/>
            <p:nvPr/>
          </p:nvSpPr>
          <p:spPr>
            <a:xfrm>
              <a:off x="2037080" y="5518624"/>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61" name="矩形 60"/>
            <p:cNvSpPr/>
            <p:nvPr/>
          </p:nvSpPr>
          <p:spPr>
            <a:xfrm>
              <a:off x="3018790" y="4575331"/>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62" name="矩形 61"/>
            <p:cNvSpPr/>
            <p:nvPr/>
          </p:nvSpPr>
          <p:spPr>
            <a:xfrm>
              <a:off x="3241675" y="5340824"/>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63" name="矩形 62"/>
            <p:cNvSpPr/>
            <p:nvPr/>
          </p:nvSpPr>
          <p:spPr>
            <a:xfrm>
              <a:off x="2301240" y="5014832"/>
              <a:ext cx="172720" cy="177800"/>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cxnSp>
          <p:nvCxnSpPr>
            <p:cNvPr id="64" name="直接连接符 63"/>
            <p:cNvCxnSpPr>
              <a:stCxn id="58" idx="1"/>
              <a:endCxn id="59" idx="0"/>
            </p:cNvCxnSpPr>
            <p:nvPr/>
          </p:nvCxnSpPr>
          <p:spPr>
            <a:xfrm flipH="1">
              <a:off x="1570990" y="4474998"/>
              <a:ext cx="379730" cy="450934"/>
            </a:xfrm>
            <a:prstGeom prst="line">
              <a:avLst/>
            </a:prstGeom>
            <a:noFill/>
            <a:ln w="6350" cap="flat" cmpd="sng" algn="ctr">
              <a:solidFill>
                <a:srgbClr val="5B9BD5"/>
              </a:solidFill>
              <a:prstDash val="solid"/>
              <a:miter lim="800000"/>
            </a:ln>
            <a:effectLst/>
          </p:spPr>
        </p:cxnSp>
        <p:cxnSp>
          <p:nvCxnSpPr>
            <p:cNvPr id="65" name="直接连接符 64"/>
            <p:cNvCxnSpPr>
              <a:stCxn id="59" idx="2"/>
              <a:endCxn id="60" idx="1"/>
            </p:cNvCxnSpPr>
            <p:nvPr/>
          </p:nvCxnSpPr>
          <p:spPr>
            <a:xfrm>
              <a:off x="1570990" y="5103732"/>
              <a:ext cx="466090" cy="503792"/>
            </a:xfrm>
            <a:prstGeom prst="line">
              <a:avLst/>
            </a:prstGeom>
            <a:noFill/>
            <a:ln w="6350" cap="flat" cmpd="sng" algn="ctr">
              <a:solidFill>
                <a:srgbClr val="5B9BD5"/>
              </a:solidFill>
              <a:prstDash val="solid"/>
              <a:miter lim="800000"/>
            </a:ln>
            <a:effectLst/>
          </p:spPr>
        </p:cxnSp>
        <p:cxnSp>
          <p:nvCxnSpPr>
            <p:cNvPr id="66" name="直接连接符 65"/>
            <p:cNvCxnSpPr>
              <a:stCxn id="58" idx="3"/>
              <a:endCxn id="61" idx="1"/>
            </p:cNvCxnSpPr>
            <p:nvPr/>
          </p:nvCxnSpPr>
          <p:spPr>
            <a:xfrm>
              <a:off x="2123440" y="4474998"/>
              <a:ext cx="895350" cy="189233"/>
            </a:xfrm>
            <a:prstGeom prst="line">
              <a:avLst/>
            </a:prstGeom>
            <a:noFill/>
            <a:ln w="6350" cap="flat" cmpd="sng" algn="ctr">
              <a:solidFill>
                <a:srgbClr val="5B9BD5"/>
              </a:solidFill>
              <a:prstDash val="solid"/>
              <a:miter lim="800000"/>
            </a:ln>
            <a:effectLst/>
          </p:spPr>
        </p:cxnSp>
        <p:cxnSp>
          <p:nvCxnSpPr>
            <p:cNvPr id="67" name="直接连接符 66"/>
            <p:cNvCxnSpPr>
              <a:stCxn id="59" idx="3"/>
              <a:endCxn id="63" idx="1"/>
            </p:cNvCxnSpPr>
            <p:nvPr/>
          </p:nvCxnSpPr>
          <p:spPr>
            <a:xfrm>
              <a:off x="1657350" y="5014832"/>
              <a:ext cx="643890" cy="88900"/>
            </a:xfrm>
            <a:prstGeom prst="line">
              <a:avLst/>
            </a:prstGeom>
            <a:noFill/>
            <a:ln w="6350" cap="flat" cmpd="sng" algn="ctr">
              <a:solidFill>
                <a:srgbClr val="5B9BD5"/>
              </a:solidFill>
              <a:prstDash val="solid"/>
              <a:miter lim="800000"/>
            </a:ln>
            <a:effectLst/>
          </p:spPr>
        </p:cxnSp>
        <p:cxnSp>
          <p:nvCxnSpPr>
            <p:cNvPr id="68" name="直接连接符 67"/>
            <p:cNvCxnSpPr>
              <a:stCxn id="63" idx="2"/>
              <a:endCxn id="60" idx="0"/>
            </p:cNvCxnSpPr>
            <p:nvPr/>
          </p:nvCxnSpPr>
          <p:spPr>
            <a:xfrm flipH="1">
              <a:off x="2123440" y="5192632"/>
              <a:ext cx="264160" cy="325992"/>
            </a:xfrm>
            <a:prstGeom prst="line">
              <a:avLst/>
            </a:prstGeom>
            <a:noFill/>
            <a:ln w="6350" cap="flat" cmpd="sng" algn="ctr">
              <a:solidFill>
                <a:srgbClr val="5B9BD5"/>
              </a:solidFill>
              <a:prstDash val="solid"/>
              <a:miter lim="800000"/>
            </a:ln>
            <a:effectLst/>
          </p:spPr>
        </p:cxnSp>
        <p:cxnSp>
          <p:nvCxnSpPr>
            <p:cNvPr id="69" name="直接连接符 68"/>
            <p:cNvCxnSpPr>
              <a:stCxn id="60" idx="3"/>
              <a:endCxn id="62" idx="1"/>
            </p:cNvCxnSpPr>
            <p:nvPr/>
          </p:nvCxnSpPr>
          <p:spPr>
            <a:xfrm flipV="1">
              <a:off x="2209800" y="5429724"/>
              <a:ext cx="1031875" cy="177800"/>
            </a:xfrm>
            <a:prstGeom prst="line">
              <a:avLst/>
            </a:prstGeom>
            <a:noFill/>
            <a:ln w="6350" cap="flat" cmpd="sng" algn="ctr">
              <a:solidFill>
                <a:srgbClr val="5B9BD5"/>
              </a:solidFill>
              <a:prstDash val="solid"/>
              <a:miter lim="800000"/>
            </a:ln>
            <a:effectLst/>
          </p:spPr>
        </p:cxnSp>
        <p:cxnSp>
          <p:nvCxnSpPr>
            <p:cNvPr id="70" name="直接连接符 69"/>
            <p:cNvCxnSpPr>
              <a:stCxn id="61" idx="2"/>
              <a:endCxn id="62" idx="0"/>
            </p:cNvCxnSpPr>
            <p:nvPr/>
          </p:nvCxnSpPr>
          <p:spPr>
            <a:xfrm>
              <a:off x="3105150" y="4753131"/>
              <a:ext cx="222885" cy="587693"/>
            </a:xfrm>
            <a:prstGeom prst="line">
              <a:avLst/>
            </a:prstGeom>
            <a:noFill/>
            <a:ln w="6350" cap="flat" cmpd="sng" algn="ctr">
              <a:solidFill>
                <a:srgbClr val="5B9BD5"/>
              </a:solidFill>
              <a:prstDash val="solid"/>
              <a:miter lim="800000"/>
            </a:ln>
            <a:effectLst/>
          </p:spPr>
        </p:cxnSp>
        <p:cxnSp>
          <p:nvCxnSpPr>
            <p:cNvPr id="71" name="直接连接符 70"/>
            <p:cNvCxnSpPr>
              <a:stCxn id="58" idx="3"/>
              <a:endCxn id="63" idx="0"/>
            </p:cNvCxnSpPr>
            <p:nvPr/>
          </p:nvCxnSpPr>
          <p:spPr>
            <a:xfrm>
              <a:off x="2123440" y="4474998"/>
              <a:ext cx="264160" cy="539834"/>
            </a:xfrm>
            <a:prstGeom prst="line">
              <a:avLst/>
            </a:prstGeom>
            <a:noFill/>
            <a:ln w="6350" cap="flat" cmpd="sng" algn="ctr">
              <a:solidFill>
                <a:srgbClr val="5B9BD5"/>
              </a:solidFill>
              <a:prstDash val="solid"/>
              <a:miter lim="800000"/>
            </a:ln>
            <a:effectLst/>
          </p:spPr>
        </p:cxnSp>
        <p:cxnSp>
          <p:nvCxnSpPr>
            <p:cNvPr id="72" name="直接连接符 71"/>
            <p:cNvCxnSpPr>
              <a:stCxn id="63" idx="3"/>
              <a:endCxn id="62" idx="1"/>
            </p:cNvCxnSpPr>
            <p:nvPr/>
          </p:nvCxnSpPr>
          <p:spPr>
            <a:xfrm>
              <a:off x="2473960" y="5103732"/>
              <a:ext cx="767715" cy="325992"/>
            </a:xfrm>
            <a:prstGeom prst="line">
              <a:avLst/>
            </a:prstGeom>
            <a:noFill/>
            <a:ln w="6350" cap="flat" cmpd="sng" algn="ctr">
              <a:solidFill>
                <a:srgbClr val="5B9BD5"/>
              </a:solidFill>
              <a:prstDash val="solid"/>
              <a:miter lim="800000"/>
            </a:ln>
            <a:effectLst/>
          </p:spPr>
        </p:cxnSp>
      </p:grpSp>
      <p:sp>
        <p:nvSpPr>
          <p:cNvPr id="73" name="右箭头 72"/>
          <p:cNvSpPr/>
          <p:nvPr/>
        </p:nvSpPr>
        <p:spPr>
          <a:xfrm rot="16200000">
            <a:off x="2254080" y="3634102"/>
            <a:ext cx="389648" cy="360444"/>
          </a:xfrm>
          <a:prstGeom prst="rightArrow">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4" name="文本框 73"/>
          <p:cNvSpPr txBox="1"/>
          <p:nvPr/>
        </p:nvSpPr>
        <p:spPr>
          <a:xfrm>
            <a:off x="3685653" y="4620880"/>
            <a:ext cx="1769331" cy="707886"/>
          </a:xfrm>
          <a:prstGeom prst="rect">
            <a:avLst/>
          </a:prstGeom>
          <a:noFill/>
        </p:spPr>
        <p:txBody>
          <a:bodyPr wrap="none" rtlCol="0">
            <a:spAutoFit/>
          </a:bodyPr>
          <a:lstStyle/>
          <a:p>
            <a:r>
              <a:rPr lang="zh-CN" altLang="en-US" sz="2000" b="1">
                <a:solidFill>
                  <a:prstClr val="black"/>
                </a:solidFill>
                <a:latin typeface="Calibri" panose="020F0502020204030204"/>
                <a:ea typeface="楷体" panose="02010609060101010101" pitchFamily="49" charset="-122"/>
              </a:rPr>
              <a:t>域</a:t>
            </a:r>
            <a:r>
              <a:rPr lang="zh-CN" altLang="en-US" sz="2000" b="1" smtClean="0">
                <a:solidFill>
                  <a:prstClr val="black"/>
                </a:solidFill>
                <a:latin typeface="Calibri" panose="020F0502020204030204"/>
                <a:ea typeface="楷体" panose="02010609060101010101" pitchFamily="49" charset="-122"/>
              </a:rPr>
              <a:t>间路由</a:t>
            </a:r>
            <a:endParaRPr lang="en-US" altLang="zh-CN" sz="2000" b="1" smtClean="0">
              <a:solidFill>
                <a:prstClr val="black"/>
              </a:solidFill>
              <a:latin typeface="Calibri" panose="020F0502020204030204"/>
              <a:ea typeface="楷体" panose="02010609060101010101" pitchFamily="49" charset="-122"/>
            </a:endParaRPr>
          </a:p>
          <a:p>
            <a:r>
              <a:rPr lang="en-US" altLang="zh-CN" sz="2000" b="1" smtClean="0">
                <a:solidFill>
                  <a:prstClr val="black"/>
                </a:solidFill>
                <a:latin typeface="Calibri" panose="020F0502020204030204"/>
                <a:ea typeface="楷体" panose="02010609060101010101" pitchFamily="49" charset="-122"/>
              </a:rPr>
              <a:t>(Inter-Domain)</a:t>
            </a:r>
            <a:endParaRPr lang="zh-CN" altLang="en-US" sz="2000" b="1" dirty="0">
              <a:solidFill>
                <a:prstClr val="black"/>
              </a:solidFill>
              <a:latin typeface="Calibri" panose="020F0502020204030204"/>
              <a:ea typeface="楷体" panose="02010609060101010101" pitchFamily="49" charset="-122"/>
            </a:endParaRPr>
          </a:p>
        </p:txBody>
      </p:sp>
      <p:sp>
        <p:nvSpPr>
          <p:cNvPr id="75" name="文本框 74"/>
          <p:cNvSpPr txBox="1"/>
          <p:nvPr/>
        </p:nvSpPr>
        <p:spPr>
          <a:xfrm>
            <a:off x="4048988" y="2056981"/>
            <a:ext cx="1763624" cy="707886"/>
          </a:xfrm>
          <a:prstGeom prst="rect">
            <a:avLst/>
          </a:prstGeom>
          <a:noFill/>
        </p:spPr>
        <p:txBody>
          <a:bodyPr wrap="none" rtlCol="0">
            <a:spAutoFit/>
          </a:bodyPr>
          <a:lstStyle/>
          <a:p>
            <a:r>
              <a:rPr lang="zh-CN" altLang="en-US" sz="2000" b="1" dirty="0" smtClean="0">
                <a:solidFill>
                  <a:prstClr val="black"/>
                </a:solidFill>
                <a:latin typeface="Calibri" panose="020F0502020204030204"/>
                <a:ea typeface="楷体" panose="02010609060101010101" pitchFamily="49" charset="-122"/>
              </a:rPr>
              <a:t>域</a:t>
            </a:r>
            <a:r>
              <a:rPr lang="zh-CN" altLang="en-US" sz="2000" b="1" smtClean="0">
                <a:solidFill>
                  <a:prstClr val="black"/>
                </a:solidFill>
                <a:latin typeface="Calibri" panose="020F0502020204030204"/>
                <a:ea typeface="楷体" panose="02010609060101010101" pitchFamily="49" charset="-122"/>
              </a:rPr>
              <a:t>内路由</a:t>
            </a:r>
            <a:endParaRPr lang="en-US" altLang="zh-CN" sz="2000" b="1" smtClean="0">
              <a:solidFill>
                <a:prstClr val="black"/>
              </a:solidFill>
              <a:latin typeface="Calibri" panose="020F0502020204030204"/>
              <a:ea typeface="楷体" panose="02010609060101010101" pitchFamily="49" charset="-122"/>
            </a:endParaRPr>
          </a:p>
          <a:p>
            <a:r>
              <a:rPr lang="en-US" altLang="zh-CN" sz="2000" b="1" smtClean="0">
                <a:solidFill>
                  <a:prstClr val="black"/>
                </a:solidFill>
                <a:latin typeface="Calibri" panose="020F0502020204030204"/>
                <a:ea typeface="楷体" panose="02010609060101010101" pitchFamily="49" charset="-122"/>
              </a:rPr>
              <a:t>(Intra-Domain)</a:t>
            </a:r>
            <a:endParaRPr lang="zh-CN" altLang="en-US" sz="2000" b="1" dirty="0">
              <a:solidFill>
                <a:prstClr val="black"/>
              </a:solidFill>
              <a:latin typeface="Calibri" panose="020F0502020204030204"/>
              <a:ea typeface="楷体" panose="02010609060101010101" pitchFamily="49" charset="-122"/>
            </a:endParaRPr>
          </a:p>
        </p:txBody>
      </p:sp>
      <p:sp>
        <p:nvSpPr>
          <p:cNvPr id="78" name="圆角矩形标注 77"/>
          <p:cNvSpPr/>
          <p:nvPr/>
        </p:nvSpPr>
        <p:spPr>
          <a:xfrm>
            <a:off x="5772150" y="1524001"/>
            <a:ext cx="3200400" cy="1629548"/>
          </a:xfrm>
          <a:prstGeom prst="wedgeRoundRectCallout">
            <a:avLst>
              <a:gd name="adj1" fmla="val -50100"/>
              <a:gd name="adj2" fmla="val -4736"/>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smtClean="0">
                <a:solidFill>
                  <a:srgbClr val="FFFFFF"/>
                </a:solidFill>
                <a:latin typeface="Calibri" panose="020F0502020204030204" pitchFamily="34" charset="0"/>
                <a:ea typeface="黑体" panose="02010609060101010101" pitchFamily="49" charset="-122"/>
              </a:rPr>
              <a:t>内部</a:t>
            </a:r>
            <a:r>
              <a:rPr lang="zh-CN" altLang="en-US" dirty="0">
                <a:solidFill>
                  <a:srgbClr val="FFFFFF"/>
                </a:solidFill>
                <a:latin typeface="Calibri" panose="020F0502020204030204" pitchFamily="34" charset="0"/>
                <a:ea typeface="黑体" panose="02010609060101010101" pitchFamily="49" charset="-122"/>
              </a:rPr>
              <a:t>网关协议 </a:t>
            </a:r>
            <a:r>
              <a:rPr lang="en-US" altLang="zh-CN" dirty="0">
                <a:solidFill>
                  <a:srgbClr val="FFFFFF"/>
                </a:solidFill>
                <a:latin typeface="Calibri" panose="020F0502020204030204" pitchFamily="34" charset="0"/>
                <a:ea typeface="黑体" panose="02010609060101010101" pitchFamily="49" charset="-122"/>
              </a:rPr>
              <a:t>IGP (Interior Gateway Protocol)    </a:t>
            </a:r>
            <a:endParaRPr lang="en-US" altLang="zh-CN" dirty="0" smtClean="0">
              <a:solidFill>
                <a:srgbClr val="FFFFFF"/>
              </a:solidFill>
              <a:latin typeface="Calibri" panose="020F0502020204030204" pitchFamily="34" charset="0"/>
              <a:ea typeface="黑体" panose="02010609060101010101" pitchFamily="49" charset="-122"/>
            </a:endParaRPr>
          </a:p>
          <a:p>
            <a:pPr marL="648000" lvl="1" indent="-342900">
              <a:lnSpc>
                <a:spcPct val="150000"/>
              </a:lnSpc>
              <a:buClr>
                <a:schemeClr val="bg1"/>
              </a:buClr>
              <a:buFont typeface="Wingdings 3" panose="05040102010807070707" pitchFamily="18" charset="2"/>
              <a:buChar char="ª"/>
            </a:pPr>
            <a:r>
              <a:rPr lang="zh-CN" altLang="en-US" dirty="0">
                <a:solidFill>
                  <a:srgbClr val="FFFFFF"/>
                </a:solidFill>
                <a:latin typeface="Calibri" panose="020F0502020204030204" pitchFamily="34" charset="0"/>
                <a:ea typeface="黑体" panose="02010609060101010101" pitchFamily="49" charset="-122"/>
              </a:rPr>
              <a:t>如 </a:t>
            </a:r>
            <a:r>
              <a:rPr lang="en-US" altLang="zh-CN" dirty="0">
                <a:solidFill>
                  <a:srgbClr val="FFFFFF"/>
                </a:solidFill>
                <a:latin typeface="Calibri" panose="020F0502020204030204" pitchFamily="34" charset="0"/>
                <a:ea typeface="黑体" panose="02010609060101010101" pitchFamily="49" charset="-122"/>
              </a:rPr>
              <a:t>RIP </a:t>
            </a:r>
            <a:r>
              <a:rPr lang="zh-CN" altLang="en-US" dirty="0" smtClean="0">
                <a:solidFill>
                  <a:srgbClr val="FFFFFF"/>
                </a:solidFill>
                <a:latin typeface="Calibri" panose="020F0502020204030204" pitchFamily="34" charset="0"/>
                <a:ea typeface="黑体" panose="02010609060101010101" pitchFamily="49" charset="-122"/>
              </a:rPr>
              <a:t>、 </a:t>
            </a:r>
            <a:r>
              <a:rPr lang="en-US" altLang="zh-CN" dirty="0">
                <a:solidFill>
                  <a:srgbClr val="FFFFFF"/>
                </a:solidFill>
                <a:latin typeface="Calibri" panose="020F0502020204030204" pitchFamily="34" charset="0"/>
                <a:ea typeface="黑体" panose="02010609060101010101" pitchFamily="49" charset="-122"/>
              </a:rPr>
              <a:t>OSPF </a:t>
            </a:r>
            <a:r>
              <a:rPr lang="zh-CN" altLang="en-US" dirty="0" smtClean="0">
                <a:solidFill>
                  <a:srgbClr val="FFFFFF"/>
                </a:solidFill>
                <a:latin typeface="Calibri" panose="020F0502020204030204" pitchFamily="34" charset="0"/>
                <a:ea typeface="黑体" panose="02010609060101010101" pitchFamily="49" charset="-122"/>
              </a:rPr>
              <a:t>协议</a:t>
            </a:r>
            <a:endParaRPr lang="en-US" altLang="zh-CN" dirty="0">
              <a:solidFill>
                <a:srgbClr val="FFFFFF"/>
              </a:solidFill>
              <a:latin typeface="Calibri" panose="020F0502020204030204" pitchFamily="34" charset="0"/>
              <a:ea typeface="黑体" panose="02010609060101010101" pitchFamily="49" charset="-122"/>
            </a:endParaRPr>
          </a:p>
        </p:txBody>
      </p:sp>
      <p:sp>
        <p:nvSpPr>
          <p:cNvPr id="79" name="圆角矩形标注 78"/>
          <p:cNvSpPr/>
          <p:nvPr/>
        </p:nvSpPr>
        <p:spPr>
          <a:xfrm>
            <a:off x="5486400" y="4476750"/>
            <a:ext cx="3302704" cy="1227903"/>
          </a:xfrm>
          <a:prstGeom prst="wedgeRoundRectCallout">
            <a:avLst>
              <a:gd name="adj1" fmla="val -49746"/>
              <a:gd name="adj2" fmla="val -2140"/>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indent="-216000">
              <a:lnSpc>
                <a:spcPct val="150000"/>
              </a:lnSpc>
              <a:buFont typeface="Arial" panose="020B0604020202020204" pitchFamily="34" charset="0"/>
              <a:buChar char="•"/>
            </a:pPr>
            <a:r>
              <a:rPr lang="zh-CN" altLang="en-US" smtClean="0">
                <a:solidFill>
                  <a:srgbClr val="FFFFFF"/>
                </a:solidFill>
                <a:latin typeface="Calibri" panose="020F0502020204030204" pitchFamily="34" charset="0"/>
                <a:ea typeface="黑体" panose="02010609060101010101" pitchFamily="49" charset="-122"/>
              </a:rPr>
              <a:t>外部</a:t>
            </a:r>
            <a:r>
              <a:rPr lang="zh-CN" altLang="en-US" dirty="0">
                <a:solidFill>
                  <a:srgbClr val="FFFFFF"/>
                </a:solidFill>
                <a:latin typeface="Calibri" panose="020F0502020204030204" pitchFamily="34" charset="0"/>
                <a:ea typeface="黑体" panose="02010609060101010101" pitchFamily="49" charset="-122"/>
              </a:rPr>
              <a:t>网关协议</a:t>
            </a:r>
            <a:r>
              <a:rPr lang="en-US" altLang="zh-CN" dirty="0">
                <a:solidFill>
                  <a:srgbClr val="FFFFFF"/>
                </a:solidFill>
                <a:latin typeface="Calibri" panose="020F0502020204030204" pitchFamily="34" charset="0"/>
                <a:ea typeface="黑体" panose="02010609060101010101" pitchFamily="49" charset="-122"/>
              </a:rPr>
              <a:t>EGP (External Gateway Protocol)    </a:t>
            </a:r>
            <a:endParaRPr lang="en-US" altLang="zh-CN" dirty="0" smtClean="0">
              <a:solidFill>
                <a:srgbClr val="FFFFFF"/>
              </a:solidFill>
              <a:latin typeface="Calibri" panose="020F0502020204030204" pitchFamily="34" charset="0"/>
              <a:ea typeface="黑体" panose="02010609060101010101" pitchFamily="49" charset="-122"/>
            </a:endParaRPr>
          </a:p>
          <a:p>
            <a:pPr marL="648000" lvl="1" indent="-342900">
              <a:lnSpc>
                <a:spcPct val="150000"/>
              </a:lnSpc>
              <a:buClr>
                <a:schemeClr val="bg1"/>
              </a:buClr>
              <a:buFont typeface="Wingdings 3" panose="05040102010807070707" pitchFamily="18" charset="2"/>
              <a:buChar char="ª"/>
            </a:pPr>
            <a:r>
              <a:rPr lang="zh-CN" altLang="en-US" dirty="0">
                <a:solidFill>
                  <a:srgbClr val="FFFFFF"/>
                </a:solidFill>
                <a:latin typeface="Calibri" panose="020F0502020204030204" pitchFamily="34" charset="0"/>
                <a:ea typeface="黑体" panose="02010609060101010101" pitchFamily="49" charset="-122"/>
              </a:rPr>
              <a:t>如 </a:t>
            </a:r>
            <a:r>
              <a:rPr lang="en-US" altLang="zh-CN" dirty="0">
                <a:solidFill>
                  <a:srgbClr val="FFFFFF"/>
                </a:solidFill>
                <a:latin typeface="Calibri" panose="020F0502020204030204" pitchFamily="34" charset="0"/>
                <a:ea typeface="黑体" panose="02010609060101010101" pitchFamily="49" charset="-122"/>
              </a:rPr>
              <a:t>BGP-4</a:t>
            </a:r>
          </a:p>
        </p:txBody>
      </p:sp>
      <p:sp>
        <p:nvSpPr>
          <p:cNvPr id="76" name="TextBox 75"/>
          <p:cNvSpPr txBox="1"/>
          <p:nvPr/>
        </p:nvSpPr>
        <p:spPr>
          <a:xfrm>
            <a:off x="3219450" y="3352800"/>
            <a:ext cx="5905500" cy="369332"/>
          </a:xfrm>
          <a:prstGeom prst="rect">
            <a:avLst/>
          </a:prstGeom>
          <a:solidFill>
            <a:srgbClr val="990099"/>
          </a:solidFill>
          <a:ln>
            <a:noFill/>
          </a:ln>
        </p:spPr>
        <p:txBody>
          <a:bodyPr wrap="square" rtlCol="0">
            <a:spAutoFit/>
          </a:bodyPr>
          <a:lstStyle/>
          <a:p>
            <a:pPr algn="ctr"/>
            <a:r>
              <a:rPr lang="zh-CN" altLang="en-US" b="1" smtClean="0">
                <a:solidFill>
                  <a:schemeClr val="bg1"/>
                </a:solidFill>
              </a:rPr>
              <a:t>性能目标导向，有统一目标（跳数、时延、代价</a:t>
            </a:r>
            <a:r>
              <a:rPr lang="en-US" altLang="zh-CN" b="1" smtClean="0">
                <a:solidFill>
                  <a:schemeClr val="bg1"/>
                </a:solidFill>
              </a:rPr>
              <a:t>…</a:t>
            </a:r>
            <a:r>
              <a:rPr lang="zh-CN" altLang="en-US" b="1" smtClean="0">
                <a:solidFill>
                  <a:schemeClr val="bg1"/>
                </a:solidFill>
              </a:rPr>
              <a:t>）</a:t>
            </a:r>
            <a:endParaRPr lang="zh-CN" altLang="en-US" b="1">
              <a:solidFill>
                <a:schemeClr val="bg1"/>
              </a:solidFill>
            </a:endParaRPr>
          </a:p>
        </p:txBody>
      </p:sp>
      <p:sp>
        <p:nvSpPr>
          <p:cNvPr id="77" name="TextBox 76"/>
          <p:cNvSpPr txBox="1"/>
          <p:nvPr/>
        </p:nvSpPr>
        <p:spPr>
          <a:xfrm>
            <a:off x="4495800" y="5962650"/>
            <a:ext cx="4648200" cy="369332"/>
          </a:xfrm>
          <a:prstGeom prst="rect">
            <a:avLst/>
          </a:prstGeom>
          <a:solidFill>
            <a:srgbClr val="990099"/>
          </a:solidFill>
          <a:ln>
            <a:noFill/>
          </a:ln>
        </p:spPr>
        <p:txBody>
          <a:bodyPr wrap="square" rtlCol="0">
            <a:spAutoFit/>
          </a:bodyPr>
          <a:lstStyle/>
          <a:p>
            <a:pPr algn="ctr"/>
            <a:r>
              <a:rPr lang="zh-CN" altLang="en-US" b="1" smtClean="0">
                <a:solidFill>
                  <a:schemeClr val="bg1"/>
                </a:solidFill>
              </a:rPr>
              <a:t>策略和经济目标，以可达性为目的</a:t>
            </a:r>
            <a:endParaRPr lang="zh-CN" altLang="en-US" b="1">
              <a:solidFill>
                <a:schemeClr val="bg1"/>
              </a:solidFill>
            </a:endParaRPr>
          </a:p>
        </p:txBody>
      </p:sp>
      <p:sp>
        <p:nvSpPr>
          <p:cNvPr id="80" name="TextBox 79"/>
          <p:cNvSpPr txBox="1"/>
          <p:nvPr/>
        </p:nvSpPr>
        <p:spPr>
          <a:xfrm>
            <a:off x="5791200" y="438150"/>
            <a:ext cx="2152650" cy="954107"/>
          </a:xfrm>
          <a:prstGeom prst="rect">
            <a:avLst/>
          </a:prstGeom>
          <a:noFill/>
          <a:ln>
            <a:noFill/>
          </a:ln>
        </p:spPr>
        <p:txBody>
          <a:bodyPr wrap="square" rtlCol="0">
            <a:spAutoFit/>
          </a:bodyPr>
          <a:lstStyle/>
          <a:p>
            <a:pPr marL="514350" indent="-514350">
              <a:buAutoNum type="arabicPeriod"/>
            </a:pPr>
            <a:r>
              <a:rPr lang="zh-CN" altLang="en-US" sz="2800" b="1" smtClean="0">
                <a:solidFill>
                  <a:srgbClr val="FF0000"/>
                </a:solidFill>
              </a:rPr>
              <a:t>规模扩大</a:t>
            </a:r>
            <a:endParaRPr lang="en-US" altLang="zh-CN" sz="2800" b="1" smtClean="0">
              <a:solidFill>
                <a:srgbClr val="FF0000"/>
              </a:solidFill>
            </a:endParaRPr>
          </a:p>
          <a:p>
            <a:pPr marL="514350" indent="-514350">
              <a:buAutoNum type="arabicPeriod"/>
            </a:pPr>
            <a:r>
              <a:rPr lang="zh-CN" altLang="en-US" sz="2800" b="1" smtClean="0">
                <a:solidFill>
                  <a:srgbClr val="FF0000"/>
                </a:solidFill>
              </a:rPr>
              <a:t>管理自治</a:t>
            </a:r>
            <a:endParaRPr lang="zh-CN" altLang="en-US" sz="2800" b="1">
              <a:solidFill>
                <a:srgbClr val="FF0000"/>
              </a:solidFill>
            </a:endParaRPr>
          </a:p>
        </p:txBody>
      </p:sp>
      <p:sp>
        <p:nvSpPr>
          <p:cNvPr id="81" name="椭圆 80"/>
          <p:cNvSpPr/>
          <p:nvPr/>
        </p:nvSpPr>
        <p:spPr>
          <a:xfrm>
            <a:off x="685800" y="1123950"/>
            <a:ext cx="3600450" cy="28003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472962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down)">
                                      <p:cBhvr>
                                        <p:cTn id="21" dur="500"/>
                                        <p:tgtEl>
                                          <p:spTgt spid="73"/>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dissolve">
                                      <p:cBhvr>
                                        <p:cTn id="29" dur="5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up)">
                                      <p:cBhvr>
                                        <p:cTn id="34" dur="3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3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down)">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wipe(down)">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p:bldP spid="75" grpId="0"/>
      <p:bldP spid="78" grpId="0" animBg="1"/>
      <p:bldP spid="79" grpId="0" animBg="1"/>
      <p:bldP spid="76" grpId="0" animBg="1"/>
      <p:bldP spid="77" grpId="0" animBg="1"/>
      <p:bldP spid="80" grpId="0"/>
      <p:bldP spid="81" grpId="0"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71.3|29.1"/>
</p:tagLst>
</file>

<file path=ppt/tags/tag10.xml><?xml version="1.0" encoding="utf-8"?>
<p:tagLst xmlns:a="http://schemas.openxmlformats.org/drawingml/2006/main" xmlns:r="http://schemas.openxmlformats.org/officeDocument/2006/relationships" xmlns:p="http://schemas.openxmlformats.org/presentationml/2006/main">
  <p:tag name="TIMING" val="|2.4|85.2|214"/>
</p:tagLst>
</file>

<file path=ppt/tags/tag11.xml><?xml version="1.0" encoding="utf-8"?>
<p:tagLst xmlns:a="http://schemas.openxmlformats.org/drawingml/2006/main" xmlns:r="http://schemas.openxmlformats.org/officeDocument/2006/relationships" xmlns:p="http://schemas.openxmlformats.org/presentationml/2006/main">
  <p:tag name="TIMING" val="|1.3|8.2|6.5|26.2|43.6"/>
</p:tagLst>
</file>

<file path=ppt/tags/tag12.xml><?xml version="1.0" encoding="utf-8"?>
<p:tagLst xmlns:a="http://schemas.openxmlformats.org/drawingml/2006/main" xmlns:r="http://schemas.openxmlformats.org/officeDocument/2006/relationships" xmlns:p="http://schemas.openxmlformats.org/presentationml/2006/main">
  <p:tag name="TIMING" val="|12.1|6.2|25.2|36.3"/>
</p:tagLst>
</file>

<file path=ppt/tags/tag13.xml><?xml version="1.0" encoding="utf-8"?>
<p:tagLst xmlns:a="http://schemas.openxmlformats.org/drawingml/2006/main" xmlns:r="http://schemas.openxmlformats.org/officeDocument/2006/relationships" xmlns:p="http://schemas.openxmlformats.org/presentationml/2006/main">
  <p:tag name="TIMING" val="|42.5|57"/>
</p:tagLst>
</file>

<file path=ppt/tags/tag14.xml><?xml version="1.0" encoding="utf-8"?>
<p:tagLst xmlns:a="http://schemas.openxmlformats.org/drawingml/2006/main" xmlns:r="http://schemas.openxmlformats.org/officeDocument/2006/relationships" xmlns:p="http://schemas.openxmlformats.org/presentationml/2006/main">
  <p:tag name="TIMING" val="|1.4|38.6|20.8"/>
</p:tagLst>
</file>

<file path=ppt/tags/tag15.xml><?xml version="1.0" encoding="utf-8"?>
<p:tagLst xmlns:a="http://schemas.openxmlformats.org/drawingml/2006/main" xmlns:r="http://schemas.openxmlformats.org/officeDocument/2006/relationships" xmlns:p="http://schemas.openxmlformats.org/presentationml/2006/main">
  <p:tag name="TIMING" val="|1.6|9.9|9.8"/>
</p:tagLst>
</file>

<file path=ppt/tags/tag16.xml><?xml version="1.0" encoding="utf-8"?>
<p:tagLst xmlns:a="http://schemas.openxmlformats.org/drawingml/2006/main" xmlns:r="http://schemas.openxmlformats.org/officeDocument/2006/relationships" xmlns:p="http://schemas.openxmlformats.org/presentationml/2006/main">
  <p:tag name="TIMING" val="|1.3|5.7|7.5"/>
</p:tagLst>
</file>

<file path=ppt/tags/tag17.xml><?xml version="1.0" encoding="utf-8"?>
<p:tagLst xmlns:a="http://schemas.openxmlformats.org/drawingml/2006/main" xmlns:r="http://schemas.openxmlformats.org/officeDocument/2006/relationships" xmlns:p="http://schemas.openxmlformats.org/presentationml/2006/main">
  <p:tag name="TIMING" val="|1.7|28.4|18.2"/>
</p:tagLst>
</file>

<file path=ppt/tags/tag18.xml><?xml version="1.0" encoding="utf-8"?>
<p:tagLst xmlns:a="http://schemas.openxmlformats.org/drawingml/2006/main" xmlns:r="http://schemas.openxmlformats.org/officeDocument/2006/relationships" xmlns:p="http://schemas.openxmlformats.org/presentationml/2006/main">
  <p:tag name="TIMING" val="|0.9|24.7"/>
</p:tagLst>
</file>

<file path=ppt/tags/tag19.xml><?xml version="1.0" encoding="utf-8"?>
<p:tagLst xmlns:a="http://schemas.openxmlformats.org/drawingml/2006/main" xmlns:r="http://schemas.openxmlformats.org/officeDocument/2006/relationships" xmlns:p="http://schemas.openxmlformats.org/presentationml/2006/main">
  <p:tag name="TIMING" val="|3.5"/>
</p:tagLst>
</file>

<file path=ppt/tags/tag2.xml><?xml version="1.0" encoding="utf-8"?>
<p:tagLst xmlns:a="http://schemas.openxmlformats.org/drawingml/2006/main" xmlns:r="http://schemas.openxmlformats.org/officeDocument/2006/relationships" xmlns:p="http://schemas.openxmlformats.org/presentationml/2006/main">
  <p:tag name="TIMING" val="|41.2|18.4|105.3"/>
</p:tagLst>
</file>

<file path=ppt/tags/tag3.xml><?xml version="1.0" encoding="utf-8"?>
<p:tagLst xmlns:a="http://schemas.openxmlformats.org/drawingml/2006/main" xmlns:r="http://schemas.openxmlformats.org/officeDocument/2006/relationships" xmlns:p="http://schemas.openxmlformats.org/presentationml/2006/main">
  <p:tag name="TIMING" val="|28.4|5.3|27.3|22.2|66.5"/>
</p:tagLst>
</file>

<file path=ppt/tags/tag4.xml><?xml version="1.0" encoding="utf-8"?>
<p:tagLst xmlns:a="http://schemas.openxmlformats.org/drawingml/2006/main" xmlns:r="http://schemas.openxmlformats.org/officeDocument/2006/relationships" xmlns:p="http://schemas.openxmlformats.org/presentationml/2006/main">
  <p:tag name="TIMING" val="|31.5|1.8|1.9|39.4|8.7|5.2"/>
</p:tagLst>
</file>

<file path=ppt/tags/tag5.xml><?xml version="1.0" encoding="utf-8"?>
<p:tagLst xmlns:a="http://schemas.openxmlformats.org/drawingml/2006/main" xmlns:r="http://schemas.openxmlformats.org/officeDocument/2006/relationships" xmlns:p="http://schemas.openxmlformats.org/presentationml/2006/main">
  <p:tag name="TIMING" val="|28.8|9.2|24.1|23.6|23.5|15.7|61.9|90.4"/>
</p:tagLst>
</file>

<file path=ppt/tags/tag6.xml><?xml version="1.0" encoding="utf-8"?>
<p:tagLst xmlns:a="http://schemas.openxmlformats.org/drawingml/2006/main" xmlns:r="http://schemas.openxmlformats.org/officeDocument/2006/relationships" xmlns:p="http://schemas.openxmlformats.org/presentationml/2006/main">
  <p:tag name="TIMING" val="|2.5|7.1|23.3|20.7|9.2|10.3|20|26.4"/>
</p:tagLst>
</file>

<file path=ppt/tags/tag7.xml><?xml version="1.0" encoding="utf-8"?>
<p:tagLst xmlns:a="http://schemas.openxmlformats.org/drawingml/2006/main" xmlns:r="http://schemas.openxmlformats.org/officeDocument/2006/relationships" xmlns:p="http://schemas.openxmlformats.org/presentationml/2006/main">
  <p:tag name="TIMING" val="|115.2|48.3|2.1|33.9|23.4|51.1|21.3|58.3"/>
</p:tagLst>
</file>

<file path=ppt/tags/tag8.xml><?xml version="1.0" encoding="utf-8"?>
<p:tagLst xmlns:a="http://schemas.openxmlformats.org/drawingml/2006/main" xmlns:r="http://schemas.openxmlformats.org/officeDocument/2006/relationships" xmlns:p="http://schemas.openxmlformats.org/presentationml/2006/main">
  <p:tag name="TIMING" val="|10.6|10.3|21.3|28.6|63.6"/>
</p:tagLst>
</file>

<file path=ppt/tags/tag9.xml><?xml version="1.0" encoding="utf-8"?>
<p:tagLst xmlns:a="http://schemas.openxmlformats.org/drawingml/2006/main" xmlns:r="http://schemas.openxmlformats.org/officeDocument/2006/relationships" xmlns:p="http://schemas.openxmlformats.org/presentationml/2006/main">
  <p:tag name="TIMING" val="|8.8|4.8|35.6|4.5|44.1|35.8|27.4|25.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28874</TotalTime>
  <Words>2781</Words>
  <Application>Microsoft Office PowerPoint</Application>
  <PresentationFormat>全屏显示(4:3)</PresentationFormat>
  <Paragraphs>1263</Paragraphs>
  <Slides>25</Slides>
  <Notes>4</Notes>
  <HiddenSlides>0</HiddenSlides>
  <MMClips>0</MMClips>
  <ScaleCrop>false</ScaleCrop>
  <HeadingPairs>
    <vt:vector size="6" baseType="variant">
      <vt:variant>
        <vt:lpstr>已用的字体</vt:lpstr>
      </vt:variant>
      <vt:variant>
        <vt:i4>16</vt:i4>
      </vt:variant>
      <vt:variant>
        <vt:lpstr>主题</vt:lpstr>
      </vt:variant>
      <vt:variant>
        <vt:i4>12</vt:i4>
      </vt:variant>
      <vt:variant>
        <vt:lpstr>幻灯片标题</vt:lpstr>
      </vt:variant>
      <vt:variant>
        <vt:i4>25</vt:i4>
      </vt:variant>
    </vt:vector>
  </HeadingPairs>
  <TitlesOfParts>
    <vt:vector size="53" baseType="lpstr">
      <vt:lpstr>方正舒体</vt:lpstr>
      <vt:lpstr>黑体</vt:lpstr>
      <vt:lpstr>华文楷体</vt:lpstr>
      <vt:lpstr>华文新魏</vt:lpstr>
      <vt:lpstr>楷体</vt:lpstr>
      <vt:lpstr>宋体</vt:lpstr>
      <vt:lpstr>微软雅黑</vt:lpstr>
      <vt:lpstr>Arial</vt:lpstr>
      <vt:lpstr>Arial Black</vt:lpstr>
      <vt:lpstr>Calibri</vt:lpstr>
      <vt:lpstr>Cambria Math</vt:lpstr>
      <vt:lpstr>Comic Sans MS</vt:lpstr>
      <vt:lpstr>Courier New</vt:lpstr>
      <vt:lpstr>Times New Roman</vt:lpstr>
      <vt:lpstr>Wingdings</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第四章 网络互联(8)</vt:lpstr>
      <vt:lpstr>提纲</vt:lpstr>
      <vt:lpstr>路由选择算法</vt:lpstr>
      <vt:lpstr>网络模型</vt:lpstr>
      <vt:lpstr>理想的路由选择算法</vt:lpstr>
      <vt:lpstr>静态 Vs. 动态路由选择算法</vt:lpstr>
      <vt:lpstr>分层的路由选择协议</vt:lpstr>
      <vt:lpstr>自治系统 (AS, Autonomous System) </vt:lpstr>
      <vt:lpstr>分层的路由体系</vt:lpstr>
      <vt:lpstr>学习要求和难点</vt:lpstr>
      <vt:lpstr>提纲</vt:lpstr>
      <vt:lpstr>RIP (Routing Information Protocol) </vt:lpstr>
      <vt:lpstr>距离向量算法</vt:lpstr>
      <vt:lpstr>距离向量更新</vt:lpstr>
      <vt:lpstr>距离向量更新</vt:lpstr>
      <vt:lpstr>距离向量举例</vt:lpstr>
      <vt:lpstr>距离向量举例</vt:lpstr>
      <vt:lpstr>距离向量举例</vt:lpstr>
      <vt:lpstr>距离向量举例</vt:lpstr>
      <vt:lpstr>距离向量举例</vt:lpstr>
      <vt:lpstr>距离向量举例</vt:lpstr>
      <vt:lpstr>距离向量举例</vt:lpstr>
      <vt:lpstr>距离向量举例</vt:lpstr>
      <vt:lpstr>距离向量举例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1499</cp:revision>
  <dcterms:created xsi:type="dcterms:W3CDTF">2017-02-02T15:53:23Z</dcterms:created>
  <dcterms:modified xsi:type="dcterms:W3CDTF">2020-03-24T09:40:24Z</dcterms:modified>
</cp:coreProperties>
</file>