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78" r:id="rId12"/>
  </p:sldMasterIdLst>
  <p:notesMasterIdLst>
    <p:notesMasterId r:id="rId28"/>
  </p:notesMasterIdLst>
  <p:sldIdLst>
    <p:sldId id="256" r:id="rId13"/>
    <p:sldId id="704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990099"/>
    <a:srgbClr val="CC0099"/>
    <a:srgbClr val="9999FF"/>
    <a:srgbClr val="D2DEEF"/>
    <a:srgbClr val="FFCC66"/>
    <a:srgbClr val="EFEFFF"/>
    <a:srgbClr val="E8E8F1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3261" autoAdjust="0"/>
  </p:normalViewPr>
  <p:slideViewPr>
    <p:cSldViewPr snapToGrid="0">
      <p:cViewPr varScale="1">
        <p:scale>
          <a:sx n="73" d="100"/>
          <a:sy n="73" d="100"/>
        </p:scale>
        <p:origin x="165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63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8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9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3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7249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58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125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9375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1576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054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4961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261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3972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25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341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033930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3759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9551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37330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1658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7233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1988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1080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38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2591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7285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2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44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2020/3/31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4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5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10" Type="http://schemas.openxmlformats.org/officeDocument/2006/relationships/image" Target="../media/image30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第四章 网络互联</a:t>
            </a:r>
            <a:r>
              <a:rPr lang="en-US" altLang="zh-CN" smtClean="0"/>
              <a:t>(9)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使用两种报文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413022"/>
          </a:xfrm>
        </p:spPr>
        <p:txBody>
          <a:bodyPr/>
          <a:lstStyle/>
          <a:p>
            <a:r>
              <a:rPr lang="zh-CN" altLang="en-US" dirty="0" smtClean="0"/>
              <a:t>请求</a:t>
            </a:r>
            <a:endParaRPr lang="zh-CN" altLang="en-US" dirty="0"/>
          </a:p>
          <a:p>
            <a:pPr lvl="1"/>
            <a:r>
              <a:rPr lang="zh-CN" altLang="en-US" dirty="0"/>
              <a:t>路由器刚启动时或由某些记录超时的路由器</a:t>
            </a:r>
            <a:r>
              <a:rPr lang="zh-CN" altLang="en-US" dirty="0" smtClean="0"/>
              <a:t>发出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</a:t>
            </a:r>
            <a:r>
              <a:rPr lang="zh-CN" altLang="en-US" dirty="0"/>
              <a:t>中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位置</a:t>
            </a:r>
            <a:r>
              <a:rPr lang="zh-CN" altLang="en-US" dirty="0"/>
              <a:t>为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>
              <a:spcBef>
                <a:spcPts val="3000"/>
              </a:spcBef>
            </a:pPr>
            <a:r>
              <a:rPr lang="zh-CN" altLang="en-US" dirty="0" smtClean="0"/>
              <a:t>应答</a:t>
            </a:r>
            <a:endParaRPr lang="zh-CN" altLang="en-US" dirty="0"/>
          </a:p>
          <a:p>
            <a:pPr lvl="1"/>
            <a:r>
              <a:rPr lang="zh-CN" altLang="en-US" dirty="0"/>
              <a:t>用于</a:t>
            </a:r>
            <a:r>
              <a:rPr lang="zh-CN" altLang="en-US" dirty="0" smtClean="0"/>
              <a:t>答复</a:t>
            </a:r>
            <a:r>
              <a:rPr lang="zh-CN" altLang="en-US" dirty="0"/>
              <a:t>一个</a:t>
            </a:r>
            <a:r>
              <a:rPr lang="zh-CN" altLang="en-US" dirty="0" smtClean="0"/>
              <a:t>请求</a:t>
            </a:r>
            <a:endParaRPr lang="zh-CN" altLang="en-US" dirty="0"/>
          </a:p>
          <a:p>
            <a:pPr lvl="1"/>
            <a:r>
              <a:rPr lang="zh-CN" altLang="en-US" dirty="0" smtClean="0"/>
              <a:t>或每</a:t>
            </a:r>
            <a:r>
              <a:rPr lang="zh-CN" altLang="en-US" dirty="0"/>
              <a:t>隔 </a:t>
            </a:r>
            <a:r>
              <a:rPr lang="en-US" altLang="zh-CN" dirty="0"/>
              <a:t>30s </a:t>
            </a:r>
            <a:r>
              <a:rPr lang="zh-CN" altLang="en-US" dirty="0"/>
              <a:t>定时发送（整个路由信息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分组中对应</a:t>
            </a:r>
            <a:r>
              <a:rPr lang="en-US" altLang="zh-CN" dirty="0"/>
              <a:t>“</a:t>
            </a:r>
            <a:r>
              <a:rPr lang="zh-CN" altLang="en-US" dirty="0"/>
              <a:t>命令</a:t>
            </a:r>
            <a:r>
              <a:rPr lang="en-US" altLang="zh-CN" dirty="0"/>
              <a:t>”</a:t>
            </a:r>
            <a:r>
              <a:rPr lang="zh-CN" altLang="en-US" dirty="0"/>
              <a:t>位置</a:t>
            </a:r>
            <a:r>
              <a:rPr lang="zh-CN" altLang="en-US" dirty="0" smtClean="0"/>
              <a:t>为</a:t>
            </a:r>
            <a:r>
              <a:rPr lang="en-US" altLang="zh-CN" dirty="0"/>
              <a:t>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5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协议的工作过程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45879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RIP</a:t>
            </a:r>
            <a:r>
              <a:rPr lang="zh-CN" altLang="en-US" sz="2000" dirty="0" smtClean="0"/>
              <a:t>协议刚</a:t>
            </a:r>
            <a:r>
              <a:rPr lang="zh-CN" altLang="en-US" sz="2000" dirty="0"/>
              <a:t>启动</a:t>
            </a:r>
            <a:r>
              <a:rPr lang="zh-CN" altLang="en-US" sz="2000" dirty="0" smtClean="0"/>
              <a:t>时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检测</a:t>
            </a:r>
            <a:r>
              <a:rPr lang="zh-CN" altLang="en-US" sz="1800" dirty="0"/>
              <a:t>路由器的各个接口的状态和地址</a:t>
            </a:r>
            <a:r>
              <a:rPr lang="zh-CN" altLang="en-US" sz="1800" dirty="0" smtClean="0"/>
              <a:t>信息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若某接口</a:t>
            </a:r>
            <a:r>
              <a:rPr lang="zh-CN" altLang="en-US" sz="1800" dirty="0"/>
              <a:t>状态正常</a:t>
            </a:r>
            <a:r>
              <a:rPr lang="zh-CN" altLang="en-US" sz="1800" dirty="0" smtClean="0"/>
              <a:t>，在</a:t>
            </a:r>
            <a:r>
              <a:rPr lang="zh-CN" altLang="en-US" sz="1800" dirty="0"/>
              <a:t>路由表中增加一条路由，表示可以到达该接口所在的网络，距离值为</a:t>
            </a:r>
            <a:r>
              <a:rPr lang="en-US" altLang="zh-CN" sz="1800" dirty="0" smtClean="0"/>
              <a:t>0</a:t>
            </a:r>
          </a:p>
          <a:p>
            <a:pPr lvl="1"/>
            <a:r>
              <a:rPr lang="zh-CN" altLang="en-US" sz="1800" dirty="0" smtClean="0"/>
              <a:t>即</a:t>
            </a:r>
            <a:r>
              <a:rPr lang="zh-CN" altLang="en-US" sz="1800" dirty="0"/>
              <a:t>路由器将它所连接的几个网络互连起来，在它们之间转发</a:t>
            </a:r>
            <a:r>
              <a:rPr lang="zh-CN" altLang="en-US" sz="1800" dirty="0" smtClean="0"/>
              <a:t>信息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）初始化后</a:t>
            </a:r>
            <a:endParaRPr lang="en-US" altLang="zh-CN" sz="2000" dirty="0"/>
          </a:p>
          <a:p>
            <a:pPr lvl="1"/>
            <a:r>
              <a:rPr lang="zh-CN" altLang="en-US" sz="1800" dirty="0"/>
              <a:t>主动向各个网络接口以广播方式发送</a:t>
            </a:r>
            <a:r>
              <a:rPr lang="en-US" altLang="zh-CN" sz="1800" dirty="0"/>
              <a:t>RIP</a:t>
            </a:r>
            <a:r>
              <a:rPr lang="zh-CN" altLang="en-US" sz="1800" dirty="0" smtClean="0"/>
              <a:t>请求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该</a:t>
            </a:r>
            <a:r>
              <a:rPr lang="zh-CN" altLang="en-US" sz="1800" dirty="0"/>
              <a:t>请求的</a:t>
            </a:r>
            <a:r>
              <a:rPr lang="en-US" altLang="zh-CN" sz="1800" dirty="0"/>
              <a:t>RIP</a:t>
            </a:r>
            <a:r>
              <a:rPr lang="zh-CN" altLang="en-US" sz="1800" dirty="0"/>
              <a:t>数据部分只包含一项路由信息，且全部域为</a:t>
            </a:r>
            <a:r>
              <a:rPr lang="en-US" altLang="zh-CN" sz="1800" dirty="0"/>
              <a:t>0</a:t>
            </a:r>
            <a:r>
              <a:rPr lang="zh-CN" altLang="en-US" sz="1800" dirty="0"/>
              <a:t>，表示要得到相连的网络上的路由器所拥有的路由表中的全部</a:t>
            </a:r>
            <a:r>
              <a:rPr lang="zh-CN" altLang="en-US" sz="1800" dirty="0" smtClean="0"/>
              <a:t>信息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）收到请求的路由器回复应答包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）最后</a:t>
            </a:r>
            <a:r>
              <a:rPr lang="zh-CN" altLang="en-US" sz="2000" dirty="0" smtClean="0"/>
              <a:t>，各相邻节点之间交换路由信息，各节点获取到全网路由信息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4352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协议的工作过程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413022"/>
          </a:xfrm>
        </p:spPr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路由信息的</a:t>
            </a:r>
            <a:r>
              <a:rPr lang="zh-CN" altLang="en-US" dirty="0" smtClean="0"/>
              <a:t>发送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通过应答包发送，包含：到达</a:t>
            </a:r>
            <a:r>
              <a:rPr lang="zh-CN" altLang="en-US" dirty="0"/>
              <a:t>某目标网络的跳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回复请求包，或周期性发送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489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RIP</a:t>
            </a:r>
            <a:r>
              <a:rPr lang="zh-CN" altLang="en-US" dirty="0"/>
              <a:t>协议的工作过程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4816122"/>
          </a:xfrm>
        </p:spPr>
        <p:txBody>
          <a:bodyPr/>
          <a:lstStyle/>
          <a:p>
            <a:r>
              <a:rPr lang="en-US" altLang="zh-CN" sz="2000" dirty="0"/>
              <a:t>RIP</a:t>
            </a:r>
            <a:r>
              <a:rPr lang="zh-CN" altLang="en-US" sz="2000" dirty="0"/>
              <a:t>路由信息</a:t>
            </a:r>
            <a:r>
              <a:rPr lang="zh-CN" altLang="en-US" sz="2000" dirty="0" smtClean="0"/>
              <a:t>的接收：当收到</a:t>
            </a:r>
            <a:r>
              <a:rPr lang="zh-CN" altLang="en-US" sz="2000" dirty="0"/>
              <a:t>相邻</a:t>
            </a:r>
            <a:r>
              <a:rPr lang="zh-CN" altLang="en-US" sz="2000" dirty="0" smtClean="0"/>
              <a:t>路由器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其</a:t>
            </a:r>
            <a:r>
              <a:rPr lang="zh-CN" altLang="en-US" sz="2000" dirty="0"/>
              <a:t>地址为 </a:t>
            </a:r>
            <a:r>
              <a:rPr lang="en-US" altLang="zh-CN" sz="2000" dirty="0" smtClean="0"/>
              <a:t>X)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一个 </a:t>
            </a:r>
            <a:r>
              <a:rPr lang="en-US" altLang="zh-CN" sz="2000" dirty="0"/>
              <a:t>RIP </a:t>
            </a:r>
            <a:r>
              <a:rPr lang="zh-CN" altLang="en-US" sz="2000" dirty="0" smtClean="0"/>
              <a:t>报文</a:t>
            </a:r>
            <a:endParaRPr lang="zh-CN" altLang="en-US" sz="2000" dirty="0"/>
          </a:p>
          <a:p>
            <a:pPr lvl="1"/>
            <a:r>
              <a:rPr lang="en-US" altLang="zh-CN" sz="1600" dirty="0" smtClean="0"/>
              <a:t>1</a:t>
            </a:r>
            <a:r>
              <a:rPr lang="zh-CN" altLang="en-US" sz="1600" dirty="0" smtClean="0"/>
              <a:t>）先</a:t>
            </a:r>
            <a:r>
              <a:rPr lang="zh-CN" altLang="en-US" sz="1600" dirty="0"/>
              <a:t>修改此 </a:t>
            </a:r>
            <a:r>
              <a:rPr lang="en-US" altLang="zh-CN" sz="1600" dirty="0"/>
              <a:t>RIP </a:t>
            </a:r>
            <a:r>
              <a:rPr lang="zh-CN" altLang="en-US" sz="1600" dirty="0"/>
              <a:t>报文中的所有</a:t>
            </a:r>
            <a:r>
              <a:rPr lang="zh-CN" altLang="en-US" sz="1600" dirty="0" smtClean="0"/>
              <a:t>项目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把</a:t>
            </a:r>
            <a:r>
              <a:rPr lang="zh-CN" altLang="en-US" sz="1600" dirty="0"/>
              <a:t>“下一跳”字段中的地址都改为 </a:t>
            </a:r>
            <a:r>
              <a:rPr lang="en-US" altLang="zh-CN" sz="1600" dirty="0"/>
              <a:t>X</a:t>
            </a:r>
            <a:r>
              <a:rPr lang="zh-CN" altLang="en-US" sz="1600" dirty="0"/>
              <a:t>，并把所有的“距离”字段的值加 </a:t>
            </a:r>
            <a:r>
              <a:rPr lang="en-US" altLang="zh-CN" sz="1600" dirty="0" smtClean="0"/>
              <a:t>1</a:t>
            </a:r>
            <a:endParaRPr lang="zh-CN" altLang="en-US" sz="1600" dirty="0"/>
          </a:p>
          <a:p>
            <a:pPr lvl="1"/>
            <a:r>
              <a:rPr lang="en-US" altLang="zh-CN" sz="1600" dirty="0" smtClean="0"/>
              <a:t>2</a:t>
            </a:r>
            <a:r>
              <a:rPr lang="zh-CN" altLang="en-US" sz="1600" dirty="0" smtClean="0"/>
              <a:t>）对</a:t>
            </a:r>
            <a:r>
              <a:rPr lang="zh-CN" altLang="en-US" sz="1600" dirty="0"/>
              <a:t>修改后的 </a:t>
            </a:r>
            <a:r>
              <a:rPr lang="en-US" altLang="zh-CN" sz="1600" dirty="0"/>
              <a:t>RIP </a:t>
            </a:r>
            <a:r>
              <a:rPr lang="zh-CN" altLang="en-US" sz="1600" dirty="0"/>
              <a:t>报文中的每一个项目，重复以下步骤：</a:t>
            </a:r>
          </a:p>
          <a:p>
            <a:pPr lvl="2"/>
            <a:r>
              <a:rPr lang="zh-CN" altLang="en-US" sz="1600" dirty="0"/>
              <a:t>若项目中的目的</a:t>
            </a:r>
            <a:r>
              <a:rPr lang="zh-CN" altLang="en-US" sz="1600" dirty="0" smtClean="0"/>
              <a:t>网络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不在</a:t>
            </a:r>
            <a:r>
              <a:rPr lang="zh-CN" altLang="en-US" sz="1600" dirty="0"/>
              <a:t>路由表中，则把该项目加到路由表</a:t>
            </a:r>
            <a:r>
              <a:rPr lang="zh-CN" altLang="en-US" sz="1600" dirty="0" smtClean="0"/>
              <a:t>中</a:t>
            </a:r>
            <a:endParaRPr lang="zh-CN" altLang="en-US" sz="1600" dirty="0"/>
          </a:p>
          <a:p>
            <a:pPr lvl="2"/>
            <a:r>
              <a:rPr lang="zh-CN" altLang="en-US" sz="1600" dirty="0" smtClean="0"/>
              <a:t>否则 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即路由表中有目的网络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，则查看下一跳路由器地址</a:t>
            </a:r>
            <a:r>
              <a:rPr lang="en-US" altLang="zh-CN" sz="1600" dirty="0" smtClean="0"/>
              <a:t>)</a:t>
            </a:r>
          </a:p>
          <a:p>
            <a:pPr lvl="3"/>
            <a:r>
              <a:rPr lang="zh-CN" altLang="en-US" dirty="0" smtClean="0"/>
              <a:t>若</a:t>
            </a:r>
            <a:r>
              <a:rPr lang="zh-CN" altLang="en-US" dirty="0"/>
              <a:t>下一跳字段给出的</a:t>
            </a: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路由器地址是同样的</a:t>
            </a:r>
            <a:r>
              <a:rPr lang="zh-CN" altLang="en-US" dirty="0"/>
              <a:t>，则把收到的项	</a:t>
            </a:r>
            <a:r>
              <a:rPr lang="zh-CN" altLang="en-US" dirty="0" smtClean="0"/>
              <a:t>目替换</a:t>
            </a:r>
            <a:r>
              <a:rPr lang="zh-CN" altLang="en-US" dirty="0"/>
              <a:t>原路由表中的</a:t>
            </a:r>
            <a:r>
              <a:rPr lang="zh-CN" altLang="en-US" dirty="0" smtClean="0"/>
              <a:t>项目</a:t>
            </a:r>
            <a:endParaRPr lang="en-US" altLang="zh-CN" dirty="0"/>
          </a:p>
          <a:p>
            <a:pPr lvl="3"/>
            <a:r>
              <a:rPr lang="zh-CN" altLang="en-US" dirty="0" smtClean="0"/>
              <a:t>否则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即下一跳不同</a:t>
            </a:r>
            <a:r>
              <a:rPr lang="en-US" altLang="zh-CN" dirty="0" smtClean="0"/>
              <a:t>)</a:t>
            </a:r>
          </a:p>
          <a:p>
            <a:pPr marL="1548000" lvl="4"/>
            <a:r>
              <a:rPr lang="zh-CN" altLang="en-US" dirty="0" smtClean="0"/>
              <a:t>若</a:t>
            </a:r>
            <a:r>
              <a:rPr lang="zh-CN" altLang="en-US" dirty="0"/>
              <a:t>收到项目中的距离小于路由表中的距离，则进行</a:t>
            </a:r>
            <a:r>
              <a:rPr lang="zh-CN" altLang="en-US" dirty="0" smtClean="0"/>
              <a:t>更新</a:t>
            </a:r>
            <a:endParaRPr lang="en-US" altLang="zh-CN" dirty="0"/>
          </a:p>
          <a:p>
            <a:pPr marL="1548000" lvl="4"/>
            <a:r>
              <a:rPr lang="zh-CN" altLang="en-US" sz="1600" dirty="0" smtClean="0"/>
              <a:t>否则</a:t>
            </a:r>
            <a:r>
              <a:rPr lang="zh-CN" altLang="en-US" sz="1600" dirty="0"/>
              <a:t>，什么也不</a:t>
            </a:r>
            <a:r>
              <a:rPr lang="zh-CN" altLang="en-US" sz="1600" dirty="0" smtClean="0"/>
              <a:t>做</a:t>
            </a:r>
            <a:endParaRPr lang="zh-CN" altLang="en-US" sz="1600" dirty="0"/>
          </a:p>
          <a:p>
            <a:pPr lvl="1"/>
            <a:r>
              <a:rPr lang="en-US" altLang="zh-CN" sz="1600" dirty="0" smtClean="0"/>
              <a:t>3</a:t>
            </a:r>
            <a:r>
              <a:rPr lang="zh-CN" altLang="en-US" sz="1600" dirty="0" smtClean="0"/>
              <a:t>）若 </a:t>
            </a:r>
            <a:r>
              <a:rPr lang="en-US" altLang="zh-CN" sz="1600" dirty="0"/>
              <a:t>3 </a:t>
            </a:r>
            <a:r>
              <a:rPr lang="zh-CN" altLang="en-US" sz="1600" dirty="0"/>
              <a:t>分钟还没有收到相邻路由器的更新路由表，则把此相邻路由器记为不可达路由器，即将距离置为</a:t>
            </a:r>
            <a:r>
              <a:rPr lang="en-US" altLang="zh-CN" sz="1600" dirty="0"/>
              <a:t>16</a:t>
            </a:r>
            <a:r>
              <a:rPr lang="zh-CN" altLang="en-US" sz="1600" dirty="0"/>
              <a:t>（距离为</a:t>
            </a:r>
            <a:r>
              <a:rPr lang="en-US" altLang="zh-CN" sz="1600" dirty="0"/>
              <a:t>16</a:t>
            </a:r>
            <a:r>
              <a:rPr lang="zh-CN" altLang="en-US" sz="1600" dirty="0"/>
              <a:t>表示不可达</a:t>
            </a:r>
            <a:r>
              <a:rPr lang="zh-CN" altLang="en-US" sz="1600" dirty="0" smtClean="0"/>
              <a:t>）</a:t>
            </a:r>
            <a:endParaRPr lang="zh-CN" altLang="en-US" sz="1600" dirty="0"/>
          </a:p>
          <a:p>
            <a:pPr lvl="1"/>
            <a:r>
              <a:rPr lang="en-US" altLang="zh-CN" sz="1600" dirty="0" smtClean="0"/>
              <a:t>4</a:t>
            </a:r>
            <a:r>
              <a:rPr lang="zh-CN" altLang="en-US" sz="1600" dirty="0" smtClean="0"/>
              <a:t>）返回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34250" y="2763264"/>
            <a:ext cx="156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FF0000"/>
                </a:solidFill>
              </a:rPr>
              <a:t>从无到有</a:t>
            </a:r>
            <a:endParaRPr lang="zh-CN" altLang="en-US" sz="2000" b="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15200" y="3620514"/>
            <a:ext cx="156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FF0000"/>
                </a:solidFill>
              </a:rPr>
              <a:t>新优先</a:t>
            </a:r>
            <a:endParaRPr lang="zh-CN" altLang="en-US" sz="2000" b="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4249164"/>
            <a:ext cx="156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FF0000"/>
                </a:solidFill>
              </a:rPr>
              <a:t>短优先</a:t>
            </a:r>
            <a:endParaRPr lang="zh-CN" altLang="en-US" sz="2000" b="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8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的局限性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413022"/>
          </a:xfrm>
        </p:spPr>
        <p:txBody>
          <a:bodyPr/>
          <a:lstStyle/>
          <a:p>
            <a:r>
              <a:rPr lang="zh-CN" altLang="en-US" sz="2000" dirty="0" smtClean="0"/>
              <a:t>可扩展性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16</a:t>
            </a:r>
            <a:r>
              <a:rPr lang="zh-CN" altLang="en-US" sz="1800" dirty="0"/>
              <a:t>作为无穷大，它不能在“直径”大于</a:t>
            </a:r>
            <a:r>
              <a:rPr lang="en-US" altLang="zh-CN" sz="1800" dirty="0"/>
              <a:t>15</a:t>
            </a:r>
            <a:r>
              <a:rPr lang="zh-CN" altLang="en-US" sz="1800" smtClean="0"/>
              <a:t>的自治系统中使用</a:t>
            </a:r>
            <a:endParaRPr lang="zh-CN" altLang="en-US" sz="1800" dirty="0"/>
          </a:p>
          <a:p>
            <a:r>
              <a:rPr lang="zh-CN" altLang="en-US" sz="2000" dirty="0"/>
              <a:t>不能在丢失率高的网络中使用</a:t>
            </a:r>
          </a:p>
          <a:p>
            <a:pPr lvl="1"/>
            <a:r>
              <a:rPr lang="en-US" altLang="zh-CN" sz="1800" dirty="0" smtClean="0"/>
              <a:t>RIP</a:t>
            </a:r>
            <a:r>
              <a:rPr lang="zh-CN" altLang="en-US" sz="1800" dirty="0" smtClean="0"/>
              <a:t>更新和超时机制</a:t>
            </a:r>
            <a:endParaRPr lang="en-US" altLang="zh-CN" sz="1800" dirty="0" smtClean="0"/>
          </a:p>
          <a:p>
            <a:r>
              <a:rPr lang="zh-CN" altLang="en-US" sz="2000" dirty="0" smtClean="0"/>
              <a:t>不能动态地使用时延、负载等为依据选择路由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RIP</a:t>
            </a:r>
            <a:r>
              <a:rPr lang="zh-CN" altLang="en-US" sz="1800" dirty="0"/>
              <a:t>在传播路由时使用固定的</a:t>
            </a:r>
            <a:r>
              <a:rPr lang="zh-CN" altLang="en-US" sz="1800" dirty="0" smtClean="0"/>
              <a:t>费用值</a:t>
            </a:r>
            <a:endParaRPr lang="zh-CN" altLang="en-US" sz="1800" dirty="0"/>
          </a:p>
          <a:p>
            <a:r>
              <a:rPr lang="zh-CN" altLang="en-US" sz="2000" dirty="0" smtClean="0"/>
              <a:t>开销较大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每</a:t>
            </a:r>
            <a:r>
              <a:rPr lang="en-US" altLang="zh-CN" sz="1800" dirty="0"/>
              <a:t>30</a:t>
            </a:r>
            <a:r>
              <a:rPr lang="zh-CN" altLang="en-US" sz="1800" dirty="0"/>
              <a:t>秒信息交换占用网络</a:t>
            </a:r>
            <a:r>
              <a:rPr lang="zh-CN" altLang="en-US" sz="1800" dirty="0" smtClean="0"/>
              <a:t>资源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路由器之间交换的路由信息是路由器中的完整路由表，因而随着网络规模的扩大，开销也就</a:t>
            </a:r>
            <a:r>
              <a:rPr lang="zh-CN" altLang="en-US" sz="1800" dirty="0" smtClean="0"/>
              <a:t>增加</a:t>
            </a:r>
            <a:endParaRPr lang="en-US" altLang="zh-CN" sz="1800" dirty="0" smtClean="0"/>
          </a:p>
          <a:p>
            <a:pPr algn="just"/>
            <a:r>
              <a:rPr lang="zh-CN" altLang="en-US" sz="2000" dirty="0" smtClean="0"/>
              <a:t>收敛速度</a:t>
            </a:r>
            <a:endParaRPr lang="en-US" altLang="zh-CN" sz="2000" dirty="0" smtClean="0"/>
          </a:p>
          <a:p>
            <a:pPr lvl="1" algn="just"/>
            <a:r>
              <a:rPr kumimoji="1" lang="zh-CN" altLang="en-US" sz="1800" dirty="0"/>
              <a:t>网络出</a:t>
            </a:r>
            <a:r>
              <a:rPr kumimoji="1" lang="zh-CN" altLang="en-US" sz="1800" dirty="0" smtClean="0"/>
              <a:t>故障时往往</a:t>
            </a:r>
            <a:r>
              <a:rPr kumimoji="1" lang="zh-CN" altLang="en-US" sz="1800" dirty="0"/>
              <a:t>需要较长的时间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例如数分钟</a:t>
            </a:r>
            <a:r>
              <a:rPr kumimoji="1" lang="en-US" altLang="zh-CN" sz="1800" dirty="0"/>
              <a:t>)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751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E704E2A-200F-4FD4-82DE-C9E7CB5B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927" y="3107840"/>
            <a:ext cx="4800533" cy="855663"/>
          </a:xfrm>
        </p:spPr>
        <p:txBody>
          <a:bodyPr tIns="72000" bIns="72000" anchor="ctr" anchorCtr="0">
            <a:noAutofit/>
          </a:bodyPr>
          <a:lstStyle/>
          <a:p>
            <a:pPr algn="ctr"/>
            <a:r>
              <a:rPr lang="zh-CN" altLang="en-US" sz="6600" dirty="0" smtClean="0">
                <a:solidFill>
                  <a:srgbClr val="0000CC"/>
                </a:solidFill>
                <a:latin typeface="+mn-ea"/>
                <a:ea typeface="+mn-ea"/>
              </a:rPr>
              <a:t>休息！！！</a:t>
            </a:r>
            <a:endParaRPr lang="zh-CN" altLang="en-US" sz="66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9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8229600" cy="526062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4.1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网际协议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IP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bg1">
                  <a:lumMod val="75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4.2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划分子网和构造超网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4.3 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网络控制与诊断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--ICMP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协议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4.4  IP</a:t>
            </a:r>
            <a:r>
              <a:rPr lang="zh-CN" altLang="en-US" dirty="0" smtClean="0"/>
              <a:t>路由协议</a:t>
            </a:r>
            <a:endParaRPr lang="en-US" altLang="zh-CN" dirty="0" smtClean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4.4.1  </a:t>
            </a:r>
            <a:r>
              <a:rPr lang="zh-CN" altLang="en-US" dirty="0" smtClean="0"/>
              <a:t>路由器工作原理</a:t>
            </a:r>
            <a:endParaRPr lang="en-US" altLang="zh-CN" dirty="0" smtClean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4.4.2  </a:t>
            </a:r>
            <a:r>
              <a:rPr lang="zh-CN" altLang="en-US" dirty="0" smtClean="0"/>
              <a:t>路由协议基本概念</a:t>
            </a:r>
            <a:endParaRPr lang="en-US" altLang="zh-CN" dirty="0" smtClean="0"/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4.4.3  </a:t>
            </a:r>
            <a:r>
              <a:rPr lang="zh-CN" altLang="en-US" dirty="0" smtClean="0"/>
              <a:t>内部网关协议</a:t>
            </a:r>
            <a:r>
              <a:rPr lang="en-US" altLang="zh-CN" dirty="0" smtClean="0"/>
              <a:t>RIP</a:t>
            </a:r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4.4.4  </a:t>
            </a:r>
            <a:r>
              <a:rPr lang="zh-CN" altLang="en-US" dirty="0" smtClean="0"/>
              <a:t>内部网关协议</a:t>
            </a:r>
            <a:r>
              <a:rPr lang="en-US" altLang="zh-CN" dirty="0" smtClean="0"/>
              <a:t>OSPF</a:t>
            </a:r>
          </a:p>
          <a:p>
            <a:pPr lvl="1">
              <a:lnSpc>
                <a:spcPts val="3000"/>
              </a:lnSpc>
              <a:spcBef>
                <a:spcPts val="600"/>
              </a:spcBef>
            </a:pPr>
            <a:r>
              <a:rPr lang="en-US" altLang="zh-CN" dirty="0" smtClean="0"/>
              <a:t>4.4.5  </a:t>
            </a:r>
            <a:r>
              <a:rPr lang="zh-CN" altLang="en-US" dirty="0" smtClean="0"/>
              <a:t>外部网关协议</a:t>
            </a:r>
            <a:r>
              <a:rPr lang="en-US" altLang="zh-CN" dirty="0" smtClean="0"/>
              <a:t>BGP</a:t>
            </a:r>
            <a:endParaRPr lang="en-US" altLang="zh-CN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4.5  IP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多播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886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链路故障时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4403372"/>
          </a:xfrm>
        </p:spPr>
        <p:txBody>
          <a:bodyPr/>
          <a:lstStyle/>
          <a:p>
            <a:r>
              <a:rPr lang="zh-CN" altLang="en-US" dirty="0"/>
              <a:t>注意到故障的结点发送新的</a:t>
            </a:r>
            <a:r>
              <a:rPr lang="zh-CN" altLang="en-US" dirty="0" smtClean="0"/>
              <a:t>距离向量给</a:t>
            </a:r>
            <a:r>
              <a:rPr lang="zh-CN" altLang="en-US" dirty="0"/>
              <a:t>相邻结点，正常情况下，系统会很快达到一种新的状态</a:t>
            </a:r>
          </a:p>
          <a:p>
            <a:r>
              <a:rPr lang="zh-CN" altLang="en-US" dirty="0"/>
              <a:t>结点发现故障的方式有</a:t>
            </a:r>
            <a:r>
              <a:rPr lang="zh-CN" altLang="en-US" dirty="0" smtClean="0"/>
              <a:t>两种</a:t>
            </a:r>
            <a:endParaRPr lang="zh-CN" altLang="en-US" dirty="0"/>
          </a:p>
          <a:p>
            <a:pPr lvl="1"/>
            <a:r>
              <a:rPr lang="zh-CN" altLang="en-US" dirty="0"/>
              <a:t>结点连续发送一个控制分组给其它结点，看是否能接收到应答，测试与其它结点的链路</a:t>
            </a:r>
            <a:r>
              <a:rPr lang="zh-CN" altLang="en-US"/>
              <a:t>是否</a:t>
            </a:r>
            <a:r>
              <a:rPr lang="zh-CN" altLang="en-US" smtClean="0"/>
              <a:t>正常</a:t>
            </a:r>
            <a:endParaRPr lang="en-US" altLang="zh-CN" smtClean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在最近几次更新周期中，收不到预期的定期更新，则判断该链路（或链路另一端的结点）</a:t>
            </a:r>
            <a:r>
              <a:rPr lang="zh-CN" altLang="en-US"/>
              <a:t>发生</a:t>
            </a:r>
            <a:r>
              <a:rPr lang="zh-CN" altLang="en-US" smtClean="0"/>
              <a:t>故障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6800" y="3695701"/>
            <a:ext cx="2228850" cy="1551920"/>
            <a:chOff x="4876800" y="3695701"/>
            <a:chExt cx="1600200" cy="1551920"/>
          </a:xfrm>
        </p:grpSpPr>
        <p:sp>
          <p:nvSpPr>
            <p:cNvPr id="7" name="TextBox 6"/>
            <p:cNvSpPr txBox="1"/>
            <p:nvPr/>
          </p:nvSpPr>
          <p:spPr>
            <a:xfrm>
              <a:off x="4895850" y="3695701"/>
              <a:ext cx="1581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（主动探测）</a:t>
              </a:r>
              <a:endPara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4724401"/>
              <a:ext cx="1581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（被动侦听）</a:t>
              </a:r>
              <a:endPara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2070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距离向量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链路故障举例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7"/>
            <a:ext cx="5517266" cy="1752775"/>
          </a:xfrm>
        </p:spPr>
        <p:txBody>
          <a:bodyPr/>
          <a:lstStyle/>
          <a:p>
            <a:r>
              <a:rPr lang="zh-CN" altLang="en-US" sz="1600" dirty="0" smtClean="0"/>
              <a:t>结点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发现到</a:t>
            </a:r>
            <a:r>
              <a:rPr lang="en-US" altLang="zh-CN" sz="1600" dirty="0"/>
              <a:t>G</a:t>
            </a:r>
            <a:r>
              <a:rPr lang="zh-CN" altLang="en-US" sz="1600" dirty="0"/>
              <a:t>的链路发生故障</a:t>
            </a:r>
            <a:r>
              <a:rPr lang="zh-CN" altLang="en-US" sz="1600" dirty="0" smtClean="0"/>
              <a:t>时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F</a:t>
            </a:r>
            <a:r>
              <a:rPr lang="zh-CN" altLang="en-US" sz="1600" dirty="0"/>
              <a:t>设置到</a:t>
            </a:r>
            <a:r>
              <a:rPr lang="en-US" altLang="zh-CN" sz="1600" dirty="0" smtClean="0"/>
              <a:t>G</a:t>
            </a:r>
            <a:r>
              <a:rPr lang="zh-CN" altLang="en-US" sz="1600" dirty="0" smtClean="0"/>
              <a:t>、到</a:t>
            </a:r>
            <a:r>
              <a:rPr lang="en-US" altLang="zh-CN" sz="1600" dirty="0" smtClean="0"/>
              <a:t>D(</a:t>
            </a:r>
            <a:r>
              <a:rPr lang="zh-CN" altLang="en-US" sz="1600" dirty="0" smtClean="0"/>
              <a:t>下一跳为</a:t>
            </a:r>
            <a:r>
              <a:rPr lang="en-US" altLang="zh-CN" sz="1600" dirty="0" smtClean="0"/>
              <a:t>G)</a:t>
            </a:r>
            <a:r>
              <a:rPr lang="zh-CN" altLang="en-US" sz="1600" dirty="0" smtClean="0"/>
              <a:t>的距离值</a:t>
            </a:r>
            <a:r>
              <a:rPr lang="zh-CN" altLang="en-US" sz="1600" dirty="0"/>
              <a:t>为</a:t>
            </a:r>
            <a:r>
              <a:rPr lang="zh-CN" altLang="en-US" sz="1600" dirty="0" smtClean="0"/>
              <a:t>无穷大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把信息</a:t>
            </a:r>
            <a:r>
              <a:rPr lang="zh-CN" altLang="en-US" sz="1600" dirty="0"/>
              <a:t>传给结点</a:t>
            </a:r>
            <a:r>
              <a:rPr lang="en-US" altLang="zh-CN" sz="1600" dirty="0" smtClean="0"/>
              <a:t>A</a:t>
            </a:r>
          </a:p>
          <a:p>
            <a:r>
              <a:rPr lang="zh-CN" altLang="en-US" sz="1600" dirty="0"/>
              <a:t>结点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收到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的消息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A</a:t>
            </a:r>
            <a:r>
              <a:rPr lang="zh-CN" altLang="en-US" sz="1600" dirty="0"/>
              <a:t>也把它到</a:t>
            </a:r>
            <a:r>
              <a:rPr lang="en-US" altLang="zh-CN" sz="1600" dirty="0"/>
              <a:t>G</a:t>
            </a:r>
            <a:r>
              <a:rPr lang="zh-CN" altLang="en-US" sz="1600" dirty="0"/>
              <a:t>的距离设为无穷大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816600" y="1371430"/>
            <a:ext cx="3261768" cy="2222669"/>
            <a:chOff x="5816600" y="1371430"/>
            <a:chExt cx="3261768" cy="2222669"/>
          </a:xfrm>
        </p:grpSpPr>
        <p:sp>
          <p:nvSpPr>
            <p:cNvPr id="45" name="圆角矩形 44"/>
            <p:cNvSpPr/>
            <p:nvPr/>
          </p:nvSpPr>
          <p:spPr>
            <a:xfrm>
              <a:off x="5816600" y="1371430"/>
              <a:ext cx="3261768" cy="2222669"/>
            </a:xfrm>
            <a:prstGeom prst="roundRect">
              <a:avLst>
                <a:gd name="adj" fmla="val 732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74466" y="1444978"/>
              <a:ext cx="3062288" cy="1968500"/>
              <a:chOff x="485094" y="3638549"/>
              <a:chExt cx="3062288" cy="1968500"/>
            </a:xfrm>
          </p:grpSpPr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277710" y="3638549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485094" y="398910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A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2387373" y="398910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C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8"/>
              <p:cNvSpPr>
                <a:spLocks noChangeArrowheads="1"/>
              </p:cNvSpPr>
              <p:nvPr/>
            </p:nvSpPr>
            <p:spPr bwMode="auto">
              <a:xfrm>
                <a:off x="485094" y="5216046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1436233" y="4690213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3230336" y="4514936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2545896" y="525649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G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 flipV="1">
                <a:off x="802140" y="3813826"/>
                <a:ext cx="475570" cy="35055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802140" y="4164381"/>
                <a:ext cx="15852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594755" y="3813826"/>
                <a:ext cx="792617" cy="35055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643617" y="4339659"/>
                <a:ext cx="0" cy="876387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802140" y="4164381"/>
                <a:ext cx="634093" cy="701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704419" y="4164381"/>
                <a:ext cx="525917" cy="52583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 flipH="1">
                <a:off x="2862942" y="4690213"/>
                <a:ext cx="367393" cy="701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802140" y="5391323"/>
                <a:ext cx="174375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743736" y="2989376"/>
            <a:ext cx="435905" cy="424102"/>
            <a:chOff x="6529297" y="4249417"/>
            <a:chExt cx="435905" cy="42410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529297" y="4267119"/>
              <a:ext cx="435905" cy="4064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6529297" y="4249417"/>
              <a:ext cx="396308" cy="39634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7"/>
          <p:cNvSpPr txBox="1"/>
          <p:nvPr/>
        </p:nvSpPr>
        <p:spPr>
          <a:xfrm>
            <a:off x="6587688" y="359175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节点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F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6024127" y="3936748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G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G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内容占位符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355564046"/>
                  </p:ext>
                </p:extLst>
              </p:nvPr>
            </p:nvGraphicFramePr>
            <p:xfrm>
              <a:off x="6024127" y="3936748"/>
              <a:ext cx="1906501" cy="28651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0000" t="-203636" r="-135789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0000" t="-298214" r="-135789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0000" t="-405455" r="-135789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G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0000" t="-505455" r="-135789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0000" t="-605455" r="-13578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0000" t="-705455" r="-13578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G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3255888" y="3941658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 smtClean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内容占位符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492833122"/>
                  </p:ext>
                </p:extLst>
              </p:nvPr>
            </p:nvGraphicFramePr>
            <p:xfrm>
              <a:off x="3255888" y="3941658"/>
              <a:ext cx="1906501" cy="28651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0000" t="-203636" r="-135789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0000" t="-298214" r="-135789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0000" t="-405455" r="-135789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0000" t="-505455" r="-135789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0000" t="-605455" r="-13578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0000" t="-705455" r="-13578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378866" y="3931355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内容占位符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808952754"/>
                  </p:ext>
                </p:extLst>
              </p:nvPr>
            </p:nvGraphicFramePr>
            <p:xfrm>
              <a:off x="378866" y="3931355"/>
              <a:ext cx="1906501" cy="27736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0000" t="-298214" r="-135789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0000" t="-405455" r="-135789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0000" t="-705455" r="-13578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文本框 40"/>
          <p:cNvSpPr txBox="1"/>
          <p:nvPr/>
        </p:nvSpPr>
        <p:spPr>
          <a:xfrm>
            <a:off x="865430" y="35837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节点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A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54519" y="35837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节点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C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6026418" y="3931355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内容占位符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044019266"/>
                  </p:ext>
                </p:extLst>
              </p:nvPr>
            </p:nvGraphicFramePr>
            <p:xfrm>
              <a:off x="6026418" y="3931355"/>
              <a:ext cx="1906501" cy="28651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128" t="-203636" r="-137234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128" t="-298214" r="-137234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128" t="-405455" r="-137234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128" t="-505455" r="-137234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128" t="-605455" r="-137234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2128" t="-705455" r="-13723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378866" y="3931355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内容占位符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8622180"/>
                  </p:ext>
                </p:extLst>
              </p:nvPr>
            </p:nvGraphicFramePr>
            <p:xfrm>
              <a:off x="378866" y="3931355"/>
              <a:ext cx="1906501" cy="27736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100000" t="-298214" r="-135789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100000" t="-405455" r="-135789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100000" t="-705455" r="-13578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013617" y="5602015"/>
            <a:ext cx="1922271" cy="1035270"/>
            <a:chOff x="6013617" y="5602015"/>
            <a:chExt cx="1922271" cy="103527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6013617" y="5602015"/>
              <a:ext cx="1906501" cy="21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6029387" y="6616264"/>
              <a:ext cx="1906501" cy="21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106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41" grpId="0"/>
      <p:bldP spid="42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6026418" y="3931355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内容占位符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282819081"/>
                  </p:ext>
                </p:extLst>
              </p:nvPr>
            </p:nvGraphicFramePr>
            <p:xfrm>
              <a:off x="6026418" y="3931355"/>
              <a:ext cx="1906501" cy="28651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128" t="-203636" r="-137234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128" t="-298214" r="-137234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128" t="-405455" r="-137234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128" t="-505455" r="-137234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128" t="-605455" r="-137234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02128" t="-705455" r="-13723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6034537" y="3946219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内容占位符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283775622"/>
                  </p:ext>
                </p:extLst>
              </p:nvPr>
            </p:nvGraphicFramePr>
            <p:xfrm>
              <a:off x="6034537" y="3946219"/>
              <a:ext cx="1906501" cy="28651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2128" t="-205455" r="-137234" b="-5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2128" t="-300000" r="-137234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2128" t="-407273" r="-137234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2128" t="-507273" r="-137234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2128" t="-607273" r="-137234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tx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tx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l="-102128" t="-707273" r="-137234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378866" y="3931355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60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内容占位符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776063399"/>
                  </p:ext>
                </p:extLst>
              </p:nvPr>
            </p:nvGraphicFramePr>
            <p:xfrm>
              <a:off x="378866" y="3931355"/>
              <a:ext cx="1906501" cy="27736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0000" t="-298214" r="-135789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0000" t="-405455" r="-135789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00000" t="-705455" r="-13578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距离向量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链路故障举例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3377"/>
            <a:ext cx="5517266" cy="2251792"/>
          </a:xfrm>
        </p:spPr>
        <p:txBody>
          <a:bodyPr/>
          <a:lstStyle/>
          <a:p>
            <a:r>
              <a:rPr lang="zh-CN" altLang="en-US" sz="1600" dirty="0" smtClean="0"/>
              <a:t>结点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接收到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的定期更新消息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将到</a:t>
            </a:r>
            <a:r>
              <a:rPr lang="en-US" altLang="zh-CN" sz="1600" dirty="0"/>
              <a:t>G</a:t>
            </a:r>
            <a:r>
              <a:rPr lang="zh-CN" altLang="en-US" sz="1600" dirty="0" smtClean="0"/>
              <a:t>的距离设为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，下一跳</a:t>
            </a:r>
            <a:r>
              <a:rPr lang="en-US" altLang="zh-CN" sz="1600" dirty="0" smtClean="0"/>
              <a:t>C</a:t>
            </a:r>
          </a:p>
          <a:p>
            <a:pPr lvl="1"/>
            <a:r>
              <a:rPr lang="zh-CN" altLang="en-US" sz="1600" dirty="0" smtClean="0"/>
              <a:t>向邻居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发送该信息</a:t>
            </a:r>
            <a:endParaRPr lang="en-US" altLang="zh-CN" sz="1600" dirty="0" smtClean="0"/>
          </a:p>
          <a:p>
            <a:r>
              <a:rPr lang="zh-CN" altLang="en-US" sz="1600" dirty="0" smtClean="0"/>
              <a:t>结点</a:t>
            </a:r>
            <a:r>
              <a:rPr lang="en-US" altLang="zh-CN" sz="1600" dirty="0" smtClean="0"/>
              <a:t>F</a:t>
            </a:r>
            <a:r>
              <a:rPr lang="zh-CN" altLang="en-US" sz="1600" dirty="0" smtClean="0"/>
              <a:t>收到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的消息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F</a:t>
            </a:r>
            <a:r>
              <a:rPr lang="zh-CN" altLang="en-US" sz="1600" dirty="0" smtClean="0"/>
              <a:t>把</a:t>
            </a:r>
            <a:r>
              <a:rPr lang="zh-CN" altLang="en-US" sz="1600" dirty="0"/>
              <a:t>它到</a:t>
            </a:r>
            <a:r>
              <a:rPr lang="en-US" altLang="zh-CN" sz="1600" dirty="0"/>
              <a:t>G</a:t>
            </a:r>
            <a:r>
              <a:rPr lang="zh-CN" altLang="en-US" sz="1600" dirty="0"/>
              <a:t>的距离设</a:t>
            </a:r>
            <a:r>
              <a:rPr lang="zh-CN" altLang="en-US" sz="1600" dirty="0" smtClean="0"/>
              <a:t>为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，到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的距离设为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，下一跳都为</a:t>
            </a:r>
            <a:r>
              <a:rPr lang="en-US" altLang="zh-CN" sz="1600" dirty="0" smtClean="0"/>
              <a:t>A</a:t>
            </a:r>
          </a:p>
          <a:p>
            <a:pPr lvl="1"/>
            <a:r>
              <a:rPr lang="zh-CN" altLang="en-US" sz="1600" dirty="0" smtClean="0"/>
              <a:t>系统达到稳定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816600" y="1371430"/>
            <a:ext cx="3261768" cy="2222669"/>
            <a:chOff x="5816600" y="1371430"/>
            <a:chExt cx="3261768" cy="2222669"/>
          </a:xfrm>
        </p:grpSpPr>
        <p:sp>
          <p:nvSpPr>
            <p:cNvPr id="45" name="圆角矩形 44"/>
            <p:cNvSpPr/>
            <p:nvPr/>
          </p:nvSpPr>
          <p:spPr>
            <a:xfrm>
              <a:off x="5816600" y="1371430"/>
              <a:ext cx="3261768" cy="2222669"/>
            </a:xfrm>
            <a:prstGeom prst="roundRect">
              <a:avLst>
                <a:gd name="adj" fmla="val 732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74466" y="1444978"/>
              <a:ext cx="3062288" cy="1968500"/>
              <a:chOff x="485094" y="3638549"/>
              <a:chExt cx="3062288" cy="1968500"/>
            </a:xfrm>
          </p:grpSpPr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277710" y="3638549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485094" y="398910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A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2387373" y="398910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C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8"/>
              <p:cNvSpPr>
                <a:spLocks noChangeArrowheads="1"/>
              </p:cNvSpPr>
              <p:nvPr/>
            </p:nvSpPr>
            <p:spPr bwMode="auto">
              <a:xfrm>
                <a:off x="485094" y="5216046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1436233" y="4690213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3230336" y="4514936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2545896" y="525649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G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 flipV="1">
                <a:off x="802140" y="3813826"/>
                <a:ext cx="475570" cy="35055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802140" y="4164381"/>
                <a:ext cx="15852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594755" y="3813826"/>
                <a:ext cx="792617" cy="35055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643617" y="4339659"/>
                <a:ext cx="0" cy="876387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802140" y="4164381"/>
                <a:ext cx="634093" cy="701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704419" y="4164381"/>
                <a:ext cx="525917" cy="52583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 flipH="1">
                <a:off x="2862942" y="4690213"/>
                <a:ext cx="367393" cy="701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802140" y="5391323"/>
                <a:ext cx="174375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743736" y="2989376"/>
            <a:ext cx="435905" cy="424102"/>
            <a:chOff x="6529297" y="4249417"/>
            <a:chExt cx="435905" cy="42410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529297" y="4267119"/>
              <a:ext cx="435905" cy="4064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6529297" y="4249417"/>
              <a:ext cx="396308" cy="39634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7"/>
          <p:cNvSpPr txBox="1"/>
          <p:nvPr/>
        </p:nvSpPr>
        <p:spPr>
          <a:xfrm>
            <a:off x="6587688" y="359175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节点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F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3255888" y="3941658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 smtClean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3255888" y="3941658"/>
              <a:ext cx="1906501" cy="286512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0000" t="-203636" r="-135789" b="-52545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0000" t="-298214" r="-135789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0000" t="-405455" r="-135789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0000" t="-505455" r="-135789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0000" t="-605455" r="-135789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9"/>
                          <a:stretch>
                            <a:fillRect l="-100000" t="-705455" r="-13578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1" name="文本框 40"/>
          <p:cNvSpPr txBox="1"/>
          <p:nvPr/>
        </p:nvSpPr>
        <p:spPr>
          <a:xfrm>
            <a:off x="865430" y="35837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节点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A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54519" y="358379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节点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/>
                <a:ea typeface="楷体" panose="02010609060101010101" pitchFamily="49" charset="-122"/>
              </a:rPr>
              <a:t>C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内容占位符 38"/>
              <p:cNvGraphicFramePr>
                <a:graphicFrameLocks/>
              </p:cNvGraphicFramePr>
              <p:nvPr>
                <p:extLst/>
              </p:nvPr>
            </p:nvGraphicFramePr>
            <p:xfrm>
              <a:off x="390933" y="3941658"/>
              <a:ext cx="1906501" cy="26822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17573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3714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3714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marL="0" marR="0" indent="0" algn="ctr" defTabSz="6857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baseline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600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内容占位符 3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542503939"/>
                  </p:ext>
                </p:extLst>
              </p:nvPr>
            </p:nvGraphicFramePr>
            <p:xfrm>
              <a:off x="390933" y="3941658"/>
              <a:ext cx="1906501" cy="277368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74501"/>
                    <a:gridCol w="576000"/>
                    <a:gridCol w="756000"/>
                  </a:tblGrid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err="1" smtClean="0"/>
                            <a:t>Dest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Cost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l"/>
                          <a:r>
                            <a:rPr lang="en-US" altLang="zh-CN" sz="1600" dirty="0" smtClean="0"/>
                            <a:t>Next H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/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A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B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100000" t="-298214" r="-135789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C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D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100000" t="-405455" r="-135789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E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4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/>
                            <a:t>F</a:t>
                          </a:r>
                          <a:endParaRPr lang="zh-CN" altLang="en-US" sz="1600" dirty="0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5B9BD5">
                            <a:tint val="20000"/>
                          </a:srgbClr>
                        </a:solid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en-US" altLang="zh-CN" sz="1600" kern="1200" dirty="0" smtClean="0">
                              <a:solidFill>
                                <a:schemeClr val="dk1"/>
                              </a:solidFill>
                              <a:latin typeface="Calibri" panose="020F0502020204030204"/>
                              <a:ea typeface="+mn-ea"/>
                              <a:cs typeface="+mn-cs"/>
                            </a:rPr>
                            <a:t>G</a:t>
                          </a:r>
                          <a:endParaRPr lang="zh-CN" altLang="en-US" sz="1600" kern="1200" dirty="0">
                            <a:solidFill>
                              <a:schemeClr val="dk1"/>
                            </a:solidFill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0"/>
                          <a:stretch>
                            <a:fillRect l="-100000" t="-705455" r="-135789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1pPr>
                          <a:lvl2pPr marL="45718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2pPr>
                          <a:lvl3pPr marL="914377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3pPr>
                          <a:lvl4pPr marL="1371566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4pPr>
                          <a:lvl5pPr marL="1828754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5pPr>
                          <a:lvl6pPr marL="2285943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6pPr>
                          <a:lvl7pPr marL="2743131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7pPr>
                          <a:lvl8pPr marL="3200320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8pPr>
                          <a:lvl9pPr marL="3657509" algn="l" defTabSz="914377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 panose="020F050202020403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C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2DEE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8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6171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距离向量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链路故障举例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3377"/>
            <a:ext cx="5308395" cy="2251792"/>
          </a:xfrm>
        </p:spPr>
        <p:txBody>
          <a:bodyPr/>
          <a:lstStyle/>
          <a:p>
            <a:r>
              <a:rPr lang="en-US" altLang="zh-CN" sz="1600" dirty="0" smtClean="0"/>
              <a:t>A</a:t>
            </a:r>
            <a:r>
              <a:rPr lang="zh-CN" altLang="en-US" sz="1600" dirty="0"/>
              <a:t>通知到</a:t>
            </a:r>
            <a:r>
              <a:rPr lang="en-US" altLang="zh-CN" sz="1600" dirty="0"/>
              <a:t>E</a:t>
            </a:r>
            <a:r>
              <a:rPr lang="zh-CN" altLang="en-US" sz="1600" dirty="0"/>
              <a:t>的距离值为</a:t>
            </a:r>
            <a:r>
              <a:rPr lang="zh-CN" altLang="en-US" sz="1600" dirty="0" smtClean="0"/>
              <a:t>无穷大，但此时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仍对外通知到</a:t>
            </a:r>
            <a:r>
              <a:rPr lang="en-US" altLang="zh-CN" sz="1600" dirty="0" smtClean="0"/>
              <a:t>E</a:t>
            </a:r>
            <a:r>
              <a:rPr lang="zh-CN" altLang="en-US" sz="1600" dirty="0" smtClean="0"/>
              <a:t>的距离为</a:t>
            </a:r>
            <a:r>
              <a:rPr lang="en-US" altLang="zh-CN" sz="1600" dirty="0" smtClean="0"/>
              <a:t>2</a:t>
            </a:r>
          </a:p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收到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的消息，将到</a:t>
            </a:r>
            <a:r>
              <a:rPr lang="en-US" altLang="zh-CN" sz="1600" dirty="0" smtClean="0"/>
              <a:t>E</a:t>
            </a:r>
            <a:r>
              <a:rPr lang="zh-CN" altLang="en-US" sz="1600" dirty="0" smtClean="0"/>
              <a:t>的距离更新为无穷</a:t>
            </a:r>
            <a:endParaRPr lang="en-US" altLang="zh-CN" sz="1600" dirty="0" smtClean="0"/>
          </a:p>
          <a:p>
            <a:r>
              <a:rPr lang="en-US" altLang="zh-CN" sz="1600" dirty="0" smtClean="0"/>
              <a:t>B</a:t>
            </a:r>
            <a:r>
              <a:rPr lang="zh-CN" altLang="en-US" sz="1600" dirty="0" smtClean="0"/>
              <a:t>收到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的消息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尚未根据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的消息更新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，知道从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可以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跳点的距离到达</a:t>
            </a:r>
            <a:r>
              <a:rPr lang="en-US" altLang="zh-CN" sz="1600" dirty="0" smtClean="0"/>
              <a:t>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断定可以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跳点到达</a:t>
            </a:r>
            <a:r>
              <a:rPr lang="en-US" altLang="zh-CN" sz="1600" dirty="0" smtClean="0"/>
              <a:t>E</a:t>
            </a:r>
            <a:r>
              <a:rPr lang="zh-CN" altLang="en-US" sz="1600" dirty="0" smtClean="0"/>
              <a:t>，且把这条更新信息传送给</a:t>
            </a:r>
            <a:r>
              <a:rPr lang="en-US" altLang="zh-CN" sz="1600" dirty="0" smtClean="0"/>
              <a:t>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5816600" y="1371430"/>
            <a:ext cx="3261768" cy="2222669"/>
            <a:chOff x="5816600" y="1371430"/>
            <a:chExt cx="3261768" cy="2222669"/>
          </a:xfrm>
        </p:grpSpPr>
        <p:sp>
          <p:nvSpPr>
            <p:cNvPr id="45" name="圆角矩形 44"/>
            <p:cNvSpPr/>
            <p:nvPr/>
          </p:nvSpPr>
          <p:spPr>
            <a:xfrm>
              <a:off x="5816600" y="1371430"/>
              <a:ext cx="3261768" cy="2222669"/>
            </a:xfrm>
            <a:prstGeom prst="roundRect">
              <a:avLst>
                <a:gd name="adj" fmla="val 732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974466" y="1444978"/>
              <a:ext cx="3062288" cy="1968500"/>
              <a:chOff x="485094" y="3638549"/>
              <a:chExt cx="3062288" cy="1968500"/>
            </a:xfrm>
          </p:grpSpPr>
          <p:sp>
            <p:nvSpPr>
              <p:cNvPr id="20" name="Oval 5"/>
              <p:cNvSpPr>
                <a:spLocks noChangeArrowheads="1"/>
              </p:cNvSpPr>
              <p:nvPr/>
            </p:nvSpPr>
            <p:spPr bwMode="auto">
              <a:xfrm>
                <a:off x="1277710" y="3638549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Oval 6"/>
              <p:cNvSpPr>
                <a:spLocks noChangeArrowheads="1"/>
              </p:cNvSpPr>
              <p:nvPr/>
            </p:nvSpPr>
            <p:spPr bwMode="auto">
              <a:xfrm>
                <a:off x="485094" y="398910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A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7"/>
              <p:cNvSpPr>
                <a:spLocks noChangeArrowheads="1"/>
              </p:cNvSpPr>
              <p:nvPr/>
            </p:nvSpPr>
            <p:spPr bwMode="auto">
              <a:xfrm>
                <a:off x="2387373" y="398910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C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val 8"/>
              <p:cNvSpPr>
                <a:spLocks noChangeArrowheads="1"/>
              </p:cNvSpPr>
              <p:nvPr/>
            </p:nvSpPr>
            <p:spPr bwMode="auto">
              <a:xfrm>
                <a:off x="485094" y="5216046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1436233" y="4690213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3230336" y="4514936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2545896" y="525649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G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 flipV="1">
                <a:off x="802140" y="3813826"/>
                <a:ext cx="475570" cy="35055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802140" y="4164381"/>
                <a:ext cx="15852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594755" y="3813826"/>
                <a:ext cx="792617" cy="35055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643617" y="4339659"/>
                <a:ext cx="0" cy="876387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802140" y="4164381"/>
                <a:ext cx="634093" cy="701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>
                <a:off x="2704419" y="4164381"/>
                <a:ext cx="525917" cy="52583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8"/>
              <p:cNvSpPr>
                <a:spLocks noChangeShapeType="1"/>
              </p:cNvSpPr>
              <p:nvPr/>
            </p:nvSpPr>
            <p:spPr bwMode="auto">
              <a:xfrm flipH="1">
                <a:off x="2862942" y="4690213"/>
                <a:ext cx="367393" cy="701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802140" y="5391323"/>
                <a:ext cx="174375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 rot="1990541">
            <a:off x="6469866" y="2184996"/>
            <a:ext cx="435905" cy="424102"/>
            <a:chOff x="6529297" y="4249417"/>
            <a:chExt cx="435905" cy="42410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529297" y="4267119"/>
              <a:ext cx="435905" cy="4064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6529297" y="4249417"/>
              <a:ext cx="396308" cy="39634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453583" y="3748296"/>
            <a:ext cx="8471864" cy="133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44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600" kern="0" dirty="0" smtClean="0"/>
              <a:t>A</a:t>
            </a:r>
            <a:r>
              <a:rPr lang="zh-CN" altLang="en-US" sz="1600" kern="0" dirty="0" smtClean="0"/>
              <a:t>就可得出结论，它可以</a:t>
            </a:r>
            <a:r>
              <a:rPr lang="en-US" altLang="zh-CN" sz="1600" kern="0" dirty="0" smtClean="0"/>
              <a:t>4</a:t>
            </a:r>
            <a:r>
              <a:rPr lang="zh-CN" altLang="en-US" sz="1600" kern="0" dirty="0" smtClean="0"/>
              <a:t>跳点到达</a:t>
            </a:r>
            <a:r>
              <a:rPr lang="en-US" altLang="zh-CN" sz="1600" kern="0" dirty="0" smtClean="0"/>
              <a:t>E</a:t>
            </a:r>
            <a:r>
              <a:rPr lang="zh-CN" altLang="en-US" sz="1600" kern="0" dirty="0" smtClean="0"/>
              <a:t>，并把这条信息送给</a:t>
            </a:r>
            <a:r>
              <a:rPr lang="en-US" altLang="zh-CN" sz="1600" kern="0" dirty="0" smtClean="0"/>
              <a:t>C</a:t>
            </a:r>
          </a:p>
          <a:p>
            <a:r>
              <a:rPr lang="en-US" altLang="zh-CN" sz="1600" kern="0" dirty="0" smtClean="0"/>
              <a:t>C</a:t>
            </a:r>
            <a:r>
              <a:rPr lang="zh-CN" altLang="en-US" sz="1600" kern="0" dirty="0" smtClean="0"/>
              <a:t>就可知道它能够以</a:t>
            </a:r>
            <a:r>
              <a:rPr lang="en-US" altLang="zh-CN" sz="1600" kern="0" dirty="0" smtClean="0"/>
              <a:t>5</a:t>
            </a:r>
            <a:r>
              <a:rPr lang="zh-CN" altLang="en-US" sz="1600" kern="0" dirty="0" smtClean="0"/>
              <a:t>跳点到达</a:t>
            </a:r>
            <a:r>
              <a:rPr lang="en-US" altLang="zh-CN" sz="1600" kern="0" dirty="0" smtClean="0"/>
              <a:t>E</a:t>
            </a:r>
            <a:r>
              <a:rPr lang="zh-CN" altLang="en-US" sz="1600" kern="0" dirty="0" smtClean="0"/>
              <a:t>，如此下去，只有当距离值达到一个足以被认为是无穷大的值 </a:t>
            </a:r>
            <a:r>
              <a:rPr lang="en-US" altLang="zh-CN" sz="1600" kern="0" dirty="0" smtClean="0"/>
              <a:t>(16) </a:t>
            </a:r>
            <a:r>
              <a:rPr lang="zh-CN" altLang="en-US" sz="1600" kern="0" dirty="0" smtClean="0"/>
              <a:t>时，循环才会停止 </a:t>
            </a:r>
          </a:p>
          <a:p>
            <a:endParaRPr lang="zh-CN" altLang="en-US" sz="1600" kern="0" dirty="0" smtClean="0"/>
          </a:p>
          <a:p>
            <a:endParaRPr lang="en-US" altLang="zh-CN" kern="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453583" y="5246512"/>
            <a:ext cx="8496300" cy="107381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Count-to-Infinity</a:t>
            </a:r>
            <a:r>
              <a:rPr lang="zh-CN" altLang="en-US" sz="2000" dirty="0" smtClean="0">
                <a:latin typeface="Calibri" panose="020F0502020204030204" pitchFamily="34" charset="0"/>
                <a:ea typeface="黑体" panose="02010609060101010101" pitchFamily="49" charset="-122"/>
              </a:rPr>
              <a:t>问题</a:t>
            </a:r>
            <a:endParaRPr lang="en-US" altLang="zh-CN" sz="2000" dirty="0" smtClean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34290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20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网络</a:t>
            </a:r>
            <a:r>
              <a:rPr lang="zh-CN" altLang="en-US" sz="20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变差时，收敛的慢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62382" y="4668264"/>
            <a:ext cx="505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rgbClr val="FF0000"/>
                </a:solidFill>
              </a:rPr>
              <a:t>更新原则：短优先、</a:t>
            </a:r>
            <a:r>
              <a:rPr lang="zh-CN" altLang="en-US" sz="20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新优先</a:t>
            </a:r>
            <a:endParaRPr lang="zh-CN" altLang="en-US" sz="2000" b="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11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消除</a:t>
            </a:r>
            <a:r>
              <a:rPr lang="en-US" altLang="zh-CN" dirty="0" smtClean="0"/>
              <a:t>Count-to-Infinity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236432"/>
            <a:ext cx="8579555" cy="5032022"/>
          </a:xfrm>
        </p:spPr>
        <p:txBody>
          <a:bodyPr/>
          <a:lstStyle/>
          <a:p>
            <a:r>
              <a:rPr lang="zh-CN" altLang="en-US" sz="2000" dirty="0" smtClean="0"/>
              <a:t>当链路变坏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开销增大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时，相关路径需要很长时间才能稳定</a:t>
            </a:r>
          </a:p>
          <a:p>
            <a:pPr lvl="1"/>
            <a:r>
              <a:rPr lang="zh-CN" altLang="en-US" sz="1800" dirty="0" smtClean="0"/>
              <a:t>该过程中，存在路由环路 </a:t>
            </a:r>
            <a:r>
              <a:rPr lang="en-US" altLang="zh-CN" sz="1800" dirty="0" smtClean="0"/>
              <a:t>(routing loop)</a:t>
            </a:r>
          </a:p>
          <a:p>
            <a:r>
              <a:rPr lang="zh-CN" altLang="en-US" sz="2000" dirty="0" smtClean="0"/>
              <a:t>观察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lvl="1"/>
            <a:r>
              <a:rPr lang="zh-CN" altLang="en-US" sz="1800" dirty="0" smtClean="0"/>
              <a:t>结点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通过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连接到</a:t>
            </a:r>
            <a:r>
              <a:rPr lang="en-US" altLang="zh-CN" sz="1800" dirty="0" smtClean="0"/>
              <a:t>E</a:t>
            </a:r>
            <a:r>
              <a:rPr lang="zh-CN" altLang="en-US" sz="1800" dirty="0" smtClean="0"/>
              <a:t>，且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向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通告</a:t>
            </a:r>
            <a:r>
              <a:rPr lang="zh-CN" altLang="en-US" sz="1800" dirty="0"/>
              <a:t>该路径</a:t>
            </a:r>
          </a:p>
          <a:p>
            <a:pPr marL="1028682" lvl="2" indent="-342900">
              <a:buFont typeface="+mj-lt"/>
              <a:buAutoNum type="arabicPeriod"/>
            </a:pPr>
            <a:r>
              <a:rPr lang="zh-CN" altLang="en-US" sz="1600" dirty="0"/>
              <a:t>该通告对路由没有任何意义</a:t>
            </a:r>
            <a:endParaRPr lang="en-US" altLang="zh-CN" sz="1600" dirty="0"/>
          </a:p>
          <a:p>
            <a:pPr marL="1028682" lvl="2" indent="-342900">
              <a:buFont typeface="+mj-lt"/>
              <a:buAutoNum type="arabicPeriod"/>
            </a:pPr>
            <a:r>
              <a:rPr lang="zh-CN" altLang="en-US" sz="1600" dirty="0"/>
              <a:t>最终产生</a:t>
            </a:r>
            <a:r>
              <a:rPr lang="zh-CN" altLang="en-US" sz="1600" dirty="0" smtClean="0"/>
              <a:t>环路</a:t>
            </a:r>
            <a:endParaRPr lang="en-US" altLang="zh-CN" sz="1600" dirty="0" smtClean="0"/>
          </a:p>
          <a:p>
            <a:r>
              <a:rPr lang="zh-CN" altLang="en-US" sz="2000" dirty="0"/>
              <a:t>解决</a:t>
            </a:r>
            <a:r>
              <a:rPr lang="zh-CN" altLang="en-US" sz="2000" dirty="0" smtClean="0"/>
              <a:t>方案</a:t>
            </a:r>
            <a:endParaRPr lang="en-US" altLang="zh-CN" sz="2000" dirty="0"/>
          </a:p>
          <a:p>
            <a:pPr lvl="1"/>
            <a:r>
              <a:rPr lang="zh-CN" altLang="en-US" sz="1800" dirty="0"/>
              <a:t>水平分割</a:t>
            </a:r>
            <a:r>
              <a:rPr lang="en-US" altLang="zh-CN" sz="1800" dirty="0"/>
              <a:t> (Split Horizon)</a:t>
            </a:r>
          </a:p>
          <a:p>
            <a:pPr lvl="2"/>
            <a:r>
              <a:rPr lang="zh-CN" altLang="en-US" sz="1400" dirty="0"/>
              <a:t>当一个结点把路由选择的更新信息发送给相邻结点时，它并不把从其相邻结点处学到的路由再回送到那些相邻结点</a:t>
            </a:r>
            <a:endParaRPr lang="en-US" altLang="zh-CN" sz="1400" dirty="0" smtClean="0"/>
          </a:p>
          <a:p>
            <a:pPr lvl="2">
              <a:spcBef>
                <a:spcPts val="600"/>
              </a:spcBef>
            </a:pPr>
            <a:r>
              <a:rPr lang="en-US" altLang="zh-CN" sz="1400" dirty="0" smtClean="0"/>
              <a:t>B</a:t>
            </a:r>
            <a:r>
              <a:rPr lang="zh-CN" altLang="en-US" sz="1400" dirty="0" smtClean="0"/>
              <a:t>的表中有</a:t>
            </a:r>
            <a:r>
              <a:rPr lang="en-US" altLang="zh-CN" sz="1400" dirty="0" smtClean="0"/>
              <a:t>(E, 2, A)</a:t>
            </a:r>
            <a:r>
              <a:rPr lang="zh-CN" altLang="en-US" sz="1400" dirty="0" smtClean="0"/>
              <a:t>，则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知道该路由从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处学到，因此任何时候向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发更新消息时，都不包括到</a:t>
            </a:r>
            <a:r>
              <a:rPr lang="en-US" altLang="zh-CN" sz="1400" dirty="0" smtClean="0"/>
              <a:t>E</a:t>
            </a:r>
            <a:r>
              <a:rPr lang="zh-CN" altLang="en-US" sz="1400" dirty="0" smtClean="0"/>
              <a:t>的路由</a:t>
            </a:r>
            <a:endParaRPr lang="en-US" altLang="zh-CN" sz="14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反向抑制 </a:t>
            </a:r>
            <a:r>
              <a:rPr lang="en-US" altLang="zh-CN" sz="1800" dirty="0"/>
              <a:t>(Poison Reverse)</a:t>
            </a:r>
          </a:p>
          <a:p>
            <a:pPr lvl="2"/>
            <a:r>
              <a:rPr lang="en-US" altLang="zh-CN" sz="1400" dirty="0"/>
              <a:t>B</a:t>
            </a:r>
            <a:r>
              <a:rPr lang="zh-CN" altLang="en-US" sz="1400" dirty="0"/>
              <a:t>把来自</a:t>
            </a:r>
            <a:r>
              <a:rPr lang="en-US" altLang="zh-CN" sz="1400" dirty="0"/>
              <a:t>A</a:t>
            </a:r>
            <a:r>
              <a:rPr lang="zh-CN" altLang="en-US" sz="1400" dirty="0"/>
              <a:t>的路由回送给</a:t>
            </a:r>
            <a:r>
              <a:rPr lang="en-US" altLang="zh-CN" sz="1400" dirty="0"/>
              <a:t>A</a:t>
            </a:r>
            <a:r>
              <a:rPr lang="zh-CN" altLang="en-US" sz="1400" dirty="0"/>
              <a:t>，但在该路由表中加入</a:t>
            </a:r>
            <a:r>
              <a:rPr lang="zh-CN" altLang="en-US" sz="1400" dirty="0">
                <a:solidFill>
                  <a:srgbClr val="FF0000"/>
                </a:solidFill>
              </a:rPr>
              <a:t>否定</a:t>
            </a:r>
            <a:r>
              <a:rPr lang="zh-CN" altLang="en-US" sz="1400" dirty="0" smtClean="0">
                <a:solidFill>
                  <a:srgbClr val="FF0000"/>
                </a:solidFill>
              </a:rPr>
              <a:t>信息（标志位）</a:t>
            </a:r>
            <a:r>
              <a:rPr lang="zh-CN" altLang="en-US" sz="1400" dirty="0" smtClean="0"/>
              <a:t>来</a:t>
            </a:r>
            <a:r>
              <a:rPr lang="zh-CN" altLang="en-US" sz="1400" dirty="0"/>
              <a:t>确保</a:t>
            </a:r>
            <a:r>
              <a:rPr lang="en-US" altLang="zh-CN" sz="1400" dirty="0"/>
              <a:t>A</a:t>
            </a:r>
            <a:r>
              <a:rPr lang="zh-CN" altLang="en-US" sz="1400" dirty="0"/>
              <a:t>最终不会使用</a:t>
            </a:r>
            <a:r>
              <a:rPr lang="en-US" altLang="zh-CN" sz="1400" dirty="0"/>
              <a:t>B</a:t>
            </a:r>
            <a:r>
              <a:rPr lang="zh-CN" altLang="en-US" sz="1400" dirty="0"/>
              <a:t>到达</a:t>
            </a:r>
            <a:r>
              <a:rPr lang="en-US" altLang="zh-CN" sz="1400" dirty="0"/>
              <a:t>E</a:t>
            </a:r>
            <a:r>
              <a:rPr lang="zh-CN" altLang="en-US" sz="1400" dirty="0"/>
              <a:t>的</a:t>
            </a:r>
            <a:r>
              <a:rPr lang="zh-CN" altLang="en-US" sz="1400" dirty="0" smtClean="0"/>
              <a:t>路由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672222" y="1804564"/>
            <a:ext cx="3261768" cy="2222669"/>
            <a:chOff x="5816600" y="1371430"/>
            <a:chExt cx="3261768" cy="2222669"/>
          </a:xfrm>
        </p:grpSpPr>
        <p:sp>
          <p:nvSpPr>
            <p:cNvPr id="7" name="圆角矩形 6"/>
            <p:cNvSpPr/>
            <p:nvPr/>
          </p:nvSpPr>
          <p:spPr>
            <a:xfrm>
              <a:off x="5816600" y="1371430"/>
              <a:ext cx="3261768" cy="2222669"/>
            </a:xfrm>
            <a:prstGeom prst="roundRect">
              <a:avLst>
                <a:gd name="adj" fmla="val 732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974466" y="1444978"/>
              <a:ext cx="3062288" cy="1968500"/>
              <a:chOff x="485094" y="3638549"/>
              <a:chExt cx="3062288" cy="1968500"/>
            </a:xfrm>
          </p:grpSpPr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1277710" y="3638549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B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485094" y="398910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</a:rPr>
                  <a:t>A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2387373" y="398910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C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485094" y="5216046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F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Oval 9"/>
              <p:cNvSpPr>
                <a:spLocks noChangeArrowheads="1"/>
              </p:cNvSpPr>
              <p:nvPr/>
            </p:nvSpPr>
            <p:spPr bwMode="auto">
              <a:xfrm>
                <a:off x="1436233" y="4690213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E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3230336" y="4514936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2545896" y="5256494"/>
                <a:ext cx="317046" cy="3505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G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 flipV="1">
                <a:off x="802140" y="3813826"/>
                <a:ext cx="475570" cy="35055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802140" y="4164381"/>
                <a:ext cx="15852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1594755" y="3813826"/>
                <a:ext cx="792617" cy="350555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643617" y="4339659"/>
                <a:ext cx="0" cy="876387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802140" y="4164381"/>
                <a:ext cx="634093" cy="701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704419" y="4164381"/>
                <a:ext cx="525917" cy="52583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 flipH="1">
                <a:off x="2862942" y="4690213"/>
                <a:ext cx="367393" cy="701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802140" y="5391323"/>
                <a:ext cx="174375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 rot="1990541">
            <a:off x="6261320" y="2553962"/>
            <a:ext cx="435905" cy="424102"/>
            <a:chOff x="6529297" y="4249417"/>
            <a:chExt cx="435905" cy="42410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6529297" y="4267119"/>
              <a:ext cx="435905" cy="40640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6529297" y="4249417"/>
              <a:ext cx="396308" cy="396346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2306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5422901" cy="5413022"/>
          </a:xfrm>
        </p:spPr>
        <p:txBody>
          <a:bodyPr/>
          <a:lstStyle/>
          <a:p>
            <a:r>
              <a:rPr lang="en-US" altLang="zh-CN" dirty="0"/>
              <a:t>RIP </a:t>
            </a:r>
            <a:r>
              <a:rPr lang="en-US" altLang="zh-CN" dirty="0" smtClean="0"/>
              <a:t>(Routing </a:t>
            </a:r>
            <a:r>
              <a:rPr lang="en-US" altLang="zh-CN" dirty="0"/>
              <a:t>Information </a:t>
            </a:r>
            <a:r>
              <a:rPr lang="en-US" altLang="zh-CN" dirty="0" smtClean="0"/>
              <a:t>Protocol)</a:t>
            </a:r>
          </a:p>
          <a:p>
            <a:pPr lvl="1"/>
            <a:r>
              <a:rPr lang="en-US" altLang="zh-CN" sz="1800" dirty="0" smtClean="0"/>
              <a:t>70 </a:t>
            </a:r>
            <a:r>
              <a:rPr lang="zh-CN" altLang="en-US" sz="1800" dirty="0"/>
              <a:t>年代末期由</a:t>
            </a:r>
            <a:r>
              <a:rPr lang="en-US" altLang="zh-CN" sz="1800" dirty="0"/>
              <a:t>Xerox </a:t>
            </a:r>
            <a:r>
              <a:rPr lang="zh-CN" altLang="en-US" sz="1800" dirty="0"/>
              <a:t>提出并首先用于</a:t>
            </a:r>
            <a:r>
              <a:rPr lang="en-US" altLang="zh-CN" sz="1800" dirty="0"/>
              <a:t>XNS </a:t>
            </a:r>
            <a:r>
              <a:rPr lang="zh-CN" altLang="en-US" sz="1800" dirty="0" smtClean="0"/>
              <a:t>中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1982</a:t>
            </a:r>
            <a:r>
              <a:rPr lang="zh-CN" altLang="en-US" sz="1800" dirty="0"/>
              <a:t>年</a:t>
            </a:r>
            <a:r>
              <a:rPr lang="zh-CN" altLang="en-US" sz="1800"/>
              <a:t>由</a:t>
            </a:r>
            <a:r>
              <a:rPr lang="en-US" altLang="zh-CN" sz="1800" smtClean="0"/>
              <a:t>Unix/BSD</a:t>
            </a:r>
            <a:r>
              <a:rPr lang="zh-CN" altLang="en-US" sz="1800" smtClean="0"/>
              <a:t>实现</a:t>
            </a:r>
            <a:r>
              <a:rPr lang="zh-CN" altLang="en-US" sz="1800" dirty="0"/>
              <a:t>而进入</a:t>
            </a:r>
            <a:r>
              <a:rPr lang="en-US" altLang="zh-CN" sz="1800" dirty="0"/>
              <a:t>TCP/IP </a:t>
            </a:r>
            <a:r>
              <a:rPr lang="zh-CN" altLang="en-US" sz="1800" dirty="0"/>
              <a:t>协议</a:t>
            </a:r>
            <a:r>
              <a:rPr lang="zh-CN" altLang="en-US" sz="1800" dirty="0" smtClean="0"/>
              <a:t>套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1988</a:t>
            </a:r>
            <a:r>
              <a:rPr lang="zh-CN" altLang="en-US" sz="1800" dirty="0"/>
              <a:t>年成为</a:t>
            </a:r>
            <a:r>
              <a:rPr lang="en-US" altLang="zh-CN" sz="1800" dirty="0"/>
              <a:t>Internet </a:t>
            </a:r>
            <a:r>
              <a:rPr lang="zh-CN" altLang="en-US" sz="1800" dirty="0" smtClean="0"/>
              <a:t>标准 </a:t>
            </a:r>
            <a:r>
              <a:rPr lang="en-US" altLang="zh-CN" sz="1800" dirty="0" smtClean="0"/>
              <a:t>RFC 1058</a:t>
            </a:r>
          </a:p>
          <a:p>
            <a:pPr lvl="1"/>
            <a:r>
              <a:rPr lang="en-US" altLang="zh-CN" sz="1800" dirty="0" smtClean="0"/>
              <a:t>1998</a:t>
            </a:r>
            <a:r>
              <a:rPr lang="zh-CN" altLang="en-US" sz="1800" dirty="0" smtClean="0"/>
              <a:t>年新版本标准发布</a:t>
            </a:r>
            <a:r>
              <a:rPr lang="en-US" altLang="zh-CN" sz="1800" dirty="0" smtClean="0"/>
              <a:t>RIP2 </a:t>
            </a:r>
            <a:r>
              <a:rPr lang="en-US" altLang="zh-CN" sz="1800"/>
              <a:t>RFC </a:t>
            </a:r>
            <a:r>
              <a:rPr lang="en-US" altLang="zh-CN" sz="1800" smtClean="0"/>
              <a:t>2453</a:t>
            </a:r>
            <a:endParaRPr lang="en-US" altLang="zh-CN" sz="1800" dirty="0" smtClean="0"/>
          </a:p>
          <a:p>
            <a:r>
              <a:rPr lang="zh-CN" altLang="en-US" smtClean="0"/>
              <a:t>主要目标：怎样把分组发到网络</a:t>
            </a:r>
            <a:endParaRPr lang="en-US" altLang="zh-CN" smtClean="0"/>
          </a:p>
          <a:p>
            <a:pPr lvl="1"/>
            <a:r>
              <a:rPr lang="zh-CN" altLang="en-US" sz="1800" smtClean="0"/>
              <a:t>结点</a:t>
            </a:r>
            <a:r>
              <a:rPr lang="zh-CN" altLang="en-US" sz="1800" dirty="0"/>
              <a:t>到结点间的开销以经过的网络数</a:t>
            </a:r>
            <a:r>
              <a:rPr lang="zh-CN" altLang="en-US" sz="1800" dirty="0" smtClean="0"/>
              <a:t>计算</a:t>
            </a:r>
            <a:endParaRPr lang="en-US" altLang="zh-CN" sz="1800" dirty="0" smtClean="0"/>
          </a:p>
          <a:p>
            <a:pPr lvl="2"/>
            <a:r>
              <a:rPr lang="en-US" altLang="zh-CN" sz="1600" dirty="0" smtClean="0"/>
              <a:t>C</a:t>
            </a:r>
            <a:r>
              <a:rPr lang="zh-CN" altLang="en-US" sz="1600" dirty="0"/>
              <a:t>告诉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3"/>
            <a:r>
              <a:rPr lang="zh-CN" altLang="en-US" dirty="0" smtClean="0"/>
              <a:t>它</a:t>
            </a:r>
            <a:r>
              <a:rPr lang="zh-CN" altLang="en-US" dirty="0"/>
              <a:t>能分别以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到网络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smtClean="0"/>
              <a:t>3</a:t>
            </a:r>
          </a:p>
          <a:p>
            <a:pPr lvl="3"/>
            <a:r>
              <a:rPr lang="zh-CN" altLang="en-US" dirty="0" smtClean="0"/>
              <a:t>它</a:t>
            </a:r>
            <a:r>
              <a:rPr lang="zh-CN" altLang="en-US" dirty="0"/>
              <a:t>能分别以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到网络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 smtClean="0"/>
              <a:t>6</a:t>
            </a:r>
          </a:p>
          <a:p>
            <a:pPr lvl="3"/>
            <a:r>
              <a:rPr lang="zh-CN" altLang="en-US" dirty="0" smtClean="0"/>
              <a:t>它</a:t>
            </a:r>
            <a:r>
              <a:rPr lang="zh-CN" altLang="en-US" dirty="0"/>
              <a:t>能以</a:t>
            </a:r>
            <a:r>
              <a:rPr lang="en-US" altLang="zh-CN" dirty="0"/>
              <a:t>2</a:t>
            </a:r>
            <a:r>
              <a:rPr lang="zh-CN" altLang="en-US" dirty="0"/>
              <a:t>到网络</a:t>
            </a:r>
            <a:r>
              <a:rPr lang="en-US" altLang="zh-CN" dirty="0"/>
              <a:t>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779200" y="1722760"/>
            <a:ext cx="3261768" cy="2301691"/>
            <a:chOff x="5779200" y="1722760"/>
            <a:chExt cx="3261768" cy="2301691"/>
          </a:xfrm>
        </p:grpSpPr>
        <p:sp>
          <p:nvSpPr>
            <p:cNvPr id="7" name="圆角矩形 6"/>
            <p:cNvSpPr/>
            <p:nvPr/>
          </p:nvSpPr>
          <p:spPr>
            <a:xfrm>
              <a:off x="5779200" y="1722760"/>
              <a:ext cx="3261768" cy="2301691"/>
            </a:xfrm>
            <a:prstGeom prst="roundRect">
              <a:avLst>
                <a:gd name="adj" fmla="val 7328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35" descr="04x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805" y="1867263"/>
              <a:ext cx="2650558" cy="2012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52242" y="5290011"/>
              <a:ext cx="4484512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4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19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46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219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3644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0011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346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4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目的网络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2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3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4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5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6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zh-CN" altLang="en-US" sz="1800" b="0" kern="1200" baseline="0" dirty="0" smtClean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华文楷体" panose="02010600040101010101" pitchFamily="2" charset="-122"/>
                              <a:cs typeface="+mn-cs"/>
                            </a:rPr>
                            <a:t>距离</a:t>
                          </a:r>
                          <a:endParaRPr lang="zh-CN" altLang="en-US" sz="1800" b="0" kern="1200" baseline="0" dirty="0">
                            <a:solidFill>
                              <a:schemeClr val="lt1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>
                        <a:solidFill>
                          <a:srgbClr val="99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baseline="0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180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2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4072502519"/>
                  </p:ext>
                </p:extLst>
              </p:nvPr>
            </p:nvGraphicFramePr>
            <p:xfrm>
              <a:off x="4552242" y="5290011"/>
              <a:ext cx="4484512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4811"/>
                    <a:gridCol w="501916"/>
                    <a:gridCol w="414627"/>
                    <a:gridCol w="621940"/>
                    <a:gridCol w="436449"/>
                    <a:gridCol w="600118"/>
                    <a:gridCol w="534651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目的网络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2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3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4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5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6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377" rtl="0" eaLnBrk="1" latinLnBrk="0" hangingPunct="1"/>
                          <a:r>
                            <a:rPr lang="zh-CN" altLang="en-US" sz="1800" b="0" kern="1200" baseline="0" dirty="0" smtClean="0">
                              <a:solidFill>
                                <a:schemeClr val="lt1"/>
                              </a:solidFill>
                              <a:latin typeface="Calibri" panose="020F0502020204030204" pitchFamily="34" charset="0"/>
                              <a:ea typeface="华文楷体" panose="02010600040101010101" pitchFamily="2" charset="-122"/>
                              <a:cs typeface="+mn-cs"/>
                            </a:rPr>
                            <a:t>距离</a:t>
                          </a:r>
                          <a:endParaRPr lang="zh-CN" altLang="en-US" sz="1800" b="0" kern="1200" baseline="0" dirty="0">
                            <a:solidFill>
                              <a:schemeClr val="lt1"/>
                            </a:solidFill>
                            <a:latin typeface="Calibri" panose="020F0502020204030204" pitchFamily="34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>
                        <a:solidFill>
                          <a:srgbClr val="9999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76829" t="-108197" r="-528049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0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2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baseline="0" dirty="0" smtClean="0">
                              <a:latin typeface="Calibri" panose="020F0502020204030204" pitchFamily="34" charset="0"/>
                              <a:ea typeface="华文楷体" panose="02010600040101010101" pitchFamily="2" charset="-122"/>
                            </a:rPr>
                            <a:t>1</a:t>
                          </a:r>
                          <a:endParaRPr lang="zh-CN" altLang="en-US" b="0" baseline="0" dirty="0">
                            <a:latin typeface="Calibri" panose="020F0502020204030204" pitchFamily="34" charset="0"/>
                            <a:ea typeface="华文楷体" panose="02010600040101010101" pitchFamily="2" charset="-122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5664200" y="6075592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路由器</a:t>
            </a:r>
            <a:r>
              <a:rPr lang="en-US" altLang="zh-CN" dirty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solidFill>
                  <a:srgbClr val="3333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的距离向量表</a:t>
            </a:r>
          </a:p>
        </p:txBody>
      </p:sp>
      <p:sp>
        <p:nvSpPr>
          <p:cNvPr id="12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58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RIP2</a:t>
            </a:r>
            <a:r>
              <a:rPr lang="zh-CN" altLang="en-US" dirty="0" smtClean="0"/>
              <a:t>协议的报文格式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457200" y="1268760"/>
            <a:ext cx="8037690" cy="4957222"/>
            <a:chOff x="107950" y="1196975"/>
            <a:chExt cx="9000240" cy="5435774"/>
          </a:xfrm>
        </p:grpSpPr>
        <p:sp>
          <p:nvSpPr>
            <p:cNvPr id="11" name="AutoShape 54"/>
            <p:cNvSpPr>
              <a:spLocks noChangeArrowheads="1"/>
            </p:cNvSpPr>
            <p:nvPr/>
          </p:nvSpPr>
          <p:spPr bwMode="auto">
            <a:xfrm rot="5400000">
              <a:off x="598488" y="5291138"/>
              <a:ext cx="241300" cy="463550"/>
            </a:xfrm>
            <a:prstGeom prst="downArrow">
              <a:avLst>
                <a:gd name="adj1" fmla="val 50000"/>
                <a:gd name="adj2" fmla="val 48026"/>
              </a:avLst>
            </a:prstGeom>
            <a:solidFill>
              <a:schemeClr val="hlink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2"/>
            <p:cNvSpPr>
              <a:spLocks noChangeShapeType="1"/>
            </p:cNvSpPr>
            <p:nvPr/>
          </p:nvSpPr>
          <p:spPr bwMode="auto">
            <a:xfrm>
              <a:off x="4167188" y="1384300"/>
              <a:ext cx="3629025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5624513" y="1196975"/>
              <a:ext cx="973234" cy="40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 4 </a:t>
              </a: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931863" y="5205413"/>
              <a:ext cx="5778500" cy="6477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846388" y="4902200"/>
              <a:ext cx="3857625" cy="142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4173538" y="4672013"/>
              <a:ext cx="1120421" cy="40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RIP </a:t>
              </a: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报文</a:t>
              </a: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3594100" y="3636963"/>
              <a:ext cx="4211638" cy="390525"/>
            </a:xfrm>
            <a:custGeom>
              <a:avLst/>
              <a:gdLst>
                <a:gd name="T0" fmla="*/ 1001515938 w 2328"/>
                <a:gd name="T1" fmla="*/ 21988089 h 204"/>
                <a:gd name="T2" fmla="*/ 2147483646 w 2328"/>
                <a:gd name="T3" fmla="*/ 0 h 204"/>
                <a:gd name="T4" fmla="*/ 2147483646 w 2328"/>
                <a:gd name="T5" fmla="*/ 747596939 h 204"/>
                <a:gd name="T6" fmla="*/ 0 w 2328"/>
                <a:gd name="T7" fmla="*/ 747596939 h 204"/>
                <a:gd name="T8" fmla="*/ 1001515938 w 2328"/>
                <a:gd name="T9" fmla="*/ 21988089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8" h="204">
                  <a:moveTo>
                    <a:pt x="306" y="6"/>
                  </a:moveTo>
                  <a:lnTo>
                    <a:pt x="2328" y="0"/>
                  </a:lnTo>
                  <a:lnTo>
                    <a:pt x="1716" y="204"/>
                  </a:lnTo>
                  <a:lnTo>
                    <a:pt x="0" y="204"/>
                  </a:lnTo>
                  <a:lnTo>
                    <a:pt x="306" y="6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4157663" y="1612900"/>
              <a:ext cx="3670300" cy="20272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120900" y="6113463"/>
              <a:ext cx="4618038" cy="6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6928737" y="4292600"/>
              <a:ext cx="2179453" cy="131620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路由信息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（</a:t>
              </a: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/</a:t>
              </a: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路由）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可重复出现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最多 </a:t>
              </a: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25 </a:t>
              </a: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个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2857500" y="4054475"/>
              <a:ext cx="3840163" cy="62071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19063" y="2900363"/>
              <a:ext cx="3605212" cy="1138237"/>
            </a:xfrm>
            <a:custGeom>
              <a:avLst/>
              <a:gdLst>
                <a:gd name="T0" fmla="*/ 0 w 1992"/>
                <a:gd name="T1" fmla="*/ 41508453 h 612"/>
                <a:gd name="T2" fmla="*/ 2147483646 w 1992"/>
                <a:gd name="T3" fmla="*/ 0 h 612"/>
                <a:gd name="T4" fmla="*/ 2147483646 w 1992"/>
                <a:gd name="T5" fmla="*/ 2096212225 h 612"/>
                <a:gd name="T6" fmla="*/ 2147483646 w 1992"/>
                <a:gd name="T7" fmla="*/ 2116966451 h 612"/>
                <a:gd name="T8" fmla="*/ 0 w 1992"/>
                <a:gd name="T9" fmla="*/ 41508453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2" h="612">
                  <a:moveTo>
                    <a:pt x="0" y="12"/>
                  </a:moveTo>
                  <a:lnTo>
                    <a:pt x="1992" y="0"/>
                  </a:lnTo>
                  <a:lnTo>
                    <a:pt x="1890" y="606"/>
                  </a:lnTo>
                  <a:lnTo>
                    <a:pt x="1506" y="6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2857500" y="4041775"/>
              <a:ext cx="3852863" cy="6461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H="1">
              <a:off x="936692" y="5915025"/>
              <a:ext cx="1" cy="717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821113" y="6108700"/>
              <a:ext cx="1431925" cy="27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931863" y="6448425"/>
              <a:ext cx="5778500" cy="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001963" y="6227763"/>
              <a:ext cx="1238889" cy="40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IP </a:t>
              </a: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数据报</a:t>
              </a: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4168775" y="2001838"/>
              <a:ext cx="3670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4168775" y="2425700"/>
              <a:ext cx="3670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4168775" y="2828925"/>
              <a:ext cx="3670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168775" y="3213100"/>
              <a:ext cx="3670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 rot="5400000" flipH="1">
              <a:off x="5806281" y="1823244"/>
              <a:ext cx="395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6272946" y="1619030"/>
              <a:ext cx="1240684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路由标记</a:t>
              </a:r>
            </a:p>
          </p:txBody>
        </p: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5438774" y="1970088"/>
              <a:ext cx="1240684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网络地址</a:t>
              </a:r>
            </a:p>
          </p:txBody>
        </p:sp>
        <p:sp>
          <p:nvSpPr>
            <p:cNvPr id="35" name="Text Box 26"/>
            <p:cNvSpPr txBox="1">
              <a:spLocks noChangeArrowheads="1"/>
            </p:cNvSpPr>
            <p:nvPr/>
          </p:nvSpPr>
          <p:spPr bwMode="auto">
            <a:xfrm>
              <a:off x="4258075" y="1596302"/>
              <a:ext cx="1757634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地址族标识符</a:t>
              </a:r>
            </a:p>
          </p:txBody>
        </p:sp>
        <p:sp>
          <p:nvSpPr>
            <p:cNvPr id="36" name="Text Box 27"/>
            <p:cNvSpPr txBox="1">
              <a:spLocks noChangeArrowheads="1"/>
            </p:cNvSpPr>
            <p:nvPr/>
          </p:nvSpPr>
          <p:spPr bwMode="auto">
            <a:xfrm>
              <a:off x="5384800" y="3216275"/>
              <a:ext cx="1413000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距离 </a:t>
              </a: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(1-16)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2857500" y="5218113"/>
              <a:ext cx="3840163" cy="6223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2135188" y="5205413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1182688" y="5235575"/>
              <a:ext cx="723732" cy="647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  IP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6710363" y="5915025"/>
              <a:ext cx="0" cy="619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1" name="AutoShape 32"/>
            <p:cNvSpPr>
              <a:spLocks noChangeArrowheads="1"/>
            </p:cNvSpPr>
            <p:nvPr/>
          </p:nvSpPr>
          <p:spPr bwMode="auto">
            <a:xfrm>
              <a:off x="4543425" y="5113338"/>
              <a:ext cx="241300" cy="463550"/>
            </a:xfrm>
            <a:prstGeom prst="downArrow">
              <a:avLst>
                <a:gd name="adj1" fmla="val 50000"/>
                <a:gd name="adj2" fmla="val 48026"/>
              </a:avLst>
            </a:prstGeom>
            <a:solidFill>
              <a:schemeClr val="accent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2189163" y="5235575"/>
              <a:ext cx="723732" cy="647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UDP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2857500" y="5218113"/>
              <a:ext cx="0" cy="646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4" name="AutoShape 35"/>
            <p:cNvSpPr>
              <a:spLocks/>
            </p:cNvSpPr>
            <p:nvPr/>
          </p:nvSpPr>
          <p:spPr bwMode="auto">
            <a:xfrm>
              <a:off x="7897813" y="1630363"/>
              <a:ext cx="246062" cy="1976437"/>
            </a:xfrm>
            <a:prstGeom prst="rightBrace">
              <a:avLst>
                <a:gd name="adj1" fmla="val 66936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3536950" y="4038600"/>
              <a:ext cx="0" cy="646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2857500" y="4759325"/>
              <a:ext cx="0" cy="322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6715125" y="4729163"/>
              <a:ext cx="0" cy="322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2841625" y="4105276"/>
              <a:ext cx="723732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4398963" y="4105276"/>
              <a:ext cx="1240684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路由部分</a:t>
              </a:r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107950" y="2498725"/>
              <a:ext cx="3629025" cy="40163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 rot="16200000">
              <a:off x="811213" y="2701925"/>
              <a:ext cx="40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 rot="16200000">
              <a:off x="1718469" y="2702719"/>
              <a:ext cx="407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3" name="Text Box 44"/>
            <p:cNvSpPr txBox="1">
              <a:spLocks noChangeArrowheads="1"/>
            </p:cNvSpPr>
            <p:nvPr/>
          </p:nvSpPr>
          <p:spPr bwMode="auto">
            <a:xfrm>
              <a:off x="2387600" y="2457450"/>
              <a:ext cx="913999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必为 </a:t>
              </a: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1139825" y="2451100"/>
              <a:ext cx="723732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版本</a:t>
              </a:r>
            </a:p>
          </p:txBody>
        </p:sp>
        <p:sp>
          <p:nvSpPr>
            <p:cNvPr id="55" name="Text Box 46"/>
            <p:cNvSpPr txBox="1">
              <a:spLocks noChangeArrowheads="1"/>
            </p:cNvSpPr>
            <p:nvPr/>
          </p:nvSpPr>
          <p:spPr bwMode="auto">
            <a:xfrm>
              <a:off x="215900" y="2439988"/>
              <a:ext cx="723732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命令</a:t>
              </a:r>
            </a:p>
          </p:txBody>
        </p:sp>
        <p:sp>
          <p:nvSpPr>
            <p:cNvPr id="56" name="Line 47"/>
            <p:cNvSpPr>
              <a:spLocks noChangeShapeType="1"/>
            </p:cNvSpPr>
            <p:nvPr/>
          </p:nvSpPr>
          <p:spPr bwMode="auto">
            <a:xfrm>
              <a:off x="128588" y="2241550"/>
              <a:ext cx="3627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1584325" y="2003425"/>
              <a:ext cx="973234" cy="40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Calibri" panose="020F0502020204030204" pitchFamily="34" charset="0"/>
                  <a:ea typeface="华文楷体" panose="02010600040101010101" pitchFamily="2" charset="-122"/>
                </a:rPr>
                <a:t> 4 </a:t>
              </a: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字节</a:t>
              </a:r>
            </a:p>
          </p:txBody>
        </p:sp>
        <p:sp>
          <p:nvSpPr>
            <p:cNvPr id="58" name="Text Box 49"/>
            <p:cNvSpPr txBox="1">
              <a:spLocks noChangeArrowheads="1"/>
            </p:cNvSpPr>
            <p:nvPr/>
          </p:nvSpPr>
          <p:spPr bwMode="auto">
            <a:xfrm>
              <a:off x="5438774" y="2401887"/>
              <a:ext cx="1240684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子网掩码</a:t>
              </a:r>
            </a:p>
          </p:txBody>
        </p:sp>
        <p:sp>
          <p:nvSpPr>
            <p:cNvPr id="59" name="Text Box 50"/>
            <p:cNvSpPr txBox="1">
              <a:spLocks noChangeArrowheads="1"/>
            </p:cNvSpPr>
            <p:nvPr/>
          </p:nvSpPr>
          <p:spPr bwMode="auto">
            <a:xfrm>
              <a:off x="5045075" y="2784475"/>
              <a:ext cx="2274585" cy="404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latin typeface="Calibri" panose="020F0502020204030204" pitchFamily="34" charset="0"/>
                  <a:ea typeface="华文楷体" panose="02010600040101010101" pitchFamily="2" charset="-122"/>
                </a:rPr>
                <a:t>下一跳路由器地址</a:t>
              </a:r>
            </a:p>
          </p:txBody>
        </p:sp>
        <p:sp>
          <p:nvSpPr>
            <p:cNvPr id="60" name="Text Box 51"/>
            <p:cNvSpPr txBox="1">
              <a:spLocks noChangeArrowheads="1"/>
            </p:cNvSpPr>
            <p:nvPr/>
          </p:nvSpPr>
          <p:spPr bwMode="auto">
            <a:xfrm>
              <a:off x="3567113" y="5878151"/>
              <a:ext cx="2016110" cy="404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UDP </a:t>
              </a:r>
              <a:r>
                <a:rPr kumimoji="1" lang="zh-CN" altLang="en-US" sz="1800" dirty="0">
                  <a:latin typeface="Calibri" panose="020F0502020204030204" pitchFamily="34" charset="0"/>
                  <a:ea typeface="华文楷体" panose="02010600040101010101" pitchFamily="2" charset="-122"/>
                </a:rPr>
                <a:t>用户数据报</a:t>
              </a:r>
            </a:p>
          </p:txBody>
        </p:sp>
        <p:sp>
          <p:nvSpPr>
            <p:cNvPr id="61" name="Line 52"/>
            <p:cNvSpPr>
              <a:spLocks noChangeShapeType="1"/>
            </p:cNvSpPr>
            <p:nvPr/>
          </p:nvSpPr>
          <p:spPr bwMode="auto">
            <a:xfrm>
              <a:off x="2138363" y="5915025"/>
              <a:ext cx="0" cy="322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2" name="Freeform 53"/>
            <p:cNvSpPr>
              <a:spLocks/>
            </p:cNvSpPr>
            <p:nvPr/>
          </p:nvSpPr>
          <p:spPr bwMode="auto">
            <a:xfrm>
              <a:off x="8027988" y="2617788"/>
              <a:ext cx="576262" cy="1674812"/>
            </a:xfrm>
            <a:custGeom>
              <a:avLst/>
              <a:gdLst>
                <a:gd name="T0" fmla="*/ 115927087 w 363"/>
                <a:gd name="T1" fmla="*/ 0 h 1088"/>
                <a:gd name="T2" fmla="*/ 914815131 w 363"/>
                <a:gd name="T3" fmla="*/ 0 h 1088"/>
                <a:gd name="T4" fmla="*/ 0 w 363"/>
                <a:gd name="T5" fmla="*/ 2147483646 h 10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1088">
                  <a:moveTo>
                    <a:pt x="46" y="0"/>
                  </a:moveTo>
                  <a:lnTo>
                    <a:pt x="363" y="0"/>
                  </a:lnTo>
                  <a:lnTo>
                    <a:pt x="0" y="1088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64" name="圆角矩形标注 63"/>
          <p:cNvSpPr/>
          <p:nvPr/>
        </p:nvSpPr>
        <p:spPr>
          <a:xfrm>
            <a:off x="824796" y="1197302"/>
            <a:ext cx="2927545" cy="522554"/>
          </a:xfrm>
          <a:prstGeom prst="wedgeRoundRectCallout">
            <a:avLst>
              <a:gd name="adj1" fmla="val -52128"/>
              <a:gd name="adj2" fmla="val 195437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指示报文类型：请求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、应答</a:t>
            </a: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65" name="圆角矩形标注 64"/>
          <p:cNvSpPr/>
          <p:nvPr/>
        </p:nvSpPr>
        <p:spPr>
          <a:xfrm>
            <a:off x="5175516" y="587496"/>
            <a:ext cx="2354698" cy="522554"/>
          </a:xfrm>
          <a:prstGeom prst="wedgeRoundRectCallout">
            <a:avLst>
              <a:gd name="adj1" fmla="val -59481"/>
              <a:gd name="adj2" fmla="val 175994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标志所使用的地址协议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6" name="圆角矩形标注 65"/>
          <p:cNvSpPr/>
          <p:nvPr/>
        </p:nvSpPr>
        <p:spPr>
          <a:xfrm>
            <a:off x="3256150" y="2517564"/>
            <a:ext cx="5676182" cy="781459"/>
          </a:xfrm>
          <a:prstGeom prst="wedgeRoundRectCallout">
            <a:avLst>
              <a:gd name="adj1" fmla="val -1219"/>
              <a:gd name="adj2" fmla="val -127802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填入自治系统的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号码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648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 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有可能收到本自治系统以外的路由选择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信息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7" name="文本框 6"/>
          <p:cNvSpPr txBox="1">
            <a:spLocks noChangeArrowheads="1"/>
          </p:cNvSpPr>
          <p:nvPr/>
        </p:nvSpPr>
        <p:spPr bwMode="auto">
          <a:xfrm>
            <a:off x="6261100" y="87868"/>
            <a:ext cx="2664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4.4.3  </a:t>
            </a:r>
            <a:r>
              <a:rPr lang="zh-CN" altLang="en-US" sz="180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内部网关协议</a:t>
            </a: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RIP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8" name="Text Box 64"/>
          <p:cNvSpPr txBox="1">
            <a:spLocks noChangeArrowheads="1"/>
          </p:cNvSpPr>
          <p:nvPr/>
        </p:nvSpPr>
        <p:spPr bwMode="auto">
          <a:xfrm>
            <a:off x="7086600" y="6075593"/>
            <a:ext cx="1619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端口号</a:t>
            </a:r>
            <a:r>
              <a:rPr lang="en-US" altLang="zh-CN" sz="2000" smtClean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520</a:t>
            </a:r>
            <a:endParaRPr lang="zh-CN" altLang="en-US" sz="2000" dirty="0"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542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3|61.6|15.1|42.7|2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68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9|85.6|12|26.1|23.9|64.8|11.4|15.5|14.2|34.6|4|15|2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22|16.8|8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2.2|44|23.9|51|2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66.5|8.2|48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8|4.6|8.6|48.2|16.9|60.8|64|81.9|2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7|77.2|31.9|25|3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1|8.5|11|4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8|9.4|1|50.9|0.9|2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6|19.5|6.7|65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6.5|7.6|30.8|21.5|1.7|30.7|34.8|17.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28852</TotalTime>
  <Words>1682</Words>
  <Application>Microsoft Office PowerPoint</Application>
  <PresentationFormat>全屏显示(4:3)</PresentationFormat>
  <Paragraphs>468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15</vt:i4>
      </vt:variant>
    </vt:vector>
  </HeadingPairs>
  <TitlesOfParts>
    <vt:vector size="39" baseType="lpstr">
      <vt:lpstr>黑体</vt:lpstr>
      <vt:lpstr>华文楷体</vt:lpstr>
      <vt:lpstr>楷体</vt:lpstr>
      <vt:lpstr>宋体</vt:lpstr>
      <vt:lpstr>微软雅黑</vt:lpstr>
      <vt:lpstr>Arial</vt:lpstr>
      <vt:lpstr>Arial Black</vt:lpstr>
      <vt:lpstr>Calibri</vt:lpstr>
      <vt:lpstr>Cambria Math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第四章 网络互联(9)</vt:lpstr>
      <vt:lpstr>提纲</vt:lpstr>
      <vt:lpstr>链路故障时</vt:lpstr>
      <vt:lpstr>距离向量——链路故障举例1</vt:lpstr>
      <vt:lpstr>距离向量——链路故障举例1</vt:lpstr>
      <vt:lpstr>距离向量——链路故障举例2</vt:lpstr>
      <vt:lpstr>消除Count-to-Infinity问题</vt:lpstr>
      <vt:lpstr>RIP协议</vt:lpstr>
      <vt:lpstr>RIP2协议的报文格式</vt:lpstr>
      <vt:lpstr>RIP使用两种报文</vt:lpstr>
      <vt:lpstr>RIP协议的工作过程</vt:lpstr>
      <vt:lpstr>RIP协议的工作过程</vt:lpstr>
      <vt:lpstr>RIP协议的工作过程</vt:lpstr>
      <vt:lpstr>RIP的局限性</vt:lpstr>
      <vt:lpstr>休息！！！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1500</cp:revision>
  <dcterms:created xsi:type="dcterms:W3CDTF">2017-02-02T15:53:23Z</dcterms:created>
  <dcterms:modified xsi:type="dcterms:W3CDTF">2020-03-31T13:39:37Z</dcterms:modified>
</cp:coreProperties>
</file>