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  <p:sldMasterId id="2147483762" r:id="rId7"/>
    <p:sldMasterId id="2147483775" r:id="rId8"/>
    <p:sldMasterId id="2147483814" r:id="rId9"/>
    <p:sldMasterId id="2147483852" r:id="rId10"/>
    <p:sldMasterId id="2147483865" r:id="rId11"/>
    <p:sldMasterId id="2147483878" r:id="rId12"/>
  </p:sldMasterIdLst>
  <p:notesMasterIdLst>
    <p:notesMasterId r:id="rId27"/>
  </p:notesMasterIdLst>
  <p:sldIdLst>
    <p:sldId id="256" r:id="rId13"/>
    <p:sldId id="681" r:id="rId14"/>
    <p:sldId id="682" r:id="rId15"/>
    <p:sldId id="683" r:id="rId16"/>
    <p:sldId id="684" r:id="rId17"/>
    <p:sldId id="685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71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990099"/>
    <a:srgbClr val="CC0099"/>
    <a:srgbClr val="9999FF"/>
    <a:srgbClr val="D2DEEF"/>
    <a:srgbClr val="FFCC66"/>
    <a:srgbClr val="EFEFFF"/>
    <a:srgbClr val="E8E8F1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83261" autoAdjust="0"/>
  </p:normalViewPr>
  <p:slideViewPr>
    <p:cSldViewPr snapToGrid="0">
      <p:cViewPr varScale="1">
        <p:scale>
          <a:sx n="73" d="100"/>
          <a:sy n="73" d="100"/>
        </p:scale>
        <p:origin x="165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22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6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24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7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9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4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245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4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00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6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4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02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7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6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5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3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3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59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67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8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2496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5841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1256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9375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71576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0542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4961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2614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93972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25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0341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033930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3759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9551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7330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1658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7233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61988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1080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6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638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2591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7285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20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44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5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244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5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25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297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4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3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0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2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150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50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9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96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58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01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07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2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80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6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14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05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379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0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74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第四章 网络互联</a:t>
            </a:r>
            <a:r>
              <a:rPr lang="en-US" altLang="zh-CN" dirty="0" smtClean="0"/>
              <a:t>(10)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链路状态扩散的例子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4.4.4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OSPF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" name="组合 66"/>
          <p:cNvGrpSpPr/>
          <p:nvPr/>
        </p:nvGrpSpPr>
        <p:grpSpPr>
          <a:xfrm>
            <a:off x="715350" y="1574800"/>
            <a:ext cx="3150644" cy="2248932"/>
            <a:chOff x="715350" y="1574800"/>
            <a:chExt cx="3150644" cy="2248932"/>
          </a:xfrm>
        </p:grpSpPr>
        <p:sp>
          <p:nvSpPr>
            <p:cNvPr id="63" name="圆角矩形 62"/>
            <p:cNvSpPr/>
            <p:nvPr/>
          </p:nvSpPr>
          <p:spPr>
            <a:xfrm>
              <a:off x="715350" y="1614200"/>
              <a:ext cx="3150644" cy="1757226"/>
            </a:xfrm>
            <a:prstGeom prst="roundRect">
              <a:avLst>
                <a:gd name="adj" fmla="val 7328"/>
              </a:avLst>
            </a:prstGeom>
            <a:solidFill>
              <a:srgbClr val="F8F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55040" y="1755202"/>
              <a:ext cx="335280" cy="3454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69160" y="1755202"/>
              <a:ext cx="335280" cy="3454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zh-CN" altLang="en-US" b="1" dirty="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55040" y="2882962"/>
              <a:ext cx="335280" cy="3454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zh-CN" altLang="en-US" b="1" dirty="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69160" y="2882962"/>
              <a:ext cx="335280" cy="3454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zh-CN" altLang="en-US" b="1" dirty="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59480" y="2882962"/>
              <a:ext cx="335280" cy="3454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  <a:endParaRPr lang="zh-CN" altLang="en-US" b="1" dirty="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2" name="直接连接符 11"/>
            <p:cNvCxnSpPr>
              <a:stCxn id="7" idx="6"/>
              <a:endCxn id="8" idx="2"/>
            </p:cNvCxnSpPr>
            <p:nvPr/>
          </p:nvCxnSpPr>
          <p:spPr>
            <a:xfrm>
              <a:off x="1290320" y="1927922"/>
              <a:ext cx="87884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4"/>
              <a:endCxn id="9" idx="0"/>
            </p:cNvCxnSpPr>
            <p:nvPr/>
          </p:nvCxnSpPr>
          <p:spPr>
            <a:xfrm>
              <a:off x="1122680" y="2100642"/>
              <a:ext cx="0" cy="78232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9" idx="6"/>
              <a:endCxn id="10" idx="2"/>
            </p:cNvCxnSpPr>
            <p:nvPr/>
          </p:nvCxnSpPr>
          <p:spPr>
            <a:xfrm>
              <a:off x="1290320" y="3055682"/>
              <a:ext cx="87884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4"/>
              <a:endCxn id="10" idx="0"/>
            </p:cNvCxnSpPr>
            <p:nvPr/>
          </p:nvCxnSpPr>
          <p:spPr>
            <a:xfrm>
              <a:off x="2336800" y="2100642"/>
              <a:ext cx="0" cy="78232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6"/>
              <a:endCxn id="11" idx="2"/>
            </p:cNvCxnSpPr>
            <p:nvPr/>
          </p:nvCxnSpPr>
          <p:spPr>
            <a:xfrm>
              <a:off x="2504440" y="3055682"/>
              <a:ext cx="95504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7" idx="1"/>
            </p:cNvCxnSpPr>
            <p:nvPr/>
          </p:nvCxnSpPr>
          <p:spPr>
            <a:xfrm>
              <a:off x="782320" y="1574800"/>
              <a:ext cx="221821" cy="23099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259840" y="3454400"/>
              <a:ext cx="2141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r>
                <a:rPr lang="zh-CN" altLang="en-US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、某</a:t>
              </a:r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LSP</a:t>
              </a:r>
              <a:r>
                <a:rPr lang="zh-CN" altLang="en-US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到达</a:t>
              </a:r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lang="zh-CN" altLang="en-US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节点</a:t>
              </a:r>
              <a:endParaRPr lang="zh-CN" altLang="en-US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5" name="组合 68"/>
          <p:cNvGrpSpPr/>
          <p:nvPr/>
        </p:nvGrpSpPr>
        <p:grpSpPr>
          <a:xfrm>
            <a:off x="5221718" y="1579053"/>
            <a:ext cx="3150644" cy="2244679"/>
            <a:chOff x="5221718" y="1579053"/>
            <a:chExt cx="3150644" cy="2244679"/>
          </a:xfrm>
        </p:grpSpPr>
        <p:sp>
          <p:nvSpPr>
            <p:cNvPr id="68" name="圆角矩形 67"/>
            <p:cNvSpPr/>
            <p:nvPr/>
          </p:nvSpPr>
          <p:spPr>
            <a:xfrm>
              <a:off x="5221718" y="1579053"/>
              <a:ext cx="3150644" cy="1757226"/>
            </a:xfrm>
            <a:prstGeom prst="roundRect">
              <a:avLst>
                <a:gd name="adj" fmla="val 7328"/>
              </a:avLst>
            </a:prstGeom>
            <a:solidFill>
              <a:srgbClr val="F8F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689600" y="3454400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r>
                <a:rPr lang="zh-CN" altLang="en-US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、</a:t>
              </a:r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lang="zh-CN" altLang="en-US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扩散</a:t>
              </a:r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LSP</a:t>
              </a:r>
              <a:r>
                <a:rPr lang="zh-CN" altLang="en-US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到</a:t>
              </a:r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lang="zh-CN" altLang="en-US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和</a:t>
              </a:r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zh-CN" altLang="en-US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384800" y="1755202"/>
              <a:ext cx="335280" cy="3454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598920" y="1755202"/>
              <a:ext cx="335280" cy="3454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384800" y="2882962"/>
              <a:ext cx="335280" cy="3454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zh-CN" altLang="en-US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598920" y="2882962"/>
              <a:ext cx="335280" cy="3454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zh-CN" altLang="en-US" b="1" dirty="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9240" y="2882962"/>
              <a:ext cx="335280" cy="3454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  <a:endParaRPr lang="zh-CN" altLang="en-US" b="1" dirty="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6" name="直接连接符 25"/>
            <p:cNvCxnSpPr>
              <a:stCxn id="21" idx="6"/>
              <a:endCxn id="22" idx="2"/>
            </p:cNvCxnSpPr>
            <p:nvPr/>
          </p:nvCxnSpPr>
          <p:spPr>
            <a:xfrm>
              <a:off x="5720080" y="1927922"/>
              <a:ext cx="87884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1" idx="4"/>
              <a:endCxn id="23" idx="0"/>
            </p:cNvCxnSpPr>
            <p:nvPr/>
          </p:nvCxnSpPr>
          <p:spPr>
            <a:xfrm>
              <a:off x="5552440" y="2100642"/>
              <a:ext cx="0" cy="78232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3" idx="6"/>
              <a:endCxn id="24" idx="2"/>
            </p:cNvCxnSpPr>
            <p:nvPr/>
          </p:nvCxnSpPr>
          <p:spPr>
            <a:xfrm>
              <a:off x="5720080" y="3055682"/>
              <a:ext cx="87884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2" idx="4"/>
              <a:endCxn id="24" idx="0"/>
            </p:cNvCxnSpPr>
            <p:nvPr/>
          </p:nvCxnSpPr>
          <p:spPr>
            <a:xfrm>
              <a:off x="6766560" y="2100642"/>
              <a:ext cx="0" cy="78232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4" idx="6"/>
              <a:endCxn id="25" idx="2"/>
            </p:cNvCxnSpPr>
            <p:nvPr/>
          </p:nvCxnSpPr>
          <p:spPr>
            <a:xfrm>
              <a:off x="6934200" y="3055682"/>
              <a:ext cx="95504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5902960" y="1755202"/>
              <a:ext cx="443230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5400000">
              <a:off x="5135880" y="2385122"/>
              <a:ext cx="443230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70"/>
          <p:cNvGrpSpPr/>
          <p:nvPr/>
        </p:nvGrpSpPr>
        <p:grpSpPr>
          <a:xfrm>
            <a:off x="5221718" y="4542304"/>
            <a:ext cx="3150644" cy="2196438"/>
            <a:chOff x="675867" y="4049730"/>
            <a:chExt cx="3150644" cy="2196438"/>
          </a:xfrm>
        </p:grpSpPr>
        <p:sp>
          <p:nvSpPr>
            <p:cNvPr id="70" name="圆角矩形 69"/>
            <p:cNvSpPr/>
            <p:nvPr/>
          </p:nvSpPr>
          <p:spPr>
            <a:xfrm>
              <a:off x="675867" y="4049730"/>
              <a:ext cx="3150644" cy="1757226"/>
            </a:xfrm>
            <a:prstGeom prst="roundRect">
              <a:avLst>
                <a:gd name="adj" fmla="val 7328"/>
              </a:avLst>
            </a:prstGeom>
            <a:solidFill>
              <a:srgbClr val="F8F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25550" y="5876836"/>
              <a:ext cx="2169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r>
                <a:rPr lang="zh-CN" altLang="en-US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、</a:t>
              </a:r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lang="zh-CN" altLang="en-US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和</a:t>
              </a:r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r>
                <a:rPr lang="zh-CN" altLang="en-US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扩散</a:t>
              </a:r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LSP</a:t>
              </a:r>
              <a:r>
                <a:rPr lang="zh-CN" altLang="en-US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到</a:t>
              </a:r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zh-CN" altLang="en-US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920750" y="4177638"/>
              <a:ext cx="2839720" cy="1473200"/>
              <a:chOff x="920750" y="4177638"/>
              <a:chExt cx="2839720" cy="1473200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920750" y="4177638"/>
                <a:ext cx="335280" cy="34544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  <a:endParaRPr lang="zh-CN" alt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134870" y="4177638"/>
                <a:ext cx="335280" cy="34544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  <a:endParaRPr lang="zh-CN" alt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920750" y="5305398"/>
                <a:ext cx="335280" cy="34544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C</a:t>
                </a:r>
                <a:endParaRPr lang="zh-CN" alt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2134870" y="5305398"/>
                <a:ext cx="335280" cy="34544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D</a:t>
                </a:r>
                <a:endParaRPr lang="zh-CN" alt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425190" y="5305398"/>
                <a:ext cx="335280" cy="34544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E</a:t>
                </a:r>
                <a:endParaRPr lang="zh-CN" altLang="en-US" b="1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cxnSp>
            <p:nvCxnSpPr>
              <p:cNvPr id="40" name="直接连接符 39"/>
              <p:cNvCxnSpPr>
                <a:stCxn id="35" idx="6"/>
                <a:endCxn id="36" idx="2"/>
              </p:cNvCxnSpPr>
              <p:nvPr/>
            </p:nvCxnSpPr>
            <p:spPr>
              <a:xfrm>
                <a:off x="1256030" y="4350358"/>
                <a:ext cx="87884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5" idx="4"/>
                <a:endCxn id="37" idx="0"/>
              </p:cNvCxnSpPr>
              <p:nvPr/>
            </p:nvCxnSpPr>
            <p:spPr>
              <a:xfrm>
                <a:off x="1088390" y="4523078"/>
                <a:ext cx="0" cy="78232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37" idx="6"/>
                <a:endCxn id="38" idx="2"/>
              </p:cNvCxnSpPr>
              <p:nvPr/>
            </p:nvCxnSpPr>
            <p:spPr>
              <a:xfrm>
                <a:off x="1256030" y="5478118"/>
                <a:ext cx="87884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36" idx="4"/>
                <a:endCxn id="38" idx="0"/>
              </p:cNvCxnSpPr>
              <p:nvPr/>
            </p:nvCxnSpPr>
            <p:spPr>
              <a:xfrm>
                <a:off x="2302510" y="4523078"/>
                <a:ext cx="0" cy="78232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38" idx="6"/>
                <a:endCxn id="39" idx="2"/>
              </p:cNvCxnSpPr>
              <p:nvPr/>
            </p:nvCxnSpPr>
            <p:spPr>
              <a:xfrm>
                <a:off x="2470150" y="5478118"/>
                <a:ext cx="95504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>
                <a:off x="1459230" y="5305398"/>
                <a:ext cx="443230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 rot="5400000">
                <a:off x="2248535" y="4939638"/>
                <a:ext cx="443230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72"/>
          <p:cNvGrpSpPr/>
          <p:nvPr/>
        </p:nvGrpSpPr>
        <p:grpSpPr>
          <a:xfrm>
            <a:off x="750293" y="4466042"/>
            <a:ext cx="3150644" cy="2239557"/>
            <a:chOff x="5221718" y="4006611"/>
            <a:chExt cx="3150644" cy="2239557"/>
          </a:xfrm>
        </p:grpSpPr>
        <p:sp>
          <p:nvSpPr>
            <p:cNvPr id="72" name="圆角矩形 71"/>
            <p:cNvSpPr/>
            <p:nvPr/>
          </p:nvSpPr>
          <p:spPr>
            <a:xfrm>
              <a:off x="5221718" y="4006611"/>
              <a:ext cx="3150644" cy="1757226"/>
            </a:xfrm>
            <a:prstGeom prst="roundRect">
              <a:avLst>
                <a:gd name="adj" fmla="val 7328"/>
              </a:avLst>
            </a:prstGeom>
            <a:solidFill>
              <a:srgbClr val="F8F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720080" y="5876836"/>
              <a:ext cx="1802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r>
                <a:rPr lang="zh-CN" altLang="en-US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、</a:t>
              </a:r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r>
                <a:rPr lang="zh-CN" altLang="en-US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扩散</a:t>
              </a:r>
              <a:r>
                <a:rPr lang="en-US" altLang="zh-CN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LSP</a:t>
              </a:r>
              <a:r>
                <a:rPr lang="zh-CN" altLang="en-US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到</a:t>
              </a:r>
              <a:r>
                <a:rPr lang="en-US" altLang="zh-CN" dirty="0"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  <a:endParaRPr lang="zh-CN" altLang="en-US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64" name="组合 47"/>
            <p:cNvGrpSpPr/>
            <p:nvPr/>
          </p:nvGrpSpPr>
          <p:grpSpPr>
            <a:xfrm>
              <a:off x="5415280" y="4177638"/>
              <a:ext cx="2839720" cy="1473200"/>
              <a:chOff x="5415280" y="4177638"/>
              <a:chExt cx="2839720" cy="1473200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5415280" y="4177638"/>
                <a:ext cx="335280" cy="34544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  <a:endParaRPr lang="zh-CN" alt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629400" y="4177638"/>
                <a:ext cx="335280" cy="34544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  <a:endParaRPr lang="zh-CN" alt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5415280" y="5305398"/>
                <a:ext cx="335280" cy="34544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C</a:t>
                </a:r>
                <a:endParaRPr lang="zh-CN" alt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6629400" y="5305398"/>
                <a:ext cx="335280" cy="34544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D</a:t>
                </a:r>
                <a:endParaRPr lang="zh-CN" alt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7919720" y="5305398"/>
                <a:ext cx="335280" cy="34544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E</a:t>
                </a:r>
                <a:endParaRPr lang="zh-CN" alt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cxnSp>
            <p:nvCxnSpPr>
              <p:cNvPr id="54" name="直接连接符 53"/>
              <p:cNvCxnSpPr>
                <a:stCxn id="49" idx="6"/>
                <a:endCxn id="50" idx="2"/>
              </p:cNvCxnSpPr>
              <p:nvPr/>
            </p:nvCxnSpPr>
            <p:spPr>
              <a:xfrm>
                <a:off x="5750560" y="4350358"/>
                <a:ext cx="87884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49" idx="4"/>
                <a:endCxn id="51" idx="0"/>
              </p:cNvCxnSpPr>
              <p:nvPr/>
            </p:nvCxnSpPr>
            <p:spPr>
              <a:xfrm>
                <a:off x="5582920" y="4523078"/>
                <a:ext cx="0" cy="78232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51" idx="6"/>
                <a:endCxn id="52" idx="2"/>
              </p:cNvCxnSpPr>
              <p:nvPr/>
            </p:nvCxnSpPr>
            <p:spPr>
              <a:xfrm>
                <a:off x="5750560" y="5478118"/>
                <a:ext cx="87884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50" idx="4"/>
                <a:endCxn id="52" idx="0"/>
              </p:cNvCxnSpPr>
              <p:nvPr/>
            </p:nvCxnSpPr>
            <p:spPr>
              <a:xfrm>
                <a:off x="6797040" y="4523078"/>
                <a:ext cx="0" cy="78232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52" idx="6"/>
                <a:endCxn id="53" idx="2"/>
              </p:cNvCxnSpPr>
              <p:nvPr/>
            </p:nvCxnSpPr>
            <p:spPr>
              <a:xfrm>
                <a:off x="6964680" y="5478118"/>
                <a:ext cx="95504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>
                <a:off x="7274560" y="5305398"/>
                <a:ext cx="443230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右箭头 59"/>
          <p:cNvSpPr/>
          <p:nvPr/>
        </p:nvSpPr>
        <p:spPr>
          <a:xfrm>
            <a:off x="4094481" y="2326640"/>
            <a:ext cx="508000" cy="280097"/>
          </a:xfrm>
          <a:prstGeom prst="rightArrow">
            <a:avLst/>
          </a:prstGeom>
          <a:gradFill rotWithShape="0">
            <a:gsLst>
              <a:gs pos="0">
                <a:srgbClr val="003366">
                  <a:lumMod val="75000"/>
                </a:srgbClr>
              </a:gs>
              <a:gs pos="100000">
                <a:srgbClr val="003366">
                  <a:lumMod val="20000"/>
                  <a:lumOff val="80000"/>
                </a:srgbClr>
              </a:gs>
            </a:gsLst>
            <a:lin ang="0" scaled="1"/>
          </a:gradFill>
          <a:ln>
            <a:noFill/>
          </a:ln>
        </p:spPr>
        <p:txBody>
          <a:bodyPr rot="10800000" vert="eaVert"/>
          <a:lstStyle/>
          <a:p>
            <a:endParaRPr lang="zh-CN" alt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61" name="右箭头 60"/>
          <p:cNvSpPr/>
          <p:nvPr/>
        </p:nvSpPr>
        <p:spPr>
          <a:xfrm rot="10800000">
            <a:off x="4318000" y="5266763"/>
            <a:ext cx="508000" cy="280097"/>
          </a:xfrm>
          <a:prstGeom prst="rightArrow">
            <a:avLst/>
          </a:prstGeom>
          <a:gradFill rotWithShape="0">
            <a:gsLst>
              <a:gs pos="0">
                <a:srgbClr val="003366">
                  <a:lumMod val="75000"/>
                </a:srgbClr>
              </a:gs>
              <a:gs pos="100000">
                <a:srgbClr val="003366">
                  <a:lumMod val="20000"/>
                  <a:lumOff val="80000"/>
                </a:srgbClr>
              </a:gs>
            </a:gsLst>
            <a:lin ang="0" scaled="1"/>
          </a:gradFill>
          <a:ln>
            <a:noFill/>
          </a:ln>
        </p:spPr>
        <p:txBody>
          <a:bodyPr rot="10800000" vert="eaVert"/>
          <a:lstStyle/>
          <a:p>
            <a:endParaRPr lang="zh-CN" alt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62" name="右箭头 61"/>
          <p:cNvSpPr/>
          <p:nvPr/>
        </p:nvSpPr>
        <p:spPr>
          <a:xfrm rot="5400000">
            <a:off x="6529783" y="3975480"/>
            <a:ext cx="572212" cy="367935"/>
          </a:xfrm>
          <a:prstGeom prst="rightArrow">
            <a:avLst/>
          </a:prstGeom>
          <a:gradFill rotWithShape="0">
            <a:gsLst>
              <a:gs pos="0">
                <a:srgbClr val="003366">
                  <a:lumMod val="75000"/>
                </a:srgbClr>
              </a:gs>
              <a:gs pos="100000">
                <a:srgbClr val="003366">
                  <a:lumMod val="20000"/>
                  <a:lumOff val="80000"/>
                </a:srgbClr>
              </a:gs>
            </a:gsLst>
            <a:lin ang="0" scaled="1"/>
          </a:gradFill>
          <a:ln>
            <a:noFill/>
          </a:ln>
        </p:spPr>
        <p:txBody>
          <a:bodyPr rot="10800000" vert="eaVert"/>
          <a:lstStyle/>
          <a:p>
            <a:endParaRPr lang="zh-CN" altLang="en-US" kern="0">
              <a:solidFill>
                <a:sysClr val="windowText" lastClr="000000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4390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396212"/>
            <a:ext cx="8579555" cy="116918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000" dirty="0" smtClean="0"/>
              <a:t>各结点计算出，以自己为源</a:t>
            </a:r>
            <a:r>
              <a:rPr lang="zh-CN" altLang="en-US" sz="2000" dirty="0"/>
              <a:t>节点到</a:t>
            </a:r>
            <a:r>
              <a:rPr lang="zh-CN" altLang="en-US" sz="2000" dirty="0" smtClean="0"/>
              <a:t>其它结点的</a:t>
            </a:r>
            <a:r>
              <a:rPr lang="zh-CN" altLang="en-US" sz="2000" dirty="0"/>
              <a:t>最短</a:t>
            </a:r>
            <a:r>
              <a:rPr lang="zh-CN" altLang="en-US" sz="2000" dirty="0" smtClean="0"/>
              <a:t>路径，生成路由表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Dijkstra</a:t>
            </a:r>
            <a:r>
              <a:rPr lang="zh-CN" altLang="en-US" dirty="0" smtClean="0"/>
              <a:t>最短路径算法</a:t>
            </a: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4.4.4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OSPF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5100" y="2565400"/>
                <a:ext cx="3708400" cy="3998187"/>
              </a:xfrm>
              <a:prstGeom prst="rect">
                <a:avLst/>
              </a:prstGeom>
              <a:solidFill>
                <a:srgbClr val="F5F5F9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08000" rIns="0" bIns="18000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b="1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基本定义</a:t>
                </a:r>
                <a:endParaRPr lang="en-US" altLang="zh-CN" b="1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180000" indent="-216000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：所有的节点集合</a:t>
                </a:r>
                <a:endParaRPr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180000" indent="-216000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：节点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之间链路的开销，若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间没有边相连，则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)=∞</m:t>
                    </m:r>
                  </m:oMath>
                </a14:m>
                <a:endParaRPr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180000" indent="-216000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：变量，节点子集，包含已经加入的所有节点</a:t>
                </a:r>
                <a:endParaRPr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180000" indent="-216000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：从源节点到节点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的路径开销</a:t>
                </a:r>
                <a:endParaRPr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180000" indent="-216000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：算法执行节点 </a:t>
                </a:r>
                <a:r>
                  <a:rPr lang="en-US" altLang="zh-CN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(</a:t>
                </a:r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源节点</a:t>
                </a:r>
                <a:r>
                  <a:rPr lang="en-US" altLang="zh-CN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0" y="2565400"/>
                <a:ext cx="3708400" cy="3998187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r="-491"/>
                </a:stretch>
              </a:blip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38600" y="2553152"/>
                <a:ext cx="4998154" cy="4069315"/>
              </a:xfrm>
              <a:prstGeom prst="rect">
                <a:avLst/>
              </a:prstGeom>
              <a:solidFill>
                <a:srgbClr val="F5F5F9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bIns="54000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 源节点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𝒔</m:t>
                    </m:r>
                  </m:oMath>
                </a14:m>
                <a:r>
                  <a:rPr lang="zh-CN" altLang="en-US" sz="2000" b="1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的链路状态算法</a:t>
                </a:r>
                <a:endParaRPr lang="en-US" altLang="zh-CN" sz="2000" b="1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1600" b="1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//Initialization</a:t>
                </a:r>
                <a:r>
                  <a:rPr lang="zh-CN" altLang="en-US" sz="1600" b="1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：</a:t>
                </a:r>
                <a:endParaRPr lang="en-US" altLang="zh-CN" sz="1600" b="1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r>
                  <a:rPr lang="en-US" altLang="zh-CN" sz="1600" dirty="0" smtClean="0">
                    <a:ea typeface="华文楷体" panose="02010600040101010101" pitchFamily="2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endParaRPr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r>
                  <a:rPr lang="en-US" altLang="zh-CN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   for </a:t>
                </a:r>
                <a:r>
                  <a:rPr lang="en-US" altLang="zh-CN" sz="1600" dirty="0" smtClean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−{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r>
                  <a:rPr lang="en-US" altLang="zh-CN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中的每一个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endParaRPr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r>
                  <a:rPr lang="en-US" altLang="zh-CN" sz="1600" dirty="0" smtClean="0">
                    <a:ea typeface="华文楷体" panose="02010600040101010101" pitchFamily="2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)=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1600" b="1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//Loop:</a:t>
                </a:r>
              </a:p>
              <a:p>
                <a:r>
                  <a:rPr lang="en-US" altLang="zh-CN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    while(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)</a:t>
                </a:r>
              </a:p>
              <a:p>
                <a:r>
                  <a:rPr lang="en-US" altLang="zh-CN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{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以致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中的所有节点而   </a:t>
                </a:r>
                <a:endParaRPr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r>
                  <a:rPr lang="en-US" altLang="zh-CN" sz="16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                    </a:t>
                </a:r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言是最小的</a:t>
                </a:r>
                <a:endParaRPr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r>
                  <a:rPr lang="en-US" altLang="zh-CN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for</a:t>
                </a:r>
                <a:r>
                  <a:rPr lang="en-US" altLang="zh-CN" sz="16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中的每个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endParaRPr lang="en-US" altLang="zh-CN" sz="1600" dirty="0" smtClean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r>
                  <a:rPr lang="en-US" altLang="zh-CN" sz="1600" dirty="0" smtClean="0">
                    <a:ea typeface="华文楷体" panose="02010600040101010101" pitchFamily="2" charset="-122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)=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MIN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)+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))</m:t>
                    </m:r>
                  </m:oMath>
                </a14:m>
                <a:endParaRPr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553152"/>
                <a:ext cx="4998154" cy="406931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608"/>
                </a:stretch>
              </a:blip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线形标注 2 9"/>
          <p:cNvSpPr/>
          <p:nvPr/>
        </p:nvSpPr>
        <p:spPr>
          <a:xfrm>
            <a:off x="927101" y="2010940"/>
            <a:ext cx="4385732" cy="505954"/>
          </a:xfrm>
          <a:prstGeom prst="borderCallout2">
            <a:avLst>
              <a:gd name="adj1" fmla="val 44510"/>
              <a:gd name="adj2" fmla="val 99609"/>
              <a:gd name="adj3" fmla="val 46361"/>
              <a:gd name="adj4" fmla="val 119690"/>
              <a:gd name="adj5" fmla="val 606992"/>
              <a:gd name="adj6" fmla="val 134056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黑体" panose="02010609060101010101" pitchFamily="49" charset="-122"/>
              </a:rPr>
              <a:t>在剩余的节点中寻找能以最小开销到达的节点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线形标注 2 10"/>
          <p:cNvSpPr/>
          <p:nvPr/>
        </p:nvSpPr>
        <p:spPr>
          <a:xfrm>
            <a:off x="545432" y="1650628"/>
            <a:ext cx="4676383" cy="876548"/>
          </a:xfrm>
          <a:prstGeom prst="borderCallout2">
            <a:avLst>
              <a:gd name="adj1" fmla="val 44510"/>
              <a:gd name="adj2" fmla="val 99609"/>
              <a:gd name="adj3" fmla="val 46361"/>
              <a:gd name="adj4" fmla="val 119690"/>
              <a:gd name="adj5" fmla="val 502026"/>
              <a:gd name="adj6" fmla="val 164172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bg1"/>
                </a:solidFill>
                <a:latin typeface="Cambria Math" panose="02040503050406030204" pitchFamily="18" charset="0"/>
                <a:ea typeface="黑体" panose="02010609060101010101" pitchFamily="49" charset="-122"/>
              </a:rPr>
              <a:t>重新计算没有选中的节点的路径开销：</a:t>
            </a: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  <a:ea typeface="黑体" panose="02010609060101010101" pitchFamily="49" charset="-122"/>
              </a:rPr>
              <a:t>若通过</a:t>
            </a:r>
            <a:r>
              <a:rPr lang="en-US" altLang="zh-CN" dirty="0" smtClean="0">
                <a:latin typeface="Cambria Math" panose="02040503050406030204" pitchFamily="18" charset="0"/>
                <a:ea typeface="黑体" panose="02010609060101010101" pitchFamily="49" charset="-122"/>
              </a:rPr>
              <a:t>𝑤</a:t>
            </a:r>
            <a:r>
              <a:rPr lang="zh-CN" altLang="en-US" dirty="0" smtClean="0">
                <a:latin typeface="Cambria Math" panose="02040503050406030204" pitchFamily="18" charset="0"/>
                <a:ea typeface="黑体" panose="02010609060101010101" pitchFamily="49" charset="-122"/>
              </a:rPr>
              <a:t>达到能有更小的开销，则更新原有记录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432300" y="5270500"/>
            <a:ext cx="4395611" cy="0"/>
          </a:xfrm>
          <a:prstGeom prst="line">
            <a:avLst/>
          </a:prstGeom>
          <a:ln w="22225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32300" y="6070600"/>
            <a:ext cx="3733800" cy="0"/>
          </a:xfrm>
          <a:prstGeom prst="line">
            <a:avLst/>
          </a:prstGeom>
          <a:ln w="22225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线形标注 2 13"/>
          <p:cNvSpPr/>
          <p:nvPr/>
        </p:nvSpPr>
        <p:spPr>
          <a:xfrm>
            <a:off x="5454315" y="1081138"/>
            <a:ext cx="2983921" cy="876548"/>
          </a:xfrm>
          <a:prstGeom prst="borderCallout2">
            <a:avLst>
              <a:gd name="adj1" fmla="val 104905"/>
              <a:gd name="adj2" fmla="val 52299"/>
              <a:gd name="adj3" fmla="val 150679"/>
              <a:gd name="adj4" fmla="val 52488"/>
              <a:gd name="adj5" fmla="val 348294"/>
              <a:gd name="adj6" fmla="val -339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bg1"/>
                </a:solidFill>
                <a:latin typeface="Cambria Math" panose="02040503050406030204" pitchFamily="18" charset="0"/>
                <a:ea typeface="黑体" panose="02010609060101010101" pitchFamily="49" charset="-122"/>
              </a:rPr>
              <a:t>S</a:t>
            </a:r>
            <a:r>
              <a:rPr lang="zh-CN" altLang="en-US" smtClean="0">
                <a:solidFill>
                  <a:schemeClr val="bg1"/>
                </a:solidFill>
                <a:latin typeface="Cambria Math" panose="02040503050406030204" pitchFamily="18" charset="0"/>
                <a:ea typeface="黑体" panose="02010609060101010101" pitchFamily="49" charset="-122"/>
              </a:rPr>
              <a:t>初始化到其他节点的开销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279902" y="4347411"/>
            <a:ext cx="1431087" cy="675"/>
          </a:xfrm>
          <a:prstGeom prst="line">
            <a:avLst/>
          </a:prstGeom>
          <a:ln w="22225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99939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0" grpId="1" animBg="1"/>
      <p:bldP spid="11" grpId="0" animBg="1"/>
      <p:bldP spid="11" grpId="1" animBg="1"/>
      <p:bldP spid="14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40"/>
          <p:cNvSpPr/>
          <p:nvPr/>
        </p:nvSpPr>
        <p:spPr>
          <a:xfrm>
            <a:off x="567153" y="2197643"/>
            <a:ext cx="4843047" cy="3772353"/>
          </a:xfrm>
          <a:prstGeom prst="roundRect">
            <a:avLst>
              <a:gd name="adj" fmla="val 5447"/>
            </a:avLst>
          </a:prstGeom>
          <a:solidFill>
            <a:srgbClr val="F5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396212"/>
            <a:ext cx="8579555" cy="47068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000" dirty="0" smtClean="0"/>
              <a:t>举例：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节点计算其路由表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4.4.4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OSPF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" name="组合 13"/>
          <p:cNvGrpSpPr/>
          <p:nvPr/>
        </p:nvGrpSpPr>
        <p:grpSpPr>
          <a:xfrm>
            <a:off x="715405" y="2203374"/>
            <a:ext cx="4557726" cy="3850836"/>
            <a:chOff x="571325" y="1525175"/>
            <a:chExt cx="4557726" cy="3850836"/>
          </a:xfrm>
        </p:grpSpPr>
        <p:grpSp>
          <p:nvGrpSpPr>
            <p:cNvPr id="7" name="组合 14"/>
            <p:cNvGrpSpPr/>
            <p:nvPr/>
          </p:nvGrpSpPr>
          <p:grpSpPr>
            <a:xfrm>
              <a:off x="571325" y="2197273"/>
              <a:ext cx="4557726" cy="3178738"/>
              <a:chOff x="5249691" y="2294625"/>
              <a:chExt cx="2827510" cy="1819765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228272" y="2294625"/>
                <a:ext cx="258792" cy="2587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bg1"/>
                    </a:solidFill>
                  </a:rPr>
                  <a:t>A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656053" y="2944481"/>
                <a:ext cx="258792" cy="2587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B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6801929" y="2944481"/>
                <a:ext cx="258792" cy="2587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E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7818409" y="2944481"/>
                <a:ext cx="258792" cy="2587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F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249691" y="3606744"/>
                <a:ext cx="258792" cy="2587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C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6357668" y="3623547"/>
                <a:ext cx="258792" cy="2587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D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5" name="直接连接符 24"/>
              <p:cNvCxnSpPr>
                <a:stCxn id="18" idx="3"/>
                <a:endCxn id="20" idx="7"/>
              </p:cNvCxnSpPr>
              <p:nvPr/>
            </p:nvCxnSpPr>
            <p:spPr>
              <a:xfrm flipH="1">
                <a:off x="5876946" y="2515519"/>
                <a:ext cx="389225" cy="46686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20" idx="3"/>
                <a:endCxn id="23" idx="0"/>
              </p:cNvCxnSpPr>
              <p:nvPr/>
            </p:nvCxnSpPr>
            <p:spPr>
              <a:xfrm flipH="1">
                <a:off x="5379087" y="3165375"/>
                <a:ext cx="314865" cy="44136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23" idx="6"/>
                <a:endCxn id="24" idx="2"/>
              </p:cNvCxnSpPr>
              <p:nvPr/>
            </p:nvCxnSpPr>
            <p:spPr>
              <a:xfrm>
                <a:off x="5508483" y="3736141"/>
                <a:ext cx="849185" cy="1680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24" idx="7"/>
                <a:endCxn id="21" idx="3"/>
              </p:cNvCxnSpPr>
              <p:nvPr/>
            </p:nvCxnSpPr>
            <p:spPr>
              <a:xfrm flipV="1">
                <a:off x="6578561" y="3165375"/>
                <a:ext cx="261267" cy="49607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0" idx="6"/>
                <a:endCxn id="21" idx="2"/>
              </p:cNvCxnSpPr>
              <p:nvPr/>
            </p:nvCxnSpPr>
            <p:spPr>
              <a:xfrm>
                <a:off x="5914845" y="3073878"/>
                <a:ext cx="88708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8" idx="5"/>
                <a:endCxn id="21" idx="1"/>
              </p:cNvCxnSpPr>
              <p:nvPr/>
            </p:nvCxnSpPr>
            <p:spPr>
              <a:xfrm>
                <a:off x="6449165" y="2515519"/>
                <a:ext cx="390663" cy="46686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1" idx="6"/>
                <a:endCxn id="22" idx="2"/>
              </p:cNvCxnSpPr>
              <p:nvPr/>
            </p:nvCxnSpPr>
            <p:spPr>
              <a:xfrm>
                <a:off x="7060721" y="3073878"/>
                <a:ext cx="757688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8" idx="6"/>
                <a:endCxn id="22" idx="1"/>
              </p:cNvCxnSpPr>
              <p:nvPr/>
            </p:nvCxnSpPr>
            <p:spPr>
              <a:xfrm>
                <a:off x="6487064" y="2424022"/>
                <a:ext cx="1369244" cy="55835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5348138" y="3139580"/>
                <a:ext cx="236987" cy="21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769872" y="37450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9</a:t>
                </a:r>
                <a:endParaRPr lang="zh-CN" altLang="en-US" dirty="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6751727" y="3318173"/>
                <a:ext cx="206744" cy="21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056701" y="30853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867100" y="2573190"/>
                <a:ext cx="192499" cy="218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686342" y="2645302"/>
                <a:ext cx="172467" cy="21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7319513" y="30379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259062" y="2508118"/>
                <a:ext cx="195123" cy="21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1896110" y="1828800"/>
              <a:ext cx="313701" cy="273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842959" y="1525175"/>
              <a:ext cx="1385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Source Node</a:t>
              </a:r>
              <a:endParaRPr lang="zh-CN" altLang="en-US" dirty="0"/>
            </a:p>
          </p:txBody>
        </p:sp>
      </p:grp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23351"/>
              </p:ext>
            </p:extLst>
          </p:nvPr>
        </p:nvGraphicFramePr>
        <p:xfrm>
          <a:off x="5909759" y="2499032"/>
          <a:ext cx="24912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alibri" panose="020F0502020204030204" pitchFamily="34" charset="0"/>
                        </a:rPr>
                        <a:t>Dest</a:t>
                      </a:r>
                      <a:endParaRPr lang="zh-CN" alt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alibri" panose="020F0502020204030204" pitchFamily="34" charset="0"/>
                        </a:rPr>
                        <a:t>Cost</a:t>
                      </a:r>
                      <a:endParaRPr lang="zh-CN" alt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alibri" panose="020F0502020204030204" pitchFamily="34" charset="0"/>
                        </a:rPr>
                        <a:t>Next</a:t>
                      </a:r>
                      <a:r>
                        <a:rPr lang="en-US" altLang="zh-CN" sz="1600" baseline="0" dirty="0" smtClean="0">
                          <a:latin typeface="Calibri" panose="020F0502020204030204" pitchFamily="34" charset="0"/>
                        </a:rPr>
                        <a:t> Hop</a:t>
                      </a:r>
                      <a:endParaRPr lang="zh-CN" alt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zh-CN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zh-CN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</a:rPr>
                        <a:t>C</a:t>
                      </a:r>
                      <a:endParaRPr lang="zh-CN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</a:rPr>
                        <a:t>D</a:t>
                      </a:r>
                      <a:endParaRPr lang="zh-CN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</a:rPr>
                        <a:t>E</a:t>
                      </a:r>
                      <a:endParaRPr lang="zh-CN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</a:rPr>
                        <a:t>F</a:t>
                      </a:r>
                      <a:endParaRPr lang="zh-CN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椭圆 42"/>
          <p:cNvSpPr/>
          <p:nvPr/>
        </p:nvSpPr>
        <p:spPr>
          <a:xfrm>
            <a:off x="2222315" y="2793371"/>
            <a:ext cx="595373" cy="662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758865" y="2548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2621472" y="3433169"/>
            <a:ext cx="511445" cy="71940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873687" y="2850730"/>
            <a:ext cx="109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0            A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873687" y="3223994"/>
            <a:ext cx="107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2            E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873687" y="3597258"/>
            <a:ext cx="107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6</a:t>
            </a:r>
            <a:r>
              <a:rPr lang="en-US" altLang="zh-CN" dirty="0" smtClean="0">
                <a:latin typeface="Calibri" panose="020F0502020204030204" pitchFamily="34" charset="0"/>
              </a:rPr>
              <a:t>            E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873687" y="3970522"/>
            <a:ext cx="107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2</a:t>
            </a:r>
            <a:r>
              <a:rPr lang="en-US" altLang="zh-CN" dirty="0" smtClean="0">
                <a:latin typeface="Calibri" panose="020F0502020204030204" pitchFamily="34" charset="0"/>
              </a:rPr>
              <a:t>            E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73687" y="4343786"/>
            <a:ext cx="107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1</a:t>
            </a:r>
            <a:r>
              <a:rPr lang="en-US" altLang="zh-CN" dirty="0" smtClean="0">
                <a:latin typeface="Calibri" panose="020F0502020204030204" pitchFamily="34" charset="0"/>
              </a:rPr>
              <a:t>            E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873687" y="4717049"/>
            <a:ext cx="107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3            E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140844" y="3934428"/>
            <a:ext cx="595373" cy="662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605021" y="4454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1953985" y="4130051"/>
            <a:ext cx="1035138" cy="2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296683" y="3908901"/>
            <a:ext cx="595373" cy="662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178740" y="3642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3768346" y="4146314"/>
            <a:ext cx="1035138" cy="2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4784798" y="3918716"/>
            <a:ext cx="595373" cy="662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263791" y="4473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420494" y="5080367"/>
            <a:ext cx="595373" cy="6825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2884671" y="5600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34128" y="5065380"/>
            <a:ext cx="595373" cy="6825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362544" y="5477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4" name="直接箭头连接符 63"/>
          <p:cNvCxnSpPr>
            <a:endCxn id="60" idx="6"/>
          </p:cNvCxnSpPr>
          <p:nvPr/>
        </p:nvCxnSpPr>
        <p:spPr>
          <a:xfrm flipH="1">
            <a:off x="3015867" y="4635678"/>
            <a:ext cx="367847" cy="78596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820415" y="4345370"/>
            <a:ext cx="479832" cy="7047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784484" y="6143204"/>
            <a:ext cx="7902316" cy="61516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最终生成的路由路径组成一颗最短路径树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(shortest path tree)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13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3" grpId="1" animBg="1"/>
      <p:bldP spid="44" grpId="0"/>
      <p:bldP spid="44" grpId="1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2" grpId="1" animBg="1"/>
      <p:bldP spid="53" grpId="0"/>
      <p:bldP spid="53" grpId="1"/>
      <p:bldP spid="55" grpId="0" animBg="1"/>
      <p:bldP spid="55" grpId="1" animBg="1"/>
      <p:bldP spid="56" grpId="0"/>
      <p:bldP spid="56" grpId="1"/>
      <p:bldP spid="58" grpId="0" animBg="1"/>
      <p:bldP spid="58" grpId="1" animBg="1"/>
      <p:bldP spid="59" grpId="0"/>
      <p:bldP spid="59" grpId="1"/>
      <p:bldP spid="60" grpId="0" animBg="1"/>
      <p:bldP spid="60" grpId="1" animBg="1"/>
      <p:bldP spid="61" grpId="0"/>
      <p:bldP spid="61" grpId="1"/>
      <p:bldP spid="62" grpId="0" animBg="1"/>
      <p:bldP spid="62" grpId="1" animBg="1"/>
      <p:bldP spid="63" grpId="0"/>
      <p:bldP spid="63" grpId="1"/>
      <p:bldP spid="66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40"/>
          <p:cNvSpPr/>
          <p:nvPr/>
        </p:nvSpPr>
        <p:spPr>
          <a:xfrm>
            <a:off x="567153" y="2197643"/>
            <a:ext cx="4843047" cy="3772353"/>
          </a:xfrm>
          <a:prstGeom prst="roundRect">
            <a:avLst>
              <a:gd name="adj" fmla="val 5447"/>
            </a:avLst>
          </a:prstGeom>
          <a:solidFill>
            <a:srgbClr val="F5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396212"/>
            <a:ext cx="8579555" cy="47068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000" dirty="0" smtClean="0"/>
              <a:t>举例：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节点计算其路由表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4.4.4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OSPF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" name="组合 13"/>
          <p:cNvGrpSpPr/>
          <p:nvPr/>
        </p:nvGrpSpPr>
        <p:grpSpPr>
          <a:xfrm>
            <a:off x="715405" y="2203374"/>
            <a:ext cx="4557726" cy="3445496"/>
            <a:chOff x="571325" y="1525175"/>
            <a:chExt cx="4557726" cy="3445496"/>
          </a:xfrm>
        </p:grpSpPr>
        <p:grpSp>
          <p:nvGrpSpPr>
            <p:cNvPr id="7" name="组合 14"/>
            <p:cNvGrpSpPr/>
            <p:nvPr/>
          </p:nvGrpSpPr>
          <p:grpSpPr>
            <a:xfrm>
              <a:off x="571325" y="2197274"/>
              <a:ext cx="4557726" cy="2773397"/>
              <a:chOff x="5249691" y="2294625"/>
              <a:chExt cx="2827510" cy="1587715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228272" y="2294625"/>
                <a:ext cx="258792" cy="2587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bg1"/>
                    </a:solidFill>
                  </a:rPr>
                  <a:t>A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656053" y="2944481"/>
                <a:ext cx="258792" cy="2587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B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6801929" y="2944481"/>
                <a:ext cx="258792" cy="2587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E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7818409" y="2944481"/>
                <a:ext cx="258792" cy="2587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F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249691" y="3606744"/>
                <a:ext cx="258792" cy="2587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C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6357668" y="3623547"/>
                <a:ext cx="258792" cy="2587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D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" name="直接连接符 25"/>
              <p:cNvCxnSpPr>
                <a:stCxn id="20" idx="3"/>
                <a:endCxn id="23" idx="0"/>
              </p:cNvCxnSpPr>
              <p:nvPr/>
            </p:nvCxnSpPr>
            <p:spPr>
              <a:xfrm flipH="1">
                <a:off x="5379087" y="3165375"/>
                <a:ext cx="314865" cy="44136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24" idx="7"/>
                <a:endCxn id="21" idx="3"/>
              </p:cNvCxnSpPr>
              <p:nvPr/>
            </p:nvCxnSpPr>
            <p:spPr>
              <a:xfrm flipV="1">
                <a:off x="6578561" y="3165375"/>
                <a:ext cx="261267" cy="49607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0" idx="6"/>
                <a:endCxn id="21" idx="2"/>
              </p:cNvCxnSpPr>
              <p:nvPr/>
            </p:nvCxnSpPr>
            <p:spPr>
              <a:xfrm>
                <a:off x="5914845" y="3073878"/>
                <a:ext cx="887084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8" idx="5"/>
                <a:endCxn id="21" idx="1"/>
              </p:cNvCxnSpPr>
              <p:nvPr/>
            </p:nvCxnSpPr>
            <p:spPr>
              <a:xfrm>
                <a:off x="6449165" y="2515519"/>
                <a:ext cx="390663" cy="46686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1" idx="6"/>
                <a:endCxn id="22" idx="2"/>
              </p:cNvCxnSpPr>
              <p:nvPr/>
            </p:nvCxnSpPr>
            <p:spPr>
              <a:xfrm>
                <a:off x="7060721" y="3073878"/>
                <a:ext cx="757688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5348138" y="3139580"/>
                <a:ext cx="236987" cy="21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6751727" y="3318173"/>
                <a:ext cx="206744" cy="21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056701" y="30853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686342" y="2645302"/>
                <a:ext cx="172467" cy="21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7319513" y="30379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1896110" y="1828800"/>
              <a:ext cx="313701" cy="273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842959" y="1525175"/>
              <a:ext cx="1385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Source Node</a:t>
              </a:r>
              <a:endParaRPr lang="zh-CN" altLang="en-US" dirty="0"/>
            </a:p>
          </p:txBody>
        </p:sp>
      </p:grp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5909759" y="2499032"/>
          <a:ext cx="24912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alibri" panose="020F0502020204030204" pitchFamily="34" charset="0"/>
                        </a:rPr>
                        <a:t>Dest</a:t>
                      </a:r>
                      <a:endParaRPr lang="zh-CN" alt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alibri" panose="020F0502020204030204" pitchFamily="34" charset="0"/>
                        </a:rPr>
                        <a:t>Cost</a:t>
                      </a:r>
                      <a:endParaRPr lang="zh-CN" alt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alibri" panose="020F0502020204030204" pitchFamily="34" charset="0"/>
                        </a:rPr>
                        <a:t>Next</a:t>
                      </a:r>
                      <a:r>
                        <a:rPr lang="en-US" altLang="zh-CN" sz="1600" baseline="0" dirty="0" smtClean="0">
                          <a:latin typeface="Calibri" panose="020F0502020204030204" pitchFamily="34" charset="0"/>
                        </a:rPr>
                        <a:t> Hop</a:t>
                      </a:r>
                      <a:endParaRPr lang="zh-CN" alt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zh-CN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zh-CN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</a:rPr>
                        <a:t>C</a:t>
                      </a:r>
                      <a:endParaRPr lang="zh-CN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</a:rPr>
                        <a:t>D</a:t>
                      </a:r>
                      <a:endParaRPr lang="zh-CN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</a:rPr>
                        <a:t>E</a:t>
                      </a:r>
                      <a:endParaRPr lang="zh-CN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</a:rPr>
                        <a:t>F</a:t>
                      </a:r>
                      <a:endParaRPr lang="zh-CN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文本框 45"/>
          <p:cNvSpPr txBox="1"/>
          <p:nvPr/>
        </p:nvSpPr>
        <p:spPr>
          <a:xfrm>
            <a:off x="6873687" y="2850730"/>
            <a:ext cx="109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0            A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873687" y="3223994"/>
            <a:ext cx="107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2            E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873687" y="3597258"/>
            <a:ext cx="107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6</a:t>
            </a:r>
            <a:r>
              <a:rPr lang="en-US" altLang="zh-CN" dirty="0" smtClean="0">
                <a:latin typeface="Calibri" panose="020F0502020204030204" pitchFamily="34" charset="0"/>
              </a:rPr>
              <a:t>            E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873687" y="3970522"/>
            <a:ext cx="107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2</a:t>
            </a:r>
            <a:r>
              <a:rPr lang="en-US" altLang="zh-CN" dirty="0" smtClean="0">
                <a:latin typeface="Calibri" panose="020F0502020204030204" pitchFamily="34" charset="0"/>
              </a:rPr>
              <a:t>            E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73687" y="4343786"/>
            <a:ext cx="107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1</a:t>
            </a:r>
            <a:r>
              <a:rPr lang="en-US" altLang="zh-CN" dirty="0" smtClean="0">
                <a:latin typeface="Calibri" panose="020F0502020204030204" pitchFamily="34" charset="0"/>
              </a:rPr>
              <a:t>            E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873687" y="4717049"/>
            <a:ext cx="107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3            E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84484" y="6143204"/>
            <a:ext cx="7902316" cy="61516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最终生成的路由路径组成一颗最短路径树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(shortest path tree)</a:t>
            </a:r>
          </a:p>
        </p:txBody>
      </p:sp>
    </p:spTree>
    <p:extLst>
      <p:ext uri="{BB962C8B-B14F-4D97-AF65-F5344CB8AC3E}">
        <p14:creationId xmlns:p14="http://schemas.microsoft.com/office/powerpoint/2010/main" val="374249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64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4.1 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网际协议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IP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4.2 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划分子网和构造超网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4.3 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网络控制与诊断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--ICMP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协议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/>
              <a:t>4.4  IP</a:t>
            </a:r>
            <a:r>
              <a:rPr lang="zh-CN" altLang="en-US" dirty="0" smtClean="0"/>
              <a:t>路由协议</a:t>
            </a:r>
            <a:endParaRPr lang="en-US" altLang="zh-CN" dirty="0" smtClean="0"/>
          </a:p>
          <a:p>
            <a:pPr lvl="1">
              <a:lnSpc>
                <a:spcPts val="3000"/>
              </a:lnSpc>
              <a:spcBef>
                <a:spcPts val="600"/>
              </a:spcBef>
            </a:pPr>
            <a:r>
              <a:rPr lang="en-US" altLang="zh-CN" dirty="0" smtClean="0"/>
              <a:t>4.4.1  </a:t>
            </a:r>
            <a:r>
              <a:rPr lang="zh-CN" altLang="en-US" dirty="0" smtClean="0"/>
              <a:t>路由器工作原理</a:t>
            </a:r>
            <a:endParaRPr lang="en-US" altLang="zh-CN" dirty="0" smtClean="0"/>
          </a:p>
          <a:p>
            <a:pPr lvl="1">
              <a:lnSpc>
                <a:spcPts val="3000"/>
              </a:lnSpc>
              <a:spcBef>
                <a:spcPts val="600"/>
              </a:spcBef>
            </a:pPr>
            <a:r>
              <a:rPr lang="en-US" altLang="zh-CN" dirty="0" smtClean="0"/>
              <a:t>4.4.2  </a:t>
            </a:r>
            <a:r>
              <a:rPr lang="zh-CN" altLang="en-US" dirty="0" smtClean="0"/>
              <a:t>路由协议基本概念</a:t>
            </a:r>
            <a:endParaRPr lang="en-US" altLang="zh-CN" dirty="0" smtClean="0"/>
          </a:p>
          <a:p>
            <a:pPr lvl="1">
              <a:lnSpc>
                <a:spcPts val="3000"/>
              </a:lnSpc>
              <a:spcBef>
                <a:spcPts val="600"/>
              </a:spcBef>
            </a:pPr>
            <a:r>
              <a:rPr lang="en-US" altLang="zh-CN" dirty="0" smtClean="0"/>
              <a:t>4.4.3  </a:t>
            </a:r>
            <a:r>
              <a:rPr lang="zh-CN" altLang="en-US" dirty="0" smtClean="0"/>
              <a:t>内部网关协议</a:t>
            </a:r>
            <a:r>
              <a:rPr lang="en-US" altLang="zh-CN" dirty="0" smtClean="0"/>
              <a:t>RIP</a:t>
            </a:r>
          </a:p>
          <a:p>
            <a:pPr lvl="1">
              <a:lnSpc>
                <a:spcPts val="3000"/>
              </a:lnSpc>
              <a:spcBef>
                <a:spcPts val="600"/>
              </a:spcBef>
            </a:pPr>
            <a:r>
              <a:rPr lang="en-US" altLang="zh-CN" dirty="0" smtClean="0"/>
              <a:t>4.4.4  </a:t>
            </a:r>
            <a:r>
              <a:rPr lang="zh-CN" altLang="en-US" dirty="0" smtClean="0"/>
              <a:t>内部网关协议</a:t>
            </a:r>
            <a:r>
              <a:rPr lang="en-US" altLang="zh-CN" dirty="0" smtClean="0"/>
              <a:t>OSPF</a:t>
            </a:r>
          </a:p>
          <a:p>
            <a:pPr lvl="1">
              <a:lnSpc>
                <a:spcPts val="3000"/>
              </a:lnSpc>
              <a:spcBef>
                <a:spcPts val="600"/>
              </a:spcBef>
            </a:pPr>
            <a:r>
              <a:rPr lang="en-US" altLang="zh-CN" dirty="0" smtClean="0"/>
              <a:t>4.4.5  </a:t>
            </a:r>
            <a:r>
              <a:rPr lang="zh-CN" altLang="en-US" dirty="0" smtClean="0"/>
              <a:t>外部网关协议</a:t>
            </a:r>
            <a:r>
              <a:rPr lang="en-US" altLang="zh-CN" dirty="0" smtClean="0"/>
              <a:t>BGP</a:t>
            </a:r>
            <a:endParaRPr lang="en-US" altLang="zh-CN" dirty="0"/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4.5  IP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多播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92547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OSPF (Open Shortest Path First)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396212"/>
            <a:ext cx="8579555" cy="51823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开放最短路径优先</a:t>
            </a:r>
            <a:r>
              <a:rPr lang="en-US" altLang="zh-CN" dirty="0" smtClean="0"/>
              <a:t>OSFP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使用最广泛的分布式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链路状态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(Link State, LS) 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路由协议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zh-CN" altLang="en-US" dirty="0"/>
              <a:t>工作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sz="1800" dirty="0" smtClean="0"/>
              <a:t>各</a:t>
            </a:r>
            <a:r>
              <a:rPr lang="zh-CN" altLang="en-US" sz="1800" smtClean="0"/>
              <a:t>结点从域内所有结点</a:t>
            </a:r>
            <a:r>
              <a:rPr lang="zh-CN" altLang="en-US" sz="1800" dirty="0" smtClean="0"/>
              <a:t>获取</a:t>
            </a:r>
            <a:r>
              <a:rPr lang="zh-CN" altLang="en-US" sz="1800" dirty="0"/>
              <a:t>信息</a:t>
            </a:r>
            <a:r>
              <a:rPr lang="zh-CN" altLang="en-US" sz="1800" dirty="0" smtClean="0"/>
              <a:t>，建立完整的网络图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链路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状态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数据库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2">
              <a:spcBef>
                <a:spcPts val="600"/>
              </a:spcBef>
            </a:pPr>
            <a:r>
              <a:rPr lang="zh-CN" altLang="en-US" dirty="0"/>
              <a:t>向本自治系统中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所有路由器</a:t>
            </a:r>
            <a:r>
              <a:rPr lang="zh-CN" altLang="en-US" dirty="0"/>
              <a:t>发送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zh-CN" altLang="en-US" dirty="0" smtClean="0"/>
              <a:t>发送</a:t>
            </a:r>
            <a:r>
              <a:rPr lang="zh-CN" altLang="en-US" smtClean="0"/>
              <a:t>的信息只是</a:t>
            </a:r>
            <a:r>
              <a:rPr lang="zh-CN" altLang="en-US" dirty="0"/>
              <a:t>与本路由器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相邻</a:t>
            </a:r>
            <a:r>
              <a:rPr lang="zh-CN" altLang="en-US" smtClean="0"/>
              <a:t>的路由器之间的</a:t>
            </a:r>
            <a:r>
              <a:rPr lang="zh-CN" altLang="en-US"/>
              <a:t>链路</a:t>
            </a:r>
            <a:r>
              <a:rPr lang="zh-CN" altLang="en-US" smtClean="0"/>
              <a:t>状态</a:t>
            </a:r>
            <a:endParaRPr lang="zh-CN" altLang="en-US" dirty="0"/>
          </a:p>
          <a:p>
            <a:pPr lvl="2">
              <a:spcBef>
                <a:spcPts val="600"/>
              </a:spcBef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触发</a:t>
            </a:r>
            <a:r>
              <a:rPr lang="zh-CN" altLang="en-US" dirty="0" smtClean="0"/>
              <a:t>交换路由</a:t>
            </a:r>
            <a:r>
              <a:rPr lang="zh-CN" altLang="en-US" dirty="0"/>
              <a:t>信息：只有当链路状态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发生变化</a:t>
            </a:r>
            <a:r>
              <a:rPr lang="zh-CN" altLang="en-US" dirty="0"/>
              <a:t>时，路由器才用洪泛法向所有路由器发送此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sz="1800" dirty="0" smtClean="0"/>
              <a:t>各结点根据</a:t>
            </a:r>
            <a:r>
              <a:rPr lang="zh-CN" altLang="en-US" sz="1800" dirty="0"/>
              <a:t>链路状态</a:t>
            </a:r>
            <a:r>
              <a:rPr lang="zh-CN" altLang="en-US" sz="1800" dirty="0" smtClean="0"/>
              <a:t>数据库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单独</a:t>
            </a:r>
            <a:r>
              <a:rPr lang="zh-CN" altLang="en-US" sz="1800" dirty="0" smtClean="0"/>
              <a:t>计算它到其它结点的最短路径</a:t>
            </a:r>
            <a:r>
              <a:rPr lang="zh-CN" altLang="en-US" sz="1800" dirty="0"/>
              <a:t>，生成路由</a:t>
            </a:r>
            <a:r>
              <a:rPr lang="zh-CN" altLang="en-US" sz="1800" dirty="0" smtClean="0"/>
              <a:t>表</a:t>
            </a:r>
            <a:endParaRPr lang="en-US" altLang="zh-CN" sz="1800" dirty="0" smtClean="0"/>
          </a:p>
          <a:p>
            <a:pPr lvl="2">
              <a:spcBef>
                <a:spcPts val="600"/>
              </a:spcBef>
            </a:pPr>
            <a:r>
              <a:rPr lang="zh-CN" altLang="en-US" dirty="0" smtClean="0"/>
              <a:t>用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Dijkstra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最短路径算法</a:t>
            </a:r>
            <a:r>
              <a:rPr lang="zh-CN" altLang="en-US" dirty="0" smtClean="0"/>
              <a:t>进行路由计算，得到一</a:t>
            </a:r>
            <a:r>
              <a:rPr lang="zh-CN" altLang="en-US" dirty="0"/>
              <a:t>个以自己为根的树型</a:t>
            </a:r>
            <a:r>
              <a:rPr lang="zh-CN" altLang="en-US" dirty="0" smtClean="0"/>
              <a:t>结构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4.4.4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OSPF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41743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链路状态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396212"/>
            <a:ext cx="8579555" cy="5182388"/>
          </a:xfrm>
        </p:spPr>
        <p:txBody>
          <a:bodyPr/>
          <a:lstStyle/>
          <a:p>
            <a:r>
              <a:rPr lang="zh-CN" altLang="en-US" dirty="0" smtClean="0"/>
              <a:t>链路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相邻路由器一对接口之间的互联</a:t>
            </a:r>
            <a:endParaRPr lang="zh-CN" altLang="en-US" dirty="0"/>
          </a:p>
          <a:p>
            <a:pPr>
              <a:spcBef>
                <a:spcPts val="3000"/>
              </a:spcBef>
            </a:pPr>
            <a:r>
              <a:rPr lang="zh-CN" altLang="en-US" dirty="0"/>
              <a:t>链路</a:t>
            </a:r>
            <a:r>
              <a:rPr lang="zh-CN" altLang="en-US" dirty="0" smtClean="0"/>
              <a:t>状态：接口</a:t>
            </a:r>
            <a:r>
              <a:rPr lang="zh-CN" altLang="en-US" dirty="0"/>
              <a:t>及其与邻近路由器之间关系的</a:t>
            </a:r>
            <a:r>
              <a:rPr lang="zh-CN" altLang="en-US" dirty="0" smtClean="0"/>
              <a:t>描述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接口的</a:t>
            </a:r>
            <a:r>
              <a:rPr lang="en-US" altLang="zh-CN" dirty="0"/>
              <a:t>IP</a:t>
            </a:r>
            <a:r>
              <a:rPr lang="zh-CN" altLang="en-US" dirty="0" smtClean="0"/>
              <a:t>地址、掩码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链路类型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到连接路由器的</a:t>
            </a:r>
            <a:r>
              <a:rPr lang="zh-CN" altLang="en-US" dirty="0" smtClean="0"/>
              <a:t>开销等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4.4.4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OSPF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4387850" y="3695700"/>
            <a:ext cx="368300" cy="1193800"/>
          </a:xfrm>
          <a:prstGeom prst="rightBrace">
            <a:avLst>
              <a:gd name="adj1" fmla="val 22967"/>
              <a:gd name="adj2" fmla="val 50000"/>
            </a:avLst>
          </a:prstGeom>
          <a:ln w="222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65700" y="3938657"/>
            <a:ext cx="3505200" cy="70788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a typeface="华文楷体" panose="02010600040101010101" pitchFamily="2" charset="-122"/>
              </a:rPr>
              <a:t>所有这些链路状态集中构成</a:t>
            </a:r>
            <a:r>
              <a:rPr lang="zh-CN" altLang="en-US" sz="2000" dirty="0" smtClean="0">
                <a:solidFill>
                  <a:schemeClr val="bg1"/>
                </a:solidFill>
                <a:ea typeface="华文楷体" panose="02010600040101010101" pitchFamily="2" charset="-122"/>
              </a:rPr>
              <a:t>了</a:t>
            </a:r>
            <a:r>
              <a:rPr lang="zh-CN" altLang="en-US" sz="2000" b="1" dirty="0" smtClean="0">
                <a:solidFill>
                  <a:srgbClr val="FFFF00"/>
                </a:solidFill>
                <a:ea typeface="华文楷体" panose="02010600040101010101" pitchFamily="2" charset="-122"/>
              </a:rPr>
              <a:t>链路</a:t>
            </a:r>
            <a:r>
              <a:rPr lang="zh-CN" altLang="en-US" sz="2000" b="1" dirty="0">
                <a:solidFill>
                  <a:srgbClr val="FFFF00"/>
                </a:solidFill>
                <a:ea typeface="华文楷体" panose="02010600040101010101" pitchFamily="2" charset="-122"/>
              </a:rPr>
              <a:t>状态数据库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878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链路状态</a:t>
            </a:r>
            <a:r>
              <a:rPr lang="zh-CN" altLang="en-US" dirty="0"/>
              <a:t>路由</a:t>
            </a:r>
            <a:r>
              <a:rPr lang="zh-CN" altLang="en-US" dirty="0" smtClean="0"/>
              <a:t>协议基本思想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4.4.4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OSPF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199" y="1396212"/>
            <a:ext cx="8579555" cy="88661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altLang="zh-CN" sz="2000" dirty="0" smtClean="0"/>
              <a:t>1.  </a:t>
            </a:r>
            <a:r>
              <a:rPr lang="zh-CN" altLang="en-US" sz="2000" dirty="0"/>
              <a:t>每个结点建立完整的网络图</a:t>
            </a:r>
            <a:r>
              <a:rPr lang="en-US" altLang="zh-CN" sz="2000" dirty="0" smtClean="0"/>
              <a:t>——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链路状态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数据库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通过链路状态信息的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可靠扩散</a:t>
            </a:r>
            <a:r>
              <a:rPr lang="zh-CN" altLang="en-US" sz="1800" dirty="0"/>
              <a:t>机制</a:t>
            </a:r>
            <a:r>
              <a:rPr lang="zh-CN" altLang="en-US" sz="1800" dirty="0" smtClean="0"/>
              <a:t>实现</a:t>
            </a:r>
            <a:endParaRPr lang="en-US" altLang="zh-CN" sz="1800" dirty="0"/>
          </a:p>
        </p:txBody>
      </p:sp>
      <p:grpSp>
        <p:nvGrpSpPr>
          <p:cNvPr id="3" name="组合 23"/>
          <p:cNvGrpSpPr/>
          <p:nvPr/>
        </p:nvGrpSpPr>
        <p:grpSpPr>
          <a:xfrm>
            <a:off x="1581150" y="3395663"/>
            <a:ext cx="5688013" cy="1414462"/>
            <a:chOff x="1365250" y="3573463"/>
            <a:chExt cx="5688013" cy="1414462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3094038" y="3906838"/>
              <a:ext cx="649287" cy="217487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prstShdw prst="shdw17" dist="17961" dir="2700000">
                <a:srgbClr val="040317"/>
              </a:prstShdw>
            </a:effec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022600" y="4411663"/>
              <a:ext cx="719138" cy="21590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prstShdw prst="shdw17" dist="17961" dir="2700000">
                <a:srgbClr val="040317"/>
              </a:prstShdw>
            </a:effec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4605338" y="4340225"/>
              <a:ext cx="720725" cy="287338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prstShdw prst="shdw17" dist="17961" dir="2700000">
                <a:srgbClr val="040317"/>
              </a:prstShdw>
            </a:effec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3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738" y="4411663"/>
              <a:ext cx="8953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605338" y="3908425"/>
              <a:ext cx="719137" cy="21590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prstShdw prst="shdw17" dist="17961" dir="2700000">
                <a:srgbClr val="040317"/>
              </a:prstShdw>
            </a:effec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5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438" y="4005263"/>
              <a:ext cx="8953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738" y="3573463"/>
              <a:ext cx="8953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6189663" y="4267200"/>
              <a:ext cx="863600" cy="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prstShdw prst="shdw17" dist="17961" dir="2700000">
                <a:srgbClr val="040317"/>
              </a:prstShdw>
            </a:effec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365250" y="4267200"/>
              <a:ext cx="863600" cy="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prstShdw prst="shdw17" dist="17961" dir="2700000">
                <a:srgbClr val="040317"/>
              </a:prstShdw>
            </a:effec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9" name="Picture 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50" y="3979863"/>
              <a:ext cx="8953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2085975" y="4297363"/>
              <a:ext cx="1223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R1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598863" y="4651375"/>
              <a:ext cx="12239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R3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597275" y="3838575"/>
              <a:ext cx="1223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R2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5181600" y="4267200"/>
              <a:ext cx="1223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R4</a:t>
              </a:r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1873511" y="6081708"/>
            <a:ext cx="5895453" cy="61516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最初，各结点仅有到邻居结点的链路状态信息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Line 56"/>
          <p:cNvSpPr>
            <a:spLocks noChangeShapeType="1"/>
          </p:cNvSpPr>
          <p:nvPr/>
        </p:nvSpPr>
        <p:spPr bwMode="auto">
          <a:xfrm>
            <a:off x="6227763" y="4356100"/>
            <a:ext cx="21590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Line 63"/>
          <p:cNvSpPr>
            <a:spLocks noChangeShapeType="1"/>
          </p:cNvSpPr>
          <p:nvPr/>
        </p:nvSpPr>
        <p:spPr bwMode="auto">
          <a:xfrm flipV="1">
            <a:off x="4427538" y="3057525"/>
            <a:ext cx="0" cy="214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Line 65"/>
          <p:cNvSpPr>
            <a:spLocks noChangeShapeType="1"/>
          </p:cNvSpPr>
          <p:nvPr/>
        </p:nvSpPr>
        <p:spPr bwMode="auto">
          <a:xfrm>
            <a:off x="4427538" y="4859338"/>
            <a:ext cx="0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Line 66"/>
          <p:cNvSpPr>
            <a:spLocks noChangeShapeType="1"/>
          </p:cNvSpPr>
          <p:nvPr/>
        </p:nvSpPr>
        <p:spPr bwMode="auto">
          <a:xfrm flipH="1">
            <a:off x="2627313" y="4425950"/>
            <a:ext cx="215900" cy="1476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3813175" y="5294307"/>
            <a:ext cx="1296987" cy="288925"/>
            <a:chOff x="2381" y="3068"/>
            <a:chExt cx="817" cy="182"/>
          </a:xfrm>
        </p:grpSpPr>
        <p:sp>
          <p:nvSpPr>
            <p:cNvPr id="31" name="Oval 24"/>
            <p:cNvSpPr>
              <a:spLocks noChangeArrowheads="1"/>
            </p:cNvSpPr>
            <p:nvPr/>
          </p:nvSpPr>
          <p:spPr bwMode="auto">
            <a:xfrm>
              <a:off x="3107" y="306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2381" y="306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Oval 27"/>
            <p:cNvSpPr>
              <a:spLocks noChangeArrowheads="1"/>
            </p:cNvSpPr>
            <p:nvPr/>
          </p:nvSpPr>
          <p:spPr bwMode="auto">
            <a:xfrm>
              <a:off x="2744" y="3159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H="1">
              <a:off x="2835" y="3113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 flipH="1" flipV="1">
              <a:off x="2472" y="3113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1547020" y="4533899"/>
            <a:ext cx="1008062" cy="433387"/>
            <a:chOff x="1293" y="2523"/>
            <a:chExt cx="635" cy="273"/>
          </a:xfrm>
        </p:grpSpPr>
        <p:sp>
          <p:nvSpPr>
            <p:cNvPr id="37" name="Oval 40"/>
            <p:cNvSpPr>
              <a:spLocks noChangeArrowheads="1"/>
            </p:cNvSpPr>
            <p:nvPr/>
          </p:nvSpPr>
          <p:spPr bwMode="auto">
            <a:xfrm>
              <a:off x="1837" y="2523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 flipH="1">
              <a:off x="1565" y="2569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>
              <a:off x="1293" y="2659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Oval 43"/>
            <p:cNvSpPr>
              <a:spLocks noChangeArrowheads="1"/>
            </p:cNvSpPr>
            <p:nvPr/>
          </p:nvSpPr>
          <p:spPr bwMode="auto">
            <a:xfrm>
              <a:off x="1474" y="2614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1837" y="2705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 flipH="1" flipV="1">
              <a:off x="1565" y="2659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6624639" y="4473575"/>
            <a:ext cx="1008062" cy="433388"/>
            <a:chOff x="1337" y="3022"/>
            <a:chExt cx="635" cy="273"/>
          </a:xfrm>
        </p:grpSpPr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1337" y="3022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Line 50"/>
            <p:cNvSpPr>
              <a:spLocks noChangeShapeType="1"/>
            </p:cNvSpPr>
            <p:nvPr/>
          </p:nvSpPr>
          <p:spPr bwMode="auto">
            <a:xfrm>
              <a:off x="1428" y="3068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>
              <a:off x="1791" y="3158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1700" y="3113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1337" y="3204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Line 54"/>
            <p:cNvSpPr>
              <a:spLocks noChangeShapeType="1"/>
            </p:cNvSpPr>
            <p:nvPr/>
          </p:nvSpPr>
          <p:spPr bwMode="auto">
            <a:xfrm flipH="1">
              <a:off x="1428" y="3158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4" name="Group 62"/>
          <p:cNvGrpSpPr>
            <a:grpSpLocks/>
          </p:cNvGrpSpPr>
          <p:nvPr/>
        </p:nvGrpSpPr>
        <p:grpSpPr bwMode="auto">
          <a:xfrm>
            <a:off x="3776662" y="2671768"/>
            <a:ext cx="1296987" cy="288925"/>
            <a:chOff x="974" y="3747"/>
            <a:chExt cx="817" cy="182"/>
          </a:xfrm>
        </p:grpSpPr>
        <p:sp>
          <p:nvSpPr>
            <p:cNvPr id="51" name="Oval 57"/>
            <p:cNvSpPr>
              <a:spLocks noChangeArrowheads="1"/>
            </p:cNvSpPr>
            <p:nvPr/>
          </p:nvSpPr>
          <p:spPr bwMode="auto">
            <a:xfrm>
              <a:off x="1337" y="3747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>
              <a:off x="1428" y="3793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Line 59"/>
            <p:cNvSpPr>
              <a:spLocks noChangeShapeType="1"/>
            </p:cNvSpPr>
            <p:nvPr/>
          </p:nvSpPr>
          <p:spPr bwMode="auto">
            <a:xfrm flipH="1">
              <a:off x="1065" y="3793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Oval 60"/>
            <p:cNvSpPr>
              <a:spLocks noChangeArrowheads="1"/>
            </p:cNvSpPr>
            <p:nvPr/>
          </p:nvSpPr>
          <p:spPr bwMode="auto">
            <a:xfrm>
              <a:off x="1700" y="383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Oval 61"/>
            <p:cNvSpPr>
              <a:spLocks noChangeArrowheads="1"/>
            </p:cNvSpPr>
            <p:nvPr/>
          </p:nvSpPr>
          <p:spPr bwMode="auto">
            <a:xfrm>
              <a:off x="974" y="383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9254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链路状态</a:t>
            </a:r>
            <a:r>
              <a:rPr lang="zh-CN" altLang="en-US" dirty="0"/>
              <a:t>路由</a:t>
            </a:r>
            <a:r>
              <a:rPr lang="zh-CN" altLang="en-US" dirty="0" smtClean="0"/>
              <a:t>协议基本思想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4.4.4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OSPF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199" y="1396212"/>
            <a:ext cx="8579555" cy="88661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altLang="zh-CN" sz="2000" dirty="0" smtClean="0"/>
              <a:t>1.  </a:t>
            </a:r>
            <a:r>
              <a:rPr lang="zh-CN" altLang="en-US" sz="2000" dirty="0"/>
              <a:t>每个结点建立完整的网络图</a:t>
            </a:r>
            <a:r>
              <a:rPr lang="en-US" altLang="zh-CN" sz="2000" dirty="0" smtClean="0"/>
              <a:t>——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链路状态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数据库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通过链路状态信息的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可靠扩散</a:t>
            </a:r>
            <a:r>
              <a:rPr lang="zh-CN" altLang="en-US" sz="1800" dirty="0"/>
              <a:t>机制</a:t>
            </a:r>
            <a:r>
              <a:rPr lang="zh-CN" altLang="en-US" sz="1800" dirty="0" smtClean="0"/>
              <a:t>实现</a:t>
            </a:r>
            <a:endParaRPr lang="en-US" altLang="zh-CN" sz="1800" dirty="0"/>
          </a:p>
        </p:txBody>
      </p:sp>
      <p:grpSp>
        <p:nvGrpSpPr>
          <p:cNvPr id="3" name="组合 23"/>
          <p:cNvGrpSpPr/>
          <p:nvPr/>
        </p:nvGrpSpPr>
        <p:grpSpPr>
          <a:xfrm>
            <a:off x="1581150" y="3395663"/>
            <a:ext cx="5688013" cy="1414462"/>
            <a:chOff x="1365250" y="3573463"/>
            <a:chExt cx="5688013" cy="1414462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3094038" y="3906838"/>
              <a:ext cx="649287" cy="217487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prstShdw prst="shdw17" dist="17961" dir="2700000">
                <a:srgbClr val="040317"/>
              </a:prstShdw>
            </a:effec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022600" y="4411663"/>
              <a:ext cx="719138" cy="21590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prstShdw prst="shdw17" dist="17961" dir="2700000">
                <a:srgbClr val="040317"/>
              </a:prstShdw>
            </a:effec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4605338" y="4340225"/>
              <a:ext cx="720725" cy="287338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prstShdw prst="shdw17" dist="17961" dir="2700000">
                <a:srgbClr val="040317"/>
              </a:prstShdw>
            </a:effec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3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738" y="4411663"/>
              <a:ext cx="8953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605338" y="3908425"/>
              <a:ext cx="719137" cy="21590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prstShdw prst="shdw17" dist="17961" dir="2700000">
                <a:srgbClr val="040317"/>
              </a:prstShdw>
            </a:effec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5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438" y="4005263"/>
              <a:ext cx="8953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738" y="3573463"/>
              <a:ext cx="8953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6189663" y="4267200"/>
              <a:ext cx="863600" cy="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prstShdw prst="shdw17" dist="17961" dir="2700000">
                <a:srgbClr val="040317"/>
              </a:prstShdw>
            </a:effec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365250" y="4267200"/>
              <a:ext cx="863600" cy="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prstShdw prst="shdw17" dist="17961" dir="2700000">
                <a:srgbClr val="040317"/>
              </a:prstShdw>
            </a:effec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9" name="Picture 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50" y="3979863"/>
              <a:ext cx="8953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2085975" y="4297363"/>
              <a:ext cx="1223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R1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598863" y="4651375"/>
              <a:ext cx="12239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R3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597275" y="3838575"/>
              <a:ext cx="1223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R2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5181600" y="4267200"/>
              <a:ext cx="1223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R4</a:t>
              </a:r>
            </a:p>
          </p:txBody>
        </p:sp>
      </p:grpSp>
      <p:sp>
        <p:nvSpPr>
          <p:cNvPr id="26" name="Line 56"/>
          <p:cNvSpPr>
            <a:spLocks noChangeShapeType="1"/>
          </p:cNvSpPr>
          <p:nvPr/>
        </p:nvSpPr>
        <p:spPr bwMode="auto">
          <a:xfrm>
            <a:off x="6227763" y="4356100"/>
            <a:ext cx="21590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Line 63"/>
          <p:cNvSpPr>
            <a:spLocks noChangeShapeType="1"/>
          </p:cNvSpPr>
          <p:nvPr/>
        </p:nvSpPr>
        <p:spPr bwMode="auto">
          <a:xfrm flipV="1">
            <a:off x="4427538" y="3057525"/>
            <a:ext cx="0" cy="214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Line 65"/>
          <p:cNvSpPr>
            <a:spLocks noChangeShapeType="1"/>
          </p:cNvSpPr>
          <p:nvPr/>
        </p:nvSpPr>
        <p:spPr bwMode="auto">
          <a:xfrm>
            <a:off x="4427538" y="4859338"/>
            <a:ext cx="0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Line 66"/>
          <p:cNvSpPr>
            <a:spLocks noChangeShapeType="1"/>
          </p:cNvSpPr>
          <p:nvPr/>
        </p:nvSpPr>
        <p:spPr bwMode="auto">
          <a:xfrm flipH="1">
            <a:off x="2627313" y="4425950"/>
            <a:ext cx="215900" cy="1476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3813175" y="5294307"/>
            <a:ext cx="1296987" cy="288925"/>
            <a:chOff x="2381" y="3068"/>
            <a:chExt cx="817" cy="182"/>
          </a:xfrm>
        </p:grpSpPr>
        <p:sp>
          <p:nvSpPr>
            <p:cNvPr id="31" name="Oval 24"/>
            <p:cNvSpPr>
              <a:spLocks noChangeArrowheads="1"/>
            </p:cNvSpPr>
            <p:nvPr/>
          </p:nvSpPr>
          <p:spPr bwMode="auto">
            <a:xfrm>
              <a:off x="3107" y="306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2381" y="306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Oval 27"/>
            <p:cNvSpPr>
              <a:spLocks noChangeArrowheads="1"/>
            </p:cNvSpPr>
            <p:nvPr/>
          </p:nvSpPr>
          <p:spPr bwMode="auto">
            <a:xfrm>
              <a:off x="2744" y="3159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H="1">
              <a:off x="2835" y="3113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 flipH="1" flipV="1">
              <a:off x="2472" y="3113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1547020" y="4533899"/>
            <a:ext cx="1008062" cy="433387"/>
            <a:chOff x="1293" y="2523"/>
            <a:chExt cx="635" cy="273"/>
          </a:xfrm>
        </p:grpSpPr>
        <p:sp>
          <p:nvSpPr>
            <p:cNvPr id="37" name="Oval 40"/>
            <p:cNvSpPr>
              <a:spLocks noChangeArrowheads="1"/>
            </p:cNvSpPr>
            <p:nvPr/>
          </p:nvSpPr>
          <p:spPr bwMode="auto">
            <a:xfrm>
              <a:off x="1837" y="2523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 flipH="1">
              <a:off x="1565" y="2569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>
              <a:off x="1293" y="2659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Oval 43"/>
            <p:cNvSpPr>
              <a:spLocks noChangeArrowheads="1"/>
            </p:cNvSpPr>
            <p:nvPr/>
          </p:nvSpPr>
          <p:spPr bwMode="auto">
            <a:xfrm>
              <a:off x="1474" y="2614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1837" y="2705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 flipH="1" flipV="1">
              <a:off x="1565" y="2659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6624639" y="4473575"/>
            <a:ext cx="1008062" cy="433388"/>
            <a:chOff x="1337" y="3022"/>
            <a:chExt cx="635" cy="273"/>
          </a:xfrm>
        </p:grpSpPr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1337" y="3022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Line 50"/>
            <p:cNvSpPr>
              <a:spLocks noChangeShapeType="1"/>
            </p:cNvSpPr>
            <p:nvPr/>
          </p:nvSpPr>
          <p:spPr bwMode="auto">
            <a:xfrm>
              <a:off x="1428" y="3068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>
              <a:off x="1791" y="3158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1700" y="3113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1337" y="3204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Line 54"/>
            <p:cNvSpPr>
              <a:spLocks noChangeShapeType="1"/>
            </p:cNvSpPr>
            <p:nvPr/>
          </p:nvSpPr>
          <p:spPr bwMode="auto">
            <a:xfrm flipH="1">
              <a:off x="1428" y="3158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4" name="Group 62"/>
          <p:cNvGrpSpPr>
            <a:grpSpLocks/>
          </p:cNvGrpSpPr>
          <p:nvPr/>
        </p:nvGrpSpPr>
        <p:grpSpPr bwMode="auto">
          <a:xfrm>
            <a:off x="3776662" y="2671768"/>
            <a:ext cx="1296987" cy="288925"/>
            <a:chOff x="974" y="3747"/>
            <a:chExt cx="817" cy="182"/>
          </a:xfrm>
        </p:grpSpPr>
        <p:sp>
          <p:nvSpPr>
            <p:cNvPr id="51" name="Oval 57"/>
            <p:cNvSpPr>
              <a:spLocks noChangeArrowheads="1"/>
            </p:cNvSpPr>
            <p:nvPr/>
          </p:nvSpPr>
          <p:spPr bwMode="auto">
            <a:xfrm>
              <a:off x="1337" y="3747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>
              <a:off x="1428" y="3793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Line 59"/>
            <p:cNvSpPr>
              <a:spLocks noChangeShapeType="1"/>
            </p:cNvSpPr>
            <p:nvPr/>
          </p:nvSpPr>
          <p:spPr bwMode="auto">
            <a:xfrm flipH="1">
              <a:off x="1065" y="3793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Oval 60"/>
            <p:cNvSpPr>
              <a:spLocks noChangeArrowheads="1"/>
            </p:cNvSpPr>
            <p:nvPr/>
          </p:nvSpPr>
          <p:spPr bwMode="auto">
            <a:xfrm>
              <a:off x="1700" y="383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Oval 61"/>
            <p:cNvSpPr>
              <a:spLocks noChangeArrowheads="1"/>
            </p:cNvSpPr>
            <p:nvPr/>
          </p:nvSpPr>
          <p:spPr bwMode="auto">
            <a:xfrm>
              <a:off x="974" y="383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6" name="圆角矩形 55"/>
          <p:cNvSpPr/>
          <p:nvPr/>
        </p:nvSpPr>
        <p:spPr>
          <a:xfrm>
            <a:off x="194468" y="5834058"/>
            <a:ext cx="8534399" cy="871542"/>
          </a:xfrm>
          <a:prstGeom prst="roundRect">
            <a:avLst/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通过链路状态信息的可靠扩展，每个结点都获得了整个网络的完整拓扑</a:t>
            </a:r>
            <a:endParaRPr lang="en-US" altLang="zh-CN" sz="2000" dirty="0" smtClean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92000" lvl="1" indent="-45720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全网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范围内不同结点得到的是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一致的（这称为链路状态数据库的同步）</a:t>
            </a:r>
          </a:p>
        </p:txBody>
      </p:sp>
      <p:sp>
        <p:nvSpPr>
          <p:cNvPr id="57" name="Line 108"/>
          <p:cNvSpPr>
            <a:spLocks noChangeShapeType="1"/>
          </p:cNvSpPr>
          <p:nvPr/>
        </p:nvSpPr>
        <p:spPr bwMode="auto">
          <a:xfrm flipH="1">
            <a:off x="3341688" y="3649663"/>
            <a:ext cx="360363" cy="142875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headEnd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58" name="Line 108"/>
          <p:cNvSpPr>
            <a:spLocks noChangeShapeType="1"/>
          </p:cNvSpPr>
          <p:nvPr/>
        </p:nvSpPr>
        <p:spPr bwMode="auto">
          <a:xfrm flipH="1" flipV="1">
            <a:off x="3490120" y="4185445"/>
            <a:ext cx="423862" cy="142081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headEnd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59" name="Line 108"/>
          <p:cNvSpPr>
            <a:spLocks noChangeShapeType="1"/>
          </p:cNvSpPr>
          <p:nvPr/>
        </p:nvSpPr>
        <p:spPr bwMode="auto">
          <a:xfrm flipH="1" flipV="1">
            <a:off x="5053012" y="3662761"/>
            <a:ext cx="423862" cy="142081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headEnd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60" name="Line 108"/>
          <p:cNvSpPr>
            <a:spLocks noChangeShapeType="1"/>
          </p:cNvSpPr>
          <p:nvPr/>
        </p:nvSpPr>
        <p:spPr bwMode="auto">
          <a:xfrm flipH="1">
            <a:off x="4922839" y="4129483"/>
            <a:ext cx="360363" cy="142875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headEnd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61" name="Line 108"/>
          <p:cNvSpPr>
            <a:spLocks noChangeShapeType="1"/>
          </p:cNvSpPr>
          <p:nvPr/>
        </p:nvSpPr>
        <p:spPr bwMode="auto">
          <a:xfrm flipV="1">
            <a:off x="3452815" y="3868738"/>
            <a:ext cx="449261" cy="187325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headEnd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62" name="Line 108"/>
          <p:cNvSpPr>
            <a:spLocks noChangeShapeType="1"/>
          </p:cNvSpPr>
          <p:nvPr/>
        </p:nvSpPr>
        <p:spPr bwMode="auto">
          <a:xfrm>
            <a:off x="3402016" y="4383287"/>
            <a:ext cx="417510" cy="152003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headEnd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63" name="Line 108"/>
          <p:cNvSpPr>
            <a:spLocks noChangeShapeType="1"/>
          </p:cNvSpPr>
          <p:nvPr/>
        </p:nvSpPr>
        <p:spPr bwMode="auto">
          <a:xfrm>
            <a:off x="4939507" y="3851176"/>
            <a:ext cx="417510" cy="152003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headEnd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64" name="Line 108"/>
          <p:cNvSpPr>
            <a:spLocks noChangeShapeType="1"/>
          </p:cNvSpPr>
          <p:nvPr/>
        </p:nvSpPr>
        <p:spPr bwMode="auto">
          <a:xfrm flipV="1">
            <a:off x="5053013" y="4312047"/>
            <a:ext cx="449261" cy="187325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headEnd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grpSp>
        <p:nvGrpSpPr>
          <p:cNvPr id="25" name="Group 64"/>
          <p:cNvGrpSpPr>
            <a:grpSpLocks/>
          </p:cNvGrpSpPr>
          <p:nvPr/>
        </p:nvGrpSpPr>
        <p:grpSpPr bwMode="auto">
          <a:xfrm>
            <a:off x="3499996" y="2593975"/>
            <a:ext cx="1871663" cy="433388"/>
            <a:chOff x="657" y="3837"/>
            <a:chExt cx="1179" cy="273"/>
          </a:xfrm>
        </p:grpSpPr>
        <p:sp>
          <p:nvSpPr>
            <p:cNvPr id="66" name="Oval 22"/>
            <p:cNvSpPr>
              <a:spLocks noChangeArrowheads="1"/>
            </p:cNvSpPr>
            <p:nvPr/>
          </p:nvSpPr>
          <p:spPr bwMode="auto">
            <a:xfrm>
              <a:off x="1201" y="3837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1292" y="3883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68" name="Line 26"/>
            <p:cNvSpPr>
              <a:spLocks noChangeShapeType="1"/>
            </p:cNvSpPr>
            <p:nvPr/>
          </p:nvSpPr>
          <p:spPr bwMode="auto">
            <a:xfrm flipH="1">
              <a:off x="929" y="3883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69" name="Line 30"/>
            <p:cNvSpPr>
              <a:spLocks noChangeShapeType="1"/>
            </p:cNvSpPr>
            <p:nvPr/>
          </p:nvSpPr>
          <p:spPr bwMode="auto">
            <a:xfrm>
              <a:off x="1655" y="397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0" name="Line 31"/>
            <p:cNvSpPr>
              <a:spLocks noChangeShapeType="1"/>
            </p:cNvSpPr>
            <p:nvPr/>
          </p:nvSpPr>
          <p:spPr bwMode="auto">
            <a:xfrm>
              <a:off x="657" y="397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1" name="Oval 35"/>
            <p:cNvSpPr>
              <a:spLocks noChangeArrowheads="1"/>
            </p:cNvSpPr>
            <p:nvPr/>
          </p:nvSpPr>
          <p:spPr bwMode="auto">
            <a:xfrm>
              <a:off x="1564" y="392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Oval 36"/>
            <p:cNvSpPr>
              <a:spLocks noChangeArrowheads="1"/>
            </p:cNvSpPr>
            <p:nvPr/>
          </p:nvSpPr>
          <p:spPr bwMode="auto">
            <a:xfrm>
              <a:off x="838" y="392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37"/>
            <p:cNvSpPr>
              <a:spLocks noChangeArrowheads="1"/>
            </p:cNvSpPr>
            <p:nvPr/>
          </p:nvSpPr>
          <p:spPr bwMode="auto">
            <a:xfrm>
              <a:off x="1201" y="4019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Line 38"/>
            <p:cNvSpPr>
              <a:spLocks noChangeShapeType="1"/>
            </p:cNvSpPr>
            <p:nvPr/>
          </p:nvSpPr>
          <p:spPr bwMode="auto">
            <a:xfrm flipH="1">
              <a:off x="1292" y="3973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5" name="Line 39"/>
            <p:cNvSpPr>
              <a:spLocks noChangeShapeType="1"/>
            </p:cNvSpPr>
            <p:nvPr/>
          </p:nvSpPr>
          <p:spPr bwMode="auto">
            <a:xfrm flipH="1" flipV="1">
              <a:off x="929" y="3973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30" name="Group 64"/>
          <p:cNvGrpSpPr>
            <a:grpSpLocks/>
          </p:cNvGrpSpPr>
          <p:nvPr/>
        </p:nvGrpSpPr>
        <p:grpSpPr bwMode="auto">
          <a:xfrm>
            <a:off x="1227139" y="4509294"/>
            <a:ext cx="1871663" cy="433388"/>
            <a:chOff x="657" y="3837"/>
            <a:chExt cx="1179" cy="273"/>
          </a:xfrm>
        </p:grpSpPr>
        <p:sp>
          <p:nvSpPr>
            <p:cNvPr id="77" name="Oval 22"/>
            <p:cNvSpPr>
              <a:spLocks noChangeArrowheads="1"/>
            </p:cNvSpPr>
            <p:nvPr/>
          </p:nvSpPr>
          <p:spPr bwMode="auto">
            <a:xfrm>
              <a:off x="1201" y="3837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1292" y="3883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9" name="Line 26"/>
            <p:cNvSpPr>
              <a:spLocks noChangeShapeType="1"/>
            </p:cNvSpPr>
            <p:nvPr/>
          </p:nvSpPr>
          <p:spPr bwMode="auto">
            <a:xfrm flipH="1">
              <a:off x="929" y="3883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0" name="Line 30"/>
            <p:cNvSpPr>
              <a:spLocks noChangeShapeType="1"/>
            </p:cNvSpPr>
            <p:nvPr/>
          </p:nvSpPr>
          <p:spPr bwMode="auto">
            <a:xfrm>
              <a:off x="1655" y="397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1" name="Line 31"/>
            <p:cNvSpPr>
              <a:spLocks noChangeShapeType="1"/>
            </p:cNvSpPr>
            <p:nvPr/>
          </p:nvSpPr>
          <p:spPr bwMode="auto">
            <a:xfrm>
              <a:off x="657" y="397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" name="Oval 35"/>
            <p:cNvSpPr>
              <a:spLocks noChangeArrowheads="1"/>
            </p:cNvSpPr>
            <p:nvPr/>
          </p:nvSpPr>
          <p:spPr bwMode="auto">
            <a:xfrm>
              <a:off x="1564" y="392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Oval 36"/>
            <p:cNvSpPr>
              <a:spLocks noChangeArrowheads="1"/>
            </p:cNvSpPr>
            <p:nvPr/>
          </p:nvSpPr>
          <p:spPr bwMode="auto">
            <a:xfrm>
              <a:off x="838" y="392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Oval 37"/>
            <p:cNvSpPr>
              <a:spLocks noChangeArrowheads="1"/>
            </p:cNvSpPr>
            <p:nvPr/>
          </p:nvSpPr>
          <p:spPr bwMode="auto">
            <a:xfrm>
              <a:off x="1201" y="4019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Line 38"/>
            <p:cNvSpPr>
              <a:spLocks noChangeShapeType="1"/>
            </p:cNvSpPr>
            <p:nvPr/>
          </p:nvSpPr>
          <p:spPr bwMode="auto">
            <a:xfrm flipH="1">
              <a:off x="1292" y="3973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6" name="Line 39"/>
            <p:cNvSpPr>
              <a:spLocks noChangeShapeType="1"/>
            </p:cNvSpPr>
            <p:nvPr/>
          </p:nvSpPr>
          <p:spPr bwMode="auto">
            <a:xfrm flipH="1" flipV="1">
              <a:off x="929" y="3973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36" name="Group 64"/>
          <p:cNvGrpSpPr>
            <a:grpSpLocks/>
          </p:cNvGrpSpPr>
          <p:nvPr/>
        </p:nvGrpSpPr>
        <p:grpSpPr bwMode="auto">
          <a:xfrm>
            <a:off x="3525837" y="5195882"/>
            <a:ext cx="1871663" cy="433388"/>
            <a:chOff x="657" y="3837"/>
            <a:chExt cx="1179" cy="273"/>
          </a:xfrm>
        </p:grpSpPr>
        <p:sp>
          <p:nvSpPr>
            <p:cNvPr id="88" name="Oval 22"/>
            <p:cNvSpPr>
              <a:spLocks noChangeArrowheads="1"/>
            </p:cNvSpPr>
            <p:nvPr/>
          </p:nvSpPr>
          <p:spPr bwMode="auto">
            <a:xfrm>
              <a:off x="1201" y="3837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Line 23"/>
            <p:cNvSpPr>
              <a:spLocks noChangeShapeType="1"/>
            </p:cNvSpPr>
            <p:nvPr/>
          </p:nvSpPr>
          <p:spPr bwMode="auto">
            <a:xfrm>
              <a:off x="1292" y="3883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90" name="Line 26"/>
            <p:cNvSpPr>
              <a:spLocks noChangeShapeType="1"/>
            </p:cNvSpPr>
            <p:nvPr/>
          </p:nvSpPr>
          <p:spPr bwMode="auto">
            <a:xfrm flipH="1">
              <a:off x="929" y="3883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>
              <a:off x="1655" y="397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657" y="397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93" name="Oval 35"/>
            <p:cNvSpPr>
              <a:spLocks noChangeArrowheads="1"/>
            </p:cNvSpPr>
            <p:nvPr/>
          </p:nvSpPr>
          <p:spPr bwMode="auto">
            <a:xfrm>
              <a:off x="1564" y="392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Oval 36"/>
            <p:cNvSpPr>
              <a:spLocks noChangeArrowheads="1"/>
            </p:cNvSpPr>
            <p:nvPr/>
          </p:nvSpPr>
          <p:spPr bwMode="auto">
            <a:xfrm>
              <a:off x="838" y="392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Oval 37"/>
            <p:cNvSpPr>
              <a:spLocks noChangeArrowheads="1"/>
            </p:cNvSpPr>
            <p:nvPr/>
          </p:nvSpPr>
          <p:spPr bwMode="auto">
            <a:xfrm>
              <a:off x="1201" y="4019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Line 38"/>
            <p:cNvSpPr>
              <a:spLocks noChangeShapeType="1"/>
            </p:cNvSpPr>
            <p:nvPr/>
          </p:nvSpPr>
          <p:spPr bwMode="auto">
            <a:xfrm flipH="1">
              <a:off x="1292" y="3973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97" name="Line 39"/>
            <p:cNvSpPr>
              <a:spLocks noChangeShapeType="1"/>
            </p:cNvSpPr>
            <p:nvPr/>
          </p:nvSpPr>
          <p:spPr bwMode="auto">
            <a:xfrm flipH="1" flipV="1">
              <a:off x="929" y="3973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43" name="Group 64"/>
          <p:cNvGrpSpPr>
            <a:grpSpLocks/>
          </p:cNvGrpSpPr>
          <p:nvPr/>
        </p:nvGrpSpPr>
        <p:grpSpPr bwMode="auto">
          <a:xfrm>
            <a:off x="5975349" y="4472780"/>
            <a:ext cx="1871663" cy="433388"/>
            <a:chOff x="657" y="3837"/>
            <a:chExt cx="1179" cy="273"/>
          </a:xfrm>
        </p:grpSpPr>
        <p:sp>
          <p:nvSpPr>
            <p:cNvPr id="110" name="Oval 22"/>
            <p:cNvSpPr>
              <a:spLocks noChangeArrowheads="1"/>
            </p:cNvSpPr>
            <p:nvPr/>
          </p:nvSpPr>
          <p:spPr bwMode="auto">
            <a:xfrm>
              <a:off x="1201" y="3837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Line 23"/>
            <p:cNvSpPr>
              <a:spLocks noChangeShapeType="1"/>
            </p:cNvSpPr>
            <p:nvPr/>
          </p:nvSpPr>
          <p:spPr bwMode="auto">
            <a:xfrm>
              <a:off x="1292" y="3883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12" name="Line 26"/>
            <p:cNvSpPr>
              <a:spLocks noChangeShapeType="1"/>
            </p:cNvSpPr>
            <p:nvPr/>
          </p:nvSpPr>
          <p:spPr bwMode="auto">
            <a:xfrm flipH="1">
              <a:off x="929" y="3883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13" name="Line 30"/>
            <p:cNvSpPr>
              <a:spLocks noChangeShapeType="1"/>
            </p:cNvSpPr>
            <p:nvPr/>
          </p:nvSpPr>
          <p:spPr bwMode="auto">
            <a:xfrm>
              <a:off x="1655" y="397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14" name="Line 31"/>
            <p:cNvSpPr>
              <a:spLocks noChangeShapeType="1"/>
            </p:cNvSpPr>
            <p:nvPr/>
          </p:nvSpPr>
          <p:spPr bwMode="auto">
            <a:xfrm>
              <a:off x="657" y="397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15" name="Oval 35"/>
            <p:cNvSpPr>
              <a:spLocks noChangeArrowheads="1"/>
            </p:cNvSpPr>
            <p:nvPr/>
          </p:nvSpPr>
          <p:spPr bwMode="auto">
            <a:xfrm>
              <a:off x="1564" y="392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Oval 36"/>
            <p:cNvSpPr>
              <a:spLocks noChangeArrowheads="1"/>
            </p:cNvSpPr>
            <p:nvPr/>
          </p:nvSpPr>
          <p:spPr bwMode="auto">
            <a:xfrm>
              <a:off x="838" y="392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Oval 37"/>
            <p:cNvSpPr>
              <a:spLocks noChangeArrowheads="1"/>
            </p:cNvSpPr>
            <p:nvPr/>
          </p:nvSpPr>
          <p:spPr bwMode="auto">
            <a:xfrm>
              <a:off x="1201" y="4019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Line 38"/>
            <p:cNvSpPr>
              <a:spLocks noChangeShapeType="1"/>
            </p:cNvSpPr>
            <p:nvPr/>
          </p:nvSpPr>
          <p:spPr bwMode="auto">
            <a:xfrm flipH="1">
              <a:off x="1292" y="3973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19" name="Line 39"/>
            <p:cNvSpPr>
              <a:spLocks noChangeShapeType="1"/>
            </p:cNvSpPr>
            <p:nvPr/>
          </p:nvSpPr>
          <p:spPr bwMode="auto">
            <a:xfrm flipH="1" flipV="1">
              <a:off x="929" y="3973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0297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链路状态</a:t>
            </a:r>
            <a:r>
              <a:rPr lang="zh-CN" altLang="en-US" dirty="0"/>
              <a:t>路由</a:t>
            </a:r>
            <a:r>
              <a:rPr lang="zh-CN" altLang="en-US" dirty="0" smtClean="0"/>
              <a:t>协议基本思想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4.4.4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OSPF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199" y="1396212"/>
            <a:ext cx="8579555" cy="88661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每个</a:t>
            </a:r>
            <a:r>
              <a:rPr lang="zh-CN" altLang="en-US" sz="2000" dirty="0"/>
              <a:t>节点单独计算到其它节点的最短</a:t>
            </a:r>
            <a:r>
              <a:rPr lang="zh-CN" altLang="en-US" sz="2000" dirty="0" smtClean="0"/>
              <a:t>路径，生成路由表</a:t>
            </a:r>
            <a:endParaRPr lang="zh-CN" altLang="en-US" sz="2000" dirty="0"/>
          </a:p>
          <a:p>
            <a:pPr lvl="1">
              <a:spcBef>
                <a:spcPts val="600"/>
              </a:spcBef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路由</a:t>
            </a: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</a:rPr>
              <a:t>计算：</a:t>
            </a:r>
            <a:r>
              <a:rPr lang="zh-CN" altLang="en-US" sz="1600" dirty="0" smtClean="0"/>
              <a:t>根据</a:t>
            </a:r>
            <a:r>
              <a:rPr lang="zh-CN" altLang="en-US" sz="1600" dirty="0" smtClean="0">
                <a:latin typeface="楷体_GB2312" pitchFamily="49" charset="-122"/>
              </a:rPr>
              <a:t>积累</a:t>
            </a:r>
            <a:r>
              <a:rPr lang="zh-CN" altLang="en-US" sz="1600" dirty="0">
                <a:latin typeface="楷体_GB2312" pitchFamily="49" charset="-122"/>
              </a:rPr>
              <a:t>的链路状态</a:t>
            </a:r>
            <a:r>
              <a:rPr lang="zh-CN" altLang="en-US" sz="1600" dirty="0" smtClean="0">
                <a:latin typeface="楷体_GB2312" pitchFamily="49" charset="-122"/>
              </a:rPr>
              <a:t>信息，</a:t>
            </a:r>
            <a:r>
              <a:rPr lang="zh-CN" altLang="en-US" sz="1600" dirty="0" smtClean="0"/>
              <a:t>用</a:t>
            </a:r>
            <a:r>
              <a:rPr lang="en-US" altLang="zh-CN" sz="1600" dirty="0" err="1"/>
              <a:t>Dijkstra</a:t>
            </a:r>
            <a:r>
              <a:rPr lang="zh-CN" altLang="en-US" sz="1600" dirty="0"/>
              <a:t>最短路径</a:t>
            </a:r>
            <a:r>
              <a:rPr lang="zh-CN" altLang="en-US" sz="1600" dirty="0" smtClean="0"/>
              <a:t>算法，</a:t>
            </a:r>
            <a:r>
              <a:rPr lang="zh-CN" altLang="en-US" sz="1600" dirty="0"/>
              <a:t>得到一个以自己为根的树型</a:t>
            </a:r>
            <a:r>
              <a:rPr lang="zh-CN" altLang="en-US" sz="1600" dirty="0" smtClean="0"/>
              <a:t>结构</a:t>
            </a:r>
            <a:endParaRPr lang="en-US" altLang="zh-CN" sz="1600" dirty="0"/>
          </a:p>
        </p:txBody>
      </p:sp>
      <p:grpSp>
        <p:nvGrpSpPr>
          <p:cNvPr id="5" name="组合 23"/>
          <p:cNvGrpSpPr/>
          <p:nvPr/>
        </p:nvGrpSpPr>
        <p:grpSpPr>
          <a:xfrm>
            <a:off x="1581150" y="3395663"/>
            <a:ext cx="5688013" cy="1414462"/>
            <a:chOff x="1365250" y="3573463"/>
            <a:chExt cx="5688013" cy="1414462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3094038" y="3906838"/>
              <a:ext cx="649287" cy="217487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prstShdw prst="shdw17" dist="17961" dir="2700000">
                <a:srgbClr val="040317"/>
              </a:prstShdw>
            </a:effec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022600" y="4411663"/>
              <a:ext cx="719138" cy="21590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prstShdw prst="shdw17" dist="17961" dir="2700000">
                <a:srgbClr val="040317"/>
              </a:prstShdw>
            </a:effec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4605338" y="4340225"/>
              <a:ext cx="720725" cy="287338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prstShdw prst="shdw17" dist="17961" dir="2700000">
                <a:srgbClr val="040317"/>
              </a:prstShdw>
            </a:effec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3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738" y="4411663"/>
              <a:ext cx="8953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605338" y="3908425"/>
              <a:ext cx="719137" cy="21590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prstShdw prst="shdw17" dist="17961" dir="2700000">
                <a:srgbClr val="040317"/>
              </a:prstShdw>
            </a:effec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5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438" y="4005263"/>
              <a:ext cx="8953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738" y="3573463"/>
              <a:ext cx="8953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6189663" y="4267200"/>
              <a:ext cx="863600" cy="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prstShdw prst="shdw17" dist="17961" dir="2700000">
                <a:srgbClr val="040317"/>
              </a:prstShdw>
            </a:effec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365250" y="4267200"/>
              <a:ext cx="863600" cy="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prstShdw prst="shdw17" dist="17961" dir="2700000">
                <a:srgbClr val="040317"/>
              </a:prstShdw>
            </a:effectLst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9" name="Picture 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50" y="3979863"/>
              <a:ext cx="895350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2085975" y="4297363"/>
              <a:ext cx="1223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R1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598863" y="4651375"/>
              <a:ext cx="12239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R3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597275" y="3838575"/>
              <a:ext cx="1223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R2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5181600" y="4267200"/>
              <a:ext cx="1223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srgbClr val="FFFFFF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R4</a:t>
              </a:r>
            </a:p>
          </p:txBody>
        </p:sp>
      </p:grpSp>
      <p:sp>
        <p:nvSpPr>
          <p:cNvPr id="26" name="Line 56"/>
          <p:cNvSpPr>
            <a:spLocks noChangeShapeType="1"/>
          </p:cNvSpPr>
          <p:nvPr/>
        </p:nvSpPr>
        <p:spPr bwMode="auto">
          <a:xfrm>
            <a:off x="6227763" y="4356100"/>
            <a:ext cx="21590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Line 63"/>
          <p:cNvSpPr>
            <a:spLocks noChangeShapeType="1"/>
          </p:cNvSpPr>
          <p:nvPr/>
        </p:nvSpPr>
        <p:spPr bwMode="auto">
          <a:xfrm flipV="1">
            <a:off x="4427538" y="3057525"/>
            <a:ext cx="0" cy="214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Line 65"/>
          <p:cNvSpPr>
            <a:spLocks noChangeShapeType="1"/>
          </p:cNvSpPr>
          <p:nvPr/>
        </p:nvSpPr>
        <p:spPr bwMode="auto">
          <a:xfrm>
            <a:off x="4427538" y="4859338"/>
            <a:ext cx="0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Line 66"/>
          <p:cNvSpPr>
            <a:spLocks noChangeShapeType="1"/>
          </p:cNvSpPr>
          <p:nvPr/>
        </p:nvSpPr>
        <p:spPr bwMode="auto">
          <a:xfrm flipH="1">
            <a:off x="2627313" y="4425950"/>
            <a:ext cx="215900" cy="1476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3499996" y="2593975"/>
            <a:ext cx="1871663" cy="433388"/>
            <a:chOff x="657" y="3837"/>
            <a:chExt cx="1179" cy="273"/>
          </a:xfrm>
        </p:grpSpPr>
        <p:sp>
          <p:nvSpPr>
            <p:cNvPr id="66" name="Oval 22"/>
            <p:cNvSpPr>
              <a:spLocks noChangeArrowheads="1"/>
            </p:cNvSpPr>
            <p:nvPr/>
          </p:nvSpPr>
          <p:spPr bwMode="auto">
            <a:xfrm>
              <a:off x="1201" y="3837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1292" y="3883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68" name="Line 26"/>
            <p:cNvSpPr>
              <a:spLocks noChangeShapeType="1"/>
            </p:cNvSpPr>
            <p:nvPr/>
          </p:nvSpPr>
          <p:spPr bwMode="auto">
            <a:xfrm flipH="1">
              <a:off x="929" y="3883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69" name="Line 30"/>
            <p:cNvSpPr>
              <a:spLocks noChangeShapeType="1"/>
            </p:cNvSpPr>
            <p:nvPr/>
          </p:nvSpPr>
          <p:spPr bwMode="auto">
            <a:xfrm>
              <a:off x="1655" y="397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0" name="Line 31"/>
            <p:cNvSpPr>
              <a:spLocks noChangeShapeType="1"/>
            </p:cNvSpPr>
            <p:nvPr/>
          </p:nvSpPr>
          <p:spPr bwMode="auto">
            <a:xfrm>
              <a:off x="657" y="397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1" name="Oval 35"/>
            <p:cNvSpPr>
              <a:spLocks noChangeArrowheads="1"/>
            </p:cNvSpPr>
            <p:nvPr/>
          </p:nvSpPr>
          <p:spPr bwMode="auto">
            <a:xfrm>
              <a:off x="1564" y="392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Oval 36"/>
            <p:cNvSpPr>
              <a:spLocks noChangeArrowheads="1"/>
            </p:cNvSpPr>
            <p:nvPr/>
          </p:nvSpPr>
          <p:spPr bwMode="auto">
            <a:xfrm>
              <a:off x="838" y="392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37"/>
            <p:cNvSpPr>
              <a:spLocks noChangeArrowheads="1"/>
            </p:cNvSpPr>
            <p:nvPr/>
          </p:nvSpPr>
          <p:spPr bwMode="auto">
            <a:xfrm>
              <a:off x="1201" y="4019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Line 38"/>
            <p:cNvSpPr>
              <a:spLocks noChangeShapeType="1"/>
            </p:cNvSpPr>
            <p:nvPr/>
          </p:nvSpPr>
          <p:spPr bwMode="auto">
            <a:xfrm flipH="1">
              <a:off x="1292" y="3973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5" name="Line 39"/>
            <p:cNvSpPr>
              <a:spLocks noChangeShapeType="1"/>
            </p:cNvSpPr>
            <p:nvPr/>
          </p:nvSpPr>
          <p:spPr bwMode="auto">
            <a:xfrm flipH="1" flipV="1">
              <a:off x="929" y="3973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1227139" y="4509294"/>
            <a:ext cx="1871663" cy="433388"/>
            <a:chOff x="657" y="3837"/>
            <a:chExt cx="1179" cy="273"/>
          </a:xfrm>
        </p:grpSpPr>
        <p:sp>
          <p:nvSpPr>
            <p:cNvPr id="77" name="Oval 22"/>
            <p:cNvSpPr>
              <a:spLocks noChangeArrowheads="1"/>
            </p:cNvSpPr>
            <p:nvPr/>
          </p:nvSpPr>
          <p:spPr bwMode="auto">
            <a:xfrm>
              <a:off x="1201" y="3837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1292" y="3883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9" name="Line 26"/>
            <p:cNvSpPr>
              <a:spLocks noChangeShapeType="1"/>
            </p:cNvSpPr>
            <p:nvPr/>
          </p:nvSpPr>
          <p:spPr bwMode="auto">
            <a:xfrm flipH="1">
              <a:off x="929" y="3883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0" name="Line 30"/>
            <p:cNvSpPr>
              <a:spLocks noChangeShapeType="1"/>
            </p:cNvSpPr>
            <p:nvPr/>
          </p:nvSpPr>
          <p:spPr bwMode="auto">
            <a:xfrm>
              <a:off x="1655" y="397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1" name="Line 31"/>
            <p:cNvSpPr>
              <a:spLocks noChangeShapeType="1"/>
            </p:cNvSpPr>
            <p:nvPr/>
          </p:nvSpPr>
          <p:spPr bwMode="auto">
            <a:xfrm>
              <a:off x="657" y="397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" name="Oval 35"/>
            <p:cNvSpPr>
              <a:spLocks noChangeArrowheads="1"/>
            </p:cNvSpPr>
            <p:nvPr/>
          </p:nvSpPr>
          <p:spPr bwMode="auto">
            <a:xfrm>
              <a:off x="1564" y="392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Oval 36"/>
            <p:cNvSpPr>
              <a:spLocks noChangeArrowheads="1"/>
            </p:cNvSpPr>
            <p:nvPr/>
          </p:nvSpPr>
          <p:spPr bwMode="auto">
            <a:xfrm>
              <a:off x="838" y="392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Oval 37"/>
            <p:cNvSpPr>
              <a:spLocks noChangeArrowheads="1"/>
            </p:cNvSpPr>
            <p:nvPr/>
          </p:nvSpPr>
          <p:spPr bwMode="auto">
            <a:xfrm>
              <a:off x="1201" y="4019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Line 38"/>
            <p:cNvSpPr>
              <a:spLocks noChangeShapeType="1"/>
            </p:cNvSpPr>
            <p:nvPr/>
          </p:nvSpPr>
          <p:spPr bwMode="auto">
            <a:xfrm flipH="1">
              <a:off x="1292" y="3973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6" name="Line 39"/>
            <p:cNvSpPr>
              <a:spLocks noChangeShapeType="1"/>
            </p:cNvSpPr>
            <p:nvPr/>
          </p:nvSpPr>
          <p:spPr bwMode="auto">
            <a:xfrm flipH="1" flipV="1">
              <a:off x="929" y="3973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24" name="Group 64"/>
          <p:cNvGrpSpPr>
            <a:grpSpLocks/>
          </p:cNvGrpSpPr>
          <p:nvPr/>
        </p:nvGrpSpPr>
        <p:grpSpPr bwMode="auto">
          <a:xfrm>
            <a:off x="3490120" y="5313357"/>
            <a:ext cx="1871663" cy="433388"/>
            <a:chOff x="657" y="3837"/>
            <a:chExt cx="1179" cy="273"/>
          </a:xfrm>
        </p:grpSpPr>
        <p:sp>
          <p:nvSpPr>
            <p:cNvPr id="88" name="Oval 22"/>
            <p:cNvSpPr>
              <a:spLocks noChangeArrowheads="1"/>
            </p:cNvSpPr>
            <p:nvPr/>
          </p:nvSpPr>
          <p:spPr bwMode="auto">
            <a:xfrm>
              <a:off x="1201" y="3837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Line 23"/>
            <p:cNvSpPr>
              <a:spLocks noChangeShapeType="1"/>
            </p:cNvSpPr>
            <p:nvPr/>
          </p:nvSpPr>
          <p:spPr bwMode="auto">
            <a:xfrm>
              <a:off x="1292" y="3883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90" name="Line 26"/>
            <p:cNvSpPr>
              <a:spLocks noChangeShapeType="1"/>
            </p:cNvSpPr>
            <p:nvPr/>
          </p:nvSpPr>
          <p:spPr bwMode="auto">
            <a:xfrm flipH="1">
              <a:off x="929" y="3883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>
              <a:off x="1655" y="397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657" y="397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93" name="Oval 35"/>
            <p:cNvSpPr>
              <a:spLocks noChangeArrowheads="1"/>
            </p:cNvSpPr>
            <p:nvPr/>
          </p:nvSpPr>
          <p:spPr bwMode="auto">
            <a:xfrm>
              <a:off x="1564" y="392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Oval 36"/>
            <p:cNvSpPr>
              <a:spLocks noChangeArrowheads="1"/>
            </p:cNvSpPr>
            <p:nvPr/>
          </p:nvSpPr>
          <p:spPr bwMode="auto">
            <a:xfrm>
              <a:off x="838" y="392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Oval 37"/>
            <p:cNvSpPr>
              <a:spLocks noChangeArrowheads="1"/>
            </p:cNvSpPr>
            <p:nvPr/>
          </p:nvSpPr>
          <p:spPr bwMode="auto">
            <a:xfrm>
              <a:off x="1201" y="4019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Line 38"/>
            <p:cNvSpPr>
              <a:spLocks noChangeShapeType="1"/>
            </p:cNvSpPr>
            <p:nvPr/>
          </p:nvSpPr>
          <p:spPr bwMode="auto">
            <a:xfrm flipH="1">
              <a:off x="1292" y="3973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97" name="Line 39"/>
            <p:cNvSpPr>
              <a:spLocks noChangeShapeType="1"/>
            </p:cNvSpPr>
            <p:nvPr/>
          </p:nvSpPr>
          <p:spPr bwMode="auto">
            <a:xfrm flipH="1" flipV="1">
              <a:off x="929" y="3973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25" name="Group 64"/>
          <p:cNvGrpSpPr>
            <a:grpSpLocks/>
          </p:cNvGrpSpPr>
          <p:nvPr/>
        </p:nvGrpSpPr>
        <p:grpSpPr bwMode="auto">
          <a:xfrm>
            <a:off x="5975349" y="4472780"/>
            <a:ext cx="1871663" cy="433388"/>
            <a:chOff x="657" y="3837"/>
            <a:chExt cx="1179" cy="273"/>
          </a:xfrm>
        </p:grpSpPr>
        <p:sp>
          <p:nvSpPr>
            <p:cNvPr id="110" name="Oval 22"/>
            <p:cNvSpPr>
              <a:spLocks noChangeArrowheads="1"/>
            </p:cNvSpPr>
            <p:nvPr/>
          </p:nvSpPr>
          <p:spPr bwMode="auto">
            <a:xfrm>
              <a:off x="1201" y="3837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Line 23"/>
            <p:cNvSpPr>
              <a:spLocks noChangeShapeType="1"/>
            </p:cNvSpPr>
            <p:nvPr/>
          </p:nvSpPr>
          <p:spPr bwMode="auto">
            <a:xfrm>
              <a:off x="1292" y="3883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12" name="Line 26"/>
            <p:cNvSpPr>
              <a:spLocks noChangeShapeType="1"/>
            </p:cNvSpPr>
            <p:nvPr/>
          </p:nvSpPr>
          <p:spPr bwMode="auto">
            <a:xfrm flipH="1">
              <a:off x="929" y="3883"/>
              <a:ext cx="272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13" name="Line 30"/>
            <p:cNvSpPr>
              <a:spLocks noChangeShapeType="1"/>
            </p:cNvSpPr>
            <p:nvPr/>
          </p:nvSpPr>
          <p:spPr bwMode="auto">
            <a:xfrm>
              <a:off x="1655" y="397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14" name="Line 31"/>
            <p:cNvSpPr>
              <a:spLocks noChangeShapeType="1"/>
            </p:cNvSpPr>
            <p:nvPr/>
          </p:nvSpPr>
          <p:spPr bwMode="auto">
            <a:xfrm>
              <a:off x="657" y="397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15" name="Oval 35"/>
            <p:cNvSpPr>
              <a:spLocks noChangeArrowheads="1"/>
            </p:cNvSpPr>
            <p:nvPr/>
          </p:nvSpPr>
          <p:spPr bwMode="auto">
            <a:xfrm>
              <a:off x="1564" y="392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Oval 36"/>
            <p:cNvSpPr>
              <a:spLocks noChangeArrowheads="1"/>
            </p:cNvSpPr>
            <p:nvPr/>
          </p:nvSpPr>
          <p:spPr bwMode="auto">
            <a:xfrm>
              <a:off x="838" y="3928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Oval 37"/>
            <p:cNvSpPr>
              <a:spLocks noChangeArrowheads="1"/>
            </p:cNvSpPr>
            <p:nvPr/>
          </p:nvSpPr>
          <p:spPr bwMode="auto">
            <a:xfrm>
              <a:off x="1201" y="4019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Line 38"/>
            <p:cNvSpPr>
              <a:spLocks noChangeShapeType="1"/>
            </p:cNvSpPr>
            <p:nvPr/>
          </p:nvSpPr>
          <p:spPr bwMode="auto">
            <a:xfrm flipH="1">
              <a:off x="1292" y="3973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19" name="Line 39"/>
            <p:cNvSpPr>
              <a:spLocks noChangeShapeType="1"/>
            </p:cNvSpPr>
            <p:nvPr/>
          </p:nvSpPr>
          <p:spPr bwMode="auto">
            <a:xfrm flipH="1" flipV="1">
              <a:off x="929" y="3973"/>
              <a:ext cx="272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sp>
        <p:nvSpPr>
          <p:cNvPr id="104" name="Line 63"/>
          <p:cNvSpPr>
            <a:spLocks noChangeShapeType="1"/>
          </p:cNvSpPr>
          <p:nvPr/>
        </p:nvSpPr>
        <p:spPr bwMode="auto">
          <a:xfrm flipV="1">
            <a:off x="5522912" y="2809874"/>
            <a:ext cx="2809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30" name="组合 104"/>
          <p:cNvGrpSpPr/>
          <p:nvPr/>
        </p:nvGrpSpPr>
        <p:grpSpPr>
          <a:xfrm>
            <a:off x="5901532" y="2593975"/>
            <a:ext cx="1658142" cy="433388"/>
            <a:chOff x="5148263" y="3432175"/>
            <a:chExt cx="1871662" cy="433388"/>
          </a:xfrm>
        </p:grpSpPr>
        <p:sp>
          <p:nvSpPr>
            <p:cNvPr id="106" name="Oval 101"/>
            <p:cNvSpPr>
              <a:spLocks noChangeArrowheads="1"/>
            </p:cNvSpPr>
            <p:nvPr/>
          </p:nvSpPr>
          <p:spPr bwMode="auto">
            <a:xfrm>
              <a:off x="6011863" y="3432175"/>
              <a:ext cx="144462" cy="144463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Line 102"/>
            <p:cNvSpPr>
              <a:spLocks noChangeShapeType="1"/>
            </p:cNvSpPr>
            <p:nvPr/>
          </p:nvSpPr>
          <p:spPr bwMode="auto">
            <a:xfrm>
              <a:off x="6156325" y="3505200"/>
              <a:ext cx="431800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 flipH="1">
              <a:off x="5580063" y="3505200"/>
              <a:ext cx="431800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20" name="Line 104"/>
            <p:cNvSpPr>
              <a:spLocks noChangeShapeType="1"/>
            </p:cNvSpPr>
            <p:nvPr/>
          </p:nvSpPr>
          <p:spPr bwMode="auto">
            <a:xfrm flipV="1">
              <a:off x="6732588" y="3648075"/>
              <a:ext cx="287337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21" name="Line 105"/>
            <p:cNvSpPr>
              <a:spLocks noChangeShapeType="1"/>
            </p:cNvSpPr>
            <p:nvPr/>
          </p:nvSpPr>
          <p:spPr bwMode="auto">
            <a:xfrm>
              <a:off x="5148263" y="3648075"/>
              <a:ext cx="287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22" name="Oval 106"/>
            <p:cNvSpPr>
              <a:spLocks noChangeArrowheads="1"/>
            </p:cNvSpPr>
            <p:nvPr/>
          </p:nvSpPr>
          <p:spPr bwMode="auto">
            <a:xfrm>
              <a:off x="6588125" y="3576638"/>
              <a:ext cx="144463" cy="144462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" name="Oval 107"/>
            <p:cNvSpPr>
              <a:spLocks noChangeArrowheads="1"/>
            </p:cNvSpPr>
            <p:nvPr/>
          </p:nvSpPr>
          <p:spPr bwMode="auto">
            <a:xfrm>
              <a:off x="5435600" y="3576638"/>
              <a:ext cx="144463" cy="144462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4" name="Oval 108"/>
            <p:cNvSpPr>
              <a:spLocks noChangeArrowheads="1"/>
            </p:cNvSpPr>
            <p:nvPr/>
          </p:nvSpPr>
          <p:spPr bwMode="auto">
            <a:xfrm>
              <a:off x="6011863" y="3721100"/>
              <a:ext cx="144462" cy="14446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5" name="Line 110"/>
            <p:cNvSpPr>
              <a:spLocks noChangeShapeType="1"/>
            </p:cNvSpPr>
            <p:nvPr/>
          </p:nvSpPr>
          <p:spPr bwMode="auto">
            <a:xfrm flipH="1" flipV="1">
              <a:off x="5580063" y="3648075"/>
              <a:ext cx="431800" cy="144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117538" y="2449108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ea typeface="华文楷体" panose="02010600040101010101" pitchFamily="2" charset="-122"/>
              </a:rPr>
              <a:t>路由计算</a:t>
            </a:r>
            <a:endParaRPr lang="zh-CN" altLang="en-US" sz="1600" dirty="0">
              <a:ea typeface="华文楷体" panose="02010600040101010101" pitchFamily="2" charset="-122"/>
            </a:endParaRPr>
          </a:p>
        </p:txBody>
      </p:sp>
      <p:sp>
        <p:nvSpPr>
          <p:cNvPr id="126" name="Line 63"/>
          <p:cNvSpPr>
            <a:spLocks noChangeShapeType="1"/>
          </p:cNvSpPr>
          <p:nvPr/>
        </p:nvSpPr>
        <p:spPr bwMode="auto">
          <a:xfrm flipV="1">
            <a:off x="7706518" y="2809874"/>
            <a:ext cx="2809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Text Box 113"/>
          <p:cNvSpPr txBox="1">
            <a:spLocks noChangeArrowheads="1"/>
          </p:cNvSpPr>
          <p:nvPr/>
        </p:nvSpPr>
        <p:spPr bwMode="auto">
          <a:xfrm>
            <a:off x="8087507" y="2615784"/>
            <a:ext cx="902405" cy="33855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600">
                <a:solidFill>
                  <a:schemeClr val="bg1"/>
                </a:solidFill>
                <a:latin typeface="楷体_GB2312" pitchFamily="49" charset="-122"/>
                <a:ea typeface="华文楷体" panose="02010600040101010101" pitchFamily="2" charset="-122"/>
              </a:rPr>
              <a:t>路由表</a:t>
            </a:r>
          </a:p>
        </p:txBody>
      </p:sp>
      <p:grpSp>
        <p:nvGrpSpPr>
          <p:cNvPr id="31" name="组合 127"/>
          <p:cNvGrpSpPr/>
          <p:nvPr/>
        </p:nvGrpSpPr>
        <p:grpSpPr>
          <a:xfrm>
            <a:off x="504828" y="5289550"/>
            <a:ext cx="1658142" cy="433388"/>
            <a:chOff x="5148263" y="3432175"/>
            <a:chExt cx="1871662" cy="433388"/>
          </a:xfrm>
        </p:grpSpPr>
        <p:sp>
          <p:nvSpPr>
            <p:cNvPr id="129" name="Oval 101"/>
            <p:cNvSpPr>
              <a:spLocks noChangeArrowheads="1"/>
            </p:cNvSpPr>
            <p:nvPr/>
          </p:nvSpPr>
          <p:spPr bwMode="auto">
            <a:xfrm>
              <a:off x="6011863" y="3432175"/>
              <a:ext cx="144462" cy="14446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0" name="Line 102"/>
            <p:cNvSpPr>
              <a:spLocks noChangeShapeType="1"/>
            </p:cNvSpPr>
            <p:nvPr/>
          </p:nvSpPr>
          <p:spPr bwMode="auto">
            <a:xfrm>
              <a:off x="6156325" y="3505200"/>
              <a:ext cx="431800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31" name="Line 103"/>
            <p:cNvSpPr>
              <a:spLocks noChangeShapeType="1"/>
            </p:cNvSpPr>
            <p:nvPr/>
          </p:nvSpPr>
          <p:spPr bwMode="auto">
            <a:xfrm flipH="1">
              <a:off x="5580063" y="3505200"/>
              <a:ext cx="431800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32" name="Line 104"/>
            <p:cNvSpPr>
              <a:spLocks noChangeShapeType="1"/>
            </p:cNvSpPr>
            <p:nvPr/>
          </p:nvSpPr>
          <p:spPr bwMode="auto">
            <a:xfrm flipV="1">
              <a:off x="6732588" y="3648075"/>
              <a:ext cx="287337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33" name="Line 105"/>
            <p:cNvSpPr>
              <a:spLocks noChangeShapeType="1"/>
            </p:cNvSpPr>
            <p:nvPr/>
          </p:nvSpPr>
          <p:spPr bwMode="auto">
            <a:xfrm>
              <a:off x="5148263" y="3648075"/>
              <a:ext cx="287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34" name="Oval 106"/>
            <p:cNvSpPr>
              <a:spLocks noChangeArrowheads="1"/>
            </p:cNvSpPr>
            <p:nvPr/>
          </p:nvSpPr>
          <p:spPr bwMode="auto">
            <a:xfrm>
              <a:off x="6588125" y="3576638"/>
              <a:ext cx="144463" cy="144462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5" name="Oval 107"/>
            <p:cNvSpPr>
              <a:spLocks noChangeArrowheads="1"/>
            </p:cNvSpPr>
            <p:nvPr/>
          </p:nvSpPr>
          <p:spPr bwMode="auto">
            <a:xfrm>
              <a:off x="5435600" y="3576638"/>
              <a:ext cx="144463" cy="144462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6" name="Oval 108"/>
            <p:cNvSpPr>
              <a:spLocks noChangeArrowheads="1"/>
            </p:cNvSpPr>
            <p:nvPr/>
          </p:nvSpPr>
          <p:spPr bwMode="auto">
            <a:xfrm>
              <a:off x="6011863" y="3721100"/>
              <a:ext cx="144462" cy="14446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" name="Line 110"/>
            <p:cNvSpPr>
              <a:spLocks noChangeShapeType="1"/>
            </p:cNvSpPr>
            <p:nvPr/>
          </p:nvSpPr>
          <p:spPr bwMode="auto">
            <a:xfrm flipH="1" flipV="1">
              <a:off x="5580063" y="3648075"/>
              <a:ext cx="431800" cy="144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sp>
        <p:nvSpPr>
          <p:cNvPr id="138" name="Line 66"/>
          <p:cNvSpPr>
            <a:spLocks noChangeShapeType="1"/>
          </p:cNvSpPr>
          <p:nvPr/>
        </p:nvSpPr>
        <p:spPr bwMode="auto">
          <a:xfrm flipH="1">
            <a:off x="1586706" y="5043091"/>
            <a:ext cx="215900" cy="1476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Line 66"/>
          <p:cNvSpPr>
            <a:spLocks noChangeShapeType="1"/>
          </p:cNvSpPr>
          <p:nvPr/>
        </p:nvSpPr>
        <p:spPr bwMode="auto">
          <a:xfrm flipH="1">
            <a:off x="4427538" y="5842001"/>
            <a:ext cx="0" cy="27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Line 66"/>
          <p:cNvSpPr>
            <a:spLocks noChangeShapeType="1"/>
          </p:cNvSpPr>
          <p:nvPr/>
        </p:nvSpPr>
        <p:spPr bwMode="auto">
          <a:xfrm flipH="1">
            <a:off x="6859587" y="5010150"/>
            <a:ext cx="0" cy="27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64" name="组合 140"/>
          <p:cNvGrpSpPr/>
          <p:nvPr/>
        </p:nvGrpSpPr>
        <p:grpSpPr>
          <a:xfrm>
            <a:off x="3596085" y="6288085"/>
            <a:ext cx="1658142" cy="433388"/>
            <a:chOff x="5148263" y="3432175"/>
            <a:chExt cx="1871662" cy="433388"/>
          </a:xfrm>
        </p:grpSpPr>
        <p:sp>
          <p:nvSpPr>
            <p:cNvPr id="142" name="Oval 101"/>
            <p:cNvSpPr>
              <a:spLocks noChangeArrowheads="1"/>
            </p:cNvSpPr>
            <p:nvPr/>
          </p:nvSpPr>
          <p:spPr bwMode="auto">
            <a:xfrm>
              <a:off x="6011863" y="3432175"/>
              <a:ext cx="144462" cy="14446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" name="Line 102"/>
            <p:cNvSpPr>
              <a:spLocks noChangeShapeType="1"/>
            </p:cNvSpPr>
            <p:nvPr/>
          </p:nvSpPr>
          <p:spPr bwMode="auto">
            <a:xfrm>
              <a:off x="6156325" y="3505200"/>
              <a:ext cx="431800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44" name="Line 103"/>
            <p:cNvSpPr>
              <a:spLocks noChangeShapeType="1"/>
            </p:cNvSpPr>
            <p:nvPr/>
          </p:nvSpPr>
          <p:spPr bwMode="auto">
            <a:xfrm flipH="1">
              <a:off x="6166525" y="3648075"/>
              <a:ext cx="431800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45" name="Line 104"/>
            <p:cNvSpPr>
              <a:spLocks noChangeShapeType="1"/>
            </p:cNvSpPr>
            <p:nvPr/>
          </p:nvSpPr>
          <p:spPr bwMode="auto">
            <a:xfrm flipV="1">
              <a:off x="6732588" y="3648075"/>
              <a:ext cx="287337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46" name="Line 105"/>
            <p:cNvSpPr>
              <a:spLocks noChangeShapeType="1"/>
            </p:cNvSpPr>
            <p:nvPr/>
          </p:nvSpPr>
          <p:spPr bwMode="auto">
            <a:xfrm>
              <a:off x="5148263" y="3648075"/>
              <a:ext cx="287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47" name="Oval 106"/>
            <p:cNvSpPr>
              <a:spLocks noChangeArrowheads="1"/>
            </p:cNvSpPr>
            <p:nvPr/>
          </p:nvSpPr>
          <p:spPr bwMode="auto">
            <a:xfrm>
              <a:off x="6588125" y="3576638"/>
              <a:ext cx="144463" cy="144462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8" name="Oval 107"/>
            <p:cNvSpPr>
              <a:spLocks noChangeArrowheads="1"/>
            </p:cNvSpPr>
            <p:nvPr/>
          </p:nvSpPr>
          <p:spPr bwMode="auto">
            <a:xfrm>
              <a:off x="5435600" y="3576638"/>
              <a:ext cx="144463" cy="144462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9" name="Oval 108"/>
            <p:cNvSpPr>
              <a:spLocks noChangeArrowheads="1"/>
            </p:cNvSpPr>
            <p:nvPr/>
          </p:nvSpPr>
          <p:spPr bwMode="auto">
            <a:xfrm>
              <a:off x="6011863" y="3721100"/>
              <a:ext cx="144462" cy="144463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0" name="Line 110"/>
            <p:cNvSpPr>
              <a:spLocks noChangeShapeType="1"/>
            </p:cNvSpPr>
            <p:nvPr/>
          </p:nvSpPr>
          <p:spPr bwMode="auto">
            <a:xfrm flipH="1" flipV="1">
              <a:off x="5580063" y="3648075"/>
              <a:ext cx="431800" cy="144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65" name="组合 150"/>
          <p:cNvGrpSpPr/>
          <p:nvPr/>
        </p:nvGrpSpPr>
        <p:grpSpPr>
          <a:xfrm>
            <a:off x="6063411" y="5395109"/>
            <a:ext cx="1658142" cy="433388"/>
            <a:chOff x="5148263" y="3432175"/>
            <a:chExt cx="1871662" cy="433388"/>
          </a:xfrm>
        </p:grpSpPr>
        <p:sp>
          <p:nvSpPr>
            <p:cNvPr id="152" name="Oval 101"/>
            <p:cNvSpPr>
              <a:spLocks noChangeArrowheads="1"/>
            </p:cNvSpPr>
            <p:nvPr/>
          </p:nvSpPr>
          <p:spPr bwMode="auto">
            <a:xfrm>
              <a:off x="6011863" y="3432175"/>
              <a:ext cx="144462" cy="14446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" name="Line 102"/>
            <p:cNvSpPr>
              <a:spLocks noChangeShapeType="1"/>
            </p:cNvSpPr>
            <p:nvPr/>
          </p:nvSpPr>
          <p:spPr bwMode="auto">
            <a:xfrm>
              <a:off x="6156325" y="3505200"/>
              <a:ext cx="431800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54" name="Line 103"/>
            <p:cNvSpPr>
              <a:spLocks noChangeShapeType="1"/>
            </p:cNvSpPr>
            <p:nvPr/>
          </p:nvSpPr>
          <p:spPr bwMode="auto">
            <a:xfrm flipH="1">
              <a:off x="6166525" y="3648075"/>
              <a:ext cx="431800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55" name="Line 104"/>
            <p:cNvSpPr>
              <a:spLocks noChangeShapeType="1"/>
            </p:cNvSpPr>
            <p:nvPr/>
          </p:nvSpPr>
          <p:spPr bwMode="auto">
            <a:xfrm flipV="1">
              <a:off x="6732588" y="3648075"/>
              <a:ext cx="287337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56" name="Line 105"/>
            <p:cNvSpPr>
              <a:spLocks noChangeShapeType="1"/>
            </p:cNvSpPr>
            <p:nvPr/>
          </p:nvSpPr>
          <p:spPr bwMode="auto">
            <a:xfrm>
              <a:off x="5148263" y="3648075"/>
              <a:ext cx="287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57" name="Oval 106"/>
            <p:cNvSpPr>
              <a:spLocks noChangeArrowheads="1"/>
            </p:cNvSpPr>
            <p:nvPr/>
          </p:nvSpPr>
          <p:spPr bwMode="auto">
            <a:xfrm>
              <a:off x="6588125" y="3576638"/>
              <a:ext cx="144463" cy="144462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8" name="Oval 107"/>
            <p:cNvSpPr>
              <a:spLocks noChangeArrowheads="1"/>
            </p:cNvSpPr>
            <p:nvPr/>
          </p:nvSpPr>
          <p:spPr bwMode="auto">
            <a:xfrm>
              <a:off x="5435600" y="3576638"/>
              <a:ext cx="144463" cy="144462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9" name="Oval 108"/>
            <p:cNvSpPr>
              <a:spLocks noChangeArrowheads="1"/>
            </p:cNvSpPr>
            <p:nvPr/>
          </p:nvSpPr>
          <p:spPr bwMode="auto">
            <a:xfrm>
              <a:off x="6011863" y="3721100"/>
              <a:ext cx="144462" cy="14446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0" name="Line 110"/>
            <p:cNvSpPr>
              <a:spLocks noChangeShapeType="1"/>
            </p:cNvSpPr>
            <p:nvPr/>
          </p:nvSpPr>
          <p:spPr bwMode="auto">
            <a:xfrm flipH="1" flipV="1">
              <a:off x="5580063" y="3648075"/>
              <a:ext cx="431800" cy="144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sp>
        <p:nvSpPr>
          <p:cNvPr id="162" name="Line 66"/>
          <p:cNvSpPr>
            <a:spLocks noChangeShapeType="1"/>
          </p:cNvSpPr>
          <p:nvPr/>
        </p:nvSpPr>
        <p:spPr bwMode="auto">
          <a:xfrm flipH="1">
            <a:off x="887368" y="5715002"/>
            <a:ext cx="0" cy="27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63" name="Line 66"/>
          <p:cNvSpPr>
            <a:spLocks noChangeShapeType="1"/>
          </p:cNvSpPr>
          <p:nvPr/>
        </p:nvSpPr>
        <p:spPr bwMode="auto">
          <a:xfrm flipH="1">
            <a:off x="7384561" y="5770921"/>
            <a:ext cx="0" cy="27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Line 63"/>
          <p:cNvSpPr>
            <a:spLocks noChangeShapeType="1"/>
          </p:cNvSpPr>
          <p:nvPr/>
        </p:nvSpPr>
        <p:spPr bwMode="auto">
          <a:xfrm flipV="1">
            <a:off x="5399881" y="6503985"/>
            <a:ext cx="2809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Text Box 113"/>
          <p:cNvSpPr txBox="1">
            <a:spLocks noChangeArrowheads="1"/>
          </p:cNvSpPr>
          <p:nvPr/>
        </p:nvSpPr>
        <p:spPr bwMode="auto">
          <a:xfrm>
            <a:off x="324734" y="6107897"/>
            <a:ext cx="902405" cy="33855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600">
                <a:solidFill>
                  <a:schemeClr val="bg1"/>
                </a:solidFill>
                <a:latin typeface="楷体_GB2312" pitchFamily="49" charset="-122"/>
                <a:ea typeface="华文楷体" panose="02010600040101010101" pitchFamily="2" charset="-122"/>
              </a:rPr>
              <a:t>路由表</a:t>
            </a:r>
          </a:p>
        </p:txBody>
      </p:sp>
      <p:sp>
        <p:nvSpPr>
          <p:cNvPr id="166" name="Text Box 113"/>
          <p:cNvSpPr txBox="1">
            <a:spLocks noChangeArrowheads="1"/>
          </p:cNvSpPr>
          <p:nvPr/>
        </p:nvSpPr>
        <p:spPr bwMode="auto">
          <a:xfrm>
            <a:off x="5826522" y="6360316"/>
            <a:ext cx="902405" cy="33855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楷体_GB2312" pitchFamily="49" charset="-122"/>
                <a:ea typeface="华文楷体" panose="02010600040101010101" pitchFamily="2" charset="-122"/>
              </a:rPr>
              <a:t>路由表</a:t>
            </a:r>
          </a:p>
        </p:txBody>
      </p:sp>
      <p:sp>
        <p:nvSpPr>
          <p:cNvPr id="167" name="Text Box 113"/>
          <p:cNvSpPr txBox="1">
            <a:spLocks noChangeArrowheads="1"/>
          </p:cNvSpPr>
          <p:nvPr/>
        </p:nvSpPr>
        <p:spPr bwMode="auto">
          <a:xfrm>
            <a:off x="7252140" y="6087618"/>
            <a:ext cx="902405" cy="33855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楷体_GB2312" pitchFamily="49" charset="-122"/>
                <a:ea typeface="华文楷体" panose="02010600040101010101" pitchFamily="2" charset="-122"/>
              </a:rPr>
              <a:t>路由表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48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3" grpId="0"/>
      <p:bldP spid="126" grpId="0" animBg="1"/>
      <p:bldP spid="127" grpId="0" animBg="1"/>
      <p:bldP spid="138" grpId="0" animBg="1"/>
      <p:bldP spid="139" grpId="0" animBg="1"/>
      <p:bldP spid="140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构建完整网络拓扑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396211"/>
            <a:ext cx="8579555" cy="5309387"/>
          </a:xfrm>
        </p:spPr>
        <p:txBody>
          <a:bodyPr/>
          <a:lstStyle/>
          <a:p>
            <a:r>
              <a:rPr lang="zh-CN" altLang="en-US" sz="2000" dirty="0" smtClean="0"/>
              <a:t>链路状态信息通过链路状态分组</a:t>
            </a:r>
            <a:r>
              <a:rPr lang="en-US" altLang="zh-CN" sz="2000" dirty="0" smtClean="0"/>
              <a:t>LSP </a:t>
            </a:r>
            <a:r>
              <a:rPr lang="en-US" altLang="zh-CN" sz="2000" dirty="0"/>
              <a:t>(Link State Packet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传播，内容包含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创建该</a:t>
            </a:r>
            <a:r>
              <a:rPr lang="en-US" altLang="zh-CN" sz="1800" dirty="0"/>
              <a:t>LSP</a:t>
            </a:r>
            <a:r>
              <a:rPr lang="zh-CN" altLang="en-US" sz="1800" dirty="0"/>
              <a:t>的节点标识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该节点的相邻节点列表和对应链路开销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序列</a:t>
            </a:r>
            <a:r>
              <a:rPr lang="zh-CN" altLang="en-US" sz="1800" dirty="0" smtClean="0"/>
              <a:t>号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生存期</a:t>
            </a:r>
            <a:endParaRPr lang="zh-CN" altLang="en-US" sz="1800" dirty="0"/>
          </a:p>
          <a:p>
            <a:pPr>
              <a:spcBef>
                <a:spcPts val="1800"/>
              </a:spcBef>
            </a:pPr>
            <a:r>
              <a:rPr lang="zh-CN" altLang="en-US" sz="2000" dirty="0"/>
              <a:t>每个结点在两种情况下产生</a:t>
            </a:r>
            <a:r>
              <a:rPr lang="en-US" altLang="zh-CN" sz="2000" dirty="0" smtClean="0"/>
              <a:t>LSP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周期性计时器</a:t>
            </a:r>
            <a:r>
              <a:rPr lang="zh-CN" altLang="en-US" sz="1800" dirty="0" smtClean="0"/>
              <a:t>超时，通常几小时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当与一个结点直接相连的链路或结点出现</a:t>
            </a:r>
            <a:r>
              <a:rPr lang="zh-CN" altLang="en-US" sz="1800" dirty="0" smtClean="0"/>
              <a:t>故障，</a:t>
            </a:r>
            <a:r>
              <a:rPr lang="zh-CN" altLang="en-US" sz="1800" dirty="0"/>
              <a:t>拓扑结构</a:t>
            </a:r>
            <a:r>
              <a:rPr lang="zh-CN" altLang="en-US" sz="1800" dirty="0" smtClean="0"/>
              <a:t>变化</a:t>
            </a:r>
            <a:r>
              <a:rPr lang="zh-CN" altLang="en-US" sz="1800" dirty="0"/>
              <a:t>时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链路</a:t>
            </a:r>
            <a:r>
              <a:rPr lang="zh-CN" altLang="en-US" sz="1600" dirty="0"/>
              <a:t>失效由链路层协议检测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邻接点的</a:t>
            </a:r>
            <a:r>
              <a:rPr lang="zh-CN" altLang="en-US" sz="1600" dirty="0"/>
              <a:t>死亡由定时器“</a:t>
            </a:r>
            <a:r>
              <a:rPr lang="en-US" altLang="zh-CN" sz="1600" dirty="0"/>
              <a:t>hello”</a:t>
            </a:r>
            <a:r>
              <a:rPr lang="zh-CN" altLang="en-US" sz="1600" dirty="0"/>
              <a:t>包</a:t>
            </a:r>
            <a:r>
              <a:rPr lang="zh-CN" altLang="en-US" sz="1600" dirty="0" smtClean="0"/>
              <a:t>检测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4.4.4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OSPF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5626099" y="2046132"/>
            <a:ext cx="269875" cy="811074"/>
          </a:xfrm>
          <a:prstGeom prst="rightBrace">
            <a:avLst>
              <a:gd name="adj1" fmla="val 22967"/>
              <a:gd name="adj2" fmla="val 50000"/>
            </a:avLst>
          </a:prstGeom>
          <a:ln w="1905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69000" y="2248099"/>
            <a:ext cx="1803400" cy="369332"/>
          </a:xfrm>
          <a:prstGeom prst="rect">
            <a:avLst/>
          </a:prstGeom>
          <a:solidFill>
            <a:srgbClr val="9900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华文楷体" panose="02010600040101010101" pitchFamily="2" charset="-122"/>
              </a:rPr>
              <a:t>用于路由计算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3073" y="3224780"/>
            <a:ext cx="1803400" cy="369332"/>
          </a:xfrm>
          <a:prstGeom prst="rect">
            <a:avLst/>
          </a:prstGeom>
          <a:solidFill>
            <a:srgbClr val="99009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用于可靠扩散</a:t>
            </a:r>
          </a:p>
        </p:txBody>
      </p:sp>
      <p:sp>
        <p:nvSpPr>
          <p:cNvPr id="17" name="矩形 16"/>
          <p:cNvSpPr/>
          <p:nvPr/>
        </p:nvSpPr>
        <p:spPr>
          <a:xfrm>
            <a:off x="838200" y="2046131"/>
            <a:ext cx="4616450" cy="848880"/>
          </a:xfrm>
          <a:prstGeom prst="rect">
            <a:avLst/>
          </a:prstGeom>
          <a:noFill/>
          <a:ln w="19050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38200" y="2985006"/>
            <a:ext cx="4616450" cy="848880"/>
          </a:xfrm>
          <a:prstGeom prst="rect">
            <a:avLst/>
          </a:prstGeom>
          <a:noFill/>
          <a:ln w="19050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>
            <a:off x="5626099" y="2997550"/>
            <a:ext cx="269875" cy="811074"/>
          </a:xfrm>
          <a:prstGeom prst="rightBrace">
            <a:avLst>
              <a:gd name="adj1" fmla="val 22967"/>
              <a:gd name="adj2" fmla="val 50000"/>
            </a:avLst>
          </a:prstGeom>
          <a:ln w="1905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310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7" grpId="0" animBg="1"/>
      <p:bldP spid="18" grpId="0" animBg="1"/>
      <p:bldP spid="19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构建完整网络拓扑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396212"/>
            <a:ext cx="8579555" cy="518238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200" dirty="0" smtClean="0"/>
              <a:t>可靠扩散</a:t>
            </a:r>
            <a:r>
              <a:rPr lang="zh-CN" altLang="en-US" sz="2200" dirty="0"/>
              <a:t>链路</a:t>
            </a:r>
            <a:r>
              <a:rPr lang="zh-CN" altLang="en-US" sz="2200" dirty="0" smtClean="0"/>
              <a:t>状态信息</a:t>
            </a:r>
            <a:endParaRPr lang="zh-CN" altLang="en-US" sz="22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节点</a:t>
            </a:r>
            <a:r>
              <a:rPr lang="en-US" altLang="zh-CN" sz="1800" dirty="0"/>
              <a:t>x</a:t>
            </a:r>
            <a:r>
              <a:rPr lang="zh-CN" altLang="en-US" sz="1800" dirty="0"/>
              <a:t>收到来自</a:t>
            </a:r>
            <a:r>
              <a:rPr lang="en-US" altLang="zh-CN" sz="1800" dirty="0"/>
              <a:t>y</a:t>
            </a:r>
            <a:r>
              <a:rPr lang="zh-CN" altLang="en-US" sz="1800" dirty="0"/>
              <a:t>的</a:t>
            </a:r>
            <a:r>
              <a:rPr lang="en-US" altLang="zh-CN" sz="1800" dirty="0"/>
              <a:t>LSP</a:t>
            </a:r>
            <a:r>
              <a:rPr lang="zh-CN" altLang="en-US" sz="1800" dirty="0"/>
              <a:t>副本</a:t>
            </a:r>
            <a:r>
              <a:rPr lang="zh-CN" altLang="en-US" sz="1800" dirty="0" smtClean="0"/>
              <a:t>后</a:t>
            </a:r>
            <a:endParaRPr lang="zh-CN" altLang="en-US" sz="1800" dirty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如果之前没有保存对应</a:t>
            </a:r>
            <a:r>
              <a:rPr lang="en-US" altLang="zh-CN" sz="1600" dirty="0"/>
              <a:t>ID</a:t>
            </a:r>
            <a:r>
              <a:rPr lang="zh-CN" altLang="en-US" sz="1600" dirty="0"/>
              <a:t>的</a:t>
            </a:r>
            <a:r>
              <a:rPr lang="en-US" altLang="zh-CN" sz="1600" dirty="0"/>
              <a:t>LSP</a:t>
            </a:r>
            <a:r>
              <a:rPr lang="zh-CN" altLang="en-US" sz="1600" dirty="0"/>
              <a:t>，则保存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如果之前有保存，新副本的序列号更大，则更新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保存或更新后，向除</a:t>
            </a:r>
            <a:r>
              <a:rPr lang="en-US" altLang="zh-CN" sz="1800" dirty="0"/>
              <a:t>y</a:t>
            </a:r>
            <a:r>
              <a:rPr lang="zh-CN" altLang="en-US" sz="1800" dirty="0"/>
              <a:t>以外的</a:t>
            </a:r>
            <a:r>
              <a:rPr lang="zh-CN" altLang="en-US" sz="1800" dirty="0" smtClean="0"/>
              <a:t>所有结点继续扩散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楷体_GB2312" pitchFamily="49" charset="-122"/>
              </a:rPr>
              <a:t>在两个邻接路由器之间的</a:t>
            </a:r>
            <a:r>
              <a:rPr lang="en-US" altLang="zh-CN" sz="1800" dirty="0">
                <a:latin typeface="楷体_GB2312" pitchFamily="49" charset="-122"/>
              </a:rPr>
              <a:t>LSP</a:t>
            </a:r>
            <a:r>
              <a:rPr lang="zh-CN" altLang="en-US" sz="1800" dirty="0">
                <a:latin typeface="楷体_GB2312" pitchFamily="49" charset="-122"/>
              </a:rPr>
              <a:t>的发送使用确认和重传来保证</a:t>
            </a:r>
            <a:r>
              <a:rPr lang="zh-CN" altLang="en-US" sz="1800" dirty="0" smtClean="0">
                <a:latin typeface="楷体_GB2312" pitchFamily="49" charset="-122"/>
              </a:rPr>
              <a:t>可靠性</a:t>
            </a:r>
            <a:endParaRPr lang="en-US" altLang="zh-CN" sz="1800" dirty="0" smtClean="0">
              <a:latin typeface="楷体_GB2312" pitchFamily="49" charset="-122"/>
            </a:endParaRPr>
          </a:p>
          <a:p>
            <a:r>
              <a:rPr lang="zh-CN" altLang="en-US" sz="2200" dirty="0" smtClean="0"/>
              <a:t>确保旧信息被新信息替代</a:t>
            </a:r>
            <a:endParaRPr lang="en-US" altLang="zh-CN" sz="2200" dirty="0" smtClean="0"/>
          </a:p>
          <a:p>
            <a:pPr lvl="1"/>
            <a:r>
              <a:rPr lang="en-US" altLang="zh-CN" sz="1800" dirty="0" smtClean="0"/>
              <a:t>LSP</a:t>
            </a:r>
            <a:r>
              <a:rPr lang="zh-CN" altLang="en-US" sz="1800" dirty="0" smtClean="0"/>
              <a:t>携带序号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结点每产生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个新的</a:t>
            </a:r>
            <a:r>
              <a:rPr lang="en-US" altLang="zh-CN" sz="1600" dirty="0" smtClean="0"/>
              <a:t>LSP</a:t>
            </a:r>
            <a:r>
              <a:rPr lang="zh-CN" altLang="en-US" sz="1600" dirty="0" smtClean="0"/>
              <a:t>，序列</a:t>
            </a:r>
            <a:r>
              <a:rPr lang="zh-CN" altLang="en-US" sz="1600" dirty="0"/>
              <a:t>号加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；为</a:t>
            </a:r>
            <a:r>
              <a:rPr lang="zh-CN" altLang="en-US" sz="1600" dirty="0"/>
              <a:t>防止序号回绕，用</a:t>
            </a:r>
            <a:r>
              <a:rPr lang="en-US" altLang="zh-CN" sz="1600" dirty="0"/>
              <a:t>64</a:t>
            </a:r>
            <a:r>
              <a:rPr lang="zh-CN" altLang="en-US" sz="1600" dirty="0"/>
              <a:t>位</a:t>
            </a:r>
          </a:p>
          <a:p>
            <a:pPr lvl="1"/>
            <a:r>
              <a:rPr lang="zh-CN" altLang="en-US" sz="1800" dirty="0"/>
              <a:t>用</a:t>
            </a:r>
            <a:r>
              <a:rPr lang="en-US" altLang="zh-CN" sz="1800" dirty="0"/>
              <a:t>TTL</a:t>
            </a:r>
            <a:r>
              <a:rPr lang="zh-CN" altLang="en-US" sz="1800" dirty="0"/>
              <a:t>保证</a:t>
            </a:r>
            <a:r>
              <a:rPr lang="en-US" altLang="zh-CN" sz="1800" dirty="0"/>
              <a:t>LSP</a:t>
            </a:r>
            <a:r>
              <a:rPr lang="zh-CN" altLang="en-US" sz="1800" dirty="0"/>
              <a:t>最终从网上清</a:t>
            </a:r>
            <a:r>
              <a:rPr lang="zh-CN" altLang="en-US" sz="1800" dirty="0" smtClean="0"/>
              <a:t>除掉</a:t>
            </a:r>
            <a:endParaRPr lang="zh-CN" altLang="en-US" sz="1800" dirty="0"/>
          </a:p>
          <a:p>
            <a:pPr lvl="2"/>
            <a:r>
              <a:rPr lang="zh-CN" altLang="en-US" sz="1600" dirty="0" smtClean="0"/>
              <a:t>结点在</a:t>
            </a:r>
            <a:r>
              <a:rPr lang="zh-CN" altLang="en-US" sz="1600" dirty="0"/>
              <a:t>将新收到的</a:t>
            </a:r>
            <a:r>
              <a:rPr lang="en-US" altLang="zh-CN" sz="1600" dirty="0"/>
              <a:t>LSP</a:t>
            </a:r>
            <a:r>
              <a:rPr lang="zh-CN" altLang="en-US" sz="1600" dirty="0"/>
              <a:t>扩散到邻居之前，对其</a:t>
            </a:r>
            <a:r>
              <a:rPr lang="en-US" altLang="zh-CN" sz="1600" dirty="0"/>
              <a:t>TTL</a:t>
            </a:r>
            <a:r>
              <a:rPr lang="zh-CN" altLang="en-US" sz="1600" dirty="0"/>
              <a:t>减</a:t>
            </a:r>
            <a:r>
              <a:rPr lang="en-US" altLang="zh-CN" sz="1600" dirty="0" smtClean="0"/>
              <a:t>1</a:t>
            </a:r>
            <a:endParaRPr lang="zh-CN" altLang="en-US" sz="1800" dirty="0">
              <a:latin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4.4.4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OSPF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855" y="914400"/>
            <a:ext cx="4500592" cy="15302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5480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8|199.1|86.5|9|1.2|226.3|1.1|47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|20.1|6.6|33|3.7|82.7|7.4|53.1|24|2.3|7.4|4.7|1.7|8.9|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3|4.8|67.4|34.7|51.3|24.8|5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2.1|13|3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8.6|23.2|10.9|23|3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5.1|45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7.9|29.7|6.2|16.9|18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|29.5|78.5|84.5|7|12.6|26.6|2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62.6|31.2|33.3|41.8|29.4|7.3|28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.2|40.7|49.5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1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2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28943</TotalTime>
  <Words>1174</Words>
  <Application>Microsoft Office PowerPoint</Application>
  <PresentationFormat>全屏显示(4:3)</PresentationFormat>
  <Paragraphs>233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14</vt:i4>
      </vt:variant>
    </vt:vector>
  </HeadingPairs>
  <TitlesOfParts>
    <vt:vector size="42" baseType="lpstr">
      <vt:lpstr>方正舒体</vt:lpstr>
      <vt:lpstr>黑体</vt:lpstr>
      <vt:lpstr>华文楷体</vt:lpstr>
      <vt:lpstr>华文新魏</vt:lpstr>
      <vt:lpstr>楷体_GB2312</vt:lpstr>
      <vt:lpstr>宋体</vt:lpstr>
      <vt:lpstr>微软雅黑</vt:lpstr>
      <vt:lpstr>Arial</vt:lpstr>
      <vt:lpstr>Arial Black</vt:lpstr>
      <vt:lpstr>Calibri</vt:lpstr>
      <vt:lpstr>Cambria Math</vt:lpstr>
      <vt:lpstr>Comic Sans MS</vt:lpstr>
      <vt:lpstr>Tahoma</vt:lpstr>
      <vt:lpstr>Times New Roman</vt:lpstr>
      <vt:lpstr>Wingdings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第四章 网络互联(10)</vt:lpstr>
      <vt:lpstr>提纲</vt:lpstr>
      <vt:lpstr>OSPF (Open Shortest Path First)</vt:lpstr>
      <vt:lpstr>链路状态</vt:lpstr>
      <vt:lpstr>链路状态路由协议基本思想</vt:lpstr>
      <vt:lpstr>链路状态路由协议基本思想</vt:lpstr>
      <vt:lpstr>链路状态路由协议基本思想</vt:lpstr>
      <vt:lpstr>构建完整网络拓扑</vt:lpstr>
      <vt:lpstr>构建完整网络拓扑</vt:lpstr>
      <vt:lpstr>链路状态扩散的例子</vt:lpstr>
      <vt:lpstr>路由计算</vt:lpstr>
      <vt:lpstr>路由计算</vt:lpstr>
      <vt:lpstr>路由计算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1504</cp:revision>
  <dcterms:created xsi:type="dcterms:W3CDTF">2017-02-02T15:53:23Z</dcterms:created>
  <dcterms:modified xsi:type="dcterms:W3CDTF">2020-03-31T13:39:23Z</dcterms:modified>
</cp:coreProperties>
</file>