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78" r:id="rId12"/>
  </p:sldMasterIdLst>
  <p:notesMasterIdLst>
    <p:notesMasterId r:id="rId27"/>
  </p:notesMasterIdLst>
  <p:sldIdLst>
    <p:sldId id="256" r:id="rId13"/>
    <p:sldId id="711" r:id="rId14"/>
    <p:sldId id="723" r:id="rId15"/>
    <p:sldId id="724" r:id="rId16"/>
    <p:sldId id="725" r:id="rId17"/>
    <p:sldId id="726" r:id="rId18"/>
    <p:sldId id="727" r:id="rId19"/>
    <p:sldId id="728" r:id="rId20"/>
    <p:sldId id="729" r:id="rId21"/>
    <p:sldId id="730" r:id="rId22"/>
    <p:sldId id="731" r:id="rId23"/>
    <p:sldId id="732" r:id="rId24"/>
    <p:sldId id="733" r:id="rId25"/>
    <p:sldId id="73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0099"/>
    <a:srgbClr val="669900"/>
    <a:srgbClr val="006600"/>
    <a:srgbClr val="DDDDEF"/>
    <a:srgbClr val="E0E0EF"/>
    <a:srgbClr val="E8E8F1"/>
    <a:srgbClr val="F5F5F9"/>
    <a:srgbClr val="F8F8FA"/>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1" autoAdjust="0"/>
    <p:restoredTop sz="83261" autoAdjust="0"/>
  </p:normalViewPr>
  <p:slideViewPr>
    <p:cSldViewPr snapToGrid="0">
      <p:cViewPr varScale="1">
        <p:scale>
          <a:sx n="73" d="100"/>
          <a:sy n="73" d="100"/>
        </p:scale>
        <p:origin x="160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76328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21428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57078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17661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2020/4/7</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2020/4/7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2020/4/7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7249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584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612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5393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715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105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72496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5261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939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72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04034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603393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40375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7955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73733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9165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6723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61988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0108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3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4563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2259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39728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3732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2020/4/7</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2020/4/7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2020/4/7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2020/4/7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2020/4/7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2020/4/7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2020/4/7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2020/4/7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2020/4/7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093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74212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 网络互联</a:t>
            </a:r>
            <a:r>
              <a:rPr lang="en-US" altLang="zh-CN" dirty="0" smtClean="0"/>
              <a:t>(11)</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的</a:t>
            </a:r>
            <a:r>
              <a:rPr lang="zh-CN" altLang="en-US" dirty="0"/>
              <a:t>五</a:t>
            </a:r>
            <a:r>
              <a:rPr lang="zh-CN" altLang="en-US" dirty="0" smtClean="0"/>
              <a:t>种分组类型</a:t>
            </a:r>
            <a:endParaRPr lang="zh-CN" altLang="en-US" dirty="0"/>
          </a:p>
        </p:txBody>
      </p:sp>
      <p:sp>
        <p:nvSpPr>
          <p:cNvPr id="3" name="内容占位符 2"/>
          <p:cNvSpPr>
            <a:spLocks noGrp="1"/>
          </p:cNvSpPr>
          <p:nvPr>
            <p:ph idx="1"/>
          </p:nvPr>
        </p:nvSpPr>
        <p:spPr>
          <a:xfrm>
            <a:off x="457199" y="1396212"/>
            <a:ext cx="8579555" cy="5461788"/>
          </a:xfrm>
        </p:spPr>
        <p:txBody>
          <a:bodyPr/>
          <a:lstStyle/>
          <a:p>
            <a:pPr>
              <a:lnSpc>
                <a:spcPct val="100000"/>
              </a:lnSpc>
              <a:spcBef>
                <a:spcPts val="1800"/>
              </a:spcBef>
            </a:pPr>
            <a:r>
              <a:rPr lang="zh-CN" altLang="en-US" sz="2000" dirty="0" smtClean="0"/>
              <a:t>类型</a:t>
            </a:r>
            <a:r>
              <a:rPr lang="en-US" altLang="zh-CN" sz="2000" dirty="0" smtClean="0"/>
              <a:t>1</a:t>
            </a:r>
            <a:r>
              <a:rPr lang="zh-CN" altLang="en-US" sz="2000" dirty="0" smtClean="0"/>
              <a:t>：</a:t>
            </a:r>
            <a:r>
              <a:rPr lang="en-US" altLang="zh-CN" sz="2000" dirty="0" smtClean="0"/>
              <a:t>HELLO</a:t>
            </a:r>
            <a:r>
              <a:rPr lang="zh-CN" altLang="en-US" sz="2000" dirty="0" smtClean="0"/>
              <a:t>分组</a:t>
            </a:r>
            <a:endParaRPr lang="en-US" altLang="zh-CN" sz="2000" dirty="0" smtClean="0"/>
          </a:p>
          <a:p>
            <a:pPr lvl="1">
              <a:spcBef>
                <a:spcPts val="600"/>
              </a:spcBef>
            </a:pPr>
            <a:r>
              <a:rPr lang="zh-CN" altLang="en-US" sz="1800" dirty="0" smtClean="0"/>
              <a:t>用来</a:t>
            </a:r>
            <a:r>
              <a:rPr lang="zh-CN" altLang="en-US" sz="1800" dirty="0"/>
              <a:t>发现邻接的路由器，建立和维持邻接</a:t>
            </a:r>
            <a:r>
              <a:rPr lang="zh-CN" altLang="en-US" sz="1800" dirty="0" smtClean="0"/>
              <a:t>关系</a:t>
            </a:r>
            <a:endParaRPr lang="zh-CN" altLang="en-US" sz="1800" dirty="0"/>
          </a:p>
          <a:p>
            <a:pPr>
              <a:lnSpc>
                <a:spcPct val="100000"/>
              </a:lnSpc>
              <a:spcBef>
                <a:spcPts val="1800"/>
              </a:spcBef>
            </a:pPr>
            <a:r>
              <a:rPr lang="zh-CN" altLang="en-US" sz="2000" dirty="0" smtClean="0"/>
              <a:t>类型</a:t>
            </a:r>
            <a:r>
              <a:rPr lang="en-US" altLang="zh-CN" sz="2000" dirty="0" smtClean="0"/>
              <a:t>2</a:t>
            </a:r>
            <a:r>
              <a:rPr lang="zh-CN" altLang="en-US" sz="2000" dirty="0" smtClean="0"/>
              <a:t>：数据库描述</a:t>
            </a:r>
            <a:r>
              <a:rPr lang="en-US" altLang="zh-CN" sz="2000" dirty="0"/>
              <a:t>(Database Description</a:t>
            </a:r>
            <a:r>
              <a:rPr lang="en-US" altLang="zh-CN" sz="2000" dirty="0" smtClean="0"/>
              <a:t>)</a:t>
            </a:r>
            <a:r>
              <a:rPr lang="zh-CN" altLang="en-US" sz="2000" dirty="0" smtClean="0"/>
              <a:t>分组</a:t>
            </a:r>
            <a:endParaRPr lang="en-US" altLang="zh-CN" sz="2000" dirty="0" smtClean="0"/>
          </a:p>
          <a:p>
            <a:pPr lvl="1">
              <a:spcBef>
                <a:spcPts val="600"/>
              </a:spcBef>
            </a:pPr>
            <a:r>
              <a:rPr lang="zh-CN" altLang="en-US" sz="1800" dirty="0" smtClean="0"/>
              <a:t>描述</a:t>
            </a:r>
            <a:r>
              <a:rPr lang="zh-CN" altLang="en-US" sz="1800" dirty="0"/>
              <a:t>发送者当前拥有</a:t>
            </a:r>
            <a:r>
              <a:rPr lang="zh-CN" altLang="en-US" sz="1800" dirty="0" smtClean="0"/>
              <a:t>的所有链路状态数据库内容的摘要信息</a:t>
            </a:r>
            <a:endParaRPr lang="en-US" altLang="zh-CN" sz="1800" dirty="0" smtClean="0"/>
          </a:p>
          <a:p>
            <a:pPr lvl="1">
              <a:spcBef>
                <a:spcPts val="600"/>
              </a:spcBef>
            </a:pPr>
            <a:r>
              <a:rPr lang="zh-CN" altLang="en-US" sz="1800" dirty="0" smtClean="0"/>
              <a:t>此类分组在</a:t>
            </a:r>
            <a:r>
              <a:rPr lang="zh-CN" altLang="en-US" sz="1800" dirty="0"/>
              <a:t>初始化邻接关系时</a:t>
            </a:r>
            <a:r>
              <a:rPr lang="zh-CN" altLang="en-US" sz="1800" dirty="0" smtClean="0"/>
              <a:t>交换</a:t>
            </a:r>
            <a:endParaRPr lang="zh-CN" altLang="en-US" sz="1800" dirty="0"/>
          </a:p>
          <a:p>
            <a:pPr>
              <a:lnSpc>
                <a:spcPct val="100000"/>
              </a:lnSpc>
              <a:spcBef>
                <a:spcPts val="1800"/>
              </a:spcBef>
            </a:pPr>
            <a:r>
              <a:rPr lang="zh-CN" altLang="en-US" sz="2000" dirty="0" smtClean="0"/>
              <a:t>类型</a:t>
            </a:r>
            <a:r>
              <a:rPr lang="en-US" altLang="zh-CN" sz="2000" dirty="0" smtClean="0"/>
              <a:t>3</a:t>
            </a:r>
            <a:r>
              <a:rPr lang="zh-CN" altLang="en-US" sz="2000" dirty="0" smtClean="0"/>
              <a:t>：链路</a:t>
            </a:r>
            <a:r>
              <a:rPr lang="zh-CN" altLang="en-US" sz="2000" dirty="0"/>
              <a:t>状态</a:t>
            </a:r>
            <a:r>
              <a:rPr lang="zh-CN" altLang="en-US" sz="2000" dirty="0" smtClean="0"/>
              <a:t>请求</a:t>
            </a:r>
            <a:r>
              <a:rPr lang="en-US" altLang="zh-CN" sz="2000" dirty="0"/>
              <a:t>(Link State Request)</a:t>
            </a:r>
            <a:r>
              <a:rPr lang="zh-CN" altLang="en-US" sz="2000" dirty="0" smtClean="0"/>
              <a:t>分组</a:t>
            </a:r>
            <a:endParaRPr lang="en-US" altLang="zh-CN" sz="2000" dirty="0" smtClean="0"/>
          </a:p>
          <a:p>
            <a:pPr lvl="1">
              <a:spcBef>
                <a:spcPts val="600"/>
              </a:spcBef>
            </a:pPr>
            <a:r>
              <a:rPr lang="zh-CN" altLang="en-US" sz="1800" dirty="0" smtClean="0"/>
              <a:t>向对方请求发送某些链路状态项目的详细信息</a:t>
            </a:r>
            <a:endParaRPr lang="en-US" altLang="zh-CN" sz="1800" dirty="0" smtClean="0"/>
          </a:p>
          <a:p>
            <a:pPr lvl="1">
              <a:spcBef>
                <a:spcPts val="600"/>
              </a:spcBef>
            </a:pPr>
            <a:r>
              <a:rPr lang="zh-CN" altLang="en-US" sz="1800" dirty="0" smtClean="0"/>
              <a:t>此</a:t>
            </a:r>
            <a:r>
              <a:rPr lang="zh-CN" altLang="en-US" sz="1800" dirty="0"/>
              <a:t>类报文在</a:t>
            </a:r>
            <a:r>
              <a:rPr lang="zh-CN" altLang="en-US" sz="1800" dirty="0" smtClean="0"/>
              <a:t>路由器检查</a:t>
            </a:r>
            <a:r>
              <a:rPr lang="zh-CN" altLang="en-US" sz="1800" dirty="0"/>
              <a:t>数据库描述</a:t>
            </a:r>
            <a:r>
              <a:rPr lang="zh-CN" altLang="en-US" sz="1800" dirty="0" smtClean="0"/>
              <a:t>分组，发现</a:t>
            </a:r>
            <a:r>
              <a:rPr lang="zh-CN" altLang="en-US" sz="1800" dirty="0"/>
              <a:t>其</a:t>
            </a:r>
            <a:r>
              <a:rPr lang="zh-CN" altLang="en-US" sz="1800" dirty="0" smtClean="0"/>
              <a:t>部分数据库</a:t>
            </a:r>
            <a:r>
              <a:rPr lang="zh-CN" altLang="en-US" sz="1800" dirty="0"/>
              <a:t>内容过期后</a:t>
            </a:r>
            <a:r>
              <a:rPr lang="zh-CN" altLang="en-US" sz="1800" dirty="0" smtClean="0"/>
              <a:t>发送</a:t>
            </a:r>
            <a:endParaRPr lang="zh-CN" altLang="en-US" sz="1800" dirty="0"/>
          </a:p>
          <a:p>
            <a:pPr>
              <a:lnSpc>
                <a:spcPct val="100000"/>
              </a:lnSpc>
              <a:spcBef>
                <a:spcPts val="1800"/>
              </a:spcBef>
            </a:pPr>
            <a:r>
              <a:rPr lang="zh-CN" altLang="en-US" sz="2000" dirty="0" smtClean="0"/>
              <a:t>类型</a:t>
            </a:r>
            <a:r>
              <a:rPr lang="en-US" altLang="zh-CN" sz="2000" dirty="0" smtClean="0"/>
              <a:t>4</a:t>
            </a:r>
            <a:r>
              <a:rPr lang="zh-CN" altLang="en-US" sz="2000" dirty="0"/>
              <a:t>：链路状态更新</a:t>
            </a:r>
            <a:r>
              <a:rPr lang="en-US" altLang="zh-CN" sz="2000" dirty="0"/>
              <a:t>(Link State Update)</a:t>
            </a:r>
            <a:r>
              <a:rPr lang="zh-CN" altLang="en-US" sz="2000" dirty="0" smtClean="0"/>
              <a:t>分组</a:t>
            </a:r>
            <a:endParaRPr lang="en-US" altLang="zh-CN" sz="2000" dirty="0" smtClean="0"/>
          </a:p>
          <a:p>
            <a:pPr lvl="1">
              <a:spcBef>
                <a:spcPts val="600"/>
              </a:spcBef>
            </a:pPr>
            <a:r>
              <a:rPr lang="zh-CN" altLang="en-US" sz="1800" dirty="0"/>
              <a:t>发送新</a:t>
            </a:r>
            <a:r>
              <a:rPr lang="zh-CN" altLang="en-US" sz="1800" dirty="0" smtClean="0"/>
              <a:t>的链路状态信息</a:t>
            </a:r>
            <a:endParaRPr lang="en-US" altLang="zh-CN" sz="1800" dirty="0" smtClean="0"/>
          </a:p>
          <a:p>
            <a:pPr lvl="1">
              <a:spcBef>
                <a:spcPts val="600"/>
              </a:spcBef>
            </a:pPr>
            <a:r>
              <a:rPr lang="zh-CN" altLang="en-US" sz="1800" dirty="0" smtClean="0"/>
              <a:t>用于</a:t>
            </a:r>
            <a:r>
              <a:rPr lang="zh-CN" altLang="en-US" sz="1800" dirty="0"/>
              <a:t>对链接状态请求分组的</a:t>
            </a:r>
            <a:r>
              <a:rPr lang="zh-CN" altLang="en-US" sz="1800" dirty="0" smtClean="0"/>
              <a:t>响应；也用于通过洪泛法向全网更新链路状态</a:t>
            </a:r>
            <a:endParaRPr lang="zh-CN" altLang="en-US" sz="1800" dirty="0"/>
          </a:p>
          <a:p>
            <a:pPr>
              <a:lnSpc>
                <a:spcPct val="100000"/>
              </a:lnSpc>
              <a:spcBef>
                <a:spcPts val="1800"/>
              </a:spcBef>
            </a:pPr>
            <a:r>
              <a:rPr lang="zh-CN" altLang="en-US" sz="2000" dirty="0" smtClean="0"/>
              <a:t>类型</a:t>
            </a:r>
            <a:r>
              <a:rPr lang="en-US" altLang="zh-CN" sz="2000" dirty="0" smtClean="0"/>
              <a:t>5</a:t>
            </a:r>
            <a:r>
              <a:rPr lang="zh-CN" altLang="en-US" sz="2000" dirty="0" smtClean="0"/>
              <a:t>：链路</a:t>
            </a:r>
            <a:r>
              <a:rPr lang="zh-CN" altLang="en-US" sz="2000" dirty="0"/>
              <a:t>状态确认</a:t>
            </a:r>
            <a:r>
              <a:rPr lang="en-US" altLang="zh-CN" sz="2000" dirty="0"/>
              <a:t>(Link State Acknowledgment)</a:t>
            </a:r>
            <a:r>
              <a:rPr lang="zh-CN" altLang="en-US" sz="2000" dirty="0"/>
              <a:t>分组</a:t>
            </a:r>
            <a:endParaRPr lang="en-US" altLang="zh-CN" sz="2000" dirty="0"/>
          </a:p>
          <a:p>
            <a:pPr lvl="1">
              <a:spcBef>
                <a:spcPts val="600"/>
              </a:spcBef>
            </a:pPr>
            <a:r>
              <a:rPr lang="zh-CN" altLang="en-US" sz="1800" dirty="0"/>
              <a:t>确认链路状态更新</a:t>
            </a:r>
            <a:r>
              <a:rPr lang="zh-CN" altLang="en-US" sz="1800" dirty="0" smtClean="0"/>
              <a:t>报文</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392462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dissolve">
                                      <p:cBhvr>
                                        <p:cTn id="48" dur="500"/>
                                        <p:tgtEl>
                                          <p:spTgt spid="3">
                                            <p:txEl>
                                              <p:pRg st="11" end="11"/>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dissolv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协议的工作</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3" name="Rectangle 2"/>
          <p:cNvSpPr>
            <a:spLocks noChangeArrowheads="1"/>
          </p:cNvSpPr>
          <p:nvPr/>
        </p:nvSpPr>
        <p:spPr bwMode="auto">
          <a:xfrm>
            <a:off x="36512" y="2885867"/>
            <a:ext cx="9107488" cy="1754187"/>
          </a:xfrm>
          <a:prstGeom prst="rect">
            <a:avLst/>
          </a:prstGeom>
          <a:solidFill>
            <a:schemeClr val="accent6">
              <a:lumMod val="20000"/>
              <a:lumOff val="80000"/>
            </a:schemeClr>
          </a:solidFill>
          <a:ln>
            <a:noFill/>
          </a:ln>
          <a:effec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95" name="Rectangle 5"/>
          <p:cNvSpPr>
            <a:spLocks noChangeArrowheads="1"/>
          </p:cNvSpPr>
          <p:nvPr/>
        </p:nvSpPr>
        <p:spPr bwMode="auto">
          <a:xfrm>
            <a:off x="804862" y="2181017"/>
            <a:ext cx="1428750"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96" name="AutoShape 6"/>
          <p:cNvSpPr>
            <a:spLocks noChangeArrowheads="1"/>
          </p:cNvSpPr>
          <p:nvPr/>
        </p:nvSpPr>
        <p:spPr bwMode="auto">
          <a:xfrm rot="-5400000">
            <a:off x="5102225" y="-98633"/>
            <a:ext cx="96837" cy="3887787"/>
          </a:xfrm>
          <a:prstGeom prst="can">
            <a:avLst>
              <a:gd name="adj" fmla="val 105945"/>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pic>
        <p:nvPicPr>
          <p:cNvPr id="97"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5750" y="1638092"/>
            <a:ext cx="76041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8"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4037" y="1638092"/>
            <a:ext cx="7588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 name="Group 9"/>
          <p:cNvGrpSpPr>
            <a:grpSpLocks/>
          </p:cNvGrpSpPr>
          <p:nvPr/>
        </p:nvGrpSpPr>
        <p:grpSpPr bwMode="auto">
          <a:xfrm>
            <a:off x="3300412" y="1954007"/>
            <a:ext cx="3889375" cy="400051"/>
            <a:chOff x="2056" y="1482"/>
            <a:chExt cx="2450" cy="252"/>
          </a:xfrm>
        </p:grpSpPr>
        <p:sp>
          <p:nvSpPr>
            <p:cNvPr id="100" name="Text Box 10"/>
            <p:cNvSpPr txBox="1">
              <a:spLocks noChangeArrowheads="1"/>
            </p:cNvSpPr>
            <p:nvPr/>
          </p:nvSpPr>
          <p:spPr bwMode="auto">
            <a:xfrm>
              <a:off x="2991" y="1482"/>
              <a:ext cx="4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rgbClr val="333399"/>
                  </a:solidFill>
                  <a:latin typeface="Calibri" panose="020F0502020204030204" pitchFamily="34" charset="0"/>
                </a:rPr>
                <a:t>Hello</a:t>
              </a:r>
              <a:endParaRPr kumimoji="1" lang="zh-CN" altLang="en-US" sz="2000" dirty="0" smtClean="0">
                <a:solidFill>
                  <a:srgbClr val="333399"/>
                </a:solidFill>
                <a:latin typeface="Calibri" panose="020F0502020204030204" pitchFamily="34" charset="0"/>
              </a:endParaRPr>
            </a:p>
          </p:txBody>
        </p:sp>
        <p:sp>
          <p:nvSpPr>
            <p:cNvPr id="101"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grpSp>
        <p:nvGrpSpPr>
          <p:cNvPr id="5" name="Group 12"/>
          <p:cNvGrpSpPr>
            <a:grpSpLocks/>
          </p:cNvGrpSpPr>
          <p:nvPr/>
        </p:nvGrpSpPr>
        <p:grpSpPr bwMode="auto">
          <a:xfrm>
            <a:off x="3300412" y="2336592"/>
            <a:ext cx="3889375" cy="407987"/>
            <a:chOff x="2056" y="1723"/>
            <a:chExt cx="2450" cy="257"/>
          </a:xfrm>
        </p:grpSpPr>
        <p:sp>
          <p:nvSpPr>
            <p:cNvPr id="103"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04" name="Text Box 14"/>
            <p:cNvSpPr txBox="1">
              <a:spLocks noChangeArrowheads="1"/>
            </p:cNvSpPr>
            <p:nvPr/>
          </p:nvSpPr>
          <p:spPr bwMode="auto">
            <a:xfrm>
              <a:off x="2987" y="1723"/>
              <a:ext cx="4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rgbClr val="333399"/>
                  </a:solidFill>
                  <a:latin typeface="Calibri" panose="020F0502020204030204" pitchFamily="34" charset="0"/>
                </a:rPr>
                <a:t>Hello</a:t>
              </a:r>
              <a:endParaRPr kumimoji="1" lang="zh-CN" altLang="en-US" sz="2000" dirty="0" smtClean="0">
                <a:solidFill>
                  <a:srgbClr val="333399"/>
                </a:solidFill>
                <a:latin typeface="Calibri" panose="020F0502020204030204" pitchFamily="34" charset="0"/>
              </a:endParaRPr>
            </a:p>
          </p:txBody>
        </p:sp>
      </p:grpSp>
      <p:grpSp>
        <p:nvGrpSpPr>
          <p:cNvPr id="7" name="Group 15"/>
          <p:cNvGrpSpPr>
            <a:grpSpLocks/>
          </p:cNvGrpSpPr>
          <p:nvPr/>
        </p:nvGrpSpPr>
        <p:grpSpPr bwMode="auto">
          <a:xfrm>
            <a:off x="3300412" y="2900154"/>
            <a:ext cx="3889375" cy="396875"/>
            <a:chOff x="2056" y="2078"/>
            <a:chExt cx="2450" cy="250"/>
          </a:xfrm>
        </p:grpSpPr>
        <p:sp>
          <p:nvSpPr>
            <p:cNvPr id="106"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07" name="Text Box 17"/>
            <p:cNvSpPr txBox="1">
              <a:spLocks noChangeArrowheads="1"/>
            </p:cNvSpPr>
            <p:nvPr/>
          </p:nvSpPr>
          <p:spPr bwMode="auto">
            <a:xfrm>
              <a:off x="2713" y="2078"/>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数据库描述</a:t>
              </a:r>
            </a:p>
          </p:txBody>
        </p:sp>
      </p:grpSp>
      <p:grpSp>
        <p:nvGrpSpPr>
          <p:cNvPr id="8" name="Group 18"/>
          <p:cNvGrpSpPr>
            <a:grpSpLocks/>
          </p:cNvGrpSpPr>
          <p:nvPr/>
        </p:nvGrpSpPr>
        <p:grpSpPr bwMode="auto">
          <a:xfrm>
            <a:off x="3300412" y="3284329"/>
            <a:ext cx="3889375" cy="407988"/>
            <a:chOff x="2056" y="2320"/>
            <a:chExt cx="2450" cy="257"/>
          </a:xfrm>
        </p:grpSpPr>
        <p:sp>
          <p:nvSpPr>
            <p:cNvPr id="109"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10" name="Text Box 20"/>
            <p:cNvSpPr txBox="1">
              <a:spLocks noChangeArrowheads="1"/>
            </p:cNvSpPr>
            <p:nvPr/>
          </p:nvSpPr>
          <p:spPr bwMode="auto">
            <a:xfrm>
              <a:off x="2713" y="2320"/>
              <a:ext cx="9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数据库描述</a:t>
              </a:r>
            </a:p>
          </p:txBody>
        </p:sp>
      </p:grpSp>
      <p:grpSp>
        <p:nvGrpSpPr>
          <p:cNvPr id="9" name="Group 21"/>
          <p:cNvGrpSpPr>
            <a:grpSpLocks/>
          </p:cNvGrpSpPr>
          <p:nvPr/>
        </p:nvGrpSpPr>
        <p:grpSpPr bwMode="auto">
          <a:xfrm>
            <a:off x="3300412" y="3679617"/>
            <a:ext cx="3889375" cy="406400"/>
            <a:chOff x="2056" y="2569"/>
            <a:chExt cx="2450" cy="256"/>
          </a:xfrm>
        </p:grpSpPr>
        <p:sp>
          <p:nvSpPr>
            <p:cNvPr id="112"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13" name="Text Box 23"/>
            <p:cNvSpPr txBox="1">
              <a:spLocks noChangeArrowheads="1"/>
            </p:cNvSpPr>
            <p:nvPr/>
          </p:nvSpPr>
          <p:spPr bwMode="auto">
            <a:xfrm>
              <a:off x="2713" y="2569"/>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数据库描述</a:t>
              </a:r>
            </a:p>
          </p:txBody>
        </p:sp>
      </p:grpSp>
      <p:grpSp>
        <p:nvGrpSpPr>
          <p:cNvPr id="10" name="Group 24"/>
          <p:cNvGrpSpPr>
            <a:grpSpLocks/>
          </p:cNvGrpSpPr>
          <p:nvPr/>
        </p:nvGrpSpPr>
        <p:grpSpPr bwMode="auto">
          <a:xfrm>
            <a:off x="3300412" y="4065379"/>
            <a:ext cx="3889375" cy="417513"/>
            <a:chOff x="2056" y="2812"/>
            <a:chExt cx="2450" cy="263"/>
          </a:xfrm>
        </p:grpSpPr>
        <p:sp>
          <p:nvSpPr>
            <p:cNvPr id="115"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16" name="Text Box 26"/>
            <p:cNvSpPr txBox="1">
              <a:spLocks noChangeArrowheads="1"/>
            </p:cNvSpPr>
            <p:nvPr/>
          </p:nvSpPr>
          <p:spPr bwMode="auto">
            <a:xfrm>
              <a:off x="2713" y="2812"/>
              <a:ext cx="91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数据库描述</a:t>
              </a:r>
            </a:p>
          </p:txBody>
        </p:sp>
      </p:grpSp>
      <p:grpSp>
        <p:nvGrpSpPr>
          <p:cNvPr id="11" name="Group 27"/>
          <p:cNvGrpSpPr>
            <a:grpSpLocks/>
          </p:cNvGrpSpPr>
          <p:nvPr/>
        </p:nvGrpSpPr>
        <p:grpSpPr bwMode="auto">
          <a:xfrm>
            <a:off x="3300412" y="4652767"/>
            <a:ext cx="3889375" cy="396876"/>
            <a:chOff x="2056" y="3182"/>
            <a:chExt cx="2450" cy="250"/>
          </a:xfrm>
        </p:grpSpPr>
        <p:sp>
          <p:nvSpPr>
            <p:cNvPr id="118"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19" name="Text Box 29"/>
            <p:cNvSpPr txBox="1">
              <a:spLocks noChangeArrowheads="1"/>
            </p:cNvSpPr>
            <p:nvPr/>
          </p:nvSpPr>
          <p:spPr bwMode="auto">
            <a:xfrm>
              <a:off x="2624" y="3182"/>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链路状态请求</a:t>
              </a:r>
            </a:p>
          </p:txBody>
        </p:sp>
      </p:grpSp>
      <p:grpSp>
        <p:nvGrpSpPr>
          <p:cNvPr id="12" name="Group 30"/>
          <p:cNvGrpSpPr>
            <a:grpSpLocks/>
          </p:cNvGrpSpPr>
          <p:nvPr/>
        </p:nvGrpSpPr>
        <p:grpSpPr bwMode="auto">
          <a:xfrm>
            <a:off x="3300412" y="5049629"/>
            <a:ext cx="3889375" cy="395288"/>
            <a:chOff x="2056" y="3432"/>
            <a:chExt cx="2450" cy="249"/>
          </a:xfrm>
        </p:grpSpPr>
        <p:sp>
          <p:nvSpPr>
            <p:cNvPr id="121"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22" name="Text Box 32"/>
            <p:cNvSpPr txBox="1">
              <a:spLocks noChangeArrowheads="1"/>
            </p:cNvSpPr>
            <p:nvPr/>
          </p:nvSpPr>
          <p:spPr bwMode="auto">
            <a:xfrm>
              <a:off x="2629" y="3432"/>
              <a:ext cx="10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链路状态更新</a:t>
              </a:r>
            </a:p>
          </p:txBody>
        </p:sp>
      </p:grpSp>
      <p:sp>
        <p:nvSpPr>
          <p:cNvPr id="123" name="Line 33"/>
          <p:cNvSpPr>
            <a:spLocks noChangeShapeType="1"/>
          </p:cNvSpPr>
          <p:nvPr/>
        </p:nvSpPr>
        <p:spPr bwMode="auto">
          <a:xfrm>
            <a:off x="422275" y="4652754"/>
            <a:ext cx="771525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24" name="Line 34"/>
          <p:cNvSpPr>
            <a:spLocks noChangeShapeType="1"/>
          </p:cNvSpPr>
          <p:nvPr/>
        </p:nvSpPr>
        <p:spPr bwMode="auto">
          <a:xfrm>
            <a:off x="454025" y="2903329"/>
            <a:ext cx="768350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nvGrpSpPr>
          <p:cNvPr id="13" name="Group 35"/>
          <p:cNvGrpSpPr>
            <a:grpSpLocks/>
          </p:cNvGrpSpPr>
          <p:nvPr/>
        </p:nvGrpSpPr>
        <p:grpSpPr bwMode="auto">
          <a:xfrm>
            <a:off x="3300412" y="5443329"/>
            <a:ext cx="3889375" cy="395288"/>
            <a:chOff x="2056" y="3680"/>
            <a:chExt cx="2450" cy="249"/>
          </a:xfrm>
        </p:grpSpPr>
        <p:sp>
          <p:nvSpPr>
            <p:cNvPr id="126"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27" name="Text Box 37"/>
            <p:cNvSpPr txBox="1">
              <a:spLocks noChangeArrowheads="1"/>
            </p:cNvSpPr>
            <p:nvPr/>
          </p:nvSpPr>
          <p:spPr bwMode="auto">
            <a:xfrm>
              <a:off x="2629" y="3680"/>
              <a:ext cx="10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solidFill>
                    <a:srgbClr val="333399"/>
                  </a:solidFill>
                </a:rPr>
                <a:t>链路状态确认</a:t>
              </a:r>
            </a:p>
          </p:txBody>
        </p:sp>
      </p:grpSp>
      <p:grpSp>
        <p:nvGrpSpPr>
          <p:cNvPr id="14" name="组合 136"/>
          <p:cNvGrpSpPr/>
          <p:nvPr/>
        </p:nvGrpSpPr>
        <p:grpSpPr>
          <a:xfrm>
            <a:off x="777875" y="1876217"/>
            <a:ext cx="1454150" cy="1027112"/>
            <a:chOff x="777875" y="1876217"/>
            <a:chExt cx="1454150" cy="1027112"/>
          </a:xfrm>
        </p:grpSpPr>
        <p:sp>
          <p:nvSpPr>
            <p:cNvPr id="94" name="Line 4"/>
            <p:cNvSpPr>
              <a:spLocks noChangeShapeType="1"/>
            </p:cNvSpPr>
            <p:nvPr/>
          </p:nvSpPr>
          <p:spPr bwMode="auto">
            <a:xfrm>
              <a:off x="1498600" y="1876217"/>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28" name="Text Box 38"/>
            <p:cNvSpPr txBox="1">
              <a:spLocks noChangeArrowheads="1"/>
            </p:cNvSpPr>
            <p:nvPr/>
          </p:nvSpPr>
          <p:spPr bwMode="auto">
            <a:xfrm>
              <a:off x="777875" y="2177842"/>
              <a:ext cx="1454150"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smtClean="0">
                  <a:solidFill>
                    <a:srgbClr val="333399"/>
                  </a:solidFill>
                </a:rPr>
                <a:t>确定可达性</a:t>
              </a:r>
            </a:p>
          </p:txBody>
        </p:sp>
      </p:grpSp>
      <p:grpSp>
        <p:nvGrpSpPr>
          <p:cNvPr id="15" name="Group 39"/>
          <p:cNvGrpSpPr>
            <a:grpSpLocks/>
          </p:cNvGrpSpPr>
          <p:nvPr/>
        </p:nvGrpSpPr>
        <p:grpSpPr bwMode="auto">
          <a:xfrm>
            <a:off x="377825" y="2903329"/>
            <a:ext cx="2214563" cy="1738313"/>
            <a:chOff x="215" y="2080"/>
            <a:chExt cx="1395" cy="1095"/>
          </a:xfrm>
        </p:grpSpPr>
        <p:sp>
          <p:nvSpPr>
            <p:cNvPr id="130"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31" name="Text Box 41"/>
            <p:cNvSpPr txBox="1">
              <a:spLocks noChangeArrowheads="1"/>
            </p:cNvSpPr>
            <p:nvPr/>
          </p:nvSpPr>
          <p:spPr bwMode="auto">
            <a:xfrm>
              <a:off x="215" y="2469"/>
              <a:ext cx="1395" cy="249"/>
            </a:xfrm>
            <a:prstGeom prst="rect">
              <a:avLst/>
            </a:prstGeom>
            <a:solidFill>
              <a:srgbClr val="E8E8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smtClean="0">
                  <a:solidFill>
                    <a:srgbClr val="333399"/>
                  </a:solidFill>
                </a:rPr>
                <a:t>达到数据库的同步</a:t>
              </a:r>
            </a:p>
          </p:txBody>
        </p:sp>
      </p:grpSp>
      <p:sp>
        <p:nvSpPr>
          <p:cNvPr id="132" name="Line 42"/>
          <p:cNvSpPr>
            <a:spLocks noChangeShapeType="1"/>
          </p:cNvSpPr>
          <p:nvPr/>
        </p:nvSpPr>
        <p:spPr bwMode="auto">
          <a:xfrm>
            <a:off x="454025" y="5983079"/>
            <a:ext cx="768350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33" name="Line 43"/>
          <p:cNvSpPr>
            <a:spLocks noChangeShapeType="1"/>
          </p:cNvSpPr>
          <p:nvPr/>
        </p:nvSpPr>
        <p:spPr bwMode="auto">
          <a:xfrm>
            <a:off x="454025" y="1876217"/>
            <a:ext cx="227806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nvGrpSpPr>
          <p:cNvPr id="16" name="Group 44"/>
          <p:cNvGrpSpPr>
            <a:grpSpLocks/>
          </p:cNvGrpSpPr>
          <p:nvPr/>
        </p:nvGrpSpPr>
        <p:grpSpPr bwMode="auto">
          <a:xfrm>
            <a:off x="560387" y="4641642"/>
            <a:ext cx="1960563" cy="1341437"/>
            <a:chOff x="330" y="3175"/>
            <a:chExt cx="1235" cy="845"/>
          </a:xfrm>
        </p:grpSpPr>
        <p:sp>
          <p:nvSpPr>
            <p:cNvPr id="135"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36" name="Text Box 46"/>
            <p:cNvSpPr txBox="1">
              <a:spLocks noChangeArrowheads="1"/>
            </p:cNvSpPr>
            <p:nvPr/>
          </p:nvSpPr>
          <p:spPr bwMode="auto">
            <a:xfrm>
              <a:off x="330" y="3414"/>
              <a:ext cx="12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smtClean="0">
                  <a:solidFill>
                    <a:srgbClr val="333399"/>
                  </a:solidFill>
                </a:rPr>
                <a:t>新情况下的同步</a:t>
              </a:r>
            </a:p>
          </p:txBody>
        </p:sp>
      </p:grpSp>
    </p:spTree>
    <p:custDataLst>
      <p:tags r:id="rId1"/>
    </p:custDataLst>
    <p:extLst>
      <p:ext uri="{BB962C8B-B14F-4D97-AF65-F5344CB8AC3E}">
        <p14:creationId xmlns:p14="http://schemas.microsoft.com/office/powerpoint/2010/main" val="1289964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dissolve">
                                      <p:cBhvr>
                                        <p:cTn id="10" dur="500"/>
                                        <p:tgtEl>
                                          <p:spTgt spid="96"/>
                                        </p:tgtEl>
                                      </p:cBhvr>
                                    </p:animEffect>
                                  </p:childTnLst>
                                </p:cTn>
                              </p:par>
                              <p:par>
                                <p:cTn id="11" presetID="9"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dissolve">
                                      <p:cBhvr>
                                        <p:cTn id="13" dur="500"/>
                                        <p:tgtEl>
                                          <p:spTgt spid="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wipe(left)">
                                      <p:cBhvr>
                                        <p:cTn id="18" dur="500"/>
                                        <p:tgtEl>
                                          <p:spTgt spid="1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wipe(left)">
                                      <p:cBhvr>
                                        <p:cTn id="21" dur="500"/>
                                        <p:tgtEl>
                                          <p:spTgt spid="124"/>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left)">
                                      <p:cBhvr>
                                        <p:cTn id="39" dur="500"/>
                                        <p:tgtEl>
                                          <p:spTgt spid="12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up)">
                                      <p:cBhvr>
                                        <p:cTn id="43" dur="500"/>
                                        <p:tgtEl>
                                          <p:spTgt spid="93"/>
                                        </p:tgtEl>
                                      </p:cBhvr>
                                    </p:animEffect>
                                  </p:childTnLst>
                                </p:cTn>
                              </p:par>
                              <p:par>
                                <p:cTn id="44" presetID="22" presetClass="entr" presetSubtype="1"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500"/>
                                        <p:tgtEl>
                                          <p:spTgt spid="8"/>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wipe(left)">
                                      <p:cBhvr>
                                        <p:cTn id="68" dur="500"/>
                                        <p:tgtEl>
                                          <p:spTgt spid="132"/>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par>
                          <p:cTn id="78" fill="hold">
                            <p:stCondLst>
                              <p:cond delay="500"/>
                            </p:stCondLst>
                            <p:childTnLst>
                              <p:par>
                                <p:cTn id="79" presetID="22" presetClass="entr" presetSubtype="2" fill="hold"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right)">
                                      <p:cBhvr>
                                        <p:cTn id="81" dur="500"/>
                                        <p:tgtEl>
                                          <p:spTgt spid="12"/>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123" grpId="0" animBg="1"/>
      <p:bldP spid="124" grpId="0" animBg="1"/>
      <p:bldP spid="132" grpId="0" animBg="1"/>
      <p:bldP spid="1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距离向量 和 链路状态算法比较</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7" name="表格 6"/>
          <p:cNvGraphicFramePr>
            <a:graphicFrameLocks noGrp="1"/>
          </p:cNvGraphicFramePr>
          <p:nvPr>
            <p:extLst/>
          </p:nvPr>
        </p:nvGraphicFramePr>
        <p:xfrm>
          <a:off x="238307" y="1638092"/>
          <a:ext cx="8798447" cy="4693920"/>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3299347">
                  <a:extLst>
                    <a:ext uri="{9D8B030D-6E8A-4147-A177-3AD203B41FA5}">
                      <a16:colId xmlns:a16="http://schemas.microsoft.com/office/drawing/2014/main" val="20002"/>
                    </a:ext>
                  </a:extLst>
                </a:gridCol>
              </a:tblGrid>
              <a:tr h="370840">
                <a:tc>
                  <a:txBody>
                    <a:bodyPr/>
                    <a:lstStyle/>
                    <a:p>
                      <a:pPr>
                        <a:lnSpc>
                          <a:spcPct val="130000"/>
                        </a:lnSpc>
                      </a:pP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gn="ctr">
                        <a:lnSpc>
                          <a:spcPct val="130000"/>
                        </a:lnSpc>
                      </a:pPr>
                      <a:r>
                        <a:rPr lang="zh-CN" altLang="en-US" sz="2000" baseline="0" dirty="0" smtClean="0">
                          <a:latin typeface="Calibri" panose="020F0502020204030204" pitchFamily="34" charset="0"/>
                          <a:ea typeface="华文楷体" panose="02010600040101010101" pitchFamily="2" charset="-122"/>
                        </a:rPr>
                        <a:t>距离向量方法</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gn="ctr">
                        <a:lnSpc>
                          <a:spcPct val="130000"/>
                        </a:lnSpc>
                      </a:pPr>
                      <a:r>
                        <a:rPr lang="zh-CN" altLang="en-US" sz="2000" baseline="0" dirty="0" smtClean="0">
                          <a:latin typeface="Calibri" panose="020F0502020204030204" pitchFamily="34" charset="0"/>
                          <a:ea typeface="华文楷体" panose="02010600040101010101" pitchFamily="2" charset="-122"/>
                        </a:rPr>
                        <a:t>链路状态方法</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0"/>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路由信息扩散范围</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相邻节点间交换信息</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所有节点间都需要交换信息</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1"/>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路由信息内容</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发送节点所知道的全部信息（自己的整个路由表内容）</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仅发送节点确切知道的信息（与其直接相连的链路状态）</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2"/>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空间开销</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只保存邻居距离信息</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需要保存全网拓扑信息</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3"/>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收敛速度</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较慢</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较快</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4"/>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可扩展性</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较差</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较好</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5"/>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路由环路</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可能会出现环路，</a:t>
                      </a:r>
                      <a:r>
                        <a:rPr lang="en-US" altLang="zh-CN" sz="2000" baseline="0" dirty="0" smtClean="0">
                          <a:latin typeface="Calibri" panose="020F0502020204030204" pitchFamily="34" charset="0"/>
                          <a:ea typeface="华文楷体" panose="02010600040101010101" pitchFamily="2" charset="-122"/>
                        </a:rPr>
                        <a:t>Count-to-Infinity</a:t>
                      </a:r>
                      <a:r>
                        <a:rPr lang="zh-CN" altLang="en-US" sz="2000" baseline="0" dirty="0" smtClean="0">
                          <a:latin typeface="Calibri" panose="020F0502020204030204" pitchFamily="34" charset="0"/>
                          <a:ea typeface="华文楷体" panose="02010600040101010101" pitchFamily="2" charset="-122"/>
                        </a:rPr>
                        <a:t>问题</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可能会出现短暂环路</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6"/>
                  </a:ext>
                </a:extLst>
              </a:tr>
              <a:tr h="370840">
                <a:tc>
                  <a:txBody>
                    <a:bodyPr/>
                    <a:lstStyle/>
                    <a:p>
                      <a:pPr>
                        <a:lnSpc>
                          <a:spcPct val="130000"/>
                        </a:lnSpc>
                      </a:pPr>
                      <a:r>
                        <a:rPr lang="zh-CN" altLang="en-US" sz="2000" baseline="0" dirty="0" smtClean="0">
                          <a:latin typeface="Calibri" panose="020F0502020204030204" pitchFamily="34" charset="0"/>
                          <a:ea typeface="华文楷体" panose="02010600040101010101" pitchFamily="2" charset="-122"/>
                        </a:rPr>
                        <a:t>路由协议</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en-US" altLang="zh-CN" sz="2000" baseline="0" smtClean="0">
                          <a:latin typeface="Calibri" panose="020F0502020204030204" pitchFamily="34" charset="0"/>
                          <a:ea typeface="华文楷体" panose="02010600040101010101" pitchFamily="2" charset="-122"/>
                        </a:rPr>
                        <a:t>RIP</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en-US" altLang="zh-CN" sz="2000" baseline="0" smtClean="0">
                          <a:latin typeface="Calibri" panose="020F0502020204030204" pitchFamily="34" charset="0"/>
                          <a:ea typeface="华文楷体" panose="02010600040101010101" pitchFamily="2" charset="-122"/>
                        </a:rPr>
                        <a:t>OSPF</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036390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例子：链路</a:t>
            </a:r>
            <a:r>
              <a:rPr lang="zh-CN" altLang="en-US"/>
              <a:t>状态</a:t>
            </a:r>
            <a:r>
              <a:rPr lang="zh-CN" altLang="en-US" smtClean="0"/>
              <a:t>的暂时环路</a:t>
            </a:r>
            <a:endParaRPr lang="zh-CN" altLang="en-US" dirty="0"/>
          </a:p>
        </p:txBody>
      </p:sp>
      <p:sp>
        <p:nvSpPr>
          <p:cNvPr id="3" name="内容占位符 2"/>
          <p:cNvSpPr>
            <a:spLocks noGrp="1"/>
          </p:cNvSpPr>
          <p:nvPr>
            <p:ph idx="1"/>
          </p:nvPr>
        </p:nvSpPr>
        <p:spPr>
          <a:xfrm>
            <a:off x="457200" y="1444979"/>
            <a:ext cx="8229600" cy="2987321"/>
          </a:xfrm>
        </p:spPr>
        <p:txBody>
          <a:bodyPr/>
          <a:lstStyle/>
          <a:p>
            <a:pPr marL="0" indent="-400041"/>
            <a:r>
              <a:rPr lang="zh-CN" altLang="en-US" sz="2000" dirty="0"/>
              <a:t>当网络拓扑发生变化</a:t>
            </a:r>
            <a:r>
              <a:rPr lang="zh-CN" altLang="en-US" sz="2000" dirty="0" smtClean="0"/>
              <a:t>时，可能</a:t>
            </a:r>
            <a:r>
              <a:rPr lang="zh-CN" altLang="en-US" sz="2000" dirty="0"/>
              <a:t>存在瞬时环路</a:t>
            </a:r>
            <a:r>
              <a:rPr lang="en-US" altLang="zh-CN" sz="2000" dirty="0"/>
              <a:t>(transient loops)</a:t>
            </a:r>
          </a:p>
          <a:p>
            <a:pPr lvl="1"/>
            <a:r>
              <a:rPr lang="zh-CN" altLang="en-US" dirty="0" smtClean="0"/>
              <a:t>例如右图：当</a:t>
            </a:r>
            <a:r>
              <a:rPr lang="zh-CN" altLang="en-US" dirty="0"/>
              <a:t>链路</a:t>
            </a:r>
            <a:r>
              <a:rPr lang="en-US" altLang="zh-CN" dirty="0"/>
              <a:t>A-B</a:t>
            </a:r>
            <a:r>
              <a:rPr lang="zh-CN" altLang="en-US" dirty="0"/>
              <a:t>断开时</a:t>
            </a:r>
          </a:p>
          <a:p>
            <a:pPr lvl="2"/>
            <a:r>
              <a:rPr lang="en-US" altLang="zh-CN" dirty="0"/>
              <a:t>B</a:t>
            </a:r>
            <a:r>
              <a:rPr lang="zh-CN" altLang="en-US" dirty="0"/>
              <a:t>首先感知到，但</a:t>
            </a:r>
            <a:r>
              <a:rPr lang="en-US" altLang="zh-CN" dirty="0"/>
              <a:t>C</a:t>
            </a:r>
            <a:r>
              <a:rPr lang="zh-CN" altLang="en-US" dirty="0"/>
              <a:t>和</a:t>
            </a:r>
            <a:r>
              <a:rPr lang="en-US" altLang="zh-CN" dirty="0"/>
              <a:t>D</a:t>
            </a:r>
            <a:r>
              <a:rPr lang="zh-CN" altLang="en-US" dirty="0"/>
              <a:t>还</a:t>
            </a:r>
            <a:r>
              <a:rPr lang="zh-CN" altLang="en-US" dirty="0" smtClean="0"/>
              <a:t>不知道</a:t>
            </a:r>
            <a:endParaRPr lang="en-US" altLang="zh-CN" dirty="0" smtClean="0"/>
          </a:p>
          <a:p>
            <a:pPr lvl="2"/>
            <a:r>
              <a:rPr lang="zh-CN" altLang="en-US" dirty="0" smtClean="0"/>
              <a:t>此时，</a:t>
            </a:r>
            <a:r>
              <a:rPr lang="en-US" altLang="zh-CN" dirty="0" smtClean="0"/>
              <a:t>C</a:t>
            </a:r>
            <a:r>
              <a:rPr lang="zh-CN" altLang="en-US" dirty="0"/>
              <a:t>到</a:t>
            </a:r>
            <a:r>
              <a:rPr lang="en-US" altLang="zh-CN" dirty="0"/>
              <a:t>A</a:t>
            </a:r>
            <a:r>
              <a:rPr lang="zh-CN" altLang="en-US" dirty="0"/>
              <a:t>的数据传输会形成环路：</a:t>
            </a:r>
            <a:r>
              <a:rPr lang="en-US" altLang="zh-CN" dirty="0"/>
              <a:t>C-B-D-C</a:t>
            </a:r>
          </a:p>
          <a:p>
            <a:pPr lvl="3"/>
            <a:r>
              <a:rPr lang="en-US" altLang="zh-CN" dirty="0" smtClean="0"/>
              <a:t>C</a:t>
            </a:r>
            <a:r>
              <a:rPr lang="zh-CN" altLang="en-US" dirty="0" smtClean="0"/>
              <a:t>未更新到</a:t>
            </a:r>
            <a:r>
              <a:rPr lang="en-US" altLang="zh-CN" dirty="0" smtClean="0"/>
              <a:t>A</a:t>
            </a:r>
            <a:r>
              <a:rPr lang="zh-CN" altLang="en-US" dirty="0" smtClean="0"/>
              <a:t>的路由：下一跳是</a:t>
            </a:r>
            <a:r>
              <a:rPr lang="en-US" altLang="zh-CN" dirty="0" smtClean="0"/>
              <a:t>B</a:t>
            </a:r>
          </a:p>
          <a:p>
            <a:pPr lvl="3"/>
            <a:r>
              <a:rPr lang="en-US" altLang="zh-CN" dirty="0" smtClean="0"/>
              <a:t>B</a:t>
            </a:r>
            <a:r>
              <a:rPr lang="zh-CN" altLang="en-US" dirty="0" smtClean="0"/>
              <a:t>已经更新了到</a:t>
            </a:r>
            <a:r>
              <a:rPr lang="en-US" altLang="zh-CN" dirty="0" smtClean="0"/>
              <a:t>A</a:t>
            </a:r>
            <a:r>
              <a:rPr lang="zh-CN" altLang="en-US" dirty="0" smtClean="0"/>
              <a:t>的路由：下一跳是</a:t>
            </a:r>
            <a:r>
              <a:rPr lang="en-US" altLang="zh-CN" dirty="0" smtClean="0"/>
              <a:t>D</a:t>
            </a:r>
          </a:p>
          <a:p>
            <a:pPr lvl="3"/>
            <a:r>
              <a:rPr lang="en-US" altLang="zh-CN" dirty="0" smtClean="0"/>
              <a:t>D</a:t>
            </a:r>
            <a:r>
              <a:rPr lang="zh-CN" altLang="en-US" dirty="0" smtClean="0"/>
              <a:t>也未更新到</a:t>
            </a:r>
            <a:r>
              <a:rPr lang="en-US" altLang="zh-CN" dirty="0" smtClean="0"/>
              <a:t>A</a:t>
            </a:r>
            <a:r>
              <a:rPr lang="zh-CN" altLang="en-US" dirty="0" smtClean="0"/>
              <a:t>的路由：下一跳是</a:t>
            </a:r>
            <a:r>
              <a:rPr lang="en-US" altLang="zh-CN" dirty="0" smtClean="0"/>
              <a:t>C</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grpSp>
        <p:nvGrpSpPr>
          <p:cNvPr id="5" name="组合 4"/>
          <p:cNvGrpSpPr/>
          <p:nvPr/>
        </p:nvGrpSpPr>
        <p:grpSpPr>
          <a:xfrm>
            <a:off x="6602687" y="2257974"/>
            <a:ext cx="1973975" cy="1918135"/>
            <a:chOff x="1634358" y="4035974"/>
            <a:chExt cx="1973975" cy="1918135"/>
          </a:xfrm>
        </p:grpSpPr>
        <p:sp>
          <p:nvSpPr>
            <p:cNvPr id="6" name="椭圆 5"/>
            <p:cNvSpPr/>
            <p:nvPr/>
          </p:nvSpPr>
          <p:spPr>
            <a:xfrm>
              <a:off x="2448910" y="4035974"/>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7" name="椭圆 6"/>
            <p:cNvSpPr/>
            <p:nvPr/>
          </p:nvSpPr>
          <p:spPr>
            <a:xfrm>
              <a:off x="2448910" y="5659819"/>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8" name="椭圆 7"/>
            <p:cNvSpPr/>
            <p:nvPr/>
          </p:nvSpPr>
          <p:spPr>
            <a:xfrm>
              <a:off x="1634358" y="4850524"/>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9" name="椭圆 8"/>
            <p:cNvSpPr/>
            <p:nvPr/>
          </p:nvSpPr>
          <p:spPr>
            <a:xfrm>
              <a:off x="3314043" y="4855780"/>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cxnSp>
          <p:nvCxnSpPr>
            <p:cNvPr id="10" name="直接连接符 9"/>
            <p:cNvCxnSpPr>
              <a:stCxn id="8" idx="7"/>
              <a:endCxn id="6" idx="3"/>
            </p:cNvCxnSpPr>
            <p:nvPr/>
          </p:nvCxnSpPr>
          <p:spPr>
            <a:xfrm flipV="1">
              <a:off x="1885550" y="4287166"/>
              <a:ext cx="606458" cy="60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9" idx="1"/>
            </p:cNvCxnSpPr>
            <p:nvPr/>
          </p:nvCxnSpPr>
          <p:spPr>
            <a:xfrm>
              <a:off x="2700102" y="4287166"/>
              <a:ext cx="657039" cy="611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a:endCxn id="7" idx="1"/>
            </p:cNvCxnSpPr>
            <p:nvPr/>
          </p:nvCxnSpPr>
          <p:spPr>
            <a:xfrm>
              <a:off x="1885550" y="5101716"/>
              <a:ext cx="606458" cy="601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flipH="1">
              <a:off x="2700102" y="5106972"/>
              <a:ext cx="657039" cy="59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7" idx="0"/>
            </p:cNvCxnSpPr>
            <p:nvPr/>
          </p:nvCxnSpPr>
          <p:spPr>
            <a:xfrm>
              <a:off x="2596055" y="4330264"/>
              <a:ext cx="0" cy="13295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07628" y="4267200"/>
              <a:ext cx="301686" cy="369332"/>
            </a:xfrm>
            <a:prstGeom prst="rect">
              <a:avLst/>
            </a:prstGeom>
            <a:noFill/>
          </p:spPr>
          <p:txBody>
            <a:bodyPr wrap="none" rtlCol="0">
              <a:spAutoFit/>
            </a:bodyPr>
            <a:lstStyle/>
            <a:p>
              <a:r>
                <a:rPr lang="en-US" altLang="zh-CN" dirty="0" smtClean="0"/>
                <a:t>1</a:t>
              </a:r>
              <a:endParaRPr lang="zh-CN" altLang="en-US" dirty="0"/>
            </a:p>
          </p:txBody>
        </p:sp>
        <p:sp>
          <p:nvSpPr>
            <p:cNvPr id="16" name="文本框 15"/>
            <p:cNvSpPr txBox="1"/>
            <p:nvPr/>
          </p:nvSpPr>
          <p:spPr>
            <a:xfrm>
              <a:off x="2953404" y="4251437"/>
              <a:ext cx="301686" cy="369332"/>
            </a:xfrm>
            <a:prstGeom prst="rect">
              <a:avLst/>
            </a:prstGeom>
            <a:noFill/>
          </p:spPr>
          <p:txBody>
            <a:bodyPr wrap="none" rtlCol="0">
              <a:spAutoFit/>
            </a:bodyPr>
            <a:lstStyle/>
            <a:p>
              <a:r>
                <a:rPr lang="en-US" altLang="zh-CN" dirty="0" smtClean="0"/>
                <a:t>1</a:t>
              </a:r>
              <a:endParaRPr lang="zh-CN" altLang="en-US" dirty="0"/>
            </a:p>
          </p:txBody>
        </p:sp>
        <p:sp>
          <p:nvSpPr>
            <p:cNvPr id="17" name="文本框 16"/>
            <p:cNvSpPr txBox="1"/>
            <p:nvPr/>
          </p:nvSpPr>
          <p:spPr>
            <a:xfrm>
              <a:off x="1863474" y="5347844"/>
              <a:ext cx="301686" cy="369332"/>
            </a:xfrm>
            <a:prstGeom prst="rect">
              <a:avLst/>
            </a:prstGeom>
            <a:noFill/>
          </p:spPr>
          <p:txBody>
            <a:bodyPr wrap="none" rtlCol="0">
              <a:spAutoFit/>
            </a:bodyPr>
            <a:lstStyle/>
            <a:p>
              <a:r>
                <a:rPr lang="en-US" altLang="zh-CN" dirty="0" smtClean="0"/>
                <a:t>5</a:t>
              </a:r>
              <a:endParaRPr lang="zh-CN" altLang="en-US" dirty="0"/>
            </a:p>
          </p:txBody>
        </p:sp>
        <p:sp>
          <p:nvSpPr>
            <p:cNvPr id="18" name="文本框 17"/>
            <p:cNvSpPr txBox="1"/>
            <p:nvPr/>
          </p:nvSpPr>
          <p:spPr>
            <a:xfrm>
              <a:off x="2630416" y="4792909"/>
              <a:ext cx="301686" cy="369332"/>
            </a:xfrm>
            <a:prstGeom prst="rect">
              <a:avLst/>
            </a:prstGeom>
            <a:noFill/>
          </p:spPr>
          <p:txBody>
            <a:bodyPr wrap="none" rtlCol="0">
              <a:spAutoFit/>
            </a:bodyPr>
            <a:lstStyle/>
            <a:p>
              <a:r>
                <a:rPr lang="en-US" altLang="zh-CN" dirty="0" smtClean="0"/>
                <a:t>3</a:t>
              </a:r>
              <a:endParaRPr lang="zh-CN" altLang="en-US" dirty="0"/>
            </a:p>
          </p:txBody>
        </p:sp>
        <p:sp>
          <p:nvSpPr>
            <p:cNvPr id="19" name="文本框 18"/>
            <p:cNvSpPr txBox="1"/>
            <p:nvPr/>
          </p:nvSpPr>
          <p:spPr>
            <a:xfrm>
              <a:off x="3052284" y="5323490"/>
              <a:ext cx="301686" cy="369332"/>
            </a:xfrm>
            <a:prstGeom prst="rect">
              <a:avLst/>
            </a:prstGeom>
            <a:noFill/>
          </p:spPr>
          <p:txBody>
            <a:bodyPr wrap="none" rtlCol="0">
              <a:spAutoFit/>
            </a:bodyPr>
            <a:lstStyle/>
            <a:p>
              <a:r>
                <a:rPr lang="en-US" altLang="zh-CN" dirty="0"/>
                <a:t>2</a:t>
              </a:r>
              <a:endParaRPr lang="zh-CN" altLang="en-US" dirty="0"/>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8571" y="4304478"/>
              <a:ext cx="290339" cy="332054"/>
            </a:xfrm>
            <a:prstGeom prst="rect">
              <a:avLst/>
            </a:prstGeom>
          </p:spPr>
        </p:pic>
      </p:grpSp>
    </p:spTree>
    <p:extLst>
      <p:ext uri="{BB962C8B-B14F-4D97-AF65-F5344CB8AC3E}">
        <p14:creationId xmlns:p14="http://schemas.microsoft.com/office/powerpoint/2010/main" val="11254092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smtClean="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3277186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smtClean="0">
                <a:solidFill>
                  <a:schemeClr val="bg1">
                    <a:lumMod val="85000"/>
                  </a:schemeClr>
                </a:solidFill>
              </a:rPr>
              <a:t>4.1  </a:t>
            </a:r>
            <a:r>
              <a:rPr lang="zh-CN" altLang="en-US" dirty="0" smtClean="0">
                <a:solidFill>
                  <a:schemeClr val="bg1">
                    <a:lumMod val="85000"/>
                  </a:schemeClr>
                </a:solidFill>
              </a:rPr>
              <a:t>网际协议</a:t>
            </a:r>
            <a:r>
              <a:rPr lang="en-US" altLang="zh-CN" dirty="0" smtClean="0">
                <a:solidFill>
                  <a:schemeClr val="bg1">
                    <a:lumMod val="85000"/>
                  </a:schemeClr>
                </a:solidFill>
              </a:rPr>
              <a:t>IP</a:t>
            </a:r>
            <a:endParaRPr lang="en-US" altLang="zh-CN" dirty="0">
              <a:solidFill>
                <a:schemeClr val="bg1">
                  <a:lumMod val="85000"/>
                </a:schemeClr>
              </a:solidFill>
            </a:endParaRPr>
          </a:p>
          <a:p>
            <a:pPr>
              <a:lnSpc>
                <a:spcPct val="150000"/>
              </a:lnSpc>
              <a:buClr>
                <a:schemeClr val="bg1">
                  <a:lumMod val="75000"/>
                </a:schemeClr>
              </a:buClr>
            </a:pPr>
            <a:r>
              <a:rPr lang="en-US" altLang="zh-CN" dirty="0" smtClean="0">
                <a:solidFill>
                  <a:schemeClr val="bg1">
                    <a:lumMod val="85000"/>
                  </a:schemeClr>
                </a:solidFill>
              </a:rPr>
              <a:t>4.2  </a:t>
            </a:r>
            <a:r>
              <a:rPr lang="zh-CN" altLang="en-US" dirty="0" smtClean="0">
                <a:solidFill>
                  <a:schemeClr val="bg1">
                    <a:lumMod val="85000"/>
                  </a:schemeClr>
                </a:solidFill>
              </a:rPr>
              <a:t>划分子网和构造超网</a:t>
            </a:r>
            <a:endParaRPr lang="en-US" altLang="zh-CN" dirty="0" smtClean="0">
              <a:solidFill>
                <a:schemeClr val="bg1">
                  <a:lumMod val="85000"/>
                </a:schemeClr>
              </a:solidFill>
            </a:endParaRPr>
          </a:p>
          <a:p>
            <a:pPr>
              <a:buClr>
                <a:schemeClr val="bg1">
                  <a:lumMod val="75000"/>
                </a:schemeClr>
              </a:buClr>
            </a:pPr>
            <a:r>
              <a:rPr lang="en-US" altLang="zh-CN" dirty="0" smtClean="0">
                <a:solidFill>
                  <a:schemeClr val="bg1">
                    <a:lumMod val="85000"/>
                  </a:schemeClr>
                </a:solidFill>
              </a:rPr>
              <a:t>4.3  </a:t>
            </a:r>
            <a:r>
              <a:rPr lang="zh-CN" altLang="en-US" dirty="0" smtClean="0">
                <a:solidFill>
                  <a:schemeClr val="bg1">
                    <a:lumMod val="85000"/>
                  </a:schemeClr>
                </a:solidFill>
              </a:rPr>
              <a:t>网络控制与诊断</a:t>
            </a:r>
            <a:r>
              <a:rPr lang="en-US" altLang="zh-CN" dirty="0" smtClean="0">
                <a:solidFill>
                  <a:schemeClr val="bg1">
                    <a:lumMod val="85000"/>
                  </a:schemeClr>
                </a:solidFill>
              </a:rPr>
              <a:t>--ICMP</a:t>
            </a:r>
            <a:r>
              <a:rPr lang="zh-CN" altLang="en-US" dirty="0" smtClean="0">
                <a:solidFill>
                  <a:schemeClr val="bg1">
                    <a:lumMod val="85000"/>
                  </a:schemeClr>
                </a:solidFill>
              </a:rPr>
              <a:t>协议</a:t>
            </a:r>
            <a:endParaRPr lang="en-US" altLang="zh-CN" dirty="0">
              <a:solidFill>
                <a:schemeClr val="bg1">
                  <a:lumMod val="85000"/>
                </a:schemeClr>
              </a:solidFill>
            </a:endParaRPr>
          </a:p>
          <a:p>
            <a:r>
              <a:rPr lang="en-US" altLang="zh-CN" dirty="0" smtClean="0"/>
              <a:t>4.4  IP</a:t>
            </a:r>
            <a:r>
              <a:rPr lang="zh-CN" altLang="en-US" dirty="0" smtClean="0"/>
              <a:t>路由协议</a:t>
            </a:r>
            <a:endParaRPr lang="en-US" altLang="zh-CN" dirty="0" smtClean="0"/>
          </a:p>
          <a:p>
            <a:pPr lvl="1">
              <a:lnSpc>
                <a:spcPts val="3000"/>
              </a:lnSpc>
              <a:spcBef>
                <a:spcPts val="600"/>
              </a:spcBef>
            </a:pPr>
            <a:r>
              <a:rPr lang="en-US" altLang="zh-CN" dirty="0" smtClean="0"/>
              <a:t>4.4.1  </a:t>
            </a:r>
            <a:r>
              <a:rPr lang="zh-CN" altLang="en-US" dirty="0" smtClean="0"/>
              <a:t>路由器工作原理</a:t>
            </a:r>
            <a:endParaRPr lang="en-US" altLang="zh-CN" dirty="0" smtClean="0"/>
          </a:p>
          <a:p>
            <a:pPr lvl="1">
              <a:lnSpc>
                <a:spcPts val="3000"/>
              </a:lnSpc>
              <a:spcBef>
                <a:spcPts val="600"/>
              </a:spcBef>
            </a:pPr>
            <a:r>
              <a:rPr lang="en-US" altLang="zh-CN" dirty="0" smtClean="0"/>
              <a:t>4.4.2  </a:t>
            </a:r>
            <a:r>
              <a:rPr lang="zh-CN" altLang="en-US" dirty="0" smtClean="0"/>
              <a:t>路由协议基本概念</a:t>
            </a:r>
            <a:endParaRPr lang="en-US" altLang="zh-CN" dirty="0" smtClean="0"/>
          </a:p>
          <a:p>
            <a:pPr lvl="1">
              <a:lnSpc>
                <a:spcPts val="3000"/>
              </a:lnSpc>
              <a:spcBef>
                <a:spcPts val="600"/>
              </a:spcBef>
            </a:pPr>
            <a:r>
              <a:rPr lang="en-US" altLang="zh-CN" dirty="0" smtClean="0"/>
              <a:t>4.4.3  </a:t>
            </a:r>
            <a:r>
              <a:rPr lang="zh-CN" altLang="en-US" dirty="0" smtClean="0"/>
              <a:t>内部网关协议</a:t>
            </a:r>
            <a:r>
              <a:rPr lang="en-US" altLang="zh-CN" dirty="0" smtClean="0"/>
              <a:t>RIP</a:t>
            </a:r>
          </a:p>
          <a:p>
            <a:pPr lvl="1">
              <a:lnSpc>
                <a:spcPts val="3000"/>
              </a:lnSpc>
              <a:spcBef>
                <a:spcPts val="600"/>
              </a:spcBef>
            </a:pPr>
            <a:r>
              <a:rPr lang="en-US" altLang="zh-CN" dirty="0" smtClean="0"/>
              <a:t>4.4.4  </a:t>
            </a:r>
            <a:r>
              <a:rPr lang="zh-CN" altLang="en-US" dirty="0" smtClean="0"/>
              <a:t>内部网关协议</a:t>
            </a:r>
            <a:r>
              <a:rPr lang="en-US" altLang="zh-CN" dirty="0" smtClean="0"/>
              <a:t>OSPF</a:t>
            </a:r>
          </a:p>
          <a:p>
            <a:pPr lvl="1">
              <a:lnSpc>
                <a:spcPts val="3000"/>
              </a:lnSpc>
              <a:spcBef>
                <a:spcPts val="600"/>
              </a:spcBef>
            </a:pPr>
            <a:r>
              <a:rPr lang="en-US" altLang="zh-CN" dirty="0" smtClean="0"/>
              <a:t>4.4.5  </a:t>
            </a:r>
            <a:r>
              <a:rPr lang="zh-CN" altLang="en-US" dirty="0" smtClean="0"/>
              <a:t>外部网关协议</a:t>
            </a:r>
            <a:r>
              <a:rPr lang="en-US" altLang="zh-CN" dirty="0" smtClean="0"/>
              <a:t>BGP</a:t>
            </a:r>
            <a:endParaRPr lang="en-US" altLang="zh-CN" dirty="0"/>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10976990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7" end="7"/>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3" presetClass="emph" presetSubtype="2" fill="hold" nodeType="withEffect">
                                  <p:stCondLst>
                                    <p:cond delay="0"/>
                                  </p:stCondLst>
                                  <p:iterate type="lt">
                                    <p:tmPct val="0"/>
                                  </p:iterate>
                                  <p:childTnLst>
                                    <p:animClr clrSpc="rgb" dir="cw">
                                      <p:cBhvr override="childStyle">
                                        <p:cTn id="20" dur="500" fill="hold"/>
                                        <p:tgtEl>
                                          <p:spTgt spid="3">
                                            <p:txEl>
                                              <p:pRg st="7" end="7"/>
                                            </p:txEl>
                                          </p:spTgt>
                                        </p:tgtEl>
                                        <p:attrNameLst>
                                          <p:attrName>style.color</p:attrName>
                                        </p:attrNameLst>
                                      </p:cBhvr>
                                      <p:to>
                                        <a:srgbClr val="800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协议</a:t>
            </a:r>
            <a:endParaRPr lang="zh-CN" altLang="en-US" dirty="0"/>
          </a:p>
        </p:txBody>
      </p:sp>
      <p:sp>
        <p:nvSpPr>
          <p:cNvPr id="3" name="内容占位符 2"/>
          <p:cNvSpPr>
            <a:spLocks noGrp="1"/>
          </p:cNvSpPr>
          <p:nvPr>
            <p:ph idx="1"/>
          </p:nvPr>
        </p:nvSpPr>
        <p:spPr>
          <a:xfrm>
            <a:off x="457199" y="1396212"/>
            <a:ext cx="8579555" cy="5182388"/>
          </a:xfrm>
        </p:spPr>
        <p:txBody>
          <a:bodyPr/>
          <a:lstStyle/>
          <a:p>
            <a:pPr>
              <a:lnSpc>
                <a:spcPct val="100000"/>
              </a:lnSpc>
              <a:spcBef>
                <a:spcPts val="1800"/>
              </a:spcBef>
            </a:pPr>
            <a:r>
              <a:rPr lang="zh-CN" altLang="en-US" sz="2200" dirty="0"/>
              <a:t>开放最短路径</a:t>
            </a:r>
            <a:r>
              <a:rPr lang="zh-CN" altLang="en-US" sz="2200" dirty="0" smtClean="0"/>
              <a:t>优先 </a:t>
            </a:r>
            <a:r>
              <a:rPr lang="en-US" altLang="zh-CN" sz="2200" dirty="0" smtClean="0"/>
              <a:t>OSPF (Open </a:t>
            </a:r>
            <a:r>
              <a:rPr lang="en-US" altLang="zh-CN" sz="2200" dirty="0"/>
              <a:t>Shortest Path First, OSPF</a:t>
            </a:r>
            <a:r>
              <a:rPr lang="en-US" altLang="zh-CN" sz="2200" dirty="0" smtClean="0"/>
              <a:t>)</a:t>
            </a:r>
            <a:endParaRPr lang="zh-CN" altLang="en-US" sz="2200" dirty="0"/>
          </a:p>
          <a:p>
            <a:pPr lvl="1">
              <a:spcBef>
                <a:spcPts val="1200"/>
              </a:spcBef>
            </a:pPr>
            <a:r>
              <a:rPr lang="zh-CN" altLang="en-US" sz="1800" dirty="0" smtClean="0"/>
              <a:t>为克服</a:t>
            </a:r>
            <a:r>
              <a:rPr lang="en-US" altLang="zh-CN" sz="1800" dirty="0" smtClean="0"/>
              <a:t>RIP</a:t>
            </a:r>
            <a:r>
              <a:rPr lang="zh-CN" altLang="en-US" sz="1800" dirty="0" smtClean="0"/>
              <a:t>的缺点，于</a:t>
            </a:r>
            <a:r>
              <a:rPr lang="en-US" altLang="zh-CN" sz="1800" dirty="0" smtClean="0"/>
              <a:t>1989</a:t>
            </a:r>
            <a:r>
              <a:rPr lang="zh-CN" altLang="en-US" sz="1800" dirty="0" smtClean="0"/>
              <a:t>年开发</a:t>
            </a:r>
            <a:endParaRPr lang="en-US" altLang="zh-CN" sz="1800" dirty="0" smtClean="0"/>
          </a:p>
          <a:p>
            <a:pPr lvl="2">
              <a:spcBef>
                <a:spcPts val="600"/>
              </a:spcBef>
            </a:pPr>
            <a:r>
              <a:rPr lang="zh-CN" altLang="en-US" sz="1600" dirty="0"/>
              <a:t>收敛速度</a:t>
            </a:r>
            <a:r>
              <a:rPr lang="zh-CN" altLang="en-US" sz="1600"/>
              <a:t>更</a:t>
            </a:r>
            <a:r>
              <a:rPr lang="zh-CN" altLang="en-US" sz="1600" smtClean="0"/>
              <a:t>快 </a:t>
            </a:r>
            <a:r>
              <a:rPr lang="en-US" altLang="zh-CN" sz="1600" smtClean="0"/>
              <a:t>–</a:t>
            </a:r>
            <a:r>
              <a:rPr lang="zh-CN" altLang="en-US" sz="1600" smtClean="0"/>
              <a:t> </a:t>
            </a:r>
            <a:r>
              <a:rPr lang="zh-CN" altLang="en-US" sz="1600" smtClean="0">
                <a:solidFill>
                  <a:srgbClr val="FF0000"/>
                </a:solidFill>
              </a:rPr>
              <a:t>链路状态变化后，直接发送最终的变化信息</a:t>
            </a:r>
            <a:endParaRPr lang="zh-CN" altLang="en-US" sz="1600" dirty="0">
              <a:solidFill>
                <a:srgbClr val="FF0000"/>
              </a:solidFill>
            </a:endParaRPr>
          </a:p>
          <a:p>
            <a:pPr lvl="2">
              <a:spcBef>
                <a:spcPts val="600"/>
              </a:spcBef>
            </a:pPr>
            <a:r>
              <a:rPr lang="zh-CN" altLang="en-US" sz="1600" dirty="0"/>
              <a:t>使用区域</a:t>
            </a:r>
            <a:r>
              <a:rPr lang="en-US" altLang="zh-CN" sz="1600" dirty="0"/>
              <a:t>(area)</a:t>
            </a:r>
            <a:r>
              <a:rPr lang="zh-CN" altLang="en-US" sz="1600" dirty="0"/>
              <a:t>概念，可支撑更大规模的网络</a:t>
            </a:r>
            <a:r>
              <a:rPr lang="zh-CN" altLang="en-US" sz="1600" dirty="0" smtClean="0"/>
              <a:t>路由</a:t>
            </a:r>
            <a:endParaRPr lang="en-US" altLang="zh-CN" sz="1600" dirty="0" smtClean="0"/>
          </a:p>
          <a:p>
            <a:pPr lvl="1">
              <a:spcBef>
                <a:spcPts val="1200"/>
              </a:spcBef>
            </a:pPr>
            <a:r>
              <a:rPr lang="en-US" altLang="zh-CN" sz="1800" dirty="0"/>
              <a:t>Open</a:t>
            </a:r>
          </a:p>
          <a:p>
            <a:pPr lvl="2">
              <a:spcBef>
                <a:spcPts val="600"/>
              </a:spcBef>
            </a:pPr>
            <a:r>
              <a:rPr lang="zh-CN" altLang="en-US" dirty="0"/>
              <a:t>由</a:t>
            </a:r>
            <a:r>
              <a:rPr lang="en-US" altLang="zh-CN" dirty="0"/>
              <a:t>IETF</a:t>
            </a:r>
            <a:r>
              <a:rPr lang="zh-CN" altLang="en-US" dirty="0"/>
              <a:t>制定的开放标准</a:t>
            </a:r>
          </a:p>
          <a:p>
            <a:pPr lvl="2">
              <a:spcBef>
                <a:spcPts val="600"/>
              </a:spcBef>
            </a:pPr>
            <a:r>
              <a:rPr lang="zh-CN" altLang="en-US" dirty="0"/>
              <a:t>链路度量可自定义，表示费用、距离、时延、带宽等</a:t>
            </a:r>
          </a:p>
          <a:p>
            <a:pPr lvl="1">
              <a:spcBef>
                <a:spcPts val="1200"/>
              </a:spcBef>
            </a:pPr>
            <a:r>
              <a:rPr lang="en-US" altLang="zh-CN" sz="1800" dirty="0"/>
              <a:t>Shortest Path First</a:t>
            </a:r>
          </a:p>
          <a:p>
            <a:pPr lvl="2">
              <a:spcBef>
                <a:spcPts val="600"/>
              </a:spcBef>
            </a:pPr>
            <a:r>
              <a:rPr lang="en-US" altLang="zh-CN" dirty="0" err="1" smtClean="0"/>
              <a:t>Dijkstra</a:t>
            </a:r>
            <a:r>
              <a:rPr lang="zh-CN" altLang="en-US" dirty="0" smtClean="0"/>
              <a:t>最短路径算法</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234882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协议</a:t>
            </a:r>
            <a:endParaRPr lang="zh-CN" altLang="en-US" dirty="0"/>
          </a:p>
        </p:txBody>
      </p:sp>
      <p:sp>
        <p:nvSpPr>
          <p:cNvPr id="3" name="内容占位符 2"/>
          <p:cNvSpPr>
            <a:spLocks noGrp="1"/>
          </p:cNvSpPr>
          <p:nvPr>
            <p:ph idx="1"/>
          </p:nvPr>
        </p:nvSpPr>
        <p:spPr>
          <a:xfrm>
            <a:off x="457199" y="1396212"/>
            <a:ext cx="8579555" cy="5182388"/>
          </a:xfrm>
        </p:spPr>
        <p:txBody>
          <a:bodyPr/>
          <a:lstStyle/>
          <a:p>
            <a:pPr>
              <a:lnSpc>
                <a:spcPct val="100000"/>
              </a:lnSpc>
              <a:spcBef>
                <a:spcPts val="1800"/>
              </a:spcBef>
            </a:pPr>
            <a:r>
              <a:rPr lang="en-US" altLang="zh-CN" sz="2200" dirty="0" smtClean="0"/>
              <a:t>OSPF</a:t>
            </a:r>
            <a:r>
              <a:rPr lang="zh-CN" altLang="en-US" sz="2200" dirty="0" smtClean="0"/>
              <a:t>在基本的链路状态路由算法基础上增加了更多特性</a:t>
            </a:r>
            <a:endParaRPr lang="zh-CN" altLang="en-US" sz="2200" dirty="0"/>
          </a:p>
          <a:p>
            <a:pPr lvl="1">
              <a:spcBef>
                <a:spcPts val="1200"/>
              </a:spcBef>
            </a:pPr>
            <a:r>
              <a:rPr lang="zh-CN" altLang="en-US" sz="1800" dirty="0" smtClean="0"/>
              <a:t>路由消息的认证</a:t>
            </a:r>
            <a:endParaRPr lang="en-US" altLang="zh-CN" sz="1800" dirty="0" smtClean="0"/>
          </a:p>
          <a:p>
            <a:pPr lvl="2">
              <a:spcBef>
                <a:spcPts val="600"/>
              </a:spcBef>
            </a:pPr>
            <a:r>
              <a:rPr lang="zh-CN" altLang="en-US" sz="1600" dirty="0"/>
              <a:t>如 口令、加密验证，防止收到大量的无用的 </a:t>
            </a:r>
            <a:r>
              <a:rPr lang="en-US" altLang="zh-CN" sz="1600" dirty="0"/>
              <a:t>LSP</a:t>
            </a:r>
            <a:r>
              <a:rPr lang="zh-CN" altLang="en-US" sz="1600" dirty="0"/>
              <a:t>，采取错误的</a:t>
            </a:r>
            <a:r>
              <a:rPr lang="zh-CN" altLang="en-US" sz="1600" dirty="0" smtClean="0"/>
              <a:t>行动</a:t>
            </a:r>
            <a:endParaRPr lang="en-US" altLang="zh-CN" sz="1600" dirty="0" smtClean="0"/>
          </a:p>
          <a:p>
            <a:pPr lvl="1">
              <a:spcBef>
                <a:spcPts val="1200"/>
              </a:spcBef>
            </a:pPr>
            <a:r>
              <a:rPr lang="zh-CN" altLang="en-US" sz="1800" dirty="0" smtClean="0"/>
              <a:t>负载平衡</a:t>
            </a:r>
            <a:endParaRPr lang="en-US" altLang="zh-CN" sz="1800" dirty="0"/>
          </a:p>
          <a:p>
            <a:pPr lvl="2">
              <a:spcBef>
                <a:spcPts val="600"/>
              </a:spcBef>
            </a:pPr>
            <a:r>
              <a:rPr lang="en-US" altLang="zh-CN" dirty="0"/>
              <a:t>OSPF</a:t>
            </a:r>
            <a:r>
              <a:rPr lang="zh-CN" altLang="en-US" dirty="0"/>
              <a:t>允许到同</a:t>
            </a:r>
            <a:r>
              <a:rPr lang="zh-CN" altLang="en-US"/>
              <a:t>一</a:t>
            </a:r>
            <a:r>
              <a:rPr lang="zh-CN" altLang="en-US" smtClean="0"/>
              <a:t>位置存在多条具有相同开销的路由，可以</a:t>
            </a:r>
            <a:r>
              <a:rPr lang="zh-CN" altLang="en-US" dirty="0"/>
              <a:t>使通信量均匀的分布在这几条</a:t>
            </a:r>
            <a:r>
              <a:rPr lang="zh-CN" altLang="en-US"/>
              <a:t>链路</a:t>
            </a:r>
            <a:r>
              <a:rPr lang="zh-CN" altLang="en-US" smtClean="0"/>
              <a:t>上（</a:t>
            </a:r>
            <a:r>
              <a:rPr lang="en-US" altLang="zh-CN" smtClean="0">
                <a:solidFill>
                  <a:srgbClr val="FF0000"/>
                </a:solidFill>
              </a:rPr>
              <a:t>RIP</a:t>
            </a:r>
            <a:r>
              <a:rPr lang="zh-CN" altLang="en-US" smtClean="0">
                <a:solidFill>
                  <a:srgbClr val="FF0000"/>
                </a:solidFill>
              </a:rPr>
              <a:t>更像是维护中间实时状态，记录多条路径对收敛尤为不利</a:t>
            </a:r>
            <a:r>
              <a:rPr lang="zh-CN" altLang="en-US" smtClean="0"/>
              <a:t>）</a:t>
            </a:r>
            <a:endParaRPr lang="zh-CN" altLang="en-US" dirty="0"/>
          </a:p>
          <a:p>
            <a:pPr lvl="1">
              <a:spcBef>
                <a:spcPts val="1200"/>
              </a:spcBef>
            </a:pPr>
            <a:r>
              <a:rPr lang="zh-CN" altLang="en-US" sz="1800" dirty="0" smtClean="0"/>
              <a:t>附加的层次性</a:t>
            </a:r>
            <a:endParaRPr lang="en-US" altLang="zh-CN" sz="1800" dirty="0"/>
          </a:p>
          <a:p>
            <a:pPr lvl="2">
              <a:spcBef>
                <a:spcPts val="600"/>
              </a:spcBef>
            </a:pPr>
            <a:r>
              <a:rPr lang="zh-CN" altLang="en-US" dirty="0"/>
              <a:t>使系统具有更大的扩展性的</a:t>
            </a:r>
            <a:r>
              <a:rPr lang="zh-CN" altLang="en-US" dirty="0" smtClean="0"/>
              <a:t>基本方法之一</a:t>
            </a:r>
            <a:endParaRPr lang="en-US" altLang="zh-CN" dirty="0" smtClean="0"/>
          </a:p>
          <a:p>
            <a:pPr lvl="2">
              <a:spcBef>
                <a:spcPts val="600"/>
              </a:spcBef>
            </a:pPr>
            <a:r>
              <a:rPr lang="en-US" altLang="zh-CN" dirty="0" smtClean="0"/>
              <a:t>OSPF</a:t>
            </a:r>
            <a:r>
              <a:rPr lang="zh-CN" altLang="en-US" dirty="0"/>
              <a:t>把域（</a:t>
            </a:r>
            <a:r>
              <a:rPr lang="en-US" altLang="zh-CN" dirty="0"/>
              <a:t>domain</a:t>
            </a:r>
            <a:r>
              <a:rPr lang="zh-CN" altLang="en-US" dirty="0"/>
              <a:t>）划分</a:t>
            </a:r>
            <a:r>
              <a:rPr lang="zh-CN" altLang="en-US"/>
              <a:t>为</a:t>
            </a:r>
            <a:r>
              <a:rPr lang="zh-CN" altLang="en-US" smtClean="0"/>
              <a:t>区域（</a:t>
            </a:r>
            <a:r>
              <a:rPr lang="en-US" altLang="zh-CN" dirty="0" smtClean="0"/>
              <a:t>area</a:t>
            </a:r>
            <a:r>
              <a:rPr lang="zh-CN" altLang="en-US" dirty="0" smtClean="0"/>
              <a:t>）给路由层次结构引入另外一层</a:t>
            </a:r>
            <a:endParaRPr lang="en-US" altLang="zh-CN" dirty="0" smtClean="0"/>
          </a:p>
          <a:p>
            <a:pPr lvl="2">
              <a:spcBef>
                <a:spcPts val="600"/>
              </a:spcBef>
            </a:pPr>
            <a:r>
              <a:rPr lang="zh-CN" altLang="en-US" dirty="0" smtClean="0"/>
              <a:t>减小消息交换的规模，减小收敛时间</a:t>
            </a:r>
            <a:endParaRPr lang="en-US" altLang="zh-CN" dirty="0" smtClean="0"/>
          </a:p>
          <a:p>
            <a:pPr lvl="3">
              <a:spcBef>
                <a:spcPts val="600"/>
              </a:spcBef>
            </a:pPr>
            <a:r>
              <a:rPr lang="zh-CN" altLang="en-US" dirty="0" smtClean="0"/>
              <a:t>利用</a:t>
            </a:r>
            <a:r>
              <a:rPr lang="zh-CN" altLang="en-US" dirty="0"/>
              <a:t>洪泛法交换链路状态信息的范围局限于每一个区域而不是整个的自治系统，减少了整个网络上的通信量</a:t>
            </a:r>
          </a:p>
          <a:p>
            <a:pPr lvl="3">
              <a:spcBef>
                <a:spcPts val="600"/>
              </a:spcBef>
            </a:pPr>
            <a:r>
              <a:rPr lang="zh-CN" altLang="en-US" dirty="0"/>
              <a:t>在一个区域内部的路由器只知道本区域的完整网络拓扑，而不知道其他区域的网络拓扑的</a:t>
            </a:r>
            <a:r>
              <a:rPr lang="zh-CN" altLang="en-US" dirty="0" smtClean="0"/>
              <a:t>情况</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463277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dissolv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通过划分区域支持更大规模网络</a:t>
            </a:r>
            <a:endParaRPr lang="zh-CN" altLang="en-US" dirty="0"/>
          </a:p>
        </p:txBody>
      </p:sp>
      <p:sp>
        <p:nvSpPr>
          <p:cNvPr id="3" name="内容占位符 2"/>
          <p:cNvSpPr>
            <a:spLocks noGrp="1"/>
          </p:cNvSpPr>
          <p:nvPr>
            <p:ph idx="1"/>
          </p:nvPr>
        </p:nvSpPr>
        <p:spPr>
          <a:xfrm>
            <a:off x="457199" y="1396212"/>
            <a:ext cx="8579555" cy="1372388"/>
          </a:xfrm>
        </p:spPr>
        <p:txBody>
          <a:bodyPr/>
          <a:lstStyle/>
          <a:p>
            <a:pPr>
              <a:lnSpc>
                <a:spcPct val="100000"/>
              </a:lnSpc>
              <a:spcBef>
                <a:spcPts val="1800"/>
              </a:spcBef>
            </a:pPr>
            <a:r>
              <a:rPr lang="zh-CN" altLang="en-US" sz="2200" dirty="0"/>
              <a:t>将网络分割成若干独立的区域 </a:t>
            </a:r>
            <a:r>
              <a:rPr lang="en-US" altLang="zh-CN" sz="2200" dirty="0"/>
              <a:t>(areas)</a:t>
            </a:r>
          </a:p>
          <a:p>
            <a:pPr lvl="1">
              <a:spcBef>
                <a:spcPts val="1200"/>
              </a:spcBef>
            </a:pPr>
            <a:r>
              <a:rPr lang="zh-CN" altLang="en-US" sz="1800" dirty="0"/>
              <a:t>每一个区域都有一个 </a:t>
            </a:r>
            <a:r>
              <a:rPr lang="en-US" altLang="zh-CN" sz="1800" dirty="0"/>
              <a:t>32 </a:t>
            </a:r>
            <a:r>
              <a:rPr lang="zh-CN" altLang="en-US" sz="1800" dirty="0"/>
              <a:t>位的区域标识符（用点分十进制表示</a:t>
            </a:r>
            <a:r>
              <a:rPr lang="zh-CN" altLang="en-US" sz="1800" dirty="0" smtClean="0"/>
              <a:t>）</a:t>
            </a:r>
            <a:endParaRPr lang="zh-CN" altLang="en-US" sz="1800" dirty="0"/>
          </a:p>
          <a:p>
            <a:pPr lvl="1">
              <a:spcBef>
                <a:spcPts val="1200"/>
              </a:spcBef>
            </a:pPr>
            <a:r>
              <a:rPr lang="zh-CN" altLang="en-US" sz="1800" dirty="0" smtClean="0"/>
              <a:t>区域规模限制：在</a:t>
            </a:r>
            <a:r>
              <a:rPr lang="zh-CN" altLang="en-US" sz="1800" dirty="0"/>
              <a:t>一个区域内的</a:t>
            </a:r>
            <a:r>
              <a:rPr lang="zh-CN" altLang="en-US" sz="1800" dirty="0" smtClean="0"/>
              <a:t>路由器一般不</a:t>
            </a:r>
            <a:r>
              <a:rPr lang="zh-CN" altLang="en-US" sz="1800" dirty="0"/>
              <a:t>超过 </a:t>
            </a:r>
            <a:r>
              <a:rPr lang="en-US" altLang="zh-CN" sz="1800" dirty="0"/>
              <a:t>200 </a:t>
            </a:r>
            <a:r>
              <a:rPr lang="zh-CN" altLang="en-US" sz="1800" dirty="0" smtClean="0"/>
              <a:t>个</a:t>
            </a: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主干区域 </a:t>
              </a:r>
              <a:r>
                <a:rPr kumimoji="1" lang="en-US" altLang="zh-CN" dirty="0" smtClean="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smtClean="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smtClean="0">
                  <a:solidFill>
                    <a:srgbClr val="333399"/>
                  </a:solidFill>
                  <a:latin typeface="Calibri" panose="020F0502020204030204" pitchFamily="34" charset="0"/>
                  <a:ea typeface="华文楷体" panose="02010600040101010101" pitchFamily="2" charset="-122"/>
                </a:rPr>
                <a:t>R</a:t>
              </a:r>
              <a:r>
                <a:rPr kumimoji="1" lang="en-US" altLang="zh-CN" sz="1600" baseline="-25000" dirty="0" smtClean="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mtClean="0">
                  <a:solidFill>
                    <a:srgbClr val="333399"/>
                  </a:solidFill>
                  <a:latin typeface="Calibri" panose="020F0502020204030204" pitchFamily="34" charset="0"/>
                  <a:ea typeface="华文楷体" panose="02010600040101010101" pitchFamily="2" charset="-122"/>
                </a:rPr>
                <a:t>区域 </a:t>
              </a:r>
              <a:r>
                <a:rPr kumimoji="1" lang="en-US" altLang="zh-CN" smtClean="0">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3"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smtClea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smtClean="0">
                  <a:solidFill>
                    <a:srgbClr val="000000"/>
                  </a:solidFill>
                  <a:latin typeface="Calibri" panose="020F0502020204030204" pitchFamily="34" charset="0"/>
                  <a:ea typeface="华文楷体" panose="02010600040101010101" pitchFamily="2" charset="-122"/>
                </a:rPr>
                <a:t>自治系统</a:t>
              </a:r>
              <a:r>
                <a:rPr kumimoji="1" lang="en-US" altLang="zh-CN" b="1" dirty="0" smtClean="0">
                  <a:solidFill>
                    <a:srgbClr val="000000"/>
                  </a:solidFill>
                  <a:latin typeface="Calibri" panose="020F0502020204030204" pitchFamily="34" charset="0"/>
                  <a:ea typeface="华文楷体" panose="02010600040101010101" pitchFamily="2" charset="-122"/>
                </a:rPr>
                <a:t>AS</a:t>
              </a:r>
              <a:endParaRPr kumimoji="1" lang="zh-CN" altLang="en-US" b="1" dirty="0" smtClean="0">
                <a:solidFill>
                  <a:srgbClr val="000000"/>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1481939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通过划分区域支持更大规模网络</a:t>
            </a:r>
            <a:endParaRPr lang="zh-CN" altLang="en-US" dirty="0"/>
          </a:p>
        </p:txBody>
      </p:sp>
      <p:sp>
        <p:nvSpPr>
          <p:cNvPr id="3" name="内容占位符 2"/>
          <p:cNvSpPr>
            <a:spLocks noGrp="1"/>
          </p:cNvSpPr>
          <p:nvPr>
            <p:ph idx="1"/>
          </p:nvPr>
        </p:nvSpPr>
        <p:spPr>
          <a:xfrm>
            <a:off x="457199" y="1396211"/>
            <a:ext cx="8579555" cy="1603922"/>
          </a:xfrm>
        </p:spPr>
        <p:txBody>
          <a:bodyPr/>
          <a:lstStyle/>
          <a:p>
            <a:pPr>
              <a:spcBef>
                <a:spcPts val="600"/>
              </a:spcBef>
            </a:pPr>
            <a:r>
              <a:rPr lang="zh-CN" altLang="en-US" sz="2000" dirty="0" smtClean="0"/>
              <a:t>层次结构</a:t>
            </a:r>
            <a:r>
              <a:rPr lang="zh-CN" altLang="en-US" sz="2000" dirty="0"/>
              <a:t>的区域</a:t>
            </a:r>
            <a:r>
              <a:rPr lang="zh-CN" altLang="en-US" sz="2000" dirty="0" smtClean="0"/>
              <a:t>划分</a:t>
            </a:r>
            <a:endParaRPr lang="en-US" altLang="zh-CN" sz="2000" dirty="0" smtClean="0"/>
          </a:p>
          <a:p>
            <a:pPr lvl="1">
              <a:spcBef>
                <a:spcPts val="600"/>
              </a:spcBef>
            </a:pPr>
            <a:r>
              <a:rPr lang="zh-CN" altLang="en-US" sz="1800" dirty="0" smtClean="0"/>
              <a:t>上层</a:t>
            </a:r>
            <a:r>
              <a:rPr lang="zh-CN" altLang="en-US" sz="1800" dirty="0"/>
              <a:t>的区域叫作主干区域</a:t>
            </a:r>
            <a:r>
              <a:rPr lang="en-US" altLang="zh-CN" sz="1800" dirty="0"/>
              <a:t>(backbone area</a:t>
            </a:r>
            <a:r>
              <a:rPr lang="en-US" altLang="zh-CN" sz="1800" dirty="0" smtClean="0"/>
              <a:t>)</a:t>
            </a:r>
            <a:r>
              <a:rPr lang="zh-CN" altLang="en-US" sz="1800" dirty="0" smtClean="0"/>
              <a:t>，标识符</a:t>
            </a:r>
            <a:r>
              <a:rPr lang="zh-CN" altLang="en-US" sz="1800" dirty="0"/>
              <a:t>规定为</a:t>
            </a:r>
            <a:r>
              <a:rPr lang="en-US" altLang="zh-CN" sz="1800" dirty="0" smtClean="0"/>
              <a:t>0.0.0.0</a:t>
            </a:r>
            <a:r>
              <a:rPr lang="zh-CN" altLang="en-US" sz="1800" dirty="0" smtClean="0"/>
              <a:t>，作用是连通其它在</a:t>
            </a:r>
            <a:r>
              <a:rPr lang="zh-CN" altLang="en-US" sz="1800" dirty="0"/>
              <a:t>下层的</a:t>
            </a:r>
            <a:r>
              <a:rPr lang="zh-CN" altLang="en-US" sz="1800" dirty="0" smtClean="0"/>
              <a:t>区域</a:t>
            </a: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主干区域 </a:t>
              </a:r>
              <a:r>
                <a:rPr kumimoji="1" lang="en-US" altLang="zh-CN" dirty="0" smtClean="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smtClean="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smtClean="0">
                  <a:solidFill>
                    <a:srgbClr val="333399"/>
                  </a:solidFill>
                  <a:latin typeface="Calibri" panose="020F0502020204030204" pitchFamily="34" charset="0"/>
                  <a:ea typeface="华文楷体" panose="02010600040101010101" pitchFamily="2" charset="-122"/>
                </a:rPr>
                <a:t>R</a:t>
              </a:r>
              <a:r>
                <a:rPr kumimoji="1" lang="en-US" altLang="zh-CN" sz="1600" baseline="-25000" dirty="0" smtClean="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mtClean="0">
                  <a:solidFill>
                    <a:srgbClr val="333399"/>
                  </a:solidFill>
                  <a:latin typeface="Calibri" panose="020F0502020204030204" pitchFamily="34" charset="0"/>
                  <a:ea typeface="华文楷体" panose="02010600040101010101" pitchFamily="2" charset="-122"/>
                </a:rPr>
                <a:t>区域 </a:t>
              </a:r>
              <a:r>
                <a:rPr kumimoji="1" lang="en-US" altLang="zh-CN" smtClean="0">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3"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smtClea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smtClean="0">
                  <a:solidFill>
                    <a:srgbClr val="000000"/>
                  </a:solidFill>
                  <a:latin typeface="Calibri" panose="020F0502020204030204" pitchFamily="34" charset="0"/>
                  <a:ea typeface="华文楷体" panose="02010600040101010101" pitchFamily="2" charset="-122"/>
                </a:rPr>
                <a:t>自治系统</a:t>
              </a:r>
              <a:r>
                <a:rPr kumimoji="1" lang="en-US" altLang="zh-CN" b="1" dirty="0" smtClean="0">
                  <a:solidFill>
                    <a:srgbClr val="000000"/>
                  </a:solidFill>
                  <a:latin typeface="Calibri" panose="020F0502020204030204" pitchFamily="34" charset="0"/>
                  <a:ea typeface="华文楷体" panose="02010600040101010101" pitchFamily="2" charset="-122"/>
                </a:rPr>
                <a:t>AS</a:t>
              </a:r>
              <a:endParaRPr kumimoji="1" lang="zh-CN" altLang="en-US" b="1" dirty="0" smtClean="0">
                <a:solidFill>
                  <a:srgbClr val="000000"/>
                </a:solidFill>
                <a:latin typeface="Calibri" panose="020F0502020204030204" pitchFamily="34" charset="0"/>
                <a:ea typeface="华文楷体" panose="02010600040101010101" pitchFamily="2" charset="-122"/>
              </a:endParaRPr>
            </a:p>
          </p:txBody>
        </p:sp>
      </p:grpSp>
      <p:sp>
        <p:nvSpPr>
          <p:cNvPr id="156" name="椭圆 155"/>
          <p:cNvSpPr/>
          <p:nvPr/>
        </p:nvSpPr>
        <p:spPr>
          <a:xfrm>
            <a:off x="3166871" y="3537476"/>
            <a:ext cx="2955207" cy="1834252"/>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716016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wipe(left)">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grpId="1" nodeType="clickEffect">
                                  <p:stCondLst>
                                    <p:cond delay="0"/>
                                  </p:stCondLst>
                                  <p:childTnLst>
                                    <p:animEffect transition="out" filter="wipe(right)">
                                      <p:cBhvr>
                                        <p:cTn id="19" dur="500"/>
                                        <p:tgtEl>
                                          <p:spTgt spid="156"/>
                                        </p:tgtEl>
                                      </p:cBhvr>
                                    </p:animEffect>
                                    <p:set>
                                      <p:cBhvr>
                                        <p:cTn id="20" dur="1" fill="hold">
                                          <p:stCondLst>
                                            <p:cond delay="499"/>
                                          </p:stCondLst>
                                        </p:cTn>
                                        <p:tgtEl>
                                          <p:spTgt spid="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通过划分区域支持更大规模网络</a:t>
            </a:r>
            <a:endParaRPr lang="zh-CN" altLang="en-US" dirty="0"/>
          </a:p>
        </p:txBody>
      </p:sp>
      <p:sp>
        <p:nvSpPr>
          <p:cNvPr id="3" name="内容占位符 2"/>
          <p:cNvSpPr>
            <a:spLocks noGrp="1"/>
          </p:cNvSpPr>
          <p:nvPr>
            <p:ph idx="1"/>
          </p:nvPr>
        </p:nvSpPr>
        <p:spPr>
          <a:xfrm>
            <a:off x="457199" y="1396211"/>
            <a:ext cx="8579555" cy="2008733"/>
          </a:xfrm>
        </p:spPr>
        <p:txBody>
          <a:bodyPr/>
          <a:lstStyle/>
          <a:p>
            <a:pPr>
              <a:spcBef>
                <a:spcPts val="600"/>
              </a:spcBef>
            </a:pPr>
            <a:r>
              <a:rPr lang="zh-CN" altLang="en-US" sz="1800" dirty="0" smtClean="0"/>
              <a:t>区域内：每个</a:t>
            </a:r>
            <a:r>
              <a:rPr lang="zh-CN" altLang="en-US" sz="1800" dirty="0"/>
              <a:t>节点计算到其它</a:t>
            </a:r>
            <a:r>
              <a:rPr lang="zh-CN" altLang="en-US" sz="1800" dirty="0" smtClean="0"/>
              <a:t>所有域内节点</a:t>
            </a:r>
            <a:r>
              <a:rPr lang="zh-CN" altLang="en-US" sz="1800" dirty="0"/>
              <a:t>的路由</a:t>
            </a:r>
            <a:r>
              <a:rPr lang="zh-CN" altLang="en-US" sz="1800" dirty="0" smtClean="0"/>
              <a:t>路径</a:t>
            </a:r>
            <a:endParaRPr lang="en-US" altLang="zh-CN" sz="1800" dirty="0" smtClean="0"/>
          </a:p>
          <a:p>
            <a:pPr lvl="1">
              <a:spcBef>
                <a:spcPts val="600"/>
              </a:spcBef>
            </a:pPr>
            <a:r>
              <a:rPr lang="zh-CN" altLang="en-US" sz="1800" dirty="0" smtClean="0"/>
              <a:t>路由信息仅局限在区域内进行洪范</a:t>
            </a:r>
            <a:endParaRPr lang="zh-CN" altLang="en-US" sz="1800" dirty="0"/>
          </a:p>
          <a:p>
            <a:pPr>
              <a:spcBef>
                <a:spcPts val="600"/>
              </a:spcBef>
            </a:pPr>
            <a:r>
              <a:rPr lang="zh-CN" altLang="en-US" sz="1800" dirty="0"/>
              <a:t>区域外：节点</a:t>
            </a:r>
            <a:r>
              <a:rPr lang="zh-CN" altLang="en-US" sz="1800" dirty="0" smtClean="0"/>
              <a:t>只需知道</a:t>
            </a:r>
            <a:r>
              <a:rPr lang="zh-CN" altLang="en-US" sz="1800" dirty="0"/>
              <a:t>到</a:t>
            </a:r>
            <a:r>
              <a:rPr lang="zh-CN" altLang="en-US" sz="1800" dirty="0" smtClean="0"/>
              <a:t>其它区域</a:t>
            </a:r>
            <a:r>
              <a:rPr lang="zh-CN" altLang="en-US" sz="1800" dirty="0"/>
              <a:t>的路由路径</a:t>
            </a:r>
          </a:p>
          <a:p>
            <a:pPr lvl="1">
              <a:spcBef>
                <a:spcPts val="600"/>
              </a:spcBef>
            </a:pPr>
            <a:r>
              <a:rPr lang="zh-CN" altLang="en-US" sz="1800" dirty="0"/>
              <a:t>跨区域的数据包首先会路由到最近的边界路由器节点</a:t>
            </a:r>
            <a:r>
              <a:rPr lang="en-US" altLang="zh-CN" sz="1800" dirty="0"/>
              <a:t>(border router</a:t>
            </a:r>
            <a:r>
              <a:rPr lang="en-US" altLang="zh-CN" sz="1800" dirty="0" smtClean="0"/>
              <a: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主干区域 </a:t>
              </a:r>
              <a:r>
                <a:rPr kumimoji="1" lang="en-US" altLang="zh-CN" dirty="0" smtClean="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smtClean="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8"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3"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4"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smtClean="0">
                  <a:solidFill>
                    <a:srgbClr val="333399"/>
                  </a:solidFill>
                  <a:latin typeface="Calibri" panose="020F0502020204030204" pitchFamily="34" charset="0"/>
                  <a:ea typeface="华文楷体" panose="02010600040101010101" pitchFamily="2" charset="-122"/>
                </a:rPr>
                <a:t>R</a:t>
              </a:r>
              <a:r>
                <a:rPr kumimoji="1" lang="en-US" altLang="zh-CN" sz="1600" baseline="-25000" dirty="0" smtClean="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mtClean="0">
                  <a:solidFill>
                    <a:srgbClr val="333399"/>
                  </a:solidFill>
                  <a:latin typeface="Calibri" panose="020F0502020204030204" pitchFamily="34" charset="0"/>
                  <a:ea typeface="华文楷体" panose="02010600040101010101" pitchFamily="2" charset="-122"/>
                </a:rPr>
                <a:t>区域 </a:t>
              </a:r>
              <a:r>
                <a:rPr kumimoji="1" lang="en-US" altLang="zh-CN" smtClean="0">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5"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6"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smtClea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smtClean="0">
                  <a:solidFill>
                    <a:srgbClr val="000000"/>
                  </a:solidFill>
                  <a:latin typeface="Calibri" panose="020F0502020204030204" pitchFamily="34" charset="0"/>
                  <a:ea typeface="华文楷体" panose="02010600040101010101" pitchFamily="2" charset="-122"/>
                </a:rPr>
                <a:t>自治系统</a:t>
              </a:r>
              <a:r>
                <a:rPr kumimoji="1" lang="en-US" altLang="zh-CN" b="1" dirty="0" smtClean="0">
                  <a:solidFill>
                    <a:srgbClr val="000000"/>
                  </a:solidFill>
                  <a:latin typeface="Calibri" panose="020F0502020204030204" pitchFamily="34" charset="0"/>
                  <a:ea typeface="华文楷体" panose="02010600040101010101" pitchFamily="2" charset="-122"/>
                </a:rPr>
                <a:t>AS</a:t>
              </a:r>
              <a:endParaRPr kumimoji="1" lang="zh-CN" altLang="en-US" b="1" dirty="0" smtClean="0">
                <a:solidFill>
                  <a:srgbClr val="000000"/>
                </a:solidFill>
                <a:latin typeface="Calibri" panose="020F0502020204030204" pitchFamily="34" charset="0"/>
                <a:ea typeface="华文楷体" panose="02010600040101010101" pitchFamily="2" charset="-122"/>
              </a:endParaRPr>
            </a:p>
          </p:txBody>
        </p:sp>
      </p:grpSp>
      <p:sp>
        <p:nvSpPr>
          <p:cNvPr id="7" name="椭圆 6"/>
          <p:cNvSpPr/>
          <p:nvPr/>
        </p:nvSpPr>
        <p:spPr>
          <a:xfrm>
            <a:off x="2887986" y="4289235"/>
            <a:ext cx="647328" cy="514673"/>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4177460" y="4886179"/>
            <a:ext cx="925386" cy="514673"/>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14323" y="4310515"/>
            <a:ext cx="857262" cy="671162"/>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线形标注 2 152"/>
          <p:cNvSpPr/>
          <p:nvPr/>
        </p:nvSpPr>
        <p:spPr>
          <a:xfrm>
            <a:off x="5307099" y="3109792"/>
            <a:ext cx="1537330" cy="505954"/>
          </a:xfrm>
          <a:prstGeom prst="borderCallout2">
            <a:avLst>
              <a:gd name="adj1" fmla="val 89692"/>
              <a:gd name="adj2" fmla="val 9829"/>
              <a:gd name="adj3" fmla="val 124174"/>
              <a:gd name="adj4" fmla="val -20175"/>
              <a:gd name="adj5" fmla="val 232986"/>
              <a:gd name="adj6" fmla="val -119336"/>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bg1"/>
                </a:solidFill>
                <a:latin typeface="Cambria Math" panose="02040503050406030204" pitchFamily="18" charset="0"/>
                <a:ea typeface="黑体" panose="02010609060101010101" pitchFamily="49" charset="-122"/>
              </a:rPr>
              <a:t>边界路由器</a:t>
            </a:r>
            <a:endParaRPr lang="zh-CN" altLang="en-US" sz="2000" dirty="0">
              <a:solidFill>
                <a:schemeClr val="bg1"/>
              </a:solidFill>
              <a:latin typeface="Calibri" panose="020F0502020204030204" pitchFamily="34" charset="0"/>
              <a:ea typeface="黑体" panose="02010609060101010101" pitchFamily="49" charset="-122"/>
            </a:endParaRPr>
          </a:p>
        </p:txBody>
      </p:sp>
      <p:cxnSp>
        <p:nvCxnSpPr>
          <p:cNvPr id="9" name="直接连接符 8"/>
          <p:cNvCxnSpPr>
            <a:endCxn id="153" idx="1"/>
          </p:cNvCxnSpPr>
          <p:nvPr/>
        </p:nvCxnSpPr>
        <p:spPr>
          <a:xfrm flipV="1">
            <a:off x="4878475" y="3615746"/>
            <a:ext cx="1197289" cy="1273438"/>
          </a:xfrm>
          <a:prstGeom prst="line">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9" name="直接连接符 158"/>
          <p:cNvCxnSpPr>
            <a:endCxn id="153" idx="1"/>
          </p:cNvCxnSpPr>
          <p:nvPr/>
        </p:nvCxnSpPr>
        <p:spPr>
          <a:xfrm flipV="1">
            <a:off x="5957597" y="3615746"/>
            <a:ext cx="118167" cy="753390"/>
          </a:xfrm>
          <a:prstGeom prst="line">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extLst>
      <p:ext uri="{BB962C8B-B14F-4D97-AF65-F5344CB8AC3E}">
        <p14:creationId xmlns:p14="http://schemas.microsoft.com/office/powerpoint/2010/main" val="4264777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wipe(left)">
                                      <p:cBhvr>
                                        <p:cTn id="26" dur="500"/>
                                        <p:tgtEl>
                                          <p:spTgt spid="15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animEffect transition="in" filter="wipe(left)">
                                      <p:cBhvr>
                                        <p:cTn id="29" dur="500"/>
                                        <p:tgtEl>
                                          <p:spTgt spid="152"/>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wipe(down)">
                                      <p:cBhvr>
                                        <p:cTn id="33" dur="500"/>
                                        <p:tgtEl>
                                          <p:spTgt spid="153"/>
                                        </p:tgtEl>
                                      </p:cBhvr>
                                    </p:animEffect>
                                  </p:childTnLst>
                                </p:cTn>
                              </p:par>
                              <p:par>
                                <p:cTn id="34" presetID="2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wipe(down)">
                                      <p:cBhvr>
                                        <p:cTn id="39" dur="500"/>
                                        <p:tgtEl>
                                          <p:spTgt spid="1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500"/>
                                        <p:tgtEl>
                                          <p:spTgt spid="153"/>
                                        </p:tgtEl>
                                      </p:cBhvr>
                                    </p:animEffect>
                                    <p:set>
                                      <p:cBhvr>
                                        <p:cTn id="44" dur="1" fill="hold">
                                          <p:stCondLst>
                                            <p:cond delay="499"/>
                                          </p:stCondLst>
                                        </p:cTn>
                                        <p:tgtEl>
                                          <p:spTgt spid="153"/>
                                        </p:tgtEl>
                                        <p:attrNameLst>
                                          <p:attrName>style.visibility</p:attrName>
                                        </p:attrNameLst>
                                      </p:cBhvr>
                                      <p:to>
                                        <p:strVal val="hidden"/>
                                      </p:to>
                                    </p:set>
                                  </p:childTnLst>
                                </p:cTn>
                              </p:par>
                              <p:par>
                                <p:cTn id="45" presetID="22" presetClass="exit" presetSubtype="1" fill="hold" nodeType="withEffect">
                                  <p:stCondLst>
                                    <p:cond delay="0"/>
                                  </p:stCondLst>
                                  <p:childTnLst>
                                    <p:animEffect transition="out" filter="wipe(up)">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22" presetClass="exit" presetSubtype="1" fill="hold" nodeType="withEffect">
                                  <p:stCondLst>
                                    <p:cond delay="0"/>
                                  </p:stCondLst>
                                  <p:childTnLst>
                                    <p:animEffect transition="out" filter="wipe(up)">
                                      <p:cBhvr>
                                        <p:cTn id="49" dur="500"/>
                                        <p:tgtEl>
                                          <p:spTgt spid="159"/>
                                        </p:tgtEl>
                                      </p:cBhvr>
                                    </p:animEffect>
                                    <p:set>
                                      <p:cBhvr>
                                        <p:cTn id="50" dur="1" fill="hold">
                                          <p:stCondLst>
                                            <p:cond delay="499"/>
                                          </p:stCondLst>
                                        </p:cTn>
                                        <p:tgtEl>
                                          <p:spTgt spid="159"/>
                                        </p:tgtEl>
                                        <p:attrNameLst>
                                          <p:attrName>style.visibility</p:attrName>
                                        </p:attrNameLst>
                                      </p:cBhvr>
                                      <p:to>
                                        <p:strVal val="hidden"/>
                                      </p:to>
                                    </p:set>
                                  </p:childTnLst>
                                </p:cTn>
                              </p:par>
                            </p:childTnLst>
                          </p:cTn>
                        </p:par>
                        <p:par>
                          <p:cTn id="51" fill="hold">
                            <p:stCondLst>
                              <p:cond delay="500"/>
                            </p:stCondLst>
                            <p:childTnLst>
                              <p:par>
                                <p:cTn id="52" presetID="22" presetClass="exit" presetSubtype="2" fill="hold" grpId="1" nodeType="afterEffect">
                                  <p:stCondLst>
                                    <p:cond delay="0"/>
                                  </p:stCondLst>
                                  <p:childTnLst>
                                    <p:animEffect transition="out" filter="wipe(right)">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par>
                                <p:cTn id="55" presetID="22" presetClass="exit" presetSubtype="2" fill="hold" grpId="1" nodeType="withEffect">
                                  <p:stCondLst>
                                    <p:cond delay="0"/>
                                  </p:stCondLst>
                                  <p:childTnLst>
                                    <p:animEffect transition="out" filter="wipe(right)">
                                      <p:cBhvr>
                                        <p:cTn id="56" dur="500"/>
                                        <p:tgtEl>
                                          <p:spTgt spid="151"/>
                                        </p:tgtEl>
                                      </p:cBhvr>
                                    </p:animEffect>
                                    <p:set>
                                      <p:cBhvr>
                                        <p:cTn id="57" dur="1" fill="hold">
                                          <p:stCondLst>
                                            <p:cond delay="499"/>
                                          </p:stCondLst>
                                        </p:cTn>
                                        <p:tgtEl>
                                          <p:spTgt spid="151"/>
                                        </p:tgtEl>
                                        <p:attrNameLst>
                                          <p:attrName>style.visibility</p:attrName>
                                        </p:attrNameLst>
                                      </p:cBhvr>
                                      <p:to>
                                        <p:strVal val="hidden"/>
                                      </p:to>
                                    </p:set>
                                  </p:childTnLst>
                                </p:cTn>
                              </p:par>
                              <p:par>
                                <p:cTn id="58" presetID="22" presetClass="exit" presetSubtype="2" fill="hold" grpId="1" nodeType="withEffect">
                                  <p:stCondLst>
                                    <p:cond delay="0"/>
                                  </p:stCondLst>
                                  <p:childTnLst>
                                    <p:animEffect transition="out" filter="wipe(right)">
                                      <p:cBhvr>
                                        <p:cTn id="59" dur="500"/>
                                        <p:tgtEl>
                                          <p:spTgt spid="152"/>
                                        </p:tgtEl>
                                      </p:cBhvr>
                                    </p:animEffect>
                                    <p:set>
                                      <p:cBhvr>
                                        <p:cTn id="60" dur="1" fill="hold">
                                          <p:stCondLst>
                                            <p:cond delay="499"/>
                                          </p:stCondLst>
                                        </p:cTn>
                                        <p:tgtEl>
                                          <p:spTgt spid="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51" grpId="0" animBg="1"/>
      <p:bldP spid="151" grpId="1" animBg="1"/>
      <p:bldP spid="152" grpId="0" animBg="1"/>
      <p:bldP spid="152" grpId="1" animBg="1"/>
      <p:bldP spid="153" grpId="0" animBg="1"/>
      <p:bldP spid="153" grpId="1"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通过划分区域支持更大规模网络</a:t>
            </a:r>
            <a:endParaRPr lang="zh-CN" altLang="en-US" dirty="0"/>
          </a:p>
        </p:txBody>
      </p:sp>
      <p:sp>
        <p:nvSpPr>
          <p:cNvPr id="3" name="内容占位符 2"/>
          <p:cNvSpPr>
            <a:spLocks noGrp="1"/>
          </p:cNvSpPr>
          <p:nvPr>
            <p:ph idx="1"/>
          </p:nvPr>
        </p:nvSpPr>
        <p:spPr>
          <a:xfrm>
            <a:off x="564445" y="1267328"/>
            <a:ext cx="8579555" cy="1603922"/>
          </a:xfrm>
        </p:spPr>
        <p:txBody>
          <a:bodyPr/>
          <a:lstStyle/>
          <a:p>
            <a:pPr>
              <a:lnSpc>
                <a:spcPct val="100000"/>
              </a:lnSpc>
              <a:spcBef>
                <a:spcPts val="1800"/>
              </a:spcBef>
            </a:pPr>
            <a:r>
              <a:rPr lang="zh-CN" altLang="en-US" sz="2200" dirty="0" smtClean="0"/>
              <a:t>跨区域的路由如何实现？</a:t>
            </a:r>
            <a:endParaRPr lang="en-US" altLang="zh-CN" sz="2200" dirty="0"/>
          </a:p>
          <a:p>
            <a:pPr lvl="1">
              <a:spcBef>
                <a:spcPts val="600"/>
              </a:spcBef>
            </a:pPr>
            <a:r>
              <a:rPr lang="zh-CN" altLang="en-US" sz="1800" dirty="0" smtClean="0"/>
              <a:t>边界路由器汇总从一个区域中了解到的路由信息，在主干区域通知给其它区域的边界路由器；其它边界路由器在自己的区域内传播这些路由信息</a:t>
            </a:r>
            <a:endParaRPr lang="en-US" altLang="zh-CN" sz="1800" dirty="0" smtClean="0"/>
          </a:p>
          <a:p>
            <a:pPr lvl="1">
              <a:spcBef>
                <a:spcPts val="600"/>
              </a:spcBef>
            </a:pPr>
            <a:r>
              <a:rPr lang="zh-CN" altLang="en-US" sz="1800" dirty="0" smtClean="0"/>
              <a:t>跨区发分组传输：非主干区</a:t>
            </a:r>
            <a:r>
              <a:rPr lang="zh-CN" altLang="en-US" sz="1800" dirty="0" smtClean="0">
                <a:sym typeface="Wingdings 3" panose="05040102010807070707" pitchFamily="18" charset="2"/>
              </a:rPr>
              <a:t></a:t>
            </a:r>
            <a:r>
              <a:rPr lang="zh-CN" altLang="en-US" sz="1800" dirty="0">
                <a:sym typeface="Wingdings 3" panose="05040102010807070707" pitchFamily="18" charset="2"/>
              </a:rPr>
              <a:t>主干</a:t>
            </a:r>
            <a:r>
              <a:rPr lang="zh-CN" altLang="en-US" sz="1800">
                <a:sym typeface="Wingdings 3" panose="05040102010807070707" pitchFamily="18" charset="2"/>
              </a:rPr>
              <a:t>区</a:t>
            </a:r>
            <a:r>
              <a:rPr lang="zh-CN" altLang="en-US" sz="1800" smtClean="0">
                <a:sym typeface="Wingdings 3" panose="05040102010807070707" pitchFamily="18" charset="2"/>
              </a:rPr>
              <a:t>非主干区</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区域 </a:t>
              </a:r>
              <a:r>
                <a:rPr kumimoji="1" lang="en-US" altLang="zh-CN" dirty="0" smtClean="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solidFill>
                    <a:srgbClr val="333399"/>
                  </a:solidFill>
                  <a:latin typeface="Calibri" panose="020F0502020204030204" pitchFamily="34" charset="0"/>
                  <a:ea typeface="华文楷体" panose="02010600040101010101" pitchFamily="2" charset="-122"/>
                </a:rPr>
                <a:t>主干区域 </a:t>
              </a:r>
              <a:r>
                <a:rPr kumimoji="1" lang="en-US" altLang="zh-CN" dirty="0" smtClean="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smtClean="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smtClean="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3"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smtClean="0">
                  <a:solidFill>
                    <a:srgbClr val="333399"/>
                  </a:solidFill>
                  <a:latin typeface="Calibri" panose="020F0502020204030204" pitchFamily="34" charset="0"/>
                  <a:ea typeface="华文楷体" panose="02010600040101010101" pitchFamily="2" charset="-122"/>
                </a:rPr>
                <a:t>R</a:t>
              </a:r>
              <a:r>
                <a:rPr kumimoji="1" lang="en-US" altLang="zh-CN" sz="1600" baseline="-25000" dirty="0" smtClean="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mtClean="0">
                  <a:solidFill>
                    <a:srgbClr val="333399"/>
                  </a:solidFill>
                  <a:latin typeface="Calibri" panose="020F0502020204030204" pitchFamily="34" charset="0"/>
                  <a:ea typeface="华文楷体" panose="02010600040101010101" pitchFamily="2" charset="-122"/>
                </a:rPr>
                <a:t>区域 </a:t>
              </a:r>
              <a:r>
                <a:rPr kumimoji="1" lang="en-US" altLang="zh-CN" smtClean="0">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5"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R</a:t>
              </a:r>
              <a:r>
                <a:rPr kumimoji="1" lang="en-US" altLang="zh-CN" sz="1600" baseline="-25000" smtClean="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smtClea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smtClean="0">
                  <a:solidFill>
                    <a:srgbClr val="000000"/>
                  </a:solidFill>
                  <a:latin typeface="Calibri" panose="020F0502020204030204" pitchFamily="34" charset="0"/>
                  <a:ea typeface="华文楷体" panose="02010600040101010101" pitchFamily="2" charset="-122"/>
                </a:rPr>
                <a:t>自治系统</a:t>
              </a:r>
              <a:r>
                <a:rPr kumimoji="1" lang="en-US" altLang="zh-CN" b="1" dirty="0" smtClean="0">
                  <a:solidFill>
                    <a:srgbClr val="000000"/>
                  </a:solidFill>
                  <a:latin typeface="Calibri" panose="020F0502020204030204" pitchFamily="34" charset="0"/>
                  <a:ea typeface="华文楷体" panose="02010600040101010101" pitchFamily="2" charset="-122"/>
                </a:rPr>
                <a:t>AS</a:t>
              </a:r>
              <a:endParaRPr kumimoji="1" lang="zh-CN" altLang="en-US" b="1" dirty="0" smtClean="0">
                <a:solidFill>
                  <a:srgbClr val="000000"/>
                </a:solidFill>
                <a:latin typeface="Calibri" panose="020F0502020204030204" pitchFamily="34" charset="0"/>
                <a:ea typeface="华文楷体" panose="02010600040101010101" pitchFamily="2" charset="-122"/>
              </a:endParaRPr>
            </a:p>
          </p:txBody>
        </p:sp>
      </p:grpSp>
      <p:sp>
        <p:nvSpPr>
          <p:cNvPr id="151" name="圆角矩形标注 150"/>
          <p:cNvSpPr/>
          <p:nvPr/>
        </p:nvSpPr>
        <p:spPr>
          <a:xfrm>
            <a:off x="299937" y="2473098"/>
            <a:ext cx="4080166" cy="1043439"/>
          </a:xfrm>
          <a:prstGeom prst="wedgeRoundRectCallout">
            <a:avLst>
              <a:gd name="adj1" fmla="val 24516"/>
              <a:gd name="adj2" fmla="val 13967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边界路由器</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在</a:t>
            </a:r>
            <a:r>
              <a:rPr lang="zh-CN" altLang="en-US" sz="1600" dirty="0">
                <a:solidFill>
                  <a:srgbClr val="FFFFFF"/>
                </a:solidFill>
                <a:latin typeface="Calibri" panose="020F0502020204030204" pitchFamily="34" charset="0"/>
                <a:ea typeface="黑体" panose="02010609060101010101" pitchFamily="49" charset="-122"/>
              </a:rPr>
              <a:t>主干</a:t>
            </a:r>
            <a:r>
              <a:rPr lang="zh-CN" altLang="en-US" sz="1600" dirty="0" smtClean="0">
                <a:solidFill>
                  <a:srgbClr val="FFFFFF"/>
                </a:solidFill>
                <a:latin typeface="Calibri" panose="020F0502020204030204" pitchFamily="34" charset="0"/>
                <a:ea typeface="黑体" panose="02010609060101010101" pitchFamily="49" charset="-122"/>
              </a:rPr>
              <a:t>区域发送关于网</a:t>
            </a: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网</a:t>
            </a:r>
            <a:r>
              <a:rPr lang="en-US" altLang="zh-CN" sz="16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的链路状态通知，就好像这</a:t>
            </a:r>
            <a:r>
              <a:rPr lang="en-US" altLang="zh-CN" sz="16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个网络与它直接相连一样</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52" name="圆角矩形标注 151"/>
          <p:cNvSpPr/>
          <p:nvPr/>
        </p:nvSpPr>
        <p:spPr>
          <a:xfrm>
            <a:off x="4380103" y="2407854"/>
            <a:ext cx="4306697" cy="819920"/>
          </a:xfrm>
          <a:prstGeom prst="wedgeRoundRectCallout">
            <a:avLst>
              <a:gd name="adj1" fmla="val -13568"/>
              <a:gd name="adj2" fmla="val 217101"/>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边界路由器</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4</a:t>
            </a:r>
            <a:r>
              <a:rPr lang="zh-CN" altLang="en-US" sz="1600" dirty="0" smtClean="0">
                <a:solidFill>
                  <a:srgbClr val="FFFFFF"/>
                </a:solidFill>
                <a:latin typeface="Calibri" panose="020F0502020204030204" pitchFamily="34" charset="0"/>
                <a:ea typeface="黑体" panose="02010609060101010101" pitchFamily="49" charset="-122"/>
              </a:rPr>
              <a:t>和</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4</a:t>
            </a:r>
            <a:r>
              <a:rPr lang="zh-CN" altLang="en-US" sz="1600" dirty="0" smtClean="0">
                <a:solidFill>
                  <a:srgbClr val="FFFFFF"/>
                </a:solidFill>
                <a:latin typeface="Calibri" panose="020F0502020204030204" pitchFamily="34" charset="0"/>
                <a:ea typeface="黑体" panose="02010609060101010101" pitchFamily="49" charset="-122"/>
              </a:rPr>
              <a:t>从</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得到到网</a:t>
            </a: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网</a:t>
            </a:r>
            <a:r>
              <a:rPr lang="en-US" altLang="zh-CN" sz="16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的路由信息即开销，在自己所在区域内进行通告</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53" name="圆角矩形标注 152"/>
          <p:cNvSpPr/>
          <p:nvPr/>
        </p:nvSpPr>
        <p:spPr>
          <a:xfrm>
            <a:off x="4380103" y="2408786"/>
            <a:ext cx="4306697" cy="819920"/>
          </a:xfrm>
          <a:prstGeom prst="wedgeRoundRectCallout">
            <a:avLst>
              <a:gd name="adj1" fmla="val -43647"/>
              <a:gd name="adj2" fmla="val 272863"/>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边界路由器</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4</a:t>
            </a:r>
            <a:r>
              <a:rPr lang="zh-CN" altLang="en-US" sz="1600" dirty="0" smtClean="0">
                <a:solidFill>
                  <a:srgbClr val="FFFFFF"/>
                </a:solidFill>
                <a:latin typeface="Calibri" panose="020F0502020204030204" pitchFamily="34" charset="0"/>
                <a:ea typeface="黑体" panose="02010609060101010101" pitchFamily="49" charset="-122"/>
              </a:rPr>
              <a:t>和</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7</a:t>
            </a:r>
            <a:r>
              <a:rPr lang="zh-CN" altLang="en-US" sz="1600" dirty="0" smtClean="0">
                <a:solidFill>
                  <a:srgbClr val="FFFFFF"/>
                </a:solidFill>
                <a:latin typeface="Calibri" panose="020F0502020204030204" pitchFamily="34" charset="0"/>
                <a:ea typeface="黑体" panose="02010609060101010101" pitchFamily="49" charset="-122"/>
              </a:rPr>
              <a:t>从</a:t>
            </a:r>
            <a:r>
              <a:rPr lang="en-US" altLang="zh-CN" sz="1600" dirty="0" smtClean="0">
                <a:solidFill>
                  <a:srgbClr val="FFFFFF"/>
                </a:solidFill>
                <a:latin typeface="Calibri" panose="020F0502020204030204" pitchFamily="34" charset="0"/>
                <a:ea typeface="黑体" panose="02010609060101010101" pitchFamily="49" charset="-122"/>
              </a:rPr>
              <a:t>R</a:t>
            </a:r>
            <a:r>
              <a:rPr lang="en-US" altLang="zh-CN" sz="1600" baseline="-250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得到至网</a:t>
            </a: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网</a:t>
            </a:r>
            <a:r>
              <a:rPr lang="en-US" altLang="zh-CN" sz="1600" dirty="0" smtClean="0">
                <a:solidFill>
                  <a:srgbClr val="FFFFFF"/>
                </a:solidFill>
                <a:latin typeface="Calibri" panose="020F0502020204030204" pitchFamily="34" charset="0"/>
                <a:ea typeface="黑体" panose="02010609060101010101" pitchFamily="49" charset="-122"/>
              </a:rPr>
              <a:t>3</a:t>
            </a:r>
            <a:r>
              <a:rPr lang="zh-CN" altLang="en-US" sz="1600" dirty="0" smtClean="0">
                <a:solidFill>
                  <a:srgbClr val="FFFFFF"/>
                </a:solidFill>
                <a:latin typeface="Calibri" panose="020F0502020204030204" pitchFamily="34" charset="0"/>
                <a:ea typeface="黑体" panose="02010609060101010101" pitchFamily="49" charset="-122"/>
              </a:rPr>
              <a:t>的路由信息及开销，在自己所在区域内进行通告</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54" name="圆角矩形标注 153"/>
          <p:cNvSpPr/>
          <p:nvPr/>
        </p:nvSpPr>
        <p:spPr>
          <a:xfrm>
            <a:off x="5994981" y="1913027"/>
            <a:ext cx="2563632" cy="422963"/>
          </a:xfrm>
          <a:prstGeom prst="wedgeRoundRectCallout">
            <a:avLst>
              <a:gd name="adj1" fmla="val -22594"/>
              <a:gd name="adj2" fmla="val 62174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例如从网</a:t>
            </a:r>
            <a:r>
              <a:rPr lang="en-US" altLang="zh-CN" sz="1600" dirty="0" smtClean="0">
                <a:solidFill>
                  <a:srgbClr val="FFFFFF"/>
                </a:solidFill>
                <a:latin typeface="Calibri" panose="020F0502020204030204" pitchFamily="34" charset="0"/>
                <a:ea typeface="黑体" panose="02010609060101010101" pitchFamily="49" charset="-122"/>
              </a:rPr>
              <a:t>7</a:t>
            </a:r>
            <a:r>
              <a:rPr lang="zh-CN" altLang="en-US" sz="1600" dirty="0" smtClean="0">
                <a:solidFill>
                  <a:srgbClr val="FFFFFF"/>
                </a:solidFill>
                <a:latin typeface="Calibri" panose="020F0502020204030204" pitchFamily="34" charset="0"/>
                <a:ea typeface="黑体" panose="02010609060101010101" pitchFamily="49" charset="-122"/>
              </a:rPr>
              <a:t>发往网</a:t>
            </a: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的分组</a:t>
            </a:r>
            <a:endParaRPr lang="zh-CN" altLang="en-US" sz="1600" dirty="0">
              <a:solidFill>
                <a:srgbClr val="FFFFFF"/>
              </a:solidFill>
              <a:latin typeface="Calibri" panose="020F0502020204030204" pitchFamily="34" charset="0"/>
              <a:ea typeface="黑体" panose="02010609060101010101" pitchFamily="49" charset="-122"/>
            </a:endParaRPr>
          </a:p>
        </p:txBody>
      </p:sp>
      <p:cxnSp>
        <p:nvCxnSpPr>
          <p:cNvPr id="8" name="直接箭头连接符 7"/>
          <p:cNvCxnSpPr/>
          <p:nvPr/>
        </p:nvCxnSpPr>
        <p:spPr>
          <a:xfrm flipH="1" flipV="1">
            <a:off x="6020685" y="4714789"/>
            <a:ext cx="726445" cy="141456"/>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H="1" flipV="1">
            <a:off x="3325634" y="4611683"/>
            <a:ext cx="2585776" cy="130023"/>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2196635" y="4405031"/>
            <a:ext cx="1134330" cy="222188"/>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a:endCxn id="222" idx="41"/>
          </p:cNvCxnSpPr>
          <p:nvPr/>
        </p:nvCxnSpPr>
        <p:spPr>
          <a:xfrm flipH="1">
            <a:off x="1134055" y="4423939"/>
            <a:ext cx="1026788" cy="316684"/>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89149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wipe(down)">
                                      <p:cBhvr>
                                        <p:cTn id="17" dur="3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1" nodeType="clickEffect">
                                  <p:stCondLst>
                                    <p:cond delay="0"/>
                                  </p:stCondLst>
                                  <p:childTnLst>
                                    <p:animEffect transition="out" filter="wipe(up)">
                                      <p:cBhvr>
                                        <p:cTn id="21" dur="500"/>
                                        <p:tgtEl>
                                          <p:spTgt spid="151"/>
                                        </p:tgtEl>
                                      </p:cBhvr>
                                    </p:animEffect>
                                    <p:set>
                                      <p:cBhvr>
                                        <p:cTn id="22" dur="1" fill="hold">
                                          <p:stCondLst>
                                            <p:cond delay="499"/>
                                          </p:stCondLst>
                                        </p:cTn>
                                        <p:tgtEl>
                                          <p:spTgt spid="1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wipe(down)">
                                      <p:cBhvr>
                                        <p:cTn id="27" dur="300"/>
                                        <p:tgtEl>
                                          <p:spTgt spid="1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3"/>
                                        </p:tgtEl>
                                        <p:attrNameLst>
                                          <p:attrName>style.visibility</p:attrName>
                                        </p:attrNameLst>
                                      </p:cBhvr>
                                      <p:to>
                                        <p:strVal val="visible"/>
                                      </p:to>
                                    </p:set>
                                    <p:animEffect transition="in" filter="wipe(down)">
                                      <p:cBhvr>
                                        <p:cTn id="30" dur="300"/>
                                        <p:tgtEl>
                                          <p:spTgt spid="1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1" nodeType="clickEffect">
                                  <p:stCondLst>
                                    <p:cond delay="0"/>
                                  </p:stCondLst>
                                  <p:childTnLst>
                                    <p:animEffect transition="out" filter="wipe(up)">
                                      <p:cBhvr>
                                        <p:cTn id="34" dur="500"/>
                                        <p:tgtEl>
                                          <p:spTgt spid="152"/>
                                        </p:tgtEl>
                                      </p:cBhvr>
                                    </p:animEffect>
                                    <p:set>
                                      <p:cBhvr>
                                        <p:cTn id="35" dur="1" fill="hold">
                                          <p:stCondLst>
                                            <p:cond delay="499"/>
                                          </p:stCondLst>
                                        </p:cTn>
                                        <p:tgtEl>
                                          <p:spTgt spid="152"/>
                                        </p:tgtEl>
                                        <p:attrNameLst>
                                          <p:attrName>style.visibility</p:attrName>
                                        </p:attrNameLst>
                                      </p:cBhvr>
                                      <p:to>
                                        <p:strVal val="hidden"/>
                                      </p:to>
                                    </p:set>
                                  </p:childTnLst>
                                </p:cTn>
                              </p:par>
                              <p:par>
                                <p:cTn id="36" presetID="22" presetClass="exit" presetSubtype="1" fill="hold" grpId="1" nodeType="withEffect">
                                  <p:stCondLst>
                                    <p:cond delay="0"/>
                                  </p:stCondLst>
                                  <p:childTnLst>
                                    <p:animEffect transition="out" filter="wipe(up)">
                                      <p:cBhvr>
                                        <p:cTn id="37" dur="500"/>
                                        <p:tgtEl>
                                          <p:spTgt spid="153"/>
                                        </p:tgtEl>
                                      </p:cBhvr>
                                    </p:animEffect>
                                    <p:set>
                                      <p:cBhvr>
                                        <p:cTn id="38" dur="1" fill="hold">
                                          <p:stCondLst>
                                            <p:cond delay="499"/>
                                          </p:stCondLst>
                                        </p:cTn>
                                        <p:tgtEl>
                                          <p:spTgt spid="1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left)">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wipe(down)">
                                      <p:cBhvr>
                                        <p:cTn id="48" dur="300"/>
                                        <p:tgtEl>
                                          <p:spTgt spid="1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grpId="1" nodeType="clickEffect">
                                  <p:stCondLst>
                                    <p:cond delay="0"/>
                                  </p:stCondLst>
                                  <p:childTnLst>
                                    <p:animEffect transition="out" filter="wipe(up)">
                                      <p:cBhvr>
                                        <p:cTn id="52" dur="500"/>
                                        <p:tgtEl>
                                          <p:spTgt spid="154"/>
                                        </p:tgtEl>
                                      </p:cBhvr>
                                    </p:animEffect>
                                    <p:set>
                                      <p:cBhvr>
                                        <p:cTn id="53" dur="1" fill="hold">
                                          <p:stCondLst>
                                            <p:cond delay="499"/>
                                          </p:stCondLst>
                                        </p:cTn>
                                        <p:tgtEl>
                                          <p:spTgt spid="15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wipe(right)">
                                      <p:cBhvr>
                                        <p:cTn id="62" dur="500"/>
                                        <p:tgtEl>
                                          <p:spTgt spid="158"/>
                                        </p:tgtEl>
                                      </p:cBhvr>
                                    </p:animEffect>
                                  </p:childTnLst>
                                </p:cTn>
                              </p:par>
                            </p:childTnLst>
                          </p:cTn>
                        </p:par>
                        <p:par>
                          <p:cTn id="63" fill="hold">
                            <p:stCondLst>
                              <p:cond delay="1000"/>
                            </p:stCondLst>
                            <p:childTnLst>
                              <p:par>
                                <p:cTn id="64" presetID="22" presetClass="entr" presetSubtype="2" fill="hold" nodeType="afterEffect">
                                  <p:stCondLst>
                                    <p:cond delay="0"/>
                                  </p:stCondLst>
                                  <p:childTnLst>
                                    <p:set>
                                      <p:cBhvr>
                                        <p:cTn id="65" dur="1" fill="hold">
                                          <p:stCondLst>
                                            <p:cond delay="0"/>
                                          </p:stCondLst>
                                        </p:cTn>
                                        <p:tgtEl>
                                          <p:spTgt spid="303"/>
                                        </p:tgtEl>
                                        <p:attrNameLst>
                                          <p:attrName>style.visibility</p:attrName>
                                        </p:attrNameLst>
                                      </p:cBhvr>
                                      <p:to>
                                        <p:strVal val="visible"/>
                                      </p:to>
                                    </p:set>
                                    <p:animEffect transition="in" filter="wipe(right)">
                                      <p:cBhvr>
                                        <p:cTn id="66" dur="500"/>
                                        <p:tgtEl>
                                          <p:spTgt spid="303"/>
                                        </p:tgtEl>
                                      </p:cBhvr>
                                    </p:animEffect>
                                  </p:childTnLst>
                                </p:cTn>
                              </p:par>
                            </p:childTnLst>
                          </p:cTn>
                        </p:par>
                        <p:par>
                          <p:cTn id="67" fill="hold">
                            <p:stCondLst>
                              <p:cond delay="1500"/>
                            </p:stCondLst>
                            <p:childTnLst>
                              <p:par>
                                <p:cTn id="68" presetID="22" presetClass="entr" presetSubtype="2" fill="hold" nodeType="afterEffect">
                                  <p:stCondLst>
                                    <p:cond delay="0"/>
                                  </p:stCondLst>
                                  <p:childTnLst>
                                    <p:set>
                                      <p:cBhvr>
                                        <p:cTn id="69" dur="1" fill="hold">
                                          <p:stCondLst>
                                            <p:cond delay="0"/>
                                          </p:stCondLst>
                                        </p:cTn>
                                        <p:tgtEl>
                                          <p:spTgt spid="304"/>
                                        </p:tgtEl>
                                        <p:attrNameLst>
                                          <p:attrName>style.visibility</p:attrName>
                                        </p:attrNameLst>
                                      </p:cBhvr>
                                      <p:to>
                                        <p:strVal val="visible"/>
                                      </p:to>
                                    </p:set>
                                    <p:animEffect transition="in" filter="wipe(right)">
                                      <p:cBhvr>
                                        <p:cTn id="70"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1" grpId="1" animBg="1"/>
      <p:bldP spid="152" grpId="0" animBg="1"/>
      <p:bldP spid="152" grpId="1" animBg="1"/>
      <p:bldP spid="153" grpId="0" animBg="1"/>
      <p:bldP spid="153" grpId="1" animBg="1"/>
      <p:bldP spid="154" grpId="0" animBg="1"/>
      <p:bldP spid="154" grpId="1" animBg="1"/>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协议报文格式</a:t>
            </a:r>
            <a:endParaRPr lang="zh-CN" altLang="en-US" dirty="0"/>
          </a:p>
        </p:txBody>
      </p:sp>
      <p:sp>
        <p:nvSpPr>
          <p:cNvPr id="3" name="内容占位符 2"/>
          <p:cNvSpPr>
            <a:spLocks noGrp="1"/>
          </p:cNvSpPr>
          <p:nvPr>
            <p:ph idx="1"/>
          </p:nvPr>
        </p:nvSpPr>
        <p:spPr>
          <a:xfrm>
            <a:off x="457200" y="1305279"/>
            <a:ext cx="8229600" cy="1387122"/>
          </a:xfrm>
        </p:spPr>
        <p:txBody>
          <a:bodyPr/>
          <a:lstStyle/>
          <a:p>
            <a:r>
              <a:rPr lang="zh-CN" altLang="en-US" sz="2000" dirty="0" smtClean="0"/>
              <a:t>直接用</a:t>
            </a:r>
            <a:r>
              <a:rPr lang="en-US" altLang="zh-CN" sz="2000" dirty="0" smtClean="0"/>
              <a:t>IP</a:t>
            </a:r>
            <a:r>
              <a:rPr lang="zh-CN" altLang="en-US" sz="2000" dirty="0" smtClean="0"/>
              <a:t>数据报传送</a:t>
            </a:r>
            <a:endParaRPr lang="en-US" altLang="zh-CN" sz="2000" dirty="0" smtClean="0"/>
          </a:p>
          <a:p>
            <a:pPr lvl="1"/>
            <a:r>
              <a:rPr lang="zh-CN" altLang="en-US" sz="1800" dirty="0"/>
              <a:t>不同</a:t>
            </a:r>
            <a:r>
              <a:rPr lang="zh-CN" altLang="en-US" sz="1800" dirty="0" smtClean="0"/>
              <a:t>于</a:t>
            </a:r>
            <a:r>
              <a:rPr lang="en-US" altLang="zh-CN" sz="1800" dirty="0" smtClean="0"/>
              <a:t>RIP</a:t>
            </a:r>
            <a:r>
              <a:rPr lang="zh-CN" altLang="en-US" sz="1800" dirty="0" smtClean="0"/>
              <a:t>使用</a:t>
            </a:r>
            <a:r>
              <a:rPr lang="en-US" altLang="zh-CN" sz="1800" dirty="0" smtClean="0"/>
              <a:t>UDP</a:t>
            </a:r>
          </a:p>
          <a:p>
            <a:pPr lvl="1"/>
            <a:r>
              <a:rPr lang="en-US" altLang="zh-CN" sz="1800" dirty="0" smtClean="0"/>
              <a:t>IP</a:t>
            </a:r>
            <a:r>
              <a:rPr lang="zh-CN" altLang="en-US" sz="1800" dirty="0" smtClean="0"/>
              <a:t>头部协议字段值为</a:t>
            </a:r>
            <a:r>
              <a:rPr lang="en-US" altLang="zh-CN" sz="1800" dirty="0" smtClean="0"/>
              <a:t>89</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9" name="Freeform 5"/>
          <p:cNvSpPr>
            <a:spLocks/>
          </p:cNvSpPr>
          <p:nvPr/>
        </p:nvSpPr>
        <p:spPr bwMode="auto">
          <a:xfrm>
            <a:off x="1108937" y="4436750"/>
            <a:ext cx="6742736" cy="633078"/>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0" name="Freeform 6"/>
          <p:cNvSpPr>
            <a:spLocks/>
          </p:cNvSpPr>
          <p:nvPr/>
        </p:nvSpPr>
        <p:spPr bwMode="auto">
          <a:xfrm>
            <a:off x="2830655" y="5512302"/>
            <a:ext cx="4740677" cy="407303"/>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5" name="组合 53"/>
          <p:cNvGrpSpPr/>
          <p:nvPr/>
        </p:nvGrpSpPr>
        <p:grpSpPr>
          <a:xfrm>
            <a:off x="2739413" y="5081174"/>
            <a:ext cx="4831919" cy="422052"/>
            <a:chOff x="2739413" y="5081174"/>
            <a:chExt cx="4831919" cy="422052"/>
          </a:xfrm>
        </p:grpSpPr>
        <p:sp>
          <p:nvSpPr>
            <p:cNvPr id="16" name="Rectangle 12"/>
            <p:cNvSpPr>
              <a:spLocks noChangeArrowheads="1"/>
            </p:cNvSpPr>
            <p:nvPr/>
          </p:nvSpPr>
          <p:spPr bwMode="auto">
            <a:xfrm>
              <a:off x="2794952" y="5081174"/>
              <a:ext cx="4776380" cy="422052"/>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 name="Rectangle 14"/>
            <p:cNvSpPr>
              <a:spLocks noChangeArrowheads="1"/>
            </p:cNvSpPr>
            <p:nvPr/>
          </p:nvSpPr>
          <p:spPr bwMode="auto">
            <a:xfrm>
              <a:off x="4348729" y="5101595"/>
              <a:ext cx="3215990" cy="39936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9" name="Line 15"/>
            <p:cNvSpPr>
              <a:spLocks noChangeShapeType="1"/>
            </p:cNvSpPr>
            <p:nvPr/>
          </p:nvSpPr>
          <p:spPr bwMode="auto">
            <a:xfrm>
              <a:off x="4340795" y="5081174"/>
              <a:ext cx="0" cy="422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0" name="Text Box 16"/>
            <p:cNvSpPr txBox="1">
              <a:spLocks noChangeArrowheads="1"/>
            </p:cNvSpPr>
            <p:nvPr/>
          </p:nvSpPr>
          <p:spPr bwMode="auto">
            <a:xfrm>
              <a:off x="2739413" y="5142440"/>
              <a:ext cx="1483098"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分组首部</a:t>
              </a:r>
            </a:p>
          </p:txBody>
        </p:sp>
        <p:sp>
          <p:nvSpPr>
            <p:cNvPr id="21" name="Text Box 17"/>
            <p:cNvSpPr txBox="1">
              <a:spLocks noChangeArrowheads="1"/>
            </p:cNvSpPr>
            <p:nvPr/>
          </p:nvSpPr>
          <p:spPr bwMode="auto">
            <a:xfrm>
              <a:off x="4479644" y="5142440"/>
              <a:ext cx="2744662"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rgbClr val="333399"/>
                  </a:solidFill>
                  <a:latin typeface="Calibri" panose="020F0502020204030204" pitchFamily="34" charset="0"/>
                  <a:ea typeface="华文楷体" panose="02010600040101010101" pitchFamily="2" charset="-122"/>
                </a:rPr>
                <a:t>类型 </a:t>
              </a:r>
              <a:r>
                <a:rPr kumimoji="1" lang="en-US" altLang="zh-CN" sz="1600">
                  <a:solidFill>
                    <a:srgbClr val="333399"/>
                  </a:solidFill>
                  <a:latin typeface="Calibri" panose="020F0502020204030204" pitchFamily="34" charset="0"/>
                  <a:ea typeface="华文楷体" panose="02010600040101010101" pitchFamily="2" charset="-122"/>
                </a:rPr>
                <a:t>1 </a:t>
              </a:r>
              <a:r>
                <a:rPr kumimoji="1" lang="zh-CN" altLang="en-US" sz="1600">
                  <a:solidFill>
                    <a:srgbClr val="333399"/>
                  </a:solidFill>
                  <a:latin typeface="Calibri" panose="020F0502020204030204" pitchFamily="34" charset="0"/>
                  <a:ea typeface="华文楷体" panose="02010600040101010101" pitchFamily="2" charset="-122"/>
                </a:rPr>
                <a:t>至类型 </a:t>
              </a:r>
              <a:r>
                <a:rPr kumimoji="1" lang="en-US" altLang="zh-CN" sz="1600">
                  <a:solidFill>
                    <a:srgbClr val="333399"/>
                  </a:solidFill>
                  <a:latin typeface="Calibri" panose="020F0502020204030204" pitchFamily="34" charset="0"/>
                  <a:ea typeface="华文楷体" panose="02010600040101010101" pitchFamily="2" charset="-122"/>
                </a:rPr>
                <a:t>5 </a:t>
              </a:r>
              <a:r>
                <a:rPr kumimoji="1" lang="zh-CN" altLang="en-US" sz="1600">
                  <a:solidFill>
                    <a:srgbClr val="333399"/>
                  </a:solidFill>
                  <a:latin typeface="Calibri" panose="020F0502020204030204" pitchFamily="34" charset="0"/>
                  <a:ea typeface="华文楷体" panose="02010600040101010101" pitchFamily="2" charset="-122"/>
                </a:rPr>
                <a:t>的 </a:t>
              </a:r>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a:t>
              </a:r>
            </a:p>
          </p:txBody>
        </p:sp>
      </p:grpSp>
      <p:grpSp>
        <p:nvGrpSpPr>
          <p:cNvPr id="51" name="组合 50"/>
          <p:cNvGrpSpPr/>
          <p:nvPr/>
        </p:nvGrpSpPr>
        <p:grpSpPr>
          <a:xfrm>
            <a:off x="1780698" y="5926413"/>
            <a:ext cx="5298714" cy="779186"/>
            <a:chOff x="1780698" y="5926413"/>
            <a:chExt cx="5298714" cy="779186"/>
          </a:xfrm>
        </p:grpSpPr>
        <p:sp>
          <p:nvSpPr>
            <p:cNvPr id="6" name="AutoShape 47"/>
            <p:cNvSpPr>
              <a:spLocks noChangeArrowheads="1"/>
            </p:cNvSpPr>
            <p:nvPr/>
          </p:nvSpPr>
          <p:spPr bwMode="auto">
            <a:xfrm>
              <a:off x="1780698" y="6043271"/>
              <a:ext cx="583163" cy="162241"/>
            </a:xfrm>
            <a:prstGeom prst="leftArrow">
              <a:avLst>
                <a:gd name="adj1" fmla="val 50000"/>
                <a:gd name="adj2" fmla="val 7709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 name="Line 2"/>
            <p:cNvSpPr>
              <a:spLocks noChangeShapeType="1"/>
            </p:cNvSpPr>
            <p:nvPr/>
          </p:nvSpPr>
          <p:spPr bwMode="auto">
            <a:xfrm>
              <a:off x="2301709" y="6558356"/>
              <a:ext cx="47777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 name="Text Box 3"/>
            <p:cNvSpPr txBox="1">
              <a:spLocks noChangeArrowheads="1"/>
            </p:cNvSpPr>
            <p:nvPr/>
          </p:nvSpPr>
          <p:spPr bwMode="auto">
            <a:xfrm>
              <a:off x="4163598" y="6376828"/>
              <a:ext cx="1003801" cy="3287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IP </a:t>
              </a:r>
              <a:r>
                <a:rPr kumimoji="1" lang="zh-CN" altLang="en-US" sz="1600">
                  <a:solidFill>
                    <a:srgbClr val="333399"/>
                  </a:solidFill>
                  <a:latin typeface="Calibri" panose="020F0502020204030204" pitchFamily="34" charset="0"/>
                  <a:ea typeface="华文楷体" panose="02010600040101010101" pitchFamily="2" charset="-122"/>
                </a:rPr>
                <a:t>数据报</a:t>
              </a:r>
            </a:p>
          </p:txBody>
        </p:sp>
        <p:sp>
          <p:nvSpPr>
            <p:cNvPr id="11" name="Rectangle 7"/>
            <p:cNvSpPr>
              <a:spLocks noChangeArrowheads="1"/>
            </p:cNvSpPr>
            <p:nvPr/>
          </p:nvSpPr>
          <p:spPr bwMode="auto">
            <a:xfrm>
              <a:off x="2301709" y="5926413"/>
              <a:ext cx="4777703" cy="422052"/>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 name="Rectangle 8"/>
            <p:cNvSpPr>
              <a:spLocks noChangeArrowheads="1"/>
            </p:cNvSpPr>
            <p:nvPr/>
          </p:nvSpPr>
          <p:spPr bwMode="auto">
            <a:xfrm>
              <a:off x="3643910" y="5938892"/>
              <a:ext cx="3428890" cy="41411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 name="Line 9"/>
            <p:cNvSpPr>
              <a:spLocks noChangeShapeType="1"/>
            </p:cNvSpPr>
            <p:nvPr/>
          </p:nvSpPr>
          <p:spPr bwMode="auto">
            <a:xfrm>
              <a:off x="3637297" y="5926413"/>
              <a:ext cx="0" cy="422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 name="Text Box 10"/>
            <p:cNvSpPr txBox="1">
              <a:spLocks noChangeArrowheads="1"/>
            </p:cNvSpPr>
            <p:nvPr/>
          </p:nvSpPr>
          <p:spPr bwMode="auto">
            <a:xfrm>
              <a:off x="2266006" y="5963852"/>
              <a:ext cx="1367682"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IP</a:t>
              </a:r>
              <a:r>
                <a:rPr kumimoji="1" lang="zh-CN" altLang="zh-CN" sz="1600">
                  <a:solidFill>
                    <a:srgbClr val="333399"/>
                  </a:solidFill>
                  <a:latin typeface="Calibri" panose="020F0502020204030204" pitchFamily="34" charset="0"/>
                  <a:ea typeface="华文楷体" panose="02010600040101010101" pitchFamily="2" charset="-122"/>
                </a:rPr>
                <a:t>数据报首部</a:t>
              </a:r>
              <a:endParaRPr kumimoji="1" lang="zh-CN" altLang="en-US" sz="1600">
                <a:solidFill>
                  <a:srgbClr val="333399"/>
                </a:solidFill>
                <a:latin typeface="Calibri" panose="020F0502020204030204" pitchFamily="34" charset="0"/>
                <a:ea typeface="华文楷体" panose="02010600040101010101" pitchFamily="2" charset="-122"/>
              </a:endParaRPr>
            </a:p>
          </p:txBody>
        </p:sp>
        <p:sp>
          <p:nvSpPr>
            <p:cNvPr id="15" name="Text Box 11"/>
            <p:cNvSpPr txBox="1">
              <a:spLocks noChangeArrowheads="1"/>
            </p:cNvSpPr>
            <p:nvPr/>
          </p:nvSpPr>
          <p:spPr bwMode="auto">
            <a:xfrm>
              <a:off x="4610558" y="5962718"/>
              <a:ext cx="1072730"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a:t>
              </a:r>
            </a:p>
          </p:txBody>
        </p:sp>
        <p:sp>
          <p:nvSpPr>
            <p:cNvPr id="17" name="Line 13"/>
            <p:cNvSpPr>
              <a:spLocks noChangeShapeType="1"/>
            </p:cNvSpPr>
            <p:nvPr/>
          </p:nvSpPr>
          <p:spPr bwMode="auto">
            <a:xfrm>
              <a:off x="7079412" y="6348465"/>
              <a:ext cx="0" cy="2643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2" name="Line 18"/>
            <p:cNvSpPr>
              <a:spLocks noChangeShapeType="1"/>
            </p:cNvSpPr>
            <p:nvPr/>
          </p:nvSpPr>
          <p:spPr bwMode="auto">
            <a:xfrm>
              <a:off x="2301709" y="6400654"/>
              <a:ext cx="0" cy="21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grpSp>
        <p:nvGrpSpPr>
          <p:cNvPr id="52" name="组合 55"/>
          <p:cNvGrpSpPr/>
          <p:nvPr/>
        </p:nvGrpSpPr>
        <p:grpSpPr>
          <a:xfrm>
            <a:off x="638175" y="2544323"/>
            <a:ext cx="7296521" cy="1955492"/>
            <a:chOff x="638175" y="2544323"/>
            <a:chExt cx="7296521" cy="1955492"/>
          </a:xfrm>
        </p:grpSpPr>
        <p:sp>
          <p:nvSpPr>
            <p:cNvPr id="27" name="Rectangle 23"/>
            <p:cNvSpPr>
              <a:spLocks noChangeArrowheads="1"/>
            </p:cNvSpPr>
            <p:nvPr/>
          </p:nvSpPr>
          <p:spPr bwMode="auto">
            <a:xfrm>
              <a:off x="1122160" y="2841575"/>
              <a:ext cx="6729513" cy="159517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8" name="Line 24"/>
            <p:cNvSpPr>
              <a:spLocks noChangeShapeType="1"/>
            </p:cNvSpPr>
            <p:nvPr/>
          </p:nvSpPr>
          <p:spPr bwMode="auto">
            <a:xfrm>
              <a:off x="1115549" y="31161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9" name="Line 25"/>
            <p:cNvSpPr>
              <a:spLocks noChangeShapeType="1"/>
            </p:cNvSpPr>
            <p:nvPr/>
          </p:nvSpPr>
          <p:spPr bwMode="auto">
            <a:xfrm>
              <a:off x="1115549" y="3379351"/>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0" name="Line 26"/>
            <p:cNvSpPr>
              <a:spLocks noChangeShapeType="1"/>
            </p:cNvSpPr>
            <p:nvPr/>
          </p:nvSpPr>
          <p:spPr bwMode="auto">
            <a:xfrm>
              <a:off x="1115549" y="36448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1" name="Line 27"/>
            <p:cNvSpPr>
              <a:spLocks noChangeShapeType="1"/>
            </p:cNvSpPr>
            <p:nvPr/>
          </p:nvSpPr>
          <p:spPr bwMode="auto">
            <a:xfrm>
              <a:off x="1115549" y="3908050"/>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2" name="Line 28"/>
            <p:cNvSpPr>
              <a:spLocks noChangeShapeType="1"/>
            </p:cNvSpPr>
            <p:nvPr/>
          </p:nvSpPr>
          <p:spPr bwMode="auto">
            <a:xfrm>
              <a:off x="1115549" y="41735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3" name="Line 29"/>
            <p:cNvSpPr>
              <a:spLocks noChangeShapeType="1"/>
            </p:cNvSpPr>
            <p:nvPr/>
          </p:nvSpPr>
          <p:spPr bwMode="auto">
            <a:xfrm>
              <a:off x="2789662" y="2846113"/>
              <a:ext cx="5289" cy="2700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4" name="Line 30"/>
            <p:cNvSpPr>
              <a:spLocks noChangeShapeType="1"/>
            </p:cNvSpPr>
            <p:nvPr/>
          </p:nvSpPr>
          <p:spPr bwMode="auto">
            <a:xfrm>
              <a:off x="4475676" y="2846113"/>
              <a:ext cx="5289" cy="2700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5" name="Rectangle 31"/>
            <p:cNvSpPr>
              <a:spLocks noChangeArrowheads="1"/>
            </p:cNvSpPr>
            <p:nvPr/>
          </p:nvSpPr>
          <p:spPr bwMode="auto">
            <a:xfrm>
              <a:off x="1074555" y="2555668"/>
              <a:ext cx="28693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0</a:t>
              </a:r>
            </a:p>
          </p:txBody>
        </p:sp>
        <p:sp>
          <p:nvSpPr>
            <p:cNvPr id="36" name="Rectangle 32"/>
            <p:cNvSpPr>
              <a:spLocks noChangeArrowheads="1"/>
            </p:cNvSpPr>
            <p:nvPr/>
          </p:nvSpPr>
          <p:spPr bwMode="auto">
            <a:xfrm>
              <a:off x="2724866" y="2555668"/>
              <a:ext cx="28693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8</a:t>
              </a:r>
            </a:p>
          </p:txBody>
        </p:sp>
        <p:sp>
          <p:nvSpPr>
            <p:cNvPr id="37" name="Rectangle 33"/>
            <p:cNvSpPr>
              <a:spLocks noChangeArrowheads="1"/>
            </p:cNvSpPr>
            <p:nvPr/>
          </p:nvSpPr>
          <p:spPr bwMode="auto">
            <a:xfrm>
              <a:off x="4392368" y="2555668"/>
              <a:ext cx="391134"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16</a:t>
              </a:r>
            </a:p>
          </p:txBody>
        </p:sp>
        <p:sp>
          <p:nvSpPr>
            <p:cNvPr id="38" name="Rectangle 34"/>
            <p:cNvSpPr>
              <a:spLocks noChangeArrowheads="1"/>
            </p:cNvSpPr>
            <p:nvPr/>
          </p:nvSpPr>
          <p:spPr bwMode="auto">
            <a:xfrm>
              <a:off x="7543562" y="2555668"/>
              <a:ext cx="391134"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31</a:t>
              </a:r>
            </a:p>
          </p:txBody>
        </p:sp>
        <p:sp>
          <p:nvSpPr>
            <p:cNvPr id="39" name="Rectangle 35"/>
            <p:cNvSpPr>
              <a:spLocks noChangeArrowheads="1"/>
            </p:cNvSpPr>
            <p:nvPr/>
          </p:nvSpPr>
          <p:spPr bwMode="auto">
            <a:xfrm>
              <a:off x="1598212" y="2840441"/>
              <a:ext cx="779060"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版    本</a:t>
              </a:r>
            </a:p>
          </p:txBody>
        </p:sp>
        <p:sp>
          <p:nvSpPr>
            <p:cNvPr id="40" name="Rectangle 36"/>
            <p:cNvSpPr>
              <a:spLocks noChangeArrowheads="1"/>
            </p:cNvSpPr>
            <p:nvPr/>
          </p:nvSpPr>
          <p:spPr bwMode="auto">
            <a:xfrm>
              <a:off x="3216786" y="3128617"/>
              <a:ext cx="2343591"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路    由    器    标    识    符</a:t>
              </a:r>
            </a:p>
          </p:txBody>
        </p:sp>
        <p:sp>
          <p:nvSpPr>
            <p:cNvPr id="41" name="Rectangle 37"/>
            <p:cNvSpPr>
              <a:spLocks noChangeArrowheads="1"/>
            </p:cNvSpPr>
            <p:nvPr/>
          </p:nvSpPr>
          <p:spPr bwMode="auto">
            <a:xfrm>
              <a:off x="3311996" y="2840441"/>
              <a:ext cx="779060"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类    型</a:t>
              </a:r>
            </a:p>
          </p:txBody>
        </p:sp>
        <p:sp>
          <p:nvSpPr>
            <p:cNvPr id="42" name="Rectangle 38"/>
            <p:cNvSpPr>
              <a:spLocks noChangeArrowheads="1"/>
            </p:cNvSpPr>
            <p:nvPr/>
          </p:nvSpPr>
          <p:spPr bwMode="auto">
            <a:xfrm>
              <a:off x="5348437" y="2840441"/>
              <a:ext cx="1561326"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分    组    长    度</a:t>
              </a:r>
            </a:p>
          </p:txBody>
        </p:sp>
        <p:sp>
          <p:nvSpPr>
            <p:cNvPr id="43" name="Rectangle 39"/>
            <p:cNvSpPr>
              <a:spLocks noChangeArrowheads="1"/>
            </p:cNvSpPr>
            <p:nvPr/>
          </p:nvSpPr>
          <p:spPr bwMode="auto">
            <a:xfrm>
              <a:off x="2242204" y="3657316"/>
              <a:ext cx="107721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检   验   和</a:t>
              </a:r>
            </a:p>
          </p:txBody>
        </p:sp>
        <p:sp>
          <p:nvSpPr>
            <p:cNvPr id="44" name="Rectangle 40"/>
            <p:cNvSpPr>
              <a:spLocks noChangeArrowheads="1"/>
            </p:cNvSpPr>
            <p:nvPr/>
          </p:nvSpPr>
          <p:spPr bwMode="auto">
            <a:xfrm>
              <a:off x="3892514" y="3909185"/>
              <a:ext cx="1150957"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a:t>
              </a:r>
            </a:p>
          </p:txBody>
        </p:sp>
        <p:sp>
          <p:nvSpPr>
            <p:cNvPr id="45" name="Rectangle 41"/>
            <p:cNvSpPr>
              <a:spLocks noChangeArrowheads="1"/>
            </p:cNvSpPr>
            <p:nvPr/>
          </p:nvSpPr>
          <p:spPr bwMode="auto">
            <a:xfrm>
              <a:off x="638175" y="2544323"/>
              <a:ext cx="387928"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位</a:t>
              </a:r>
            </a:p>
          </p:txBody>
        </p:sp>
        <p:sp>
          <p:nvSpPr>
            <p:cNvPr id="46" name="Rectangle 42"/>
            <p:cNvSpPr>
              <a:spLocks noChangeArrowheads="1"/>
            </p:cNvSpPr>
            <p:nvPr/>
          </p:nvSpPr>
          <p:spPr bwMode="auto">
            <a:xfrm>
              <a:off x="3892514" y="4173535"/>
              <a:ext cx="1150957"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a:t>
              </a:r>
            </a:p>
          </p:txBody>
        </p:sp>
        <p:sp>
          <p:nvSpPr>
            <p:cNvPr id="47" name="Rectangle 43"/>
            <p:cNvSpPr>
              <a:spLocks noChangeArrowheads="1"/>
            </p:cNvSpPr>
            <p:nvPr/>
          </p:nvSpPr>
          <p:spPr bwMode="auto">
            <a:xfrm>
              <a:off x="3472001" y="3391831"/>
              <a:ext cx="195245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区    域    标    识    符</a:t>
              </a:r>
            </a:p>
          </p:txBody>
        </p:sp>
        <p:sp>
          <p:nvSpPr>
            <p:cNvPr id="48" name="Rectangle 44"/>
            <p:cNvSpPr>
              <a:spLocks noChangeArrowheads="1"/>
            </p:cNvSpPr>
            <p:nvPr/>
          </p:nvSpPr>
          <p:spPr bwMode="auto">
            <a:xfrm>
              <a:off x="5366950" y="3657316"/>
              <a:ext cx="1561326"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    类    型</a:t>
              </a:r>
            </a:p>
          </p:txBody>
        </p:sp>
        <p:sp>
          <p:nvSpPr>
            <p:cNvPr id="49" name="Line 45"/>
            <p:cNvSpPr>
              <a:spLocks noChangeShapeType="1"/>
            </p:cNvSpPr>
            <p:nvPr/>
          </p:nvSpPr>
          <p:spPr bwMode="auto">
            <a:xfrm>
              <a:off x="4480966" y="3639163"/>
              <a:ext cx="3968" cy="268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grpSp>
        <p:nvGrpSpPr>
          <p:cNvPr id="53" name="组合 54"/>
          <p:cNvGrpSpPr/>
          <p:nvPr/>
        </p:nvGrpSpPr>
        <p:grpSpPr>
          <a:xfrm>
            <a:off x="2794952" y="4774846"/>
            <a:ext cx="1545843" cy="328771"/>
            <a:chOff x="2794952" y="4774846"/>
            <a:chExt cx="1545843" cy="328771"/>
          </a:xfrm>
        </p:grpSpPr>
        <p:sp>
          <p:nvSpPr>
            <p:cNvPr id="23" name="Line 19"/>
            <p:cNvSpPr>
              <a:spLocks noChangeShapeType="1"/>
            </p:cNvSpPr>
            <p:nvPr/>
          </p:nvSpPr>
          <p:spPr bwMode="auto">
            <a:xfrm>
              <a:off x="2794952" y="4845187"/>
              <a:ext cx="0" cy="211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4" name="Line 20"/>
            <p:cNvSpPr>
              <a:spLocks noChangeShapeType="1"/>
            </p:cNvSpPr>
            <p:nvPr/>
          </p:nvSpPr>
          <p:spPr bwMode="auto">
            <a:xfrm>
              <a:off x="4340795" y="4845187"/>
              <a:ext cx="0" cy="211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5" name="Line 21"/>
            <p:cNvSpPr>
              <a:spLocks noChangeShapeType="1"/>
            </p:cNvSpPr>
            <p:nvPr/>
          </p:nvSpPr>
          <p:spPr bwMode="auto">
            <a:xfrm flipV="1">
              <a:off x="3917639" y="4946163"/>
              <a:ext cx="417867"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6" name="Text Box 22"/>
            <p:cNvSpPr txBox="1">
              <a:spLocks noChangeArrowheads="1"/>
            </p:cNvSpPr>
            <p:nvPr/>
          </p:nvSpPr>
          <p:spPr bwMode="auto">
            <a:xfrm>
              <a:off x="3145378" y="4774846"/>
              <a:ext cx="849913" cy="328771"/>
            </a:xfrm>
            <a:prstGeom prst="rect">
              <a:avLst/>
            </a:prstGeom>
            <a:noFill/>
            <a:ln>
              <a:noFill/>
            </a:ln>
            <a:effectLst/>
            <a:extLst>
              <a:ext uri="{909E8E84-426E-40DD-AFC4-6F175D3DCCD1}">
                <a14:hiddenFill xmlns:a14="http://schemas.microsoft.com/office/drawing/2010/main">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24 </a:t>
              </a:r>
              <a:r>
                <a:rPr kumimoji="1" lang="zh-CN" altLang="en-US" sz="1600">
                  <a:solidFill>
                    <a:srgbClr val="333399"/>
                  </a:solidFill>
                  <a:latin typeface="Calibri" panose="020F0502020204030204" pitchFamily="34" charset="0"/>
                  <a:ea typeface="华文楷体" panose="02010600040101010101" pitchFamily="2" charset="-122"/>
                </a:rPr>
                <a:t>字节</a:t>
              </a:r>
            </a:p>
          </p:txBody>
        </p:sp>
        <p:sp>
          <p:nvSpPr>
            <p:cNvPr id="50" name="Line 46"/>
            <p:cNvSpPr>
              <a:spLocks noChangeShapeType="1"/>
            </p:cNvSpPr>
            <p:nvPr/>
          </p:nvSpPr>
          <p:spPr bwMode="auto">
            <a:xfrm flipH="1" flipV="1">
              <a:off x="2794952" y="4954104"/>
              <a:ext cx="416544" cy="1135"/>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sp>
        <p:nvSpPr>
          <p:cNvPr id="57" name="圆角矩形标注 56"/>
          <p:cNvSpPr/>
          <p:nvPr/>
        </p:nvSpPr>
        <p:spPr>
          <a:xfrm>
            <a:off x="514495" y="1897175"/>
            <a:ext cx="1751511" cy="422963"/>
          </a:xfrm>
          <a:prstGeom prst="wedgeRoundRectCallout">
            <a:avLst>
              <a:gd name="adj1" fmla="val 43053"/>
              <a:gd name="adj2" fmla="val 2133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当前版本号为</a:t>
            </a:r>
            <a:r>
              <a:rPr lang="en-US" altLang="zh-CN" sz="1600" dirty="0" smtClean="0">
                <a:solidFill>
                  <a:srgbClr val="FFFFFF"/>
                </a:solidFill>
                <a:latin typeface="Calibri" panose="020F0502020204030204" pitchFamily="34" charset="0"/>
                <a:ea typeface="黑体" panose="02010609060101010101" pitchFamily="49" charset="-122"/>
              </a:rPr>
              <a:t>2</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58" name="圆角矩形标注 57"/>
          <p:cNvSpPr/>
          <p:nvPr/>
        </p:nvSpPr>
        <p:spPr>
          <a:xfrm>
            <a:off x="2739413" y="1871376"/>
            <a:ext cx="1455765" cy="422963"/>
          </a:xfrm>
          <a:prstGeom prst="wedgeRoundRectCallout">
            <a:avLst>
              <a:gd name="adj1" fmla="val 43053"/>
              <a:gd name="adj2" fmla="val 21338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5</a:t>
            </a:r>
            <a:r>
              <a:rPr lang="zh-CN" altLang="en-US" sz="1600" dirty="0" smtClean="0">
                <a:solidFill>
                  <a:srgbClr val="FFFFFF"/>
                </a:solidFill>
                <a:latin typeface="Calibri" panose="020F0502020204030204" pitchFamily="34" charset="0"/>
                <a:ea typeface="黑体" panose="02010609060101010101" pitchFamily="49" charset="-122"/>
              </a:rPr>
              <a:t>种类型</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59" name="圆角矩形标注 58"/>
          <p:cNvSpPr/>
          <p:nvPr/>
        </p:nvSpPr>
        <p:spPr>
          <a:xfrm>
            <a:off x="4475676" y="1797459"/>
            <a:ext cx="2748629" cy="422963"/>
          </a:xfrm>
          <a:prstGeom prst="wedgeRoundRectCallout">
            <a:avLst>
              <a:gd name="adj1" fmla="val 43053"/>
              <a:gd name="adj2" fmla="val 2133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包含首部在内，字节为单位</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60" name="圆角矩形标注 59"/>
          <p:cNvSpPr/>
          <p:nvPr/>
        </p:nvSpPr>
        <p:spPr>
          <a:xfrm>
            <a:off x="1993900" y="1985876"/>
            <a:ext cx="5857773" cy="422963"/>
          </a:xfrm>
          <a:prstGeom prst="wedgeRoundRectCallout">
            <a:avLst>
              <a:gd name="adj1" fmla="val 9522"/>
              <a:gd name="adj2" fmla="val 24041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标志发送该分组的路由器的接口的</a:t>
            </a:r>
            <a:r>
              <a:rPr lang="en-US" altLang="zh-CN" sz="1600" dirty="0" smtClean="0">
                <a:solidFill>
                  <a:srgbClr val="FFFFFF"/>
                </a:solidFill>
                <a:latin typeface="Calibri" panose="020F0502020204030204" pitchFamily="34" charset="0"/>
                <a:ea typeface="黑体" panose="02010609060101010101" pitchFamily="49" charset="-122"/>
              </a:rPr>
              <a:t>IP</a:t>
            </a:r>
            <a:r>
              <a:rPr lang="zh-CN" altLang="en-US" sz="1600" dirty="0" smtClean="0">
                <a:solidFill>
                  <a:srgbClr val="FFFFFF"/>
                </a:solidFill>
                <a:latin typeface="Calibri" panose="020F0502020204030204" pitchFamily="34" charset="0"/>
                <a:ea typeface="黑体" panose="02010609060101010101" pitchFamily="49" charset="-122"/>
              </a:rPr>
              <a:t>地址</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61" name="圆角矩形标注 60"/>
          <p:cNvSpPr/>
          <p:nvPr/>
        </p:nvSpPr>
        <p:spPr>
          <a:xfrm>
            <a:off x="5744391" y="2305251"/>
            <a:ext cx="2797564" cy="422963"/>
          </a:xfrm>
          <a:prstGeom prst="wedgeRoundRectCallout">
            <a:avLst>
              <a:gd name="adj1" fmla="val -46404"/>
              <a:gd name="adj2" fmla="val 28545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目前</a:t>
            </a:r>
            <a:r>
              <a:rPr lang="zh-CN" altLang="en-US" sz="1600" smtClean="0">
                <a:solidFill>
                  <a:srgbClr val="FFFFFF"/>
                </a:solidFill>
                <a:latin typeface="Calibri" panose="020F0502020204030204" pitchFamily="34" charset="0"/>
                <a:ea typeface="黑体" panose="02010609060101010101" pitchFamily="49" charset="-122"/>
              </a:rPr>
              <a:t>仅</a:t>
            </a:r>
            <a:r>
              <a:rPr lang="en-US" altLang="zh-CN" sz="1600" smtClean="0">
                <a:solidFill>
                  <a:srgbClr val="FFFFFF"/>
                </a:solidFill>
                <a:latin typeface="Calibri" panose="020F0502020204030204" pitchFamily="34" charset="0"/>
                <a:ea typeface="黑体" panose="02010609060101010101" pitchFamily="49" charset="-122"/>
              </a:rPr>
              <a:t>2</a:t>
            </a:r>
            <a:r>
              <a:rPr lang="zh-CN" altLang="en-US" sz="1600" smtClean="0">
                <a:solidFill>
                  <a:srgbClr val="FFFFFF"/>
                </a:solidFill>
                <a:latin typeface="Calibri" panose="020F0502020204030204" pitchFamily="34" charset="0"/>
                <a:ea typeface="黑体" panose="02010609060101010101" pitchFamily="49" charset="-122"/>
              </a:rPr>
              <a:t>种：</a:t>
            </a:r>
            <a:r>
              <a:rPr lang="en-US" altLang="zh-CN" sz="1600" dirty="0" smtClean="0">
                <a:solidFill>
                  <a:srgbClr val="FFFFFF"/>
                </a:solidFill>
                <a:latin typeface="Calibri" panose="020F0502020204030204" pitchFamily="34" charset="0"/>
                <a:ea typeface="黑体" panose="02010609060101010101" pitchFamily="49" charset="-122"/>
              </a:rPr>
              <a:t>0(</a:t>
            </a:r>
            <a:r>
              <a:rPr lang="zh-CN" altLang="en-US" sz="1600" dirty="0" smtClean="0">
                <a:solidFill>
                  <a:srgbClr val="FFFFFF"/>
                </a:solidFill>
                <a:latin typeface="Calibri" panose="020F0502020204030204" pitchFamily="34" charset="0"/>
                <a:ea typeface="黑体" panose="02010609060101010101" pitchFamily="49" charset="-122"/>
              </a:rPr>
              <a:t>不用</a:t>
            </a:r>
            <a:r>
              <a:rPr lang="en-US" altLang="zh-CN" sz="1600" dirty="0" smtClean="0">
                <a:solidFill>
                  <a:srgbClr val="FFFFFF"/>
                </a:solidFill>
                <a:latin typeface="Calibri" panose="020F0502020204030204" pitchFamily="34" charset="0"/>
                <a:ea typeface="黑体" panose="02010609060101010101" pitchFamily="49" charset="-122"/>
              </a:rPr>
              <a:t>)</a:t>
            </a:r>
            <a:r>
              <a:rPr lang="zh-CN" altLang="en-US" sz="1600" dirty="0" smtClean="0">
                <a:solidFill>
                  <a:srgbClr val="FFFFFF"/>
                </a:solidFill>
                <a:latin typeface="Calibri" panose="020F0502020204030204" pitchFamily="34" charset="0"/>
                <a:ea typeface="黑体" panose="02010609060101010101" pitchFamily="49" charset="-122"/>
              </a:rPr>
              <a:t>；</a:t>
            </a:r>
            <a:r>
              <a:rPr lang="en-US" altLang="zh-CN" sz="16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口令</a:t>
            </a:r>
            <a:r>
              <a:rPr lang="en-US" altLang="zh-CN" sz="1600" dirty="0" smtClean="0">
                <a:solidFill>
                  <a:srgbClr val="FFFFFF"/>
                </a:solidFill>
                <a:latin typeface="Calibri" panose="020F0502020204030204" pitchFamily="34" charset="0"/>
                <a:ea typeface="黑体" panose="02010609060101010101" pitchFamily="49" charset="-122"/>
              </a:rPr>
              <a:t>)</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63" name="圆角矩形标注 62"/>
          <p:cNvSpPr/>
          <p:nvPr/>
        </p:nvSpPr>
        <p:spPr>
          <a:xfrm>
            <a:off x="638175" y="1989720"/>
            <a:ext cx="2086691" cy="422963"/>
          </a:xfrm>
          <a:prstGeom prst="wedgeRoundRectCallout">
            <a:avLst>
              <a:gd name="adj1" fmla="val 82248"/>
              <a:gd name="adj2" fmla="val 3274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标识分组所属区域</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32486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3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3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1" fill="hold" grpId="1" nodeType="clickEffect">
                                  <p:stCondLst>
                                    <p:cond delay="0"/>
                                  </p:stCondLst>
                                  <p:childTnLst>
                                    <p:animEffect transition="out" filter="wipe(up)">
                                      <p:cBhvr>
                                        <p:cTn id="59" dur="500"/>
                                        <p:tgtEl>
                                          <p:spTgt spid="58"/>
                                        </p:tgtEl>
                                      </p:cBhvr>
                                    </p:animEffect>
                                    <p:set>
                                      <p:cBhvr>
                                        <p:cTn id="60" dur="1" fill="hold">
                                          <p:stCondLst>
                                            <p:cond delay="499"/>
                                          </p:stCondLst>
                                        </p:cTn>
                                        <p:tgtEl>
                                          <p:spTgt spid="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down)">
                                      <p:cBhvr>
                                        <p:cTn id="65" dur="3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1" nodeType="clickEffect">
                                  <p:stCondLst>
                                    <p:cond delay="0"/>
                                  </p:stCondLst>
                                  <p:childTnLst>
                                    <p:animEffect transition="out" filter="wipe(up)">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down)">
                                      <p:cBhvr>
                                        <p:cTn id="75" dur="3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1" nodeType="clickEffect">
                                  <p:stCondLst>
                                    <p:cond delay="0"/>
                                  </p:stCondLst>
                                  <p:childTnLst>
                                    <p:animEffect transition="out" filter="wipe(up)">
                                      <p:cBhvr>
                                        <p:cTn id="79" dur="500"/>
                                        <p:tgtEl>
                                          <p:spTgt spid="60"/>
                                        </p:tgtEl>
                                      </p:cBhvr>
                                    </p:animEffect>
                                    <p:set>
                                      <p:cBhvr>
                                        <p:cTn id="80" dur="1" fill="hold">
                                          <p:stCondLst>
                                            <p:cond delay="499"/>
                                          </p:stCondLst>
                                        </p:cTn>
                                        <p:tgtEl>
                                          <p:spTgt spid="6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wipe(down)">
                                      <p:cBhvr>
                                        <p:cTn id="85" dur="300"/>
                                        <p:tgtEl>
                                          <p:spTgt spid="6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1" nodeType="clickEffect">
                                  <p:stCondLst>
                                    <p:cond delay="0"/>
                                  </p:stCondLst>
                                  <p:childTnLst>
                                    <p:animEffect transition="out" filter="wipe(up)">
                                      <p:cBhvr>
                                        <p:cTn id="89" dur="500"/>
                                        <p:tgtEl>
                                          <p:spTgt spid="63"/>
                                        </p:tgtEl>
                                      </p:cBhvr>
                                    </p:animEffect>
                                    <p:set>
                                      <p:cBhvr>
                                        <p:cTn id="90" dur="1" fill="hold">
                                          <p:stCondLst>
                                            <p:cond delay="499"/>
                                          </p:stCondLst>
                                        </p:cTn>
                                        <p:tgtEl>
                                          <p:spTgt spid="6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down)">
                                      <p:cBhvr>
                                        <p:cTn id="95" dur="30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1" fill="hold" grpId="1" nodeType="clickEffect">
                                  <p:stCondLst>
                                    <p:cond delay="0"/>
                                  </p:stCondLst>
                                  <p:childTnLst>
                                    <p:animEffect transition="out" filter="wipe(up)">
                                      <p:cBhvr>
                                        <p:cTn id="99" dur="500"/>
                                        <p:tgtEl>
                                          <p:spTgt spid="61"/>
                                        </p:tgtEl>
                                      </p:cBhvr>
                                    </p:animEffect>
                                    <p:set>
                                      <p:cBhvr>
                                        <p:cTn id="100"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3" grpId="0" animBg="1"/>
      <p:bldP spid="63" grpId="1"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3.5"/>
</p:tagLst>
</file>

<file path=ppt/tags/tag10.xml><?xml version="1.0" encoding="utf-8"?>
<p:tagLst xmlns:a="http://schemas.openxmlformats.org/drawingml/2006/main" xmlns:r="http://schemas.openxmlformats.org/officeDocument/2006/relationships" xmlns:p="http://schemas.openxmlformats.org/presentationml/2006/main">
  <p:tag name="TIMING" val="|4.2|7.9|2.7|7.5|8.5|13.6|10.9"/>
</p:tagLst>
</file>

<file path=ppt/tags/tag11.xml><?xml version="1.0" encoding="utf-8"?>
<p:tagLst xmlns:a="http://schemas.openxmlformats.org/drawingml/2006/main" xmlns:r="http://schemas.openxmlformats.org/officeDocument/2006/relationships" xmlns:p="http://schemas.openxmlformats.org/presentationml/2006/main">
  <p:tag name="TIMING" val="|21.5"/>
</p:tagLst>
</file>

<file path=ppt/tags/tag2.xml><?xml version="1.0" encoding="utf-8"?>
<p:tagLst xmlns:a="http://schemas.openxmlformats.org/drawingml/2006/main" xmlns:r="http://schemas.openxmlformats.org/officeDocument/2006/relationships" xmlns:p="http://schemas.openxmlformats.org/presentationml/2006/main">
  <p:tag name="TIMING" val="|61|92.5|9.8|39.9"/>
</p:tagLst>
</file>

<file path=ppt/tags/tag3.xml><?xml version="1.0" encoding="utf-8"?>
<p:tagLst xmlns:a="http://schemas.openxmlformats.org/drawingml/2006/main" xmlns:r="http://schemas.openxmlformats.org/officeDocument/2006/relationships" xmlns:p="http://schemas.openxmlformats.org/presentationml/2006/main">
  <p:tag name="TIMING" val="|32.9|84.1|178.7|2.8|77.3|27.3|23.2|47.2"/>
</p:tagLst>
</file>

<file path=ppt/tags/tag4.xml><?xml version="1.0" encoding="utf-8"?>
<p:tagLst xmlns:a="http://schemas.openxmlformats.org/drawingml/2006/main" xmlns:r="http://schemas.openxmlformats.org/officeDocument/2006/relationships" xmlns:p="http://schemas.openxmlformats.org/presentationml/2006/main">
  <p:tag name="TIMING" val="|84.8|28.3"/>
</p:tagLst>
</file>

<file path=ppt/tags/tag5.xml><?xml version="1.0" encoding="utf-8"?>
<p:tagLst xmlns:a="http://schemas.openxmlformats.org/drawingml/2006/main" xmlns:r="http://schemas.openxmlformats.org/officeDocument/2006/relationships" xmlns:p="http://schemas.openxmlformats.org/presentationml/2006/main">
  <p:tag name="TIMING" val="|1.7|3.4|15.9"/>
</p:tagLst>
</file>

<file path=ppt/tags/tag6.xml><?xml version="1.0" encoding="utf-8"?>
<p:tagLst xmlns:a="http://schemas.openxmlformats.org/drawingml/2006/main" xmlns:r="http://schemas.openxmlformats.org/officeDocument/2006/relationships" xmlns:p="http://schemas.openxmlformats.org/presentationml/2006/main">
  <p:tag name="TIMING" val="|2|32.8|90.6|31.2"/>
</p:tagLst>
</file>

<file path=ppt/tags/tag7.xml><?xml version="1.0" encoding="utf-8"?>
<p:tagLst xmlns:a="http://schemas.openxmlformats.org/drawingml/2006/main" xmlns:r="http://schemas.openxmlformats.org/officeDocument/2006/relationships" xmlns:p="http://schemas.openxmlformats.org/presentationml/2006/main">
  <p:tag name="TIMING" val="|4.2|13.6|102.7|22.6|0.9|77|1|16.7|6.4|1"/>
</p:tagLst>
</file>

<file path=ppt/tags/tag8.xml><?xml version="1.0" encoding="utf-8"?>
<p:tagLst xmlns:a="http://schemas.openxmlformats.org/drawingml/2006/main" xmlns:r="http://schemas.openxmlformats.org/officeDocument/2006/relationships" xmlns:p="http://schemas.openxmlformats.org/presentationml/2006/main">
  <p:tag name="TIMING" val="|18.3|47.2|35.8|21.5|5|9|1.1|7.1|0.9|10.8|1|15.4|1|18.3|0.9|37.7"/>
</p:tagLst>
</file>

<file path=ppt/tags/tag9.xml><?xml version="1.0" encoding="utf-8"?>
<p:tagLst xmlns:a="http://schemas.openxmlformats.org/drawingml/2006/main" xmlns:r="http://schemas.openxmlformats.org/officeDocument/2006/relationships" xmlns:p="http://schemas.openxmlformats.org/presentationml/2006/main">
  <p:tag name="TIMING" val="|26.3|110.4|39|31.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31085</TotalTime>
  <Words>1364</Words>
  <Application>Microsoft Office PowerPoint</Application>
  <PresentationFormat>全屏显示(4:3)</PresentationFormat>
  <Paragraphs>273</Paragraphs>
  <Slides>14</Slides>
  <Notes>5</Notes>
  <HiddenSlides>0</HiddenSlides>
  <MMClips>0</MMClips>
  <ScaleCrop>false</ScaleCrop>
  <HeadingPairs>
    <vt:vector size="6" baseType="variant">
      <vt:variant>
        <vt:lpstr>已用的字体</vt:lpstr>
      </vt:variant>
      <vt:variant>
        <vt:i4>12</vt:i4>
      </vt:variant>
      <vt:variant>
        <vt:lpstr>主题</vt:lpstr>
      </vt:variant>
      <vt:variant>
        <vt:i4>12</vt:i4>
      </vt:variant>
      <vt:variant>
        <vt:lpstr>幻灯片标题</vt:lpstr>
      </vt:variant>
      <vt:variant>
        <vt:i4>14</vt:i4>
      </vt:variant>
    </vt:vector>
  </HeadingPairs>
  <TitlesOfParts>
    <vt:vector size="38" baseType="lpstr">
      <vt:lpstr>黑体</vt:lpstr>
      <vt:lpstr>华文楷体</vt:lpstr>
      <vt:lpstr>宋体</vt:lpstr>
      <vt:lpstr>微软雅黑</vt:lpstr>
      <vt:lpstr>Arial</vt:lpstr>
      <vt:lpstr>Arial Black</vt:lpstr>
      <vt:lpstr>Calibri</vt:lpstr>
      <vt:lpstr>Cambria Math</vt:lpstr>
      <vt:lpstr>Tahoma</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第四章 网络互联(11)</vt:lpstr>
      <vt:lpstr>提纲</vt:lpstr>
      <vt:lpstr>OSPF协议</vt:lpstr>
      <vt:lpstr>OSPF协议</vt:lpstr>
      <vt:lpstr>OSPF通过划分区域支持更大规模网络</vt:lpstr>
      <vt:lpstr>OSPF通过划分区域支持更大规模网络</vt:lpstr>
      <vt:lpstr>OSPF通过划分区域支持更大规模网络</vt:lpstr>
      <vt:lpstr>OSPF通过划分区域支持更大规模网络</vt:lpstr>
      <vt:lpstr>OSPF协议报文格式</vt:lpstr>
      <vt:lpstr>OSPF的五种分组类型</vt:lpstr>
      <vt:lpstr>OSPF协议的工作</vt:lpstr>
      <vt:lpstr>距离向量 和 链路状态算法比较</vt:lpstr>
      <vt:lpstr>例子：链路状态的暂时环路</vt:lpstr>
      <vt:lpstr>休息！！！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1664</cp:revision>
  <dcterms:created xsi:type="dcterms:W3CDTF">2017-02-02T15:53:23Z</dcterms:created>
  <dcterms:modified xsi:type="dcterms:W3CDTF">2020-04-07T14:15:48Z</dcterms:modified>
</cp:coreProperties>
</file>